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emf" ContentType="image/x-emf"/>
  <Default Extension="wmf" ContentType="image/x-wmf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ags/tag1.xml" ContentType="application/vnd.openxmlformats-officedocument.presentationml.tags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tags/tag2.xml" ContentType="application/vnd.openxmlformats-officedocument.presentationml.tags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tags/tag3.xml" ContentType="application/vnd.openxmlformats-officedocument.presentationml.tags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tags/tag4.xml" ContentType="application/vnd.openxmlformats-officedocument.presentationml.tags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ppt/notesSlides/notesSlide45.xml" ContentType="application/vnd.openxmlformats-officedocument.presentationml.notesSlide+xml"/>
  <Override PartName="/ppt/notesSlides/notesSlide4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58"/>
  </p:notesMasterIdLst>
  <p:sldIdLst>
    <p:sldId id="256" r:id="rId2"/>
    <p:sldId id="317" r:id="rId3"/>
    <p:sldId id="422" r:id="rId4"/>
    <p:sldId id="423" r:id="rId5"/>
    <p:sldId id="424" r:id="rId6"/>
    <p:sldId id="425" r:id="rId7"/>
    <p:sldId id="417" r:id="rId8"/>
    <p:sldId id="418" r:id="rId9"/>
    <p:sldId id="446" r:id="rId10"/>
    <p:sldId id="419" r:id="rId11"/>
    <p:sldId id="420" r:id="rId12"/>
    <p:sldId id="421" r:id="rId13"/>
    <p:sldId id="427" r:id="rId14"/>
    <p:sldId id="428" r:id="rId15"/>
    <p:sldId id="429" r:id="rId16"/>
    <p:sldId id="303" r:id="rId17"/>
    <p:sldId id="430" r:id="rId18"/>
    <p:sldId id="299" r:id="rId19"/>
    <p:sldId id="431" r:id="rId20"/>
    <p:sldId id="432" r:id="rId21"/>
    <p:sldId id="349" r:id="rId22"/>
    <p:sldId id="350" r:id="rId23"/>
    <p:sldId id="433" r:id="rId24"/>
    <p:sldId id="434" r:id="rId25"/>
    <p:sldId id="435" r:id="rId26"/>
    <p:sldId id="436" r:id="rId27"/>
    <p:sldId id="437" r:id="rId28"/>
    <p:sldId id="438" r:id="rId29"/>
    <p:sldId id="439" r:id="rId30"/>
    <p:sldId id="441" r:id="rId31"/>
    <p:sldId id="440" r:id="rId32"/>
    <p:sldId id="442" r:id="rId33"/>
    <p:sldId id="352" r:id="rId34"/>
    <p:sldId id="353" r:id="rId35"/>
    <p:sldId id="365" r:id="rId36"/>
    <p:sldId id="368" r:id="rId37"/>
    <p:sldId id="369" r:id="rId38"/>
    <p:sldId id="370" r:id="rId39"/>
    <p:sldId id="371" r:id="rId40"/>
    <p:sldId id="372" r:id="rId41"/>
    <p:sldId id="373" r:id="rId42"/>
    <p:sldId id="374" r:id="rId43"/>
    <p:sldId id="375" r:id="rId44"/>
    <p:sldId id="376" r:id="rId45"/>
    <p:sldId id="377" r:id="rId46"/>
    <p:sldId id="378" r:id="rId47"/>
    <p:sldId id="379" r:id="rId48"/>
    <p:sldId id="380" r:id="rId49"/>
    <p:sldId id="381" r:id="rId50"/>
    <p:sldId id="382" r:id="rId51"/>
    <p:sldId id="447" r:id="rId52"/>
    <p:sldId id="443" r:id="rId53"/>
    <p:sldId id="444" r:id="rId54"/>
    <p:sldId id="445" r:id="rId55"/>
    <p:sldId id="448" r:id="rId56"/>
    <p:sldId id="449" r:id="rId57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89"/>
    <a:srgbClr val="FFFF66"/>
    <a:srgbClr val="B41B1D"/>
    <a:srgbClr val="575757"/>
    <a:srgbClr val="80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81574" autoAdjust="0"/>
  </p:normalViewPr>
  <p:slideViewPr>
    <p:cSldViewPr snapToGrid="0" snapToObjects="1">
      <p:cViewPr varScale="1">
        <p:scale>
          <a:sx n="49" d="100"/>
          <a:sy n="49" d="100"/>
        </p:scale>
        <p:origin x="818" y="55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61" Type="http://schemas.openxmlformats.org/officeDocument/2006/relationships/theme" Target="theme/theme1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presProps" Target="pres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6.png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96E8772-0606-C348-9152-88923EF61D77}" type="datetimeFigureOut">
              <a:rPr lang="en-US" smtClean="0"/>
              <a:t>8/29/2014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B819041-1A58-5848-983A-F7DEF26E511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112797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1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2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4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4.xml"/><Relationship Id="rId1" Type="http://schemas.openxmlformats.org/officeDocument/2006/relationships/notesMaster" Target="../notesMasters/notesMaster1.xml"/></Relationships>
</file>

<file path=ppt/notesSlides/_rels/notesSlide4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1031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4E0BDB4-5FE0-CC4F-AB76-0867127B2A0A}" type="slidenum">
              <a:rPr lang="en-US"/>
              <a:pPr/>
              <a:t>2</a:t>
            </a:fld>
            <a:endParaRPr lang="en-US"/>
          </a:p>
        </p:txBody>
      </p:sp>
      <p:sp>
        <p:nvSpPr>
          <p:cNvPr id="727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1413" y="684213"/>
            <a:ext cx="4576762" cy="343217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270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400" y="4343400"/>
            <a:ext cx="5029200" cy="4116388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8575118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1" name="Rectangle 7"/>
          <p:cNvSpPr txBox="1">
            <a:spLocks noGrp="1" noChangeArrowheads="1"/>
          </p:cNvSpPr>
          <p:nvPr/>
        </p:nvSpPr>
        <p:spPr bwMode="auto">
          <a:xfrm>
            <a:off x="4144963" y="9121775"/>
            <a:ext cx="3170237" cy="479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6649" tIns="48325" rIns="96649" bIns="48325" anchor="b"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r"/>
            <a:fld id="{229DED61-49DD-4A8B-BC61-BAEBD4E7C170}" type="slidenum">
              <a:rPr lang="en-US" altLang="en-US" sz="1300">
                <a:latin typeface="Times New Roman" panose="02020603050405020304" pitchFamily="18" charset="0"/>
              </a:rPr>
              <a:pPr algn="r"/>
              <a:t>3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35842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5843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dirty="0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03984450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8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A6153274-B5CB-41FB-9DC1-49ED3D2B35BC}" type="slidenum">
              <a:rPr lang="en-US" altLang="en-US" sz="1300">
                <a:latin typeface="Times New Roman" panose="02020603050405020304" pitchFamily="18" charset="0"/>
              </a:rPr>
              <a:pPr/>
              <a:t>4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37890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7891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42917512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7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19A5DF3E-40D3-486C-9DE0-3A51E592289F}" type="slidenum">
              <a:rPr lang="en-US" altLang="en-US" sz="1300">
                <a:latin typeface="Times New Roman" panose="02020603050405020304" pitchFamily="18" charset="0"/>
              </a:rPr>
              <a:pPr/>
              <a:t>5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39938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9939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85925614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5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BA028297-31B7-4DE7-A573-F732696AF04B}" type="slidenum">
              <a:rPr lang="en-US" altLang="en-US" sz="1300">
                <a:latin typeface="Times New Roman" panose="02020603050405020304" pitchFamily="18" charset="0"/>
              </a:rPr>
              <a:pPr/>
              <a:t>6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41986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1987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58467463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673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89CF93F7-377A-44CA-9199-F5FAF09CA986}" type="slidenum">
              <a:rPr lang="en-US" altLang="en-US" sz="1300">
                <a:latin typeface="Times New Roman" panose="02020603050405020304" pitchFamily="18" charset="0"/>
              </a:rPr>
              <a:pPr/>
              <a:t>7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56674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56675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57396535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8721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FE3F43CA-C28F-4A46-A9A0-A5240FB06849}" type="slidenum">
              <a:rPr lang="en-US" altLang="en-US" sz="1300">
                <a:latin typeface="Times New Roman" panose="02020603050405020304" pitchFamily="18" charset="0"/>
              </a:rPr>
              <a:pPr/>
              <a:t>8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58722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58723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295543130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1031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4E0BDB4-5FE0-CC4F-AB76-0867127B2A0A}" type="slidenum">
              <a:rPr lang="en-US"/>
              <a:pPr/>
              <a:t>9</a:t>
            </a:fld>
            <a:endParaRPr lang="en-US"/>
          </a:p>
        </p:txBody>
      </p:sp>
      <p:sp>
        <p:nvSpPr>
          <p:cNvPr id="727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1413" y="684213"/>
            <a:ext cx="4576762" cy="343217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270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400" y="4343400"/>
            <a:ext cx="5029200" cy="4116388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7484747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76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122FAF38-5E4B-4372-BAA9-286767A03BEB}" type="slidenum">
              <a:rPr lang="en-US" altLang="en-US" sz="1300">
                <a:latin typeface="Times New Roman" panose="02020603050405020304" pitchFamily="18" charset="0"/>
              </a:rPr>
              <a:pPr/>
              <a:t>10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60770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60771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815749438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817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F15A62D8-55CD-4C9A-9B06-37F8681E74C8}" type="slidenum">
              <a:rPr lang="en-US" altLang="en-US" sz="1300">
                <a:latin typeface="Times New Roman" panose="02020603050405020304" pitchFamily="18" charset="0"/>
              </a:rPr>
              <a:pPr/>
              <a:t>11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62818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62819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42864456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4865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2AB7B5F0-79D3-41C3-9ACF-BDA731B04B78}" type="slidenum">
              <a:rPr lang="en-US" altLang="en-US" sz="1300">
                <a:latin typeface="Times New Roman" panose="02020603050405020304" pitchFamily="18" charset="0"/>
              </a:rPr>
              <a:pPr/>
              <a:t>12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64866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64867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2075617975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53A5CDB9-2B4D-5F4D-88AF-F665B07A3A98}" type="slidenum">
              <a:rPr lang="en-US"/>
              <a:pPr/>
              <a:t>16</a:t>
            </a:fld>
            <a:endParaRPr lang="en-US"/>
          </a:p>
        </p:txBody>
      </p:sp>
      <p:sp>
        <p:nvSpPr>
          <p:cNvPr id="4301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301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49893926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53A5CDB9-2B4D-5F4D-88AF-F665B07A3A98}" type="slidenum">
              <a:rPr lang="en-US"/>
              <a:pPr/>
              <a:t>17</a:t>
            </a:fld>
            <a:endParaRPr lang="en-US"/>
          </a:p>
        </p:txBody>
      </p:sp>
      <p:sp>
        <p:nvSpPr>
          <p:cNvPr id="4301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301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33864801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53A5CDB9-2B4D-5F4D-88AF-F665B07A3A98}" type="slidenum">
              <a:rPr lang="en-US"/>
              <a:pPr/>
              <a:t>18</a:t>
            </a:fld>
            <a:endParaRPr lang="en-US"/>
          </a:p>
        </p:txBody>
      </p:sp>
      <p:sp>
        <p:nvSpPr>
          <p:cNvPr id="4301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301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06864934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1031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4E0BDB4-5FE0-CC4F-AB76-0867127B2A0A}" type="slidenum">
              <a:rPr lang="en-US"/>
              <a:pPr/>
              <a:t>19</a:t>
            </a:fld>
            <a:endParaRPr lang="en-US"/>
          </a:p>
        </p:txBody>
      </p:sp>
      <p:sp>
        <p:nvSpPr>
          <p:cNvPr id="727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1413" y="684213"/>
            <a:ext cx="4576762" cy="343217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270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400" y="4343400"/>
            <a:ext cx="5029200" cy="4116388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7525768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3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08EA1164-F0E0-42BC-9DF6-6D85BA6F7D41}" type="slidenum">
              <a:rPr lang="en-US" altLang="en-US" sz="1300">
                <a:latin typeface="Times New Roman" panose="02020603050405020304" pitchFamily="18" charset="0"/>
              </a:rPr>
              <a:pPr/>
              <a:t>21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44034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4035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847939207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1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8442D89C-24CD-4F88-B593-BE52B6ED832E}" type="slidenum">
              <a:rPr lang="en-US" altLang="en-US" sz="1300">
                <a:latin typeface="Times New Roman" panose="02020603050405020304" pitchFamily="18" charset="0"/>
              </a:rPr>
              <a:pPr/>
              <a:t>22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46082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6083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1872039930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21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F73BD822-6A29-498A-9490-8A4FCD53ECD3}" type="slidenum">
              <a:rPr lang="en-US" altLang="en-US" sz="1300">
                <a:latin typeface="Times New Roman" panose="02020603050405020304" pitchFamily="18" charset="0"/>
              </a:rPr>
              <a:pPr/>
              <a:t>23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33122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33123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944259947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516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25922ADA-67CF-4631-BC4D-F3A10F13AD7A}" type="slidenum">
              <a:rPr lang="en-US" altLang="en-US" sz="1300">
                <a:latin typeface="Times New Roman" panose="02020603050405020304" pitchFamily="18" charset="0"/>
              </a:rPr>
              <a:pPr/>
              <a:t>24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35170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35171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634440834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7217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2CB0BC2C-8A1B-490E-9484-81A0367E4AD2}" type="slidenum">
              <a:rPr lang="en-US" altLang="en-US" sz="1300">
                <a:latin typeface="Times New Roman" panose="02020603050405020304" pitchFamily="18" charset="0"/>
              </a:rPr>
              <a:pPr/>
              <a:t>25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37218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37219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4022601253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9265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52BA37D4-4A2E-44A8-A3C2-53476F698218}" type="slidenum">
              <a:rPr lang="en-US" altLang="en-US" sz="1300">
                <a:latin typeface="Times New Roman" panose="02020603050405020304" pitchFamily="18" charset="0"/>
              </a:rPr>
              <a:pPr/>
              <a:t>26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39266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39267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169779429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1313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2B282368-FC1A-4A46-937C-81D2C15B7FBB}" type="slidenum">
              <a:rPr lang="en-US" altLang="en-US" sz="1300">
                <a:latin typeface="Times New Roman" panose="02020603050405020304" pitchFamily="18" charset="0"/>
              </a:rPr>
              <a:pPr/>
              <a:t>27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41314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41315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2534268881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61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85D962FF-5BEE-4BF4-8895-7A536139DBB9}" type="slidenum">
              <a:rPr lang="en-US" altLang="en-US" sz="1300">
                <a:latin typeface="Times New Roman" panose="02020603050405020304" pitchFamily="18" charset="0"/>
              </a:rPr>
              <a:pPr/>
              <a:t>28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43362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43363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1874043018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540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629144EF-9E95-4CD0-9559-D63CF29E2E6D}" type="slidenum">
              <a:rPr lang="en-US" altLang="en-US" sz="1300">
                <a:latin typeface="Times New Roman" panose="02020603050405020304" pitchFamily="18" charset="0"/>
              </a:rPr>
              <a:pPr/>
              <a:t>29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45410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45411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345313910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7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A9B68B25-2C6F-45DD-9306-B2E450F1712A}" type="slidenum">
              <a:rPr lang="en-US" altLang="en-US" sz="1300">
                <a:latin typeface="Times New Roman" panose="02020603050405020304" pitchFamily="18" charset="0"/>
              </a:rPr>
              <a:pPr/>
              <a:t>33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50178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0179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182996253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5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03E13C97-B7B3-40E0-AD00-D4E14901F05A}" type="slidenum">
              <a:rPr lang="en-US" altLang="en-US" sz="1300">
                <a:latin typeface="Times New Roman" panose="02020603050405020304" pitchFamily="18" charset="0"/>
              </a:rPr>
              <a:pPr/>
              <a:t>34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52226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2227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1624665171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1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E2916BC6-0962-4BA2-B8F7-3C45661FEB2E}" type="slidenum">
              <a:rPr lang="en-US" altLang="en-US" sz="1300">
                <a:latin typeface="Times New Roman" panose="02020603050405020304" pitchFamily="18" charset="0"/>
              </a:rPr>
              <a:pPr/>
              <a:t>35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71682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1683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100273339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84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673E6775-0AEF-45C6-88B6-98B52F0F1190}" type="slidenum">
              <a:rPr lang="en-US" altLang="en-US" sz="1300">
                <a:latin typeface="Times New Roman" panose="02020603050405020304" pitchFamily="18" charset="0"/>
              </a:rPr>
              <a:pPr/>
              <a:t>37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78850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8851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2597415620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897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FEFA7147-C6D5-4A84-B8FF-068F4057A56C}" type="slidenum">
              <a:rPr lang="en-US" altLang="en-US" sz="1300">
                <a:latin typeface="Times New Roman" panose="02020603050405020304" pitchFamily="18" charset="0"/>
              </a:rPr>
              <a:pPr/>
              <a:t>38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80898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0899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 smtClean="0">
                <a:ea typeface="ＭＳ Ｐゴシック" panose="020B0600070205080204" pitchFamily="34" charset="-128"/>
              </a:rPr>
              <a:t>Two simple multiple access control techniques.</a:t>
            </a:r>
          </a:p>
          <a:p>
            <a:endParaRPr lang="en-US" altLang="en-US" smtClean="0">
              <a:ea typeface="ＭＳ Ｐゴシック" panose="020B0600070205080204" pitchFamily="34" charset="-128"/>
            </a:endParaRPr>
          </a:p>
          <a:p>
            <a:r>
              <a:rPr lang="en-US" altLang="en-US" smtClean="0">
                <a:ea typeface="ＭＳ Ｐゴシック" panose="020B0600070205080204" pitchFamily="34" charset="-128"/>
              </a:rPr>
              <a:t>Each mobile</a:t>
            </a:r>
            <a:r>
              <a:rPr lang="ja-JP" altLang="en-US" smtClean="0">
                <a:ea typeface="ＭＳ Ｐゴシック" panose="020B0600070205080204" pitchFamily="34" charset="-128"/>
              </a:rPr>
              <a:t>’</a:t>
            </a:r>
            <a:r>
              <a:rPr lang="en-US" altLang="ja-JP" smtClean="0">
                <a:ea typeface="ＭＳ Ｐゴシック" panose="020B0600070205080204" pitchFamily="34" charset="-128"/>
              </a:rPr>
              <a:t>s share of the bandwidth is divided into portions for the uplink and the downlink. Also, possibly, out of band signaling.</a:t>
            </a:r>
          </a:p>
          <a:p>
            <a:endParaRPr lang="en-US" altLang="en-US" smtClean="0">
              <a:ea typeface="ＭＳ Ｐゴシック" panose="020B0600070205080204" pitchFamily="34" charset="-128"/>
            </a:endParaRPr>
          </a:p>
          <a:p>
            <a:r>
              <a:rPr lang="en-US" altLang="en-US" smtClean="0">
                <a:ea typeface="ＭＳ Ｐゴシック" panose="020B0600070205080204" pitchFamily="34" charset="-128"/>
              </a:rPr>
              <a:t>As we will see, used in AMPS, GSM, IS-54/136</a:t>
            </a:r>
          </a:p>
        </p:txBody>
      </p:sp>
    </p:spTree>
    <p:extLst>
      <p:ext uri="{BB962C8B-B14F-4D97-AF65-F5344CB8AC3E}">
        <p14:creationId xmlns:p14="http://schemas.microsoft.com/office/powerpoint/2010/main" val="1482569862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5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41D344B8-0657-4ED5-9131-5D583D1012FC}" type="slidenum">
              <a:rPr lang="en-US" altLang="en-US" sz="1300">
                <a:latin typeface="Times New Roman" panose="02020603050405020304" pitchFamily="18" charset="0"/>
              </a:rPr>
              <a:pPr/>
              <a:t>39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82946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2947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4114296018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993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BBC31465-6DD0-46B4-940B-2143D3281558}" type="slidenum">
              <a:rPr lang="en-US" altLang="en-US" sz="1300">
                <a:latin typeface="Times New Roman" panose="02020603050405020304" pitchFamily="18" charset="0"/>
              </a:rPr>
              <a:pPr/>
              <a:t>40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84994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4995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2638527009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041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E8A6ECB4-7816-4BA5-A117-FE5D35AC4642}" type="slidenum">
              <a:rPr lang="en-US" altLang="en-US" sz="1300">
                <a:latin typeface="Times New Roman" panose="02020603050405020304" pitchFamily="18" charset="0"/>
              </a:rPr>
              <a:pPr/>
              <a:t>41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87042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7043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54735595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08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2921E481-405A-4818-8D6E-9C434D36269D}" type="slidenum">
              <a:rPr lang="en-US" altLang="en-US" sz="1300">
                <a:latin typeface="Times New Roman" panose="02020603050405020304" pitchFamily="18" charset="0"/>
              </a:rPr>
              <a:pPr/>
              <a:t>42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89090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9091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842037382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137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191B20FF-1A81-4201-9704-3F6310B1414D}" type="slidenum">
              <a:rPr lang="en-US" altLang="en-US" sz="1300">
                <a:latin typeface="Times New Roman" panose="02020603050405020304" pitchFamily="18" charset="0"/>
              </a:rPr>
              <a:pPr/>
              <a:t>43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91138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1139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871310583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185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8E59BC19-7AFB-459A-84DD-2AE111D514FE}" type="slidenum">
              <a:rPr lang="en-US" altLang="en-US" sz="1300">
                <a:latin typeface="Times New Roman" panose="02020603050405020304" pitchFamily="18" charset="0"/>
              </a:rPr>
              <a:pPr/>
              <a:t>44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93186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3187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616211200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233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0F893C56-D2D8-4C44-9252-C1443B0AF4EC}" type="slidenum">
              <a:rPr lang="en-US" altLang="en-US" sz="1300">
                <a:latin typeface="Times New Roman" panose="02020603050405020304" pitchFamily="18" charset="0"/>
              </a:rPr>
              <a:pPr/>
              <a:t>45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95234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5235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4208733458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281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C3FE3DBB-808C-46F5-8207-EDD3653BE727}" type="slidenum">
              <a:rPr lang="en-US" altLang="en-US" sz="1300">
                <a:latin typeface="Times New Roman" panose="02020603050405020304" pitchFamily="18" charset="0"/>
              </a:rPr>
              <a:pPr/>
              <a:t>46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97282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7283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217126883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32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69DF3D1A-F8F6-498A-A966-F8A81E809BF0}" type="slidenum">
              <a:rPr lang="en-US" altLang="en-US" sz="1300">
                <a:latin typeface="Times New Roman" panose="02020603050405020304" pitchFamily="18" charset="0"/>
              </a:rPr>
              <a:pPr/>
              <a:t>47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99330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9331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2269250114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377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C3D43147-A648-483E-BC6D-94493DD671F1}" type="slidenum">
              <a:rPr lang="en-US" altLang="en-US" sz="1300">
                <a:latin typeface="Times New Roman" panose="02020603050405020304" pitchFamily="18" charset="0"/>
              </a:rPr>
              <a:pPr/>
              <a:t>48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01378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01379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1734636287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425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552BD803-5939-4C40-A44B-2FB53CD4EFF5}" type="slidenum">
              <a:rPr lang="en-US" altLang="en-US" sz="1300">
                <a:latin typeface="Times New Roman" panose="02020603050405020304" pitchFamily="18" charset="0"/>
              </a:rPr>
              <a:pPr/>
              <a:t>49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03426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03427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18572167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473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defTabSz="966788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fld id="{E5D8E259-2B58-45B6-8A0B-ECF2DCCBD9C9}" type="slidenum">
              <a:rPr lang="en-US" altLang="en-US" sz="1300">
                <a:latin typeface="Times New Roman" panose="02020603050405020304" pitchFamily="18" charset="0"/>
              </a:rPr>
              <a:pPr/>
              <a:t>50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  <p:sp>
        <p:nvSpPr>
          <p:cNvPr id="105474" name="Rectangle 2"/>
          <p:cNvSpPr>
            <a:spLocks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05475" name="Rectangle 3"/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2298698520"/>
      </p:ext>
    </p:extLst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1031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4E0BDB4-5FE0-CC4F-AB76-0867127B2A0A}" type="slidenum">
              <a:rPr lang="en-US"/>
              <a:pPr/>
              <a:t>51</a:t>
            </a:fld>
            <a:endParaRPr lang="en-US"/>
          </a:p>
        </p:txBody>
      </p:sp>
      <p:sp>
        <p:nvSpPr>
          <p:cNvPr id="727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1413" y="684213"/>
            <a:ext cx="4576762" cy="343217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270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400" y="4343400"/>
            <a:ext cx="5029200" cy="4116388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44876476"/>
      </p:ext>
    </p:extLst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53A5CDB9-2B4D-5F4D-88AF-F665B07A3A98}" type="slidenum">
              <a:rPr lang="en-US"/>
              <a:pPr/>
              <a:t>52</a:t>
            </a:fld>
            <a:endParaRPr lang="en-US"/>
          </a:p>
        </p:txBody>
      </p:sp>
      <p:sp>
        <p:nvSpPr>
          <p:cNvPr id="4301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301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42320951"/>
      </p:ext>
    </p:extLst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53A5CDB9-2B4D-5F4D-88AF-F665B07A3A98}" type="slidenum">
              <a:rPr lang="en-US"/>
              <a:pPr/>
              <a:t>53</a:t>
            </a:fld>
            <a:endParaRPr lang="en-US"/>
          </a:p>
        </p:txBody>
      </p:sp>
      <p:sp>
        <p:nvSpPr>
          <p:cNvPr id="4301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301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94231889"/>
      </p:ext>
    </p:extLst>
  </p:cSld>
  <p:clrMapOvr>
    <a:masterClrMapping/>
  </p:clrMapOvr>
</p:notes>
</file>

<file path=ppt/notesSlides/notesSlide4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53A5CDB9-2B4D-5F4D-88AF-F665B07A3A98}" type="slidenum">
              <a:rPr lang="en-US"/>
              <a:pPr/>
              <a:t>54</a:t>
            </a:fld>
            <a:endParaRPr lang="en-US"/>
          </a:p>
        </p:txBody>
      </p:sp>
      <p:sp>
        <p:nvSpPr>
          <p:cNvPr id="4301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301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>
              <a:latin typeface="Times New Roman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93555162"/>
      </p:ext>
    </p:extLst>
  </p:cSld>
  <p:clrMapOvr>
    <a:masterClrMapping/>
  </p:clrMapOvr>
</p:notes>
</file>

<file path=ppt/notesSlides/notesSlide4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As discussed in Section 1.3.3, online service providers, such as Google and</a:t>
            </a:r>
          </a:p>
          <a:p>
            <a:r>
              <a:rPr lang="en-US" dirty="0" smtClean="0"/>
              <a:t>Microsoft, have deployed their own extensive private networks, which not only</a:t>
            </a:r>
          </a:p>
          <a:p>
            <a:r>
              <a:rPr lang="en-US" dirty="0" smtClean="0"/>
              <a:t>connect together their globally distributed data centers, but are used to bypass</a:t>
            </a:r>
          </a:p>
          <a:p>
            <a:r>
              <a:rPr lang="en-US" dirty="0" smtClean="0"/>
              <a:t>the Internet as much as possible by peering directly with lower-tier ISPs. As a</a:t>
            </a:r>
          </a:p>
          <a:p>
            <a:r>
              <a:rPr lang="en-US" dirty="0" smtClean="0"/>
              <a:t>result, Google provides search results and email access almost instantaneously,</a:t>
            </a:r>
          </a:p>
          <a:p>
            <a:r>
              <a:rPr lang="en-US" dirty="0" smtClean="0"/>
              <a:t>as if their data centers were running within one’s own computer.</a:t>
            </a:r>
          </a:p>
          <a:p>
            <a:r>
              <a:rPr lang="en-US" dirty="0" smtClean="0"/>
              <a:t>• Many Internet commerce companies are now running their applications in the</a:t>
            </a:r>
          </a:p>
          <a:p>
            <a:r>
              <a:rPr lang="en-US" dirty="0" smtClean="0"/>
              <a:t>“cloud”—such as in Amazon’s EC2, in Google’s Application Engine, or in</a:t>
            </a:r>
          </a:p>
          <a:p>
            <a:r>
              <a:rPr lang="en-US" dirty="0" smtClean="0"/>
              <a:t>Microsoft’s Azure. Many companies and universities have also migrated their Internet</a:t>
            </a:r>
          </a:p>
          <a:p>
            <a:r>
              <a:rPr lang="en-US" dirty="0" smtClean="0"/>
              <a:t>applications (e.g., email and Web hosting) to the cloud. Cloud companies not</a:t>
            </a:r>
          </a:p>
          <a:p>
            <a:r>
              <a:rPr lang="en-US" dirty="0" smtClean="0"/>
              <a:t>only provide applications scalable computing and storage environments, but also</a:t>
            </a:r>
          </a:p>
          <a:p>
            <a:r>
              <a:rPr lang="en-US" dirty="0" smtClean="0"/>
              <a:t>provide the applications implicit access to their high-performance private networks.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B819041-1A58-5848-983A-F7DEF26E5118}" type="slidenum">
              <a:rPr lang="en-US" smtClean="0"/>
              <a:t>55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38638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8/29/2014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0" y="0"/>
            <a:ext cx="9183911" cy="685800"/>
          </a:xfrm>
          <a:prstGeom prst="rect">
            <a:avLst/>
          </a:prstGeom>
          <a:solidFill>
            <a:srgbClr val="B41B1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7" descr="cornell_logo.png"/>
          <p:cNvPicPr>
            <a:picLocks noChangeAspect="1"/>
          </p:cNvPicPr>
          <p:nvPr userDrawn="1"/>
        </p:nvPicPr>
        <p:blipFill>
          <a:blip r:embed="rId2" cstate="print"/>
          <a:stretch>
            <a:fillRect/>
          </a:stretch>
        </p:blipFill>
        <p:spPr>
          <a:xfrm>
            <a:off x="8001000" y="1"/>
            <a:ext cx="1142999" cy="11429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377426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63285" y="852714"/>
            <a:ext cx="8799285" cy="5273449"/>
          </a:xfrm>
        </p:spPr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8/29/2014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6516911" y="0"/>
            <a:ext cx="2667000" cy="685800"/>
          </a:xfrm>
          <a:prstGeom prst="rect">
            <a:avLst/>
          </a:prstGeom>
          <a:solidFill>
            <a:srgbClr val="B41B1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7" descr="cornell_logo.png"/>
          <p:cNvPicPr>
            <a:picLocks noChangeAspect="1"/>
          </p:cNvPicPr>
          <p:nvPr userDrawn="1"/>
        </p:nvPicPr>
        <p:blipFill>
          <a:blip r:embed="rId2" cstate="print"/>
          <a:stretch>
            <a:fillRect/>
          </a:stretch>
        </p:blipFill>
        <p:spPr>
          <a:xfrm>
            <a:off x="8001000" y="1"/>
            <a:ext cx="1142999" cy="1142999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-15648"/>
            <a:ext cx="7874000" cy="683305"/>
          </a:xfrm>
          <a:solidFill>
            <a:srgbClr val="B41B1D"/>
          </a:solidFill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6444149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8/29/2014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72504484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8/29/2014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740477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8/29/2014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572233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8/29/2014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719877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8/29/2014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578793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8/29/2014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9151888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8/29/2014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279826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8/29/2014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518962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8/29/2014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386879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81429" y="816430"/>
            <a:ext cx="8817428" cy="530973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F426B9A-0B58-3440-8916-C6A5286BE8E6}" type="datetimeFigureOut">
              <a:rPr lang="en-US" smtClean="0"/>
              <a:t>8/29/2014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83911" cy="685800"/>
          </a:xfrm>
          <a:prstGeom prst="rect">
            <a:avLst/>
          </a:prstGeom>
          <a:solidFill>
            <a:srgbClr val="B41B1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7" descr="cornell_logo.png"/>
          <p:cNvPicPr>
            <a:picLocks noChangeAspect="1"/>
          </p:cNvPicPr>
          <p:nvPr/>
        </p:nvPicPr>
        <p:blipFill>
          <a:blip r:embed="rId13" cstate="print"/>
          <a:stretch>
            <a:fillRect/>
          </a:stretch>
        </p:blipFill>
        <p:spPr>
          <a:xfrm>
            <a:off x="8001000" y="1"/>
            <a:ext cx="1142999" cy="1142999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0" y="0"/>
            <a:ext cx="8001000" cy="685800"/>
          </a:xfrm>
          <a:prstGeom prst="rect">
            <a:avLst/>
          </a:prstGeom>
          <a:solidFill>
            <a:srgbClr val="B41B1D"/>
          </a:solidFill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811081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iming>
    <p:tnLst>
      <p:par>
        <p:cTn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1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13" Type="http://schemas.openxmlformats.org/officeDocument/2006/relationships/image" Target="../media/image12.png"/><Relationship Id="rId18" Type="http://schemas.openxmlformats.org/officeDocument/2006/relationships/image" Target="../media/image17.png"/><Relationship Id="rId26" Type="http://schemas.openxmlformats.org/officeDocument/2006/relationships/image" Target="../media/image25.png"/><Relationship Id="rId3" Type="http://schemas.openxmlformats.org/officeDocument/2006/relationships/image" Target="../media/image2.png"/><Relationship Id="rId21" Type="http://schemas.openxmlformats.org/officeDocument/2006/relationships/image" Target="../media/image20.png"/><Relationship Id="rId7" Type="http://schemas.openxmlformats.org/officeDocument/2006/relationships/image" Target="../media/image6.png"/><Relationship Id="rId12" Type="http://schemas.openxmlformats.org/officeDocument/2006/relationships/image" Target="../media/image11.png"/><Relationship Id="rId17" Type="http://schemas.openxmlformats.org/officeDocument/2006/relationships/image" Target="../media/image16.png"/><Relationship Id="rId25" Type="http://schemas.openxmlformats.org/officeDocument/2006/relationships/image" Target="../media/image24.png"/><Relationship Id="rId2" Type="http://schemas.openxmlformats.org/officeDocument/2006/relationships/notesSlide" Target="../notesSlides/notesSlide2.xml"/><Relationship Id="rId16" Type="http://schemas.openxmlformats.org/officeDocument/2006/relationships/image" Target="../media/image15.png"/><Relationship Id="rId20" Type="http://schemas.openxmlformats.org/officeDocument/2006/relationships/image" Target="../media/image19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png"/><Relationship Id="rId11" Type="http://schemas.openxmlformats.org/officeDocument/2006/relationships/image" Target="../media/image10.png"/><Relationship Id="rId24" Type="http://schemas.openxmlformats.org/officeDocument/2006/relationships/image" Target="../media/image23.png"/><Relationship Id="rId5" Type="http://schemas.openxmlformats.org/officeDocument/2006/relationships/image" Target="../media/image4.png"/><Relationship Id="rId15" Type="http://schemas.openxmlformats.org/officeDocument/2006/relationships/image" Target="../media/image14.png"/><Relationship Id="rId23" Type="http://schemas.openxmlformats.org/officeDocument/2006/relationships/image" Target="../media/image22.png"/><Relationship Id="rId10" Type="http://schemas.openxmlformats.org/officeDocument/2006/relationships/image" Target="../media/image9.png"/><Relationship Id="rId19" Type="http://schemas.openxmlformats.org/officeDocument/2006/relationships/image" Target="../media/image18.png"/><Relationship Id="rId4" Type="http://schemas.openxmlformats.org/officeDocument/2006/relationships/image" Target="../media/image3.png"/><Relationship Id="rId9" Type="http://schemas.openxmlformats.org/officeDocument/2006/relationships/image" Target="../media/image8.png"/><Relationship Id="rId14" Type="http://schemas.openxmlformats.org/officeDocument/2006/relationships/image" Target="../media/image13.png"/><Relationship Id="rId22" Type="http://schemas.openxmlformats.org/officeDocument/2006/relationships/image" Target="../media/image21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png"/><Relationship Id="rId3" Type="http://schemas.openxmlformats.org/officeDocument/2006/relationships/notesSlide" Target="../notesSlides/notesSlide3.xml"/><Relationship Id="rId7" Type="http://schemas.openxmlformats.org/officeDocument/2006/relationships/oleObject" Target="../embeddings/oleObject1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29.jpeg"/><Relationship Id="rId5" Type="http://schemas.openxmlformats.org/officeDocument/2006/relationships/image" Target="../media/image28.jpeg"/><Relationship Id="rId10" Type="http://schemas.openxmlformats.org/officeDocument/2006/relationships/image" Target="../media/image31.emf"/><Relationship Id="rId4" Type="http://schemas.openxmlformats.org/officeDocument/2006/relationships/image" Target="../media/image27.png"/><Relationship Id="rId9" Type="http://schemas.openxmlformats.org/officeDocument/2006/relationships/image" Target="../media/image30.pn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13" Type="http://schemas.openxmlformats.org/officeDocument/2006/relationships/image" Target="../media/image12.png"/><Relationship Id="rId18" Type="http://schemas.openxmlformats.org/officeDocument/2006/relationships/image" Target="../media/image17.png"/><Relationship Id="rId3" Type="http://schemas.openxmlformats.org/officeDocument/2006/relationships/image" Target="../media/image5.png"/><Relationship Id="rId21" Type="http://schemas.openxmlformats.org/officeDocument/2006/relationships/image" Target="../media/image20.png"/><Relationship Id="rId7" Type="http://schemas.openxmlformats.org/officeDocument/2006/relationships/image" Target="../media/image9.png"/><Relationship Id="rId12" Type="http://schemas.openxmlformats.org/officeDocument/2006/relationships/image" Target="../media/image2.png"/><Relationship Id="rId17" Type="http://schemas.openxmlformats.org/officeDocument/2006/relationships/image" Target="../media/image16.png"/><Relationship Id="rId2" Type="http://schemas.openxmlformats.org/officeDocument/2006/relationships/notesSlide" Target="../notesSlides/notesSlide4.xml"/><Relationship Id="rId16" Type="http://schemas.openxmlformats.org/officeDocument/2006/relationships/image" Target="../media/image15.png"/><Relationship Id="rId20" Type="http://schemas.openxmlformats.org/officeDocument/2006/relationships/image" Target="../media/image19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.png"/><Relationship Id="rId11" Type="http://schemas.openxmlformats.org/officeDocument/2006/relationships/image" Target="../media/image4.png"/><Relationship Id="rId5" Type="http://schemas.openxmlformats.org/officeDocument/2006/relationships/image" Target="../media/image7.png"/><Relationship Id="rId15" Type="http://schemas.openxmlformats.org/officeDocument/2006/relationships/image" Target="../media/image14.png"/><Relationship Id="rId10" Type="http://schemas.openxmlformats.org/officeDocument/2006/relationships/image" Target="../media/image11.png"/><Relationship Id="rId19" Type="http://schemas.openxmlformats.org/officeDocument/2006/relationships/image" Target="../media/image18.png"/><Relationship Id="rId4" Type="http://schemas.openxmlformats.org/officeDocument/2006/relationships/image" Target="../media/image6.png"/><Relationship Id="rId9" Type="http://schemas.openxmlformats.org/officeDocument/2006/relationships/image" Target="../media/image3.png"/><Relationship Id="rId14" Type="http://schemas.openxmlformats.org/officeDocument/2006/relationships/image" Target="../media/image13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13" Type="http://schemas.openxmlformats.org/officeDocument/2006/relationships/image" Target="../media/image12.png"/><Relationship Id="rId18" Type="http://schemas.openxmlformats.org/officeDocument/2006/relationships/image" Target="../media/image17.png"/><Relationship Id="rId3" Type="http://schemas.openxmlformats.org/officeDocument/2006/relationships/image" Target="../media/image5.png"/><Relationship Id="rId21" Type="http://schemas.openxmlformats.org/officeDocument/2006/relationships/image" Target="../media/image20.png"/><Relationship Id="rId7" Type="http://schemas.openxmlformats.org/officeDocument/2006/relationships/image" Target="../media/image9.png"/><Relationship Id="rId12" Type="http://schemas.openxmlformats.org/officeDocument/2006/relationships/image" Target="../media/image2.png"/><Relationship Id="rId17" Type="http://schemas.openxmlformats.org/officeDocument/2006/relationships/image" Target="../media/image16.png"/><Relationship Id="rId2" Type="http://schemas.openxmlformats.org/officeDocument/2006/relationships/notesSlide" Target="../notesSlides/notesSlide5.xml"/><Relationship Id="rId16" Type="http://schemas.openxmlformats.org/officeDocument/2006/relationships/image" Target="../media/image15.png"/><Relationship Id="rId20" Type="http://schemas.openxmlformats.org/officeDocument/2006/relationships/image" Target="../media/image19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.png"/><Relationship Id="rId11" Type="http://schemas.openxmlformats.org/officeDocument/2006/relationships/image" Target="../media/image4.png"/><Relationship Id="rId5" Type="http://schemas.openxmlformats.org/officeDocument/2006/relationships/image" Target="../media/image7.png"/><Relationship Id="rId15" Type="http://schemas.openxmlformats.org/officeDocument/2006/relationships/image" Target="../media/image14.png"/><Relationship Id="rId10" Type="http://schemas.openxmlformats.org/officeDocument/2006/relationships/image" Target="../media/image11.png"/><Relationship Id="rId19" Type="http://schemas.openxmlformats.org/officeDocument/2006/relationships/image" Target="../media/image18.png"/><Relationship Id="rId4" Type="http://schemas.openxmlformats.org/officeDocument/2006/relationships/image" Target="../media/image6.png"/><Relationship Id="rId9" Type="http://schemas.openxmlformats.org/officeDocument/2006/relationships/image" Target="../media/image3.png"/><Relationship Id="rId14" Type="http://schemas.openxmlformats.org/officeDocument/2006/relationships/image" Target="../media/image13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8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4.wmf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38.png"/><Relationship Id="rId3" Type="http://schemas.openxmlformats.org/officeDocument/2006/relationships/image" Target="../media/image33.png"/><Relationship Id="rId7" Type="http://schemas.openxmlformats.org/officeDocument/2006/relationships/image" Target="../media/image37.wmf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6.png"/><Relationship Id="rId5" Type="http://schemas.openxmlformats.org/officeDocument/2006/relationships/image" Target="../media/image35.jpeg"/><Relationship Id="rId4" Type="http://schemas.openxmlformats.org/officeDocument/2006/relationships/image" Target="../media/image34.wmf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0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5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3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3.png"/><Relationship Id="rId4" Type="http://schemas.openxmlformats.org/officeDocument/2006/relationships/image" Target="../media/image42.png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wmf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13" Type="http://schemas.openxmlformats.org/officeDocument/2006/relationships/image" Target="../media/image12.png"/><Relationship Id="rId18" Type="http://schemas.openxmlformats.org/officeDocument/2006/relationships/image" Target="../media/image17.png"/><Relationship Id="rId3" Type="http://schemas.openxmlformats.org/officeDocument/2006/relationships/image" Target="../media/image45.png"/><Relationship Id="rId21" Type="http://schemas.openxmlformats.org/officeDocument/2006/relationships/image" Target="../media/image20.png"/><Relationship Id="rId7" Type="http://schemas.openxmlformats.org/officeDocument/2006/relationships/image" Target="../media/image46.png"/><Relationship Id="rId12" Type="http://schemas.openxmlformats.org/officeDocument/2006/relationships/image" Target="../media/image2.png"/><Relationship Id="rId17" Type="http://schemas.openxmlformats.org/officeDocument/2006/relationships/image" Target="../media/image16.png"/><Relationship Id="rId2" Type="http://schemas.openxmlformats.org/officeDocument/2006/relationships/notesSlide" Target="../notesSlides/notesSlide25.xml"/><Relationship Id="rId16" Type="http://schemas.openxmlformats.org/officeDocument/2006/relationships/image" Target="../media/image15.png"/><Relationship Id="rId20" Type="http://schemas.openxmlformats.org/officeDocument/2006/relationships/image" Target="../media/image19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.png"/><Relationship Id="rId11" Type="http://schemas.openxmlformats.org/officeDocument/2006/relationships/image" Target="../media/image4.png"/><Relationship Id="rId5" Type="http://schemas.openxmlformats.org/officeDocument/2006/relationships/image" Target="../media/image7.png"/><Relationship Id="rId15" Type="http://schemas.openxmlformats.org/officeDocument/2006/relationships/image" Target="../media/image14.png"/><Relationship Id="rId10" Type="http://schemas.openxmlformats.org/officeDocument/2006/relationships/image" Target="../media/image11.png"/><Relationship Id="rId19" Type="http://schemas.openxmlformats.org/officeDocument/2006/relationships/image" Target="../media/image18.png"/><Relationship Id="rId4" Type="http://schemas.openxmlformats.org/officeDocument/2006/relationships/image" Target="../media/image6.png"/><Relationship Id="rId9" Type="http://schemas.openxmlformats.org/officeDocument/2006/relationships/image" Target="../media/image3.png"/><Relationship Id="rId14" Type="http://schemas.openxmlformats.org/officeDocument/2006/relationships/image" Target="../media/image13.png"/></Relationships>
</file>

<file path=ppt/slides/_rels/slide34.xml.rels><?xml version="1.0" encoding="UTF-8" standalone="yes"?>
<Relationships xmlns="http://schemas.openxmlformats.org/package/2006/relationships"><Relationship Id="rId8" Type="http://schemas.openxmlformats.org/officeDocument/2006/relationships/image" Target="../media/image46.png"/><Relationship Id="rId13" Type="http://schemas.openxmlformats.org/officeDocument/2006/relationships/image" Target="../media/image17.png"/><Relationship Id="rId3" Type="http://schemas.openxmlformats.org/officeDocument/2006/relationships/image" Target="../media/image3.png"/><Relationship Id="rId7" Type="http://schemas.openxmlformats.org/officeDocument/2006/relationships/image" Target="../media/image8.png"/><Relationship Id="rId12" Type="http://schemas.openxmlformats.org/officeDocument/2006/relationships/image" Target="../media/image14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.png"/><Relationship Id="rId11" Type="http://schemas.openxmlformats.org/officeDocument/2006/relationships/image" Target="../media/image13.png"/><Relationship Id="rId5" Type="http://schemas.openxmlformats.org/officeDocument/2006/relationships/image" Target="../media/image6.png"/><Relationship Id="rId15" Type="http://schemas.openxmlformats.org/officeDocument/2006/relationships/image" Target="../media/image20.png"/><Relationship Id="rId10" Type="http://schemas.openxmlformats.org/officeDocument/2006/relationships/image" Target="../media/image12.png"/><Relationship Id="rId4" Type="http://schemas.openxmlformats.org/officeDocument/2006/relationships/image" Target="../media/image45.png"/><Relationship Id="rId9" Type="http://schemas.openxmlformats.org/officeDocument/2006/relationships/image" Target="../media/image10.png"/><Relationship Id="rId14" Type="http://schemas.openxmlformats.org/officeDocument/2006/relationships/image" Target="../media/image19.png"/></Relationships>
</file>

<file path=ppt/slides/_rels/slide35.xml.rels><?xml version="1.0" encoding="UTF-8" standalone="yes"?>
<Relationships xmlns="http://schemas.openxmlformats.org/package/2006/relationships"><Relationship Id="rId8" Type="http://schemas.openxmlformats.org/officeDocument/2006/relationships/image" Target="../media/image50.png"/><Relationship Id="rId13" Type="http://schemas.openxmlformats.org/officeDocument/2006/relationships/image" Target="../media/image55.png"/><Relationship Id="rId3" Type="http://schemas.openxmlformats.org/officeDocument/2006/relationships/image" Target="../media/image3.png"/><Relationship Id="rId7" Type="http://schemas.openxmlformats.org/officeDocument/2006/relationships/image" Target="../media/image49.png"/><Relationship Id="rId12" Type="http://schemas.openxmlformats.org/officeDocument/2006/relationships/image" Target="../media/image54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8.png"/><Relationship Id="rId11" Type="http://schemas.openxmlformats.org/officeDocument/2006/relationships/image" Target="../media/image53.png"/><Relationship Id="rId5" Type="http://schemas.openxmlformats.org/officeDocument/2006/relationships/image" Target="../media/image47.png"/><Relationship Id="rId10" Type="http://schemas.openxmlformats.org/officeDocument/2006/relationships/image" Target="../media/image52.png"/><Relationship Id="rId4" Type="http://schemas.openxmlformats.org/officeDocument/2006/relationships/image" Target="../media/image11.png"/><Relationship Id="rId9" Type="http://schemas.openxmlformats.org/officeDocument/2006/relationships/image" Target="../media/image51.png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7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7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7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7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7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7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7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7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7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7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7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7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7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wmf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7.xml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42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4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notesSlide" Target="../notesSlides/notesSlide4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4.wmf"/></Relationships>
</file>

<file path=ppt/slides/_rels/slide53.xml.rels><?xml version="1.0" encoding="UTF-8" standalone="yes"?>
<Relationships xmlns="http://schemas.openxmlformats.org/package/2006/relationships"><Relationship Id="rId8" Type="http://schemas.openxmlformats.org/officeDocument/2006/relationships/image" Target="../media/image38.png"/><Relationship Id="rId3" Type="http://schemas.openxmlformats.org/officeDocument/2006/relationships/image" Target="../media/image33.png"/><Relationship Id="rId7" Type="http://schemas.openxmlformats.org/officeDocument/2006/relationships/image" Target="../media/image37.wmf"/><Relationship Id="rId2" Type="http://schemas.openxmlformats.org/officeDocument/2006/relationships/notesSlide" Target="../notesSlides/notesSlide44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6.png"/><Relationship Id="rId5" Type="http://schemas.openxmlformats.org/officeDocument/2006/relationships/image" Target="../media/image35.jpeg"/><Relationship Id="rId4" Type="http://schemas.openxmlformats.org/officeDocument/2006/relationships/image" Target="../media/image34.wmf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notesSlide" Target="../notesSlides/notesSlide4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0.png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6.xml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Overview: Internet vs Data Center Networks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3886199"/>
            <a:ext cx="7909560" cy="2301621"/>
          </a:xfrm>
        </p:spPr>
        <p:txBody>
          <a:bodyPr>
            <a:normAutofit/>
          </a:bodyPr>
          <a:lstStyle/>
          <a:p>
            <a:r>
              <a:rPr lang="en-US" sz="4000" dirty="0" smtClean="0"/>
              <a:t>Hakim </a:t>
            </a:r>
            <a:r>
              <a:rPr lang="en-US" sz="4000" dirty="0" err="1" smtClean="0"/>
              <a:t>Weatherspoon</a:t>
            </a:r>
            <a:endParaRPr lang="en-US" sz="4000" dirty="0" smtClean="0"/>
          </a:p>
          <a:p>
            <a:r>
              <a:rPr lang="en-US" sz="2800" dirty="0" smtClean="0"/>
              <a:t>Assistant Professor, </a:t>
            </a:r>
            <a:r>
              <a:rPr lang="en-US" sz="2800" dirty="0" err="1" smtClean="0"/>
              <a:t>Dept</a:t>
            </a:r>
            <a:r>
              <a:rPr lang="en-US" sz="2800" dirty="0" smtClean="0"/>
              <a:t> of Computer Science</a:t>
            </a:r>
          </a:p>
          <a:p>
            <a:r>
              <a:rPr lang="en-US" sz="2800" dirty="0" smtClean="0"/>
              <a:t>CS 5413: High Performance Systems and Networking</a:t>
            </a:r>
          </a:p>
          <a:p>
            <a:r>
              <a:rPr lang="en-US" sz="2800" dirty="0" smtClean="0"/>
              <a:t>August </a:t>
            </a:r>
            <a:r>
              <a:rPr lang="en-US" sz="2800" dirty="0" smtClean="0"/>
              <a:t>29, </a:t>
            </a:r>
            <a:r>
              <a:rPr lang="en-US" sz="2800" dirty="0" smtClean="0"/>
              <a:t>2014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26899942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Goals for Today</a:t>
            </a:r>
          </a:p>
        </p:txBody>
      </p:sp>
      <p:sp>
        <p:nvSpPr>
          <p:cNvPr id="716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 smtClean="0"/>
              <a:t>Overview</a:t>
            </a:r>
            <a:endParaRPr lang="en-US" sz="2800" dirty="0" smtClean="0"/>
          </a:p>
          <a:p>
            <a:pPr lvl="1"/>
            <a:r>
              <a:rPr lang="en-US" sz="2400" dirty="0" smtClean="0"/>
              <a:t>What is the Internet?</a:t>
            </a:r>
          </a:p>
          <a:p>
            <a:pPr lvl="2"/>
            <a:r>
              <a:rPr lang="en-US" sz="2000" dirty="0" smtClean="0"/>
              <a:t>What is it and how did we get here?</a:t>
            </a:r>
            <a:endParaRPr lang="en-US" sz="2000" dirty="0" smtClean="0"/>
          </a:p>
          <a:p>
            <a:pPr lvl="1"/>
            <a:r>
              <a:rPr lang="en-US" sz="2400" dirty="0" smtClean="0"/>
              <a:t>What is about Data Centers?</a:t>
            </a:r>
          </a:p>
          <a:p>
            <a:r>
              <a:rPr lang="en-US" sz="2800" dirty="0" smtClean="0"/>
              <a:t>Network Structure</a:t>
            </a:r>
          </a:p>
          <a:p>
            <a:pPr lvl="1"/>
            <a:r>
              <a:rPr lang="en-US" sz="2400" dirty="0" smtClean="0"/>
              <a:t>Internet</a:t>
            </a:r>
          </a:p>
          <a:p>
            <a:pPr lvl="1"/>
            <a:r>
              <a:rPr lang="en-US" sz="2400" dirty="0" smtClean="0"/>
              <a:t>Data center</a:t>
            </a:r>
            <a:endParaRPr lang="en-US" dirty="0" smtClean="0"/>
          </a:p>
          <a:p>
            <a:pPr lvl="1"/>
            <a:endParaRPr lang="en-US" sz="2400" dirty="0" smtClean="0"/>
          </a:p>
          <a:p>
            <a:endParaRPr lang="en-US" sz="2800" dirty="0" smtClean="0"/>
          </a:p>
          <a:p>
            <a:endParaRPr lang="en-US" sz="2800" dirty="0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1963418337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9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1657350" y="1436688"/>
            <a:ext cx="3779838" cy="1271587"/>
          </a:xfrm>
        </p:spPr>
        <p:txBody>
          <a:bodyPr>
            <a:normAutofit fontScale="77500" lnSpcReduction="20000"/>
          </a:bodyPr>
          <a:lstStyle/>
          <a:p>
            <a:pPr marL="231775" indent="-231775" eaLnBrk="1" hangingPunct="1">
              <a:spcBef>
                <a:spcPct val="15000"/>
              </a:spcBef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millions of connected computing devices: </a:t>
            </a:r>
          </a:p>
          <a:p>
            <a:pPr marL="631825" lvl="1" indent="-231775" eaLnBrk="1" hangingPunct="1">
              <a:spcBef>
                <a:spcPct val="15000"/>
              </a:spcBef>
              <a:buSzPct val="75000"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hosts </a:t>
            </a:r>
            <a:r>
              <a:rPr lang="en-US" altLang="en-US" i="1" smtClean="0">
                <a:ea typeface="ＭＳ Ｐゴシック" panose="020B0600070205080204" pitchFamily="34" charset="-128"/>
              </a:rPr>
              <a:t>=</a:t>
            </a: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 end systems</a:t>
            </a:r>
            <a:r>
              <a:rPr lang="en-US" altLang="en-US" i="1" smtClean="0">
                <a:solidFill>
                  <a:srgbClr val="FF0000"/>
                </a:solidFill>
                <a:ea typeface="ＭＳ Ｐゴシック" panose="020B0600070205080204" pitchFamily="34" charset="-128"/>
              </a:rPr>
              <a:t> </a:t>
            </a:r>
          </a:p>
          <a:p>
            <a:pPr marL="631825" lvl="1" indent="-231775" eaLnBrk="1" hangingPunct="1">
              <a:buSzPct val="75000"/>
            </a:pPr>
            <a:r>
              <a:rPr lang="en-US" altLang="en-US" smtClean="0">
                <a:ea typeface="Arial" panose="020B0604020202020204" pitchFamily="34" charset="0"/>
              </a:rPr>
              <a:t>running </a:t>
            </a:r>
            <a:r>
              <a:rPr lang="en-US" altLang="en-US" i="1" smtClean="0">
                <a:solidFill>
                  <a:srgbClr val="CC0000"/>
                </a:solidFill>
                <a:ea typeface="Arial" panose="020B0604020202020204" pitchFamily="34" charset="0"/>
              </a:rPr>
              <a:t>network apps</a:t>
            </a:r>
            <a:endParaRPr lang="en-US" altLang="en-US" smtClean="0">
              <a:solidFill>
                <a:srgbClr val="CC0000"/>
              </a:solidFill>
              <a:ea typeface="Arial" panose="020B0604020202020204" pitchFamily="34" charset="0"/>
            </a:endParaRPr>
          </a:p>
        </p:txBody>
      </p:sp>
      <p:sp>
        <p:nvSpPr>
          <p:cNvPr id="4766" name="Rectangle 670"/>
          <p:cNvSpPr>
            <a:spLocks noChangeArrowheads="1"/>
          </p:cNvSpPr>
          <p:nvPr/>
        </p:nvSpPr>
        <p:spPr bwMode="auto">
          <a:xfrm>
            <a:off x="1695450" y="3152775"/>
            <a:ext cx="3368675" cy="18843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231775" indent="-231775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7713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 i="1">
                <a:solidFill>
                  <a:srgbClr val="CC0000"/>
                </a:solidFill>
                <a:latin typeface="Gill Sans MT" panose="020B0502020104020203" pitchFamily="34" charset="0"/>
              </a:rPr>
              <a:t>communication links</a:t>
            </a:r>
            <a:endParaRPr lang="en-US" altLang="en-US">
              <a:solidFill>
                <a:srgbClr val="CC0000"/>
              </a:solidFill>
              <a:latin typeface="Gill Sans MT" panose="020B0502020104020203" pitchFamily="34" charset="0"/>
            </a:endParaRPr>
          </a:p>
          <a:p>
            <a:pPr lvl="1">
              <a:lnSpc>
                <a:spcPct val="80000"/>
              </a:lnSpc>
              <a:spcBef>
                <a:spcPct val="10000"/>
              </a:spcBef>
              <a:buClr>
                <a:srgbClr val="000099"/>
              </a:buClr>
              <a:buFont typeface="Wingdings" panose="05000000000000000000" pitchFamily="2" charset="2"/>
              <a:buChar char="§"/>
            </a:pPr>
            <a:r>
              <a:rPr lang="en-US" altLang="en-US">
                <a:latin typeface="Gill Sans MT" panose="020B0502020104020203" pitchFamily="34" charset="0"/>
              </a:rPr>
              <a:t>fiber, copper, radio, satellite</a:t>
            </a:r>
          </a:p>
          <a:p>
            <a:pPr lvl="1">
              <a:lnSpc>
                <a:spcPct val="80000"/>
              </a:lnSpc>
              <a:spcBef>
                <a:spcPct val="10000"/>
              </a:spcBef>
              <a:buClr>
                <a:srgbClr val="000099"/>
              </a:buClr>
              <a:buFont typeface="Wingdings" panose="05000000000000000000" pitchFamily="2" charset="2"/>
              <a:buChar char="§"/>
            </a:pPr>
            <a:r>
              <a:rPr lang="en-US" altLang="en-US">
                <a:latin typeface="Gill Sans MT" panose="020B0502020104020203" pitchFamily="34" charset="0"/>
              </a:rPr>
              <a:t>transmission rate: </a:t>
            </a:r>
            <a:r>
              <a:rPr lang="en-US" altLang="en-US" i="1">
                <a:solidFill>
                  <a:srgbClr val="CC0000"/>
                </a:solidFill>
                <a:latin typeface="Gill Sans MT" panose="020B0502020104020203" pitchFamily="34" charset="0"/>
              </a:rPr>
              <a:t>bandwidth</a:t>
            </a:r>
            <a:endParaRPr lang="en-US" altLang="en-US">
              <a:solidFill>
                <a:srgbClr val="CC0000"/>
              </a:solidFill>
              <a:latin typeface="Gill Sans MT" panose="020B0502020104020203" pitchFamily="34" charset="0"/>
            </a:endParaRPr>
          </a:p>
        </p:txBody>
      </p:sp>
      <p:sp>
        <p:nvSpPr>
          <p:cNvPr id="4767" name="Rectangle 671"/>
          <p:cNvSpPr>
            <a:spLocks noChangeArrowheads="1"/>
          </p:cNvSpPr>
          <p:nvPr/>
        </p:nvSpPr>
        <p:spPr bwMode="auto">
          <a:xfrm>
            <a:off x="1811338" y="5307013"/>
            <a:ext cx="3779837" cy="15509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231775" indent="-231775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688975" indent="-231775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 i="1" dirty="0">
                <a:solidFill>
                  <a:srgbClr val="CC0000"/>
                </a:solidFill>
                <a:latin typeface="Gill Sans MT" panose="020B0502020104020203" pitchFamily="34" charset="0"/>
              </a:rPr>
              <a:t>Packet switches:</a:t>
            </a:r>
            <a:r>
              <a:rPr lang="en-US" altLang="en-US" dirty="0">
                <a:latin typeface="Gill Sans MT" panose="020B0502020104020203" pitchFamily="34" charset="0"/>
              </a:rPr>
              <a:t> forward packets (chunks of data)</a:t>
            </a:r>
          </a:p>
          <a:p>
            <a:pPr lvl="1"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Char char="§"/>
            </a:pPr>
            <a:r>
              <a:rPr lang="en-US" altLang="en-US" i="1" dirty="0">
                <a:solidFill>
                  <a:srgbClr val="C00000"/>
                </a:solidFill>
                <a:latin typeface="Gill Sans MT" panose="020B0502020104020203" pitchFamily="34" charset="0"/>
              </a:rPr>
              <a:t>routers</a:t>
            </a:r>
            <a:r>
              <a:rPr lang="en-US" altLang="en-US" dirty="0">
                <a:latin typeface="Gill Sans MT" panose="020B0502020104020203" pitchFamily="34" charset="0"/>
              </a:rPr>
              <a:t> and </a:t>
            </a:r>
            <a:r>
              <a:rPr lang="en-US" altLang="en-US" i="1" dirty="0">
                <a:solidFill>
                  <a:srgbClr val="C00000"/>
                </a:solidFill>
                <a:latin typeface="Gill Sans MT" panose="020B0502020104020203" pitchFamily="34" charset="0"/>
              </a:rPr>
              <a:t>switches</a:t>
            </a:r>
          </a:p>
          <a:p>
            <a:pPr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</a:pPr>
            <a:endParaRPr lang="en-US" altLang="en-US" dirty="0">
              <a:latin typeface="Gill Sans MT" panose="020B0502020104020203" pitchFamily="34" charset="0"/>
            </a:endParaRPr>
          </a:p>
        </p:txBody>
      </p:sp>
      <p:grpSp>
        <p:nvGrpSpPr>
          <p:cNvPr id="2" name="Group 842"/>
          <p:cNvGrpSpPr>
            <a:grpSpLocks/>
          </p:cNvGrpSpPr>
          <p:nvPr/>
        </p:nvGrpSpPr>
        <p:grpSpPr bwMode="auto">
          <a:xfrm>
            <a:off x="338138" y="3454400"/>
            <a:ext cx="1573212" cy="1060450"/>
            <a:chOff x="98" y="2320"/>
            <a:chExt cx="991" cy="668"/>
          </a:xfrm>
        </p:grpSpPr>
        <p:sp>
          <p:nvSpPr>
            <p:cNvPr id="35260" name="Text Box 666"/>
            <p:cNvSpPr txBox="1">
              <a:spLocks noChangeArrowheads="1"/>
            </p:cNvSpPr>
            <p:nvPr/>
          </p:nvSpPr>
          <p:spPr bwMode="auto">
            <a:xfrm>
              <a:off x="564" y="2728"/>
              <a:ext cx="383" cy="26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>
                <a:lnSpc>
                  <a:spcPct val="75000"/>
                </a:lnSpc>
              </a:pPr>
              <a:r>
                <a:rPr lang="en-US" altLang="en-US" sz="1400"/>
                <a:t>wired</a:t>
              </a:r>
            </a:p>
            <a:p>
              <a:pPr>
                <a:lnSpc>
                  <a:spcPct val="75000"/>
                </a:lnSpc>
              </a:pPr>
              <a:r>
                <a:rPr lang="en-US" altLang="en-US" sz="1400"/>
                <a:t>links</a:t>
              </a:r>
            </a:p>
          </p:txBody>
        </p:sp>
        <p:sp>
          <p:nvSpPr>
            <p:cNvPr id="35261" name="Text Box 669"/>
            <p:cNvSpPr txBox="1">
              <a:spLocks noChangeArrowheads="1"/>
            </p:cNvSpPr>
            <p:nvPr/>
          </p:nvSpPr>
          <p:spPr bwMode="auto">
            <a:xfrm>
              <a:off x="569" y="2465"/>
              <a:ext cx="520" cy="26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>
                <a:lnSpc>
                  <a:spcPct val="75000"/>
                </a:lnSpc>
              </a:pPr>
              <a:r>
                <a:rPr lang="en-US" altLang="en-US" sz="1400"/>
                <a:t>wireless</a:t>
              </a:r>
            </a:p>
            <a:p>
              <a:pPr>
                <a:lnSpc>
                  <a:spcPct val="75000"/>
                </a:lnSpc>
              </a:pPr>
              <a:r>
                <a:rPr lang="en-US" altLang="en-US" sz="1400"/>
                <a:t>links</a:t>
              </a:r>
            </a:p>
          </p:txBody>
        </p:sp>
        <p:grpSp>
          <p:nvGrpSpPr>
            <p:cNvPr id="35262" name="Group 819"/>
            <p:cNvGrpSpPr>
              <a:grpSpLocks/>
            </p:cNvGrpSpPr>
            <p:nvPr/>
          </p:nvGrpSpPr>
          <p:grpSpPr bwMode="auto">
            <a:xfrm>
              <a:off x="385" y="2320"/>
              <a:ext cx="201" cy="282"/>
              <a:chOff x="742" y="2409"/>
              <a:chExt cx="576" cy="881"/>
            </a:xfrm>
          </p:grpSpPr>
          <p:grpSp>
            <p:nvGrpSpPr>
              <p:cNvPr id="35267" name="Group 820"/>
              <p:cNvGrpSpPr>
                <a:grpSpLocks/>
              </p:cNvGrpSpPr>
              <p:nvPr/>
            </p:nvGrpSpPr>
            <p:grpSpPr bwMode="auto">
              <a:xfrm>
                <a:off x="832" y="2643"/>
                <a:ext cx="376" cy="647"/>
                <a:chOff x="3130" y="3288"/>
                <a:chExt cx="410" cy="742"/>
              </a:xfrm>
            </p:grpSpPr>
            <p:sp>
              <p:nvSpPr>
                <p:cNvPr id="35270" name="Line 270"/>
                <p:cNvSpPr>
                  <a:spLocks noChangeShapeType="1"/>
                </p:cNvSpPr>
                <p:nvPr/>
              </p:nvSpPr>
              <p:spPr bwMode="auto">
                <a:xfrm flipH="1">
                  <a:off x="3130" y="3288"/>
                  <a:ext cx="205" cy="672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71" name="Line 271"/>
                <p:cNvSpPr>
                  <a:spLocks noChangeShapeType="1"/>
                </p:cNvSpPr>
                <p:nvPr/>
              </p:nvSpPr>
              <p:spPr bwMode="auto">
                <a:xfrm>
                  <a:off x="3335" y="3288"/>
                  <a:ext cx="205" cy="669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72" name="Line 272"/>
                <p:cNvSpPr>
                  <a:spLocks noChangeShapeType="1"/>
                </p:cNvSpPr>
                <p:nvPr/>
              </p:nvSpPr>
              <p:spPr bwMode="auto">
                <a:xfrm>
                  <a:off x="3130" y="3957"/>
                  <a:ext cx="205" cy="73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73" name="Line 273"/>
                <p:cNvSpPr>
                  <a:spLocks noChangeShapeType="1"/>
                </p:cNvSpPr>
                <p:nvPr/>
              </p:nvSpPr>
              <p:spPr bwMode="auto">
                <a:xfrm flipH="1">
                  <a:off x="3335" y="3957"/>
                  <a:ext cx="205" cy="73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74" name="Line 274"/>
                <p:cNvSpPr>
                  <a:spLocks noChangeShapeType="1"/>
                </p:cNvSpPr>
                <p:nvPr/>
              </p:nvSpPr>
              <p:spPr bwMode="auto">
                <a:xfrm>
                  <a:off x="3335" y="3303"/>
                  <a:ext cx="0" cy="727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75" name="Line 275"/>
                <p:cNvSpPr>
                  <a:spLocks noChangeShapeType="1"/>
                </p:cNvSpPr>
                <p:nvPr/>
              </p:nvSpPr>
              <p:spPr bwMode="auto">
                <a:xfrm flipV="1">
                  <a:off x="3130" y="3888"/>
                  <a:ext cx="205" cy="72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76" name="Line 276"/>
                <p:cNvSpPr>
                  <a:spLocks noChangeShapeType="1"/>
                </p:cNvSpPr>
                <p:nvPr/>
              </p:nvSpPr>
              <p:spPr bwMode="auto">
                <a:xfrm flipH="1" flipV="1">
                  <a:off x="3335" y="3888"/>
                  <a:ext cx="205" cy="69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77" name="Line 277"/>
                <p:cNvSpPr>
                  <a:spLocks noChangeShapeType="1"/>
                </p:cNvSpPr>
                <p:nvPr/>
              </p:nvSpPr>
              <p:spPr bwMode="auto">
                <a:xfrm>
                  <a:off x="3217" y="3668"/>
                  <a:ext cx="118" cy="5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78" name="Line 278"/>
                <p:cNvSpPr>
                  <a:spLocks noChangeShapeType="1"/>
                </p:cNvSpPr>
                <p:nvPr/>
              </p:nvSpPr>
              <p:spPr bwMode="auto">
                <a:xfrm flipV="1">
                  <a:off x="3335" y="3668"/>
                  <a:ext cx="124" cy="5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79" name="Line 279"/>
                <p:cNvSpPr>
                  <a:spLocks noChangeShapeType="1"/>
                </p:cNvSpPr>
                <p:nvPr/>
              </p:nvSpPr>
              <p:spPr bwMode="auto">
                <a:xfrm>
                  <a:off x="3178" y="3766"/>
                  <a:ext cx="152" cy="7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80" name="Line 280"/>
                <p:cNvSpPr>
                  <a:spLocks noChangeShapeType="1"/>
                </p:cNvSpPr>
                <p:nvPr/>
              </p:nvSpPr>
              <p:spPr bwMode="auto">
                <a:xfrm flipV="1">
                  <a:off x="3335" y="3781"/>
                  <a:ext cx="153" cy="6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81" name="Line 281"/>
                <p:cNvSpPr>
                  <a:spLocks noChangeShapeType="1"/>
                </p:cNvSpPr>
                <p:nvPr/>
              </p:nvSpPr>
              <p:spPr bwMode="auto">
                <a:xfrm flipV="1">
                  <a:off x="3335" y="3567"/>
                  <a:ext cx="78" cy="27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82" name="Line 282"/>
                <p:cNvSpPr>
                  <a:spLocks noChangeShapeType="1"/>
                </p:cNvSpPr>
                <p:nvPr/>
              </p:nvSpPr>
              <p:spPr bwMode="auto">
                <a:xfrm flipV="1">
                  <a:off x="3335" y="3428"/>
                  <a:ext cx="49" cy="21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83" name="Line 283"/>
                <p:cNvSpPr>
                  <a:spLocks noChangeShapeType="1"/>
                </p:cNvSpPr>
                <p:nvPr/>
              </p:nvSpPr>
              <p:spPr bwMode="auto">
                <a:xfrm>
                  <a:off x="3247" y="3558"/>
                  <a:ext cx="95" cy="3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284" name="Line 284"/>
                <p:cNvSpPr>
                  <a:spLocks noChangeShapeType="1"/>
                </p:cNvSpPr>
                <p:nvPr/>
              </p:nvSpPr>
              <p:spPr bwMode="auto">
                <a:xfrm>
                  <a:off x="3289" y="3422"/>
                  <a:ext cx="55" cy="3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</p:grpSp>
          <p:pic>
            <p:nvPicPr>
              <p:cNvPr id="35268" name="Picture 836" descr="cell_tower_radiation copy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742" y="2409"/>
                <a:ext cx="576" cy="46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5269" name="Oval 837"/>
              <p:cNvSpPr>
                <a:spLocks noChangeArrowheads="1"/>
              </p:cNvSpPr>
              <p:nvPr/>
            </p:nvSpPr>
            <p:spPr bwMode="auto">
              <a:xfrm>
                <a:off x="986" y="2596"/>
                <a:ext cx="66" cy="69"/>
              </a:xfrm>
              <a:prstGeom prst="ellipse">
                <a:avLst/>
              </a:prstGeom>
              <a:solidFill>
                <a:schemeClr val="tx2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grpSp>
          <p:nvGrpSpPr>
            <p:cNvPr id="35263" name="Group 838"/>
            <p:cNvGrpSpPr>
              <a:grpSpLocks/>
            </p:cNvGrpSpPr>
            <p:nvPr/>
          </p:nvGrpSpPr>
          <p:grpSpPr bwMode="auto">
            <a:xfrm>
              <a:off x="98" y="2444"/>
              <a:ext cx="355" cy="265"/>
              <a:chOff x="2967" y="478"/>
              <a:chExt cx="788" cy="625"/>
            </a:xfrm>
          </p:grpSpPr>
          <p:pic>
            <p:nvPicPr>
              <p:cNvPr id="35265" name="Picture 839" descr="access_point_stylized_small"/>
              <p:cNvPicPr>
                <a:picLocks noChangeAspect="1" noChangeArrowheads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012" y="559"/>
                <a:ext cx="576" cy="5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5266" name="Picture 840" descr="antenna_radiation_stylized"/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67" y="478"/>
                <a:ext cx="788" cy="1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sp>
          <p:nvSpPr>
            <p:cNvPr id="35264" name="Line 841"/>
            <p:cNvSpPr>
              <a:spLocks noChangeShapeType="1"/>
            </p:cNvSpPr>
            <p:nvPr/>
          </p:nvSpPr>
          <p:spPr bwMode="auto">
            <a:xfrm>
              <a:off x="288" y="2830"/>
              <a:ext cx="266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6" name="Group 852"/>
          <p:cNvGrpSpPr>
            <a:grpSpLocks/>
          </p:cNvGrpSpPr>
          <p:nvPr/>
        </p:nvGrpSpPr>
        <p:grpSpPr bwMode="auto">
          <a:xfrm>
            <a:off x="633413" y="5457825"/>
            <a:ext cx="646112" cy="477838"/>
            <a:chOff x="293" y="3440"/>
            <a:chExt cx="407" cy="301"/>
          </a:xfrm>
        </p:grpSpPr>
        <p:sp>
          <p:nvSpPr>
            <p:cNvPr id="35250" name="Text Box 662"/>
            <p:cNvSpPr txBox="1">
              <a:spLocks noChangeArrowheads="1"/>
            </p:cNvSpPr>
            <p:nvPr/>
          </p:nvSpPr>
          <p:spPr bwMode="auto">
            <a:xfrm>
              <a:off x="293" y="3549"/>
              <a:ext cx="407" cy="19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400"/>
                <a:t>router</a:t>
              </a:r>
            </a:p>
          </p:txBody>
        </p:sp>
        <p:grpSp>
          <p:nvGrpSpPr>
            <p:cNvPr id="35251" name="Group 843"/>
            <p:cNvGrpSpPr>
              <a:grpSpLocks/>
            </p:cNvGrpSpPr>
            <p:nvPr/>
          </p:nvGrpSpPr>
          <p:grpSpPr bwMode="auto">
            <a:xfrm>
              <a:off x="337" y="3440"/>
              <a:ext cx="306" cy="128"/>
              <a:chOff x="4650" y="1129"/>
              <a:chExt cx="246" cy="95"/>
            </a:xfrm>
          </p:grpSpPr>
          <p:sp>
            <p:nvSpPr>
              <p:cNvPr id="35252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253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254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5255" name="Group 847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5258" name="Freeform 84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259" name="Freeform 84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256" name="Line 850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257" name="Line 851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grpSp>
        <p:nvGrpSpPr>
          <p:cNvPr id="34825" name="Group 1"/>
          <p:cNvGrpSpPr>
            <a:grpSpLocks/>
          </p:cNvGrpSpPr>
          <p:nvPr/>
        </p:nvGrpSpPr>
        <p:grpSpPr bwMode="auto">
          <a:xfrm>
            <a:off x="5202238" y="1384300"/>
            <a:ext cx="3551237" cy="4743450"/>
            <a:chOff x="5202238" y="1384300"/>
            <a:chExt cx="3551237" cy="4743450"/>
          </a:xfrm>
        </p:grpSpPr>
        <p:sp>
          <p:nvSpPr>
            <p:cNvPr id="34895" name="Freeform 415"/>
            <p:cNvSpPr>
              <a:spLocks/>
            </p:cNvSpPr>
            <p:nvPr/>
          </p:nvSpPr>
          <p:spPr bwMode="auto">
            <a:xfrm>
              <a:off x="7004050" y="3527425"/>
              <a:ext cx="1314450" cy="674688"/>
            </a:xfrm>
            <a:custGeom>
              <a:avLst/>
              <a:gdLst>
                <a:gd name="T0" fmla="*/ 2147483647 w 828"/>
                <a:gd name="T1" fmla="*/ 2147483647 h 425"/>
                <a:gd name="T2" fmla="*/ 2147483647 w 828"/>
                <a:gd name="T3" fmla="*/ 2147483647 h 425"/>
                <a:gd name="T4" fmla="*/ 2147483647 w 828"/>
                <a:gd name="T5" fmla="*/ 2147483647 h 425"/>
                <a:gd name="T6" fmla="*/ 2147483647 w 828"/>
                <a:gd name="T7" fmla="*/ 2147483647 h 425"/>
                <a:gd name="T8" fmla="*/ 2147483647 w 828"/>
                <a:gd name="T9" fmla="*/ 2147483647 h 425"/>
                <a:gd name="T10" fmla="*/ 2147483647 w 828"/>
                <a:gd name="T11" fmla="*/ 2147483647 h 425"/>
                <a:gd name="T12" fmla="*/ 2147483647 w 828"/>
                <a:gd name="T13" fmla="*/ 2147483647 h 425"/>
                <a:gd name="T14" fmla="*/ 2147483647 w 828"/>
                <a:gd name="T15" fmla="*/ 2147483647 h 425"/>
                <a:gd name="T16" fmla="*/ 2147483647 w 828"/>
                <a:gd name="T17" fmla="*/ 2147483647 h 425"/>
                <a:gd name="T18" fmla="*/ 2147483647 w 828"/>
                <a:gd name="T19" fmla="*/ 2147483647 h 425"/>
                <a:gd name="T20" fmla="*/ 2147483647 w 828"/>
                <a:gd name="T21" fmla="*/ 2147483647 h 425"/>
                <a:gd name="T22" fmla="*/ 2147483647 w 828"/>
                <a:gd name="T23" fmla="*/ 2147483647 h 425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w 828"/>
                <a:gd name="T37" fmla="*/ 0 h 425"/>
                <a:gd name="T38" fmla="*/ 828 w 828"/>
                <a:gd name="T39" fmla="*/ 425 h 425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T36" t="T37" r="T38" b="T39"/>
              <a:pathLst>
                <a:path w="828" h="425">
                  <a:moveTo>
                    <a:pt x="382" y="30"/>
                  </a:moveTo>
                  <a:cubicBezTo>
                    <a:pt x="350" y="29"/>
                    <a:pt x="413" y="30"/>
                    <a:pt x="370" y="30"/>
                  </a:cubicBezTo>
                  <a:cubicBezTo>
                    <a:pt x="327" y="30"/>
                    <a:pt x="187" y="16"/>
                    <a:pt x="126" y="32"/>
                  </a:cubicBezTo>
                  <a:cubicBezTo>
                    <a:pt x="65" y="48"/>
                    <a:pt x="12" y="86"/>
                    <a:pt x="6" y="126"/>
                  </a:cubicBezTo>
                  <a:cubicBezTo>
                    <a:pt x="0" y="166"/>
                    <a:pt x="44" y="231"/>
                    <a:pt x="92" y="274"/>
                  </a:cubicBezTo>
                  <a:cubicBezTo>
                    <a:pt x="140" y="317"/>
                    <a:pt x="217" y="360"/>
                    <a:pt x="292" y="384"/>
                  </a:cubicBezTo>
                  <a:cubicBezTo>
                    <a:pt x="367" y="408"/>
                    <a:pt x="472" y="425"/>
                    <a:pt x="540" y="416"/>
                  </a:cubicBezTo>
                  <a:cubicBezTo>
                    <a:pt x="608" y="407"/>
                    <a:pt x="659" y="371"/>
                    <a:pt x="698" y="330"/>
                  </a:cubicBezTo>
                  <a:cubicBezTo>
                    <a:pt x="737" y="289"/>
                    <a:pt x="760" y="221"/>
                    <a:pt x="776" y="170"/>
                  </a:cubicBezTo>
                  <a:cubicBezTo>
                    <a:pt x="792" y="119"/>
                    <a:pt x="828" y="44"/>
                    <a:pt x="792" y="22"/>
                  </a:cubicBezTo>
                  <a:cubicBezTo>
                    <a:pt x="756" y="0"/>
                    <a:pt x="630" y="37"/>
                    <a:pt x="560" y="38"/>
                  </a:cubicBezTo>
                  <a:cubicBezTo>
                    <a:pt x="490" y="39"/>
                    <a:pt x="414" y="31"/>
                    <a:pt x="382" y="30"/>
                  </a:cubicBezTo>
                  <a:close/>
                </a:path>
              </a:pathLst>
            </a:cu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896" name="Freeform 416"/>
            <p:cNvSpPr>
              <a:spLocks/>
            </p:cNvSpPr>
            <p:nvPr/>
          </p:nvSpPr>
          <p:spPr bwMode="auto">
            <a:xfrm>
              <a:off x="7023100" y="2001838"/>
              <a:ext cx="1730375" cy="1125538"/>
            </a:xfrm>
            <a:custGeom>
              <a:avLst/>
              <a:gdLst>
                <a:gd name="T0" fmla="*/ 2147483647 w 765"/>
                <a:gd name="T1" fmla="*/ 2147483647 h 459"/>
                <a:gd name="T2" fmla="*/ 2147483647 w 765"/>
                <a:gd name="T3" fmla="*/ 2147483647 h 459"/>
                <a:gd name="T4" fmla="*/ 2147483647 w 765"/>
                <a:gd name="T5" fmla="*/ 2147483647 h 459"/>
                <a:gd name="T6" fmla="*/ 2147483647 w 765"/>
                <a:gd name="T7" fmla="*/ 2147483647 h 459"/>
                <a:gd name="T8" fmla="*/ 2147483647 w 765"/>
                <a:gd name="T9" fmla="*/ 2147483647 h 459"/>
                <a:gd name="T10" fmla="*/ 2147483647 w 765"/>
                <a:gd name="T11" fmla="*/ 2147483647 h 459"/>
                <a:gd name="T12" fmla="*/ 2147483647 w 765"/>
                <a:gd name="T13" fmla="*/ 2147483647 h 459"/>
                <a:gd name="T14" fmla="*/ 2147483647 w 765"/>
                <a:gd name="T15" fmla="*/ 2147483647 h 459"/>
                <a:gd name="T16" fmla="*/ 2147483647 w 765"/>
                <a:gd name="T17" fmla="*/ 2147483647 h 459"/>
                <a:gd name="T18" fmla="*/ 2147483647 w 765"/>
                <a:gd name="T19" fmla="*/ 2147483647 h 459"/>
                <a:gd name="T20" fmla="*/ 2147483647 w 765"/>
                <a:gd name="T21" fmla="*/ 2147483647 h 459"/>
                <a:gd name="T22" fmla="*/ 2147483647 w 765"/>
                <a:gd name="T23" fmla="*/ 2147483647 h 459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w 765"/>
                <a:gd name="T37" fmla="*/ 0 h 459"/>
                <a:gd name="T38" fmla="*/ 765 w 765"/>
                <a:gd name="T39" fmla="*/ 459 h 459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T36" t="T37" r="T38" b="T39"/>
              <a:pathLst>
                <a:path w="765" h="459">
                  <a:moveTo>
                    <a:pt x="424" y="10"/>
                  </a:moveTo>
                  <a:cubicBezTo>
                    <a:pt x="362" y="16"/>
                    <a:pt x="343" y="55"/>
                    <a:pt x="288" y="70"/>
                  </a:cubicBezTo>
                  <a:cubicBezTo>
                    <a:pt x="233" y="85"/>
                    <a:pt x="142" y="56"/>
                    <a:pt x="96" y="100"/>
                  </a:cubicBezTo>
                  <a:cubicBezTo>
                    <a:pt x="50" y="144"/>
                    <a:pt x="0" y="279"/>
                    <a:pt x="14" y="336"/>
                  </a:cubicBezTo>
                  <a:cubicBezTo>
                    <a:pt x="28" y="393"/>
                    <a:pt x="125" y="429"/>
                    <a:pt x="180" y="444"/>
                  </a:cubicBezTo>
                  <a:cubicBezTo>
                    <a:pt x="235" y="459"/>
                    <a:pt x="279" y="426"/>
                    <a:pt x="346" y="426"/>
                  </a:cubicBezTo>
                  <a:cubicBezTo>
                    <a:pt x="413" y="426"/>
                    <a:pt x="525" y="443"/>
                    <a:pt x="584" y="444"/>
                  </a:cubicBezTo>
                  <a:cubicBezTo>
                    <a:pt x="643" y="445"/>
                    <a:pt x="670" y="446"/>
                    <a:pt x="698" y="434"/>
                  </a:cubicBezTo>
                  <a:cubicBezTo>
                    <a:pt x="726" y="422"/>
                    <a:pt x="743" y="418"/>
                    <a:pt x="752" y="372"/>
                  </a:cubicBezTo>
                  <a:cubicBezTo>
                    <a:pt x="761" y="326"/>
                    <a:pt x="765" y="214"/>
                    <a:pt x="750" y="158"/>
                  </a:cubicBezTo>
                  <a:cubicBezTo>
                    <a:pt x="735" y="102"/>
                    <a:pt x="716" y="58"/>
                    <a:pt x="662" y="34"/>
                  </a:cubicBezTo>
                  <a:cubicBezTo>
                    <a:pt x="608" y="10"/>
                    <a:pt x="505" y="0"/>
                    <a:pt x="424" y="10"/>
                  </a:cubicBezTo>
                  <a:close/>
                </a:path>
              </a:pathLst>
            </a:custGeom>
            <a:gradFill rotWithShape="1">
              <a:gsLst>
                <a:gs pos="0">
                  <a:srgbClr val="00CCFF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897" name="Freeform 417"/>
            <p:cNvSpPr>
              <a:spLocks/>
            </p:cNvSpPr>
            <p:nvPr/>
          </p:nvSpPr>
          <p:spPr bwMode="auto">
            <a:xfrm>
              <a:off x="5202238" y="1709738"/>
              <a:ext cx="1736725" cy="1071563"/>
            </a:xfrm>
            <a:custGeom>
              <a:avLst/>
              <a:gdLst>
                <a:gd name="T0" fmla="*/ 2147483647 w 1036"/>
                <a:gd name="T1" fmla="*/ 2147483647 h 675"/>
                <a:gd name="T2" fmla="*/ 2147483647 w 1036"/>
                <a:gd name="T3" fmla="*/ 2147483647 h 675"/>
                <a:gd name="T4" fmla="*/ 2147483647 w 1036"/>
                <a:gd name="T5" fmla="*/ 2147483647 h 675"/>
                <a:gd name="T6" fmla="*/ 2147483647 w 1036"/>
                <a:gd name="T7" fmla="*/ 2147483647 h 675"/>
                <a:gd name="T8" fmla="*/ 2147483647 w 1036"/>
                <a:gd name="T9" fmla="*/ 2147483647 h 675"/>
                <a:gd name="T10" fmla="*/ 2147483647 w 1036"/>
                <a:gd name="T11" fmla="*/ 2147483647 h 675"/>
                <a:gd name="T12" fmla="*/ 2147483647 w 1036"/>
                <a:gd name="T13" fmla="*/ 2147483647 h 675"/>
                <a:gd name="T14" fmla="*/ 2147483647 w 1036"/>
                <a:gd name="T15" fmla="*/ 2147483647 h 675"/>
                <a:gd name="T16" fmla="*/ 2147483647 w 1036"/>
                <a:gd name="T17" fmla="*/ 2147483647 h 675"/>
                <a:gd name="T18" fmla="*/ 2147483647 w 1036"/>
                <a:gd name="T19" fmla="*/ 2147483647 h 675"/>
                <a:gd name="T20" fmla="*/ 2147483647 w 1036"/>
                <a:gd name="T21" fmla="*/ 2147483647 h 675"/>
                <a:gd name="T22" fmla="*/ 2147483647 w 1036"/>
                <a:gd name="T23" fmla="*/ 2147483647 h 675"/>
                <a:gd name="T24" fmla="*/ 2147483647 w 1036"/>
                <a:gd name="T25" fmla="*/ 2147483647 h 675"/>
                <a:gd name="T26" fmla="*/ 2147483647 w 1036"/>
                <a:gd name="T27" fmla="*/ 2147483647 h 675"/>
                <a:gd name="T28" fmla="*/ 2147483647 w 1036"/>
                <a:gd name="T29" fmla="*/ 2147483647 h 675"/>
                <a:gd name="T30" fmla="*/ 2147483647 w 1036"/>
                <a:gd name="T31" fmla="*/ 2147483647 h 675"/>
                <a:gd name="T32" fmla="*/ 2147483647 w 1036"/>
                <a:gd name="T33" fmla="*/ 2147483647 h 675"/>
                <a:gd name="T34" fmla="*/ 2147483647 w 1036"/>
                <a:gd name="T35" fmla="*/ 2147483647 h 675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w 1036"/>
                <a:gd name="T55" fmla="*/ 0 h 675"/>
                <a:gd name="T56" fmla="*/ 1036 w 1036"/>
                <a:gd name="T57" fmla="*/ 675 h 675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T54" t="T55" r="T56" b="T57"/>
              <a:pathLst>
                <a:path w="1036" h="675">
                  <a:moveTo>
                    <a:pt x="648" y="11"/>
                  </a:moveTo>
                  <a:cubicBezTo>
                    <a:pt x="584" y="19"/>
                    <a:pt x="464" y="33"/>
                    <a:pt x="390" y="53"/>
                  </a:cubicBezTo>
                  <a:cubicBezTo>
                    <a:pt x="316" y="73"/>
                    <a:pt x="246" y="100"/>
                    <a:pt x="206" y="129"/>
                  </a:cubicBezTo>
                  <a:cubicBezTo>
                    <a:pt x="166" y="158"/>
                    <a:pt x="183" y="201"/>
                    <a:pt x="152" y="229"/>
                  </a:cubicBezTo>
                  <a:cubicBezTo>
                    <a:pt x="121" y="257"/>
                    <a:pt x="44" y="259"/>
                    <a:pt x="22" y="297"/>
                  </a:cubicBezTo>
                  <a:cubicBezTo>
                    <a:pt x="0" y="335"/>
                    <a:pt x="0" y="427"/>
                    <a:pt x="18" y="459"/>
                  </a:cubicBezTo>
                  <a:cubicBezTo>
                    <a:pt x="36" y="491"/>
                    <a:pt x="59" y="484"/>
                    <a:pt x="132" y="489"/>
                  </a:cubicBezTo>
                  <a:cubicBezTo>
                    <a:pt x="205" y="494"/>
                    <a:pt x="380" y="478"/>
                    <a:pt x="458" y="489"/>
                  </a:cubicBezTo>
                  <a:cubicBezTo>
                    <a:pt x="536" y="500"/>
                    <a:pt x="549" y="527"/>
                    <a:pt x="598" y="555"/>
                  </a:cubicBezTo>
                  <a:cubicBezTo>
                    <a:pt x="647" y="583"/>
                    <a:pt x="707" y="639"/>
                    <a:pt x="752" y="657"/>
                  </a:cubicBezTo>
                  <a:cubicBezTo>
                    <a:pt x="797" y="675"/>
                    <a:pt x="837" y="670"/>
                    <a:pt x="870" y="661"/>
                  </a:cubicBezTo>
                  <a:cubicBezTo>
                    <a:pt x="903" y="652"/>
                    <a:pt x="932" y="639"/>
                    <a:pt x="952" y="603"/>
                  </a:cubicBezTo>
                  <a:cubicBezTo>
                    <a:pt x="972" y="567"/>
                    <a:pt x="981" y="497"/>
                    <a:pt x="992" y="445"/>
                  </a:cubicBezTo>
                  <a:cubicBezTo>
                    <a:pt x="1003" y="393"/>
                    <a:pt x="1013" y="347"/>
                    <a:pt x="1018" y="291"/>
                  </a:cubicBezTo>
                  <a:cubicBezTo>
                    <a:pt x="1023" y="235"/>
                    <a:pt x="1036" y="153"/>
                    <a:pt x="1022" y="107"/>
                  </a:cubicBezTo>
                  <a:cubicBezTo>
                    <a:pt x="1008" y="61"/>
                    <a:pt x="975" y="34"/>
                    <a:pt x="934" y="17"/>
                  </a:cubicBezTo>
                  <a:cubicBezTo>
                    <a:pt x="893" y="0"/>
                    <a:pt x="824" y="4"/>
                    <a:pt x="776" y="3"/>
                  </a:cubicBezTo>
                  <a:cubicBezTo>
                    <a:pt x="728" y="2"/>
                    <a:pt x="712" y="3"/>
                    <a:pt x="648" y="11"/>
                  </a:cubicBezTo>
                  <a:close/>
                </a:path>
              </a:pathLst>
            </a:cu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34898" name="Group 418"/>
            <p:cNvGrpSpPr>
              <a:grpSpLocks/>
            </p:cNvGrpSpPr>
            <p:nvPr/>
          </p:nvGrpSpPr>
          <p:grpSpPr bwMode="auto">
            <a:xfrm>
              <a:off x="5278438" y="2974975"/>
              <a:ext cx="1458912" cy="933450"/>
              <a:chOff x="2889" y="1631"/>
              <a:chExt cx="980" cy="743"/>
            </a:xfrm>
          </p:grpSpPr>
          <p:sp>
            <p:nvSpPr>
              <p:cNvPr id="35248" name="Rectangle 419"/>
              <p:cNvSpPr>
                <a:spLocks noChangeArrowheads="1"/>
              </p:cNvSpPr>
              <p:nvPr/>
            </p:nvSpPr>
            <p:spPr bwMode="auto">
              <a:xfrm>
                <a:off x="3046" y="1841"/>
                <a:ext cx="663" cy="533"/>
              </a:xfrm>
              <a:prstGeom prst="rect">
                <a:avLst/>
              </a:pr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249" name="AutoShape 420"/>
              <p:cNvSpPr>
                <a:spLocks noChangeArrowheads="1"/>
              </p:cNvSpPr>
              <p:nvPr/>
            </p:nvSpPr>
            <p:spPr bwMode="auto">
              <a:xfrm>
                <a:off x="2889" y="1631"/>
                <a:ext cx="980" cy="253"/>
              </a:xfrm>
              <a:prstGeom prst="triangle">
                <a:avLst>
                  <a:gd name="adj" fmla="val 50000"/>
                </a:avLst>
              </a:pr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solidFill>
                    <a:srgbClr val="00CCFF"/>
                  </a:solidFill>
                </a:endParaRPr>
              </a:p>
            </p:txBody>
          </p:sp>
        </p:grpSp>
        <p:sp>
          <p:nvSpPr>
            <p:cNvPr id="34899" name="Line 421"/>
            <p:cNvSpPr>
              <a:spLocks noChangeShapeType="1"/>
            </p:cNvSpPr>
            <p:nvPr/>
          </p:nvSpPr>
          <p:spPr bwMode="auto">
            <a:xfrm>
              <a:off x="7396163" y="3813175"/>
              <a:ext cx="163512" cy="1206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00" name="Line 422"/>
            <p:cNvSpPr>
              <a:spLocks noChangeShapeType="1"/>
            </p:cNvSpPr>
            <p:nvPr/>
          </p:nvSpPr>
          <p:spPr bwMode="auto">
            <a:xfrm>
              <a:off x="7493000" y="3733800"/>
              <a:ext cx="2794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01" name="Line 423"/>
            <p:cNvSpPr>
              <a:spLocks noChangeShapeType="1"/>
            </p:cNvSpPr>
            <p:nvPr/>
          </p:nvSpPr>
          <p:spPr bwMode="auto">
            <a:xfrm flipV="1">
              <a:off x="7729538" y="3819525"/>
              <a:ext cx="134937" cy="1047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02" name="Line 424"/>
            <p:cNvSpPr>
              <a:spLocks noChangeShapeType="1"/>
            </p:cNvSpPr>
            <p:nvPr/>
          </p:nvSpPr>
          <p:spPr bwMode="auto">
            <a:xfrm>
              <a:off x="6427788" y="3740150"/>
              <a:ext cx="67945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03" name="Line 425"/>
            <p:cNvSpPr>
              <a:spLocks noChangeShapeType="1"/>
            </p:cNvSpPr>
            <p:nvPr/>
          </p:nvSpPr>
          <p:spPr bwMode="auto">
            <a:xfrm>
              <a:off x="6723063" y="2587625"/>
              <a:ext cx="509587" cy="31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04" name="Line 426"/>
            <p:cNvSpPr>
              <a:spLocks noChangeShapeType="1"/>
            </p:cNvSpPr>
            <p:nvPr/>
          </p:nvSpPr>
          <p:spPr bwMode="auto">
            <a:xfrm>
              <a:off x="6289675" y="2403475"/>
              <a:ext cx="152400" cy="952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05" name="Freeform 427"/>
            <p:cNvSpPr>
              <a:spLocks/>
            </p:cNvSpPr>
            <p:nvPr/>
          </p:nvSpPr>
          <p:spPr bwMode="auto">
            <a:xfrm>
              <a:off x="5497513" y="4378325"/>
              <a:ext cx="3079750" cy="1665288"/>
            </a:xfrm>
            <a:custGeom>
              <a:avLst/>
              <a:gdLst>
                <a:gd name="T0" fmla="*/ 2147483647 w 1940"/>
                <a:gd name="T1" fmla="*/ 2147483647 h 1049"/>
                <a:gd name="T2" fmla="*/ 2147483647 w 1940"/>
                <a:gd name="T3" fmla="*/ 2147483647 h 1049"/>
                <a:gd name="T4" fmla="*/ 2147483647 w 1940"/>
                <a:gd name="T5" fmla="*/ 2147483647 h 1049"/>
                <a:gd name="T6" fmla="*/ 2147483647 w 1940"/>
                <a:gd name="T7" fmla="*/ 2147483647 h 1049"/>
                <a:gd name="T8" fmla="*/ 2147483647 w 1940"/>
                <a:gd name="T9" fmla="*/ 2147483647 h 1049"/>
                <a:gd name="T10" fmla="*/ 2147483647 w 1940"/>
                <a:gd name="T11" fmla="*/ 2147483647 h 1049"/>
                <a:gd name="T12" fmla="*/ 2147483647 w 1940"/>
                <a:gd name="T13" fmla="*/ 2147483647 h 1049"/>
                <a:gd name="T14" fmla="*/ 2147483647 w 1940"/>
                <a:gd name="T15" fmla="*/ 2147483647 h 1049"/>
                <a:gd name="T16" fmla="*/ 2147483647 w 1940"/>
                <a:gd name="T17" fmla="*/ 2147483647 h 1049"/>
                <a:gd name="T18" fmla="*/ 2147483647 w 1940"/>
                <a:gd name="T19" fmla="*/ 2147483647 h 1049"/>
                <a:gd name="T20" fmla="*/ 2147483647 w 1940"/>
                <a:gd name="T21" fmla="*/ 2147483647 h 1049"/>
                <a:gd name="T22" fmla="*/ 2147483647 w 1940"/>
                <a:gd name="T23" fmla="*/ 2147483647 h 1049"/>
                <a:gd name="T24" fmla="*/ 2147483647 w 1940"/>
                <a:gd name="T25" fmla="*/ 2147483647 h 1049"/>
                <a:gd name="T26" fmla="*/ 2147483647 w 1940"/>
                <a:gd name="T27" fmla="*/ 2147483647 h 1049"/>
                <a:gd name="T28" fmla="*/ 2147483647 w 1940"/>
                <a:gd name="T29" fmla="*/ 2147483647 h 1049"/>
                <a:gd name="T30" fmla="*/ 2147483647 w 1940"/>
                <a:gd name="T31" fmla="*/ 2147483647 h 1049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w 1940"/>
                <a:gd name="T49" fmla="*/ 0 h 1049"/>
                <a:gd name="T50" fmla="*/ 1940 w 1940"/>
                <a:gd name="T51" fmla="*/ 1049 h 1049"/>
              </a:gdLst>
              <a:ahLst/>
              <a:cxnLst>
                <a:cxn ang="T32">
                  <a:pos x="T0" y="T1"/>
                </a:cxn>
                <a:cxn ang="T33">
                  <a:pos x="T2" y="T3"/>
                </a:cxn>
                <a:cxn ang="T34">
                  <a:pos x="T4" y="T5"/>
                </a:cxn>
                <a:cxn ang="T35">
                  <a:pos x="T6" y="T7"/>
                </a:cxn>
                <a:cxn ang="T36">
                  <a:pos x="T8" y="T9"/>
                </a:cxn>
                <a:cxn ang="T37">
                  <a:pos x="T10" y="T11"/>
                </a:cxn>
                <a:cxn ang="T38">
                  <a:pos x="T12" y="T13"/>
                </a:cxn>
                <a:cxn ang="T39">
                  <a:pos x="T14" y="T15"/>
                </a:cxn>
                <a:cxn ang="T40">
                  <a:pos x="T16" y="T17"/>
                </a:cxn>
                <a:cxn ang="T41">
                  <a:pos x="T18" y="T19"/>
                </a:cxn>
                <a:cxn ang="T42">
                  <a:pos x="T20" y="T21"/>
                </a:cxn>
                <a:cxn ang="T43">
                  <a:pos x="T22" y="T23"/>
                </a:cxn>
                <a:cxn ang="T44">
                  <a:pos x="T24" y="T25"/>
                </a:cxn>
                <a:cxn ang="T45">
                  <a:pos x="T26" y="T27"/>
                </a:cxn>
                <a:cxn ang="T46">
                  <a:pos x="T28" y="T29"/>
                </a:cxn>
                <a:cxn ang="T47">
                  <a:pos x="T30" y="T31"/>
                </a:cxn>
              </a:cxnLst>
              <a:rect l="T48" t="T49" r="T50" b="T51"/>
              <a:pathLst>
                <a:path w="1940" h="1049">
                  <a:moveTo>
                    <a:pt x="952" y="26"/>
                  </a:moveTo>
                  <a:cubicBezTo>
                    <a:pt x="867" y="45"/>
                    <a:pt x="832" y="118"/>
                    <a:pt x="755" y="125"/>
                  </a:cubicBezTo>
                  <a:cubicBezTo>
                    <a:pt x="678" y="132"/>
                    <a:pt x="587" y="72"/>
                    <a:pt x="488" y="68"/>
                  </a:cubicBezTo>
                  <a:cubicBezTo>
                    <a:pt x="389" y="64"/>
                    <a:pt x="237" y="48"/>
                    <a:pt x="158" y="101"/>
                  </a:cubicBezTo>
                  <a:cubicBezTo>
                    <a:pt x="79" y="154"/>
                    <a:pt x="28" y="298"/>
                    <a:pt x="14" y="389"/>
                  </a:cubicBezTo>
                  <a:cubicBezTo>
                    <a:pt x="0" y="480"/>
                    <a:pt x="25" y="595"/>
                    <a:pt x="71" y="648"/>
                  </a:cubicBezTo>
                  <a:cubicBezTo>
                    <a:pt x="117" y="701"/>
                    <a:pt x="205" y="665"/>
                    <a:pt x="288" y="706"/>
                  </a:cubicBezTo>
                  <a:cubicBezTo>
                    <a:pt x="371" y="747"/>
                    <a:pt x="450" y="842"/>
                    <a:pt x="568" y="893"/>
                  </a:cubicBezTo>
                  <a:cubicBezTo>
                    <a:pt x="686" y="944"/>
                    <a:pt x="852" y="991"/>
                    <a:pt x="996" y="1014"/>
                  </a:cubicBezTo>
                  <a:cubicBezTo>
                    <a:pt x="1140" y="1036"/>
                    <a:pt x="1309" y="1049"/>
                    <a:pt x="1433" y="1031"/>
                  </a:cubicBezTo>
                  <a:cubicBezTo>
                    <a:pt x="1557" y="1012"/>
                    <a:pt x="1657" y="960"/>
                    <a:pt x="1739" y="907"/>
                  </a:cubicBezTo>
                  <a:cubicBezTo>
                    <a:pt x="1821" y="855"/>
                    <a:pt x="1906" y="824"/>
                    <a:pt x="1923" y="714"/>
                  </a:cubicBezTo>
                  <a:cubicBezTo>
                    <a:pt x="1940" y="604"/>
                    <a:pt x="1898" y="350"/>
                    <a:pt x="1839" y="251"/>
                  </a:cubicBezTo>
                  <a:cubicBezTo>
                    <a:pt x="1780" y="151"/>
                    <a:pt x="1662" y="153"/>
                    <a:pt x="1566" y="114"/>
                  </a:cubicBezTo>
                  <a:cubicBezTo>
                    <a:pt x="1470" y="76"/>
                    <a:pt x="1365" y="30"/>
                    <a:pt x="1263" y="15"/>
                  </a:cubicBezTo>
                  <a:cubicBezTo>
                    <a:pt x="1161" y="0"/>
                    <a:pt x="1037" y="8"/>
                    <a:pt x="952" y="26"/>
                  </a:cubicBezTo>
                  <a:close/>
                </a:path>
              </a:pathLst>
            </a:cu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06" name="Line 428"/>
            <p:cNvSpPr>
              <a:spLocks noChangeShapeType="1"/>
            </p:cNvSpPr>
            <p:nvPr/>
          </p:nvSpPr>
          <p:spPr bwMode="auto">
            <a:xfrm rot="-5400000">
              <a:off x="7845425" y="5159376"/>
              <a:ext cx="523875" cy="13970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4907" name="Line 429"/>
            <p:cNvSpPr>
              <a:spLocks noChangeShapeType="1"/>
            </p:cNvSpPr>
            <p:nvPr/>
          </p:nvSpPr>
          <p:spPr bwMode="auto">
            <a:xfrm rot="5400000" flipV="1">
              <a:off x="7991475" y="5440363"/>
              <a:ext cx="3175" cy="85725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4908" name="Line 430"/>
            <p:cNvSpPr>
              <a:spLocks noChangeShapeType="1"/>
            </p:cNvSpPr>
            <p:nvPr/>
          </p:nvSpPr>
          <p:spPr bwMode="auto">
            <a:xfrm rot="-5400000">
              <a:off x="8177213" y="5116513"/>
              <a:ext cx="0" cy="11430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4909" name="Line 431"/>
            <p:cNvSpPr>
              <a:spLocks noChangeShapeType="1"/>
            </p:cNvSpPr>
            <p:nvPr/>
          </p:nvSpPr>
          <p:spPr bwMode="auto">
            <a:xfrm>
              <a:off x="7358063" y="4697413"/>
              <a:ext cx="390525" cy="1841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10" name="Line 432"/>
            <p:cNvSpPr>
              <a:spLocks noChangeShapeType="1"/>
            </p:cNvSpPr>
            <p:nvPr/>
          </p:nvSpPr>
          <p:spPr bwMode="auto">
            <a:xfrm flipV="1">
              <a:off x="6737350" y="4684713"/>
              <a:ext cx="322263" cy="198437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11" name="Line 433"/>
            <p:cNvSpPr>
              <a:spLocks noChangeShapeType="1"/>
            </p:cNvSpPr>
            <p:nvPr/>
          </p:nvSpPr>
          <p:spPr bwMode="auto">
            <a:xfrm flipV="1">
              <a:off x="6780213" y="4976813"/>
              <a:ext cx="97155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12" name="Line 435"/>
            <p:cNvSpPr>
              <a:spLocks noChangeShapeType="1"/>
            </p:cNvSpPr>
            <p:nvPr/>
          </p:nvSpPr>
          <p:spPr bwMode="auto">
            <a:xfrm>
              <a:off x="6100763" y="4773613"/>
              <a:ext cx="263525" cy="8572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13" name="Line 436"/>
            <p:cNvSpPr>
              <a:spLocks noChangeShapeType="1"/>
            </p:cNvSpPr>
            <p:nvPr/>
          </p:nvSpPr>
          <p:spPr bwMode="auto">
            <a:xfrm flipV="1">
              <a:off x="5842000" y="4983163"/>
              <a:ext cx="412750" cy="12700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14" name="Line 439"/>
            <p:cNvSpPr>
              <a:spLocks noChangeShapeType="1"/>
            </p:cNvSpPr>
            <p:nvPr/>
          </p:nvSpPr>
          <p:spPr bwMode="auto">
            <a:xfrm flipH="1">
              <a:off x="6267450" y="5070475"/>
              <a:ext cx="142875" cy="198438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15" name="Line 440"/>
            <p:cNvSpPr>
              <a:spLocks noChangeShapeType="1"/>
            </p:cNvSpPr>
            <p:nvPr/>
          </p:nvSpPr>
          <p:spPr bwMode="auto">
            <a:xfrm flipH="1" flipV="1">
              <a:off x="6588125" y="5097463"/>
              <a:ext cx="74613" cy="173037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16" name="Line 441"/>
            <p:cNvSpPr>
              <a:spLocks noChangeShapeType="1"/>
            </p:cNvSpPr>
            <p:nvPr/>
          </p:nvSpPr>
          <p:spPr bwMode="auto">
            <a:xfrm>
              <a:off x="6743700" y="5053013"/>
              <a:ext cx="503238" cy="2698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17" name="Line 443"/>
            <p:cNvSpPr>
              <a:spLocks noChangeShapeType="1"/>
            </p:cNvSpPr>
            <p:nvPr/>
          </p:nvSpPr>
          <p:spPr bwMode="auto">
            <a:xfrm>
              <a:off x="6281738" y="3522663"/>
              <a:ext cx="0" cy="13176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18" name="Line 444"/>
            <p:cNvSpPr>
              <a:spLocks noChangeShapeType="1"/>
            </p:cNvSpPr>
            <p:nvPr/>
          </p:nvSpPr>
          <p:spPr bwMode="auto">
            <a:xfrm flipV="1">
              <a:off x="7577138" y="2492375"/>
              <a:ext cx="123825" cy="87313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19" name="Line 445"/>
            <p:cNvSpPr>
              <a:spLocks noChangeShapeType="1"/>
            </p:cNvSpPr>
            <p:nvPr/>
          </p:nvSpPr>
          <p:spPr bwMode="auto">
            <a:xfrm>
              <a:off x="7405688" y="2665413"/>
              <a:ext cx="0" cy="825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20" name="Line 446"/>
            <p:cNvSpPr>
              <a:spLocks noChangeShapeType="1"/>
            </p:cNvSpPr>
            <p:nvPr/>
          </p:nvSpPr>
          <p:spPr bwMode="auto">
            <a:xfrm flipV="1">
              <a:off x="7577138" y="2562225"/>
              <a:ext cx="263525" cy="28892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21" name="Line 447"/>
            <p:cNvSpPr>
              <a:spLocks noChangeShapeType="1"/>
            </p:cNvSpPr>
            <p:nvPr/>
          </p:nvSpPr>
          <p:spPr bwMode="auto">
            <a:xfrm>
              <a:off x="7942263" y="2560638"/>
              <a:ext cx="0" cy="1968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22" name="Line 448"/>
            <p:cNvSpPr>
              <a:spLocks noChangeShapeType="1"/>
            </p:cNvSpPr>
            <p:nvPr/>
          </p:nvSpPr>
          <p:spPr bwMode="auto">
            <a:xfrm>
              <a:off x="7596188" y="2867025"/>
              <a:ext cx="188912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23" name="Line 449"/>
            <p:cNvSpPr>
              <a:spLocks noChangeShapeType="1"/>
            </p:cNvSpPr>
            <p:nvPr/>
          </p:nvSpPr>
          <p:spPr bwMode="auto">
            <a:xfrm flipV="1">
              <a:off x="5891213" y="3733800"/>
              <a:ext cx="168275" cy="31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24" name="Line 450"/>
            <p:cNvSpPr>
              <a:spLocks noChangeShapeType="1"/>
            </p:cNvSpPr>
            <p:nvPr/>
          </p:nvSpPr>
          <p:spPr bwMode="auto">
            <a:xfrm>
              <a:off x="8150225" y="2857500"/>
              <a:ext cx="1778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25" name="Line 451"/>
            <p:cNvSpPr>
              <a:spLocks noChangeShapeType="1"/>
            </p:cNvSpPr>
            <p:nvPr/>
          </p:nvSpPr>
          <p:spPr bwMode="auto">
            <a:xfrm flipH="1">
              <a:off x="7296150" y="2933700"/>
              <a:ext cx="98425" cy="7048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26" name="Line 452"/>
            <p:cNvSpPr>
              <a:spLocks noChangeShapeType="1"/>
            </p:cNvSpPr>
            <p:nvPr/>
          </p:nvSpPr>
          <p:spPr bwMode="auto">
            <a:xfrm flipH="1">
              <a:off x="7888288" y="2933700"/>
              <a:ext cx="111125" cy="7270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927" name="Line 541"/>
            <p:cNvSpPr>
              <a:spLocks noChangeShapeType="1"/>
            </p:cNvSpPr>
            <p:nvPr/>
          </p:nvSpPr>
          <p:spPr bwMode="auto">
            <a:xfrm flipV="1">
              <a:off x="7272338" y="4075113"/>
              <a:ext cx="227012" cy="43656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34928" name="Group 590"/>
            <p:cNvGrpSpPr>
              <a:grpSpLocks/>
            </p:cNvGrpSpPr>
            <p:nvPr/>
          </p:nvGrpSpPr>
          <p:grpSpPr bwMode="auto">
            <a:xfrm flipH="1">
              <a:off x="5775325" y="4533900"/>
              <a:ext cx="414337" cy="373063"/>
              <a:chOff x="2839" y="3501"/>
              <a:chExt cx="755" cy="803"/>
            </a:xfrm>
          </p:grpSpPr>
          <p:pic>
            <p:nvPicPr>
              <p:cNvPr id="35246" name="Picture 591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5247" name="Freeform 592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34929" name="Group 593"/>
            <p:cNvGrpSpPr>
              <a:grpSpLocks/>
            </p:cNvGrpSpPr>
            <p:nvPr/>
          </p:nvGrpSpPr>
          <p:grpSpPr bwMode="auto">
            <a:xfrm flipH="1">
              <a:off x="5457825" y="4954588"/>
              <a:ext cx="482600" cy="406400"/>
              <a:chOff x="2839" y="3501"/>
              <a:chExt cx="755" cy="803"/>
            </a:xfrm>
          </p:grpSpPr>
          <p:pic>
            <p:nvPicPr>
              <p:cNvPr id="35244" name="Picture 594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5245" name="Freeform 595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34930" name="Group 596"/>
            <p:cNvGrpSpPr>
              <a:grpSpLocks/>
            </p:cNvGrpSpPr>
            <p:nvPr/>
          </p:nvGrpSpPr>
          <p:grpSpPr bwMode="auto">
            <a:xfrm flipH="1">
              <a:off x="5935663" y="5256213"/>
              <a:ext cx="427037" cy="349250"/>
              <a:chOff x="2839" y="3501"/>
              <a:chExt cx="755" cy="803"/>
            </a:xfrm>
          </p:grpSpPr>
          <p:pic>
            <p:nvPicPr>
              <p:cNvPr id="35242" name="Picture 597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5243" name="Freeform 598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34931" name="Group 599"/>
            <p:cNvGrpSpPr>
              <a:grpSpLocks/>
            </p:cNvGrpSpPr>
            <p:nvPr/>
          </p:nvGrpSpPr>
          <p:grpSpPr bwMode="auto">
            <a:xfrm>
              <a:off x="6550025" y="5238750"/>
              <a:ext cx="427037" cy="350838"/>
              <a:chOff x="2839" y="3501"/>
              <a:chExt cx="755" cy="803"/>
            </a:xfrm>
          </p:grpSpPr>
          <p:pic>
            <p:nvPicPr>
              <p:cNvPr id="35240" name="Picture 600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5241" name="Freeform 601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pic>
          <p:nvPicPr>
            <p:cNvPr id="34932" name="Picture 603" descr="car_icon_small"/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342063" y="1720850"/>
              <a:ext cx="849312" cy="1682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grpSp>
          <p:nvGrpSpPr>
            <p:cNvPr id="34933" name="Group 652"/>
            <p:cNvGrpSpPr>
              <a:grpSpLocks/>
            </p:cNvGrpSpPr>
            <p:nvPr/>
          </p:nvGrpSpPr>
          <p:grpSpPr bwMode="auto">
            <a:xfrm>
              <a:off x="5613400" y="1546225"/>
              <a:ext cx="415925" cy="385763"/>
              <a:chOff x="2751" y="1851"/>
              <a:chExt cx="462" cy="478"/>
            </a:xfrm>
          </p:grpSpPr>
          <p:pic>
            <p:nvPicPr>
              <p:cNvPr id="35238" name="Picture 653" descr="iphone_stylized_small"/>
              <p:cNvPicPr>
                <a:picLocks noChangeAspect="1" noChangeArrowheads="1"/>
              </p:cNvPicPr>
              <p:nvPr/>
            </p:nvPicPr>
            <p:blipFill>
              <a:blip r:embed="rId10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28" y="1922"/>
                <a:ext cx="152" cy="40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5239" name="Picture 654" descr="antenna_radiation_stylized"/>
              <p:cNvPicPr>
                <a:picLocks noChangeAspect="1" noChangeArrowheads="1"/>
              </p:cNvPicPr>
              <p:nvPr/>
            </p:nvPicPr>
            <p:blipFill>
              <a:blip r:embed="rId11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751" y="1851"/>
                <a:ext cx="462" cy="11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34934" name="Group 665"/>
            <p:cNvGrpSpPr>
              <a:grpSpLocks/>
            </p:cNvGrpSpPr>
            <p:nvPr/>
          </p:nvGrpSpPr>
          <p:grpSpPr bwMode="auto">
            <a:xfrm>
              <a:off x="7689850" y="2395538"/>
              <a:ext cx="390525" cy="169863"/>
              <a:chOff x="4650" y="1129"/>
              <a:chExt cx="246" cy="95"/>
            </a:xfrm>
          </p:grpSpPr>
          <p:sp>
            <p:nvSpPr>
              <p:cNvPr id="35230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231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232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5233" name="Group 659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5236" name="Freeform 660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237" name="Freeform 661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234" name="Line 662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235" name="Line 663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35" name="Group 666"/>
            <p:cNvGrpSpPr>
              <a:grpSpLocks/>
            </p:cNvGrpSpPr>
            <p:nvPr/>
          </p:nvGrpSpPr>
          <p:grpSpPr bwMode="auto">
            <a:xfrm>
              <a:off x="7762875" y="2757488"/>
              <a:ext cx="390525" cy="176213"/>
              <a:chOff x="4650" y="1129"/>
              <a:chExt cx="246" cy="95"/>
            </a:xfrm>
          </p:grpSpPr>
          <p:sp>
            <p:nvSpPr>
              <p:cNvPr id="35222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223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224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5225" name="Group 670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5228" name="Freeform 671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229" name="Freeform 672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226" name="Line 673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227" name="Line 674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36" name="Group 675"/>
            <p:cNvGrpSpPr>
              <a:grpSpLocks/>
            </p:cNvGrpSpPr>
            <p:nvPr/>
          </p:nvGrpSpPr>
          <p:grpSpPr bwMode="auto">
            <a:xfrm>
              <a:off x="7204075" y="2493963"/>
              <a:ext cx="390525" cy="169863"/>
              <a:chOff x="4650" y="1129"/>
              <a:chExt cx="246" cy="95"/>
            </a:xfrm>
          </p:grpSpPr>
          <p:sp>
            <p:nvSpPr>
              <p:cNvPr id="35214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215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216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5217" name="Group 679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5220" name="Freeform 680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221" name="Freeform 681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218" name="Line 682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219" name="Line 683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37" name="Group 684"/>
            <p:cNvGrpSpPr>
              <a:grpSpLocks/>
            </p:cNvGrpSpPr>
            <p:nvPr/>
          </p:nvGrpSpPr>
          <p:grpSpPr bwMode="auto">
            <a:xfrm>
              <a:off x="7215188" y="2757488"/>
              <a:ext cx="390525" cy="169863"/>
              <a:chOff x="4650" y="1129"/>
              <a:chExt cx="246" cy="95"/>
            </a:xfrm>
          </p:grpSpPr>
          <p:sp>
            <p:nvSpPr>
              <p:cNvPr id="35206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207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208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5209" name="Group 688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5212" name="Freeform 689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213" name="Freeform 690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210" name="Line 691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211" name="Line 692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34938" name="Line 693"/>
            <p:cNvSpPr>
              <a:spLocks noChangeShapeType="1"/>
            </p:cNvSpPr>
            <p:nvPr/>
          </p:nvSpPr>
          <p:spPr bwMode="auto">
            <a:xfrm>
              <a:off x="8345488" y="2855913"/>
              <a:ext cx="177800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34939" name="Group 694"/>
            <p:cNvGrpSpPr>
              <a:grpSpLocks/>
            </p:cNvGrpSpPr>
            <p:nvPr/>
          </p:nvGrpSpPr>
          <p:grpSpPr bwMode="auto">
            <a:xfrm>
              <a:off x="7400925" y="3911600"/>
              <a:ext cx="485775" cy="203200"/>
              <a:chOff x="4650" y="1129"/>
              <a:chExt cx="246" cy="95"/>
            </a:xfrm>
          </p:grpSpPr>
          <p:sp>
            <p:nvSpPr>
              <p:cNvPr id="35198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99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200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5201" name="Group 698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5204" name="Freeform 699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205" name="Freeform 700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202" name="Line 701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203" name="Line 702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40" name="Group 712"/>
            <p:cNvGrpSpPr>
              <a:grpSpLocks/>
            </p:cNvGrpSpPr>
            <p:nvPr/>
          </p:nvGrpSpPr>
          <p:grpSpPr bwMode="auto">
            <a:xfrm>
              <a:off x="7081838" y="3630613"/>
              <a:ext cx="485775" cy="203200"/>
              <a:chOff x="4650" y="1129"/>
              <a:chExt cx="246" cy="95"/>
            </a:xfrm>
          </p:grpSpPr>
          <p:sp>
            <p:nvSpPr>
              <p:cNvPr id="35190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91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92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5193" name="Group 716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5196" name="Freeform 717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197" name="Freeform 718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194" name="Line 719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195" name="Line 720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41" name="Group 721"/>
            <p:cNvGrpSpPr>
              <a:grpSpLocks/>
            </p:cNvGrpSpPr>
            <p:nvPr/>
          </p:nvGrpSpPr>
          <p:grpSpPr bwMode="auto">
            <a:xfrm>
              <a:off x="7743825" y="3643313"/>
              <a:ext cx="485775" cy="203200"/>
              <a:chOff x="4650" y="1129"/>
              <a:chExt cx="246" cy="95"/>
            </a:xfrm>
          </p:grpSpPr>
          <p:sp>
            <p:nvSpPr>
              <p:cNvPr id="35182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83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84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5185" name="Group 725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5188" name="Freeform 726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189" name="Freeform 727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186" name="Line 728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187" name="Line 729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42" name="Group 730"/>
            <p:cNvGrpSpPr>
              <a:grpSpLocks/>
            </p:cNvGrpSpPr>
            <p:nvPr/>
          </p:nvGrpSpPr>
          <p:grpSpPr bwMode="auto">
            <a:xfrm>
              <a:off x="6962775" y="4505325"/>
              <a:ext cx="619125" cy="242888"/>
              <a:chOff x="4650" y="1129"/>
              <a:chExt cx="246" cy="95"/>
            </a:xfrm>
          </p:grpSpPr>
          <p:sp>
            <p:nvSpPr>
              <p:cNvPr id="35174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75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76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5177" name="Group 734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5180" name="Freeform 735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181" name="Freeform 736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178" name="Line 737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179" name="Line 738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43" name="Group 739"/>
            <p:cNvGrpSpPr>
              <a:grpSpLocks/>
            </p:cNvGrpSpPr>
            <p:nvPr/>
          </p:nvGrpSpPr>
          <p:grpSpPr bwMode="auto">
            <a:xfrm>
              <a:off x="7596188" y="4803775"/>
              <a:ext cx="619125" cy="242888"/>
              <a:chOff x="4650" y="1129"/>
              <a:chExt cx="246" cy="95"/>
            </a:xfrm>
          </p:grpSpPr>
          <p:sp>
            <p:nvSpPr>
              <p:cNvPr id="35166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67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68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5169" name="Group 743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5172" name="Freeform 744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173" name="Freeform 745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170" name="Line 746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171" name="Line 747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44" name="Group 748"/>
            <p:cNvGrpSpPr>
              <a:grpSpLocks/>
            </p:cNvGrpSpPr>
            <p:nvPr/>
          </p:nvGrpSpPr>
          <p:grpSpPr bwMode="auto">
            <a:xfrm>
              <a:off x="6246813" y="4848225"/>
              <a:ext cx="619125" cy="242888"/>
              <a:chOff x="4650" y="1129"/>
              <a:chExt cx="246" cy="95"/>
            </a:xfrm>
          </p:grpSpPr>
          <p:sp>
            <p:nvSpPr>
              <p:cNvPr id="35158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59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60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5161" name="Group 752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5164" name="Freeform 753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165" name="Freeform 754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162" name="Line 755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163" name="Line 756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45" name="Group 757"/>
            <p:cNvGrpSpPr>
              <a:grpSpLocks/>
            </p:cNvGrpSpPr>
            <p:nvPr/>
          </p:nvGrpSpPr>
          <p:grpSpPr bwMode="auto">
            <a:xfrm>
              <a:off x="6053138" y="3640138"/>
              <a:ext cx="390525" cy="169863"/>
              <a:chOff x="4650" y="1129"/>
              <a:chExt cx="246" cy="95"/>
            </a:xfrm>
          </p:grpSpPr>
          <p:sp>
            <p:nvSpPr>
              <p:cNvPr id="35150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51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52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5153" name="Group 761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5156" name="Freeform 762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157" name="Freeform 763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154" name="Line 764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155" name="Line 765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46" name="Group 767"/>
            <p:cNvGrpSpPr>
              <a:grpSpLocks/>
            </p:cNvGrpSpPr>
            <p:nvPr/>
          </p:nvGrpSpPr>
          <p:grpSpPr bwMode="auto">
            <a:xfrm>
              <a:off x="6353175" y="2487613"/>
              <a:ext cx="390525" cy="169863"/>
              <a:chOff x="4650" y="1129"/>
              <a:chExt cx="246" cy="95"/>
            </a:xfrm>
          </p:grpSpPr>
          <p:sp>
            <p:nvSpPr>
              <p:cNvPr id="35142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43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5144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5145" name="Group 771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5148" name="Freeform 772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149" name="Freeform 773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146" name="Line 774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147" name="Line 775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47" name="Group 776"/>
            <p:cNvGrpSpPr>
              <a:grpSpLocks/>
            </p:cNvGrpSpPr>
            <p:nvPr/>
          </p:nvGrpSpPr>
          <p:grpSpPr bwMode="auto">
            <a:xfrm>
              <a:off x="5611813" y="3500438"/>
              <a:ext cx="506412" cy="352425"/>
              <a:chOff x="2967" y="478"/>
              <a:chExt cx="788" cy="625"/>
            </a:xfrm>
          </p:grpSpPr>
          <p:pic>
            <p:nvPicPr>
              <p:cNvPr id="35140" name="Picture 777" descr="access_point_stylized_small"/>
              <p:cNvPicPr>
                <a:picLocks noChangeAspect="1" noChangeArrowheads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012" y="559"/>
                <a:ext cx="576" cy="5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5141" name="Picture 778" descr="antenna_radiation_stylized"/>
              <p:cNvPicPr>
                <a:picLocks noChangeAspect="1" noChangeArrowheads="1"/>
              </p:cNvPicPr>
              <p:nvPr/>
            </p:nvPicPr>
            <p:blipFill>
              <a:blip r:embed="rId1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67" y="478"/>
                <a:ext cx="788" cy="1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34948" name="Group 779"/>
            <p:cNvGrpSpPr>
              <a:grpSpLocks/>
            </p:cNvGrpSpPr>
            <p:nvPr/>
          </p:nvGrpSpPr>
          <p:grpSpPr bwMode="auto">
            <a:xfrm>
              <a:off x="7132638" y="5003800"/>
              <a:ext cx="563562" cy="420688"/>
              <a:chOff x="2967" y="478"/>
              <a:chExt cx="788" cy="625"/>
            </a:xfrm>
          </p:grpSpPr>
          <p:pic>
            <p:nvPicPr>
              <p:cNvPr id="35138" name="Picture 780" descr="access_point_stylized_small"/>
              <p:cNvPicPr>
                <a:picLocks noChangeAspect="1" noChangeArrowheads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012" y="559"/>
                <a:ext cx="576" cy="5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5139" name="Picture 781" descr="antenna_radiation_stylized"/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67" y="478"/>
                <a:ext cx="788" cy="1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34949" name="Group 782"/>
            <p:cNvGrpSpPr>
              <a:grpSpLocks/>
            </p:cNvGrpSpPr>
            <p:nvPr/>
          </p:nvGrpSpPr>
          <p:grpSpPr bwMode="auto">
            <a:xfrm>
              <a:off x="6061075" y="1844675"/>
              <a:ext cx="457200" cy="631825"/>
              <a:chOff x="742" y="2409"/>
              <a:chExt cx="576" cy="881"/>
            </a:xfrm>
          </p:grpSpPr>
          <p:grpSp>
            <p:nvGrpSpPr>
              <p:cNvPr id="35120" name="Group 783"/>
              <p:cNvGrpSpPr>
                <a:grpSpLocks/>
              </p:cNvGrpSpPr>
              <p:nvPr/>
            </p:nvGrpSpPr>
            <p:grpSpPr bwMode="auto">
              <a:xfrm>
                <a:off x="832" y="2643"/>
                <a:ext cx="376" cy="647"/>
                <a:chOff x="3130" y="3288"/>
                <a:chExt cx="410" cy="742"/>
              </a:xfrm>
            </p:grpSpPr>
            <p:sp>
              <p:nvSpPr>
                <p:cNvPr id="35123" name="Line 270"/>
                <p:cNvSpPr>
                  <a:spLocks noChangeShapeType="1"/>
                </p:cNvSpPr>
                <p:nvPr/>
              </p:nvSpPr>
              <p:spPr bwMode="auto">
                <a:xfrm flipH="1">
                  <a:off x="3130" y="3288"/>
                  <a:ext cx="205" cy="672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24" name="Line 271"/>
                <p:cNvSpPr>
                  <a:spLocks noChangeShapeType="1"/>
                </p:cNvSpPr>
                <p:nvPr/>
              </p:nvSpPr>
              <p:spPr bwMode="auto">
                <a:xfrm>
                  <a:off x="3335" y="3288"/>
                  <a:ext cx="205" cy="669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25" name="Line 272"/>
                <p:cNvSpPr>
                  <a:spLocks noChangeShapeType="1"/>
                </p:cNvSpPr>
                <p:nvPr/>
              </p:nvSpPr>
              <p:spPr bwMode="auto">
                <a:xfrm>
                  <a:off x="3130" y="3957"/>
                  <a:ext cx="205" cy="73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26" name="Line 273"/>
                <p:cNvSpPr>
                  <a:spLocks noChangeShapeType="1"/>
                </p:cNvSpPr>
                <p:nvPr/>
              </p:nvSpPr>
              <p:spPr bwMode="auto">
                <a:xfrm flipH="1">
                  <a:off x="3335" y="3957"/>
                  <a:ext cx="205" cy="73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27" name="Line 274"/>
                <p:cNvSpPr>
                  <a:spLocks noChangeShapeType="1"/>
                </p:cNvSpPr>
                <p:nvPr/>
              </p:nvSpPr>
              <p:spPr bwMode="auto">
                <a:xfrm>
                  <a:off x="3335" y="3303"/>
                  <a:ext cx="0" cy="727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28" name="Line 275"/>
                <p:cNvSpPr>
                  <a:spLocks noChangeShapeType="1"/>
                </p:cNvSpPr>
                <p:nvPr/>
              </p:nvSpPr>
              <p:spPr bwMode="auto">
                <a:xfrm flipV="1">
                  <a:off x="3130" y="3888"/>
                  <a:ext cx="205" cy="72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29" name="Line 276"/>
                <p:cNvSpPr>
                  <a:spLocks noChangeShapeType="1"/>
                </p:cNvSpPr>
                <p:nvPr/>
              </p:nvSpPr>
              <p:spPr bwMode="auto">
                <a:xfrm flipH="1" flipV="1">
                  <a:off x="3335" y="3888"/>
                  <a:ext cx="205" cy="69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30" name="Line 277"/>
                <p:cNvSpPr>
                  <a:spLocks noChangeShapeType="1"/>
                </p:cNvSpPr>
                <p:nvPr/>
              </p:nvSpPr>
              <p:spPr bwMode="auto">
                <a:xfrm>
                  <a:off x="3217" y="3668"/>
                  <a:ext cx="118" cy="5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31" name="Line 278"/>
                <p:cNvSpPr>
                  <a:spLocks noChangeShapeType="1"/>
                </p:cNvSpPr>
                <p:nvPr/>
              </p:nvSpPr>
              <p:spPr bwMode="auto">
                <a:xfrm flipV="1">
                  <a:off x="3335" y="3668"/>
                  <a:ext cx="124" cy="5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32" name="Line 279"/>
                <p:cNvSpPr>
                  <a:spLocks noChangeShapeType="1"/>
                </p:cNvSpPr>
                <p:nvPr/>
              </p:nvSpPr>
              <p:spPr bwMode="auto">
                <a:xfrm>
                  <a:off x="3178" y="3766"/>
                  <a:ext cx="152" cy="7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33" name="Line 280"/>
                <p:cNvSpPr>
                  <a:spLocks noChangeShapeType="1"/>
                </p:cNvSpPr>
                <p:nvPr/>
              </p:nvSpPr>
              <p:spPr bwMode="auto">
                <a:xfrm flipV="1">
                  <a:off x="3335" y="3781"/>
                  <a:ext cx="153" cy="6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34" name="Line 281"/>
                <p:cNvSpPr>
                  <a:spLocks noChangeShapeType="1"/>
                </p:cNvSpPr>
                <p:nvPr/>
              </p:nvSpPr>
              <p:spPr bwMode="auto">
                <a:xfrm flipV="1">
                  <a:off x="3335" y="3567"/>
                  <a:ext cx="78" cy="27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35" name="Line 282"/>
                <p:cNvSpPr>
                  <a:spLocks noChangeShapeType="1"/>
                </p:cNvSpPr>
                <p:nvPr/>
              </p:nvSpPr>
              <p:spPr bwMode="auto">
                <a:xfrm flipV="1">
                  <a:off x="3335" y="3428"/>
                  <a:ext cx="49" cy="21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36" name="Line 283"/>
                <p:cNvSpPr>
                  <a:spLocks noChangeShapeType="1"/>
                </p:cNvSpPr>
                <p:nvPr/>
              </p:nvSpPr>
              <p:spPr bwMode="auto">
                <a:xfrm>
                  <a:off x="3247" y="3558"/>
                  <a:ext cx="95" cy="3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5137" name="Line 284"/>
                <p:cNvSpPr>
                  <a:spLocks noChangeShapeType="1"/>
                </p:cNvSpPr>
                <p:nvPr/>
              </p:nvSpPr>
              <p:spPr bwMode="auto">
                <a:xfrm>
                  <a:off x="3289" y="3422"/>
                  <a:ext cx="55" cy="3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</p:grpSp>
          <p:pic>
            <p:nvPicPr>
              <p:cNvPr id="35121" name="Picture 799" descr="cell_tower_radiation copy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742" y="2409"/>
                <a:ext cx="576" cy="46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5122" name="Oval 800"/>
              <p:cNvSpPr>
                <a:spLocks noChangeArrowheads="1"/>
              </p:cNvSpPr>
              <p:nvPr/>
            </p:nvSpPr>
            <p:spPr bwMode="auto">
              <a:xfrm>
                <a:off x="986" y="2597"/>
                <a:ext cx="66" cy="69"/>
              </a:xfrm>
              <a:prstGeom prst="ellipse">
                <a:avLst/>
              </a:prstGeom>
              <a:solidFill>
                <a:schemeClr val="tx2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34950" name="Text Box 580"/>
            <p:cNvSpPr txBox="1">
              <a:spLocks noChangeArrowheads="1"/>
            </p:cNvSpPr>
            <p:nvPr/>
          </p:nvSpPr>
          <p:spPr bwMode="auto">
            <a:xfrm>
              <a:off x="5957888" y="1384300"/>
              <a:ext cx="1549400" cy="3365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600"/>
                <a:t>mobile network</a:t>
              </a:r>
            </a:p>
          </p:txBody>
        </p:sp>
        <p:sp>
          <p:nvSpPr>
            <p:cNvPr id="34951" name="Text Box 580"/>
            <p:cNvSpPr txBox="1">
              <a:spLocks noChangeArrowheads="1"/>
            </p:cNvSpPr>
            <p:nvPr/>
          </p:nvSpPr>
          <p:spPr bwMode="auto">
            <a:xfrm>
              <a:off x="7561263" y="2071688"/>
              <a:ext cx="1108075" cy="3365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600"/>
                <a:t>global ISP</a:t>
              </a:r>
            </a:p>
          </p:txBody>
        </p:sp>
        <p:sp>
          <p:nvSpPr>
            <p:cNvPr id="34952" name="Text Box 580"/>
            <p:cNvSpPr txBox="1">
              <a:spLocks noChangeArrowheads="1"/>
            </p:cNvSpPr>
            <p:nvPr/>
          </p:nvSpPr>
          <p:spPr bwMode="auto">
            <a:xfrm>
              <a:off x="7337425" y="3298825"/>
              <a:ext cx="1289050" cy="3365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600"/>
                <a:t>regional ISP</a:t>
              </a:r>
            </a:p>
          </p:txBody>
        </p:sp>
        <p:sp>
          <p:nvSpPr>
            <p:cNvPr id="34953" name="Text Box 580"/>
            <p:cNvSpPr txBox="1">
              <a:spLocks noChangeArrowheads="1"/>
            </p:cNvSpPr>
            <p:nvPr/>
          </p:nvSpPr>
          <p:spPr bwMode="auto">
            <a:xfrm>
              <a:off x="6324600" y="2963863"/>
              <a:ext cx="895350" cy="4826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>
                <a:lnSpc>
                  <a:spcPct val="80000"/>
                </a:lnSpc>
              </a:pPr>
              <a:r>
                <a:rPr lang="en-US" altLang="en-US" sz="1600"/>
                <a:t>home </a:t>
              </a:r>
            </a:p>
            <a:p>
              <a:pPr>
                <a:lnSpc>
                  <a:spcPct val="80000"/>
                </a:lnSpc>
              </a:pPr>
              <a:r>
                <a:rPr lang="en-US" altLang="en-US" sz="1600"/>
                <a:t>network</a:t>
              </a:r>
            </a:p>
          </p:txBody>
        </p:sp>
        <p:sp>
          <p:nvSpPr>
            <p:cNvPr id="34954" name="Text Box 580"/>
            <p:cNvSpPr txBox="1">
              <a:spLocks noChangeArrowheads="1"/>
            </p:cNvSpPr>
            <p:nvPr/>
          </p:nvSpPr>
          <p:spPr bwMode="auto">
            <a:xfrm>
              <a:off x="5584825" y="5645150"/>
              <a:ext cx="1295400" cy="4826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>
                <a:lnSpc>
                  <a:spcPct val="80000"/>
                </a:lnSpc>
              </a:pPr>
              <a:r>
                <a:rPr lang="en-US" altLang="en-US" sz="1600"/>
                <a:t>institutional</a:t>
              </a:r>
            </a:p>
            <a:p>
              <a:pPr>
                <a:lnSpc>
                  <a:spcPct val="80000"/>
                </a:lnSpc>
              </a:pPr>
              <a:r>
                <a:rPr lang="en-US" altLang="en-US" sz="1600"/>
                <a:t>       network</a:t>
              </a:r>
            </a:p>
          </p:txBody>
        </p:sp>
        <p:grpSp>
          <p:nvGrpSpPr>
            <p:cNvPr id="34955" name="Group 950"/>
            <p:cNvGrpSpPr>
              <a:grpSpLocks/>
            </p:cNvGrpSpPr>
            <p:nvPr/>
          </p:nvGrpSpPr>
          <p:grpSpPr bwMode="auto">
            <a:xfrm>
              <a:off x="8240713" y="5002213"/>
              <a:ext cx="227012" cy="481013"/>
              <a:chOff x="4140" y="429"/>
              <a:chExt cx="1425" cy="2396"/>
            </a:xfrm>
          </p:grpSpPr>
          <p:sp>
            <p:nvSpPr>
              <p:cNvPr id="35088" name="Freeform 951"/>
              <p:cNvSpPr>
                <a:spLocks/>
              </p:cNvSpPr>
              <p:nvPr/>
            </p:nvSpPr>
            <p:spPr bwMode="auto">
              <a:xfrm>
                <a:off x="5268" y="433"/>
                <a:ext cx="283" cy="2286"/>
              </a:xfrm>
              <a:custGeom>
                <a:avLst/>
                <a:gdLst>
                  <a:gd name="T0" fmla="*/ 7 w 354"/>
                  <a:gd name="T1" fmla="*/ 0 h 2742"/>
                  <a:gd name="T2" fmla="*/ 38 w 354"/>
                  <a:gd name="T3" fmla="*/ 55 h 2742"/>
                  <a:gd name="T4" fmla="*/ 37 w 354"/>
                  <a:gd name="T5" fmla="*/ 425 h 2742"/>
                  <a:gd name="T6" fmla="*/ 0 w 354"/>
                  <a:gd name="T7" fmla="*/ 445 h 2742"/>
                  <a:gd name="T8" fmla="*/ 7 w 354"/>
                  <a:gd name="T9" fmla="*/ 0 h 27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4"/>
                  <a:gd name="T16" fmla="*/ 0 h 2742"/>
                  <a:gd name="T17" fmla="*/ 354 w 354"/>
                  <a:gd name="T18" fmla="*/ 2742 h 27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4" h="2742">
                    <a:moveTo>
                      <a:pt x="63" y="0"/>
                    </a:moveTo>
                    <a:lnTo>
                      <a:pt x="354" y="339"/>
                    </a:lnTo>
                    <a:lnTo>
                      <a:pt x="346" y="2624"/>
                    </a:lnTo>
                    <a:lnTo>
                      <a:pt x="0" y="2742"/>
                    </a:lnTo>
                    <a:lnTo>
                      <a:pt x="6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89" name="Rectangle 952"/>
              <p:cNvSpPr>
                <a:spLocks noChangeArrowheads="1"/>
              </p:cNvSpPr>
              <p:nvPr/>
            </p:nvSpPr>
            <p:spPr bwMode="auto">
              <a:xfrm>
                <a:off x="4210" y="429"/>
                <a:ext cx="1046" cy="2285"/>
              </a:xfrm>
              <a:prstGeom prst="rect">
                <a:avLst/>
              </a:pr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090" name="Freeform 953"/>
              <p:cNvSpPr>
                <a:spLocks/>
              </p:cNvSpPr>
              <p:nvPr/>
            </p:nvSpPr>
            <p:spPr bwMode="auto">
              <a:xfrm>
                <a:off x="5321" y="570"/>
                <a:ext cx="169" cy="2115"/>
              </a:xfrm>
              <a:custGeom>
                <a:avLst/>
                <a:gdLst>
                  <a:gd name="T0" fmla="*/ 2 w 211"/>
                  <a:gd name="T1" fmla="*/ 0 h 2537"/>
                  <a:gd name="T2" fmla="*/ 23 w 211"/>
                  <a:gd name="T3" fmla="*/ 36 h 2537"/>
                  <a:gd name="T4" fmla="*/ 2 w 211"/>
                  <a:gd name="T5" fmla="*/ 405 h 2537"/>
                  <a:gd name="T6" fmla="*/ 2 w 211"/>
                  <a:gd name="T7" fmla="*/ 0 h 2537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11"/>
                  <a:gd name="T13" fmla="*/ 0 h 2537"/>
                  <a:gd name="T14" fmla="*/ 211 w 211"/>
                  <a:gd name="T15" fmla="*/ 2537 h 2537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1" h="2537">
                    <a:moveTo>
                      <a:pt x="7" y="0"/>
                    </a:moveTo>
                    <a:cubicBezTo>
                      <a:pt x="7" y="0"/>
                      <a:pt x="57" y="28"/>
                      <a:pt x="211" y="218"/>
                    </a:cubicBezTo>
                    <a:cubicBezTo>
                      <a:pt x="0" y="1229"/>
                      <a:pt x="41" y="2537"/>
                      <a:pt x="7" y="2501"/>
                    </a:cubicBezTo>
                    <a:lnTo>
                      <a:pt x="7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808080"/>
                  </a:gs>
                  <a:gs pos="100000">
                    <a:srgbClr val="F8F8F8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91" name="Freeform 954"/>
              <p:cNvSpPr>
                <a:spLocks/>
              </p:cNvSpPr>
              <p:nvPr/>
            </p:nvSpPr>
            <p:spPr bwMode="auto">
              <a:xfrm>
                <a:off x="5284" y="1640"/>
                <a:ext cx="263" cy="189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1 h 226"/>
                  <a:gd name="T4" fmla="*/ 36 w 328"/>
                  <a:gd name="T5" fmla="*/ 38 h 226"/>
                  <a:gd name="T6" fmla="*/ 0 w 328"/>
                  <a:gd name="T7" fmla="*/ 16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92" name="Rectangle 955"/>
              <p:cNvSpPr>
                <a:spLocks noChangeArrowheads="1"/>
              </p:cNvSpPr>
              <p:nvPr/>
            </p:nvSpPr>
            <p:spPr bwMode="auto">
              <a:xfrm>
                <a:off x="4210" y="690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5093" name="Group 956"/>
              <p:cNvGrpSpPr>
                <a:grpSpLocks/>
              </p:cNvGrpSpPr>
              <p:nvPr/>
            </p:nvGrpSpPr>
            <p:grpSpPr bwMode="auto">
              <a:xfrm>
                <a:off x="4749" y="668"/>
                <a:ext cx="581" cy="145"/>
                <a:chOff x="614" y="2568"/>
                <a:chExt cx="725" cy="139"/>
              </a:xfrm>
            </p:grpSpPr>
            <p:sp>
              <p:nvSpPr>
                <p:cNvPr id="35118" name="AutoShape 957"/>
                <p:cNvSpPr>
                  <a:spLocks noChangeArrowheads="1"/>
                </p:cNvSpPr>
                <p:nvPr/>
              </p:nvSpPr>
              <p:spPr bwMode="auto">
                <a:xfrm>
                  <a:off x="613" y="2566"/>
                  <a:ext cx="721" cy="14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5119" name="AutoShape 958"/>
                <p:cNvSpPr>
                  <a:spLocks noChangeArrowheads="1"/>
                </p:cNvSpPr>
                <p:nvPr/>
              </p:nvSpPr>
              <p:spPr bwMode="auto">
                <a:xfrm>
                  <a:off x="625" y="2581"/>
                  <a:ext cx="696" cy="114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5094" name="Rectangle 959"/>
              <p:cNvSpPr>
                <a:spLocks noChangeArrowheads="1"/>
              </p:cNvSpPr>
              <p:nvPr/>
            </p:nvSpPr>
            <p:spPr bwMode="auto">
              <a:xfrm>
                <a:off x="4220" y="1022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5095" name="Group 960"/>
              <p:cNvGrpSpPr>
                <a:grpSpLocks/>
              </p:cNvGrpSpPr>
              <p:nvPr/>
            </p:nvGrpSpPr>
            <p:grpSpPr bwMode="auto">
              <a:xfrm>
                <a:off x="4747" y="994"/>
                <a:ext cx="581" cy="134"/>
                <a:chOff x="614" y="2568"/>
                <a:chExt cx="725" cy="139"/>
              </a:xfrm>
            </p:grpSpPr>
            <p:sp>
              <p:nvSpPr>
                <p:cNvPr id="35116" name="AutoShape 961"/>
                <p:cNvSpPr>
                  <a:spLocks noChangeArrowheads="1"/>
                </p:cNvSpPr>
                <p:nvPr/>
              </p:nvSpPr>
              <p:spPr bwMode="auto">
                <a:xfrm>
                  <a:off x="615" y="2564"/>
                  <a:ext cx="721" cy="139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5117" name="AutoShape 962"/>
                <p:cNvSpPr>
                  <a:spLocks noChangeArrowheads="1"/>
                </p:cNvSpPr>
                <p:nvPr/>
              </p:nvSpPr>
              <p:spPr bwMode="auto">
                <a:xfrm>
                  <a:off x="628" y="2581"/>
                  <a:ext cx="696" cy="107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5096" name="Rectangle 963"/>
              <p:cNvSpPr>
                <a:spLocks noChangeArrowheads="1"/>
              </p:cNvSpPr>
              <p:nvPr/>
            </p:nvSpPr>
            <p:spPr bwMode="auto">
              <a:xfrm>
                <a:off x="4220" y="1354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097" name="Rectangle 964"/>
              <p:cNvSpPr>
                <a:spLocks noChangeArrowheads="1"/>
              </p:cNvSpPr>
              <p:nvPr/>
            </p:nvSpPr>
            <p:spPr bwMode="auto">
              <a:xfrm>
                <a:off x="4230" y="1655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5098" name="Group 965"/>
              <p:cNvGrpSpPr>
                <a:grpSpLocks/>
              </p:cNvGrpSpPr>
              <p:nvPr/>
            </p:nvGrpSpPr>
            <p:grpSpPr bwMode="auto">
              <a:xfrm>
                <a:off x="4735" y="1627"/>
                <a:ext cx="582" cy="151"/>
                <a:chOff x="614" y="2568"/>
                <a:chExt cx="725" cy="139"/>
              </a:xfrm>
            </p:grpSpPr>
            <p:sp>
              <p:nvSpPr>
                <p:cNvPr id="35114" name="AutoShape 966"/>
                <p:cNvSpPr>
                  <a:spLocks noChangeArrowheads="1"/>
                </p:cNvSpPr>
                <p:nvPr/>
              </p:nvSpPr>
              <p:spPr bwMode="auto">
                <a:xfrm>
                  <a:off x="618" y="2586"/>
                  <a:ext cx="720" cy="12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5115" name="AutoShape 967"/>
                <p:cNvSpPr>
                  <a:spLocks noChangeArrowheads="1"/>
                </p:cNvSpPr>
                <p:nvPr/>
              </p:nvSpPr>
              <p:spPr bwMode="auto">
                <a:xfrm>
                  <a:off x="630" y="2586"/>
                  <a:ext cx="695" cy="109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5099" name="Freeform 968"/>
              <p:cNvSpPr>
                <a:spLocks/>
              </p:cNvSpPr>
              <p:nvPr/>
            </p:nvSpPr>
            <p:spPr bwMode="auto">
              <a:xfrm>
                <a:off x="5288" y="1354"/>
                <a:ext cx="263" cy="188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0 h 226"/>
                  <a:gd name="T4" fmla="*/ 36 w 328"/>
                  <a:gd name="T5" fmla="*/ 36 h 226"/>
                  <a:gd name="T6" fmla="*/ 0 w 328"/>
                  <a:gd name="T7" fmla="*/ 15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5100" name="Group 969"/>
              <p:cNvGrpSpPr>
                <a:grpSpLocks/>
              </p:cNvGrpSpPr>
              <p:nvPr/>
            </p:nvGrpSpPr>
            <p:grpSpPr bwMode="auto">
              <a:xfrm>
                <a:off x="4739" y="1327"/>
                <a:ext cx="582" cy="139"/>
                <a:chOff x="614" y="2568"/>
                <a:chExt cx="725" cy="139"/>
              </a:xfrm>
            </p:grpSpPr>
            <p:sp>
              <p:nvSpPr>
                <p:cNvPr id="35112" name="AutoShape 970"/>
                <p:cNvSpPr>
                  <a:spLocks noChangeArrowheads="1"/>
                </p:cNvSpPr>
                <p:nvPr/>
              </p:nvSpPr>
              <p:spPr bwMode="auto">
                <a:xfrm>
                  <a:off x="613" y="2571"/>
                  <a:ext cx="732" cy="13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5113" name="AutoShape 971"/>
                <p:cNvSpPr>
                  <a:spLocks noChangeArrowheads="1"/>
                </p:cNvSpPr>
                <p:nvPr/>
              </p:nvSpPr>
              <p:spPr bwMode="auto">
                <a:xfrm>
                  <a:off x="625" y="2587"/>
                  <a:ext cx="72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5101" name="Rectangle 972"/>
              <p:cNvSpPr>
                <a:spLocks noChangeArrowheads="1"/>
              </p:cNvSpPr>
              <p:nvPr/>
            </p:nvSpPr>
            <p:spPr bwMode="auto">
              <a:xfrm>
                <a:off x="5246" y="429"/>
                <a:ext cx="70" cy="2285"/>
              </a:xfrm>
              <a:prstGeom prst="rect">
                <a:avLst/>
              </a:prstGeom>
              <a:gradFill rotWithShape="1">
                <a:gsLst>
                  <a:gs pos="0">
                    <a:srgbClr val="333333"/>
                  </a:gs>
                  <a:gs pos="5000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102" name="Freeform 973"/>
              <p:cNvSpPr>
                <a:spLocks/>
              </p:cNvSpPr>
              <p:nvPr/>
            </p:nvSpPr>
            <p:spPr bwMode="auto">
              <a:xfrm>
                <a:off x="5312" y="1007"/>
                <a:ext cx="237" cy="213"/>
              </a:xfrm>
              <a:custGeom>
                <a:avLst/>
                <a:gdLst>
                  <a:gd name="T0" fmla="*/ 2 w 296"/>
                  <a:gd name="T1" fmla="*/ 0 h 256"/>
                  <a:gd name="T2" fmla="*/ 32 w 296"/>
                  <a:gd name="T3" fmla="*/ 22 h 256"/>
                  <a:gd name="T4" fmla="*/ 32 w 296"/>
                  <a:gd name="T5" fmla="*/ 41 h 256"/>
                  <a:gd name="T6" fmla="*/ 0 w 296"/>
                  <a:gd name="T7" fmla="*/ 15 h 256"/>
                  <a:gd name="T8" fmla="*/ 2 w 296"/>
                  <a:gd name="T9" fmla="*/ 0 h 2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6"/>
                  <a:gd name="T16" fmla="*/ 0 h 256"/>
                  <a:gd name="T17" fmla="*/ 296 w 296"/>
                  <a:gd name="T18" fmla="*/ 256 h 25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6" h="256">
                    <a:moveTo>
                      <a:pt x="4" y="0"/>
                    </a:moveTo>
                    <a:cubicBezTo>
                      <a:pt x="55" y="10"/>
                      <a:pt x="144" y="68"/>
                      <a:pt x="292" y="144"/>
                    </a:cubicBezTo>
                    <a:cubicBezTo>
                      <a:pt x="290" y="178"/>
                      <a:pt x="296" y="188"/>
                      <a:pt x="296" y="256"/>
                    </a:cubicBezTo>
                    <a:cubicBezTo>
                      <a:pt x="296" y="256"/>
                      <a:pt x="160" y="176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103" name="Freeform 974"/>
              <p:cNvSpPr>
                <a:spLocks/>
              </p:cNvSpPr>
              <p:nvPr/>
            </p:nvSpPr>
            <p:spPr bwMode="auto">
              <a:xfrm>
                <a:off x="5315" y="680"/>
                <a:ext cx="244" cy="240"/>
              </a:xfrm>
              <a:custGeom>
                <a:avLst/>
                <a:gdLst>
                  <a:gd name="T0" fmla="*/ 0 w 304"/>
                  <a:gd name="T1" fmla="*/ 0 h 288"/>
                  <a:gd name="T2" fmla="*/ 34 w 304"/>
                  <a:gd name="T3" fmla="*/ 27 h 288"/>
                  <a:gd name="T4" fmla="*/ 31 w 304"/>
                  <a:gd name="T5" fmla="*/ 47 h 288"/>
                  <a:gd name="T6" fmla="*/ 2 w 304"/>
                  <a:gd name="T7" fmla="*/ 20 h 288"/>
                  <a:gd name="T8" fmla="*/ 0 w 304"/>
                  <a:gd name="T9" fmla="*/ 0 h 2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4"/>
                  <a:gd name="T16" fmla="*/ 0 h 288"/>
                  <a:gd name="T17" fmla="*/ 304 w 304"/>
                  <a:gd name="T18" fmla="*/ 288 h 2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4" h="288">
                    <a:moveTo>
                      <a:pt x="0" y="0"/>
                    </a:moveTo>
                    <a:cubicBezTo>
                      <a:pt x="51" y="10"/>
                      <a:pt x="148" y="76"/>
                      <a:pt x="304" y="164"/>
                    </a:cubicBezTo>
                    <a:cubicBezTo>
                      <a:pt x="302" y="198"/>
                      <a:pt x="284" y="220"/>
                      <a:pt x="284" y="288"/>
                    </a:cubicBezTo>
                    <a:cubicBezTo>
                      <a:pt x="284" y="288"/>
                      <a:pt x="163" y="179"/>
                      <a:pt x="8" y="124"/>
                    </a:cubicBezTo>
                    <a:cubicBezTo>
                      <a:pt x="8" y="72"/>
                      <a:pt x="0" y="17"/>
                      <a:pt x="0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104" name="Oval 975"/>
              <p:cNvSpPr>
                <a:spLocks noChangeArrowheads="1"/>
              </p:cNvSpPr>
              <p:nvPr/>
            </p:nvSpPr>
            <p:spPr bwMode="auto">
              <a:xfrm>
                <a:off x="5515" y="2611"/>
                <a:ext cx="50" cy="95"/>
              </a:xfrm>
              <a:prstGeom prst="ellipse">
                <a:avLst/>
              </a:pr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105" name="Freeform 976"/>
              <p:cNvSpPr>
                <a:spLocks/>
              </p:cNvSpPr>
              <p:nvPr/>
            </p:nvSpPr>
            <p:spPr bwMode="auto">
              <a:xfrm>
                <a:off x="5302" y="2614"/>
                <a:ext cx="245" cy="200"/>
              </a:xfrm>
              <a:custGeom>
                <a:avLst/>
                <a:gdLst>
                  <a:gd name="T0" fmla="*/ 0 w 306"/>
                  <a:gd name="T1" fmla="*/ 18 h 240"/>
                  <a:gd name="T2" fmla="*/ 2 w 306"/>
                  <a:gd name="T3" fmla="*/ 40 h 240"/>
                  <a:gd name="T4" fmla="*/ 34 w 306"/>
                  <a:gd name="T5" fmla="*/ 18 h 240"/>
                  <a:gd name="T6" fmla="*/ 32 w 306"/>
                  <a:gd name="T7" fmla="*/ 0 h 240"/>
                  <a:gd name="T8" fmla="*/ 0 w 306"/>
                  <a:gd name="T9" fmla="*/ 18 h 24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6"/>
                  <a:gd name="T16" fmla="*/ 0 h 240"/>
                  <a:gd name="T17" fmla="*/ 306 w 306"/>
                  <a:gd name="T18" fmla="*/ 240 h 24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6" h="240">
                    <a:moveTo>
                      <a:pt x="0" y="106"/>
                    </a:moveTo>
                    <a:lnTo>
                      <a:pt x="2" y="240"/>
                    </a:lnTo>
                    <a:lnTo>
                      <a:pt x="306" y="110"/>
                    </a:lnTo>
                    <a:lnTo>
                      <a:pt x="300" y="0"/>
                    </a:lnTo>
                    <a:lnTo>
                      <a:pt x="0" y="106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106" name="AutoShape 977"/>
              <p:cNvSpPr>
                <a:spLocks noChangeArrowheads="1"/>
              </p:cNvSpPr>
              <p:nvPr/>
            </p:nvSpPr>
            <p:spPr bwMode="auto">
              <a:xfrm>
                <a:off x="4140" y="2675"/>
                <a:ext cx="1196" cy="15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107" name="AutoShape 978"/>
              <p:cNvSpPr>
                <a:spLocks noChangeArrowheads="1"/>
              </p:cNvSpPr>
              <p:nvPr/>
            </p:nvSpPr>
            <p:spPr bwMode="auto">
              <a:xfrm>
                <a:off x="4210" y="2714"/>
                <a:ext cx="1066" cy="7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chemeClr val="tx2"/>
                  </a:gs>
                  <a:gs pos="100000">
                    <a:schemeClr val="bg2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108" name="Oval 979"/>
              <p:cNvSpPr>
                <a:spLocks noChangeArrowheads="1"/>
              </p:cNvSpPr>
              <p:nvPr/>
            </p:nvSpPr>
            <p:spPr bwMode="auto">
              <a:xfrm>
                <a:off x="4309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109" name="Oval 980"/>
              <p:cNvSpPr>
                <a:spLocks noChangeArrowheads="1"/>
              </p:cNvSpPr>
              <p:nvPr/>
            </p:nvSpPr>
            <p:spPr bwMode="auto">
              <a:xfrm>
                <a:off x="4489" y="2382"/>
                <a:ext cx="159" cy="142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 eaLnBrk="1" hangingPunct="1"/>
                <a:endParaRPr lang="en-US" altLang="en-US" sz="1800">
                  <a:solidFill>
                    <a:srgbClr val="FF0000"/>
                  </a:solidFill>
                </a:endParaRPr>
              </a:p>
            </p:txBody>
          </p:sp>
          <p:sp>
            <p:nvSpPr>
              <p:cNvPr id="35110" name="Oval 981"/>
              <p:cNvSpPr>
                <a:spLocks noChangeArrowheads="1"/>
              </p:cNvSpPr>
              <p:nvPr/>
            </p:nvSpPr>
            <p:spPr bwMode="auto">
              <a:xfrm>
                <a:off x="4658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111" name="Rectangle 982"/>
              <p:cNvSpPr>
                <a:spLocks noChangeArrowheads="1"/>
              </p:cNvSpPr>
              <p:nvPr/>
            </p:nvSpPr>
            <p:spPr bwMode="auto">
              <a:xfrm>
                <a:off x="5067" y="1837"/>
                <a:ext cx="80" cy="759"/>
              </a:xfrm>
              <a:prstGeom prst="rect">
                <a:avLst/>
              </a:prstGeom>
              <a:solidFill>
                <a:srgbClr val="29292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grpSp>
          <p:nvGrpSpPr>
            <p:cNvPr id="34956" name="Group 983"/>
            <p:cNvGrpSpPr>
              <a:grpSpLocks/>
            </p:cNvGrpSpPr>
            <p:nvPr/>
          </p:nvGrpSpPr>
          <p:grpSpPr bwMode="auto">
            <a:xfrm>
              <a:off x="7924800" y="5303838"/>
              <a:ext cx="227012" cy="481013"/>
              <a:chOff x="4140" y="429"/>
              <a:chExt cx="1425" cy="2396"/>
            </a:xfrm>
          </p:grpSpPr>
          <p:sp>
            <p:nvSpPr>
              <p:cNvPr id="35056" name="Freeform 984"/>
              <p:cNvSpPr>
                <a:spLocks/>
              </p:cNvSpPr>
              <p:nvPr/>
            </p:nvSpPr>
            <p:spPr bwMode="auto">
              <a:xfrm>
                <a:off x="5268" y="433"/>
                <a:ext cx="283" cy="2286"/>
              </a:xfrm>
              <a:custGeom>
                <a:avLst/>
                <a:gdLst>
                  <a:gd name="T0" fmla="*/ 7 w 354"/>
                  <a:gd name="T1" fmla="*/ 0 h 2742"/>
                  <a:gd name="T2" fmla="*/ 38 w 354"/>
                  <a:gd name="T3" fmla="*/ 55 h 2742"/>
                  <a:gd name="T4" fmla="*/ 37 w 354"/>
                  <a:gd name="T5" fmla="*/ 425 h 2742"/>
                  <a:gd name="T6" fmla="*/ 0 w 354"/>
                  <a:gd name="T7" fmla="*/ 445 h 2742"/>
                  <a:gd name="T8" fmla="*/ 7 w 354"/>
                  <a:gd name="T9" fmla="*/ 0 h 27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4"/>
                  <a:gd name="T16" fmla="*/ 0 h 2742"/>
                  <a:gd name="T17" fmla="*/ 354 w 354"/>
                  <a:gd name="T18" fmla="*/ 2742 h 27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4" h="2742">
                    <a:moveTo>
                      <a:pt x="63" y="0"/>
                    </a:moveTo>
                    <a:lnTo>
                      <a:pt x="354" y="339"/>
                    </a:lnTo>
                    <a:lnTo>
                      <a:pt x="346" y="2624"/>
                    </a:lnTo>
                    <a:lnTo>
                      <a:pt x="0" y="2742"/>
                    </a:lnTo>
                    <a:lnTo>
                      <a:pt x="6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57" name="Rectangle 985"/>
              <p:cNvSpPr>
                <a:spLocks noChangeArrowheads="1"/>
              </p:cNvSpPr>
              <p:nvPr/>
            </p:nvSpPr>
            <p:spPr bwMode="auto">
              <a:xfrm>
                <a:off x="4210" y="429"/>
                <a:ext cx="1046" cy="2285"/>
              </a:xfrm>
              <a:prstGeom prst="rect">
                <a:avLst/>
              </a:pr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058" name="Freeform 986"/>
              <p:cNvSpPr>
                <a:spLocks/>
              </p:cNvSpPr>
              <p:nvPr/>
            </p:nvSpPr>
            <p:spPr bwMode="auto">
              <a:xfrm>
                <a:off x="5321" y="570"/>
                <a:ext cx="169" cy="2115"/>
              </a:xfrm>
              <a:custGeom>
                <a:avLst/>
                <a:gdLst>
                  <a:gd name="T0" fmla="*/ 2 w 211"/>
                  <a:gd name="T1" fmla="*/ 0 h 2537"/>
                  <a:gd name="T2" fmla="*/ 23 w 211"/>
                  <a:gd name="T3" fmla="*/ 36 h 2537"/>
                  <a:gd name="T4" fmla="*/ 2 w 211"/>
                  <a:gd name="T5" fmla="*/ 405 h 2537"/>
                  <a:gd name="T6" fmla="*/ 2 w 211"/>
                  <a:gd name="T7" fmla="*/ 0 h 2537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11"/>
                  <a:gd name="T13" fmla="*/ 0 h 2537"/>
                  <a:gd name="T14" fmla="*/ 211 w 211"/>
                  <a:gd name="T15" fmla="*/ 2537 h 2537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1" h="2537">
                    <a:moveTo>
                      <a:pt x="7" y="0"/>
                    </a:moveTo>
                    <a:cubicBezTo>
                      <a:pt x="7" y="0"/>
                      <a:pt x="57" y="28"/>
                      <a:pt x="211" y="218"/>
                    </a:cubicBezTo>
                    <a:cubicBezTo>
                      <a:pt x="0" y="1229"/>
                      <a:pt x="41" y="2537"/>
                      <a:pt x="7" y="2501"/>
                    </a:cubicBezTo>
                    <a:lnTo>
                      <a:pt x="7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808080"/>
                  </a:gs>
                  <a:gs pos="100000">
                    <a:srgbClr val="F8F8F8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59" name="Freeform 987"/>
              <p:cNvSpPr>
                <a:spLocks/>
              </p:cNvSpPr>
              <p:nvPr/>
            </p:nvSpPr>
            <p:spPr bwMode="auto">
              <a:xfrm>
                <a:off x="5284" y="1640"/>
                <a:ext cx="263" cy="189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1 h 226"/>
                  <a:gd name="T4" fmla="*/ 36 w 328"/>
                  <a:gd name="T5" fmla="*/ 38 h 226"/>
                  <a:gd name="T6" fmla="*/ 0 w 328"/>
                  <a:gd name="T7" fmla="*/ 16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60" name="Rectangle 988"/>
              <p:cNvSpPr>
                <a:spLocks noChangeArrowheads="1"/>
              </p:cNvSpPr>
              <p:nvPr/>
            </p:nvSpPr>
            <p:spPr bwMode="auto">
              <a:xfrm>
                <a:off x="4210" y="690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5061" name="Group 989"/>
              <p:cNvGrpSpPr>
                <a:grpSpLocks/>
              </p:cNvGrpSpPr>
              <p:nvPr/>
            </p:nvGrpSpPr>
            <p:grpSpPr bwMode="auto">
              <a:xfrm>
                <a:off x="4749" y="668"/>
                <a:ext cx="581" cy="145"/>
                <a:chOff x="614" y="2568"/>
                <a:chExt cx="725" cy="139"/>
              </a:xfrm>
            </p:grpSpPr>
            <p:sp>
              <p:nvSpPr>
                <p:cNvPr id="35086" name="AutoShape 990"/>
                <p:cNvSpPr>
                  <a:spLocks noChangeArrowheads="1"/>
                </p:cNvSpPr>
                <p:nvPr/>
              </p:nvSpPr>
              <p:spPr bwMode="auto">
                <a:xfrm>
                  <a:off x="613" y="2566"/>
                  <a:ext cx="721" cy="14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5087" name="AutoShape 991"/>
                <p:cNvSpPr>
                  <a:spLocks noChangeArrowheads="1"/>
                </p:cNvSpPr>
                <p:nvPr/>
              </p:nvSpPr>
              <p:spPr bwMode="auto">
                <a:xfrm>
                  <a:off x="625" y="2581"/>
                  <a:ext cx="696" cy="114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5062" name="Rectangle 992"/>
              <p:cNvSpPr>
                <a:spLocks noChangeArrowheads="1"/>
              </p:cNvSpPr>
              <p:nvPr/>
            </p:nvSpPr>
            <p:spPr bwMode="auto">
              <a:xfrm>
                <a:off x="4220" y="1022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5063" name="Group 993"/>
              <p:cNvGrpSpPr>
                <a:grpSpLocks/>
              </p:cNvGrpSpPr>
              <p:nvPr/>
            </p:nvGrpSpPr>
            <p:grpSpPr bwMode="auto">
              <a:xfrm>
                <a:off x="4747" y="994"/>
                <a:ext cx="581" cy="134"/>
                <a:chOff x="614" y="2568"/>
                <a:chExt cx="725" cy="139"/>
              </a:xfrm>
            </p:grpSpPr>
            <p:sp>
              <p:nvSpPr>
                <p:cNvPr id="35084" name="AutoShape 994"/>
                <p:cNvSpPr>
                  <a:spLocks noChangeArrowheads="1"/>
                </p:cNvSpPr>
                <p:nvPr/>
              </p:nvSpPr>
              <p:spPr bwMode="auto">
                <a:xfrm>
                  <a:off x="615" y="2564"/>
                  <a:ext cx="721" cy="139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5085" name="AutoShape 995"/>
                <p:cNvSpPr>
                  <a:spLocks noChangeArrowheads="1"/>
                </p:cNvSpPr>
                <p:nvPr/>
              </p:nvSpPr>
              <p:spPr bwMode="auto">
                <a:xfrm>
                  <a:off x="628" y="2581"/>
                  <a:ext cx="696" cy="107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5064" name="Rectangle 996"/>
              <p:cNvSpPr>
                <a:spLocks noChangeArrowheads="1"/>
              </p:cNvSpPr>
              <p:nvPr/>
            </p:nvSpPr>
            <p:spPr bwMode="auto">
              <a:xfrm>
                <a:off x="4220" y="1354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065" name="Rectangle 997"/>
              <p:cNvSpPr>
                <a:spLocks noChangeArrowheads="1"/>
              </p:cNvSpPr>
              <p:nvPr/>
            </p:nvSpPr>
            <p:spPr bwMode="auto">
              <a:xfrm>
                <a:off x="4230" y="1655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5066" name="Group 998"/>
              <p:cNvGrpSpPr>
                <a:grpSpLocks/>
              </p:cNvGrpSpPr>
              <p:nvPr/>
            </p:nvGrpSpPr>
            <p:grpSpPr bwMode="auto">
              <a:xfrm>
                <a:off x="4735" y="1627"/>
                <a:ext cx="582" cy="151"/>
                <a:chOff x="614" y="2568"/>
                <a:chExt cx="725" cy="139"/>
              </a:xfrm>
            </p:grpSpPr>
            <p:sp>
              <p:nvSpPr>
                <p:cNvPr id="35082" name="AutoShape 999"/>
                <p:cNvSpPr>
                  <a:spLocks noChangeArrowheads="1"/>
                </p:cNvSpPr>
                <p:nvPr/>
              </p:nvSpPr>
              <p:spPr bwMode="auto">
                <a:xfrm>
                  <a:off x="618" y="2586"/>
                  <a:ext cx="720" cy="12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5083" name="AutoShape 1000"/>
                <p:cNvSpPr>
                  <a:spLocks noChangeArrowheads="1"/>
                </p:cNvSpPr>
                <p:nvPr/>
              </p:nvSpPr>
              <p:spPr bwMode="auto">
                <a:xfrm>
                  <a:off x="630" y="2586"/>
                  <a:ext cx="695" cy="109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5067" name="Freeform 1001"/>
              <p:cNvSpPr>
                <a:spLocks/>
              </p:cNvSpPr>
              <p:nvPr/>
            </p:nvSpPr>
            <p:spPr bwMode="auto">
              <a:xfrm>
                <a:off x="5288" y="1354"/>
                <a:ext cx="263" cy="188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0 h 226"/>
                  <a:gd name="T4" fmla="*/ 36 w 328"/>
                  <a:gd name="T5" fmla="*/ 36 h 226"/>
                  <a:gd name="T6" fmla="*/ 0 w 328"/>
                  <a:gd name="T7" fmla="*/ 15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5068" name="Group 1002"/>
              <p:cNvGrpSpPr>
                <a:grpSpLocks/>
              </p:cNvGrpSpPr>
              <p:nvPr/>
            </p:nvGrpSpPr>
            <p:grpSpPr bwMode="auto">
              <a:xfrm>
                <a:off x="4739" y="1327"/>
                <a:ext cx="582" cy="139"/>
                <a:chOff x="614" y="2568"/>
                <a:chExt cx="725" cy="139"/>
              </a:xfrm>
            </p:grpSpPr>
            <p:sp>
              <p:nvSpPr>
                <p:cNvPr id="35080" name="AutoShape 1003"/>
                <p:cNvSpPr>
                  <a:spLocks noChangeArrowheads="1"/>
                </p:cNvSpPr>
                <p:nvPr/>
              </p:nvSpPr>
              <p:spPr bwMode="auto">
                <a:xfrm>
                  <a:off x="613" y="2571"/>
                  <a:ext cx="732" cy="13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5081" name="AutoShape 1004"/>
                <p:cNvSpPr>
                  <a:spLocks noChangeArrowheads="1"/>
                </p:cNvSpPr>
                <p:nvPr/>
              </p:nvSpPr>
              <p:spPr bwMode="auto">
                <a:xfrm>
                  <a:off x="625" y="2587"/>
                  <a:ext cx="72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5069" name="Rectangle 1005"/>
              <p:cNvSpPr>
                <a:spLocks noChangeArrowheads="1"/>
              </p:cNvSpPr>
              <p:nvPr/>
            </p:nvSpPr>
            <p:spPr bwMode="auto">
              <a:xfrm>
                <a:off x="5246" y="429"/>
                <a:ext cx="70" cy="2285"/>
              </a:xfrm>
              <a:prstGeom prst="rect">
                <a:avLst/>
              </a:prstGeom>
              <a:gradFill rotWithShape="1">
                <a:gsLst>
                  <a:gs pos="0">
                    <a:srgbClr val="333333"/>
                  </a:gs>
                  <a:gs pos="5000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070" name="Freeform 1006"/>
              <p:cNvSpPr>
                <a:spLocks/>
              </p:cNvSpPr>
              <p:nvPr/>
            </p:nvSpPr>
            <p:spPr bwMode="auto">
              <a:xfrm>
                <a:off x="5312" y="1007"/>
                <a:ext cx="237" cy="213"/>
              </a:xfrm>
              <a:custGeom>
                <a:avLst/>
                <a:gdLst>
                  <a:gd name="T0" fmla="*/ 2 w 296"/>
                  <a:gd name="T1" fmla="*/ 0 h 256"/>
                  <a:gd name="T2" fmla="*/ 32 w 296"/>
                  <a:gd name="T3" fmla="*/ 22 h 256"/>
                  <a:gd name="T4" fmla="*/ 32 w 296"/>
                  <a:gd name="T5" fmla="*/ 41 h 256"/>
                  <a:gd name="T6" fmla="*/ 0 w 296"/>
                  <a:gd name="T7" fmla="*/ 15 h 256"/>
                  <a:gd name="T8" fmla="*/ 2 w 296"/>
                  <a:gd name="T9" fmla="*/ 0 h 2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6"/>
                  <a:gd name="T16" fmla="*/ 0 h 256"/>
                  <a:gd name="T17" fmla="*/ 296 w 296"/>
                  <a:gd name="T18" fmla="*/ 256 h 25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6" h="256">
                    <a:moveTo>
                      <a:pt x="4" y="0"/>
                    </a:moveTo>
                    <a:cubicBezTo>
                      <a:pt x="55" y="10"/>
                      <a:pt x="144" y="68"/>
                      <a:pt x="292" y="144"/>
                    </a:cubicBezTo>
                    <a:cubicBezTo>
                      <a:pt x="290" y="178"/>
                      <a:pt x="296" y="188"/>
                      <a:pt x="296" y="256"/>
                    </a:cubicBezTo>
                    <a:cubicBezTo>
                      <a:pt x="296" y="256"/>
                      <a:pt x="160" y="176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71" name="Freeform 1007"/>
              <p:cNvSpPr>
                <a:spLocks/>
              </p:cNvSpPr>
              <p:nvPr/>
            </p:nvSpPr>
            <p:spPr bwMode="auto">
              <a:xfrm>
                <a:off x="5315" y="680"/>
                <a:ext cx="244" cy="240"/>
              </a:xfrm>
              <a:custGeom>
                <a:avLst/>
                <a:gdLst>
                  <a:gd name="T0" fmla="*/ 0 w 304"/>
                  <a:gd name="T1" fmla="*/ 0 h 288"/>
                  <a:gd name="T2" fmla="*/ 34 w 304"/>
                  <a:gd name="T3" fmla="*/ 27 h 288"/>
                  <a:gd name="T4" fmla="*/ 31 w 304"/>
                  <a:gd name="T5" fmla="*/ 47 h 288"/>
                  <a:gd name="T6" fmla="*/ 2 w 304"/>
                  <a:gd name="T7" fmla="*/ 20 h 288"/>
                  <a:gd name="T8" fmla="*/ 0 w 304"/>
                  <a:gd name="T9" fmla="*/ 0 h 2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4"/>
                  <a:gd name="T16" fmla="*/ 0 h 288"/>
                  <a:gd name="T17" fmla="*/ 304 w 304"/>
                  <a:gd name="T18" fmla="*/ 288 h 2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4" h="288">
                    <a:moveTo>
                      <a:pt x="0" y="0"/>
                    </a:moveTo>
                    <a:cubicBezTo>
                      <a:pt x="51" y="10"/>
                      <a:pt x="148" y="76"/>
                      <a:pt x="304" y="164"/>
                    </a:cubicBezTo>
                    <a:cubicBezTo>
                      <a:pt x="302" y="198"/>
                      <a:pt x="284" y="220"/>
                      <a:pt x="284" y="288"/>
                    </a:cubicBezTo>
                    <a:cubicBezTo>
                      <a:pt x="284" y="288"/>
                      <a:pt x="163" y="179"/>
                      <a:pt x="8" y="124"/>
                    </a:cubicBezTo>
                    <a:cubicBezTo>
                      <a:pt x="8" y="72"/>
                      <a:pt x="0" y="17"/>
                      <a:pt x="0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72" name="Oval 1008"/>
              <p:cNvSpPr>
                <a:spLocks noChangeArrowheads="1"/>
              </p:cNvSpPr>
              <p:nvPr/>
            </p:nvSpPr>
            <p:spPr bwMode="auto">
              <a:xfrm>
                <a:off x="5515" y="2611"/>
                <a:ext cx="50" cy="95"/>
              </a:xfrm>
              <a:prstGeom prst="ellipse">
                <a:avLst/>
              </a:pr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073" name="Freeform 1009"/>
              <p:cNvSpPr>
                <a:spLocks/>
              </p:cNvSpPr>
              <p:nvPr/>
            </p:nvSpPr>
            <p:spPr bwMode="auto">
              <a:xfrm>
                <a:off x="5302" y="2614"/>
                <a:ext cx="245" cy="200"/>
              </a:xfrm>
              <a:custGeom>
                <a:avLst/>
                <a:gdLst>
                  <a:gd name="T0" fmla="*/ 0 w 306"/>
                  <a:gd name="T1" fmla="*/ 18 h 240"/>
                  <a:gd name="T2" fmla="*/ 2 w 306"/>
                  <a:gd name="T3" fmla="*/ 40 h 240"/>
                  <a:gd name="T4" fmla="*/ 34 w 306"/>
                  <a:gd name="T5" fmla="*/ 18 h 240"/>
                  <a:gd name="T6" fmla="*/ 32 w 306"/>
                  <a:gd name="T7" fmla="*/ 0 h 240"/>
                  <a:gd name="T8" fmla="*/ 0 w 306"/>
                  <a:gd name="T9" fmla="*/ 18 h 24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6"/>
                  <a:gd name="T16" fmla="*/ 0 h 240"/>
                  <a:gd name="T17" fmla="*/ 306 w 306"/>
                  <a:gd name="T18" fmla="*/ 240 h 24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6" h="240">
                    <a:moveTo>
                      <a:pt x="0" y="106"/>
                    </a:moveTo>
                    <a:lnTo>
                      <a:pt x="2" y="240"/>
                    </a:lnTo>
                    <a:lnTo>
                      <a:pt x="306" y="110"/>
                    </a:lnTo>
                    <a:lnTo>
                      <a:pt x="300" y="0"/>
                    </a:lnTo>
                    <a:lnTo>
                      <a:pt x="0" y="106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74" name="AutoShape 1010"/>
              <p:cNvSpPr>
                <a:spLocks noChangeArrowheads="1"/>
              </p:cNvSpPr>
              <p:nvPr/>
            </p:nvSpPr>
            <p:spPr bwMode="auto">
              <a:xfrm>
                <a:off x="4140" y="2675"/>
                <a:ext cx="1196" cy="15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075" name="AutoShape 1011"/>
              <p:cNvSpPr>
                <a:spLocks noChangeArrowheads="1"/>
              </p:cNvSpPr>
              <p:nvPr/>
            </p:nvSpPr>
            <p:spPr bwMode="auto">
              <a:xfrm>
                <a:off x="4210" y="2714"/>
                <a:ext cx="1066" cy="7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chemeClr val="tx2"/>
                  </a:gs>
                  <a:gs pos="100000">
                    <a:schemeClr val="bg2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076" name="Oval 1012"/>
              <p:cNvSpPr>
                <a:spLocks noChangeArrowheads="1"/>
              </p:cNvSpPr>
              <p:nvPr/>
            </p:nvSpPr>
            <p:spPr bwMode="auto">
              <a:xfrm>
                <a:off x="4309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077" name="Oval 1013"/>
              <p:cNvSpPr>
                <a:spLocks noChangeArrowheads="1"/>
              </p:cNvSpPr>
              <p:nvPr/>
            </p:nvSpPr>
            <p:spPr bwMode="auto">
              <a:xfrm>
                <a:off x="4489" y="2382"/>
                <a:ext cx="159" cy="142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 eaLnBrk="1" hangingPunct="1"/>
                <a:endParaRPr lang="en-US" altLang="en-US" sz="1800">
                  <a:solidFill>
                    <a:srgbClr val="FF0000"/>
                  </a:solidFill>
                </a:endParaRPr>
              </a:p>
            </p:txBody>
          </p:sp>
          <p:sp>
            <p:nvSpPr>
              <p:cNvPr id="35078" name="Oval 1014"/>
              <p:cNvSpPr>
                <a:spLocks noChangeArrowheads="1"/>
              </p:cNvSpPr>
              <p:nvPr/>
            </p:nvSpPr>
            <p:spPr bwMode="auto">
              <a:xfrm>
                <a:off x="4658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5079" name="Rectangle 1015"/>
              <p:cNvSpPr>
                <a:spLocks noChangeArrowheads="1"/>
              </p:cNvSpPr>
              <p:nvPr/>
            </p:nvSpPr>
            <p:spPr bwMode="auto">
              <a:xfrm>
                <a:off x="5067" y="1837"/>
                <a:ext cx="80" cy="759"/>
              </a:xfrm>
              <a:prstGeom prst="rect">
                <a:avLst/>
              </a:prstGeom>
              <a:solidFill>
                <a:srgbClr val="29292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grpSp>
          <p:nvGrpSpPr>
            <p:cNvPr id="34957" name="Group 1016"/>
            <p:cNvGrpSpPr>
              <a:grpSpLocks/>
            </p:cNvGrpSpPr>
            <p:nvPr/>
          </p:nvGrpSpPr>
          <p:grpSpPr bwMode="auto">
            <a:xfrm>
              <a:off x="5302250" y="2043113"/>
              <a:ext cx="534987" cy="407988"/>
              <a:chOff x="877" y="1008"/>
              <a:chExt cx="2747" cy="2591"/>
            </a:xfrm>
          </p:grpSpPr>
          <p:pic>
            <p:nvPicPr>
              <p:cNvPr id="35033" name="Picture 1017" descr="antenna_stylized"/>
              <p:cNvPicPr>
                <a:picLocks noChangeAspect="1" noChangeArrowheads="1"/>
              </p:cNvPicPr>
              <p:nvPr/>
            </p:nvPicPr>
            <p:blipFill>
              <a:blip r:embed="rId1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5034" name="Picture 1018" descr="laptop_keyboard"/>
              <p:cNvPicPr>
                <a:picLocks noChangeAspect="1" noChangeArrowheads="1"/>
              </p:cNvPicPr>
              <p:nvPr/>
            </p:nvPicPr>
            <p:blipFill>
              <a:blip r:embed="rId1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5035" name="Freeform 1019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35036" name="Picture 1020" descr="screen"/>
              <p:cNvPicPr>
                <a:picLocks noChangeAspect="1" noChangeArrowheads="1"/>
              </p:cNvPicPr>
              <p:nvPr/>
            </p:nvPicPr>
            <p:blipFill>
              <a:blip r:embed="rId1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5037" name="Freeform 1021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38" name="Freeform 1022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39" name="Freeform 1023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40" name="Freeform 1024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41" name="Freeform 1025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42" name="Freeform 1026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5043" name="Group 1027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35050" name="Freeform 1028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51" name="Freeform 1029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52" name="Freeform 1030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53" name="Freeform 1031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54" name="Freeform 1032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55" name="Freeform 1033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044" name="Freeform 1034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45" name="Freeform 1035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46" name="Freeform 1036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47" name="Freeform 1037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48" name="Freeform 1038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49" name="Freeform 1039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58" name="Group 1064"/>
            <p:cNvGrpSpPr>
              <a:grpSpLocks/>
            </p:cNvGrpSpPr>
            <p:nvPr/>
          </p:nvGrpSpPr>
          <p:grpSpPr bwMode="auto">
            <a:xfrm>
              <a:off x="6872288" y="5486400"/>
              <a:ext cx="474662" cy="407988"/>
              <a:chOff x="877" y="1008"/>
              <a:chExt cx="2747" cy="2591"/>
            </a:xfrm>
          </p:grpSpPr>
          <p:pic>
            <p:nvPicPr>
              <p:cNvPr id="35010" name="Picture 1065" descr="antenna_stylized"/>
              <p:cNvPicPr>
                <a:picLocks noChangeAspect="1" noChangeArrowheads="1"/>
              </p:cNvPicPr>
              <p:nvPr/>
            </p:nvPicPr>
            <p:blipFill>
              <a:blip r:embed="rId1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5011" name="Picture 1066" descr="laptop_keyboard"/>
              <p:cNvPicPr>
                <a:picLocks noChangeAspect="1" noChangeArrowheads="1"/>
              </p:cNvPicPr>
              <p:nvPr/>
            </p:nvPicPr>
            <p:blipFill>
              <a:blip r:embed="rId1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5012" name="Freeform 1067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35013" name="Picture 1068" descr="screen"/>
              <p:cNvPicPr>
                <a:picLocks noChangeAspect="1" noChangeArrowheads="1"/>
              </p:cNvPicPr>
              <p:nvPr/>
            </p:nvPicPr>
            <p:blipFill>
              <a:blip r:embed="rId1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5014" name="Freeform 1069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15" name="Freeform 1070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16" name="Freeform 1071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17" name="Freeform 1072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18" name="Freeform 1073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19" name="Freeform 1074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5020" name="Group 1075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35027" name="Freeform 1076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28" name="Freeform 1077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29" name="Freeform 1078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30" name="Freeform 1079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31" name="Freeform 1080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32" name="Freeform 1081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5021" name="Freeform 1082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22" name="Freeform 1083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23" name="Freeform 1084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24" name="Freeform 1085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25" name="Freeform 1086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26" name="Freeform 1087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59" name="Group 1114"/>
            <p:cNvGrpSpPr>
              <a:grpSpLocks/>
            </p:cNvGrpSpPr>
            <p:nvPr/>
          </p:nvGrpSpPr>
          <p:grpSpPr bwMode="auto">
            <a:xfrm>
              <a:off x="5561013" y="3041650"/>
              <a:ext cx="444500" cy="407988"/>
              <a:chOff x="877" y="1008"/>
              <a:chExt cx="2747" cy="2591"/>
            </a:xfrm>
          </p:grpSpPr>
          <p:pic>
            <p:nvPicPr>
              <p:cNvPr id="34987" name="Picture 1115" descr="antenna_stylized"/>
              <p:cNvPicPr>
                <a:picLocks noChangeAspect="1" noChangeArrowheads="1"/>
              </p:cNvPicPr>
              <p:nvPr/>
            </p:nvPicPr>
            <p:blipFill>
              <a:blip r:embed="rId1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4988" name="Picture 1116" descr="laptop_keyboard"/>
              <p:cNvPicPr>
                <a:picLocks noChangeAspect="1" noChangeArrowheads="1"/>
              </p:cNvPicPr>
              <p:nvPr/>
            </p:nvPicPr>
            <p:blipFill>
              <a:blip r:embed="rId20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4989" name="Freeform 1117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34990" name="Picture 1118" descr="screen"/>
              <p:cNvPicPr>
                <a:picLocks noChangeAspect="1" noChangeArrowheads="1"/>
              </p:cNvPicPr>
              <p:nvPr/>
            </p:nvPicPr>
            <p:blipFill>
              <a:blip r:embed="rId21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4991" name="Freeform 1119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92" name="Freeform 1120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93" name="Freeform 1121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94" name="Freeform 1122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95" name="Freeform 1123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96" name="Freeform 1124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4997" name="Group 1125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35004" name="Freeform 1126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05" name="Freeform 1127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06" name="Freeform 1128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07" name="Freeform 1129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08" name="Freeform 1130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5009" name="Freeform 1131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4998" name="Freeform 1132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99" name="Freeform 1133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00" name="Freeform 1134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01" name="Freeform 1135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02" name="Freeform 1136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5003" name="Freeform 1137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960" name="Group 1139"/>
            <p:cNvGrpSpPr>
              <a:grpSpLocks/>
            </p:cNvGrpSpPr>
            <p:nvPr/>
          </p:nvGrpSpPr>
          <p:grpSpPr bwMode="auto">
            <a:xfrm flipH="1">
              <a:off x="5940425" y="3222625"/>
              <a:ext cx="414337" cy="373063"/>
              <a:chOff x="2839" y="3501"/>
              <a:chExt cx="755" cy="803"/>
            </a:xfrm>
          </p:grpSpPr>
          <p:pic>
            <p:nvPicPr>
              <p:cNvPr id="34985" name="Picture 1140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4986" name="Freeform 1141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34961" name="Group 1142"/>
            <p:cNvGrpSpPr>
              <a:grpSpLocks/>
            </p:cNvGrpSpPr>
            <p:nvPr/>
          </p:nvGrpSpPr>
          <p:grpSpPr bwMode="auto">
            <a:xfrm>
              <a:off x="7307263" y="5422900"/>
              <a:ext cx="474662" cy="407988"/>
              <a:chOff x="877" y="1008"/>
              <a:chExt cx="2747" cy="2591"/>
            </a:xfrm>
          </p:grpSpPr>
          <p:pic>
            <p:nvPicPr>
              <p:cNvPr id="34962" name="Picture 1143" descr="antenna_stylized"/>
              <p:cNvPicPr>
                <a:picLocks noChangeAspect="1" noChangeArrowheads="1"/>
              </p:cNvPicPr>
              <p:nvPr/>
            </p:nvPicPr>
            <p:blipFill>
              <a:blip r:embed="rId1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4963" name="Picture 1144" descr="laptop_keyboard"/>
              <p:cNvPicPr>
                <a:picLocks noChangeAspect="1" noChangeArrowheads="1"/>
              </p:cNvPicPr>
              <p:nvPr/>
            </p:nvPicPr>
            <p:blipFill>
              <a:blip r:embed="rId1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4964" name="Freeform 1145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34965" name="Picture 1146" descr="screen"/>
              <p:cNvPicPr>
                <a:picLocks noChangeAspect="1" noChangeArrowheads="1"/>
              </p:cNvPicPr>
              <p:nvPr/>
            </p:nvPicPr>
            <p:blipFill>
              <a:blip r:embed="rId1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4966" name="Freeform 1147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67" name="Freeform 1148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68" name="Freeform 1149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69" name="Freeform 1150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70" name="Freeform 1151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71" name="Freeform 1152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4972" name="Group 1153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34979" name="Freeform 1154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4980" name="Freeform 1155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4981" name="Freeform 1156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4982" name="Freeform 1157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4983" name="Freeform 1158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4984" name="Freeform 1159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4973" name="Freeform 1160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74" name="Freeform 1161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75" name="Freeform 1162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76" name="Freeform 1163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77" name="Freeform 1164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978" name="Freeform 1165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grpSp>
        <p:nvGrpSpPr>
          <p:cNvPr id="13439" name="Group 1201"/>
          <p:cNvGrpSpPr>
            <a:grpSpLocks/>
          </p:cNvGrpSpPr>
          <p:nvPr/>
        </p:nvGrpSpPr>
        <p:grpSpPr bwMode="auto">
          <a:xfrm>
            <a:off x="333375" y="1322388"/>
            <a:ext cx="1555750" cy="1622425"/>
            <a:chOff x="210" y="833"/>
            <a:chExt cx="980" cy="1022"/>
          </a:xfrm>
        </p:grpSpPr>
        <p:sp>
          <p:nvSpPr>
            <p:cNvPr id="34828" name="Text Box 667"/>
            <p:cNvSpPr txBox="1">
              <a:spLocks noChangeArrowheads="1"/>
            </p:cNvSpPr>
            <p:nvPr/>
          </p:nvSpPr>
          <p:spPr bwMode="auto">
            <a:xfrm>
              <a:off x="479" y="1667"/>
              <a:ext cx="711" cy="16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>
                <a:lnSpc>
                  <a:spcPct val="75000"/>
                </a:lnSpc>
              </a:pPr>
              <a:r>
                <a:rPr lang="en-US" altLang="en-US" sz="1400"/>
                <a:t>smartphone</a:t>
              </a:r>
            </a:p>
          </p:txBody>
        </p:sp>
        <p:sp>
          <p:nvSpPr>
            <p:cNvPr id="34829" name="Text Box 663"/>
            <p:cNvSpPr txBox="1">
              <a:spLocks noChangeArrowheads="1"/>
            </p:cNvSpPr>
            <p:nvPr/>
          </p:nvSpPr>
          <p:spPr bwMode="auto">
            <a:xfrm>
              <a:off x="487" y="872"/>
              <a:ext cx="272" cy="19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400"/>
                <a:t>PC</a:t>
              </a:r>
            </a:p>
          </p:txBody>
        </p:sp>
        <p:sp>
          <p:nvSpPr>
            <p:cNvPr id="34830" name="Text Box 664"/>
            <p:cNvSpPr txBox="1">
              <a:spLocks noChangeArrowheads="1"/>
            </p:cNvSpPr>
            <p:nvPr/>
          </p:nvSpPr>
          <p:spPr bwMode="auto">
            <a:xfrm>
              <a:off x="488" y="1096"/>
              <a:ext cx="426" cy="19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400"/>
                <a:t>server</a:t>
              </a:r>
            </a:p>
          </p:txBody>
        </p:sp>
        <p:sp>
          <p:nvSpPr>
            <p:cNvPr id="34831" name="Text Box 665"/>
            <p:cNvSpPr txBox="1">
              <a:spLocks noChangeArrowheads="1"/>
            </p:cNvSpPr>
            <p:nvPr/>
          </p:nvSpPr>
          <p:spPr bwMode="auto">
            <a:xfrm>
              <a:off x="493" y="1390"/>
              <a:ext cx="520" cy="26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>
                <a:lnSpc>
                  <a:spcPct val="75000"/>
                </a:lnSpc>
              </a:pPr>
              <a:r>
                <a:rPr lang="en-US" altLang="en-US" sz="1400"/>
                <a:t>wireless</a:t>
              </a:r>
            </a:p>
            <a:p>
              <a:pPr>
                <a:lnSpc>
                  <a:spcPct val="75000"/>
                </a:lnSpc>
              </a:pPr>
              <a:r>
                <a:rPr lang="en-US" altLang="en-US" sz="1400"/>
                <a:t>laptop</a:t>
              </a:r>
            </a:p>
          </p:txBody>
        </p:sp>
        <p:grpSp>
          <p:nvGrpSpPr>
            <p:cNvPr id="34832" name="Group 805"/>
            <p:cNvGrpSpPr>
              <a:grpSpLocks/>
            </p:cNvGrpSpPr>
            <p:nvPr/>
          </p:nvGrpSpPr>
          <p:grpSpPr bwMode="auto">
            <a:xfrm flipH="1">
              <a:off x="244" y="833"/>
              <a:ext cx="261" cy="235"/>
              <a:chOff x="2839" y="3501"/>
              <a:chExt cx="755" cy="803"/>
            </a:xfrm>
          </p:grpSpPr>
          <p:pic>
            <p:nvPicPr>
              <p:cNvPr id="34893" name="Picture 806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4894" name="Freeform 807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34833" name="Group 808"/>
            <p:cNvGrpSpPr>
              <a:grpSpLocks/>
            </p:cNvGrpSpPr>
            <p:nvPr/>
          </p:nvGrpSpPr>
          <p:grpSpPr bwMode="auto">
            <a:xfrm>
              <a:off x="298" y="1682"/>
              <a:ext cx="234" cy="173"/>
              <a:chOff x="2751" y="1851"/>
              <a:chExt cx="462" cy="478"/>
            </a:xfrm>
          </p:grpSpPr>
          <p:pic>
            <p:nvPicPr>
              <p:cNvPr id="34891" name="Picture 809" descr="iphone_stylized_small"/>
              <p:cNvPicPr>
                <a:picLocks noChangeAspect="1" noChangeArrowheads="1"/>
              </p:cNvPicPr>
              <p:nvPr/>
            </p:nvPicPr>
            <p:blipFill>
              <a:blip r:embed="rId2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28" y="1922"/>
                <a:ext cx="152" cy="40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4892" name="Picture 810" descr="antenna_radiation_stylized"/>
              <p:cNvPicPr>
                <a:picLocks noChangeAspect="1" noChangeArrowheads="1"/>
              </p:cNvPicPr>
              <p:nvPr/>
            </p:nvPicPr>
            <p:blipFill>
              <a:blip r:embed="rId2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751" y="1851"/>
                <a:ext cx="462" cy="11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34834" name="Group 1088"/>
            <p:cNvGrpSpPr>
              <a:grpSpLocks/>
            </p:cNvGrpSpPr>
            <p:nvPr/>
          </p:nvGrpSpPr>
          <p:grpSpPr bwMode="auto">
            <a:xfrm>
              <a:off x="210" y="1368"/>
              <a:ext cx="301" cy="236"/>
              <a:chOff x="877" y="1008"/>
              <a:chExt cx="2747" cy="2591"/>
            </a:xfrm>
          </p:grpSpPr>
          <p:pic>
            <p:nvPicPr>
              <p:cNvPr id="34868" name="Picture 1089" descr="antenna_stylized"/>
              <p:cNvPicPr>
                <a:picLocks noChangeAspect="1" noChangeArrowheads="1"/>
              </p:cNvPicPr>
              <p:nvPr/>
            </p:nvPicPr>
            <p:blipFill>
              <a:blip r:embed="rId2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4869" name="Picture 1090" descr="laptop_keyboard"/>
              <p:cNvPicPr>
                <a:picLocks noChangeAspect="1" noChangeArrowheads="1"/>
              </p:cNvPicPr>
              <p:nvPr/>
            </p:nvPicPr>
            <p:blipFill>
              <a:blip r:embed="rId2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4870" name="Freeform 1091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34871" name="Picture 1092" descr="screen"/>
              <p:cNvPicPr>
                <a:picLocks noChangeAspect="1" noChangeArrowheads="1"/>
              </p:cNvPicPr>
              <p:nvPr/>
            </p:nvPicPr>
            <p:blipFill>
              <a:blip r:embed="rId2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4872" name="Freeform 1093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73" name="Freeform 1094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74" name="Freeform 1095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75" name="Freeform 1096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76" name="Freeform 1097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77" name="Freeform 1098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4878" name="Group 1099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34885" name="Freeform 1100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4886" name="Freeform 1101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4887" name="Freeform 1102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4888" name="Freeform 1103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4889" name="Freeform 1104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4890" name="Freeform 1105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4879" name="Freeform 1106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80" name="Freeform 1107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81" name="Freeform 1108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82" name="Freeform 1109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83" name="Freeform 1110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84" name="Freeform 1111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4835" name="Group 1168"/>
            <p:cNvGrpSpPr>
              <a:grpSpLocks/>
            </p:cNvGrpSpPr>
            <p:nvPr/>
          </p:nvGrpSpPr>
          <p:grpSpPr bwMode="auto">
            <a:xfrm>
              <a:off x="340" y="1097"/>
              <a:ext cx="157" cy="256"/>
              <a:chOff x="4140" y="429"/>
              <a:chExt cx="1425" cy="2396"/>
            </a:xfrm>
          </p:grpSpPr>
          <p:sp>
            <p:nvSpPr>
              <p:cNvPr id="34836" name="Freeform 1169"/>
              <p:cNvSpPr>
                <a:spLocks/>
              </p:cNvSpPr>
              <p:nvPr/>
            </p:nvSpPr>
            <p:spPr bwMode="auto">
              <a:xfrm>
                <a:off x="5268" y="433"/>
                <a:ext cx="283" cy="2286"/>
              </a:xfrm>
              <a:custGeom>
                <a:avLst/>
                <a:gdLst>
                  <a:gd name="T0" fmla="*/ 7 w 354"/>
                  <a:gd name="T1" fmla="*/ 0 h 2742"/>
                  <a:gd name="T2" fmla="*/ 38 w 354"/>
                  <a:gd name="T3" fmla="*/ 55 h 2742"/>
                  <a:gd name="T4" fmla="*/ 37 w 354"/>
                  <a:gd name="T5" fmla="*/ 425 h 2742"/>
                  <a:gd name="T6" fmla="*/ 0 w 354"/>
                  <a:gd name="T7" fmla="*/ 445 h 2742"/>
                  <a:gd name="T8" fmla="*/ 7 w 354"/>
                  <a:gd name="T9" fmla="*/ 0 h 27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4"/>
                  <a:gd name="T16" fmla="*/ 0 h 2742"/>
                  <a:gd name="T17" fmla="*/ 354 w 354"/>
                  <a:gd name="T18" fmla="*/ 2742 h 27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4" h="2742">
                    <a:moveTo>
                      <a:pt x="63" y="0"/>
                    </a:moveTo>
                    <a:lnTo>
                      <a:pt x="354" y="339"/>
                    </a:lnTo>
                    <a:lnTo>
                      <a:pt x="346" y="2624"/>
                    </a:lnTo>
                    <a:lnTo>
                      <a:pt x="0" y="2742"/>
                    </a:lnTo>
                    <a:lnTo>
                      <a:pt x="6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37" name="Rectangle 1170"/>
              <p:cNvSpPr>
                <a:spLocks noChangeArrowheads="1"/>
              </p:cNvSpPr>
              <p:nvPr/>
            </p:nvSpPr>
            <p:spPr bwMode="auto">
              <a:xfrm>
                <a:off x="4204" y="429"/>
                <a:ext cx="1053" cy="2284"/>
              </a:xfrm>
              <a:prstGeom prst="rect">
                <a:avLst/>
              </a:pr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4838" name="Freeform 1171"/>
              <p:cNvSpPr>
                <a:spLocks/>
              </p:cNvSpPr>
              <p:nvPr/>
            </p:nvSpPr>
            <p:spPr bwMode="auto">
              <a:xfrm>
                <a:off x="5321" y="570"/>
                <a:ext cx="169" cy="2115"/>
              </a:xfrm>
              <a:custGeom>
                <a:avLst/>
                <a:gdLst>
                  <a:gd name="T0" fmla="*/ 2 w 211"/>
                  <a:gd name="T1" fmla="*/ 0 h 2537"/>
                  <a:gd name="T2" fmla="*/ 23 w 211"/>
                  <a:gd name="T3" fmla="*/ 36 h 2537"/>
                  <a:gd name="T4" fmla="*/ 2 w 211"/>
                  <a:gd name="T5" fmla="*/ 405 h 2537"/>
                  <a:gd name="T6" fmla="*/ 2 w 211"/>
                  <a:gd name="T7" fmla="*/ 0 h 2537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11"/>
                  <a:gd name="T13" fmla="*/ 0 h 2537"/>
                  <a:gd name="T14" fmla="*/ 211 w 211"/>
                  <a:gd name="T15" fmla="*/ 2537 h 2537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1" h="2537">
                    <a:moveTo>
                      <a:pt x="7" y="0"/>
                    </a:moveTo>
                    <a:cubicBezTo>
                      <a:pt x="7" y="0"/>
                      <a:pt x="57" y="28"/>
                      <a:pt x="211" y="218"/>
                    </a:cubicBezTo>
                    <a:cubicBezTo>
                      <a:pt x="0" y="1229"/>
                      <a:pt x="41" y="2537"/>
                      <a:pt x="7" y="2501"/>
                    </a:cubicBezTo>
                    <a:lnTo>
                      <a:pt x="7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808080"/>
                  </a:gs>
                  <a:gs pos="100000">
                    <a:srgbClr val="F8F8F8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39" name="Freeform 1172"/>
              <p:cNvSpPr>
                <a:spLocks/>
              </p:cNvSpPr>
              <p:nvPr/>
            </p:nvSpPr>
            <p:spPr bwMode="auto">
              <a:xfrm>
                <a:off x="5284" y="1640"/>
                <a:ext cx="263" cy="189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1 h 226"/>
                  <a:gd name="T4" fmla="*/ 36 w 328"/>
                  <a:gd name="T5" fmla="*/ 38 h 226"/>
                  <a:gd name="T6" fmla="*/ 0 w 328"/>
                  <a:gd name="T7" fmla="*/ 16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40" name="Rectangle 1173"/>
              <p:cNvSpPr>
                <a:spLocks noChangeArrowheads="1"/>
              </p:cNvSpPr>
              <p:nvPr/>
            </p:nvSpPr>
            <p:spPr bwMode="auto">
              <a:xfrm>
                <a:off x="4213" y="691"/>
                <a:ext cx="599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4841" name="Group 1174"/>
              <p:cNvGrpSpPr>
                <a:grpSpLocks/>
              </p:cNvGrpSpPr>
              <p:nvPr/>
            </p:nvGrpSpPr>
            <p:grpSpPr bwMode="auto">
              <a:xfrm>
                <a:off x="4749" y="668"/>
                <a:ext cx="581" cy="145"/>
                <a:chOff x="614" y="2568"/>
                <a:chExt cx="725" cy="139"/>
              </a:xfrm>
            </p:grpSpPr>
            <p:sp>
              <p:nvSpPr>
                <p:cNvPr id="34866" name="AutoShape 1175"/>
                <p:cNvSpPr>
                  <a:spLocks noChangeArrowheads="1"/>
                </p:cNvSpPr>
                <p:nvPr/>
              </p:nvSpPr>
              <p:spPr bwMode="auto">
                <a:xfrm>
                  <a:off x="613" y="2572"/>
                  <a:ext cx="725" cy="135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4867" name="AutoShape 1176"/>
                <p:cNvSpPr>
                  <a:spLocks noChangeArrowheads="1"/>
                </p:cNvSpPr>
                <p:nvPr/>
              </p:nvSpPr>
              <p:spPr bwMode="auto">
                <a:xfrm>
                  <a:off x="624" y="2590"/>
                  <a:ext cx="691" cy="99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4842" name="Rectangle 1177"/>
              <p:cNvSpPr>
                <a:spLocks noChangeArrowheads="1"/>
              </p:cNvSpPr>
              <p:nvPr/>
            </p:nvSpPr>
            <p:spPr bwMode="auto">
              <a:xfrm>
                <a:off x="4222" y="1019"/>
                <a:ext cx="599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4843" name="Group 1178"/>
              <p:cNvGrpSpPr>
                <a:grpSpLocks/>
              </p:cNvGrpSpPr>
              <p:nvPr/>
            </p:nvGrpSpPr>
            <p:grpSpPr bwMode="auto">
              <a:xfrm>
                <a:off x="4747" y="994"/>
                <a:ext cx="581" cy="134"/>
                <a:chOff x="614" y="2568"/>
                <a:chExt cx="725" cy="139"/>
              </a:xfrm>
            </p:grpSpPr>
            <p:sp>
              <p:nvSpPr>
                <p:cNvPr id="34864" name="AutoShape 1179"/>
                <p:cNvSpPr>
                  <a:spLocks noChangeArrowheads="1"/>
                </p:cNvSpPr>
                <p:nvPr/>
              </p:nvSpPr>
              <p:spPr bwMode="auto">
                <a:xfrm>
                  <a:off x="615" y="2564"/>
                  <a:ext cx="725" cy="146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4865" name="AutoShape 1180"/>
                <p:cNvSpPr>
                  <a:spLocks noChangeArrowheads="1"/>
                </p:cNvSpPr>
                <p:nvPr/>
              </p:nvSpPr>
              <p:spPr bwMode="auto">
                <a:xfrm>
                  <a:off x="627" y="2584"/>
                  <a:ext cx="691" cy="107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4844" name="Rectangle 1181"/>
              <p:cNvSpPr>
                <a:spLocks noChangeArrowheads="1"/>
              </p:cNvSpPr>
              <p:nvPr/>
            </p:nvSpPr>
            <p:spPr bwMode="auto">
              <a:xfrm>
                <a:off x="4213" y="1356"/>
                <a:ext cx="599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4845" name="Rectangle 1182"/>
              <p:cNvSpPr>
                <a:spLocks noChangeArrowheads="1"/>
              </p:cNvSpPr>
              <p:nvPr/>
            </p:nvSpPr>
            <p:spPr bwMode="auto">
              <a:xfrm>
                <a:off x="4231" y="1655"/>
                <a:ext cx="590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4846" name="Group 1183"/>
              <p:cNvGrpSpPr>
                <a:grpSpLocks/>
              </p:cNvGrpSpPr>
              <p:nvPr/>
            </p:nvGrpSpPr>
            <p:grpSpPr bwMode="auto">
              <a:xfrm>
                <a:off x="4735" y="1627"/>
                <a:ext cx="582" cy="151"/>
                <a:chOff x="614" y="2568"/>
                <a:chExt cx="725" cy="139"/>
              </a:xfrm>
            </p:grpSpPr>
            <p:sp>
              <p:nvSpPr>
                <p:cNvPr id="34862" name="AutoShape 1184"/>
                <p:cNvSpPr>
                  <a:spLocks noChangeArrowheads="1"/>
                </p:cNvSpPr>
                <p:nvPr/>
              </p:nvSpPr>
              <p:spPr bwMode="auto">
                <a:xfrm>
                  <a:off x="619" y="2568"/>
                  <a:ext cx="724" cy="138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4863" name="AutoShape 1185"/>
                <p:cNvSpPr>
                  <a:spLocks noChangeArrowheads="1"/>
                </p:cNvSpPr>
                <p:nvPr/>
              </p:nvSpPr>
              <p:spPr bwMode="auto">
                <a:xfrm>
                  <a:off x="630" y="2585"/>
                  <a:ext cx="69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4847" name="Freeform 1186"/>
              <p:cNvSpPr>
                <a:spLocks/>
              </p:cNvSpPr>
              <p:nvPr/>
            </p:nvSpPr>
            <p:spPr bwMode="auto">
              <a:xfrm>
                <a:off x="5288" y="1354"/>
                <a:ext cx="263" cy="188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0 h 226"/>
                  <a:gd name="T4" fmla="*/ 36 w 328"/>
                  <a:gd name="T5" fmla="*/ 36 h 226"/>
                  <a:gd name="T6" fmla="*/ 0 w 328"/>
                  <a:gd name="T7" fmla="*/ 15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4848" name="Group 1187"/>
              <p:cNvGrpSpPr>
                <a:grpSpLocks/>
              </p:cNvGrpSpPr>
              <p:nvPr/>
            </p:nvGrpSpPr>
            <p:grpSpPr bwMode="auto">
              <a:xfrm>
                <a:off x="4739" y="1327"/>
                <a:ext cx="582" cy="139"/>
                <a:chOff x="614" y="2568"/>
                <a:chExt cx="725" cy="139"/>
              </a:xfrm>
            </p:grpSpPr>
            <p:sp>
              <p:nvSpPr>
                <p:cNvPr id="34860" name="AutoShape 1188"/>
                <p:cNvSpPr>
                  <a:spLocks noChangeArrowheads="1"/>
                </p:cNvSpPr>
                <p:nvPr/>
              </p:nvSpPr>
              <p:spPr bwMode="auto">
                <a:xfrm>
                  <a:off x="614" y="2569"/>
                  <a:ext cx="724" cy="140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4861" name="AutoShape 1189"/>
                <p:cNvSpPr>
                  <a:spLocks noChangeArrowheads="1"/>
                </p:cNvSpPr>
                <p:nvPr/>
              </p:nvSpPr>
              <p:spPr bwMode="auto">
                <a:xfrm>
                  <a:off x="625" y="2587"/>
                  <a:ext cx="69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4849" name="Rectangle 1190"/>
              <p:cNvSpPr>
                <a:spLocks noChangeArrowheads="1"/>
              </p:cNvSpPr>
              <p:nvPr/>
            </p:nvSpPr>
            <p:spPr bwMode="auto">
              <a:xfrm>
                <a:off x="5247" y="429"/>
                <a:ext cx="73" cy="2293"/>
              </a:xfrm>
              <a:prstGeom prst="rect">
                <a:avLst/>
              </a:prstGeom>
              <a:gradFill rotWithShape="1">
                <a:gsLst>
                  <a:gs pos="0">
                    <a:srgbClr val="333333"/>
                  </a:gs>
                  <a:gs pos="5000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4850" name="Freeform 1191"/>
              <p:cNvSpPr>
                <a:spLocks/>
              </p:cNvSpPr>
              <p:nvPr/>
            </p:nvSpPr>
            <p:spPr bwMode="auto">
              <a:xfrm>
                <a:off x="5312" y="1007"/>
                <a:ext cx="237" cy="213"/>
              </a:xfrm>
              <a:custGeom>
                <a:avLst/>
                <a:gdLst>
                  <a:gd name="T0" fmla="*/ 2 w 296"/>
                  <a:gd name="T1" fmla="*/ 0 h 256"/>
                  <a:gd name="T2" fmla="*/ 32 w 296"/>
                  <a:gd name="T3" fmla="*/ 22 h 256"/>
                  <a:gd name="T4" fmla="*/ 32 w 296"/>
                  <a:gd name="T5" fmla="*/ 41 h 256"/>
                  <a:gd name="T6" fmla="*/ 0 w 296"/>
                  <a:gd name="T7" fmla="*/ 15 h 256"/>
                  <a:gd name="T8" fmla="*/ 2 w 296"/>
                  <a:gd name="T9" fmla="*/ 0 h 2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6"/>
                  <a:gd name="T16" fmla="*/ 0 h 256"/>
                  <a:gd name="T17" fmla="*/ 296 w 296"/>
                  <a:gd name="T18" fmla="*/ 256 h 25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6" h="256">
                    <a:moveTo>
                      <a:pt x="4" y="0"/>
                    </a:moveTo>
                    <a:cubicBezTo>
                      <a:pt x="55" y="10"/>
                      <a:pt x="144" y="68"/>
                      <a:pt x="292" y="144"/>
                    </a:cubicBezTo>
                    <a:cubicBezTo>
                      <a:pt x="290" y="178"/>
                      <a:pt x="296" y="188"/>
                      <a:pt x="296" y="256"/>
                    </a:cubicBezTo>
                    <a:cubicBezTo>
                      <a:pt x="296" y="256"/>
                      <a:pt x="160" y="176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51" name="Freeform 1192"/>
              <p:cNvSpPr>
                <a:spLocks/>
              </p:cNvSpPr>
              <p:nvPr/>
            </p:nvSpPr>
            <p:spPr bwMode="auto">
              <a:xfrm>
                <a:off x="5315" y="680"/>
                <a:ext cx="244" cy="240"/>
              </a:xfrm>
              <a:custGeom>
                <a:avLst/>
                <a:gdLst>
                  <a:gd name="T0" fmla="*/ 0 w 304"/>
                  <a:gd name="T1" fmla="*/ 0 h 288"/>
                  <a:gd name="T2" fmla="*/ 34 w 304"/>
                  <a:gd name="T3" fmla="*/ 27 h 288"/>
                  <a:gd name="T4" fmla="*/ 31 w 304"/>
                  <a:gd name="T5" fmla="*/ 47 h 288"/>
                  <a:gd name="T6" fmla="*/ 2 w 304"/>
                  <a:gd name="T7" fmla="*/ 20 h 288"/>
                  <a:gd name="T8" fmla="*/ 0 w 304"/>
                  <a:gd name="T9" fmla="*/ 0 h 2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4"/>
                  <a:gd name="T16" fmla="*/ 0 h 288"/>
                  <a:gd name="T17" fmla="*/ 304 w 304"/>
                  <a:gd name="T18" fmla="*/ 288 h 2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4" h="288">
                    <a:moveTo>
                      <a:pt x="0" y="0"/>
                    </a:moveTo>
                    <a:cubicBezTo>
                      <a:pt x="51" y="10"/>
                      <a:pt x="148" y="76"/>
                      <a:pt x="304" y="164"/>
                    </a:cubicBezTo>
                    <a:cubicBezTo>
                      <a:pt x="302" y="198"/>
                      <a:pt x="284" y="220"/>
                      <a:pt x="284" y="288"/>
                    </a:cubicBezTo>
                    <a:cubicBezTo>
                      <a:pt x="284" y="288"/>
                      <a:pt x="163" y="179"/>
                      <a:pt x="8" y="124"/>
                    </a:cubicBezTo>
                    <a:cubicBezTo>
                      <a:pt x="8" y="72"/>
                      <a:pt x="0" y="17"/>
                      <a:pt x="0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52" name="Oval 1193"/>
              <p:cNvSpPr>
                <a:spLocks noChangeArrowheads="1"/>
              </p:cNvSpPr>
              <p:nvPr/>
            </p:nvSpPr>
            <p:spPr bwMode="auto">
              <a:xfrm>
                <a:off x="5520" y="2610"/>
                <a:ext cx="45" cy="94"/>
              </a:xfrm>
              <a:prstGeom prst="ellipse">
                <a:avLst/>
              </a:pr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4853" name="Freeform 1194"/>
              <p:cNvSpPr>
                <a:spLocks/>
              </p:cNvSpPr>
              <p:nvPr/>
            </p:nvSpPr>
            <p:spPr bwMode="auto">
              <a:xfrm>
                <a:off x="5302" y="2614"/>
                <a:ext cx="245" cy="200"/>
              </a:xfrm>
              <a:custGeom>
                <a:avLst/>
                <a:gdLst>
                  <a:gd name="T0" fmla="*/ 0 w 306"/>
                  <a:gd name="T1" fmla="*/ 18 h 240"/>
                  <a:gd name="T2" fmla="*/ 2 w 306"/>
                  <a:gd name="T3" fmla="*/ 40 h 240"/>
                  <a:gd name="T4" fmla="*/ 34 w 306"/>
                  <a:gd name="T5" fmla="*/ 18 h 240"/>
                  <a:gd name="T6" fmla="*/ 32 w 306"/>
                  <a:gd name="T7" fmla="*/ 0 h 240"/>
                  <a:gd name="T8" fmla="*/ 0 w 306"/>
                  <a:gd name="T9" fmla="*/ 18 h 24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6"/>
                  <a:gd name="T16" fmla="*/ 0 h 240"/>
                  <a:gd name="T17" fmla="*/ 306 w 306"/>
                  <a:gd name="T18" fmla="*/ 240 h 24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6" h="240">
                    <a:moveTo>
                      <a:pt x="0" y="106"/>
                    </a:moveTo>
                    <a:lnTo>
                      <a:pt x="2" y="240"/>
                    </a:lnTo>
                    <a:lnTo>
                      <a:pt x="306" y="110"/>
                    </a:lnTo>
                    <a:lnTo>
                      <a:pt x="300" y="0"/>
                    </a:lnTo>
                    <a:lnTo>
                      <a:pt x="0" y="106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4854" name="AutoShape 1195"/>
              <p:cNvSpPr>
                <a:spLocks noChangeArrowheads="1"/>
              </p:cNvSpPr>
              <p:nvPr/>
            </p:nvSpPr>
            <p:spPr bwMode="auto">
              <a:xfrm>
                <a:off x="4140" y="2675"/>
                <a:ext cx="1198" cy="15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4855" name="AutoShape 1196"/>
              <p:cNvSpPr>
                <a:spLocks noChangeArrowheads="1"/>
              </p:cNvSpPr>
              <p:nvPr/>
            </p:nvSpPr>
            <p:spPr bwMode="auto">
              <a:xfrm>
                <a:off x="4204" y="2713"/>
                <a:ext cx="1071" cy="84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chemeClr val="tx2"/>
                  </a:gs>
                  <a:gs pos="100000">
                    <a:schemeClr val="bg2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4856" name="Oval 1197"/>
              <p:cNvSpPr>
                <a:spLocks noChangeArrowheads="1"/>
              </p:cNvSpPr>
              <p:nvPr/>
            </p:nvSpPr>
            <p:spPr bwMode="auto">
              <a:xfrm>
                <a:off x="4312" y="2385"/>
                <a:ext cx="154" cy="140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4857" name="Oval 1198"/>
              <p:cNvSpPr>
                <a:spLocks noChangeArrowheads="1"/>
              </p:cNvSpPr>
              <p:nvPr/>
            </p:nvSpPr>
            <p:spPr bwMode="auto">
              <a:xfrm>
                <a:off x="4485" y="2385"/>
                <a:ext cx="163" cy="140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 eaLnBrk="1" hangingPunct="1"/>
                <a:endParaRPr lang="en-US" altLang="en-US" sz="1800">
                  <a:solidFill>
                    <a:srgbClr val="FF0000"/>
                  </a:solidFill>
                </a:endParaRPr>
              </a:p>
            </p:txBody>
          </p:sp>
          <p:sp>
            <p:nvSpPr>
              <p:cNvPr id="34858" name="Oval 1199"/>
              <p:cNvSpPr>
                <a:spLocks noChangeArrowheads="1"/>
              </p:cNvSpPr>
              <p:nvPr/>
            </p:nvSpPr>
            <p:spPr bwMode="auto">
              <a:xfrm>
                <a:off x="4666" y="2385"/>
                <a:ext cx="154" cy="140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4859" name="Rectangle 1200"/>
              <p:cNvSpPr>
                <a:spLocks noChangeArrowheads="1"/>
              </p:cNvSpPr>
              <p:nvPr/>
            </p:nvSpPr>
            <p:spPr bwMode="auto">
              <a:xfrm>
                <a:off x="5066" y="1833"/>
                <a:ext cx="82" cy="767"/>
              </a:xfrm>
              <a:prstGeom prst="rect">
                <a:avLst/>
              </a:prstGeom>
              <a:solidFill>
                <a:srgbClr val="29292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</p:grpSp>
      <p:sp>
        <p:nvSpPr>
          <p:cNvPr id="470" name="Rectangle 2"/>
          <p:cNvSpPr txBox="1">
            <a:spLocks noChangeArrowheads="1"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What is the Internet?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967022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9" dur="500"/>
                                        <p:tgtEl>
                                          <p:spTgt spid="134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6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3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099" grpId="0"/>
      <p:bldP spid="4766" grpId="0"/>
      <p:bldP spid="4767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868" name="Picture 3" descr="toaste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25850" y="1460500"/>
            <a:ext cx="2495550" cy="2935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6869" name="Picture 4" descr="whisper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66788" y="1425575"/>
            <a:ext cx="1895475" cy="15605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6870" name="Text Box 7"/>
          <p:cNvSpPr txBox="1">
            <a:spLocks noChangeArrowheads="1"/>
          </p:cNvSpPr>
          <p:nvPr/>
        </p:nvSpPr>
        <p:spPr bwMode="auto">
          <a:xfrm>
            <a:off x="895350" y="2789238"/>
            <a:ext cx="2162175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600"/>
              <a:t>IP picture frame</a:t>
            </a:r>
          </a:p>
          <a:p>
            <a:r>
              <a:rPr lang="en-US" altLang="en-US" sz="1600"/>
              <a:t>http://www.ceiva.com/</a:t>
            </a:r>
          </a:p>
        </p:txBody>
      </p:sp>
      <p:sp>
        <p:nvSpPr>
          <p:cNvPr id="36871" name="Text Box 8"/>
          <p:cNvSpPr txBox="1">
            <a:spLocks noChangeArrowheads="1"/>
          </p:cNvSpPr>
          <p:nvPr/>
        </p:nvSpPr>
        <p:spPr bwMode="auto">
          <a:xfrm>
            <a:off x="5626100" y="1989138"/>
            <a:ext cx="2246313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600"/>
              <a:t>Web-enabled toaster +</a:t>
            </a:r>
          </a:p>
          <a:p>
            <a:r>
              <a:rPr lang="en-US" altLang="en-US" sz="1600"/>
              <a:t>weather forecaster</a:t>
            </a:r>
          </a:p>
        </p:txBody>
      </p:sp>
      <p:pic>
        <p:nvPicPr>
          <p:cNvPr id="36872" name="Picture 9" descr="cisco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68950" y="4387850"/>
            <a:ext cx="2395538" cy="1919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6873" name="Text Box 10"/>
          <p:cNvSpPr txBox="1">
            <a:spLocks noChangeArrowheads="1"/>
          </p:cNvSpPr>
          <p:nvPr/>
        </p:nvSpPr>
        <p:spPr bwMode="auto">
          <a:xfrm>
            <a:off x="5911850" y="6016625"/>
            <a:ext cx="1597025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600"/>
              <a:t>Internet phones</a:t>
            </a:r>
          </a:p>
        </p:txBody>
      </p:sp>
      <p:graphicFrame>
        <p:nvGraphicFramePr>
          <p:cNvPr id="36874" name="Object 14"/>
          <p:cNvGraphicFramePr>
            <a:graphicFrameLocks noChangeAspect="1"/>
          </p:cNvGraphicFramePr>
          <p:nvPr/>
        </p:nvGraphicFramePr>
        <p:xfrm>
          <a:off x="919163" y="3581400"/>
          <a:ext cx="803275" cy="21685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8" r:id="rId7" imgW="1434415" imgH="3873016" progId="">
                  <p:embed/>
                </p:oleObj>
              </mc:Choice>
              <mc:Fallback>
                <p:oleObj r:id="rId7" imgW="1434415" imgH="3873016" progId="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19163" y="3581400"/>
                        <a:ext cx="803275" cy="21685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>
                                  <a:alpha val="74997"/>
                                </a:schemeClr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6875" name="Text Box 8"/>
          <p:cNvSpPr txBox="1">
            <a:spLocks noChangeArrowheads="1"/>
          </p:cNvSpPr>
          <p:nvPr/>
        </p:nvSpPr>
        <p:spPr bwMode="auto">
          <a:xfrm>
            <a:off x="981075" y="5789613"/>
            <a:ext cx="1179513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600"/>
              <a:t>Internet </a:t>
            </a:r>
          </a:p>
          <a:p>
            <a:r>
              <a:rPr lang="en-US" altLang="en-US" sz="1600"/>
              <a:t>refrigerator</a:t>
            </a:r>
          </a:p>
        </p:txBody>
      </p:sp>
      <p:pic>
        <p:nvPicPr>
          <p:cNvPr id="36876" name="Picture 16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68588" y="4584700"/>
            <a:ext cx="1552575" cy="742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6877" name="Text Box 8"/>
          <p:cNvSpPr txBox="1">
            <a:spLocks noChangeArrowheads="1"/>
          </p:cNvSpPr>
          <p:nvPr/>
        </p:nvSpPr>
        <p:spPr bwMode="auto">
          <a:xfrm>
            <a:off x="2824163" y="5202238"/>
            <a:ext cx="2487612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600"/>
              <a:t>Slingbox: watch,</a:t>
            </a:r>
          </a:p>
          <a:p>
            <a:r>
              <a:rPr lang="en-US" altLang="en-US" sz="1600"/>
              <a:t>control cable TV remotely</a:t>
            </a:r>
          </a:p>
        </p:txBody>
      </p:sp>
      <p:pic>
        <p:nvPicPr>
          <p:cNvPr id="36879" name="Picture 23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91338" y="2754313"/>
            <a:ext cx="695325" cy="1096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6880" name="Text Box 10"/>
          <p:cNvSpPr txBox="1">
            <a:spLocks noChangeArrowheads="1"/>
          </p:cNvSpPr>
          <p:nvPr/>
        </p:nvSpPr>
        <p:spPr bwMode="auto">
          <a:xfrm>
            <a:off x="6753225" y="3841750"/>
            <a:ext cx="1941513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600"/>
              <a:t>Tweet-a-watt: </a:t>
            </a:r>
          </a:p>
          <a:p>
            <a:r>
              <a:rPr lang="en-US" altLang="en-US" sz="1600"/>
              <a:t>monitor energy use</a:t>
            </a:r>
          </a:p>
        </p:txBody>
      </p:sp>
      <p:sp>
        <p:nvSpPr>
          <p:cNvPr id="18" name="Rectangle 2"/>
          <p:cNvSpPr txBox="1">
            <a:spLocks noChangeArrowheads="1"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What is the Internet?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009625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7373938" y="6467475"/>
            <a:ext cx="1098550" cy="288925"/>
          </a:xfr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 smtClean="0">
                <a:latin typeface="Tahoma" panose="020B0604030504040204" pitchFamily="34" charset="0"/>
              </a:rPr>
              <a:t>Introduction</a:t>
            </a:r>
          </a:p>
        </p:txBody>
      </p:sp>
      <p:sp>
        <p:nvSpPr>
          <p:cNvPr id="38914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46088" y="1516063"/>
            <a:ext cx="4768850" cy="4457700"/>
          </a:xfrm>
        </p:spPr>
        <p:txBody>
          <a:bodyPr/>
          <a:lstStyle/>
          <a:p>
            <a:pPr eaLnBrk="1" hangingPunct="1">
              <a:buSzPct val="75000"/>
            </a:pPr>
            <a:r>
              <a:rPr lang="en-US" altLang="en-US" sz="2400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Internet: </a:t>
            </a:r>
            <a:r>
              <a:rPr lang="ja-JP" altLang="en-US" sz="24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“</a:t>
            </a:r>
            <a:r>
              <a:rPr lang="en-US" altLang="ja-JP" sz="24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network of networks</a:t>
            </a:r>
            <a:r>
              <a:rPr lang="ja-JP" altLang="en-US" sz="24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”</a:t>
            </a:r>
            <a:endParaRPr lang="en-US" altLang="ja-JP" sz="2400" smtClean="0">
              <a:solidFill>
                <a:srgbClr val="CC0000"/>
              </a:solidFill>
              <a:ea typeface="ＭＳ Ｐゴシック" panose="020B0600070205080204" pitchFamily="34" charset="-128"/>
            </a:endParaRPr>
          </a:p>
          <a:p>
            <a:pPr lvl="1" eaLnBrk="1" hangingPunct="1"/>
            <a:r>
              <a:rPr lang="en-US" altLang="en-US" sz="2000" smtClean="0">
                <a:ea typeface="Arial" panose="020B0604020202020204" pitchFamily="34" charset="0"/>
              </a:rPr>
              <a:t>Interconnected ISPs</a:t>
            </a:r>
          </a:p>
          <a:p>
            <a:pPr eaLnBrk="1" hangingPunct="1">
              <a:buSzPct val="75000"/>
            </a:pPr>
            <a:r>
              <a:rPr lang="en-US" altLang="en-US" sz="2400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protocols</a:t>
            </a:r>
            <a:r>
              <a:rPr lang="en-US" altLang="en-US" sz="2400" smtClean="0">
                <a:solidFill>
                  <a:srgbClr val="FF000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control sending, receiving of msgs</a:t>
            </a:r>
          </a:p>
          <a:p>
            <a:pPr lvl="1" eaLnBrk="1" hangingPunct="1"/>
            <a:r>
              <a:rPr lang="en-US" altLang="en-US" sz="2000" smtClean="0">
                <a:ea typeface="Arial" panose="020B0604020202020204" pitchFamily="34" charset="0"/>
              </a:rPr>
              <a:t>e.g., TCP, IP, HTTP, Skype,  802.11</a:t>
            </a:r>
            <a:endParaRPr lang="en-US" altLang="en-US" smtClean="0">
              <a:ea typeface="Arial" panose="020B0604020202020204" pitchFamily="34" charset="0"/>
            </a:endParaRPr>
          </a:p>
          <a:p>
            <a:pPr eaLnBrk="1" hangingPunct="1">
              <a:buSzPct val="75000"/>
            </a:pPr>
            <a:r>
              <a:rPr lang="en-US" altLang="en-US" sz="2400" i="1" smtClean="0">
                <a:solidFill>
                  <a:srgbClr val="C00000"/>
                </a:solidFill>
                <a:ea typeface="ＭＳ Ｐゴシック" panose="020B0600070205080204" pitchFamily="34" charset="-128"/>
              </a:rPr>
              <a:t>Internet  standards</a:t>
            </a:r>
          </a:p>
          <a:p>
            <a:pPr lvl="1" eaLnBrk="1" hangingPunct="1"/>
            <a:r>
              <a:rPr lang="en-US" altLang="en-US" sz="2000" smtClean="0">
                <a:ea typeface="Arial" panose="020B0604020202020204" pitchFamily="34" charset="0"/>
              </a:rPr>
              <a:t>RFC: Request for comments</a:t>
            </a:r>
          </a:p>
          <a:p>
            <a:pPr lvl="1" eaLnBrk="1" hangingPunct="1"/>
            <a:r>
              <a:rPr lang="en-US" altLang="en-US" sz="2000" smtClean="0">
                <a:ea typeface="Arial" panose="020B0604020202020204" pitchFamily="34" charset="0"/>
              </a:rPr>
              <a:t>IETF: Internet Engineering Task Force</a:t>
            </a:r>
          </a:p>
        </p:txBody>
      </p:sp>
      <p:grpSp>
        <p:nvGrpSpPr>
          <p:cNvPr id="38917" name="Group 366"/>
          <p:cNvGrpSpPr>
            <a:grpSpLocks/>
          </p:cNvGrpSpPr>
          <p:nvPr/>
        </p:nvGrpSpPr>
        <p:grpSpPr bwMode="auto">
          <a:xfrm>
            <a:off x="5202238" y="1384300"/>
            <a:ext cx="3551237" cy="4743450"/>
            <a:chOff x="5202238" y="1384300"/>
            <a:chExt cx="3551237" cy="4743450"/>
          </a:xfrm>
        </p:grpSpPr>
        <p:sp>
          <p:nvSpPr>
            <p:cNvPr id="38919" name="Freeform 415"/>
            <p:cNvSpPr>
              <a:spLocks/>
            </p:cNvSpPr>
            <p:nvPr/>
          </p:nvSpPr>
          <p:spPr bwMode="auto">
            <a:xfrm>
              <a:off x="7004050" y="3527425"/>
              <a:ext cx="1314450" cy="674688"/>
            </a:xfrm>
            <a:custGeom>
              <a:avLst/>
              <a:gdLst>
                <a:gd name="T0" fmla="*/ 2147483647 w 828"/>
                <a:gd name="T1" fmla="*/ 2147483647 h 425"/>
                <a:gd name="T2" fmla="*/ 2147483647 w 828"/>
                <a:gd name="T3" fmla="*/ 2147483647 h 425"/>
                <a:gd name="T4" fmla="*/ 2147483647 w 828"/>
                <a:gd name="T5" fmla="*/ 2147483647 h 425"/>
                <a:gd name="T6" fmla="*/ 2147483647 w 828"/>
                <a:gd name="T7" fmla="*/ 2147483647 h 425"/>
                <a:gd name="T8" fmla="*/ 2147483647 w 828"/>
                <a:gd name="T9" fmla="*/ 2147483647 h 425"/>
                <a:gd name="T10" fmla="*/ 2147483647 w 828"/>
                <a:gd name="T11" fmla="*/ 2147483647 h 425"/>
                <a:gd name="T12" fmla="*/ 2147483647 w 828"/>
                <a:gd name="T13" fmla="*/ 2147483647 h 425"/>
                <a:gd name="T14" fmla="*/ 2147483647 w 828"/>
                <a:gd name="T15" fmla="*/ 2147483647 h 425"/>
                <a:gd name="T16" fmla="*/ 2147483647 w 828"/>
                <a:gd name="T17" fmla="*/ 2147483647 h 425"/>
                <a:gd name="T18" fmla="*/ 2147483647 w 828"/>
                <a:gd name="T19" fmla="*/ 2147483647 h 425"/>
                <a:gd name="T20" fmla="*/ 2147483647 w 828"/>
                <a:gd name="T21" fmla="*/ 2147483647 h 425"/>
                <a:gd name="T22" fmla="*/ 2147483647 w 828"/>
                <a:gd name="T23" fmla="*/ 2147483647 h 425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w 828"/>
                <a:gd name="T37" fmla="*/ 0 h 425"/>
                <a:gd name="T38" fmla="*/ 828 w 828"/>
                <a:gd name="T39" fmla="*/ 425 h 425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T36" t="T37" r="T38" b="T39"/>
              <a:pathLst>
                <a:path w="828" h="425">
                  <a:moveTo>
                    <a:pt x="382" y="30"/>
                  </a:moveTo>
                  <a:cubicBezTo>
                    <a:pt x="350" y="29"/>
                    <a:pt x="413" y="30"/>
                    <a:pt x="370" y="30"/>
                  </a:cubicBezTo>
                  <a:cubicBezTo>
                    <a:pt x="327" y="30"/>
                    <a:pt x="187" y="16"/>
                    <a:pt x="126" y="32"/>
                  </a:cubicBezTo>
                  <a:cubicBezTo>
                    <a:pt x="65" y="48"/>
                    <a:pt x="12" y="86"/>
                    <a:pt x="6" y="126"/>
                  </a:cubicBezTo>
                  <a:cubicBezTo>
                    <a:pt x="0" y="166"/>
                    <a:pt x="44" y="231"/>
                    <a:pt x="92" y="274"/>
                  </a:cubicBezTo>
                  <a:cubicBezTo>
                    <a:pt x="140" y="317"/>
                    <a:pt x="217" y="360"/>
                    <a:pt x="292" y="384"/>
                  </a:cubicBezTo>
                  <a:cubicBezTo>
                    <a:pt x="367" y="408"/>
                    <a:pt x="472" y="425"/>
                    <a:pt x="540" y="416"/>
                  </a:cubicBezTo>
                  <a:cubicBezTo>
                    <a:pt x="608" y="407"/>
                    <a:pt x="659" y="371"/>
                    <a:pt x="698" y="330"/>
                  </a:cubicBezTo>
                  <a:cubicBezTo>
                    <a:pt x="737" y="289"/>
                    <a:pt x="760" y="221"/>
                    <a:pt x="776" y="170"/>
                  </a:cubicBezTo>
                  <a:cubicBezTo>
                    <a:pt x="792" y="119"/>
                    <a:pt x="828" y="44"/>
                    <a:pt x="792" y="22"/>
                  </a:cubicBezTo>
                  <a:cubicBezTo>
                    <a:pt x="756" y="0"/>
                    <a:pt x="630" y="37"/>
                    <a:pt x="560" y="38"/>
                  </a:cubicBezTo>
                  <a:cubicBezTo>
                    <a:pt x="490" y="39"/>
                    <a:pt x="414" y="31"/>
                    <a:pt x="382" y="30"/>
                  </a:cubicBezTo>
                  <a:close/>
                </a:path>
              </a:pathLst>
            </a:cu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20" name="Freeform 416"/>
            <p:cNvSpPr>
              <a:spLocks/>
            </p:cNvSpPr>
            <p:nvPr/>
          </p:nvSpPr>
          <p:spPr bwMode="auto">
            <a:xfrm>
              <a:off x="7023100" y="2001838"/>
              <a:ext cx="1730375" cy="1125538"/>
            </a:xfrm>
            <a:custGeom>
              <a:avLst/>
              <a:gdLst>
                <a:gd name="T0" fmla="*/ 2147483647 w 765"/>
                <a:gd name="T1" fmla="*/ 2147483647 h 459"/>
                <a:gd name="T2" fmla="*/ 2147483647 w 765"/>
                <a:gd name="T3" fmla="*/ 2147483647 h 459"/>
                <a:gd name="T4" fmla="*/ 2147483647 w 765"/>
                <a:gd name="T5" fmla="*/ 2147483647 h 459"/>
                <a:gd name="T6" fmla="*/ 2147483647 w 765"/>
                <a:gd name="T7" fmla="*/ 2147483647 h 459"/>
                <a:gd name="T8" fmla="*/ 2147483647 w 765"/>
                <a:gd name="T9" fmla="*/ 2147483647 h 459"/>
                <a:gd name="T10" fmla="*/ 2147483647 w 765"/>
                <a:gd name="T11" fmla="*/ 2147483647 h 459"/>
                <a:gd name="T12" fmla="*/ 2147483647 w 765"/>
                <a:gd name="T13" fmla="*/ 2147483647 h 459"/>
                <a:gd name="T14" fmla="*/ 2147483647 w 765"/>
                <a:gd name="T15" fmla="*/ 2147483647 h 459"/>
                <a:gd name="T16" fmla="*/ 2147483647 w 765"/>
                <a:gd name="T17" fmla="*/ 2147483647 h 459"/>
                <a:gd name="T18" fmla="*/ 2147483647 w 765"/>
                <a:gd name="T19" fmla="*/ 2147483647 h 459"/>
                <a:gd name="T20" fmla="*/ 2147483647 w 765"/>
                <a:gd name="T21" fmla="*/ 2147483647 h 459"/>
                <a:gd name="T22" fmla="*/ 2147483647 w 765"/>
                <a:gd name="T23" fmla="*/ 2147483647 h 459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w 765"/>
                <a:gd name="T37" fmla="*/ 0 h 459"/>
                <a:gd name="T38" fmla="*/ 765 w 765"/>
                <a:gd name="T39" fmla="*/ 459 h 459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T36" t="T37" r="T38" b="T39"/>
              <a:pathLst>
                <a:path w="765" h="459">
                  <a:moveTo>
                    <a:pt x="424" y="10"/>
                  </a:moveTo>
                  <a:cubicBezTo>
                    <a:pt x="362" y="16"/>
                    <a:pt x="343" y="55"/>
                    <a:pt x="288" y="70"/>
                  </a:cubicBezTo>
                  <a:cubicBezTo>
                    <a:pt x="233" y="85"/>
                    <a:pt x="142" y="56"/>
                    <a:pt x="96" y="100"/>
                  </a:cubicBezTo>
                  <a:cubicBezTo>
                    <a:pt x="50" y="144"/>
                    <a:pt x="0" y="279"/>
                    <a:pt x="14" y="336"/>
                  </a:cubicBezTo>
                  <a:cubicBezTo>
                    <a:pt x="28" y="393"/>
                    <a:pt x="125" y="429"/>
                    <a:pt x="180" y="444"/>
                  </a:cubicBezTo>
                  <a:cubicBezTo>
                    <a:pt x="235" y="459"/>
                    <a:pt x="279" y="426"/>
                    <a:pt x="346" y="426"/>
                  </a:cubicBezTo>
                  <a:cubicBezTo>
                    <a:pt x="413" y="426"/>
                    <a:pt x="525" y="443"/>
                    <a:pt x="584" y="444"/>
                  </a:cubicBezTo>
                  <a:cubicBezTo>
                    <a:pt x="643" y="445"/>
                    <a:pt x="670" y="446"/>
                    <a:pt x="698" y="434"/>
                  </a:cubicBezTo>
                  <a:cubicBezTo>
                    <a:pt x="726" y="422"/>
                    <a:pt x="743" y="418"/>
                    <a:pt x="752" y="372"/>
                  </a:cubicBezTo>
                  <a:cubicBezTo>
                    <a:pt x="761" y="326"/>
                    <a:pt x="765" y="214"/>
                    <a:pt x="750" y="158"/>
                  </a:cubicBezTo>
                  <a:cubicBezTo>
                    <a:pt x="735" y="102"/>
                    <a:pt x="716" y="58"/>
                    <a:pt x="662" y="34"/>
                  </a:cubicBezTo>
                  <a:cubicBezTo>
                    <a:pt x="608" y="10"/>
                    <a:pt x="505" y="0"/>
                    <a:pt x="424" y="10"/>
                  </a:cubicBezTo>
                  <a:close/>
                </a:path>
              </a:pathLst>
            </a:custGeom>
            <a:gradFill rotWithShape="1">
              <a:gsLst>
                <a:gs pos="0">
                  <a:srgbClr val="00CCFF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21" name="Freeform 417"/>
            <p:cNvSpPr>
              <a:spLocks/>
            </p:cNvSpPr>
            <p:nvPr/>
          </p:nvSpPr>
          <p:spPr bwMode="auto">
            <a:xfrm>
              <a:off x="5202238" y="1709738"/>
              <a:ext cx="1736725" cy="1071563"/>
            </a:xfrm>
            <a:custGeom>
              <a:avLst/>
              <a:gdLst>
                <a:gd name="T0" fmla="*/ 2147483647 w 1036"/>
                <a:gd name="T1" fmla="*/ 2147483647 h 675"/>
                <a:gd name="T2" fmla="*/ 2147483647 w 1036"/>
                <a:gd name="T3" fmla="*/ 2147483647 h 675"/>
                <a:gd name="T4" fmla="*/ 2147483647 w 1036"/>
                <a:gd name="T5" fmla="*/ 2147483647 h 675"/>
                <a:gd name="T6" fmla="*/ 2147483647 w 1036"/>
                <a:gd name="T7" fmla="*/ 2147483647 h 675"/>
                <a:gd name="T8" fmla="*/ 2147483647 w 1036"/>
                <a:gd name="T9" fmla="*/ 2147483647 h 675"/>
                <a:gd name="T10" fmla="*/ 2147483647 w 1036"/>
                <a:gd name="T11" fmla="*/ 2147483647 h 675"/>
                <a:gd name="T12" fmla="*/ 2147483647 w 1036"/>
                <a:gd name="T13" fmla="*/ 2147483647 h 675"/>
                <a:gd name="T14" fmla="*/ 2147483647 w 1036"/>
                <a:gd name="T15" fmla="*/ 2147483647 h 675"/>
                <a:gd name="T16" fmla="*/ 2147483647 w 1036"/>
                <a:gd name="T17" fmla="*/ 2147483647 h 675"/>
                <a:gd name="T18" fmla="*/ 2147483647 w 1036"/>
                <a:gd name="T19" fmla="*/ 2147483647 h 675"/>
                <a:gd name="T20" fmla="*/ 2147483647 w 1036"/>
                <a:gd name="T21" fmla="*/ 2147483647 h 675"/>
                <a:gd name="T22" fmla="*/ 2147483647 w 1036"/>
                <a:gd name="T23" fmla="*/ 2147483647 h 675"/>
                <a:gd name="T24" fmla="*/ 2147483647 w 1036"/>
                <a:gd name="T25" fmla="*/ 2147483647 h 675"/>
                <a:gd name="T26" fmla="*/ 2147483647 w 1036"/>
                <a:gd name="T27" fmla="*/ 2147483647 h 675"/>
                <a:gd name="T28" fmla="*/ 2147483647 w 1036"/>
                <a:gd name="T29" fmla="*/ 2147483647 h 675"/>
                <a:gd name="T30" fmla="*/ 2147483647 w 1036"/>
                <a:gd name="T31" fmla="*/ 2147483647 h 675"/>
                <a:gd name="T32" fmla="*/ 2147483647 w 1036"/>
                <a:gd name="T33" fmla="*/ 2147483647 h 675"/>
                <a:gd name="T34" fmla="*/ 2147483647 w 1036"/>
                <a:gd name="T35" fmla="*/ 2147483647 h 675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w 1036"/>
                <a:gd name="T55" fmla="*/ 0 h 675"/>
                <a:gd name="T56" fmla="*/ 1036 w 1036"/>
                <a:gd name="T57" fmla="*/ 675 h 675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T54" t="T55" r="T56" b="T57"/>
              <a:pathLst>
                <a:path w="1036" h="675">
                  <a:moveTo>
                    <a:pt x="648" y="11"/>
                  </a:moveTo>
                  <a:cubicBezTo>
                    <a:pt x="584" y="19"/>
                    <a:pt x="464" y="33"/>
                    <a:pt x="390" y="53"/>
                  </a:cubicBezTo>
                  <a:cubicBezTo>
                    <a:pt x="316" y="73"/>
                    <a:pt x="246" y="100"/>
                    <a:pt x="206" y="129"/>
                  </a:cubicBezTo>
                  <a:cubicBezTo>
                    <a:pt x="166" y="158"/>
                    <a:pt x="183" y="201"/>
                    <a:pt x="152" y="229"/>
                  </a:cubicBezTo>
                  <a:cubicBezTo>
                    <a:pt x="121" y="257"/>
                    <a:pt x="44" y="259"/>
                    <a:pt x="22" y="297"/>
                  </a:cubicBezTo>
                  <a:cubicBezTo>
                    <a:pt x="0" y="335"/>
                    <a:pt x="0" y="427"/>
                    <a:pt x="18" y="459"/>
                  </a:cubicBezTo>
                  <a:cubicBezTo>
                    <a:pt x="36" y="491"/>
                    <a:pt x="59" y="484"/>
                    <a:pt x="132" y="489"/>
                  </a:cubicBezTo>
                  <a:cubicBezTo>
                    <a:pt x="205" y="494"/>
                    <a:pt x="380" y="478"/>
                    <a:pt x="458" y="489"/>
                  </a:cubicBezTo>
                  <a:cubicBezTo>
                    <a:pt x="536" y="500"/>
                    <a:pt x="549" y="527"/>
                    <a:pt x="598" y="555"/>
                  </a:cubicBezTo>
                  <a:cubicBezTo>
                    <a:pt x="647" y="583"/>
                    <a:pt x="707" y="639"/>
                    <a:pt x="752" y="657"/>
                  </a:cubicBezTo>
                  <a:cubicBezTo>
                    <a:pt x="797" y="675"/>
                    <a:pt x="837" y="670"/>
                    <a:pt x="870" y="661"/>
                  </a:cubicBezTo>
                  <a:cubicBezTo>
                    <a:pt x="903" y="652"/>
                    <a:pt x="932" y="639"/>
                    <a:pt x="952" y="603"/>
                  </a:cubicBezTo>
                  <a:cubicBezTo>
                    <a:pt x="972" y="567"/>
                    <a:pt x="981" y="497"/>
                    <a:pt x="992" y="445"/>
                  </a:cubicBezTo>
                  <a:cubicBezTo>
                    <a:pt x="1003" y="393"/>
                    <a:pt x="1013" y="347"/>
                    <a:pt x="1018" y="291"/>
                  </a:cubicBezTo>
                  <a:cubicBezTo>
                    <a:pt x="1023" y="235"/>
                    <a:pt x="1036" y="153"/>
                    <a:pt x="1022" y="107"/>
                  </a:cubicBezTo>
                  <a:cubicBezTo>
                    <a:pt x="1008" y="61"/>
                    <a:pt x="975" y="34"/>
                    <a:pt x="934" y="17"/>
                  </a:cubicBezTo>
                  <a:cubicBezTo>
                    <a:pt x="893" y="0"/>
                    <a:pt x="824" y="4"/>
                    <a:pt x="776" y="3"/>
                  </a:cubicBezTo>
                  <a:cubicBezTo>
                    <a:pt x="728" y="2"/>
                    <a:pt x="712" y="3"/>
                    <a:pt x="648" y="11"/>
                  </a:cubicBezTo>
                  <a:close/>
                </a:path>
              </a:pathLst>
            </a:cu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38922" name="Group 418"/>
            <p:cNvGrpSpPr>
              <a:grpSpLocks/>
            </p:cNvGrpSpPr>
            <p:nvPr/>
          </p:nvGrpSpPr>
          <p:grpSpPr bwMode="auto">
            <a:xfrm>
              <a:off x="5278438" y="2974975"/>
              <a:ext cx="1458912" cy="933450"/>
              <a:chOff x="2889" y="1631"/>
              <a:chExt cx="980" cy="743"/>
            </a:xfrm>
          </p:grpSpPr>
          <p:sp>
            <p:nvSpPr>
              <p:cNvPr id="39272" name="Rectangle 419"/>
              <p:cNvSpPr>
                <a:spLocks noChangeArrowheads="1"/>
              </p:cNvSpPr>
              <p:nvPr/>
            </p:nvSpPr>
            <p:spPr bwMode="auto">
              <a:xfrm>
                <a:off x="3046" y="1841"/>
                <a:ext cx="663" cy="533"/>
              </a:xfrm>
              <a:prstGeom prst="rect">
                <a:avLst/>
              </a:pr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273" name="AutoShape 420"/>
              <p:cNvSpPr>
                <a:spLocks noChangeArrowheads="1"/>
              </p:cNvSpPr>
              <p:nvPr/>
            </p:nvSpPr>
            <p:spPr bwMode="auto">
              <a:xfrm>
                <a:off x="2889" y="1631"/>
                <a:ext cx="980" cy="253"/>
              </a:xfrm>
              <a:prstGeom prst="triangle">
                <a:avLst>
                  <a:gd name="adj" fmla="val 50000"/>
                </a:avLst>
              </a:pr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solidFill>
                    <a:srgbClr val="00CCFF"/>
                  </a:solidFill>
                </a:endParaRPr>
              </a:p>
            </p:txBody>
          </p:sp>
        </p:grpSp>
        <p:sp>
          <p:nvSpPr>
            <p:cNvPr id="38923" name="Line 421"/>
            <p:cNvSpPr>
              <a:spLocks noChangeShapeType="1"/>
            </p:cNvSpPr>
            <p:nvPr/>
          </p:nvSpPr>
          <p:spPr bwMode="auto">
            <a:xfrm>
              <a:off x="7396163" y="3813175"/>
              <a:ext cx="163512" cy="1206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24" name="Line 422"/>
            <p:cNvSpPr>
              <a:spLocks noChangeShapeType="1"/>
            </p:cNvSpPr>
            <p:nvPr/>
          </p:nvSpPr>
          <p:spPr bwMode="auto">
            <a:xfrm>
              <a:off x="7493000" y="3733800"/>
              <a:ext cx="2794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25" name="Line 423"/>
            <p:cNvSpPr>
              <a:spLocks noChangeShapeType="1"/>
            </p:cNvSpPr>
            <p:nvPr/>
          </p:nvSpPr>
          <p:spPr bwMode="auto">
            <a:xfrm flipV="1">
              <a:off x="7729538" y="3819525"/>
              <a:ext cx="134937" cy="1047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26" name="Line 424"/>
            <p:cNvSpPr>
              <a:spLocks noChangeShapeType="1"/>
            </p:cNvSpPr>
            <p:nvPr/>
          </p:nvSpPr>
          <p:spPr bwMode="auto">
            <a:xfrm>
              <a:off x="6427788" y="3740150"/>
              <a:ext cx="67945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27" name="Line 425"/>
            <p:cNvSpPr>
              <a:spLocks noChangeShapeType="1"/>
            </p:cNvSpPr>
            <p:nvPr/>
          </p:nvSpPr>
          <p:spPr bwMode="auto">
            <a:xfrm>
              <a:off x="6723063" y="2587625"/>
              <a:ext cx="509587" cy="31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28" name="Line 426"/>
            <p:cNvSpPr>
              <a:spLocks noChangeShapeType="1"/>
            </p:cNvSpPr>
            <p:nvPr/>
          </p:nvSpPr>
          <p:spPr bwMode="auto">
            <a:xfrm>
              <a:off x="6289675" y="2403475"/>
              <a:ext cx="152400" cy="952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29" name="Freeform 427"/>
            <p:cNvSpPr>
              <a:spLocks/>
            </p:cNvSpPr>
            <p:nvPr/>
          </p:nvSpPr>
          <p:spPr bwMode="auto">
            <a:xfrm>
              <a:off x="5497513" y="4378325"/>
              <a:ext cx="3079750" cy="1665288"/>
            </a:xfrm>
            <a:custGeom>
              <a:avLst/>
              <a:gdLst>
                <a:gd name="T0" fmla="*/ 2147483647 w 1940"/>
                <a:gd name="T1" fmla="*/ 2147483647 h 1049"/>
                <a:gd name="T2" fmla="*/ 2147483647 w 1940"/>
                <a:gd name="T3" fmla="*/ 2147483647 h 1049"/>
                <a:gd name="T4" fmla="*/ 2147483647 w 1940"/>
                <a:gd name="T5" fmla="*/ 2147483647 h 1049"/>
                <a:gd name="T6" fmla="*/ 2147483647 w 1940"/>
                <a:gd name="T7" fmla="*/ 2147483647 h 1049"/>
                <a:gd name="T8" fmla="*/ 2147483647 w 1940"/>
                <a:gd name="T9" fmla="*/ 2147483647 h 1049"/>
                <a:gd name="T10" fmla="*/ 2147483647 w 1940"/>
                <a:gd name="T11" fmla="*/ 2147483647 h 1049"/>
                <a:gd name="T12" fmla="*/ 2147483647 w 1940"/>
                <a:gd name="T13" fmla="*/ 2147483647 h 1049"/>
                <a:gd name="T14" fmla="*/ 2147483647 w 1940"/>
                <a:gd name="T15" fmla="*/ 2147483647 h 1049"/>
                <a:gd name="T16" fmla="*/ 2147483647 w 1940"/>
                <a:gd name="T17" fmla="*/ 2147483647 h 1049"/>
                <a:gd name="T18" fmla="*/ 2147483647 w 1940"/>
                <a:gd name="T19" fmla="*/ 2147483647 h 1049"/>
                <a:gd name="T20" fmla="*/ 2147483647 w 1940"/>
                <a:gd name="T21" fmla="*/ 2147483647 h 1049"/>
                <a:gd name="T22" fmla="*/ 2147483647 w 1940"/>
                <a:gd name="T23" fmla="*/ 2147483647 h 1049"/>
                <a:gd name="T24" fmla="*/ 2147483647 w 1940"/>
                <a:gd name="T25" fmla="*/ 2147483647 h 1049"/>
                <a:gd name="T26" fmla="*/ 2147483647 w 1940"/>
                <a:gd name="T27" fmla="*/ 2147483647 h 1049"/>
                <a:gd name="T28" fmla="*/ 2147483647 w 1940"/>
                <a:gd name="T29" fmla="*/ 2147483647 h 1049"/>
                <a:gd name="T30" fmla="*/ 2147483647 w 1940"/>
                <a:gd name="T31" fmla="*/ 2147483647 h 1049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w 1940"/>
                <a:gd name="T49" fmla="*/ 0 h 1049"/>
                <a:gd name="T50" fmla="*/ 1940 w 1940"/>
                <a:gd name="T51" fmla="*/ 1049 h 1049"/>
              </a:gdLst>
              <a:ahLst/>
              <a:cxnLst>
                <a:cxn ang="T32">
                  <a:pos x="T0" y="T1"/>
                </a:cxn>
                <a:cxn ang="T33">
                  <a:pos x="T2" y="T3"/>
                </a:cxn>
                <a:cxn ang="T34">
                  <a:pos x="T4" y="T5"/>
                </a:cxn>
                <a:cxn ang="T35">
                  <a:pos x="T6" y="T7"/>
                </a:cxn>
                <a:cxn ang="T36">
                  <a:pos x="T8" y="T9"/>
                </a:cxn>
                <a:cxn ang="T37">
                  <a:pos x="T10" y="T11"/>
                </a:cxn>
                <a:cxn ang="T38">
                  <a:pos x="T12" y="T13"/>
                </a:cxn>
                <a:cxn ang="T39">
                  <a:pos x="T14" y="T15"/>
                </a:cxn>
                <a:cxn ang="T40">
                  <a:pos x="T16" y="T17"/>
                </a:cxn>
                <a:cxn ang="T41">
                  <a:pos x="T18" y="T19"/>
                </a:cxn>
                <a:cxn ang="T42">
                  <a:pos x="T20" y="T21"/>
                </a:cxn>
                <a:cxn ang="T43">
                  <a:pos x="T22" y="T23"/>
                </a:cxn>
                <a:cxn ang="T44">
                  <a:pos x="T24" y="T25"/>
                </a:cxn>
                <a:cxn ang="T45">
                  <a:pos x="T26" y="T27"/>
                </a:cxn>
                <a:cxn ang="T46">
                  <a:pos x="T28" y="T29"/>
                </a:cxn>
                <a:cxn ang="T47">
                  <a:pos x="T30" y="T31"/>
                </a:cxn>
              </a:cxnLst>
              <a:rect l="T48" t="T49" r="T50" b="T51"/>
              <a:pathLst>
                <a:path w="1940" h="1049">
                  <a:moveTo>
                    <a:pt x="952" y="26"/>
                  </a:moveTo>
                  <a:cubicBezTo>
                    <a:pt x="867" y="45"/>
                    <a:pt x="832" y="118"/>
                    <a:pt x="755" y="125"/>
                  </a:cubicBezTo>
                  <a:cubicBezTo>
                    <a:pt x="678" y="132"/>
                    <a:pt x="587" y="72"/>
                    <a:pt x="488" y="68"/>
                  </a:cubicBezTo>
                  <a:cubicBezTo>
                    <a:pt x="389" y="64"/>
                    <a:pt x="237" y="48"/>
                    <a:pt x="158" y="101"/>
                  </a:cubicBezTo>
                  <a:cubicBezTo>
                    <a:pt x="79" y="154"/>
                    <a:pt x="28" y="298"/>
                    <a:pt x="14" y="389"/>
                  </a:cubicBezTo>
                  <a:cubicBezTo>
                    <a:pt x="0" y="480"/>
                    <a:pt x="25" y="595"/>
                    <a:pt x="71" y="648"/>
                  </a:cubicBezTo>
                  <a:cubicBezTo>
                    <a:pt x="117" y="701"/>
                    <a:pt x="205" y="665"/>
                    <a:pt x="288" y="706"/>
                  </a:cubicBezTo>
                  <a:cubicBezTo>
                    <a:pt x="371" y="747"/>
                    <a:pt x="450" y="842"/>
                    <a:pt x="568" y="893"/>
                  </a:cubicBezTo>
                  <a:cubicBezTo>
                    <a:pt x="686" y="944"/>
                    <a:pt x="852" y="991"/>
                    <a:pt x="996" y="1014"/>
                  </a:cubicBezTo>
                  <a:cubicBezTo>
                    <a:pt x="1140" y="1036"/>
                    <a:pt x="1309" y="1049"/>
                    <a:pt x="1433" y="1031"/>
                  </a:cubicBezTo>
                  <a:cubicBezTo>
                    <a:pt x="1557" y="1012"/>
                    <a:pt x="1657" y="960"/>
                    <a:pt x="1739" y="907"/>
                  </a:cubicBezTo>
                  <a:cubicBezTo>
                    <a:pt x="1821" y="855"/>
                    <a:pt x="1906" y="824"/>
                    <a:pt x="1923" y="714"/>
                  </a:cubicBezTo>
                  <a:cubicBezTo>
                    <a:pt x="1940" y="604"/>
                    <a:pt x="1898" y="350"/>
                    <a:pt x="1839" y="251"/>
                  </a:cubicBezTo>
                  <a:cubicBezTo>
                    <a:pt x="1780" y="151"/>
                    <a:pt x="1662" y="153"/>
                    <a:pt x="1566" y="114"/>
                  </a:cubicBezTo>
                  <a:cubicBezTo>
                    <a:pt x="1470" y="76"/>
                    <a:pt x="1365" y="30"/>
                    <a:pt x="1263" y="15"/>
                  </a:cubicBezTo>
                  <a:cubicBezTo>
                    <a:pt x="1161" y="0"/>
                    <a:pt x="1037" y="8"/>
                    <a:pt x="952" y="26"/>
                  </a:cubicBezTo>
                  <a:close/>
                </a:path>
              </a:pathLst>
            </a:cu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30" name="Line 428"/>
            <p:cNvSpPr>
              <a:spLocks noChangeShapeType="1"/>
            </p:cNvSpPr>
            <p:nvPr/>
          </p:nvSpPr>
          <p:spPr bwMode="auto">
            <a:xfrm rot="-5400000">
              <a:off x="7845425" y="5159376"/>
              <a:ext cx="523875" cy="13970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8931" name="Line 429"/>
            <p:cNvSpPr>
              <a:spLocks noChangeShapeType="1"/>
            </p:cNvSpPr>
            <p:nvPr/>
          </p:nvSpPr>
          <p:spPr bwMode="auto">
            <a:xfrm rot="5400000" flipV="1">
              <a:off x="7991475" y="5440363"/>
              <a:ext cx="3175" cy="85725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8932" name="Line 430"/>
            <p:cNvSpPr>
              <a:spLocks noChangeShapeType="1"/>
            </p:cNvSpPr>
            <p:nvPr/>
          </p:nvSpPr>
          <p:spPr bwMode="auto">
            <a:xfrm rot="-5400000">
              <a:off x="8177213" y="5116513"/>
              <a:ext cx="0" cy="11430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38933" name="Line 431"/>
            <p:cNvSpPr>
              <a:spLocks noChangeShapeType="1"/>
            </p:cNvSpPr>
            <p:nvPr/>
          </p:nvSpPr>
          <p:spPr bwMode="auto">
            <a:xfrm>
              <a:off x="7358063" y="4697413"/>
              <a:ext cx="390525" cy="1841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34" name="Line 432"/>
            <p:cNvSpPr>
              <a:spLocks noChangeShapeType="1"/>
            </p:cNvSpPr>
            <p:nvPr/>
          </p:nvSpPr>
          <p:spPr bwMode="auto">
            <a:xfrm flipV="1">
              <a:off x="6737350" y="4684713"/>
              <a:ext cx="322263" cy="198437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35" name="Line 433"/>
            <p:cNvSpPr>
              <a:spLocks noChangeShapeType="1"/>
            </p:cNvSpPr>
            <p:nvPr/>
          </p:nvSpPr>
          <p:spPr bwMode="auto">
            <a:xfrm flipV="1">
              <a:off x="6780213" y="4976813"/>
              <a:ext cx="97155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36" name="Line 435"/>
            <p:cNvSpPr>
              <a:spLocks noChangeShapeType="1"/>
            </p:cNvSpPr>
            <p:nvPr/>
          </p:nvSpPr>
          <p:spPr bwMode="auto">
            <a:xfrm>
              <a:off x="6100763" y="4773613"/>
              <a:ext cx="263525" cy="8572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37" name="Line 436"/>
            <p:cNvSpPr>
              <a:spLocks noChangeShapeType="1"/>
            </p:cNvSpPr>
            <p:nvPr/>
          </p:nvSpPr>
          <p:spPr bwMode="auto">
            <a:xfrm flipV="1">
              <a:off x="5842000" y="4983163"/>
              <a:ext cx="412750" cy="12700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38" name="Line 439"/>
            <p:cNvSpPr>
              <a:spLocks noChangeShapeType="1"/>
            </p:cNvSpPr>
            <p:nvPr/>
          </p:nvSpPr>
          <p:spPr bwMode="auto">
            <a:xfrm flipH="1">
              <a:off x="6267450" y="5070475"/>
              <a:ext cx="142875" cy="198438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39" name="Line 440"/>
            <p:cNvSpPr>
              <a:spLocks noChangeShapeType="1"/>
            </p:cNvSpPr>
            <p:nvPr/>
          </p:nvSpPr>
          <p:spPr bwMode="auto">
            <a:xfrm flipH="1" flipV="1">
              <a:off x="6588125" y="5097463"/>
              <a:ext cx="74613" cy="173037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40" name="Line 441"/>
            <p:cNvSpPr>
              <a:spLocks noChangeShapeType="1"/>
            </p:cNvSpPr>
            <p:nvPr/>
          </p:nvSpPr>
          <p:spPr bwMode="auto">
            <a:xfrm>
              <a:off x="6743700" y="5053013"/>
              <a:ext cx="503238" cy="2698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41" name="Line 443"/>
            <p:cNvSpPr>
              <a:spLocks noChangeShapeType="1"/>
            </p:cNvSpPr>
            <p:nvPr/>
          </p:nvSpPr>
          <p:spPr bwMode="auto">
            <a:xfrm>
              <a:off x="6281738" y="3522663"/>
              <a:ext cx="0" cy="13176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42" name="Line 444"/>
            <p:cNvSpPr>
              <a:spLocks noChangeShapeType="1"/>
            </p:cNvSpPr>
            <p:nvPr/>
          </p:nvSpPr>
          <p:spPr bwMode="auto">
            <a:xfrm flipV="1">
              <a:off x="7577138" y="2492375"/>
              <a:ext cx="123825" cy="87313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43" name="Line 445"/>
            <p:cNvSpPr>
              <a:spLocks noChangeShapeType="1"/>
            </p:cNvSpPr>
            <p:nvPr/>
          </p:nvSpPr>
          <p:spPr bwMode="auto">
            <a:xfrm>
              <a:off x="7405688" y="2665413"/>
              <a:ext cx="0" cy="825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44" name="Line 446"/>
            <p:cNvSpPr>
              <a:spLocks noChangeShapeType="1"/>
            </p:cNvSpPr>
            <p:nvPr/>
          </p:nvSpPr>
          <p:spPr bwMode="auto">
            <a:xfrm flipV="1">
              <a:off x="7577138" y="2562225"/>
              <a:ext cx="263525" cy="28892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45" name="Line 447"/>
            <p:cNvSpPr>
              <a:spLocks noChangeShapeType="1"/>
            </p:cNvSpPr>
            <p:nvPr/>
          </p:nvSpPr>
          <p:spPr bwMode="auto">
            <a:xfrm>
              <a:off x="7942263" y="2560638"/>
              <a:ext cx="0" cy="1968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46" name="Line 448"/>
            <p:cNvSpPr>
              <a:spLocks noChangeShapeType="1"/>
            </p:cNvSpPr>
            <p:nvPr/>
          </p:nvSpPr>
          <p:spPr bwMode="auto">
            <a:xfrm>
              <a:off x="7596188" y="2867025"/>
              <a:ext cx="188912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47" name="Line 449"/>
            <p:cNvSpPr>
              <a:spLocks noChangeShapeType="1"/>
            </p:cNvSpPr>
            <p:nvPr/>
          </p:nvSpPr>
          <p:spPr bwMode="auto">
            <a:xfrm flipV="1">
              <a:off x="5891213" y="3733800"/>
              <a:ext cx="168275" cy="31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48" name="Line 450"/>
            <p:cNvSpPr>
              <a:spLocks noChangeShapeType="1"/>
            </p:cNvSpPr>
            <p:nvPr/>
          </p:nvSpPr>
          <p:spPr bwMode="auto">
            <a:xfrm>
              <a:off x="8150225" y="2857500"/>
              <a:ext cx="1778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49" name="Line 451"/>
            <p:cNvSpPr>
              <a:spLocks noChangeShapeType="1"/>
            </p:cNvSpPr>
            <p:nvPr/>
          </p:nvSpPr>
          <p:spPr bwMode="auto">
            <a:xfrm flipH="1">
              <a:off x="7296150" y="2933700"/>
              <a:ext cx="98425" cy="7048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50" name="Line 452"/>
            <p:cNvSpPr>
              <a:spLocks noChangeShapeType="1"/>
            </p:cNvSpPr>
            <p:nvPr/>
          </p:nvSpPr>
          <p:spPr bwMode="auto">
            <a:xfrm flipH="1">
              <a:off x="7888288" y="2933700"/>
              <a:ext cx="111125" cy="7270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951" name="Line 541"/>
            <p:cNvSpPr>
              <a:spLocks noChangeShapeType="1"/>
            </p:cNvSpPr>
            <p:nvPr/>
          </p:nvSpPr>
          <p:spPr bwMode="auto">
            <a:xfrm flipV="1">
              <a:off x="7272338" y="4075113"/>
              <a:ext cx="227012" cy="43656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38952" name="Group 590"/>
            <p:cNvGrpSpPr>
              <a:grpSpLocks/>
            </p:cNvGrpSpPr>
            <p:nvPr/>
          </p:nvGrpSpPr>
          <p:grpSpPr bwMode="auto">
            <a:xfrm flipH="1">
              <a:off x="5775325" y="4533900"/>
              <a:ext cx="414337" cy="373063"/>
              <a:chOff x="2839" y="3501"/>
              <a:chExt cx="755" cy="803"/>
            </a:xfrm>
          </p:grpSpPr>
          <p:pic>
            <p:nvPicPr>
              <p:cNvPr id="39270" name="Picture 591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9271" name="Freeform 592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38953" name="Group 593"/>
            <p:cNvGrpSpPr>
              <a:grpSpLocks/>
            </p:cNvGrpSpPr>
            <p:nvPr/>
          </p:nvGrpSpPr>
          <p:grpSpPr bwMode="auto">
            <a:xfrm flipH="1">
              <a:off x="5457825" y="4954588"/>
              <a:ext cx="482600" cy="406400"/>
              <a:chOff x="2839" y="3501"/>
              <a:chExt cx="755" cy="803"/>
            </a:xfrm>
          </p:grpSpPr>
          <p:pic>
            <p:nvPicPr>
              <p:cNvPr id="39268" name="Picture 594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9269" name="Freeform 595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38954" name="Group 596"/>
            <p:cNvGrpSpPr>
              <a:grpSpLocks/>
            </p:cNvGrpSpPr>
            <p:nvPr/>
          </p:nvGrpSpPr>
          <p:grpSpPr bwMode="auto">
            <a:xfrm flipH="1">
              <a:off x="5935663" y="5256213"/>
              <a:ext cx="427037" cy="349250"/>
              <a:chOff x="2839" y="3501"/>
              <a:chExt cx="755" cy="803"/>
            </a:xfrm>
          </p:grpSpPr>
          <p:pic>
            <p:nvPicPr>
              <p:cNvPr id="39266" name="Picture 597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9267" name="Freeform 598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38955" name="Group 599"/>
            <p:cNvGrpSpPr>
              <a:grpSpLocks/>
            </p:cNvGrpSpPr>
            <p:nvPr/>
          </p:nvGrpSpPr>
          <p:grpSpPr bwMode="auto">
            <a:xfrm>
              <a:off x="6550025" y="5238750"/>
              <a:ext cx="427037" cy="350838"/>
              <a:chOff x="2839" y="3501"/>
              <a:chExt cx="755" cy="803"/>
            </a:xfrm>
          </p:grpSpPr>
          <p:pic>
            <p:nvPicPr>
              <p:cNvPr id="39264" name="Picture 600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9265" name="Freeform 601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pic>
          <p:nvPicPr>
            <p:cNvPr id="38956" name="Picture 603" descr="car_icon_small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342063" y="1720850"/>
              <a:ext cx="849312" cy="1682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grpSp>
          <p:nvGrpSpPr>
            <p:cNvPr id="38957" name="Group 652"/>
            <p:cNvGrpSpPr>
              <a:grpSpLocks/>
            </p:cNvGrpSpPr>
            <p:nvPr/>
          </p:nvGrpSpPr>
          <p:grpSpPr bwMode="auto">
            <a:xfrm>
              <a:off x="5613400" y="1546225"/>
              <a:ext cx="415925" cy="385763"/>
              <a:chOff x="2751" y="1851"/>
              <a:chExt cx="462" cy="478"/>
            </a:xfrm>
          </p:grpSpPr>
          <p:pic>
            <p:nvPicPr>
              <p:cNvPr id="39262" name="Picture 653" descr="iphone_stylized_small"/>
              <p:cNvPicPr>
                <a:picLocks noChangeAspect="1" noChangeArrowheads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28" y="1922"/>
                <a:ext cx="152" cy="40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9263" name="Picture 654" descr="antenna_radiation_stylized"/>
              <p:cNvPicPr>
                <a:picLocks noChangeAspect="1" noChangeArrowheads="1"/>
              </p:cNvPicPr>
              <p:nvPr/>
            </p:nvPicPr>
            <p:blipFill>
              <a:blip r:embed="rId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751" y="1851"/>
                <a:ext cx="462" cy="11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38958" name="Group 665"/>
            <p:cNvGrpSpPr>
              <a:grpSpLocks/>
            </p:cNvGrpSpPr>
            <p:nvPr/>
          </p:nvGrpSpPr>
          <p:grpSpPr bwMode="auto">
            <a:xfrm>
              <a:off x="7689850" y="2395538"/>
              <a:ext cx="390525" cy="169863"/>
              <a:chOff x="4650" y="1129"/>
              <a:chExt cx="246" cy="95"/>
            </a:xfrm>
          </p:grpSpPr>
          <p:sp>
            <p:nvSpPr>
              <p:cNvPr id="39254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55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56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9257" name="Group 659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9260" name="Freeform 660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261" name="Freeform 661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258" name="Line 662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259" name="Line 663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59" name="Group 666"/>
            <p:cNvGrpSpPr>
              <a:grpSpLocks/>
            </p:cNvGrpSpPr>
            <p:nvPr/>
          </p:nvGrpSpPr>
          <p:grpSpPr bwMode="auto">
            <a:xfrm>
              <a:off x="7762875" y="2757488"/>
              <a:ext cx="390525" cy="176213"/>
              <a:chOff x="4650" y="1129"/>
              <a:chExt cx="246" cy="95"/>
            </a:xfrm>
          </p:grpSpPr>
          <p:sp>
            <p:nvSpPr>
              <p:cNvPr id="39246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47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48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9249" name="Group 670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9252" name="Freeform 671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253" name="Freeform 672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250" name="Line 673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251" name="Line 674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60" name="Group 675"/>
            <p:cNvGrpSpPr>
              <a:grpSpLocks/>
            </p:cNvGrpSpPr>
            <p:nvPr/>
          </p:nvGrpSpPr>
          <p:grpSpPr bwMode="auto">
            <a:xfrm>
              <a:off x="7204075" y="2493963"/>
              <a:ext cx="390525" cy="169863"/>
              <a:chOff x="4650" y="1129"/>
              <a:chExt cx="246" cy="95"/>
            </a:xfrm>
          </p:grpSpPr>
          <p:sp>
            <p:nvSpPr>
              <p:cNvPr id="39238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39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40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9241" name="Group 679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9244" name="Freeform 680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245" name="Freeform 681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242" name="Line 682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243" name="Line 683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61" name="Group 684"/>
            <p:cNvGrpSpPr>
              <a:grpSpLocks/>
            </p:cNvGrpSpPr>
            <p:nvPr/>
          </p:nvGrpSpPr>
          <p:grpSpPr bwMode="auto">
            <a:xfrm>
              <a:off x="7215188" y="2757488"/>
              <a:ext cx="390525" cy="169863"/>
              <a:chOff x="4650" y="1129"/>
              <a:chExt cx="246" cy="95"/>
            </a:xfrm>
          </p:grpSpPr>
          <p:sp>
            <p:nvSpPr>
              <p:cNvPr id="39230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31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32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9233" name="Group 688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9236" name="Freeform 689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237" name="Freeform 690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234" name="Line 691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235" name="Line 692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38962" name="Line 693"/>
            <p:cNvSpPr>
              <a:spLocks noChangeShapeType="1"/>
            </p:cNvSpPr>
            <p:nvPr/>
          </p:nvSpPr>
          <p:spPr bwMode="auto">
            <a:xfrm>
              <a:off x="8345488" y="2855913"/>
              <a:ext cx="177800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38963" name="Group 694"/>
            <p:cNvGrpSpPr>
              <a:grpSpLocks/>
            </p:cNvGrpSpPr>
            <p:nvPr/>
          </p:nvGrpSpPr>
          <p:grpSpPr bwMode="auto">
            <a:xfrm>
              <a:off x="7400925" y="3911600"/>
              <a:ext cx="485775" cy="203200"/>
              <a:chOff x="4650" y="1129"/>
              <a:chExt cx="246" cy="95"/>
            </a:xfrm>
          </p:grpSpPr>
          <p:sp>
            <p:nvSpPr>
              <p:cNvPr id="39222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23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24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9225" name="Group 698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9228" name="Freeform 699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229" name="Freeform 700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226" name="Line 701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227" name="Line 702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64" name="Group 712"/>
            <p:cNvGrpSpPr>
              <a:grpSpLocks/>
            </p:cNvGrpSpPr>
            <p:nvPr/>
          </p:nvGrpSpPr>
          <p:grpSpPr bwMode="auto">
            <a:xfrm>
              <a:off x="7081838" y="3630613"/>
              <a:ext cx="485775" cy="203200"/>
              <a:chOff x="4650" y="1129"/>
              <a:chExt cx="246" cy="95"/>
            </a:xfrm>
          </p:grpSpPr>
          <p:sp>
            <p:nvSpPr>
              <p:cNvPr id="39214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15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16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9217" name="Group 716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9220" name="Freeform 717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221" name="Freeform 718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218" name="Line 719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219" name="Line 720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65" name="Group 721"/>
            <p:cNvGrpSpPr>
              <a:grpSpLocks/>
            </p:cNvGrpSpPr>
            <p:nvPr/>
          </p:nvGrpSpPr>
          <p:grpSpPr bwMode="auto">
            <a:xfrm>
              <a:off x="7743825" y="3643313"/>
              <a:ext cx="485775" cy="203200"/>
              <a:chOff x="4650" y="1129"/>
              <a:chExt cx="246" cy="95"/>
            </a:xfrm>
          </p:grpSpPr>
          <p:sp>
            <p:nvSpPr>
              <p:cNvPr id="39206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07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08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9209" name="Group 725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9212" name="Freeform 726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213" name="Freeform 727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210" name="Line 728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211" name="Line 729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66" name="Group 730"/>
            <p:cNvGrpSpPr>
              <a:grpSpLocks/>
            </p:cNvGrpSpPr>
            <p:nvPr/>
          </p:nvGrpSpPr>
          <p:grpSpPr bwMode="auto">
            <a:xfrm>
              <a:off x="6962775" y="4505325"/>
              <a:ext cx="619125" cy="242888"/>
              <a:chOff x="4650" y="1129"/>
              <a:chExt cx="246" cy="95"/>
            </a:xfrm>
          </p:grpSpPr>
          <p:sp>
            <p:nvSpPr>
              <p:cNvPr id="39198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199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200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9201" name="Group 734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9204" name="Freeform 735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205" name="Freeform 736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202" name="Line 737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203" name="Line 738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67" name="Group 739"/>
            <p:cNvGrpSpPr>
              <a:grpSpLocks/>
            </p:cNvGrpSpPr>
            <p:nvPr/>
          </p:nvGrpSpPr>
          <p:grpSpPr bwMode="auto">
            <a:xfrm>
              <a:off x="7596188" y="4803775"/>
              <a:ext cx="619125" cy="242888"/>
              <a:chOff x="4650" y="1129"/>
              <a:chExt cx="246" cy="95"/>
            </a:xfrm>
          </p:grpSpPr>
          <p:sp>
            <p:nvSpPr>
              <p:cNvPr id="39190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191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192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9193" name="Group 743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9196" name="Freeform 744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197" name="Freeform 745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194" name="Line 746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195" name="Line 747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68" name="Group 748"/>
            <p:cNvGrpSpPr>
              <a:grpSpLocks/>
            </p:cNvGrpSpPr>
            <p:nvPr/>
          </p:nvGrpSpPr>
          <p:grpSpPr bwMode="auto">
            <a:xfrm>
              <a:off x="6246813" y="4848225"/>
              <a:ext cx="619125" cy="242888"/>
              <a:chOff x="4650" y="1129"/>
              <a:chExt cx="246" cy="95"/>
            </a:xfrm>
          </p:grpSpPr>
          <p:sp>
            <p:nvSpPr>
              <p:cNvPr id="39182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183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184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9185" name="Group 752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9188" name="Freeform 753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189" name="Freeform 754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186" name="Line 755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187" name="Line 756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69" name="Group 757"/>
            <p:cNvGrpSpPr>
              <a:grpSpLocks/>
            </p:cNvGrpSpPr>
            <p:nvPr/>
          </p:nvGrpSpPr>
          <p:grpSpPr bwMode="auto">
            <a:xfrm>
              <a:off x="6053138" y="3640138"/>
              <a:ext cx="390525" cy="169863"/>
              <a:chOff x="4650" y="1129"/>
              <a:chExt cx="246" cy="95"/>
            </a:xfrm>
          </p:grpSpPr>
          <p:sp>
            <p:nvSpPr>
              <p:cNvPr id="39174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175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176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9177" name="Group 761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9180" name="Freeform 762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181" name="Freeform 763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178" name="Line 764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179" name="Line 765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70" name="Group 767"/>
            <p:cNvGrpSpPr>
              <a:grpSpLocks/>
            </p:cNvGrpSpPr>
            <p:nvPr/>
          </p:nvGrpSpPr>
          <p:grpSpPr bwMode="auto">
            <a:xfrm>
              <a:off x="6353175" y="2487613"/>
              <a:ext cx="390525" cy="169863"/>
              <a:chOff x="4650" y="1129"/>
              <a:chExt cx="246" cy="95"/>
            </a:xfrm>
          </p:grpSpPr>
          <p:sp>
            <p:nvSpPr>
              <p:cNvPr id="39166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167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39168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39169" name="Group 771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39172" name="Freeform 772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173" name="Freeform 773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170" name="Line 774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171" name="Line 775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71" name="Group 776"/>
            <p:cNvGrpSpPr>
              <a:grpSpLocks/>
            </p:cNvGrpSpPr>
            <p:nvPr/>
          </p:nvGrpSpPr>
          <p:grpSpPr bwMode="auto">
            <a:xfrm>
              <a:off x="5611813" y="3500438"/>
              <a:ext cx="506412" cy="352425"/>
              <a:chOff x="2967" y="478"/>
              <a:chExt cx="788" cy="625"/>
            </a:xfrm>
          </p:grpSpPr>
          <p:pic>
            <p:nvPicPr>
              <p:cNvPr id="39164" name="Picture 777" descr="access_point_stylized_small"/>
              <p:cNvPicPr>
                <a:picLocks noChangeAspect="1" noChangeArrowheads="1"/>
              </p:cNvPicPr>
              <p:nvPr/>
            </p:nvPicPr>
            <p:blipFill>
              <a:blip r:embed="rId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012" y="559"/>
                <a:ext cx="576" cy="5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9165" name="Picture 778" descr="antenna_radiation_stylized"/>
              <p:cNvPicPr>
                <a:picLocks noChangeAspect="1" noChangeArrowheads="1"/>
              </p:cNvPicPr>
              <p:nvPr/>
            </p:nvPicPr>
            <p:blipFill>
              <a:blip r:embed="rId10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67" y="478"/>
                <a:ext cx="788" cy="1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38972" name="Group 779"/>
            <p:cNvGrpSpPr>
              <a:grpSpLocks/>
            </p:cNvGrpSpPr>
            <p:nvPr/>
          </p:nvGrpSpPr>
          <p:grpSpPr bwMode="auto">
            <a:xfrm>
              <a:off x="7132638" y="5003800"/>
              <a:ext cx="563562" cy="420688"/>
              <a:chOff x="2967" y="478"/>
              <a:chExt cx="788" cy="625"/>
            </a:xfrm>
          </p:grpSpPr>
          <p:pic>
            <p:nvPicPr>
              <p:cNvPr id="39162" name="Picture 780" descr="access_point_stylized_small"/>
              <p:cNvPicPr>
                <a:picLocks noChangeAspect="1" noChangeArrowheads="1"/>
              </p:cNvPicPr>
              <p:nvPr/>
            </p:nvPicPr>
            <p:blipFill>
              <a:blip r:embed="rId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012" y="559"/>
                <a:ext cx="576" cy="5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9163" name="Picture 781" descr="antenna_radiation_stylized"/>
              <p:cNvPicPr>
                <a:picLocks noChangeAspect="1" noChangeArrowheads="1"/>
              </p:cNvPicPr>
              <p:nvPr/>
            </p:nvPicPr>
            <p:blipFill>
              <a:blip r:embed="rId11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67" y="478"/>
                <a:ext cx="788" cy="1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38973" name="Group 782"/>
            <p:cNvGrpSpPr>
              <a:grpSpLocks/>
            </p:cNvGrpSpPr>
            <p:nvPr/>
          </p:nvGrpSpPr>
          <p:grpSpPr bwMode="auto">
            <a:xfrm>
              <a:off x="6061075" y="1844675"/>
              <a:ext cx="457200" cy="631825"/>
              <a:chOff x="742" y="2409"/>
              <a:chExt cx="576" cy="881"/>
            </a:xfrm>
          </p:grpSpPr>
          <p:grpSp>
            <p:nvGrpSpPr>
              <p:cNvPr id="39144" name="Group 783"/>
              <p:cNvGrpSpPr>
                <a:grpSpLocks/>
              </p:cNvGrpSpPr>
              <p:nvPr/>
            </p:nvGrpSpPr>
            <p:grpSpPr bwMode="auto">
              <a:xfrm>
                <a:off x="832" y="2643"/>
                <a:ext cx="376" cy="647"/>
                <a:chOff x="3130" y="3288"/>
                <a:chExt cx="410" cy="742"/>
              </a:xfrm>
            </p:grpSpPr>
            <p:sp>
              <p:nvSpPr>
                <p:cNvPr id="39147" name="Line 270"/>
                <p:cNvSpPr>
                  <a:spLocks noChangeShapeType="1"/>
                </p:cNvSpPr>
                <p:nvPr/>
              </p:nvSpPr>
              <p:spPr bwMode="auto">
                <a:xfrm flipH="1">
                  <a:off x="3130" y="3288"/>
                  <a:ext cx="205" cy="672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48" name="Line 271"/>
                <p:cNvSpPr>
                  <a:spLocks noChangeShapeType="1"/>
                </p:cNvSpPr>
                <p:nvPr/>
              </p:nvSpPr>
              <p:spPr bwMode="auto">
                <a:xfrm>
                  <a:off x="3335" y="3288"/>
                  <a:ext cx="205" cy="669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49" name="Line 272"/>
                <p:cNvSpPr>
                  <a:spLocks noChangeShapeType="1"/>
                </p:cNvSpPr>
                <p:nvPr/>
              </p:nvSpPr>
              <p:spPr bwMode="auto">
                <a:xfrm>
                  <a:off x="3130" y="3957"/>
                  <a:ext cx="205" cy="73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50" name="Line 273"/>
                <p:cNvSpPr>
                  <a:spLocks noChangeShapeType="1"/>
                </p:cNvSpPr>
                <p:nvPr/>
              </p:nvSpPr>
              <p:spPr bwMode="auto">
                <a:xfrm flipH="1">
                  <a:off x="3335" y="3957"/>
                  <a:ext cx="205" cy="73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51" name="Line 274"/>
                <p:cNvSpPr>
                  <a:spLocks noChangeShapeType="1"/>
                </p:cNvSpPr>
                <p:nvPr/>
              </p:nvSpPr>
              <p:spPr bwMode="auto">
                <a:xfrm>
                  <a:off x="3335" y="3303"/>
                  <a:ext cx="0" cy="727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52" name="Line 275"/>
                <p:cNvSpPr>
                  <a:spLocks noChangeShapeType="1"/>
                </p:cNvSpPr>
                <p:nvPr/>
              </p:nvSpPr>
              <p:spPr bwMode="auto">
                <a:xfrm flipV="1">
                  <a:off x="3130" y="3888"/>
                  <a:ext cx="205" cy="72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53" name="Line 276"/>
                <p:cNvSpPr>
                  <a:spLocks noChangeShapeType="1"/>
                </p:cNvSpPr>
                <p:nvPr/>
              </p:nvSpPr>
              <p:spPr bwMode="auto">
                <a:xfrm flipH="1" flipV="1">
                  <a:off x="3335" y="3888"/>
                  <a:ext cx="205" cy="69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54" name="Line 277"/>
                <p:cNvSpPr>
                  <a:spLocks noChangeShapeType="1"/>
                </p:cNvSpPr>
                <p:nvPr/>
              </p:nvSpPr>
              <p:spPr bwMode="auto">
                <a:xfrm>
                  <a:off x="3217" y="3668"/>
                  <a:ext cx="118" cy="5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55" name="Line 278"/>
                <p:cNvSpPr>
                  <a:spLocks noChangeShapeType="1"/>
                </p:cNvSpPr>
                <p:nvPr/>
              </p:nvSpPr>
              <p:spPr bwMode="auto">
                <a:xfrm flipV="1">
                  <a:off x="3335" y="3668"/>
                  <a:ext cx="124" cy="5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56" name="Line 279"/>
                <p:cNvSpPr>
                  <a:spLocks noChangeShapeType="1"/>
                </p:cNvSpPr>
                <p:nvPr/>
              </p:nvSpPr>
              <p:spPr bwMode="auto">
                <a:xfrm>
                  <a:off x="3178" y="3766"/>
                  <a:ext cx="152" cy="7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57" name="Line 280"/>
                <p:cNvSpPr>
                  <a:spLocks noChangeShapeType="1"/>
                </p:cNvSpPr>
                <p:nvPr/>
              </p:nvSpPr>
              <p:spPr bwMode="auto">
                <a:xfrm flipV="1">
                  <a:off x="3335" y="3781"/>
                  <a:ext cx="153" cy="6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58" name="Line 281"/>
                <p:cNvSpPr>
                  <a:spLocks noChangeShapeType="1"/>
                </p:cNvSpPr>
                <p:nvPr/>
              </p:nvSpPr>
              <p:spPr bwMode="auto">
                <a:xfrm flipV="1">
                  <a:off x="3335" y="3567"/>
                  <a:ext cx="78" cy="27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59" name="Line 282"/>
                <p:cNvSpPr>
                  <a:spLocks noChangeShapeType="1"/>
                </p:cNvSpPr>
                <p:nvPr/>
              </p:nvSpPr>
              <p:spPr bwMode="auto">
                <a:xfrm flipV="1">
                  <a:off x="3335" y="3428"/>
                  <a:ext cx="49" cy="21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60" name="Line 283"/>
                <p:cNvSpPr>
                  <a:spLocks noChangeShapeType="1"/>
                </p:cNvSpPr>
                <p:nvPr/>
              </p:nvSpPr>
              <p:spPr bwMode="auto">
                <a:xfrm>
                  <a:off x="3247" y="3558"/>
                  <a:ext cx="95" cy="3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39161" name="Line 284"/>
                <p:cNvSpPr>
                  <a:spLocks noChangeShapeType="1"/>
                </p:cNvSpPr>
                <p:nvPr/>
              </p:nvSpPr>
              <p:spPr bwMode="auto">
                <a:xfrm>
                  <a:off x="3289" y="3422"/>
                  <a:ext cx="55" cy="3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</p:grpSp>
          <p:pic>
            <p:nvPicPr>
              <p:cNvPr id="39145" name="Picture 799" descr="cell_tower_radiation copy"/>
              <p:cNvPicPr>
                <a:picLocks noChangeAspect="1" noChangeArrowheads="1"/>
              </p:cNvPicPr>
              <p:nvPr/>
            </p:nvPicPr>
            <p:blipFill>
              <a:blip r:embed="rId1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742" y="2409"/>
                <a:ext cx="576" cy="46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9146" name="Oval 800"/>
              <p:cNvSpPr>
                <a:spLocks noChangeArrowheads="1"/>
              </p:cNvSpPr>
              <p:nvPr/>
            </p:nvSpPr>
            <p:spPr bwMode="auto">
              <a:xfrm>
                <a:off x="986" y="2597"/>
                <a:ext cx="66" cy="69"/>
              </a:xfrm>
              <a:prstGeom prst="ellipse">
                <a:avLst/>
              </a:prstGeom>
              <a:solidFill>
                <a:schemeClr val="tx2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38974" name="Text Box 580"/>
            <p:cNvSpPr txBox="1">
              <a:spLocks noChangeArrowheads="1"/>
            </p:cNvSpPr>
            <p:nvPr/>
          </p:nvSpPr>
          <p:spPr bwMode="auto">
            <a:xfrm>
              <a:off x="5957888" y="1384300"/>
              <a:ext cx="1549400" cy="3365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600"/>
                <a:t>mobile network</a:t>
              </a:r>
            </a:p>
          </p:txBody>
        </p:sp>
        <p:sp>
          <p:nvSpPr>
            <p:cNvPr id="38975" name="Text Box 580"/>
            <p:cNvSpPr txBox="1">
              <a:spLocks noChangeArrowheads="1"/>
            </p:cNvSpPr>
            <p:nvPr/>
          </p:nvSpPr>
          <p:spPr bwMode="auto">
            <a:xfrm>
              <a:off x="7561263" y="2071688"/>
              <a:ext cx="1108075" cy="3365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600"/>
                <a:t>global ISP</a:t>
              </a:r>
            </a:p>
          </p:txBody>
        </p:sp>
        <p:sp>
          <p:nvSpPr>
            <p:cNvPr id="38976" name="Text Box 580"/>
            <p:cNvSpPr txBox="1">
              <a:spLocks noChangeArrowheads="1"/>
            </p:cNvSpPr>
            <p:nvPr/>
          </p:nvSpPr>
          <p:spPr bwMode="auto">
            <a:xfrm>
              <a:off x="7337425" y="3298825"/>
              <a:ext cx="1289050" cy="3365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600"/>
                <a:t>regional ISP</a:t>
              </a:r>
            </a:p>
          </p:txBody>
        </p:sp>
        <p:sp>
          <p:nvSpPr>
            <p:cNvPr id="38977" name="Text Box 580"/>
            <p:cNvSpPr txBox="1">
              <a:spLocks noChangeArrowheads="1"/>
            </p:cNvSpPr>
            <p:nvPr/>
          </p:nvSpPr>
          <p:spPr bwMode="auto">
            <a:xfrm>
              <a:off x="6324600" y="2963863"/>
              <a:ext cx="895350" cy="4826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>
                <a:lnSpc>
                  <a:spcPct val="80000"/>
                </a:lnSpc>
              </a:pPr>
              <a:r>
                <a:rPr lang="en-US" altLang="en-US" sz="1600"/>
                <a:t>home </a:t>
              </a:r>
            </a:p>
            <a:p>
              <a:pPr>
                <a:lnSpc>
                  <a:spcPct val="80000"/>
                </a:lnSpc>
              </a:pPr>
              <a:r>
                <a:rPr lang="en-US" altLang="en-US" sz="1600"/>
                <a:t>network</a:t>
              </a:r>
            </a:p>
          </p:txBody>
        </p:sp>
        <p:sp>
          <p:nvSpPr>
            <p:cNvPr id="38978" name="Text Box 580"/>
            <p:cNvSpPr txBox="1">
              <a:spLocks noChangeArrowheads="1"/>
            </p:cNvSpPr>
            <p:nvPr/>
          </p:nvSpPr>
          <p:spPr bwMode="auto">
            <a:xfrm>
              <a:off x="5584825" y="5645150"/>
              <a:ext cx="1295400" cy="4826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>
                <a:lnSpc>
                  <a:spcPct val="80000"/>
                </a:lnSpc>
              </a:pPr>
              <a:r>
                <a:rPr lang="en-US" altLang="en-US" sz="1600"/>
                <a:t>institutional</a:t>
              </a:r>
            </a:p>
            <a:p>
              <a:pPr>
                <a:lnSpc>
                  <a:spcPct val="80000"/>
                </a:lnSpc>
              </a:pPr>
              <a:r>
                <a:rPr lang="en-US" altLang="en-US" sz="1600"/>
                <a:t>       network</a:t>
              </a:r>
            </a:p>
          </p:txBody>
        </p:sp>
        <p:grpSp>
          <p:nvGrpSpPr>
            <p:cNvPr id="38979" name="Group 950"/>
            <p:cNvGrpSpPr>
              <a:grpSpLocks/>
            </p:cNvGrpSpPr>
            <p:nvPr/>
          </p:nvGrpSpPr>
          <p:grpSpPr bwMode="auto">
            <a:xfrm>
              <a:off x="8240713" y="5002213"/>
              <a:ext cx="227012" cy="481013"/>
              <a:chOff x="4140" y="429"/>
              <a:chExt cx="1425" cy="2396"/>
            </a:xfrm>
          </p:grpSpPr>
          <p:sp>
            <p:nvSpPr>
              <p:cNvPr id="39112" name="Freeform 951"/>
              <p:cNvSpPr>
                <a:spLocks/>
              </p:cNvSpPr>
              <p:nvPr/>
            </p:nvSpPr>
            <p:spPr bwMode="auto">
              <a:xfrm>
                <a:off x="5268" y="433"/>
                <a:ext cx="283" cy="2286"/>
              </a:xfrm>
              <a:custGeom>
                <a:avLst/>
                <a:gdLst>
                  <a:gd name="T0" fmla="*/ 7 w 354"/>
                  <a:gd name="T1" fmla="*/ 0 h 2742"/>
                  <a:gd name="T2" fmla="*/ 38 w 354"/>
                  <a:gd name="T3" fmla="*/ 55 h 2742"/>
                  <a:gd name="T4" fmla="*/ 37 w 354"/>
                  <a:gd name="T5" fmla="*/ 425 h 2742"/>
                  <a:gd name="T6" fmla="*/ 0 w 354"/>
                  <a:gd name="T7" fmla="*/ 445 h 2742"/>
                  <a:gd name="T8" fmla="*/ 7 w 354"/>
                  <a:gd name="T9" fmla="*/ 0 h 27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4"/>
                  <a:gd name="T16" fmla="*/ 0 h 2742"/>
                  <a:gd name="T17" fmla="*/ 354 w 354"/>
                  <a:gd name="T18" fmla="*/ 2742 h 27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4" h="2742">
                    <a:moveTo>
                      <a:pt x="63" y="0"/>
                    </a:moveTo>
                    <a:lnTo>
                      <a:pt x="354" y="339"/>
                    </a:lnTo>
                    <a:lnTo>
                      <a:pt x="346" y="2624"/>
                    </a:lnTo>
                    <a:lnTo>
                      <a:pt x="0" y="2742"/>
                    </a:lnTo>
                    <a:lnTo>
                      <a:pt x="6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113" name="Rectangle 952"/>
              <p:cNvSpPr>
                <a:spLocks noChangeArrowheads="1"/>
              </p:cNvSpPr>
              <p:nvPr/>
            </p:nvSpPr>
            <p:spPr bwMode="auto">
              <a:xfrm>
                <a:off x="4210" y="429"/>
                <a:ext cx="1046" cy="2285"/>
              </a:xfrm>
              <a:prstGeom prst="rect">
                <a:avLst/>
              </a:pr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114" name="Freeform 953"/>
              <p:cNvSpPr>
                <a:spLocks/>
              </p:cNvSpPr>
              <p:nvPr/>
            </p:nvSpPr>
            <p:spPr bwMode="auto">
              <a:xfrm>
                <a:off x="5321" y="570"/>
                <a:ext cx="169" cy="2115"/>
              </a:xfrm>
              <a:custGeom>
                <a:avLst/>
                <a:gdLst>
                  <a:gd name="T0" fmla="*/ 2 w 211"/>
                  <a:gd name="T1" fmla="*/ 0 h 2537"/>
                  <a:gd name="T2" fmla="*/ 23 w 211"/>
                  <a:gd name="T3" fmla="*/ 36 h 2537"/>
                  <a:gd name="T4" fmla="*/ 2 w 211"/>
                  <a:gd name="T5" fmla="*/ 405 h 2537"/>
                  <a:gd name="T6" fmla="*/ 2 w 211"/>
                  <a:gd name="T7" fmla="*/ 0 h 2537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11"/>
                  <a:gd name="T13" fmla="*/ 0 h 2537"/>
                  <a:gd name="T14" fmla="*/ 211 w 211"/>
                  <a:gd name="T15" fmla="*/ 2537 h 2537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1" h="2537">
                    <a:moveTo>
                      <a:pt x="7" y="0"/>
                    </a:moveTo>
                    <a:cubicBezTo>
                      <a:pt x="7" y="0"/>
                      <a:pt x="57" y="28"/>
                      <a:pt x="211" y="218"/>
                    </a:cubicBezTo>
                    <a:cubicBezTo>
                      <a:pt x="0" y="1229"/>
                      <a:pt x="41" y="2537"/>
                      <a:pt x="7" y="2501"/>
                    </a:cubicBezTo>
                    <a:lnTo>
                      <a:pt x="7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808080"/>
                  </a:gs>
                  <a:gs pos="100000">
                    <a:srgbClr val="F8F8F8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115" name="Freeform 954"/>
              <p:cNvSpPr>
                <a:spLocks/>
              </p:cNvSpPr>
              <p:nvPr/>
            </p:nvSpPr>
            <p:spPr bwMode="auto">
              <a:xfrm>
                <a:off x="5284" y="1640"/>
                <a:ext cx="263" cy="189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1 h 226"/>
                  <a:gd name="T4" fmla="*/ 36 w 328"/>
                  <a:gd name="T5" fmla="*/ 38 h 226"/>
                  <a:gd name="T6" fmla="*/ 0 w 328"/>
                  <a:gd name="T7" fmla="*/ 16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116" name="Rectangle 955"/>
              <p:cNvSpPr>
                <a:spLocks noChangeArrowheads="1"/>
              </p:cNvSpPr>
              <p:nvPr/>
            </p:nvSpPr>
            <p:spPr bwMode="auto">
              <a:xfrm>
                <a:off x="4210" y="690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9117" name="Group 956"/>
              <p:cNvGrpSpPr>
                <a:grpSpLocks/>
              </p:cNvGrpSpPr>
              <p:nvPr/>
            </p:nvGrpSpPr>
            <p:grpSpPr bwMode="auto">
              <a:xfrm>
                <a:off x="4749" y="668"/>
                <a:ext cx="581" cy="145"/>
                <a:chOff x="614" y="2568"/>
                <a:chExt cx="725" cy="139"/>
              </a:xfrm>
            </p:grpSpPr>
            <p:sp>
              <p:nvSpPr>
                <p:cNvPr id="39142" name="AutoShape 957"/>
                <p:cNvSpPr>
                  <a:spLocks noChangeArrowheads="1"/>
                </p:cNvSpPr>
                <p:nvPr/>
              </p:nvSpPr>
              <p:spPr bwMode="auto">
                <a:xfrm>
                  <a:off x="613" y="2566"/>
                  <a:ext cx="721" cy="14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9143" name="AutoShape 958"/>
                <p:cNvSpPr>
                  <a:spLocks noChangeArrowheads="1"/>
                </p:cNvSpPr>
                <p:nvPr/>
              </p:nvSpPr>
              <p:spPr bwMode="auto">
                <a:xfrm>
                  <a:off x="625" y="2581"/>
                  <a:ext cx="696" cy="114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9118" name="Rectangle 959"/>
              <p:cNvSpPr>
                <a:spLocks noChangeArrowheads="1"/>
              </p:cNvSpPr>
              <p:nvPr/>
            </p:nvSpPr>
            <p:spPr bwMode="auto">
              <a:xfrm>
                <a:off x="4220" y="1022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9119" name="Group 960"/>
              <p:cNvGrpSpPr>
                <a:grpSpLocks/>
              </p:cNvGrpSpPr>
              <p:nvPr/>
            </p:nvGrpSpPr>
            <p:grpSpPr bwMode="auto">
              <a:xfrm>
                <a:off x="4747" y="994"/>
                <a:ext cx="581" cy="134"/>
                <a:chOff x="614" y="2568"/>
                <a:chExt cx="725" cy="139"/>
              </a:xfrm>
            </p:grpSpPr>
            <p:sp>
              <p:nvSpPr>
                <p:cNvPr id="39140" name="AutoShape 961"/>
                <p:cNvSpPr>
                  <a:spLocks noChangeArrowheads="1"/>
                </p:cNvSpPr>
                <p:nvPr/>
              </p:nvSpPr>
              <p:spPr bwMode="auto">
                <a:xfrm>
                  <a:off x="615" y="2564"/>
                  <a:ext cx="721" cy="139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9141" name="AutoShape 962"/>
                <p:cNvSpPr>
                  <a:spLocks noChangeArrowheads="1"/>
                </p:cNvSpPr>
                <p:nvPr/>
              </p:nvSpPr>
              <p:spPr bwMode="auto">
                <a:xfrm>
                  <a:off x="628" y="2581"/>
                  <a:ext cx="696" cy="107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9120" name="Rectangle 963"/>
              <p:cNvSpPr>
                <a:spLocks noChangeArrowheads="1"/>
              </p:cNvSpPr>
              <p:nvPr/>
            </p:nvSpPr>
            <p:spPr bwMode="auto">
              <a:xfrm>
                <a:off x="4220" y="1354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121" name="Rectangle 964"/>
              <p:cNvSpPr>
                <a:spLocks noChangeArrowheads="1"/>
              </p:cNvSpPr>
              <p:nvPr/>
            </p:nvSpPr>
            <p:spPr bwMode="auto">
              <a:xfrm>
                <a:off x="4230" y="1655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9122" name="Group 965"/>
              <p:cNvGrpSpPr>
                <a:grpSpLocks/>
              </p:cNvGrpSpPr>
              <p:nvPr/>
            </p:nvGrpSpPr>
            <p:grpSpPr bwMode="auto">
              <a:xfrm>
                <a:off x="4735" y="1627"/>
                <a:ext cx="582" cy="151"/>
                <a:chOff x="614" y="2568"/>
                <a:chExt cx="725" cy="139"/>
              </a:xfrm>
            </p:grpSpPr>
            <p:sp>
              <p:nvSpPr>
                <p:cNvPr id="39138" name="AutoShape 966"/>
                <p:cNvSpPr>
                  <a:spLocks noChangeArrowheads="1"/>
                </p:cNvSpPr>
                <p:nvPr/>
              </p:nvSpPr>
              <p:spPr bwMode="auto">
                <a:xfrm>
                  <a:off x="618" y="2586"/>
                  <a:ext cx="720" cy="12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9139" name="AutoShape 967"/>
                <p:cNvSpPr>
                  <a:spLocks noChangeArrowheads="1"/>
                </p:cNvSpPr>
                <p:nvPr/>
              </p:nvSpPr>
              <p:spPr bwMode="auto">
                <a:xfrm>
                  <a:off x="630" y="2586"/>
                  <a:ext cx="695" cy="109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9123" name="Freeform 968"/>
              <p:cNvSpPr>
                <a:spLocks/>
              </p:cNvSpPr>
              <p:nvPr/>
            </p:nvSpPr>
            <p:spPr bwMode="auto">
              <a:xfrm>
                <a:off x="5288" y="1354"/>
                <a:ext cx="263" cy="188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0 h 226"/>
                  <a:gd name="T4" fmla="*/ 36 w 328"/>
                  <a:gd name="T5" fmla="*/ 36 h 226"/>
                  <a:gd name="T6" fmla="*/ 0 w 328"/>
                  <a:gd name="T7" fmla="*/ 15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9124" name="Group 969"/>
              <p:cNvGrpSpPr>
                <a:grpSpLocks/>
              </p:cNvGrpSpPr>
              <p:nvPr/>
            </p:nvGrpSpPr>
            <p:grpSpPr bwMode="auto">
              <a:xfrm>
                <a:off x="4739" y="1327"/>
                <a:ext cx="582" cy="139"/>
                <a:chOff x="614" y="2568"/>
                <a:chExt cx="725" cy="139"/>
              </a:xfrm>
            </p:grpSpPr>
            <p:sp>
              <p:nvSpPr>
                <p:cNvPr id="39136" name="AutoShape 970"/>
                <p:cNvSpPr>
                  <a:spLocks noChangeArrowheads="1"/>
                </p:cNvSpPr>
                <p:nvPr/>
              </p:nvSpPr>
              <p:spPr bwMode="auto">
                <a:xfrm>
                  <a:off x="613" y="2571"/>
                  <a:ext cx="732" cy="13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9137" name="AutoShape 971"/>
                <p:cNvSpPr>
                  <a:spLocks noChangeArrowheads="1"/>
                </p:cNvSpPr>
                <p:nvPr/>
              </p:nvSpPr>
              <p:spPr bwMode="auto">
                <a:xfrm>
                  <a:off x="625" y="2587"/>
                  <a:ext cx="72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9125" name="Rectangle 972"/>
              <p:cNvSpPr>
                <a:spLocks noChangeArrowheads="1"/>
              </p:cNvSpPr>
              <p:nvPr/>
            </p:nvSpPr>
            <p:spPr bwMode="auto">
              <a:xfrm>
                <a:off x="5246" y="429"/>
                <a:ext cx="70" cy="2285"/>
              </a:xfrm>
              <a:prstGeom prst="rect">
                <a:avLst/>
              </a:prstGeom>
              <a:gradFill rotWithShape="1">
                <a:gsLst>
                  <a:gs pos="0">
                    <a:srgbClr val="333333"/>
                  </a:gs>
                  <a:gs pos="5000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126" name="Freeform 973"/>
              <p:cNvSpPr>
                <a:spLocks/>
              </p:cNvSpPr>
              <p:nvPr/>
            </p:nvSpPr>
            <p:spPr bwMode="auto">
              <a:xfrm>
                <a:off x="5312" y="1007"/>
                <a:ext cx="237" cy="213"/>
              </a:xfrm>
              <a:custGeom>
                <a:avLst/>
                <a:gdLst>
                  <a:gd name="T0" fmla="*/ 2 w 296"/>
                  <a:gd name="T1" fmla="*/ 0 h 256"/>
                  <a:gd name="T2" fmla="*/ 32 w 296"/>
                  <a:gd name="T3" fmla="*/ 22 h 256"/>
                  <a:gd name="T4" fmla="*/ 32 w 296"/>
                  <a:gd name="T5" fmla="*/ 41 h 256"/>
                  <a:gd name="T6" fmla="*/ 0 w 296"/>
                  <a:gd name="T7" fmla="*/ 15 h 256"/>
                  <a:gd name="T8" fmla="*/ 2 w 296"/>
                  <a:gd name="T9" fmla="*/ 0 h 2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6"/>
                  <a:gd name="T16" fmla="*/ 0 h 256"/>
                  <a:gd name="T17" fmla="*/ 296 w 296"/>
                  <a:gd name="T18" fmla="*/ 256 h 25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6" h="256">
                    <a:moveTo>
                      <a:pt x="4" y="0"/>
                    </a:moveTo>
                    <a:cubicBezTo>
                      <a:pt x="55" y="10"/>
                      <a:pt x="144" y="68"/>
                      <a:pt x="292" y="144"/>
                    </a:cubicBezTo>
                    <a:cubicBezTo>
                      <a:pt x="290" y="178"/>
                      <a:pt x="296" y="188"/>
                      <a:pt x="296" y="256"/>
                    </a:cubicBezTo>
                    <a:cubicBezTo>
                      <a:pt x="296" y="256"/>
                      <a:pt x="160" y="176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127" name="Freeform 974"/>
              <p:cNvSpPr>
                <a:spLocks/>
              </p:cNvSpPr>
              <p:nvPr/>
            </p:nvSpPr>
            <p:spPr bwMode="auto">
              <a:xfrm>
                <a:off x="5315" y="680"/>
                <a:ext cx="244" cy="240"/>
              </a:xfrm>
              <a:custGeom>
                <a:avLst/>
                <a:gdLst>
                  <a:gd name="T0" fmla="*/ 0 w 304"/>
                  <a:gd name="T1" fmla="*/ 0 h 288"/>
                  <a:gd name="T2" fmla="*/ 34 w 304"/>
                  <a:gd name="T3" fmla="*/ 27 h 288"/>
                  <a:gd name="T4" fmla="*/ 31 w 304"/>
                  <a:gd name="T5" fmla="*/ 47 h 288"/>
                  <a:gd name="T6" fmla="*/ 2 w 304"/>
                  <a:gd name="T7" fmla="*/ 20 h 288"/>
                  <a:gd name="T8" fmla="*/ 0 w 304"/>
                  <a:gd name="T9" fmla="*/ 0 h 2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4"/>
                  <a:gd name="T16" fmla="*/ 0 h 288"/>
                  <a:gd name="T17" fmla="*/ 304 w 304"/>
                  <a:gd name="T18" fmla="*/ 288 h 2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4" h="288">
                    <a:moveTo>
                      <a:pt x="0" y="0"/>
                    </a:moveTo>
                    <a:cubicBezTo>
                      <a:pt x="51" y="10"/>
                      <a:pt x="148" y="76"/>
                      <a:pt x="304" y="164"/>
                    </a:cubicBezTo>
                    <a:cubicBezTo>
                      <a:pt x="302" y="198"/>
                      <a:pt x="284" y="220"/>
                      <a:pt x="284" y="288"/>
                    </a:cubicBezTo>
                    <a:cubicBezTo>
                      <a:pt x="284" y="288"/>
                      <a:pt x="163" y="179"/>
                      <a:pt x="8" y="124"/>
                    </a:cubicBezTo>
                    <a:cubicBezTo>
                      <a:pt x="8" y="72"/>
                      <a:pt x="0" y="17"/>
                      <a:pt x="0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128" name="Oval 975"/>
              <p:cNvSpPr>
                <a:spLocks noChangeArrowheads="1"/>
              </p:cNvSpPr>
              <p:nvPr/>
            </p:nvSpPr>
            <p:spPr bwMode="auto">
              <a:xfrm>
                <a:off x="5515" y="2611"/>
                <a:ext cx="50" cy="95"/>
              </a:xfrm>
              <a:prstGeom prst="ellipse">
                <a:avLst/>
              </a:pr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129" name="Freeform 976"/>
              <p:cNvSpPr>
                <a:spLocks/>
              </p:cNvSpPr>
              <p:nvPr/>
            </p:nvSpPr>
            <p:spPr bwMode="auto">
              <a:xfrm>
                <a:off x="5302" y="2614"/>
                <a:ext cx="245" cy="200"/>
              </a:xfrm>
              <a:custGeom>
                <a:avLst/>
                <a:gdLst>
                  <a:gd name="T0" fmla="*/ 0 w 306"/>
                  <a:gd name="T1" fmla="*/ 18 h 240"/>
                  <a:gd name="T2" fmla="*/ 2 w 306"/>
                  <a:gd name="T3" fmla="*/ 40 h 240"/>
                  <a:gd name="T4" fmla="*/ 34 w 306"/>
                  <a:gd name="T5" fmla="*/ 18 h 240"/>
                  <a:gd name="T6" fmla="*/ 32 w 306"/>
                  <a:gd name="T7" fmla="*/ 0 h 240"/>
                  <a:gd name="T8" fmla="*/ 0 w 306"/>
                  <a:gd name="T9" fmla="*/ 18 h 24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6"/>
                  <a:gd name="T16" fmla="*/ 0 h 240"/>
                  <a:gd name="T17" fmla="*/ 306 w 306"/>
                  <a:gd name="T18" fmla="*/ 240 h 24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6" h="240">
                    <a:moveTo>
                      <a:pt x="0" y="106"/>
                    </a:moveTo>
                    <a:lnTo>
                      <a:pt x="2" y="240"/>
                    </a:lnTo>
                    <a:lnTo>
                      <a:pt x="306" y="110"/>
                    </a:lnTo>
                    <a:lnTo>
                      <a:pt x="300" y="0"/>
                    </a:lnTo>
                    <a:lnTo>
                      <a:pt x="0" y="106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130" name="AutoShape 977"/>
              <p:cNvSpPr>
                <a:spLocks noChangeArrowheads="1"/>
              </p:cNvSpPr>
              <p:nvPr/>
            </p:nvSpPr>
            <p:spPr bwMode="auto">
              <a:xfrm>
                <a:off x="4140" y="2675"/>
                <a:ext cx="1196" cy="15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131" name="AutoShape 978"/>
              <p:cNvSpPr>
                <a:spLocks noChangeArrowheads="1"/>
              </p:cNvSpPr>
              <p:nvPr/>
            </p:nvSpPr>
            <p:spPr bwMode="auto">
              <a:xfrm>
                <a:off x="4210" y="2714"/>
                <a:ext cx="1066" cy="7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chemeClr val="tx2"/>
                  </a:gs>
                  <a:gs pos="100000">
                    <a:schemeClr val="bg2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132" name="Oval 979"/>
              <p:cNvSpPr>
                <a:spLocks noChangeArrowheads="1"/>
              </p:cNvSpPr>
              <p:nvPr/>
            </p:nvSpPr>
            <p:spPr bwMode="auto">
              <a:xfrm>
                <a:off x="4309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133" name="Oval 980"/>
              <p:cNvSpPr>
                <a:spLocks noChangeArrowheads="1"/>
              </p:cNvSpPr>
              <p:nvPr/>
            </p:nvSpPr>
            <p:spPr bwMode="auto">
              <a:xfrm>
                <a:off x="4489" y="2382"/>
                <a:ext cx="159" cy="142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 eaLnBrk="1" hangingPunct="1"/>
                <a:endParaRPr lang="en-US" altLang="en-US" sz="1800">
                  <a:solidFill>
                    <a:srgbClr val="FF0000"/>
                  </a:solidFill>
                </a:endParaRPr>
              </a:p>
            </p:txBody>
          </p:sp>
          <p:sp>
            <p:nvSpPr>
              <p:cNvPr id="39134" name="Oval 981"/>
              <p:cNvSpPr>
                <a:spLocks noChangeArrowheads="1"/>
              </p:cNvSpPr>
              <p:nvPr/>
            </p:nvSpPr>
            <p:spPr bwMode="auto">
              <a:xfrm>
                <a:off x="4658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135" name="Rectangle 982"/>
              <p:cNvSpPr>
                <a:spLocks noChangeArrowheads="1"/>
              </p:cNvSpPr>
              <p:nvPr/>
            </p:nvSpPr>
            <p:spPr bwMode="auto">
              <a:xfrm>
                <a:off x="5067" y="1837"/>
                <a:ext cx="80" cy="759"/>
              </a:xfrm>
              <a:prstGeom prst="rect">
                <a:avLst/>
              </a:prstGeom>
              <a:solidFill>
                <a:srgbClr val="29292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grpSp>
          <p:nvGrpSpPr>
            <p:cNvPr id="38980" name="Group 983"/>
            <p:cNvGrpSpPr>
              <a:grpSpLocks/>
            </p:cNvGrpSpPr>
            <p:nvPr/>
          </p:nvGrpSpPr>
          <p:grpSpPr bwMode="auto">
            <a:xfrm>
              <a:off x="7924800" y="5303838"/>
              <a:ext cx="227012" cy="481013"/>
              <a:chOff x="4140" y="429"/>
              <a:chExt cx="1425" cy="2396"/>
            </a:xfrm>
          </p:grpSpPr>
          <p:sp>
            <p:nvSpPr>
              <p:cNvPr id="39080" name="Freeform 984"/>
              <p:cNvSpPr>
                <a:spLocks/>
              </p:cNvSpPr>
              <p:nvPr/>
            </p:nvSpPr>
            <p:spPr bwMode="auto">
              <a:xfrm>
                <a:off x="5268" y="433"/>
                <a:ext cx="283" cy="2286"/>
              </a:xfrm>
              <a:custGeom>
                <a:avLst/>
                <a:gdLst>
                  <a:gd name="T0" fmla="*/ 7 w 354"/>
                  <a:gd name="T1" fmla="*/ 0 h 2742"/>
                  <a:gd name="T2" fmla="*/ 38 w 354"/>
                  <a:gd name="T3" fmla="*/ 55 h 2742"/>
                  <a:gd name="T4" fmla="*/ 37 w 354"/>
                  <a:gd name="T5" fmla="*/ 425 h 2742"/>
                  <a:gd name="T6" fmla="*/ 0 w 354"/>
                  <a:gd name="T7" fmla="*/ 445 h 2742"/>
                  <a:gd name="T8" fmla="*/ 7 w 354"/>
                  <a:gd name="T9" fmla="*/ 0 h 27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4"/>
                  <a:gd name="T16" fmla="*/ 0 h 2742"/>
                  <a:gd name="T17" fmla="*/ 354 w 354"/>
                  <a:gd name="T18" fmla="*/ 2742 h 27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4" h="2742">
                    <a:moveTo>
                      <a:pt x="63" y="0"/>
                    </a:moveTo>
                    <a:lnTo>
                      <a:pt x="354" y="339"/>
                    </a:lnTo>
                    <a:lnTo>
                      <a:pt x="346" y="2624"/>
                    </a:lnTo>
                    <a:lnTo>
                      <a:pt x="0" y="2742"/>
                    </a:lnTo>
                    <a:lnTo>
                      <a:pt x="6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81" name="Rectangle 985"/>
              <p:cNvSpPr>
                <a:spLocks noChangeArrowheads="1"/>
              </p:cNvSpPr>
              <p:nvPr/>
            </p:nvSpPr>
            <p:spPr bwMode="auto">
              <a:xfrm>
                <a:off x="4210" y="429"/>
                <a:ext cx="1046" cy="2285"/>
              </a:xfrm>
              <a:prstGeom prst="rect">
                <a:avLst/>
              </a:pr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082" name="Freeform 986"/>
              <p:cNvSpPr>
                <a:spLocks/>
              </p:cNvSpPr>
              <p:nvPr/>
            </p:nvSpPr>
            <p:spPr bwMode="auto">
              <a:xfrm>
                <a:off x="5321" y="570"/>
                <a:ext cx="169" cy="2115"/>
              </a:xfrm>
              <a:custGeom>
                <a:avLst/>
                <a:gdLst>
                  <a:gd name="T0" fmla="*/ 2 w 211"/>
                  <a:gd name="T1" fmla="*/ 0 h 2537"/>
                  <a:gd name="T2" fmla="*/ 23 w 211"/>
                  <a:gd name="T3" fmla="*/ 36 h 2537"/>
                  <a:gd name="T4" fmla="*/ 2 w 211"/>
                  <a:gd name="T5" fmla="*/ 405 h 2537"/>
                  <a:gd name="T6" fmla="*/ 2 w 211"/>
                  <a:gd name="T7" fmla="*/ 0 h 2537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11"/>
                  <a:gd name="T13" fmla="*/ 0 h 2537"/>
                  <a:gd name="T14" fmla="*/ 211 w 211"/>
                  <a:gd name="T15" fmla="*/ 2537 h 2537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1" h="2537">
                    <a:moveTo>
                      <a:pt x="7" y="0"/>
                    </a:moveTo>
                    <a:cubicBezTo>
                      <a:pt x="7" y="0"/>
                      <a:pt x="57" y="28"/>
                      <a:pt x="211" y="218"/>
                    </a:cubicBezTo>
                    <a:cubicBezTo>
                      <a:pt x="0" y="1229"/>
                      <a:pt x="41" y="2537"/>
                      <a:pt x="7" y="2501"/>
                    </a:cubicBezTo>
                    <a:lnTo>
                      <a:pt x="7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808080"/>
                  </a:gs>
                  <a:gs pos="100000">
                    <a:srgbClr val="F8F8F8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83" name="Freeform 987"/>
              <p:cNvSpPr>
                <a:spLocks/>
              </p:cNvSpPr>
              <p:nvPr/>
            </p:nvSpPr>
            <p:spPr bwMode="auto">
              <a:xfrm>
                <a:off x="5284" y="1640"/>
                <a:ext cx="263" cy="189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1 h 226"/>
                  <a:gd name="T4" fmla="*/ 36 w 328"/>
                  <a:gd name="T5" fmla="*/ 38 h 226"/>
                  <a:gd name="T6" fmla="*/ 0 w 328"/>
                  <a:gd name="T7" fmla="*/ 16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84" name="Rectangle 988"/>
              <p:cNvSpPr>
                <a:spLocks noChangeArrowheads="1"/>
              </p:cNvSpPr>
              <p:nvPr/>
            </p:nvSpPr>
            <p:spPr bwMode="auto">
              <a:xfrm>
                <a:off x="4210" y="690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9085" name="Group 989"/>
              <p:cNvGrpSpPr>
                <a:grpSpLocks/>
              </p:cNvGrpSpPr>
              <p:nvPr/>
            </p:nvGrpSpPr>
            <p:grpSpPr bwMode="auto">
              <a:xfrm>
                <a:off x="4749" y="668"/>
                <a:ext cx="581" cy="145"/>
                <a:chOff x="614" y="2568"/>
                <a:chExt cx="725" cy="139"/>
              </a:xfrm>
            </p:grpSpPr>
            <p:sp>
              <p:nvSpPr>
                <p:cNvPr id="39110" name="AutoShape 990"/>
                <p:cNvSpPr>
                  <a:spLocks noChangeArrowheads="1"/>
                </p:cNvSpPr>
                <p:nvPr/>
              </p:nvSpPr>
              <p:spPr bwMode="auto">
                <a:xfrm>
                  <a:off x="613" y="2566"/>
                  <a:ext cx="721" cy="14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9111" name="AutoShape 991"/>
                <p:cNvSpPr>
                  <a:spLocks noChangeArrowheads="1"/>
                </p:cNvSpPr>
                <p:nvPr/>
              </p:nvSpPr>
              <p:spPr bwMode="auto">
                <a:xfrm>
                  <a:off x="625" y="2581"/>
                  <a:ext cx="696" cy="114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9086" name="Rectangle 992"/>
              <p:cNvSpPr>
                <a:spLocks noChangeArrowheads="1"/>
              </p:cNvSpPr>
              <p:nvPr/>
            </p:nvSpPr>
            <p:spPr bwMode="auto">
              <a:xfrm>
                <a:off x="4220" y="1022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9087" name="Group 993"/>
              <p:cNvGrpSpPr>
                <a:grpSpLocks/>
              </p:cNvGrpSpPr>
              <p:nvPr/>
            </p:nvGrpSpPr>
            <p:grpSpPr bwMode="auto">
              <a:xfrm>
                <a:off x="4747" y="994"/>
                <a:ext cx="581" cy="134"/>
                <a:chOff x="614" y="2568"/>
                <a:chExt cx="725" cy="139"/>
              </a:xfrm>
            </p:grpSpPr>
            <p:sp>
              <p:nvSpPr>
                <p:cNvPr id="39108" name="AutoShape 994"/>
                <p:cNvSpPr>
                  <a:spLocks noChangeArrowheads="1"/>
                </p:cNvSpPr>
                <p:nvPr/>
              </p:nvSpPr>
              <p:spPr bwMode="auto">
                <a:xfrm>
                  <a:off x="615" y="2564"/>
                  <a:ext cx="721" cy="139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9109" name="AutoShape 995"/>
                <p:cNvSpPr>
                  <a:spLocks noChangeArrowheads="1"/>
                </p:cNvSpPr>
                <p:nvPr/>
              </p:nvSpPr>
              <p:spPr bwMode="auto">
                <a:xfrm>
                  <a:off x="628" y="2581"/>
                  <a:ext cx="696" cy="107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9088" name="Rectangle 996"/>
              <p:cNvSpPr>
                <a:spLocks noChangeArrowheads="1"/>
              </p:cNvSpPr>
              <p:nvPr/>
            </p:nvSpPr>
            <p:spPr bwMode="auto">
              <a:xfrm>
                <a:off x="4220" y="1354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089" name="Rectangle 997"/>
              <p:cNvSpPr>
                <a:spLocks noChangeArrowheads="1"/>
              </p:cNvSpPr>
              <p:nvPr/>
            </p:nvSpPr>
            <p:spPr bwMode="auto">
              <a:xfrm>
                <a:off x="4230" y="1655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39090" name="Group 998"/>
              <p:cNvGrpSpPr>
                <a:grpSpLocks/>
              </p:cNvGrpSpPr>
              <p:nvPr/>
            </p:nvGrpSpPr>
            <p:grpSpPr bwMode="auto">
              <a:xfrm>
                <a:off x="4735" y="1627"/>
                <a:ext cx="582" cy="151"/>
                <a:chOff x="614" y="2568"/>
                <a:chExt cx="725" cy="139"/>
              </a:xfrm>
            </p:grpSpPr>
            <p:sp>
              <p:nvSpPr>
                <p:cNvPr id="39106" name="AutoShape 999"/>
                <p:cNvSpPr>
                  <a:spLocks noChangeArrowheads="1"/>
                </p:cNvSpPr>
                <p:nvPr/>
              </p:nvSpPr>
              <p:spPr bwMode="auto">
                <a:xfrm>
                  <a:off x="618" y="2586"/>
                  <a:ext cx="720" cy="12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9107" name="AutoShape 1000"/>
                <p:cNvSpPr>
                  <a:spLocks noChangeArrowheads="1"/>
                </p:cNvSpPr>
                <p:nvPr/>
              </p:nvSpPr>
              <p:spPr bwMode="auto">
                <a:xfrm>
                  <a:off x="630" y="2586"/>
                  <a:ext cx="695" cy="109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9091" name="Freeform 1001"/>
              <p:cNvSpPr>
                <a:spLocks/>
              </p:cNvSpPr>
              <p:nvPr/>
            </p:nvSpPr>
            <p:spPr bwMode="auto">
              <a:xfrm>
                <a:off x="5288" y="1354"/>
                <a:ext cx="263" cy="188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0 h 226"/>
                  <a:gd name="T4" fmla="*/ 36 w 328"/>
                  <a:gd name="T5" fmla="*/ 36 h 226"/>
                  <a:gd name="T6" fmla="*/ 0 w 328"/>
                  <a:gd name="T7" fmla="*/ 15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9092" name="Group 1002"/>
              <p:cNvGrpSpPr>
                <a:grpSpLocks/>
              </p:cNvGrpSpPr>
              <p:nvPr/>
            </p:nvGrpSpPr>
            <p:grpSpPr bwMode="auto">
              <a:xfrm>
                <a:off x="4739" y="1327"/>
                <a:ext cx="582" cy="139"/>
                <a:chOff x="614" y="2568"/>
                <a:chExt cx="725" cy="139"/>
              </a:xfrm>
            </p:grpSpPr>
            <p:sp>
              <p:nvSpPr>
                <p:cNvPr id="39104" name="AutoShape 1003"/>
                <p:cNvSpPr>
                  <a:spLocks noChangeArrowheads="1"/>
                </p:cNvSpPr>
                <p:nvPr/>
              </p:nvSpPr>
              <p:spPr bwMode="auto">
                <a:xfrm>
                  <a:off x="613" y="2571"/>
                  <a:ext cx="732" cy="13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39105" name="AutoShape 1004"/>
                <p:cNvSpPr>
                  <a:spLocks noChangeArrowheads="1"/>
                </p:cNvSpPr>
                <p:nvPr/>
              </p:nvSpPr>
              <p:spPr bwMode="auto">
                <a:xfrm>
                  <a:off x="625" y="2587"/>
                  <a:ext cx="72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39093" name="Rectangle 1005"/>
              <p:cNvSpPr>
                <a:spLocks noChangeArrowheads="1"/>
              </p:cNvSpPr>
              <p:nvPr/>
            </p:nvSpPr>
            <p:spPr bwMode="auto">
              <a:xfrm>
                <a:off x="5246" y="429"/>
                <a:ext cx="70" cy="2285"/>
              </a:xfrm>
              <a:prstGeom prst="rect">
                <a:avLst/>
              </a:prstGeom>
              <a:gradFill rotWithShape="1">
                <a:gsLst>
                  <a:gs pos="0">
                    <a:srgbClr val="333333"/>
                  </a:gs>
                  <a:gs pos="5000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094" name="Freeform 1006"/>
              <p:cNvSpPr>
                <a:spLocks/>
              </p:cNvSpPr>
              <p:nvPr/>
            </p:nvSpPr>
            <p:spPr bwMode="auto">
              <a:xfrm>
                <a:off x="5312" y="1007"/>
                <a:ext cx="237" cy="213"/>
              </a:xfrm>
              <a:custGeom>
                <a:avLst/>
                <a:gdLst>
                  <a:gd name="T0" fmla="*/ 2 w 296"/>
                  <a:gd name="T1" fmla="*/ 0 h 256"/>
                  <a:gd name="T2" fmla="*/ 32 w 296"/>
                  <a:gd name="T3" fmla="*/ 22 h 256"/>
                  <a:gd name="T4" fmla="*/ 32 w 296"/>
                  <a:gd name="T5" fmla="*/ 41 h 256"/>
                  <a:gd name="T6" fmla="*/ 0 w 296"/>
                  <a:gd name="T7" fmla="*/ 15 h 256"/>
                  <a:gd name="T8" fmla="*/ 2 w 296"/>
                  <a:gd name="T9" fmla="*/ 0 h 2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6"/>
                  <a:gd name="T16" fmla="*/ 0 h 256"/>
                  <a:gd name="T17" fmla="*/ 296 w 296"/>
                  <a:gd name="T18" fmla="*/ 256 h 25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6" h="256">
                    <a:moveTo>
                      <a:pt x="4" y="0"/>
                    </a:moveTo>
                    <a:cubicBezTo>
                      <a:pt x="55" y="10"/>
                      <a:pt x="144" y="68"/>
                      <a:pt x="292" y="144"/>
                    </a:cubicBezTo>
                    <a:cubicBezTo>
                      <a:pt x="290" y="178"/>
                      <a:pt x="296" y="188"/>
                      <a:pt x="296" y="256"/>
                    </a:cubicBezTo>
                    <a:cubicBezTo>
                      <a:pt x="296" y="256"/>
                      <a:pt x="160" y="176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95" name="Freeform 1007"/>
              <p:cNvSpPr>
                <a:spLocks/>
              </p:cNvSpPr>
              <p:nvPr/>
            </p:nvSpPr>
            <p:spPr bwMode="auto">
              <a:xfrm>
                <a:off x="5315" y="680"/>
                <a:ext cx="244" cy="240"/>
              </a:xfrm>
              <a:custGeom>
                <a:avLst/>
                <a:gdLst>
                  <a:gd name="T0" fmla="*/ 0 w 304"/>
                  <a:gd name="T1" fmla="*/ 0 h 288"/>
                  <a:gd name="T2" fmla="*/ 34 w 304"/>
                  <a:gd name="T3" fmla="*/ 27 h 288"/>
                  <a:gd name="T4" fmla="*/ 31 w 304"/>
                  <a:gd name="T5" fmla="*/ 47 h 288"/>
                  <a:gd name="T6" fmla="*/ 2 w 304"/>
                  <a:gd name="T7" fmla="*/ 20 h 288"/>
                  <a:gd name="T8" fmla="*/ 0 w 304"/>
                  <a:gd name="T9" fmla="*/ 0 h 2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4"/>
                  <a:gd name="T16" fmla="*/ 0 h 288"/>
                  <a:gd name="T17" fmla="*/ 304 w 304"/>
                  <a:gd name="T18" fmla="*/ 288 h 2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4" h="288">
                    <a:moveTo>
                      <a:pt x="0" y="0"/>
                    </a:moveTo>
                    <a:cubicBezTo>
                      <a:pt x="51" y="10"/>
                      <a:pt x="148" y="76"/>
                      <a:pt x="304" y="164"/>
                    </a:cubicBezTo>
                    <a:cubicBezTo>
                      <a:pt x="302" y="198"/>
                      <a:pt x="284" y="220"/>
                      <a:pt x="284" y="288"/>
                    </a:cubicBezTo>
                    <a:cubicBezTo>
                      <a:pt x="284" y="288"/>
                      <a:pt x="163" y="179"/>
                      <a:pt x="8" y="124"/>
                    </a:cubicBezTo>
                    <a:cubicBezTo>
                      <a:pt x="8" y="72"/>
                      <a:pt x="0" y="17"/>
                      <a:pt x="0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96" name="Oval 1008"/>
              <p:cNvSpPr>
                <a:spLocks noChangeArrowheads="1"/>
              </p:cNvSpPr>
              <p:nvPr/>
            </p:nvSpPr>
            <p:spPr bwMode="auto">
              <a:xfrm>
                <a:off x="5515" y="2611"/>
                <a:ext cx="50" cy="95"/>
              </a:xfrm>
              <a:prstGeom prst="ellipse">
                <a:avLst/>
              </a:pr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097" name="Freeform 1009"/>
              <p:cNvSpPr>
                <a:spLocks/>
              </p:cNvSpPr>
              <p:nvPr/>
            </p:nvSpPr>
            <p:spPr bwMode="auto">
              <a:xfrm>
                <a:off x="5302" y="2614"/>
                <a:ext cx="245" cy="200"/>
              </a:xfrm>
              <a:custGeom>
                <a:avLst/>
                <a:gdLst>
                  <a:gd name="T0" fmla="*/ 0 w 306"/>
                  <a:gd name="T1" fmla="*/ 18 h 240"/>
                  <a:gd name="T2" fmla="*/ 2 w 306"/>
                  <a:gd name="T3" fmla="*/ 40 h 240"/>
                  <a:gd name="T4" fmla="*/ 34 w 306"/>
                  <a:gd name="T5" fmla="*/ 18 h 240"/>
                  <a:gd name="T6" fmla="*/ 32 w 306"/>
                  <a:gd name="T7" fmla="*/ 0 h 240"/>
                  <a:gd name="T8" fmla="*/ 0 w 306"/>
                  <a:gd name="T9" fmla="*/ 18 h 24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6"/>
                  <a:gd name="T16" fmla="*/ 0 h 240"/>
                  <a:gd name="T17" fmla="*/ 306 w 306"/>
                  <a:gd name="T18" fmla="*/ 240 h 24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6" h="240">
                    <a:moveTo>
                      <a:pt x="0" y="106"/>
                    </a:moveTo>
                    <a:lnTo>
                      <a:pt x="2" y="240"/>
                    </a:lnTo>
                    <a:lnTo>
                      <a:pt x="306" y="110"/>
                    </a:lnTo>
                    <a:lnTo>
                      <a:pt x="300" y="0"/>
                    </a:lnTo>
                    <a:lnTo>
                      <a:pt x="0" y="106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98" name="AutoShape 1010"/>
              <p:cNvSpPr>
                <a:spLocks noChangeArrowheads="1"/>
              </p:cNvSpPr>
              <p:nvPr/>
            </p:nvSpPr>
            <p:spPr bwMode="auto">
              <a:xfrm>
                <a:off x="4140" y="2675"/>
                <a:ext cx="1196" cy="15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099" name="AutoShape 1011"/>
              <p:cNvSpPr>
                <a:spLocks noChangeArrowheads="1"/>
              </p:cNvSpPr>
              <p:nvPr/>
            </p:nvSpPr>
            <p:spPr bwMode="auto">
              <a:xfrm>
                <a:off x="4210" y="2714"/>
                <a:ext cx="1066" cy="7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chemeClr val="tx2"/>
                  </a:gs>
                  <a:gs pos="100000">
                    <a:schemeClr val="bg2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100" name="Oval 1012"/>
              <p:cNvSpPr>
                <a:spLocks noChangeArrowheads="1"/>
              </p:cNvSpPr>
              <p:nvPr/>
            </p:nvSpPr>
            <p:spPr bwMode="auto">
              <a:xfrm>
                <a:off x="4309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101" name="Oval 1013"/>
              <p:cNvSpPr>
                <a:spLocks noChangeArrowheads="1"/>
              </p:cNvSpPr>
              <p:nvPr/>
            </p:nvSpPr>
            <p:spPr bwMode="auto">
              <a:xfrm>
                <a:off x="4489" y="2382"/>
                <a:ext cx="159" cy="142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 eaLnBrk="1" hangingPunct="1"/>
                <a:endParaRPr lang="en-US" altLang="en-US" sz="1800">
                  <a:solidFill>
                    <a:srgbClr val="FF0000"/>
                  </a:solidFill>
                </a:endParaRPr>
              </a:p>
            </p:txBody>
          </p:sp>
          <p:sp>
            <p:nvSpPr>
              <p:cNvPr id="39102" name="Oval 1014"/>
              <p:cNvSpPr>
                <a:spLocks noChangeArrowheads="1"/>
              </p:cNvSpPr>
              <p:nvPr/>
            </p:nvSpPr>
            <p:spPr bwMode="auto">
              <a:xfrm>
                <a:off x="4658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39103" name="Rectangle 1015"/>
              <p:cNvSpPr>
                <a:spLocks noChangeArrowheads="1"/>
              </p:cNvSpPr>
              <p:nvPr/>
            </p:nvSpPr>
            <p:spPr bwMode="auto">
              <a:xfrm>
                <a:off x="5067" y="1837"/>
                <a:ext cx="80" cy="759"/>
              </a:xfrm>
              <a:prstGeom prst="rect">
                <a:avLst/>
              </a:prstGeom>
              <a:solidFill>
                <a:srgbClr val="29292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grpSp>
          <p:nvGrpSpPr>
            <p:cNvPr id="38981" name="Group 1016"/>
            <p:cNvGrpSpPr>
              <a:grpSpLocks/>
            </p:cNvGrpSpPr>
            <p:nvPr/>
          </p:nvGrpSpPr>
          <p:grpSpPr bwMode="auto">
            <a:xfrm>
              <a:off x="5302250" y="2043113"/>
              <a:ext cx="534987" cy="407988"/>
              <a:chOff x="877" y="1008"/>
              <a:chExt cx="2747" cy="2591"/>
            </a:xfrm>
          </p:grpSpPr>
          <p:pic>
            <p:nvPicPr>
              <p:cNvPr id="39057" name="Picture 1017" descr="antenna_stylized"/>
              <p:cNvPicPr>
                <a:picLocks noChangeAspect="1" noChangeArrowheads="1"/>
              </p:cNvPicPr>
              <p:nvPr/>
            </p:nvPicPr>
            <p:blipFill>
              <a:blip r:embed="rId1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9058" name="Picture 1018" descr="laptop_keyboard"/>
              <p:cNvPicPr>
                <a:picLocks noChangeAspect="1" noChangeArrowheads="1"/>
              </p:cNvPicPr>
              <p:nvPr/>
            </p:nvPicPr>
            <p:blipFill>
              <a:blip r:embed="rId1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9059" name="Freeform 1019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39060" name="Picture 1020" descr="screen"/>
              <p:cNvPicPr>
                <a:picLocks noChangeAspect="1" noChangeArrowheads="1"/>
              </p:cNvPicPr>
              <p:nvPr/>
            </p:nvPicPr>
            <p:blipFill>
              <a:blip r:embed="rId1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9061" name="Freeform 1021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62" name="Freeform 1022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63" name="Freeform 1023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64" name="Freeform 1024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65" name="Freeform 1025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66" name="Freeform 1026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9067" name="Group 1027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39074" name="Freeform 1028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75" name="Freeform 1029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76" name="Freeform 1030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77" name="Freeform 1031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78" name="Freeform 1032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79" name="Freeform 1033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068" name="Freeform 1034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69" name="Freeform 1035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70" name="Freeform 1036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71" name="Freeform 1037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72" name="Freeform 1038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73" name="Freeform 1039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82" name="Group 1064"/>
            <p:cNvGrpSpPr>
              <a:grpSpLocks/>
            </p:cNvGrpSpPr>
            <p:nvPr/>
          </p:nvGrpSpPr>
          <p:grpSpPr bwMode="auto">
            <a:xfrm>
              <a:off x="6872288" y="5486400"/>
              <a:ext cx="474662" cy="407988"/>
              <a:chOff x="877" y="1008"/>
              <a:chExt cx="2747" cy="2591"/>
            </a:xfrm>
          </p:grpSpPr>
          <p:pic>
            <p:nvPicPr>
              <p:cNvPr id="39034" name="Picture 1065" descr="antenna_stylized"/>
              <p:cNvPicPr>
                <a:picLocks noChangeAspect="1" noChangeArrowheads="1"/>
              </p:cNvPicPr>
              <p:nvPr/>
            </p:nvPicPr>
            <p:blipFill>
              <a:blip r:embed="rId1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9035" name="Picture 1066" descr="laptop_keyboard"/>
              <p:cNvPicPr>
                <a:picLocks noChangeAspect="1" noChangeArrowheads="1"/>
              </p:cNvPicPr>
              <p:nvPr/>
            </p:nvPicPr>
            <p:blipFill>
              <a:blip r:embed="rId1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9036" name="Freeform 1067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39037" name="Picture 1068" descr="screen"/>
              <p:cNvPicPr>
                <a:picLocks noChangeAspect="1" noChangeArrowheads="1"/>
              </p:cNvPicPr>
              <p:nvPr/>
            </p:nvPicPr>
            <p:blipFill>
              <a:blip r:embed="rId1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9038" name="Freeform 1069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39" name="Freeform 1070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40" name="Freeform 1071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41" name="Freeform 1072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42" name="Freeform 1073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43" name="Freeform 1074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9044" name="Group 1075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39051" name="Freeform 1076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52" name="Freeform 1077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53" name="Freeform 1078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54" name="Freeform 1079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55" name="Freeform 1080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56" name="Freeform 1081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045" name="Freeform 1082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46" name="Freeform 1083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47" name="Freeform 1084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48" name="Freeform 1085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49" name="Freeform 1086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50" name="Freeform 1087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83" name="Group 1114"/>
            <p:cNvGrpSpPr>
              <a:grpSpLocks/>
            </p:cNvGrpSpPr>
            <p:nvPr/>
          </p:nvGrpSpPr>
          <p:grpSpPr bwMode="auto">
            <a:xfrm>
              <a:off x="5561013" y="3041650"/>
              <a:ext cx="444500" cy="407988"/>
              <a:chOff x="877" y="1008"/>
              <a:chExt cx="2747" cy="2591"/>
            </a:xfrm>
          </p:grpSpPr>
          <p:pic>
            <p:nvPicPr>
              <p:cNvPr id="39011" name="Picture 1115" descr="antenna_stylized"/>
              <p:cNvPicPr>
                <a:picLocks noChangeAspect="1" noChangeArrowheads="1"/>
              </p:cNvPicPr>
              <p:nvPr/>
            </p:nvPicPr>
            <p:blipFill>
              <a:blip r:embed="rId1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9012" name="Picture 1116" descr="laptop_keyboard"/>
              <p:cNvPicPr>
                <a:picLocks noChangeAspect="1" noChangeArrowheads="1"/>
              </p:cNvPicPr>
              <p:nvPr/>
            </p:nvPicPr>
            <p:blipFill>
              <a:blip r:embed="rId20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9013" name="Freeform 1117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39014" name="Picture 1118" descr="screen"/>
              <p:cNvPicPr>
                <a:picLocks noChangeAspect="1" noChangeArrowheads="1"/>
              </p:cNvPicPr>
              <p:nvPr/>
            </p:nvPicPr>
            <p:blipFill>
              <a:blip r:embed="rId21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9015" name="Freeform 1119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16" name="Freeform 1120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17" name="Freeform 1121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18" name="Freeform 1122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19" name="Freeform 1123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20" name="Freeform 1124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9021" name="Group 1125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39028" name="Freeform 1126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29" name="Freeform 1127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30" name="Freeform 1128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31" name="Freeform 1129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32" name="Freeform 1130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33" name="Freeform 1131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9022" name="Freeform 1132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23" name="Freeform 1133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24" name="Freeform 1134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25" name="Freeform 1135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26" name="Freeform 1136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27" name="Freeform 1137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38984" name="Group 1139"/>
            <p:cNvGrpSpPr>
              <a:grpSpLocks/>
            </p:cNvGrpSpPr>
            <p:nvPr/>
          </p:nvGrpSpPr>
          <p:grpSpPr bwMode="auto">
            <a:xfrm flipH="1">
              <a:off x="5940425" y="3222625"/>
              <a:ext cx="414337" cy="373063"/>
              <a:chOff x="2839" y="3501"/>
              <a:chExt cx="755" cy="803"/>
            </a:xfrm>
          </p:grpSpPr>
          <p:pic>
            <p:nvPicPr>
              <p:cNvPr id="39009" name="Picture 1140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9010" name="Freeform 1141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38985" name="Group 1142"/>
            <p:cNvGrpSpPr>
              <a:grpSpLocks/>
            </p:cNvGrpSpPr>
            <p:nvPr/>
          </p:nvGrpSpPr>
          <p:grpSpPr bwMode="auto">
            <a:xfrm>
              <a:off x="7307263" y="5422900"/>
              <a:ext cx="474662" cy="407988"/>
              <a:chOff x="877" y="1008"/>
              <a:chExt cx="2747" cy="2591"/>
            </a:xfrm>
          </p:grpSpPr>
          <p:pic>
            <p:nvPicPr>
              <p:cNvPr id="38986" name="Picture 1143" descr="antenna_stylized"/>
              <p:cNvPicPr>
                <a:picLocks noChangeAspect="1" noChangeArrowheads="1"/>
              </p:cNvPicPr>
              <p:nvPr/>
            </p:nvPicPr>
            <p:blipFill>
              <a:blip r:embed="rId1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38987" name="Picture 1144" descr="laptop_keyboard"/>
              <p:cNvPicPr>
                <a:picLocks noChangeAspect="1" noChangeArrowheads="1"/>
              </p:cNvPicPr>
              <p:nvPr/>
            </p:nvPicPr>
            <p:blipFill>
              <a:blip r:embed="rId1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8988" name="Freeform 1145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38989" name="Picture 1146" descr="screen"/>
              <p:cNvPicPr>
                <a:picLocks noChangeAspect="1" noChangeArrowheads="1"/>
              </p:cNvPicPr>
              <p:nvPr/>
            </p:nvPicPr>
            <p:blipFill>
              <a:blip r:embed="rId1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8990" name="Freeform 1147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8991" name="Freeform 1148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8992" name="Freeform 1149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8993" name="Freeform 1150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8994" name="Freeform 1151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8995" name="Freeform 1152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38996" name="Group 1153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39003" name="Freeform 1154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04" name="Freeform 1155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05" name="Freeform 1156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06" name="Freeform 1157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07" name="Freeform 1158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39008" name="Freeform 1159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38997" name="Freeform 1160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8998" name="Freeform 1161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8999" name="Freeform 1162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00" name="Freeform 1163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01" name="Freeform 1164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39002" name="Freeform 1165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sp>
        <p:nvSpPr>
          <p:cNvPr id="38918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>
                <a:latin typeface="Tahoma" panose="020B0604030504040204" pitchFamily="34" charset="0"/>
              </a:rPr>
              <a:t>1-</a:t>
            </a:r>
            <a:fld id="{8B18261B-39FD-4745-93BA-8E1E0832D9FF}" type="slidenum">
              <a:rPr lang="en-US" altLang="en-US" sz="1200">
                <a:latin typeface="Tahoma" panose="020B0604030504040204" pitchFamily="34" charset="0"/>
              </a:rPr>
              <a:pPr/>
              <a:t>5</a:t>
            </a:fld>
            <a:endParaRPr lang="en-US" altLang="en-US" sz="1200">
              <a:latin typeface="Tahoma" panose="020B0604030504040204" pitchFamily="34" charset="0"/>
            </a:endParaRPr>
          </a:p>
        </p:txBody>
      </p:sp>
      <p:sp>
        <p:nvSpPr>
          <p:cNvPr id="363" name="Rectangle 2"/>
          <p:cNvSpPr txBox="1">
            <a:spLocks noChangeArrowheads="1"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What is the Internet?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044342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374650" y="1655763"/>
            <a:ext cx="4435475" cy="4105275"/>
          </a:xfrm>
        </p:spPr>
        <p:txBody>
          <a:bodyPr>
            <a:normAutofit fontScale="85000" lnSpcReduction="20000"/>
          </a:bodyPr>
          <a:lstStyle/>
          <a:p>
            <a:pPr eaLnBrk="1" hangingPunct="1">
              <a:buSzPct val="75000"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Infrastructure that provides services to applications:</a:t>
            </a:r>
            <a:endParaRPr lang="en-US" altLang="en-US" sz="2400" smtClean="0">
              <a:ea typeface="ＭＳ Ｐゴシック" panose="020B0600070205080204" pitchFamily="34" charset="-128"/>
            </a:endParaRP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Web, VoIP, email, games, e-commerce, social nets, …</a:t>
            </a:r>
          </a:p>
          <a:p>
            <a:pPr eaLnBrk="1" hangingPunct="1">
              <a:buSzPct val="75000"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provides programming interface to apps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hooks that allow sending and receiving  app programs to </a:t>
            </a:r>
            <a:r>
              <a:rPr lang="ja-JP" altLang="en-US" smtClean="0">
                <a:ea typeface="ＭＳ Ｐゴシック" panose="020B0600070205080204" pitchFamily="34" charset="-128"/>
              </a:rPr>
              <a:t>“</a:t>
            </a:r>
            <a:r>
              <a:rPr lang="en-US" altLang="ja-JP" smtClean="0">
                <a:ea typeface="ＭＳ Ｐゴシック" panose="020B0600070205080204" pitchFamily="34" charset="-128"/>
              </a:rPr>
              <a:t>connect</a:t>
            </a:r>
            <a:r>
              <a:rPr lang="ja-JP" altLang="en-US" smtClean="0">
                <a:ea typeface="ＭＳ Ｐゴシック" panose="020B0600070205080204" pitchFamily="34" charset="-128"/>
              </a:rPr>
              <a:t>”</a:t>
            </a:r>
            <a:r>
              <a:rPr lang="en-US" altLang="ja-JP" smtClean="0">
                <a:ea typeface="ＭＳ Ｐゴシック" panose="020B0600070205080204" pitchFamily="34" charset="-128"/>
              </a:rPr>
              <a:t> to Internet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provides service options, analogous to postal service</a:t>
            </a:r>
          </a:p>
        </p:txBody>
      </p:sp>
      <p:grpSp>
        <p:nvGrpSpPr>
          <p:cNvPr id="40964" name="Group 725"/>
          <p:cNvGrpSpPr>
            <a:grpSpLocks/>
          </p:cNvGrpSpPr>
          <p:nvPr/>
        </p:nvGrpSpPr>
        <p:grpSpPr bwMode="auto">
          <a:xfrm>
            <a:off x="5167313" y="1395413"/>
            <a:ext cx="3551237" cy="4743450"/>
            <a:chOff x="5202238" y="1384300"/>
            <a:chExt cx="3551237" cy="4743450"/>
          </a:xfrm>
        </p:grpSpPr>
        <p:sp>
          <p:nvSpPr>
            <p:cNvPr id="40967" name="Freeform 415"/>
            <p:cNvSpPr>
              <a:spLocks/>
            </p:cNvSpPr>
            <p:nvPr/>
          </p:nvSpPr>
          <p:spPr bwMode="auto">
            <a:xfrm>
              <a:off x="7004050" y="3527425"/>
              <a:ext cx="1314450" cy="674688"/>
            </a:xfrm>
            <a:custGeom>
              <a:avLst/>
              <a:gdLst>
                <a:gd name="T0" fmla="*/ 2147483647 w 828"/>
                <a:gd name="T1" fmla="*/ 2147483647 h 425"/>
                <a:gd name="T2" fmla="*/ 2147483647 w 828"/>
                <a:gd name="T3" fmla="*/ 2147483647 h 425"/>
                <a:gd name="T4" fmla="*/ 2147483647 w 828"/>
                <a:gd name="T5" fmla="*/ 2147483647 h 425"/>
                <a:gd name="T6" fmla="*/ 2147483647 w 828"/>
                <a:gd name="T7" fmla="*/ 2147483647 h 425"/>
                <a:gd name="T8" fmla="*/ 2147483647 w 828"/>
                <a:gd name="T9" fmla="*/ 2147483647 h 425"/>
                <a:gd name="T10" fmla="*/ 2147483647 w 828"/>
                <a:gd name="T11" fmla="*/ 2147483647 h 425"/>
                <a:gd name="T12" fmla="*/ 2147483647 w 828"/>
                <a:gd name="T13" fmla="*/ 2147483647 h 425"/>
                <a:gd name="T14" fmla="*/ 2147483647 w 828"/>
                <a:gd name="T15" fmla="*/ 2147483647 h 425"/>
                <a:gd name="T16" fmla="*/ 2147483647 w 828"/>
                <a:gd name="T17" fmla="*/ 2147483647 h 425"/>
                <a:gd name="T18" fmla="*/ 2147483647 w 828"/>
                <a:gd name="T19" fmla="*/ 2147483647 h 425"/>
                <a:gd name="T20" fmla="*/ 2147483647 w 828"/>
                <a:gd name="T21" fmla="*/ 2147483647 h 425"/>
                <a:gd name="T22" fmla="*/ 2147483647 w 828"/>
                <a:gd name="T23" fmla="*/ 2147483647 h 425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w 828"/>
                <a:gd name="T37" fmla="*/ 0 h 425"/>
                <a:gd name="T38" fmla="*/ 828 w 828"/>
                <a:gd name="T39" fmla="*/ 425 h 425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T36" t="T37" r="T38" b="T39"/>
              <a:pathLst>
                <a:path w="828" h="425">
                  <a:moveTo>
                    <a:pt x="382" y="30"/>
                  </a:moveTo>
                  <a:cubicBezTo>
                    <a:pt x="350" y="29"/>
                    <a:pt x="413" y="30"/>
                    <a:pt x="370" y="30"/>
                  </a:cubicBezTo>
                  <a:cubicBezTo>
                    <a:pt x="327" y="30"/>
                    <a:pt x="187" y="16"/>
                    <a:pt x="126" y="32"/>
                  </a:cubicBezTo>
                  <a:cubicBezTo>
                    <a:pt x="65" y="48"/>
                    <a:pt x="12" y="86"/>
                    <a:pt x="6" y="126"/>
                  </a:cubicBezTo>
                  <a:cubicBezTo>
                    <a:pt x="0" y="166"/>
                    <a:pt x="44" y="231"/>
                    <a:pt x="92" y="274"/>
                  </a:cubicBezTo>
                  <a:cubicBezTo>
                    <a:pt x="140" y="317"/>
                    <a:pt x="217" y="360"/>
                    <a:pt x="292" y="384"/>
                  </a:cubicBezTo>
                  <a:cubicBezTo>
                    <a:pt x="367" y="408"/>
                    <a:pt x="472" y="425"/>
                    <a:pt x="540" y="416"/>
                  </a:cubicBezTo>
                  <a:cubicBezTo>
                    <a:pt x="608" y="407"/>
                    <a:pt x="659" y="371"/>
                    <a:pt x="698" y="330"/>
                  </a:cubicBezTo>
                  <a:cubicBezTo>
                    <a:pt x="737" y="289"/>
                    <a:pt x="760" y="221"/>
                    <a:pt x="776" y="170"/>
                  </a:cubicBezTo>
                  <a:cubicBezTo>
                    <a:pt x="792" y="119"/>
                    <a:pt x="828" y="44"/>
                    <a:pt x="792" y="22"/>
                  </a:cubicBezTo>
                  <a:cubicBezTo>
                    <a:pt x="756" y="0"/>
                    <a:pt x="630" y="37"/>
                    <a:pt x="560" y="38"/>
                  </a:cubicBezTo>
                  <a:cubicBezTo>
                    <a:pt x="490" y="39"/>
                    <a:pt x="414" y="31"/>
                    <a:pt x="382" y="30"/>
                  </a:cubicBezTo>
                  <a:close/>
                </a:path>
              </a:pathLst>
            </a:cu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68" name="Freeform 416"/>
            <p:cNvSpPr>
              <a:spLocks/>
            </p:cNvSpPr>
            <p:nvPr/>
          </p:nvSpPr>
          <p:spPr bwMode="auto">
            <a:xfrm>
              <a:off x="7023100" y="2001838"/>
              <a:ext cx="1730375" cy="1125538"/>
            </a:xfrm>
            <a:custGeom>
              <a:avLst/>
              <a:gdLst>
                <a:gd name="T0" fmla="*/ 2147483647 w 765"/>
                <a:gd name="T1" fmla="*/ 2147483647 h 459"/>
                <a:gd name="T2" fmla="*/ 2147483647 w 765"/>
                <a:gd name="T3" fmla="*/ 2147483647 h 459"/>
                <a:gd name="T4" fmla="*/ 2147483647 w 765"/>
                <a:gd name="T5" fmla="*/ 2147483647 h 459"/>
                <a:gd name="T6" fmla="*/ 2147483647 w 765"/>
                <a:gd name="T7" fmla="*/ 2147483647 h 459"/>
                <a:gd name="T8" fmla="*/ 2147483647 w 765"/>
                <a:gd name="T9" fmla="*/ 2147483647 h 459"/>
                <a:gd name="T10" fmla="*/ 2147483647 w 765"/>
                <a:gd name="T11" fmla="*/ 2147483647 h 459"/>
                <a:gd name="T12" fmla="*/ 2147483647 w 765"/>
                <a:gd name="T13" fmla="*/ 2147483647 h 459"/>
                <a:gd name="T14" fmla="*/ 2147483647 w 765"/>
                <a:gd name="T15" fmla="*/ 2147483647 h 459"/>
                <a:gd name="T16" fmla="*/ 2147483647 w 765"/>
                <a:gd name="T17" fmla="*/ 2147483647 h 459"/>
                <a:gd name="T18" fmla="*/ 2147483647 w 765"/>
                <a:gd name="T19" fmla="*/ 2147483647 h 459"/>
                <a:gd name="T20" fmla="*/ 2147483647 w 765"/>
                <a:gd name="T21" fmla="*/ 2147483647 h 459"/>
                <a:gd name="T22" fmla="*/ 2147483647 w 765"/>
                <a:gd name="T23" fmla="*/ 2147483647 h 459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w 765"/>
                <a:gd name="T37" fmla="*/ 0 h 459"/>
                <a:gd name="T38" fmla="*/ 765 w 765"/>
                <a:gd name="T39" fmla="*/ 459 h 459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T36" t="T37" r="T38" b="T39"/>
              <a:pathLst>
                <a:path w="765" h="459">
                  <a:moveTo>
                    <a:pt x="424" y="10"/>
                  </a:moveTo>
                  <a:cubicBezTo>
                    <a:pt x="362" y="16"/>
                    <a:pt x="343" y="55"/>
                    <a:pt x="288" y="70"/>
                  </a:cubicBezTo>
                  <a:cubicBezTo>
                    <a:pt x="233" y="85"/>
                    <a:pt x="142" y="56"/>
                    <a:pt x="96" y="100"/>
                  </a:cubicBezTo>
                  <a:cubicBezTo>
                    <a:pt x="50" y="144"/>
                    <a:pt x="0" y="279"/>
                    <a:pt x="14" y="336"/>
                  </a:cubicBezTo>
                  <a:cubicBezTo>
                    <a:pt x="28" y="393"/>
                    <a:pt x="125" y="429"/>
                    <a:pt x="180" y="444"/>
                  </a:cubicBezTo>
                  <a:cubicBezTo>
                    <a:pt x="235" y="459"/>
                    <a:pt x="279" y="426"/>
                    <a:pt x="346" y="426"/>
                  </a:cubicBezTo>
                  <a:cubicBezTo>
                    <a:pt x="413" y="426"/>
                    <a:pt x="525" y="443"/>
                    <a:pt x="584" y="444"/>
                  </a:cubicBezTo>
                  <a:cubicBezTo>
                    <a:pt x="643" y="445"/>
                    <a:pt x="670" y="446"/>
                    <a:pt x="698" y="434"/>
                  </a:cubicBezTo>
                  <a:cubicBezTo>
                    <a:pt x="726" y="422"/>
                    <a:pt x="743" y="418"/>
                    <a:pt x="752" y="372"/>
                  </a:cubicBezTo>
                  <a:cubicBezTo>
                    <a:pt x="761" y="326"/>
                    <a:pt x="765" y="214"/>
                    <a:pt x="750" y="158"/>
                  </a:cubicBezTo>
                  <a:cubicBezTo>
                    <a:pt x="735" y="102"/>
                    <a:pt x="716" y="58"/>
                    <a:pt x="662" y="34"/>
                  </a:cubicBezTo>
                  <a:cubicBezTo>
                    <a:pt x="608" y="10"/>
                    <a:pt x="505" y="0"/>
                    <a:pt x="424" y="10"/>
                  </a:cubicBezTo>
                  <a:close/>
                </a:path>
              </a:pathLst>
            </a:custGeom>
            <a:gradFill rotWithShape="1">
              <a:gsLst>
                <a:gs pos="0">
                  <a:srgbClr val="00CCFF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69" name="Freeform 417"/>
            <p:cNvSpPr>
              <a:spLocks/>
            </p:cNvSpPr>
            <p:nvPr/>
          </p:nvSpPr>
          <p:spPr bwMode="auto">
            <a:xfrm>
              <a:off x="5202238" y="1709738"/>
              <a:ext cx="1736725" cy="1071563"/>
            </a:xfrm>
            <a:custGeom>
              <a:avLst/>
              <a:gdLst>
                <a:gd name="T0" fmla="*/ 2147483647 w 1036"/>
                <a:gd name="T1" fmla="*/ 2147483647 h 675"/>
                <a:gd name="T2" fmla="*/ 2147483647 w 1036"/>
                <a:gd name="T3" fmla="*/ 2147483647 h 675"/>
                <a:gd name="T4" fmla="*/ 2147483647 w 1036"/>
                <a:gd name="T5" fmla="*/ 2147483647 h 675"/>
                <a:gd name="T6" fmla="*/ 2147483647 w 1036"/>
                <a:gd name="T7" fmla="*/ 2147483647 h 675"/>
                <a:gd name="T8" fmla="*/ 2147483647 w 1036"/>
                <a:gd name="T9" fmla="*/ 2147483647 h 675"/>
                <a:gd name="T10" fmla="*/ 2147483647 w 1036"/>
                <a:gd name="T11" fmla="*/ 2147483647 h 675"/>
                <a:gd name="T12" fmla="*/ 2147483647 w 1036"/>
                <a:gd name="T13" fmla="*/ 2147483647 h 675"/>
                <a:gd name="T14" fmla="*/ 2147483647 w 1036"/>
                <a:gd name="T15" fmla="*/ 2147483647 h 675"/>
                <a:gd name="T16" fmla="*/ 2147483647 w 1036"/>
                <a:gd name="T17" fmla="*/ 2147483647 h 675"/>
                <a:gd name="T18" fmla="*/ 2147483647 w 1036"/>
                <a:gd name="T19" fmla="*/ 2147483647 h 675"/>
                <a:gd name="T20" fmla="*/ 2147483647 w 1036"/>
                <a:gd name="T21" fmla="*/ 2147483647 h 675"/>
                <a:gd name="T22" fmla="*/ 2147483647 w 1036"/>
                <a:gd name="T23" fmla="*/ 2147483647 h 675"/>
                <a:gd name="T24" fmla="*/ 2147483647 w 1036"/>
                <a:gd name="T25" fmla="*/ 2147483647 h 675"/>
                <a:gd name="T26" fmla="*/ 2147483647 w 1036"/>
                <a:gd name="T27" fmla="*/ 2147483647 h 675"/>
                <a:gd name="T28" fmla="*/ 2147483647 w 1036"/>
                <a:gd name="T29" fmla="*/ 2147483647 h 675"/>
                <a:gd name="T30" fmla="*/ 2147483647 w 1036"/>
                <a:gd name="T31" fmla="*/ 2147483647 h 675"/>
                <a:gd name="T32" fmla="*/ 2147483647 w 1036"/>
                <a:gd name="T33" fmla="*/ 2147483647 h 675"/>
                <a:gd name="T34" fmla="*/ 2147483647 w 1036"/>
                <a:gd name="T35" fmla="*/ 2147483647 h 675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w 1036"/>
                <a:gd name="T55" fmla="*/ 0 h 675"/>
                <a:gd name="T56" fmla="*/ 1036 w 1036"/>
                <a:gd name="T57" fmla="*/ 675 h 675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T54" t="T55" r="T56" b="T57"/>
              <a:pathLst>
                <a:path w="1036" h="675">
                  <a:moveTo>
                    <a:pt x="648" y="11"/>
                  </a:moveTo>
                  <a:cubicBezTo>
                    <a:pt x="584" y="19"/>
                    <a:pt x="464" y="33"/>
                    <a:pt x="390" y="53"/>
                  </a:cubicBezTo>
                  <a:cubicBezTo>
                    <a:pt x="316" y="73"/>
                    <a:pt x="246" y="100"/>
                    <a:pt x="206" y="129"/>
                  </a:cubicBezTo>
                  <a:cubicBezTo>
                    <a:pt x="166" y="158"/>
                    <a:pt x="183" y="201"/>
                    <a:pt x="152" y="229"/>
                  </a:cubicBezTo>
                  <a:cubicBezTo>
                    <a:pt x="121" y="257"/>
                    <a:pt x="44" y="259"/>
                    <a:pt x="22" y="297"/>
                  </a:cubicBezTo>
                  <a:cubicBezTo>
                    <a:pt x="0" y="335"/>
                    <a:pt x="0" y="427"/>
                    <a:pt x="18" y="459"/>
                  </a:cubicBezTo>
                  <a:cubicBezTo>
                    <a:pt x="36" y="491"/>
                    <a:pt x="59" y="484"/>
                    <a:pt x="132" y="489"/>
                  </a:cubicBezTo>
                  <a:cubicBezTo>
                    <a:pt x="205" y="494"/>
                    <a:pt x="380" y="478"/>
                    <a:pt x="458" y="489"/>
                  </a:cubicBezTo>
                  <a:cubicBezTo>
                    <a:pt x="536" y="500"/>
                    <a:pt x="549" y="527"/>
                    <a:pt x="598" y="555"/>
                  </a:cubicBezTo>
                  <a:cubicBezTo>
                    <a:pt x="647" y="583"/>
                    <a:pt x="707" y="639"/>
                    <a:pt x="752" y="657"/>
                  </a:cubicBezTo>
                  <a:cubicBezTo>
                    <a:pt x="797" y="675"/>
                    <a:pt x="837" y="670"/>
                    <a:pt x="870" y="661"/>
                  </a:cubicBezTo>
                  <a:cubicBezTo>
                    <a:pt x="903" y="652"/>
                    <a:pt x="932" y="639"/>
                    <a:pt x="952" y="603"/>
                  </a:cubicBezTo>
                  <a:cubicBezTo>
                    <a:pt x="972" y="567"/>
                    <a:pt x="981" y="497"/>
                    <a:pt x="992" y="445"/>
                  </a:cubicBezTo>
                  <a:cubicBezTo>
                    <a:pt x="1003" y="393"/>
                    <a:pt x="1013" y="347"/>
                    <a:pt x="1018" y="291"/>
                  </a:cubicBezTo>
                  <a:cubicBezTo>
                    <a:pt x="1023" y="235"/>
                    <a:pt x="1036" y="153"/>
                    <a:pt x="1022" y="107"/>
                  </a:cubicBezTo>
                  <a:cubicBezTo>
                    <a:pt x="1008" y="61"/>
                    <a:pt x="975" y="34"/>
                    <a:pt x="934" y="17"/>
                  </a:cubicBezTo>
                  <a:cubicBezTo>
                    <a:pt x="893" y="0"/>
                    <a:pt x="824" y="4"/>
                    <a:pt x="776" y="3"/>
                  </a:cubicBezTo>
                  <a:cubicBezTo>
                    <a:pt x="728" y="2"/>
                    <a:pt x="712" y="3"/>
                    <a:pt x="648" y="11"/>
                  </a:cubicBezTo>
                  <a:close/>
                </a:path>
              </a:pathLst>
            </a:cu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40970" name="Group 418"/>
            <p:cNvGrpSpPr>
              <a:grpSpLocks/>
            </p:cNvGrpSpPr>
            <p:nvPr/>
          </p:nvGrpSpPr>
          <p:grpSpPr bwMode="auto">
            <a:xfrm>
              <a:off x="5278438" y="2974975"/>
              <a:ext cx="1458912" cy="933450"/>
              <a:chOff x="2889" y="1631"/>
              <a:chExt cx="980" cy="743"/>
            </a:xfrm>
          </p:grpSpPr>
          <p:sp>
            <p:nvSpPr>
              <p:cNvPr id="41320" name="Rectangle 419"/>
              <p:cNvSpPr>
                <a:spLocks noChangeArrowheads="1"/>
              </p:cNvSpPr>
              <p:nvPr/>
            </p:nvSpPr>
            <p:spPr bwMode="auto">
              <a:xfrm>
                <a:off x="3046" y="1841"/>
                <a:ext cx="663" cy="533"/>
              </a:xfrm>
              <a:prstGeom prst="rect">
                <a:avLst/>
              </a:pr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321" name="AutoShape 420"/>
              <p:cNvSpPr>
                <a:spLocks noChangeArrowheads="1"/>
              </p:cNvSpPr>
              <p:nvPr/>
            </p:nvSpPr>
            <p:spPr bwMode="auto">
              <a:xfrm>
                <a:off x="2889" y="1631"/>
                <a:ext cx="980" cy="253"/>
              </a:xfrm>
              <a:prstGeom prst="triangle">
                <a:avLst>
                  <a:gd name="adj" fmla="val 50000"/>
                </a:avLst>
              </a:pr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solidFill>
                    <a:srgbClr val="00CCFF"/>
                  </a:solidFill>
                </a:endParaRPr>
              </a:p>
            </p:txBody>
          </p:sp>
        </p:grpSp>
        <p:sp>
          <p:nvSpPr>
            <p:cNvPr id="40971" name="Line 421"/>
            <p:cNvSpPr>
              <a:spLocks noChangeShapeType="1"/>
            </p:cNvSpPr>
            <p:nvPr/>
          </p:nvSpPr>
          <p:spPr bwMode="auto">
            <a:xfrm>
              <a:off x="7396163" y="3813175"/>
              <a:ext cx="163512" cy="1206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72" name="Line 422"/>
            <p:cNvSpPr>
              <a:spLocks noChangeShapeType="1"/>
            </p:cNvSpPr>
            <p:nvPr/>
          </p:nvSpPr>
          <p:spPr bwMode="auto">
            <a:xfrm>
              <a:off x="7493000" y="3733800"/>
              <a:ext cx="2794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73" name="Line 423"/>
            <p:cNvSpPr>
              <a:spLocks noChangeShapeType="1"/>
            </p:cNvSpPr>
            <p:nvPr/>
          </p:nvSpPr>
          <p:spPr bwMode="auto">
            <a:xfrm flipV="1">
              <a:off x="7729538" y="3819525"/>
              <a:ext cx="134937" cy="1047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74" name="Line 424"/>
            <p:cNvSpPr>
              <a:spLocks noChangeShapeType="1"/>
            </p:cNvSpPr>
            <p:nvPr/>
          </p:nvSpPr>
          <p:spPr bwMode="auto">
            <a:xfrm>
              <a:off x="6427788" y="3740150"/>
              <a:ext cx="67945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75" name="Line 425"/>
            <p:cNvSpPr>
              <a:spLocks noChangeShapeType="1"/>
            </p:cNvSpPr>
            <p:nvPr/>
          </p:nvSpPr>
          <p:spPr bwMode="auto">
            <a:xfrm>
              <a:off x="6723063" y="2587625"/>
              <a:ext cx="509587" cy="31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76" name="Line 426"/>
            <p:cNvSpPr>
              <a:spLocks noChangeShapeType="1"/>
            </p:cNvSpPr>
            <p:nvPr/>
          </p:nvSpPr>
          <p:spPr bwMode="auto">
            <a:xfrm>
              <a:off x="6289675" y="2403475"/>
              <a:ext cx="152400" cy="952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77" name="Freeform 427"/>
            <p:cNvSpPr>
              <a:spLocks/>
            </p:cNvSpPr>
            <p:nvPr/>
          </p:nvSpPr>
          <p:spPr bwMode="auto">
            <a:xfrm>
              <a:off x="5497513" y="4378325"/>
              <a:ext cx="3079750" cy="1665288"/>
            </a:xfrm>
            <a:custGeom>
              <a:avLst/>
              <a:gdLst>
                <a:gd name="T0" fmla="*/ 2147483647 w 1940"/>
                <a:gd name="T1" fmla="*/ 2147483647 h 1049"/>
                <a:gd name="T2" fmla="*/ 2147483647 w 1940"/>
                <a:gd name="T3" fmla="*/ 2147483647 h 1049"/>
                <a:gd name="T4" fmla="*/ 2147483647 w 1940"/>
                <a:gd name="T5" fmla="*/ 2147483647 h 1049"/>
                <a:gd name="T6" fmla="*/ 2147483647 w 1940"/>
                <a:gd name="T7" fmla="*/ 2147483647 h 1049"/>
                <a:gd name="T8" fmla="*/ 2147483647 w 1940"/>
                <a:gd name="T9" fmla="*/ 2147483647 h 1049"/>
                <a:gd name="T10" fmla="*/ 2147483647 w 1940"/>
                <a:gd name="T11" fmla="*/ 2147483647 h 1049"/>
                <a:gd name="T12" fmla="*/ 2147483647 w 1940"/>
                <a:gd name="T13" fmla="*/ 2147483647 h 1049"/>
                <a:gd name="T14" fmla="*/ 2147483647 w 1940"/>
                <a:gd name="T15" fmla="*/ 2147483647 h 1049"/>
                <a:gd name="T16" fmla="*/ 2147483647 w 1940"/>
                <a:gd name="T17" fmla="*/ 2147483647 h 1049"/>
                <a:gd name="T18" fmla="*/ 2147483647 w 1940"/>
                <a:gd name="T19" fmla="*/ 2147483647 h 1049"/>
                <a:gd name="T20" fmla="*/ 2147483647 w 1940"/>
                <a:gd name="T21" fmla="*/ 2147483647 h 1049"/>
                <a:gd name="T22" fmla="*/ 2147483647 w 1940"/>
                <a:gd name="T23" fmla="*/ 2147483647 h 1049"/>
                <a:gd name="T24" fmla="*/ 2147483647 w 1940"/>
                <a:gd name="T25" fmla="*/ 2147483647 h 1049"/>
                <a:gd name="T26" fmla="*/ 2147483647 w 1940"/>
                <a:gd name="T27" fmla="*/ 2147483647 h 1049"/>
                <a:gd name="T28" fmla="*/ 2147483647 w 1940"/>
                <a:gd name="T29" fmla="*/ 2147483647 h 1049"/>
                <a:gd name="T30" fmla="*/ 2147483647 w 1940"/>
                <a:gd name="T31" fmla="*/ 2147483647 h 1049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w 1940"/>
                <a:gd name="T49" fmla="*/ 0 h 1049"/>
                <a:gd name="T50" fmla="*/ 1940 w 1940"/>
                <a:gd name="T51" fmla="*/ 1049 h 1049"/>
              </a:gdLst>
              <a:ahLst/>
              <a:cxnLst>
                <a:cxn ang="T32">
                  <a:pos x="T0" y="T1"/>
                </a:cxn>
                <a:cxn ang="T33">
                  <a:pos x="T2" y="T3"/>
                </a:cxn>
                <a:cxn ang="T34">
                  <a:pos x="T4" y="T5"/>
                </a:cxn>
                <a:cxn ang="T35">
                  <a:pos x="T6" y="T7"/>
                </a:cxn>
                <a:cxn ang="T36">
                  <a:pos x="T8" y="T9"/>
                </a:cxn>
                <a:cxn ang="T37">
                  <a:pos x="T10" y="T11"/>
                </a:cxn>
                <a:cxn ang="T38">
                  <a:pos x="T12" y="T13"/>
                </a:cxn>
                <a:cxn ang="T39">
                  <a:pos x="T14" y="T15"/>
                </a:cxn>
                <a:cxn ang="T40">
                  <a:pos x="T16" y="T17"/>
                </a:cxn>
                <a:cxn ang="T41">
                  <a:pos x="T18" y="T19"/>
                </a:cxn>
                <a:cxn ang="T42">
                  <a:pos x="T20" y="T21"/>
                </a:cxn>
                <a:cxn ang="T43">
                  <a:pos x="T22" y="T23"/>
                </a:cxn>
                <a:cxn ang="T44">
                  <a:pos x="T24" y="T25"/>
                </a:cxn>
                <a:cxn ang="T45">
                  <a:pos x="T26" y="T27"/>
                </a:cxn>
                <a:cxn ang="T46">
                  <a:pos x="T28" y="T29"/>
                </a:cxn>
                <a:cxn ang="T47">
                  <a:pos x="T30" y="T31"/>
                </a:cxn>
              </a:cxnLst>
              <a:rect l="T48" t="T49" r="T50" b="T51"/>
              <a:pathLst>
                <a:path w="1940" h="1049">
                  <a:moveTo>
                    <a:pt x="952" y="26"/>
                  </a:moveTo>
                  <a:cubicBezTo>
                    <a:pt x="867" y="45"/>
                    <a:pt x="832" y="118"/>
                    <a:pt x="755" y="125"/>
                  </a:cubicBezTo>
                  <a:cubicBezTo>
                    <a:pt x="678" y="132"/>
                    <a:pt x="587" y="72"/>
                    <a:pt x="488" y="68"/>
                  </a:cubicBezTo>
                  <a:cubicBezTo>
                    <a:pt x="389" y="64"/>
                    <a:pt x="237" y="48"/>
                    <a:pt x="158" y="101"/>
                  </a:cubicBezTo>
                  <a:cubicBezTo>
                    <a:pt x="79" y="154"/>
                    <a:pt x="28" y="298"/>
                    <a:pt x="14" y="389"/>
                  </a:cubicBezTo>
                  <a:cubicBezTo>
                    <a:pt x="0" y="480"/>
                    <a:pt x="25" y="595"/>
                    <a:pt x="71" y="648"/>
                  </a:cubicBezTo>
                  <a:cubicBezTo>
                    <a:pt x="117" y="701"/>
                    <a:pt x="205" y="665"/>
                    <a:pt x="288" y="706"/>
                  </a:cubicBezTo>
                  <a:cubicBezTo>
                    <a:pt x="371" y="747"/>
                    <a:pt x="450" y="842"/>
                    <a:pt x="568" y="893"/>
                  </a:cubicBezTo>
                  <a:cubicBezTo>
                    <a:pt x="686" y="944"/>
                    <a:pt x="852" y="991"/>
                    <a:pt x="996" y="1014"/>
                  </a:cubicBezTo>
                  <a:cubicBezTo>
                    <a:pt x="1140" y="1036"/>
                    <a:pt x="1309" y="1049"/>
                    <a:pt x="1433" y="1031"/>
                  </a:cubicBezTo>
                  <a:cubicBezTo>
                    <a:pt x="1557" y="1012"/>
                    <a:pt x="1657" y="960"/>
                    <a:pt x="1739" y="907"/>
                  </a:cubicBezTo>
                  <a:cubicBezTo>
                    <a:pt x="1821" y="855"/>
                    <a:pt x="1906" y="824"/>
                    <a:pt x="1923" y="714"/>
                  </a:cubicBezTo>
                  <a:cubicBezTo>
                    <a:pt x="1940" y="604"/>
                    <a:pt x="1898" y="350"/>
                    <a:pt x="1839" y="251"/>
                  </a:cubicBezTo>
                  <a:cubicBezTo>
                    <a:pt x="1780" y="151"/>
                    <a:pt x="1662" y="153"/>
                    <a:pt x="1566" y="114"/>
                  </a:cubicBezTo>
                  <a:cubicBezTo>
                    <a:pt x="1470" y="76"/>
                    <a:pt x="1365" y="30"/>
                    <a:pt x="1263" y="15"/>
                  </a:cubicBezTo>
                  <a:cubicBezTo>
                    <a:pt x="1161" y="0"/>
                    <a:pt x="1037" y="8"/>
                    <a:pt x="952" y="26"/>
                  </a:cubicBezTo>
                  <a:close/>
                </a:path>
              </a:pathLst>
            </a:cu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78" name="Line 428"/>
            <p:cNvSpPr>
              <a:spLocks noChangeShapeType="1"/>
            </p:cNvSpPr>
            <p:nvPr/>
          </p:nvSpPr>
          <p:spPr bwMode="auto">
            <a:xfrm rot="-5400000">
              <a:off x="7845425" y="5159375"/>
              <a:ext cx="523875" cy="13970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0979" name="Line 429"/>
            <p:cNvSpPr>
              <a:spLocks noChangeShapeType="1"/>
            </p:cNvSpPr>
            <p:nvPr/>
          </p:nvSpPr>
          <p:spPr bwMode="auto">
            <a:xfrm rot="5400000" flipV="1">
              <a:off x="7991475" y="5440362"/>
              <a:ext cx="3175" cy="85725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0980" name="Line 430"/>
            <p:cNvSpPr>
              <a:spLocks noChangeShapeType="1"/>
            </p:cNvSpPr>
            <p:nvPr/>
          </p:nvSpPr>
          <p:spPr bwMode="auto">
            <a:xfrm rot="-5400000">
              <a:off x="8177213" y="5116512"/>
              <a:ext cx="0" cy="11430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0981" name="Line 431"/>
            <p:cNvSpPr>
              <a:spLocks noChangeShapeType="1"/>
            </p:cNvSpPr>
            <p:nvPr/>
          </p:nvSpPr>
          <p:spPr bwMode="auto">
            <a:xfrm>
              <a:off x="7358063" y="4697412"/>
              <a:ext cx="390525" cy="1841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82" name="Line 432"/>
            <p:cNvSpPr>
              <a:spLocks noChangeShapeType="1"/>
            </p:cNvSpPr>
            <p:nvPr/>
          </p:nvSpPr>
          <p:spPr bwMode="auto">
            <a:xfrm flipV="1">
              <a:off x="6737350" y="4684712"/>
              <a:ext cx="322263" cy="198438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83" name="Line 433"/>
            <p:cNvSpPr>
              <a:spLocks noChangeShapeType="1"/>
            </p:cNvSpPr>
            <p:nvPr/>
          </p:nvSpPr>
          <p:spPr bwMode="auto">
            <a:xfrm flipV="1">
              <a:off x="6780213" y="4976812"/>
              <a:ext cx="97155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84" name="Line 435"/>
            <p:cNvSpPr>
              <a:spLocks noChangeShapeType="1"/>
            </p:cNvSpPr>
            <p:nvPr/>
          </p:nvSpPr>
          <p:spPr bwMode="auto">
            <a:xfrm>
              <a:off x="6100763" y="4773612"/>
              <a:ext cx="263525" cy="8572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85" name="Line 436"/>
            <p:cNvSpPr>
              <a:spLocks noChangeShapeType="1"/>
            </p:cNvSpPr>
            <p:nvPr/>
          </p:nvSpPr>
          <p:spPr bwMode="auto">
            <a:xfrm flipV="1">
              <a:off x="5842000" y="4983162"/>
              <a:ext cx="412750" cy="12700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86" name="Line 439"/>
            <p:cNvSpPr>
              <a:spLocks noChangeShapeType="1"/>
            </p:cNvSpPr>
            <p:nvPr/>
          </p:nvSpPr>
          <p:spPr bwMode="auto">
            <a:xfrm flipH="1">
              <a:off x="6267450" y="5070475"/>
              <a:ext cx="142875" cy="198437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87" name="Line 440"/>
            <p:cNvSpPr>
              <a:spLocks noChangeShapeType="1"/>
            </p:cNvSpPr>
            <p:nvPr/>
          </p:nvSpPr>
          <p:spPr bwMode="auto">
            <a:xfrm flipH="1" flipV="1">
              <a:off x="6588125" y="5097462"/>
              <a:ext cx="74613" cy="173038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88" name="Line 441"/>
            <p:cNvSpPr>
              <a:spLocks noChangeShapeType="1"/>
            </p:cNvSpPr>
            <p:nvPr/>
          </p:nvSpPr>
          <p:spPr bwMode="auto">
            <a:xfrm>
              <a:off x="6743700" y="5053012"/>
              <a:ext cx="503238" cy="2698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89" name="Line 443"/>
            <p:cNvSpPr>
              <a:spLocks noChangeShapeType="1"/>
            </p:cNvSpPr>
            <p:nvPr/>
          </p:nvSpPr>
          <p:spPr bwMode="auto">
            <a:xfrm>
              <a:off x="6281738" y="3522662"/>
              <a:ext cx="0" cy="131763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90" name="Line 444"/>
            <p:cNvSpPr>
              <a:spLocks noChangeShapeType="1"/>
            </p:cNvSpPr>
            <p:nvPr/>
          </p:nvSpPr>
          <p:spPr bwMode="auto">
            <a:xfrm flipV="1">
              <a:off x="7577138" y="2492375"/>
              <a:ext cx="123825" cy="8731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91" name="Line 445"/>
            <p:cNvSpPr>
              <a:spLocks noChangeShapeType="1"/>
            </p:cNvSpPr>
            <p:nvPr/>
          </p:nvSpPr>
          <p:spPr bwMode="auto">
            <a:xfrm>
              <a:off x="7405688" y="2665412"/>
              <a:ext cx="0" cy="825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92" name="Line 446"/>
            <p:cNvSpPr>
              <a:spLocks noChangeShapeType="1"/>
            </p:cNvSpPr>
            <p:nvPr/>
          </p:nvSpPr>
          <p:spPr bwMode="auto">
            <a:xfrm flipV="1">
              <a:off x="7577138" y="2562225"/>
              <a:ext cx="263525" cy="28892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93" name="Line 447"/>
            <p:cNvSpPr>
              <a:spLocks noChangeShapeType="1"/>
            </p:cNvSpPr>
            <p:nvPr/>
          </p:nvSpPr>
          <p:spPr bwMode="auto">
            <a:xfrm>
              <a:off x="7942263" y="2560637"/>
              <a:ext cx="0" cy="1968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94" name="Line 448"/>
            <p:cNvSpPr>
              <a:spLocks noChangeShapeType="1"/>
            </p:cNvSpPr>
            <p:nvPr/>
          </p:nvSpPr>
          <p:spPr bwMode="auto">
            <a:xfrm>
              <a:off x="7596188" y="2867025"/>
              <a:ext cx="188912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95" name="Line 449"/>
            <p:cNvSpPr>
              <a:spLocks noChangeShapeType="1"/>
            </p:cNvSpPr>
            <p:nvPr/>
          </p:nvSpPr>
          <p:spPr bwMode="auto">
            <a:xfrm flipV="1">
              <a:off x="5891213" y="3733800"/>
              <a:ext cx="168275" cy="31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96" name="Line 450"/>
            <p:cNvSpPr>
              <a:spLocks noChangeShapeType="1"/>
            </p:cNvSpPr>
            <p:nvPr/>
          </p:nvSpPr>
          <p:spPr bwMode="auto">
            <a:xfrm>
              <a:off x="8150225" y="2857500"/>
              <a:ext cx="1778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97" name="Line 451"/>
            <p:cNvSpPr>
              <a:spLocks noChangeShapeType="1"/>
            </p:cNvSpPr>
            <p:nvPr/>
          </p:nvSpPr>
          <p:spPr bwMode="auto">
            <a:xfrm flipH="1">
              <a:off x="7296150" y="2933700"/>
              <a:ext cx="98425" cy="7048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98" name="Line 452"/>
            <p:cNvSpPr>
              <a:spLocks noChangeShapeType="1"/>
            </p:cNvSpPr>
            <p:nvPr/>
          </p:nvSpPr>
          <p:spPr bwMode="auto">
            <a:xfrm flipH="1">
              <a:off x="7888288" y="2933700"/>
              <a:ext cx="111125" cy="7270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0999" name="Line 541"/>
            <p:cNvSpPr>
              <a:spLocks noChangeShapeType="1"/>
            </p:cNvSpPr>
            <p:nvPr/>
          </p:nvSpPr>
          <p:spPr bwMode="auto">
            <a:xfrm flipV="1">
              <a:off x="7272338" y="4075112"/>
              <a:ext cx="227012" cy="436563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41000" name="Group 590"/>
            <p:cNvGrpSpPr>
              <a:grpSpLocks/>
            </p:cNvGrpSpPr>
            <p:nvPr/>
          </p:nvGrpSpPr>
          <p:grpSpPr bwMode="auto">
            <a:xfrm flipH="1">
              <a:off x="5775325" y="4533900"/>
              <a:ext cx="414337" cy="373063"/>
              <a:chOff x="2839" y="3501"/>
              <a:chExt cx="755" cy="803"/>
            </a:xfrm>
          </p:grpSpPr>
          <p:pic>
            <p:nvPicPr>
              <p:cNvPr id="41318" name="Picture 591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319" name="Freeform 592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41001" name="Group 593"/>
            <p:cNvGrpSpPr>
              <a:grpSpLocks/>
            </p:cNvGrpSpPr>
            <p:nvPr/>
          </p:nvGrpSpPr>
          <p:grpSpPr bwMode="auto">
            <a:xfrm flipH="1">
              <a:off x="5457825" y="4954588"/>
              <a:ext cx="482600" cy="406400"/>
              <a:chOff x="2839" y="3501"/>
              <a:chExt cx="755" cy="803"/>
            </a:xfrm>
          </p:grpSpPr>
          <p:pic>
            <p:nvPicPr>
              <p:cNvPr id="41316" name="Picture 594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317" name="Freeform 595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41002" name="Group 596"/>
            <p:cNvGrpSpPr>
              <a:grpSpLocks/>
            </p:cNvGrpSpPr>
            <p:nvPr/>
          </p:nvGrpSpPr>
          <p:grpSpPr bwMode="auto">
            <a:xfrm flipH="1">
              <a:off x="5935663" y="5256213"/>
              <a:ext cx="427037" cy="349250"/>
              <a:chOff x="2839" y="3501"/>
              <a:chExt cx="755" cy="803"/>
            </a:xfrm>
          </p:grpSpPr>
          <p:pic>
            <p:nvPicPr>
              <p:cNvPr id="41314" name="Picture 597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315" name="Freeform 598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41003" name="Group 599"/>
            <p:cNvGrpSpPr>
              <a:grpSpLocks/>
            </p:cNvGrpSpPr>
            <p:nvPr/>
          </p:nvGrpSpPr>
          <p:grpSpPr bwMode="auto">
            <a:xfrm>
              <a:off x="6550025" y="5238750"/>
              <a:ext cx="427037" cy="350838"/>
              <a:chOff x="2839" y="3501"/>
              <a:chExt cx="755" cy="803"/>
            </a:xfrm>
          </p:grpSpPr>
          <p:pic>
            <p:nvPicPr>
              <p:cNvPr id="41312" name="Picture 600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313" name="Freeform 601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pic>
          <p:nvPicPr>
            <p:cNvPr id="41004" name="Picture 603" descr="car_icon_small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342063" y="1720850"/>
              <a:ext cx="849312" cy="1682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grpSp>
          <p:nvGrpSpPr>
            <p:cNvPr id="41005" name="Group 652"/>
            <p:cNvGrpSpPr>
              <a:grpSpLocks/>
            </p:cNvGrpSpPr>
            <p:nvPr/>
          </p:nvGrpSpPr>
          <p:grpSpPr bwMode="auto">
            <a:xfrm>
              <a:off x="5613400" y="1546225"/>
              <a:ext cx="415925" cy="385763"/>
              <a:chOff x="2751" y="1851"/>
              <a:chExt cx="462" cy="478"/>
            </a:xfrm>
          </p:grpSpPr>
          <p:pic>
            <p:nvPicPr>
              <p:cNvPr id="41310" name="Picture 653" descr="iphone_stylized_small"/>
              <p:cNvPicPr>
                <a:picLocks noChangeAspect="1" noChangeArrowheads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28" y="1922"/>
                <a:ext cx="152" cy="40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1311" name="Picture 654" descr="antenna_radiation_stylized"/>
              <p:cNvPicPr>
                <a:picLocks noChangeAspect="1" noChangeArrowheads="1"/>
              </p:cNvPicPr>
              <p:nvPr/>
            </p:nvPicPr>
            <p:blipFill>
              <a:blip r:embed="rId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751" y="1851"/>
                <a:ext cx="462" cy="11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41006" name="Group 665"/>
            <p:cNvGrpSpPr>
              <a:grpSpLocks/>
            </p:cNvGrpSpPr>
            <p:nvPr/>
          </p:nvGrpSpPr>
          <p:grpSpPr bwMode="auto">
            <a:xfrm>
              <a:off x="7689850" y="2395538"/>
              <a:ext cx="390525" cy="169863"/>
              <a:chOff x="4650" y="1129"/>
              <a:chExt cx="246" cy="95"/>
            </a:xfrm>
          </p:grpSpPr>
          <p:sp>
            <p:nvSpPr>
              <p:cNvPr id="41302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303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304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1305" name="Group 659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1308" name="Freeform 660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309" name="Freeform 661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306" name="Line 662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307" name="Line 663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07" name="Group 666"/>
            <p:cNvGrpSpPr>
              <a:grpSpLocks/>
            </p:cNvGrpSpPr>
            <p:nvPr/>
          </p:nvGrpSpPr>
          <p:grpSpPr bwMode="auto">
            <a:xfrm>
              <a:off x="7762875" y="2757488"/>
              <a:ext cx="390525" cy="176213"/>
              <a:chOff x="4650" y="1129"/>
              <a:chExt cx="246" cy="95"/>
            </a:xfrm>
          </p:grpSpPr>
          <p:sp>
            <p:nvSpPr>
              <p:cNvPr id="41294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95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96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1297" name="Group 670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1300" name="Freeform 671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301" name="Freeform 672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298" name="Line 673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299" name="Line 674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08" name="Group 675"/>
            <p:cNvGrpSpPr>
              <a:grpSpLocks/>
            </p:cNvGrpSpPr>
            <p:nvPr/>
          </p:nvGrpSpPr>
          <p:grpSpPr bwMode="auto">
            <a:xfrm>
              <a:off x="7204075" y="2493963"/>
              <a:ext cx="390525" cy="169863"/>
              <a:chOff x="4650" y="1129"/>
              <a:chExt cx="246" cy="95"/>
            </a:xfrm>
          </p:grpSpPr>
          <p:sp>
            <p:nvSpPr>
              <p:cNvPr id="41286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87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88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1289" name="Group 679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1292" name="Freeform 680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293" name="Freeform 681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290" name="Line 682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291" name="Line 683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09" name="Group 684"/>
            <p:cNvGrpSpPr>
              <a:grpSpLocks/>
            </p:cNvGrpSpPr>
            <p:nvPr/>
          </p:nvGrpSpPr>
          <p:grpSpPr bwMode="auto">
            <a:xfrm>
              <a:off x="7215188" y="2757488"/>
              <a:ext cx="390525" cy="169863"/>
              <a:chOff x="4650" y="1129"/>
              <a:chExt cx="246" cy="95"/>
            </a:xfrm>
          </p:grpSpPr>
          <p:sp>
            <p:nvSpPr>
              <p:cNvPr id="41278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79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80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1281" name="Group 688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1284" name="Freeform 689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285" name="Freeform 690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282" name="Line 691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283" name="Line 692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41010" name="Line 693"/>
            <p:cNvSpPr>
              <a:spLocks noChangeShapeType="1"/>
            </p:cNvSpPr>
            <p:nvPr/>
          </p:nvSpPr>
          <p:spPr bwMode="auto">
            <a:xfrm>
              <a:off x="8345488" y="2855912"/>
              <a:ext cx="177800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41011" name="Group 694"/>
            <p:cNvGrpSpPr>
              <a:grpSpLocks/>
            </p:cNvGrpSpPr>
            <p:nvPr/>
          </p:nvGrpSpPr>
          <p:grpSpPr bwMode="auto">
            <a:xfrm>
              <a:off x="7400925" y="3911600"/>
              <a:ext cx="485775" cy="203200"/>
              <a:chOff x="4650" y="1129"/>
              <a:chExt cx="246" cy="95"/>
            </a:xfrm>
          </p:grpSpPr>
          <p:sp>
            <p:nvSpPr>
              <p:cNvPr id="41270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71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72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1273" name="Group 698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1276" name="Freeform 699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277" name="Freeform 700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274" name="Line 701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275" name="Line 702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12" name="Group 712"/>
            <p:cNvGrpSpPr>
              <a:grpSpLocks/>
            </p:cNvGrpSpPr>
            <p:nvPr/>
          </p:nvGrpSpPr>
          <p:grpSpPr bwMode="auto">
            <a:xfrm>
              <a:off x="7081838" y="3630613"/>
              <a:ext cx="485775" cy="203200"/>
              <a:chOff x="4650" y="1129"/>
              <a:chExt cx="246" cy="95"/>
            </a:xfrm>
          </p:grpSpPr>
          <p:sp>
            <p:nvSpPr>
              <p:cNvPr id="41262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63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64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1265" name="Group 716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1268" name="Freeform 717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269" name="Freeform 718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266" name="Line 719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267" name="Line 720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13" name="Group 721"/>
            <p:cNvGrpSpPr>
              <a:grpSpLocks/>
            </p:cNvGrpSpPr>
            <p:nvPr/>
          </p:nvGrpSpPr>
          <p:grpSpPr bwMode="auto">
            <a:xfrm>
              <a:off x="7743825" y="3643313"/>
              <a:ext cx="485775" cy="203200"/>
              <a:chOff x="4650" y="1129"/>
              <a:chExt cx="246" cy="95"/>
            </a:xfrm>
          </p:grpSpPr>
          <p:sp>
            <p:nvSpPr>
              <p:cNvPr id="41254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55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56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1257" name="Group 725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1260" name="Freeform 726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261" name="Freeform 727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258" name="Line 728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259" name="Line 729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14" name="Group 730"/>
            <p:cNvGrpSpPr>
              <a:grpSpLocks/>
            </p:cNvGrpSpPr>
            <p:nvPr/>
          </p:nvGrpSpPr>
          <p:grpSpPr bwMode="auto">
            <a:xfrm>
              <a:off x="6962775" y="4505325"/>
              <a:ext cx="619125" cy="242888"/>
              <a:chOff x="4650" y="1129"/>
              <a:chExt cx="246" cy="95"/>
            </a:xfrm>
          </p:grpSpPr>
          <p:sp>
            <p:nvSpPr>
              <p:cNvPr id="41246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47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48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1249" name="Group 734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1252" name="Freeform 735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253" name="Freeform 736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250" name="Line 737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251" name="Line 738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15" name="Group 739"/>
            <p:cNvGrpSpPr>
              <a:grpSpLocks/>
            </p:cNvGrpSpPr>
            <p:nvPr/>
          </p:nvGrpSpPr>
          <p:grpSpPr bwMode="auto">
            <a:xfrm>
              <a:off x="7596188" y="4803775"/>
              <a:ext cx="619125" cy="242888"/>
              <a:chOff x="4650" y="1129"/>
              <a:chExt cx="246" cy="95"/>
            </a:xfrm>
          </p:grpSpPr>
          <p:sp>
            <p:nvSpPr>
              <p:cNvPr id="41238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39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40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1241" name="Group 743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1244" name="Freeform 744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245" name="Freeform 745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242" name="Line 746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243" name="Line 747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16" name="Group 748"/>
            <p:cNvGrpSpPr>
              <a:grpSpLocks/>
            </p:cNvGrpSpPr>
            <p:nvPr/>
          </p:nvGrpSpPr>
          <p:grpSpPr bwMode="auto">
            <a:xfrm>
              <a:off x="6246813" y="4848225"/>
              <a:ext cx="619125" cy="242888"/>
              <a:chOff x="4650" y="1129"/>
              <a:chExt cx="246" cy="95"/>
            </a:xfrm>
          </p:grpSpPr>
          <p:sp>
            <p:nvSpPr>
              <p:cNvPr id="41230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31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32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1233" name="Group 752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1236" name="Freeform 753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237" name="Freeform 754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234" name="Line 755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235" name="Line 756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17" name="Group 757"/>
            <p:cNvGrpSpPr>
              <a:grpSpLocks/>
            </p:cNvGrpSpPr>
            <p:nvPr/>
          </p:nvGrpSpPr>
          <p:grpSpPr bwMode="auto">
            <a:xfrm>
              <a:off x="6053138" y="3640138"/>
              <a:ext cx="390525" cy="169863"/>
              <a:chOff x="4650" y="1129"/>
              <a:chExt cx="246" cy="95"/>
            </a:xfrm>
          </p:grpSpPr>
          <p:sp>
            <p:nvSpPr>
              <p:cNvPr id="41222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23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24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1225" name="Group 761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1228" name="Freeform 762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229" name="Freeform 763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226" name="Line 764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227" name="Line 765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18" name="Group 767"/>
            <p:cNvGrpSpPr>
              <a:grpSpLocks/>
            </p:cNvGrpSpPr>
            <p:nvPr/>
          </p:nvGrpSpPr>
          <p:grpSpPr bwMode="auto">
            <a:xfrm>
              <a:off x="6353175" y="2487613"/>
              <a:ext cx="390525" cy="169863"/>
              <a:chOff x="4650" y="1129"/>
              <a:chExt cx="246" cy="95"/>
            </a:xfrm>
          </p:grpSpPr>
          <p:sp>
            <p:nvSpPr>
              <p:cNvPr id="41214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15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1216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1217" name="Group 771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1220" name="Freeform 772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221" name="Freeform 773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218" name="Line 774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219" name="Line 775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19" name="Group 776"/>
            <p:cNvGrpSpPr>
              <a:grpSpLocks/>
            </p:cNvGrpSpPr>
            <p:nvPr/>
          </p:nvGrpSpPr>
          <p:grpSpPr bwMode="auto">
            <a:xfrm>
              <a:off x="5611813" y="3500438"/>
              <a:ext cx="506412" cy="352425"/>
              <a:chOff x="2967" y="478"/>
              <a:chExt cx="788" cy="625"/>
            </a:xfrm>
          </p:grpSpPr>
          <p:pic>
            <p:nvPicPr>
              <p:cNvPr id="41212" name="Picture 777" descr="access_point_stylized_small"/>
              <p:cNvPicPr>
                <a:picLocks noChangeAspect="1" noChangeArrowheads="1"/>
              </p:cNvPicPr>
              <p:nvPr/>
            </p:nvPicPr>
            <p:blipFill>
              <a:blip r:embed="rId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012" y="559"/>
                <a:ext cx="576" cy="5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1213" name="Picture 778" descr="antenna_radiation_stylized"/>
              <p:cNvPicPr>
                <a:picLocks noChangeAspect="1" noChangeArrowheads="1"/>
              </p:cNvPicPr>
              <p:nvPr/>
            </p:nvPicPr>
            <p:blipFill>
              <a:blip r:embed="rId10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67" y="478"/>
                <a:ext cx="788" cy="1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41020" name="Group 779"/>
            <p:cNvGrpSpPr>
              <a:grpSpLocks/>
            </p:cNvGrpSpPr>
            <p:nvPr/>
          </p:nvGrpSpPr>
          <p:grpSpPr bwMode="auto">
            <a:xfrm>
              <a:off x="7132638" y="5003800"/>
              <a:ext cx="563562" cy="420688"/>
              <a:chOff x="2967" y="478"/>
              <a:chExt cx="788" cy="625"/>
            </a:xfrm>
          </p:grpSpPr>
          <p:pic>
            <p:nvPicPr>
              <p:cNvPr id="41210" name="Picture 780" descr="access_point_stylized_small"/>
              <p:cNvPicPr>
                <a:picLocks noChangeAspect="1" noChangeArrowheads="1"/>
              </p:cNvPicPr>
              <p:nvPr/>
            </p:nvPicPr>
            <p:blipFill>
              <a:blip r:embed="rId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012" y="559"/>
                <a:ext cx="576" cy="5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1211" name="Picture 781" descr="antenna_radiation_stylized"/>
              <p:cNvPicPr>
                <a:picLocks noChangeAspect="1" noChangeArrowheads="1"/>
              </p:cNvPicPr>
              <p:nvPr/>
            </p:nvPicPr>
            <p:blipFill>
              <a:blip r:embed="rId11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67" y="478"/>
                <a:ext cx="788" cy="1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41021" name="Group 782"/>
            <p:cNvGrpSpPr>
              <a:grpSpLocks/>
            </p:cNvGrpSpPr>
            <p:nvPr/>
          </p:nvGrpSpPr>
          <p:grpSpPr bwMode="auto">
            <a:xfrm>
              <a:off x="6061075" y="1844675"/>
              <a:ext cx="457200" cy="631825"/>
              <a:chOff x="742" y="2409"/>
              <a:chExt cx="576" cy="881"/>
            </a:xfrm>
          </p:grpSpPr>
          <p:grpSp>
            <p:nvGrpSpPr>
              <p:cNvPr id="41192" name="Group 783"/>
              <p:cNvGrpSpPr>
                <a:grpSpLocks/>
              </p:cNvGrpSpPr>
              <p:nvPr/>
            </p:nvGrpSpPr>
            <p:grpSpPr bwMode="auto">
              <a:xfrm>
                <a:off x="832" y="2643"/>
                <a:ext cx="376" cy="647"/>
                <a:chOff x="3130" y="3288"/>
                <a:chExt cx="410" cy="742"/>
              </a:xfrm>
            </p:grpSpPr>
            <p:sp>
              <p:nvSpPr>
                <p:cNvPr id="41195" name="Line 270"/>
                <p:cNvSpPr>
                  <a:spLocks noChangeShapeType="1"/>
                </p:cNvSpPr>
                <p:nvPr/>
              </p:nvSpPr>
              <p:spPr bwMode="auto">
                <a:xfrm flipH="1">
                  <a:off x="3130" y="3288"/>
                  <a:ext cx="205" cy="672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196" name="Line 271"/>
                <p:cNvSpPr>
                  <a:spLocks noChangeShapeType="1"/>
                </p:cNvSpPr>
                <p:nvPr/>
              </p:nvSpPr>
              <p:spPr bwMode="auto">
                <a:xfrm>
                  <a:off x="3335" y="3288"/>
                  <a:ext cx="205" cy="669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197" name="Line 272"/>
                <p:cNvSpPr>
                  <a:spLocks noChangeShapeType="1"/>
                </p:cNvSpPr>
                <p:nvPr/>
              </p:nvSpPr>
              <p:spPr bwMode="auto">
                <a:xfrm>
                  <a:off x="3130" y="3957"/>
                  <a:ext cx="205" cy="73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198" name="Line 273"/>
                <p:cNvSpPr>
                  <a:spLocks noChangeShapeType="1"/>
                </p:cNvSpPr>
                <p:nvPr/>
              </p:nvSpPr>
              <p:spPr bwMode="auto">
                <a:xfrm flipH="1">
                  <a:off x="3335" y="3957"/>
                  <a:ext cx="205" cy="73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199" name="Line 274"/>
                <p:cNvSpPr>
                  <a:spLocks noChangeShapeType="1"/>
                </p:cNvSpPr>
                <p:nvPr/>
              </p:nvSpPr>
              <p:spPr bwMode="auto">
                <a:xfrm>
                  <a:off x="3335" y="3303"/>
                  <a:ext cx="0" cy="727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200" name="Line 275"/>
                <p:cNvSpPr>
                  <a:spLocks noChangeShapeType="1"/>
                </p:cNvSpPr>
                <p:nvPr/>
              </p:nvSpPr>
              <p:spPr bwMode="auto">
                <a:xfrm flipV="1">
                  <a:off x="3130" y="3888"/>
                  <a:ext cx="205" cy="72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201" name="Line 276"/>
                <p:cNvSpPr>
                  <a:spLocks noChangeShapeType="1"/>
                </p:cNvSpPr>
                <p:nvPr/>
              </p:nvSpPr>
              <p:spPr bwMode="auto">
                <a:xfrm flipH="1" flipV="1">
                  <a:off x="3335" y="3888"/>
                  <a:ext cx="205" cy="69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202" name="Line 277"/>
                <p:cNvSpPr>
                  <a:spLocks noChangeShapeType="1"/>
                </p:cNvSpPr>
                <p:nvPr/>
              </p:nvSpPr>
              <p:spPr bwMode="auto">
                <a:xfrm>
                  <a:off x="3217" y="3668"/>
                  <a:ext cx="118" cy="5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203" name="Line 278"/>
                <p:cNvSpPr>
                  <a:spLocks noChangeShapeType="1"/>
                </p:cNvSpPr>
                <p:nvPr/>
              </p:nvSpPr>
              <p:spPr bwMode="auto">
                <a:xfrm flipV="1">
                  <a:off x="3335" y="3668"/>
                  <a:ext cx="124" cy="5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204" name="Line 279"/>
                <p:cNvSpPr>
                  <a:spLocks noChangeShapeType="1"/>
                </p:cNvSpPr>
                <p:nvPr/>
              </p:nvSpPr>
              <p:spPr bwMode="auto">
                <a:xfrm>
                  <a:off x="3178" y="3766"/>
                  <a:ext cx="152" cy="7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205" name="Line 280"/>
                <p:cNvSpPr>
                  <a:spLocks noChangeShapeType="1"/>
                </p:cNvSpPr>
                <p:nvPr/>
              </p:nvSpPr>
              <p:spPr bwMode="auto">
                <a:xfrm flipV="1">
                  <a:off x="3335" y="3781"/>
                  <a:ext cx="153" cy="6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206" name="Line 281"/>
                <p:cNvSpPr>
                  <a:spLocks noChangeShapeType="1"/>
                </p:cNvSpPr>
                <p:nvPr/>
              </p:nvSpPr>
              <p:spPr bwMode="auto">
                <a:xfrm flipV="1">
                  <a:off x="3335" y="3567"/>
                  <a:ext cx="78" cy="27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207" name="Line 282"/>
                <p:cNvSpPr>
                  <a:spLocks noChangeShapeType="1"/>
                </p:cNvSpPr>
                <p:nvPr/>
              </p:nvSpPr>
              <p:spPr bwMode="auto">
                <a:xfrm flipV="1">
                  <a:off x="3335" y="3428"/>
                  <a:ext cx="49" cy="21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208" name="Line 283"/>
                <p:cNvSpPr>
                  <a:spLocks noChangeShapeType="1"/>
                </p:cNvSpPr>
                <p:nvPr/>
              </p:nvSpPr>
              <p:spPr bwMode="auto">
                <a:xfrm>
                  <a:off x="3247" y="3558"/>
                  <a:ext cx="95" cy="3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1209" name="Line 284"/>
                <p:cNvSpPr>
                  <a:spLocks noChangeShapeType="1"/>
                </p:cNvSpPr>
                <p:nvPr/>
              </p:nvSpPr>
              <p:spPr bwMode="auto">
                <a:xfrm>
                  <a:off x="3289" y="3422"/>
                  <a:ext cx="55" cy="3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</p:grpSp>
          <p:pic>
            <p:nvPicPr>
              <p:cNvPr id="41193" name="Picture 799" descr="cell_tower_radiation copy"/>
              <p:cNvPicPr>
                <a:picLocks noChangeAspect="1" noChangeArrowheads="1"/>
              </p:cNvPicPr>
              <p:nvPr/>
            </p:nvPicPr>
            <p:blipFill>
              <a:blip r:embed="rId1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742" y="2409"/>
                <a:ext cx="576" cy="46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194" name="Oval 800"/>
              <p:cNvSpPr>
                <a:spLocks noChangeArrowheads="1"/>
              </p:cNvSpPr>
              <p:nvPr/>
            </p:nvSpPr>
            <p:spPr bwMode="auto">
              <a:xfrm>
                <a:off x="986" y="2597"/>
                <a:ext cx="66" cy="69"/>
              </a:xfrm>
              <a:prstGeom prst="ellipse">
                <a:avLst/>
              </a:prstGeom>
              <a:solidFill>
                <a:schemeClr val="tx2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41022" name="Text Box 580"/>
            <p:cNvSpPr txBox="1">
              <a:spLocks noChangeArrowheads="1"/>
            </p:cNvSpPr>
            <p:nvPr/>
          </p:nvSpPr>
          <p:spPr bwMode="auto">
            <a:xfrm>
              <a:off x="5957888" y="1384300"/>
              <a:ext cx="1549400" cy="3365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600"/>
                <a:t>mobile network</a:t>
              </a:r>
            </a:p>
          </p:txBody>
        </p:sp>
        <p:sp>
          <p:nvSpPr>
            <p:cNvPr id="41023" name="Text Box 580"/>
            <p:cNvSpPr txBox="1">
              <a:spLocks noChangeArrowheads="1"/>
            </p:cNvSpPr>
            <p:nvPr/>
          </p:nvSpPr>
          <p:spPr bwMode="auto">
            <a:xfrm>
              <a:off x="7561263" y="2071688"/>
              <a:ext cx="1108075" cy="3365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600"/>
                <a:t>global ISP</a:t>
              </a:r>
            </a:p>
          </p:txBody>
        </p:sp>
        <p:sp>
          <p:nvSpPr>
            <p:cNvPr id="41024" name="Text Box 580"/>
            <p:cNvSpPr txBox="1">
              <a:spLocks noChangeArrowheads="1"/>
            </p:cNvSpPr>
            <p:nvPr/>
          </p:nvSpPr>
          <p:spPr bwMode="auto">
            <a:xfrm>
              <a:off x="7337425" y="3298825"/>
              <a:ext cx="1289050" cy="3365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600"/>
                <a:t>regional ISP</a:t>
              </a:r>
            </a:p>
          </p:txBody>
        </p:sp>
        <p:sp>
          <p:nvSpPr>
            <p:cNvPr id="41025" name="Text Box 580"/>
            <p:cNvSpPr txBox="1">
              <a:spLocks noChangeArrowheads="1"/>
            </p:cNvSpPr>
            <p:nvPr/>
          </p:nvSpPr>
          <p:spPr bwMode="auto">
            <a:xfrm>
              <a:off x="6324600" y="2963863"/>
              <a:ext cx="895350" cy="4826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>
                <a:lnSpc>
                  <a:spcPct val="80000"/>
                </a:lnSpc>
              </a:pPr>
              <a:r>
                <a:rPr lang="en-US" altLang="en-US" sz="1600"/>
                <a:t>home </a:t>
              </a:r>
            </a:p>
            <a:p>
              <a:pPr>
                <a:lnSpc>
                  <a:spcPct val="80000"/>
                </a:lnSpc>
              </a:pPr>
              <a:r>
                <a:rPr lang="en-US" altLang="en-US" sz="1600"/>
                <a:t>network</a:t>
              </a:r>
            </a:p>
          </p:txBody>
        </p:sp>
        <p:sp>
          <p:nvSpPr>
            <p:cNvPr id="41026" name="Text Box 580"/>
            <p:cNvSpPr txBox="1">
              <a:spLocks noChangeArrowheads="1"/>
            </p:cNvSpPr>
            <p:nvPr/>
          </p:nvSpPr>
          <p:spPr bwMode="auto">
            <a:xfrm>
              <a:off x="5584825" y="5645150"/>
              <a:ext cx="1295400" cy="4826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>
                <a:lnSpc>
                  <a:spcPct val="80000"/>
                </a:lnSpc>
              </a:pPr>
              <a:r>
                <a:rPr lang="en-US" altLang="en-US" sz="1600"/>
                <a:t>institutional</a:t>
              </a:r>
            </a:p>
            <a:p>
              <a:pPr>
                <a:lnSpc>
                  <a:spcPct val="80000"/>
                </a:lnSpc>
              </a:pPr>
              <a:r>
                <a:rPr lang="en-US" altLang="en-US" sz="1600"/>
                <a:t>       network</a:t>
              </a:r>
            </a:p>
          </p:txBody>
        </p:sp>
        <p:grpSp>
          <p:nvGrpSpPr>
            <p:cNvPr id="41027" name="Group 950"/>
            <p:cNvGrpSpPr>
              <a:grpSpLocks/>
            </p:cNvGrpSpPr>
            <p:nvPr/>
          </p:nvGrpSpPr>
          <p:grpSpPr bwMode="auto">
            <a:xfrm>
              <a:off x="8240713" y="5002213"/>
              <a:ext cx="227012" cy="481013"/>
              <a:chOff x="4140" y="429"/>
              <a:chExt cx="1425" cy="2396"/>
            </a:xfrm>
          </p:grpSpPr>
          <p:sp>
            <p:nvSpPr>
              <p:cNvPr id="41160" name="Freeform 951"/>
              <p:cNvSpPr>
                <a:spLocks/>
              </p:cNvSpPr>
              <p:nvPr/>
            </p:nvSpPr>
            <p:spPr bwMode="auto">
              <a:xfrm>
                <a:off x="5268" y="433"/>
                <a:ext cx="283" cy="2286"/>
              </a:xfrm>
              <a:custGeom>
                <a:avLst/>
                <a:gdLst>
                  <a:gd name="T0" fmla="*/ 7 w 354"/>
                  <a:gd name="T1" fmla="*/ 0 h 2742"/>
                  <a:gd name="T2" fmla="*/ 38 w 354"/>
                  <a:gd name="T3" fmla="*/ 55 h 2742"/>
                  <a:gd name="T4" fmla="*/ 37 w 354"/>
                  <a:gd name="T5" fmla="*/ 425 h 2742"/>
                  <a:gd name="T6" fmla="*/ 0 w 354"/>
                  <a:gd name="T7" fmla="*/ 445 h 2742"/>
                  <a:gd name="T8" fmla="*/ 7 w 354"/>
                  <a:gd name="T9" fmla="*/ 0 h 27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4"/>
                  <a:gd name="T16" fmla="*/ 0 h 2742"/>
                  <a:gd name="T17" fmla="*/ 354 w 354"/>
                  <a:gd name="T18" fmla="*/ 2742 h 27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4" h="2742">
                    <a:moveTo>
                      <a:pt x="63" y="0"/>
                    </a:moveTo>
                    <a:lnTo>
                      <a:pt x="354" y="339"/>
                    </a:lnTo>
                    <a:lnTo>
                      <a:pt x="346" y="2624"/>
                    </a:lnTo>
                    <a:lnTo>
                      <a:pt x="0" y="2742"/>
                    </a:lnTo>
                    <a:lnTo>
                      <a:pt x="6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61" name="Rectangle 952"/>
              <p:cNvSpPr>
                <a:spLocks noChangeArrowheads="1"/>
              </p:cNvSpPr>
              <p:nvPr/>
            </p:nvSpPr>
            <p:spPr bwMode="auto">
              <a:xfrm>
                <a:off x="4210" y="429"/>
                <a:ext cx="1046" cy="2285"/>
              </a:xfrm>
              <a:prstGeom prst="rect">
                <a:avLst/>
              </a:pr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62" name="Freeform 953"/>
              <p:cNvSpPr>
                <a:spLocks/>
              </p:cNvSpPr>
              <p:nvPr/>
            </p:nvSpPr>
            <p:spPr bwMode="auto">
              <a:xfrm>
                <a:off x="5321" y="570"/>
                <a:ext cx="169" cy="2115"/>
              </a:xfrm>
              <a:custGeom>
                <a:avLst/>
                <a:gdLst>
                  <a:gd name="T0" fmla="*/ 2 w 211"/>
                  <a:gd name="T1" fmla="*/ 0 h 2537"/>
                  <a:gd name="T2" fmla="*/ 23 w 211"/>
                  <a:gd name="T3" fmla="*/ 36 h 2537"/>
                  <a:gd name="T4" fmla="*/ 2 w 211"/>
                  <a:gd name="T5" fmla="*/ 405 h 2537"/>
                  <a:gd name="T6" fmla="*/ 2 w 211"/>
                  <a:gd name="T7" fmla="*/ 0 h 2537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11"/>
                  <a:gd name="T13" fmla="*/ 0 h 2537"/>
                  <a:gd name="T14" fmla="*/ 211 w 211"/>
                  <a:gd name="T15" fmla="*/ 2537 h 2537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1" h="2537">
                    <a:moveTo>
                      <a:pt x="7" y="0"/>
                    </a:moveTo>
                    <a:cubicBezTo>
                      <a:pt x="7" y="0"/>
                      <a:pt x="57" y="28"/>
                      <a:pt x="211" y="218"/>
                    </a:cubicBezTo>
                    <a:cubicBezTo>
                      <a:pt x="0" y="1229"/>
                      <a:pt x="41" y="2537"/>
                      <a:pt x="7" y="2501"/>
                    </a:cubicBezTo>
                    <a:lnTo>
                      <a:pt x="7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808080"/>
                  </a:gs>
                  <a:gs pos="100000">
                    <a:srgbClr val="F8F8F8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63" name="Freeform 954"/>
              <p:cNvSpPr>
                <a:spLocks/>
              </p:cNvSpPr>
              <p:nvPr/>
            </p:nvSpPr>
            <p:spPr bwMode="auto">
              <a:xfrm>
                <a:off x="5284" y="1640"/>
                <a:ext cx="263" cy="189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1 h 226"/>
                  <a:gd name="T4" fmla="*/ 36 w 328"/>
                  <a:gd name="T5" fmla="*/ 38 h 226"/>
                  <a:gd name="T6" fmla="*/ 0 w 328"/>
                  <a:gd name="T7" fmla="*/ 16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64" name="Rectangle 955"/>
              <p:cNvSpPr>
                <a:spLocks noChangeArrowheads="1"/>
              </p:cNvSpPr>
              <p:nvPr/>
            </p:nvSpPr>
            <p:spPr bwMode="auto">
              <a:xfrm>
                <a:off x="4210" y="690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41165" name="Group 956"/>
              <p:cNvGrpSpPr>
                <a:grpSpLocks/>
              </p:cNvGrpSpPr>
              <p:nvPr/>
            </p:nvGrpSpPr>
            <p:grpSpPr bwMode="auto">
              <a:xfrm>
                <a:off x="4749" y="668"/>
                <a:ext cx="581" cy="145"/>
                <a:chOff x="614" y="2568"/>
                <a:chExt cx="725" cy="139"/>
              </a:xfrm>
            </p:grpSpPr>
            <p:sp>
              <p:nvSpPr>
                <p:cNvPr id="41190" name="AutoShape 957"/>
                <p:cNvSpPr>
                  <a:spLocks noChangeArrowheads="1"/>
                </p:cNvSpPr>
                <p:nvPr/>
              </p:nvSpPr>
              <p:spPr bwMode="auto">
                <a:xfrm>
                  <a:off x="613" y="2566"/>
                  <a:ext cx="721" cy="14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1191" name="AutoShape 958"/>
                <p:cNvSpPr>
                  <a:spLocks noChangeArrowheads="1"/>
                </p:cNvSpPr>
                <p:nvPr/>
              </p:nvSpPr>
              <p:spPr bwMode="auto">
                <a:xfrm>
                  <a:off x="625" y="2581"/>
                  <a:ext cx="696" cy="114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1166" name="Rectangle 959"/>
              <p:cNvSpPr>
                <a:spLocks noChangeArrowheads="1"/>
              </p:cNvSpPr>
              <p:nvPr/>
            </p:nvSpPr>
            <p:spPr bwMode="auto">
              <a:xfrm>
                <a:off x="4220" y="1022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41167" name="Group 960"/>
              <p:cNvGrpSpPr>
                <a:grpSpLocks/>
              </p:cNvGrpSpPr>
              <p:nvPr/>
            </p:nvGrpSpPr>
            <p:grpSpPr bwMode="auto">
              <a:xfrm>
                <a:off x="4747" y="994"/>
                <a:ext cx="581" cy="134"/>
                <a:chOff x="614" y="2568"/>
                <a:chExt cx="725" cy="139"/>
              </a:xfrm>
            </p:grpSpPr>
            <p:sp>
              <p:nvSpPr>
                <p:cNvPr id="41188" name="AutoShape 961"/>
                <p:cNvSpPr>
                  <a:spLocks noChangeArrowheads="1"/>
                </p:cNvSpPr>
                <p:nvPr/>
              </p:nvSpPr>
              <p:spPr bwMode="auto">
                <a:xfrm>
                  <a:off x="615" y="2564"/>
                  <a:ext cx="721" cy="139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1189" name="AutoShape 962"/>
                <p:cNvSpPr>
                  <a:spLocks noChangeArrowheads="1"/>
                </p:cNvSpPr>
                <p:nvPr/>
              </p:nvSpPr>
              <p:spPr bwMode="auto">
                <a:xfrm>
                  <a:off x="628" y="2581"/>
                  <a:ext cx="696" cy="107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1168" name="Rectangle 963"/>
              <p:cNvSpPr>
                <a:spLocks noChangeArrowheads="1"/>
              </p:cNvSpPr>
              <p:nvPr/>
            </p:nvSpPr>
            <p:spPr bwMode="auto">
              <a:xfrm>
                <a:off x="4220" y="1354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69" name="Rectangle 964"/>
              <p:cNvSpPr>
                <a:spLocks noChangeArrowheads="1"/>
              </p:cNvSpPr>
              <p:nvPr/>
            </p:nvSpPr>
            <p:spPr bwMode="auto">
              <a:xfrm>
                <a:off x="4230" y="1655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41170" name="Group 965"/>
              <p:cNvGrpSpPr>
                <a:grpSpLocks/>
              </p:cNvGrpSpPr>
              <p:nvPr/>
            </p:nvGrpSpPr>
            <p:grpSpPr bwMode="auto">
              <a:xfrm>
                <a:off x="4735" y="1627"/>
                <a:ext cx="582" cy="151"/>
                <a:chOff x="614" y="2568"/>
                <a:chExt cx="725" cy="139"/>
              </a:xfrm>
            </p:grpSpPr>
            <p:sp>
              <p:nvSpPr>
                <p:cNvPr id="41186" name="AutoShape 966"/>
                <p:cNvSpPr>
                  <a:spLocks noChangeArrowheads="1"/>
                </p:cNvSpPr>
                <p:nvPr/>
              </p:nvSpPr>
              <p:spPr bwMode="auto">
                <a:xfrm>
                  <a:off x="618" y="2586"/>
                  <a:ext cx="720" cy="12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1187" name="AutoShape 967"/>
                <p:cNvSpPr>
                  <a:spLocks noChangeArrowheads="1"/>
                </p:cNvSpPr>
                <p:nvPr/>
              </p:nvSpPr>
              <p:spPr bwMode="auto">
                <a:xfrm>
                  <a:off x="630" y="2586"/>
                  <a:ext cx="695" cy="109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1171" name="Freeform 968"/>
              <p:cNvSpPr>
                <a:spLocks/>
              </p:cNvSpPr>
              <p:nvPr/>
            </p:nvSpPr>
            <p:spPr bwMode="auto">
              <a:xfrm>
                <a:off x="5288" y="1354"/>
                <a:ext cx="263" cy="188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0 h 226"/>
                  <a:gd name="T4" fmla="*/ 36 w 328"/>
                  <a:gd name="T5" fmla="*/ 36 h 226"/>
                  <a:gd name="T6" fmla="*/ 0 w 328"/>
                  <a:gd name="T7" fmla="*/ 15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41172" name="Group 969"/>
              <p:cNvGrpSpPr>
                <a:grpSpLocks/>
              </p:cNvGrpSpPr>
              <p:nvPr/>
            </p:nvGrpSpPr>
            <p:grpSpPr bwMode="auto">
              <a:xfrm>
                <a:off x="4739" y="1327"/>
                <a:ext cx="582" cy="139"/>
                <a:chOff x="614" y="2568"/>
                <a:chExt cx="725" cy="139"/>
              </a:xfrm>
            </p:grpSpPr>
            <p:sp>
              <p:nvSpPr>
                <p:cNvPr id="41184" name="AutoShape 970"/>
                <p:cNvSpPr>
                  <a:spLocks noChangeArrowheads="1"/>
                </p:cNvSpPr>
                <p:nvPr/>
              </p:nvSpPr>
              <p:spPr bwMode="auto">
                <a:xfrm>
                  <a:off x="613" y="2571"/>
                  <a:ext cx="732" cy="13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1185" name="AutoShape 971"/>
                <p:cNvSpPr>
                  <a:spLocks noChangeArrowheads="1"/>
                </p:cNvSpPr>
                <p:nvPr/>
              </p:nvSpPr>
              <p:spPr bwMode="auto">
                <a:xfrm>
                  <a:off x="625" y="2587"/>
                  <a:ext cx="72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1173" name="Rectangle 972"/>
              <p:cNvSpPr>
                <a:spLocks noChangeArrowheads="1"/>
              </p:cNvSpPr>
              <p:nvPr/>
            </p:nvSpPr>
            <p:spPr bwMode="auto">
              <a:xfrm>
                <a:off x="5246" y="429"/>
                <a:ext cx="70" cy="2285"/>
              </a:xfrm>
              <a:prstGeom prst="rect">
                <a:avLst/>
              </a:prstGeom>
              <a:gradFill rotWithShape="1">
                <a:gsLst>
                  <a:gs pos="0">
                    <a:srgbClr val="333333"/>
                  </a:gs>
                  <a:gs pos="5000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74" name="Freeform 973"/>
              <p:cNvSpPr>
                <a:spLocks/>
              </p:cNvSpPr>
              <p:nvPr/>
            </p:nvSpPr>
            <p:spPr bwMode="auto">
              <a:xfrm>
                <a:off x="5312" y="1007"/>
                <a:ext cx="237" cy="213"/>
              </a:xfrm>
              <a:custGeom>
                <a:avLst/>
                <a:gdLst>
                  <a:gd name="T0" fmla="*/ 2 w 296"/>
                  <a:gd name="T1" fmla="*/ 0 h 256"/>
                  <a:gd name="T2" fmla="*/ 32 w 296"/>
                  <a:gd name="T3" fmla="*/ 22 h 256"/>
                  <a:gd name="T4" fmla="*/ 32 w 296"/>
                  <a:gd name="T5" fmla="*/ 41 h 256"/>
                  <a:gd name="T6" fmla="*/ 0 w 296"/>
                  <a:gd name="T7" fmla="*/ 15 h 256"/>
                  <a:gd name="T8" fmla="*/ 2 w 296"/>
                  <a:gd name="T9" fmla="*/ 0 h 2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6"/>
                  <a:gd name="T16" fmla="*/ 0 h 256"/>
                  <a:gd name="T17" fmla="*/ 296 w 296"/>
                  <a:gd name="T18" fmla="*/ 256 h 25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6" h="256">
                    <a:moveTo>
                      <a:pt x="4" y="0"/>
                    </a:moveTo>
                    <a:cubicBezTo>
                      <a:pt x="55" y="10"/>
                      <a:pt x="144" y="68"/>
                      <a:pt x="292" y="144"/>
                    </a:cubicBezTo>
                    <a:cubicBezTo>
                      <a:pt x="290" y="178"/>
                      <a:pt x="296" y="188"/>
                      <a:pt x="296" y="256"/>
                    </a:cubicBezTo>
                    <a:cubicBezTo>
                      <a:pt x="296" y="256"/>
                      <a:pt x="160" y="176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75" name="Freeform 974"/>
              <p:cNvSpPr>
                <a:spLocks/>
              </p:cNvSpPr>
              <p:nvPr/>
            </p:nvSpPr>
            <p:spPr bwMode="auto">
              <a:xfrm>
                <a:off x="5315" y="680"/>
                <a:ext cx="244" cy="240"/>
              </a:xfrm>
              <a:custGeom>
                <a:avLst/>
                <a:gdLst>
                  <a:gd name="T0" fmla="*/ 0 w 304"/>
                  <a:gd name="T1" fmla="*/ 0 h 288"/>
                  <a:gd name="T2" fmla="*/ 34 w 304"/>
                  <a:gd name="T3" fmla="*/ 27 h 288"/>
                  <a:gd name="T4" fmla="*/ 31 w 304"/>
                  <a:gd name="T5" fmla="*/ 47 h 288"/>
                  <a:gd name="T6" fmla="*/ 2 w 304"/>
                  <a:gd name="T7" fmla="*/ 20 h 288"/>
                  <a:gd name="T8" fmla="*/ 0 w 304"/>
                  <a:gd name="T9" fmla="*/ 0 h 2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4"/>
                  <a:gd name="T16" fmla="*/ 0 h 288"/>
                  <a:gd name="T17" fmla="*/ 304 w 304"/>
                  <a:gd name="T18" fmla="*/ 288 h 2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4" h="288">
                    <a:moveTo>
                      <a:pt x="0" y="0"/>
                    </a:moveTo>
                    <a:cubicBezTo>
                      <a:pt x="51" y="10"/>
                      <a:pt x="148" y="76"/>
                      <a:pt x="304" y="164"/>
                    </a:cubicBezTo>
                    <a:cubicBezTo>
                      <a:pt x="302" y="198"/>
                      <a:pt x="284" y="220"/>
                      <a:pt x="284" y="288"/>
                    </a:cubicBezTo>
                    <a:cubicBezTo>
                      <a:pt x="284" y="288"/>
                      <a:pt x="163" y="179"/>
                      <a:pt x="8" y="124"/>
                    </a:cubicBezTo>
                    <a:cubicBezTo>
                      <a:pt x="8" y="72"/>
                      <a:pt x="0" y="17"/>
                      <a:pt x="0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76" name="Oval 975"/>
              <p:cNvSpPr>
                <a:spLocks noChangeArrowheads="1"/>
              </p:cNvSpPr>
              <p:nvPr/>
            </p:nvSpPr>
            <p:spPr bwMode="auto">
              <a:xfrm>
                <a:off x="5515" y="2611"/>
                <a:ext cx="50" cy="95"/>
              </a:xfrm>
              <a:prstGeom prst="ellipse">
                <a:avLst/>
              </a:pr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77" name="Freeform 976"/>
              <p:cNvSpPr>
                <a:spLocks/>
              </p:cNvSpPr>
              <p:nvPr/>
            </p:nvSpPr>
            <p:spPr bwMode="auto">
              <a:xfrm>
                <a:off x="5302" y="2614"/>
                <a:ext cx="245" cy="200"/>
              </a:xfrm>
              <a:custGeom>
                <a:avLst/>
                <a:gdLst>
                  <a:gd name="T0" fmla="*/ 0 w 306"/>
                  <a:gd name="T1" fmla="*/ 18 h 240"/>
                  <a:gd name="T2" fmla="*/ 2 w 306"/>
                  <a:gd name="T3" fmla="*/ 40 h 240"/>
                  <a:gd name="T4" fmla="*/ 34 w 306"/>
                  <a:gd name="T5" fmla="*/ 18 h 240"/>
                  <a:gd name="T6" fmla="*/ 32 w 306"/>
                  <a:gd name="T7" fmla="*/ 0 h 240"/>
                  <a:gd name="T8" fmla="*/ 0 w 306"/>
                  <a:gd name="T9" fmla="*/ 18 h 24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6"/>
                  <a:gd name="T16" fmla="*/ 0 h 240"/>
                  <a:gd name="T17" fmla="*/ 306 w 306"/>
                  <a:gd name="T18" fmla="*/ 240 h 24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6" h="240">
                    <a:moveTo>
                      <a:pt x="0" y="106"/>
                    </a:moveTo>
                    <a:lnTo>
                      <a:pt x="2" y="240"/>
                    </a:lnTo>
                    <a:lnTo>
                      <a:pt x="306" y="110"/>
                    </a:lnTo>
                    <a:lnTo>
                      <a:pt x="300" y="0"/>
                    </a:lnTo>
                    <a:lnTo>
                      <a:pt x="0" y="106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78" name="AutoShape 977"/>
              <p:cNvSpPr>
                <a:spLocks noChangeArrowheads="1"/>
              </p:cNvSpPr>
              <p:nvPr/>
            </p:nvSpPr>
            <p:spPr bwMode="auto">
              <a:xfrm>
                <a:off x="4140" y="2675"/>
                <a:ext cx="1196" cy="15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79" name="AutoShape 978"/>
              <p:cNvSpPr>
                <a:spLocks noChangeArrowheads="1"/>
              </p:cNvSpPr>
              <p:nvPr/>
            </p:nvSpPr>
            <p:spPr bwMode="auto">
              <a:xfrm>
                <a:off x="4210" y="2714"/>
                <a:ext cx="1066" cy="7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chemeClr val="tx2"/>
                  </a:gs>
                  <a:gs pos="100000">
                    <a:schemeClr val="bg2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80" name="Oval 979"/>
              <p:cNvSpPr>
                <a:spLocks noChangeArrowheads="1"/>
              </p:cNvSpPr>
              <p:nvPr/>
            </p:nvSpPr>
            <p:spPr bwMode="auto">
              <a:xfrm>
                <a:off x="4309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81" name="Oval 980"/>
              <p:cNvSpPr>
                <a:spLocks noChangeArrowheads="1"/>
              </p:cNvSpPr>
              <p:nvPr/>
            </p:nvSpPr>
            <p:spPr bwMode="auto">
              <a:xfrm>
                <a:off x="4489" y="2382"/>
                <a:ext cx="159" cy="142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 eaLnBrk="1" hangingPunct="1"/>
                <a:endParaRPr lang="en-US" altLang="en-US" sz="1800">
                  <a:solidFill>
                    <a:srgbClr val="FF0000"/>
                  </a:solidFill>
                </a:endParaRPr>
              </a:p>
            </p:txBody>
          </p:sp>
          <p:sp>
            <p:nvSpPr>
              <p:cNvPr id="41182" name="Oval 981"/>
              <p:cNvSpPr>
                <a:spLocks noChangeArrowheads="1"/>
              </p:cNvSpPr>
              <p:nvPr/>
            </p:nvSpPr>
            <p:spPr bwMode="auto">
              <a:xfrm>
                <a:off x="4658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83" name="Rectangle 982"/>
              <p:cNvSpPr>
                <a:spLocks noChangeArrowheads="1"/>
              </p:cNvSpPr>
              <p:nvPr/>
            </p:nvSpPr>
            <p:spPr bwMode="auto">
              <a:xfrm>
                <a:off x="5067" y="1837"/>
                <a:ext cx="80" cy="759"/>
              </a:xfrm>
              <a:prstGeom prst="rect">
                <a:avLst/>
              </a:prstGeom>
              <a:solidFill>
                <a:srgbClr val="29292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grpSp>
          <p:nvGrpSpPr>
            <p:cNvPr id="41028" name="Group 983"/>
            <p:cNvGrpSpPr>
              <a:grpSpLocks/>
            </p:cNvGrpSpPr>
            <p:nvPr/>
          </p:nvGrpSpPr>
          <p:grpSpPr bwMode="auto">
            <a:xfrm>
              <a:off x="7924800" y="5303838"/>
              <a:ext cx="227012" cy="481013"/>
              <a:chOff x="4140" y="429"/>
              <a:chExt cx="1425" cy="2396"/>
            </a:xfrm>
          </p:grpSpPr>
          <p:sp>
            <p:nvSpPr>
              <p:cNvPr id="41128" name="Freeform 984"/>
              <p:cNvSpPr>
                <a:spLocks/>
              </p:cNvSpPr>
              <p:nvPr/>
            </p:nvSpPr>
            <p:spPr bwMode="auto">
              <a:xfrm>
                <a:off x="5268" y="433"/>
                <a:ext cx="283" cy="2286"/>
              </a:xfrm>
              <a:custGeom>
                <a:avLst/>
                <a:gdLst>
                  <a:gd name="T0" fmla="*/ 7 w 354"/>
                  <a:gd name="T1" fmla="*/ 0 h 2742"/>
                  <a:gd name="T2" fmla="*/ 38 w 354"/>
                  <a:gd name="T3" fmla="*/ 55 h 2742"/>
                  <a:gd name="T4" fmla="*/ 37 w 354"/>
                  <a:gd name="T5" fmla="*/ 425 h 2742"/>
                  <a:gd name="T6" fmla="*/ 0 w 354"/>
                  <a:gd name="T7" fmla="*/ 445 h 2742"/>
                  <a:gd name="T8" fmla="*/ 7 w 354"/>
                  <a:gd name="T9" fmla="*/ 0 h 27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4"/>
                  <a:gd name="T16" fmla="*/ 0 h 2742"/>
                  <a:gd name="T17" fmla="*/ 354 w 354"/>
                  <a:gd name="T18" fmla="*/ 2742 h 27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4" h="2742">
                    <a:moveTo>
                      <a:pt x="63" y="0"/>
                    </a:moveTo>
                    <a:lnTo>
                      <a:pt x="354" y="339"/>
                    </a:lnTo>
                    <a:lnTo>
                      <a:pt x="346" y="2624"/>
                    </a:lnTo>
                    <a:lnTo>
                      <a:pt x="0" y="2742"/>
                    </a:lnTo>
                    <a:lnTo>
                      <a:pt x="6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29" name="Rectangle 985"/>
              <p:cNvSpPr>
                <a:spLocks noChangeArrowheads="1"/>
              </p:cNvSpPr>
              <p:nvPr/>
            </p:nvSpPr>
            <p:spPr bwMode="auto">
              <a:xfrm>
                <a:off x="4210" y="429"/>
                <a:ext cx="1046" cy="2285"/>
              </a:xfrm>
              <a:prstGeom prst="rect">
                <a:avLst/>
              </a:pr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30" name="Freeform 986"/>
              <p:cNvSpPr>
                <a:spLocks/>
              </p:cNvSpPr>
              <p:nvPr/>
            </p:nvSpPr>
            <p:spPr bwMode="auto">
              <a:xfrm>
                <a:off x="5321" y="570"/>
                <a:ext cx="169" cy="2115"/>
              </a:xfrm>
              <a:custGeom>
                <a:avLst/>
                <a:gdLst>
                  <a:gd name="T0" fmla="*/ 2 w 211"/>
                  <a:gd name="T1" fmla="*/ 0 h 2537"/>
                  <a:gd name="T2" fmla="*/ 23 w 211"/>
                  <a:gd name="T3" fmla="*/ 36 h 2537"/>
                  <a:gd name="T4" fmla="*/ 2 w 211"/>
                  <a:gd name="T5" fmla="*/ 405 h 2537"/>
                  <a:gd name="T6" fmla="*/ 2 w 211"/>
                  <a:gd name="T7" fmla="*/ 0 h 2537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11"/>
                  <a:gd name="T13" fmla="*/ 0 h 2537"/>
                  <a:gd name="T14" fmla="*/ 211 w 211"/>
                  <a:gd name="T15" fmla="*/ 2537 h 2537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1" h="2537">
                    <a:moveTo>
                      <a:pt x="7" y="0"/>
                    </a:moveTo>
                    <a:cubicBezTo>
                      <a:pt x="7" y="0"/>
                      <a:pt x="57" y="28"/>
                      <a:pt x="211" y="218"/>
                    </a:cubicBezTo>
                    <a:cubicBezTo>
                      <a:pt x="0" y="1229"/>
                      <a:pt x="41" y="2537"/>
                      <a:pt x="7" y="2501"/>
                    </a:cubicBezTo>
                    <a:lnTo>
                      <a:pt x="7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808080"/>
                  </a:gs>
                  <a:gs pos="100000">
                    <a:srgbClr val="F8F8F8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31" name="Freeform 987"/>
              <p:cNvSpPr>
                <a:spLocks/>
              </p:cNvSpPr>
              <p:nvPr/>
            </p:nvSpPr>
            <p:spPr bwMode="auto">
              <a:xfrm>
                <a:off x="5284" y="1640"/>
                <a:ext cx="263" cy="189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1 h 226"/>
                  <a:gd name="T4" fmla="*/ 36 w 328"/>
                  <a:gd name="T5" fmla="*/ 38 h 226"/>
                  <a:gd name="T6" fmla="*/ 0 w 328"/>
                  <a:gd name="T7" fmla="*/ 16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32" name="Rectangle 988"/>
              <p:cNvSpPr>
                <a:spLocks noChangeArrowheads="1"/>
              </p:cNvSpPr>
              <p:nvPr/>
            </p:nvSpPr>
            <p:spPr bwMode="auto">
              <a:xfrm>
                <a:off x="4210" y="690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41133" name="Group 989"/>
              <p:cNvGrpSpPr>
                <a:grpSpLocks/>
              </p:cNvGrpSpPr>
              <p:nvPr/>
            </p:nvGrpSpPr>
            <p:grpSpPr bwMode="auto">
              <a:xfrm>
                <a:off x="4749" y="668"/>
                <a:ext cx="581" cy="145"/>
                <a:chOff x="614" y="2568"/>
                <a:chExt cx="725" cy="139"/>
              </a:xfrm>
            </p:grpSpPr>
            <p:sp>
              <p:nvSpPr>
                <p:cNvPr id="41158" name="AutoShape 990"/>
                <p:cNvSpPr>
                  <a:spLocks noChangeArrowheads="1"/>
                </p:cNvSpPr>
                <p:nvPr/>
              </p:nvSpPr>
              <p:spPr bwMode="auto">
                <a:xfrm>
                  <a:off x="613" y="2566"/>
                  <a:ext cx="721" cy="14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1159" name="AutoShape 991"/>
                <p:cNvSpPr>
                  <a:spLocks noChangeArrowheads="1"/>
                </p:cNvSpPr>
                <p:nvPr/>
              </p:nvSpPr>
              <p:spPr bwMode="auto">
                <a:xfrm>
                  <a:off x="625" y="2581"/>
                  <a:ext cx="696" cy="114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1134" name="Rectangle 992"/>
              <p:cNvSpPr>
                <a:spLocks noChangeArrowheads="1"/>
              </p:cNvSpPr>
              <p:nvPr/>
            </p:nvSpPr>
            <p:spPr bwMode="auto">
              <a:xfrm>
                <a:off x="4220" y="1022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41135" name="Group 993"/>
              <p:cNvGrpSpPr>
                <a:grpSpLocks/>
              </p:cNvGrpSpPr>
              <p:nvPr/>
            </p:nvGrpSpPr>
            <p:grpSpPr bwMode="auto">
              <a:xfrm>
                <a:off x="4747" y="994"/>
                <a:ext cx="581" cy="134"/>
                <a:chOff x="614" y="2568"/>
                <a:chExt cx="725" cy="139"/>
              </a:xfrm>
            </p:grpSpPr>
            <p:sp>
              <p:nvSpPr>
                <p:cNvPr id="41156" name="AutoShape 994"/>
                <p:cNvSpPr>
                  <a:spLocks noChangeArrowheads="1"/>
                </p:cNvSpPr>
                <p:nvPr/>
              </p:nvSpPr>
              <p:spPr bwMode="auto">
                <a:xfrm>
                  <a:off x="615" y="2564"/>
                  <a:ext cx="721" cy="139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1157" name="AutoShape 995"/>
                <p:cNvSpPr>
                  <a:spLocks noChangeArrowheads="1"/>
                </p:cNvSpPr>
                <p:nvPr/>
              </p:nvSpPr>
              <p:spPr bwMode="auto">
                <a:xfrm>
                  <a:off x="628" y="2581"/>
                  <a:ext cx="696" cy="107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1136" name="Rectangle 996"/>
              <p:cNvSpPr>
                <a:spLocks noChangeArrowheads="1"/>
              </p:cNvSpPr>
              <p:nvPr/>
            </p:nvSpPr>
            <p:spPr bwMode="auto">
              <a:xfrm>
                <a:off x="4220" y="1354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37" name="Rectangle 997"/>
              <p:cNvSpPr>
                <a:spLocks noChangeArrowheads="1"/>
              </p:cNvSpPr>
              <p:nvPr/>
            </p:nvSpPr>
            <p:spPr bwMode="auto">
              <a:xfrm>
                <a:off x="4230" y="1655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41138" name="Group 998"/>
              <p:cNvGrpSpPr>
                <a:grpSpLocks/>
              </p:cNvGrpSpPr>
              <p:nvPr/>
            </p:nvGrpSpPr>
            <p:grpSpPr bwMode="auto">
              <a:xfrm>
                <a:off x="4735" y="1627"/>
                <a:ext cx="582" cy="151"/>
                <a:chOff x="614" y="2568"/>
                <a:chExt cx="725" cy="139"/>
              </a:xfrm>
            </p:grpSpPr>
            <p:sp>
              <p:nvSpPr>
                <p:cNvPr id="41154" name="AutoShape 999"/>
                <p:cNvSpPr>
                  <a:spLocks noChangeArrowheads="1"/>
                </p:cNvSpPr>
                <p:nvPr/>
              </p:nvSpPr>
              <p:spPr bwMode="auto">
                <a:xfrm>
                  <a:off x="618" y="2586"/>
                  <a:ext cx="720" cy="12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1155" name="AutoShape 1000"/>
                <p:cNvSpPr>
                  <a:spLocks noChangeArrowheads="1"/>
                </p:cNvSpPr>
                <p:nvPr/>
              </p:nvSpPr>
              <p:spPr bwMode="auto">
                <a:xfrm>
                  <a:off x="630" y="2586"/>
                  <a:ext cx="695" cy="109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1139" name="Freeform 1001"/>
              <p:cNvSpPr>
                <a:spLocks/>
              </p:cNvSpPr>
              <p:nvPr/>
            </p:nvSpPr>
            <p:spPr bwMode="auto">
              <a:xfrm>
                <a:off x="5288" y="1354"/>
                <a:ext cx="263" cy="188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0 h 226"/>
                  <a:gd name="T4" fmla="*/ 36 w 328"/>
                  <a:gd name="T5" fmla="*/ 36 h 226"/>
                  <a:gd name="T6" fmla="*/ 0 w 328"/>
                  <a:gd name="T7" fmla="*/ 15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41140" name="Group 1002"/>
              <p:cNvGrpSpPr>
                <a:grpSpLocks/>
              </p:cNvGrpSpPr>
              <p:nvPr/>
            </p:nvGrpSpPr>
            <p:grpSpPr bwMode="auto">
              <a:xfrm>
                <a:off x="4739" y="1327"/>
                <a:ext cx="582" cy="139"/>
                <a:chOff x="614" y="2568"/>
                <a:chExt cx="725" cy="139"/>
              </a:xfrm>
            </p:grpSpPr>
            <p:sp>
              <p:nvSpPr>
                <p:cNvPr id="41152" name="AutoShape 1003"/>
                <p:cNvSpPr>
                  <a:spLocks noChangeArrowheads="1"/>
                </p:cNvSpPr>
                <p:nvPr/>
              </p:nvSpPr>
              <p:spPr bwMode="auto">
                <a:xfrm>
                  <a:off x="613" y="2571"/>
                  <a:ext cx="732" cy="13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1153" name="AutoShape 1004"/>
                <p:cNvSpPr>
                  <a:spLocks noChangeArrowheads="1"/>
                </p:cNvSpPr>
                <p:nvPr/>
              </p:nvSpPr>
              <p:spPr bwMode="auto">
                <a:xfrm>
                  <a:off x="625" y="2587"/>
                  <a:ext cx="72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1141" name="Rectangle 1005"/>
              <p:cNvSpPr>
                <a:spLocks noChangeArrowheads="1"/>
              </p:cNvSpPr>
              <p:nvPr/>
            </p:nvSpPr>
            <p:spPr bwMode="auto">
              <a:xfrm>
                <a:off x="5246" y="429"/>
                <a:ext cx="70" cy="2285"/>
              </a:xfrm>
              <a:prstGeom prst="rect">
                <a:avLst/>
              </a:prstGeom>
              <a:gradFill rotWithShape="1">
                <a:gsLst>
                  <a:gs pos="0">
                    <a:srgbClr val="333333"/>
                  </a:gs>
                  <a:gs pos="5000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42" name="Freeform 1006"/>
              <p:cNvSpPr>
                <a:spLocks/>
              </p:cNvSpPr>
              <p:nvPr/>
            </p:nvSpPr>
            <p:spPr bwMode="auto">
              <a:xfrm>
                <a:off x="5312" y="1007"/>
                <a:ext cx="237" cy="213"/>
              </a:xfrm>
              <a:custGeom>
                <a:avLst/>
                <a:gdLst>
                  <a:gd name="T0" fmla="*/ 2 w 296"/>
                  <a:gd name="T1" fmla="*/ 0 h 256"/>
                  <a:gd name="T2" fmla="*/ 32 w 296"/>
                  <a:gd name="T3" fmla="*/ 22 h 256"/>
                  <a:gd name="T4" fmla="*/ 32 w 296"/>
                  <a:gd name="T5" fmla="*/ 41 h 256"/>
                  <a:gd name="T6" fmla="*/ 0 w 296"/>
                  <a:gd name="T7" fmla="*/ 15 h 256"/>
                  <a:gd name="T8" fmla="*/ 2 w 296"/>
                  <a:gd name="T9" fmla="*/ 0 h 2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6"/>
                  <a:gd name="T16" fmla="*/ 0 h 256"/>
                  <a:gd name="T17" fmla="*/ 296 w 296"/>
                  <a:gd name="T18" fmla="*/ 256 h 25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6" h="256">
                    <a:moveTo>
                      <a:pt x="4" y="0"/>
                    </a:moveTo>
                    <a:cubicBezTo>
                      <a:pt x="55" y="10"/>
                      <a:pt x="144" y="68"/>
                      <a:pt x="292" y="144"/>
                    </a:cubicBezTo>
                    <a:cubicBezTo>
                      <a:pt x="290" y="178"/>
                      <a:pt x="296" y="188"/>
                      <a:pt x="296" y="256"/>
                    </a:cubicBezTo>
                    <a:cubicBezTo>
                      <a:pt x="296" y="256"/>
                      <a:pt x="160" y="176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43" name="Freeform 1007"/>
              <p:cNvSpPr>
                <a:spLocks/>
              </p:cNvSpPr>
              <p:nvPr/>
            </p:nvSpPr>
            <p:spPr bwMode="auto">
              <a:xfrm>
                <a:off x="5315" y="680"/>
                <a:ext cx="244" cy="240"/>
              </a:xfrm>
              <a:custGeom>
                <a:avLst/>
                <a:gdLst>
                  <a:gd name="T0" fmla="*/ 0 w 304"/>
                  <a:gd name="T1" fmla="*/ 0 h 288"/>
                  <a:gd name="T2" fmla="*/ 34 w 304"/>
                  <a:gd name="T3" fmla="*/ 27 h 288"/>
                  <a:gd name="T4" fmla="*/ 31 w 304"/>
                  <a:gd name="T5" fmla="*/ 47 h 288"/>
                  <a:gd name="T6" fmla="*/ 2 w 304"/>
                  <a:gd name="T7" fmla="*/ 20 h 288"/>
                  <a:gd name="T8" fmla="*/ 0 w 304"/>
                  <a:gd name="T9" fmla="*/ 0 h 2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4"/>
                  <a:gd name="T16" fmla="*/ 0 h 288"/>
                  <a:gd name="T17" fmla="*/ 304 w 304"/>
                  <a:gd name="T18" fmla="*/ 288 h 2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4" h="288">
                    <a:moveTo>
                      <a:pt x="0" y="0"/>
                    </a:moveTo>
                    <a:cubicBezTo>
                      <a:pt x="51" y="10"/>
                      <a:pt x="148" y="76"/>
                      <a:pt x="304" y="164"/>
                    </a:cubicBezTo>
                    <a:cubicBezTo>
                      <a:pt x="302" y="198"/>
                      <a:pt x="284" y="220"/>
                      <a:pt x="284" y="288"/>
                    </a:cubicBezTo>
                    <a:cubicBezTo>
                      <a:pt x="284" y="288"/>
                      <a:pt x="163" y="179"/>
                      <a:pt x="8" y="124"/>
                    </a:cubicBezTo>
                    <a:cubicBezTo>
                      <a:pt x="8" y="72"/>
                      <a:pt x="0" y="17"/>
                      <a:pt x="0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44" name="Oval 1008"/>
              <p:cNvSpPr>
                <a:spLocks noChangeArrowheads="1"/>
              </p:cNvSpPr>
              <p:nvPr/>
            </p:nvSpPr>
            <p:spPr bwMode="auto">
              <a:xfrm>
                <a:off x="5515" y="2611"/>
                <a:ext cx="50" cy="95"/>
              </a:xfrm>
              <a:prstGeom prst="ellipse">
                <a:avLst/>
              </a:pr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45" name="Freeform 1009"/>
              <p:cNvSpPr>
                <a:spLocks/>
              </p:cNvSpPr>
              <p:nvPr/>
            </p:nvSpPr>
            <p:spPr bwMode="auto">
              <a:xfrm>
                <a:off x="5302" y="2614"/>
                <a:ext cx="245" cy="200"/>
              </a:xfrm>
              <a:custGeom>
                <a:avLst/>
                <a:gdLst>
                  <a:gd name="T0" fmla="*/ 0 w 306"/>
                  <a:gd name="T1" fmla="*/ 18 h 240"/>
                  <a:gd name="T2" fmla="*/ 2 w 306"/>
                  <a:gd name="T3" fmla="*/ 40 h 240"/>
                  <a:gd name="T4" fmla="*/ 34 w 306"/>
                  <a:gd name="T5" fmla="*/ 18 h 240"/>
                  <a:gd name="T6" fmla="*/ 32 w 306"/>
                  <a:gd name="T7" fmla="*/ 0 h 240"/>
                  <a:gd name="T8" fmla="*/ 0 w 306"/>
                  <a:gd name="T9" fmla="*/ 18 h 24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6"/>
                  <a:gd name="T16" fmla="*/ 0 h 240"/>
                  <a:gd name="T17" fmla="*/ 306 w 306"/>
                  <a:gd name="T18" fmla="*/ 240 h 24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6" h="240">
                    <a:moveTo>
                      <a:pt x="0" y="106"/>
                    </a:moveTo>
                    <a:lnTo>
                      <a:pt x="2" y="240"/>
                    </a:lnTo>
                    <a:lnTo>
                      <a:pt x="306" y="110"/>
                    </a:lnTo>
                    <a:lnTo>
                      <a:pt x="300" y="0"/>
                    </a:lnTo>
                    <a:lnTo>
                      <a:pt x="0" y="106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46" name="AutoShape 1010"/>
              <p:cNvSpPr>
                <a:spLocks noChangeArrowheads="1"/>
              </p:cNvSpPr>
              <p:nvPr/>
            </p:nvSpPr>
            <p:spPr bwMode="auto">
              <a:xfrm>
                <a:off x="4140" y="2675"/>
                <a:ext cx="1196" cy="15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47" name="AutoShape 1011"/>
              <p:cNvSpPr>
                <a:spLocks noChangeArrowheads="1"/>
              </p:cNvSpPr>
              <p:nvPr/>
            </p:nvSpPr>
            <p:spPr bwMode="auto">
              <a:xfrm>
                <a:off x="4210" y="2714"/>
                <a:ext cx="1066" cy="7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chemeClr val="tx2"/>
                  </a:gs>
                  <a:gs pos="100000">
                    <a:schemeClr val="bg2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48" name="Oval 1012"/>
              <p:cNvSpPr>
                <a:spLocks noChangeArrowheads="1"/>
              </p:cNvSpPr>
              <p:nvPr/>
            </p:nvSpPr>
            <p:spPr bwMode="auto">
              <a:xfrm>
                <a:off x="4309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49" name="Oval 1013"/>
              <p:cNvSpPr>
                <a:spLocks noChangeArrowheads="1"/>
              </p:cNvSpPr>
              <p:nvPr/>
            </p:nvSpPr>
            <p:spPr bwMode="auto">
              <a:xfrm>
                <a:off x="4489" y="2382"/>
                <a:ext cx="159" cy="142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 eaLnBrk="1" hangingPunct="1"/>
                <a:endParaRPr lang="en-US" altLang="en-US" sz="1800">
                  <a:solidFill>
                    <a:srgbClr val="FF0000"/>
                  </a:solidFill>
                </a:endParaRPr>
              </a:p>
            </p:txBody>
          </p:sp>
          <p:sp>
            <p:nvSpPr>
              <p:cNvPr id="41150" name="Oval 1014"/>
              <p:cNvSpPr>
                <a:spLocks noChangeArrowheads="1"/>
              </p:cNvSpPr>
              <p:nvPr/>
            </p:nvSpPr>
            <p:spPr bwMode="auto">
              <a:xfrm>
                <a:off x="4658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1151" name="Rectangle 1015"/>
              <p:cNvSpPr>
                <a:spLocks noChangeArrowheads="1"/>
              </p:cNvSpPr>
              <p:nvPr/>
            </p:nvSpPr>
            <p:spPr bwMode="auto">
              <a:xfrm>
                <a:off x="5067" y="1837"/>
                <a:ext cx="80" cy="759"/>
              </a:xfrm>
              <a:prstGeom prst="rect">
                <a:avLst/>
              </a:prstGeom>
              <a:solidFill>
                <a:srgbClr val="29292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grpSp>
          <p:nvGrpSpPr>
            <p:cNvPr id="41029" name="Group 1016"/>
            <p:cNvGrpSpPr>
              <a:grpSpLocks/>
            </p:cNvGrpSpPr>
            <p:nvPr/>
          </p:nvGrpSpPr>
          <p:grpSpPr bwMode="auto">
            <a:xfrm>
              <a:off x="5302250" y="2043113"/>
              <a:ext cx="534987" cy="407988"/>
              <a:chOff x="877" y="1008"/>
              <a:chExt cx="2747" cy="2591"/>
            </a:xfrm>
          </p:grpSpPr>
          <p:pic>
            <p:nvPicPr>
              <p:cNvPr id="41105" name="Picture 1017" descr="antenna_stylized"/>
              <p:cNvPicPr>
                <a:picLocks noChangeAspect="1" noChangeArrowheads="1"/>
              </p:cNvPicPr>
              <p:nvPr/>
            </p:nvPicPr>
            <p:blipFill>
              <a:blip r:embed="rId1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1106" name="Picture 1018" descr="laptop_keyboard"/>
              <p:cNvPicPr>
                <a:picLocks noChangeAspect="1" noChangeArrowheads="1"/>
              </p:cNvPicPr>
              <p:nvPr/>
            </p:nvPicPr>
            <p:blipFill>
              <a:blip r:embed="rId1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107" name="Freeform 1019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41108" name="Picture 1020" descr="screen"/>
              <p:cNvPicPr>
                <a:picLocks noChangeAspect="1" noChangeArrowheads="1"/>
              </p:cNvPicPr>
              <p:nvPr/>
            </p:nvPicPr>
            <p:blipFill>
              <a:blip r:embed="rId1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109" name="Freeform 1021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10" name="Freeform 1022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11" name="Freeform 1023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12" name="Freeform 1024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13" name="Freeform 1025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14" name="Freeform 1026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41115" name="Group 1027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41122" name="Freeform 1028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123" name="Freeform 1029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124" name="Freeform 1030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125" name="Freeform 1031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126" name="Freeform 1032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127" name="Freeform 1033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116" name="Freeform 1034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17" name="Freeform 1035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18" name="Freeform 1036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19" name="Freeform 1037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20" name="Freeform 1038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121" name="Freeform 1039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30" name="Group 1064"/>
            <p:cNvGrpSpPr>
              <a:grpSpLocks/>
            </p:cNvGrpSpPr>
            <p:nvPr/>
          </p:nvGrpSpPr>
          <p:grpSpPr bwMode="auto">
            <a:xfrm>
              <a:off x="6872288" y="5486400"/>
              <a:ext cx="474662" cy="407988"/>
              <a:chOff x="877" y="1008"/>
              <a:chExt cx="2747" cy="2591"/>
            </a:xfrm>
          </p:grpSpPr>
          <p:pic>
            <p:nvPicPr>
              <p:cNvPr id="41082" name="Picture 1065" descr="antenna_stylized"/>
              <p:cNvPicPr>
                <a:picLocks noChangeAspect="1" noChangeArrowheads="1"/>
              </p:cNvPicPr>
              <p:nvPr/>
            </p:nvPicPr>
            <p:blipFill>
              <a:blip r:embed="rId1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1083" name="Picture 1066" descr="laptop_keyboard"/>
              <p:cNvPicPr>
                <a:picLocks noChangeAspect="1" noChangeArrowheads="1"/>
              </p:cNvPicPr>
              <p:nvPr/>
            </p:nvPicPr>
            <p:blipFill>
              <a:blip r:embed="rId1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084" name="Freeform 1067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41085" name="Picture 1068" descr="screen"/>
              <p:cNvPicPr>
                <a:picLocks noChangeAspect="1" noChangeArrowheads="1"/>
              </p:cNvPicPr>
              <p:nvPr/>
            </p:nvPicPr>
            <p:blipFill>
              <a:blip r:embed="rId1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086" name="Freeform 1069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87" name="Freeform 1070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88" name="Freeform 1071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89" name="Freeform 1072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90" name="Freeform 1073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91" name="Freeform 1074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41092" name="Group 1075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41099" name="Freeform 1076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100" name="Freeform 1077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101" name="Freeform 1078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102" name="Freeform 1079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103" name="Freeform 1080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104" name="Freeform 1081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093" name="Freeform 1082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94" name="Freeform 1083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95" name="Freeform 1084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96" name="Freeform 1085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97" name="Freeform 1086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98" name="Freeform 1087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31" name="Group 1114"/>
            <p:cNvGrpSpPr>
              <a:grpSpLocks/>
            </p:cNvGrpSpPr>
            <p:nvPr/>
          </p:nvGrpSpPr>
          <p:grpSpPr bwMode="auto">
            <a:xfrm>
              <a:off x="5561013" y="3041650"/>
              <a:ext cx="444500" cy="407988"/>
              <a:chOff x="877" y="1008"/>
              <a:chExt cx="2747" cy="2591"/>
            </a:xfrm>
          </p:grpSpPr>
          <p:pic>
            <p:nvPicPr>
              <p:cNvPr id="41059" name="Picture 1115" descr="antenna_stylized"/>
              <p:cNvPicPr>
                <a:picLocks noChangeAspect="1" noChangeArrowheads="1"/>
              </p:cNvPicPr>
              <p:nvPr/>
            </p:nvPicPr>
            <p:blipFill>
              <a:blip r:embed="rId1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1060" name="Picture 1116" descr="laptop_keyboard"/>
              <p:cNvPicPr>
                <a:picLocks noChangeAspect="1" noChangeArrowheads="1"/>
              </p:cNvPicPr>
              <p:nvPr/>
            </p:nvPicPr>
            <p:blipFill>
              <a:blip r:embed="rId20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061" name="Freeform 1117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41062" name="Picture 1118" descr="screen"/>
              <p:cNvPicPr>
                <a:picLocks noChangeAspect="1" noChangeArrowheads="1"/>
              </p:cNvPicPr>
              <p:nvPr/>
            </p:nvPicPr>
            <p:blipFill>
              <a:blip r:embed="rId21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063" name="Freeform 1119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64" name="Freeform 1120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65" name="Freeform 1121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66" name="Freeform 1122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67" name="Freeform 1123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68" name="Freeform 1124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41069" name="Group 1125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41076" name="Freeform 1126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077" name="Freeform 1127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078" name="Freeform 1128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079" name="Freeform 1129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080" name="Freeform 1130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081" name="Freeform 1131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070" name="Freeform 1132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71" name="Freeform 1133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72" name="Freeform 1134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73" name="Freeform 1135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74" name="Freeform 1136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75" name="Freeform 1137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1032" name="Group 1139"/>
            <p:cNvGrpSpPr>
              <a:grpSpLocks/>
            </p:cNvGrpSpPr>
            <p:nvPr/>
          </p:nvGrpSpPr>
          <p:grpSpPr bwMode="auto">
            <a:xfrm flipH="1">
              <a:off x="5940425" y="3222625"/>
              <a:ext cx="414337" cy="373063"/>
              <a:chOff x="2839" y="3501"/>
              <a:chExt cx="755" cy="803"/>
            </a:xfrm>
          </p:grpSpPr>
          <p:pic>
            <p:nvPicPr>
              <p:cNvPr id="41057" name="Picture 1140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058" name="Freeform 1141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41033" name="Group 1142"/>
            <p:cNvGrpSpPr>
              <a:grpSpLocks/>
            </p:cNvGrpSpPr>
            <p:nvPr/>
          </p:nvGrpSpPr>
          <p:grpSpPr bwMode="auto">
            <a:xfrm>
              <a:off x="7307263" y="5422900"/>
              <a:ext cx="474662" cy="407988"/>
              <a:chOff x="877" y="1008"/>
              <a:chExt cx="2747" cy="2591"/>
            </a:xfrm>
          </p:grpSpPr>
          <p:pic>
            <p:nvPicPr>
              <p:cNvPr id="41034" name="Picture 1143" descr="antenna_stylized"/>
              <p:cNvPicPr>
                <a:picLocks noChangeAspect="1" noChangeArrowheads="1"/>
              </p:cNvPicPr>
              <p:nvPr/>
            </p:nvPicPr>
            <p:blipFill>
              <a:blip r:embed="rId1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1035" name="Picture 1144" descr="laptop_keyboard"/>
              <p:cNvPicPr>
                <a:picLocks noChangeAspect="1" noChangeArrowheads="1"/>
              </p:cNvPicPr>
              <p:nvPr/>
            </p:nvPicPr>
            <p:blipFill>
              <a:blip r:embed="rId1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036" name="Freeform 1145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41037" name="Picture 1146" descr="screen"/>
              <p:cNvPicPr>
                <a:picLocks noChangeAspect="1" noChangeArrowheads="1"/>
              </p:cNvPicPr>
              <p:nvPr/>
            </p:nvPicPr>
            <p:blipFill>
              <a:blip r:embed="rId1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1038" name="Freeform 1147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39" name="Freeform 1148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40" name="Freeform 1149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41" name="Freeform 1150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42" name="Freeform 1151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43" name="Freeform 1152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41044" name="Group 1153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41051" name="Freeform 1154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052" name="Freeform 1155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053" name="Freeform 1156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054" name="Freeform 1157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055" name="Freeform 1158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1056" name="Freeform 1159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1045" name="Freeform 1160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46" name="Freeform 1161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47" name="Freeform 1162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48" name="Freeform 1163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49" name="Freeform 1164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1050" name="Freeform 1165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sp>
        <p:nvSpPr>
          <p:cNvPr id="40965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7373938" y="6467475"/>
            <a:ext cx="1098550" cy="288925"/>
          </a:xfr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 smtClean="0">
                <a:latin typeface="Tahoma" panose="020B0604030504040204" pitchFamily="34" charset="0"/>
              </a:rPr>
              <a:t>Introduction</a:t>
            </a:r>
          </a:p>
        </p:txBody>
      </p:sp>
      <p:sp>
        <p:nvSpPr>
          <p:cNvPr id="40966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>
                <a:latin typeface="Tahoma" panose="020B0604030504040204" pitchFamily="34" charset="0"/>
              </a:rPr>
              <a:t>1-</a:t>
            </a:r>
            <a:fld id="{334281E9-B2C7-4588-A872-D5090EDDF930}" type="slidenum">
              <a:rPr lang="en-US" altLang="en-US" sz="1200">
                <a:latin typeface="Tahoma" panose="020B0604030504040204" pitchFamily="34" charset="0"/>
              </a:rPr>
              <a:pPr/>
              <a:t>6</a:t>
            </a:fld>
            <a:endParaRPr lang="en-US" altLang="en-US" sz="1200">
              <a:latin typeface="Tahoma" panose="020B0604030504040204" pitchFamily="34" charset="0"/>
            </a:endParaRPr>
          </a:p>
        </p:txBody>
      </p:sp>
      <p:sp>
        <p:nvSpPr>
          <p:cNvPr id="363" name="Rectangle 2"/>
          <p:cNvSpPr txBox="1">
            <a:spLocks noChangeArrowheads="1"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What is the Internet?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83622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5650" name="Picture 6" descr="arpanet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8458"/>
          <a:stretch>
            <a:fillRect/>
          </a:stretch>
        </p:blipFill>
        <p:spPr bwMode="auto">
          <a:xfrm>
            <a:off x="4495800" y="4222750"/>
            <a:ext cx="2716213" cy="2635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5652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635000" y="1725613"/>
            <a:ext cx="3657600" cy="4419600"/>
          </a:xfrm>
        </p:spPr>
        <p:txBody>
          <a:bodyPr>
            <a:normAutofit lnSpcReduction="10000"/>
          </a:bodyPr>
          <a:lstStyle/>
          <a:p>
            <a:pPr eaLnBrk="1" hangingPunct="1">
              <a:buSzPct val="75000"/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1961: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Kleinrock - queueing theory shows effectiveness of packet-switching</a:t>
            </a:r>
          </a:p>
          <a:p>
            <a:pPr eaLnBrk="1" hangingPunct="1">
              <a:buSzPct val="75000"/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1964: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Baran - packet-switching in military nets</a:t>
            </a:r>
          </a:p>
          <a:p>
            <a:pPr eaLnBrk="1" hangingPunct="1">
              <a:buSzPct val="75000"/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1967: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ARPAnet conceived by Advanced Research Projects Agency</a:t>
            </a:r>
          </a:p>
          <a:p>
            <a:pPr eaLnBrk="1" hangingPunct="1">
              <a:buSzPct val="75000"/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1969: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first ARPAnet node operational</a:t>
            </a:r>
          </a:p>
          <a:p>
            <a:pPr eaLnBrk="1" hangingPunct="1">
              <a:buSzPct val="75000"/>
            </a:pPr>
            <a:endParaRPr lang="en-US" altLang="en-US" sz="2400" smtClean="0">
              <a:ea typeface="ＭＳ Ｐゴシック" panose="020B0600070205080204" pitchFamily="34" charset="-128"/>
            </a:endParaRPr>
          </a:p>
        </p:txBody>
      </p:sp>
      <p:sp>
        <p:nvSpPr>
          <p:cNvPr id="155653" name="Rectangle 4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256088" y="1722438"/>
            <a:ext cx="4786312" cy="2871787"/>
          </a:xfrm>
        </p:spPr>
        <p:txBody>
          <a:bodyPr>
            <a:normAutofit fontScale="92500" lnSpcReduction="10000"/>
          </a:bodyPr>
          <a:lstStyle/>
          <a:p>
            <a:pPr eaLnBrk="1" hangingPunct="1">
              <a:buSzPct val="75000"/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1972: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ARPAnet public demo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NCP (Network Control Protocol) first host-host protocol 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first e-mail program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ARPAnet has 15 nodes</a:t>
            </a:r>
          </a:p>
        </p:txBody>
      </p:sp>
      <p:sp>
        <p:nvSpPr>
          <p:cNvPr id="155654" name="Rectangle 5"/>
          <p:cNvSpPr>
            <a:spLocks noChangeArrowheads="1"/>
          </p:cNvSpPr>
          <p:nvPr/>
        </p:nvSpPr>
        <p:spPr bwMode="auto">
          <a:xfrm>
            <a:off x="523875" y="1028700"/>
            <a:ext cx="7772400" cy="647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2800" i="1">
                <a:solidFill>
                  <a:srgbClr val="CC0000"/>
                </a:solidFill>
                <a:latin typeface="Comic Sans MS" panose="030F0702030302020204" pitchFamily="66" charset="0"/>
              </a:rPr>
              <a:t>1961-1972: Early packet-switching principles</a:t>
            </a:r>
            <a:endParaRPr lang="en-US" altLang="en-US" sz="2800" u="sng">
              <a:solidFill>
                <a:srgbClr val="CC0000"/>
              </a:solidFill>
              <a:latin typeface="Comic Sans MS" panose="030F0702030302020204" pitchFamily="66" charset="0"/>
            </a:endParaRPr>
          </a:p>
        </p:txBody>
      </p:sp>
      <p:sp>
        <p:nvSpPr>
          <p:cNvPr id="10" name="Rectangle 2"/>
          <p:cNvSpPr txBox="1">
            <a:spLocks noChangeArrowheads="1"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How did we get here: Internet History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61529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698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298450" y="1795463"/>
            <a:ext cx="4506913" cy="4457700"/>
          </a:xfrm>
        </p:spPr>
        <p:txBody>
          <a:bodyPr>
            <a:normAutofit lnSpcReduction="10000"/>
          </a:bodyPr>
          <a:lstStyle/>
          <a:p>
            <a:pPr eaLnBrk="1" hangingPunct="1">
              <a:buSzPct val="75000"/>
            </a:pPr>
            <a:r>
              <a:rPr lang="en-US" altLang="en-US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1970:</a:t>
            </a:r>
            <a:r>
              <a:rPr lang="en-US" altLang="en-US" sz="2400" dirty="0" smtClean="0">
                <a:ea typeface="ＭＳ Ｐゴシック" panose="020B0600070205080204" pitchFamily="34" charset="-128"/>
              </a:rPr>
              <a:t> </a:t>
            </a:r>
            <a:r>
              <a:rPr lang="en-US" altLang="en-US" sz="2400" dirty="0" err="1" smtClean="0">
                <a:ea typeface="ＭＳ Ｐゴシック" panose="020B0600070205080204" pitchFamily="34" charset="-128"/>
              </a:rPr>
              <a:t>ALOHAnet</a:t>
            </a:r>
            <a:r>
              <a:rPr lang="en-US" altLang="en-US" sz="2400" dirty="0" smtClean="0">
                <a:ea typeface="ＭＳ Ｐゴシック" panose="020B0600070205080204" pitchFamily="34" charset="-128"/>
              </a:rPr>
              <a:t> satellite network in Hawaii</a:t>
            </a:r>
          </a:p>
          <a:p>
            <a:pPr eaLnBrk="1" hangingPunct="1">
              <a:buSzPct val="75000"/>
            </a:pPr>
            <a:r>
              <a:rPr lang="en-US" altLang="en-US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1974:</a:t>
            </a:r>
            <a:r>
              <a:rPr lang="en-US" altLang="en-US" sz="2400" dirty="0" smtClean="0">
                <a:ea typeface="ＭＳ Ｐゴシック" panose="020B0600070205080204" pitchFamily="34" charset="-128"/>
              </a:rPr>
              <a:t> Cerf and Kahn - architecture for interconnecting networks</a:t>
            </a:r>
          </a:p>
          <a:p>
            <a:pPr eaLnBrk="1" hangingPunct="1">
              <a:buSzPct val="75000"/>
            </a:pPr>
            <a:r>
              <a:rPr lang="en-US" altLang="en-US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1976:</a:t>
            </a:r>
            <a:r>
              <a:rPr lang="en-US" altLang="en-US" sz="2400" dirty="0" smtClean="0">
                <a:ea typeface="ＭＳ Ｐゴシック" panose="020B0600070205080204" pitchFamily="34" charset="-128"/>
              </a:rPr>
              <a:t> Ethernet at Xerox PARC</a:t>
            </a:r>
          </a:p>
          <a:p>
            <a:pPr eaLnBrk="1" hangingPunct="1">
              <a:buSzPct val="75000"/>
            </a:pPr>
            <a:r>
              <a:rPr lang="en-US" altLang="en-US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late70</a:t>
            </a:r>
            <a:r>
              <a:rPr lang="ja-JP" altLang="en-US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’</a:t>
            </a:r>
            <a:r>
              <a:rPr lang="en-US" altLang="ja-JP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s:</a:t>
            </a:r>
            <a:r>
              <a:rPr lang="en-US" altLang="ja-JP" sz="2400" dirty="0" smtClean="0">
                <a:ea typeface="ＭＳ Ｐゴシック" panose="020B0600070205080204" pitchFamily="34" charset="-128"/>
              </a:rPr>
              <a:t> proprietary architectures: </a:t>
            </a:r>
            <a:r>
              <a:rPr lang="en-US" altLang="ja-JP" sz="2400" dirty="0" err="1" smtClean="0">
                <a:ea typeface="ＭＳ Ｐゴシック" panose="020B0600070205080204" pitchFamily="34" charset="-128"/>
              </a:rPr>
              <a:t>DECnet</a:t>
            </a:r>
            <a:r>
              <a:rPr lang="en-US" altLang="ja-JP" sz="2400" dirty="0" smtClean="0">
                <a:ea typeface="ＭＳ Ｐゴシック" panose="020B0600070205080204" pitchFamily="34" charset="-128"/>
              </a:rPr>
              <a:t>, SNA, XNA</a:t>
            </a:r>
          </a:p>
          <a:p>
            <a:pPr eaLnBrk="1" hangingPunct="1">
              <a:buSzPct val="75000"/>
            </a:pPr>
            <a:r>
              <a:rPr lang="en-US" altLang="en-US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late 70</a:t>
            </a:r>
            <a:r>
              <a:rPr lang="ja-JP" altLang="en-US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’</a:t>
            </a:r>
            <a:r>
              <a:rPr lang="en-US" altLang="ja-JP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s:</a:t>
            </a:r>
            <a:r>
              <a:rPr lang="en-US" altLang="ja-JP" sz="2400" dirty="0" smtClean="0">
                <a:ea typeface="ＭＳ Ｐゴシック" panose="020B0600070205080204" pitchFamily="34" charset="-128"/>
              </a:rPr>
              <a:t> switching fixed length packets (ATM precursor)</a:t>
            </a:r>
          </a:p>
          <a:p>
            <a:pPr eaLnBrk="1" hangingPunct="1">
              <a:buSzPct val="75000"/>
            </a:pPr>
            <a:r>
              <a:rPr lang="en-US" altLang="en-US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1979:</a:t>
            </a:r>
            <a:r>
              <a:rPr lang="en-US" altLang="en-US" sz="2400" dirty="0" smtClean="0">
                <a:ea typeface="ＭＳ Ｐゴシック" panose="020B0600070205080204" pitchFamily="34" charset="-128"/>
              </a:rPr>
              <a:t> </a:t>
            </a:r>
            <a:r>
              <a:rPr lang="en-US" altLang="en-US" sz="2400" dirty="0" err="1" smtClean="0">
                <a:ea typeface="ＭＳ Ｐゴシック" panose="020B0600070205080204" pitchFamily="34" charset="-128"/>
              </a:rPr>
              <a:t>ARPAnet</a:t>
            </a:r>
            <a:r>
              <a:rPr lang="en-US" altLang="en-US" sz="2400" dirty="0" smtClean="0">
                <a:ea typeface="ＭＳ Ｐゴシック" panose="020B0600070205080204" pitchFamily="34" charset="-128"/>
              </a:rPr>
              <a:t> has </a:t>
            </a:r>
            <a:r>
              <a:rPr lang="en-US" altLang="en-US" sz="2400" b="1" i="1" dirty="0" smtClean="0">
                <a:ea typeface="ＭＳ Ｐゴシック" panose="020B0600070205080204" pitchFamily="34" charset="-128"/>
              </a:rPr>
              <a:t>200 nodes</a:t>
            </a:r>
          </a:p>
        </p:txBody>
      </p:sp>
      <p:sp>
        <p:nvSpPr>
          <p:cNvPr id="157699" name="Rectangle 4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999038" y="2155825"/>
            <a:ext cx="3924300" cy="3487738"/>
          </a:xfrm>
        </p:spPr>
        <p:txBody>
          <a:bodyPr/>
          <a:lstStyle/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en-US" altLang="en-US" sz="24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Cerf and Kahn</a:t>
            </a:r>
            <a:r>
              <a:rPr lang="ja-JP" altLang="en-US" sz="24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’</a:t>
            </a:r>
            <a:r>
              <a:rPr lang="en-US" altLang="ja-JP" sz="24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s internetworking principles</a:t>
            </a:r>
            <a:r>
              <a:rPr lang="en-US" altLang="ja-JP" sz="2400" smtClean="0">
                <a:solidFill>
                  <a:srgbClr val="FF0000"/>
                </a:solidFill>
                <a:ea typeface="ＭＳ Ｐゴシック" panose="020B0600070205080204" pitchFamily="34" charset="-128"/>
              </a:rPr>
              <a:t>: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z="2000" smtClean="0">
                <a:ea typeface="Arial" panose="020B0604020202020204" pitchFamily="34" charset="0"/>
              </a:rPr>
              <a:t>minimalism, autonomy - no internal changes required to interconnect networks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z="2000" smtClean="0">
                <a:ea typeface="Arial" panose="020B0604020202020204" pitchFamily="34" charset="0"/>
              </a:rPr>
              <a:t>best effort service model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z="2000" smtClean="0">
                <a:ea typeface="Arial" panose="020B0604020202020204" pitchFamily="34" charset="0"/>
              </a:rPr>
              <a:t>stateless routers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z="2000" smtClean="0">
                <a:ea typeface="Arial" panose="020B0604020202020204" pitchFamily="34" charset="0"/>
              </a:rPr>
              <a:t>decentralized control</a:t>
            </a:r>
          </a:p>
          <a:p>
            <a:pPr eaLnBrk="1" hangingPunct="1"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en-US" altLang="en-US" sz="24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define today</a:t>
            </a:r>
            <a:r>
              <a:rPr lang="ja-JP" altLang="en-US" sz="24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’</a:t>
            </a:r>
            <a:r>
              <a:rPr lang="en-US" altLang="ja-JP" sz="24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s Internet architecture</a:t>
            </a:r>
            <a:endParaRPr lang="en-US" altLang="en-US" sz="2400" smtClean="0">
              <a:solidFill>
                <a:srgbClr val="CC0000"/>
              </a:solidFill>
              <a:ea typeface="ＭＳ Ｐゴシック" panose="020B0600070205080204" pitchFamily="34" charset="-128"/>
            </a:endParaRPr>
          </a:p>
        </p:txBody>
      </p:sp>
      <p:sp>
        <p:nvSpPr>
          <p:cNvPr id="157700" name="Rectangle 5"/>
          <p:cNvSpPr>
            <a:spLocks noChangeArrowheads="1"/>
          </p:cNvSpPr>
          <p:nvPr/>
        </p:nvSpPr>
        <p:spPr bwMode="auto">
          <a:xfrm>
            <a:off x="523875" y="1028700"/>
            <a:ext cx="7972425" cy="647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i="1">
                <a:solidFill>
                  <a:srgbClr val="CC0000"/>
                </a:solidFill>
                <a:latin typeface="Comic Sans MS" panose="030F0702030302020204" pitchFamily="66" charset="0"/>
              </a:rPr>
              <a:t>1972-1980: Internetworking, new and proprietary nets</a:t>
            </a:r>
            <a:endParaRPr lang="en-US" altLang="en-US" sz="4000" u="sng">
              <a:solidFill>
                <a:srgbClr val="CC0000"/>
              </a:solidFill>
              <a:latin typeface="Comic Sans MS" panose="030F0702030302020204" pitchFamily="66" charset="0"/>
            </a:endParaRPr>
          </a:p>
        </p:txBody>
      </p:sp>
      <p:sp>
        <p:nvSpPr>
          <p:cNvPr id="157701" name="Rectangle 6"/>
          <p:cNvSpPr>
            <a:spLocks noChangeArrowheads="1"/>
          </p:cNvSpPr>
          <p:nvPr/>
        </p:nvSpPr>
        <p:spPr bwMode="auto">
          <a:xfrm>
            <a:off x="4970463" y="1982788"/>
            <a:ext cx="3878262" cy="3619500"/>
          </a:xfrm>
          <a:prstGeom prst="rect">
            <a:avLst/>
          </a:prstGeom>
          <a:noFill/>
          <a:ln w="28575">
            <a:solidFill>
              <a:srgbClr val="CC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>
              <a:latin typeface="Times New Roman" panose="02020603050405020304" pitchFamily="18" charset="0"/>
            </a:endParaRPr>
          </a:p>
        </p:txBody>
      </p:sp>
      <p:sp>
        <p:nvSpPr>
          <p:cNvPr id="10" name="Rectangle 2"/>
          <p:cNvSpPr txBox="1">
            <a:spLocks noChangeArrowheads="1"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How did we get here: Internet History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671584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Goals for Today</a:t>
            </a:r>
          </a:p>
        </p:txBody>
      </p:sp>
      <p:sp>
        <p:nvSpPr>
          <p:cNvPr id="716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 smtClean="0"/>
              <a:t>Overview</a:t>
            </a:r>
            <a:endParaRPr lang="en-US" sz="2800" dirty="0" smtClean="0"/>
          </a:p>
          <a:p>
            <a:pPr lvl="1"/>
            <a:r>
              <a:rPr lang="en-US" sz="2400" dirty="0" smtClean="0"/>
              <a:t>What is the Internet?</a:t>
            </a:r>
          </a:p>
          <a:p>
            <a:pPr lvl="2"/>
            <a:r>
              <a:rPr lang="en-US" sz="2000" dirty="0" smtClean="0"/>
              <a:t>What is it and how did we get here?</a:t>
            </a:r>
            <a:endParaRPr lang="en-US" sz="2000" dirty="0" smtClean="0"/>
          </a:p>
          <a:p>
            <a:pPr lvl="1"/>
            <a:r>
              <a:rPr lang="en-US" sz="2400" dirty="0" smtClean="0"/>
              <a:t>What is about Data Centers?</a:t>
            </a:r>
          </a:p>
          <a:p>
            <a:r>
              <a:rPr lang="en-US" sz="2800" dirty="0" smtClean="0"/>
              <a:t>Network Structure</a:t>
            </a:r>
          </a:p>
          <a:p>
            <a:pPr lvl="1"/>
            <a:r>
              <a:rPr lang="en-US" sz="2400" dirty="0" smtClean="0"/>
              <a:t>Internet</a:t>
            </a:r>
          </a:p>
          <a:p>
            <a:pPr lvl="1"/>
            <a:r>
              <a:rPr lang="en-US" sz="2400" dirty="0" smtClean="0"/>
              <a:t>Data center</a:t>
            </a:r>
            <a:endParaRPr lang="en-US" dirty="0" smtClean="0"/>
          </a:p>
          <a:p>
            <a:pPr lvl="1"/>
            <a:endParaRPr lang="en-US" sz="2400" dirty="0" smtClean="0"/>
          </a:p>
          <a:p>
            <a:endParaRPr lang="en-US" sz="2800" dirty="0" smtClean="0"/>
          </a:p>
          <a:p>
            <a:endParaRPr lang="en-US" sz="2800" dirty="0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440407397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9746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33400" y="1801813"/>
            <a:ext cx="3810000" cy="4457700"/>
          </a:xfrm>
        </p:spPr>
        <p:txBody>
          <a:bodyPr/>
          <a:lstStyle/>
          <a:p>
            <a:pPr eaLnBrk="1" hangingPunct="1">
              <a:buSzPct val="75000"/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1983: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deployment of TCP/IP</a:t>
            </a:r>
          </a:p>
          <a:p>
            <a:pPr eaLnBrk="1" hangingPunct="1">
              <a:buSzPct val="75000"/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1982: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smtp e-mail protocol defined </a:t>
            </a:r>
          </a:p>
          <a:p>
            <a:pPr eaLnBrk="1" hangingPunct="1">
              <a:buSzPct val="75000"/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1983: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DNS defined for name-to-IP-address translation</a:t>
            </a:r>
          </a:p>
          <a:p>
            <a:pPr eaLnBrk="1" hangingPunct="1">
              <a:buSzPct val="75000"/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1985: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ftp protocol defined</a:t>
            </a:r>
          </a:p>
          <a:p>
            <a:pPr eaLnBrk="1" hangingPunct="1">
              <a:buSzPct val="75000"/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1988: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TCP congestion control</a:t>
            </a:r>
          </a:p>
        </p:txBody>
      </p:sp>
      <p:sp>
        <p:nvSpPr>
          <p:cNvPr id="159747" name="Rectangle 4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495800" y="1811338"/>
            <a:ext cx="3810000" cy="4448175"/>
          </a:xfrm>
        </p:spPr>
        <p:txBody>
          <a:bodyPr/>
          <a:lstStyle/>
          <a:p>
            <a:pPr eaLnBrk="1" hangingPunct="1">
              <a:buSzPct val="75000"/>
            </a:pPr>
            <a:r>
              <a:rPr lang="en-US" altLang="en-US" sz="2400" dirty="0" smtClean="0">
                <a:ea typeface="ＭＳ Ｐゴシック" panose="020B0600070205080204" pitchFamily="34" charset="-128"/>
              </a:rPr>
              <a:t>new national networks: </a:t>
            </a:r>
            <a:r>
              <a:rPr lang="en-US" altLang="en-US" sz="2400" dirty="0" err="1" smtClean="0">
                <a:ea typeface="ＭＳ Ｐゴシック" panose="020B0600070205080204" pitchFamily="34" charset="-128"/>
              </a:rPr>
              <a:t>Csnet</a:t>
            </a:r>
            <a:r>
              <a:rPr lang="en-US" altLang="en-US" sz="2400" dirty="0" smtClean="0">
                <a:ea typeface="ＭＳ Ｐゴシック" panose="020B0600070205080204" pitchFamily="34" charset="-128"/>
              </a:rPr>
              <a:t>, </a:t>
            </a:r>
            <a:r>
              <a:rPr lang="en-US" altLang="en-US" sz="2400" dirty="0" err="1" smtClean="0">
                <a:ea typeface="ＭＳ Ｐゴシック" panose="020B0600070205080204" pitchFamily="34" charset="-128"/>
              </a:rPr>
              <a:t>BITnet</a:t>
            </a:r>
            <a:r>
              <a:rPr lang="en-US" altLang="en-US" sz="2400" dirty="0" smtClean="0">
                <a:ea typeface="ＭＳ Ｐゴシック" panose="020B0600070205080204" pitchFamily="34" charset="-128"/>
              </a:rPr>
              <a:t>, </a:t>
            </a:r>
            <a:r>
              <a:rPr lang="en-US" altLang="en-US" sz="2400" dirty="0" err="1" smtClean="0">
                <a:ea typeface="ＭＳ Ｐゴシック" panose="020B0600070205080204" pitchFamily="34" charset="-128"/>
              </a:rPr>
              <a:t>NSFnet</a:t>
            </a:r>
            <a:r>
              <a:rPr lang="en-US" altLang="en-US" sz="2400" dirty="0" smtClean="0">
                <a:ea typeface="ＭＳ Ｐゴシック" panose="020B0600070205080204" pitchFamily="34" charset="-128"/>
              </a:rPr>
              <a:t>, Minitel</a:t>
            </a:r>
          </a:p>
          <a:p>
            <a:pPr eaLnBrk="1" hangingPunct="1">
              <a:buSzPct val="75000"/>
            </a:pPr>
            <a:r>
              <a:rPr lang="en-US" altLang="en-US" sz="2400" i="1" dirty="0" smtClean="0">
                <a:ea typeface="ＭＳ Ｐゴシック" panose="020B0600070205080204" pitchFamily="34" charset="-128"/>
              </a:rPr>
              <a:t>100,000 hosts connected to confederation of networks</a:t>
            </a:r>
          </a:p>
          <a:p>
            <a:pPr eaLnBrk="1" hangingPunct="1">
              <a:buSzPct val="75000"/>
            </a:pPr>
            <a:endParaRPr lang="en-US" altLang="en-US" sz="2400" dirty="0" smtClean="0">
              <a:ea typeface="ＭＳ Ｐゴシック" panose="020B0600070205080204" pitchFamily="34" charset="-128"/>
            </a:endParaRPr>
          </a:p>
        </p:txBody>
      </p:sp>
      <p:sp>
        <p:nvSpPr>
          <p:cNvPr id="159748" name="Rectangle 5"/>
          <p:cNvSpPr>
            <a:spLocks noChangeArrowheads="1"/>
          </p:cNvSpPr>
          <p:nvPr/>
        </p:nvSpPr>
        <p:spPr bwMode="auto">
          <a:xfrm>
            <a:off x="523875" y="1028700"/>
            <a:ext cx="7962900" cy="647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i="1">
                <a:solidFill>
                  <a:srgbClr val="CC0000"/>
                </a:solidFill>
                <a:latin typeface="Comic Sans MS" panose="030F0702030302020204" pitchFamily="66" charset="0"/>
              </a:rPr>
              <a:t>1980-1990: new protocols, a proliferation of networks</a:t>
            </a:r>
            <a:endParaRPr lang="en-US" altLang="en-US" sz="4000" u="sng">
              <a:solidFill>
                <a:srgbClr val="CC0000"/>
              </a:solidFill>
              <a:latin typeface="Comic Sans MS" panose="030F0702030302020204" pitchFamily="66" charset="0"/>
            </a:endParaRPr>
          </a:p>
        </p:txBody>
      </p:sp>
      <p:sp>
        <p:nvSpPr>
          <p:cNvPr id="9" name="Rectangle 2"/>
          <p:cNvSpPr txBox="1">
            <a:spLocks noChangeArrowheads="1"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How did we get here: Internet History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392994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794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19100" y="1790700"/>
            <a:ext cx="4470400" cy="4457700"/>
          </a:xfrm>
        </p:spPr>
        <p:txBody>
          <a:bodyPr>
            <a:normAutofit fontScale="92500" lnSpcReduction="20000"/>
          </a:bodyPr>
          <a:lstStyle/>
          <a:p>
            <a:pPr marL="225425" indent="-225425" eaLnBrk="1" hangingPunct="1">
              <a:buSzPct val="75000"/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early 1990</a:t>
            </a:r>
            <a:r>
              <a:rPr lang="ja-JP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’</a:t>
            </a:r>
            <a:r>
              <a:rPr lang="en-US" altLang="ja-JP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s:</a:t>
            </a:r>
            <a:r>
              <a:rPr lang="en-US" altLang="ja-JP" sz="2400" smtClean="0">
                <a:solidFill>
                  <a:schemeClr val="accent2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ja-JP" sz="2400" smtClean="0">
                <a:ea typeface="ＭＳ Ｐゴシック" panose="020B0600070205080204" pitchFamily="34" charset="-128"/>
              </a:rPr>
              <a:t>ARPAnet decommissioned</a:t>
            </a:r>
          </a:p>
          <a:p>
            <a:pPr marL="225425" indent="-225425" eaLnBrk="1" hangingPunct="1">
              <a:buSzPct val="75000"/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1991:</a:t>
            </a:r>
            <a:r>
              <a:rPr lang="en-US" altLang="en-US" sz="2400" smtClean="0">
                <a:solidFill>
                  <a:schemeClr val="accent2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NSF lifts restrictions on commercial use of NSFnet (decommissioned, 1995)</a:t>
            </a:r>
          </a:p>
          <a:p>
            <a:pPr marL="225425" indent="-225425" eaLnBrk="1" hangingPunct="1">
              <a:buSzPct val="75000"/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early 1990s: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Web</a:t>
            </a:r>
          </a:p>
          <a:p>
            <a:pPr marL="569913" lvl="1" indent="-225425" eaLnBrk="1" hangingPunct="1"/>
            <a:r>
              <a:rPr lang="en-US" altLang="en-US" smtClean="0">
                <a:ea typeface="Arial" panose="020B0604020202020204" pitchFamily="34" charset="0"/>
              </a:rPr>
              <a:t>hypertext [Bush 1945, Nelson 1960</a:t>
            </a:r>
            <a:r>
              <a:rPr lang="ja-JP" altLang="en-US" smtClean="0">
                <a:ea typeface="ＭＳ Ｐゴシック" panose="020B0600070205080204" pitchFamily="34" charset="-128"/>
              </a:rPr>
              <a:t>’</a:t>
            </a:r>
            <a:r>
              <a:rPr lang="en-US" altLang="ja-JP" smtClean="0">
                <a:ea typeface="ＭＳ Ｐゴシック" panose="020B0600070205080204" pitchFamily="34" charset="-128"/>
              </a:rPr>
              <a:t>s]</a:t>
            </a:r>
          </a:p>
          <a:p>
            <a:pPr marL="569913" lvl="1" indent="-225425" eaLnBrk="1" hangingPunct="1"/>
            <a:r>
              <a:rPr lang="en-US" altLang="en-US" smtClean="0">
                <a:ea typeface="Arial" panose="020B0604020202020204" pitchFamily="34" charset="0"/>
              </a:rPr>
              <a:t>HTML, HTTP: Berners-Lee</a:t>
            </a:r>
          </a:p>
          <a:p>
            <a:pPr marL="569913" lvl="1" indent="-225425" eaLnBrk="1" hangingPunct="1"/>
            <a:r>
              <a:rPr lang="en-US" altLang="en-US" smtClean="0">
                <a:ea typeface="Arial" panose="020B0604020202020204" pitchFamily="34" charset="0"/>
              </a:rPr>
              <a:t>1994: Mosaic, later Netscape</a:t>
            </a:r>
          </a:p>
          <a:p>
            <a:pPr marL="569913" lvl="1" indent="-225425" eaLnBrk="1" hangingPunct="1"/>
            <a:r>
              <a:rPr lang="en-US" altLang="en-US" smtClean="0">
                <a:ea typeface="Arial" panose="020B0604020202020204" pitchFamily="34" charset="0"/>
              </a:rPr>
              <a:t>late 1990</a:t>
            </a:r>
            <a:r>
              <a:rPr lang="ja-JP" altLang="en-US" smtClean="0">
                <a:ea typeface="ＭＳ Ｐゴシック" panose="020B0600070205080204" pitchFamily="34" charset="-128"/>
              </a:rPr>
              <a:t>’</a:t>
            </a:r>
            <a:r>
              <a:rPr lang="en-US" altLang="ja-JP" smtClean="0">
                <a:ea typeface="ＭＳ Ｐゴシック" panose="020B0600070205080204" pitchFamily="34" charset="-128"/>
              </a:rPr>
              <a:t>s: commercialization</a:t>
            </a:r>
            <a:r>
              <a:rPr lang="en-US" altLang="ja-JP" sz="2000" smtClean="0">
                <a:ea typeface="ＭＳ Ｐゴシック" panose="020B0600070205080204" pitchFamily="34" charset="-128"/>
              </a:rPr>
              <a:t> of the Web</a:t>
            </a:r>
          </a:p>
          <a:p>
            <a:pPr marL="225425" indent="-225425" eaLnBrk="1" hangingPunct="1"/>
            <a:endParaRPr lang="en-US" altLang="en-US" sz="2400" smtClean="0">
              <a:ea typeface="ＭＳ Ｐゴシック" panose="020B0600070205080204" pitchFamily="34" charset="-128"/>
            </a:endParaRPr>
          </a:p>
          <a:p>
            <a:pPr marL="225425" indent="-225425" eaLnBrk="1" hangingPunct="1"/>
            <a:endParaRPr lang="en-US" altLang="en-US" sz="2400" smtClean="0">
              <a:ea typeface="ＭＳ Ｐゴシック" panose="020B0600070205080204" pitchFamily="34" charset="-128"/>
            </a:endParaRPr>
          </a:p>
        </p:txBody>
      </p:sp>
      <p:sp>
        <p:nvSpPr>
          <p:cNvPr id="161795" name="Rectangle 4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889500" y="1800225"/>
            <a:ext cx="3965575" cy="4448175"/>
          </a:xfrm>
        </p:spPr>
        <p:txBody>
          <a:bodyPr/>
          <a:lstStyle/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late 1990</a:t>
            </a:r>
            <a:r>
              <a:rPr lang="ja-JP" altLang="en-US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’</a:t>
            </a:r>
            <a:r>
              <a:rPr lang="en-US" altLang="ja-JP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s – 2000</a:t>
            </a:r>
            <a:r>
              <a:rPr lang="ja-JP" altLang="en-US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’</a:t>
            </a:r>
            <a:r>
              <a:rPr lang="en-US" altLang="ja-JP" sz="2400" dirty="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s:</a:t>
            </a:r>
          </a:p>
          <a:p>
            <a:pPr eaLnBrk="1" hangingPunct="1">
              <a:buSzPct val="75000"/>
            </a:pPr>
            <a:r>
              <a:rPr lang="en-US" altLang="en-US" sz="2400" dirty="0" smtClean="0">
                <a:ea typeface="ＭＳ Ｐゴシック" panose="020B0600070205080204" pitchFamily="34" charset="-128"/>
              </a:rPr>
              <a:t>more killer apps: instant messaging, P2P file sharing</a:t>
            </a:r>
          </a:p>
          <a:p>
            <a:pPr eaLnBrk="1" hangingPunct="1">
              <a:buSzPct val="75000"/>
            </a:pPr>
            <a:r>
              <a:rPr lang="en-US" altLang="en-US" sz="2400" dirty="0" smtClean="0">
                <a:ea typeface="ＭＳ Ｐゴシック" panose="020B0600070205080204" pitchFamily="34" charset="-128"/>
              </a:rPr>
              <a:t>network security to forefront</a:t>
            </a:r>
          </a:p>
          <a:p>
            <a:pPr eaLnBrk="1" hangingPunct="1">
              <a:buSzPct val="75000"/>
            </a:pPr>
            <a:r>
              <a:rPr lang="en-US" altLang="en-US" sz="2400" b="1" i="1" dirty="0" smtClean="0">
                <a:ea typeface="ＭＳ Ｐゴシック" panose="020B0600070205080204" pitchFamily="34" charset="-128"/>
              </a:rPr>
              <a:t>est. 50 million host, 100 million+ users</a:t>
            </a:r>
          </a:p>
          <a:p>
            <a:pPr eaLnBrk="1" hangingPunct="1">
              <a:buSzPct val="75000"/>
            </a:pPr>
            <a:r>
              <a:rPr lang="en-US" altLang="en-US" sz="2400" dirty="0" smtClean="0">
                <a:ea typeface="ＭＳ Ｐゴシック" panose="020B0600070205080204" pitchFamily="34" charset="-128"/>
              </a:rPr>
              <a:t>backbone links running at </a:t>
            </a:r>
            <a:r>
              <a:rPr lang="en-US" altLang="en-US" sz="2400" dirty="0" err="1" smtClean="0">
                <a:ea typeface="ＭＳ Ｐゴシック" panose="020B0600070205080204" pitchFamily="34" charset="-128"/>
              </a:rPr>
              <a:t>Gbps</a:t>
            </a:r>
            <a:endParaRPr lang="en-US" altLang="en-US" sz="2400" dirty="0" smtClean="0">
              <a:ea typeface="ＭＳ Ｐゴシック" panose="020B0600070205080204" pitchFamily="34" charset="-128"/>
            </a:endParaRPr>
          </a:p>
          <a:p>
            <a:pPr eaLnBrk="1" hangingPunct="1"/>
            <a:endParaRPr lang="en-US" altLang="en-US" sz="2000" dirty="0" smtClean="0">
              <a:ea typeface="ＭＳ Ｐゴシック" panose="020B0600070205080204" pitchFamily="34" charset="-128"/>
            </a:endParaRPr>
          </a:p>
        </p:txBody>
      </p:sp>
      <p:sp>
        <p:nvSpPr>
          <p:cNvPr id="161796" name="Rectangle 5"/>
          <p:cNvSpPr>
            <a:spLocks noChangeArrowheads="1"/>
          </p:cNvSpPr>
          <p:nvPr/>
        </p:nvSpPr>
        <p:spPr bwMode="auto">
          <a:xfrm>
            <a:off x="523875" y="1028700"/>
            <a:ext cx="7962900" cy="647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2800" i="1">
                <a:solidFill>
                  <a:srgbClr val="CC0000"/>
                </a:solidFill>
                <a:latin typeface="Gill Sans MT" panose="020B0502020104020203" pitchFamily="34" charset="0"/>
              </a:rPr>
              <a:t>1990, 2000</a:t>
            </a:r>
            <a:r>
              <a:rPr lang="ja-JP" altLang="en-US" sz="2800" i="1">
                <a:solidFill>
                  <a:srgbClr val="CC0000"/>
                </a:solidFill>
                <a:latin typeface="Gill Sans MT" panose="020B0502020104020203" pitchFamily="34" charset="0"/>
              </a:rPr>
              <a:t>’</a:t>
            </a:r>
            <a:r>
              <a:rPr lang="en-US" altLang="ja-JP" sz="2800" i="1">
                <a:solidFill>
                  <a:srgbClr val="CC0000"/>
                </a:solidFill>
                <a:latin typeface="Gill Sans MT" panose="020B0502020104020203" pitchFamily="34" charset="0"/>
              </a:rPr>
              <a:t>s: commercialization, the Web, new apps</a:t>
            </a:r>
            <a:endParaRPr lang="en-US" altLang="en-US" sz="2800" u="sng">
              <a:solidFill>
                <a:srgbClr val="CC0000"/>
              </a:solidFill>
              <a:latin typeface="Gill Sans MT" panose="020B0502020104020203" pitchFamily="34" charset="0"/>
            </a:endParaRPr>
          </a:p>
        </p:txBody>
      </p:sp>
      <p:sp>
        <p:nvSpPr>
          <p:cNvPr id="9" name="Rectangle 2"/>
          <p:cNvSpPr txBox="1">
            <a:spLocks noChangeArrowheads="1"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How did we get here: Internet History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139108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42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92125" y="1209675"/>
            <a:ext cx="7502525" cy="4457700"/>
          </a:xfrm>
        </p:spPr>
        <p:txBody>
          <a:bodyPr>
            <a:normAutofit fontScale="92500" lnSpcReduction="20000"/>
          </a:bodyPr>
          <a:lstStyle/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i="1" dirty="0" smtClean="0">
                <a:solidFill>
                  <a:srgbClr val="C00000"/>
                </a:solidFill>
                <a:ea typeface="ＭＳ Ｐゴシック" panose="020B0600070205080204" pitchFamily="34" charset="-128"/>
              </a:rPr>
              <a:t>2005-present</a:t>
            </a:r>
          </a:p>
          <a:p>
            <a:pPr eaLnBrk="1" hangingPunct="1">
              <a:buSzPct val="75000"/>
            </a:pPr>
            <a:r>
              <a:rPr lang="en-US" altLang="en-US" sz="2400" b="1" i="1" dirty="0" smtClean="0">
                <a:ea typeface="ＭＳ Ｐゴシック" panose="020B0600070205080204" pitchFamily="34" charset="-128"/>
              </a:rPr>
              <a:t>~750 million hosts</a:t>
            </a:r>
          </a:p>
          <a:p>
            <a:pPr lvl="1" eaLnBrk="1" hangingPunct="1">
              <a:buSzPct val="75000"/>
            </a:pPr>
            <a:r>
              <a:rPr lang="en-US" altLang="en-US" sz="2000" dirty="0" smtClean="0">
                <a:ea typeface="ＭＳ Ｐゴシック" panose="020B0600070205080204" pitchFamily="34" charset="-128"/>
              </a:rPr>
              <a:t>Smartphones and tablets</a:t>
            </a:r>
          </a:p>
          <a:p>
            <a:pPr eaLnBrk="1" hangingPunct="1"/>
            <a:r>
              <a:rPr lang="en-US" altLang="en-US" sz="2400" dirty="0" smtClean="0">
                <a:ea typeface="ＭＳ Ｐゴシック" panose="020B0600070205080204" pitchFamily="34" charset="-128"/>
              </a:rPr>
              <a:t>Aggressive deployment of broadband access</a:t>
            </a:r>
          </a:p>
          <a:p>
            <a:pPr eaLnBrk="1" hangingPunct="1"/>
            <a:r>
              <a:rPr lang="en-US" altLang="en-US" sz="2400" dirty="0" smtClean="0">
                <a:ea typeface="ＭＳ Ｐゴシック" panose="020B0600070205080204" pitchFamily="34" charset="-128"/>
              </a:rPr>
              <a:t>Increasing ubiquity of high-speed wireless access</a:t>
            </a:r>
          </a:p>
          <a:p>
            <a:pPr eaLnBrk="1" hangingPunct="1"/>
            <a:r>
              <a:rPr lang="en-US" altLang="en-US" sz="2400" dirty="0" smtClean="0">
                <a:ea typeface="ＭＳ Ｐゴシック" panose="020B0600070205080204" pitchFamily="34" charset="-128"/>
              </a:rPr>
              <a:t>Emergence of online social networks: </a:t>
            </a:r>
          </a:p>
          <a:p>
            <a:pPr lvl="1" eaLnBrk="1" hangingPunct="1"/>
            <a:r>
              <a:rPr lang="en-US" altLang="en-US" sz="2000" dirty="0" smtClean="0">
                <a:ea typeface="ＭＳ Ｐゴシック" panose="020B0600070205080204" pitchFamily="34" charset="-128"/>
              </a:rPr>
              <a:t>Facebook: soon one billion users</a:t>
            </a:r>
            <a:endParaRPr lang="en-US" altLang="en-US" dirty="0" smtClean="0">
              <a:ea typeface="ＭＳ Ｐゴシック" panose="020B0600070205080204" pitchFamily="34" charset="-128"/>
            </a:endParaRPr>
          </a:p>
          <a:p>
            <a:pPr eaLnBrk="1" hangingPunct="1"/>
            <a:r>
              <a:rPr lang="en-US" altLang="en-US" sz="2400" dirty="0" smtClean="0">
                <a:ea typeface="ＭＳ Ｐゴシック" panose="020B0600070205080204" pitchFamily="34" charset="-128"/>
              </a:rPr>
              <a:t>Service providers (Google, Microsoft) create their own networks</a:t>
            </a:r>
          </a:p>
          <a:p>
            <a:pPr lvl="1" eaLnBrk="1" hangingPunct="1"/>
            <a:r>
              <a:rPr lang="en-US" altLang="en-US" dirty="0" smtClean="0">
                <a:ea typeface="ＭＳ Ｐゴシック" panose="020B0600070205080204" pitchFamily="34" charset="-128"/>
              </a:rPr>
              <a:t>Bypass  Internet, providing </a:t>
            </a:r>
            <a:r>
              <a:rPr lang="ja-JP" altLang="en-US" dirty="0" smtClean="0">
                <a:ea typeface="ＭＳ Ｐゴシック" panose="020B0600070205080204" pitchFamily="34" charset="-128"/>
              </a:rPr>
              <a:t>“</a:t>
            </a:r>
            <a:r>
              <a:rPr lang="en-US" altLang="ja-JP" dirty="0" smtClean="0">
                <a:ea typeface="ＭＳ Ｐゴシック" panose="020B0600070205080204" pitchFamily="34" charset="-128"/>
              </a:rPr>
              <a:t>instantaneous</a:t>
            </a:r>
            <a:r>
              <a:rPr lang="ja-JP" altLang="en-US" dirty="0" smtClean="0">
                <a:ea typeface="ＭＳ Ｐゴシック" panose="020B0600070205080204" pitchFamily="34" charset="-128"/>
              </a:rPr>
              <a:t>”</a:t>
            </a:r>
            <a:r>
              <a:rPr lang="en-US" altLang="ja-JP" dirty="0" smtClean="0">
                <a:ea typeface="ＭＳ Ｐゴシック" panose="020B0600070205080204" pitchFamily="34" charset="-128"/>
              </a:rPr>
              <a:t> access to search, </a:t>
            </a:r>
            <a:r>
              <a:rPr lang="en-US" altLang="ja-JP" dirty="0" err="1" smtClean="0">
                <a:ea typeface="ＭＳ Ｐゴシック" panose="020B0600070205080204" pitchFamily="34" charset="-128"/>
              </a:rPr>
              <a:t>emai</a:t>
            </a:r>
            <a:r>
              <a:rPr lang="en-US" altLang="ja-JP" dirty="0" smtClean="0">
                <a:ea typeface="ＭＳ Ｐゴシック" panose="020B0600070205080204" pitchFamily="34" charset="-128"/>
              </a:rPr>
              <a:t>, etc.</a:t>
            </a:r>
          </a:p>
          <a:p>
            <a:pPr eaLnBrk="1" hangingPunct="1"/>
            <a:r>
              <a:rPr lang="en-US" altLang="en-US" sz="2400" dirty="0" smtClean="0">
                <a:ea typeface="ＭＳ Ｐゴシック" panose="020B0600070205080204" pitchFamily="34" charset="-128"/>
              </a:rPr>
              <a:t>E-commerce, universities, enterprises running their services in </a:t>
            </a:r>
            <a:r>
              <a:rPr lang="ja-JP" altLang="en-US" sz="2400" dirty="0" smtClean="0">
                <a:ea typeface="ＭＳ Ｐゴシック" panose="020B0600070205080204" pitchFamily="34" charset="-128"/>
              </a:rPr>
              <a:t>“</a:t>
            </a:r>
            <a:r>
              <a:rPr lang="en-US" altLang="ja-JP" sz="2400" dirty="0" smtClean="0">
                <a:ea typeface="ＭＳ Ｐゴシック" panose="020B0600070205080204" pitchFamily="34" charset="-128"/>
              </a:rPr>
              <a:t>cloud</a:t>
            </a:r>
            <a:r>
              <a:rPr lang="ja-JP" altLang="en-US" sz="2400" dirty="0" smtClean="0">
                <a:ea typeface="ＭＳ Ｐゴシック" panose="020B0600070205080204" pitchFamily="34" charset="-128"/>
              </a:rPr>
              <a:t>”</a:t>
            </a:r>
            <a:r>
              <a:rPr lang="en-US" altLang="ja-JP" sz="2400" dirty="0" smtClean="0">
                <a:ea typeface="ＭＳ Ｐゴシック" panose="020B0600070205080204" pitchFamily="34" charset="-128"/>
              </a:rPr>
              <a:t> (</a:t>
            </a:r>
            <a:r>
              <a:rPr lang="en-US" altLang="ja-JP" sz="2400" dirty="0" err="1" smtClean="0">
                <a:ea typeface="ＭＳ Ｐゴシック" panose="020B0600070205080204" pitchFamily="34" charset="-128"/>
              </a:rPr>
              <a:t>eg</a:t>
            </a:r>
            <a:r>
              <a:rPr lang="en-US" altLang="ja-JP" sz="2400" dirty="0" smtClean="0">
                <a:ea typeface="ＭＳ Ｐゴシック" panose="020B0600070205080204" pitchFamily="34" charset="-128"/>
              </a:rPr>
              <a:t>, Amazon EC2)</a:t>
            </a:r>
            <a:endParaRPr lang="en-US" altLang="en-US" sz="2400" dirty="0" smtClean="0">
              <a:ea typeface="ＭＳ Ｐゴシック" panose="020B0600070205080204" pitchFamily="34" charset="-128"/>
            </a:endParaRPr>
          </a:p>
        </p:txBody>
      </p:sp>
      <p:sp>
        <p:nvSpPr>
          <p:cNvPr id="7" name="Rectangle 2"/>
          <p:cNvSpPr txBox="1">
            <a:spLocks noChangeArrowheads="1"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How did we get here: Internet History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21431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163285" y="852714"/>
            <a:ext cx="8799285" cy="6102978"/>
          </a:xfrm>
        </p:spPr>
        <p:txBody>
          <a:bodyPr>
            <a:normAutofit lnSpcReduction="10000"/>
          </a:bodyPr>
          <a:lstStyle/>
          <a:p>
            <a:r>
              <a:rPr lang="en-US" sz="2800" dirty="0" smtClean="0"/>
              <a:t>Cost</a:t>
            </a:r>
          </a:p>
          <a:p>
            <a:pPr lvl="1"/>
            <a:r>
              <a:rPr lang="en-US" sz="2400" dirty="0" smtClean="0"/>
              <a:t>“It is the economics stupid”</a:t>
            </a:r>
          </a:p>
          <a:p>
            <a:pPr lvl="2"/>
            <a:r>
              <a:rPr lang="en-US" sz="2000" dirty="0" smtClean="0"/>
              <a:t>James </a:t>
            </a:r>
            <a:r>
              <a:rPr lang="en-US" sz="2000" dirty="0"/>
              <a:t>Hamilton, VP &amp; Distinguished engineer, Amazon Web Services</a:t>
            </a:r>
          </a:p>
          <a:p>
            <a:pPr lvl="1"/>
            <a:r>
              <a:rPr lang="en-US" sz="2400" dirty="0"/>
              <a:t> In 2008, data center staff to servers was 1:1000</a:t>
            </a:r>
          </a:p>
          <a:p>
            <a:pPr marL="457200" lvl="1" indent="0">
              <a:buNone/>
            </a:pPr>
            <a:r>
              <a:rPr lang="en-US" sz="2400" dirty="0" smtClean="0"/>
              <a:t>     Today</a:t>
            </a:r>
            <a:r>
              <a:rPr lang="en-US" sz="2400" dirty="0"/>
              <a:t>, closer to </a:t>
            </a:r>
            <a:r>
              <a:rPr lang="en-US" sz="2400" dirty="0" smtClean="0"/>
              <a:t>1:10,000</a:t>
            </a:r>
          </a:p>
          <a:p>
            <a:r>
              <a:rPr lang="en-US" sz="3000" dirty="0"/>
              <a:t>S</a:t>
            </a:r>
            <a:r>
              <a:rPr lang="en-US" sz="3000" dirty="0" smtClean="0"/>
              <a:t>cale</a:t>
            </a:r>
            <a:endParaRPr lang="en-US" sz="3000" dirty="0"/>
          </a:p>
          <a:p>
            <a:pPr lvl="1"/>
            <a:r>
              <a:rPr lang="en-US" sz="2600" dirty="0"/>
              <a:t>Millions of servers, billions of users, trillions of </a:t>
            </a:r>
            <a:r>
              <a:rPr lang="en-US" sz="2600" dirty="0" smtClean="0"/>
              <a:t>objects</a:t>
            </a:r>
          </a:p>
          <a:p>
            <a:pPr lvl="1"/>
            <a:r>
              <a:rPr lang="en-US" sz="2600" dirty="0" smtClean="0"/>
              <a:t>Scale out instead of scale up</a:t>
            </a:r>
          </a:p>
          <a:p>
            <a:r>
              <a:rPr lang="en-US" sz="3000" dirty="0" smtClean="0"/>
              <a:t>Efficient</a:t>
            </a:r>
          </a:p>
          <a:p>
            <a:pPr lvl="1"/>
            <a:r>
              <a:rPr lang="en-US" sz="2600" dirty="0" smtClean="0"/>
              <a:t>Massive scale in the same location eases design and lowers costs</a:t>
            </a:r>
          </a:p>
          <a:p>
            <a:r>
              <a:rPr lang="en-US" sz="3000" dirty="0" smtClean="0"/>
              <a:t>Global scale data centers </a:t>
            </a:r>
          </a:p>
          <a:p>
            <a:pPr lvl="1"/>
            <a:r>
              <a:rPr lang="en-US" sz="2600" dirty="0" smtClean="0"/>
              <a:t>Data Centers strategically placed where power is cheap and close to consumers</a:t>
            </a:r>
            <a:endParaRPr lang="en-US" sz="2600" dirty="0"/>
          </a:p>
          <a:p>
            <a:endParaRPr lang="en-US" dirty="0"/>
          </a:p>
          <a:p>
            <a:pPr lvl="1"/>
            <a:endParaRPr lang="en-US" sz="2400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0" y="-15648"/>
            <a:ext cx="8026400" cy="683305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What is different about Data Centers?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216773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800" dirty="0" smtClean="0"/>
              <a:t>Breakdown</a:t>
            </a:r>
          </a:p>
          <a:p>
            <a:pPr lvl="1"/>
            <a:r>
              <a:rPr lang="en-US" sz="2400" dirty="0" smtClean="0"/>
              <a:t>45%	Servers			- CPU, memory, storage subsystems</a:t>
            </a:r>
          </a:p>
          <a:p>
            <a:pPr lvl="1"/>
            <a:r>
              <a:rPr lang="en-US" sz="2400" dirty="0" smtClean="0"/>
              <a:t>25%	Infrastructure	- Power distribution and cooling</a:t>
            </a:r>
          </a:p>
          <a:p>
            <a:pPr lvl="1"/>
            <a:r>
              <a:rPr lang="en-US" sz="2400" dirty="0" smtClean="0"/>
              <a:t>15%	Power draw	- Electrical utility costs</a:t>
            </a:r>
          </a:p>
          <a:p>
            <a:pPr lvl="1"/>
            <a:r>
              <a:rPr lang="en-US" sz="2400" dirty="0" smtClean="0"/>
              <a:t>15% Network		- Links, transit, equipment</a:t>
            </a: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Where do the costs go?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707805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800" dirty="0" smtClean="0"/>
              <a:t>Breakdown</a:t>
            </a:r>
          </a:p>
          <a:p>
            <a:pPr lvl="1"/>
            <a:r>
              <a:rPr lang="en-US" sz="2400" dirty="0" smtClean="0"/>
              <a:t>45%	Servers			- CPU, memory, storage subsystems</a:t>
            </a:r>
          </a:p>
          <a:p>
            <a:pPr lvl="1"/>
            <a:r>
              <a:rPr lang="en-US" sz="2400" dirty="0" smtClean="0"/>
              <a:t>25%	Infrastructure	- Power distribution and cooling</a:t>
            </a:r>
          </a:p>
          <a:p>
            <a:pPr lvl="1"/>
            <a:r>
              <a:rPr lang="en-US" sz="2400" dirty="0" smtClean="0"/>
              <a:t>15%	Power draw	- Electrical utility costs</a:t>
            </a:r>
          </a:p>
          <a:p>
            <a:pPr lvl="1"/>
            <a:r>
              <a:rPr lang="en-US" sz="2400" dirty="0" smtClean="0"/>
              <a:t>15% Network		- Links, transit, equipment</a:t>
            </a:r>
          </a:p>
          <a:p>
            <a:r>
              <a:rPr lang="en-US" sz="2800" dirty="0" smtClean="0"/>
              <a:t>How to reduced costs</a:t>
            </a:r>
          </a:p>
          <a:p>
            <a:pPr lvl="1"/>
            <a:r>
              <a:rPr lang="en-US" sz="2400" dirty="0" smtClean="0"/>
              <a:t>Servers and Infrastructure</a:t>
            </a:r>
          </a:p>
          <a:p>
            <a:pPr lvl="2"/>
            <a:r>
              <a:rPr lang="en-US" sz="2000" dirty="0" smtClean="0"/>
              <a:t>Let servers fail and infrastructure fail</a:t>
            </a:r>
          </a:p>
          <a:p>
            <a:pPr lvl="2"/>
            <a:r>
              <a:rPr lang="en-US" sz="2000" dirty="0" smtClean="0"/>
              <a:t>Software, Replication and network efficiency can help</a:t>
            </a:r>
          </a:p>
          <a:p>
            <a:pPr lvl="1"/>
            <a:r>
              <a:rPr lang="en-US" sz="2400" dirty="0" smtClean="0"/>
              <a:t>Power and Network</a:t>
            </a:r>
          </a:p>
          <a:p>
            <a:pPr lvl="2"/>
            <a:r>
              <a:rPr lang="en-US" sz="2000" dirty="0" smtClean="0"/>
              <a:t>High utilization (better on than off)</a:t>
            </a:r>
          </a:p>
          <a:p>
            <a:pPr lvl="2"/>
            <a:r>
              <a:rPr lang="en-US" sz="2000" dirty="0" smtClean="0"/>
              <a:t>Agility (ability to run applications anywhere in data center)</a:t>
            </a:r>
            <a:endParaRPr lang="en-US" sz="2000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Where do the costs go?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615606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loud 1"/>
          <p:cNvSpPr/>
          <p:nvPr/>
        </p:nvSpPr>
        <p:spPr>
          <a:xfrm>
            <a:off x="1604665" y="1297352"/>
            <a:ext cx="6765612" cy="840813"/>
          </a:xfrm>
          <a:prstGeom prst="cloud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198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3800" dirty="0" smtClean="0"/>
              <a:t>Networking in Data Centers</a:t>
            </a:r>
            <a:endParaRPr lang="en-US" sz="3800" dirty="0"/>
          </a:p>
        </p:txBody>
      </p:sp>
      <p:sp>
        <p:nvSpPr>
          <p:cNvPr id="12" name="Rectangle 3"/>
          <p:cNvSpPr txBox="1">
            <a:spLocks noChangeArrowheads="1"/>
          </p:cNvSpPr>
          <p:nvPr/>
        </p:nvSpPr>
        <p:spPr>
          <a:xfrm>
            <a:off x="76199" y="872128"/>
            <a:ext cx="9067801" cy="542834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sz="2400" dirty="0">
              <a:solidFill>
                <a:schemeClr val="bg1">
                  <a:lumMod val="50000"/>
                </a:schemeClr>
              </a:solidFill>
            </a:endParaRPr>
          </a:p>
          <a:p>
            <a:pPr lvl="1"/>
            <a:endParaRPr lang="en-US" dirty="0" smtClean="0"/>
          </a:p>
        </p:txBody>
      </p:sp>
      <p:grpSp>
        <p:nvGrpSpPr>
          <p:cNvPr id="86" name="Group 85"/>
          <p:cNvGrpSpPr/>
          <p:nvPr/>
        </p:nvGrpSpPr>
        <p:grpSpPr>
          <a:xfrm>
            <a:off x="685800" y="4070970"/>
            <a:ext cx="1676400" cy="1752600"/>
            <a:chOff x="685800" y="4191000"/>
            <a:chExt cx="1676400" cy="1752600"/>
          </a:xfrm>
        </p:grpSpPr>
        <p:sp>
          <p:nvSpPr>
            <p:cNvPr id="87" name="Rectangle 86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8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8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3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94" name="TextBox 93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sp>
        <p:nvSpPr>
          <p:cNvPr id="95" name="TextBox 94"/>
          <p:cNvSpPr txBox="1"/>
          <p:nvPr/>
        </p:nvSpPr>
        <p:spPr>
          <a:xfrm>
            <a:off x="6019800" y="468057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grpSp>
        <p:nvGrpSpPr>
          <p:cNvPr id="96" name="Group 95"/>
          <p:cNvGrpSpPr/>
          <p:nvPr/>
        </p:nvGrpSpPr>
        <p:grpSpPr>
          <a:xfrm>
            <a:off x="1981200" y="4070970"/>
            <a:ext cx="1676400" cy="1752600"/>
            <a:chOff x="685800" y="4191000"/>
            <a:chExt cx="1676400" cy="1752600"/>
          </a:xfrm>
        </p:grpSpPr>
        <p:sp>
          <p:nvSpPr>
            <p:cNvPr id="97" name="Rectangle 96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9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3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04" name="TextBox 103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grpSp>
        <p:nvGrpSpPr>
          <p:cNvPr id="105" name="Group 104"/>
          <p:cNvGrpSpPr/>
          <p:nvPr/>
        </p:nvGrpSpPr>
        <p:grpSpPr>
          <a:xfrm>
            <a:off x="6781800" y="4070970"/>
            <a:ext cx="1676400" cy="1752600"/>
            <a:chOff x="685800" y="4191000"/>
            <a:chExt cx="1676400" cy="1752600"/>
          </a:xfrm>
        </p:grpSpPr>
        <p:sp>
          <p:nvSpPr>
            <p:cNvPr id="106" name="Rectangle 105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07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1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1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1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13" name="TextBox 112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pic>
        <p:nvPicPr>
          <p:cNvPr id="114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838200" y="3766170"/>
            <a:ext cx="1219200" cy="239877"/>
          </a:xfrm>
          <a:prstGeom prst="rect">
            <a:avLst/>
          </a:prstGeom>
          <a:noFill/>
        </p:spPr>
      </p:pic>
      <p:pic>
        <p:nvPicPr>
          <p:cNvPr id="115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2133600" y="3766170"/>
            <a:ext cx="1219200" cy="239877"/>
          </a:xfrm>
          <a:prstGeom prst="rect">
            <a:avLst/>
          </a:prstGeom>
          <a:noFill/>
        </p:spPr>
      </p:pic>
      <p:pic>
        <p:nvPicPr>
          <p:cNvPr id="116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6934200" y="3766170"/>
            <a:ext cx="1219200" cy="239877"/>
          </a:xfrm>
          <a:prstGeom prst="rect">
            <a:avLst/>
          </a:prstGeom>
          <a:noFill/>
        </p:spPr>
      </p:pic>
      <p:pic>
        <p:nvPicPr>
          <p:cNvPr id="117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1524000" y="2787238"/>
            <a:ext cx="1219200" cy="239877"/>
          </a:xfrm>
          <a:prstGeom prst="rect">
            <a:avLst/>
          </a:prstGeom>
          <a:noFill/>
        </p:spPr>
      </p:pic>
      <p:pic>
        <p:nvPicPr>
          <p:cNvPr id="118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6324600" y="2775961"/>
            <a:ext cx="1219200" cy="239877"/>
          </a:xfrm>
          <a:prstGeom prst="rect">
            <a:avLst/>
          </a:prstGeom>
          <a:noFill/>
        </p:spPr>
      </p:pic>
      <p:pic>
        <p:nvPicPr>
          <p:cNvPr id="119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3048000" y="1937370"/>
            <a:ext cx="1219200" cy="239877"/>
          </a:xfrm>
          <a:prstGeom prst="rect">
            <a:avLst/>
          </a:prstGeom>
          <a:noFill/>
        </p:spPr>
      </p:pic>
      <p:pic>
        <p:nvPicPr>
          <p:cNvPr id="120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5638800" y="1937370"/>
            <a:ext cx="1219200" cy="239877"/>
          </a:xfrm>
          <a:prstGeom prst="rect">
            <a:avLst/>
          </a:prstGeom>
          <a:noFill/>
        </p:spPr>
      </p:pic>
      <p:cxnSp>
        <p:nvCxnSpPr>
          <p:cNvPr id="121" name="Straight Connector 120"/>
          <p:cNvCxnSpPr>
            <a:stCxn id="114" idx="0"/>
            <a:endCxn id="117" idx="2"/>
          </p:cNvCxnSpPr>
          <p:nvPr/>
        </p:nvCxnSpPr>
        <p:spPr>
          <a:xfrm rot="5400000" flipH="1" flipV="1">
            <a:off x="1421173" y="3053743"/>
            <a:ext cx="739055" cy="685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2" name="Straight Connector 121"/>
          <p:cNvCxnSpPr>
            <a:stCxn id="115" idx="0"/>
            <a:endCxn id="117" idx="2"/>
          </p:cNvCxnSpPr>
          <p:nvPr/>
        </p:nvCxnSpPr>
        <p:spPr>
          <a:xfrm rot="16200000" flipV="1">
            <a:off x="2068873" y="3091843"/>
            <a:ext cx="739055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3" name="Straight Connector 122"/>
          <p:cNvCxnSpPr>
            <a:stCxn id="117" idx="0"/>
            <a:endCxn id="119" idx="2"/>
          </p:cNvCxnSpPr>
          <p:nvPr/>
        </p:nvCxnSpPr>
        <p:spPr>
          <a:xfrm rot="5400000" flipH="1" flipV="1">
            <a:off x="2590605" y="1720243"/>
            <a:ext cx="609991" cy="1524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4" name="Straight Connector 123"/>
          <p:cNvCxnSpPr>
            <a:stCxn id="116" idx="0"/>
            <a:endCxn id="118" idx="2"/>
          </p:cNvCxnSpPr>
          <p:nvPr/>
        </p:nvCxnSpPr>
        <p:spPr>
          <a:xfrm rot="16200000" flipV="1">
            <a:off x="6863834" y="3086204"/>
            <a:ext cx="750332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5" name="Straight Connector 124"/>
          <p:cNvCxnSpPr>
            <a:stCxn id="117" idx="0"/>
            <a:endCxn id="120" idx="2"/>
          </p:cNvCxnSpPr>
          <p:nvPr/>
        </p:nvCxnSpPr>
        <p:spPr>
          <a:xfrm rot="5400000" flipH="1" flipV="1">
            <a:off x="3886005" y="424843"/>
            <a:ext cx="609991" cy="4114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26" name="Group 125"/>
          <p:cNvGrpSpPr/>
          <p:nvPr/>
        </p:nvGrpSpPr>
        <p:grpSpPr>
          <a:xfrm>
            <a:off x="3276600" y="4070970"/>
            <a:ext cx="1676400" cy="1752600"/>
            <a:chOff x="685800" y="4191000"/>
            <a:chExt cx="1676400" cy="1752600"/>
          </a:xfrm>
        </p:grpSpPr>
        <p:sp>
          <p:nvSpPr>
            <p:cNvPr id="127" name="Rectangle 126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2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2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3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34" name="TextBox 133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grpSp>
        <p:nvGrpSpPr>
          <p:cNvPr id="135" name="Group 134"/>
          <p:cNvGrpSpPr/>
          <p:nvPr/>
        </p:nvGrpSpPr>
        <p:grpSpPr>
          <a:xfrm>
            <a:off x="4572000" y="4070970"/>
            <a:ext cx="1676400" cy="1752600"/>
            <a:chOff x="685800" y="4191000"/>
            <a:chExt cx="1676400" cy="1752600"/>
          </a:xfrm>
        </p:grpSpPr>
        <p:sp>
          <p:nvSpPr>
            <p:cNvPr id="136" name="Rectangle 135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37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4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4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4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43" name="TextBox 142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pic>
        <p:nvPicPr>
          <p:cNvPr id="144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3429000" y="3766170"/>
            <a:ext cx="1219200" cy="239877"/>
          </a:xfrm>
          <a:prstGeom prst="rect">
            <a:avLst/>
          </a:prstGeom>
          <a:noFill/>
        </p:spPr>
      </p:pic>
      <p:pic>
        <p:nvPicPr>
          <p:cNvPr id="145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4724400" y="3766170"/>
            <a:ext cx="1219200" cy="239877"/>
          </a:xfrm>
          <a:prstGeom prst="rect">
            <a:avLst/>
          </a:prstGeom>
          <a:noFill/>
        </p:spPr>
      </p:pic>
      <p:pic>
        <p:nvPicPr>
          <p:cNvPr id="146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4114800" y="2787238"/>
            <a:ext cx="1219200" cy="239877"/>
          </a:xfrm>
          <a:prstGeom prst="rect">
            <a:avLst/>
          </a:prstGeom>
          <a:noFill/>
        </p:spPr>
      </p:pic>
      <p:cxnSp>
        <p:nvCxnSpPr>
          <p:cNvPr id="147" name="Straight Connector 146"/>
          <p:cNvCxnSpPr>
            <a:stCxn id="144" idx="0"/>
            <a:endCxn id="146" idx="2"/>
          </p:cNvCxnSpPr>
          <p:nvPr/>
        </p:nvCxnSpPr>
        <p:spPr>
          <a:xfrm rot="5400000" flipH="1" flipV="1">
            <a:off x="4011973" y="3053743"/>
            <a:ext cx="739055" cy="685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8" name="Straight Connector 147"/>
          <p:cNvCxnSpPr>
            <a:stCxn id="145" idx="0"/>
            <a:endCxn id="146" idx="2"/>
          </p:cNvCxnSpPr>
          <p:nvPr/>
        </p:nvCxnSpPr>
        <p:spPr>
          <a:xfrm rot="16200000" flipV="1">
            <a:off x="4659673" y="3091843"/>
            <a:ext cx="739055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9" name="Straight Connector 148"/>
          <p:cNvCxnSpPr>
            <a:stCxn id="146" idx="0"/>
            <a:endCxn id="120" idx="2"/>
          </p:cNvCxnSpPr>
          <p:nvPr/>
        </p:nvCxnSpPr>
        <p:spPr>
          <a:xfrm rot="5400000" flipH="1" flipV="1">
            <a:off x="5181405" y="1720243"/>
            <a:ext cx="609991" cy="1524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0" name="Straight Connector 149"/>
          <p:cNvCxnSpPr>
            <a:stCxn id="146" idx="0"/>
            <a:endCxn id="119" idx="2"/>
          </p:cNvCxnSpPr>
          <p:nvPr/>
        </p:nvCxnSpPr>
        <p:spPr>
          <a:xfrm rot="16200000" flipV="1">
            <a:off x="3886005" y="1948843"/>
            <a:ext cx="609991" cy="1066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1" name="Straight Connector 150"/>
          <p:cNvCxnSpPr>
            <a:stCxn id="118" idx="0"/>
            <a:endCxn id="120" idx="2"/>
          </p:cNvCxnSpPr>
          <p:nvPr/>
        </p:nvCxnSpPr>
        <p:spPr>
          <a:xfrm rot="16200000" flipV="1">
            <a:off x="6291943" y="2133704"/>
            <a:ext cx="598714" cy="685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2" name="Straight Connector 151"/>
          <p:cNvCxnSpPr>
            <a:stCxn id="118" idx="0"/>
            <a:endCxn id="119" idx="2"/>
          </p:cNvCxnSpPr>
          <p:nvPr/>
        </p:nvCxnSpPr>
        <p:spPr>
          <a:xfrm rot="16200000" flipV="1">
            <a:off x="4996543" y="838304"/>
            <a:ext cx="598714" cy="3276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3" name="TextBox 152"/>
          <p:cNvSpPr txBox="1"/>
          <p:nvPr/>
        </p:nvSpPr>
        <p:spPr>
          <a:xfrm>
            <a:off x="5638800" y="2711038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154" name="TextBox 153"/>
          <p:cNvSpPr txBox="1"/>
          <p:nvPr/>
        </p:nvSpPr>
        <p:spPr>
          <a:xfrm>
            <a:off x="1828800" y="330897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155" name="TextBox 154"/>
          <p:cNvSpPr txBox="1"/>
          <p:nvPr/>
        </p:nvSpPr>
        <p:spPr>
          <a:xfrm>
            <a:off x="4419600" y="330897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156" name="TextBox 155"/>
          <p:cNvSpPr txBox="1"/>
          <p:nvPr/>
        </p:nvSpPr>
        <p:spPr>
          <a:xfrm>
            <a:off x="76200" y="3461370"/>
            <a:ext cx="71218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err="1" smtClean="0"/>
              <a:t>ToR</a:t>
            </a:r>
            <a:endParaRPr lang="en-US" sz="2800" dirty="0"/>
          </a:p>
        </p:txBody>
      </p:sp>
      <p:sp>
        <p:nvSpPr>
          <p:cNvPr id="157" name="TextBox 156"/>
          <p:cNvSpPr txBox="1"/>
          <p:nvPr/>
        </p:nvSpPr>
        <p:spPr>
          <a:xfrm>
            <a:off x="76200" y="2354863"/>
            <a:ext cx="1815625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/>
              <a:t>Aggregate</a:t>
            </a:r>
          </a:p>
          <a:p>
            <a:r>
              <a:rPr lang="en-US" sz="2800" dirty="0" smtClean="0"/>
              <a:t>Switch (AS)</a:t>
            </a:r>
            <a:endParaRPr lang="en-US" sz="2800" dirty="0"/>
          </a:p>
        </p:txBody>
      </p:sp>
      <p:sp>
        <p:nvSpPr>
          <p:cNvPr id="158" name="TextBox 157"/>
          <p:cNvSpPr txBox="1"/>
          <p:nvPr/>
        </p:nvSpPr>
        <p:spPr>
          <a:xfrm>
            <a:off x="76200" y="1556370"/>
            <a:ext cx="255788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/>
              <a:t>Core Switch (CS)</a:t>
            </a:r>
            <a:endParaRPr lang="en-US" sz="2800" dirty="0"/>
          </a:p>
        </p:txBody>
      </p:sp>
      <p:sp>
        <p:nvSpPr>
          <p:cNvPr id="3" name="TextBox 2"/>
          <p:cNvSpPr txBox="1"/>
          <p:nvPr/>
        </p:nvSpPr>
        <p:spPr>
          <a:xfrm>
            <a:off x="4162545" y="1267622"/>
            <a:ext cx="153683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/>
              <a:t>Internet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26517232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1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1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1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1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1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1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1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1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1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500"/>
                                        <p:tgtEl>
                                          <p:spTgt spid="1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8" dur="500"/>
                                        <p:tgtEl>
                                          <p:spTgt spid="1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1" dur="500"/>
                                        <p:tgtEl>
                                          <p:spTgt spid="1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4" dur="500"/>
                                        <p:tgtEl>
                                          <p:spTgt spid="1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500"/>
                                        <p:tgtEl>
                                          <p:spTgt spid="1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0" dur="500"/>
                                        <p:tgtEl>
                                          <p:spTgt spid="1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3" dur="500"/>
                                        <p:tgtEl>
                                          <p:spTgt spid="1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6" dur="500"/>
                                        <p:tgtEl>
                                          <p:spTgt spid="1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9" dur="500"/>
                                        <p:tgtEl>
                                          <p:spTgt spid="1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2" dur="500"/>
                                        <p:tgtEl>
                                          <p:spTgt spid="1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5" dur="500"/>
                                        <p:tgtEl>
                                          <p:spTgt spid="1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8" dur="500"/>
                                        <p:tgtEl>
                                          <p:spTgt spid="1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1" dur="500"/>
                                        <p:tgtEl>
                                          <p:spTgt spid="1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4" dur="500"/>
                                        <p:tgtEl>
                                          <p:spTgt spid="1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7" dur="500"/>
                                        <p:tgtEl>
                                          <p:spTgt spid="1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0" dur="500"/>
                                        <p:tgtEl>
                                          <p:spTgt spid="1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3" dur="500"/>
                                        <p:tgtEl>
                                          <p:spTgt spid="1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5" grpId="0"/>
      <p:bldP spid="153" grpId="0"/>
      <p:bldP spid="154" grpId="0"/>
      <p:bldP spid="155" grpId="0"/>
      <p:bldP spid="156" grpId="0"/>
      <p:bldP spid="157" grpId="0"/>
      <p:bldP spid="158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loud 1"/>
          <p:cNvSpPr/>
          <p:nvPr/>
        </p:nvSpPr>
        <p:spPr>
          <a:xfrm>
            <a:off x="1604665" y="1297352"/>
            <a:ext cx="6765612" cy="840813"/>
          </a:xfrm>
          <a:prstGeom prst="cloud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198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3800" dirty="0" smtClean="0"/>
              <a:t>Networking in Data Centers</a:t>
            </a:r>
            <a:endParaRPr lang="en-US" sz="3800" dirty="0"/>
          </a:p>
        </p:txBody>
      </p:sp>
      <p:sp>
        <p:nvSpPr>
          <p:cNvPr id="12" name="Rectangle 3"/>
          <p:cNvSpPr txBox="1">
            <a:spLocks noChangeArrowheads="1"/>
          </p:cNvSpPr>
          <p:nvPr/>
        </p:nvSpPr>
        <p:spPr>
          <a:xfrm>
            <a:off x="76199" y="872128"/>
            <a:ext cx="9067801" cy="542834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sz="2400" dirty="0">
              <a:solidFill>
                <a:schemeClr val="bg1">
                  <a:lumMod val="50000"/>
                </a:schemeClr>
              </a:solidFill>
            </a:endParaRPr>
          </a:p>
          <a:p>
            <a:pPr lvl="1"/>
            <a:endParaRPr lang="en-US" dirty="0" smtClean="0"/>
          </a:p>
        </p:txBody>
      </p:sp>
      <p:grpSp>
        <p:nvGrpSpPr>
          <p:cNvPr id="86" name="Group 85"/>
          <p:cNvGrpSpPr/>
          <p:nvPr/>
        </p:nvGrpSpPr>
        <p:grpSpPr>
          <a:xfrm>
            <a:off x="685800" y="4070970"/>
            <a:ext cx="1676400" cy="1752600"/>
            <a:chOff x="685800" y="4191000"/>
            <a:chExt cx="1676400" cy="1752600"/>
          </a:xfrm>
        </p:grpSpPr>
        <p:sp>
          <p:nvSpPr>
            <p:cNvPr id="87" name="Rectangle 86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8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8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3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94" name="TextBox 93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sp>
        <p:nvSpPr>
          <p:cNvPr id="95" name="TextBox 94"/>
          <p:cNvSpPr txBox="1"/>
          <p:nvPr/>
        </p:nvSpPr>
        <p:spPr>
          <a:xfrm>
            <a:off x="6019800" y="468057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grpSp>
        <p:nvGrpSpPr>
          <p:cNvPr id="96" name="Group 95"/>
          <p:cNvGrpSpPr/>
          <p:nvPr/>
        </p:nvGrpSpPr>
        <p:grpSpPr>
          <a:xfrm>
            <a:off x="1981200" y="4070970"/>
            <a:ext cx="1676400" cy="1752600"/>
            <a:chOff x="685800" y="4191000"/>
            <a:chExt cx="1676400" cy="1752600"/>
          </a:xfrm>
        </p:grpSpPr>
        <p:sp>
          <p:nvSpPr>
            <p:cNvPr id="97" name="Rectangle 96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9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3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04" name="TextBox 103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grpSp>
        <p:nvGrpSpPr>
          <p:cNvPr id="105" name="Group 104"/>
          <p:cNvGrpSpPr/>
          <p:nvPr/>
        </p:nvGrpSpPr>
        <p:grpSpPr>
          <a:xfrm>
            <a:off x="6781800" y="4070970"/>
            <a:ext cx="1676400" cy="1752600"/>
            <a:chOff x="685800" y="4191000"/>
            <a:chExt cx="1676400" cy="1752600"/>
          </a:xfrm>
        </p:grpSpPr>
        <p:sp>
          <p:nvSpPr>
            <p:cNvPr id="106" name="Rectangle 105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07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1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1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1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13" name="TextBox 112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pic>
        <p:nvPicPr>
          <p:cNvPr id="114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838200" y="3766170"/>
            <a:ext cx="1219200" cy="239877"/>
          </a:xfrm>
          <a:prstGeom prst="rect">
            <a:avLst/>
          </a:prstGeom>
          <a:noFill/>
        </p:spPr>
      </p:pic>
      <p:pic>
        <p:nvPicPr>
          <p:cNvPr id="115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2133600" y="3766170"/>
            <a:ext cx="1219200" cy="239877"/>
          </a:xfrm>
          <a:prstGeom prst="rect">
            <a:avLst/>
          </a:prstGeom>
          <a:noFill/>
        </p:spPr>
      </p:pic>
      <p:pic>
        <p:nvPicPr>
          <p:cNvPr id="116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6934200" y="3766170"/>
            <a:ext cx="1219200" cy="239877"/>
          </a:xfrm>
          <a:prstGeom prst="rect">
            <a:avLst/>
          </a:prstGeom>
          <a:noFill/>
        </p:spPr>
      </p:pic>
      <p:pic>
        <p:nvPicPr>
          <p:cNvPr id="117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1524000" y="2787238"/>
            <a:ext cx="1219200" cy="239877"/>
          </a:xfrm>
          <a:prstGeom prst="rect">
            <a:avLst/>
          </a:prstGeom>
          <a:noFill/>
        </p:spPr>
      </p:pic>
      <p:pic>
        <p:nvPicPr>
          <p:cNvPr id="118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6324600" y="2775961"/>
            <a:ext cx="1219200" cy="239877"/>
          </a:xfrm>
          <a:prstGeom prst="rect">
            <a:avLst/>
          </a:prstGeom>
          <a:noFill/>
        </p:spPr>
      </p:pic>
      <p:pic>
        <p:nvPicPr>
          <p:cNvPr id="119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3048000" y="1937370"/>
            <a:ext cx="1219200" cy="239877"/>
          </a:xfrm>
          <a:prstGeom prst="rect">
            <a:avLst/>
          </a:prstGeom>
          <a:noFill/>
        </p:spPr>
      </p:pic>
      <p:pic>
        <p:nvPicPr>
          <p:cNvPr id="120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5638800" y="1937370"/>
            <a:ext cx="1219200" cy="239877"/>
          </a:xfrm>
          <a:prstGeom prst="rect">
            <a:avLst/>
          </a:prstGeom>
          <a:noFill/>
        </p:spPr>
      </p:pic>
      <p:cxnSp>
        <p:nvCxnSpPr>
          <p:cNvPr id="121" name="Straight Connector 120"/>
          <p:cNvCxnSpPr>
            <a:stCxn id="114" idx="0"/>
            <a:endCxn id="117" idx="2"/>
          </p:cNvCxnSpPr>
          <p:nvPr/>
        </p:nvCxnSpPr>
        <p:spPr>
          <a:xfrm rot="5400000" flipH="1" flipV="1">
            <a:off x="1421173" y="3053743"/>
            <a:ext cx="739055" cy="685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2" name="Straight Connector 121"/>
          <p:cNvCxnSpPr>
            <a:stCxn id="115" idx="0"/>
            <a:endCxn id="117" idx="2"/>
          </p:cNvCxnSpPr>
          <p:nvPr/>
        </p:nvCxnSpPr>
        <p:spPr>
          <a:xfrm rot="16200000" flipV="1">
            <a:off x="2068873" y="3091843"/>
            <a:ext cx="739055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3" name="Straight Connector 122"/>
          <p:cNvCxnSpPr>
            <a:stCxn id="117" idx="0"/>
            <a:endCxn id="119" idx="2"/>
          </p:cNvCxnSpPr>
          <p:nvPr/>
        </p:nvCxnSpPr>
        <p:spPr>
          <a:xfrm rot="5400000" flipH="1" flipV="1">
            <a:off x="2590605" y="1720243"/>
            <a:ext cx="609991" cy="1524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4" name="Straight Connector 123"/>
          <p:cNvCxnSpPr>
            <a:stCxn id="116" idx="0"/>
            <a:endCxn id="118" idx="2"/>
          </p:cNvCxnSpPr>
          <p:nvPr/>
        </p:nvCxnSpPr>
        <p:spPr>
          <a:xfrm rot="16200000" flipV="1">
            <a:off x="6863834" y="3086204"/>
            <a:ext cx="750332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5" name="Straight Connector 124"/>
          <p:cNvCxnSpPr>
            <a:stCxn id="117" idx="0"/>
            <a:endCxn id="120" idx="2"/>
          </p:cNvCxnSpPr>
          <p:nvPr/>
        </p:nvCxnSpPr>
        <p:spPr>
          <a:xfrm rot="5400000" flipH="1" flipV="1">
            <a:off x="3886005" y="424843"/>
            <a:ext cx="609991" cy="4114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26" name="Group 125"/>
          <p:cNvGrpSpPr/>
          <p:nvPr/>
        </p:nvGrpSpPr>
        <p:grpSpPr>
          <a:xfrm>
            <a:off x="3276600" y="4070970"/>
            <a:ext cx="1676400" cy="1752600"/>
            <a:chOff x="685800" y="4191000"/>
            <a:chExt cx="1676400" cy="1752600"/>
          </a:xfrm>
        </p:grpSpPr>
        <p:sp>
          <p:nvSpPr>
            <p:cNvPr id="127" name="Rectangle 126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2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2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3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34" name="TextBox 133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grpSp>
        <p:nvGrpSpPr>
          <p:cNvPr id="135" name="Group 134"/>
          <p:cNvGrpSpPr/>
          <p:nvPr/>
        </p:nvGrpSpPr>
        <p:grpSpPr>
          <a:xfrm>
            <a:off x="4572000" y="4070970"/>
            <a:ext cx="1676400" cy="1752600"/>
            <a:chOff x="685800" y="4191000"/>
            <a:chExt cx="1676400" cy="1752600"/>
          </a:xfrm>
        </p:grpSpPr>
        <p:sp>
          <p:nvSpPr>
            <p:cNvPr id="136" name="Rectangle 135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37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4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4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4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43" name="TextBox 142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pic>
        <p:nvPicPr>
          <p:cNvPr id="144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3429000" y="3766170"/>
            <a:ext cx="1219200" cy="239877"/>
          </a:xfrm>
          <a:prstGeom prst="rect">
            <a:avLst/>
          </a:prstGeom>
          <a:noFill/>
        </p:spPr>
      </p:pic>
      <p:pic>
        <p:nvPicPr>
          <p:cNvPr id="145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4724400" y="3766170"/>
            <a:ext cx="1219200" cy="239877"/>
          </a:xfrm>
          <a:prstGeom prst="rect">
            <a:avLst/>
          </a:prstGeom>
          <a:noFill/>
        </p:spPr>
      </p:pic>
      <p:pic>
        <p:nvPicPr>
          <p:cNvPr id="146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4114800" y="2787238"/>
            <a:ext cx="1219200" cy="239877"/>
          </a:xfrm>
          <a:prstGeom prst="rect">
            <a:avLst/>
          </a:prstGeom>
          <a:noFill/>
        </p:spPr>
      </p:pic>
      <p:cxnSp>
        <p:nvCxnSpPr>
          <p:cNvPr id="147" name="Straight Connector 146"/>
          <p:cNvCxnSpPr>
            <a:stCxn id="144" idx="0"/>
            <a:endCxn id="146" idx="2"/>
          </p:cNvCxnSpPr>
          <p:nvPr/>
        </p:nvCxnSpPr>
        <p:spPr>
          <a:xfrm rot="5400000" flipH="1" flipV="1">
            <a:off x="4011973" y="3053743"/>
            <a:ext cx="739055" cy="685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8" name="Straight Connector 147"/>
          <p:cNvCxnSpPr>
            <a:stCxn id="145" idx="0"/>
            <a:endCxn id="146" idx="2"/>
          </p:cNvCxnSpPr>
          <p:nvPr/>
        </p:nvCxnSpPr>
        <p:spPr>
          <a:xfrm rot="16200000" flipV="1">
            <a:off x="4659673" y="3091843"/>
            <a:ext cx="739055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9" name="Straight Connector 148"/>
          <p:cNvCxnSpPr>
            <a:stCxn id="146" idx="0"/>
            <a:endCxn id="120" idx="2"/>
          </p:cNvCxnSpPr>
          <p:nvPr/>
        </p:nvCxnSpPr>
        <p:spPr>
          <a:xfrm rot="5400000" flipH="1" flipV="1">
            <a:off x="5181405" y="1720243"/>
            <a:ext cx="609991" cy="1524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0" name="Straight Connector 149"/>
          <p:cNvCxnSpPr>
            <a:stCxn id="146" idx="0"/>
            <a:endCxn id="119" idx="2"/>
          </p:cNvCxnSpPr>
          <p:nvPr/>
        </p:nvCxnSpPr>
        <p:spPr>
          <a:xfrm rot="16200000" flipV="1">
            <a:off x="3886005" y="1948843"/>
            <a:ext cx="609991" cy="1066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1" name="Straight Connector 150"/>
          <p:cNvCxnSpPr>
            <a:stCxn id="118" idx="0"/>
            <a:endCxn id="120" idx="2"/>
          </p:cNvCxnSpPr>
          <p:nvPr/>
        </p:nvCxnSpPr>
        <p:spPr>
          <a:xfrm rot="16200000" flipV="1">
            <a:off x="6291943" y="2133704"/>
            <a:ext cx="598714" cy="685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2" name="Straight Connector 151"/>
          <p:cNvCxnSpPr>
            <a:stCxn id="118" idx="0"/>
            <a:endCxn id="119" idx="2"/>
          </p:cNvCxnSpPr>
          <p:nvPr/>
        </p:nvCxnSpPr>
        <p:spPr>
          <a:xfrm rot="16200000" flipV="1">
            <a:off x="4996543" y="838304"/>
            <a:ext cx="598714" cy="3276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3" name="TextBox 152"/>
          <p:cNvSpPr txBox="1"/>
          <p:nvPr/>
        </p:nvSpPr>
        <p:spPr>
          <a:xfrm>
            <a:off x="5638800" y="2711038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154" name="TextBox 153"/>
          <p:cNvSpPr txBox="1"/>
          <p:nvPr/>
        </p:nvSpPr>
        <p:spPr>
          <a:xfrm>
            <a:off x="1828800" y="330897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155" name="TextBox 154"/>
          <p:cNvSpPr txBox="1"/>
          <p:nvPr/>
        </p:nvSpPr>
        <p:spPr>
          <a:xfrm>
            <a:off x="4419600" y="330897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156" name="TextBox 155"/>
          <p:cNvSpPr txBox="1"/>
          <p:nvPr/>
        </p:nvSpPr>
        <p:spPr>
          <a:xfrm>
            <a:off x="76200" y="3461370"/>
            <a:ext cx="71218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err="1" smtClean="0"/>
              <a:t>ToR</a:t>
            </a:r>
            <a:endParaRPr lang="en-US" sz="2800" dirty="0"/>
          </a:p>
        </p:txBody>
      </p:sp>
      <p:sp>
        <p:nvSpPr>
          <p:cNvPr id="157" name="TextBox 156"/>
          <p:cNvSpPr txBox="1"/>
          <p:nvPr/>
        </p:nvSpPr>
        <p:spPr>
          <a:xfrm>
            <a:off x="76200" y="2354863"/>
            <a:ext cx="1815625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/>
              <a:t>Aggregate</a:t>
            </a:r>
          </a:p>
          <a:p>
            <a:r>
              <a:rPr lang="en-US" sz="2800" dirty="0" smtClean="0"/>
              <a:t>Switch (AS)</a:t>
            </a:r>
            <a:endParaRPr lang="en-US" sz="2800" dirty="0"/>
          </a:p>
        </p:txBody>
      </p:sp>
      <p:sp>
        <p:nvSpPr>
          <p:cNvPr id="158" name="TextBox 157"/>
          <p:cNvSpPr txBox="1"/>
          <p:nvPr/>
        </p:nvSpPr>
        <p:spPr>
          <a:xfrm>
            <a:off x="76200" y="1556370"/>
            <a:ext cx="255788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/>
              <a:t>Core Switch (CS)</a:t>
            </a:r>
            <a:endParaRPr lang="en-US" sz="2800" dirty="0"/>
          </a:p>
        </p:txBody>
      </p:sp>
      <p:sp>
        <p:nvSpPr>
          <p:cNvPr id="3" name="TextBox 2"/>
          <p:cNvSpPr txBox="1"/>
          <p:nvPr/>
        </p:nvSpPr>
        <p:spPr>
          <a:xfrm>
            <a:off x="4162545" y="1267622"/>
            <a:ext cx="153683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/>
              <a:t>Internet</a:t>
            </a:r>
            <a:endParaRPr lang="en-US" sz="3200" dirty="0"/>
          </a:p>
        </p:txBody>
      </p:sp>
      <p:grpSp>
        <p:nvGrpSpPr>
          <p:cNvPr id="79" name="Group 78"/>
          <p:cNvGrpSpPr/>
          <p:nvPr/>
        </p:nvGrpSpPr>
        <p:grpSpPr>
          <a:xfrm>
            <a:off x="533400" y="2042877"/>
            <a:ext cx="1524000" cy="1295400"/>
            <a:chOff x="7086600" y="2133600"/>
            <a:chExt cx="2209800" cy="1371600"/>
          </a:xfrm>
        </p:grpSpPr>
        <p:sp>
          <p:nvSpPr>
            <p:cNvPr id="80" name="Rounded Rectangular Callout 79"/>
            <p:cNvSpPr/>
            <p:nvPr/>
          </p:nvSpPr>
          <p:spPr>
            <a:xfrm>
              <a:off x="7086600" y="2133600"/>
              <a:ext cx="2209800" cy="1371600"/>
            </a:xfrm>
            <a:prstGeom prst="wedgeRoundRectCallout">
              <a:avLst>
                <a:gd name="adj1" fmla="val -3592"/>
                <a:gd name="adj2" fmla="val 124307"/>
                <a:gd name="adj3" fmla="val 16667"/>
              </a:avLst>
            </a:prstGeom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81" name="Picture 2" descr="C:\Users\t-jiyshi\AppData\Local\Microsoft\Windows\Temporary Internet Files\Content.IE5\EUEP9VTG\MPj04025140000[1].jpg"/>
            <p:cNvPicPr>
              <a:picLocks noChangeAspect="1" noChangeArrowheads="1"/>
            </p:cNvPicPr>
            <p:nvPr/>
          </p:nvPicPr>
          <p:blipFill>
            <a:blip r:embed="rId5" cstate="print"/>
            <a:srcRect t="38889"/>
            <a:stretch>
              <a:fillRect/>
            </a:stretch>
          </p:blipFill>
          <p:spPr bwMode="auto">
            <a:xfrm>
              <a:off x="7239000" y="2209801"/>
              <a:ext cx="1905000" cy="1219200"/>
            </a:xfrm>
            <a:prstGeom prst="rect">
              <a:avLst/>
            </a:prstGeom>
            <a:noFill/>
          </p:spPr>
        </p:pic>
      </p:grpSp>
      <p:grpSp>
        <p:nvGrpSpPr>
          <p:cNvPr id="82" name="Group 81"/>
          <p:cNvGrpSpPr/>
          <p:nvPr/>
        </p:nvGrpSpPr>
        <p:grpSpPr>
          <a:xfrm>
            <a:off x="7239000" y="1738077"/>
            <a:ext cx="1524000" cy="1295400"/>
            <a:chOff x="6096000" y="1600200"/>
            <a:chExt cx="1905000" cy="1752600"/>
          </a:xfrm>
        </p:grpSpPr>
        <p:sp>
          <p:nvSpPr>
            <p:cNvPr id="83" name="Rounded Rectangular Callout 82"/>
            <p:cNvSpPr/>
            <p:nvPr/>
          </p:nvSpPr>
          <p:spPr>
            <a:xfrm>
              <a:off x="6096000" y="1600200"/>
              <a:ext cx="1905000" cy="1752600"/>
            </a:xfrm>
            <a:prstGeom prst="wedgeRoundRectCallout">
              <a:avLst>
                <a:gd name="adj1" fmla="val -39916"/>
                <a:gd name="adj2" fmla="val 104245"/>
                <a:gd name="adj3" fmla="val 16667"/>
              </a:avLst>
            </a:prstGeom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84" name="Picture 34" descr="C:\Users\t-jiyshi\AppData\Local\Microsoft\Windows\Temporary Internet Files\Content.IE5\0MW07YT4\MCj04421300000[1].png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6248400" y="1676400"/>
              <a:ext cx="1602662" cy="1581150"/>
            </a:xfrm>
            <a:prstGeom prst="rect">
              <a:avLst/>
            </a:prstGeom>
            <a:noFill/>
          </p:spPr>
        </p:pic>
      </p:grpSp>
      <p:grpSp>
        <p:nvGrpSpPr>
          <p:cNvPr id="85" name="Group 84"/>
          <p:cNvGrpSpPr/>
          <p:nvPr/>
        </p:nvGrpSpPr>
        <p:grpSpPr>
          <a:xfrm>
            <a:off x="6858000" y="-14523"/>
            <a:ext cx="1524000" cy="1295400"/>
            <a:chOff x="3581400" y="3048000"/>
            <a:chExt cx="1905000" cy="1752600"/>
          </a:xfrm>
        </p:grpSpPr>
        <p:sp>
          <p:nvSpPr>
            <p:cNvPr id="159" name="Rounded Rectangular Callout 158"/>
            <p:cNvSpPr/>
            <p:nvPr/>
          </p:nvSpPr>
          <p:spPr>
            <a:xfrm>
              <a:off x="3581400" y="3048000"/>
              <a:ext cx="1905000" cy="1752600"/>
            </a:xfrm>
            <a:prstGeom prst="wedgeRoundRectCallout">
              <a:avLst>
                <a:gd name="adj1" fmla="val -67791"/>
                <a:gd name="adj2" fmla="val 102967"/>
                <a:gd name="adj3" fmla="val 16667"/>
              </a:avLst>
            </a:prstGeom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60" name="Picture 35" descr="C:\Users\t-jiyshi\AppData\Local\Microsoft\Windows\Temporary Internet Files\Content.IE5\DVEXFCUI\MCj04259860000[1].wmf"/>
            <p:cNvPicPr>
              <a:picLocks noChangeAspect="1" noChangeArrowheads="1"/>
            </p:cNvPicPr>
            <p:nvPr/>
          </p:nvPicPr>
          <p:blipFill>
            <a:blip r:embed="rId7" cstate="print"/>
            <a:srcRect/>
            <a:stretch>
              <a:fillRect/>
            </a:stretch>
          </p:blipFill>
          <p:spPr bwMode="auto">
            <a:xfrm>
              <a:off x="3886200" y="3200401"/>
              <a:ext cx="1295400" cy="1371600"/>
            </a:xfrm>
            <a:prstGeom prst="rect">
              <a:avLst/>
            </a:prstGeom>
            <a:noFill/>
          </p:spPr>
        </p:pic>
      </p:grpSp>
      <p:grpSp>
        <p:nvGrpSpPr>
          <p:cNvPr id="161" name="Group 160"/>
          <p:cNvGrpSpPr/>
          <p:nvPr/>
        </p:nvGrpSpPr>
        <p:grpSpPr>
          <a:xfrm>
            <a:off x="4724400" y="976077"/>
            <a:ext cx="1524000" cy="1295400"/>
            <a:chOff x="2667000" y="2819400"/>
            <a:chExt cx="1524000" cy="1295400"/>
          </a:xfrm>
        </p:grpSpPr>
        <p:sp>
          <p:nvSpPr>
            <p:cNvPr id="162" name="Rounded Rectangular Callout 161"/>
            <p:cNvSpPr/>
            <p:nvPr/>
          </p:nvSpPr>
          <p:spPr>
            <a:xfrm>
              <a:off x="2667000" y="2819400"/>
              <a:ext cx="1524000" cy="1295400"/>
            </a:xfrm>
            <a:prstGeom prst="wedgeRoundRectCallout">
              <a:avLst>
                <a:gd name="adj1" fmla="val -45916"/>
                <a:gd name="adj2" fmla="val 91203"/>
                <a:gd name="adj3" fmla="val 16667"/>
              </a:avLst>
            </a:prstGeom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63" name="Picture 36" descr="C:\Users\t-jiyshi\AppData\Local\Microsoft\Windows\Temporary Internet Files\Content.IE5\EUEP9VTG\MCj04417950000[1].png"/>
            <p:cNvPicPr>
              <a:picLocks noChangeAspect="1" noChangeArrowheads="1"/>
            </p:cNvPicPr>
            <p:nvPr/>
          </p:nvPicPr>
          <p:blipFill>
            <a:blip r:embed="rId8" cstate="print"/>
            <a:srcRect/>
            <a:stretch>
              <a:fillRect/>
            </a:stretch>
          </p:blipFill>
          <p:spPr bwMode="auto">
            <a:xfrm>
              <a:off x="2819400" y="2819400"/>
              <a:ext cx="1219200" cy="1295400"/>
            </a:xfrm>
            <a:prstGeom prst="rect">
              <a:avLst/>
            </a:prstGeom>
            <a:noFill/>
          </p:spPr>
        </p:pic>
      </p:grpSp>
      <p:grpSp>
        <p:nvGrpSpPr>
          <p:cNvPr id="164" name="Group 163"/>
          <p:cNvGrpSpPr/>
          <p:nvPr/>
        </p:nvGrpSpPr>
        <p:grpSpPr>
          <a:xfrm>
            <a:off x="2438400" y="1738077"/>
            <a:ext cx="1524000" cy="1295400"/>
            <a:chOff x="2438400" y="1905000"/>
            <a:chExt cx="1524000" cy="1295400"/>
          </a:xfrm>
        </p:grpSpPr>
        <p:sp>
          <p:nvSpPr>
            <p:cNvPr id="165" name="Rounded Rectangular Callout 164"/>
            <p:cNvSpPr/>
            <p:nvPr/>
          </p:nvSpPr>
          <p:spPr>
            <a:xfrm>
              <a:off x="2438400" y="1905000"/>
              <a:ext cx="1524000" cy="1295400"/>
            </a:xfrm>
            <a:prstGeom prst="wedgeRoundRectCallout">
              <a:avLst>
                <a:gd name="adj1" fmla="val 38790"/>
                <a:gd name="adj2" fmla="val 105043"/>
                <a:gd name="adj3" fmla="val 16667"/>
              </a:avLst>
            </a:prstGeom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&quot;No&quot; Symbol 165"/>
            <p:cNvSpPr/>
            <p:nvPr/>
          </p:nvSpPr>
          <p:spPr>
            <a:xfrm>
              <a:off x="2667000" y="2057400"/>
              <a:ext cx="1066800" cy="990600"/>
            </a:xfrm>
            <a:prstGeom prst="noSmoking">
              <a:avLst>
                <a:gd name="adj" fmla="val 10311"/>
              </a:avLst>
            </a:prstGeom>
          </p:spPr>
          <p:style>
            <a:lnRef idx="2">
              <a:schemeClr val="accent2">
                <a:shade val="50000"/>
              </a:schemeClr>
            </a:lnRef>
            <a:fillRef idx="1">
              <a:schemeClr val="accent2"/>
            </a:fillRef>
            <a:effectRef idx="0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25497605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1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1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1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1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1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1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1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1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1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500"/>
                                        <p:tgtEl>
                                          <p:spTgt spid="1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8" dur="500"/>
                                        <p:tgtEl>
                                          <p:spTgt spid="1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1" dur="500"/>
                                        <p:tgtEl>
                                          <p:spTgt spid="1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4" dur="500"/>
                                        <p:tgtEl>
                                          <p:spTgt spid="1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500"/>
                                        <p:tgtEl>
                                          <p:spTgt spid="1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0" dur="500"/>
                                        <p:tgtEl>
                                          <p:spTgt spid="1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3" dur="500"/>
                                        <p:tgtEl>
                                          <p:spTgt spid="1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6" dur="500"/>
                                        <p:tgtEl>
                                          <p:spTgt spid="1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9" dur="500"/>
                                        <p:tgtEl>
                                          <p:spTgt spid="1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2" dur="500"/>
                                        <p:tgtEl>
                                          <p:spTgt spid="1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5" dur="500"/>
                                        <p:tgtEl>
                                          <p:spTgt spid="1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8" dur="500"/>
                                        <p:tgtEl>
                                          <p:spTgt spid="1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1" dur="500"/>
                                        <p:tgtEl>
                                          <p:spTgt spid="1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4" dur="500"/>
                                        <p:tgtEl>
                                          <p:spTgt spid="1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7" dur="500"/>
                                        <p:tgtEl>
                                          <p:spTgt spid="1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0" dur="500"/>
                                        <p:tgtEl>
                                          <p:spTgt spid="1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3" dur="500"/>
                                        <p:tgtEl>
                                          <p:spTgt spid="1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4" fill="hold">
                      <p:stCondLst>
                        <p:cond delay="indefinite"/>
                      </p:stCondLst>
                      <p:childTnLst>
                        <p:par>
                          <p:cTn id="105" fill="hold">
                            <p:stCondLst>
                              <p:cond delay="0"/>
                            </p:stCondLst>
                            <p:childTnLst>
                              <p:par>
                                <p:cTn id="106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8" dur="500"/>
                                        <p:tgtEl>
                                          <p:spTgt spid="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9" fill="hold">
                      <p:stCondLst>
                        <p:cond delay="indefinite"/>
                      </p:stCondLst>
                      <p:childTnLst>
                        <p:par>
                          <p:cTn id="110" fill="hold">
                            <p:stCondLst>
                              <p:cond delay="0"/>
                            </p:stCondLst>
                            <p:childTnLst>
                              <p:par>
                                <p:cTn id="111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3" dur="500"/>
                                        <p:tgtEl>
                                          <p:spTgt spid="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4" fill="hold">
                      <p:stCondLst>
                        <p:cond delay="indefinite"/>
                      </p:stCondLst>
                      <p:childTnLst>
                        <p:par>
                          <p:cTn id="115" fill="hold">
                            <p:stCondLst>
                              <p:cond delay="0"/>
                            </p:stCondLst>
                            <p:childTnLst>
                              <p:par>
                                <p:cTn id="116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8" dur="500"/>
                                        <p:tgtEl>
                                          <p:spTgt spid="1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9" fill="hold">
                      <p:stCondLst>
                        <p:cond delay="indefinite"/>
                      </p:stCondLst>
                      <p:childTnLst>
                        <p:par>
                          <p:cTn id="120" fill="hold">
                            <p:stCondLst>
                              <p:cond delay="0"/>
                            </p:stCondLst>
                            <p:childTnLst>
                              <p:par>
                                <p:cTn id="121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3" dur="500"/>
                                        <p:tgtEl>
                                          <p:spTgt spid="8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4" fill="hold">
                      <p:stCondLst>
                        <p:cond delay="indefinite"/>
                      </p:stCondLst>
                      <p:childTnLst>
                        <p:par>
                          <p:cTn id="125" fill="hold">
                            <p:stCondLst>
                              <p:cond delay="0"/>
                            </p:stCondLst>
                            <p:childTnLst>
                              <p:par>
                                <p:cTn id="126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8" dur="500"/>
                                        <p:tgtEl>
                                          <p:spTgt spid="1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5" grpId="0"/>
      <p:bldP spid="153" grpId="0"/>
      <p:bldP spid="154" grpId="0"/>
      <p:bldP spid="155" grpId="0"/>
      <p:bldP spid="156" grpId="0"/>
      <p:bldP spid="157" grpId="0"/>
      <p:bldP spid="158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3800" dirty="0" smtClean="0"/>
              <a:t>Geo-distributed </a:t>
            </a:r>
            <a:r>
              <a:rPr lang="en-US" sz="3800" dirty="0" smtClean="0"/>
              <a:t>Data Centers</a:t>
            </a:r>
            <a:endParaRPr lang="en-US" sz="3800" dirty="0"/>
          </a:p>
        </p:txBody>
      </p:sp>
      <p:sp>
        <p:nvSpPr>
          <p:cNvPr id="12" name="Rectangle 3"/>
          <p:cNvSpPr txBox="1">
            <a:spLocks noChangeArrowheads="1"/>
          </p:cNvSpPr>
          <p:nvPr/>
        </p:nvSpPr>
        <p:spPr>
          <a:xfrm>
            <a:off x="76199" y="872128"/>
            <a:ext cx="8876379" cy="542834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 smtClean="0"/>
          </a:p>
        </p:txBody>
      </p:sp>
      <p:grpSp>
        <p:nvGrpSpPr>
          <p:cNvPr id="40" name="Group 39"/>
          <p:cNvGrpSpPr/>
          <p:nvPr/>
        </p:nvGrpSpPr>
        <p:grpSpPr>
          <a:xfrm>
            <a:off x="949483" y="2880919"/>
            <a:ext cx="6674088" cy="3946100"/>
            <a:chOff x="1124176" y="4223163"/>
            <a:chExt cx="6723063" cy="3112430"/>
          </a:xfrm>
        </p:grpSpPr>
        <p:pic>
          <p:nvPicPr>
            <p:cNvPr id="41" name="Picture 40" descr="MC910216337.PNG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1192779" y="4223163"/>
              <a:ext cx="6654460" cy="3112430"/>
            </a:xfrm>
            <a:prstGeom prst="rect">
              <a:avLst/>
            </a:prstGeom>
          </p:spPr>
        </p:pic>
        <p:pic>
          <p:nvPicPr>
            <p:cNvPr id="42" name="Picture 41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6406583" y="5449019"/>
              <a:ext cx="617424" cy="286119"/>
            </a:xfrm>
            <a:prstGeom prst="rect">
              <a:avLst/>
            </a:prstGeom>
          </p:spPr>
        </p:pic>
        <p:pic>
          <p:nvPicPr>
            <p:cNvPr id="43" name="Picture 42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5514748" y="5677694"/>
              <a:ext cx="617424" cy="286119"/>
            </a:xfrm>
            <a:prstGeom prst="rect">
              <a:avLst/>
            </a:prstGeom>
          </p:spPr>
        </p:pic>
        <p:pic>
          <p:nvPicPr>
            <p:cNvPr id="44" name="Picture 43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3799681" y="5048836"/>
              <a:ext cx="617424" cy="286119"/>
            </a:xfrm>
            <a:prstGeom prst="rect">
              <a:avLst/>
            </a:prstGeom>
          </p:spPr>
        </p:pic>
        <p:pic>
          <p:nvPicPr>
            <p:cNvPr id="45" name="Picture 44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4417105" y="4820161"/>
              <a:ext cx="617424" cy="286119"/>
            </a:xfrm>
            <a:prstGeom prst="rect">
              <a:avLst/>
            </a:prstGeom>
          </p:spPr>
        </p:pic>
        <p:pic>
          <p:nvPicPr>
            <p:cNvPr id="46" name="Picture 45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2427627" y="5048836"/>
              <a:ext cx="617424" cy="286119"/>
            </a:xfrm>
            <a:prstGeom prst="rect">
              <a:avLst/>
            </a:prstGeom>
          </p:spPr>
        </p:pic>
        <p:pic>
          <p:nvPicPr>
            <p:cNvPr id="47" name="Picture 46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1535792" y="4991667"/>
              <a:ext cx="617424" cy="286119"/>
            </a:xfrm>
            <a:prstGeom prst="rect">
              <a:avLst/>
            </a:prstGeom>
          </p:spPr>
        </p:pic>
        <p:pic>
          <p:nvPicPr>
            <p:cNvPr id="48" name="Picture 47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1124176" y="4591485"/>
              <a:ext cx="617424" cy="286119"/>
            </a:xfrm>
            <a:prstGeom prst="rect">
              <a:avLst/>
            </a:prstGeom>
          </p:spPr>
        </p:pic>
        <p:pic>
          <p:nvPicPr>
            <p:cNvPr id="49" name="Picture 48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2359024" y="5963539"/>
              <a:ext cx="617424" cy="286119"/>
            </a:xfrm>
            <a:prstGeom prst="rect">
              <a:avLst/>
            </a:prstGeom>
          </p:spPr>
        </p:pic>
        <p:pic>
          <p:nvPicPr>
            <p:cNvPr id="50" name="Picture 49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5994966" y="6706735"/>
              <a:ext cx="617424" cy="286119"/>
            </a:xfrm>
            <a:prstGeom prst="rect">
              <a:avLst/>
            </a:prstGeom>
          </p:spPr>
        </p:pic>
        <p:pic>
          <p:nvPicPr>
            <p:cNvPr id="51" name="Picture 50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4142694" y="5620526"/>
              <a:ext cx="617424" cy="286119"/>
            </a:xfrm>
            <a:prstGeom prst="rect">
              <a:avLst/>
            </a:prstGeom>
          </p:spPr>
        </p:pic>
        <p:pic>
          <p:nvPicPr>
            <p:cNvPr id="52" name="Picture 51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6132172" y="4877330"/>
              <a:ext cx="617424" cy="286119"/>
            </a:xfrm>
            <a:prstGeom prst="rect">
              <a:avLst/>
            </a:prstGeom>
          </p:spPr>
        </p:pic>
        <p:cxnSp>
          <p:nvCxnSpPr>
            <p:cNvPr id="53" name="Straight Connector 52"/>
            <p:cNvCxnSpPr>
              <a:stCxn id="48" idx="2"/>
              <a:endCxn id="47" idx="0"/>
            </p:cNvCxnSpPr>
            <p:nvPr/>
          </p:nvCxnSpPr>
          <p:spPr>
            <a:xfrm rot="16200000" flipH="1">
              <a:off x="1581664" y="4728828"/>
              <a:ext cx="114063" cy="411616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54" name="Straight Connector 53"/>
            <p:cNvCxnSpPr>
              <a:stCxn id="47" idx="3"/>
              <a:endCxn id="46" idx="1"/>
            </p:cNvCxnSpPr>
            <p:nvPr/>
          </p:nvCxnSpPr>
          <p:spPr>
            <a:xfrm>
              <a:off x="2153216" y="5134727"/>
              <a:ext cx="274411" cy="57169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55" name="Straight Connector 54"/>
            <p:cNvCxnSpPr>
              <a:stCxn id="47" idx="2"/>
              <a:endCxn id="49" idx="0"/>
            </p:cNvCxnSpPr>
            <p:nvPr/>
          </p:nvCxnSpPr>
          <p:spPr>
            <a:xfrm rot="16200000" flipH="1">
              <a:off x="1913244" y="5209047"/>
              <a:ext cx="685752" cy="823232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56" name="Straight Connector 55"/>
            <p:cNvCxnSpPr>
              <a:stCxn id="46" idx="3"/>
              <a:endCxn id="44" idx="1"/>
            </p:cNvCxnSpPr>
            <p:nvPr/>
          </p:nvCxnSpPr>
          <p:spPr>
            <a:xfrm>
              <a:off x="3045051" y="5191896"/>
              <a:ext cx="754630" cy="1191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57" name="Straight Connector 56"/>
            <p:cNvCxnSpPr>
              <a:stCxn id="49" idx="3"/>
              <a:endCxn id="44" idx="1"/>
            </p:cNvCxnSpPr>
            <p:nvPr/>
          </p:nvCxnSpPr>
          <p:spPr>
            <a:xfrm flipV="1">
              <a:off x="2976448" y="5191896"/>
              <a:ext cx="823232" cy="914703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58" name="Straight Connector 57"/>
            <p:cNvCxnSpPr>
              <a:stCxn id="49" idx="3"/>
              <a:endCxn id="51" idx="1"/>
            </p:cNvCxnSpPr>
            <p:nvPr/>
          </p:nvCxnSpPr>
          <p:spPr>
            <a:xfrm flipV="1">
              <a:off x="2976448" y="5763585"/>
              <a:ext cx="1166246" cy="343013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59" name="Straight Connector 58"/>
            <p:cNvCxnSpPr>
              <a:stCxn id="44" idx="3"/>
              <a:endCxn id="45" idx="2"/>
            </p:cNvCxnSpPr>
            <p:nvPr/>
          </p:nvCxnSpPr>
          <p:spPr>
            <a:xfrm flipV="1">
              <a:off x="4417105" y="5106280"/>
              <a:ext cx="308712" cy="85616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0" name="Straight Connector 59"/>
            <p:cNvCxnSpPr>
              <a:stCxn id="45" idx="3"/>
              <a:endCxn id="52" idx="1"/>
            </p:cNvCxnSpPr>
            <p:nvPr/>
          </p:nvCxnSpPr>
          <p:spPr>
            <a:xfrm>
              <a:off x="5034529" y="4963220"/>
              <a:ext cx="1097643" cy="57169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1" name="Straight Connector 60"/>
            <p:cNvCxnSpPr>
              <a:stCxn id="43" idx="0"/>
              <a:endCxn id="52" idx="2"/>
            </p:cNvCxnSpPr>
            <p:nvPr/>
          </p:nvCxnSpPr>
          <p:spPr>
            <a:xfrm rot="5400000" flipH="1" flipV="1">
              <a:off x="5875049" y="5111860"/>
              <a:ext cx="514246" cy="617424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2" name="Straight Connector 61"/>
            <p:cNvCxnSpPr>
              <a:stCxn id="52" idx="2"/>
              <a:endCxn id="42" idx="0"/>
            </p:cNvCxnSpPr>
            <p:nvPr/>
          </p:nvCxnSpPr>
          <p:spPr>
            <a:xfrm rot="16200000" flipH="1">
              <a:off x="6435304" y="5169028"/>
              <a:ext cx="285570" cy="274411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3" name="Straight Connector 62"/>
            <p:cNvCxnSpPr>
              <a:stCxn id="42" idx="2"/>
              <a:endCxn id="50" idx="0"/>
            </p:cNvCxnSpPr>
            <p:nvPr/>
          </p:nvCxnSpPr>
          <p:spPr>
            <a:xfrm rot="5400000">
              <a:off x="6023688" y="6015128"/>
              <a:ext cx="971597" cy="411616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4" name="Straight Connector 63"/>
            <p:cNvCxnSpPr>
              <a:stCxn id="43" idx="2"/>
              <a:endCxn id="50" idx="0"/>
            </p:cNvCxnSpPr>
            <p:nvPr/>
          </p:nvCxnSpPr>
          <p:spPr>
            <a:xfrm rot="16200000" flipH="1">
              <a:off x="5692108" y="6095165"/>
              <a:ext cx="742921" cy="480219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5" name="Straight Connector 64"/>
            <p:cNvCxnSpPr>
              <a:stCxn id="43" idx="3"/>
              <a:endCxn id="42" idx="2"/>
            </p:cNvCxnSpPr>
            <p:nvPr/>
          </p:nvCxnSpPr>
          <p:spPr>
            <a:xfrm flipV="1">
              <a:off x="6132172" y="5735138"/>
              <a:ext cx="583123" cy="85616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6" name="Straight Connector 65"/>
            <p:cNvCxnSpPr>
              <a:stCxn id="43" idx="1"/>
              <a:endCxn id="51" idx="3"/>
            </p:cNvCxnSpPr>
            <p:nvPr/>
          </p:nvCxnSpPr>
          <p:spPr>
            <a:xfrm rot="10800000">
              <a:off x="4760118" y="5763585"/>
              <a:ext cx="754630" cy="57169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7" name="Straight Connector 66"/>
            <p:cNvCxnSpPr>
              <a:stCxn id="44" idx="2"/>
              <a:endCxn id="51" idx="0"/>
            </p:cNvCxnSpPr>
            <p:nvPr/>
          </p:nvCxnSpPr>
          <p:spPr>
            <a:xfrm rot="16200000" flipH="1">
              <a:off x="4137114" y="5306234"/>
              <a:ext cx="285570" cy="343013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42057791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Goals for Today</a:t>
            </a:r>
          </a:p>
        </p:txBody>
      </p:sp>
      <p:sp>
        <p:nvSpPr>
          <p:cNvPr id="716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 smtClean="0"/>
              <a:t>Overview</a:t>
            </a:r>
            <a:endParaRPr lang="en-US" sz="2800" dirty="0" smtClean="0"/>
          </a:p>
          <a:p>
            <a:pPr lvl="1"/>
            <a:r>
              <a:rPr lang="en-US" sz="2400" dirty="0" smtClean="0"/>
              <a:t>What is the Internet?</a:t>
            </a:r>
          </a:p>
          <a:p>
            <a:pPr lvl="2"/>
            <a:r>
              <a:rPr lang="en-US" sz="2000" dirty="0" smtClean="0"/>
              <a:t>What is it and how did we get here?</a:t>
            </a:r>
            <a:endParaRPr lang="en-US" sz="2000" dirty="0" smtClean="0"/>
          </a:p>
          <a:p>
            <a:pPr lvl="1"/>
            <a:r>
              <a:rPr lang="en-US" sz="2400" dirty="0" smtClean="0"/>
              <a:t>What is about Data Centers?</a:t>
            </a:r>
          </a:p>
          <a:p>
            <a:r>
              <a:rPr lang="en-US" sz="2800" dirty="0" smtClean="0"/>
              <a:t>Structure</a:t>
            </a:r>
          </a:p>
          <a:p>
            <a:pPr lvl="1"/>
            <a:r>
              <a:rPr lang="en-US" sz="2400" dirty="0" smtClean="0"/>
              <a:t>Internet</a:t>
            </a:r>
          </a:p>
          <a:p>
            <a:pPr lvl="1"/>
            <a:r>
              <a:rPr lang="en-US" sz="2400" dirty="0" smtClean="0"/>
              <a:t>Data Centers</a:t>
            </a:r>
          </a:p>
          <a:p>
            <a:pPr lvl="1"/>
            <a:endParaRPr lang="en-US" sz="2400" dirty="0" smtClean="0"/>
          </a:p>
          <a:p>
            <a:endParaRPr lang="en-US" sz="2800" dirty="0" smtClean="0"/>
          </a:p>
          <a:p>
            <a:endParaRPr lang="en-US" sz="2800" dirty="0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956551855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Network Protocols</a:t>
            </a:r>
          </a:p>
          <a:p>
            <a:r>
              <a:rPr lang="en-US" dirty="0" smtClean="0"/>
              <a:t>Edge Network</a:t>
            </a:r>
          </a:p>
          <a:p>
            <a:r>
              <a:rPr lang="en-US" dirty="0" smtClean="0"/>
              <a:t>Core Networks</a:t>
            </a: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Internet Structure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90554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2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46100" y="1371600"/>
            <a:ext cx="3581400" cy="4648200"/>
          </a:xfrm>
        </p:spPr>
        <p:txBody>
          <a:bodyPr/>
          <a:lstStyle/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human protocols:</a:t>
            </a:r>
          </a:p>
          <a:p>
            <a:pPr eaLnBrk="1" hangingPunct="1">
              <a:buSzPct val="75000"/>
            </a:pPr>
            <a:r>
              <a:rPr lang="ja-JP" altLang="en-US" sz="2400" smtClean="0">
                <a:ea typeface="ＭＳ Ｐゴシック" panose="020B0600070205080204" pitchFamily="34" charset="-128"/>
              </a:rPr>
              <a:t>“</a:t>
            </a:r>
            <a:r>
              <a:rPr lang="en-US" altLang="ja-JP" sz="2400" smtClean="0">
                <a:ea typeface="ＭＳ Ｐゴシック" panose="020B0600070205080204" pitchFamily="34" charset="-128"/>
              </a:rPr>
              <a:t>what</a:t>
            </a:r>
            <a:r>
              <a:rPr lang="ja-JP" altLang="en-US" sz="2400" smtClean="0">
                <a:ea typeface="ＭＳ Ｐゴシック" panose="020B0600070205080204" pitchFamily="34" charset="-128"/>
              </a:rPr>
              <a:t>’</a:t>
            </a:r>
            <a:r>
              <a:rPr lang="en-US" altLang="ja-JP" sz="2400" smtClean="0">
                <a:ea typeface="ＭＳ Ｐゴシック" panose="020B0600070205080204" pitchFamily="34" charset="-128"/>
              </a:rPr>
              <a:t>s the time?</a:t>
            </a:r>
            <a:r>
              <a:rPr lang="ja-JP" altLang="en-US" sz="2400" smtClean="0">
                <a:ea typeface="ＭＳ Ｐゴシック" panose="020B0600070205080204" pitchFamily="34" charset="-128"/>
              </a:rPr>
              <a:t>”</a:t>
            </a:r>
            <a:endParaRPr lang="en-US" altLang="ja-JP" sz="2400" smtClean="0">
              <a:ea typeface="ＭＳ Ｐゴシック" panose="020B0600070205080204" pitchFamily="34" charset="-128"/>
            </a:endParaRPr>
          </a:p>
          <a:p>
            <a:pPr eaLnBrk="1" hangingPunct="1">
              <a:buSzPct val="75000"/>
            </a:pPr>
            <a:r>
              <a:rPr lang="ja-JP" altLang="en-US" sz="2400" smtClean="0">
                <a:ea typeface="ＭＳ Ｐゴシック" panose="020B0600070205080204" pitchFamily="34" charset="-128"/>
              </a:rPr>
              <a:t>“</a:t>
            </a:r>
            <a:r>
              <a:rPr lang="en-US" altLang="ja-JP" sz="2400" smtClean="0">
                <a:ea typeface="ＭＳ Ｐゴシック" panose="020B0600070205080204" pitchFamily="34" charset="-128"/>
              </a:rPr>
              <a:t>I have a question</a:t>
            </a:r>
            <a:r>
              <a:rPr lang="ja-JP" altLang="en-US" sz="2400" smtClean="0">
                <a:ea typeface="ＭＳ Ｐゴシック" panose="020B0600070205080204" pitchFamily="34" charset="-128"/>
              </a:rPr>
              <a:t>”</a:t>
            </a:r>
            <a:endParaRPr lang="en-US" altLang="ja-JP" sz="2400" smtClean="0">
              <a:ea typeface="ＭＳ Ｐゴシック" panose="020B0600070205080204" pitchFamily="34" charset="-128"/>
            </a:endParaRPr>
          </a:p>
          <a:p>
            <a:pPr eaLnBrk="1" hangingPunct="1"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introductions</a:t>
            </a:r>
            <a:endParaRPr lang="en-US" altLang="en-US" smtClean="0">
              <a:ea typeface="ＭＳ Ｐゴシック" panose="020B0600070205080204" pitchFamily="34" charset="-128"/>
            </a:endParaRPr>
          </a:p>
          <a:p>
            <a:pPr lvl="1" eaLnBrk="1" hangingPunct="1"/>
            <a:endParaRPr lang="en-US" altLang="en-US" sz="2000" smtClean="0">
              <a:ea typeface="Arial" panose="020B0604020202020204" pitchFamily="34" charset="0"/>
            </a:endParaRP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400" smtClean="0">
                <a:ea typeface="ＭＳ Ｐゴシック" panose="020B0600070205080204" pitchFamily="34" charset="-128"/>
              </a:rPr>
              <a:t>… specific msgs sent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400" smtClean="0">
                <a:ea typeface="ＭＳ Ｐゴシック" panose="020B0600070205080204" pitchFamily="34" charset="-128"/>
              </a:rPr>
              <a:t>… specific actions taken when msgs received, or other events</a:t>
            </a:r>
          </a:p>
        </p:txBody>
      </p:sp>
      <p:sp>
        <p:nvSpPr>
          <p:cNvPr id="43013" name="Rectangle 4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495800" y="1371600"/>
            <a:ext cx="3810000" cy="2590800"/>
          </a:xfrm>
        </p:spPr>
        <p:txBody>
          <a:bodyPr/>
          <a:lstStyle/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network protocols:</a:t>
            </a:r>
          </a:p>
          <a:p>
            <a:pPr eaLnBrk="1" hangingPunct="1"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machines rather than humans</a:t>
            </a:r>
          </a:p>
          <a:p>
            <a:pPr eaLnBrk="1" hangingPunct="1"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all communication activity in Internet governed by protocols</a:t>
            </a:r>
          </a:p>
        </p:txBody>
      </p:sp>
      <p:sp>
        <p:nvSpPr>
          <p:cNvPr id="43014" name="Rectangle 5"/>
          <p:cNvSpPr>
            <a:spLocks noChangeArrowheads="1"/>
          </p:cNvSpPr>
          <p:nvPr/>
        </p:nvSpPr>
        <p:spPr bwMode="auto">
          <a:xfrm>
            <a:off x="4343400" y="3962400"/>
            <a:ext cx="4267200" cy="2362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ctr">
              <a:spcBef>
                <a:spcPct val="20000"/>
              </a:spcBef>
              <a:buClr>
                <a:schemeClr val="accent2"/>
              </a:buClr>
              <a:buSzPct val="85000"/>
              <a:buFont typeface="Wingdings" panose="05000000000000000000" pitchFamily="2" charset="2"/>
              <a:buNone/>
            </a:pPr>
            <a:r>
              <a:rPr lang="en-US" altLang="en-US" sz="2800" i="1">
                <a:solidFill>
                  <a:srgbClr val="CC0000"/>
                </a:solidFill>
                <a:latin typeface="Gill Sans MT" panose="020B0502020104020203" pitchFamily="34" charset="0"/>
              </a:rPr>
              <a:t>protocols</a:t>
            </a:r>
            <a:r>
              <a:rPr lang="en-US" altLang="en-US" sz="2800" i="1">
                <a:latin typeface="Gill Sans MT" panose="020B0502020104020203" pitchFamily="34" charset="0"/>
              </a:rPr>
              <a:t> define </a:t>
            </a:r>
            <a:r>
              <a:rPr lang="en-US" altLang="en-US" sz="2800" i="1">
                <a:solidFill>
                  <a:srgbClr val="CC0000"/>
                </a:solidFill>
                <a:latin typeface="Gill Sans MT" panose="020B0502020104020203" pitchFamily="34" charset="0"/>
              </a:rPr>
              <a:t>format</a:t>
            </a:r>
            <a:r>
              <a:rPr lang="en-US" altLang="en-US" sz="2800" i="1">
                <a:latin typeface="Gill Sans MT" panose="020B0502020104020203" pitchFamily="34" charset="0"/>
              </a:rPr>
              <a:t>, </a:t>
            </a:r>
            <a:r>
              <a:rPr lang="en-US" altLang="en-US" sz="2800" i="1">
                <a:solidFill>
                  <a:srgbClr val="CC0000"/>
                </a:solidFill>
                <a:latin typeface="Gill Sans MT" panose="020B0502020104020203" pitchFamily="34" charset="0"/>
              </a:rPr>
              <a:t>order</a:t>
            </a:r>
            <a:r>
              <a:rPr lang="en-US" altLang="en-US" sz="2800" i="1">
                <a:latin typeface="Gill Sans MT" panose="020B0502020104020203" pitchFamily="34" charset="0"/>
              </a:rPr>
              <a:t> of </a:t>
            </a:r>
            <a:r>
              <a:rPr lang="en-US" altLang="en-US" sz="2800" i="1">
                <a:solidFill>
                  <a:srgbClr val="CC0000"/>
                </a:solidFill>
                <a:latin typeface="Gill Sans MT" panose="020B0502020104020203" pitchFamily="34" charset="0"/>
              </a:rPr>
              <a:t>msgs sent and received</a:t>
            </a:r>
            <a:r>
              <a:rPr lang="en-US" altLang="en-US" sz="2800" i="1">
                <a:latin typeface="Gill Sans MT" panose="020B0502020104020203" pitchFamily="34" charset="0"/>
              </a:rPr>
              <a:t> among network entities, and </a:t>
            </a:r>
            <a:r>
              <a:rPr lang="en-US" altLang="en-US" sz="2800" i="1">
                <a:solidFill>
                  <a:srgbClr val="CC0000"/>
                </a:solidFill>
                <a:latin typeface="Gill Sans MT" panose="020B0502020104020203" pitchFamily="34" charset="0"/>
              </a:rPr>
              <a:t>actions taken</a:t>
            </a:r>
            <a:r>
              <a:rPr lang="en-US" altLang="en-US" sz="2800" i="1">
                <a:latin typeface="Gill Sans MT" panose="020B0502020104020203" pitchFamily="34" charset="0"/>
              </a:rPr>
              <a:t> on msg transmission, receipt</a:t>
            </a:r>
            <a:r>
              <a:rPr lang="en-US" altLang="en-US" i="1">
                <a:solidFill>
                  <a:srgbClr val="FF0000"/>
                </a:solidFill>
              </a:rPr>
              <a:t> </a:t>
            </a:r>
          </a:p>
        </p:txBody>
      </p:sp>
      <p:sp>
        <p:nvSpPr>
          <p:cNvPr id="43015" name="Rectangle 6"/>
          <p:cNvSpPr>
            <a:spLocks noChangeArrowheads="1"/>
          </p:cNvSpPr>
          <p:nvPr/>
        </p:nvSpPr>
        <p:spPr bwMode="auto">
          <a:xfrm>
            <a:off x="4335463" y="3962400"/>
            <a:ext cx="4503737" cy="2362200"/>
          </a:xfrm>
          <a:prstGeom prst="rect">
            <a:avLst/>
          </a:prstGeom>
          <a:noFill/>
          <a:ln w="19050">
            <a:solidFill>
              <a:srgbClr val="0000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>
              <a:latin typeface="Times New Roman" panose="02020603050405020304" pitchFamily="18" charset="0"/>
            </a:endParaRPr>
          </a:p>
        </p:txBody>
      </p:sp>
      <p:sp>
        <p:nvSpPr>
          <p:cNvPr id="10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Network Protocols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612837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33400" y="1371600"/>
            <a:ext cx="8153400" cy="685800"/>
          </a:xfrm>
        </p:spPr>
        <p:txBody>
          <a:bodyPr>
            <a:normAutofit fontScale="85000" lnSpcReduction="10000"/>
          </a:bodyPr>
          <a:lstStyle/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mtClean="0">
                <a:ea typeface="ＭＳ Ｐゴシック" panose="020B0600070205080204" pitchFamily="34" charset="-128"/>
              </a:rPr>
              <a:t>a human protocol and a computer network protocol:</a:t>
            </a:r>
          </a:p>
          <a:p>
            <a:pPr eaLnBrk="1" hangingPunct="1">
              <a:buFont typeface="Wingdings" panose="05000000000000000000" pitchFamily="2" charset="2"/>
              <a:buNone/>
            </a:pPr>
            <a:endParaRPr lang="en-US" altLang="en-US" smtClean="0">
              <a:ea typeface="ＭＳ Ｐゴシック" panose="020B0600070205080204" pitchFamily="34" charset="-128"/>
            </a:endParaRPr>
          </a:p>
        </p:txBody>
      </p:sp>
      <p:sp>
        <p:nvSpPr>
          <p:cNvPr id="45060" name="Line 10"/>
          <p:cNvSpPr>
            <a:spLocks noChangeShapeType="1"/>
          </p:cNvSpPr>
          <p:nvPr/>
        </p:nvSpPr>
        <p:spPr bwMode="auto">
          <a:xfrm>
            <a:off x="1257300" y="2771775"/>
            <a:ext cx="1762125" cy="276225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pic>
        <p:nvPicPr>
          <p:cNvPr id="45061" name="Picture 62" descr="Alice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9613" y="2376488"/>
            <a:ext cx="561975" cy="6937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5062" name="Picture 63" descr="Bob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28963" y="2771775"/>
            <a:ext cx="676275" cy="690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5063" name="Text Box 64"/>
          <p:cNvSpPr txBox="1">
            <a:spLocks noChangeArrowheads="1"/>
          </p:cNvSpPr>
          <p:nvPr/>
        </p:nvSpPr>
        <p:spPr bwMode="auto">
          <a:xfrm>
            <a:off x="1698625" y="2484438"/>
            <a:ext cx="473075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>
                <a:solidFill>
                  <a:srgbClr val="CC0000"/>
                </a:solidFill>
              </a:rPr>
              <a:t>Hi</a:t>
            </a:r>
          </a:p>
        </p:txBody>
      </p:sp>
      <p:sp>
        <p:nvSpPr>
          <p:cNvPr id="45064" name="Line 66"/>
          <p:cNvSpPr>
            <a:spLocks noChangeShapeType="1"/>
          </p:cNvSpPr>
          <p:nvPr/>
        </p:nvSpPr>
        <p:spPr bwMode="auto">
          <a:xfrm flipV="1">
            <a:off x="949325" y="3330575"/>
            <a:ext cx="2085975" cy="361950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 type="triangle" w="med" len="med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45065" name="Text Box 67"/>
          <p:cNvSpPr txBox="1">
            <a:spLocks noChangeArrowheads="1"/>
          </p:cNvSpPr>
          <p:nvPr/>
        </p:nvSpPr>
        <p:spPr bwMode="auto">
          <a:xfrm>
            <a:off x="1689100" y="3108325"/>
            <a:ext cx="473075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>
                <a:solidFill>
                  <a:srgbClr val="CC0000"/>
                </a:solidFill>
              </a:rPr>
              <a:t>Hi</a:t>
            </a:r>
          </a:p>
        </p:txBody>
      </p:sp>
      <p:sp>
        <p:nvSpPr>
          <p:cNvPr id="45066" name="Line 70"/>
          <p:cNvSpPr>
            <a:spLocks noChangeShapeType="1"/>
          </p:cNvSpPr>
          <p:nvPr/>
        </p:nvSpPr>
        <p:spPr bwMode="auto">
          <a:xfrm>
            <a:off x="933450" y="3762375"/>
            <a:ext cx="2162175" cy="438150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grpSp>
        <p:nvGrpSpPr>
          <p:cNvPr id="45067" name="Group 72"/>
          <p:cNvGrpSpPr>
            <a:grpSpLocks/>
          </p:cNvGrpSpPr>
          <p:nvPr/>
        </p:nvGrpSpPr>
        <p:grpSpPr bwMode="auto">
          <a:xfrm>
            <a:off x="1471613" y="3694113"/>
            <a:ext cx="1014412" cy="701675"/>
            <a:chOff x="761" y="2747"/>
            <a:chExt cx="639" cy="442"/>
          </a:xfrm>
        </p:grpSpPr>
        <p:sp>
          <p:nvSpPr>
            <p:cNvPr id="45128" name="Rectangle 71"/>
            <p:cNvSpPr>
              <a:spLocks noChangeArrowheads="1"/>
            </p:cNvSpPr>
            <p:nvPr/>
          </p:nvSpPr>
          <p:spPr bwMode="auto">
            <a:xfrm>
              <a:off x="786" y="2790"/>
              <a:ext cx="588" cy="34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solidFill>
                  <a:srgbClr val="CC0000"/>
                </a:solidFill>
              </a:endParaRPr>
            </a:p>
          </p:txBody>
        </p:sp>
        <p:sp>
          <p:nvSpPr>
            <p:cNvPr id="45129" name="Text Box 69"/>
            <p:cNvSpPr txBox="1">
              <a:spLocks noChangeArrowheads="1"/>
            </p:cNvSpPr>
            <p:nvPr/>
          </p:nvSpPr>
          <p:spPr bwMode="auto">
            <a:xfrm>
              <a:off x="761" y="2747"/>
              <a:ext cx="639" cy="442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2000">
                  <a:solidFill>
                    <a:srgbClr val="CC0000"/>
                  </a:solidFill>
                </a:rPr>
                <a:t>Got the</a:t>
              </a:r>
            </a:p>
            <a:p>
              <a:pPr algn="ctr"/>
              <a:r>
                <a:rPr lang="en-US" altLang="en-US" sz="2000">
                  <a:solidFill>
                    <a:srgbClr val="CC0000"/>
                  </a:solidFill>
                </a:rPr>
                <a:t>time?</a:t>
              </a:r>
            </a:p>
          </p:txBody>
        </p:sp>
      </p:grpSp>
      <p:sp>
        <p:nvSpPr>
          <p:cNvPr id="45068" name="Line 73"/>
          <p:cNvSpPr>
            <a:spLocks noChangeShapeType="1"/>
          </p:cNvSpPr>
          <p:nvPr/>
        </p:nvSpPr>
        <p:spPr bwMode="auto">
          <a:xfrm flipV="1">
            <a:off x="1095375" y="4333875"/>
            <a:ext cx="1952625" cy="333375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 type="triangle" w="med" len="med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grpSp>
        <p:nvGrpSpPr>
          <p:cNvPr id="45069" name="Group 76"/>
          <p:cNvGrpSpPr>
            <a:grpSpLocks/>
          </p:cNvGrpSpPr>
          <p:nvPr/>
        </p:nvGrpSpPr>
        <p:grpSpPr bwMode="auto">
          <a:xfrm>
            <a:off x="1565275" y="4338638"/>
            <a:ext cx="796925" cy="457200"/>
            <a:chOff x="1046" y="2771"/>
            <a:chExt cx="502" cy="288"/>
          </a:xfrm>
        </p:grpSpPr>
        <p:sp>
          <p:nvSpPr>
            <p:cNvPr id="45126" name="Rectangle 75"/>
            <p:cNvSpPr>
              <a:spLocks noChangeArrowheads="1"/>
            </p:cNvSpPr>
            <p:nvPr/>
          </p:nvSpPr>
          <p:spPr bwMode="auto">
            <a:xfrm>
              <a:off x="1104" y="2820"/>
              <a:ext cx="444" cy="186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solidFill>
                  <a:srgbClr val="CC0000"/>
                </a:solidFill>
              </a:endParaRPr>
            </a:p>
          </p:txBody>
        </p:sp>
        <p:sp>
          <p:nvSpPr>
            <p:cNvPr id="45127" name="Text Box 74"/>
            <p:cNvSpPr txBox="1">
              <a:spLocks noChangeArrowheads="1"/>
            </p:cNvSpPr>
            <p:nvPr/>
          </p:nvSpPr>
          <p:spPr bwMode="auto">
            <a:xfrm>
              <a:off x="1046" y="2771"/>
              <a:ext cx="490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>
                  <a:solidFill>
                    <a:srgbClr val="CC0000"/>
                  </a:solidFill>
                </a:rPr>
                <a:t>2:00</a:t>
              </a:r>
            </a:p>
          </p:txBody>
        </p:sp>
      </p:grpSp>
      <p:sp>
        <p:nvSpPr>
          <p:cNvPr id="45070" name="Line 85"/>
          <p:cNvSpPr>
            <a:spLocks noChangeShapeType="1"/>
          </p:cNvSpPr>
          <p:nvPr/>
        </p:nvSpPr>
        <p:spPr bwMode="auto">
          <a:xfrm flipV="1">
            <a:off x="5165725" y="4525963"/>
            <a:ext cx="2343150" cy="428625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 type="triangle" w="med" len="med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45071" name="Line 89"/>
          <p:cNvSpPr>
            <a:spLocks noChangeShapeType="1"/>
          </p:cNvSpPr>
          <p:nvPr/>
        </p:nvSpPr>
        <p:spPr bwMode="auto">
          <a:xfrm>
            <a:off x="5180013" y="2811463"/>
            <a:ext cx="2176462" cy="347662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45072" name="Line 90"/>
          <p:cNvSpPr>
            <a:spLocks noChangeShapeType="1"/>
          </p:cNvSpPr>
          <p:nvPr/>
        </p:nvSpPr>
        <p:spPr bwMode="auto">
          <a:xfrm flipV="1">
            <a:off x="5118100" y="3317875"/>
            <a:ext cx="2216150" cy="398463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 type="triangle" w="med" len="med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45073" name="Rectangle 92"/>
          <p:cNvSpPr>
            <a:spLocks noChangeArrowheads="1"/>
          </p:cNvSpPr>
          <p:nvPr/>
        </p:nvSpPr>
        <p:spPr bwMode="auto">
          <a:xfrm>
            <a:off x="5553075" y="3340100"/>
            <a:ext cx="1438275" cy="393700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>
              <a:solidFill>
                <a:srgbClr val="CC0000"/>
              </a:solidFill>
            </a:endParaRPr>
          </a:p>
        </p:txBody>
      </p:sp>
      <p:sp>
        <p:nvSpPr>
          <p:cNvPr id="45074" name="Text Box 91"/>
          <p:cNvSpPr txBox="1">
            <a:spLocks noChangeArrowheads="1"/>
          </p:cNvSpPr>
          <p:nvPr/>
        </p:nvSpPr>
        <p:spPr bwMode="auto">
          <a:xfrm>
            <a:off x="5370513" y="3341688"/>
            <a:ext cx="1809750" cy="558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ctr">
              <a:lnSpc>
                <a:spcPct val="85000"/>
              </a:lnSpc>
            </a:pPr>
            <a:r>
              <a:rPr lang="en-US" altLang="en-US" sz="1800">
                <a:solidFill>
                  <a:srgbClr val="CC0000"/>
                </a:solidFill>
              </a:rPr>
              <a:t>TCP connection</a:t>
            </a:r>
          </a:p>
          <a:p>
            <a:pPr algn="ctr">
              <a:lnSpc>
                <a:spcPct val="85000"/>
              </a:lnSpc>
            </a:pPr>
            <a:r>
              <a:rPr lang="en-US" altLang="en-US" sz="1800">
                <a:solidFill>
                  <a:srgbClr val="CC0000"/>
                </a:solidFill>
              </a:rPr>
              <a:t>response</a:t>
            </a:r>
          </a:p>
        </p:txBody>
      </p:sp>
      <p:sp>
        <p:nvSpPr>
          <p:cNvPr id="45075" name="Line 94"/>
          <p:cNvSpPr>
            <a:spLocks noChangeShapeType="1"/>
          </p:cNvSpPr>
          <p:nvPr/>
        </p:nvSpPr>
        <p:spPr bwMode="auto">
          <a:xfrm>
            <a:off x="5165725" y="3963988"/>
            <a:ext cx="2400300" cy="419100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grpSp>
        <p:nvGrpSpPr>
          <p:cNvPr id="45076" name="Group 97"/>
          <p:cNvGrpSpPr>
            <a:grpSpLocks/>
          </p:cNvGrpSpPr>
          <p:nvPr/>
        </p:nvGrpSpPr>
        <p:grpSpPr bwMode="auto">
          <a:xfrm>
            <a:off x="5378450" y="4029075"/>
            <a:ext cx="3794125" cy="366713"/>
            <a:chOff x="3212" y="2597"/>
            <a:chExt cx="2390" cy="231"/>
          </a:xfrm>
        </p:grpSpPr>
        <p:sp>
          <p:nvSpPr>
            <p:cNvPr id="45124" name="Rectangle 96"/>
            <p:cNvSpPr>
              <a:spLocks noChangeArrowheads="1"/>
            </p:cNvSpPr>
            <p:nvPr/>
          </p:nvSpPr>
          <p:spPr bwMode="auto">
            <a:xfrm>
              <a:off x="3252" y="2628"/>
              <a:ext cx="2100" cy="114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solidFill>
                  <a:srgbClr val="CC0000"/>
                </a:solidFill>
              </a:endParaRPr>
            </a:p>
          </p:txBody>
        </p:sp>
        <p:sp>
          <p:nvSpPr>
            <p:cNvPr id="45125" name="Text Box 95"/>
            <p:cNvSpPr txBox="1">
              <a:spLocks noChangeArrowheads="1"/>
            </p:cNvSpPr>
            <p:nvPr/>
          </p:nvSpPr>
          <p:spPr bwMode="auto">
            <a:xfrm>
              <a:off x="3212" y="2597"/>
              <a:ext cx="2390" cy="23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800">
                  <a:solidFill>
                    <a:srgbClr val="CC0000"/>
                  </a:solidFill>
                </a:rPr>
                <a:t>Get</a:t>
              </a:r>
              <a:r>
                <a:rPr lang="en-US" altLang="en-US" sz="1400">
                  <a:solidFill>
                    <a:srgbClr val="CC0000"/>
                  </a:solidFill>
                </a:rPr>
                <a:t> http://www.awl.com/kurose-ross</a:t>
              </a:r>
              <a:endParaRPr lang="en-US" altLang="en-US">
                <a:solidFill>
                  <a:srgbClr val="CC0000"/>
                </a:solidFill>
              </a:endParaRPr>
            </a:p>
          </p:txBody>
        </p:sp>
      </p:grpSp>
      <p:sp>
        <p:nvSpPr>
          <p:cNvPr id="45077" name="Rectangle 99"/>
          <p:cNvSpPr>
            <a:spLocks noChangeArrowheads="1"/>
          </p:cNvSpPr>
          <p:nvPr/>
        </p:nvSpPr>
        <p:spPr bwMode="auto">
          <a:xfrm>
            <a:off x="5934075" y="4624388"/>
            <a:ext cx="919163" cy="295275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>
              <a:solidFill>
                <a:srgbClr val="CC0000"/>
              </a:solidFill>
            </a:endParaRPr>
          </a:p>
        </p:txBody>
      </p:sp>
      <p:sp>
        <p:nvSpPr>
          <p:cNvPr id="45078" name="Text Box 100"/>
          <p:cNvSpPr txBox="1">
            <a:spLocks noChangeArrowheads="1"/>
          </p:cNvSpPr>
          <p:nvPr/>
        </p:nvSpPr>
        <p:spPr bwMode="auto">
          <a:xfrm>
            <a:off x="5900738" y="4510088"/>
            <a:ext cx="930275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>
                <a:solidFill>
                  <a:srgbClr val="CC0000"/>
                </a:solidFill>
              </a:rPr>
              <a:t>&lt;file&gt;</a:t>
            </a:r>
          </a:p>
        </p:txBody>
      </p:sp>
      <p:sp>
        <p:nvSpPr>
          <p:cNvPr id="45079" name="Line 101"/>
          <p:cNvSpPr>
            <a:spLocks noChangeShapeType="1"/>
          </p:cNvSpPr>
          <p:nvPr/>
        </p:nvSpPr>
        <p:spPr bwMode="auto">
          <a:xfrm>
            <a:off x="4057650" y="2068513"/>
            <a:ext cx="0" cy="3573462"/>
          </a:xfrm>
          <a:prstGeom prst="line">
            <a:avLst/>
          </a:prstGeom>
          <a:noFill/>
          <a:ln w="19050">
            <a:solidFill>
              <a:schemeClr val="bg2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grpSp>
        <p:nvGrpSpPr>
          <p:cNvPr id="45080" name="Group 105"/>
          <p:cNvGrpSpPr>
            <a:grpSpLocks/>
          </p:cNvGrpSpPr>
          <p:nvPr/>
        </p:nvGrpSpPr>
        <p:grpSpPr bwMode="auto">
          <a:xfrm>
            <a:off x="3735388" y="4972050"/>
            <a:ext cx="720725" cy="396875"/>
            <a:chOff x="2198" y="3221"/>
            <a:chExt cx="454" cy="250"/>
          </a:xfrm>
        </p:grpSpPr>
        <p:sp>
          <p:nvSpPr>
            <p:cNvPr id="45122" name="Rectangle 104"/>
            <p:cNvSpPr>
              <a:spLocks noChangeArrowheads="1"/>
            </p:cNvSpPr>
            <p:nvPr/>
          </p:nvSpPr>
          <p:spPr bwMode="auto">
            <a:xfrm>
              <a:off x="2244" y="3282"/>
              <a:ext cx="408" cy="162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45123" name="Text Box 102"/>
            <p:cNvSpPr txBox="1">
              <a:spLocks noChangeArrowheads="1"/>
            </p:cNvSpPr>
            <p:nvPr/>
          </p:nvSpPr>
          <p:spPr bwMode="auto">
            <a:xfrm>
              <a:off x="2198" y="3221"/>
              <a:ext cx="418" cy="2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>
                  <a:solidFill>
                    <a:schemeClr val="bg2"/>
                  </a:solidFill>
                </a:rPr>
                <a:t>time</a:t>
              </a:r>
            </a:p>
          </p:txBody>
        </p:sp>
      </p:grpSp>
      <p:sp>
        <p:nvSpPr>
          <p:cNvPr id="45081" name="Rectangle 52"/>
          <p:cNvSpPr>
            <a:spLocks noChangeArrowheads="1"/>
          </p:cNvSpPr>
          <p:nvPr/>
        </p:nvSpPr>
        <p:spPr bwMode="auto">
          <a:xfrm>
            <a:off x="5465763" y="2751138"/>
            <a:ext cx="1365250" cy="439737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/>
          </a:p>
        </p:txBody>
      </p:sp>
      <p:sp>
        <p:nvSpPr>
          <p:cNvPr id="45082" name="Text Box 91"/>
          <p:cNvSpPr txBox="1">
            <a:spLocks noChangeArrowheads="1"/>
          </p:cNvSpPr>
          <p:nvPr/>
        </p:nvSpPr>
        <p:spPr bwMode="auto">
          <a:xfrm>
            <a:off x="5414963" y="2682875"/>
            <a:ext cx="1809750" cy="558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ctr">
              <a:lnSpc>
                <a:spcPct val="85000"/>
              </a:lnSpc>
            </a:pPr>
            <a:r>
              <a:rPr lang="en-US" altLang="en-US" sz="1800">
                <a:solidFill>
                  <a:srgbClr val="CC0000"/>
                </a:solidFill>
              </a:rPr>
              <a:t>TCP connection</a:t>
            </a:r>
          </a:p>
          <a:p>
            <a:pPr algn="ctr">
              <a:lnSpc>
                <a:spcPct val="85000"/>
              </a:lnSpc>
            </a:pPr>
            <a:r>
              <a:rPr lang="en-US" altLang="en-US" sz="1800">
                <a:solidFill>
                  <a:srgbClr val="CC0000"/>
                </a:solidFill>
              </a:rPr>
              <a:t>request</a:t>
            </a:r>
          </a:p>
        </p:txBody>
      </p:sp>
      <p:grpSp>
        <p:nvGrpSpPr>
          <p:cNvPr id="45085" name="Group 57"/>
          <p:cNvGrpSpPr>
            <a:grpSpLocks/>
          </p:cNvGrpSpPr>
          <p:nvPr/>
        </p:nvGrpSpPr>
        <p:grpSpPr bwMode="auto">
          <a:xfrm>
            <a:off x="7412038" y="2782888"/>
            <a:ext cx="431800" cy="755650"/>
            <a:chOff x="4140" y="429"/>
            <a:chExt cx="1425" cy="2396"/>
          </a:xfrm>
        </p:grpSpPr>
        <p:sp>
          <p:nvSpPr>
            <p:cNvPr id="45090" name="Freeform 58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5091" name="Rectangle 59"/>
            <p:cNvSpPr>
              <a:spLocks noChangeArrowheads="1"/>
            </p:cNvSpPr>
            <p:nvPr/>
          </p:nvSpPr>
          <p:spPr bwMode="auto">
            <a:xfrm>
              <a:off x="4208" y="429"/>
              <a:ext cx="1043" cy="2285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45092" name="Freeform 60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5093" name="Freeform 61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5094" name="Rectangle 62"/>
            <p:cNvSpPr>
              <a:spLocks noChangeArrowheads="1"/>
            </p:cNvSpPr>
            <p:nvPr/>
          </p:nvSpPr>
          <p:spPr bwMode="auto">
            <a:xfrm>
              <a:off x="4213" y="691"/>
              <a:ext cx="597" cy="50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45095" name="Group 63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45120" name="AutoShape 64"/>
              <p:cNvSpPr>
                <a:spLocks noChangeArrowheads="1"/>
              </p:cNvSpPr>
              <p:nvPr/>
            </p:nvSpPr>
            <p:spPr bwMode="auto">
              <a:xfrm>
                <a:off x="612" y="2566"/>
                <a:ext cx="726" cy="140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5121" name="AutoShape 65"/>
              <p:cNvSpPr>
                <a:spLocks noChangeArrowheads="1"/>
              </p:cNvSpPr>
              <p:nvPr/>
            </p:nvSpPr>
            <p:spPr bwMode="auto">
              <a:xfrm>
                <a:off x="625" y="2580"/>
                <a:ext cx="693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45096" name="Rectangle 66"/>
            <p:cNvSpPr>
              <a:spLocks noChangeArrowheads="1"/>
            </p:cNvSpPr>
            <p:nvPr/>
          </p:nvSpPr>
          <p:spPr bwMode="auto">
            <a:xfrm>
              <a:off x="4224" y="1018"/>
              <a:ext cx="597" cy="50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45097" name="Group 67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45118" name="AutoShape 68"/>
              <p:cNvSpPr>
                <a:spLocks noChangeArrowheads="1"/>
              </p:cNvSpPr>
              <p:nvPr/>
            </p:nvSpPr>
            <p:spPr bwMode="auto">
              <a:xfrm>
                <a:off x="615" y="2567"/>
                <a:ext cx="726" cy="14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5119" name="AutoShape 69"/>
              <p:cNvSpPr>
                <a:spLocks noChangeArrowheads="1"/>
              </p:cNvSpPr>
              <p:nvPr/>
            </p:nvSpPr>
            <p:spPr bwMode="auto">
              <a:xfrm>
                <a:off x="628" y="2582"/>
                <a:ext cx="693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45098" name="Rectangle 70"/>
            <p:cNvSpPr>
              <a:spLocks noChangeArrowheads="1"/>
            </p:cNvSpPr>
            <p:nvPr/>
          </p:nvSpPr>
          <p:spPr bwMode="auto">
            <a:xfrm>
              <a:off x="4219" y="1360"/>
              <a:ext cx="592" cy="45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45099" name="Rectangle 71"/>
            <p:cNvSpPr>
              <a:spLocks noChangeArrowheads="1"/>
            </p:cNvSpPr>
            <p:nvPr/>
          </p:nvSpPr>
          <p:spPr bwMode="auto">
            <a:xfrm>
              <a:off x="4229" y="1657"/>
              <a:ext cx="597" cy="45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45100" name="Group 72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45116" name="AutoShape 73"/>
              <p:cNvSpPr>
                <a:spLocks noChangeArrowheads="1"/>
              </p:cNvSpPr>
              <p:nvPr/>
            </p:nvSpPr>
            <p:spPr bwMode="auto">
              <a:xfrm>
                <a:off x="617" y="2568"/>
                <a:ext cx="724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5117" name="AutoShape 74"/>
              <p:cNvSpPr>
                <a:spLocks noChangeArrowheads="1"/>
              </p:cNvSpPr>
              <p:nvPr/>
            </p:nvSpPr>
            <p:spPr bwMode="auto">
              <a:xfrm>
                <a:off x="630" y="2582"/>
                <a:ext cx="692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45101" name="Freeform 75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45102" name="Group 76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45114" name="AutoShape 77"/>
              <p:cNvSpPr>
                <a:spLocks noChangeArrowheads="1"/>
              </p:cNvSpPr>
              <p:nvPr/>
            </p:nvSpPr>
            <p:spPr bwMode="auto">
              <a:xfrm>
                <a:off x="612" y="2566"/>
                <a:ext cx="724" cy="14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5115" name="AutoShape 78"/>
              <p:cNvSpPr>
                <a:spLocks noChangeArrowheads="1"/>
              </p:cNvSpPr>
              <p:nvPr/>
            </p:nvSpPr>
            <p:spPr bwMode="auto">
              <a:xfrm>
                <a:off x="625" y="2581"/>
                <a:ext cx="692" cy="11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45103" name="Rectangle 79"/>
            <p:cNvSpPr>
              <a:spLocks noChangeArrowheads="1"/>
            </p:cNvSpPr>
            <p:nvPr/>
          </p:nvSpPr>
          <p:spPr bwMode="auto">
            <a:xfrm>
              <a:off x="5251" y="429"/>
              <a:ext cx="68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45104" name="Freeform 80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5105" name="Freeform 81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5106" name="Oval 82"/>
            <p:cNvSpPr>
              <a:spLocks noChangeArrowheads="1"/>
            </p:cNvSpPr>
            <p:nvPr/>
          </p:nvSpPr>
          <p:spPr bwMode="auto">
            <a:xfrm>
              <a:off x="5518" y="2609"/>
              <a:ext cx="47" cy="101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45107" name="Freeform 83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5108" name="AutoShape 84"/>
            <p:cNvSpPr>
              <a:spLocks noChangeArrowheads="1"/>
            </p:cNvSpPr>
            <p:nvPr/>
          </p:nvSpPr>
          <p:spPr bwMode="auto">
            <a:xfrm>
              <a:off x="4140" y="2679"/>
              <a:ext cx="1200" cy="146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45109" name="AutoShape 85"/>
            <p:cNvSpPr>
              <a:spLocks noChangeArrowheads="1"/>
            </p:cNvSpPr>
            <p:nvPr/>
          </p:nvSpPr>
          <p:spPr bwMode="auto">
            <a:xfrm>
              <a:off x="4208" y="2709"/>
              <a:ext cx="1069" cy="86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45110" name="Oval 86"/>
            <p:cNvSpPr>
              <a:spLocks noChangeArrowheads="1"/>
            </p:cNvSpPr>
            <p:nvPr/>
          </p:nvSpPr>
          <p:spPr bwMode="auto">
            <a:xfrm>
              <a:off x="4308" y="2382"/>
              <a:ext cx="157" cy="146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45111" name="Oval 87"/>
            <p:cNvSpPr>
              <a:spLocks noChangeArrowheads="1"/>
            </p:cNvSpPr>
            <p:nvPr/>
          </p:nvSpPr>
          <p:spPr bwMode="auto">
            <a:xfrm>
              <a:off x="4486" y="2382"/>
              <a:ext cx="162" cy="146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endParaRPr lang="en-US" altLang="en-US" sz="1800">
                <a:solidFill>
                  <a:srgbClr val="FF0000"/>
                </a:solidFill>
              </a:endParaRPr>
            </a:p>
          </p:txBody>
        </p:sp>
        <p:sp>
          <p:nvSpPr>
            <p:cNvPr id="45112" name="Oval 88"/>
            <p:cNvSpPr>
              <a:spLocks noChangeArrowheads="1"/>
            </p:cNvSpPr>
            <p:nvPr/>
          </p:nvSpPr>
          <p:spPr bwMode="auto">
            <a:xfrm>
              <a:off x="4664" y="2382"/>
              <a:ext cx="157" cy="141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45113" name="Rectangle 89"/>
            <p:cNvSpPr>
              <a:spLocks noChangeArrowheads="1"/>
            </p:cNvSpPr>
            <p:nvPr/>
          </p:nvSpPr>
          <p:spPr bwMode="auto">
            <a:xfrm>
              <a:off x="5062" y="1833"/>
              <a:ext cx="84" cy="765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45086" name="Group 90"/>
          <p:cNvGrpSpPr>
            <a:grpSpLocks/>
          </p:cNvGrpSpPr>
          <p:nvPr/>
        </p:nvGrpSpPr>
        <p:grpSpPr bwMode="auto">
          <a:xfrm>
            <a:off x="4275138" y="2339975"/>
            <a:ext cx="893762" cy="828675"/>
            <a:chOff x="-44" y="1473"/>
            <a:chExt cx="981" cy="1105"/>
          </a:xfrm>
        </p:grpSpPr>
        <p:pic>
          <p:nvPicPr>
            <p:cNvPr id="45088" name="Picture 91" descr="desktop_computer_stylized_medium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45089" name="Freeform 92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sp>
        <p:nvSpPr>
          <p:cNvPr id="75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Network Protocols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211255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2100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33400" y="1371600"/>
            <a:ext cx="3581400" cy="4648200"/>
          </a:xfrm>
        </p:spPr>
        <p:txBody>
          <a:bodyPr>
            <a:normAutofit fontScale="92500"/>
          </a:bodyPr>
          <a:lstStyle/>
          <a:p>
            <a:pPr eaLnBrk="1" hangingPunct="1">
              <a:lnSpc>
                <a:spcPct val="75000"/>
              </a:lnSpc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Networks are complex,</a:t>
            </a:r>
          </a:p>
          <a:p>
            <a:pPr eaLnBrk="1" hangingPunct="1">
              <a:lnSpc>
                <a:spcPct val="75000"/>
              </a:lnSpc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with many </a:t>
            </a:r>
            <a:r>
              <a:rPr lang="ja-JP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“</a:t>
            </a:r>
            <a:r>
              <a:rPr lang="en-US" altLang="ja-JP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pieces</a:t>
            </a:r>
            <a:r>
              <a:rPr lang="ja-JP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”</a:t>
            </a:r>
            <a:r>
              <a:rPr lang="en-US" altLang="ja-JP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:</a:t>
            </a:r>
          </a:p>
          <a:p>
            <a:pPr lvl="1" eaLnBrk="1" hangingPunct="1"/>
            <a:r>
              <a:rPr lang="en-US" altLang="en-US" sz="2800" smtClean="0">
                <a:ea typeface="Arial" panose="020B0604020202020204" pitchFamily="34" charset="0"/>
              </a:rPr>
              <a:t>hosts</a:t>
            </a:r>
          </a:p>
          <a:p>
            <a:pPr lvl="1" eaLnBrk="1" hangingPunct="1"/>
            <a:r>
              <a:rPr lang="en-US" altLang="en-US" sz="2800" smtClean="0">
                <a:ea typeface="Arial" panose="020B0604020202020204" pitchFamily="34" charset="0"/>
              </a:rPr>
              <a:t>routers</a:t>
            </a:r>
          </a:p>
          <a:p>
            <a:pPr lvl="1" eaLnBrk="1" hangingPunct="1"/>
            <a:r>
              <a:rPr lang="en-US" altLang="en-US" sz="2800" smtClean="0">
                <a:ea typeface="Arial" panose="020B0604020202020204" pitchFamily="34" charset="0"/>
              </a:rPr>
              <a:t>links of various media</a:t>
            </a:r>
          </a:p>
          <a:p>
            <a:pPr lvl="1" eaLnBrk="1" hangingPunct="1"/>
            <a:r>
              <a:rPr lang="en-US" altLang="en-US" sz="2800" smtClean="0">
                <a:ea typeface="Arial" panose="020B0604020202020204" pitchFamily="34" charset="0"/>
              </a:rPr>
              <a:t>applications</a:t>
            </a:r>
          </a:p>
          <a:p>
            <a:pPr lvl="1" eaLnBrk="1" hangingPunct="1"/>
            <a:r>
              <a:rPr lang="en-US" altLang="en-US" sz="2800" smtClean="0">
                <a:ea typeface="Arial" panose="020B0604020202020204" pitchFamily="34" charset="0"/>
              </a:rPr>
              <a:t>protocols</a:t>
            </a:r>
          </a:p>
          <a:p>
            <a:pPr lvl="1" eaLnBrk="1" hangingPunct="1"/>
            <a:r>
              <a:rPr lang="en-US" altLang="en-US" sz="2800" smtClean="0">
                <a:ea typeface="Arial" panose="020B0604020202020204" pitchFamily="34" charset="0"/>
              </a:rPr>
              <a:t>hardware, software</a:t>
            </a:r>
          </a:p>
        </p:txBody>
      </p:sp>
      <p:sp>
        <p:nvSpPr>
          <p:cNvPr id="132101" name="Rectangle 4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552950" y="2266950"/>
            <a:ext cx="4057650" cy="2619375"/>
          </a:xfrm>
        </p:spPr>
        <p:txBody>
          <a:bodyPr>
            <a:normAutofit/>
          </a:bodyPr>
          <a:lstStyle/>
          <a:p>
            <a:pPr algn="ctr" eaLnBrk="1" hangingPunct="1">
              <a:buFont typeface="Wingdings" panose="05000000000000000000" pitchFamily="2" charset="2"/>
              <a:buNone/>
            </a:pPr>
            <a:r>
              <a:rPr lang="en-US" altLang="en-US" sz="3200" i="1" dirty="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Question:</a:t>
            </a:r>
            <a:r>
              <a:rPr lang="en-US" altLang="en-US" sz="2400" u="sng" dirty="0" smtClean="0">
                <a:solidFill>
                  <a:srgbClr val="FF0000"/>
                </a:solidFill>
                <a:ea typeface="ＭＳ Ｐゴシック" panose="020B0600070205080204" pitchFamily="34" charset="-128"/>
              </a:rPr>
              <a:t> </a:t>
            </a:r>
          </a:p>
          <a:p>
            <a:pPr algn="ctr" eaLnBrk="1" hangingPunct="1">
              <a:buFont typeface="Wingdings" panose="05000000000000000000" pitchFamily="2" charset="2"/>
              <a:buNone/>
            </a:pPr>
            <a:r>
              <a:rPr lang="en-US" altLang="en-US" dirty="0" smtClean="0">
                <a:ea typeface="ＭＳ Ｐゴシック" panose="020B0600070205080204" pitchFamily="34" charset="-128"/>
              </a:rPr>
              <a:t>is there any hope of </a:t>
            </a:r>
            <a:r>
              <a:rPr lang="en-US" altLang="en-US" i="1" dirty="0" smtClean="0">
                <a:ea typeface="ＭＳ Ｐゴシック" panose="020B0600070205080204" pitchFamily="34" charset="-128"/>
              </a:rPr>
              <a:t>organizing</a:t>
            </a:r>
            <a:r>
              <a:rPr lang="en-US" altLang="en-US" dirty="0" smtClean="0">
                <a:ea typeface="ＭＳ Ｐゴシック" panose="020B0600070205080204" pitchFamily="34" charset="-128"/>
              </a:rPr>
              <a:t> structure of network</a:t>
            </a:r>
            <a:r>
              <a:rPr lang="en-US" altLang="en-US" dirty="0" smtClean="0">
                <a:ea typeface="ＭＳ Ｐゴシック" panose="020B0600070205080204" pitchFamily="34" charset="-128"/>
              </a:rPr>
              <a:t>?</a:t>
            </a:r>
            <a:endParaRPr lang="en-US" altLang="en-US" dirty="0" smtClean="0">
              <a:ea typeface="ＭＳ Ｐゴシック" panose="020B0600070205080204" pitchFamily="34" charset="-128"/>
            </a:endParaRPr>
          </a:p>
        </p:txBody>
      </p:sp>
      <p:sp>
        <p:nvSpPr>
          <p:cNvPr id="8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Network Protocol “Layers”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922067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4148" name="Rectangle 3"/>
          <p:cNvSpPr>
            <a:spLocks noGrp="1" noChangeArrowheads="1"/>
          </p:cNvSpPr>
          <p:nvPr>
            <p:ph type="body" idx="4294967295"/>
          </p:nvPr>
        </p:nvSpPr>
        <p:spPr>
          <a:xfrm>
            <a:off x="838200" y="5489575"/>
            <a:ext cx="7772400" cy="542925"/>
          </a:xfrm>
        </p:spPr>
        <p:txBody>
          <a:bodyPr>
            <a:normAutofit lnSpcReduction="10000"/>
          </a:bodyPr>
          <a:lstStyle/>
          <a:p>
            <a:pPr eaLnBrk="1" hangingPunct="1">
              <a:buSzPct val="75000"/>
            </a:pPr>
            <a:r>
              <a:rPr lang="en-US" altLang="en-US" smtClean="0">
                <a:ea typeface="ＭＳ Ｐゴシック" panose="020B0600070205080204" pitchFamily="34" charset="-128"/>
              </a:rPr>
              <a:t>a series of steps</a:t>
            </a:r>
          </a:p>
        </p:txBody>
      </p:sp>
      <p:grpSp>
        <p:nvGrpSpPr>
          <p:cNvPr id="134149" name="Group 4"/>
          <p:cNvGrpSpPr>
            <a:grpSpLocks/>
          </p:cNvGrpSpPr>
          <p:nvPr/>
        </p:nvGrpSpPr>
        <p:grpSpPr bwMode="auto">
          <a:xfrm>
            <a:off x="1111250" y="1587500"/>
            <a:ext cx="6508750" cy="3294063"/>
            <a:chOff x="700" y="1000"/>
            <a:chExt cx="4100" cy="2075"/>
          </a:xfrm>
        </p:grpSpPr>
        <p:sp>
          <p:nvSpPr>
            <p:cNvPr id="134151" name="Text Box 5"/>
            <p:cNvSpPr txBox="1">
              <a:spLocks noChangeArrowheads="1"/>
            </p:cNvSpPr>
            <p:nvPr/>
          </p:nvSpPr>
          <p:spPr bwMode="auto">
            <a:xfrm>
              <a:off x="846" y="1007"/>
              <a:ext cx="1307" cy="17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>
                  <a:solidFill>
                    <a:srgbClr val="000099"/>
                  </a:solidFill>
                </a:rPr>
                <a:t>ticket (purchase)</a:t>
              </a:r>
            </a:p>
            <a:p>
              <a:endParaRPr lang="en-US" altLang="en-US" sz="2000">
                <a:solidFill>
                  <a:srgbClr val="000099"/>
                </a:solidFill>
              </a:endParaRPr>
            </a:p>
            <a:p>
              <a:r>
                <a:rPr lang="en-US" altLang="en-US" sz="2000">
                  <a:solidFill>
                    <a:srgbClr val="000099"/>
                  </a:solidFill>
                </a:rPr>
                <a:t>baggage (check)</a:t>
              </a:r>
            </a:p>
            <a:p>
              <a:endParaRPr lang="en-US" altLang="en-US" sz="2000">
                <a:solidFill>
                  <a:srgbClr val="000099"/>
                </a:solidFill>
              </a:endParaRPr>
            </a:p>
            <a:p>
              <a:r>
                <a:rPr lang="en-US" altLang="en-US" sz="2000">
                  <a:solidFill>
                    <a:srgbClr val="000099"/>
                  </a:solidFill>
                </a:rPr>
                <a:t>gates (load)</a:t>
              </a:r>
            </a:p>
            <a:p>
              <a:endParaRPr lang="en-US" altLang="en-US" sz="2000">
                <a:solidFill>
                  <a:srgbClr val="000099"/>
                </a:solidFill>
              </a:endParaRPr>
            </a:p>
            <a:p>
              <a:r>
                <a:rPr lang="en-US" altLang="en-US" sz="2000">
                  <a:solidFill>
                    <a:srgbClr val="000099"/>
                  </a:solidFill>
                </a:rPr>
                <a:t>runway takeoff</a:t>
              </a:r>
            </a:p>
            <a:p>
              <a:endParaRPr lang="en-US" altLang="en-US" sz="2000">
                <a:solidFill>
                  <a:srgbClr val="000099"/>
                </a:solidFill>
              </a:endParaRPr>
            </a:p>
            <a:p>
              <a:r>
                <a:rPr lang="en-US" altLang="en-US" sz="2000">
                  <a:solidFill>
                    <a:srgbClr val="000099"/>
                  </a:solidFill>
                </a:rPr>
                <a:t>airplane routing</a:t>
              </a:r>
            </a:p>
          </p:txBody>
        </p:sp>
        <p:sp>
          <p:nvSpPr>
            <p:cNvPr id="134152" name="Text Box 6"/>
            <p:cNvSpPr txBox="1">
              <a:spLocks noChangeArrowheads="1"/>
            </p:cNvSpPr>
            <p:nvPr/>
          </p:nvSpPr>
          <p:spPr bwMode="auto">
            <a:xfrm>
              <a:off x="3242" y="1001"/>
              <a:ext cx="1280" cy="17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>
                  <a:solidFill>
                    <a:srgbClr val="000099"/>
                  </a:solidFill>
                </a:rPr>
                <a:t>ticket (complain)</a:t>
              </a:r>
            </a:p>
            <a:p>
              <a:endParaRPr lang="en-US" altLang="en-US" sz="2000">
                <a:solidFill>
                  <a:srgbClr val="000099"/>
                </a:solidFill>
              </a:endParaRPr>
            </a:p>
            <a:p>
              <a:r>
                <a:rPr lang="en-US" altLang="en-US" sz="2000">
                  <a:solidFill>
                    <a:srgbClr val="000099"/>
                  </a:solidFill>
                </a:rPr>
                <a:t>baggage (claim)</a:t>
              </a:r>
            </a:p>
            <a:p>
              <a:endParaRPr lang="en-US" altLang="en-US" sz="2000">
                <a:solidFill>
                  <a:srgbClr val="000099"/>
                </a:solidFill>
              </a:endParaRPr>
            </a:p>
            <a:p>
              <a:r>
                <a:rPr lang="en-US" altLang="en-US" sz="2000">
                  <a:solidFill>
                    <a:srgbClr val="000099"/>
                  </a:solidFill>
                </a:rPr>
                <a:t>gates (unload)</a:t>
              </a:r>
            </a:p>
            <a:p>
              <a:endParaRPr lang="en-US" altLang="en-US" sz="2000">
                <a:solidFill>
                  <a:srgbClr val="000099"/>
                </a:solidFill>
              </a:endParaRPr>
            </a:p>
            <a:p>
              <a:r>
                <a:rPr lang="en-US" altLang="en-US" sz="2000">
                  <a:solidFill>
                    <a:srgbClr val="000099"/>
                  </a:solidFill>
                </a:rPr>
                <a:t>runway landing</a:t>
              </a:r>
            </a:p>
            <a:p>
              <a:endParaRPr lang="en-US" altLang="en-US" sz="2000">
                <a:solidFill>
                  <a:srgbClr val="000099"/>
                </a:solidFill>
              </a:endParaRPr>
            </a:p>
            <a:p>
              <a:r>
                <a:rPr lang="en-US" altLang="en-US" sz="2000">
                  <a:solidFill>
                    <a:srgbClr val="000099"/>
                  </a:solidFill>
                </a:rPr>
                <a:t>airplane routing</a:t>
              </a:r>
            </a:p>
          </p:txBody>
        </p:sp>
        <p:sp>
          <p:nvSpPr>
            <p:cNvPr id="134153" name="Text Box 7"/>
            <p:cNvSpPr txBox="1">
              <a:spLocks noChangeArrowheads="1"/>
            </p:cNvSpPr>
            <p:nvPr/>
          </p:nvSpPr>
          <p:spPr bwMode="auto">
            <a:xfrm>
              <a:off x="2074" y="2825"/>
              <a:ext cx="1219" cy="2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>
                  <a:solidFill>
                    <a:srgbClr val="000099"/>
                  </a:solidFill>
                </a:rPr>
                <a:t>airplane routing</a:t>
              </a:r>
            </a:p>
          </p:txBody>
        </p:sp>
        <p:sp>
          <p:nvSpPr>
            <p:cNvPr id="134154" name="Freeform 8"/>
            <p:cNvSpPr>
              <a:spLocks/>
            </p:cNvSpPr>
            <p:nvPr/>
          </p:nvSpPr>
          <p:spPr bwMode="auto">
            <a:xfrm>
              <a:off x="700" y="1000"/>
              <a:ext cx="4100" cy="2072"/>
            </a:xfrm>
            <a:custGeom>
              <a:avLst/>
              <a:gdLst>
                <a:gd name="T0" fmla="*/ 0 w 4100"/>
                <a:gd name="T1" fmla="*/ 0 h 2072"/>
                <a:gd name="T2" fmla="*/ 4 w 4100"/>
                <a:gd name="T3" fmla="*/ 1736 h 2072"/>
                <a:gd name="T4" fmla="*/ 804 w 4100"/>
                <a:gd name="T5" fmla="*/ 2064 h 2072"/>
                <a:gd name="T6" fmla="*/ 3468 w 4100"/>
                <a:gd name="T7" fmla="*/ 2072 h 2072"/>
                <a:gd name="T8" fmla="*/ 4100 w 4100"/>
                <a:gd name="T9" fmla="*/ 1736 h 2072"/>
                <a:gd name="T10" fmla="*/ 4100 w 4100"/>
                <a:gd name="T11" fmla="*/ 96 h 2072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4100"/>
                <a:gd name="T19" fmla="*/ 0 h 2072"/>
                <a:gd name="T20" fmla="*/ 4100 w 4100"/>
                <a:gd name="T21" fmla="*/ 2072 h 2072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4100" h="2072">
                  <a:moveTo>
                    <a:pt x="0" y="0"/>
                  </a:moveTo>
                  <a:lnTo>
                    <a:pt x="4" y="1736"/>
                  </a:lnTo>
                  <a:lnTo>
                    <a:pt x="804" y="2064"/>
                  </a:lnTo>
                  <a:lnTo>
                    <a:pt x="3468" y="2072"/>
                  </a:lnTo>
                  <a:lnTo>
                    <a:pt x="4100" y="1736"/>
                  </a:lnTo>
                  <a:lnTo>
                    <a:pt x="4100" y="96"/>
                  </a:lnTo>
                </a:path>
              </a:pathLst>
            </a:custGeom>
            <a:noFill/>
            <a:ln w="38100">
              <a:solidFill>
                <a:schemeClr val="accent2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</p:grpSp>
      <p:sp>
        <p:nvSpPr>
          <p:cNvPr id="12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Network Protocol “Layers”</a:t>
            </a:r>
            <a:endParaRPr lang="en-US" dirty="0"/>
          </a:p>
        </p:txBody>
      </p:sp>
      <p:sp>
        <p:nvSpPr>
          <p:cNvPr id="2" name="TextBox 1"/>
          <p:cNvSpPr txBox="1"/>
          <p:nvPr/>
        </p:nvSpPr>
        <p:spPr>
          <a:xfrm>
            <a:off x="1635367" y="773724"/>
            <a:ext cx="4839530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/>
              <a:t>Similar to Traveling protocol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6176725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6195" name="Group 38"/>
          <p:cNvGrpSpPr>
            <a:grpSpLocks/>
          </p:cNvGrpSpPr>
          <p:nvPr/>
        </p:nvGrpSpPr>
        <p:grpSpPr bwMode="auto">
          <a:xfrm>
            <a:off x="434975" y="1314450"/>
            <a:ext cx="8418513" cy="2835275"/>
            <a:chOff x="258" y="1214"/>
            <a:chExt cx="5303" cy="1786"/>
          </a:xfrm>
        </p:grpSpPr>
        <p:sp>
          <p:nvSpPr>
            <p:cNvPr id="136199" name="Rectangle 2"/>
            <p:cNvSpPr>
              <a:spLocks noChangeArrowheads="1"/>
            </p:cNvSpPr>
            <p:nvPr/>
          </p:nvSpPr>
          <p:spPr bwMode="auto">
            <a:xfrm>
              <a:off x="264" y="1544"/>
              <a:ext cx="1028" cy="1082"/>
            </a:xfrm>
            <a:prstGeom prst="rect">
              <a:avLst/>
            </a:prstGeom>
            <a:solidFill>
              <a:schemeClr val="bg1"/>
            </a:solidFill>
            <a:ln w="19050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136200" name="Text Box 3"/>
            <p:cNvSpPr txBox="1">
              <a:spLocks noChangeArrowheads="1"/>
            </p:cNvSpPr>
            <p:nvPr/>
          </p:nvSpPr>
          <p:spPr bwMode="auto">
            <a:xfrm>
              <a:off x="258" y="1597"/>
              <a:ext cx="1071" cy="102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>
                <a:lnSpc>
                  <a:spcPct val="80000"/>
                </a:lnSpc>
              </a:pPr>
              <a:r>
                <a:rPr lang="en-US" altLang="en-US" sz="1400"/>
                <a:t>ticket (purchase)</a:t>
              </a:r>
            </a:p>
            <a:p>
              <a:pPr algn="ctr">
                <a:lnSpc>
                  <a:spcPct val="80000"/>
                </a:lnSpc>
              </a:pPr>
              <a:endParaRPr lang="en-US" altLang="en-US" sz="1400"/>
            </a:p>
            <a:p>
              <a:pPr algn="ctr">
                <a:lnSpc>
                  <a:spcPct val="80000"/>
                </a:lnSpc>
              </a:pPr>
              <a:r>
                <a:rPr lang="en-US" altLang="en-US" sz="1400"/>
                <a:t>baggage (check)</a:t>
              </a:r>
            </a:p>
            <a:p>
              <a:pPr algn="ctr">
                <a:lnSpc>
                  <a:spcPct val="80000"/>
                </a:lnSpc>
              </a:pPr>
              <a:endParaRPr lang="en-US" altLang="en-US" sz="1400"/>
            </a:p>
            <a:p>
              <a:pPr algn="ctr">
                <a:lnSpc>
                  <a:spcPct val="80000"/>
                </a:lnSpc>
              </a:pPr>
              <a:r>
                <a:rPr lang="en-US" altLang="en-US" sz="1400"/>
                <a:t>gates (load)</a:t>
              </a:r>
            </a:p>
            <a:p>
              <a:pPr algn="ctr">
                <a:lnSpc>
                  <a:spcPct val="80000"/>
                </a:lnSpc>
              </a:pPr>
              <a:endParaRPr lang="en-US" altLang="en-US" sz="1400"/>
            </a:p>
            <a:p>
              <a:pPr algn="ctr">
                <a:lnSpc>
                  <a:spcPct val="80000"/>
                </a:lnSpc>
              </a:pPr>
              <a:r>
                <a:rPr lang="en-US" altLang="en-US" sz="1400"/>
                <a:t>runway (takeoff)</a:t>
              </a:r>
            </a:p>
            <a:p>
              <a:pPr algn="ctr">
                <a:lnSpc>
                  <a:spcPct val="80000"/>
                </a:lnSpc>
              </a:pPr>
              <a:endParaRPr lang="en-US" altLang="en-US" sz="1400"/>
            </a:p>
            <a:p>
              <a:pPr algn="ctr">
                <a:lnSpc>
                  <a:spcPct val="80000"/>
                </a:lnSpc>
              </a:pPr>
              <a:r>
                <a:rPr lang="en-US" altLang="en-US" sz="1400"/>
                <a:t>airplane routing</a:t>
              </a:r>
            </a:p>
          </p:txBody>
        </p:sp>
        <p:sp>
          <p:nvSpPr>
            <p:cNvPr id="136201" name="Line 4"/>
            <p:cNvSpPr>
              <a:spLocks noChangeShapeType="1"/>
            </p:cNvSpPr>
            <p:nvPr/>
          </p:nvSpPr>
          <p:spPr bwMode="auto">
            <a:xfrm>
              <a:off x="271" y="1770"/>
              <a:ext cx="1021" cy="1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6202" name="Line 5"/>
            <p:cNvSpPr>
              <a:spLocks noChangeShapeType="1"/>
            </p:cNvSpPr>
            <p:nvPr/>
          </p:nvSpPr>
          <p:spPr bwMode="auto">
            <a:xfrm>
              <a:off x="275" y="1989"/>
              <a:ext cx="1021" cy="1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6203" name="Line 6"/>
            <p:cNvSpPr>
              <a:spLocks noChangeShapeType="1"/>
            </p:cNvSpPr>
            <p:nvPr/>
          </p:nvSpPr>
          <p:spPr bwMode="auto">
            <a:xfrm>
              <a:off x="271" y="2207"/>
              <a:ext cx="1021" cy="1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6204" name="Line 7"/>
            <p:cNvSpPr>
              <a:spLocks noChangeShapeType="1"/>
            </p:cNvSpPr>
            <p:nvPr/>
          </p:nvSpPr>
          <p:spPr bwMode="auto">
            <a:xfrm>
              <a:off x="279" y="2426"/>
              <a:ext cx="1021" cy="1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6205" name="Text Box 8"/>
            <p:cNvSpPr txBox="1">
              <a:spLocks noChangeArrowheads="1"/>
            </p:cNvSpPr>
            <p:nvPr/>
          </p:nvSpPr>
          <p:spPr bwMode="auto">
            <a:xfrm>
              <a:off x="493" y="2706"/>
              <a:ext cx="525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r>
                <a:rPr lang="en-US" altLang="en-US" sz="1200"/>
                <a:t>departure</a:t>
              </a:r>
            </a:p>
            <a:p>
              <a:pPr algn="ctr" eaLnBrk="1" hangingPunct="1"/>
              <a:r>
                <a:rPr lang="en-US" altLang="en-US" sz="1200"/>
                <a:t>airport</a:t>
              </a:r>
            </a:p>
          </p:txBody>
        </p:sp>
        <p:sp>
          <p:nvSpPr>
            <p:cNvPr id="136206" name="Text Box 9"/>
            <p:cNvSpPr txBox="1">
              <a:spLocks noChangeArrowheads="1"/>
            </p:cNvSpPr>
            <p:nvPr/>
          </p:nvSpPr>
          <p:spPr bwMode="auto">
            <a:xfrm>
              <a:off x="3756" y="2712"/>
              <a:ext cx="387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r>
                <a:rPr lang="en-US" altLang="en-US" sz="1200"/>
                <a:t>arrival</a:t>
              </a:r>
            </a:p>
            <a:p>
              <a:pPr algn="ctr" eaLnBrk="1" hangingPunct="1"/>
              <a:r>
                <a:rPr lang="en-US" altLang="en-US" sz="1200"/>
                <a:t>airport</a:t>
              </a:r>
            </a:p>
          </p:txBody>
        </p:sp>
        <p:sp>
          <p:nvSpPr>
            <p:cNvPr id="136207" name="Text Box 10"/>
            <p:cNvSpPr txBox="1">
              <a:spLocks noChangeArrowheads="1"/>
            </p:cNvSpPr>
            <p:nvPr/>
          </p:nvSpPr>
          <p:spPr bwMode="auto">
            <a:xfrm>
              <a:off x="1859" y="2709"/>
              <a:ext cx="1042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r>
                <a:rPr lang="en-US" altLang="en-US" sz="1200"/>
                <a:t>intermediate air-traffic</a:t>
              </a:r>
            </a:p>
            <a:p>
              <a:pPr algn="ctr" eaLnBrk="1" hangingPunct="1"/>
              <a:r>
                <a:rPr lang="en-US" altLang="en-US" sz="1200"/>
                <a:t>control centers</a:t>
              </a:r>
            </a:p>
          </p:txBody>
        </p:sp>
        <p:pic>
          <p:nvPicPr>
            <p:cNvPr id="136208" name="Picture 11" descr="yylgaifm[1]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1830" y="1315"/>
              <a:ext cx="963" cy="29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36209" name="Line 12"/>
            <p:cNvSpPr>
              <a:spLocks noChangeShapeType="1"/>
            </p:cNvSpPr>
            <p:nvPr/>
          </p:nvSpPr>
          <p:spPr bwMode="auto">
            <a:xfrm>
              <a:off x="2133" y="1214"/>
              <a:ext cx="284" cy="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6210" name="Line 13"/>
            <p:cNvSpPr>
              <a:spLocks noChangeShapeType="1"/>
            </p:cNvSpPr>
            <p:nvPr/>
          </p:nvSpPr>
          <p:spPr bwMode="auto">
            <a:xfrm>
              <a:off x="2229" y="1310"/>
              <a:ext cx="284" cy="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6211" name="Line 14"/>
            <p:cNvSpPr>
              <a:spLocks noChangeShapeType="1"/>
            </p:cNvSpPr>
            <p:nvPr/>
          </p:nvSpPr>
          <p:spPr bwMode="auto">
            <a:xfrm>
              <a:off x="2325" y="1406"/>
              <a:ext cx="284" cy="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36212" name="Group 15"/>
            <p:cNvGrpSpPr>
              <a:grpSpLocks/>
            </p:cNvGrpSpPr>
            <p:nvPr/>
          </p:nvGrpSpPr>
          <p:grpSpPr bwMode="auto">
            <a:xfrm>
              <a:off x="1436" y="2441"/>
              <a:ext cx="1071" cy="186"/>
              <a:chOff x="1813" y="2187"/>
              <a:chExt cx="1071" cy="186"/>
            </a:xfrm>
          </p:grpSpPr>
          <p:sp>
            <p:nvSpPr>
              <p:cNvPr id="136232" name="Rectangle 16"/>
              <p:cNvSpPr>
                <a:spLocks noChangeArrowheads="1"/>
              </p:cNvSpPr>
              <p:nvPr/>
            </p:nvSpPr>
            <p:spPr bwMode="auto">
              <a:xfrm>
                <a:off x="1817" y="2187"/>
                <a:ext cx="871" cy="186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36233" name="Text Box 17"/>
              <p:cNvSpPr txBox="1">
                <a:spLocks noChangeArrowheads="1"/>
              </p:cNvSpPr>
              <p:nvPr/>
            </p:nvSpPr>
            <p:spPr bwMode="auto">
              <a:xfrm>
                <a:off x="1813" y="2200"/>
                <a:ext cx="1071" cy="16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>
                  <a:lnSpc>
                    <a:spcPct val="80000"/>
                  </a:lnSpc>
                </a:pPr>
                <a:r>
                  <a:rPr lang="en-US" altLang="en-US" sz="1400"/>
                  <a:t>airplane routing</a:t>
                </a:r>
              </a:p>
            </p:txBody>
          </p:sp>
        </p:grpSp>
        <p:grpSp>
          <p:nvGrpSpPr>
            <p:cNvPr id="136213" name="Group 18"/>
            <p:cNvGrpSpPr>
              <a:grpSpLocks/>
            </p:cNvGrpSpPr>
            <p:nvPr/>
          </p:nvGrpSpPr>
          <p:grpSpPr bwMode="auto">
            <a:xfrm>
              <a:off x="2417" y="2441"/>
              <a:ext cx="1071" cy="186"/>
              <a:chOff x="1813" y="2187"/>
              <a:chExt cx="1071" cy="186"/>
            </a:xfrm>
          </p:grpSpPr>
          <p:sp>
            <p:nvSpPr>
              <p:cNvPr id="136230" name="Rectangle 19"/>
              <p:cNvSpPr>
                <a:spLocks noChangeArrowheads="1"/>
              </p:cNvSpPr>
              <p:nvPr/>
            </p:nvSpPr>
            <p:spPr bwMode="auto">
              <a:xfrm>
                <a:off x="1817" y="2187"/>
                <a:ext cx="871" cy="186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36231" name="Text Box 20"/>
              <p:cNvSpPr txBox="1">
                <a:spLocks noChangeArrowheads="1"/>
              </p:cNvSpPr>
              <p:nvPr/>
            </p:nvSpPr>
            <p:spPr bwMode="auto">
              <a:xfrm>
                <a:off x="1813" y="2200"/>
                <a:ext cx="1071" cy="16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>
                  <a:lnSpc>
                    <a:spcPct val="80000"/>
                  </a:lnSpc>
                </a:pPr>
                <a:r>
                  <a:rPr lang="en-US" altLang="en-US" sz="1400"/>
                  <a:t>airplane routing</a:t>
                </a:r>
              </a:p>
            </p:txBody>
          </p:sp>
        </p:grpSp>
        <p:sp>
          <p:nvSpPr>
            <p:cNvPr id="136214" name="Rectangle 21"/>
            <p:cNvSpPr>
              <a:spLocks noChangeArrowheads="1"/>
            </p:cNvSpPr>
            <p:nvPr/>
          </p:nvSpPr>
          <p:spPr bwMode="auto">
            <a:xfrm>
              <a:off x="3446" y="1551"/>
              <a:ext cx="1028" cy="1082"/>
            </a:xfrm>
            <a:prstGeom prst="rect">
              <a:avLst/>
            </a:prstGeom>
            <a:solidFill>
              <a:schemeClr val="bg1"/>
            </a:solidFill>
            <a:ln w="19050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136215" name="Text Box 22"/>
            <p:cNvSpPr txBox="1">
              <a:spLocks noChangeArrowheads="1"/>
            </p:cNvSpPr>
            <p:nvPr/>
          </p:nvSpPr>
          <p:spPr bwMode="auto">
            <a:xfrm>
              <a:off x="3412" y="1598"/>
              <a:ext cx="1071" cy="102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>
                <a:lnSpc>
                  <a:spcPct val="80000"/>
                </a:lnSpc>
              </a:pPr>
              <a:r>
                <a:rPr lang="en-US" altLang="en-US" sz="1400"/>
                <a:t>ticket (complain)</a:t>
              </a:r>
            </a:p>
            <a:p>
              <a:pPr algn="ctr">
                <a:lnSpc>
                  <a:spcPct val="80000"/>
                </a:lnSpc>
              </a:pPr>
              <a:endParaRPr lang="en-US" altLang="en-US" sz="1400"/>
            </a:p>
            <a:p>
              <a:pPr algn="ctr">
                <a:lnSpc>
                  <a:spcPct val="80000"/>
                </a:lnSpc>
              </a:pPr>
              <a:r>
                <a:rPr lang="en-US" altLang="en-US" sz="1400"/>
                <a:t>baggage (claim</a:t>
              </a:r>
            </a:p>
            <a:p>
              <a:pPr algn="ctr">
                <a:lnSpc>
                  <a:spcPct val="80000"/>
                </a:lnSpc>
              </a:pPr>
              <a:endParaRPr lang="en-US" altLang="en-US" sz="1400"/>
            </a:p>
            <a:p>
              <a:pPr algn="ctr">
                <a:lnSpc>
                  <a:spcPct val="80000"/>
                </a:lnSpc>
              </a:pPr>
              <a:r>
                <a:rPr lang="en-US" altLang="en-US" sz="1400"/>
                <a:t>gates (unload)</a:t>
              </a:r>
            </a:p>
            <a:p>
              <a:pPr algn="ctr">
                <a:lnSpc>
                  <a:spcPct val="80000"/>
                </a:lnSpc>
              </a:pPr>
              <a:endParaRPr lang="en-US" altLang="en-US" sz="1400"/>
            </a:p>
            <a:p>
              <a:pPr algn="ctr">
                <a:lnSpc>
                  <a:spcPct val="80000"/>
                </a:lnSpc>
              </a:pPr>
              <a:r>
                <a:rPr lang="en-US" altLang="en-US" sz="1400"/>
                <a:t>runway (land)</a:t>
              </a:r>
            </a:p>
            <a:p>
              <a:pPr algn="ctr">
                <a:lnSpc>
                  <a:spcPct val="80000"/>
                </a:lnSpc>
              </a:pPr>
              <a:endParaRPr lang="en-US" altLang="en-US" sz="1400"/>
            </a:p>
            <a:p>
              <a:pPr algn="ctr">
                <a:lnSpc>
                  <a:spcPct val="80000"/>
                </a:lnSpc>
              </a:pPr>
              <a:r>
                <a:rPr lang="en-US" altLang="en-US" sz="1400"/>
                <a:t>airplane routing</a:t>
              </a:r>
            </a:p>
          </p:txBody>
        </p:sp>
        <p:sp>
          <p:nvSpPr>
            <p:cNvPr id="136216" name="Line 23"/>
            <p:cNvSpPr>
              <a:spLocks noChangeShapeType="1"/>
            </p:cNvSpPr>
            <p:nvPr/>
          </p:nvSpPr>
          <p:spPr bwMode="auto">
            <a:xfrm>
              <a:off x="3453" y="1777"/>
              <a:ext cx="1021" cy="1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6217" name="Line 24"/>
            <p:cNvSpPr>
              <a:spLocks noChangeShapeType="1"/>
            </p:cNvSpPr>
            <p:nvPr/>
          </p:nvSpPr>
          <p:spPr bwMode="auto">
            <a:xfrm>
              <a:off x="3457" y="1996"/>
              <a:ext cx="1021" cy="1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6218" name="Line 25"/>
            <p:cNvSpPr>
              <a:spLocks noChangeShapeType="1"/>
            </p:cNvSpPr>
            <p:nvPr/>
          </p:nvSpPr>
          <p:spPr bwMode="auto">
            <a:xfrm>
              <a:off x="3453" y="2214"/>
              <a:ext cx="1021" cy="1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6219" name="Line 26"/>
            <p:cNvSpPr>
              <a:spLocks noChangeShapeType="1"/>
            </p:cNvSpPr>
            <p:nvPr/>
          </p:nvSpPr>
          <p:spPr bwMode="auto">
            <a:xfrm>
              <a:off x="3461" y="2433"/>
              <a:ext cx="1021" cy="1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6220" name="Rectangle 27"/>
            <p:cNvSpPr>
              <a:spLocks noChangeArrowheads="1"/>
            </p:cNvSpPr>
            <p:nvPr/>
          </p:nvSpPr>
          <p:spPr bwMode="auto">
            <a:xfrm>
              <a:off x="268" y="2476"/>
              <a:ext cx="5293" cy="116"/>
            </a:xfrm>
            <a:prstGeom prst="rect">
              <a:avLst/>
            </a:prstGeom>
            <a:gradFill rotWithShape="1">
              <a:gsLst>
                <a:gs pos="0">
                  <a:schemeClr val="accent1">
                    <a:alpha val="50000"/>
                  </a:schemeClr>
                </a:gs>
                <a:gs pos="100000">
                  <a:schemeClr val="accent1">
                    <a:alpha val="53000"/>
                  </a:schemeClr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136221" name="Rectangle 28"/>
            <p:cNvSpPr>
              <a:spLocks noChangeArrowheads="1"/>
            </p:cNvSpPr>
            <p:nvPr/>
          </p:nvSpPr>
          <p:spPr bwMode="auto">
            <a:xfrm>
              <a:off x="268" y="2256"/>
              <a:ext cx="5293" cy="123"/>
            </a:xfrm>
            <a:prstGeom prst="rect">
              <a:avLst/>
            </a:prstGeom>
            <a:gradFill rotWithShape="1">
              <a:gsLst>
                <a:gs pos="0">
                  <a:schemeClr val="accent1">
                    <a:alpha val="50000"/>
                  </a:schemeClr>
                </a:gs>
                <a:gs pos="100000">
                  <a:schemeClr val="accent1">
                    <a:alpha val="53000"/>
                  </a:schemeClr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136222" name="Rectangle 29"/>
            <p:cNvSpPr>
              <a:spLocks noChangeArrowheads="1"/>
            </p:cNvSpPr>
            <p:nvPr/>
          </p:nvSpPr>
          <p:spPr bwMode="auto">
            <a:xfrm>
              <a:off x="268" y="2050"/>
              <a:ext cx="5293" cy="116"/>
            </a:xfrm>
            <a:prstGeom prst="rect">
              <a:avLst/>
            </a:prstGeom>
            <a:gradFill rotWithShape="1">
              <a:gsLst>
                <a:gs pos="0">
                  <a:schemeClr val="accent1">
                    <a:alpha val="50000"/>
                  </a:schemeClr>
                </a:gs>
                <a:gs pos="100000">
                  <a:schemeClr val="accent1">
                    <a:alpha val="53000"/>
                  </a:schemeClr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136223" name="Rectangle 30"/>
            <p:cNvSpPr>
              <a:spLocks noChangeArrowheads="1"/>
            </p:cNvSpPr>
            <p:nvPr/>
          </p:nvSpPr>
          <p:spPr bwMode="auto">
            <a:xfrm>
              <a:off x="268" y="1830"/>
              <a:ext cx="5286" cy="123"/>
            </a:xfrm>
            <a:prstGeom prst="rect">
              <a:avLst/>
            </a:prstGeom>
            <a:gradFill rotWithShape="1">
              <a:gsLst>
                <a:gs pos="0">
                  <a:schemeClr val="accent1">
                    <a:alpha val="50000"/>
                  </a:schemeClr>
                </a:gs>
                <a:gs pos="100000">
                  <a:schemeClr val="accent1">
                    <a:alpha val="53000"/>
                  </a:schemeClr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136224" name="Rectangle 31"/>
            <p:cNvSpPr>
              <a:spLocks noChangeArrowheads="1"/>
            </p:cNvSpPr>
            <p:nvPr/>
          </p:nvSpPr>
          <p:spPr bwMode="auto">
            <a:xfrm>
              <a:off x="268" y="1617"/>
              <a:ext cx="5287" cy="123"/>
            </a:xfrm>
            <a:prstGeom prst="rect">
              <a:avLst/>
            </a:prstGeom>
            <a:gradFill rotWithShape="1">
              <a:gsLst>
                <a:gs pos="0">
                  <a:schemeClr val="accent1">
                    <a:alpha val="50000"/>
                  </a:schemeClr>
                </a:gs>
                <a:gs pos="100000">
                  <a:schemeClr val="accent1">
                    <a:alpha val="53000"/>
                  </a:schemeClr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136225" name="Text Box 32"/>
            <p:cNvSpPr txBox="1">
              <a:spLocks noChangeArrowheads="1"/>
            </p:cNvSpPr>
            <p:nvPr/>
          </p:nvSpPr>
          <p:spPr bwMode="auto">
            <a:xfrm>
              <a:off x="4776" y="1588"/>
              <a:ext cx="340" cy="17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r>
                <a:rPr lang="en-US" altLang="en-US" sz="1200"/>
                <a:t>ticket</a:t>
              </a:r>
            </a:p>
          </p:txBody>
        </p:sp>
        <p:sp>
          <p:nvSpPr>
            <p:cNvPr id="136226" name="Text Box 33"/>
            <p:cNvSpPr txBox="1">
              <a:spLocks noChangeArrowheads="1"/>
            </p:cNvSpPr>
            <p:nvPr/>
          </p:nvSpPr>
          <p:spPr bwMode="auto">
            <a:xfrm>
              <a:off x="4774" y="1801"/>
              <a:ext cx="487" cy="17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r>
                <a:rPr lang="en-US" altLang="en-US" sz="1200"/>
                <a:t>baggage</a:t>
              </a:r>
            </a:p>
          </p:txBody>
        </p:sp>
        <p:sp>
          <p:nvSpPr>
            <p:cNvPr id="136227" name="Text Box 34"/>
            <p:cNvSpPr txBox="1">
              <a:spLocks noChangeArrowheads="1"/>
            </p:cNvSpPr>
            <p:nvPr/>
          </p:nvSpPr>
          <p:spPr bwMode="auto">
            <a:xfrm>
              <a:off x="4772" y="2013"/>
              <a:ext cx="302" cy="17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r>
                <a:rPr lang="en-US" altLang="en-US" sz="1200"/>
                <a:t>gate</a:t>
              </a:r>
            </a:p>
          </p:txBody>
        </p:sp>
        <p:sp>
          <p:nvSpPr>
            <p:cNvPr id="136228" name="Text Box 35"/>
            <p:cNvSpPr txBox="1">
              <a:spLocks noChangeArrowheads="1"/>
            </p:cNvSpPr>
            <p:nvPr/>
          </p:nvSpPr>
          <p:spPr bwMode="auto">
            <a:xfrm>
              <a:off x="4767" y="2225"/>
              <a:ext cx="738" cy="17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r>
                <a:rPr lang="en-US" altLang="en-US" sz="1200"/>
                <a:t>takeoff/landing</a:t>
              </a:r>
            </a:p>
          </p:txBody>
        </p:sp>
        <p:sp>
          <p:nvSpPr>
            <p:cNvPr id="136229" name="Text Box 36"/>
            <p:cNvSpPr txBox="1">
              <a:spLocks noChangeArrowheads="1"/>
            </p:cNvSpPr>
            <p:nvPr/>
          </p:nvSpPr>
          <p:spPr bwMode="auto">
            <a:xfrm>
              <a:off x="4769" y="2444"/>
              <a:ext cx="774" cy="17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r>
                <a:rPr lang="en-US" altLang="en-US" sz="1200"/>
                <a:t>airplane routing</a:t>
              </a:r>
            </a:p>
          </p:txBody>
        </p:sp>
      </p:grpSp>
      <p:sp>
        <p:nvSpPr>
          <p:cNvPr id="136197" name="Rectangle 40"/>
          <p:cNvSpPr>
            <a:spLocks noGrp="1" noChangeArrowheads="1"/>
          </p:cNvSpPr>
          <p:nvPr>
            <p:ph type="body" idx="4294967295"/>
          </p:nvPr>
        </p:nvSpPr>
        <p:spPr>
          <a:xfrm>
            <a:off x="533400" y="4441825"/>
            <a:ext cx="7613650" cy="1763713"/>
          </a:xfrm>
        </p:spPr>
        <p:txBody>
          <a:bodyPr/>
          <a:lstStyle/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layers:</a:t>
            </a:r>
            <a:r>
              <a:rPr lang="en-US" altLang="en-US" smtClean="0">
                <a:solidFill>
                  <a:srgbClr val="FF000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en-US" smtClean="0">
                <a:ea typeface="ＭＳ Ｐゴシック" panose="020B0600070205080204" pitchFamily="34" charset="-128"/>
              </a:rPr>
              <a:t>each layer implements a service</a:t>
            </a:r>
          </a:p>
          <a:p>
            <a:pPr lvl="1" eaLnBrk="1" hangingPunct="1"/>
            <a:r>
              <a:rPr lang="en-US" altLang="en-US" sz="2800" smtClean="0">
                <a:ea typeface="Arial" panose="020B0604020202020204" pitchFamily="34" charset="0"/>
              </a:rPr>
              <a:t>via its own internal-layer actions</a:t>
            </a:r>
          </a:p>
          <a:p>
            <a:pPr lvl="1" eaLnBrk="1" hangingPunct="1"/>
            <a:r>
              <a:rPr lang="en-US" altLang="en-US" sz="2800" smtClean="0">
                <a:ea typeface="Arial" panose="020B0604020202020204" pitchFamily="34" charset="0"/>
              </a:rPr>
              <a:t>relying on services provided by layer below</a:t>
            </a:r>
          </a:p>
          <a:p>
            <a:pPr eaLnBrk="1" hangingPunct="1">
              <a:buFont typeface="Wingdings" panose="05000000000000000000" pitchFamily="2" charset="2"/>
              <a:buNone/>
            </a:pPr>
            <a:endParaRPr lang="en-US" altLang="en-US" smtClean="0">
              <a:ea typeface="ＭＳ Ｐゴシック" panose="020B0600070205080204" pitchFamily="34" charset="-128"/>
            </a:endParaRPr>
          </a:p>
        </p:txBody>
      </p:sp>
      <p:sp>
        <p:nvSpPr>
          <p:cNvPr id="43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Network Protocol “Layers”</a:t>
            </a:r>
            <a:endParaRPr lang="en-US" dirty="0"/>
          </a:p>
        </p:txBody>
      </p:sp>
      <p:sp>
        <p:nvSpPr>
          <p:cNvPr id="44" name="TextBox 43"/>
          <p:cNvSpPr txBox="1"/>
          <p:nvPr/>
        </p:nvSpPr>
        <p:spPr>
          <a:xfrm>
            <a:off x="1635367" y="773724"/>
            <a:ext cx="4839530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/>
              <a:t>Similar to Traveling protocol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42755886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8243" name="Rectangle 2"/>
          <p:cNvSpPr>
            <a:spLocks noGrp="1" noChangeArrowheads="1"/>
          </p:cNvSpPr>
          <p:nvPr>
            <p:ph type="title" idx="4294967295"/>
          </p:nvPr>
        </p:nvSpPr>
        <p:spPr/>
        <p:txBody>
          <a:bodyPr>
            <a:normAutofit fontScale="90000"/>
          </a:bodyPr>
          <a:lstStyle/>
          <a:p>
            <a:pPr eaLnBrk="1" hangingPunct="1"/>
            <a:r>
              <a:rPr lang="en-US" altLang="en-US" smtClean="0">
                <a:ea typeface="ＭＳ Ｐゴシック" panose="020B0600070205080204" pitchFamily="34" charset="-128"/>
              </a:rPr>
              <a:t>Why layering?</a:t>
            </a:r>
          </a:p>
        </p:txBody>
      </p:sp>
      <p:sp>
        <p:nvSpPr>
          <p:cNvPr id="138244" name="Rectangle 3"/>
          <p:cNvSpPr>
            <a:spLocks noGrp="1" noChangeArrowheads="1"/>
          </p:cNvSpPr>
          <p:nvPr>
            <p:ph type="body" idx="4294967295"/>
          </p:nvPr>
        </p:nvSpPr>
        <p:spPr>
          <a:xfrm>
            <a:off x="546100" y="1435100"/>
            <a:ext cx="7772400" cy="4648200"/>
          </a:xfrm>
        </p:spPr>
        <p:txBody>
          <a:bodyPr>
            <a:normAutofit fontScale="92500" lnSpcReduction="20000"/>
          </a:bodyPr>
          <a:lstStyle/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3200" smtClean="0">
                <a:ea typeface="ＭＳ Ｐゴシック" panose="020B0600070205080204" pitchFamily="34" charset="-128"/>
              </a:rPr>
              <a:t>dealing with complex systems:</a:t>
            </a:r>
          </a:p>
          <a:p>
            <a:pPr eaLnBrk="1" hangingPunct="1">
              <a:buSzPct val="75000"/>
            </a:pPr>
            <a:r>
              <a:rPr lang="en-US" altLang="en-US" smtClean="0">
                <a:ea typeface="ＭＳ Ｐゴシック" panose="020B0600070205080204" pitchFamily="34" charset="-128"/>
              </a:rPr>
              <a:t>explicit structure allows identification, relationship of complex system</a:t>
            </a:r>
            <a:r>
              <a:rPr lang="ja-JP" altLang="en-US" smtClean="0">
                <a:ea typeface="ＭＳ Ｐゴシック" panose="020B0600070205080204" pitchFamily="34" charset="-128"/>
              </a:rPr>
              <a:t>’</a:t>
            </a:r>
            <a:r>
              <a:rPr lang="en-US" altLang="ja-JP" smtClean="0">
                <a:ea typeface="ＭＳ Ｐゴシック" panose="020B0600070205080204" pitchFamily="34" charset="-128"/>
              </a:rPr>
              <a:t>s pieces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layered </a:t>
            </a:r>
            <a:r>
              <a:rPr lang="en-US" altLang="en-US" i="1" smtClean="0">
                <a:solidFill>
                  <a:srgbClr val="CC0000"/>
                </a:solidFill>
                <a:ea typeface="Arial" panose="020B0604020202020204" pitchFamily="34" charset="0"/>
              </a:rPr>
              <a:t>reference model</a:t>
            </a:r>
            <a:r>
              <a:rPr lang="en-US" altLang="en-US" smtClean="0">
                <a:ea typeface="Arial" panose="020B0604020202020204" pitchFamily="34" charset="0"/>
              </a:rPr>
              <a:t> for discussion</a:t>
            </a:r>
          </a:p>
          <a:p>
            <a:pPr eaLnBrk="1" hangingPunct="1">
              <a:buSzPct val="75000"/>
            </a:pPr>
            <a:r>
              <a:rPr lang="en-US" altLang="en-US" smtClean="0">
                <a:ea typeface="ＭＳ Ｐゴシック" panose="020B0600070205080204" pitchFamily="34" charset="-128"/>
              </a:rPr>
              <a:t>modularization eases maintenance, updating of system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change of implementation of layer</a:t>
            </a:r>
            <a:r>
              <a:rPr lang="ja-JP" altLang="en-US" smtClean="0">
                <a:ea typeface="ＭＳ Ｐゴシック" panose="020B0600070205080204" pitchFamily="34" charset="-128"/>
              </a:rPr>
              <a:t>’</a:t>
            </a:r>
            <a:r>
              <a:rPr lang="en-US" altLang="ja-JP" smtClean="0">
                <a:ea typeface="ＭＳ Ｐゴシック" panose="020B0600070205080204" pitchFamily="34" charset="-128"/>
              </a:rPr>
              <a:t>s service transparent to rest of system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e.g., change in gate procedure doesn</a:t>
            </a:r>
            <a:r>
              <a:rPr lang="ja-JP" altLang="en-US" smtClean="0">
                <a:ea typeface="ＭＳ Ｐゴシック" panose="020B0600070205080204" pitchFamily="34" charset="-128"/>
              </a:rPr>
              <a:t>’</a:t>
            </a:r>
            <a:r>
              <a:rPr lang="en-US" altLang="ja-JP" smtClean="0">
                <a:ea typeface="ＭＳ Ｐゴシック" panose="020B0600070205080204" pitchFamily="34" charset="-128"/>
              </a:rPr>
              <a:t>t affect rest of system</a:t>
            </a:r>
          </a:p>
          <a:p>
            <a:pPr eaLnBrk="1" hangingPunct="1">
              <a:buSzPct val="75000"/>
            </a:pPr>
            <a:r>
              <a:rPr lang="en-US" altLang="en-US" smtClean="0">
                <a:ea typeface="ＭＳ Ｐゴシック" panose="020B0600070205080204" pitchFamily="34" charset="-128"/>
              </a:rPr>
              <a:t>layering considered harmful?</a:t>
            </a:r>
          </a:p>
        </p:txBody>
      </p:sp>
    </p:spTree>
    <p:extLst>
      <p:ext uri="{BB962C8B-B14F-4D97-AF65-F5344CB8AC3E}">
        <p14:creationId xmlns:p14="http://schemas.microsoft.com/office/powerpoint/2010/main" val="5328948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291" name="Rectangle 2"/>
          <p:cNvSpPr>
            <a:spLocks noChangeArrowheads="1"/>
          </p:cNvSpPr>
          <p:nvPr/>
        </p:nvSpPr>
        <p:spPr bwMode="auto">
          <a:xfrm>
            <a:off x="6575425" y="1727200"/>
            <a:ext cx="1892300" cy="3530600"/>
          </a:xfrm>
          <a:prstGeom prst="rect">
            <a:avLst/>
          </a:pr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381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/>
          </a:p>
        </p:txBody>
      </p:sp>
      <p:sp>
        <p:nvSpPr>
          <p:cNvPr id="140293" name="Rectangle 4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27050" y="1333500"/>
            <a:ext cx="5554663" cy="4648200"/>
          </a:xfrm>
        </p:spPr>
        <p:txBody>
          <a:bodyPr>
            <a:normAutofit fontScale="92500" lnSpcReduction="20000"/>
          </a:bodyPr>
          <a:lstStyle/>
          <a:p>
            <a:pPr eaLnBrk="1" hangingPunct="1">
              <a:lnSpc>
                <a:spcPct val="80000"/>
              </a:lnSpc>
              <a:buSzPct val="75000"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application:</a:t>
            </a:r>
            <a:r>
              <a:rPr lang="en-US" altLang="en-US" smtClean="0">
                <a:ea typeface="ＭＳ Ｐゴシック" panose="020B0600070205080204" pitchFamily="34" charset="-128"/>
              </a:rPr>
              <a:t> supporting network applications</a:t>
            </a:r>
          </a:p>
          <a:p>
            <a:pPr lvl="1" eaLnBrk="1" hangingPunct="1">
              <a:lnSpc>
                <a:spcPct val="80000"/>
              </a:lnSpc>
            </a:pPr>
            <a:r>
              <a:rPr lang="en-US" altLang="en-US" smtClean="0">
                <a:ea typeface="Arial" panose="020B0604020202020204" pitchFamily="34" charset="0"/>
              </a:rPr>
              <a:t>FTP, SMTP, HTTP</a:t>
            </a:r>
          </a:p>
          <a:p>
            <a:pPr eaLnBrk="1" hangingPunct="1">
              <a:lnSpc>
                <a:spcPct val="80000"/>
              </a:lnSpc>
              <a:buSzPct val="75000"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transport:</a:t>
            </a:r>
            <a:r>
              <a:rPr lang="en-US" altLang="en-US" smtClean="0">
                <a:ea typeface="ＭＳ Ｐゴシック" panose="020B0600070205080204" pitchFamily="34" charset="-128"/>
              </a:rPr>
              <a:t> process-process data transfer</a:t>
            </a:r>
          </a:p>
          <a:p>
            <a:pPr lvl="1" eaLnBrk="1" hangingPunct="1">
              <a:lnSpc>
                <a:spcPct val="80000"/>
              </a:lnSpc>
            </a:pPr>
            <a:r>
              <a:rPr lang="en-US" altLang="en-US" smtClean="0">
                <a:ea typeface="Arial" panose="020B0604020202020204" pitchFamily="34" charset="0"/>
              </a:rPr>
              <a:t>TCP, UDP</a:t>
            </a:r>
          </a:p>
          <a:p>
            <a:pPr eaLnBrk="1" hangingPunct="1">
              <a:lnSpc>
                <a:spcPct val="80000"/>
              </a:lnSpc>
              <a:buSzPct val="75000"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network:</a:t>
            </a:r>
            <a:r>
              <a:rPr lang="en-US" altLang="en-US" smtClean="0">
                <a:ea typeface="ＭＳ Ｐゴシック" panose="020B0600070205080204" pitchFamily="34" charset="-128"/>
              </a:rPr>
              <a:t> routing of datagrams from source to destination</a:t>
            </a:r>
          </a:p>
          <a:p>
            <a:pPr lvl="1" eaLnBrk="1" hangingPunct="1">
              <a:lnSpc>
                <a:spcPct val="80000"/>
              </a:lnSpc>
            </a:pPr>
            <a:r>
              <a:rPr lang="en-US" altLang="en-US" smtClean="0">
                <a:ea typeface="Arial" panose="020B0604020202020204" pitchFamily="34" charset="0"/>
              </a:rPr>
              <a:t>IP, routing protocols</a:t>
            </a:r>
          </a:p>
          <a:p>
            <a:pPr eaLnBrk="1" hangingPunct="1">
              <a:lnSpc>
                <a:spcPct val="80000"/>
              </a:lnSpc>
              <a:buSzPct val="75000"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link:</a:t>
            </a:r>
            <a:r>
              <a:rPr lang="en-US" altLang="en-US" smtClean="0">
                <a:ea typeface="ＭＳ Ｐゴシック" panose="020B0600070205080204" pitchFamily="34" charset="-128"/>
              </a:rPr>
              <a:t> data transfer between neighboring  network elements</a:t>
            </a:r>
          </a:p>
          <a:p>
            <a:pPr lvl="1" eaLnBrk="1" hangingPunct="1">
              <a:lnSpc>
                <a:spcPct val="80000"/>
              </a:lnSpc>
            </a:pPr>
            <a:r>
              <a:rPr lang="en-US" altLang="en-US" smtClean="0">
                <a:ea typeface="Arial" panose="020B0604020202020204" pitchFamily="34" charset="0"/>
              </a:rPr>
              <a:t>Ethernet, 802.111 (WiFi), PPP</a:t>
            </a:r>
          </a:p>
          <a:p>
            <a:pPr eaLnBrk="1" hangingPunct="1">
              <a:lnSpc>
                <a:spcPct val="80000"/>
              </a:lnSpc>
              <a:buSzPct val="75000"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physical:</a:t>
            </a:r>
            <a:r>
              <a:rPr lang="en-US" altLang="en-US" smtClean="0">
                <a:ea typeface="ＭＳ Ｐゴシック" panose="020B0600070205080204" pitchFamily="34" charset="-128"/>
              </a:rPr>
              <a:t> bits </a:t>
            </a:r>
            <a:r>
              <a:rPr lang="ja-JP" altLang="en-US" smtClean="0">
                <a:ea typeface="ＭＳ Ｐゴシック" panose="020B0600070205080204" pitchFamily="34" charset="-128"/>
              </a:rPr>
              <a:t>“</a:t>
            </a:r>
            <a:r>
              <a:rPr lang="en-US" altLang="ja-JP" smtClean="0">
                <a:ea typeface="ＭＳ Ｐゴシック" panose="020B0600070205080204" pitchFamily="34" charset="-128"/>
              </a:rPr>
              <a:t>on the wire</a:t>
            </a:r>
            <a:r>
              <a:rPr lang="ja-JP" altLang="en-US" smtClean="0">
                <a:ea typeface="ＭＳ Ｐゴシック" panose="020B0600070205080204" pitchFamily="34" charset="-128"/>
              </a:rPr>
              <a:t>”</a:t>
            </a:r>
            <a:endParaRPr lang="en-US" altLang="ja-JP" smtClean="0">
              <a:ea typeface="ＭＳ Ｐゴシック" panose="020B0600070205080204" pitchFamily="34" charset="-128"/>
            </a:endParaRPr>
          </a:p>
          <a:p>
            <a:pPr eaLnBrk="1" hangingPunct="1">
              <a:lnSpc>
                <a:spcPct val="80000"/>
              </a:lnSpc>
            </a:pPr>
            <a:endParaRPr lang="en-US" altLang="en-US" smtClean="0">
              <a:ea typeface="ＭＳ Ｐゴシック" panose="020B0600070205080204" pitchFamily="34" charset="-128"/>
            </a:endParaRPr>
          </a:p>
        </p:txBody>
      </p:sp>
      <p:sp>
        <p:nvSpPr>
          <p:cNvPr id="140294" name="Rectangle 6"/>
          <p:cNvSpPr>
            <a:spLocks noChangeArrowheads="1"/>
          </p:cNvSpPr>
          <p:nvPr/>
        </p:nvSpPr>
        <p:spPr bwMode="auto">
          <a:xfrm>
            <a:off x="6457950" y="1824038"/>
            <a:ext cx="1892300" cy="3530600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/>
          </a:p>
        </p:txBody>
      </p:sp>
      <p:sp>
        <p:nvSpPr>
          <p:cNvPr id="140295" name="Text Box 7"/>
          <p:cNvSpPr txBox="1">
            <a:spLocks noChangeArrowheads="1"/>
          </p:cNvSpPr>
          <p:nvPr/>
        </p:nvSpPr>
        <p:spPr bwMode="auto">
          <a:xfrm>
            <a:off x="6562725" y="1920875"/>
            <a:ext cx="1644650" cy="337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ctr"/>
            <a:r>
              <a:rPr lang="en-US" altLang="en-US"/>
              <a:t>application</a:t>
            </a:r>
          </a:p>
          <a:p>
            <a:pPr algn="ctr"/>
            <a:endParaRPr lang="en-US" altLang="en-US"/>
          </a:p>
          <a:p>
            <a:pPr algn="ctr"/>
            <a:r>
              <a:rPr lang="en-US" altLang="en-US"/>
              <a:t>transport</a:t>
            </a:r>
          </a:p>
          <a:p>
            <a:pPr algn="ctr"/>
            <a:endParaRPr lang="en-US" altLang="en-US"/>
          </a:p>
          <a:p>
            <a:pPr algn="ctr"/>
            <a:r>
              <a:rPr lang="en-US" altLang="en-US"/>
              <a:t>network</a:t>
            </a:r>
          </a:p>
          <a:p>
            <a:pPr algn="ctr"/>
            <a:endParaRPr lang="en-US" altLang="en-US"/>
          </a:p>
          <a:p>
            <a:pPr algn="ctr"/>
            <a:r>
              <a:rPr lang="en-US" altLang="en-US"/>
              <a:t>link</a:t>
            </a:r>
          </a:p>
          <a:p>
            <a:pPr algn="ctr"/>
            <a:endParaRPr lang="en-US" altLang="en-US"/>
          </a:p>
          <a:p>
            <a:pPr algn="ctr"/>
            <a:r>
              <a:rPr lang="en-US" altLang="en-US"/>
              <a:t>physical</a:t>
            </a:r>
          </a:p>
        </p:txBody>
      </p:sp>
      <p:sp>
        <p:nvSpPr>
          <p:cNvPr id="140296" name="Line 8"/>
          <p:cNvSpPr>
            <a:spLocks noChangeShapeType="1"/>
          </p:cNvSpPr>
          <p:nvPr/>
        </p:nvSpPr>
        <p:spPr bwMode="auto">
          <a:xfrm>
            <a:off x="6451600" y="2516188"/>
            <a:ext cx="188595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0297" name="Line 9"/>
          <p:cNvSpPr>
            <a:spLocks noChangeShapeType="1"/>
          </p:cNvSpPr>
          <p:nvPr/>
        </p:nvSpPr>
        <p:spPr bwMode="auto">
          <a:xfrm>
            <a:off x="6451600" y="3221038"/>
            <a:ext cx="188595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0298" name="Line 10"/>
          <p:cNvSpPr>
            <a:spLocks noChangeShapeType="1"/>
          </p:cNvSpPr>
          <p:nvPr/>
        </p:nvSpPr>
        <p:spPr bwMode="auto">
          <a:xfrm>
            <a:off x="6451600" y="3932238"/>
            <a:ext cx="188595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0299" name="Line 11"/>
          <p:cNvSpPr>
            <a:spLocks noChangeShapeType="1"/>
          </p:cNvSpPr>
          <p:nvPr/>
        </p:nvSpPr>
        <p:spPr bwMode="auto">
          <a:xfrm>
            <a:off x="6451600" y="4643438"/>
            <a:ext cx="188595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Protocol Stack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773417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338" name="Rectangle 2"/>
          <p:cNvSpPr>
            <a:spLocks noChangeArrowheads="1"/>
          </p:cNvSpPr>
          <p:nvPr/>
        </p:nvSpPr>
        <p:spPr bwMode="auto">
          <a:xfrm>
            <a:off x="6505575" y="1638300"/>
            <a:ext cx="1892300" cy="3530600"/>
          </a:xfrm>
          <a:prstGeom prst="rect">
            <a:avLst/>
          </a:pr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381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>
              <a:latin typeface="Times New Roman" panose="02020603050405020304" pitchFamily="18" charset="0"/>
            </a:endParaRPr>
          </a:p>
        </p:txBody>
      </p:sp>
      <p:sp>
        <p:nvSpPr>
          <p:cNvPr id="142340" name="Rectangle 4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84200" y="1422400"/>
            <a:ext cx="5154613" cy="4648200"/>
          </a:xfrm>
        </p:spPr>
        <p:txBody>
          <a:bodyPr>
            <a:normAutofit fontScale="85000" lnSpcReduction="20000"/>
          </a:bodyPr>
          <a:lstStyle/>
          <a:p>
            <a:pPr eaLnBrk="1" hangingPunct="1">
              <a:buSzPct val="75000"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presentation:</a:t>
            </a:r>
            <a:r>
              <a:rPr lang="en-US" altLang="en-US" smtClean="0">
                <a:ea typeface="ＭＳ Ｐゴシック" panose="020B0600070205080204" pitchFamily="34" charset="-128"/>
              </a:rPr>
              <a:t> allow applications to interpret meaning of data, e.g., encryption, compression, machine-specific conventions</a:t>
            </a:r>
          </a:p>
          <a:p>
            <a:pPr eaLnBrk="1" hangingPunct="1">
              <a:buSzPct val="75000"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session:</a:t>
            </a:r>
            <a:r>
              <a:rPr lang="en-US" altLang="en-US" smtClean="0">
                <a:ea typeface="ＭＳ Ｐゴシック" panose="020B0600070205080204" pitchFamily="34" charset="-128"/>
              </a:rPr>
              <a:t> synchronization, checkpointing, recovery of data exchange</a:t>
            </a:r>
          </a:p>
          <a:p>
            <a:pPr eaLnBrk="1" hangingPunct="1">
              <a:buSzPct val="75000"/>
            </a:pPr>
            <a:r>
              <a:rPr lang="en-US" altLang="en-US" smtClean="0">
                <a:ea typeface="ＭＳ Ｐゴシック" panose="020B0600070205080204" pitchFamily="34" charset="-128"/>
              </a:rPr>
              <a:t>Internet stack </a:t>
            </a:r>
            <a:r>
              <a:rPr lang="ja-JP" altLang="en-US" smtClean="0">
                <a:ea typeface="ＭＳ Ｐゴシック" panose="020B0600070205080204" pitchFamily="34" charset="-128"/>
              </a:rPr>
              <a:t>“</a:t>
            </a:r>
            <a:r>
              <a:rPr lang="en-US" altLang="ja-JP" smtClean="0">
                <a:ea typeface="ＭＳ Ｐゴシック" panose="020B0600070205080204" pitchFamily="34" charset="-128"/>
              </a:rPr>
              <a:t>missing</a:t>
            </a:r>
            <a:r>
              <a:rPr lang="ja-JP" altLang="en-US" smtClean="0">
                <a:ea typeface="ＭＳ Ｐゴシック" panose="020B0600070205080204" pitchFamily="34" charset="-128"/>
              </a:rPr>
              <a:t>”</a:t>
            </a:r>
            <a:r>
              <a:rPr lang="en-US" altLang="ja-JP" smtClean="0">
                <a:ea typeface="ＭＳ Ｐゴシック" panose="020B0600070205080204" pitchFamily="34" charset="-128"/>
              </a:rPr>
              <a:t> these layers!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these services, </a:t>
            </a:r>
            <a:r>
              <a:rPr lang="en-US" altLang="en-US" i="1" smtClean="0">
                <a:ea typeface="Arial" panose="020B0604020202020204" pitchFamily="34" charset="0"/>
              </a:rPr>
              <a:t>if needed,</a:t>
            </a:r>
            <a:r>
              <a:rPr lang="en-US" altLang="en-US" smtClean="0">
                <a:ea typeface="Arial" panose="020B0604020202020204" pitchFamily="34" charset="0"/>
              </a:rPr>
              <a:t> must be implemented in application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needed?</a:t>
            </a:r>
          </a:p>
        </p:txBody>
      </p:sp>
      <p:sp>
        <p:nvSpPr>
          <p:cNvPr id="142341" name="Rectangle 6"/>
          <p:cNvSpPr>
            <a:spLocks noChangeArrowheads="1"/>
          </p:cNvSpPr>
          <p:nvPr/>
        </p:nvSpPr>
        <p:spPr bwMode="auto">
          <a:xfrm>
            <a:off x="6391275" y="1774825"/>
            <a:ext cx="1892300" cy="3586163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>
              <a:latin typeface="Times New Roman" panose="02020603050405020304" pitchFamily="18" charset="0"/>
            </a:endParaRPr>
          </a:p>
        </p:txBody>
      </p:sp>
      <p:sp>
        <p:nvSpPr>
          <p:cNvPr id="142342" name="Text Box 7"/>
          <p:cNvSpPr txBox="1">
            <a:spLocks noChangeArrowheads="1"/>
          </p:cNvSpPr>
          <p:nvPr/>
        </p:nvSpPr>
        <p:spPr bwMode="auto">
          <a:xfrm>
            <a:off x="6348413" y="1946275"/>
            <a:ext cx="1982787" cy="3414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ctr">
              <a:lnSpc>
                <a:spcPct val="70000"/>
              </a:lnSpc>
            </a:pPr>
            <a:r>
              <a:rPr lang="en-US" altLang="en-US"/>
              <a:t>application</a:t>
            </a:r>
          </a:p>
          <a:p>
            <a:pPr algn="ctr">
              <a:lnSpc>
                <a:spcPct val="70000"/>
              </a:lnSpc>
            </a:pPr>
            <a:endParaRPr lang="en-US" altLang="en-US"/>
          </a:p>
          <a:p>
            <a:pPr algn="ctr">
              <a:lnSpc>
                <a:spcPct val="70000"/>
              </a:lnSpc>
            </a:pPr>
            <a:r>
              <a:rPr lang="en-US" altLang="en-US"/>
              <a:t>presentation</a:t>
            </a:r>
          </a:p>
          <a:p>
            <a:pPr algn="ctr">
              <a:lnSpc>
                <a:spcPct val="70000"/>
              </a:lnSpc>
            </a:pPr>
            <a:endParaRPr lang="en-US" altLang="en-US"/>
          </a:p>
          <a:p>
            <a:pPr algn="ctr">
              <a:lnSpc>
                <a:spcPct val="70000"/>
              </a:lnSpc>
            </a:pPr>
            <a:r>
              <a:rPr lang="en-US" altLang="en-US"/>
              <a:t>session</a:t>
            </a:r>
          </a:p>
          <a:p>
            <a:pPr algn="ctr">
              <a:lnSpc>
                <a:spcPct val="70000"/>
              </a:lnSpc>
            </a:pPr>
            <a:endParaRPr lang="en-US" altLang="en-US"/>
          </a:p>
          <a:p>
            <a:pPr algn="ctr">
              <a:lnSpc>
                <a:spcPct val="70000"/>
              </a:lnSpc>
            </a:pPr>
            <a:r>
              <a:rPr lang="en-US" altLang="en-US"/>
              <a:t>transport</a:t>
            </a:r>
          </a:p>
          <a:p>
            <a:pPr algn="ctr">
              <a:lnSpc>
                <a:spcPct val="70000"/>
              </a:lnSpc>
            </a:pPr>
            <a:endParaRPr lang="en-US" altLang="en-US"/>
          </a:p>
          <a:p>
            <a:pPr algn="ctr">
              <a:lnSpc>
                <a:spcPct val="70000"/>
              </a:lnSpc>
            </a:pPr>
            <a:r>
              <a:rPr lang="en-US" altLang="en-US"/>
              <a:t>network</a:t>
            </a:r>
          </a:p>
          <a:p>
            <a:pPr algn="ctr">
              <a:lnSpc>
                <a:spcPct val="70000"/>
              </a:lnSpc>
            </a:pPr>
            <a:endParaRPr lang="en-US" altLang="en-US"/>
          </a:p>
          <a:p>
            <a:pPr algn="ctr">
              <a:lnSpc>
                <a:spcPct val="70000"/>
              </a:lnSpc>
            </a:pPr>
            <a:r>
              <a:rPr lang="en-US" altLang="en-US"/>
              <a:t>link</a:t>
            </a:r>
          </a:p>
          <a:p>
            <a:pPr algn="ctr">
              <a:lnSpc>
                <a:spcPct val="70000"/>
              </a:lnSpc>
            </a:pPr>
            <a:endParaRPr lang="en-US" altLang="en-US"/>
          </a:p>
          <a:p>
            <a:pPr algn="ctr">
              <a:lnSpc>
                <a:spcPct val="70000"/>
              </a:lnSpc>
            </a:pPr>
            <a:r>
              <a:rPr lang="en-US" altLang="en-US"/>
              <a:t>physical</a:t>
            </a:r>
          </a:p>
        </p:txBody>
      </p:sp>
      <p:sp>
        <p:nvSpPr>
          <p:cNvPr id="142343" name="Line 8"/>
          <p:cNvSpPr>
            <a:spLocks noChangeShapeType="1"/>
          </p:cNvSpPr>
          <p:nvPr/>
        </p:nvSpPr>
        <p:spPr bwMode="auto">
          <a:xfrm>
            <a:off x="6370638" y="2366963"/>
            <a:ext cx="188595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2344" name="Line 9"/>
          <p:cNvSpPr>
            <a:spLocks noChangeShapeType="1"/>
          </p:cNvSpPr>
          <p:nvPr/>
        </p:nvSpPr>
        <p:spPr bwMode="auto">
          <a:xfrm>
            <a:off x="6384925" y="3343275"/>
            <a:ext cx="188595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2345" name="Line 10"/>
          <p:cNvSpPr>
            <a:spLocks noChangeShapeType="1"/>
          </p:cNvSpPr>
          <p:nvPr/>
        </p:nvSpPr>
        <p:spPr bwMode="auto">
          <a:xfrm>
            <a:off x="6384925" y="3883025"/>
            <a:ext cx="188595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2346" name="Line 11"/>
          <p:cNvSpPr>
            <a:spLocks noChangeShapeType="1"/>
          </p:cNvSpPr>
          <p:nvPr/>
        </p:nvSpPr>
        <p:spPr bwMode="auto">
          <a:xfrm>
            <a:off x="6386513" y="4899025"/>
            <a:ext cx="188595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2347" name="Line 12"/>
          <p:cNvSpPr>
            <a:spLocks noChangeShapeType="1"/>
          </p:cNvSpPr>
          <p:nvPr/>
        </p:nvSpPr>
        <p:spPr bwMode="auto">
          <a:xfrm>
            <a:off x="6370638" y="4416425"/>
            <a:ext cx="188595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2348" name="Line 13"/>
          <p:cNvSpPr>
            <a:spLocks noChangeShapeType="1"/>
          </p:cNvSpPr>
          <p:nvPr/>
        </p:nvSpPr>
        <p:spPr bwMode="auto">
          <a:xfrm>
            <a:off x="6369050" y="2886075"/>
            <a:ext cx="1885950" cy="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6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ISO/OSI Reference Model</a:t>
            </a:r>
            <a:endParaRPr lang="en-US" dirty="0"/>
          </a:p>
        </p:txBody>
      </p:sp>
      <p:sp>
        <p:nvSpPr>
          <p:cNvPr id="2" name="TextBox 1"/>
          <p:cNvSpPr txBox="1"/>
          <p:nvPr/>
        </p:nvSpPr>
        <p:spPr>
          <a:xfrm>
            <a:off x="367323" y="821751"/>
            <a:ext cx="7698133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/>
              <a:t>Not used with due to Internet Protocol Stack 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39251121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4385" name="Footer Placeholder 2"/>
          <p:cNvSpPr>
            <a:spLocks noGrp="1"/>
          </p:cNvSpPr>
          <p:nvPr>
            <p:ph type="ftr" sz="quarter" idx="1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 smtClean="0">
                <a:latin typeface="Tahoma" panose="020B0604030504040204" pitchFamily="34" charset="0"/>
              </a:rPr>
              <a:t>Introduction</a:t>
            </a:r>
          </a:p>
        </p:txBody>
      </p:sp>
      <p:sp>
        <p:nvSpPr>
          <p:cNvPr id="144387" name="Freeform 99"/>
          <p:cNvSpPr>
            <a:spLocks/>
          </p:cNvSpPr>
          <p:nvPr/>
        </p:nvSpPr>
        <p:spPr bwMode="auto">
          <a:xfrm>
            <a:off x="6978650" y="4156075"/>
            <a:ext cx="655638" cy="1135063"/>
          </a:xfrm>
          <a:custGeom>
            <a:avLst/>
            <a:gdLst>
              <a:gd name="T0" fmla="*/ 2147483647 w 413"/>
              <a:gd name="T1" fmla="*/ 2147483647 h 715"/>
              <a:gd name="T2" fmla="*/ 2147483647 w 413"/>
              <a:gd name="T3" fmla="*/ 0 h 715"/>
              <a:gd name="T4" fmla="*/ 0 w 413"/>
              <a:gd name="T5" fmla="*/ 2147483647 h 715"/>
              <a:gd name="T6" fmla="*/ 2147483647 w 413"/>
              <a:gd name="T7" fmla="*/ 2147483647 h 715"/>
              <a:gd name="T8" fmla="*/ 2147483647 w 413"/>
              <a:gd name="T9" fmla="*/ 2147483647 h 715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413"/>
              <a:gd name="T16" fmla="*/ 0 h 715"/>
              <a:gd name="T17" fmla="*/ 413 w 413"/>
              <a:gd name="T18" fmla="*/ 715 h 715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413" h="715">
                <a:moveTo>
                  <a:pt x="413" y="570"/>
                </a:moveTo>
                <a:lnTo>
                  <a:pt x="9" y="0"/>
                </a:lnTo>
                <a:lnTo>
                  <a:pt x="0" y="604"/>
                </a:lnTo>
                <a:lnTo>
                  <a:pt x="397" y="715"/>
                </a:lnTo>
                <a:lnTo>
                  <a:pt x="413" y="570"/>
                </a:lnTo>
                <a:close/>
              </a:path>
            </a:pathLst>
          </a:custGeom>
          <a:gradFill rotWithShape="1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44388" name="Freeform 3"/>
          <p:cNvSpPr>
            <a:spLocks/>
          </p:cNvSpPr>
          <p:nvPr/>
        </p:nvSpPr>
        <p:spPr bwMode="auto">
          <a:xfrm>
            <a:off x="7129463" y="2246313"/>
            <a:ext cx="638175" cy="852487"/>
          </a:xfrm>
          <a:custGeom>
            <a:avLst/>
            <a:gdLst>
              <a:gd name="T0" fmla="*/ 2147483647 w 402"/>
              <a:gd name="T1" fmla="*/ 2147483647 h 537"/>
              <a:gd name="T2" fmla="*/ 2147483647 w 402"/>
              <a:gd name="T3" fmla="*/ 0 h 537"/>
              <a:gd name="T4" fmla="*/ 0 w 402"/>
              <a:gd name="T5" fmla="*/ 2147483647 h 537"/>
              <a:gd name="T6" fmla="*/ 2147483647 w 402"/>
              <a:gd name="T7" fmla="*/ 2147483647 h 537"/>
              <a:gd name="T8" fmla="*/ 2147483647 w 402"/>
              <a:gd name="T9" fmla="*/ 2147483647 h 537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402"/>
              <a:gd name="T16" fmla="*/ 0 h 537"/>
              <a:gd name="T17" fmla="*/ 402 w 402"/>
              <a:gd name="T18" fmla="*/ 537 h 537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402" h="537">
                <a:moveTo>
                  <a:pt x="402" y="363"/>
                </a:moveTo>
                <a:lnTo>
                  <a:pt x="28" y="0"/>
                </a:lnTo>
                <a:lnTo>
                  <a:pt x="0" y="470"/>
                </a:lnTo>
                <a:lnTo>
                  <a:pt x="242" y="537"/>
                </a:lnTo>
                <a:lnTo>
                  <a:pt x="402" y="363"/>
                </a:lnTo>
                <a:close/>
              </a:path>
            </a:pathLst>
          </a:custGeom>
          <a:gradFill rotWithShape="1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144389" name="Group 180"/>
          <p:cNvGrpSpPr>
            <a:grpSpLocks/>
          </p:cNvGrpSpPr>
          <p:nvPr/>
        </p:nvGrpSpPr>
        <p:grpSpPr bwMode="auto">
          <a:xfrm>
            <a:off x="7329488" y="2754313"/>
            <a:ext cx="1052512" cy="355600"/>
            <a:chOff x="4410" y="1365"/>
            <a:chExt cx="663" cy="224"/>
          </a:xfrm>
        </p:grpSpPr>
        <p:sp>
          <p:nvSpPr>
            <p:cNvPr id="144523" name="Rectangle 181"/>
            <p:cNvSpPr>
              <a:spLocks noChangeArrowheads="1"/>
            </p:cNvSpPr>
            <p:nvPr/>
          </p:nvSpPr>
          <p:spPr bwMode="auto">
            <a:xfrm>
              <a:off x="4410" y="1500"/>
              <a:ext cx="495" cy="87"/>
            </a:xfrm>
            <a:prstGeom prst="rect">
              <a:avLst/>
            </a:prstGeom>
            <a:gradFill rotWithShape="1">
              <a:gsLst>
                <a:gs pos="0">
                  <a:srgbClr val="009999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000000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524" name="AutoShape 182"/>
            <p:cNvSpPr>
              <a:spLocks noChangeArrowheads="1"/>
            </p:cNvSpPr>
            <p:nvPr/>
          </p:nvSpPr>
          <p:spPr bwMode="auto">
            <a:xfrm>
              <a:off x="4410" y="1368"/>
              <a:ext cx="663" cy="135"/>
            </a:xfrm>
            <a:prstGeom prst="parallelogram">
              <a:avLst>
                <a:gd name="adj" fmla="val 122778"/>
              </a:avLst>
            </a:prstGeom>
            <a:gradFill rotWithShape="1">
              <a:gsLst>
                <a:gs pos="0">
                  <a:srgbClr val="009999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000000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525" name="Freeform 183"/>
            <p:cNvSpPr>
              <a:spLocks/>
            </p:cNvSpPr>
            <p:nvPr/>
          </p:nvSpPr>
          <p:spPr bwMode="auto">
            <a:xfrm>
              <a:off x="4904" y="1365"/>
              <a:ext cx="169" cy="224"/>
            </a:xfrm>
            <a:custGeom>
              <a:avLst/>
              <a:gdLst>
                <a:gd name="T0" fmla="*/ 0 w 169"/>
                <a:gd name="T1" fmla="*/ 138 h 224"/>
                <a:gd name="T2" fmla="*/ 0 w 169"/>
                <a:gd name="T3" fmla="*/ 224 h 224"/>
                <a:gd name="T4" fmla="*/ 169 w 169"/>
                <a:gd name="T5" fmla="*/ 77 h 224"/>
                <a:gd name="T6" fmla="*/ 169 w 169"/>
                <a:gd name="T7" fmla="*/ 0 h 224"/>
                <a:gd name="T8" fmla="*/ 0 w 169"/>
                <a:gd name="T9" fmla="*/ 138 h 22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69"/>
                <a:gd name="T16" fmla="*/ 0 h 224"/>
                <a:gd name="T17" fmla="*/ 169 w 169"/>
                <a:gd name="T18" fmla="*/ 224 h 224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69" h="224">
                  <a:moveTo>
                    <a:pt x="0" y="138"/>
                  </a:moveTo>
                  <a:lnTo>
                    <a:pt x="0" y="224"/>
                  </a:lnTo>
                  <a:lnTo>
                    <a:pt x="169" y="77"/>
                  </a:lnTo>
                  <a:lnTo>
                    <a:pt x="169" y="0"/>
                  </a:lnTo>
                  <a:lnTo>
                    <a:pt x="0" y="138"/>
                  </a:lnTo>
                  <a:close/>
                </a:path>
              </a:pathLst>
            </a:custGeom>
            <a:solidFill>
              <a:srgbClr val="BBE0E3"/>
            </a:solidFill>
            <a:ln w="6350" cmpd="sng">
              <a:solidFill>
                <a:srgbClr val="000000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144526" name="Freeform 184"/>
            <p:cNvSpPr>
              <a:spLocks/>
            </p:cNvSpPr>
            <p:nvPr/>
          </p:nvSpPr>
          <p:spPr bwMode="auto">
            <a:xfrm>
              <a:off x="4475" y="1395"/>
              <a:ext cx="506" cy="80"/>
            </a:xfrm>
            <a:custGeom>
              <a:avLst/>
              <a:gdLst>
                <a:gd name="T0" fmla="*/ 0 w 280"/>
                <a:gd name="T1" fmla="*/ 693 h 63"/>
                <a:gd name="T2" fmla="*/ 13798 w 280"/>
                <a:gd name="T3" fmla="*/ 674 h 63"/>
                <a:gd name="T4" fmla="*/ 81432 w 280"/>
                <a:gd name="T5" fmla="*/ 0 h 63"/>
                <a:gd name="T6" fmla="*/ 103965 w 280"/>
                <a:gd name="T7" fmla="*/ 0 h 63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80"/>
                <a:gd name="T13" fmla="*/ 0 h 63"/>
                <a:gd name="T14" fmla="*/ 280 w 280"/>
                <a:gd name="T15" fmla="*/ 63 h 63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80" h="63">
                  <a:moveTo>
                    <a:pt x="0" y="63"/>
                  </a:moveTo>
                  <a:lnTo>
                    <a:pt x="37" y="62"/>
                  </a:lnTo>
                  <a:lnTo>
                    <a:pt x="219" y="0"/>
                  </a:lnTo>
                  <a:lnTo>
                    <a:pt x="280" y="0"/>
                  </a:lnTo>
                </a:path>
              </a:pathLst>
            </a:custGeom>
            <a:noFill/>
            <a:ln w="19050" cap="flat" cmpd="sng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144527" name="Freeform 185"/>
            <p:cNvSpPr>
              <a:spLocks/>
            </p:cNvSpPr>
            <p:nvPr/>
          </p:nvSpPr>
          <p:spPr bwMode="auto">
            <a:xfrm>
              <a:off x="4593" y="1391"/>
              <a:ext cx="293" cy="93"/>
            </a:xfrm>
            <a:custGeom>
              <a:avLst/>
              <a:gdLst>
                <a:gd name="T0" fmla="*/ 0 w 293"/>
                <a:gd name="T1" fmla="*/ 0 h 93"/>
                <a:gd name="T2" fmla="*/ 67 w 293"/>
                <a:gd name="T3" fmla="*/ 1 h 93"/>
                <a:gd name="T4" fmla="*/ 195 w 293"/>
                <a:gd name="T5" fmla="*/ 93 h 93"/>
                <a:gd name="T6" fmla="*/ 293 w 293"/>
                <a:gd name="T7" fmla="*/ 93 h 93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93"/>
                <a:gd name="T13" fmla="*/ 0 h 93"/>
                <a:gd name="T14" fmla="*/ 293 w 293"/>
                <a:gd name="T15" fmla="*/ 93 h 93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93" h="93">
                  <a:moveTo>
                    <a:pt x="0" y="0"/>
                  </a:moveTo>
                  <a:lnTo>
                    <a:pt x="67" y="1"/>
                  </a:lnTo>
                  <a:lnTo>
                    <a:pt x="195" y="93"/>
                  </a:lnTo>
                  <a:lnTo>
                    <a:pt x="293" y="93"/>
                  </a:lnTo>
                </a:path>
              </a:pathLst>
            </a:custGeom>
            <a:noFill/>
            <a:ln w="19050" cap="flat" cmpd="sng">
              <a:solidFill>
                <a:srgbClr val="00000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44390" name="Group 170"/>
          <p:cNvGrpSpPr>
            <a:grpSpLocks/>
          </p:cNvGrpSpPr>
          <p:nvPr/>
        </p:nvGrpSpPr>
        <p:grpSpPr bwMode="auto">
          <a:xfrm>
            <a:off x="7392988" y="5013325"/>
            <a:ext cx="881062" cy="422275"/>
            <a:chOff x="2356" y="1300"/>
            <a:chExt cx="555" cy="194"/>
          </a:xfrm>
        </p:grpSpPr>
        <p:sp>
          <p:nvSpPr>
            <p:cNvPr id="144515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rgbClr val="009999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144516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rgbClr val="009999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144517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rgbClr val="009999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00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144518" name="Group 174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144521" name="Freeform 175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44522" name="Freeform 176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44519" name="Line 177"/>
            <p:cNvSpPr>
              <a:spLocks noChangeShapeType="1"/>
            </p:cNvSpPr>
            <p:nvPr/>
          </p:nvSpPr>
          <p:spPr bwMode="auto">
            <a:xfrm>
              <a:off x="2357" y="1361"/>
              <a:ext cx="0" cy="84"/>
            </a:xfrm>
            <a:prstGeom prst="line">
              <a:avLst/>
            </a:prstGeom>
            <a:noFill/>
            <a:ln w="9525">
              <a:solidFill>
                <a:srgbClr val="0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4520" name="Line 178"/>
            <p:cNvSpPr>
              <a:spLocks noChangeShapeType="1"/>
            </p:cNvSpPr>
            <p:nvPr/>
          </p:nvSpPr>
          <p:spPr bwMode="auto">
            <a:xfrm>
              <a:off x="2907" y="1363"/>
              <a:ext cx="0" cy="85"/>
            </a:xfrm>
            <a:prstGeom prst="line">
              <a:avLst/>
            </a:prstGeom>
            <a:noFill/>
            <a:ln w="9525">
              <a:solidFill>
                <a:srgbClr val="0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144391" name="Freeform 2"/>
          <p:cNvSpPr>
            <a:spLocks/>
          </p:cNvSpPr>
          <p:nvPr/>
        </p:nvSpPr>
        <p:spPr bwMode="auto">
          <a:xfrm>
            <a:off x="3817938" y="1447800"/>
            <a:ext cx="4048125" cy="3833813"/>
          </a:xfrm>
          <a:custGeom>
            <a:avLst/>
            <a:gdLst>
              <a:gd name="T0" fmla="*/ 2147483647 w 2550"/>
              <a:gd name="T1" fmla="*/ 0 h 2415"/>
              <a:gd name="T2" fmla="*/ 2147483647 w 2550"/>
              <a:gd name="T3" fmla="*/ 0 h 2415"/>
              <a:gd name="T4" fmla="*/ 2147483647 w 2550"/>
              <a:gd name="T5" fmla="*/ 2147483647 h 2415"/>
              <a:gd name="T6" fmla="*/ 0 w 2550"/>
              <a:gd name="T7" fmla="*/ 2147483647 h 2415"/>
              <a:gd name="T8" fmla="*/ 0 60000 65536"/>
              <a:gd name="T9" fmla="*/ 0 60000 65536"/>
              <a:gd name="T10" fmla="*/ 0 60000 65536"/>
              <a:gd name="T11" fmla="*/ 0 60000 65536"/>
              <a:gd name="T12" fmla="*/ 0 w 2550"/>
              <a:gd name="T13" fmla="*/ 0 h 2415"/>
              <a:gd name="T14" fmla="*/ 2550 w 2550"/>
              <a:gd name="T15" fmla="*/ 2415 h 2415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T12" t="T13" r="T14" b="T15"/>
            <a:pathLst>
              <a:path w="2550" h="2415">
                <a:moveTo>
                  <a:pt x="592" y="0"/>
                </a:moveTo>
                <a:lnTo>
                  <a:pt x="2544" y="0"/>
                </a:lnTo>
                <a:lnTo>
                  <a:pt x="2550" y="2415"/>
                </a:lnTo>
                <a:lnTo>
                  <a:pt x="0" y="2415"/>
                </a:lnTo>
              </a:path>
            </a:pathLst>
          </a:cu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44392" name="Text Box 8"/>
          <p:cNvSpPr txBox="1">
            <a:spLocks noChangeArrowheads="1"/>
          </p:cNvSpPr>
          <p:nvPr/>
        </p:nvSpPr>
        <p:spPr bwMode="auto">
          <a:xfrm>
            <a:off x="2716213" y="223838"/>
            <a:ext cx="1100137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i="1">
                <a:solidFill>
                  <a:srgbClr val="000099"/>
                </a:solidFill>
              </a:rPr>
              <a:t>source</a:t>
            </a:r>
          </a:p>
        </p:txBody>
      </p:sp>
      <p:sp>
        <p:nvSpPr>
          <p:cNvPr id="144393" name="Freeform 10"/>
          <p:cNvSpPr>
            <a:spLocks/>
          </p:cNvSpPr>
          <p:nvPr/>
        </p:nvSpPr>
        <p:spPr bwMode="auto">
          <a:xfrm>
            <a:off x="3868738" y="650875"/>
            <a:ext cx="360362" cy="1577975"/>
          </a:xfrm>
          <a:custGeom>
            <a:avLst/>
            <a:gdLst>
              <a:gd name="T0" fmla="*/ 2147483647 w 267"/>
              <a:gd name="T1" fmla="*/ 2147483647 h 1186"/>
              <a:gd name="T2" fmla="*/ 0 w 267"/>
              <a:gd name="T3" fmla="*/ 0 h 1186"/>
              <a:gd name="T4" fmla="*/ 0 w 267"/>
              <a:gd name="T5" fmla="*/ 2147483647 h 1186"/>
              <a:gd name="T6" fmla="*/ 2147483647 w 267"/>
              <a:gd name="T7" fmla="*/ 2147483647 h 1186"/>
              <a:gd name="T8" fmla="*/ 2147483647 w 267"/>
              <a:gd name="T9" fmla="*/ 2147483647 h 1186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267"/>
              <a:gd name="T16" fmla="*/ 0 h 1186"/>
              <a:gd name="T17" fmla="*/ 267 w 267"/>
              <a:gd name="T18" fmla="*/ 1186 h 118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67" h="1186">
                <a:moveTo>
                  <a:pt x="254" y="466"/>
                </a:moveTo>
                <a:lnTo>
                  <a:pt x="0" y="0"/>
                </a:lnTo>
                <a:lnTo>
                  <a:pt x="0" y="1186"/>
                </a:lnTo>
                <a:lnTo>
                  <a:pt x="267" y="652"/>
                </a:lnTo>
                <a:lnTo>
                  <a:pt x="254" y="466"/>
                </a:lnTo>
                <a:close/>
              </a:path>
            </a:pathLst>
          </a:custGeom>
          <a:gradFill rotWithShape="1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44394" name="Rectangle 23"/>
          <p:cNvSpPr>
            <a:spLocks noChangeArrowheads="1"/>
          </p:cNvSpPr>
          <p:nvPr/>
        </p:nvSpPr>
        <p:spPr bwMode="auto">
          <a:xfrm>
            <a:off x="2644775" y="660400"/>
            <a:ext cx="1296988" cy="1546225"/>
          </a:xfrm>
          <a:prstGeom prst="rect">
            <a:avLst/>
          </a:pr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/>
          </a:p>
        </p:txBody>
      </p:sp>
      <p:sp>
        <p:nvSpPr>
          <p:cNvPr id="144395" name="Rectangle 24"/>
          <p:cNvSpPr>
            <a:spLocks noChangeArrowheads="1"/>
          </p:cNvSpPr>
          <p:nvPr/>
        </p:nvSpPr>
        <p:spPr bwMode="auto">
          <a:xfrm>
            <a:off x="2597150" y="731838"/>
            <a:ext cx="1273175" cy="1536700"/>
          </a:xfrm>
          <a:prstGeom prst="rect">
            <a:avLst/>
          </a:prstGeom>
          <a:solidFill>
            <a:schemeClr val="bg1"/>
          </a:solidFill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/>
          </a:p>
        </p:txBody>
      </p:sp>
      <p:sp>
        <p:nvSpPr>
          <p:cNvPr id="144396" name="Line 25"/>
          <p:cNvSpPr>
            <a:spLocks noChangeShapeType="1"/>
          </p:cNvSpPr>
          <p:nvPr/>
        </p:nvSpPr>
        <p:spPr bwMode="auto">
          <a:xfrm>
            <a:off x="2597150" y="1049338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4397" name="Text Box 26"/>
          <p:cNvSpPr txBox="1">
            <a:spLocks noChangeArrowheads="1"/>
          </p:cNvSpPr>
          <p:nvPr/>
        </p:nvSpPr>
        <p:spPr bwMode="auto">
          <a:xfrm>
            <a:off x="2554288" y="698500"/>
            <a:ext cx="1317625" cy="1600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ctr">
              <a:lnSpc>
                <a:spcPct val="110000"/>
              </a:lnSpc>
            </a:pPr>
            <a:r>
              <a:rPr lang="en-US" altLang="en-US" sz="1800"/>
              <a:t>application</a:t>
            </a:r>
          </a:p>
          <a:p>
            <a:pPr algn="ctr">
              <a:lnSpc>
                <a:spcPct val="110000"/>
              </a:lnSpc>
            </a:pPr>
            <a:r>
              <a:rPr lang="en-US" altLang="en-US" sz="1800"/>
              <a:t>transport</a:t>
            </a:r>
          </a:p>
          <a:p>
            <a:pPr algn="ctr">
              <a:lnSpc>
                <a:spcPct val="110000"/>
              </a:lnSpc>
            </a:pPr>
            <a:r>
              <a:rPr lang="en-US" altLang="en-US" sz="1800"/>
              <a:t>network</a:t>
            </a:r>
          </a:p>
          <a:p>
            <a:pPr algn="ctr">
              <a:lnSpc>
                <a:spcPct val="110000"/>
              </a:lnSpc>
            </a:pPr>
            <a:r>
              <a:rPr lang="en-US" altLang="en-US" sz="1800"/>
              <a:t>link</a:t>
            </a:r>
          </a:p>
          <a:p>
            <a:pPr algn="ctr">
              <a:lnSpc>
                <a:spcPct val="110000"/>
              </a:lnSpc>
            </a:pPr>
            <a:r>
              <a:rPr lang="en-US" altLang="en-US" sz="1800"/>
              <a:t>physical</a:t>
            </a:r>
          </a:p>
        </p:txBody>
      </p:sp>
      <p:sp>
        <p:nvSpPr>
          <p:cNvPr id="144398" name="Line 27"/>
          <p:cNvSpPr>
            <a:spLocks noChangeShapeType="1"/>
          </p:cNvSpPr>
          <p:nvPr/>
        </p:nvSpPr>
        <p:spPr bwMode="auto">
          <a:xfrm>
            <a:off x="2605088" y="1370013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4399" name="Line 28"/>
          <p:cNvSpPr>
            <a:spLocks noChangeShapeType="1"/>
          </p:cNvSpPr>
          <p:nvPr/>
        </p:nvSpPr>
        <p:spPr bwMode="auto">
          <a:xfrm>
            <a:off x="2609850" y="1651000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4400" name="Line 29"/>
          <p:cNvSpPr>
            <a:spLocks noChangeShapeType="1"/>
          </p:cNvSpPr>
          <p:nvPr/>
        </p:nvSpPr>
        <p:spPr bwMode="auto">
          <a:xfrm>
            <a:off x="2609850" y="1927225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grpSp>
        <p:nvGrpSpPr>
          <p:cNvPr id="5" name="Group 39"/>
          <p:cNvGrpSpPr>
            <a:grpSpLocks/>
          </p:cNvGrpSpPr>
          <p:nvPr/>
        </p:nvGrpSpPr>
        <p:grpSpPr bwMode="auto">
          <a:xfrm>
            <a:off x="1219200" y="1368425"/>
            <a:ext cx="1208088" cy="303213"/>
            <a:chOff x="501" y="1990"/>
            <a:chExt cx="761" cy="191"/>
          </a:xfrm>
        </p:grpSpPr>
        <p:sp>
          <p:nvSpPr>
            <p:cNvPr id="144509" name="Rectangle 40"/>
            <p:cNvSpPr>
              <a:spLocks noChangeArrowheads="1"/>
            </p:cNvSpPr>
            <p:nvPr/>
          </p:nvSpPr>
          <p:spPr bwMode="auto">
            <a:xfrm>
              <a:off x="501" y="2007"/>
              <a:ext cx="682" cy="162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510" name="Rectangle 41"/>
            <p:cNvSpPr>
              <a:spLocks noChangeArrowheads="1"/>
            </p:cNvSpPr>
            <p:nvPr/>
          </p:nvSpPr>
          <p:spPr bwMode="auto">
            <a:xfrm>
              <a:off x="704" y="1990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t</a:t>
              </a:r>
            </a:p>
          </p:txBody>
        </p:sp>
        <p:sp>
          <p:nvSpPr>
            <p:cNvPr id="144511" name="Rectangle 42"/>
            <p:cNvSpPr>
              <a:spLocks noChangeArrowheads="1"/>
            </p:cNvSpPr>
            <p:nvPr/>
          </p:nvSpPr>
          <p:spPr bwMode="auto">
            <a:xfrm>
              <a:off x="518" y="1990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n</a:t>
              </a:r>
            </a:p>
          </p:txBody>
        </p:sp>
        <p:sp>
          <p:nvSpPr>
            <p:cNvPr id="144512" name="Rectangle 43"/>
            <p:cNvSpPr>
              <a:spLocks noChangeArrowheads="1"/>
            </p:cNvSpPr>
            <p:nvPr/>
          </p:nvSpPr>
          <p:spPr bwMode="auto">
            <a:xfrm>
              <a:off x="834" y="1991"/>
              <a:ext cx="428" cy="19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M</a:t>
              </a:r>
            </a:p>
          </p:txBody>
        </p:sp>
        <p:sp>
          <p:nvSpPr>
            <p:cNvPr id="144513" name="Line 44"/>
            <p:cNvSpPr>
              <a:spLocks noChangeShapeType="1"/>
            </p:cNvSpPr>
            <p:nvPr/>
          </p:nvSpPr>
          <p:spPr bwMode="auto">
            <a:xfrm>
              <a:off x="688" y="2013"/>
              <a:ext cx="0" cy="15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4514" name="Line 45"/>
            <p:cNvSpPr>
              <a:spLocks noChangeShapeType="1"/>
            </p:cNvSpPr>
            <p:nvPr/>
          </p:nvSpPr>
          <p:spPr bwMode="auto">
            <a:xfrm>
              <a:off x="880" y="2010"/>
              <a:ext cx="0" cy="15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112645" name="Text Box 5"/>
          <p:cNvSpPr txBox="1">
            <a:spLocks noChangeArrowheads="1"/>
          </p:cNvSpPr>
          <p:nvPr/>
        </p:nvSpPr>
        <p:spPr bwMode="auto">
          <a:xfrm>
            <a:off x="395288" y="996950"/>
            <a:ext cx="963612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600">
                <a:solidFill>
                  <a:srgbClr val="CC0000"/>
                </a:solidFill>
              </a:rPr>
              <a:t>segment</a:t>
            </a:r>
          </a:p>
        </p:txBody>
      </p:sp>
      <p:grpSp>
        <p:nvGrpSpPr>
          <p:cNvPr id="6" name="Group 178"/>
          <p:cNvGrpSpPr>
            <a:grpSpLocks/>
          </p:cNvGrpSpPr>
          <p:nvPr/>
        </p:nvGrpSpPr>
        <p:grpSpPr bwMode="auto">
          <a:xfrm>
            <a:off x="1533525" y="1033463"/>
            <a:ext cx="301625" cy="292100"/>
            <a:chOff x="1962" y="2058"/>
            <a:chExt cx="190" cy="184"/>
          </a:xfrm>
        </p:grpSpPr>
        <p:sp>
          <p:nvSpPr>
            <p:cNvPr id="144507" name="Rectangle 47"/>
            <p:cNvSpPr>
              <a:spLocks noChangeArrowheads="1"/>
            </p:cNvSpPr>
            <p:nvPr/>
          </p:nvSpPr>
          <p:spPr bwMode="auto">
            <a:xfrm>
              <a:off x="1962" y="2075"/>
              <a:ext cx="177" cy="162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508" name="Rectangle 48"/>
            <p:cNvSpPr>
              <a:spLocks noChangeArrowheads="1"/>
            </p:cNvSpPr>
            <p:nvPr/>
          </p:nvSpPr>
          <p:spPr bwMode="auto">
            <a:xfrm>
              <a:off x="1965" y="2058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t</a:t>
              </a:r>
            </a:p>
          </p:txBody>
        </p:sp>
      </p:grpSp>
      <p:sp>
        <p:nvSpPr>
          <p:cNvPr id="112644" name="Text Box 4"/>
          <p:cNvSpPr txBox="1">
            <a:spLocks noChangeArrowheads="1"/>
          </p:cNvSpPr>
          <p:nvPr/>
        </p:nvSpPr>
        <p:spPr bwMode="auto">
          <a:xfrm>
            <a:off x="195263" y="1336675"/>
            <a:ext cx="1042987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600">
                <a:solidFill>
                  <a:srgbClr val="CC0000"/>
                </a:solidFill>
              </a:rPr>
              <a:t>datagram</a:t>
            </a:r>
          </a:p>
        </p:txBody>
      </p:sp>
      <p:sp>
        <p:nvSpPr>
          <p:cNvPr id="144405" name="Text Box 54"/>
          <p:cNvSpPr txBox="1">
            <a:spLocks noChangeArrowheads="1"/>
          </p:cNvSpPr>
          <p:nvPr/>
        </p:nvSpPr>
        <p:spPr bwMode="auto">
          <a:xfrm>
            <a:off x="1547813" y="4157663"/>
            <a:ext cx="1412875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2000" i="1">
                <a:solidFill>
                  <a:srgbClr val="000099"/>
                </a:solidFill>
              </a:rPr>
              <a:t>destination</a:t>
            </a:r>
          </a:p>
        </p:txBody>
      </p:sp>
      <p:sp>
        <p:nvSpPr>
          <p:cNvPr id="144406" name="Freeform 56"/>
          <p:cNvSpPr>
            <a:spLocks/>
          </p:cNvSpPr>
          <p:nvPr/>
        </p:nvSpPr>
        <p:spPr bwMode="auto">
          <a:xfrm>
            <a:off x="2979738" y="4540250"/>
            <a:ext cx="360362" cy="1577975"/>
          </a:xfrm>
          <a:custGeom>
            <a:avLst/>
            <a:gdLst>
              <a:gd name="T0" fmla="*/ 2147483647 w 267"/>
              <a:gd name="T1" fmla="*/ 2147483647 h 1186"/>
              <a:gd name="T2" fmla="*/ 0 w 267"/>
              <a:gd name="T3" fmla="*/ 0 h 1186"/>
              <a:gd name="T4" fmla="*/ 0 w 267"/>
              <a:gd name="T5" fmla="*/ 2147483647 h 1186"/>
              <a:gd name="T6" fmla="*/ 2147483647 w 267"/>
              <a:gd name="T7" fmla="*/ 2147483647 h 1186"/>
              <a:gd name="T8" fmla="*/ 2147483647 w 267"/>
              <a:gd name="T9" fmla="*/ 2147483647 h 1186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267"/>
              <a:gd name="T16" fmla="*/ 0 h 1186"/>
              <a:gd name="T17" fmla="*/ 267 w 267"/>
              <a:gd name="T18" fmla="*/ 1186 h 118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67" h="1186">
                <a:moveTo>
                  <a:pt x="254" y="466"/>
                </a:moveTo>
                <a:lnTo>
                  <a:pt x="0" y="0"/>
                </a:lnTo>
                <a:lnTo>
                  <a:pt x="0" y="1186"/>
                </a:lnTo>
                <a:lnTo>
                  <a:pt x="267" y="652"/>
                </a:lnTo>
                <a:lnTo>
                  <a:pt x="254" y="466"/>
                </a:lnTo>
                <a:close/>
              </a:path>
            </a:pathLst>
          </a:custGeom>
          <a:gradFill rotWithShape="1">
            <a:gsLst>
              <a:gs pos="0">
                <a:schemeClr val="accent2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44407" name="Rectangle 57"/>
          <p:cNvSpPr>
            <a:spLocks noChangeArrowheads="1"/>
          </p:cNvSpPr>
          <p:nvPr/>
        </p:nvSpPr>
        <p:spPr bwMode="auto">
          <a:xfrm>
            <a:off x="1755775" y="4546600"/>
            <a:ext cx="1296988" cy="1546225"/>
          </a:xfrm>
          <a:prstGeom prst="rect">
            <a:avLst/>
          </a:pr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/>
          </a:p>
        </p:txBody>
      </p:sp>
      <p:sp>
        <p:nvSpPr>
          <p:cNvPr id="144408" name="Rectangle 58"/>
          <p:cNvSpPr>
            <a:spLocks noChangeArrowheads="1"/>
          </p:cNvSpPr>
          <p:nvPr/>
        </p:nvSpPr>
        <p:spPr bwMode="auto">
          <a:xfrm>
            <a:off x="1708150" y="4618038"/>
            <a:ext cx="1273175" cy="1536700"/>
          </a:xfrm>
          <a:prstGeom prst="rect">
            <a:avLst/>
          </a:prstGeom>
          <a:solidFill>
            <a:schemeClr val="bg1"/>
          </a:solidFill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/>
          </a:p>
        </p:txBody>
      </p:sp>
      <p:sp>
        <p:nvSpPr>
          <p:cNvPr id="144409" name="Line 59"/>
          <p:cNvSpPr>
            <a:spLocks noChangeShapeType="1"/>
          </p:cNvSpPr>
          <p:nvPr/>
        </p:nvSpPr>
        <p:spPr bwMode="auto">
          <a:xfrm>
            <a:off x="1708150" y="4935538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4410" name="Text Box 60"/>
          <p:cNvSpPr txBox="1">
            <a:spLocks noChangeArrowheads="1"/>
          </p:cNvSpPr>
          <p:nvPr/>
        </p:nvSpPr>
        <p:spPr bwMode="auto">
          <a:xfrm>
            <a:off x="1665288" y="4584700"/>
            <a:ext cx="1317625" cy="1600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ctr">
              <a:lnSpc>
                <a:spcPct val="110000"/>
              </a:lnSpc>
            </a:pPr>
            <a:r>
              <a:rPr lang="en-US" altLang="en-US" sz="1800"/>
              <a:t>application</a:t>
            </a:r>
          </a:p>
          <a:p>
            <a:pPr algn="ctr">
              <a:lnSpc>
                <a:spcPct val="110000"/>
              </a:lnSpc>
            </a:pPr>
            <a:r>
              <a:rPr lang="en-US" altLang="en-US" sz="1800"/>
              <a:t>transport</a:t>
            </a:r>
          </a:p>
          <a:p>
            <a:pPr algn="ctr">
              <a:lnSpc>
                <a:spcPct val="110000"/>
              </a:lnSpc>
            </a:pPr>
            <a:r>
              <a:rPr lang="en-US" altLang="en-US" sz="1800"/>
              <a:t>network</a:t>
            </a:r>
          </a:p>
          <a:p>
            <a:pPr algn="ctr">
              <a:lnSpc>
                <a:spcPct val="110000"/>
              </a:lnSpc>
            </a:pPr>
            <a:r>
              <a:rPr lang="en-US" altLang="en-US" sz="1800"/>
              <a:t>link</a:t>
            </a:r>
          </a:p>
          <a:p>
            <a:pPr algn="ctr">
              <a:lnSpc>
                <a:spcPct val="110000"/>
              </a:lnSpc>
            </a:pPr>
            <a:r>
              <a:rPr lang="en-US" altLang="en-US" sz="1800"/>
              <a:t>physical</a:t>
            </a:r>
          </a:p>
        </p:txBody>
      </p:sp>
      <p:sp>
        <p:nvSpPr>
          <p:cNvPr id="144411" name="Line 61"/>
          <p:cNvSpPr>
            <a:spLocks noChangeShapeType="1"/>
          </p:cNvSpPr>
          <p:nvPr/>
        </p:nvSpPr>
        <p:spPr bwMode="auto">
          <a:xfrm>
            <a:off x="1716088" y="5256213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4412" name="Line 62"/>
          <p:cNvSpPr>
            <a:spLocks noChangeShapeType="1"/>
          </p:cNvSpPr>
          <p:nvPr/>
        </p:nvSpPr>
        <p:spPr bwMode="auto">
          <a:xfrm>
            <a:off x="1720850" y="5537200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4413" name="Line 63"/>
          <p:cNvSpPr>
            <a:spLocks noChangeShapeType="1"/>
          </p:cNvSpPr>
          <p:nvPr/>
        </p:nvSpPr>
        <p:spPr bwMode="auto">
          <a:xfrm>
            <a:off x="1720850" y="5813425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grpSp>
        <p:nvGrpSpPr>
          <p:cNvPr id="144414" name="Group 64"/>
          <p:cNvGrpSpPr>
            <a:grpSpLocks/>
          </p:cNvGrpSpPr>
          <p:nvPr/>
        </p:nvGrpSpPr>
        <p:grpSpPr bwMode="auto">
          <a:xfrm>
            <a:off x="152400" y="5527675"/>
            <a:ext cx="1479550" cy="303213"/>
            <a:chOff x="332" y="2224"/>
            <a:chExt cx="932" cy="191"/>
          </a:xfrm>
        </p:grpSpPr>
        <p:sp>
          <p:nvSpPr>
            <p:cNvPr id="144499" name="Rectangle 65"/>
            <p:cNvSpPr>
              <a:spLocks noChangeArrowheads="1"/>
            </p:cNvSpPr>
            <p:nvPr/>
          </p:nvSpPr>
          <p:spPr bwMode="auto">
            <a:xfrm>
              <a:off x="345" y="2241"/>
              <a:ext cx="840" cy="162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500" name="Rectangle 66"/>
            <p:cNvSpPr>
              <a:spLocks noChangeArrowheads="1"/>
            </p:cNvSpPr>
            <p:nvPr/>
          </p:nvSpPr>
          <p:spPr bwMode="auto">
            <a:xfrm>
              <a:off x="706" y="2224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t</a:t>
              </a:r>
            </a:p>
          </p:txBody>
        </p:sp>
        <p:sp>
          <p:nvSpPr>
            <p:cNvPr id="144501" name="Rectangle 67"/>
            <p:cNvSpPr>
              <a:spLocks noChangeArrowheads="1"/>
            </p:cNvSpPr>
            <p:nvPr/>
          </p:nvSpPr>
          <p:spPr bwMode="auto">
            <a:xfrm>
              <a:off x="520" y="2224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n</a:t>
              </a:r>
            </a:p>
          </p:txBody>
        </p:sp>
        <p:sp>
          <p:nvSpPr>
            <p:cNvPr id="144502" name="Rectangle 68"/>
            <p:cNvSpPr>
              <a:spLocks noChangeArrowheads="1"/>
            </p:cNvSpPr>
            <p:nvPr/>
          </p:nvSpPr>
          <p:spPr bwMode="auto">
            <a:xfrm>
              <a:off x="332" y="2224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l</a:t>
              </a:r>
            </a:p>
          </p:txBody>
        </p:sp>
        <p:sp>
          <p:nvSpPr>
            <p:cNvPr id="144503" name="Rectangle 69"/>
            <p:cNvSpPr>
              <a:spLocks noChangeArrowheads="1"/>
            </p:cNvSpPr>
            <p:nvPr/>
          </p:nvSpPr>
          <p:spPr bwMode="auto">
            <a:xfrm>
              <a:off x="836" y="2225"/>
              <a:ext cx="428" cy="19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M</a:t>
              </a:r>
            </a:p>
          </p:txBody>
        </p:sp>
        <p:sp>
          <p:nvSpPr>
            <p:cNvPr id="144504" name="Line 70"/>
            <p:cNvSpPr>
              <a:spLocks noChangeShapeType="1"/>
            </p:cNvSpPr>
            <p:nvPr/>
          </p:nvSpPr>
          <p:spPr bwMode="auto">
            <a:xfrm>
              <a:off x="510" y="2241"/>
              <a:ext cx="0" cy="16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4505" name="Line 71"/>
            <p:cNvSpPr>
              <a:spLocks noChangeShapeType="1"/>
            </p:cNvSpPr>
            <p:nvPr/>
          </p:nvSpPr>
          <p:spPr bwMode="auto">
            <a:xfrm>
              <a:off x="690" y="2247"/>
              <a:ext cx="0" cy="15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4506" name="Line 72"/>
            <p:cNvSpPr>
              <a:spLocks noChangeShapeType="1"/>
            </p:cNvSpPr>
            <p:nvPr/>
          </p:nvSpPr>
          <p:spPr bwMode="auto">
            <a:xfrm>
              <a:off x="882" y="2244"/>
              <a:ext cx="0" cy="15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44415" name="Group 73"/>
          <p:cNvGrpSpPr>
            <a:grpSpLocks/>
          </p:cNvGrpSpPr>
          <p:nvPr/>
        </p:nvGrpSpPr>
        <p:grpSpPr bwMode="auto">
          <a:xfrm>
            <a:off x="420688" y="5229225"/>
            <a:ext cx="1208087" cy="303213"/>
            <a:chOff x="501" y="1990"/>
            <a:chExt cx="761" cy="191"/>
          </a:xfrm>
        </p:grpSpPr>
        <p:sp>
          <p:nvSpPr>
            <p:cNvPr id="144493" name="Rectangle 74"/>
            <p:cNvSpPr>
              <a:spLocks noChangeArrowheads="1"/>
            </p:cNvSpPr>
            <p:nvPr/>
          </p:nvSpPr>
          <p:spPr bwMode="auto">
            <a:xfrm>
              <a:off x="501" y="2007"/>
              <a:ext cx="682" cy="162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494" name="Rectangle 75"/>
            <p:cNvSpPr>
              <a:spLocks noChangeArrowheads="1"/>
            </p:cNvSpPr>
            <p:nvPr/>
          </p:nvSpPr>
          <p:spPr bwMode="auto">
            <a:xfrm>
              <a:off x="704" y="1990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t</a:t>
              </a:r>
            </a:p>
          </p:txBody>
        </p:sp>
        <p:sp>
          <p:nvSpPr>
            <p:cNvPr id="144495" name="Rectangle 76"/>
            <p:cNvSpPr>
              <a:spLocks noChangeArrowheads="1"/>
            </p:cNvSpPr>
            <p:nvPr/>
          </p:nvSpPr>
          <p:spPr bwMode="auto">
            <a:xfrm>
              <a:off x="518" y="1990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n</a:t>
              </a:r>
            </a:p>
          </p:txBody>
        </p:sp>
        <p:sp>
          <p:nvSpPr>
            <p:cNvPr id="144496" name="Rectangle 77"/>
            <p:cNvSpPr>
              <a:spLocks noChangeArrowheads="1"/>
            </p:cNvSpPr>
            <p:nvPr/>
          </p:nvSpPr>
          <p:spPr bwMode="auto">
            <a:xfrm>
              <a:off x="834" y="1991"/>
              <a:ext cx="428" cy="19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M</a:t>
              </a:r>
            </a:p>
          </p:txBody>
        </p:sp>
        <p:sp>
          <p:nvSpPr>
            <p:cNvPr id="144497" name="Line 78"/>
            <p:cNvSpPr>
              <a:spLocks noChangeShapeType="1"/>
            </p:cNvSpPr>
            <p:nvPr/>
          </p:nvSpPr>
          <p:spPr bwMode="auto">
            <a:xfrm>
              <a:off x="688" y="2013"/>
              <a:ext cx="0" cy="15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4498" name="Line 79"/>
            <p:cNvSpPr>
              <a:spLocks noChangeShapeType="1"/>
            </p:cNvSpPr>
            <p:nvPr/>
          </p:nvSpPr>
          <p:spPr bwMode="auto">
            <a:xfrm>
              <a:off x="880" y="2010"/>
              <a:ext cx="0" cy="15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44416" name="Group 80"/>
          <p:cNvGrpSpPr>
            <a:grpSpLocks/>
          </p:cNvGrpSpPr>
          <p:nvPr/>
        </p:nvGrpSpPr>
        <p:grpSpPr bwMode="auto">
          <a:xfrm>
            <a:off x="723900" y="4921250"/>
            <a:ext cx="890588" cy="303213"/>
            <a:chOff x="645" y="1734"/>
            <a:chExt cx="561" cy="191"/>
          </a:xfrm>
        </p:grpSpPr>
        <p:sp>
          <p:nvSpPr>
            <p:cNvPr id="144489" name="Rectangle 81"/>
            <p:cNvSpPr>
              <a:spLocks noChangeArrowheads="1"/>
            </p:cNvSpPr>
            <p:nvPr/>
          </p:nvSpPr>
          <p:spPr bwMode="auto">
            <a:xfrm>
              <a:off x="645" y="1751"/>
              <a:ext cx="482" cy="162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490" name="Rectangle 82"/>
            <p:cNvSpPr>
              <a:spLocks noChangeArrowheads="1"/>
            </p:cNvSpPr>
            <p:nvPr/>
          </p:nvSpPr>
          <p:spPr bwMode="auto">
            <a:xfrm>
              <a:off x="648" y="1734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t</a:t>
              </a:r>
            </a:p>
          </p:txBody>
        </p:sp>
        <p:sp>
          <p:nvSpPr>
            <p:cNvPr id="144491" name="Rectangle 83"/>
            <p:cNvSpPr>
              <a:spLocks noChangeArrowheads="1"/>
            </p:cNvSpPr>
            <p:nvPr/>
          </p:nvSpPr>
          <p:spPr bwMode="auto">
            <a:xfrm>
              <a:off x="778" y="1735"/>
              <a:ext cx="428" cy="19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M</a:t>
              </a:r>
            </a:p>
          </p:txBody>
        </p:sp>
        <p:sp>
          <p:nvSpPr>
            <p:cNvPr id="144492" name="Line 84"/>
            <p:cNvSpPr>
              <a:spLocks noChangeShapeType="1"/>
            </p:cNvSpPr>
            <p:nvPr/>
          </p:nvSpPr>
          <p:spPr bwMode="auto">
            <a:xfrm>
              <a:off x="824" y="1754"/>
              <a:ext cx="0" cy="15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44417" name="Group 85"/>
          <p:cNvGrpSpPr>
            <a:grpSpLocks/>
          </p:cNvGrpSpPr>
          <p:nvPr/>
        </p:nvGrpSpPr>
        <p:grpSpPr bwMode="auto">
          <a:xfrm>
            <a:off x="930275" y="4610100"/>
            <a:ext cx="679450" cy="301625"/>
            <a:chOff x="780" y="1553"/>
            <a:chExt cx="428" cy="190"/>
          </a:xfrm>
        </p:grpSpPr>
        <p:sp>
          <p:nvSpPr>
            <p:cNvPr id="144487" name="Rectangle 86"/>
            <p:cNvSpPr>
              <a:spLocks noChangeArrowheads="1"/>
            </p:cNvSpPr>
            <p:nvPr/>
          </p:nvSpPr>
          <p:spPr bwMode="auto">
            <a:xfrm>
              <a:off x="817" y="1569"/>
              <a:ext cx="312" cy="162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488" name="Rectangle 87"/>
            <p:cNvSpPr>
              <a:spLocks noChangeArrowheads="1"/>
            </p:cNvSpPr>
            <p:nvPr/>
          </p:nvSpPr>
          <p:spPr bwMode="auto">
            <a:xfrm>
              <a:off x="780" y="1553"/>
              <a:ext cx="428" cy="19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M</a:t>
              </a:r>
            </a:p>
          </p:txBody>
        </p:sp>
      </p:grpSp>
      <p:grpSp>
        <p:nvGrpSpPr>
          <p:cNvPr id="144418" name="Group 88"/>
          <p:cNvGrpSpPr>
            <a:grpSpLocks/>
          </p:cNvGrpSpPr>
          <p:nvPr/>
        </p:nvGrpSpPr>
        <p:grpSpPr bwMode="auto">
          <a:xfrm>
            <a:off x="5654675" y="4164013"/>
            <a:ext cx="1387475" cy="1035050"/>
            <a:chOff x="3601" y="168"/>
            <a:chExt cx="874" cy="652"/>
          </a:xfrm>
        </p:grpSpPr>
        <p:sp>
          <p:nvSpPr>
            <p:cNvPr id="144482" name="Rectangle 89"/>
            <p:cNvSpPr>
              <a:spLocks noChangeArrowheads="1"/>
            </p:cNvSpPr>
            <p:nvPr/>
          </p:nvSpPr>
          <p:spPr bwMode="auto">
            <a:xfrm>
              <a:off x="3658" y="168"/>
              <a:ext cx="817" cy="596"/>
            </a:xfrm>
            <a:prstGeom prst="rect">
              <a:avLst/>
            </a:pr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483" name="Rectangle 90"/>
            <p:cNvSpPr>
              <a:spLocks noChangeArrowheads="1"/>
            </p:cNvSpPr>
            <p:nvPr/>
          </p:nvSpPr>
          <p:spPr bwMode="auto">
            <a:xfrm>
              <a:off x="3628" y="213"/>
              <a:ext cx="802" cy="596"/>
            </a:xfrm>
            <a:prstGeom prst="rect">
              <a:avLst/>
            </a:prstGeom>
            <a:solidFill>
              <a:schemeClr val="bg1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484" name="Line 91"/>
            <p:cNvSpPr>
              <a:spLocks noChangeShapeType="1"/>
            </p:cNvSpPr>
            <p:nvPr/>
          </p:nvSpPr>
          <p:spPr bwMode="auto">
            <a:xfrm>
              <a:off x="3628" y="413"/>
              <a:ext cx="796" cy="2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44485" name="Text Box 92"/>
            <p:cNvSpPr txBox="1">
              <a:spLocks noChangeArrowheads="1"/>
            </p:cNvSpPr>
            <p:nvPr/>
          </p:nvSpPr>
          <p:spPr bwMode="auto">
            <a:xfrm>
              <a:off x="3601" y="192"/>
              <a:ext cx="830" cy="62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>
                <a:lnSpc>
                  <a:spcPct val="110000"/>
                </a:lnSpc>
              </a:pPr>
              <a:r>
                <a:rPr lang="en-US" altLang="en-US" sz="1800"/>
                <a:t>network</a:t>
              </a:r>
            </a:p>
            <a:p>
              <a:pPr algn="ctr">
                <a:lnSpc>
                  <a:spcPct val="110000"/>
                </a:lnSpc>
              </a:pPr>
              <a:r>
                <a:rPr lang="en-US" altLang="en-US" sz="1800"/>
                <a:t>link</a:t>
              </a:r>
            </a:p>
            <a:p>
              <a:pPr algn="ctr">
                <a:lnSpc>
                  <a:spcPct val="110000"/>
                </a:lnSpc>
              </a:pPr>
              <a:r>
                <a:rPr lang="en-US" altLang="en-US" sz="1800"/>
                <a:t>physical</a:t>
              </a:r>
            </a:p>
          </p:txBody>
        </p:sp>
        <p:sp>
          <p:nvSpPr>
            <p:cNvPr id="144486" name="Line 93"/>
            <p:cNvSpPr>
              <a:spLocks noChangeShapeType="1"/>
            </p:cNvSpPr>
            <p:nvPr/>
          </p:nvSpPr>
          <p:spPr bwMode="auto">
            <a:xfrm>
              <a:off x="3633" y="615"/>
              <a:ext cx="796" cy="2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</p:grpSp>
      <p:grpSp>
        <p:nvGrpSpPr>
          <p:cNvPr id="144419" name="Group 94"/>
          <p:cNvGrpSpPr>
            <a:grpSpLocks/>
          </p:cNvGrpSpPr>
          <p:nvPr/>
        </p:nvGrpSpPr>
        <p:grpSpPr bwMode="auto">
          <a:xfrm>
            <a:off x="5821363" y="2271713"/>
            <a:ext cx="1387475" cy="733425"/>
            <a:chOff x="4696" y="597"/>
            <a:chExt cx="874" cy="462"/>
          </a:xfrm>
        </p:grpSpPr>
        <p:sp>
          <p:nvSpPr>
            <p:cNvPr id="144478" name="Rectangle 95"/>
            <p:cNvSpPr>
              <a:spLocks noChangeArrowheads="1"/>
            </p:cNvSpPr>
            <p:nvPr/>
          </p:nvSpPr>
          <p:spPr bwMode="auto">
            <a:xfrm>
              <a:off x="4753" y="597"/>
              <a:ext cx="817" cy="416"/>
            </a:xfrm>
            <a:prstGeom prst="rect">
              <a:avLst/>
            </a:pr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479" name="Rectangle 96"/>
            <p:cNvSpPr>
              <a:spLocks noChangeArrowheads="1"/>
            </p:cNvSpPr>
            <p:nvPr/>
          </p:nvSpPr>
          <p:spPr bwMode="auto">
            <a:xfrm>
              <a:off x="4723" y="642"/>
              <a:ext cx="802" cy="413"/>
            </a:xfrm>
            <a:prstGeom prst="rect">
              <a:avLst/>
            </a:prstGeom>
            <a:solidFill>
              <a:schemeClr val="bg1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480" name="Line 97"/>
            <p:cNvSpPr>
              <a:spLocks noChangeShapeType="1"/>
            </p:cNvSpPr>
            <p:nvPr/>
          </p:nvSpPr>
          <p:spPr bwMode="auto">
            <a:xfrm>
              <a:off x="4723" y="842"/>
              <a:ext cx="796" cy="2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44481" name="Text Box 98"/>
            <p:cNvSpPr txBox="1">
              <a:spLocks noChangeArrowheads="1"/>
            </p:cNvSpPr>
            <p:nvPr/>
          </p:nvSpPr>
          <p:spPr bwMode="auto">
            <a:xfrm>
              <a:off x="4696" y="621"/>
              <a:ext cx="830" cy="43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>
                <a:lnSpc>
                  <a:spcPct val="110000"/>
                </a:lnSpc>
              </a:pPr>
              <a:r>
                <a:rPr lang="en-US" altLang="en-US" sz="1800"/>
                <a:t>link</a:t>
              </a:r>
            </a:p>
            <a:p>
              <a:pPr algn="ctr">
                <a:lnSpc>
                  <a:spcPct val="110000"/>
                </a:lnSpc>
              </a:pPr>
              <a:r>
                <a:rPr lang="en-US" altLang="en-US" sz="1800"/>
                <a:t>physical</a:t>
              </a:r>
            </a:p>
          </p:txBody>
        </p:sp>
      </p:grpSp>
      <p:sp>
        <p:nvSpPr>
          <p:cNvPr id="144420" name="Freeform 114"/>
          <p:cNvSpPr>
            <a:spLocks/>
          </p:cNvSpPr>
          <p:nvPr/>
        </p:nvSpPr>
        <p:spPr bwMode="auto">
          <a:xfrm>
            <a:off x="1828800" y="533400"/>
            <a:ext cx="5264150" cy="5494338"/>
          </a:xfrm>
          <a:custGeom>
            <a:avLst/>
            <a:gdLst>
              <a:gd name="T0" fmla="*/ 2147483647 w 3316"/>
              <a:gd name="T1" fmla="*/ 0 h 3461"/>
              <a:gd name="T2" fmla="*/ 2147483647 w 3316"/>
              <a:gd name="T3" fmla="*/ 2147483647 h 3461"/>
              <a:gd name="T4" fmla="*/ 2147483647 w 3316"/>
              <a:gd name="T5" fmla="*/ 2147483647 h 3461"/>
              <a:gd name="T6" fmla="*/ 2147483647 w 3316"/>
              <a:gd name="T7" fmla="*/ 2147483647 h 3461"/>
              <a:gd name="T8" fmla="*/ 2147483647 w 3316"/>
              <a:gd name="T9" fmla="*/ 2147483647 h 3461"/>
              <a:gd name="T10" fmla="*/ 2147483647 w 3316"/>
              <a:gd name="T11" fmla="*/ 2147483647 h 3461"/>
              <a:gd name="T12" fmla="*/ 2147483647 w 3316"/>
              <a:gd name="T13" fmla="*/ 2147483647 h 3461"/>
              <a:gd name="T14" fmla="*/ 2147483647 w 3316"/>
              <a:gd name="T15" fmla="*/ 2147483647 h 3461"/>
              <a:gd name="T16" fmla="*/ 2147483647 w 3316"/>
              <a:gd name="T17" fmla="*/ 2147483647 h 3461"/>
              <a:gd name="T18" fmla="*/ 2147483647 w 3316"/>
              <a:gd name="T19" fmla="*/ 2147483647 h 3461"/>
              <a:gd name="T20" fmla="*/ 2147483647 w 3316"/>
              <a:gd name="T21" fmla="*/ 2147483647 h 3461"/>
              <a:gd name="T22" fmla="*/ 0 w 3316"/>
              <a:gd name="T23" fmla="*/ 2147483647 h 3461"/>
              <a:gd name="T24" fmla="*/ 0 w 3316"/>
              <a:gd name="T25" fmla="*/ 2147483647 h 3461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w 3316"/>
              <a:gd name="T40" fmla="*/ 0 h 3461"/>
              <a:gd name="T41" fmla="*/ 3316 w 3316"/>
              <a:gd name="T42" fmla="*/ 3461 h 3461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T39" t="T40" r="T41" b="T42"/>
            <a:pathLst>
              <a:path w="3316" h="3461">
                <a:moveTo>
                  <a:pt x="872" y="0"/>
                </a:moveTo>
                <a:lnTo>
                  <a:pt x="878" y="1481"/>
                </a:lnTo>
                <a:lnTo>
                  <a:pt x="2612" y="1481"/>
                </a:lnTo>
                <a:lnTo>
                  <a:pt x="2612" y="1179"/>
                </a:lnTo>
                <a:lnTo>
                  <a:pt x="3294" y="1179"/>
                </a:lnTo>
                <a:lnTo>
                  <a:pt x="3316" y="3131"/>
                </a:lnTo>
                <a:lnTo>
                  <a:pt x="3148" y="2986"/>
                </a:lnTo>
                <a:lnTo>
                  <a:pt x="3143" y="2387"/>
                </a:lnTo>
                <a:lnTo>
                  <a:pt x="2505" y="2387"/>
                </a:lnTo>
                <a:lnTo>
                  <a:pt x="2505" y="3070"/>
                </a:lnTo>
                <a:lnTo>
                  <a:pt x="1057" y="3461"/>
                </a:lnTo>
                <a:lnTo>
                  <a:pt x="0" y="3461"/>
                </a:lnTo>
                <a:lnTo>
                  <a:pt x="0" y="2505"/>
                </a:lnTo>
              </a:path>
            </a:pathLst>
          </a:cu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grpSp>
        <p:nvGrpSpPr>
          <p:cNvPr id="144421" name="Group 115"/>
          <p:cNvGrpSpPr>
            <a:grpSpLocks/>
          </p:cNvGrpSpPr>
          <p:nvPr/>
        </p:nvGrpSpPr>
        <p:grpSpPr bwMode="auto">
          <a:xfrm>
            <a:off x="4238625" y="4546600"/>
            <a:ext cx="1479550" cy="303213"/>
            <a:chOff x="332" y="2224"/>
            <a:chExt cx="932" cy="191"/>
          </a:xfrm>
        </p:grpSpPr>
        <p:sp>
          <p:nvSpPr>
            <p:cNvPr id="144470" name="Rectangle 116"/>
            <p:cNvSpPr>
              <a:spLocks noChangeArrowheads="1"/>
            </p:cNvSpPr>
            <p:nvPr/>
          </p:nvSpPr>
          <p:spPr bwMode="auto">
            <a:xfrm>
              <a:off x="345" y="2241"/>
              <a:ext cx="840" cy="162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471" name="Rectangle 117"/>
            <p:cNvSpPr>
              <a:spLocks noChangeArrowheads="1"/>
            </p:cNvSpPr>
            <p:nvPr/>
          </p:nvSpPr>
          <p:spPr bwMode="auto">
            <a:xfrm>
              <a:off x="706" y="2224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t</a:t>
              </a:r>
            </a:p>
          </p:txBody>
        </p:sp>
        <p:sp>
          <p:nvSpPr>
            <p:cNvPr id="144472" name="Rectangle 118"/>
            <p:cNvSpPr>
              <a:spLocks noChangeArrowheads="1"/>
            </p:cNvSpPr>
            <p:nvPr/>
          </p:nvSpPr>
          <p:spPr bwMode="auto">
            <a:xfrm>
              <a:off x="520" y="2224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n</a:t>
              </a:r>
            </a:p>
          </p:txBody>
        </p:sp>
        <p:sp>
          <p:nvSpPr>
            <p:cNvPr id="144473" name="Rectangle 119"/>
            <p:cNvSpPr>
              <a:spLocks noChangeArrowheads="1"/>
            </p:cNvSpPr>
            <p:nvPr/>
          </p:nvSpPr>
          <p:spPr bwMode="auto">
            <a:xfrm>
              <a:off x="332" y="2224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l</a:t>
              </a:r>
            </a:p>
          </p:txBody>
        </p:sp>
        <p:sp>
          <p:nvSpPr>
            <p:cNvPr id="144474" name="Rectangle 120"/>
            <p:cNvSpPr>
              <a:spLocks noChangeArrowheads="1"/>
            </p:cNvSpPr>
            <p:nvPr/>
          </p:nvSpPr>
          <p:spPr bwMode="auto">
            <a:xfrm>
              <a:off x="836" y="2225"/>
              <a:ext cx="428" cy="19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M</a:t>
              </a:r>
            </a:p>
          </p:txBody>
        </p:sp>
        <p:sp>
          <p:nvSpPr>
            <p:cNvPr id="144475" name="Line 121"/>
            <p:cNvSpPr>
              <a:spLocks noChangeShapeType="1"/>
            </p:cNvSpPr>
            <p:nvPr/>
          </p:nvSpPr>
          <p:spPr bwMode="auto">
            <a:xfrm>
              <a:off x="510" y="2241"/>
              <a:ext cx="0" cy="16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4476" name="Line 122"/>
            <p:cNvSpPr>
              <a:spLocks noChangeShapeType="1"/>
            </p:cNvSpPr>
            <p:nvPr/>
          </p:nvSpPr>
          <p:spPr bwMode="auto">
            <a:xfrm>
              <a:off x="690" y="2247"/>
              <a:ext cx="0" cy="15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4477" name="Line 123"/>
            <p:cNvSpPr>
              <a:spLocks noChangeShapeType="1"/>
            </p:cNvSpPr>
            <p:nvPr/>
          </p:nvSpPr>
          <p:spPr bwMode="auto">
            <a:xfrm>
              <a:off x="882" y="2244"/>
              <a:ext cx="0" cy="15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44422" name="Group 124"/>
          <p:cNvGrpSpPr>
            <a:grpSpLocks/>
          </p:cNvGrpSpPr>
          <p:nvPr/>
        </p:nvGrpSpPr>
        <p:grpSpPr bwMode="auto">
          <a:xfrm>
            <a:off x="4497388" y="4240213"/>
            <a:ext cx="1208087" cy="303212"/>
            <a:chOff x="501" y="1990"/>
            <a:chExt cx="761" cy="191"/>
          </a:xfrm>
        </p:grpSpPr>
        <p:sp>
          <p:nvSpPr>
            <p:cNvPr id="144464" name="Rectangle 125"/>
            <p:cNvSpPr>
              <a:spLocks noChangeArrowheads="1"/>
            </p:cNvSpPr>
            <p:nvPr/>
          </p:nvSpPr>
          <p:spPr bwMode="auto">
            <a:xfrm>
              <a:off x="501" y="2007"/>
              <a:ext cx="682" cy="162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465" name="Rectangle 126"/>
            <p:cNvSpPr>
              <a:spLocks noChangeArrowheads="1"/>
            </p:cNvSpPr>
            <p:nvPr/>
          </p:nvSpPr>
          <p:spPr bwMode="auto">
            <a:xfrm>
              <a:off x="704" y="1990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t</a:t>
              </a:r>
            </a:p>
          </p:txBody>
        </p:sp>
        <p:sp>
          <p:nvSpPr>
            <p:cNvPr id="144466" name="Rectangle 127"/>
            <p:cNvSpPr>
              <a:spLocks noChangeArrowheads="1"/>
            </p:cNvSpPr>
            <p:nvPr/>
          </p:nvSpPr>
          <p:spPr bwMode="auto">
            <a:xfrm>
              <a:off x="518" y="1990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n</a:t>
              </a:r>
            </a:p>
          </p:txBody>
        </p:sp>
        <p:sp>
          <p:nvSpPr>
            <p:cNvPr id="144467" name="Rectangle 128"/>
            <p:cNvSpPr>
              <a:spLocks noChangeArrowheads="1"/>
            </p:cNvSpPr>
            <p:nvPr/>
          </p:nvSpPr>
          <p:spPr bwMode="auto">
            <a:xfrm>
              <a:off x="834" y="1991"/>
              <a:ext cx="428" cy="19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M</a:t>
              </a:r>
            </a:p>
          </p:txBody>
        </p:sp>
        <p:sp>
          <p:nvSpPr>
            <p:cNvPr id="144468" name="Line 129"/>
            <p:cNvSpPr>
              <a:spLocks noChangeShapeType="1"/>
            </p:cNvSpPr>
            <p:nvPr/>
          </p:nvSpPr>
          <p:spPr bwMode="auto">
            <a:xfrm>
              <a:off x="688" y="2013"/>
              <a:ext cx="0" cy="15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4469" name="Line 130"/>
            <p:cNvSpPr>
              <a:spLocks noChangeShapeType="1"/>
            </p:cNvSpPr>
            <p:nvPr/>
          </p:nvSpPr>
          <p:spPr bwMode="auto">
            <a:xfrm>
              <a:off x="880" y="2010"/>
              <a:ext cx="0" cy="15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5" name="Group 140"/>
          <p:cNvGrpSpPr>
            <a:grpSpLocks/>
          </p:cNvGrpSpPr>
          <p:nvPr/>
        </p:nvGrpSpPr>
        <p:grpSpPr bwMode="auto">
          <a:xfrm>
            <a:off x="7269163" y="4606925"/>
            <a:ext cx="1208087" cy="303213"/>
            <a:chOff x="501" y="1990"/>
            <a:chExt cx="761" cy="191"/>
          </a:xfrm>
        </p:grpSpPr>
        <p:sp>
          <p:nvSpPr>
            <p:cNvPr id="144458" name="Rectangle 141"/>
            <p:cNvSpPr>
              <a:spLocks noChangeArrowheads="1"/>
            </p:cNvSpPr>
            <p:nvPr/>
          </p:nvSpPr>
          <p:spPr bwMode="auto">
            <a:xfrm>
              <a:off x="501" y="2007"/>
              <a:ext cx="682" cy="162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459" name="Rectangle 142"/>
            <p:cNvSpPr>
              <a:spLocks noChangeArrowheads="1"/>
            </p:cNvSpPr>
            <p:nvPr/>
          </p:nvSpPr>
          <p:spPr bwMode="auto">
            <a:xfrm>
              <a:off x="704" y="1990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t</a:t>
              </a:r>
            </a:p>
          </p:txBody>
        </p:sp>
        <p:sp>
          <p:nvSpPr>
            <p:cNvPr id="144460" name="Rectangle 143"/>
            <p:cNvSpPr>
              <a:spLocks noChangeArrowheads="1"/>
            </p:cNvSpPr>
            <p:nvPr/>
          </p:nvSpPr>
          <p:spPr bwMode="auto">
            <a:xfrm>
              <a:off x="518" y="1990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n</a:t>
              </a:r>
            </a:p>
          </p:txBody>
        </p:sp>
        <p:sp>
          <p:nvSpPr>
            <p:cNvPr id="144461" name="Rectangle 144"/>
            <p:cNvSpPr>
              <a:spLocks noChangeArrowheads="1"/>
            </p:cNvSpPr>
            <p:nvPr/>
          </p:nvSpPr>
          <p:spPr bwMode="auto">
            <a:xfrm>
              <a:off x="834" y="1991"/>
              <a:ext cx="428" cy="19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M</a:t>
              </a:r>
            </a:p>
          </p:txBody>
        </p:sp>
        <p:sp>
          <p:nvSpPr>
            <p:cNvPr id="144462" name="Line 145"/>
            <p:cNvSpPr>
              <a:spLocks noChangeShapeType="1"/>
            </p:cNvSpPr>
            <p:nvPr/>
          </p:nvSpPr>
          <p:spPr bwMode="auto">
            <a:xfrm>
              <a:off x="688" y="2013"/>
              <a:ext cx="0" cy="15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4463" name="Line 146"/>
            <p:cNvSpPr>
              <a:spLocks noChangeShapeType="1"/>
            </p:cNvSpPr>
            <p:nvPr/>
          </p:nvSpPr>
          <p:spPr bwMode="auto">
            <a:xfrm>
              <a:off x="880" y="2010"/>
              <a:ext cx="0" cy="15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6" name="Group 156"/>
          <p:cNvGrpSpPr>
            <a:grpSpLocks/>
          </p:cNvGrpSpPr>
          <p:nvPr/>
        </p:nvGrpSpPr>
        <p:grpSpPr bwMode="auto">
          <a:xfrm>
            <a:off x="938213" y="1665288"/>
            <a:ext cx="1479550" cy="303212"/>
            <a:chOff x="332" y="2224"/>
            <a:chExt cx="932" cy="191"/>
          </a:xfrm>
        </p:grpSpPr>
        <p:sp>
          <p:nvSpPr>
            <p:cNvPr id="144450" name="Rectangle 157"/>
            <p:cNvSpPr>
              <a:spLocks noChangeArrowheads="1"/>
            </p:cNvSpPr>
            <p:nvPr/>
          </p:nvSpPr>
          <p:spPr bwMode="auto">
            <a:xfrm>
              <a:off x="345" y="2241"/>
              <a:ext cx="840" cy="162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451" name="Rectangle 158"/>
            <p:cNvSpPr>
              <a:spLocks noChangeArrowheads="1"/>
            </p:cNvSpPr>
            <p:nvPr/>
          </p:nvSpPr>
          <p:spPr bwMode="auto">
            <a:xfrm>
              <a:off x="706" y="2224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t</a:t>
              </a:r>
            </a:p>
          </p:txBody>
        </p:sp>
        <p:sp>
          <p:nvSpPr>
            <p:cNvPr id="144452" name="Rectangle 159"/>
            <p:cNvSpPr>
              <a:spLocks noChangeArrowheads="1"/>
            </p:cNvSpPr>
            <p:nvPr/>
          </p:nvSpPr>
          <p:spPr bwMode="auto">
            <a:xfrm>
              <a:off x="520" y="2224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n</a:t>
              </a:r>
            </a:p>
          </p:txBody>
        </p:sp>
        <p:sp>
          <p:nvSpPr>
            <p:cNvPr id="144453" name="Rectangle 160"/>
            <p:cNvSpPr>
              <a:spLocks noChangeArrowheads="1"/>
            </p:cNvSpPr>
            <p:nvPr/>
          </p:nvSpPr>
          <p:spPr bwMode="auto">
            <a:xfrm>
              <a:off x="332" y="2224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l</a:t>
              </a:r>
            </a:p>
          </p:txBody>
        </p:sp>
        <p:sp>
          <p:nvSpPr>
            <p:cNvPr id="144454" name="Rectangle 161"/>
            <p:cNvSpPr>
              <a:spLocks noChangeArrowheads="1"/>
            </p:cNvSpPr>
            <p:nvPr/>
          </p:nvSpPr>
          <p:spPr bwMode="auto">
            <a:xfrm>
              <a:off x="836" y="2225"/>
              <a:ext cx="428" cy="19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M</a:t>
              </a:r>
            </a:p>
          </p:txBody>
        </p:sp>
        <p:sp>
          <p:nvSpPr>
            <p:cNvPr id="144455" name="Line 162"/>
            <p:cNvSpPr>
              <a:spLocks noChangeShapeType="1"/>
            </p:cNvSpPr>
            <p:nvPr/>
          </p:nvSpPr>
          <p:spPr bwMode="auto">
            <a:xfrm>
              <a:off x="510" y="2241"/>
              <a:ext cx="0" cy="16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4456" name="Line 163"/>
            <p:cNvSpPr>
              <a:spLocks noChangeShapeType="1"/>
            </p:cNvSpPr>
            <p:nvPr/>
          </p:nvSpPr>
          <p:spPr bwMode="auto">
            <a:xfrm>
              <a:off x="690" y="2247"/>
              <a:ext cx="0" cy="15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4457" name="Line 164"/>
            <p:cNvSpPr>
              <a:spLocks noChangeShapeType="1"/>
            </p:cNvSpPr>
            <p:nvPr/>
          </p:nvSpPr>
          <p:spPr bwMode="auto">
            <a:xfrm>
              <a:off x="882" y="2244"/>
              <a:ext cx="0" cy="15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144425" name="Text Box 166"/>
          <p:cNvSpPr txBox="1">
            <a:spLocks noChangeArrowheads="1"/>
          </p:cNvSpPr>
          <p:nvPr/>
        </p:nvSpPr>
        <p:spPr bwMode="auto">
          <a:xfrm>
            <a:off x="7921625" y="5411788"/>
            <a:ext cx="844550" cy="366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 b="1"/>
              <a:t>router</a:t>
            </a:r>
          </a:p>
        </p:txBody>
      </p:sp>
      <p:sp>
        <p:nvSpPr>
          <p:cNvPr id="144426" name="Text Box 167"/>
          <p:cNvSpPr txBox="1">
            <a:spLocks noChangeArrowheads="1"/>
          </p:cNvSpPr>
          <p:nvPr/>
        </p:nvSpPr>
        <p:spPr bwMode="auto">
          <a:xfrm>
            <a:off x="7935913" y="3098800"/>
            <a:ext cx="8953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 b="1"/>
              <a:t>switch</a:t>
            </a:r>
          </a:p>
        </p:txBody>
      </p:sp>
      <p:sp>
        <p:nvSpPr>
          <p:cNvPr id="144427" name="Rectangle 168"/>
          <p:cNvSpPr>
            <a:spLocks noGrp="1" noChangeArrowheads="1"/>
          </p:cNvSpPr>
          <p:nvPr>
            <p:ph type="title" idx="4294967295"/>
          </p:nvPr>
        </p:nvSpPr>
        <p:spPr>
          <a:xfrm>
            <a:off x="4083050" y="-8461"/>
            <a:ext cx="3805237" cy="689499"/>
          </a:xfrm>
        </p:spPr>
        <p:txBody>
          <a:bodyPr>
            <a:normAutofit fontScale="90000"/>
          </a:bodyPr>
          <a:lstStyle/>
          <a:p>
            <a:pPr eaLnBrk="1" hangingPunct="1"/>
            <a:r>
              <a:rPr lang="en-US" altLang="en-US" smtClean="0">
                <a:ea typeface="ＭＳ Ｐゴシック" panose="020B0600070205080204" pitchFamily="34" charset="-128"/>
              </a:rPr>
              <a:t>Encapsulation</a:t>
            </a:r>
          </a:p>
        </p:txBody>
      </p:sp>
      <p:sp>
        <p:nvSpPr>
          <p:cNvPr id="112814" name="Text Box 174"/>
          <p:cNvSpPr txBox="1">
            <a:spLocks noChangeArrowheads="1"/>
          </p:cNvSpPr>
          <p:nvPr/>
        </p:nvSpPr>
        <p:spPr bwMode="auto">
          <a:xfrm>
            <a:off x="703263" y="692150"/>
            <a:ext cx="1008062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600">
                <a:solidFill>
                  <a:srgbClr val="CC0000"/>
                </a:solidFill>
              </a:rPr>
              <a:t>message</a:t>
            </a:r>
          </a:p>
        </p:txBody>
      </p:sp>
      <p:grpSp>
        <p:nvGrpSpPr>
          <p:cNvPr id="17" name="Group 175"/>
          <p:cNvGrpSpPr>
            <a:grpSpLocks/>
          </p:cNvGrpSpPr>
          <p:nvPr/>
        </p:nvGrpSpPr>
        <p:grpSpPr bwMode="auto">
          <a:xfrm>
            <a:off x="1763713" y="719138"/>
            <a:ext cx="679450" cy="301625"/>
            <a:chOff x="780" y="1553"/>
            <a:chExt cx="428" cy="190"/>
          </a:xfrm>
        </p:grpSpPr>
        <p:sp>
          <p:nvSpPr>
            <p:cNvPr id="144448" name="Rectangle 176"/>
            <p:cNvSpPr>
              <a:spLocks noChangeArrowheads="1"/>
            </p:cNvSpPr>
            <p:nvPr/>
          </p:nvSpPr>
          <p:spPr bwMode="auto">
            <a:xfrm>
              <a:off x="817" y="1569"/>
              <a:ext cx="312" cy="162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449" name="Rectangle 177"/>
            <p:cNvSpPr>
              <a:spLocks noChangeArrowheads="1"/>
            </p:cNvSpPr>
            <p:nvPr/>
          </p:nvSpPr>
          <p:spPr bwMode="auto">
            <a:xfrm>
              <a:off x="780" y="1553"/>
              <a:ext cx="428" cy="19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M</a:t>
              </a:r>
            </a:p>
          </p:txBody>
        </p:sp>
      </p:grpSp>
      <p:grpSp>
        <p:nvGrpSpPr>
          <p:cNvPr id="18" name="Group 185"/>
          <p:cNvGrpSpPr>
            <a:grpSpLocks/>
          </p:cNvGrpSpPr>
          <p:nvPr/>
        </p:nvGrpSpPr>
        <p:grpSpPr bwMode="auto">
          <a:xfrm>
            <a:off x="1528763" y="1039813"/>
            <a:ext cx="903287" cy="301625"/>
            <a:chOff x="1851" y="2046"/>
            <a:chExt cx="569" cy="190"/>
          </a:xfrm>
        </p:grpSpPr>
        <p:grpSp>
          <p:nvGrpSpPr>
            <p:cNvPr id="144442" name="Group 179"/>
            <p:cNvGrpSpPr>
              <a:grpSpLocks/>
            </p:cNvGrpSpPr>
            <p:nvPr/>
          </p:nvGrpSpPr>
          <p:grpSpPr bwMode="auto">
            <a:xfrm>
              <a:off x="1851" y="2047"/>
              <a:ext cx="190" cy="184"/>
              <a:chOff x="1962" y="2058"/>
              <a:chExt cx="190" cy="184"/>
            </a:xfrm>
          </p:grpSpPr>
          <p:sp>
            <p:nvSpPr>
              <p:cNvPr id="144446" name="Rectangle 180"/>
              <p:cNvSpPr>
                <a:spLocks noChangeArrowheads="1"/>
              </p:cNvSpPr>
              <p:nvPr/>
            </p:nvSpPr>
            <p:spPr bwMode="auto">
              <a:xfrm>
                <a:off x="1962" y="2075"/>
                <a:ext cx="177" cy="162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4447" name="Rectangle 181"/>
              <p:cNvSpPr>
                <a:spLocks noChangeArrowheads="1"/>
              </p:cNvSpPr>
              <p:nvPr/>
            </p:nvSpPr>
            <p:spPr bwMode="auto">
              <a:xfrm>
                <a:off x="1965" y="2058"/>
                <a:ext cx="187" cy="18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1905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r>
                  <a:rPr lang="en-US" altLang="en-US" sz="1400"/>
                  <a:t>H</a:t>
                </a:r>
                <a:r>
                  <a:rPr lang="en-US" altLang="en-US" sz="1800" baseline="-25000"/>
                  <a:t>t</a:t>
                </a:r>
              </a:p>
            </p:txBody>
          </p:sp>
        </p:grpSp>
        <p:grpSp>
          <p:nvGrpSpPr>
            <p:cNvPr id="144443" name="Group 182"/>
            <p:cNvGrpSpPr>
              <a:grpSpLocks/>
            </p:cNvGrpSpPr>
            <p:nvPr/>
          </p:nvGrpSpPr>
          <p:grpSpPr bwMode="auto">
            <a:xfrm>
              <a:off x="1992" y="2046"/>
              <a:ext cx="428" cy="190"/>
              <a:chOff x="780" y="1553"/>
              <a:chExt cx="428" cy="190"/>
            </a:xfrm>
          </p:grpSpPr>
          <p:sp>
            <p:nvSpPr>
              <p:cNvPr id="144444" name="Rectangle 183"/>
              <p:cNvSpPr>
                <a:spLocks noChangeArrowheads="1"/>
              </p:cNvSpPr>
              <p:nvPr/>
            </p:nvSpPr>
            <p:spPr bwMode="auto">
              <a:xfrm>
                <a:off x="817" y="1569"/>
                <a:ext cx="312" cy="162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4445" name="Rectangle 184"/>
              <p:cNvSpPr>
                <a:spLocks noChangeArrowheads="1"/>
              </p:cNvSpPr>
              <p:nvPr/>
            </p:nvSpPr>
            <p:spPr bwMode="auto">
              <a:xfrm>
                <a:off x="780" y="1553"/>
                <a:ext cx="428" cy="19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1905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r>
                  <a:rPr lang="en-US" altLang="en-US" sz="1400"/>
                  <a:t>M</a:t>
                </a:r>
              </a:p>
            </p:txBody>
          </p:sp>
        </p:grpSp>
      </p:grpSp>
      <p:grpSp>
        <p:nvGrpSpPr>
          <p:cNvPr id="21" name="Group 187"/>
          <p:cNvGrpSpPr>
            <a:grpSpLocks/>
          </p:cNvGrpSpPr>
          <p:nvPr/>
        </p:nvGrpSpPr>
        <p:grpSpPr bwMode="auto">
          <a:xfrm>
            <a:off x="1235075" y="1363663"/>
            <a:ext cx="301625" cy="292100"/>
            <a:chOff x="1962" y="2058"/>
            <a:chExt cx="190" cy="184"/>
          </a:xfrm>
        </p:grpSpPr>
        <p:sp>
          <p:nvSpPr>
            <p:cNvPr id="144440" name="Rectangle 188"/>
            <p:cNvSpPr>
              <a:spLocks noChangeArrowheads="1"/>
            </p:cNvSpPr>
            <p:nvPr/>
          </p:nvSpPr>
          <p:spPr bwMode="auto">
            <a:xfrm>
              <a:off x="1962" y="2075"/>
              <a:ext cx="177" cy="162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4441" name="Rectangle 189"/>
            <p:cNvSpPr>
              <a:spLocks noChangeArrowheads="1"/>
            </p:cNvSpPr>
            <p:nvPr/>
          </p:nvSpPr>
          <p:spPr bwMode="auto">
            <a:xfrm>
              <a:off x="1965" y="2058"/>
              <a:ext cx="187" cy="18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1905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400"/>
                <a:t>H</a:t>
              </a:r>
              <a:r>
                <a:rPr lang="en-US" altLang="en-US" sz="1800" baseline="-25000"/>
                <a:t>n</a:t>
              </a:r>
            </a:p>
          </p:txBody>
        </p:sp>
      </p:grpSp>
      <p:sp>
        <p:nvSpPr>
          <p:cNvPr id="112647" name="Text Box 7"/>
          <p:cNvSpPr txBox="1">
            <a:spLocks noChangeArrowheads="1"/>
          </p:cNvSpPr>
          <p:nvPr/>
        </p:nvSpPr>
        <p:spPr bwMode="auto">
          <a:xfrm>
            <a:off x="157163" y="1643063"/>
            <a:ext cx="704850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600">
                <a:solidFill>
                  <a:srgbClr val="CC0000"/>
                </a:solidFill>
              </a:rPr>
              <a:t>frame</a:t>
            </a:r>
          </a:p>
        </p:txBody>
      </p:sp>
      <p:grpSp>
        <p:nvGrpSpPr>
          <p:cNvPr id="144433" name="Group 187"/>
          <p:cNvGrpSpPr>
            <a:grpSpLocks/>
          </p:cNvGrpSpPr>
          <p:nvPr/>
        </p:nvGrpSpPr>
        <p:grpSpPr bwMode="auto">
          <a:xfrm flipH="1">
            <a:off x="3178175" y="4970463"/>
            <a:ext cx="803275" cy="771525"/>
            <a:chOff x="-44" y="1473"/>
            <a:chExt cx="981" cy="1105"/>
          </a:xfrm>
        </p:grpSpPr>
        <p:pic>
          <p:nvPicPr>
            <p:cNvPr id="144438" name="Picture 188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4439" name="Freeform 189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44434" name="Group 190"/>
          <p:cNvGrpSpPr>
            <a:grpSpLocks/>
          </p:cNvGrpSpPr>
          <p:nvPr/>
        </p:nvGrpSpPr>
        <p:grpSpPr bwMode="auto">
          <a:xfrm flipH="1">
            <a:off x="4140200" y="1087438"/>
            <a:ext cx="803275" cy="771525"/>
            <a:chOff x="-44" y="1473"/>
            <a:chExt cx="981" cy="1105"/>
          </a:xfrm>
        </p:grpSpPr>
        <p:pic>
          <p:nvPicPr>
            <p:cNvPr id="144436" name="Picture 191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4437" name="Freeform 192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sp>
        <p:nvSpPr>
          <p:cNvPr id="144435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>
                <a:latin typeface="Tahoma" panose="020B0604030504040204" pitchFamily="34" charset="0"/>
              </a:rPr>
              <a:t>1-</a:t>
            </a:r>
            <a:fld id="{1D2E13D7-1FD4-4A30-9119-7EC079D1899F}" type="slidenum">
              <a:rPr lang="en-US" altLang="en-US" sz="1200">
                <a:latin typeface="Tahoma" panose="020B0604030504040204" pitchFamily="34" charset="0"/>
              </a:rPr>
              <a:pPr/>
              <a:t>29</a:t>
            </a:fld>
            <a:endParaRPr lang="en-US" altLang="en-US" sz="1200">
              <a:latin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213477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4.72222E-6 -0.0037 L -4.72222E-6 0.04584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477"/>
                                    </p:animMotion>
                                  </p:childTnLst>
                                </p:cTn>
                              </p:par>
                              <p:par>
                                <p:cTn id="7" presetID="10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" dur="2000"/>
                                        <p:tgtEl>
                                          <p:spTgt spid="11281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1999"/>
                                          </p:stCondLst>
                                        </p:cTn>
                                        <p:tgtEl>
                                          <p:spTgt spid="1128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 nodeType="clickPar">
                      <p:stCondLst>
                        <p:cond delay="indefinite"/>
                      </p:stCondLst>
                      <p:childTnLst>
                        <p:par>
                          <p:cTn id="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2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4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 nodeType="afterGroup">
                            <p:stCondLst>
                              <p:cond delay="0"/>
                            </p:stCondLst>
                            <p:childTnLst>
                              <p:par>
                                <p:cTn id="27" presetID="42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3.05556E-6 -0.00926 L -3.05556E-6 0.04792 " pathEditMode="relative" rAng="0" ptsTypes="AA">
                                      <p:cBhvr>
                                        <p:cTn id="28" dur="2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847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 nodeType="clickPar">
                      <p:stCondLst>
                        <p:cond delay="indefinite"/>
                      </p:stCondLst>
                      <p:childTnLst>
                        <p:par>
                          <p:cTn id="3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 nodeType="clickPar">
                      <p:stCondLst>
                        <p:cond delay="indefinite"/>
                      </p:stCondLst>
                      <p:childTnLst>
                        <p:par>
                          <p:cTn id="3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42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3.05556E-6 2.22222E-6 L -3.05556E-6 0.04213 " pathEditMode="relative" rAng="0" ptsTypes="AA">
                                      <p:cBhvr>
                                        <p:cTn id="46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10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 nodeType="clickPar">
                      <p:stCondLst>
                        <p:cond delay="indefinite"/>
                      </p:stCondLst>
                      <p:childTnLst>
                        <p:par>
                          <p:cTn id="4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 nodeType="clickPar">
                      <p:stCondLst>
                        <p:cond delay="indefinite"/>
                      </p:stCondLst>
                      <p:childTnLst>
                        <p:par>
                          <p:cTn id="5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9" fill="hold" nodeType="afterGroup">
                            <p:stCondLst>
                              <p:cond delay="0"/>
                            </p:stCondLst>
                            <p:childTnLst>
                              <p:par>
                                <p:cTn id="60" presetID="0" presetClass="path" presetSubtype="0" accel="50000" decel="5000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05556E-6 -4.81481E-6 L 3.05556E-6 0.13889 L 0.40295 0.13889 L 0.40295 0.09885 L 0.57152 0.10093 L 0.57152 0.57709 L 0.66371 0.50857 L 0.66371 0.42848 " pathEditMode="relative" rAng="0" ptsTypes="AAAAAAAA">
                                      <p:cBhvr>
                                        <p:cTn id="61" dur="3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33177" y="28843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2" fill="hold" nodeType="clickPar">
                      <p:stCondLst>
                        <p:cond delay="indefinite"/>
                      </p:stCondLst>
                      <p:childTnLst>
                        <p:par>
                          <p:cTn id="6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4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6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 nodeType="clickPar">
                      <p:stCondLst>
                        <p:cond delay="indefinite"/>
                      </p:stCondLst>
                      <p:childTnLst>
                        <p:par>
                          <p:cTn id="6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70" presetID="64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156 -0.00046 L 0.00156 -0.04815 " pathEditMode="relative" rAng="0" ptsTypes="AA">
                                      <p:cBhvr>
                                        <p:cTn id="71" dur="2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-2384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2645" grpId="0"/>
      <p:bldP spid="112645" grpId="1"/>
      <p:bldP spid="112644" grpId="0"/>
      <p:bldP spid="112644" grpId="1"/>
      <p:bldP spid="112814" grpId="0"/>
      <p:bldP spid="112647" grpId="0"/>
      <p:bldP spid="112647" grpId="1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Data Centers use the same network protocol stack</a:t>
            </a:r>
          </a:p>
          <a:p>
            <a:r>
              <a:rPr lang="en-US" dirty="0" smtClean="0"/>
              <a:t>But, is this a good thing?</a:t>
            </a: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What About Data Centers?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208028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Data Centers use the same network protocol stack</a:t>
            </a:r>
          </a:p>
          <a:p>
            <a:r>
              <a:rPr lang="en-US" dirty="0" smtClean="0"/>
              <a:t>But, is this a good thing?</a:t>
            </a:r>
          </a:p>
          <a:p>
            <a:pPr lvl="1"/>
            <a:r>
              <a:rPr lang="en-US" dirty="0" smtClean="0"/>
              <a:t>Pro</a:t>
            </a:r>
          </a:p>
          <a:p>
            <a:pPr lvl="2"/>
            <a:r>
              <a:rPr lang="en-US" dirty="0" smtClean="0"/>
              <a:t>Standard for all applications and services</a:t>
            </a:r>
          </a:p>
          <a:p>
            <a:pPr lvl="1"/>
            <a:r>
              <a:rPr lang="en-US" dirty="0" smtClean="0"/>
              <a:t>Con</a:t>
            </a:r>
          </a:p>
          <a:p>
            <a:pPr lvl="2"/>
            <a:r>
              <a:rPr lang="en-US" dirty="0" smtClean="0"/>
              <a:t>Efficiency</a:t>
            </a:r>
          </a:p>
          <a:p>
            <a:pPr lvl="2"/>
            <a:r>
              <a:rPr lang="en-US" dirty="0" smtClean="0"/>
              <a:t>Can prevent full utilization of data center </a:t>
            </a:r>
            <a:r>
              <a:rPr lang="en-US" dirty="0" err="1" smtClean="0"/>
              <a:t>resourcces</a:t>
            </a: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What About Data Centers?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096535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bg1">
                    <a:lumMod val="65000"/>
                  </a:schemeClr>
                </a:solidFill>
              </a:rPr>
              <a:t>Network Protocols</a:t>
            </a:r>
          </a:p>
          <a:p>
            <a:r>
              <a:rPr lang="en-US" dirty="0" smtClean="0"/>
              <a:t>Edge Network</a:t>
            </a:r>
          </a:p>
          <a:p>
            <a:r>
              <a:rPr lang="en-US" dirty="0" smtClean="0"/>
              <a:t>Core Networks</a:t>
            </a: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Internet Structure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424462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9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17513" y="1381125"/>
            <a:ext cx="4203700" cy="1047750"/>
          </a:xfrm>
        </p:spPr>
        <p:txBody>
          <a:bodyPr>
            <a:normAutofit fontScale="70000" lnSpcReduction="20000"/>
          </a:bodyPr>
          <a:lstStyle/>
          <a:p>
            <a:pPr eaLnBrk="1" hangingPunct="1">
              <a:buSzPct val="75000"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network edge:</a:t>
            </a:r>
          </a:p>
          <a:p>
            <a:pPr lvl="1" eaLnBrk="1" hangingPunct="1">
              <a:buSzPct val="75000"/>
            </a:pPr>
            <a:r>
              <a:rPr lang="en-US" altLang="en-US" smtClean="0">
                <a:ea typeface="ＭＳ Ｐゴシック" panose="020B0600070205080204" pitchFamily="34" charset="-128"/>
              </a:rPr>
              <a:t>hosts: clients and servers</a:t>
            </a:r>
          </a:p>
          <a:p>
            <a:pPr lvl="1" eaLnBrk="1" hangingPunct="1">
              <a:buSzPct val="75000"/>
            </a:pPr>
            <a:r>
              <a:rPr lang="en-US" altLang="en-US" smtClean="0">
                <a:ea typeface="ＭＳ Ｐゴシック" panose="020B0600070205080204" pitchFamily="34" charset="-128"/>
              </a:rPr>
              <a:t>servers often in data centers</a:t>
            </a:r>
          </a:p>
          <a:p>
            <a:pPr lvl="1" eaLnBrk="1" hangingPunct="1">
              <a:buSzPct val="75000"/>
            </a:pPr>
            <a:endParaRPr lang="en-US" altLang="en-US" smtClean="0">
              <a:ea typeface="ＭＳ Ｐゴシック" panose="020B0600070205080204" pitchFamily="34" charset="-128"/>
            </a:endParaRPr>
          </a:p>
        </p:txBody>
      </p:sp>
      <p:sp>
        <p:nvSpPr>
          <p:cNvPr id="10088" name="Rectangle 872"/>
          <p:cNvSpPr>
            <a:spLocks noChangeArrowheads="1"/>
          </p:cNvSpPr>
          <p:nvPr/>
        </p:nvSpPr>
        <p:spPr bwMode="auto">
          <a:xfrm>
            <a:off x="419100" y="3068638"/>
            <a:ext cx="4027488" cy="14144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sz="2800" i="1">
                <a:solidFill>
                  <a:srgbClr val="CC0000"/>
                </a:solidFill>
                <a:latin typeface="Gill Sans MT" panose="020B0502020104020203" pitchFamily="34" charset="0"/>
              </a:rPr>
              <a:t>access networks, physical media:</a:t>
            </a:r>
            <a:r>
              <a:rPr lang="en-US" altLang="en-US" sz="2800">
                <a:latin typeface="Gill Sans MT" panose="020B0502020104020203" pitchFamily="34" charset="0"/>
              </a:rPr>
              <a:t> wired, wireless communication links</a:t>
            </a:r>
            <a:r>
              <a:rPr lang="en-US" altLang="en-US" sz="2800">
                <a:solidFill>
                  <a:srgbClr val="FF0000"/>
                </a:solidFill>
                <a:latin typeface="Gill Sans MT" panose="020B0502020104020203" pitchFamily="34" charset="0"/>
              </a:rPr>
              <a:t> </a:t>
            </a:r>
            <a:endParaRPr lang="en-US" altLang="en-US">
              <a:latin typeface="Gill Sans MT" panose="020B0502020104020203" pitchFamily="34" charset="0"/>
            </a:endParaRPr>
          </a:p>
        </p:txBody>
      </p:sp>
      <p:sp>
        <p:nvSpPr>
          <p:cNvPr id="10089" name="Rectangle 873"/>
          <p:cNvSpPr>
            <a:spLocks noChangeArrowheads="1"/>
          </p:cNvSpPr>
          <p:nvPr/>
        </p:nvSpPr>
        <p:spPr bwMode="auto">
          <a:xfrm>
            <a:off x="447675" y="4784725"/>
            <a:ext cx="3810000" cy="1419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628650" indent="-1714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>
              <a:lnSpc>
                <a:spcPct val="85000"/>
              </a:lnSpc>
              <a:spcBef>
                <a:spcPct val="15000"/>
              </a:spcBef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sz="2800" i="1">
                <a:solidFill>
                  <a:srgbClr val="CC0000"/>
                </a:solidFill>
                <a:latin typeface="Gill Sans MT" panose="020B0502020104020203" pitchFamily="34" charset="0"/>
              </a:rPr>
              <a:t>network core: </a:t>
            </a:r>
          </a:p>
          <a:p>
            <a:pPr lvl="1">
              <a:lnSpc>
                <a:spcPct val="85000"/>
              </a:lnSpc>
              <a:spcBef>
                <a:spcPct val="15000"/>
              </a:spcBef>
              <a:buClr>
                <a:srgbClr val="000099"/>
              </a:buClr>
              <a:buSzPct val="95000"/>
              <a:buFont typeface="Wingdings" panose="05000000000000000000" pitchFamily="2" charset="2"/>
              <a:buChar char="§"/>
            </a:pPr>
            <a:r>
              <a:rPr lang="en-US" altLang="en-US">
                <a:latin typeface="Gill Sans MT" panose="020B0502020104020203" pitchFamily="34" charset="0"/>
              </a:rPr>
              <a:t>interconnected routers</a:t>
            </a:r>
          </a:p>
          <a:p>
            <a:pPr lvl="1">
              <a:lnSpc>
                <a:spcPct val="85000"/>
              </a:lnSpc>
              <a:spcBef>
                <a:spcPct val="15000"/>
              </a:spcBef>
              <a:buClr>
                <a:srgbClr val="000099"/>
              </a:buClr>
              <a:buSzPct val="95000"/>
              <a:buFont typeface="Wingdings" panose="05000000000000000000" pitchFamily="2" charset="2"/>
              <a:buChar char="§"/>
            </a:pPr>
            <a:r>
              <a:rPr lang="en-US" altLang="en-US">
                <a:latin typeface="Gill Sans MT" panose="020B0502020104020203" pitchFamily="34" charset="0"/>
              </a:rPr>
              <a:t>network of networks</a:t>
            </a:r>
          </a:p>
          <a:p>
            <a:pPr>
              <a:spcBef>
                <a:spcPct val="20000"/>
              </a:spcBef>
              <a:buClr>
                <a:schemeClr val="accent2"/>
              </a:buClr>
              <a:buSzPct val="85000"/>
              <a:buFont typeface="Wingdings" panose="05000000000000000000" pitchFamily="2" charset="2"/>
              <a:buChar char="q"/>
            </a:pPr>
            <a:endParaRPr lang="en-US" altLang="en-US">
              <a:latin typeface="Gill Sans MT" panose="020B0502020104020203" pitchFamily="34" charset="0"/>
            </a:endParaRPr>
          </a:p>
        </p:txBody>
      </p:sp>
      <p:grpSp>
        <p:nvGrpSpPr>
          <p:cNvPr id="49159" name="Group 733"/>
          <p:cNvGrpSpPr>
            <a:grpSpLocks/>
          </p:cNvGrpSpPr>
          <p:nvPr/>
        </p:nvGrpSpPr>
        <p:grpSpPr bwMode="auto">
          <a:xfrm>
            <a:off x="5202238" y="1384300"/>
            <a:ext cx="3551237" cy="4743450"/>
            <a:chOff x="5202238" y="1384300"/>
            <a:chExt cx="3551237" cy="4743450"/>
          </a:xfrm>
        </p:grpSpPr>
        <p:sp>
          <p:nvSpPr>
            <p:cNvPr id="49161" name="Freeform 415"/>
            <p:cNvSpPr>
              <a:spLocks/>
            </p:cNvSpPr>
            <p:nvPr/>
          </p:nvSpPr>
          <p:spPr bwMode="auto">
            <a:xfrm>
              <a:off x="7004050" y="3527425"/>
              <a:ext cx="1314450" cy="674688"/>
            </a:xfrm>
            <a:custGeom>
              <a:avLst/>
              <a:gdLst>
                <a:gd name="T0" fmla="*/ 2147483647 w 828"/>
                <a:gd name="T1" fmla="*/ 2147483647 h 425"/>
                <a:gd name="T2" fmla="*/ 2147483647 w 828"/>
                <a:gd name="T3" fmla="*/ 2147483647 h 425"/>
                <a:gd name="T4" fmla="*/ 2147483647 w 828"/>
                <a:gd name="T5" fmla="*/ 2147483647 h 425"/>
                <a:gd name="T6" fmla="*/ 2147483647 w 828"/>
                <a:gd name="T7" fmla="*/ 2147483647 h 425"/>
                <a:gd name="T8" fmla="*/ 2147483647 w 828"/>
                <a:gd name="T9" fmla="*/ 2147483647 h 425"/>
                <a:gd name="T10" fmla="*/ 2147483647 w 828"/>
                <a:gd name="T11" fmla="*/ 2147483647 h 425"/>
                <a:gd name="T12" fmla="*/ 2147483647 w 828"/>
                <a:gd name="T13" fmla="*/ 2147483647 h 425"/>
                <a:gd name="T14" fmla="*/ 2147483647 w 828"/>
                <a:gd name="T15" fmla="*/ 2147483647 h 425"/>
                <a:gd name="T16" fmla="*/ 2147483647 w 828"/>
                <a:gd name="T17" fmla="*/ 2147483647 h 425"/>
                <a:gd name="T18" fmla="*/ 2147483647 w 828"/>
                <a:gd name="T19" fmla="*/ 2147483647 h 425"/>
                <a:gd name="T20" fmla="*/ 2147483647 w 828"/>
                <a:gd name="T21" fmla="*/ 2147483647 h 425"/>
                <a:gd name="T22" fmla="*/ 2147483647 w 828"/>
                <a:gd name="T23" fmla="*/ 2147483647 h 425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w 828"/>
                <a:gd name="T37" fmla="*/ 0 h 425"/>
                <a:gd name="T38" fmla="*/ 828 w 828"/>
                <a:gd name="T39" fmla="*/ 425 h 425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T36" t="T37" r="T38" b="T39"/>
              <a:pathLst>
                <a:path w="828" h="425">
                  <a:moveTo>
                    <a:pt x="382" y="30"/>
                  </a:moveTo>
                  <a:cubicBezTo>
                    <a:pt x="350" y="29"/>
                    <a:pt x="413" y="30"/>
                    <a:pt x="370" y="30"/>
                  </a:cubicBezTo>
                  <a:cubicBezTo>
                    <a:pt x="327" y="30"/>
                    <a:pt x="187" y="16"/>
                    <a:pt x="126" y="32"/>
                  </a:cubicBezTo>
                  <a:cubicBezTo>
                    <a:pt x="65" y="48"/>
                    <a:pt x="12" y="86"/>
                    <a:pt x="6" y="126"/>
                  </a:cubicBezTo>
                  <a:cubicBezTo>
                    <a:pt x="0" y="166"/>
                    <a:pt x="44" y="231"/>
                    <a:pt x="92" y="274"/>
                  </a:cubicBezTo>
                  <a:cubicBezTo>
                    <a:pt x="140" y="317"/>
                    <a:pt x="217" y="360"/>
                    <a:pt x="292" y="384"/>
                  </a:cubicBezTo>
                  <a:cubicBezTo>
                    <a:pt x="367" y="408"/>
                    <a:pt x="472" y="425"/>
                    <a:pt x="540" y="416"/>
                  </a:cubicBezTo>
                  <a:cubicBezTo>
                    <a:pt x="608" y="407"/>
                    <a:pt x="659" y="371"/>
                    <a:pt x="698" y="330"/>
                  </a:cubicBezTo>
                  <a:cubicBezTo>
                    <a:pt x="737" y="289"/>
                    <a:pt x="760" y="221"/>
                    <a:pt x="776" y="170"/>
                  </a:cubicBezTo>
                  <a:cubicBezTo>
                    <a:pt x="792" y="119"/>
                    <a:pt x="828" y="44"/>
                    <a:pt x="792" y="22"/>
                  </a:cubicBezTo>
                  <a:cubicBezTo>
                    <a:pt x="756" y="0"/>
                    <a:pt x="630" y="37"/>
                    <a:pt x="560" y="38"/>
                  </a:cubicBezTo>
                  <a:cubicBezTo>
                    <a:pt x="490" y="39"/>
                    <a:pt x="414" y="31"/>
                    <a:pt x="382" y="30"/>
                  </a:cubicBezTo>
                  <a:close/>
                </a:path>
              </a:pathLst>
            </a:cu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62" name="Freeform 416"/>
            <p:cNvSpPr>
              <a:spLocks/>
            </p:cNvSpPr>
            <p:nvPr/>
          </p:nvSpPr>
          <p:spPr bwMode="auto">
            <a:xfrm>
              <a:off x="7023100" y="2001838"/>
              <a:ext cx="1730375" cy="1125538"/>
            </a:xfrm>
            <a:custGeom>
              <a:avLst/>
              <a:gdLst>
                <a:gd name="T0" fmla="*/ 2147483647 w 765"/>
                <a:gd name="T1" fmla="*/ 2147483647 h 459"/>
                <a:gd name="T2" fmla="*/ 2147483647 w 765"/>
                <a:gd name="T3" fmla="*/ 2147483647 h 459"/>
                <a:gd name="T4" fmla="*/ 2147483647 w 765"/>
                <a:gd name="T5" fmla="*/ 2147483647 h 459"/>
                <a:gd name="T6" fmla="*/ 2147483647 w 765"/>
                <a:gd name="T7" fmla="*/ 2147483647 h 459"/>
                <a:gd name="T8" fmla="*/ 2147483647 w 765"/>
                <a:gd name="T9" fmla="*/ 2147483647 h 459"/>
                <a:gd name="T10" fmla="*/ 2147483647 w 765"/>
                <a:gd name="T11" fmla="*/ 2147483647 h 459"/>
                <a:gd name="T12" fmla="*/ 2147483647 w 765"/>
                <a:gd name="T13" fmla="*/ 2147483647 h 459"/>
                <a:gd name="T14" fmla="*/ 2147483647 w 765"/>
                <a:gd name="T15" fmla="*/ 2147483647 h 459"/>
                <a:gd name="T16" fmla="*/ 2147483647 w 765"/>
                <a:gd name="T17" fmla="*/ 2147483647 h 459"/>
                <a:gd name="T18" fmla="*/ 2147483647 w 765"/>
                <a:gd name="T19" fmla="*/ 2147483647 h 459"/>
                <a:gd name="T20" fmla="*/ 2147483647 w 765"/>
                <a:gd name="T21" fmla="*/ 2147483647 h 459"/>
                <a:gd name="T22" fmla="*/ 2147483647 w 765"/>
                <a:gd name="T23" fmla="*/ 2147483647 h 459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w 765"/>
                <a:gd name="T37" fmla="*/ 0 h 459"/>
                <a:gd name="T38" fmla="*/ 765 w 765"/>
                <a:gd name="T39" fmla="*/ 459 h 459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T36" t="T37" r="T38" b="T39"/>
              <a:pathLst>
                <a:path w="765" h="459">
                  <a:moveTo>
                    <a:pt x="424" y="10"/>
                  </a:moveTo>
                  <a:cubicBezTo>
                    <a:pt x="362" y="16"/>
                    <a:pt x="343" y="55"/>
                    <a:pt x="288" y="70"/>
                  </a:cubicBezTo>
                  <a:cubicBezTo>
                    <a:pt x="233" y="85"/>
                    <a:pt x="142" y="56"/>
                    <a:pt x="96" y="100"/>
                  </a:cubicBezTo>
                  <a:cubicBezTo>
                    <a:pt x="50" y="144"/>
                    <a:pt x="0" y="279"/>
                    <a:pt x="14" y="336"/>
                  </a:cubicBezTo>
                  <a:cubicBezTo>
                    <a:pt x="28" y="393"/>
                    <a:pt x="125" y="429"/>
                    <a:pt x="180" y="444"/>
                  </a:cubicBezTo>
                  <a:cubicBezTo>
                    <a:pt x="235" y="459"/>
                    <a:pt x="279" y="426"/>
                    <a:pt x="346" y="426"/>
                  </a:cubicBezTo>
                  <a:cubicBezTo>
                    <a:pt x="413" y="426"/>
                    <a:pt x="525" y="443"/>
                    <a:pt x="584" y="444"/>
                  </a:cubicBezTo>
                  <a:cubicBezTo>
                    <a:pt x="643" y="445"/>
                    <a:pt x="670" y="446"/>
                    <a:pt x="698" y="434"/>
                  </a:cubicBezTo>
                  <a:cubicBezTo>
                    <a:pt x="726" y="422"/>
                    <a:pt x="743" y="418"/>
                    <a:pt x="752" y="372"/>
                  </a:cubicBezTo>
                  <a:cubicBezTo>
                    <a:pt x="761" y="326"/>
                    <a:pt x="765" y="214"/>
                    <a:pt x="750" y="158"/>
                  </a:cubicBezTo>
                  <a:cubicBezTo>
                    <a:pt x="735" y="102"/>
                    <a:pt x="716" y="58"/>
                    <a:pt x="662" y="34"/>
                  </a:cubicBezTo>
                  <a:cubicBezTo>
                    <a:pt x="608" y="10"/>
                    <a:pt x="505" y="0"/>
                    <a:pt x="424" y="10"/>
                  </a:cubicBezTo>
                  <a:close/>
                </a:path>
              </a:pathLst>
            </a:custGeom>
            <a:gradFill rotWithShape="1">
              <a:gsLst>
                <a:gs pos="0">
                  <a:srgbClr val="00CCFF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63" name="Freeform 417"/>
            <p:cNvSpPr>
              <a:spLocks/>
            </p:cNvSpPr>
            <p:nvPr/>
          </p:nvSpPr>
          <p:spPr bwMode="auto">
            <a:xfrm>
              <a:off x="5202238" y="1709738"/>
              <a:ext cx="1736725" cy="1071563"/>
            </a:xfrm>
            <a:custGeom>
              <a:avLst/>
              <a:gdLst>
                <a:gd name="T0" fmla="*/ 2147483647 w 1036"/>
                <a:gd name="T1" fmla="*/ 2147483647 h 675"/>
                <a:gd name="T2" fmla="*/ 2147483647 w 1036"/>
                <a:gd name="T3" fmla="*/ 2147483647 h 675"/>
                <a:gd name="T4" fmla="*/ 2147483647 w 1036"/>
                <a:gd name="T5" fmla="*/ 2147483647 h 675"/>
                <a:gd name="T6" fmla="*/ 2147483647 w 1036"/>
                <a:gd name="T7" fmla="*/ 2147483647 h 675"/>
                <a:gd name="T8" fmla="*/ 2147483647 w 1036"/>
                <a:gd name="T9" fmla="*/ 2147483647 h 675"/>
                <a:gd name="T10" fmla="*/ 2147483647 w 1036"/>
                <a:gd name="T11" fmla="*/ 2147483647 h 675"/>
                <a:gd name="T12" fmla="*/ 2147483647 w 1036"/>
                <a:gd name="T13" fmla="*/ 2147483647 h 675"/>
                <a:gd name="T14" fmla="*/ 2147483647 w 1036"/>
                <a:gd name="T15" fmla="*/ 2147483647 h 675"/>
                <a:gd name="T16" fmla="*/ 2147483647 w 1036"/>
                <a:gd name="T17" fmla="*/ 2147483647 h 675"/>
                <a:gd name="T18" fmla="*/ 2147483647 w 1036"/>
                <a:gd name="T19" fmla="*/ 2147483647 h 675"/>
                <a:gd name="T20" fmla="*/ 2147483647 w 1036"/>
                <a:gd name="T21" fmla="*/ 2147483647 h 675"/>
                <a:gd name="T22" fmla="*/ 2147483647 w 1036"/>
                <a:gd name="T23" fmla="*/ 2147483647 h 675"/>
                <a:gd name="T24" fmla="*/ 2147483647 w 1036"/>
                <a:gd name="T25" fmla="*/ 2147483647 h 675"/>
                <a:gd name="T26" fmla="*/ 2147483647 w 1036"/>
                <a:gd name="T27" fmla="*/ 2147483647 h 675"/>
                <a:gd name="T28" fmla="*/ 2147483647 w 1036"/>
                <a:gd name="T29" fmla="*/ 2147483647 h 675"/>
                <a:gd name="T30" fmla="*/ 2147483647 w 1036"/>
                <a:gd name="T31" fmla="*/ 2147483647 h 675"/>
                <a:gd name="T32" fmla="*/ 2147483647 w 1036"/>
                <a:gd name="T33" fmla="*/ 2147483647 h 675"/>
                <a:gd name="T34" fmla="*/ 2147483647 w 1036"/>
                <a:gd name="T35" fmla="*/ 2147483647 h 675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w 1036"/>
                <a:gd name="T55" fmla="*/ 0 h 675"/>
                <a:gd name="T56" fmla="*/ 1036 w 1036"/>
                <a:gd name="T57" fmla="*/ 675 h 675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T54" t="T55" r="T56" b="T57"/>
              <a:pathLst>
                <a:path w="1036" h="675">
                  <a:moveTo>
                    <a:pt x="648" y="11"/>
                  </a:moveTo>
                  <a:cubicBezTo>
                    <a:pt x="584" y="19"/>
                    <a:pt x="464" y="33"/>
                    <a:pt x="390" y="53"/>
                  </a:cubicBezTo>
                  <a:cubicBezTo>
                    <a:pt x="316" y="73"/>
                    <a:pt x="246" y="100"/>
                    <a:pt x="206" y="129"/>
                  </a:cubicBezTo>
                  <a:cubicBezTo>
                    <a:pt x="166" y="158"/>
                    <a:pt x="183" y="201"/>
                    <a:pt x="152" y="229"/>
                  </a:cubicBezTo>
                  <a:cubicBezTo>
                    <a:pt x="121" y="257"/>
                    <a:pt x="44" y="259"/>
                    <a:pt x="22" y="297"/>
                  </a:cubicBezTo>
                  <a:cubicBezTo>
                    <a:pt x="0" y="335"/>
                    <a:pt x="0" y="427"/>
                    <a:pt x="18" y="459"/>
                  </a:cubicBezTo>
                  <a:cubicBezTo>
                    <a:pt x="36" y="491"/>
                    <a:pt x="59" y="484"/>
                    <a:pt x="132" y="489"/>
                  </a:cubicBezTo>
                  <a:cubicBezTo>
                    <a:pt x="205" y="494"/>
                    <a:pt x="380" y="478"/>
                    <a:pt x="458" y="489"/>
                  </a:cubicBezTo>
                  <a:cubicBezTo>
                    <a:pt x="536" y="500"/>
                    <a:pt x="549" y="527"/>
                    <a:pt x="598" y="555"/>
                  </a:cubicBezTo>
                  <a:cubicBezTo>
                    <a:pt x="647" y="583"/>
                    <a:pt x="707" y="639"/>
                    <a:pt x="752" y="657"/>
                  </a:cubicBezTo>
                  <a:cubicBezTo>
                    <a:pt x="797" y="675"/>
                    <a:pt x="837" y="670"/>
                    <a:pt x="870" y="661"/>
                  </a:cubicBezTo>
                  <a:cubicBezTo>
                    <a:pt x="903" y="652"/>
                    <a:pt x="932" y="639"/>
                    <a:pt x="952" y="603"/>
                  </a:cubicBezTo>
                  <a:cubicBezTo>
                    <a:pt x="972" y="567"/>
                    <a:pt x="981" y="497"/>
                    <a:pt x="992" y="445"/>
                  </a:cubicBezTo>
                  <a:cubicBezTo>
                    <a:pt x="1003" y="393"/>
                    <a:pt x="1013" y="347"/>
                    <a:pt x="1018" y="291"/>
                  </a:cubicBezTo>
                  <a:cubicBezTo>
                    <a:pt x="1023" y="235"/>
                    <a:pt x="1036" y="153"/>
                    <a:pt x="1022" y="107"/>
                  </a:cubicBezTo>
                  <a:cubicBezTo>
                    <a:pt x="1008" y="61"/>
                    <a:pt x="975" y="34"/>
                    <a:pt x="934" y="17"/>
                  </a:cubicBezTo>
                  <a:cubicBezTo>
                    <a:pt x="893" y="0"/>
                    <a:pt x="824" y="4"/>
                    <a:pt x="776" y="3"/>
                  </a:cubicBezTo>
                  <a:cubicBezTo>
                    <a:pt x="728" y="2"/>
                    <a:pt x="712" y="3"/>
                    <a:pt x="648" y="11"/>
                  </a:cubicBezTo>
                  <a:close/>
                </a:path>
              </a:pathLst>
            </a:cu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49164" name="Group 418"/>
            <p:cNvGrpSpPr>
              <a:grpSpLocks/>
            </p:cNvGrpSpPr>
            <p:nvPr/>
          </p:nvGrpSpPr>
          <p:grpSpPr bwMode="auto">
            <a:xfrm>
              <a:off x="5278438" y="2974975"/>
              <a:ext cx="1458912" cy="933450"/>
              <a:chOff x="2889" y="1631"/>
              <a:chExt cx="980" cy="743"/>
            </a:xfrm>
          </p:grpSpPr>
          <p:sp>
            <p:nvSpPr>
              <p:cNvPr id="49514" name="Rectangle 419"/>
              <p:cNvSpPr>
                <a:spLocks noChangeArrowheads="1"/>
              </p:cNvSpPr>
              <p:nvPr/>
            </p:nvSpPr>
            <p:spPr bwMode="auto">
              <a:xfrm>
                <a:off x="3046" y="1841"/>
                <a:ext cx="663" cy="533"/>
              </a:xfrm>
              <a:prstGeom prst="rect">
                <a:avLst/>
              </a:pr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515" name="AutoShape 420"/>
              <p:cNvSpPr>
                <a:spLocks noChangeArrowheads="1"/>
              </p:cNvSpPr>
              <p:nvPr/>
            </p:nvSpPr>
            <p:spPr bwMode="auto">
              <a:xfrm>
                <a:off x="2889" y="1631"/>
                <a:ext cx="980" cy="253"/>
              </a:xfrm>
              <a:prstGeom prst="triangle">
                <a:avLst>
                  <a:gd name="adj" fmla="val 50000"/>
                </a:avLst>
              </a:pr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solidFill>
                    <a:srgbClr val="00CCFF"/>
                  </a:solidFill>
                </a:endParaRPr>
              </a:p>
            </p:txBody>
          </p:sp>
        </p:grpSp>
        <p:sp>
          <p:nvSpPr>
            <p:cNvPr id="49165" name="Line 421"/>
            <p:cNvSpPr>
              <a:spLocks noChangeShapeType="1"/>
            </p:cNvSpPr>
            <p:nvPr/>
          </p:nvSpPr>
          <p:spPr bwMode="auto">
            <a:xfrm>
              <a:off x="7396163" y="3813175"/>
              <a:ext cx="163512" cy="1206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66" name="Line 422"/>
            <p:cNvSpPr>
              <a:spLocks noChangeShapeType="1"/>
            </p:cNvSpPr>
            <p:nvPr/>
          </p:nvSpPr>
          <p:spPr bwMode="auto">
            <a:xfrm>
              <a:off x="7493000" y="3733800"/>
              <a:ext cx="2794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67" name="Line 423"/>
            <p:cNvSpPr>
              <a:spLocks noChangeShapeType="1"/>
            </p:cNvSpPr>
            <p:nvPr/>
          </p:nvSpPr>
          <p:spPr bwMode="auto">
            <a:xfrm flipV="1">
              <a:off x="7729538" y="3819525"/>
              <a:ext cx="134937" cy="1047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68" name="Line 424"/>
            <p:cNvSpPr>
              <a:spLocks noChangeShapeType="1"/>
            </p:cNvSpPr>
            <p:nvPr/>
          </p:nvSpPr>
          <p:spPr bwMode="auto">
            <a:xfrm>
              <a:off x="6427788" y="3740150"/>
              <a:ext cx="67945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69" name="Line 425"/>
            <p:cNvSpPr>
              <a:spLocks noChangeShapeType="1"/>
            </p:cNvSpPr>
            <p:nvPr/>
          </p:nvSpPr>
          <p:spPr bwMode="auto">
            <a:xfrm>
              <a:off x="6723063" y="2587625"/>
              <a:ext cx="509587" cy="31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70" name="Line 426"/>
            <p:cNvSpPr>
              <a:spLocks noChangeShapeType="1"/>
            </p:cNvSpPr>
            <p:nvPr/>
          </p:nvSpPr>
          <p:spPr bwMode="auto">
            <a:xfrm>
              <a:off x="6289675" y="2403475"/>
              <a:ext cx="152400" cy="952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71" name="Freeform 427"/>
            <p:cNvSpPr>
              <a:spLocks/>
            </p:cNvSpPr>
            <p:nvPr/>
          </p:nvSpPr>
          <p:spPr bwMode="auto">
            <a:xfrm>
              <a:off x="5497513" y="4378325"/>
              <a:ext cx="3079750" cy="1665288"/>
            </a:xfrm>
            <a:custGeom>
              <a:avLst/>
              <a:gdLst>
                <a:gd name="T0" fmla="*/ 2147483647 w 1940"/>
                <a:gd name="T1" fmla="*/ 2147483647 h 1049"/>
                <a:gd name="T2" fmla="*/ 2147483647 w 1940"/>
                <a:gd name="T3" fmla="*/ 2147483647 h 1049"/>
                <a:gd name="T4" fmla="*/ 2147483647 w 1940"/>
                <a:gd name="T5" fmla="*/ 2147483647 h 1049"/>
                <a:gd name="T6" fmla="*/ 2147483647 w 1940"/>
                <a:gd name="T7" fmla="*/ 2147483647 h 1049"/>
                <a:gd name="T8" fmla="*/ 2147483647 w 1940"/>
                <a:gd name="T9" fmla="*/ 2147483647 h 1049"/>
                <a:gd name="T10" fmla="*/ 2147483647 w 1940"/>
                <a:gd name="T11" fmla="*/ 2147483647 h 1049"/>
                <a:gd name="T12" fmla="*/ 2147483647 w 1940"/>
                <a:gd name="T13" fmla="*/ 2147483647 h 1049"/>
                <a:gd name="T14" fmla="*/ 2147483647 w 1940"/>
                <a:gd name="T15" fmla="*/ 2147483647 h 1049"/>
                <a:gd name="T16" fmla="*/ 2147483647 w 1940"/>
                <a:gd name="T17" fmla="*/ 2147483647 h 1049"/>
                <a:gd name="T18" fmla="*/ 2147483647 w 1940"/>
                <a:gd name="T19" fmla="*/ 2147483647 h 1049"/>
                <a:gd name="T20" fmla="*/ 2147483647 w 1940"/>
                <a:gd name="T21" fmla="*/ 2147483647 h 1049"/>
                <a:gd name="T22" fmla="*/ 2147483647 w 1940"/>
                <a:gd name="T23" fmla="*/ 2147483647 h 1049"/>
                <a:gd name="T24" fmla="*/ 2147483647 w 1940"/>
                <a:gd name="T25" fmla="*/ 2147483647 h 1049"/>
                <a:gd name="T26" fmla="*/ 2147483647 w 1940"/>
                <a:gd name="T27" fmla="*/ 2147483647 h 1049"/>
                <a:gd name="T28" fmla="*/ 2147483647 w 1940"/>
                <a:gd name="T29" fmla="*/ 2147483647 h 1049"/>
                <a:gd name="T30" fmla="*/ 2147483647 w 1940"/>
                <a:gd name="T31" fmla="*/ 2147483647 h 1049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w 1940"/>
                <a:gd name="T49" fmla="*/ 0 h 1049"/>
                <a:gd name="T50" fmla="*/ 1940 w 1940"/>
                <a:gd name="T51" fmla="*/ 1049 h 1049"/>
              </a:gdLst>
              <a:ahLst/>
              <a:cxnLst>
                <a:cxn ang="T32">
                  <a:pos x="T0" y="T1"/>
                </a:cxn>
                <a:cxn ang="T33">
                  <a:pos x="T2" y="T3"/>
                </a:cxn>
                <a:cxn ang="T34">
                  <a:pos x="T4" y="T5"/>
                </a:cxn>
                <a:cxn ang="T35">
                  <a:pos x="T6" y="T7"/>
                </a:cxn>
                <a:cxn ang="T36">
                  <a:pos x="T8" y="T9"/>
                </a:cxn>
                <a:cxn ang="T37">
                  <a:pos x="T10" y="T11"/>
                </a:cxn>
                <a:cxn ang="T38">
                  <a:pos x="T12" y="T13"/>
                </a:cxn>
                <a:cxn ang="T39">
                  <a:pos x="T14" y="T15"/>
                </a:cxn>
                <a:cxn ang="T40">
                  <a:pos x="T16" y="T17"/>
                </a:cxn>
                <a:cxn ang="T41">
                  <a:pos x="T18" y="T19"/>
                </a:cxn>
                <a:cxn ang="T42">
                  <a:pos x="T20" y="T21"/>
                </a:cxn>
                <a:cxn ang="T43">
                  <a:pos x="T22" y="T23"/>
                </a:cxn>
                <a:cxn ang="T44">
                  <a:pos x="T24" y="T25"/>
                </a:cxn>
                <a:cxn ang="T45">
                  <a:pos x="T26" y="T27"/>
                </a:cxn>
                <a:cxn ang="T46">
                  <a:pos x="T28" y="T29"/>
                </a:cxn>
                <a:cxn ang="T47">
                  <a:pos x="T30" y="T31"/>
                </a:cxn>
              </a:cxnLst>
              <a:rect l="T48" t="T49" r="T50" b="T51"/>
              <a:pathLst>
                <a:path w="1940" h="1049">
                  <a:moveTo>
                    <a:pt x="952" y="26"/>
                  </a:moveTo>
                  <a:cubicBezTo>
                    <a:pt x="867" y="45"/>
                    <a:pt x="832" y="118"/>
                    <a:pt x="755" y="125"/>
                  </a:cubicBezTo>
                  <a:cubicBezTo>
                    <a:pt x="678" y="132"/>
                    <a:pt x="587" y="72"/>
                    <a:pt x="488" y="68"/>
                  </a:cubicBezTo>
                  <a:cubicBezTo>
                    <a:pt x="389" y="64"/>
                    <a:pt x="237" y="48"/>
                    <a:pt x="158" y="101"/>
                  </a:cubicBezTo>
                  <a:cubicBezTo>
                    <a:pt x="79" y="154"/>
                    <a:pt x="28" y="298"/>
                    <a:pt x="14" y="389"/>
                  </a:cubicBezTo>
                  <a:cubicBezTo>
                    <a:pt x="0" y="480"/>
                    <a:pt x="25" y="595"/>
                    <a:pt x="71" y="648"/>
                  </a:cubicBezTo>
                  <a:cubicBezTo>
                    <a:pt x="117" y="701"/>
                    <a:pt x="205" y="665"/>
                    <a:pt x="288" y="706"/>
                  </a:cubicBezTo>
                  <a:cubicBezTo>
                    <a:pt x="371" y="747"/>
                    <a:pt x="450" y="842"/>
                    <a:pt x="568" y="893"/>
                  </a:cubicBezTo>
                  <a:cubicBezTo>
                    <a:pt x="686" y="944"/>
                    <a:pt x="852" y="991"/>
                    <a:pt x="996" y="1014"/>
                  </a:cubicBezTo>
                  <a:cubicBezTo>
                    <a:pt x="1140" y="1036"/>
                    <a:pt x="1309" y="1049"/>
                    <a:pt x="1433" y="1031"/>
                  </a:cubicBezTo>
                  <a:cubicBezTo>
                    <a:pt x="1557" y="1012"/>
                    <a:pt x="1657" y="960"/>
                    <a:pt x="1739" y="907"/>
                  </a:cubicBezTo>
                  <a:cubicBezTo>
                    <a:pt x="1821" y="855"/>
                    <a:pt x="1906" y="824"/>
                    <a:pt x="1923" y="714"/>
                  </a:cubicBezTo>
                  <a:cubicBezTo>
                    <a:pt x="1940" y="604"/>
                    <a:pt x="1898" y="350"/>
                    <a:pt x="1839" y="251"/>
                  </a:cubicBezTo>
                  <a:cubicBezTo>
                    <a:pt x="1780" y="151"/>
                    <a:pt x="1662" y="153"/>
                    <a:pt x="1566" y="114"/>
                  </a:cubicBezTo>
                  <a:cubicBezTo>
                    <a:pt x="1470" y="76"/>
                    <a:pt x="1365" y="30"/>
                    <a:pt x="1263" y="15"/>
                  </a:cubicBezTo>
                  <a:cubicBezTo>
                    <a:pt x="1161" y="0"/>
                    <a:pt x="1037" y="8"/>
                    <a:pt x="952" y="26"/>
                  </a:cubicBezTo>
                  <a:close/>
                </a:path>
              </a:pathLst>
            </a:cu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72" name="Line 428"/>
            <p:cNvSpPr>
              <a:spLocks noChangeShapeType="1"/>
            </p:cNvSpPr>
            <p:nvPr/>
          </p:nvSpPr>
          <p:spPr bwMode="auto">
            <a:xfrm rot="-5400000">
              <a:off x="7845425" y="5159376"/>
              <a:ext cx="523875" cy="13970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9173" name="Line 429"/>
            <p:cNvSpPr>
              <a:spLocks noChangeShapeType="1"/>
            </p:cNvSpPr>
            <p:nvPr/>
          </p:nvSpPr>
          <p:spPr bwMode="auto">
            <a:xfrm rot="5400000" flipV="1">
              <a:off x="7991475" y="5440363"/>
              <a:ext cx="3175" cy="85725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9174" name="Line 430"/>
            <p:cNvSpPr>
              <a:spLocks noChangeShapeType="1"/>
            </p:cNvSpPr>
            <p:nvPr/>
          </p:nvSpPr>
          <p:spPr bwMode="auto">
            <a:xfrm rot="-5400000">
              <a:off x="8177213" y="5116513"/>
              <a:ext cx="0" cy="11430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9175" name="Line 431"/>
            <p:cNvSpPr>
              <a:spLocks noChangeShapeType="1"/>
            </p:cNvSpPr>
            <p:nvPr/>
          </p:nvSpPr>
          <p:spPr bwMode="auto">
            <a:xfrm>
              <a:off x="7358063" y="4697413"/>
              <a:ext cx="390525" cy="1841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76" name="Line 432"/>
            <p:cNvSpPr>
              <a:spLocks noChangeShapeType="1"/>
            </p:cNvSpPr>
            <p:nvPr/>
          </p:nvSpPr>
          <p:spPr bwMode="auto">
            <a:xfrm flipV="1">
              <a:off x="6737350" y="4684713"/>
              <a:ext cx="322263" cy="198437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77" name="Line 433"/>
            <p:cNvSpPr>
              <a:spLocks noChangeShapeType="1"/>
            </p:cNvSpPr>
            <p:nvPr/>
          </p:nvSpPr>
          <p:spPr bwMode="auto">
            <a:xfrm flipV="1">
              <a:off x="6780213" y="4976813"/>
              <a:ext cx="97155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78" name="Line 435"/>
            <p:cNvSpPr>
              <a:spLocks noChangeShapeType="1"/>
            </p:cNvSpPr>
            <p:nvPr/>
          </p:nvSpPr>
          <p:spPr bwMode="auto">
            <a:xfrm>
              <a:off x="6100763" y="4773613"/>
              <a:ext cx="263525" cy="8572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79" name="Line 436"/>
            <p:cNvSpPr>
              <a:spLocks noChangeShapeType="1"/>
            </p:cNvSpPr>
            <p:nvPr/>
          </p:nvSpPr>
          <p:spPr bwMode="auto">
            <a:xfrm flipV="1">
              <a:off x="5842000" y="4983163"/>
              <a:ext cx="412750" cy="12700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80" name="Line 439"/>
            <p:cNvSpPr>
              <a:spLocks noChangeShapeType="1"/>
            </p:cNvSpPr>
            <p:nvPr/>
          </p:nvSpPr>
          <p:spPr bwMode="auto">
            <a:xfrm flipH="1">
              <a:off x="6267450" y="5070475"/>
              <a:ext cx="142875" cy="198438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81" name="Line 440"/>
            <p:cNvSpPr>
              <a:spLocks noChangeShapeType="1"/>
            </p:cNvSpPr>
            <p:nvPr/>
          </p:nvSpPr>
          <p:spPr bwMode="auto">
            <a:xfrm flipH="1" flipV="1">
              <a:off x="6588125" y="5097463"/>
              <a:ext cx="74613" cy="173037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82" name="Line 441"/>
            <p:cNvSpPr>
              <a:spLocks noChangeShapeType="1"/>
            </p:cNvSpPr>
            <p:nvPr/>
          </p:nvSpPr>
          <p:spPr bwMode="auto">
            <a:xfrm>
              <a:off x="6743700" y="5053013"/>
              <a:ext cx="503238" cy="2698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83" name="Line 443"/>
            <p:cNvSpPr>
              <a:spLocks noChangeShapeType="1"/>
            </p:cNvSpPr>
            <p:nvPr/>
          </p:nvSpPr>
          <p:spPr bwMode="auto">
            <a:xfrm>
              <a:off x="6281738" y="3522663"/>
              <a:ext cx="0" cy="13176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84" name="Line 444"/>
            <p:cNvSpPr>
              <a:spLocks noChangeShapeType="1"/>
            </p:cNvSpPr>
            <p:nvPr/>
          </p:nvSpPr>
          <p:spPr bwMode="auto">
            <a:xfrm flipV="1">
              <a:off x="7577138" y="2492375"/>
              <a:ext cx="123825" cy="87313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85" name="Line 445"/>
            <p:cNvSpPr>
              <a:spLocks noChangeShapeType="1"/>
            </p:cNvSpPr>
            <p:nvPr/>
          </p:nvSpPr>
          <p:spPr bwMode="auto">
            <a:xfrm>
              <a:off x="7405688" y="2665413"/>
              <a:ext cx="0" cy="825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86" name="Line 446"/>
            <p:cNvSpPr>
              <a:spLocks noChangeShapeType="1"/>
            </p:cNvSpPr>
            <p:nvPr/>
          </p:nvSpPr>
          <p:spPr bwMode="auto">
            <a:xfrm flipV="1">
              <a:off x="7577138" y="2562225"/>
              <a:ext cx="263525" cy="28892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87" name="Line 447"/>
            <p:cNvSpPr>
              <a:spLocks noChangeShapeType="1"/>
            </p:cNvSpPr>
            <p:nvPr/>
          </p:nvSpPr>
          <p:spPr bwMode="auto">
            <a:xfrm>
              <a:off x="7942263" y="2560638"/>
              <a:ext cx="0" cy="1968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88" name="Line 448"/>
            <p:cNvSpPr>
              <a:spLocks noChangeShapeType="1"/>
            </p:cNvSpPr>
            <p:nvPr/>
          </p:nvSpPr>
          <p:spPr bwMode="auto">
            <a:xfrm>
              <a:off x="7596188" y="2867025"/>
              <a:ext cx="188912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89" name="Line 449"/>
            <p:cNvSpPr>
              <a:spLocks noChangeShapeType="1"/>
            </p:cNvSpPr>
            <p:nvPr/>
          </p:nvSpPr>
          <p:spPr bwMode="auto">
            <a:xfrm flipV="1">
              <a:off x="5891213" y="3733800"/>
              <a:ext cx="168275" cy="31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90" name="Line 450"/>
            <p:cNvSpPr>
              <a:spLocks noChangeShapeType="1"/>
            </p:cNvSpPr>
            <p:nvPr/>
          </p:nvSpPr>
          <p:spPr bwMode="auto">
            <a:xfrm>
              <a:off x="8150225" y="2857500"/>
              <a:ext cx="1778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91" name="Line 451"/>
            <p:cNvSpPr>
              <a:spLocks noChangeShapeType="1"/>
            </p:cNvSpPr>
            <p:nvPr/>
          </p:nvSpPr>
          <p:spPr bwMode="auto">
            <a:xfrm flipH="1">
              <a:off x="7296150" y="2933700"/>
              <a:ext cx="98425" cy="70485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92" name="Line 452"/>
            <p:cNvSpPr>
              <a:spLocks noChangeShapeType="1"/>
            </p:cNvSpPr>
            <p:nvPr/>
          </p:nvSpPr>
          <p:spPr bwMode="auto">
            <a:xfrm flipH="1">
              <a:off x="7888288" y="2933700"/>
              <a:ext cx="111125" cy="72707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9193" name="Line 541"/>
            <p:cNvSpPr>
              <a:spLocks noChangeShapeType="1"/>
            </p:cNvSpPr>
            <p:nvPr/>
          </p:nvSpPr>
          <p:spPr bwMode="auto">
            <a:xfrm flipV="1">
              <a:off x="7272338" y="4075113"/>
              <a:ext cx="227012" cy="43656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49194" name="Group 590"/>
            <p:cNvGrpSpPr>
              <a:grpSpLocks/>
            </p:cNvGrpSpPr>
            <p:nvPr/>
          </p:nvGrpSpPr>
          <p:grpSpPr bwMode="auto">
            <a:xfrm flipH="1">
              <a:off x="5775325" y="4533900"/>
              <a:ext cx="414337" cy="373063"/>
              <a:chOff x="2839" y="3501"/>
              <a:chExt cx="755" cy="803"/>
            </a:xfrm>
          </p:grpSpPr>
          <p:pic>
            <p:nvPicPr>
              <p:cNvPr id="49512" name="Picture 591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513" name="Freeform 592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49195" name="Group 593"/>
            <p:cNvGrpSpPr>
              <a:grpSpLocks/>
            </p:cNvGrpSpPr>
            <p:nvPr/>
          </p:nvGrpSpPr>
          <p:grpSpPr bwMode="auto">
            <a:xfrm flipH="1">
              <a:off x="5457825" y="4954588"/>
              <a:ext cx="482600" cy="406400"/>
              <a:chOff x="2839" y="3501"/>
              <a:chExt cx="755" cy="803"/>
            </a:xfrm>
          </p:grpSpPr>
          <p:pic>
            <p:nvPicPr>
              <p:cNvPr id="49510" name="Picture 594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511" name="Freeform 595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49196" name="Group 596"/>
            <p:cNvGrpSpPr>
              <a:grpSpLocks/>
            </p:cNvGrpSpPr>
            <p:nvPr/>
          </p:nvGrpSpPr>
          <p:grpSpPr bwMode="auto">
            <a:xfrm flipH="1">
              <a:off x="5935663" y="5256213"/>
              <a:ext cx="427037" cy="349250"/>
              <a:chOff x="2839" y="3501"/>
              <a:chExt cx="755" cy="803"/>
            </a:xfrm>
          </p:grpSpPr>
          <p:pic>
            <p:nvPicPr>
              <p:cNvPr id="49508" name="Picture 597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509" name="Freeform 598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49197" name="Group 599"/>
            <p:cNvGrpSpPr>
              <a:grpSpLocks/>
            </p:cNvGrpSpPr>
            <p:nvPr/>
          </p:nvGrpSpPr>
          <p:grpSpPr bwMode="auto">
            <a:xfrm>
              <a:off x="6550025" y="5238750"/>
              <a:ext cx="427037" cy="350838"/>
              <a:chOff x="2839" y="3501"/>
              <a:chExt cx="755" cy="803"/>
            </a:xfrm>
          </p:grpSpPr>
          <p:pic>
            <p:nvPicPr>
              <p:cNvPr id="49506" name="Picture 600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507" name="Freeform 601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pic>
          <p:nvPicPr>
            <p:cNvPr id="49198" name="Picture 603" descr="car_icon_small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342063" y="1720850"/>
              <a:ext cx="849312" cy="16827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grpSp>
          <p:nvGrpSpPr>
            <p:cNvPr id="49199" name="Group 652"/>
            <p:cNvGrpSpPr>
              <a:grpSpLocks/>
            </p:cNvGrpSpPr>
            <p:nvPr/>
          </p:nvGrpSpPr>
          <p:grpSpPr bwMode="auto">
            <a:xfrm>
              <a:off x="5613400" y="1546225"/>
              <a:ext cx="415925" cy="385763"/>
              <a:chOff x="2751" y="1851"/>
              <a:chExt cx="462" cy="478"/>
            </a:xfrm>
          </p:grpSpPr>
          <p:pic>
            <p:nvPicPr>
              <p:cNvPr id="49504" name="Picture 653" descr="iphone_stylized_small"/>
              <p:cNvPicPr>
                <a:picLocks noChangeAspect="1" noChangeArrowheads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28" y="1922"/>
                <a:ext cx="152" cy="40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9505" name="Picture 654" descr="antenna_radiation_stylized"/>
              <p:cNvPicPr>
                <a:picLocks noChangeAspect="1" noChangeArrowheads="1"/>
              </p:cNvPicPr>
              <p:nvPr/>
            </p:nvPicPr>
            <p:blipFill>
              <a:blip r:embed="rId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751" y="1851"/>
                <a:ext cx="462" cy="11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49200" name="Group 665"/>
            <p:cNvGrpSpPr>
              <a:grpSpLocks/>
            </p:cNvGrpSpPr>
            <p:nvPr/>
          </p:nvGrpSpPr>
          <p:grpSpPr bwMode="auto">
            <a:xfrm>
              <a:off x="7689850" y="2395538"/>
              <a:ext cx="390525" cy="169863"/>
              <a:chOff x="4650" y="1129"/>
              <a:chExt cx="246" cy="95"/>
            </a:xfrm>
          </p:grpSpPr>
          <p:sp>
            <p:nvSpPr>
              <p:cNvPr id="49496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97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98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9499" name="Group 659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9502" name="Freeform 660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503" name="Freeform 661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500" name="Line 662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501" name="Line 663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01" name="Group 666"/>
            <p:cNvGrpSpPr>
              <a:grpSpLocks/>
            </p:cNvGrpSpPr>
            <p:nvPr/>
          </p:nvGrpSpPr>
          <p:grpSpPr bwMode="auto">
            <a:xfrm>
              <a:off x="7762875" y="2757488"/>
              <a:ext cx="390525" cy="176213"/>
              <a:chOff x="4650" y="1129"/>
              <a:chExt cx="246" cy="95"/>
            </a:xfrm>
          </p:grpSpPr>
          <p:sp>
            <p:nvSpPr>
              <p:cNvPr id="49488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89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90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9491" name="Group 670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9494" name="Freeform 671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495" name="Freeform 672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492" name="Line 673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493" name="Line 674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02" name="Group 675"/>
            <p:cNvGrpSpPr>
              <a:grpSpLocks/>
            </p:cNvGrpSpPr>
            <p:nvPr/>
          </p:nvGrpSpPr>
          <p:grpSpPr bwMode="auto">
            <a:xfrm>
              <a:off x="7204075" y="2493963"/>
              <a:ext cx="390525" cy="169863"/>
              <a:chOff x="4650" y="1129"/>
              <a:chExt cx="246" cy="95"/>
            </a:xfrm>
          </p:grpSpPr>
          <p:sp>
            <p:nvSpPr>
              <p:cNvPr id="49480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81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82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9483" name="Group 679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9486" name="Freeform 680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487" name="Freeform 681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484" name="Line 682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485" name="Line 683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03" name="Group 684"/>
            <p:cNvGrpSpPr>
              <a:grpSpLocks/>
            </p:cNvGrpSpPr>
            <p:nvPr/>
          </p:nvGrpSpPr>
          <p:grpSpPr bwMode="auto">
            <a:xfrm>
              <a:off x="7215188" y="2757488"/>
              <a:ext cx="390525" cy="169863"/>
              <a:chOff x="4650" y="1129"/>
              <a:chExt cx="246" cy="95"/>
            </a:xfrm>
          </p:grpSpPr>
          <p:sp>
            <p:nvSpPr>
              <p:cNvPr id="49472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73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74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9475" name="Group 688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9478" name="Freeform 689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479" name="Freeform 690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476" name="Line 691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477" name="Line 692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49204" name="Line 693"/>
            <p:cNvSpPr>
              <a:spLocks noChangeShapeType="1"/>
            </p:cNvSpPr>
            <p:nvPr/>
          </p:nvSpPr>
          <p:spPr bwMode="auto">
            <a:xfrm>
              <a:off x="8345488" y="2855913"/>
              <a:ext cx="177800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49205" name="Group 694"/>
            <p:cNvGrpSpPr>
              <a:grpSpLocks/>
            </p:cNvGrpSpPr>
            <p:nvPr/>
          </p:nvGrpSpPr>
          <p:grpSpPr bwMode="auto">
            <a:xfrm>
              <a:off x="7400925" y="3911600"/>
              <a:ext cx="485775" cy="203200"/>
              <a:chOff x="4650" y="1129"/>
              <a:chExt cx="246" cy="95"/>
            </a:xfrm>
          </p:grpSpPr>
          <p:sp>
            <p:nvSpPr>
              <p:cNvPr id="49464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65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66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9467" name="Group 698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9470" name="Freeform 699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471" name="Freeform 700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468" name="Line 701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469" name="Line 702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06" name="Group 712"/>
            <p:cNvGrpSpPr>
              <a:grpSpLocks/>
            </p:cNvGrpSpPr>
            <p:nvPr/>
          </p:nvGrpSpPr>
          <p:grpSpPr bwMode="auto">
            <a:xfrm>
              <a:off x="7081838" y="3630613"/>
              <a:ext cx="485775" cy="203200"/>
              <a:chOff x="4650" y="1129"/>
              <a:chExt cx="246" cy="95"/>
            </a:xfrm>
          </p:grpSpPr>
          <p:sp>
            <p:nvSpPr>
              <p:cNvPr id="49456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57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58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9459" name="Group 716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9462" name="Freeform 717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463" name="Freeform 718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460" name="Line 719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461" name="Line 720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07" name="Group 721"/>
            <p:cNvGrpSpPr>
              <a:grpSpLocks/>
            </p:cNvGrpSpPr>
            <p:nvPr/>
          </p:nvGrpSpPr>
          <p:grpSpPr bwMode="auto">
            <a:xfrm>
              <a:off x="7743825" y="3643313"/>
              <a:ext cx="485775" cy="203200"/>
              <a:chOff x="4650" y="1129"/>
              <a:chExt cx="246" cy="95"/>
            </a:xfrm>
          </p:grpSpPr>
          <p:sp>
            <p:nvSpPr>
              <p:cNvPr id="49448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49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50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9451" name="Group 725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9454" name="Freeform 726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455" name="Freeform 727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452" name="Line 728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453" name="Line 729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08" name="Group 730"/>
            <p:cNvGrpSpPr>
              <a:grpSpLocks/>
            </p:cNvGrpSpPr>
            <p:nvPr/>
          </p:nvGrpSpPr>
          <p:grpSpPr bwMode="auto">
            <a:xfrm>
              <a:off x="6962775" y="4505325"/>
              <a:ext cx="619125" cy="242888"/>
              <a:chOff x="4650" y="1129"/>
              <a:chExt cx="246" cy="95"/>
            </a:xfrm>
          </p:grpSpPr>
          <p:sp>
            <p:nvSpPr>
              <p:cNvPr id="49440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41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42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9443" name="Group 734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9446" name="Freeform 735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447" name="Freeform 736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444" name="Line 737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445" name="Line 738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09" name="Group 739"/>
            <p:cNvGrpSpPr>
              <a:grpSpLocks/>
            </p:cNvGrpSpPr>
            <p:nvPr/>
          </p:nvGrpSpPr>
          <p:grpSpPr bwMode="auto">
            <a:xfrm>
              <a:off x="7596188" y="4803775"/>
              <a:ext cx="619125" cy="242888"/>
              <a:chOff x="4650" y="1129"/>
              <a:chExt cx="246" cy="95"/>
            </a:xfrm>
          </p:grpSpPr>
          <p:sp>
            <p:nvSpPr>
              <p:cNvPr id="49432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33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34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9435" name="Group 743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9438" name="Freeform 744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439" name="Freeform 745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436" name="Line 746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437" name="Line 747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10" name="Group 748"/>
            <p:cNvGrpSpPr>
              <a:grpSpLocks/>
            </p:cNvGrpSpPr>
            <p:nvPr/>
          </p:nvGrpSpPr>
          <p:grpSpPr bwMode="auto">
            <a:xfrm>
              <a:off x="6246813" y="4848225"/>
              <a:ext cx="619125" cy="242888"/>
              <a:chOff x="4650" y="1129"/>
              <a:chExt cx="246" cy="95"/>
            </a:xfrm>
          </p:grpSpPr>
          <p:sp>
            <p:nvSpPr>
              <p:cNvPr id="49424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25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26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9427" name="Group 752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9430" name="Freeform 753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431" name="Freeform 754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428" name="Line 755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429" name="Line 756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11" name="Group 757"/>
            <p:cNvGrpSpPr>
              <a:grpSpLocks/>
            </p:cNvGrpSpPr>
            <p:nvPr/>
          </p:nvGrpSpPr>
          <p:grpSpPr bwMode="auto">
            <a:xfrm>
              <a:off x="6053138" y="3640138"/>
              <a:ext cx="390525" cy="169863"/>
              <a:chOff x="4650" y="1129"/>
              <a:chExt cx="246" cy="95"/>
            </a:xfrm>
          </p:grpSpPr>
          <p:sp>
            <p:nvSpPr>
              <p:cNvPr id="49416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17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18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9419" name="Group 761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9422" name="Freeform 762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423" name="Freeform 763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420" name="Line 764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421" name="Line 765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12" name="Group 767"/>
            <p:cNvGrpSpPr>
              <a:grpSpLocks/>
            </p:cNvGrpSpPr>
            <p:nvPr/>
          </p:nvGrpSpPr>
          <p:grpSpPr bwMode="auto">
            <a:xfrm>
              <a:off x="6353175" y="2487613"/>
              <a:ext cx="390525" cy="169863"/>
              <a:chOff x="4650" y="1129"/>
              <a:chExt cx="246" cy="95"/>
            </a:xfrm>
          </p:grpSpPr>
          <p:sp>
            <p:nvSpPr>
              <p:cNvPr id="49408" name="Oval 407"/>
              <p:cNvSpPr>
                <a:spLocks noChangeArrowheads="1"/>
              </p:cNvSpPr>
              <p:nvPr/>
            </p:nvSpPr>
            <p:spPr bwMode="auto">
              <a:xfrm>
                <a:off x="4651" y="1171"/>
                <a:ext cx="244" cy="53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09" name="Rectangle 410"/>
              <p:cNvSpPr>
                <a:spLocks noChangeArrowheads="1"/>
              </p:cNvSpPr>
              <p:nvPr/>
            </p:nvSpPr>
            <p:spPr bwMode="auto">
              <a:xfrm>
                <a:off x="4651" y="1165"/>
                <a:ext cx="245" cy="33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49410" name="Oval 411"/>
              <p:cNvSpPr>
                <a:spLocks noChangeArrowheads="1"/>
              </p:cNvSpPr>
              <p:nvPr/>
            </p:nvSpPr>
            <p:spPr bwMode="auto">
              <a:xfrm>
                <a:off x="4650" y="1129"/>
                <a:ext cx="244" cy="62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49411" name="Group 771"/>
              <p:cNvGrpSpPr>
                <a:grpSpLocks/>
              </p:cNvGrpSpPr>
              <p:nvPr/>
            </p:nvGrpSpPr>
            <p:grpSpPr bwMode="auto">
              <a:xfrm>
                <a:off x="4699" y="1145"/>
                <a:ext cx="138" cy="29"/>
                <a:chOff x="2468" y="1332"/>
                <a:chExt cx="310" cy="60"/>
              </a:xfrm>
            </p:grpSpPr>
            <p:sp>
              <p:nvSpPr>
                <p:cNvPr id="49414" name="Freeform 772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415" name="Freeform 773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270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412" name="Line 774"/>
              <p:cNvSpPr>
                <a:spLocks noChangeShapeType="1"/>
              </p:cNvSpPr>
              <p:nvPr/>
            </p:nvSpPr>
            <p:spPr bwMode="auto">
              <a:xfrm>
                <a:off x="4651" y="1158"/>
                <a:ext cx="0" cy="4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413" name="Line 775"/>
              <p:cNvSpPr>
                <a:spLocks noChangeShapeType="1"/>
              </p:cNvSpPr>
              <p:nvPr/>
            </p:nvSpPr>
            <p:spPr bwMode="auto">
              <a:xfrm>
                <a:off x="4894" y="1160"/>
                <a:ext cx="0" cy="41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13" name="Group 776"/>
            <p:cNvGrpSpPr>
              <a:grpSpLocks/>
            </p:cNvGrpSpPr>
            <p:nvPr/>
          </p:nvGrpSpPr>
          <p:grpSpPr bwMode="auto">
            <a:xfrm>
              <a:off x="5611813" y="3500438"/>
              <a:ext cx="506412" cy="352425"/>
              <a:chOff x="2967" y="478"/>
              <a:chExt cx="788" cy="625"/>
            </a:xfrm>
          </p:grpSpPr>
          <p:pic>
            <p:nvPicPr>
              <p:cNvPr id="49406" name="Picture 777" descr="access_point_stylized_small"/>
              <p:cNvPicPr>
                <a:picLocks noChangeAspect="1" noChangeArrowheads="1"/>
              </p:cNvPicPr>
              <p:nvPr/>
            </p:nvPicPr>
            <p:blipFill>
              <a:blip r:embed="rId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012" y="559"/>
                <a:ext cx="576" cy="5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9407" name="Picture 778" descr="antenna_radiation_stylized"/>
              <p:cNvPicPr>
                <a:picLocks noChangeAspect="1" noChangeArrowheads="1"/>
              </p:cNvPicPr>
              <p:nvPr/>
            </p:nvPicPr>
            <p:blipFill>
              <a:blip r:embed="rId10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67" y="478"/>
                <a:ext cx="788" cy="1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49214" name="Group 779"/>
            <p:cNvGrpSpPr>
              <a:grpSpLocks/>
            </p:cNvGrpSpPr>
            <p:nvPr/>
          </p:nvGrpSpPr>
          <p:grpSpPr bwMode="auto">
            <a:xfrm>
              <a:off x="7132638" y="5003800"/>
              <a:ext cx="563562" cy="420688"/>
              <a:chOff x="2967" y="478"/>
              <a:chExt cx="788" cy="625"/>
            </a:xfrm>
          </p:grpSpPr>
          <p:pic>
            <p:nvPicPr>
              <p:cNvPr id="49404" name="Picture 780" descr="access_point_stylized_small"/>
              <p:cNvPicPr>
                <a:picLocks noChangeAspect="1" noChangeArrowheads="1"/>
              </p:cNvPicPr>
              <p:nvPr/>
            </p:nvPicPr>
            <p:blipFill>
              <a:blip r:embed="rId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012" y="559"/>
                <a:ext cx="576" cy="5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9405" name="Picture 781" descr="antenna_radiation_stylized"/>
              <p:cNvPicPr>
                <a:picLocks noChangeAspect="1" noChangeArrowheads="1"/>
              </p:cNvPicPr>
              <p:nvPr/>
            </p:nvPicPr>
            <p:blipFill>
              <a:blip r:embed="rId11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67" y="478"/>
                <a:ext cx="788" cy="1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49215" name="Group 782"/>
            <p:cNvGrpSpPr>
              <a:grpSpLocks/>
            </p:cNvGrpSpPr>
            <p:nvPr/>
          </p:nvGrpSpPr>
          <p:grpSpPr bwMode="auto">
            <a:xfrm>
              <a:off x="6061075" y="1844675"/>
              <a:ext cx="457200" cy="631825"/>
              <a:chOff x="742" y="2409"/>
              <a:chExt cx="576" cy="881"/>
            </a:xfrm>
          </p:grpSpPr>
          <p:grpSp>
            <p:nvGrpSpPr>
              <p:cNvPr id="49386" name="Group 783"/>
              <p:cNvGrpSpPr>
                <a:grpSpLocks/>
              </p:cNvGrpSpPr>
              <p:nvPr/>
            </p:nvGrpSpPr>
            <p:grpSpPr bwMode="auto">
              <a:xfrm>
                <a:off x="832" y="2643"/>
                <a:ext cx="376" cy="647"/>
                <a:chOff x="3130" y="3288"/>
                <a:chExt cx="410" cy="742"/>
              </a:xfrm>
            </p:grpSpPr>
            <p:sp>
              <p:nvSpPr>
                <p:cNvPr id="49389" name="Line 270"/>
                <p:cNvSpPr>
                  <a:spLocks noChangeShapeType="1"/>
                </p:cNvSpPr>
                <p:nvPr/>
              </p:nvSpPr>
              <p:spPr bwMode="auto">
                <a:xfrm flipH="1">
                  <a:off x="3130" y="3288"/>
                  <a:ext cx="205" cy="672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390" name="Line 271"/>
                <p:cNvSpPr>
                  <a:spLocks noChangeShapeType="1"/>
                </p:cNvSpPr>
                <p:nvPr/>
              </p:nvSpPr>
              <p:spPr bwMode="auto">
                <a:xfrm>
                  <a:off x="3335" y="3288"/>
                  <a:ext cx="205" cy="669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391" name="Line 272"/>
                <p:cNvSpPr>
                  <a:spLocks noChangeShapeType="1"/>
                </p:cNvSpPr>
                <p:nvPr/>
              </p:nvSpPr>
              <p:spPr bwMode="auto">
                <a:xfrm>
                  <a:off x="3130" y="3957"/>
                  <a:ext cx="205" cy="73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392" name="Line 273"/>
                <p:cNvSpPr>
                  <a:spLocks noChangeShapeType="1"/>
                </p:cNvSpPr>
                <p:nvPr/>
              </p:nvSpPr>
              <p:spPr bwMode="auto">
                <a:xfrm flipH="1">
                  <a:off x="3335" y="3957"/>
                  <a:ext cx="205" cy="73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393" name="Line 274"/>
                <p:cNvSpPr>
                  <a:spLocks noChangeShapeType="1"/>
                </p:cNvSpPr>
                <p:nvPr/>
              </p:nvSpPr>
              <p:spPr bwMode="auto">
                <a:xfrm>
                  <a:off x="3335" y="3303"/>
                  <a:ext cx="0" cy="727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394" name="Line 275"/>
                <p:cNvSpPr>
                  <a:spLocks noChangeShapeType="1"/>
                </p:cNvSpPr>
                <p:nvPr/>
              </p:nvSpPr>
              <p:spPr bwMode="auto">
                <a:xfrm flipV="1">
                  <a:off x="3130" y="3888"/>
                  <a:ext cx="205" cy="72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395" name="Line 276"/>
                <p:cNvSpPr>
                  <a:spLocks noChangeShapeType="1"/>
                </p:cNvSpPr>
                <p:nvPr/>
              </p:nvSpPr>
              <p:spPr bwMode="auto">
                <a:xfrm flipH="1" flipV="1">
                  <a:off x="3335" y="3888"/>
                  <a:ext cx="205" cy="69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396" name="Line 277"/>
                <p:cNvSpPr>
                  <a:spLocks noChangeShapeType="1"/>
                </p:cNvSpPr>
                <p:nvPr/>
              </p:nvSpPr>
              <p:spPr bwMode="auto">
                <a:xfrm>
                  <a:off x="3217" y="3668"/>
                  <a:ext cx="118" cy="5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397" name="Line 278"/>
                <p:cNvSpPr>
                  <a:spLocks noChangeShapeType="1"/>
                </p:cNvSpPr>
                <p:nvPr/>
              </p:nvSpPr>
              <p:spPr bwMode="auto">
                <a:xfrm flipV="1">
                  <a:off x="3335" y="3668"/>
                  <a:ext cx="124" cy="5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398" name="Line 279"/>
                <p:cNvSpPr>
                  <a:spLocks noChangeShapeType="1"/>
                </p:cNvSpPr>
                <p:nvPr/>
              </p:nvSpPr>
              <p:spPr bwMode="auto">
                <a:xfrm>
                  <a:off x="3178" y="3766"/>
                  <a:ext cx="152" cy="75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399" name="Line 280"/>
                <p:cNvSpPr>
                  <a:spLocks noChangeShapeType="1"/>
                </p:cNvSpPr>
                <p:nvPr/>
              </p:nvSpPr>
              <p:spPr bwMode="auto">
                <a:xfrm flipV="1">
                  <a:off x="3335" y="3781"/>
                  <a:ext cx="153" cy="6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400" name="Line 281"/>
                <p:cNvSpPr>
                  <a:spLocks noChangeShapeType="1"/>
                </p:cNvSpPr>
                <p:nvPr/>
              </p:nvSpPr>
              <p:spPr bwMode="auto">
                <a:xfrm flipV="1">
                  <a:off x="3335" y="3567"/>
                  <a:ext cx="78" cy="27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401" name="Line 282"/>
                <p:cNvSpPr>
                  <a:spLocks noChangeShapeType="1"/>
                </p:cNvSpPr>
                <p:nvPr/>
              </p:nvSpPr>
              <p:spPr bwMode="auto">
                <a:xfrm flipV="1">
                  <a:off x="3335" y="3428"/>
                  <a:ext cx="49" cy="21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402" name="Line 283"/>
                <p:cNvSpPr>
                  <a:spLocks noChangeShapeType="1"/>
                </p:cNvSpPr>
                <p:nvPr/>
              </p:nvSpPr>
              <p:spPr bwMode="auto">
                <a:xfrm>
                  <a:off x="3247" y="3558"/>
                  <a:ext cx="95" cy="3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  <p:sp>
              <p:nvSpPr>
                <p:cNvPr id="49403" name="Line 284"/>
                <p:cNvSpPr>
                  <a:spLocks noChangeShapeType="1"/>
                </p:cNvSpPr>
                <p:nvPr/>
              </p:nvSpPr>
              <p:spPr bwMode="auto">
                <a:xfrm>
                  <a:off x="3289" y="3422"/>
                  <a:ext cx="55" cy="36"/>
                </a:xfrm>
                <a:prstGeom prst="line">
                  <a:avLst/>
                </a:prstGeom>
                <a:noFill/>
                <a:ln w="19050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/>
                <a:lstStyle/>
                <a:p>
                  <a:endParaRPr lang="en-US"/>
                </a:p>
              </p:txBody>
            </p:sp>
          </p:grpSp>
          <p:pic>
            <p:nvPicPr>
              <p:cNvPr id="49387" name="Picture 799" descr="cell_tower_radiation copy"/>
              <p:cNvPicPr>
                <a:picLocks noChangeAspect="1" noChangeArrowheads="1"/>
              </p:cNvPicPr>
              <p:nvPr/>
            </p:nvPicPr>
            <p:blipFill>
              <a:blip r:embed="rId1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742" y="2409"/>
                <a:ext cx="576" cy="46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388" name="Oval 800"/>
              <p:cNvSpPr>
                <a:spLocks noChangeArrowheads="1"/>
              </p:cNvSpPr>
              <p:nvPr/>
            </p:nvSpPr>
            <p:spPr bwMode="auto">
              <a:xfrm>
                <a:off x="986" y="2597"/>
                <a:ext cx="66" cy="69"/>
              </a:xfrm>
              <a:prstGeom prst="ellipse">
                <a:avLst/>
              </a:prstGeom>
              <a:solidFill>
                <a:schemeClr val="tx2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49216" name="Text Box 580"/>
            <p:cNvSpPr txBox="1">
              <a:spLocks noChangeArrowheads="1"/>
            </p:cNvSpPr>
            <p:nvPr/>
          </p:nvSpPr>
          <p:spPr bwMode="auto">
            <a:xfrm>
              <a:off x="5957888" y="1384300"/>
              <a:ext cx="1549400" cy="3365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600"/>
                <a:t>mobile network</a:t>
              </a:r>
            </a:p>
          </p:txBody>
        </p:sp>
        <p:sp>
          <p:nvSpPr>
            <p:cNvPr id="49217" name="Text Box 580"/>
            <p:cNvSpPr txBox="1">
              <a:spLocks noChangeArrowheads="1"/>
            </p:cNvSpPr>
            <p:nvPr/>
          </p:nvSpPr>
          <p:spPr bwMode="auto">
            <a:xfrm>
              <a:off x="7561263" y="2071688"/>
              <a:ext cx="1108075" cy="3365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600"/>
                <a:t>global ISP</a:t>
              </a:r>
            </a:p>
          </p:txBody>
        </p:sp>
        <p:sp>
          <p:nvSpPr>
            <p:cNvPr id="49218" name="Text Box 580"/>
            <p:cNvSpPr txBox="1">
              <a:spLocks noChangeArrowheads="1"/>
            </p:cNvSpPr>
            <p:nvPr/>
          </p:nvSpPr>
          <p:spPr bwMode="auto">
            <a:xfrm>
              <a:off x="7337425" y="3298825"/>
              <a:ext cx="1289050" cy="3365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600"/>
                <a:t>regional ISP</a:t>
              </a:r>
            </a:p>
          </p:txBody>
        </p:sp>
        <p:sp>
          <p:nvSpPr>
            <p:cNvPr id="49219" name="Text Box 580"/>
            <p:cNvSpPr txBox="1">
              <a:spLocks noChangeArrowheads="1"/>
            </p:cNvSpPr>
            <p:nvPr/>
          </p:nvSpPr>
          <p:spPr bwMode="auto">
            <a:xfrm>
              <a:off x="6324600" y="2963863"/>
              <a:ext cx="895350" cy="4826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>
                <a:lnSpc>
                  <a:spcPct val="80000"/>
                </a:lnSpc>
              </a:pPr>
              <a:r>
                <a:rPr lang="en-US" altLang="en-US" sz="1600"/>
                <a:t>home </a:t>
              </a:r>
            </a:p>
            <a:p>
              <a:pPr>
                <a:lnSpc>
                  <a:spcPct val="80000"/>
                </a:lnSpc>
              </a:pPr>
              <a:r>
                <a:rPr lang="en-US" altLang="en-US" sz="1600"/>
                <a:t>network</a:t>
              </a:r>
            </a:p>
          </p:txBody>
        </p:sp>
        <p:sp>
          <p:nvSpPr>
            <p:cNvPr id="49220" name="Text Box 580"/>
            <p:cNvSpPr txBox="1">
              <a:spLocks noChangeArrowheads="1"/>
            </p:cNvSpPr>
            <p:nvPr/>
          </p:nvSpPr>
          <p:spPr bwMode="auto">
            <a:xfrm>
              <a:off x="5584825" y="5645150"/>
              <a:ext cx="1295400" cy="4826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>
                <a:lnSpc>
                  <a:spcPct val="80000"/>
                </a:lnSpc>
              </a:pPr>
              <a:r>
                <a:rPr lang="en-US" altLang="en-US" sz="1600"/>
                <a:t>institutional</a:t>
              </a:r>
            </a:p>
            <a:p>
              <a:pPr>
                <a:lnSpc>
                  <a:spcPct val="80000"/>
                </a:lnSpc>
              </a:pPr>
              <a:r>
                <a:rPr lang="en-US" altLang="en-US" sz="1600"/>
                <a:t>       network</a:t>
              </a:r>
            </a:p>
          </p:txBody>
        </p:sp>
        <p:grpSp>
          <p:nvGrpSpPr>
            <p:cNvPr id="49221" name="Group 950"/>
            <p:cNvGrpSpPr>
              <a:grpSpLocks/>
            </p:cNvGrpSpPr>
            <p:nvPr/>
          </p:nvGrpSpPr>
          <p:grpSpPr bwMode="auto">
            <a:xfrm>
              <a:off x="8240713" y="5002213"/>
              <a:ext cx="227012" cy="481013"/>
              <a:chOff x="4140" y="429"/>
              <a:chExt cx="1425" cy="2396"/>
            </a:xfrm>
          </p:grpSpPr>
          <p:sp>
            <p:nvSpPr>
              <p:cNvPr id="49354" name="Freeform 951"/>
              <p:cNvSpPr>
                <a:spLocks/>
              </p:cNvSpPr>
              <p:nvPr/>
            </p:nvSpPr>
            <p:spPr bwMode="auto">
              <a:xfrm>
                <a:off x="5268" y="433"/>
                <a:ext cx="283" cy="2286"/>
              </a:xfrm>
              <a:custGeom>
                <a:avLst/>
                <a:gdLst>
                  <a:gd name="T0" fmla="*/ 7 w 354"/>
                  <a:gd name="T1" fmla="*/ 0 h 2742"/>
                  <a:gd name="T2" fmla="*/ 38 w 354"/>
                  <a:gd name="T3" fmla="*/ 55 h 2742"/>
                  <a:gd name="T4" fmla="*/ 37 w 354"/>
                  <a:gd name="T5" fmla="*/ 425 h 2742"/>
                  <a:gd name="T6" fmla="*/ 0 w 354"/>
                  <a:gd name="T7" fmla="*/ 445 h 2742"/>
                  <a:gd name="T8" fmla="*/ 7 w 354"/>
                  <a:gd name="T9" fmla="*/ 0 h 27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4"/>
                  <a:gd name="T16" fmla="*/ 0 h 2742"/>
                  <a:gd name="T17" fmla="*/ 354 w 354"/>
                  <a:gd name="T18" fmla="*/ 2742 h 27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4" h="2742">
                    <a:moveTo>
                      <a:pt x="63" y="0"/>
                    </a:moveTo>
                    <a:lnTo>
                      <a:pt x="354" y="339"/>
                    </a:lnTo>
                    <a:lnTo>
                      <a:pt x="346" y="2624"/>
                    </a:lnTo>
                    <a:lnTo>
                      <a:pt x="0" y="2742"/>
                    </a:lnTo>
                    <a:lnTo>
                      <a:pt x="6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55" name="Rectangle 952"/>
              <p:cNvSpPr>
                <a:spLocks noChangeArrowheads="1"/>
              </p:cNvSpPr>
              <p:nvPr/>
            </p:nvSpPr>
            <p:spPr bwMode="auto">
              <a:xfrm>
                <a:off x="4210" y="429"/>
                <a:ext cx="1046" cy="2285"/>
              </a:xfrm>
              <a:prstGeom prst="rect">
                <a:avLst/>
              </a:pr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56" name="Freeform 953"/>
              <p:cNvSpPr>
                <a:spLocks/>
              </p:cNvSpPr>
              <p:nvPr/>
            </p:nvSpPr>
            <p:spPr bwMode="auto">
              <a:xfrm>
                <a:off x="5321" y="570"/>
                <a:ext cx="169" cy="2115"/>
              </a:xfrm>
              <a:custGeom>
                <a:avLst/>
                <a:gdLst>
                  <a:gd name="T0" fmla="*/ 2 w 211"/>
                  <a:gd name="T1" fmla="*/ 0 h 2537"/>
                  <a:gd name="T2" fmla="*/ 23 w 211"/>
                  <a:gd name="T3" fmla="*/ 36 h 2537"/>
                  <a:gd name="T4" fmla="*/ 2 w 211"/>
                  <a:gd name="T5" fmla="*/ 405 h 2537"/>
                  <a:gd name="T6" fmla="*/ 2 w 211"/>
                  <a:gd name="T7" fmla="*/ 0 h 2537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11"/>
                  <a:gd name="T13" fmla="*/ 0 h 2537"/>
                  <a:gd name="T14" fmla="*/ 211 w 211"/>
                  <a:gd name="T15" fmla="*/ 2537 h 2537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1" h="2537">
                    <a:moveTo>
                      <a:pt x="7" y="0"/>
                    </a:moveTo>
                    <a:cubicBezTo>
                      <a:pt x="7" y="0"/>
                      <a:pt x="57" y="28"/>
                      <a:pt x="211" y="218"/>
                    </a:cubicBezTo>
                    <a:cubicBezTo>
                      <a:pt x="0" y="1229"/>
                      <a:pt x="41" y="2537"/>
                      <a:pt x="7" y="2501"/>
                    </a:cubicBezTo>
                    <a:lnTo>
                      <a:pt x="7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808080"/>
                  </a:gs>
                  <a:gs pos="100000">
                    <a:srgbClr val="F8F8F8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57" name="Freeform 954"/>
              <p:cNvSpPr>
                <a:spLocks/>
              </p:cNvSpPr>
              <p:nvPr/>
            </p:nvSpPr>
            <p:spPr bwMode="auto">
              <a:xfrm>
                <a:off x="5284" y="1640"/>
                <a:ext cx="263" cy="189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1 h 226"/>
                  <a:gd name="T4" fmla="*/ 36 w 328"/>
                  <a:gd name="T5" fmla="*/ 38 h 226"/>
                  <a:gd name="T6" fmla="*/ 0 w 328"/>
                  <a:gd name="T7" fmla="*/ 16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58" name="Rectangle 955"/>
              <p:cNvSpPr>
                <a:spLocks noChangeArrowheads="1"/>
              </p:cNvSpPr>
              <p:nvPr/>
            </p:nvSpPr>
            <p:spPr bwMode="auto">
              <a:xfrm>
                <a:off x="4210" y="690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49359" name="Group 956"/>
              <p:cNvGrpSpPr>
                <a:grpSpLocks/>
              </p:cNvGrpSpPr>
              <p:nvPr/>
            </p:nvGrpSpPr>
            <p:grpSpPr bwMode="auto">
              <a:xfrm>
                <a:off x="4749" y="668"/>
                <a:ext cx="581" cy="145"/>
                <a:chOff x="614" y="2568"/>
                <a:chExt cx="725" cy="139"/>
              </a:xfrm>
            </p:grpSpPr>
            <p:sp>
              <p:nvSpPr>
                <p:cNvPr id="49384" name="AutoShape 957"/>
                <p:cNvSpPr>
                  <a:spLocks noChangeArrowheads="1"/>
                </p:cNvSpPr>
                <p:nvPr/>
              </p:nvSpPr>
              <p:spPr bwMode="auto">
                <a:xfrm>
                  <a:off x="613" y="2566"/>
                  <a:ext cx="721" cy="14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9385" name="AutoShape 958"/>
                <p:cNvSpPr>
                  <a:spLocks noChangeArrowheads="1"/>
                </p:cNvSpPr>
                <p:nvPr/>
              </p:nvSpPr>
              <p:spPr bwMode="auto">
                <a:xfrm>
                  <a:off x="625" y="2581"/>
                  <a:ext cx="696" cy="114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9360" name="Rectangle 959"/>
              <p:cNvSpPr>
                <a:spLocks noChangeArrowheads="1"/>
              </p:cNvSpPr>
              <p:nvPr/>
            </p:nvSpPr>
            <p:spPr bwMode="auto">
              <a:xfrm>
                <a:off x="4220" y="1022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49361" name="Group 960"/>
              <p:cNvGrpSpPr>
                <a:grpSpLocks/>
              </p:cNvGrpSpPr>
              <p:nvPr/>
            </p:nvGrpSpPr>
            <p:grpSpPr bwMode="auto">
              <a:xfrm>
                <a:off x="4747" y="994"/>
                <a:ext cx="581" cy="134"/>
                <a:chOff x="614" y="2568"/>
                <a:chExt cx="725" cy="139"/>
              </a:xfrm>
            </p:grpSpPr>
            <p:sp>
              <p:nvSpPr>
                <p:cNvPr id="49382" name="AutoShape 961"/>
                <p:cNvSpPr>
                  <a:spLocks noChangeArrowheads="1"/>
                </p:cNvSpPr>
                <p:nvPr/>
              </p:nvSpPr>
              <p:spPr bwMode="auto">
                <a:xfrm>
                  <a:off x="615" y="2564"/>
                  <a:ext cx="721" cy="139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9383" name="AutoShape 962"/>
                <p:cNvSpPr>
                  <a:spLocks noChangeArrowheads="1"/>
                </p:cNvSpPr>
                <p:nvPr/>
              </p:nvSpPr>
              <p:spPr bwMode="auto">
                <a:xfrm>
                  <a:off x="628" y="2581"/>
                  <a:ext cx="696" cy="107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9362" name="Rectangle 963"/>
              <p:cNvSpPr>
                <a:spLocks noChangeArrowheads="1"/>
              </p:cNvSpPr>
              <p:nvPr/>
            </p:nvSpPr>
            <p:spPr bwMode="auto">
              <a:xfrm>
                <a:off x="4220" y="1354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63" name="Rectangle 964"/>
              <p:cNvSpPr>
                <a:spLocks noChangeArrowheads="1"/>
              </p:cNvSpPr>
              <p:nvPr/>
            </p:nvSpPr>
            <p:spPr bwMode="auto">
              <a:xfrm>
                <a:off x="4230" y="1655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49364" name="Group 965"/>
              <p:cNvGrpSpPr>
                <a:grpSpLocks/>
              </p:cNvGrpSpPr>
              <p:nvPr/>
            </p:nvGrpSpPr>
            <p:grpSpPr bwMode="auto">
              <a:xfrm>
                <a:off x="4735" y="1627"/>
                <a:ext cx="582" cy="151"/>
                <a:chOff x="614" y="2568"/>
                <a:chExt cx="725" cy="139"/>
              </a:xfrm>
            </p:grpSpPr>
            <p:sp>
              <p:nvSpPr>
                <p:cNvPr id="49380" name="AutoShape 966"/>
                <p:cNvSpPr>
                  <a:spLocks noChangeArrowheads="1"/>
                </p:cNvSpPr>
                <p:nvPr/>
              </p:nvSpPr>
              <p:spPr bwMode="auto">
                <a:xfrm>
                  <a:off x="618" y="2586"/>
                  <a:ext cx="720" cy="12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9381" name="AutoShape 967"/>
                <p:cNvSpPr>
                  <a:spLocks noChangeArrowheads="1"/>
                </p:cNvSpPr>
                <p:nvPr/>
              </p:nvSpPr>
              <p:spPr bwMode="auto">
                <a:xfrm>
                  <a:off x="630" y="2586"/>
                  <a:ext cx="695" cy="109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9365" name="Freeform 968"/>
              <p:cNvSpPr>
                <a:spLocks/>
              </p:cNvSpPr>
              <p:nvPr/>
            </p:nvSpPr>
            <p:spPr bwMode="auto">
              <a:xfrm>
                <a:off x="5288" y="1354"/>
                <a:ext cx="263" cy="188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0 h 226"/>
                  <a:gd name="T4" fmla="*/ 36 w 328"/>
                  <a:gd name="T5" fmla="*/ 36 h 226"/>
                  <a:gd name="T6" fmla="*/ 0 w 328"/>
                  <a:gd name="T7" fmla="*/ 15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49366" name="Group 969"/>
              <p:cNvGrpSpPr>
                <a:grpSpLocks/>
              </p:cNvGrpSpPr>
              <p:nvPr/>
            </p:nvGrpSpPr>
            <p:grpSpPr bwMode="auto">
              <a:xfrm>
                <a:off x="4739" y="1327"/>
                <a:ext cx="582" cy="139"/>
                <a:chOff x="614" y="2568"/>
                <a:chExt cx="725" cy="139"/>
              </a:xfrm>
            </p:grpSpPr>
            <p:sp>
              <p:nvSpPr>
                <p:cNvPr id="49378" name="AutoShape 970"/>
                <p:cNvSpPr>
                  <a:spLocks noChangeArrowheads="1"/>
                </p:cNvSpPr>
                <p:nvPr/>
              </p:nvSpPr>
              <p:spPr bwMode="auto">
                <a:xfrm>
                  <a:off x="613" y="2571"/>
                  <a:ext cx="732" cy="13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9379" name="AutoShape 971"/>
                <p:cNvSpPr>
                  <a:spLocks noChangeArrowheads="1"/>
                </p:cNvSpPr>
                <p:nvPr/>
              </p:nvSpPr>
              <p:spPr bwMode="auto">
                <a:xfrm>
                  <a:off x="625" y="2587"/>
                  <a:ext cx="72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9367" name="Rectangle 972"/>
              <p:cNvSpPr>
                <a:spLocks noChangeArrowheads="1"/>
              </p:cNvSpPr>
              <p:nvPr/>
            </p:nvSpPr>
            <p:spPr bwMode="auto">
              <a:xfrm>
                <a:off x="5246" y="429"/>
                <a:ext cx="70" cy="2285"/>
              </a:xfrm>
              <a:prstGeom prst="rect">
                <a:avLst/>
              </a:prstGeom>
              <a:gradFill rotWithShape="1">
                <a:gsLst>
                  <a:gs pos="0">
                    <a:srgbClr val="333333"/>
                  </a:gs>
                  <a:gs pos="5000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68" name="Freeform 973"/>
              <p:cNvSpPr>
                <a:spLocks/>
              </p:cNvSpPr>
              <p:nvPr/>
            </p:nvSpPr>
            <p:spPr bwMode="auto">
              <a:xfrm>
                <a:off x="5312" y="1007"/>
                <a:ext cx="237" cy="213"/>
              </a:xfrm>
              <a:custGeom>
                <a:avLst/>
                <a:gdLst>
                  <a:gd name="T0" fmla="*/ 2 w 296"/>
                  <a:gd name="T1" fmla="*/ 0 h 256"/>
                  <a:gd name="T2" fmla="*/ 32 w 296"/>
                  <a:gd name="T3" fmla="*/ 22 h 256"/>
                  <a:gd name="T4" fmla="*/ 32 w 296"/>
                  <a:gd name="T5" fmla="*/ 41 h 256"/>
                  <a:gd name="T6" fmla="*/ 0 w 296"/>
                  <a:gd name="T7" fmla="*/ 15 h 256"/>
                  <a:gd name="T8" fmla="*/ 2 w 296"/>
                  <a:gd name="T9" fmla="*/ 0 h 2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6"/>
                  <a:gd name="T16" fmla="*/ 0 h 256"/>
                  <a:gd name="T17" fmla="*/ 296 w 296"/>
                  <a:gd name="T18" fmla="*/ 256 h 25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6" h="256">
                    <a:moveTo>
                      <a:pt x="4" y="0"/>
                    </a:moveTo>
                    <a:cubicBezTo>
                      <a:pt x="55" y="10"/>
                      <a:pt x="144" y="68"/>
                      <a:pt x="292" y="144"/>
                    </a:cubicBezTo>
                    <a:cubicBezTo>
                      <a:pt x="290" y="178"/>
                      <a:pt x="296" y="188"/>
                      <a:pt x="296" y="256"/>
                    </a:cubicBezTo>
                    <a:cubicBezTo>
                      <a:pt x="296" y="256"/>
                      <a:pt x="160" y="176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69" name="Freeform 974"/>
              <p:cNvSpPr>
                <a:spLocks/>
              </p:cNvSpPr>
              <p:nvPr/>
            </p:nvSpPr>
            <p:spPr bwMode="auto">
              <a:xfrm>
                <a:off x="5315" y="680"/>
                <a:ext cx="244" cy="240"/>
              </a:xfrm>
              <a:custGeom>
                <a:avLst/>
                <a:gdLst>
                  <a:gd name="T0" fmla="*/ 0 w 304"/>
                  <a:gd name="T1" fmla="*/ 0 h 288"/>
                  <a:gd name="T2" fmla="*/ 34 w 304"/>
                  <a:gd name="T3" fmla="*/ 27 h 288"/>
                  <a:gd name="T4" fmla="*/ 31 w 304"/>
                  <a:gd name="T5" fmla="*/ 47 h 288"/>
                  <a:gd name="T6" fmla="*/ 2 w 304"/>
                  <a:gd name="T7" fmla="*/ 20 h 288"/>
                  <a:gd name="T8" fmla="*/ 0 w 304"/>
                  <a:gd name="T9" fmla="*/ 0 h 2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4"/>
                  <a:gd name="T16" fmla="*/ 0 h 288"/>
                  <a:gd name="T17" fmla="*/ 304 w 304"/>
                  <a:gd name="T18" fmla="*/ 288 h 2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4" h="288">
                    <a:moveTo>
                      <a:pt x="0" y="0"/>
                    </a:moveTo>
                    <a:cubicBezTo>
                      <a:pt x="51" y="10"/>
                      <a:pt x="148" y="76"/>
                      <a:pt x="304" y="164"/>
                    </a:cubicBezTo>
                    <a:cubicBezTo>
                      <a:pt x="302" y="198"/>
                      <a:pt x="284" y="220"/>
                      <a:pt x="284" y="288"/>
                    </a:cubicBezTo>
                    <a:cubicBezTo>
                      <a:pt x="284" y="288"/>
                      <a:pt x="163" y="179"/>
                      <a:pt x="8" y="124"/>
                    </a:cubicBezTo>
                    <a:cubicBezTo>
                      <a:pt x="8" y="72"/>
                      <a:pt x="0" y="17"/>
                      <a:pt x="0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70" name="Oval 975"/>
              <p:cNvSpPr>
                <a:spLocks noChangeArrowheads="1"/>
              </p:cNvSpPr>
              <p:nvPr/>
            </p:nvSpPr>
            <p:spPr bwMode="auto">
              <a:xfrm>
                <a:off x="5515" y="2611"/>
                <a:ext cx="50" cy="95"/>
              </a:xfrm>
              <a:prstGeom prst="ellipse">
                <a:avLst/>
              </a:pr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71" name="Freeform 976"/>
              <p:cNvSpPr>
                <a:spLocks/>
              </p:cNvSpPr>
              <p:nvPr/>
            </p:nvSpPr>
            <p:spPr bwMode="auto">
              <a:xfrm>
                <a:off x="5302" y="2614"/>
                <a:ext cx="245" cy="200"/>
              </a:xfrm>
              <a:custGeom>
                <a:avLst/>
                <a:gdLst>
                  <a:gd name="T0" fmla="*/ 0 w 306"/>
                  <a:gd name="T1" fmla="*/ 18 h 240"/>
                  <a:gd name="T2" fmla="*/ 2 w 306"/>
                  <a:gd name="T3" fmla="*/ 40 h 240"/>
                  <a:gd name="T4" fmla="*/ 34 w 306"/>
                  <a:gd name="T5" fmla="*/ 18 h 240"/>
                  <a:gd name="T6" fmla="*/ 32 w 306"/>
                  <a:gd name="T7" fmla="*/ 0 h 240"/>
                  <a:gd name="T8" fmla="*/ 0 w 306"/>
                  <a:gd name="T9" fmla="*/ 18 h 24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6"/>
                  <a:gd name="T16" fmla="*/ 0 h 240"/>
                  <a:gd name="T17" fmla="*/ 306 w 306"/>
                  <a:gd name="T18" fmla="*/ 240 h 24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6" h="240">
                    <a:moveTo>
                      <a:pt x="0" y="106"/>
                    </a:moveTo>
                    <a:lnTo>
                      <a:pt x="2" y="240"/>
                    </a:lnTo>
                    <a:lnTo>
                      <a:pt x="306" y="110"/>
                    </a:lnTo>
                    <a:lnTo>
                      <a:pt x="300" y="0"/>
                    </a:lnTo>
                    <a:lnTo>
                      <a:pt x="0" y="106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72" name="AutoShape 977"/>
              <p:cNvSpPr>
                <a:spLocks noChangeArrowheads="1"/>
              </p:cNvSpPr>
              <p:nvPr/>
            </p:nvSpPr>
            <p:spPr bwMode="auto">
              <a:xfrm>
                <a:off x="4140" y="2675"/>
                <a:ext cx="1196" cy="15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73" name="AutoShape 978"/>
              <p:cNvSpPr>
                <a:spLocks noChangeArrowheads="1"/>
              </p:cNvSpPr>
              <p:nvPr/>
            </p:nvSpPr>
            <p:spPr bwMode="auto">
              <a:xfrm>
                <a:off x="4210" y="2714"/>
                <a:ext cx="1066" cy="7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chemeClr val="tx2"/>
                  </a:gs>
                  <a:gs pos="100000">
                    <a:schemeClr val="bg2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74" name="Oval 979"/>
              <p:cNvSpPr>
                <a:spLocks noChangeArrowheads="1"/>
              </p:cNvSpPr>
              <p:nvPr/>
            </p:nvSpPr>
            <p:spPr bwMode="auto">
              <a:xfrm>
                <a:off x="4309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75" name="Oval 980"/>
              <p:cNvSpPr>
                <a:spLocks noChangeArrowheads="1"/>
              </p:cNvSpPr>
              <p:nvPr/>
            </p:nvSpPr>
            <p:spPr bwMode="auto">
              <a:xfrm>
                <a:off x="4489" y="2382"/>
                <a:ext cx="159" cy="142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 eaLnBrk="1" hangingPunct="1"/>
                <a:endParaRPr lang="en-US" altLang="en-US" sz="1800">
                  <a:solidFill>
                    <a:srgbClr val="FF0000"/>
                  </a:solidFill>
                </a:endParaRPr>
              </a:p>
            </p:txBody>
          </p:sp>
          <p:sp>
            <p:nvSpPr>
              <p:cNvPr id="49376" name="Oval 981"/>
              <p:cNvSpPr>
                <a:spLocks noChangeArrowheads="1"/>
              </p:cNvSpPr>
              <p:nvPr/>
            </p:nvSpPr>
            <p:spPr bwMode="auto">
              <a:xfrm>
                <a:off x="4658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77" name="Rectangle 982"/>
              <p:cNvSpPr>
                <a:spLocks noChangeArrowheads="1"/>
              </p:cNvSpPr>
              <p:nvPr/>
            </p:nvSpPr>
            <p:spPr bwMode="auto">
              <a:xfrm>
                <a:off x="5067" y="1837"/>
                <a:ext cx="80" cy="759"/>
              </a:xfrm>
              <a:prstGeom prst="rect">
                <a:avLst/>
              </a:prstGeom>
              <a:solidFill>
                <a:srgbClr val="29292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grpSp>
          <p:nvGrpSpPr>
            <p:cNvPr id="49222" name="Group 983"/>
            <p:cNvGrpSpPr>
              <a:grpSpLocks/>
            </p:cNvGrpSpPr>
            <p:nvPr/>
          </p:nvGrpSpPr>
          <p:grpSpPr bwMode="auto">
            <a:xfrm>
              <a:off x="7924800" y="5303838"/>
              <a:ext cx="227012" cy="481013"/>
              <a:chOff x="4140" y="429"/>
              <a:chExt cx="1425" cy="2396"/>
            </a:xfrm>
          </p:grpSpPr>
          <p:sp>
            <p:nvSpPr>
              <p:cNvPr id="49322" name="Freeform 984"/>
              <p:cNvSpPr>
                <a:spLocks/>
              </p:cNvSpPr>
              <p:nvPr/>
            </p:nvSpPr>
            <p:spPr bwMode="auto">
              <a:xfrm>
                <a:off x="5268" y="433"/>
                <a:ext cx="283" cy="2286"/>
              </a:xfrm>
              <a:custGeom>
                <a:avLst/>
                <a:gdLst>
                  <a:gd name="T0" fmla="*/ 7 w 354"/>
                  <a:gd name="T1" fmla="*/ 0 h 2742"/>
                  <a:gd name="T2" fmla="*/ 38 w 354"/>
                  <a:gd name="T3" fmla="*/ 55 h 2742"/>
                  <a:gd name="T4" fmla="*/ 37 w 354"/>
                  <a:gd name="T5" fmla="*/ 425 h 2742"/>
                  <a:gd name="T6" fmla="*/ 0 w 354"/>
                  <a:gd name="T7" fmla="*/ 445 h 2742"/>
                  <a:gd name="T8" fmla="*/ 7 w 354"/>
                  <a:gd name="T9" fmla="*/ 0 h 27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4"/>
                  <a:gd name="T16" fmla="*/ 0 h 2742"/>
                  <a:gd name="T17" fmla="*/ 354 w 354"/>
                  <a:gd name="T18" fmla="*/ 2742 h 27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4" h="2742">
                    <a:moveTo>
                      <a:pt x="63" y="0"/>
                    </a:moveTo>
                    <a:lnTo>
                      <a:pt x="354" y="339"/>
                    </a:lnTo>
                    <a:lnTo>
                      <a:pt x="346" y="2624"/>
                    </a:lnTo>
                    <a:lnTo>
                      <a:pt x="0" y="2742"/>
                    </a:lnTo>
                    <a:lnTo>
                      <a:pt x="6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23" name="Rectangle 985"/>
              <p:cNvSpPr>
                <a:spLocks noChangeArrowheads="1"/>
              </p:cNvSpPr>
              <p:nvPr/>
            </p:nvSpPr>
            <p:spPr bwMode="auto">
              <a:xfrm>
                <a:off x="4210" y="429"/>
                <a:ext cx="1046" cy="2285"/>
              </a:xfrm>
              <a:prstGeom prst="rect">
                <a:avLst/>
              </a:pr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24" name="Freeform 986"/>
              <p:cNvSpPr>
                <a:spLocks/>
              </p:cNvSpPr>
              <p:nvPr/>
            </p:nvSpPr>
            <p:spPr bwMode="auto">
              <a:xfrm>
                <a:off x="5321" y="570"/>
                <a:ext cx="169" cy="2115"/>
              </a:xfrm>
              <a:custGeom>
                <a:avLst/>
                <a:gdLst>
                  <a:gd name="T0" fmla="*/ 2 w 211"/>
                  <a:gd name="T1" fmla="*/ 0 h 2537"/>
                  <a:gd name="T2" fmla="*/ 23 w 211"/>
                  <a:gd name="T3" fmla="*/ 36 h 2537"/>
                  <a:gd name="T4" fmla="*/ 2 w 211"/>
                  <a:gd name="T5" fmla="*/ 405 h 2537"/>
                  <a:gd name="T6" fmla="*/ 2 w 211"/>
                  <a:gd name="T7" fmla="*/ 0 h 2537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11"/>
                  <a:gd name="T13" fmla="*/ 0 h 2537"/>
                  <a:gd name="T14" fmla="*/ 211 w 211"/>
                  <a:gd name="T15" fmla="*/ 2537 h 2537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1" h="2537">
                    <a:moveTo>
                      <a:pt x="7" y="0"/>
                    </a:moveTo>
                    <a:cubicBezTo>
                      <a:pt x="7" y="0"/>
                      <a:pt x="57" y="28"/>
                      <a:pt x="211" y="218"/>
                    </a:cubicBezTo>
                    <a:cubicBezTo>
                      <a:pt x="0" y="1229"/>
                      <a:pt x="41" y="2537"/>
                      <a:pt x="7" y="2501"/>
                    </a:cubicBezTo>
                    <a:lnTo>
                      <a:pt x="7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808080"/>
                  </a:gs>
                  <a:gs pos="100000">
                    <a:srgbClr val="F8F8F8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25" name="Freeform 987"/>
              <p:cNvSpPr>
                <a:spLocks/>
              </p:cNvSpPr>
              <p:nvPr/>
            </p:nvSpPr>
            <p:spPr bwMode="auto">
              <a:xfrm>
                <a:off x="5284" y="1640"/>
                <a:ext cx="263" cy="189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1 h 226"/>
                  <a:gd name="T4" fmla="*/ 36 w 328"/>
                  <a:gd name="T5" fmla="*/ 38 h 226"/>
                  <a:gd name="T6" fmla="*/ 0 w 328"/>
                  <a:gd name="T7" fmla="*/ 16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26" name="Rectangle 988"/>
              <p:cNvSpPr>
                <a:spLocks noChangeArrowheads="1"/>
              </p:cNvSpPr>
              <p:nvPr/>
            </p:nvSpPr>
            <p:spPr bwMode="auto">
              <a:xfrm>
                <a:off x="4210" y="690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49327" name="Group 989"/>
              <p:cNvGrpSpPr>
                <a:grpSpLocks/>
              </p:cNvGrpSpPr>
              <p:nvPr/>
            </p:nvGrpSpPr>
            <p:grpSpPr bwMode="auto">
              <a:xfrm>
                <a:off x="4749" y="668"/>
                <a:ext cx="581" cy="145"/>
                <a:chOff x="614" y="2568"/>
                <a:chExt cx="725" cy="139"/>
              </a:xfrm>
            </p:grpSpPr>
            <p:sp>
              <p:nvSpPr>
                <p:cNvPr id="49352" name="AutoShape 990"/>
                <p:cNvSpPr>
                  <a:spLocks noChangeArrowheads="1"/>
                </p:cNvSpPr>
                <p:nvPr/>
              </p:nvSpPr>
              <p:spPr bwMode="auto">
                <a:xfrm>
                  <a:off x="613" y="2566"/>
                  <a:ext cx="721" cy="14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9353" name="AutoShape 991"/>
                <p:cNvSpPr>
                  <a:spLocks noChangeArrowheads="1"/>
                </p:cNvSpPr>
                <p:nvPr/>
              </p:nvSpPr>
              <p:spPr bwMode="auto">
                <a:xfrm>
                  <a:off x="625" y="2581"/>
                  <a:ext cx="696" cy="114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9328" name="Rectangle 992"/>
              <p:cNvSpPr>
                <a:spLocks noChangeArrowheads="1"/>
              </p:cNvSpPr>
              <p:nvPr/>
            </p:nvSpPr>
            <p:spPr bwMode="auto">
              <a:xfrm>
                <a:off x="4220" y="1022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49329" name="Group 993"/>
              <p:cNvGrpSpPr>
                <a:grpSpLocks/>
              </p:cNvGrpSpPr>
              <p:nvPr/>
            </p:nvGrpSpPr>
            <p:grpSpPr bwMode="auto">
              <a:xfrm>
                <a:off x="4747" y="994"/>
                <a:ext cx="581" cy="134"/>
                <a:chOff x="614" y="2568"/>
                <a:chExt cx="725" cy="139"/>
              </a:xfrm>
            </p:grpSpPr>
            <p:sp>
              <p:nvSpPr>
                <p:cNvPr id="49350" name="AutoShape 994"/>
                <p:cNvSpPr>
                  <a:spLocks noChangeArrowheads="1"/>
                </p:cNvSpPr>
                <p:nvPr/>
              </p:nvSpPr>
              <p:spPr bwMode="auto">
                <a:xfrm>
                  <a:off x="615" y="2564"/>
                  <a:ext cx="721" cy="139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9351" name="AutoShape 995"/>
                <p:cNvSpPr>
                  <a:spLocks noChangeArrowheads="1"/>
                </p:cNvSpPr>
                <p:nvPr/>
              </p:nvSpPr>
              <p:spPr bwMode="auto">
                <a:xfrm>
                  <a:off x="628" y="2581"/>
                  <a:ext cx="696" cy="107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9330" name="Rectangle 996"/>
              <p:cNvSpPr>
                <a:spLocks noChangeArrowheads="1"/>
              </p:cNvSpPr>
              <p:nvPr/>
            </p:nvSpPr>
            <p:spPr bwMode="auto">
              <a:xfrm>
                <a:off x="4220" y="1354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31" name="Rectangle 997"/>
              <p:cNvSpPr>
                <a:spLocks noChangeArrowheads="1"/>
              </p:cNvSpPr>
              <p:nvPr/>
            </p:nvSpPr>
            <p:spPr bwMode="auto">
              <a:xfrm>
                <a:off x="4230" y="1655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49332" name="Group 998"/>
              <p:cNvGrpSpPr>
                <a:grpSpLocks/>
              </p:cNvGrpSpPr>
              <p:nvPr/>
            </p:nvGrpSpPr>
            <p:grpSpPr bwMode="auto">
              <a:xfrm>
                <a:off x="4735" y="1627"/>
                <a:ext cx="582" cy="151"/>
                <a:chOff x="614" y="2568"/>
                <a:chExt cx="725" cy="139"/>
              </a:xfrm>
            </p:grpSpPr>
            <p:sp>
              <p:nvSpPr>
                <p:cNvPr id="49348" name="AutoShape 999"/>
                <p:cNvSpPr>
                  <a:spLocks noChangeArrowheads="1"/>
                </p:cNvSpPr>
                <p:nvPr/>
              </p:nvSpPr>
              <p:spPr bwMode="auto">
                <a:xfrm>
                  <a:off x="618" y="2586"/>
                  <a:ext cx="720" cy="12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9349" name="AutoShape 1000"/>
                <p:cNvSpPr>
                  <a:spLocks noChangeArrowheads="1"/>
                </p:cNvSpPr>
                <p:nvPr/>
              </p:nvSpPr>
              <p:spPr bwMode="auto">
                <a:xfrm>
                  <a:off x="630" y="2586"/>
                  <a:ext cx="695" cy="109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9333" name="Freeform 1001"/>
              <p:cNvSpPr>
                <a:spLocks/>
              </p:cNvSpPr>
              <p:nvPr/>
            </p:nvSpPr>
            <p:spPr bwMode="auto">
              <a:xfrm>
                <a:off x="5288" y="1354"/>
                <a:ext cx="263" cy="188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0 h 226"/>
                  <a:gd name="T4" fmla="*/ 36 w 328"/>
                  <a:gd name="T5" fmla="*/ 36 h 226"/>
                  <a:gd name="T6" fmla="*/ 0 w 328"/>
                  <a:gd name="T7" fmla="*/ 15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49334" name="Group 1002"/>
              <p:cNvGrpSpPr>
                <a:grpSpLocks/>
              </p:cNvGrpSpPr>
              <p:nvPr/>
            </p:nvGrpSpPr>
            <p:grpSpPr bwMode="auto">
              <a:xfrm>
                <a:off x="4739" y="1327"/>
                <a:ext cx="582" cy="139"/>
                <a:chOff x="614" y="2568"/>
                <a:chExt cx="725" cy="139"/>
              </a:xfrm>
            </p:grpSpPr>
            <p:sp>
              <p:nvSpPr>
                <p:cNvPr id="49346" name="AutoShape 1003"/>
                <p:cNvSpPr>
                  <a:spLocks noChangeArrowheads="1"/>
                </p:cNvSpPr>
                <p:nvPr/>
              </p:nvSpPr>
              <p:spPr bwMode="auto">
                <a:xfrm>
                  <a:off x="613" y="2571"/>
                  <a:ext cx="732" cy="13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49347" name="AutoShape 1004"/>
                <p:cNvSpPr>
                  <a:spLocks noChangeArrowheads="1"/>
                </p:cNvSpPr>
                <p:nvPr/>
              </p:nvSpPr>
              <p:spPr bwMode="auto">
                <a:xfrm>
                  <a:off x="625" y="2587"/>
                  <a:ext cx="72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49335" name="Rectangle 1005"/>
              <p:cNvSpPr>
                <a:spLocks noChangeArrowheads="1"/>
              </p:cNvSpPr>
              <p:nvPr/>
            </p:nvSpPr>
            <p:spPr bwMode="auto">
              <a:xfrm>
                <a:off x="5246" y="429"/>
                <a:ext cx="70" cy="2285"/>
              </a:xfrm>
              <a:prstGeom prst="rect">
                <a:avLst/>
              </a:prstGeom>
              <a:gradFill rotWithShape="1">
                <a:gsLst>
                  <a:gs pos="0">
                    <a:srgbClr val="333333"/>
                  </a:gs>
                  <a:gs pos="5000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36" name="Freeform 1006"/>
              <p:cNvSpPr>
                <a:spLocks/>
              </p:cNvSpPr>
              <p:nvPr/>
            </p:nvSpPr>
            <p:spPr bwMode="auto">
              <a:xfrm>
                <a:off x="5312" y="1007"/>
                <a:ext cx="237" cy="213"/>
              </a:xfrm>
              <a:custGeom>
                <a:avLst/>
                <a:gdLst>
                  <a:gd name="T0" fmla="*/ 2 w 296"/>
                  <a:gd name="T1" fmla="*/ 0 h 256"/>
                  <a:gd name="T2" fmla="*/ 32 w 296"/>
                  <a:gd name="T3" fmla="*/ 22 h 256"/>
                  <a:gd name="T4" fmla="*/ 32 w 296"/>
                  <a:gd name="T5" fmla="*/ 41 h 256"/>
                  <a:gd name="T6" fmla="*/ 0 w 296"/>
                  <a:gd name="T7" fmla="*/ 15 h 256"/>
                  <a:gd name="T8" fmla="*/ 2 w 296"/>
                  <a:gd name="T9" fmla="*/ 0 h 2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6"/>
                  <a:gd name="T16" fmla="*/ 0 h 256"/>
                  <a:gd name="T17" fmla="*/ 296 w 296"/>
                  <a:gd name="T18" fmla="*/ 256 h 25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6" h="256">
                    <a:moveTo>
                      <a:pt x="4" y="0"/>
                    </a:moveTo>
                    <a:cubicBezTo>
                      <a:pt x="55" y="10"/>
                      <a:pt x="144" y="68"/>
                      <a:pt x="292" y="144"/>
                    </a:cubicBezTo>
                    <a:cubicBezTo>
                      <a:pt x="290" y="178"/>
                      <a:pt x="296" y="188"/>
                      <a:pt x="296" y="256"/>
                    </a:cubicBezTo>
                    <a:cubicBezTo>
                      <a:pt x="296" y="256"/>
                      <a:pt x="160" y="176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37" name="Freeform 1007"/>
              <p:cNvSpPr>
                <a:spLocks/>
              </p:cNvSpPr>
              <p:nvPr/>
            </p:nvSpPr>
            <p:spPr bwMode="auto">
              <a:xfrm>
                <a:off x="5315" y="680"/>
                <a:ext cx="244" cy="240"/>
              </a:xfrm>
              <a:custGeom>
                <a:avLst/>
                <a:gdLst>
                  <a:gd name="T0" fmla="*/ 0 w 304"/>
                  <a:gd name="T1" fmla="*/ 0 h 288"/>
                  <a:gd name="T2" fmla="*/ 34 w 304"/>
                  <a:gd name="T3" fmla="*/ 27 h 288"/>
                  <a:gd name="T4" fmla="*/ 31 w 304"/>
                  <a:gd name="T5" fmla="*/ 47 h 288"/>
                  <a:gd name="T6" fmla="*/ 2 w 304"/>
                  <a:gd name="T7" fmla="*/ 20 h 288"/>
                  <a:gd name="T8" fmla="*/ 0 w 304"/>
                  <a:gd name="T9" fmla="*/ 0 h 2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4"/>
                  <a:gd name="T16" fmla="*/ 0 h 288"/>
                  <a:gd name="T17" fmla="*/ 304 w 304"/>
                  <a:gd name="T18" fmla="*/ 288 h 2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4" h="288">
                    <a:moveTo>
                      <a:pt x="0" y="0"/>
                    </a:moveTo>
                    <a:cubicBezTo>
                      <a:pt x="51" y="10"/>
                      <a:pt x="148" y="76"/>
                      <a:pt x="304" y="164"/>
                    </a:cubicBezTo>
                    <a:cubicBezTo>
                      <a:pt x="302" y="198"/>
                      <a:pt x="284" y="220"/>
                      <a:pt x="284" y="288"/>
                    </a:cubicBezTo>
                    <a:cubicBezTo>
                      <a:pt x="284" y="288"/>
                      <a:pt x="163" y="179"/>
                      <a:pt x="8" y="124"/>
                    </a:cubicBezTo>
                    <a:cubicBezTo>
                      <a:pt x="8" y="72"/>
                      <a:pt x="0" y="17"/>
                      <a:pt x="0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38" name="Oval 1008"/>
              <p:cNvSpPr>
                <a:spLocks noChangeArrowheads="1"/>
              </p:cNvSpPr>
              <p:nvPr/>
            </p:nvSpPr>
            <p:spPr bwMode="auto">
              <a:xfrm>
                <a:off x="5515" y="2611"/>
                <a:ext cx="50" cy="95"/>
              </a:xfrm>
              <a:prstGeom prst="ellipse">
                <a:avLst/>
              </a:pr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39" name="Freeform 1009"/>
              <p:cNvSpPr>
                <a:spLocks/>
              </p:cNvSpPr>
              <p:nvPr/>
            </p:nvSpPr>
            <p:spPr bwMode="auto">
              <a:xfrm>
                <a:off x="5302" y="2614"/>
                <a:ext cx="245" cy="200"/>
              </a:xfrm>
              <a:custGeom>
                <a:avLst/>
                <a:gdLst>
                  <a:gd name="T0" fmla="*/ 0 w 306"/>
                  <a:gd name="T1" fmla="*/ 18 h 240"/>
                  <a:gd name="T2" fmla="*/ 2 w 306"/>
                  <a:gd name="T3" fmla="*/ 40 h 240"/>
                  <a:gd name="T4" fmla="*/ 34 w 306"/>
                  <a:gd name="T5" fmla="*/ 18 h 240"/>
                  <a:gd name="T6" fmla="*/ 32 w 306"/>
                  <a:gd name="T7" fmla="*/ 0 h 240"/>
                  <a:gd name="T8" fmla="*/ 0 w 306"/>
                  <a:gd name="T9" fmla="*/ 18 h 24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6"/>
                  <a:gd name="T16" fmla="*/ 0 h 240"/>
                  <a:gd name="T17" fmla="*/ 306 w 306"/>
                  <a:gd name="T18" fmla="*/ 240 h 24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6" h="240">
                    <a:moveTo>
                      <a:pt x="0" y="106"/>
                    </a:moveTo>
                    <a:lnTo>
                      <a:pt x="2" y="240"/>
                    </a:lnTo>
                    <a:lnTo>
                      <a:pt x="306" y="110"/>
                    </a:lnTo>
                    <a:lnTo>
                      <a:pt x="300" y="0"/>
                    </a:lnTo>
                    <a:lnTo>
                      <a:pt x="0" y="106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40" name="AutoShape 1010"/>
              <p:cNvSpPr>
                <a:spLocks noChangeArrowheads="1"/>
              </p:cNvSpPr>
              <p:nvPr/>
            </p:nvSpPr>
            <p:spPr bwMode="auto">
              <a:xfrm>
                <a:off x="4140" y="2675"/>
                <a:ext cx="1196" cy="15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41" name="AutoShape 1011"/>
              <p:cNvSpPr>
                <a:spLocks noChangeArrowheads="1"/>
              </p:cNvSpPr>
              <p:nvPr/>
            </p:nvSpPr>
            <p:spPr bwMode="auto">
              <a:xfrm>
                <a:off x="4210" y="2714"/>
                <a:ext cx="1066" cy="7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chemeClr val="tx2"/>
                  </a:gs>
                  <a:gs pos="100000">
                    <a:schemeClr val="bg2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42" name="Oval 1012"/>
              <p:cNvSpPr>
                <a:spLocks noChangeArrowheads="1"/>
              </p:cNvSpPr>
              <p:nvPr/>
            </p:nvSpPr>
            <p:spPr bwMode="auto">
              <a:xfrm>
                <a:off x="4309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43" name="Oval 1013"/>
              <p:cNvSpPr>
                <a:spLocks noChangeArrowheads="1"/>
              </p:cNvSpPr>
              <p:nvPr/>
            </p:nvSpPr>
            <p:spPr bwMode="auto">
              <a:xfrm>
                <a:off x="4489" y="2382"/>
                <a:ext cx="159" cy="142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 eaLnBrk="1" hangingPunct="1"/>
                <a:endParaRPr lang="en-US" altLang="en-US" sz="1800">
                  <a:solidFill>
                    <a:srgbClr val="FF0000"/>
                  </a:solidFill>
                </a:endParaRPr>
              </a:p>
            </p:txBody>
          </p:sp>
          <p:sp>
            <p:nvSpPr>
              <p:cNvPr id="49344" name="Oval 1014"/>
              <p:cNvSpPr>
                <a:spLocks noChangeArrowheads="1"/>
              </p:cNvSpPr>
              <p:nvPr/>
            </p:nvSpPr>
            <p:spPr bwMode="auto">
              <a:xfrm>
                <a:off x="4658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49345" name="Rectangle 1015"/>
              <p:cNvSpPr>
                <a:spLocks noChangeArrowheads="1"/>
              </p:cNvSpPr>
              <p:nvPr/>
            </p:nvSpPr>
            <p:spPr bwMode="auto">
              <a:xfrm>
                <a:off x="5067" y="1837"/>
                <a:ext cx="80" cy="759"/>
              </a:xfrm>
              <a:prstGeom prst="rect">
                <a:avLst/>
              </a:prstGeom>
              <a:solidFill>
                <a:srgbClr val="29292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grpSp>
          <p:nvGrpSpPr>
            <p:cNvPr id="49223" name="Group 1016"/>
            <p:cNvGrpSpPr>
              <a:grpSpLocks/>
            </p:cNvGrpSpPr>
            <p:nvPr/>
          </p:nvGrpSpPr>
          <p:grpSpPr bwMode="auto">
            <a:xfrm>
              <a:off x="5302250" y="2043113"/>
              <a:ext cx="534987" cy="407988"/>
              <a:chOff x="877" y="1008"/>
              <a:chExt cx="2747" cy="2591"/>
            </a:xfrm>
          </p:grpSpPr>
          <p:pic>
            <p:nvPicPr>
              <p:cNvPr id="49299" name="Picture 1017" descr="antenna_stylized"/>
              <p:cNvPicPr>
                <a:picLocks noChangeAspect="1" noChangeArrowheads="1"/>
              </p:cNvPicPr>
              <p:nvPr/>
            </p:nvPicPr>
            <p:blipFill>
              <a:blip r:embed="rId1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9300" name="Picture 1018" descr="laptop_keyboard"/>
              <p:cNvPicPr>
                <a:picLocks noChangeAspect="1" noChangeArrowheads="1"/>
              </p:cNvPicPr>
              <p:nvPr/>
            </p:nvPicPr>
            <p:blipFill>
              <a:blip r:embed="rId1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301" name="Freeform 1019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49302" name="Picture 1020" descr="screen"/>
              <p:cNvPicPr>
                <a:picLocks noChangeAspect="1" noChangeArrowheads="1"/>
              </p:cNvPicPr>
              <p:nvPr/>
            </p:nvPicPr>
            <p:blipFill>
              <a:blip r:embed="rId1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303" name="Freeform 1021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04" name="Freeform 1022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05" name="Freeform 1023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06" name="Freeform 1024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07" name="Freeform 1025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08" name="Freeform 1026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49309" name="Group 1027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49316" name="Freeform 1028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317" name="Freeform 1029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318" name="Freeform 1030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319" name="Freeform 1031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320" name="Freeform 1032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321" name="Freeform 1033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310" name="Freeform 1034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11" name="Freeform 1035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12" name="Freeform 1036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13" name="Freeform 1037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14" name="Freeform 1038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315" name="Freeform 1039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24" name="Group 1064"/>
            <p:cNvGrpSpPr>
              <a:grpSpLocks/>
            </p:cNvGrpSpPr>
            <p:nvPr/>
          </p:nvGrpSpPr>
          <p:grpSpPr bwMode="auto">
            <a:xfrm>
              <a:off x="6872288" y="5486400"/>
              <a:ext cx="474662" cy="407988"/>
              <a:chOff x="877" y="1008"/>
              <a:chExt cx="2747" cy="2591"/>
            </a:xfrm>
          </p:grpSpPr>
          <p:pic>
            <p:nvPicPr>
              <p:cNvPr id="49276" name="Picture 1065" descr="antenna_stylized"/>
              <p:cNvPicPr>
                <a:picLocks noChangeAspect="1" noChangeArrowheads="1"/>
              </p:cNvPicPr>
              <p:nvPr/>
            </p:nvPicPr>
            <p:blipFill>
              <a:blip r:embed="rId1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9277" name="Picture 1066" descr="laptop_keyboard"/>
              <p:cNvPicPr>
                <a:picLocks noChangeAspect="1" noChangeArrowheads="1"/>
              </p:cNvPicPr>
              <p:nvPr/>
            </p:nvPicPr>
            <p:blipFill>
              <a:blip r:embed="rId1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278" name="Freeform 1067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49279" name="Picture 1068" descr="screen"/>
              <p:cNvPicPr>
                <a:picLocks noChangeAspect="1" noChangeArrowheads="1"/>
              </p:cNvPicPr>
              <p:nvPr/>
            </p:nvPicPr>
            <p:blipFill>
              <a:blip r:embed="rId1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280" name="Freeform 1069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81" name="Freeform 1070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82" name="Freeform 1071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83" name="Freeform 1072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84" name="Freeform 1073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85" name="Freeform 1074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49286" name="Group 1075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49293" name="Freeform 1076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94" name="Freeform 1077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95" name="Freeform 1078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96" name="Freeform 1079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97" name="Freeform 1080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98" name="Freeform 1081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287" name="Freeform 1082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88" name="Freeform 1083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89" name="Freeform 1084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90" name="Freeform 1085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91" name="Freeform 1086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92" name="Freeform 1087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25" name="Group 1114"/>
            <p:cNvGrpSpPr>
              <a:grpSpLocks/>
            </p:cNvGrpSpPr>
            <p:nvPr/>
          </p:nvGrpSpPr>
          <p:grpSpPr bwMode="auto">
            <a:xfrm>
              <a:off x="5561013" y="3041650"/>
              <a:ext cx="444500" cy="407988"/>
              <a:chOff x="877" y="1008"/>
              <a:chExt cx="2747" cy="2591"/>
            </a:xfrm>
          </p:grpSpPr>
          <p:pic>
            <p:nvPicPr>
              <p:cNvPr id="49253" name="Picture 1115" descr="antenna_stylized"/>
              <p:cNvPicPr>
                <a:picLocks noChangeAspect="1" noChangeArrowheads="1"/>
              </p:cNvPicPr>
              <p:nvPr/>
            </p:nvPicPr>
            <p:blipFill>
              <a:blip r:embed="rId1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9254" name="Picture 1116" descr="laptop_keyboard"/>
              <p:cNvPicPr>
                <a:picLocks noChangeAspect="1" noChangeArrowheads="1"/>
              </p:cNvPicPr>
              <p:nvPr/>
            </p:nvPicPr>
            <p:blipFill>
              <a:blip r:embed="rId20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255" name="Freeform 1117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49256" name="Picture 1118" descr="screen"/>
              <p:cNvPicPr>
                <a:picLocks noChangeAspect="1" noChangeArrowheads="1"/>
              </p:cNvPicPr>
              <p:nvPr/>
            </p:nvPicPr>
            <p:blipFill>
              <a:blip r:embed="rId21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257" name="Freeform 1119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58" name="Freeform 1120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59" name="Freeform 1121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60" name="Freeform 1122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61" name="Freeform 1123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62" name="Freeform 1124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49263" name="Group 1125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49270" name="Freeform 1126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71" name="Freeform 1127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72" name="Freeform 1128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73" name="Freeform 1129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74" name="Freeform 1130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75" name="Freeform 1131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264" name="Freeform 1132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65" name="Freeform 1133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66" name="Freeform 1134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67" name="Freeform 1135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68" name="Freeform 1136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69" name="Freeform 1137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49226" name="Group 1139"/>
            <p:cNvGrpSpPr>
              <a:grpSpLocks/>
            </p:cNvGrpSpPr>
            <p:nvPr/>
          </p:nvGrpSpPr>
          <p:grpSpPr bwMode="auto">
            <a:xfrm flipH="1">
              <a:off x="5940425" y="3222625"/>
              <a:ext cx="414337" cy="373063"/>
              <a:chOff x="2839" y="3501"/>
              <a:chExt cx="755" cy="803"/>
            </a:xfrm>
          </p:grpSpPr>
          <p:pic>
            <p:nvPicPr>
              <p:cNvPr id="49251" name="Picture 1140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252" name="Freeform 1141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49227" name="Group 1142"/>
            <p:cNvGrpSpPr>
              <a:grpSpLocks/>
            </p:cNvGrpSpPr>
            <p:nvPr/>
          </p:nvGrpSpPr>
          <p:grpSpPr bwMode="auto">
            <a:xfrm>
              <a:off x="7307263" y="5422900"/>
              <a:ext cx="474662" cy="407988"/>
              <a:chOff x="877" y="1008"/>
              <a:chExt cx="2747" cy="2591"/>
            </a:xfrm>
          </p:grpSpPr>
          <p:pic>
            <p:nvPicPr>
              <p:cNvPr id="49228" name="Picture 1143" descr="antenna_stylized"/>
              <p:cNvPicPr>
                <a:picLocks noChangeAspect="1" noChangeArrowheads="1"/>
              </p:cNvPicPr>
              <p:nvPr/>
            </p:nvPicPr>
            <p:blipFill>
              <a:blip r:embed="rId1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49229" name="Picture 1144" descr="laptop_keyboard"/>
              <p:cNvPicPr>
                <a:picLocks noChangeAspect="1" noChangeArrowheads="1"/>
              </p:cNvPicPr>
              <p:nvPr/>
            </p:nvPicPr>
            <p:blipFill>
              <a:blip r:embed="rId1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230" name="Freeform 1145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49231" name="Picture 1146" descr="screen"/>
              <p:cNvPicPr>
                <a:picLocks noChangeAspect="1" noChangeArrowheads="1"/>
              </p:cNvPicPr>
              <p:nvPr/>
            </p:nvPicPr>
            <p:blipFill>
              <a:blip r:embed="rId1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9232" name="Freeform 1147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33" name="Freeform 1148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34" name="Freeform 1149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35" name="Freeform 1150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36" name="Freeform 1151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37" name="Freeform 1152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49238" name="Group 1153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49245" name="Freeform 1154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46" name="Freeform 1155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47" name="Freeform 1156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48" name="Freeform 1157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49" name="Freeform 1158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49250" name="Freeform 1159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49239" name="Freeform 1160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40" name="Freeform 1161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41" name="Freeform 1162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42" name="Freeform 1163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43" name="Freeform 1164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49244" name="Freeform 1165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sp>
        <p:nvSpPr>
          <p:cNvPr id="365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7311851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92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9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3" dur="500"/>
                                        <p:tgtEl>
                                          <p:spTgt spid="9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8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6" dur="500"/>
                                        <p:tgtEl>
                                          <p:spTgt spid="1008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8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9" dur="500"/>
                                        <p:tgtEl>
                                          <p:spTgt spid="1008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8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2" dur="500"/>
                                        <p:tgtEl>
                                          <p:spTgt spid="1008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8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5" dur="500"/>
                                        <p:tgtEl>
                                          <p:spTgt spid="1008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3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600075" y="1371600"/>
            <a:ext cx="4010025" cy="5010150"/>
          </a:xfrm>
        </p:spPr>
        <p:txBody>
          <a:bodyPr>
            <a:normAutofit lnSpcReduction="10000"/>
          </a:bodyPr>
          <a:lstStyle/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Q: How to connect end systems to edge router?</a:t>
            </a:r>
          </a:p>
          <a:p>
            <a:pPr eaLnBrk="1" hangingPunct="1"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residential access nets</a:t>
            </a:r>
          </a:p>
          <a:p>
            <a:pPr eaLnBrk="1" hangingPunct="1"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institutional access networks (school, company)</a:t>
            </a:r>
          </a:p>
          <a:p>
            <a:pPr eaLnBrk="1" hangingPunct="1">
              <a:spcAft>
                <a:spcPct val="30000"/>
              </a:spcAft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mobile access networks</a:t>
            </a:r>
            <a:endParaRPr lang="en-US" altLang="en-US" sz="2400" smtClean="0">
              <a:solidFill>
                <a:srgbClr val="FF0000"/>
              </a:solidFill>
              <a:ea typeface="ＭＳ Ｐゴシック" panose="020B0600070205080204" pitchFamily="34" charset="-128"/>
            </a:endParaRP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keep in mind: </a:t>
            </a:r>
          </a:p>
          <a:p>
            <a:pPr eaLnBrk="1" hangingPunct="1"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bandwidth (bits per second) of access network?</a:t>
            </a:r>
          </a:p>
          <a:p>
            <a:pPr eaLnBrk="1" hangingPunct="1"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shared or dedicated?</a:t>
            </a:r>
          </a:p>
        </p:txBody>
      </p:sp>
      <p:sp>
        <p:nvSpPr>
          <p:cNvPr id="51204" name="Freeform 665"/>
          <p:cNvSpPr>
            <a:spLocks/>
          </p:cNvSpPr>
          <p:nvPr/>
        </p:nvSpPr>
        <p:spPr bwMode="auto">
          <a:xfrm>
            <a:off x="5202238" y="1712913"/>
            <a:ext cx="1736725" cy="1071562"/>
          </a:xfrm>
          <a:custGeom>
            <a:avLst/>
            <a:gdLst>
              <a:gd name="T0" fmla="*/ 2147483647 w 1036"/>
              <a:gd name="T1" fmla="*/ 2147483647 h 675"/>
              <a:gd name="T2" fmla="*/ 2147483647 w 1036"/>
              <a:gd name="T3" fmla="*/ 2147483647 h 675"/>
              <a:gd name="T4" fmla="*/ 2147483647 w 1036"/>
              <a:gd name="T5" fmla="*/ 2147483647 h 675"/>
              <a:gd name="T6" fmla="*/ 2147483647 w 1036"/>
              <a:gd name="T7" fmla="*/ 2147483647 h 675"/>
              <a:gd name="T8" fmla="*/ 2147483647 w 1036"/>
              <a:gd name="T9" fmla="*/ 2147483647 h 675"/>
              <a:gd name="T10" fmla="*/ 2147483647 w 1036"/>
              <a:gd name="T11" fmla="*/ 2147483647 h 675"/>
              <a:gd name="T12" fmla="*/ 2147483647 w 1036"/>
              <a:gd name="T13" fmla="*/ 2147483647 h 675"/>
              <a:gd name="T14" fmla="*/ 2147483647 w 1036"/>
              <a:gd name="T15" fmla="*/ 2147483647 h 675"/>
              <a:gd name="T16" fmla="*/ 2147483647 w 1036"/>
              <a:gd name="T17" fmla="*/ 2147483647 h 675"/>
              <a:gd name="T18" fmla="*/ 2147483647 w 1036"/>
              <a:gd name="T19" fmla="*/ 2147483647 h 675"/>
              <a:gd name="T20" fmla="*/ 2147483647 w 1036"/>
              <a:gd name="T21" fmla="*/ 2147483647 h 675"/>
              <a:gd name="T22" fmla="*/ 2147483647 w 1036"/>
              <a:gd name="T23" fmla="*/ 2147483647 h 675"/>
              <a:gd name="T24" fmla="*/ 2147483647 w 1036"/>
              <a:gd name="T25" fmla="*/ 2147483647 h 675"/>
              <a:gd name="T26" fmla="*/ 2147483647 w 1036"/>
              <a:gd name="T27" fmla="*/ 2147483647 h 675"/>
              <a:gd name="T28" fmla="*/ 2147483647 w 1036"/>
              <a:gd name="T29" fmla="*/ 2147483647 h 675"/>
              <a:gd name="T30" fmla="*/ 2147483647 w 1036"/>
              <a:gd name="T31" fmla="*/ 2147483647 h 675"/>
              <a:gd name="T32" fmla="*/ 2147483647 w 1036"/>
              <a:gd name="T33" fmla="*/ 2147483647 h 675"/>
              <a:gd name="T34" fmla="*/ 2147483647 w 1036"/>
              <a:gd name="T35" fmla="*/ 2147483647 h 675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w 1036"/>
              <a:gd name="T55" fmla="*/ 0 h 675"/>
              <a:gd name="T56" fmla="*/ 1036 w 1036"/>
              <a:gd name="T57" fmla="*/ 675 h 675"/>
            </a:gdLst>
            <a:ahLst/>
            <a:cxnLst>
              <a:cxn ang="T36">
                <a:pos x="T0" y="T1"/>
              </a:cxn>
              <a:cxn ang="T37">
                <a:pos x="T2" y="T3"/>
              </a:cxn>
              <a:cxn ang="T38">
                <a:pos x="T4" y="T5"/>
              </a:cxn>
              <a:cxn ang="T39">
                <a:pos x="T6" y="T7"/>
              </a:cxn>
              <a:cxn ang="T40">
                <a:pos x="T8" y="T9"/>
              </a:cxn>
              <a:cxn ang="T41">
                <a:pos x="T10" y="T11"/>
              </a:cxn>
              <a:cxn ang="T42">
                <a:pos x="T12" y="T13"/>
              </a:cxn>
              <a:cxn ang="T43">
                <a:pos x="T14" y="T15"/>
              </a:cxn>
              <a:cxn ang="T44">
                <a:pos x="T16" y="T17"/>
              </a:cxn>
              <a:cxn ang="T45">
                <a:pos x="T18" y="T19"/>
              </a:cxn>
              <a:cxn ang="T46">
                <a:pos x="T20" y="T21"/>
              </a:cxn>
              <a:cxn ang="T47">
                <a:pos x="T22" y="T23"/>
              </a:cxn>
              <a:cxn ang="T48">
                <a:pos x="T24" y="T25"/>
              </a:cxn>
              <a:cxn ang="T49">
                <a:pos x="T26" y="T27"/>
              </a:cxn>
              <a:cxn ang="T50">
                <a:pos x="T28" y="T29"/>
              </a:cxn>
              <a:cxn ang="T51">
                <a:pos x="T30" y="T31"/>
              </a:cxn>
              <a:cxn ang="T52">
                <a:pos x="T32" y="T33"/>
              </a:cxn>
              <a:cxn ang="T53">
                <a:pos x="T34" y="T35"/>
              </a:cxn>
            </a:cxnLst>
            <a:rect l="T54" t="T55" r="T56" b="T57"/>
            <a:pathLst>
              <a:path w="1036" h="675">
                <a:moveTo>
                  <a:pt x="648" y="11"/>
                </a:moveTo>
                <a:cubicBezTo>
                  <a:pt x="584" y="19"/>
                  <a:pt x="464" y="33"/>
                  <a:pt x="390" y="53"/>
                </a:cubicBezTo>
                <a:cubicBezTo>
                  <a:pt x="316" y="73"/>
                  <a:pt x="246" y="100"/>
                  <a:pt x="206" y="129"/>
                </a:cubicBezTo>
                <a:cubicBezTo>
                  <a:pt x="166" y="158"/>
                  <a:pt x="183" y="201"/>
                  <a:pt x="152" y="229"/>
                </a:cubicBezTo>
                <a:cubicBezTo>
                  <a:pt x="121" y="257"/>
                  <a:pt x="44" y="259"/>
                  <a:pt x="22" y="297"/>
                </a:cubicBezTo>
                <a:cubicBezTo>
                  <a:pt x="0" y="335"/>
                  <a:pt x="0" y="427"/>
                  <a:pt x="18" y="459"/>
                </a:cubicBezTo>
                <a:cubicBezTo>
                  <a:pt x="36" y="491"/>
                  <a:pt x="59" y="484"/>
                  <a:pt x="132" y="489"/>
                </a:cubicBezTo>
                <a:cubicBezTo>
                  <a:pt x="205" y="494"/>
                  <a:pt x="380" y="478"/>
                  <a:pt x="458" y="489"/>
                </a:cubicBezTo>
                <a:cubicBezTo>
                  <a:pt x="536" y="500"/>
                  <a:pt x="549" y="527"/>
                  <a:pt x="598" y="555"/>
                </a:cubicBezTo>
                <a:cubicBezTo>
                  <a:pt x="647" y="583"/>
                  <a:pt x="707" y="639"/>
                  <a:pt x="752" y="657"/>
                </a:cubicBezTo>
                <a:cubicBezTo>
                  <a:pt x="797" y="675"/>
                  <a:pt x="837" y="670"/>
                  <a:pt x="870" y="661"/>
                </a:cubicBezTo>
                <a:cubicBezTo>
                  <a:pt x="903" y="652"/>
                  <a:pt x="932" y="639"/>
                  <a:pt x="952" y="603"/>
                </a:cubicBezTo>
                <a:cubicBezTo>
                  <a:pt x="972" y="567"/>
                  <a:pt x="981" y="497"/>
                  <a:pt x="992" y="445"/>
                </a:cubicBezTo>
                <a:cubicBezTo>
                  <a:pt x="1003" y="393"/>
                  <a:pt x="1013" y="347"/>
                  <a:pt x="1018" y="291"/>
                </a:cubicBezTo>
                <a:cubicBezTo>
                  <a:pt x="1023" y="235"/>
                  <a:pt x="1036" y="153"/>
                  <a:pt x="1022" y="107"/>
                </a:cubicBezTo>
                <a:cubicBezTo>
                  <a:pt x="1008" y="61"/>
                  <a:pt x="975" y="34"/>
                  <a:pt x="934" y="17"/>
                </a:cubicBezTo>
                <a:cubicBezTo>
                  <a:pt x="893" y="0"/>
                  <a:pt x="824" y="4"/>
                  <a:pt x="776" y="3"/>
                </a:cubicBezTo>
                <a:cubicBezTo>
                  <a:pt x="728" y="2"/>
                  <a:pt x="712" y="3"/>
                  <a:pt x="648" y="11"/>
                </a:cubicBezTo>
                <a:close/>
              </a:path>
            </a:pathLst>
          </a:custGeom>
          <a:solidFill>
            <a:srgbClr val="00CC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51205" name="Group 666"/>
          <p:cNvGrpSpPr>
            <a:grpSpLocks/>
          </p:cNvGrpSpPr>
          <p:nvPr/>
        </p:nvGrpSpPr>
        <p:grpSpPr bwMode="auto">
          <a:xfrm>
            <a:off x="5370513" y="3048000"/>
            <a:ext cx="1458912" cy="933450"/>
            <a:chOff x="2889" y="1631"/>
            <a:chExt cx="980" cy="743"/>
          </a:xfrm>
        </p:grpSpPr>
        <p:sp>
          <p:nvSpPr>
            <p:cNvPr id="51651" name="Rectangle 667"/>
            <p:cNvSpPr>
              <a:spLocks noChangeArrowheads="1"/>
            </p:cNvSpPr>
            <p:nvPr/>
          </p:nvSpPr>
          <p:spPr bwMode="auto">
            <a:xfrm>
              <a:off x="3046" y="1841"/>
              <a:ext cx="663" cy="533"/>
            </a:xfrm>
            <a:prstGeom prst="rect">
              <a:avLst/>
            </a:pr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652" name="AutoShape 668"/>
            <p:cNvSpPr>
              <a:spLocks noChangeArrowheads="1"/>
            </p:cNvSpPr>
            <p:nvPr/>
          </p:nvSpPr>
          <p:spPr bwMode="auto">
            <a:xfrm>
              <a:off x="2889" y="1631"/>
              <a:ext cx="980" cy="253"/>
            </a:xfrm>
            <a:prstGeom prst="triangle">
              <a:avLst>
                <a:gd name="adj" fmla="val 50000"/>
              </a:avLst>
            </a:prstGeom>
            <a:solidFill>
              <a:srgbClr val="00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solidFill>
                  <a:srgbClr val="00CCFF"/>
                </a:solidFill>
              </a:endParaRPr>
            </a:p>
          </p:txBody>
        </p:sp>
      </p:grpSp>
      <p:sp>
        <p:nvSpPr>
          <p:cNvPr id="51206" name="Freeform 669"/>
          <p:cNvSpPr>
            <a:spLocks/>
          </p:cNvSpPr>
          <p:nvPr/>
        </p:nvSpPr>
        <p:spPr bwMode="auto">
          <a:xfrm>
            <a:off x="5364163" y="4425950"/>
            <a:ext cx="3225800" cy="1665288"/>
          </a:xfrm>
          <a:custGeom>
            <a:avLst/>
            <a:gdLst>
              <a:gd name="T0" fmla="*/ 2147483647 w 2032"/>
              <a:gd name="T1" fmla="*/ 2147483647 h 1049"/>
              <a:gd name="T2" fmla="*/ 2147483647 w 2032"/>
              <a:gd name="T3" fmla="*/ 2147483647 h 1049"/>
              <a:gd name="T4" fmla="*/ 2147483647 w 2032"/>
              <a:gd name="T5" fmla="*/ 2147483647 h 1049"/>
              <a:gd name="T6" fmla="*/ 2147483647 w 2032"/>
              <a:gd name="T7" fmla="*/ 2147483647 h 1049"/>
              <a:gd name="T8" fmla="*/ 2147483647 w 2032"/>
              <a:gd name="T9" fmla="*/ 2147483647 h 1049"/>
              <a:gd name="T10" fmla="*/ 2147483647 w 2032"/>
              <a:gd name="T11" fmla="*/ 2147483647 h 1049"/>
              <a:gd name="T12" fmla="*/ 2147483647 w 2032"/>
              <a:gd name="T13" fmla="*/ 2147483647 h 1049"/>
              <a:gd name="T14" fmla="*/ 2147483647 w 2032"/>
              <a:gd name="T15" fmla="*/ 2147483647 h 1049"/>
              <a:gd name="T16" fmla="*/ 2147483647 w 2032"/>
              <a:gd name="T17" fmla="*/ 2147483647 h 1049"/>
              <a:gd name="T18" fmla="*/ 2147483647 w 2032"/>
              <a:gd name="T19" fmla="*/ 2147483647 h 1049"/>
              <a:gd name="T20" fmla="*/ 2147483647 w 2032"/>
              <a:gd name="T21" fmla="*/ 2147483647 h 1049"/>
              <a:gd name="T22" fmla="*/ 2147483647 w 2032"/>
              <a:gd name="T23" fmla="*/ 2147483647 h 1049"/>
              <a:gd name="T24" fmla="*/ 2147483647 w 2032"/>
              <a:gd name="T25" fmla="*/ 2147483647 h 1049"/>
              <a:gd name="T26" fmla="*/ 2147483647 w 2032"/>
              <a:gd name="T27" fmla="*/ 2147483647 h 1049"/>
              <a:gd name="T28" fmla="*/ 2147483647 w 2032"/>
              <a:gd name="T29" fmla="*/ 2147483647 h 1049"/>
              <a:gd name="T30" fmla="*/ 2147483647 w 2032"/>
              <a:gd name="T31" fmla="*/ 2147483647 h 1049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w 2032"/>
              <a:gd name="T49" fmla="*/ 0 h 1049"/>
              <a:gd name="T50" fmla="*/ 2032 w 2032"/>
              <a:gd name="T51" fmla="*/ 1049 h 1049"/>
            </a:gdLst>
            <a:ahLst/>
            <a:cxnLst>
              <a:cxn ang="T32">
                <a:pos x="T0" y="T1"/>
              </a:cxn>
              <a:cxn ang="T33">
                <a:pos x="T2" y="T3"/>
              </a:cxn>
              <a:cxn ang="T34">
                <a:pos x="T4" y="T5"/>
              </a:cxn>
              <a:cxn ang="T35">
                <a:pos x="T6" y="T7"/>
              </a:cxn>
              <a:cxn ang="T36">
                <a:pos x="T8" y="T9"/>
              </a:cxn>
              <a:cxn ang="T37">
                <a:pos x="T10" y="T11"/>
              </a:cxn>
              <a:cxn ang="T38">
                <a:pos x="T12" y="T13"/>
              </a:cxn>
              <a:cxn ang="T39">
                <a:pos x="T14" y="T15"/>
              </a:cxn>
              <a:cxn ang="T40">
                <a:pos x="T16" y="T17"/>
              </a:cxn>
              <a:cxn ang="T41">
                <a:pos x="T18" y="T19"/>
              </a:cxn>
              <a:cxn ang="T42">
                <a:pos x="T20" y="T21"/>
              </a:cxn>
              <a:cxn ang="T43">
                <a:pos x="T22" y="T23"/>
              </a:cxn>
              <a:cxn ang="T44">
                <a:pos x="T24" y="T25"/>
              </a:cxn>
              <a:cxn ang="T45">
                <a:pos x="T26" y="T27"/>
              </a:cxn>
              <a:cxn ang="T46">
                <a:pos x="T28" y="T29"/>
              </a:cxn>
              <a:cxn ang="T47">
                <a:pos x="T30" y="T31"/>
              </a:cxn>
            </a:cxnLst>
            <a:rect l="T48" t="T49" r="T50" b="T51"/>
            <a:pathLst>
              <a:path w="2032" h="1049">
                <a:moveTo>
                  <a:pt x="1044" y="26"/>
                </a:moveTo>
                <a:cubicBezTo>
                  <a:pt x="959" y="45"/>
                  <a:pt x="924" y="118"/>
                  <a:pt x="847" y="125"/>
                </a:cubicBezTo>
                <a:cubicBezTo>
                  <a:pt x="770" y="132"/>
                  <a:pt x="697" y="61"/>
                  <a:pt x="580" y="68"/>
                </a:cubicBezTo>
                <a:cubicBezTo>
                  <a:pt x="463" y="75"/>
                  <a:pt x="232" y="119"/>
                  <a:pt x="143" y="170"/>
                </a:cubicBezTo>
                <a:cubicBezTo>
                  <a:pt x="54" y="221"/>
                  <a:pt x="65" y="289"/>
                  <a:pt x="48" y="374"/>
                </a:cubicBezTo>
                <a:cubicBezTo>
                  <a:pt x="31" y="459"/>
                  <a:pt x="0" y="618"/>
                  <a:pt x="41" y="680"/>
                </a:cubicBezTo>
                <a:cubicBezTo>
                  <a:pt x="82" y="742"/>
                  <a:pt x="191" y="709"/>
                  <a:pt x="294" y="744"/>
                </a:cubicBezTo>
                <a:cubicBezTo>
                  <a:pt x="397" y="779"/>
                  <a:pt x="527" y="849"/>
                  <a:pt x="660" y="893"/>
                </a:cubicBezTo>
                <a:cubicBezTo>
                  <a:pt x="793" y="938"/>
                  <a:pt x="944" y="991"/>
                  <a:pt x="1088" y="1014"/>
                </a:cubicBezTo>
                <a:cubicBezTo>
                  <a:pt x="1232" y="1036"/>
                  <a:pt x="1401" y="1049"/>
                  <a:pt x="1525" y="1031"/>
                </a:cubicBezTo>
                <a:cubicBezTo>
                  <a:pt x="1649" y="1012"/>
                  <a:pt x="1749" y="960"/>
                  <a:pt x="1831" y="907"/>
                </a:cubicBezTo>
                <a:cubicBezTo>
                  <a:pt x="1913" y="855"/>
                  <a:pt x="1998" y="824"/>
                  <a:pt x="2015" y="714"/>
                </a:cubicBezTo>
                <a:cubicBezTo>
                  <a:pt x="2032" y="604"/>
                  <a:pt x="1990" y="350"/>
                  <a:pt x="1931" y="251"/>
                </a:cubicBezTo>
                <a:cubicBezTo>
                  <a:pt x="1872" y="151"/>
                  <a:pt x="1754" y="153"/>
                  <a:pt x="1658" y="114"/>
                </a:cubicBezTo>
                <a:cubicBezTo>
                  <a:pt x="1562" y="76"/>
                  <a:pt x="1457" y="30"/>
                  <a:pt x="1355" y="15"/>
                </a:cubicBezTo>
                <a:cubicBezTo>
                  <a:pt x="1253" y="0"/>
                  <a:pt x="1129" y="8"/>
                  <a:pt x="1044" y="26"/>
                </a:cubicBezTo>
                <a:close/>
              </a:path>
            </a:pathLst>
          </a:custGeom>
          <a:solidFill>
            <a:srgbClr val="00CC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07" name="Line 670"/>
          <p:cNvSpPr>
            <a:spLocks noChangeShapeType="1"/>
          </p:cNvSpPr>
          <p:nvPr/>
        </p:nvSpPr>
        <p:spPr bwMode="auto">
          <a:xfrm rot="-5400000">
            <a:off x="7845425" y="5162551"/>
            <a:ext cx="523875" cy="139700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51208" name="Line 671"/>
          <p:cNvSpPr>
            <a:spLocks noChangeShapeType="1"/>
          </p:cNvSpPr>
          <p:nvPr/>
        </p:nvSpPr>
        <p:spPr bwMode="auto">
          <a:xfrm rot="5400000" flipV="1">
            <a:off x="7991475" y="5443538"/>
            <a:ext cx="3175" cy="85725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51209" name="Line 672"/>
          <p:cNvSpPr>
            <a:spLocks noChangeShapeType="1"/>
          </p:cNvSpPr>
          <p:nvPr/>
        </p:nvSpPr>
        <p:spPr bwMode="auto">
          <a:xfrm rot="-5400000">
            <a:off x="8177213" y="5116513"/>
            <a:ext cx="0" cy="114300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51210" name="Line 674"/>
          <p:cNvSpPr>
            <a:spLocks noChangeShapeType="1"/>
          </p:cNvSpPr>
          <p:nvPr/>
        </p:nvSpPr>
        <p:spPr bwMode="auto">
          <a:xfrm>
            <a:off x="6100763" y="4776788"/>
            <a:ext cx="217487" cy="100012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11" name="Line 675"/>
          <p:cNvSpPr>
            <a:spLocks noChangeShapeType="1"/>
          </p:cNvSpPr>
          <p:nvPr/>
        </p:nvSpPr>
        <p:spPr bwMode="auto">
          <a:xfrm flipV="1">
            <a:off x="5842000" y="5038725"/>
            <a:ext cx="407988" cy="74613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12" name="Line 678"/>
          <p:cNvSpPr>
            <a:spLocks noChangeShapeType="1"/>
          </p:cNvSpPr>
          <p:nvPr/>
        </p:nvSpPr>
        <p:spPr bwMode="auto">
          <a:xfrm flipH="1">
            <a:off x="6267450" y="5102225"/>
            <a:ext cx="144463" cy="169863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13" name="Line 679"/>
          <p:cNvSpPr>
            <a:spLocks noChangeShapeType="1"/>
          </p:cNvSpPr>
          <p:nvPr/>
        </p:nvSpPr>
        <p:spPr bwMode="auto">
          <a:xfrm flipH="1" flipV="1">
            <a:off x="6586538" y="5110163"/>
            <a:ext cx="76200" cy="163512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14" name="Line 680"/>
          <p:cNvSpPr>
            <a:spLocks noChangeShapeType="1"/>
          </p:cNvSpPr>
          <p:nvPr/>
        </p:nvSpPr>
        <p:spPr bwMode="auto">
          <a:xfrm>
            <a:off x="6743700" y="5056188"/>
            <a:ext cx="503238" cy="269875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15" name="Line 682"/>
          <p:cNvSpPr>
            <a:spLocks noChangeShapeType="1"/>
          </p:cNvSpPr>
          <p:nvPr/>
        </p:nvSpPr>
        <p:spPr bwMode="auto">
          <a:xfrm>
            <a:off x="6284913" y="3551238"/>
            <a:ext cx="0" cy="106362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16" name="Line 683"/>
          <p:cNvSpPr>
            <a:spLocks noChangeShapeType="1"/>
          </p:cNvSpPr>
          <p:nvPr/>
        </p:nvSpPr>
        <p:spPr bwMode="auto">
          <a:xfrm flipV="1">
            <a:off x="5891213" y="3736975"/>
            <a:ext cx="168275" cy="3175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pic>
        <p:nvPicPr>
          <p:cNvPr id="51217" name="Picture 684" descr="access_point_stylized_small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40388" y="3548063"/>
            <a:ext cx="369887" cy="306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1218" name="Line 685"/>
          <p:cNvSpPr>
            <a:spLocks noChangeShapeType="1"/>
          </p:cNvSpPr>
          <p:nvPr/>
        </p:nvSpPr>
        <p:spPr bwMode="auto">
          <a:xfrm rot="5400000" flipV="1">
            <a:off x="7994650" y="5440363"/>
            <a:ext cx="3175" cy="85725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51219" name="Line 686"/>
          <p:cNvSpPr>
            <a:spLocks noChangeShapeType="1"/>
          </p:cNvSpPr>
          <p:nvPr/>
        </p:nvSpPr>
        <p:spPr bwMode="auto">
          <a:xfrm flipV="1">
            <a:off x="5894388" y="3733800"/>
            <a:ext cx="168275" cy="3175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pic>
        <p:nvPicPr>
          <p:cNvPr id="51220" name="Picture 708" descr="access_point_stylized_small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41975" y="3546475"/>
            <a:ext cx="369888" cy="306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1221" name="Freeform 709"/>
          <p:cNvSpPr>
            <a:spLocks/>
          </p:cNvSpPr>
          <p:nvPr/>
        </p:nvSpPr>
        <p:spPr bwMode="auto">
          <a:xfrm>
            <a:off x="7015163" y="3530600"/>
            <a:ext cx="1314450" cy="674688"/>
          </a:xfrm>
          <a:custGeom>
            <a:avLst/>
            <a:gdLst>
              <a:gd name="T0" fmla="*/ 2147483647 w 828"/>
              <a:gd name="T1" fmla="*/ 2147483647 h 425"/>
              <a:gd name="T2" fmla="*/ 2147483647 w 828"/>
              <a:gd name="T3" fmla="*/ 2147483647 h 425"/>
              <a:gd name="T4" fmla="*/ 2147483647 w 828"/>
              <a:gd name="T5" fmla="*/ 2147483647 h 425"/>
              <a:gd name="T6" fmla="*/ 2147483647 w 828"/>
              <a:gd name="T7" fmla="*/ 2147483647 h 425"/>
              <a:gd name="T8" fmla="*/ 2147483647 w 828"/>
              <a:gd name="T9" fmla="*/ 2147483647 h 425"/>
              <a:gd name="T10" fmla="*/ 2147483647 w 828"/>
              <a:gd name="T11" fmla="*/ 2147483647 h 425"/>
              <a:gd name="T12" fmla="*/ 2147483647 w 828"/>
              <a:gd name="T13" fmla="*/ 2147483647 h 425"/>
              <a:gd name="T14" fmla="*/ 2147483647 w 828"/>
              <a:gd name="T15" fmla="*/ 2147483647 h 425"/>
              <a:gd name="T16" fmla="*/ 2147483647 w 828"/>
              <a:gd name="T17" fmla="*/ 2147483647 h 425"/>
              <a:gd name="T18" fmla="*/ 2147483647 w 828"/>
              <a:gd name="T19" fmla="*/ 2147483647 h 425"/>
              <a:gd name="T20" fmla="*/ 2147483647 w 828"/>
              <a:gd name="T21" fmla="*/ 2147483647 h 425"/>
              <a:gd name="T22" fmla="*/ 2147483647 w 828"/>
              <a:gd name="T23" fmla="*/ 2147483647 h 425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w 828"/>
              <a:gd name="T37" fmla="*/ 0 h 425"/>
              <a:gd name="T38" fmla="*/ 828 w 828"/>
              <a:gd name="T39" fmla="*/ 425 h 425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T36" t="T37" r="T38" b="T39"/>
            <a:pathLst>
              <a:path w="828" h="425">
                <a:moveTo>
                  <a:pt x="382" y="30"/>
                </a:moveTo>
                <a:cubicBezTo>
                  <a:pt x="350" y="29"/>
                  <a:pt x="413" y="30"/>
                  <a:pt x="370" y="30"/>
                </a:cubicBezTo>
                <a:cubicBezTo>
                  <a:pt x="327" y="30"/>
                  <a:pt x="187" y="16"/>
                  <a:pt x="126" y="32"/>
                </a:cubicBezTo>
                <a:cubicBezTo>
                  <a:pt x="65" y="48"/>
                  <a:pt x="12" y="86"/>
                  <a:pt x="6" y="126"/>
                </a:cubicBezTo>
                <a:cubicBezTo>
                  <a:pt x="0" y="166"/>
                  <a:pt x="44" y="231"/>
                  <a:pt x="92" y="274"/>
                </a:cubicBezTo>
                <a:cubicBezTo>
                  <a:pt x="140" y="317"/>
                  <a:pt x="217" y="360"/>
                  <a:pt x="292" y="384"/>
                </a:cubicBezTo>
                <a:cubicBezTo>
                  <a:pt x="367" y="408"/>
                  <a:pt x="472" y="425"/>
                  <a:pt x="540" y="416"/>
                </a:cubicBezTo>
                <a:cubicBezTo>
                  <a:pt x="608" y="407"/>
                  <a:pt x="659" y="371"/>
                  <a:pt x="698" y="330"/>
                </a:cubicBezTo>
                <a:cubicBezTo>
                  <a:pt x="737" y="289"/>
                  <a:pt x="760" y="221"/>
                  <a:pt x="776" y="170"/>
                </a:cubicBezTo>
                <a:cubicBezTo>
                  <a:pt x="792" y="119"/>
                  <a:pt x="828" y="44"/>
                  <a:pt x="792" y="22"/>
                </a:cubicBezTo>
                <a:cubicBezTo>
                  <a:pt x="756" y="0"/>
                  <a:pt x="630" y="37"/>
                  <a:pt x="560" y="38"/>
                </a:cubicBezTo>
                <a:cubicBezTo>
                  <a:pt x="490" y="39"/>
                  <a:pt x="414" y="31"/>
                  <a:pt x="382" y="30"/>
                </a:cubicBezTo>
                <a:close/>
              </a:path>
            </a:pathLst>
          </a:custGeom>
          <a:solidFill>
            <a:srgbClr val="DDDDD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22" name="Freeform 710"/>
          <p:cNvSpPr>
            <a:spLocks/>
          </p:cNvSpPr>
          <p:nvPr/>
        </p:nvSpPr>
        <p:spPr bwMode="auto">
          <a:xfrm>
            <a:off x="7023100" y="2005013"/>
            <a:ext cx="1730375" cy="1125537"/>
          </a:xfrm>
          <a:custGeom>
            <a:avLst/>
            <a:gdLst>
              <a:gd name="T0" fmla="*/ 2147483647 w 765"/>
              <a:gd name="T1" fmla="*/ 2147483647 h 459"/>
              <a:gd name="T2" fmla="*/ 2147483647 w 765"/>
              <a:gd name="T3" fmla="*/ 2147483647 h 459"/>
              <a:gd name="T4" fmla="*/ 2147483647 w 765"/>
              <a:gd name="T5" fmla="*/ 2147483647 h 459"/>
              <a:gd name="T6" fmla="*/ 2147483647 w 765"/>
              <a:gd name="T7" fmla="*/ 2147483647 h 459"/>
              <a:gd name="T8" fmla="*/ 2147483647 w 765"/>
              <a:gd name="T9" fmla="*/ 2147483647 h 459"/>
              <a:gd name="T10" fmla="*/ 2147483647 w 765"/>
              <a:gd name="T11" fmla="*/ 2147483647 h 459"/>
              <a:gd name="T12" fmla="*/ 2147483647 w 765"/>
              <a:gd name="T13" fmla="*/ 2147483647 h 459"/>
              <a:gd name="T14" fmla="*/ 2147483647 w 765"/>
              <a:gd name="T15" fmla="*/ 2147483647 h 459"/>
              <a:gd name="T16" fmla="*/ 2147483647 w 765"/>
              <a:gd name="T17" fmla="*/ 2147483647 h 459"/>
              <a:gd name="T18" fmla="*/ 2147483647 w 765"/>
              <a:gd name="T19" fmla="*/ 2147483647 h 459"/>
              <a:gd name="T20" fmla="*/ 2147483647 w 765"/>
              <a:gd name="T21" fmla="*/ 2147483647 h 459"/>
              <a:gd name="T22" fmla="*/ 2147483647 w 765"/>
              <a:gd name="T23" fmla="*/ 2147483647 h 459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w 765"/>
              <a:gd name="T37" fmla="*/ 0 h 459"/>
              <a:gd name="T38" fmla="*/ 765 w 765"/>
              <a:gd name="T39" fmla="*/ 459 h 459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T36" t="T37" r="T38" b="T39"/>
            <a:pathLst>
              <a:path w="765" h="459">
                <a:moveTo>
                  <a:pt x="424" y="10"/>
                </a:moveTo>
                <a:cubicBezTo>
                  <a:pt x="362" y="16"/>
                  <a:pt x="343" y="55"/>
                  <a:pt x="288" y="70"/>
                </a:cubicBezTo>
                <a:cubicBezTo>
                  <a:pt x="233" y="85"/>
                  <a:pt x="142" y="56"/>
                  <a:pt x="96" y="100"/>
                </a:cubicBezTo>
                <a:cubicBezTo>
                  <a:pt x="50" y="144"/>
                  <a:pt x="0" y="279"/>
                  <a:pt x="14" y="336"/>
                </a:cubicBezTo>
                <a:cubicBezTo>
                  <a:pt x="28" y="393"/>
                  <a:pt x="125" y="429"/>
                  <a:pt x="180" y="444"/>
                </a:cubicBezTo>
                <a:cubicBezTo>
                  <a:pt x="235" y="459"/>
                  <a:pt x="279" y="426"/>
                  <a:pt x="346" y="426"/>
                </a:cubicBezTo>
                <a:cubicBezTo>
                  <a:pt x="413" y="426"/>
                  <a:pt x="525" y="443"/>
                  <a:pt x="584" y="444"/>
                </a:cubicBezTo>
                <a:cubicBezTo>
                  <a:pt x="643" y="445"/>
                  <a:pt x="670" y="446"/>
                  <a:pt x="698" y="434"/>
                </a:cubicBezTo>
                <a:cubicBezTo>
                  <a:pt x="726" y="422"/>
                  <a:pt x="743" y="418"/>
                  <a:pt x="752" y="372"/>
                </a:cubicBezTo>
                <a:cubicBezTo>
                  <a:pt x="761" y="326"/>
                  <a:pt x="765" y="214"/>
                  <a:pt x="750" y="158"/>
                </a:cubicBezTo>
                <a:cubicBezTo>
                  <a:pt x="735" y="102"/>
                  <a:pt x="716" y="58"/>
                  <a:pt x="662" y="34"/>
                </a:cubicBezTo>
                <a:cubicBezTo>
                  <a:pt x="608" y="10"/>
                  <a:pt x="505" y="0"/>
                  <a:pt x="424" y="10"/>
                </a:cubicBezTo>
                <a:close/>
              </a:path>
            </a:pathLst>
          </a:custGeom>
          <a:gradFill rotWithShape="1">
            <a:gsLst>
              <a:gs pos="0">
                <a:schemeClr val="folHlink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23" name="Line 711"/>
          <p:cNvSpPr>
            <a:spLocks noChangeShapeType="1"/>
          </p:cNvSpPr>
          <p:nvPr/>
        </p:nvSpPr>
        <p:spPr bwMode="auto">
          <a:xfrm>
            <a:off x="7396163" y="3816350"/>
            <a:ext cx="163512" cy="1206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24" name="Line 712"/>
          <p:cNvSpPr>
            <a:spLocks noChangeShapeType="1"/>
          </p:cNvSpPr>
          <p:nvPr/>
        </p:nvSpPr>
        <p:spPr bwMode="auto">
          <a:xfrm>
            <a:off x="7493000" y="3736975"/>
            <a:ext cx="27940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25" name="Line 713"/>
          <p:cNvSpPr>
            <a:spLocks noChangeShapeType="1"/>
          </p:cNvSpPr>
          <p:nvPr/>
        </p:nvSpPr>
        <p:spPr bwMode="auto">
          <a:xfrm flipV="1">
            <a:off x="7729538" y="3822700"/>
            <a:ext cx="134937" cy="104775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26" name="Line 714"/>
          <p:cNvSpPr>
            <a:spLocks noChangeShapeType="1"/>
          </p:cNvSpPr>
          <p:nvPr/>
        </p:nvSpPr>
        <p:spPr bwMode="auto">
          <a:xfrm>
            <a:off x="6723063" y="2590800"/>
            <a:ext cx="509587" cy="3175"/>
          </a:xfrm>
          <a:prstGeom prst="line">
            <a:avLst/>
          </a:prstGeom>
          <a:noFill/>
          <a:ln w="9525">
            <a:solidFill>
              <a:srgbClr val="969696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27" name="Line 715"/>
          <p:cNvSpPr>
            <a:spLocks noChangeShapeType="1"/>
          </p:cNvSpPr>
          <p:nvPr/>
        </p:nvSpPr>
        <p:spPr bwMode="auto">
          <a:xfrm>
            <a:off x="7358063" y="4700588"/>
            <a:ext cx="390525" cy="184150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28" name="Line 716"/>
          <p:cNvSpPr>
            <a:spLocks noChangeShapeType="1"/>
          </p:cNvSpPr>
          <p:nvPr/>
        </p:nvSpPr>
        <p:spPr bwMode="auto">
          <a:xfrm flipV="1">
            <a:off x="6737350" y="4687888"/>
            <a:ext cx="322263" cy="198437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29" name="Line 717"/>
          <p:cNvSpPr>
            <a:spLocks noChangeShapeType="1"/>
          </p:cNvSpPr>
          <p:nvPr/>
        </p:nvSpPr>
        <p:spPr bwMode="auto">
          <a:xfrm flipV="1">
            <a:off x="6780213" y="4979988"/>
            <a:ext cx="971550" cy="0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30" name="Line 718"/>
          <p:cNvSpPr>
            <a:spLocks noChangeShapeType="1"/>
          </p:cNvSpPr>
          <p:nvPr/>
        </p:nvSpPr>
        <p:spPr bwMode="auto">
          <a:xfrm flipV="1">
            <a:off x="7577138" y="2495550"/>
            <a:ext cx="123825" cy="87313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31" name="Line 719"/>
          <p:cNvSpPr>
            <a:spLocks noChangeShapeType="1"/>
          </p:cNvSpPr>
          <p:nvPr/>
        </p:nvSpPr>
        <p:spPr bwMode="auto">
          <a:xfrm>
            <a:off x="7405688" y="2668588"/>
            <a:ext cx="0" cy="82550"/>
          </a:xfrm>
          <a:prstGeom prst="line">
            <a:avLst/>
          </a:prstGeom>
          <a:noFill/>
          <a:ln w="9525">
            <a:solidFill>
              <a:srgbClr val="969696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32" name="Line 720"/>
          <p:cNvSpPr>
            <a:spLocks noChangeShapeType="1"/>
          </p:cNvSpPr>
          <p:nvPr/>
        </p:nvSpPr>
        <p:spPr bwMode="auto">
          <a:xfrm flipV="1">
            <a:off x="7577138" y="2565400"/>
            <a:ext cx="263525" cy="288925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33" name="Line 721"/>
          <p:cNvSpPr>
            <a:spLocks noChangeShapeType="1"/>
          </p:cNvSpPr>
          <p:nvPr/>
        </p:nvSpPr>
        <p:spPr bwMode="auto">
          <a:xfrm>
            <a:off x="7942263" y="2563813"/>
            <a:ext cx="0" cy="1968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34" name="Line 722"/>
          <p:cNvSpPr>
            <a:spLocks noChangeShapeType="1"/>
          </p:cNvSpPr>
          <p:nvPr/>
        </p:nvSpPr>
        <p:spPr bwMode="auto">
          <a:xfrm>
            <a:off x="7596188" y="2870200"/>
            <a:ext cx="188912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35" name="Line 723"/>
          <p:cNvSpPr>
            <a:spLocks noChangeShapeType="1"/>
          </p:cNvSpPr>
          <p:nvPr/>
        </p:nvSpPr>
        <p:spPr bwMode="auto">
          <a:xfrm>
            <a:off x="8150225" y="2860675"/>
            <a:ext cx="17780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36" name="Line 724"/>
          <p:cNvSpPr>
            <a:spLocks noChangeShapeType="1"/>
          </p:cNvSpPr>
          <p:nvPr/>
        </p:nvSpPr>
        <p:spPr bwMode="auto">
          <a:xfrm flipH="1">
            <a:off x="7296150" y="2936875"/>
            <a:ext cx="98425" cy="704850"/>
          </a:xfrm>
          <a:prstGeom prst="line">
            <a:avLst/>
          </a:prstGeom>
          <a:noFill/>
          <a:ln w="9525">
            <a:solidFill>
              <a:srgbClr val="969696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37" name="Line 725"/>
          <p:cNvSpPr>
            <a:spLocks noChangeShapeType="1"/>
          </p:cNvSpPr>
          <p:nvPr/>
        </p:nvSpPr>
        <p:spPr bwMode="auto">
          <a:xfrm flipH="1">
            <a:off x="7888288" y="2936875"/>
            <a:ext cx="111125" cy="727075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38" name="Line 726"/>
          <p:cNvSpPr>
            <a:spLocks noChangeShapeType="1"/>
          </p:cNvSpPr>
          <p:nvPr/>
        </p:nvSpPr>
        <p:spPr bwMode="auto">
          <a:xfrm flipV="1">
            <a:off x="7272338" y="4078288"/>
            <a:ext cx="227012" cy="436562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39" name="Line 727"/>
          <p:cNvSpPr>
            <a:spLocks noChangeShapeType="1"/>
          </p:cNvSpPr>
          <p:nvPr/>
        </p:nvSpPr>
        <p:spPr bwMode="auto">
          <a:xfrm>
            <a:off x="8345488" y="2859088"/>
            <a:ext cx="177800" cy="0"/>
          </a:xfrm>
          <a:prstGeom prst="line">
            <a:avLst/>
          </a:prstGeom>
          <a:noFill/>
          <a:ln w="9525">
            <a:solidFill>
              <a:schemeClr val="bg2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40" name="Line 728"/>
          <p:cNvSpPr>
            <a:spLocks noChangeShapeType="1"/>
          </p:cNvSpPr>
          <p:nvPr/>
        </p:nvSpPr>
        <p:spPr bwMode="auto">
          <a:xfrm>
            <a:off x="6289675" y="2406650"/>
            <a:ext cx="152400" cy="95250"/>
          </a:xfrm>
          <a:prstGeom prst="line">
            <a:avLst/>
          </a:prstGeom>
          <a:noFill/>
          <a:ln w="1905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41" name="Oval 407"/>
          <p:cNvSpPr>
            <a:spLocks noChangeArrowheads="1"/>
          </p:cNvSpPr>
          <p:nvPr/>
        </p:nvSpPr>
        <p:spPr bwMode="auto">
          <a:xfrm>
            <a:off x="6354763" y="2565400"/>
            <a:ext cx="387350" cy="95250"/>
          </a:xfrm>
          <a:prstGeom prst="ellipse">
            <a:avLst/>
          </a:prstGeom>
          <a:gradFill rotWithShape="1">
            <a:gsLst>
              <a:gs pos="0">
                <a:schemeClr val="folHlink"/>
              </a:gs>
              <a:gs pos="100000">
                <a:srgbClr val="EAEAEA"/>
              </a:gs>
            </a:gsLst>
            <a:lin ang="0" scaled="1"/>
          </a:gradFill>
          <a:ln w="9525">
            <a:solidFill>
              <a:schemeClr val="bg2"/>
            </a:solidFill>
            <a:round/>
            <a:headEnd/>
            <a:tailEnd/>
          </a:ln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>
              <a:latin typeface="Times New Roman" panose="02020603050405020304" pitchFamily="18" charset="0"/>
            </a:endParaRPr>
          </a:p>
        </p:txBody>
      </p:sp>
      <p:sp>
        <p:nvSpPr>
          <p:cNvPr id="51242" name="Rectangle 410"/>
          <p:cNvSpPr>
            <a:spLocks noChangeArrowheads="1"/>
          </p:cNvSpPr>
          <p:nvPr/>
        </p:nvSpPr>
        <p:spPr bwMode="auto">
          <a:xfrm>
            <a:off x="6354763" y="2555875"/>
            <a:ext cx="388937" cy="58738"/>
          </a:xfrm>
          <a:prstGeom prst="rect">
            <a:avLst/>
          </a:prstGeom>
          <a:gradFill rotWithShape="1">
            <a:gsLst>
              <a:gs pos="0">
                <a:schemeClr val="folHlink"/>
              </a:gs>
              <a:gs pos="100000">
                <a:srgbClr val="EAEAEA"/>
              </a:gs>
            </a:gsLst>
            <a:lin ang="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ctr"/>
            <a:endParaRPr lang="en-US" altLang="en-US">
              <a:latin typeface="Times New Roman" panose="02020603050405020304" pitchFamily="18" charset="0"/>
            </a:endParaRPr>
          </a:p>
        </p:txBody>
      </p:sp>
      <p:sp>
        <p:nvSpPr>
          <p:cNvPr id="51243" name="Oval 411"/>
          <p:cNvSpPr>
            <a:spLocks noChangeArrowheads="1"/>
          </p:cNvSpPr>
          <p:nvPr/>
        </p:nvSpPr>
        <p:spPr bwMode="auto">
          <a:xfrm>
            <a:off x="6353175" y="2490788"/>
            <a:ext cx="387350" cy="111125"/>
          </a:xfrm>
          <a:prstGeom prst="ellipse">
            <a:avLst/>
          </a:prstGeom>
          <a:gradFill rotWithShape="1">
            <a:gsLst>
              <a:gs pos="0">
                <a:schemeClr val="folHlink"/>
              </a:gs>
              <a:gs pos="100000">
                <a:srgbClr val="EAEAEA"/>
              </a:gs>
            </a:gsLst>
            <a:lin ang="0" scaled="1"/>
          </a:gradFill>
          <a:ln w="9525">
            <a:solidFill>
              <a:schemeClr val="bg2"/>
            </a:solidFill>
            <a:round/>
            <a:headEnd/>
            <a:tailEnd/>
          </a:ln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>
              <a:latin typeface="Times New Roman" panose="02020603050405020304" pitchFamily="18" charset="0"/>
            </a:endParaRPr>
          </a:p>
        </p:txBody>
      </p:sp>
      <p:grpSp>
        <p:nvGrpSpPr>
          <p:cNvPr id="51244" name="Group 732"/>
          <p:cNvGrpSpPr>
            <a:grpSpLocks/>
          </p:cNvGrpSpPr>
          <p:nvPr/>
        </p:nvGrpSpPr>
        <p:grpSpPr bwMode="auto">
          <a:xfrm>
            <a:off x="6430963" y="2519363"/>
            <a:ext cx="219075" cy="52387"/>
            <a:chOff x="2468" y="1332"/>
            <a:chExt cx="310" cy="60"/>
          </a:xfrm>
        </p:grpSpPr>
        <p:sp>
          <p:nvSpPr>
            <p:cNvPr id="51649" name="Freeform 733"/>
            <p:cNvSpPr>
              <a:spLocks/>
            </p:cNvSpPr>
            <p:nvPr/>
          </p:nvSpPr>
          <p:spPr bwMode="auto">
            <a:xfrm>
              <a:off x="2468" y="1332"/>
              <a:ext cx="310" cy="60"/>
            </a:xfrm>
            <a:custGeom>
              <a:avLst/>
              <a:gdLst>
                <a:gd name="T0" fmla="*/ 0 w 310"/>
                <a:gd name="T1" fmla="*/ 60 h 60"/>
                <a:gd name="T2" fmla="*/ 96 w 310"/>
                <a:gd name="T3" fmla="*/ 60 h 60"/>
                <a:gd name="T4" fmla="*/ 192 w 310"/>
                <a:gd name="T5" fmla="*/ 0 h 60"/>
                <a:gd name="T6" fmla="*/ 310 w 310"/>
                <a:gd name="T7" fmla="*/ 0 h 60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310"/>
                <a:gd name="T13" fmla="*/ 0 h 60"/>
                <a:gd name="T14" fmla="*/ 310 w 310"/>
                <a:gd name="T15" fmla="*/ 60 h 60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310" h="60">
                  <a:moveTo>
                    <a:pt x="0" y="60"/>
                  </a:moveTo>
                  <a:lnTo>
                    <a:pt x="96" y="60"/>
                  </a:lnTo>
                  <a:lnTo>
                    <a:pt x="192" y="0"/>
                  </a:lnTo>
                  <a:lnTo>
                    <a:pt x="310" y="0"/>
                  </a:lnTo>
                </a:path>
              </a:pathLst>
            </a:cu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12700" cmpd="sng">
              <a:solidFill>
                <a:schemeClr val="bg2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51650" name="Freeform 734"/>
            <p:cNvSpPr>
              <a:spLocks/>
            </p:cNvSpPr>
            <p:nvPr/>
          </p:nvSpPr>
          <p:spPr bwMode="auto">
            <a:xfrm>
              <a:off x="2482" y="1332"/>
              <a:ext cx="282" cy="60"/>
            </a:xfrm>
            <a:custGeom>
              <a:avLst/>
              <a:gdLst>
                <a:gd name="T0" fmla="*/ 0 w 282"/>
                <a:gd name="T1" fmla="*/ 0 h 60"/>
                <a:gd name="T2" fmla="*/ 96 w 282"/>
                <a:gd name="T3" fmla="*/ 0 h 60"/>
                <a:gd name="T4" fmla="*/ 192 w 282"/>
                <a:gd name="T5" fmla="*/ 60 h 60"/>
                <a:gd name="T6" fmla="*/ 282 w 282"/>
                <a:gd name="T7" fmla="*/ 60 h 60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82"/>
                <a:gd name="T13" fmla="*/ 0 h 60"/>
                <a:gd name="T14" fmla="*/ 282 w 282"/>
                <a:gd name="T15" fmla="*/ 60 h 60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82" h="60">
                  <a:moveTo>
                    <a:pt x="0" y="0"/>
                  </a:moveTo>
                  <a:lnTo>
                    <a:pt x="96" y="0"/>
                  </a:lnTo>
                  <a:lnTo>
                    <a:pt x="192" y="60"/>
                  </a:lnTo>
                  <a:lnTo>
                    <a:pt x="282" y="60"/>
                  </a:lnTo>
                </a:path>
              </a:pathLst>
            </a:cu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12700" cmpd="sng">
              <a:solidFill>
                <a:schemeClr val="bg2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51245" name="Line 735"/>
          <p:cNvSpPr>
            <a:spLocks noChangeShapeType="1"/>
          </p:cNvSpPr>
          <p:nvPr/>
        </p:nvSpPr>
        <p:spPr bwMode="auto">
          <a:xfrm>
            <a:off x="6354763" y="2543175"/>
            <a:ext cx="0" cy="74613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46" name="Line 736"/>
          <p:cNvSpPr>
            <a:spLocks noChangeShapeType="1"/>
          </p:cNvSpPr>
          <p:nvPr/>
        </p:nvSpPr>
        <p:spPr bwMode="auto">
          <a:xfrm>
            <a:off x="6740525" y="2546350"/>
            <a:ext cx="0" cy="73025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51247" name="Group 737"/>
          <p:cNvGrpSpPr>
            <a:grpSpLocks/>
          </p:cNvGrpSpPr>
          <p:nvPr/>
        </p:nvGrpSpPr>
        <p:grpSpPr bwMode="auto">
          <a:xfrm>
            <a:off x="7202488" y="2493963"/>
            <a:ext cx="390525" cy="174625"/>
            <a:chOff x="4334" y="1470"/>
            <a:chExt cx="246" cy="107"/>
          </a:xfrm>
        </p:grpSpPr>
        <p:sp>
          <p:nvSpPr>
            <p:cNvPr id="51641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642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643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644" name="Group 741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51647" name="Freeform 742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648" name="Freeform 743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645" name="Line 744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646" name="Line 745"/>
            <p:cNvSpPr>
              <a:spLocks noChangeShapeType="1"/>
            </p:cNvSpPr>
            <p:nvPr/>
          </p:nvSpPr>
          <p:spPr bwMode="auto">
            <a:xfrm>
              <a:off x="4578" y="1505"/>
              <a:ext cx="0" cy="4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48" name="Group 746"/>
          <p:cNvGrpSpPr>
            <a:grpSpLocks/>
          </p:cNvGrpSpPr>
          <p:nvPr/>
        </p:nvGrpSpPr>
        <p:grpSpPr bwMode="auto">
          <a:xfrm>
            <a:off x="7213600" y="2757488"/>
            <a:ext cx="390525" cy="174625"/>
            <a:chOff x="4334" y="1470"/>
            <a:chExt cx="246" cy="107"/>
          </a:xfrm>
        </p:grpSpPr>
        <p:sp>
          <p:nvSpPr>
            <p:cNvPr id="51633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634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635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636" name="Group 750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51639" name="Freeform 751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640" name="Freeform 752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637" name="Line 753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638" name="Line 754"/>
            <p:cNvSpPr>
              <a:spLocks noChangeShapeType="1"/>
            </p:cNvSpPr>
            <p:nvPr/>
          </p:nvSpPr>
          <p:spPr bwMode="auto">
            <a:xfrm>
              <a:off x="4578" y="1505"/>
              <a:ext cx="0" cy="4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49" name="Group 755"/>
          <p:cNvGrpSpPr>
            <a:grpSpLocks/>
          </p:cNvGrpSpPr>
          <p:nvPr/>
        </p:nvGrpSpPr>
        <p:grpSpPr bwMode="auto">
          <a:xfrm>
            <a:off x="7762875" y="2759075"/>
            <a:ext cx="390525" cy="174625"/>
            <a:chOff x="4334" y="1470"/>
            <a:chExt cx="246" cy="107"/>
          </a:xfrm>
        </p:grpSpPr>
        <p:sp>
          <p:nvSpPr>
            <p:cNvPr id="51625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626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627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628" name="Group 759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51631" name="Freeform 760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632" name="Freeform 761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629" name="Line 762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630" name="Line 763"/>
            <p:cNvSpPr>
              <a:spLocks noChangeShapeType="1"/>
            </p:cNvSpPr>
            <p:nvPr/>
          </p:nvSpPr>
          <p:spPr bwMode="auto">
            <a:xfrm>
              <a:off x="4578" y="1505"/>
              <a:ext cx="0" cy="4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50" name="Group 764"/>
          <p:cNvGrpSpPr>
            <a:grpSpLocks/>
          </p:cNvGrpSpPr>
          <p:nvPr/>
        </p:nvGrpSpPr>
        <p:grpSpPr bwMode="auto">
          <a:xfrm>
            <a:off x="7689850" y="2393950"/>
            <a:ext cx="390525" cy="174625"/>
            <a:chOff x="4334" y="1470"/>
            <a:chExt cx="246" cy="107"/>
          </a:xfrm>
        </p:grpSpPr>
        <p:sp>
          <p:nvSpPr>
            <p:cNvPr id="51617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618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619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620" name="Group 768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51623" name="Freeform 769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624" name="Freeform 770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621" name="Line 771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622" name="Line 772"/>
            <p:cNvSpPr>
              <a:spLocks noChangeShapeType="1"/>
            </p:cNvSpPr>
            <p:nvPr/>
          </p:nvSpPr>
          <p:spPr bwMode="auto">
            <a:xfrm>
              <a:off x="4578" y="1505"/>
              <a:ext cx="0" cy="4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51" name="Group 773"/>
          <p:cNvGrpSpPr>
            <a:grpSpLocks/>
          </p:cNvGrpSpPr>
          <p:nvPr/>
        </p:nvGrpSpPr>
        <p:grpSpPr bwMode="auto">
          <a:xfrm>
            <a:off x="7737475" y="3644900"/>
            <a:ext cx="492125" cy="206375"/>
            <a:chOff x="4334" y="1470"/>
            <a:chExt cx="246" cy="107"/>
          </a:xfrm>
        </p:grpSpPr>
        <p:sp>
          <p:nvSpPr>
            <p:cNvPr id="51609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610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611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612" name="Group 777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51615" name="Freeform 77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616" name="Freeform 77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613" name="Line 780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614" name="Line 781"/>
            <p:cNvSpPr>
              <a:spLocks noChangeShapeType="1"/>
            </p:cNvSpPr>
            <p:nvPr/>
          </p:nvSpPr>
          <p:spPr bwMode="auto">
            <a:xfrm>
              <a:off x="4578" y="1505"/>
              <a:ext cx="0" cy="44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51252" name="Line 782"/>
          <p:cNvSpPr>
            <a:spLocks noChangeShapeType="1"/>
          </p:cNvSpPr>
          <p:nvPr/>
        </p:nvSpPr>
        <p:spPr bwMode="auto">
          <a:xfrm>
            <a:off x="6427788" y="3743325"/>
            <a:ext cx="67945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51253" name="Group 783"/>
          <p:cNvGrpSpPr>
            <a:grpSpLocks/>
          </p:cNvGrpSpPr>
          <p:nvPr/>
        </p:nvGrpSpPr>
        <p:grpSpPr bwMode="auto">
          <a:xfrm>
            <a:off x="7086600" y="3632200"/>
            <a:ext cx="492125" cy="206375"/>
            <a:chOff x="4334" y="1470"/>
            <a:chExt cx="246" cy="107"/>
          </a:xfrm>
        </p:grpSpPr>
        <p:sp>
          <p:nvSpPr>
            <p:cNvPr id="51601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602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603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604" name="Group 787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51607" name="Freeform 78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608" name="Freeform 78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605" name="Line 790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606" name="Line 791"/>
            <p:cNvSpPr>
              <a:spLocks noChangeShapeType="1"/>
            </p:cNvSpPr>
            <p:nvPr/>
          </p:nvSpPr>
          <p:spPr bwMode="auto">
            <a:xfrm>
              <a:off x="4578" y="1505"/>
              <a:ext cx="0" cy="44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54" name="Group 792"/>
          <p:cNvGrpSpPr>
            <a:grpSpLocks/>
          </p:cNvGrpSpPr>
          <p:nvPr/>
        </p:nvGrpSpPr>
        <p:grpSpPr bwMode="auto">
          <a:xfrm>
            <a:off x="7397750" y="3911600"/>
            <a:ext cx="492125" cy="206375"/>
            <a:chOff x="4334" y="1470"/>
            <a:chExt cx="246" cy="107"/>
          </a:xfrm>
        </p:grpSpPr>
        <p:sp>
          <p:nvSpPr>
            <p:cNvPr id="51593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594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595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596" name="Group 796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51599" name="Freeform 797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600" name="Freeform 798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597" name="Line 799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98" name="Line 800"/>
            <p:cNvSpPr>
              <a:spLocks noChangeShapeType="1"/>
            </p:cNvSpPr>
            <p:nvPr/>
          </p:nvSpPr>
          <p:spPr bwMode="auto">
            <a:xfrm>
              <a:off x="4578" y="1505"/>
              <a:ext cx="0" cy="44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55" name="Group 801"/>
          <p:cNvGrpSpPr>
            <a:grpSpLocks/>
          </p:cNvGrpSpPr>
          <p:nvPr/>
        </p:nvGrpSpPr>
        <p:grpSpPr bwMode="auto">
          <a:xfrm>
            <a:off x="7591425" y="4806950"/>
            <a:ext cx="622300" cy="244475"/>
            <a:chOff x="4334" y="1470"/>
            <a:chExt cx="246" cy="107"/>
          </a:xfrm>
        </p:grpSpPr>
        <p:sp>
          <p:nvSpPr>
            <p:cNvPr id="51585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586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587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588" name="Group 805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51591" name="Freeform 806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592" name="Freeform 807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589" name="Line 808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90" name="Line 809"/>
            <p:cNvSpPr>
              <a:spLocks noChangeShapeType="1"/>
            </p:cNvSpPr>
            <p:nvPr/>
          </p:nvSpPr>
          <p:spPr bwMode="auto">
            <a:xfrm>
              <a:off x="4578" y="1505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56" name="Group 810"/>
          <p:cNvGrpSpPr>
            <a:grpSpLocks/>
          </p:cNvGrpSpPr>
          <p:nvPr/>
        </p:nvGrpSpPr>
        <p:grpSpPr bwMode="auto">
          <a:xfrm>
            <a:off x="6965950" y="4508500"/>
            <a:ext cx="622300" cy="244475"/>
            <a:chOff x="4334" y="1470"/>
            <a:chExt cx="246" cy="107"/>
          </a:xfrm>
        </p:grpSpPr>
        <p:sp>
          <p:nvSpPr>
            <p:cNvPr id="51577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578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579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580" name="Group 814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51583" name="Freeform 815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584" name="Freeform 816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581" name="Line 817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82" name="Line 818"/>
            <p:cNvSpPr>
              <a:spLocks noChangeShapeType="1"/>
            </p:cNvSpPr>
            <p:nvPr/>
          </p:nvSpPr>
          <p:spPr bwMode="auto">
            <a:xfrm>
              <a:off x="4578" y="1505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57" name="Group 819"/>
          <p:cNvGrpSpPr>
            <a:grpSpLocks/>
          </p:cNvGrpSpPr>
          <p:nvPr/>
        </p:nvGrpSpPr>
        <p:grpSpPr bwMode="auto">
          <a:xfrm>
            <a:off x="6242050" y="4851400"/>
            <a:ext cx="622300" cy="244475"/>
            <a:chOff x="4334" y="1470"/>
            <a:chExt cx="246" cy="107"/>
          </a:xfrm>
        </p:grpSpPr>
        <p:sp>
          <p:nvSpPr>
            <p:cNvPr id="51569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570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571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572" name="Group 823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51575" name="Freeform 824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576" name="Freeform 825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573" name="Line 826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74" name="Line 827"/>
            <p:cNvSpPr>
              <a:spLocks noChangeShapeType="1"/>
            </p:cNvSpPr>
            <p:nvPr/>
          </p:nvSpPr>
          <p:spPr bwMode="auto">
            <a:xfrm>
              <a:off x="4578" y="1505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58" name="Group 828"/>
          <p:cNvGrpSpPr>
            <a:grpSpLocks/>
          </p:cNvGrpSpPr>
          <p:nvPr/>
        </p:nvGrpSpPr>
        <p:grpSpPr bwMode="auto">
          <a:xfrm>
            <a:off x="6051550" y="3644900"/>
            <a:ext cx="390525" cy="171450"/>
            <a:chOff x="4334" y="1470"/>
            <a:chExt cx="246" cy="107"/>
          </a:xfrm>
        </p:grpSpPr>
        <p:sp>
          <p:nvSpPr>
            <p:cNvPr id="51561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562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563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564" name="Group 832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51567" name="Freeform 833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568" name="Freeform 834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565" name="Line 835"/>
            <p:cNvSpPr>
              <a:spLocks noChangeShapeType="1"/>
            </p:cNvSpPr>
            <p:nvPr/>
          </p:nvSpPr>
          <p:spPr bwMode="auto">
            <a:xfrm>
              <a:off x="4335" y="1503"/>
              <a:ext cx="0" cy="5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66" name="Line 836"/>
            <p:cNvSpPr>
              <a:spLocks noChangeShapeType="1"/>
            </p:cNvSpPr>
            <p:nvPr/>
          </p:nvSpPr>
          <p:spPr bwMode="auto">
            <a:xfrm>
              <a:off x="4578" y="1505"/>
              <a:ext cx="0" cy="49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59" name="Group 837"/>
          <p:cNvGrpSpPr>
            <a:grpSpLocks/>
          </p:cNvGrpSpPr>
          <p:nvPr/>
        </p:nvGrpSpPr>
        <p:grpSpPr bwMode="auto">
          <a:xfrm>
            <a:off x="6024563" y="1744663"/>
            <a:ext cx="517525" cy="508000"/>
            <a:chOff x="2922" y="1424"/>
            <a:chExt cx="326" cy="320"/>
          </a:xfrm>
        </p:grpSpPr>
        <p:sp>
          <p:nvSpPr>
            <p:cNvPr id="51553" name="Oval 838"/>
            <p:cNvSpPr>
              <a:spLocks noChangeArrowheads="1"/>
            </p:cNvSpPr>
            <p:nvPr/>
          </p:nvSpPr>
          <p:spPr bwMode="auto">
            <a:xfrm>
              <a:off x="2922" y="1445"/>
              <a:ext cx="326" cy="289"/>
            </a:xfrm>
            <a:prstGeom prst="ellipse">
              <a:avLst/>
            </a:prstGeom>
            <a:noFill/>
            <a:ln w="19050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51554" name="Group 839"/>
            <p:cNvGrpSpPr>
              <a:grpSpLocks/>
            </p:cNvGrpSpPr>
            <p:nvPr/>
          </p:nvGrpSpPr>
          <p:grpSpPr bwMode="auto">
            <a:xfrm>
              <a:off x="2949" y="1424"/>
              <a:ext cx="265" cy="280"/>
              <a:chOff x="2949" y="1424"/>
              <a:chExt cx="265" cy="280"/>
            </a:xfrm>
          </p:grpSpPr>
          <p:sp>
            <p:nvSpPr>
              <p:cNvPr id="51556" name="Oval 840"/>
              <p:cNvSpPr>
                <a:spLocks noChangeArrowheads="1"/>
              </p:cNvSpPr>
              <p:nvPr/>
            </p:nvSpPr>
            <p:spPr bwMode="auto">
              <a:xfrm>
                <a:off x="3030" y="1545"/>
                <a:ext cx="107" cy="92"/>
              </a:xfrm>
              <a:prstGeom prst="ellipse">
                <a:avLst/>
              </a:prstGeom>
              <a:noFill/>
              <a:ln w="19050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51557" name="Oval 841"/>
              <p:cNvSpPr>
                <a:spLocks noChangeArrowheads="1"/>
              </p:cNvSpPr>
              <p:nvPr/>
            </p:nvSpPr>
            <p:spPr bwMode="auto">
              <a:xfrm>
                <a:off x="3006" y="1525"/>
                <a:ext cx="154" cy="131"/>
              </a:xfrm>
              <a:prstGeom prst="ellipse">
                <a:avLst/>
              </a:prstGeom>
              <a:noFill/>
              <a:ln w="19050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51558" name="Oval 842"/>
              <p:cNvSpPr>
                <a:spLocks noChangeArrowheads="1"/>
              </p:cNvSpPr>
              <p:nvPr/>
            </p:nvSpPr>
            <p:spPr bwMode="auto">
              <a:xfrm>
                <a:off x="2983" y="1501"/>
                <a:ext cx="203" cy="179"/>
              </a:xfrm>
              <a:prstGeom prst="ellipse">
                <a:avLst/>
              </a:prstGeom>
              <a:noFill/>
              <a:ln w="19050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51559" name="Oval 843"/>
              <p:cNvSpPr>
                <a:spLocks noChangeArrowheads="1"/>
              </p:cNvSpPr>
              <p:nvPr/>
            </p:nvSpPr>
            <p:spPr bwMode="auto">
              <a:xfrm>
                <a:off x="2949" y="1476"/>
                <a:ext cx="265" cy="228"/>
              </a:xfrm>
              <a:prstGeom prst="ellipse">
                <a:avLst/>
              </a:prstGeom>
              <a:noFill/>
              <a:ln w="19050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51560" name="Freeform 844"/>
              <p:cNvSpPr>
                <a:spLocks/>
              </p:cNvSpPr>
              <p:nvPr/>
            </p:nvSpPr>
            <p:spPr bwMode="auto">
              <a:xfrm flipV="1">
                <a:off x="2987" y="1424"/>
                <a:ext cx="205" cy="143"/>
              </a:xfrm>
              <a:custGeom>
                <a:avLst/>
                <a:gdLst>
                  <a:gd name="T0" fmla="*/ 0 w 1180"/>
                  <a:gd name="T1" fmla="*/ 0 h 956"/>
                  <a:gd name="T2" fmla="*/ 0 w 1180"/>
                  <a:gd name="T3" fmla="*/ 0 h 956"/>
                  <a:gd name="T4" fmla="*/ 0 w 1180"/>
                  <a:gd name="T5" fmla="*/ 0 h 956"/>
                  <a:gd name="T6" fmla="*/ 0 w 1180"/>
                  <a:gd name="T7" fmla="*/ 0 h 956"/>
                  <a:gd name="T8" fmla="*/ 0 w 1180"/>
                  <a:gd name="T9" fmla="*/ 0 h 956"/>
                  <a:gd name="T10" fmla="*/ 0 w 1180"/>
                  <a:gd name="T11" fmla="*/ 0 h 956"/>
                  <a:gd name="T12" fmla="*/ 0 w 1180"/>
                  <a:gd name="T13" fmla="*/ 0 h 956"/>
                  <a:gd name="T14" fmla="*/ 0 w 1180"/>
                  <a:gd name="T15" fmla="*/ 0 h 956"/>
                  <a:gd name="T16" fmla="*/ 0 w 1180"/>
                  <a:gd name="T17" fmla="*/ 0 h 956"/>
                  <a:gd name="T18" fmla="*/ 0 w 1180"/>
                  <a:gd name="T19" fmla="*/ 0 h 95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w 1180"/>
                  <a:gd name="T31" fmla="*/ 0 h 956"/>
                  <a:gd name="T32" fmla="*/ 1180 w 1180"/>
                  <a:gd name="T33" fmla="*/ 956 h 956"/>
                </a:gdLst>
                <a:ahLst/>
                <a:cxnLst>
                  <a:cxn ang="T20">
                    <a:pos x="T0" y="T1"/>
                  </a:cxn>
                  <a:cxn ang="T21">
                    <a:pos x="T2" y="T3"/>
                  </a:cxn>
                  <a:cxn ang="T22">
                    <a:pos x="T4" y="T5"/>
                  </a:cxn>
                  <a:cxn ang="T23">
                    <a:pos x="T6" y="T7"/>
                  </a:cxn>
                  <a:cxn ang="T24">
                    <a:pos x="T8" y="T9"/>
                  </a:cxn>
                  <a:cxn ang="T25">
                    <a:pos x="T10" y="T11"/>
                  </a:cxn>
                  <a:cxn ang="T26">
                    <a:pos x="T12" y="T13"/>
                  </a:cxn>
                  <a:cxn ang="T27">
                    <a:pos x="T14" y="T15"/>
                  </a:cxn>
                  <a:cxn ang="T28">
                    <a:pos x="T16" y="T17"/>
                  </a:cxn>
                  <a:cxn ang="T29">
                    <a:pos x="T18" y="T19"/>
                  </a:cxn>
                </a:cxnLst>
                <a:rect l="T30" t="T31" r="T32" b="T33"/>
                <a:pathLst>
                  <a:path w="1180" h="956">
                    <a:moveTo>
                      <a:pt x="499" y="7"/>
                    </a:moveTo>
                    <a:lnTo>
                      <a:pt x="0" y="780"/>
                    </a:lnTo>
                    <a:lnTo>
                      <a:pt x="134" y="885"/>
                    </a:lnTo>
                    <a:lnTo>
                      <a:pt x="366" y="920"/>
                    </a:lnTo>
                    <a:lnTo>
                      <a:pt x="534" y="956"/>
                    </a:lnTo>
                    <a:lnTo>
                      <a:pt x="829" y="949"/>
                    </a:lnTo>
                    <a:lnTo>
                      <a:pt x="1096" y="850"/>
                    </a:lnTo>
                    <a:lnTo>
                      <a:pt x="1180" y="801"/>
                    </a:lnTo>
                    <a:lnTo>
                      <a:pt x="668" y="0"/>
                    </a:lnTo>
                    <a:lnTo>
                      <a:pt x="499" y="7"/>
                    </a:lnTo>
                    <a:close/>
                  </a:path>
                </a:pathLst>
              </a:custGeom>
              <a:solidFill>
                <a:srgbClr val="33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19050" cmpd="sng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555" name="Freeform 845"/>
            <p:cNvSpPr>
              <a:spLocks/>
            </p:cNvSpPr>
            <p:nvPr/>
          </p:nvSpPr>
          <p:spPr bwMode="auto">
            <a:xfrm>
              <a:off x="2995" y="1615"/>
              <a:ext cx="178" cy="129"/>
            </a:xfrm>
            <a:custGeom>
              <a:avLst/>
              <a:gdLst>
                <a:gd name="T0" fmla="*/ 0 w 1180"/>
                <a:gd name="T1" fmla="*/ 0 h 956"/>
                <a:gd name="T2" fmla="*/ 0 w 1180"/>
                <a:gd name="T3" fmla="*/ 0 h 956"/>
                <a:gd name="T4" fmla="*/ 0 w 1180"/>
                <a:gd name="T5" fmla="*/ 0 h 956"/>
                <a:gd name="T6" fmla="*/ 0 w 1180"/>
                <a:gd name="T7" fmla="*/ 0 h 956"/>
                <a:gd name="T8" fmla="*/ 0 w 1180"/>
                <a:gd name="T9" fmla="*/ 0 h 956"/>
                <a:gd name="T10" fmla="*/ 0 w 1180"/>
                <a:gd name="T11" fmla="*/ 0 h 956"/>
                <a:gd name="T12" fmla="*/ 0 w 1180"/>
                <a:gd name="T13" fmla="*/ 0 h 956"/>
                <a:gd name="T14" fmla="*/ 0 w 1180"/>
                <a:gd name="T15" fmla="*/ 0 h 956"/>
                <a:gd name="T16" fmla="*/ 0 w 1180"/>
                <a:gd name="T17" fmla="*/ 0 h 956"/>
                <a:gd name="T18" fmla="*/ 0 w 1180"/>
                <a:gd name="T19" fmla="*/ 0 h 95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w 1180"/>
                <a:gd name="T31" fmla="*/ 0 h 956"/>
                <a:gd name="T32" fmla="*/ 1180 w 1180"/>
                <a:gd name="T33" fmla="*/ 956 h 95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T30" t="T31" r="T32" b="T33"/>
              <a:pathLst>
                <a:path w="1180" h="956">
                  <a:moveTo>
                    <a:pt x="499" y="7"/>
                  </a:moveTo>
                  <a:lnTo>
                    <a:pt x="0" y="780"/>
                  </a:lnTo>
                  <a:lnTo>
                    <a:pt x="134" y="885"/>
                  </a:lnTo>
                  <a:lnTo>
                    <a:pt x="366" y="920"/>
                  </a:lnTo>
                  <a:lnTo>
                    <a:pt x="534" y="956"/>
                  </a:lnTo>
                  <a:lnTo>
                    <a:pt x="829" y="949"/>
                  </a:lnTo>
                  <a:lnTo>
                    <a:pt x="1096" y="850"/>
                  </a:lnTo>
                  <a:lnTo>
                    <a:pt x="1180" y="801"/>
                  </a:lnTo>
                  <a:lnTo>
                    <a:pt x="668" y="0"/>
                  </a:lnTo>
                  <a:lnTo>
                    <a:pt x="499" y="7"/>
                  </a:lnTo>
                  <a:close/>
                </a:path>
              </a:pathLst>
            </a:custGeom>
            <a:solidFill>
              <a:srgbClr val="33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19050" cmpd="sng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60" name="Group 846"/>
          <p:cNvGrpSpPr>
            <a:grpSpLocks/>
          </p:cNvGrpSpPr>
          <p:nvPr/>
        </p:nvGrpSpPr>
        <p:grpSpPr bwMode="auto">
          <a:xfrm>
            <a:off x="6138863" y="1989138"/>
            <a:ext cx="282575" cy="477837"/>
            <a:chOff x="3748" y="1253"/>
            <a:chExt cx="178" cy="301"/>
          </a:xfrm>
        </p:grpSpPr>
        <p:sp>
          <p:nvSpPr>
            <p:cNvPr id="51537" name="Line 270"/>
            <p:cNvSpPr>
              <a:spLocks noChangeShapeType="1"/>
            </p:cNvSpPr>
            <p:nvPr/>
          </p:nvSpPr>
          <p:spPr bwMode="auto">
            <a:xfrm flipH="1">
              <a:off x="3748" y="1276"/>
              <a:ext cx="89" cy="252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38" name="Line 271"/>
            <p:cNvSpPr>
              <a:spLocks noChangeShapeType="1"/>
            </p:cNvSpPr>
            <p:nvPr/>
          </p:nvSpPr>
          <p:spPr bwMode="auto">
            <a:xfrm>
              <a:off x="3837" y="1276"/>
              <a:ext cx="89" cy="251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39" name="Line 272"/>
            <p:cNvSpPr>
              <a:spLocks noChangeShapeType="1"/>
            </p:cNvSpPr>
            <p:nvPr/>
          </p:nvSpPr>
          <p:spPr bwMode="auto">
            <a:xfrm>
              <a:off x="3748" y="1527"/>
              <a:ext cx="89" cy="27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40" name="Line 273"/>
            <p:cNvSpPr>
              <a:spLocks noChangeShapeType="1"/>
            </p:cNvSpPr>
            <p:nvPr/>
          </p:nvSpPr>
          <p:spPr bwMode="auto">
            <a:xfrm flipH="1">
              <a:off x="3837" y="1527"/>
              <a:ext cx="89" cy="27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41" name="Line 274"/>
            <p:cNvSpPr>
              <a:spLocks noChangeShapeType="1"/>
            </p:cNvSpPr>
            <p:nvPr/>
          </p:nvSpPr>
          <p:spPr bwMode="auto">
            <a:xfrm>
              <a:off x="3837" y="1282"/>
              <a:ext cx="0" cy="272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42" name="Line 275"/>
            <p:cNvSpPr>
              <a:spLocks noChangeShapeType="1"/>
            </p:cNvSpPr>
            <p:nvPr/>
          </p:nvSpPr>
          <p:spPr bwMode="auto">
            <a:xfrm flipV="1">
              <a:off x="3748" y="1501"/>
              <a:ext cx="89" cy="27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43" name="Line 276"/>
            <p:cNvSpPr>
              <a:spLocks noChangeShapeType="1"/>
            </p:cNvSpPr>
            <p:nvPr/>
          </p:nvSpPr>
          <p:spPr bwMode="auto">
            <a:xfrm flipH="1" flipV="1">
              <a:off x="3837" y="1501"/>
              <a:ext cx="89" cy="26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44" name="Line 277"/>
            <p:cNvSpPr>
              <a:spLocks noChangeShapeType="1"/>
            </p:cNvSpPr>
            <p:nvPr/>
          </p:nvSpPr>
          <p:spPr bwMode="auto">
            <a:xfrm>
              <a:off x="3786" y="1418"/>
              <a:ext cx="51" cy="21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45" name="Line 278"/>
            <p:cNvSpPr>
              <a:spLocks noChangeShapeType="1"/>
            </p:cNvSpPr>
            <p:nvPr/>
          </p:nvSpPr>
          <p:spPr bwMode="auto">
            <a:xfrm flipV="1">
              <a:off x="3837" y="1418"/>
              <a:ext cx="54" cy="21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46" name="Line 279"/>
            <p:cNvSpPr>
              <a:spLocks noChangeShapeType="1"/>
            </p:cNvSpPr>
            <p:nvPr/>
          </p:nvSpPr>
          <p:spPr bwMode="auto">
            <a:xfrm>
              <a:off x="3768" y="1455"/>
              <a:ext cx="66" cy="28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47" name="Line 280"/>
            <p:cNvSpPr>
              <a:spLocks noChangeShapeType="1"/>
            </p:cNvSpPr>
            <p:nvPr/>
          </p:nvSpPr>
          <p:spPr bwMode="auto">
            <a:xfrm flipV="1">
              <a:off x="3837" y="1461"/>
              <a:ext cx="66" cy="24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48" name="Line 281"/>
            <p:cNvSpPr>
              <a:spLocks noChangeShapeType="1"/>
            </p:cNvSpPr>
            <p:nvPr/>
          </p:nvSpPr>
          <p:spPr bwMode="auto">
            <a:xfrm flipV="1">
              <a:off x="3837" y="1381"/>
              <a:ext cx="34" cy="1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49" name="Line 282"/>
            <p:cNvSpPr>
              <a:spLocks noChangeShapeType="1"/>
            </p:cNvSpPr>
            <p:nvPr/>
          </p:nvSpPr>
          <p:spPr bwMode="auto">
            <a:xfrm flipV="1">
              <a:off x="3837" y="1329"/>
              <a:ext cx="21" cy="7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50" name="Line 283"/>
            <p:cNvSpPr>
              <a:spLocks noChangeShapeType="1"/>
            </p:cNvSpPr>
            <p:nvPr/>
          </p:nvSpPr>
          <p:spPr bwMode="auto">
            <a:xfrm>
              <a:off x="3798" y="1377"/>
              <a:ext cx="42" cy="14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51" name="Line 284"/>
            <p:cNvSpPr>
              <a:spLocks noChangeShapeType="1"/>
            </p:cNvSpPr>
            <p:nvPr/>
          </p:nvSpPr>
          <p:spPr bwMode="auto">
            <a:xfrm>
              <a:off x="3817" y="1327"/>
              <a:ext cx="24" cy="13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51552" name="Oval 862"/>
            <p:cNvSpPr>
              <a:spLocks noChangeArrowheads="1"/>
            </p:cNvSpPr>
            <p:nvPr/>
          </p:nvSpPr>
          <p:spPr bwMode="auto">
            <a:xfrm>
              <a:off x="3821" y="1253"/>
              <a:ext cx="30" cy="29"/>
            </a:xfrm>
            <a:prstGeom prst="ellipse">
              <a:avLst/>
            </a:prstGeom>
            <a:solidFill>
              <a:schemeClr val="tx2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51261" name="Group 863"/>
          <p:cNvGrpSpPr>
            <a:grpSpLocks/>
          </p:cNvGrpSpPr>
          <p:nvPr/>
        </p:nvGrpSpPr>
        <p:grpSpPr bwMode="auto">
          <a:xfrm>
            <a:off x="5318125" y="1997075"/>
            <a:ext cx="519113" cy="128588"/>
            <a:chOff x="2199" y="955"/>
            <a:chExt cx="2547" cy="506"/>
          </a:xfrm>
        </p:grpSpPr>
        <p:sp>
          <p:nvSpPr>
            <p:cNvPr id="51531" name="Freeform 864"/>
            <p:cNvSpPr>
              <a:spLocks/>
            </p:cNvSpPr>
            <p:nvPr/>
          </p:nvSpPr>
          <p:spPr bwMode="auto">
            <a:xfrm>
              <a:off x="2199" y="1166"/>
              <a:ext cx="260" cy="281"/>
            </a:xfrm>
            <a:custGeom>
              <a:avLst/>
              <a:gdLst>
                <a:gd name="T0" fmla="*/ 260 w 260"/>
                <a:gd name="T1" fmla="*/ 0 h 281"/>
                <a:gd name="T2" fmla="*/ 42 w 260"/>
                <a:gd name="T3" fmla="*/ 112 h 281"/>
                <a:gd name="T4" fmla="*/ 35 w 260"/>
                <a:gd name="T5" fmla="*/ 211 h 281"/>
                <a:gd name="T6" fmla="*/ 253 w 260"/>
                <a:gd name="T7" fmla="*/ 281 h 281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60"/>
                <a:gd name="T13" fmla="*/ 0 h 281"/>
                <a:gd name="T14" fmla="*/ 260 w 260"/>
                <a:gd name="T15" fmla="*/ 281 h 281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60" h="281">
                  <a:moveTo>
                    <a:pt x="260" y="0"/>
                  </a:moveTo>
                  <a:cubicBezTo>
                    <a:pt x="224" y="19"/>
                    <a:pt x="79" y="77"/>
                    <a:pt x="42" y="112"/>
                  </a:cubicBezTo>
                  <a:cubicBezTo>
                    <a:pt x="5" y="143"/>
                    <a:pt x="0" y="183"/>
                    <a:pt x="35" y="211"/>
                  </a:cubicBezTo>
                  <a:cubicBezTo>
                    <a:pt x="70" y="239"/>
                    <a:pt x="208" y="266"/>
                    <a:pt x="253" y="281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32" name="Freeform 865"/>
            <p:cNvSpPr>
              <a:spLocks/>
            </p:cNvSpPr>
            <p:nvPr/>
          </p:nvSpPr>
          <p:spPr bwMode="auto">
            <a:xfrm>
              <a:off x="2482" y="1040"/>
              <a:ext cx="900" cy="421"/>
            </a:xfrm>
            <a:custGeom>
              <a:avLst/>
              <a:gdLst>
                <a:gd name="T0" fmla="*/ 531 w 900"/>
                <a:gd name="T1" fmla="*/ 0 h 421"/>
                <a:gd name="T2" fmla="*/ 279 w 900"/>
                <a:gd name="T3" fmla="*/ 77 h 421"/>
                <a:gd name="T4" fmla="*/ 68 w 900"/>
                <a:gd name="T5" fmla="*/ 182 h 421"/>
                <a:gd name="T6" fmla="*/ 33 w 900"/>
                <a:gd name="T7" fmla="*/ 323 h 421"/>
                <a:gd name="T8" fmla="*/ 328 w 900"/>
                <a:gd name="T9" fmla="*/ 400 h 421"/>
                <a:gd name="T10" fmla="*/ 812 w 900"/>
                <a:gd name="T11" fmla="*/ 421 h 421"/>
                <a:gd name="T12" fmla="*/ 855 w 900"/>
                <a:gd name="T13" fmla="*/ 400 h 421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w 900"/>
                <a:gd name="T22" fmla="*/ 0 h 421"/>
                <a:gd name="T23" fmla="*/ 900 w 900"/>
                <a:gd name="T24" fmla="*/ 421 h 421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T21" t="T22" r="T23" b="T24"/>
              <a:pathLst>
                <a:path w="900" h="421">
                  <a:moveTo>
                    <a:pt x="531" y="0"/>
                  </a:moveTo>
                  <a:cubicBezTo>
                    <a:pt x="489" y="13"/>
                    <a:pt x="356" y="47"/>
                    <a:pt x="279" y="77"/>
                  </a:cubicBezTo>
                  <a:cubicBezTo>
                    <a:pt x="202" y="107"/>
                    <a:pt x="109" y="141"/>
                    <a:pt x="68" y="182"/>
                  </a:cubicBezTo>
                  <a:cubicBezTo>
                    <a:pt x="31" y="213"/>
                    <a:pt x="0" y="292"/>
                    <a:pt x="33" y="323"/>
                  </a:cubicBezTo>
                  <a:cubicBezTo>
                    <a:pt x="76" y="359"/>
                    <a:pt x="198" y="384"/>
                    <a:pt x="328" y="400"/>
                  </a:cubicBezTo>
                  <a:cubicBezTo>
                    <a:pt x="458" y="416"/>
                    <a:pt x="724" y="421"/>
                    <a:pt x="812" y="421"/>
                  </a:cubicBezTo>
                  <a:cubicBezTo>
                    <a:pt x="900" y="421"/>
                    <a:pt x="846" y="404"/>
                    <a:pt x="855" y="40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33" name="Freeform 866"/>
            <p:cNvSpPr>
              <a:spLocks/>
            </p:cNvSpPr>
            <p:nvPr/>
          </p:nvSpPr>
          <p:spPr bwMode="auto">
            <a:xfrm>
              <a:off x="2782" y="1068"/>
              <a:ext cx="428" cy="269"/>
            </a:xfrm>
            <a:custGeom>
              <a:avLst/>
              <a:gdLst>
                <a:gd name="T0" fmla="*/ 428 w 428"/>
                <a:gd name="T1" fmla="*/ 0 h 269"/>
                <a:gd name="T2" fmla="*/ 217 w 428"/>
                <a:gd name="T3" fmla="*/ 35 h 269"/>
                <a:gd name="T4" fmla="*/ 21 w 428"/>
                <a:gd name="T5" fmla="*/ 140 h 269"/>
                <a:gd name="T6" fmla="*/ 91 w 428"/>
                <a:gd name="T7" fmla="*/ 246 h 269"/>
                <a:gd name="T8" fmla="*/ 231 w 428"/>
                <a:gd name="T9" fmla="*/ 267 h 269"/>
                <a:gd name="T10" fmla="*/ 414 w 428"/>
                <a:gd name="T11" fmla="*/ 260 h 26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428"/>
                <a:gd name="T19" fmla="*/ 0 h 269"/>
                <a:gd name="T20" fmla="*/ 428 w 428"/>
                <a:gd name="T21" fmla="*/ 269 h 269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428" h="269">
                  <a:moveTo>
                    <a:pt x="428" y="0"/>
                  </a:moveTo>
                  <a:cubicBezTo>
                    <a:pt x="428" y="0"/>
                    <a:pt x="217" y="35"/>
                    <a:pt x="217" y="35"/>
                  </a:cubicBezTo>
                  <a:cubicBezTo>
                    <a:pt x="217" y="35"/>
                    <a:pt x="42" y="105"/>
                    <a:pt x="21" y="140"/>
                  </a:cubicBezTo>
                  <a:cubicBezTo>
                    <a:pt x="0" y="175"/>
                    <a:pt x="14" y="217"/>
                    <a:pt x="91" y="246"/>
                  </a:cubicBezTo>
                  <a:cubicBezTo>
                    <a:pt x="126" y="267"/>
                    <a:pt x="177" y="265"/>
                    <a:pt x="231" y="267"/>
                  </a:cubicBezTo>
                  <a:cubicBezTo>
                    <a:pt x="285" y="269"/>
                    <a:pt x="376" y="262"/>
                    <a:pt x="414" y="26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34" name="Freeform 867"/>
            <p:cNvSpPr>
              <a:spLocks/>
            </p:cNvSpPr>
            <p:nvPr/>
          </p:nvSpPr>
          <p:spPr bwMode="auto">
            <a:xfrm>
              <a:off x="3554" y="1075"/>
              <a:ext cx="377" cy="239"/>
            </a:xfrm>
            <a:custGeom>
              <a:avLst/>
              <a:gdLst>
                <a:gd name="T0" fmla="*/ 42 w 377"/>
                <a:gd name="T1" fmla="*/ 239 h 239"/>
                <a:gd name="T2" fmla="*/ 335 w 377"/>
                <a:gd name="T3" fmla="*/ 146 h 239"/>
                <a:gd name="T4" fmla="*/ 342 w 377"/>
                <a:gd name="T5" fmla="*/ 47 h 239"/>
                <a:gd name="T6" fmla="*/ 0 w 377"/>
                <a:gd name="T7" fmla="*/ 0 h 239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377"/>
                <a:gd name="T13" fmla="*/ 0 h 239"/>
                <a:gd name="T14" fmla="*/ 377 w 377"/>
                <a:gd name="T15" fmla="*/ 239 h 239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377" h="239">
                  <a:moveTo>
                    <a:pt x="42" y="239"/>
                  </a:moveTo>
                  <a:cubicBezTo>
                    <a:pt x="89" y="224"/>
                    <a:pt x="285" y="178"/>
                    <a:pt x="335" y="146"/>
                  </a:cubicBezTo>
                  <a:cubicBezTo>
                    <a:pt x="372" y="115"/>
                    <a:pt x="377" y="75"/>
                    <a:pt x="342" y="47"/>
                  </a:cubicBezTo>
                  <a:cubicBezTo>
                    <a:pt x="286" y="23"/>
                    <a:pt x="71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35" name="Freeform 868"/>
            <p:cNvSpPr>
              <a:spLocks/>
            </p:cNvSpPr>
            <p:nvPr/>
          </p:nvSpPr>
          <p:spPr bwMode="auto">
            <a:xfrm>
              <a:off x="3646" y="997"/>
              <a:ext cx="660" cy="336"/>
            </a:xfrm>
            <a:custGeom>
              <a:avLst/>
              <a:gdLst>
                <a:gd name="T0" fmla="*/ 425 w 646"/>
                <a:gd name="T1" fmla="*/ 932 h 300"/>
                <a:gd name="T2" fmla="*/ 605 w 646"/>
                <a:gd name="T3" fmla="*/ 787 h 300"/>
                <a:gd name="T4" fmla="*/ 752 w 646"/>
                <a:gd name="T5" fmla="*/ 594 h 300"/>
                <a:gd name="T6" fmla="*/ 776 w 646"/>
                <a:gd name="T7" fmla="*/ 332 h 300"/>
                <a:gd name="T8" fmla="*/ 569 w 646"/>
                <a:gd name="T9" fmla="*/ 187 h 300"/>
                <a:gd name="T10" fmla="*/ 0 w 646"/>
                <a:gd name="T11" fmla="*/ 0 h 300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46"/>
                <a:gd name="T19" fmla="*/ 0 h 300"/>
                <a:gd name="T20" fmla="*/ 646 w 646"/>
                <a:gd name="T21" fmla="*/ 300 h 300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46" h="300">
                  <a:moveTo>
                    <a:pt x="343" y="300"/>
                  </a:moveTo>
                  <a:cubicBezTo>
                    <a:pt x="367" y="292"/>
                    <a:pt x="443" y="272"/>
                    <a:pt x="487" y="254"/>
                  </a:cubicBezTo>
                  <a:cubicBezTo>
                    <a:pt x="531" y="236"/>
                    <a:pt x="584" y="216"/>
                    <a:pt x="607" y="191"/>
                  </a:cubicBezTo>
                  <a:cubicBezTo>
                    <a:pt x="628" y="173"/>
                    <a:pt x="646" y="125"/>
                    <a:pt x="627" y="107"/>
                  </a:cubicBezTo>
                  <a:cubicBezTo>
                    <a:pt x="603" y="85"/>
                    <a:pt x="563" y="79"/>
                    <a:pt x="459" y="61"/>
                  </a:cubicBezTo>
                  <a:cubicBezTo>
                    <a:pt x="355" y="43"/>
                    <a:pt x="76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36" name="Freeform 869"/>
            <p:cNvSpPr>
              <a:spLocks/>
            </p:cNvSpPr>
            <p:nvPr/>
          </p:nvSpPr>
          <p:spPr bwMode="auto">
            <a:xfrm>
              <a:off x="4116" y="955"/>
              <a:ext cx="630" cy="397"/>
            </a:xfrm>
            <a:custGeom>
              <a:avLst/>
              <a:gdLst>
                <a:gd name="T0" fmla="*/ 320 w 630"/>
                <a:gd name="T1" fmla="*/ 397 h 397"/>
                <a:gd name="T2" fmla="*/ 468 w 630"/>
                <a:gd name="T3" fmla="*/ 345 h 397"/>
                <a:gd name="T4" fmla="*/ 590 w 630"/>
                <a:gd name="T5" fmla="*/ 275 h 397"/>
                <a:gd name="T6" fmla="*/ 611 w 630"/>
                <a:gd name="T7" fmla="*/ 181 h 397"/>
                <a:gd name="T8" fmla="*/ 439 w 630"/>
                <a:gd name="T9" fmla="*/ 129 h 397"/>
                <a:gd name="T10" fmla="*/ 0 w 630"/>
                <a:gd name="T11" fmla="*/ 0 h 397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30"/>
                <a:gd name="T19" fmla="*/ 0 h 397"/>
                <a:gd name="T20" fmla="*/ 630 w 630"/>
                <a:gd name="T21" fmla="*/ 397 h 397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30" h="397">
                  <a:moveTo>
                    <a:pt x="320" y="397"/>
                  </a:moveTo>
                  <a:cubicBezTo>
                    <a:pt x="345" y="388"/>
                    <a:pt x="423" y="366"/>
                    <a:pt x="468" y="345"/>
                  </a:cubicBezTo>
                  <a:cubicBezTo>
                    <a:pt x="513" y="325"/>
                    <a:pt x="567" y="303"/>
                    <a:pt x="590" y="275"/>
                  </a:cubicBezTo>
                  <a:cubicBezTo>
                    <a:pt x="612" y="255"/>
                    <a:pt x="630" y="201"/>
                    <a:pt x="611" y="181"/>
                  </a:cubicBezTo>
                  <a:cubicBezTo>
                    <a:pt x="586" y="156"/>
                    <a:pt x="541" y="159"/>
                    <a:pt x="439" y="129"/>
                  </a:cubicBezTo>
                  <a:cubicBezTo>
                    <a:pt x="337" y="99"/>
                    <a:pt x="91" y="27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62" name="Group 870"/>
          <p:cNvGrpSpPr>
            <a:grpSpLocks/>
          </p:cNvGrpSpPr>
          <p:nvPr/>
        </p:nvGrpSpPr>
        <p:grpSpPr bwMode="auto">
          <a:xfrm>
            <a:off x="5541963" y="1539875"/>
            <a:ext cx="519112" cy="128588"/>
            <a:chOff x="2199" y="955"/>
            <a:chExt cx="2547" cy="506"/>
          </a:xfrm>
        </p:grpSpPr>
        <p:sp>
          <p:nvSpPr>
            <p:cNvPr id="51525" name="Freeform 871"/>
            <p:cNvSpPr>
              <a:spLocks/>
            </p:cNvSpPr>
            <p:nvPr/>
          </p:nvSpPr>
          <p:spPr bwMode="auto">
            <a:xfrm>
              <a:off x="2199" y="1166"/>
              <a:ext cx="260" cy="281"/>
            </a:xfrm>
            <a:custGeom>
              <a:avLst/>
              <a:gdLst>
                <a:gd name="T0" fmla="*/ 260 w 260"/>
                <a:gd name="T1" fmla="*/ 0 h 281"/>
                <a:gd name="T2" fmla="*/ 42 w 260"/>
                <a:gd name="T3" fmla="*/ 112 h 281"/>
                <a:gd name="T4" fmla="*/ 35 w 260"/>
                <a:gd name="T5" fmla="*/ 211 h 281"/>
                <a:gd name="T6" fmla="*/ 253 w 260"/>
                <a:gd name="T7" fmla="*/ 281 h 281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60"/>
                <a:gd name="T13" fmla="*/ 0 h 281"/>
                <a:gd name="T14" fmla="*/ 260 w 260"/>
                <a:gd name="T15" fmla="*/ 281 h 281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60" h="281">
                  <a:moveTo>
                    <a:pt x="260" y="0"/>
                  </a:moveTo>
                  <a:cubicBezTo>
                    <a:pt x="224" y="19"/>
                    <a:pt x="79" y="77"/>
                    <a:pt x="42" y="112"/>
                  </a:cubicBezTo>
                  <a:cubicBezTo>
                    <a:pt x="5" y="143"/>
                    <a:pt x="0" y="183"/>
                    <a:pt x="35" y="211"/>
                  </a:cubicBezTo>
                  <a:cubicBezTo>
                    <a:pt x="70" y="239"/>
                    <a:pt x="208" y="266"/>
                    <a:pt x="253" y="281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26" name="Freeform 872"/>
            <p:cNvSpPr>
              <a:spLocks/>
            </p:cNvSpPr>
            <p:nvPr/>
          </p:nvSpPr>
          <p:spPr bwMode="auto">
            <a:xfrm>
              <a:off x="2482" y="1040"/>
              <a:ext cx="900" cy="421"/>
            </a:xfrm>
            <a:custGeom>
              <a:avLst/>
              <a:gdLst>
                <a:gd name="T0" fmla="*/ 531 w 900"/>
                <a:gd name="T1" fmla="*/ 0 h 421"/>
                <a:gd name="T2" fmla="*/ 279 w 900"/>
                <a:gd name="T3" fmla="*/ 77 h 421"/>
                <a:gd name="T4" fmla="*/ 68 w 900"/>
                <a:gd name="T5" fmla="*/ 182 h 421"/>
                <a:gd name="T6" fmla="*/ 33 w 900"/>
                <a:gd name="T7" fmla="*/ 323 h 421"/>
                <a:gd name="T8" fmla="*/ 328 w 900"/>
                <a:gd name="T9" fmla="*/ 400 h 421"/>
                <a:gd name="T10" fmla="*/ 812 w 900"/>
                <a:gd name="T11" fmla="*/ 421 h 421"/>
                <a:gd name="T12" fmla="*/ 855 w 900"/>
                <a:gd name="T13" fmla="*/ 400 h 421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w 900"/>
                <a:gd name="T22" fmla="*/ 0 h 421"/>
                <a:gd name="T23" fmla="*/ 900 w 900"/>
                <a:gd name="T24" fmla="*/ 421 h 421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T21" t="T22" r="T23" b="T24"/>
              <a:pathLst>
                <a:path w="900" h="421">
                  <a:moveTo>
                    <a:pt x="531" y="0"/>
                  </a:moveTo>
                  <a:cubicBezTo>
                    <a:pt x="489" y="13"/>
                    <a:pt x="356" y="47"/>
                    <a:pt x="279" y="77"/>
                  </a:cubicBezTo>
                  <a:cubicBezTo>
                    <a:pt x="202" y="107"/>
                    <a:pt x="109" y="141"/>
                    <a:pt x="68" y="182"/>
                  </a:cubicBezTo>
                  <a:cubicBezTo>
                    <a:pt x="31" y="213"/>
                    <a:pt x="0" y="292"/>
                    <a:pt x="33" y="323"/>
                  </a:cubicBezTo>
                  <a:cubicBezTo>
                    <a:pt x="76" y="359"/>
                    <a:pt x="198" y="384"/>
                    <a:pt x="328" y="400"/>
                  </a:cubicBezTo>
                  <a:cubicBezTo>
                    <a:pt x="458" y="416"/>
                    <a:pt x="724" y="421"/>
                    <a:pt x="812" y="421"/>
                  </a:cubicBezTo>
                  <a:cubicBezTo>
                    <a:pt x="900" y="421"/>
                    <a:pt x="846" y="404"/>
                    <a:pt x="855" y="40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27" name="Freeform 873"/>
            <p:cNvSpPr>
              <a:spLocks/>
            </p:cNvSpPr>
            <p:nvPr/>
          </p:nvSpPr>
          <p:spPr bwMode="auto">
            <a:xfrm>
              <a:off x="2782" y="1068"/>
              <a:ext cx="428" cy="269"/>
            </a:xfrm>
            <a:custGeom>
              <a:avLst/>
              <a:gdLst>
                <a:gd name="T0" fmla="*/ 428 w 428"/>
                <a:gd name="T1" fmla="*/ 0 h 269"/>
                <a:gd name="T2" fmla="*/ 217 w 428"/>
                <a:gd name="T3" fmla="*/ 35 h 269"/>
                <a:gd name="T4" fmla="*/ 21 w 428"/>
                <a:gd name="T5" fmla="*/ 140 h 269"/>
                <a:gd name="T6" fmla="*/ 91 w 428"/>
                <a:gd name="T7" fmla="*/ 246 h 269"/>
                <a:gd name="T8" fmla="*/ 231 w 428"/>
                <a:gd name="T9" fmla="*/ 267 h 269"/>
                <a:gd name="T10" fmla="*/ 414 w 428"/>
                <a:gd name="T11" fmla="*/ 260 h 26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428"/>
                <a:gd name="T19" fmla="*/ 0 h 269"/>
                <a:gd name="T20" fmla="*/ 428 w 428"/>
                <a:gd name="T21" fmla="*/ 269 h 269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428" h="269">
                  <a:moveTo>
                    <a:pt x="428" y="0"/>
                  </a:moveTo>
                  <a:cubicBezTo>
                    <a:pt x="428" y="0"/>
                    <a:pt x="217" y="35"/>
                    <a:pt x="217" y="35"/>
                  </a:cubicBezTo>
                  <a:cubicBezTo>
                    <a:pt x="217" y="35"/>
                    <a:pt x="42" y="105"/>
                    <a:pt x="21" y="140"/>
                  </a:cubicBezTo>
                  <a:cubicBezTo>
                    <a:pt x="0" y="175"/>
                    <a:pt x="14" y="217"/>
                    <a:pt x="91" y="246"/>
                  </a:cubicBezTo>
                  <a:cubicBezTo>
                    <a:pt x="126" y="267"/>
                    <a:pt x="177" y="265"/>
                    <a:pt x="231" y="267"/>
                  </a:cubicBezTo>
                  <a:cubicBezTo>
                    <a:pt x="285" y="269"/>
                    <a:pt x="376" y="262"/>
                    <a:pt x="414" y="26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28" name="Freeform 874"/>
            <p:cNvSpPr>
              <a:spLocks/>
            </p:cNvSpPr>
            <p:nvPr/>
          </p:nvSpPr>
          <p:spPr bwMode="auto">
            <a:xfrm>
              <a:off x="3554" y="1075"/>
              <a:ext cx="377" cy="239"/>
            </a:xfrm>
            <a:custGeom>
              <a:avLst/>
              <a:gdLst>
                <a:gd name="T0" fmla="*/ 42 w 377"/>
                <a:gd name="T1" fmla="*/ 239 h 239"/>
                <a:gd name="T2" fmla="*/ 335 w 377"/>
                <a:gd name="T3" fmla="*/ 146 h 239"/>
                <a:gd name="T4" fmla="*/ 342 w 377"/>
                <a:gd name="T5" fmla="*/ 47 h 239"/>
                <a:gd name="T6" fmla="*/ 0 w 377"/>
                <a:gd name="T7" fmla="*/ 0 h 239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377"/>
                <a:gd name="T13" fmla="*/ 0 h 239"/>
                <a:gd name="T14" fmla="*/ 377 w 377"/>
                <a:gd name="T15" fmla="*/ 239 h 239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377" h="239">
                  <a:moveTo>
                    <a:pt x="42" y="239"/>
                  </a:moveTo>
                  <a:cubicBezTo>
                    <a:pt x="89" y="224"/>
                    <a:pt x="285" y="178"/>
                    <a:pt x="335" y="146"/>
                  </a:cubicBezTo>
                  <a:cubicBezTo>
                    <a:pt x="372" y="115"/>
                    <a:pt x="377" y="75"/>
                    <a:pt x="342" y="47"/>
                  </a:cubicBezTo>
                  <a:cubicBezTo>
                    <a:pt x="286" y="23"/>
                    <a:pt x="71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29" name="Freeform 875"/>
            <p:cNvSpPr>
              <a:spLocks/>
            </p:cNvSpPr>
            <p:nvPr/>
          </p:nvSpPr>
          <p:spPr bwMode="auto">
            <a:xfrm>
              <a:off x="3646" y="997"/>
              <a:ext cx="660" cy="336"/>
            </a:xfrm>
            <a:custGeom>
              <a:avLst/>
              <a:gdLst>
                <a:gd name="T0" fmla="*/ 425 w 646"/>
                <a:gd name="T1" fmla="*/ 932 h 300"/>
                <a:gd name="T2" fmla="*/ 605 w 646"/>
                <a:gd name="T3" fmla="*/ 787 h 300"/>
                <a:gd name="T4" fmla="*/ 752 w 646"/>
                <a:gd name="T5" fmla="*/ 594 h 300"/>
                <a:gd name="T6" fmla="*/ 776 w 646"/>
                <a:gd name="T7" fmla="*/ 332 h 300"/>
                <a:gd name="T8" fmla="*/ 569 w 646"/>
                <a:gd name="T9" fmla="*/ 187 h 300"/>
                <a:gd name="T10" fmla="*/ 0 w 646"/>
                <a:gd name="T11" fmla="*/ 0 h 300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46"/>
                <a:gd name="T19" fmla="*/ 0 h 300"/>
                <a:gd name="T20" fmla="*/ 646 w 646"/>
                <a:gd name="T21" fmla="*/ 300 h 300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46" h="300">
                  <a:moveTo>
                    <a:pt x="343" y="300"/>
                  </a:moveTo>
                  <a:cubicBezTo>
                    <a:pt x="367" y="292"/>
                    <a:pt x="443" y="272"/>
                    <a:pt x="487" y="254"/>
                  </a:cubicBezTo>
                  <a:cubicBezTo>
                    <a:pt x="531" y="236"/>
                    <a:pt x="584" y="216"/>
                    <a:pt x="607" y="191"/>
                  </a:cubicBezTo>
                  <a:cubicBezTo>
                    <a:pt x="628" y="173"/>
                    <a:pt x="646" y="125"/>
                    <a:pt x="627" y="107"/>
                  </a:cubicBezTo>
                  <a:cubicBezTo>
                    <a:pt x="603" y="85"/>
                    <a:pt x="563" y="79"/>
                    <a:pt x="459" y="61"/>
                  </a:cubicBezTo>
                  <a:cubicBezTo>
                    <a:pt x="355" y="43"/>
                    <a:pt x="76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30" name="Freeform 876"/>
            <p:cNvSpPr>
              <a:spLocks/>
            </p:cNvSpPr>
            <p:nvPr/>
          </p:nvSpPr>
          <p:spPr bwMode="auto">
            <a:xfrm>
              <a:off x="4116" y="955"/>
              <a:ext cx="630" cy="397"/>
            </a:xfrm>
            <a:custGeom>
              <a:avLst/>
              <a:gdLst>
                <a:gd name="T0" fmla="*/ 320 w 630"/>
                <a:gd name="T1" fmla="*/ 397 h 397"/>
                <a:gd name="T2" fmla="*/ 468 w 630"/>
                <a:gd name="T3" fmla="*/ 345 h 397"/>
                <a:gd name="T4" fmla="*/ 590 w 630"/>
                <a:gd name="T5" fmla="*/ 275 h 397"/>
                <a:gd name="T6" fmla="*/ 611 w 630"/>
                <a:gd name="T7" fmla="*/ 181 h 397"/>
                <a:gd name="T8" fmla="*/ 439 w 630"/>
                <a:gd name="T9" fmla="*/ 129 h 397"/>
                <a:gd name="T10" fmla="*/ 0 w 630"/>
                <a:gd name="T11" fmla="*/ 0 h 397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30"/>
                <a:gd name="T19" fmla="*/ 0 h 397"/>
                <a:gd name="T20" fmla="*/ 630 w 630"/>
                <a:gd name="T21" fmla="*/ 397 h 397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30" h="397">
                  <a:moveTo>
                    <a:pt x="320" y="397"/>
                  </a:moveTo>
                  <a:cubicBezTo>
                    <a:pt x="345" y="388"/>
                    <a:pt x="423" y="366"/>
                    <a:pt x="468" y="345"/>
                  </a:cubicBezTo>
                  <a:cubicBezTo>
                    <a:pt x="513" y="325"/>
                    <a:pt x="567" y="303"/>
                    <a:pt x="590" y="275"/>
                  </a:cubicBezTo>
                  <a:cubicBezTo>
                    <a:pt x="612" y="255"/>
                    <a:pt x="630" y="201"/>
                    <a:pt x="611" y="181"/>
                  </a:cubicBezTo>
                  <a:cubicBezTo>
                    <a:pt x="586" y="156"/>
                    <a:pt x="541" y="159"/>
                    <a:pt x="439" y="129"/>
                  </a:cubicBezTo>
                  <a:cubicBezTo>
                    <a:pt x="337" y="99"/>
                    <a:pt x="91" y="27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51263" name="Line 877"/>
          <p:cNvSpPr>
            <a:spLocks noChangeShapeType="1"/>
          </p:cNvSpPr>
          <p:nvPr/>
        </p:nvSpPr>
        <p:spPr bwMode="auto">
          <a:xfrm flipH="1" flipV="1">
            <a:off x="5626100" y="2027238"/>
            <a:ext cx="39688" cy="635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51264" name="Group 885"/>
          <p:cNvGrpSpPr>
            <a:grpSpLocks/>
          </p:cNvGrpSpPr>
          <p:nvPr/>
        </p:nvGrpSpPr>
        <p:grpSpPr bwMode="auto">
          <a:xfrm>
            <a:off x="5392738" y="3527425"/>
            <a:ext cx="519112" cy="128588"/>
            <a:chOff x="2199" y="955"/>
            <a:chExt cx="2547" cy="506"/>
          </a:xfrm>
        </p:grpSpPr>
        <p:sp>
          <p:nvSpPr>
            <p:cNvPr id="51519" name="Freeform 886"/>
            <p:cNvSpPr>
              <a:spLocks/>
            </p:cNvSpPr>
            <p:nvPr/>
          </p:nvSpPr>
          <p:spPr bwMode="auto">
            <a:xfrm>
              <a:off x="2199" y="1166"/>
              <a:ext cx="260" cy="281"/>
            </a:xfrm>
            <a:custGeom>
              <a:avLst/>
              <a:gdLst>
                <a:gd name="T0" fmla="*/ 260 w 260"/>
                <a:gd name="T1" fmla="*/ 0 h 281"/>
                <a:gd name="T2" fmla="*/ 42 w 260"/>
                <a:gd name="T3" fmla="*/ 112 h 281"/>
                <a:gd name="T4" fmla="*/ 35 w 260"/>
                <a:gd name="T5" fmla="*/ 211 h 281"/>
                <a:gd name="T6" fmla="*/ 253 w 260"/>
                <a:gd name="T7" fmla="*/ 281 h 281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60"/>
                <a:gd name="T13" fmla="*/ 0 h 281"/>
                <a:gd name="T14" fmla="*/ 260 w 260"/>
                <a:gd name="T15" fmla="*/ 281 h 281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60" h="281">
                  <a:moveTo>
                    <a:pt x="260" y="0"/>
                  </a:moveTo>
                  <a:cubicBezTo>
                    <a:pt x="224" y="19"/>
                    <a:pt x="79" y="77"/>
                    <a:pt x="42" y="112"/>
                  </a:cubicBezTo>
                  <a:cubicBezTo>
                    <a:pt x="5" y="143"/>
                    <a:pt x="0" y="183"/>
                    <a:pt x="35" y="211"/>
                  </a:cubicBezTo>
                  <a:cubicBezTo>
                    <a:pt x="70" y="239"/>
                    <a:pt x="208" y="266"/>
                    <a:pt x="253" y="281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20" name="Freeform 887"/>
            <p:cNvSpPr>
              <a:spLocks/>
            </p:cNvSpPr>
            <p:nvPr/>
          </p:nvSpPr>
          <p:spPr bwMode="auto">
            <a:xfrm>
              <a:off x="2482" y="1040"/>
              <a:ext cx="900" cy="421"/>
            </a:xfrm>
            <a:custGeom>
              <a:avLst/>
              <a:gdLst>
                <a:gd name="T0" fmla="*/ 531 w 900"/>
                <a:gd name="T1" fmla="*/ 0 h 421"/>
                <a:gd name="T2" fmla="*/ 279 w 900"/>
                <a:gd name="T3" fmla="*/ 77 h 421"/>
                <a:gd name="T4" fmla="*/ 68 w 900"/>
                <a:gd name="T5" fmla="*/ 182 h 421"/>
                <a:gd name="T6" fmla="*/ 33 w 900"/>
                <a:gd name="T7" fmla="*/ 323 h 421"/>
                <a:gd name="T8" fmla="*/ 328 w 900"/>
                <a:gd name="T9" fmla="*/ 400 h 421"/>
                <a:gd name="T10" fmla="*/ 812 w 900"/>
                <a:gd name="T11" fmla="*/ 421 h 421"/>
                <a:gd name="T12" fmla="*/ 855 w 900"/>
                <a:gd name="T13" fmla="*/ 400 h 421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w 900"/>
                <a:gd name="T22" fmla="*/ 0 h 421"/>
                <a:gd name="T23" fmla="*/ 900 w 900"/>
                <a:gd name="T24" fmla="*/ 421 h 421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T21" t="T22" r="T23" b="T24"/>
              <a:pathLst>
                <a:path w="900" h="421">
                  <a:moveTo>
                    <a:pt x="531" y="0"/>
                  </a:moveTo>
                  <a:cubicBezTo>
                    <a:pt x="489" y="13"/>
                    <a:pt x="356" y="47"/>
                    <a:pt x="279" y="77"/>
                  </a:cubicBezTo>
                  <a:cubicBezTo>
                    <a:pt x="202" y="107"/>
                    <a:pt x="109" y="141"/>
                    <a:pt x="68" y="182"/>
                  </a:cubicBezTo>
                  <a:cubicBezTo>
                    <a:pt x="31" y="213"/>
                    <a:pt x="0" y="292"/>
                    <a:pt x="33" y="323"/>
                  </a:cubicBezTo>
                  <a:cubicBezTo>
                    <a:pt x="76" y="359"/>
                    <a:pt x="198" y="384"/>
                    <a:pt x="328" y="400"/>
                  </a:cubicBezTo>
                  <a:cubicBezTo>
                    <a:pt x="458" y="416"/>
                    <a:pt x="724" y="421"/>
                    <a:pt x="812" y="421"/>
                  </a:cubicBezTo>
                  <a:cubicBezTo>
                    <a:pt x="900" y="421"/>
                    <a:pt x="846" y="404"/>
                    <a:pt x="855" y="40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21" name="Freeform 888"/>
            <p:cNvSpPr>
              <a:spLocks/>
            </p:cNvSpPr>
            <p:nvPr/>
          </p:nvSpPr>
          <p:spPr bwMode="auto">
            <a:xfrm>
              <a:off x="2782" y="1068"/>
              <a:ext cx="428" cy="269"/>
            </a:xfrm>
            <a:custGeom>
              <a:avLst/>
              <a:gdLst>
                <a:gd name="T0" fmla="*/ 428 w 428"/>
                <a:gd name="T1" fmla="*/ 0 h 269"/>
                <a:gd name="T2" fmla="*/ 217 w 428"/>
                <a:gd name="T3" fmla="*/ 35 h 269"/>
                <a:gd name="T4" fmla="*/ 21 w 428"/>
                <a:gd name="T5" fmla="*/ 140 h 269"/>
                <a:gd name="T6" fmla="*/ 91 w 428"/>
                <a:gd name="T7" fmla="*/ 246 h 269"/>
                <a:gd name="T8" fmla="*/ 231 w 428"/>
                <a:gd name="T9" fmla="*/ 267 h 269"/>
                <a:gd name="T10" fmla="*/ 414 w 428"/>
                <a:gd name="T11" fmla="*/ 260 h 26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428"/>
                <a:gd name="T19" fmla="*/ 0 h 269"/>
                <a:gd name="T20" fmla="*/ 428 w 428"/>
                <a:gd name="T21" fmla="*/ 269 h 269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428" h="269">
                  <a:moveTo>
                    <a:pt x="428" y="0"/>
                  </a:moveTo>
                  <a:cubicBezTo>
                    <a:pt x="428" y="0"/>
                    <a:pt x="217" y="35"/>
                    <a:pt x="217" y="35"/>
                  </a:cubicBezTo>
                  <a:cubicBezTo>
                    <a:pt x="217" y="35"/>
                    <a:pt x="42" y="105"/>
                    <a:pt x="21" y="140"/>
                  </a:cubicBezTo>
                  <a:cubicBezTo>
                    <a:pt x="0" y="175"/>
                    <a:pt x="14" y="217"/>
                    <a:pt x="91" y="246"/>
                  </a:cubicBezTo>
                  <a:cubicBezTo>
                    <a:pt x="126" y="267"/>
                    <a:pt x="177" y="265"/>
                    <a:pt x="231" y="267"/>
                  </a:cubicBezTo>
                  <a:cubicBezTo>
                    <a:pt x="285" y="269"/>
                    <a:pt x="376" y="262"/>
                    <a:pt x="414" y="26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22" name="Freeform 889"/>
            <p:cNvSpPr>
              <a:spLocks/>
            </p:cNvSpPr>
            <p:nvPr/>
          </p:nvSpPr>
          <p:spPr bwMode="auto">
            <a:xfrm>
              <a:off x="3554" y="1075"/>
              <a:ext cx="377" cy="239"/>
            </a:xfrm>
            <a:custGeom>
              <a:avLst/>
              <a:gdLst>
                <a:gd name="T0" fmla="*/ 42 w 377"/>
                <a:gd name="T1" fmla="*/ 239 h 239"/>
                <a:gd name="T2" fmla="*/ 335 w 377"/>
                <a:gd name="T3" fmla="*/ 146 h 239"/>
                <a:gd name="T4" fmla="*/ 342 w 377"/>
                <a:gd name="T5" fmla="*/ 47 h 239"/>
                <a:gd name="T6" fmla="*/ 0 w 377"/>
                <a:gd name="T7" fmla="*/ 0 h 239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377"/>
                <a:gd name="T13" fmla="*/ 0 h 239"/>
                <a:gd name="T14" fmla="*/ 377 w 377"/>
                <a:gd name="T15" fmla="*/ 239 h 239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377" h="239">
                  <a:moveTo>
                    <a:pt x="42" y="239"/>
                  </a:moveTo>
                  <a:cubicBezTo>
                    <a:pt x="89" y="224"/>
                    <a:pt x="285" y="178"/>
                    <a:pt x="335" y="146"/>
                  </a:cubicBezTo>
                  <a:cubicBezTo>
                    <a:pt x="372" y="115"/>
                    <a:pt x="377" y="75"/>
                    <a:pt x="342" y="47"/>
                  </a:cubicBezTo>
                  <a:cubicBezTo>
                    <a:pt x="286" y="23"/>
                    <a:pt x="71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23" name="Freeform 890"/>
            <p:cNvSpPr>
              <a:spLocks/>
            </p:cNvSpPr>
            <p:nvPr/>
          </p:nvSpPr>
          <p:spPr bwMode="auto">
            <a:xfrm>
              <a:off x="3646" y="997"/>
              <a:ext cx="660" cy="336"/>
            </a:xfrm>
            <a:custGeom>
              <a:avLst/>
              <a:gdLst>
                <a:gd name="T0" fmla="*/ 425 w 646"/>
                <a:gd name="T1" fmla="*/ 932 h 300"/>
                <a:gd name="T2" fmla="*/ 605 w 646"/>
                <a:gd name="T3" fmla="*/ 787 h 300"/>
                <a:gd name="T4" fmla="*/ 752 w 646"/>
                <a:gd name="T5" fmla="*/ 594 h 300"/>
                <a:gd name="T6" fmla="*/ 776 w 646"/>
                <a:gd name="T7" fmla="*/ 332 h 300"/>
                <a:gd name="T8" fmla="*/ 569 w 646"/>
                <a:gd name="T9" fmla="*/ 187 h 300"/>
                <a:gd name="T10" fmla="*/ 0 w 646"/>
                <a:gd name="T11" fmla="*/ 0 h 300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46"/>
                <a:gd name="T19" fmla="*/ 0 h 300"/>
                <a:gd name="T20" fmla="*/ 646 w 646"/>
                <a:gd name="T21" fmla="*/ 300 h 300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46" h="300">
                  <a:moveTo>
                    <a:pt x="343" y="300"/>
                  </a:moveTo>
                  <a:cubicBezTo>
                    <a:pt x="367" y="292"/>
                    <a:pt x="443" y="272"/>
                    <a:pt x="487" y="254"/>
                  </a:cubicBezTo>
                  <a:cubicBezTo>
                    <a:pt x="531" y="236"/>
                    <a:pt x="584" y="216"/>
                    <a:pt x="607" y="191"/>
                  </a:cubicBezTo>
                  <a:cubicBezTo>
                    <a:pt x="628" y="173"/>
                    <a:pt x="646" y="125"/>
                    <a:pt x="627" y="107"/>
                  </a:cubicBezTo>
                  <a:cubicBezTo>
                    <a:pt x="603" y="85"/>
                    <a:pt x="563" y="79"/>
                    <a:pt x="459" y="61"/>
                  </a:cubicBezTo>
                  <a:cubicBezTo>
                    <a:pt x="355" y="43"/>
                    <a:pt x="76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24" name="Freeform 891"/>
            <p:cNvSpPr>
              <a:spLocks/>
            </p:cNvSpPr>
            <p:nvPr/>
          </p:nvSpPr>
          <p:spPr bwMode="auto">
            <a:xfrm>
              <a:off x="4116" y="955"/>
              <a:ext cx="630" cy="397"/>
            </a:xfrm>
            <a:custGeom>
              <a:avLst/>
              <a:gdLst>
                <a:gd name="T0" fmla="*/ 320 w 630"/>
                <a:gd name="T1" fmla="*/ 397 h 397"/>
                <a:gd name="T2" fmla="*/ 468 w 630"/>
                <a:gd name="T3" fmla="*/ 345 h 397"/>
                <a:gd name="T4" fmla="*/ 590 w 630"/>
                <a:gd name="T5" fmla="*/ 275 h 397"/>
                <a:gd name="T6" fmla="*/ 611 w 630"/>
                <a:gd name="T7" fmla="*/ 181 h 397"/>
                <a:gd name="T8" fmla="*/ 439 w 630"/>
                <a:gd name="T9" fmla="*/ 129 h 397"/>
                <a:gd name="T10" fmla="*/ 0 w 630"/>
                <a:gd name="T11" fmla="*/ 0 h 397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30"/>
                <a:gd name="T19" fmla="*/ 0 h 397"/>
                <a:gd name="T20" fmla="*/ 630 w 630"/>
                <a:gd name="T21" fmla="*/ 397 h 397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30" h="397">
                  <a:moveTo>
                    <a:pt x="320" y="397"/>
                  </a:moveTo>
                  <a:cubicBezTo>
                    <a:pt x="345" y="388"/>
                    <a:pt x="423" y="366"/>
                    <a:pt x="468" y="345"/>
                  </a:cubicBezTo>
                  <a:cubicBezTo>
                    <a:pt x="513" y="325"/>
                    <a:pt x="567" y="303"/>
                    <a:pt x="590" y="275"/>
                  </a:cubicBezTo>
                  <a:cubicBezTo>
                    <a:pt x="612" y="255"/>
                    <a:pt x="630" y="201"/>
                    <a:pt x="611" y="181"/>
                  </a:cubicBezTo>
                  <a:cubicBezTo>
                    <a:pt x="586" y="156"/>
                    <a:pt x="541" y="159"/>
                    <a:pt x="439" y="129"/>
                  </a:cubicBezTo>
                  <a:cubicBezTo>
                    <a:pt x="337" y="99"/>
                    <a:pt x="91" y="27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51265" name="Line 892"/>
          <p:cNvSpPr>
            <a:spLocks noChangeShapeType="1"/>
          </p:cNvSpPr>
          <p:nvPr/>
        </p:nvSpPr>
        <p:spPr bwMode="auto">
          <a:xfrm>
            <a:off x="5778500" y="3119438"/>
            <a:ext cx="20638" cy="555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51266" name="Group 893"/>
          <p:cNvGrpSpPr>
            <a:grpSpLocks/>
          </p:cNvGrpSpPr>
          <p:nvPr/>
        </p:nvGrpSpPr>
        <p:grpSpPr bwMode="auto">
          <a:xfrm>
            <a:off x="7007225" y="5005388"/>
            <a:ext cx="519113" cy="128587"/>
            <a:chOff x="2199" y="955"/>
            <a:chExt cx="2547" cy="506"/>
          </a:xfrm>
        </p:grpSpPr>
        <p:sp>
          <p:nvSpPr>
            <p:cNvPr id="51513" name="Freeform 894"/>
            <p:cNvSpPr>
              <a:spLocks/>
            </p:cNvSpPr>
            <p:nvPr/>
          </p:nvSpPr>
          <p:spPr bwMode="auto">
            <a:xfrm>
              <a:off x="2199" y="1166"/>
              <a:ext cx="260" cy="281"/>
            </a:xfrm>
            <a:custGeom>
              <a:avLst/>
              <a:gdLst>
                <a:gd name="T0" fmla="*/ 260 w 260"/>
                <a:gd name="T1" fmla="*/ 0 h 281"/>
                <a:gd name="T2" fmla="*/ 42 w 260"/>
                <a:gd name="T3" fmla="*/ 112 h 281"/>
                <a:gd name="T4" fmla="*/ 35 w 260"/>
                <a:gd name="T5" fmla="*/ 211 h 281"/>
                <a:gd name="T6" fmla="*/ 253 w 260"/>
                <a:gd name="T7" fmla="*/ 281 h 281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60"/>
                <a:gd name="T13" fmla="*/ 0 h 281"/>
                <a:gd name="T14" fmla="*/ 260 w 260"/>
                <a:gd name="T15" fmla="*/ 281 h 281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60" h="281">
                  <a:moveTo>
                    <a:pt x="260" y="0"/>
                  </a:moveTo>
                  <a:cubicBezTo>
                    <a:pt x="224" y="19"/>
                    <a:pt x="79" y="77"/>
                    <a:pt x="42" y="112"/>
                  </a:cubicBezTo>
                  <a:cubicBezTo>
                    <a:pt x="5" y="143"/>
                    <a:pt x="0" y="183"/>
                    <a:pt x="35" y="211"/>
                  </a:cubicBezTo>
                  <a:cubicBezTo>
                    <a:pt x="70" y="239"/>
                    <a:pt x="208" y="266"/>
                    <a:pt x="253" y="281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14" name="Freeform 895"/>
            <p:cNvSpPr>
              <a:spLocks/>
            </p:cNvSpPr>
            <p:nvPr/>
          </p:nvSpPr>
          <p:spPr bwMode="auto">
            <a:xfrm>
              <a:off x="2482" y="1040"/>
              <a:ext cx="900" cy="421"/>
            </a:xfrm>
            <a:custGeom>
              <a:avLst/>
              <a:gdLst>
                <a:gd name="T0" fmla="*/ 531 w 900"/>
                <a:gd name="T1" fmla="*/ 0 h 421"/>
                <a:gd name="T2" fmla="*/ 279 w 900"/>
                <a:gd name="T3" fmla="*/ 77 h 421"/>
                <a:gd name="T4" fmla="*/ 68 w 900"/>
                <a:gd name="T5" fmla="*/ 182 h 421"/>
                <a:gd name="T6" fmla="*/ 33 w 900"/>
                <a:gd name="T7" fmla="*/ 323 h 421"/>
                <a:gd name="T8" fmla="*/ 328 w 900"/>
                <a:gd name="T9" fmla="*/ 400 h 421"/>
                <a:gd name="T10" fmla="*/ 812 w 900"/>
                <a:gd name="T11" fmla="*/ 421 h 421"/>
                <a:gd name="T12" fmla="*/ 855 w 900"/>
                <a:gd name="T13" fmla="*/ 400 h 421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w 900"/>
                <a:gd name="T22" fmla="*/ 0 h 421"/>
                <a:gd name="T23" fmla="*/ 900 w 900"/>
                <a:gd name="T24" fmla="*/ 421 h 421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T21" t="T22" r="T23" b="T24"/>
              <a:pathLst>
                <a:path w="900" h="421">
                  <a:moveTo>
                    <a:pt x="531" y="0"/>
                  </a:moveTo>
                  <a:cubicBezTo>
                    <a:pt x="489" y="13"/>
                    <a:pt x="356" y="47"/>
                    <a:pt x="279" y="77"/>
                  </a:cubicBezTo>
                  <a:cubicBezTo>
                    <a:pt x="202" y="107"/>
                    <a:pt x="109" y="141"/>
                    <a:pt x="68" y="182"/>
                  </a:cubicBezTo>
                  <a:cubicBezTo>
                    <a:pt x="31" y="213"/>
                    <a:pt x="0" y="292"/>
                    <a:pt x="33" y="323"/>
                  </a:cubicBezTo>
                  <a:cubicBezTo>
                    <a:pt x="76" y="359"/>
                    <a:pt x="198" y="384"/>
                    <a:pt x="328" y="400"/>
                  </a:cubicBezTo>
                  <a:cubicBezTo>
                    <a:pt x="458" y="416"/>
                    <a:pt x="724" y="421"/>
                    <a:pt x="812" y="421"/>
                  </a:cubicBezTo>
                  <a:cubicBezTo>
                    <a:pt x="900" y="421"/>
                    <a:pt x="846" y="404"/>
                    <a:pt x="855" y="40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15" name="Freeform 896"/>
            <p:cNvSpPr>
              <a:spLocks/>
            </p:cNvSpPr>
            <p:nvPr/>
          </p:nvSpPr>
          <p:spPr bwMode="auto">
            <a:xfrm>
              <a:off x="2782" y="1068"/>
              <a:ext cx="428" cy="269"/>
            </a:xfrm>
            <a:custGeom>
              <a:avLst/>
              <a:gdLst>
                <a:gd name="T0" fmla="*/ 428 w 428"/>
                <a:gd name="T1" fmla="*/ 0 h 269"/>
                <a:gd name="T2" fmla="*/ 217 w 428"/>
                <a:gd name="T3" fmla="*/ 35 h 269"/>
                <a:gd name="T4" fmla="*/ 21 w 428"/>
                <a:gd name="T5" fmla="*/ 140 h 269"/>
                <a:gd name="T6" fmla="*/ 91 w 428"/>
                <a:gd name="T7" fmla="*/ 246 h 269"/>
                <a:gd name="T8" fmla="*/ 231 w 428"/>
                <a:gd name="T9" fmla="*/ 267 h 269"/>
                <a:gd name="T10" fmla="*/ 414 w 428"/>
                <a:gd name="T11" fmla="*/ 260 h 26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428"/>
                <a:gd name="T19" fmla="*/ 0 h 269"/>
                <a:gd name="T20" fmla="*/ 428 w 428"/>
                <a:gd name="T21" fmla="*/ 269 h 269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428" h="269">
                  <a:moveTo>
                    <a:pt x="428" y="0"/>
                  </a:moveTo>
                  <a:cubicBezTo>
                    <a:pt x="428" y="0"/>
                    <a:pt x="217" y="35"/>
                    <a:pt x="217" y="35"/>
                  </a:cubicBezTo>
                  <a:cubicBezTo>
                    <a:pt x="217" y="35"/>
                    <a:pt x="42" y="105"/>
                    <a:pt x="21" y="140"/>
                  </a:cubicBezTo>
                  <a:cubicBezTo>
                    <a:pt x="0" y="175"/>
                    <a:pt x="14" y="217"/>
                    <a:pt x="91" y="246"/>
                  </a:cubicBezTo>
                  <a:cubicBezTo>
                    <a:pt x="126" y="267"/>
                    <a:pt x="177" y="265"/>
                    <a:pt x="231" y="267"/>
                  </a:cubicBezTo>
                  <a:cubicBezTo>
                    <a:pt x="285" y="269"/>
                    <a:pt x="376" y="262"/>
                    <a:pt x="414" y="26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16" name="Freeform 897"/>
            <p:cNvSpPr>
              <a:spLocks/>
            </p:cNvSpPr>
            <p:nvPr/>
          </p:nvSpPr>
          <p:spPr bwMode="auto">
            <a:xfrm>
              <a:off x="3554" y="1075"/>
              <a:ext cx="377" cy="239"/>
            </a:xfrm>
            <a:custGeom>
              <a:avLst/>
              <a:gdLst>
                <a:gd name="T0" fmla="*/ 42 w 377"/>
                <a:gd name="T1" fmla="*/ 239 h 239"/>
                <a:gd name="T2" fmla="*/ 335 w 377"/>
                <a:gd name="T3" fmla="*/ 146 h 239"/>
                <a:gd name="T4" fmla="*/ 342 w 377"/>
                <a:gd name="T5" fmla="*/ 47 h 239"/>
                <a:gd name="T6" fmla="*/ 0 w 377"/>
                <a:gd name="T7" fmla="*/ 0 h 239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377"/>
                <a:gd name="T13" fmla="*/ 0 h 239"/>
                <a:gd name="T14" fmla="*/ 377 w 377"/>
                <a:gd name="T15" fmla="*/ 239 h 239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377" h="239">
                  <a:moveTo>
                    <a:pt x="42" y="239"/>
                  </a:moveTo>
                  <a:cubicBezTo>
                    <a:pt x="89" y="224"/>
                    <a:pt x="285" y="178"/>
                    <a:pt x="335" y="146"/>
                  </a:cubicBezTo>
                  <a:cubicBezTo>
                    <a:pt x="372" y="115"/>
                    <a:pt x="377" y="75"/>
                    <a:pt x="342" y="47"/>
                  </a:cubicBezTo>
                  <a:cubicBezTo>
                    <a:pt x="286" y="23"/>
                    <a:pt x="71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17" name="Freeform 898"/>
            <p:cNvSpPr>
              <a:spLocks/>
            </p:cNvSpPr>
            <p:nvPr/>
          </p:nvSpPr>
          <p:spPr bwMode="auto">
            <a:xfrm>
              <a:off x="3646" y="997"/>
              <a:ext cx="660" cy="336"/>
            </a:xfrm>
            <a:custGeom>
              <a:avLst/>
              <a:gdLst>
                <a:gd name="T0" fmla="*/ 425 w 646"/>
                <a:gd name="T1" fmla="*/ 932 h 300"/>
                <a:gd name="T2" fmla="*/ 605 w 646"/>
                <a:gd name="T3" fmla="*/ 787 h 300"/>
                <a:gd name="T4" fmla="*/ 752 w 646"/>
                <a:gd name="T5" fmla="*/ 594 h 300"/>
                <a:gd name="T6" fmla="*/ 776 w 646"/>
                <a:gd name="T7" fmla="*/ 332 h 300"/>
                <a:gd name="T8" fmla="*/ 569 w 646"/>
                <a:gd name="T9" fmla="*/ 187 h 300"/>
                <a:gd name="T10" fmla="*/ 0 w 646"/>
                <a:gd name="T11" fmla="*/ 0 h 300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46"/>
                <a:gd name="T19" fmla="*/ 0 h 300"/>
                <a:gd name="T20" fmla="*/ 646 w 646"/>
                <a:gd name="T21" fmla="*/ 300 h 300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46" h="300">
                  <a:moveTo>
                    <a:pt x="343" y="300"/>
                  </a:moveTo>
                  <a:cubicBezTo>
                    <a:pt x="367" y="292"/>
                    <a:pt x="443" y="272"/>
                    <a:pt x="487" y="254"/>
                  </a:cubicBezTo>
                  <a:cubicBezTo>
                    <a:pt x="531" y="236"/>
                    <a:pt x="584" y="216"/>
                    <a:pt x="607" y="191"/>
                  </a:cubicBezTo>
                  <a:cubicBezTo>
                    <a:pt x="628" y="173"/>
                    <a:pt x="646" y="125"/>
                    <a:pt x="627" y="107"/>
                  </a:cubicBezTo>
                  <a:cubicBezTo>
                    <a:pt x="603" y="85"/>
                    <a:pt x="563" y="79"/>
                    <a:pt x="459" y="61"/>
                  </a:cubicBezTo>
                  <a:cubicBezTo>
                    <a:pt x="355" y="43"/>
                    <a:pt x="76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18" name="Freeform 899"/>
            <p:cNvSpPr>
              <a:spLocks/>
            </p:cNvSpPr>
            <p:nvPr/>
          </p:nvSpPr>
          <p:spPr bwMode="auto">
            <a:xfrm>
              <a:off x="4116" y="955"/>
              <a:ext cx="630" cy="397"/>
            </a:xfrm>
            <a:custGeom>
              <a:avLst/>
              <a:gdLst>
                <a:gd name="T0" fmla="*/ 320 w 630"/>
                <a:gd name="T1" fmla="*/ 397 h 397"/>
                <a:gd name="T2" fmla="*/ 468 w 630"/>
                <a:gd name="T3" fmla="*/ 345 h 397"/>
                <a:gd name="T4" fmla="*/ 590 w 630"/>
                <a:gd name="T5" fmla="*/ 275 h 397"/>
                <a:gd name="T6" fmla="*/ 611 w 630"/>
                <a:gd name="T7" fmla="*/ 181 h 397"/>
                <a:gd name="T8" fmla="*/ 439 w 630"/>
                <a:gd name="T9" fmla="*/ 129 h 397"/>
                <a:gd name="T10" fmla="*/ 0 w 630"/>
                <a:gd name="T11" fmla="*/ 0 h 397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30"/>
                <a:gd name="T19" fmla="*/ 0 h 397"/>
                <a:gd name="T20" fmla="*/ 630 w 630"/>
                <a:gd name="T21" fmla="*/ 397 h 397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30" h="397">
                  <a:moveTo>
                    <a:pt x="320" y="397"/>
                  </a:moveTo>
                  <a:cubicBezTo>
                    <a:pt x="345" y="388"/>
                    <a:pt x="423" y="366"/>
                    <a:pt x="468" y="345"/>
                  </a:cubicBezTo>
                  <a:cubicBezTo>
                    <a:pt x="513" y="325"/>
                    <a:pt x="567" y="303"/>
                    <a:pt x="590" y="275"/>
                  </a:cubicBezTo>
                  <a:cubicBezTo>
                    <a:pt x="612" y="255"/>
                    <a:pt x="630" y="201"/>
                    <a:pt x="611" y="181"/>
                  </a:cubicBezTo>
                  <a:cubicBezTo>
                    <a:pt x="586" y="156"/>
                    <a:pt x="541" y="159"/>
                    <a:pt x="439" y="129"/>
                  </a:cubicBezTo>
                  <a:cubicBezTo>
                    <a:pt x="337" y="99"/>
                    <a:pt x="91" y="27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67" name="Group 900"/>
          <p:cNvGrpSpPr>
            <a:grpSpLocks/>
          </p:cNvGrpSpPr>
          <p:nvPr/>
        </p:nvGrpSpPr>
        <p:grpSpPr bwMode="auto">
          <a:xfrm>
            <a:off x="7245350" y="5429250"/>
            <a:ext cx="519113" cy="128588"/>
            <a:chOff x="2199" y="955"/>
            <a:chExt cx="2547" cy="506"/>
          </a:xfrm>
        </p:grpSpPr>
        <p:sp>
          <p:nvSpPr>
            <p:cNvPr id="51507" name="Freeform 901"/>
            <p:cNvSpPr>
              <a:spLocks/>
            </p:cNvSpPr>
            <p:nvPr/>
          </p:nvSpPr>
          <p:spPr bwMode="auto">
            <a:xfrm>
              <a:off x="2199" y="1166"/>
              <a:ext cx="260" cy="281"/>
            </a:xfrm>
            <a:custGeom>
              <a:avLst/>
              <a:gdLst>
                <a:gd name="T0" fmla="*/ 260 w 260"/>
                <a:gd name="T1" fmla="*/ 0 h 281"/>
                <a:gd name="T2" fmla="*/ 42 w 260"/>
                <a:gd name="T3" fmla="*/ 112 h 281"/>
                <a:gd name="T4" fmla="*/ 35 w 260"/>
                <a:gd name="T5" fmla="*/ 211 h 281"/>
                <a:gd name="T6" fmla="*/ 253 w 260"/>
                <a:gd name="T7" fmla="*/ 281 h 281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60"/>
                <a:gd name="T13" fmla="*/ 0 h 281"/>
                <a:gd name="T14" fmla="*/ 260 w 260"/>
                <a:gd name="T15" fmla="*/ 281 h 281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60" h="281">
                  <a:moveTo>
                    <a:pt x="260" y="0"/>
                  </a:moveTo>
                  <a:cubicBezTo>
                    <a:pt x="224" y="19"/>
                    <a:pt x="79" y="77"/>
                    <a:pt x="42" y="112"/>
                  </a:cubicBezTo>
                  <a:cubicBezTo>
                    <a:pt x="5" y="143"/>
                    <a:pt x="0" y="183"/>
                    <a:pt x="35" y="211"/>
                  </a:cubicBezTo>
                  <a:cubicBezTo>
                    <a:pt x="70" y="239"/>
                    <a:pt x="208" y="266"/>
                    <a:pt x="253" y="281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08" name="Freeform 902"/>
            <p:cNvSpPr>
              <a:spLocks/>
            </p:cNvSpPr>
            <p:nvPr/>
          </p:nvSpPr>
          <p:spPr bwMode="auto">
            <a:xfrm>
              <a:off x="2482" y="1040"/>
              <a:ext cx="900" cy="421"/>
            </a:xfrm>
            <a:custGeom>
              <a:avLst/>
              <a:gdLst>
                <a:gd name="T0" fmla="*/ 531 w 900"/>
                <a:gd name="T1" fmla="*/ 0 h 421"/>
                <a:gd name="T2" fmla="*/ 279 w 900"/>
                <a:gd name="T3" fmla="*/ 77 h 421"/>
                <a:gd name="T4" fmla="*/ 68 w 900"/>
                <a:gd name="T5" fmla="*/ 182 h 421"/>
                <a:gd name="T6" fmla="*/ 33 w 900"/>
                <a:gd name="T7" fmla="*/ 323 h 421"/>
                <a:gd name="T8" fmla="*/ 328 w 900"/>
                <a:gd name="T9" fmla="*/ 400 h 421"/>
                <a:gd name="T10" fmla="*/ 812 w 900"/>
                <a:gd name="T11" fmla="*/ 421 h 421"/>
                <a:gd name="T12" fmla="*/ 855 w 900"/>
                <a:gd name="T13" fmla="*/ 400 h 421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w 900"/>
                <a:gd name="T22" fmla="*/ 0 h 421"/>
                <a:gd name="T23" fmla="*/ 900 w 900"/>
                <a:gd name="T24" fmla="*/ 421 h 421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T21" t="T22" r="T23" b="T24"/>
              <a:pathLst>
                <a:path w="900" h="421">
                  <a:moveTo>
                    <a:pt x="531" y="0"/>
                  </a:moveTo>
                  <a:cubicBezTo>
                    <a:pt x="489" y="13"/>
                    <a:pt x="356" y="47"/>
                    <a:pt x="279" y="77"/>
                  </a:cubicBezTo>
                  <a:cubicBezTo>
                    <a:pt x="202" y="107"/>
                    <a:pt x="109" y="141"/>
                    <a:pt x="68" y="182"/>
                  </a:cubicBezTo>
                  <a:cubicBezTo>
                    <a:pt x="31" y="213"/>
                    <a:pt x="0" y="292"/>
                    <a:pt x="33" y="323"/>
                  </a:cubicBezTo>
                  <a:cubicBezTo>
                    <a:pt x="76" y="359"/>
                    <a:pt x="198" y="384"/>
                    <a:pt x="328" y="400"/>
                  </a:cubicBezTo>
                  <a:cubicBezTo>
                    <a:pt x="458" y="416"/>
                    <a:pt x="724" y="421"/>
                    <a:pt x="812" y="421"/>
                  </a:cubicBezTo>
                  <a:cubicBezTo>
                    <a:pt x="900" y="421"/>
                    <a:pt x="846" y="404"/>
                    <a:pt x="855" y="40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09" name="Freeform 903"/>
            <p:cNvSpPr>
              <a:spLocks/>
            </p:cNvSpPr>
            <p:nvPr/>
          </p:nvSpPr>
          <p:spPr bwMode="auto">
            <a:xfrm>
              <a:off x="2782" y="1068"/>
              <a:ext cx="428" cy="269"/>
            </a:xfrm>
            <a:custGeom>
              <a:avLst/>
              <a:gdLst>
                <a:gd name="T0" fmla="*/ 428 w 428"/>
                <a:gd name="T1" fmla="*/ 0 h 269"/>
                <a:gd name="T2" fmla="*/ 217 w 428"/>
                <a:gd name="T3" fmla="*/ 35 h 269"/>
                <a:gd name="T4" fmla="*/ 21 w 428"/>
                <a:gd name="T5" fmla="*/ 140 h 269"/>
                <a:gd name="T6" fmla="*/ 91 w 428"/>
                <a:gd name="T7" fmla="*/ 246 h 269"/>
                <a:gd name="T8" fmla="*/ 231 w 428"/>
                <a:gd name="T9" fmla="*/ 267 h 269"/>
                <a:gd name="T10" fmla="*/ 414 w 428"/>
                <a:gd name="T11" fmla="*/ 260 h 26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428"/>
                <a:gd name="T19" fmla="*/ 0 h 269"/>
                <a:gd name="T20" fmla="*/ 428 w 428"/>
                <a:gd name="T21" fmla="*/ 269 h 269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428" h="269">
                  <a:moveTo>
                    <a:pt x="428" y="0"/>
                  </a:moveTo>
                  <a:cubicBezTo>
                    <a:pt x="428" y="0"/>
                    <a:pt x="217" y="35"/>
                    <a:pt x="217" y="35"/>
                  </a:cubicBezTo>
                  <a:cubicBezTo>
                    <a:pt x="217" y="35"/>
                    <a:pt x="42" y="105"/>
                    <a:pt x="21" y="140"/>
                  </a:cubicBezTo>
                  <a:cubicBezTo>
                    <a:pt x="0" y="175"/>
                    <a:pt x="14" y="217"/>
                    <a:pt x="91" y="246"/>
                  </a:cubicBezTo>
                  <a:cubicBezTo>
                    <a:pt x="126" y="267"/>
                    <a:pt x="177" y="265"/>
                    <a:pt x="231" y="267"/>
                  </a:cubicBezTo>
                  <a:cubicBezTo>
                    <a:pt x="285" y="269"/>
                    <a:pt x="376" y="262"/>
                    <a:pt x="414" y="26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10" name="Freeform 904"/>
            <p:cNvSpPr>
              <a:spLocks/>
            </p:cNvSpPr>
            <p:nvPr/>
          </p:nvSpPr>
          <p:spPr bwMode="auto">
            <a:xfrm>
              <a:off x="3554" y="1075"/>
              <a:ext cx="377" cy="239"/>
            </a:xfrm>
            <a:custGeom>
              <a:avLst/>
              <a:gdLst>
                <a:gd name="T0" fmla="*/ 42 w 377"/>
                <a:gd name="T1" fmla="*/ 239 h 239"/>
                <a:gd name="T2" fmla="*/ 335 w 377"/>
                <a:gd name="T3" fmla="*/ 146 h 239"/>
                <a:gd name="T4" fmla="*/ 342 w 377"/>
                <a:gd name="T5" fmla="*/ 47 h 239"/>
                <a:gd name="T6" fmla="*/ 0 w 377"/>
                <a:gd name="T7" fmla="*/ 0 h 239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377"/>
                <a:gd name="T13" fmla="*/ 0 h 239"/>
                <a:gd name="T14" fmla="*/ 377 w 377"/>
                <a:gd name="T15" fmla="*/ 239 h 239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377" h="239">
                  <a:moveTo>
                    <a:pt x="42" y="239"/>
                  </a:moveTo>
                  <a:cubicBezTo>
                    <a:pt x="89" y="224"/>
                    <a:pt x="285" y="178"/>
                    <a:pt x="335" y="146"/>
                  </a:cubicBezTo>
                  <a:cubicBezTo>
                    <a:pt x="372" y="115"/>
                    <a:pt x="377" y="75"/>
                    <a:pt x="342" y="47"/>
                  </a:cubicBezTo>
                  <a:cubicBezTo>
                    <a:pt x="286" y="23"/>
                    <a:pt x="71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11" name="Freeform 905"/>
            <p:cNvSpPr>
              <a:spLocks/>
            </p:cNvSpPr>
            <p:nvPr/>
          </p:nvSpPr>
          <p:spPr bwMode="auto">
            <a:xfrm>
              <a:off x="3646" y="997"/>
              <a:ext cx="660" cy="336"/>
            </a:xfrm>
            <a:custGeom>
              <a:avLst/>
              <a:gdLst>
                <a:gd name="T0" fmla="*/ 425 w 646"/>
                <a:gd name="T1" fmla="*/ 932 h 300"/>
                <a:gd name="T2" fmla="*/ 605 w 646"/>
                <a:gd name="T3" fmla="*/ 787 h 300"/>
                <a:gd name="T4" fmla="*/ 752 w 646"/>
                <a:gd name="T5" fmla="*/ 594 h 300"/>
                <a:gd name="T6" fmla="*/ 776 w 646"/>
                <a:gd name="T7" fmla="*/ 332 h 300"/>
                <a:gd name="T8" fmla="*/ 569 w 646"/>
                <a:gd name="T9" fmla="*/ 187 h 300"/>
                <a:gd name="T10" fmla="*/ 0 w 646"/>
                <a:gd name="T11" fmla="*/ 0 h 300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46"/>
                <a:gd name="T19" fmla="*/ 0 h 300"/>
                <a:gd name="T20" fmla="*/ 646 w 646"/>
                <a:gd name="T21" fmla="*/ 300 h 300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46" h="300">
                  <a:moveTo>
                    <a:pt x="343" y="300"/>
                  </a:moveTo>
                  <a:cubicBezTo>
                    <a:pt x="367" y="292"/>
                    <a:pt x="443" y="272"/>
                    <a:pt x="487" y="254"/>
                  </a:cubicBezTo>
                  <a:cubicBezTo>
                    <a:pt x="531" y="236"/>
                    <a:pt x="584" y="216"/>
                    <a:pt x="607" y="191"/>
                  </a:cubicBezTo>
                  <a:cubicBezTo>
                    <a:pt x="628" y="173"/>
                    <a:pt x="646" y="125"/>
                    <a:pt x="627" y="107"/>
                  </a:cubicBezTo>
                  <a:cubicBezTo>
                    <a:pt x="603" y="85"/>
                    <a:pt x="563" y="79"/>
                    <a:pt x="459" y="61"/>
                  </a:cubicBezTo>
                  <a:cubicBezTo>
                    <a:pt x="355" y="43"/>
                    <a:pt x="76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12" name="Freeform 906"/>
            <p:cNvSpPr>
              <a:spLocks/>
            </p:cNvSpPr>
            <p:nvPr/>
          </p:nvSpPr>
          <p:spPr bwMode="auto">
            <a:xfrm>
              <a:off x="4116" y="955"/>
              <a:ext cx="630" cy="397"/>
            </a:xfrm>
            <a:custGeom>
              <a:avLst/>
              <a:gdLst>
                <a:gd name="T0" fmla="*/ 320 w 630"/>
                <a:gd name="T1" fmla="*/ 397 h 397"/>
                <a:gd name="T2" fmla="*/ 468 w 630"/>
                <a:gd name="T3" fmla="*/ 345 h 397"/>
                <a:gd name="T4" fmla="*/ 590 w 630"/>
                <a:gd name="T5" fmla="*/ 275 h 397"/>
                <a:gd name="T6" fmla="*/ 611 w 630"/>
                <a:gd name="T7" fmla="*/ 181 h 397"/>
                <a:gd name="T8" fmla="*/ 439 w 630"/>
                <a:gd name="T9" fmla="*/ 129 h 397"/>
                <a:gd name="T10" fmla="*/ 0 w 630"/>
                <a:gd name="T11" fmla="*/ 0 h 397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30"/>
                <a:gd name="T19" fmla="*/ 0 h 397"/>
                <a:gd name="T20" fmla="*/ 630 w 630"/>
                <a:gd name="T21" fmla="*/ 397 h 397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30" h="397">
                  <a:moveTo>
                    <a:pt x="320" y="397"/>
                  </a:moveTo>
                  <a:cubicBezTo>
                    <a:pt x="345" y="388"/>
                    <a:pt x="423" y="366"/>
                    <a:pt x="468" y="345"/>
                  </a:cubicBezTo>
                  <a:cubicBezTo>
                    <a:pt x="513" y="325"/>
                    <a:pt x="567" y="303"/>
                    <a:pt x="590" y="275"/>
                  </a:cubicBezTo>
                  <a:cubicBezTo>
                    <a:pt x="612" y="255"/>
                    <a:pt x="630" y="201"/>
                    <a:pt x="611" y="181"/>
                  </a:cubicBezTo>
                  <a:cubicBezTo>
                    <a:pt x="586" y="156"/>
                    <a:pt x="541" y="159"/>
                    <a:pt x="439" y="129"/>
                  </a:cubicBezTo>
                  <a:cubicBezTo>
                    <a:pt x="337" y="99"/>
                    <a:pt x="91" y="27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268" name="Group 907"/>
          <p:cNvGrpSpPr>
            <a:grpSpLocks/>
          </p:cNvGrpSpPr>
          <p:nvPr/>
        </p:nvGrpSpPr>
        <p:grpSpPr bwMode="auto">
          <a:xfrm>
            <a:off x="6821488" y="5408613"/>
            <a:ext cx="519112" cy="128587"/>
            <a:chOff x="2199" y="955"/>
            <a:chExt cx="2547" cy="506"/>
          </a:xfrm>
        </p:grpSpPr>
        <p:sp>
          <p:nvSpPr>
            <p:cNvPr id="51501" name="Freeform 908"/>
            <p:cNvSpPr>
              <a:spLocks/>
            </p:cNvSpPr>
            <p:nvPr/>
          </p:nvSpPr>
          <p:spPr bwMode="auto">
            <a:xfrm>
              <a:off x="2199" y="1166"/>
              <a:ext cx="260" cy="281"/>
            </a:xfrm>
            <a:custGeom>
              <a:avLst/>
              <a:gdLst>
                <a:gd name="T0" fmla="*/ 260 w 260"/>
                <a:gd name="T1" fmla="*/ 0 h 281"/>
                <a:gd name="T2" fmla="*/ 42 w 260"/>
                <a:gd name="T3" fmla="*/ 112 h 281"/>
                <a:gd name="T4" fmla="*/ 35 w 260"/>
                <a:gd name="T5" fmla="*/ 211 h 281"/>
                <a:gd name="T6" fmla="*/ 253 w 260"/>
                <a:gd name="T7" fmla="*/ 281 h 281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60"/>
                <a:gd name="T13" fmla="*/ 0 h 281"/>
                <a:gd name="T14" fmla="*/ 260 w 260"/>
                <a:gd name="T15" fmla="*/ 281 h 281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60" h="281">
                  <a:moveTo>
                    <a:pt x="260" y="0"/>
                  </a:moveTo>
                  <a:cubicBezTo>
                    <a:pt x="224" y="19"/>
                    <a:pt x="79" y="77"/>
                    <a:pt x="42" y="112"/>
                  </a:cubicBezTo>
                  <a:cubicBezTo>
                    <a:pt x="5" y="143"/>
                    <a:pt x="0" y="183"/>
                    <a:pt x="35" y="211"/>
                  </a:cubicBezTo>
                  <a:cubicBezTo>
                    <a:pt x="70" y="239"/>
                    <a:pt x="208" y="266"/>
                    <a:pt x="253" y="281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02" name="Freeform 909"/>
            <p:cNvSpPr>
              <a:spLocks/>
            </p:cNvSpPr>
            <p:nvPr/>
          </p:nvSpPr>
          <p:spPr bwMode="auto">
            <a:xfrm>
              <a:off x="2482" y="1040"/>
              <a:ext cx="900" cy="421"/>
            </a:xfrm>
            <a:custGeom>
              <a:avLst/>
              <a:gdLst>
                <a:gd name="T0" fmla="*/ 531 w 900"/>
                <a:gd name="T1" fmla="*/ 0 h 421"/>
                <a:gd name="T2" fmla="*/ 279 w 900"/>
                <a:gd name="T3" fmla="*/ 77 h 421"/>
                <a:gd name="T4" fmla="*/ 68 w 900"/>
                <a:gd name="T5" fmla="*/ 182 h 421"/>
                <a:gd name="T6" fmla="*/ 33 w 900"/>
                <a:gd name="T7" fmla="*/ 323 h 421"/>
                <a:gd name="T8" fmla="*/ 328 w 900"/>
                <a:gd name="T9" fmla="*/ 400 h 421"/>
                <a:gd name="T10" fmla="*/ 812 w 900"/>
                <a:gd name="T11" fmla="*/ 421 h 421"/>
                <a:gd name="T12" fmla="*/ 855 w 900"/>
                <a:gd name="T13" fmla="*/ 400 h 421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w 900"/>
                <a:gd name="T22" fmla="*/ 0 h 421"/>
                <a:gd name="T23" fmla="*/ 900 w 900"/>
                <a:gd name="T24" fmla="*/ 421 h 421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T21" t="T22" r="T23" b="T24"/>
              <a:pathLst>
                <a:path w="900" h="421">
                  <a:moveTo>
                    <a:pt x="531" y="0"/>
                  </a:moveTo>
                  <a:cubicBezTo>
                    <a:pt x="489" y="13"/>
                    <a:pt x="356" y="47"/>
                    <a:pt x="279" y="77"/>
                  </a:cubicBezTo>
                  <a:cubicBezTo>
                    <a:pt x="202" y="107"/>
                    <a:pt x="109" y="141"/>
                    <a:pt x="68" y="182"/>
                  </a:cubicBezTo>
                  <a:cubicBezTo>
                    <a:pt x="31" y="213"/>
                    <a:pt x="0" y="292"/>
                    <a:pt x="33" y="323"/>
                  </a:cubicBezTo>
                  <a:cubicBezTo>
                    <a:pt x="76" y="359"/>
                    <a:pt x="198" y="384"/>
                    <a:pt x="328" y="400"/>
                  </a:cubicBezTo>
                  <a:cubicBezTo>
                    <a:pt x="458" y="416"/>
                    <a:pt x="724" y="421"/>
                    <a:pt x="812" y="421"/>
                  </a:cubicBezTo>
                  <a:cubicBezTo>
                    <a:pt x="900" y="421"/>
                    <a:pt x="846" y="404"/>
                    <a:pt x="855" y="40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03" name="Freeform 910"/>
            <p:cNvSpPr>
              <a:spLocks/>
            </p:cNvSpPr>
            <p:nvPr/>
          </p:nvSpPr>
          <p:spPr bwMode="auto">
            <a:xfrm>
              <a:off x="2782" y="1068"/>
              <a:ext cx="428" cy="269"/>
            </a:xfrm>
            <a:custGeom>
              <a:avLst/>
              <a:gdLst>
                <a:gd name="T0" fmla="*/ 428 w 428"/>
                <a:gd name="T1" fmla="*/ 0 h 269"/>
                <a:gd name="T2" fmla="*/ 217 w 428"/>
                <a:gd name="T3" fmla="*/ 35 h 269"/>
                <a:gd name="T4" fmla="*/ 21 w 428"/>
                <a:gd name="T5" fmla="*/ 140 h 269"/>
                <a:gd name="T6" fmla="*/ 91 w 428"/>
                <a:gd name="T7" fmla="*/ 246 h 269"/>
                <a:gd name="T8" fmla="*/ 231 w 428"/>
                <a:gd name="T9" fmla="*/ 267 h 269"/>
                <a:gd name="T10" fmla="*/ 414 w 428"/>
                <a:gd name="T11" fmla="*/ 260 h 26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428"/>
                <a:gd name="T19" fmla="*/ 0 h 269"/>
                <a:gd name="T20" fmla="*/ 428 w 428"/>
                <a:gd name="T21" fmla="*/ 269 h 269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428" h="269">
                  <a:moveTo>
                    <a:pt x="428" y="0"/>
                  </a:moveTo>
                  <a:cubicBezTo>
                    <a:pt x="428" y="0"/>
                    <a:pt x="217" y="35"/>
                    <a:pt x="217" y="35"/>
                  </a:cubicBezTo>
                  <a:cubicBezTo>
                    <a:pt x="217" y="35"/>
                    <a:pt x="42" y="105"/>
                    <a:pt x="21" y="140"/>
                  </a:cubicBezTo>
                  <a:cubicBezTo>
                    <a:pt x="0" y="175"/>
                    <a:pt x="14" y="217"/>
                    <a:pt x="91" y="246"/>
                  </a:cubicBezTo>
                  <a:cubicBezTo>
                    <a:pt x="126" y="267"/>
                    <a:pt x="177" y="265"/>
                    <a:pt x="231" y="267"/>
                  </a:cubicBezTo>
                  <a:cubicBezTo>
                    <a:pt x="285" y="269"/>
                    <a:pt x="376" y="262"/>
                    <a:pt x="414" y="26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04" name="Freeform 911"/>
            <p:cNvSpPr>
              <a:spLocks/>
            </p:cNvSpPr>
            <p:nvPr/>
          </p:nvSpPr>
          <p:spPr bwMode="auto">
            <a:xfrm>
              <a:off x="3554" y="1075"/>
              <a:ext cx="377" cy="239"/>
            </a:xfrm>
            <a:custGeom>
              <a:avLst/>
              <a:gdLst>
                <a:gd name="T0" fmla="*/ 42 w 377"/>
                <a:gd name="T1" fmla="*/ 239 h 239"/>
                <a:gd name="T2" fmla="*/ 335 w 377"/>
                <a:gd name="T3" fmla="*/ 146 h 239"/>
                <a:gd name="T4" fmla="*/ 342 w 377"/>
                <a:gd name="T5" fmla="*/ 47 h 239"/>
                <a:gd name="T6" fmla="*/ 0 w 377"/>
                <a:gd name="T7" fmla="*/ 0 h 239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377"/>
                <a:gd name="T13" fmla="*/ 0 h 239"/>
                <a:gd name="T14" fmla="*/ 377 w 377"/>
                <a:gd name="T15" fmla="*/ 239 h 239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377" h="239">
                  <a:moveTo>
                    <a:pt x="42" y="239"/>
                  </a:moveTo>
                  <a:cubicBezTo>
                    <a:pt x="89" y="224"/>
                    <a:pt x="285" y="178"/>
                    <a:pt x="335" y="146"/>
                  </a:cubicBezTo>
                  <a:cubicBezTo>
                    <a:pt x="372" y="115"/>
                    <a:pt x="377" y="75"/>
                    <a:pt x="342" y="47"/>
                  </a:cubicBezTo>
                  <a:cubicBezTo>
                    <a:pt x="286" y="23"/>
                    <a:pt x="71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05" name="Freeform 912"/>
            <p:cNvSpPr>
              <a:spLocks/>
            </p:cNvSpPr>
            <p:nvPr/>
          </p:nvSpPr>
          <p:spPr bwMode="auto">
            <a:xfrm>
              <a:off x="3646" y="997"/>
              <a:ext cx="660" cy="336"/>
            </a:xfrm>
            <a:custGeom>
              <a:avLst/>
              <a:gdLst>
                <a:gd name="T0" fmla="*/ 425 w 646"/>
                <a:gd name="T1" fmla="*/ 932 h 300"/>
                <a:gd name="T2" fmla="*/ 605 w 646"/>
                <a:gd name="T3" fmla="*/ 787 h 300"/>
                <a:gd name="T4" fmla="*/ 752 w 646"/>
                <a:gd name="T5" fmla="*/ 594 h 300"/>
                <a:gd name="T6" fmla="*/ 776 w 646"/>
                <a:gd name="T7" fmla="*/ 332 h 300"/>
                <a:gd name="T8" fmla="*/ 569 w 646"/>
                <a:gd name="T9" fmla="*/ 187 h 300"/>
                <a:gd name="T10" fmla="*/ 0 w 646"/>
                <a:gd name="T11" fmla="*/ 0 h 300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46"/>
                <a:gd name="T19" fmla="*/ 0 h 300"/>
                <a:gd name="T20" fmla="*/ 646 w 646"/>
                <a:gd name="T21" fmla="*/ 300 h 300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46" h="300">
                  <a:moveTo>
                    <a:pt x="343" y="300"/>
                  </a:moveTo>
                  <a:cubicBezTo>
                    <a:pt x="367" y="292"/>
                    <a:pt x="443" y="272"/>
                    <a:pt x="487" y="254"/>
                  </a:cubicBezTo>
                  <a:cubicBezTo>
                    <a:pt x="531" y="236"/>
                    <a:pt x="584" y="216"/>
                    <a:pt x="607" y="191"/>
                  </a:cubicBezTo>
                  <a:cubicBezTo>
                    <a:pt x="628" y="173"/>
                    <a:pt x="646" y="125"/>
                    <a:pt x="627" y="107"/>
                  </a:cubicBezTo>
                  <a:cubicBezTo>
                    <a:pt x="603" y="85"/>
                    <a:pt x="563" y="79"/>
                    <a:pt x="459" y="61"/>
                  </a:cubicBezTo>
                  <a:cubicBezTo>
                    <a:pt x="355" y="43"/>
                    <a:pt x="76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506" name="Freeform 913"/>
            <p:cNvSpPr>
              <a:spLocks/>
            </p:cNvSpPr>
            <p:nvPr/>
          </p:nvSpPr>
          <p:spPr bwMode="auto">
            <a:xfrm>
              <a:off x="4116" y="955"/>
              <a:ext cx="630" cy="397"/>
            </a:xfrm>
            <a:custGeom>
              <a:avLst/>
              <a:gdLst>
                <a:gd name="T0" fmla="*/ 320 w 630"/>
                <a:gd name="T1" fmla="*/ 397 h 397"/>
                <a:gd name="T2" fmla="*/ 468 w 630"/>
                <a:gd name="T3" fmla="*/ 345 h 397"/>
                <a:gd name="T4" fmla="*/ 590 w 630"/>
                <a:gd name="T5" fmla="*/ 275 h 397"/>
                <a:gd name="T6" fmla="*/ 611 w 630"/>
                <a:gd name="T7" fmla="*/ 181 h 397"/>
                <a:gd name="T8" fmla="*/ 439 w 630"/>
                <a:gd name="T9" fmla="*/ 129 h 397"/>
                <a:gd name="T10" fmla="*/ 0 w 630"/>
                <a:gd name="T11" fmla="*/ 0 h 397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30"/>
                <a:gd name="T19" fmla="*/ 0 h 397"/>
                <a:gd name="T20" fmla="*/ 630 w 630"/>
                <a:gd name="T21" fmla="*/ 397 h 397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30" h="397">
                  <a:moveTo>
                    <a:pt x="320" y="397"/>
                  </a:moveTo>
                  <a:cubicBezTo>
                    <a:pt x="345" y="388"/>
                    <a:pt x="423" y="366"/>
                    <a:pt x="468" y="345"/>
                  </a:cubicBezTo>
                  <a:cubicBezTo>
                    <a:pt x="513" y="325"/>
                    <a:pt x="567" y="303"/>
                    <a:pt x="590" y="275"/>
                  </a:cubicBezTo>
                  <a:cubicBezTo>
                    <a:pt x="612" y="255"/>
                    <a:pt x="630" y="201"/>
                    <a:pt x="611" y="181"/>
                  </a:cubicBezTo>
                  <a:cubicBezTo>
                    <a:pt x="586" y="156"/>
                    <a:pt x="541" y="159"/>
                    <a:pt x="439" y="129"/>
                  </a:cubicBezTo>
                  <a:cubicBezTo>
                    <a:pt x="337" y="99"/>
                    <a:pt x="91" y="27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pic>
        <p:nvPicPr>
          <p:cNvPr id="51269" name="Picture 915" descr="access_point_stylized_small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59625" y="5056188"/>
            <a:ext cx="433388" cy="363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1271" name="Line 918"/>
          <p:cNvSpPr>
            <a:spLocks noChangeShapeType="1"/>
          </p:cNvSpPr>
          <p:nvPr/>
        </p:nvSpPr>
        <p:spPr bwMode="auto">
          <a:xfrm rot="5400000" flipV="1">
            <a:off x="7991475" y="5440363"/>
            <a:ext cx="3175" cy="85725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grpSp>
        <p:nvGrpSpPr>
          <p:cNvPr id="51272" name="Group 919"/>
          <p:cNvGrpSpPr>
            <a:grpSpLocks/>
          </p:cNvGrpSpPr>
          <p:nvPr/>
        </p:nvGrpSpPr>
        <p:grpSpPr bwMode="auto">
          <a:xfrm flipH="1">
            <a:off x="5775325" y="4533900"/>
            <a:ext cx="414338" cy="373063"/>
            <a:chOff x="2839" y="3501"/>
            <a:chExt cx="755" cy="803"/>
          </a:xfrm>
        </p:grpSpPr>
        <p:pic>
          <p:nvPicPr>
            <p:cNvPr id="51499" name="Picture 920" descr="desktop_computer_stylized_medium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39" y="3501"/>
              <a:ext cx="755" cy="80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51500" name="Freeform 921"/>
            <p:cNvSpPr>
              <a:spLocks/>
            </p:cNvSpPr>
            <p:nvPr/>
          </p:nvSpPr>
          <p:spPr bwMode="auto">
            <a:xfrm>
              <a:off x="2916" y="3578"/>
              <a:ext cx="356" cy="368"/>
            </a:xfrm>
            <a:custGeom>
              <a:avLst/>
              <a:gdLst>
                <a:gd name="T0" fmla="*/ 0 w 356"/>
                <a:gd name="T1" fmla="*/ 0 h 368"/>
                <a:gd name="T2" fmla="*/ 300 w 356"/>
                <a:gd name="T3" fmla="*/ 14 h 368"/>
                <a:gd name="T4" fmla="*/ 356 w 356"/>
                <a:gd name="T5" fmla="*/ 294 h 368"/>
                <a:gd name="T6" fmla="*/ 78 w 356"/>
                <a:gd name="T7" fmla="*/ 368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51273" name="Group 922"/>
          <p:cNvGrpSpPr>
            <a:grpSpLocks/>
          </p:cNvGrpSpPr>
          <p:nvPr/>
        </p:nvGrpSpPr>
        <p:grpSpPr bwMode="auto">
          <a:xfrm flipH="1">
            <a:off x="5457825" y="4954588"/>
            <a:ext cx="482600" cy="406400"/>
            <a:chOff x="2839" y="3501"/>
            <a:chExt cx="755" cy="803"/>
          </a:xfrm>
        </p:grpSpPr>
        <p:pic>
          <p:nvPicPr>
            <p:cNvPr id="51497" name="Picture 923" descr="desktop_computer_stylized_medium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39" y="3501"/>
              <a:ext cx="755" cy="80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51498" name="Freeform 924"/>
            <p:cNvSpPr>
              <a:spLocks/>
            </p:cNvSpPr>
            <p:nvPr/>
          </p:nvSpPr>
          <p:spPr bwMode="auto">
            <a:xfrm>
              <a:off x="2916" y="3578"/>
              <a:ext cx="356" cy="368"/>
            </a:xfrm>
            <a:custGeom>
              <a:avLst/>
              <a:gdLst>
                <a:gd name="T0" fmla="*/ 0 w 356"/>
                <a:gd name="T1" fmla="*/ 0 h 368"/>
                <a:gd name="T2" fmla="*/ 300 w 356"/>
                <a:gd name="T3" fmla="*/ 14 h 368"/>
                <a:gd name="T4" fmla="*/ 356 w 356"/>
                <a:gd name="T5" fmla="*/ 294 h 368"/>
                <a:gd name="T6" fmla="*/ 78 w 356"/>
                <a:gd name="T7" fmla="*/ 368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51274" name="Group 925"/>
          <p:cNvGrpSpPr>
            <a:grpSpLocks/>
          </p:cNvGrpSpPr>
          <p:nvPr/>
        </p:nvGrpSpPr>
        <p:grpSpPr bwMode="auto">
          <a:xfrm flipH="1">
            <a:off x="5935663" y="5256213"/>
            <a:ext cx="427037" cy="349250"/>
            <a:chOff x="2839" y="3501"/>
            <a:chExt cx="755" cy="803"/>
          </a:xfrm>
        </p:grpSpPr>
        <p:pic>
          <p:nvPicPr>
            <p:cNvPr id="51495" name="Picture 926" descr="desktop_computer_stylized_medium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39" y="3501"/>
              <a:ext cx="755" cy="80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51496" name="Freeform 927"/>
            <p:cNvSpPr>
              <a:spLocks/>
            </p:cNvSpPr>
            <p:nvPr/>
          </p:nvSpPr>
          <p:spPr bwMode="auto">
            <a:xfrm>
              <a:off x="2916" y="3578"/>
              <a:ext cx="356" cy="368"/>
            </a:xfrm>
            <a:custGeom>
              <a:avLst/>
              <a:gdLst>
                <a:gd name="T0" fmla="*/ 0 w 356"/>
                <a:gd name="T1" fmla="*/ 0 h 368"/>
                <a:gd name="T2" fmla="*/ 300 w 356"/>
                <a:gd name="T3" fmla="*/ 14 h 368"/>
                <a:gd name="T4" fmla="*/ 356 w 356"/>
                <a:gd name="T5" fmla="*/ 294 h 368"/>
                <a:gd name="T6" fmla="*/ 78 w 356"/>
                <a:gd name="T7" fmla="*/ 368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51275" name="Group 928"/>
          <p:cNvGrpSpPr>
            <a:grpSpLocks/>
          </p:cNvGrpSpPr>
          <p:nvPr/>
        </p:nvGrpSpPr>
        <p:grpSpPr bwMode="auto">
          <a:xfrm>
            <a:off x="6550025" y="5238750"/>
            <a:ext cx="427038" cy="350838"/>
            <a:chOff x="2839" y="3501"/>
            <a:chExt cx="755" cy="803"/>
          </a:xfrm>
        </p:grpSpPr>
        <p:pic>
          <p:nvPicPr>
            <p:cNvPr id="51493" name="Picture 929" descr="desktop_computer_stylized_medium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39" y="3501"/>
              <a:ext cx="755" cy="80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51494" name="Freeform 930"/>
            <p:cNvSpPr>
              <a:spLocks/>
            </p:cNvSpPr>
            <p:nvPr/>
          </p:nvSpPr>
          <p:spPr bwMode="auto">
            <a:xfrm>
              <a:off x="2916" y="3578"/>
              <a:ext cx="356" cy="368"/>
            </a:xfrm>
            <a:custGeom>
              <a:avLst/>
              <a:gdLst>
                <a:gd name="T0" fmla="*/ 0 w 356"/>
                <a:gd name="T1" fmla="*/ 0 h 368"/>
                <a:gd name="T2" fmla="*/ 300 w 356"/>
                <a:gd name="T3" fmla="*/ 14 h 368"/>
                <a:gd name="T4" fmla="*/ 356 w 356"/>
                <a:gd name="T5" fmla="*/ 294 h 368"/>
                <a:gd name="T6" fmla="*/ 78 w 356"/>
                <a:gd name="T7" fmla="*/ 368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pic>
        <p:nvPicPr>
          <p:cNvPr id="51276" name="Picture 931" descr="car_icon_small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42063" y="1720850"/>
            <a:ext cx="849312" cy="168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51277" name="Group 932"/>
          <p:cNvGrpSpPr>
            <a:grpSpLocks/>
          </p:cNvGrpSpPr>
          <p:nvPr/>
        </p:nvGrpSpPr>
        <p:grpSpPr bwMode="auto">
          <a:xfrm>
            <a:off x="5618163" y="1558925"/>
            <a:ext cx="415925" cy="373063"/>
            <a:chOff x="2756" y="1866"/>
            <a:chExt cx="462" cy="463"/>
          </a:xfrm>
        </p:grpSpPr>
        <p:pic>
          <p:nvPicPr>
            <p:cNvPr id="51491" name="Picture 933" descr="iphone_stylized_small"/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928" y="1922"/>
              <a:ext cx="152" cy="40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51492" name="Picture 934" descr="antenna_radiation_stylized"/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756" y="1866"/>
              <a:ext cx="462" cy="11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pic>
        <p:nvPicPr>
          <p:cNvPr id="51278" name="Picture 936" descr="access_point_stylized_small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64388" y="5057775"/>
            <a:ext cx="4127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51279" name="Group 938"/>
          <p:cNvGrpSpPr>
            <a:grpSpLocks/>
          </p:cNvGrpSpPr>
          <p:nvPr/>
        </p:nvGrpSpPr>
        <p:grpSpPr bwMode="auto">
          <a:xfrm>
            <a:off x="8240713" y="5002213"/>
            <a:ext cx="227012" cy="481012"/>
            <a:chOff x="4140" y="429"/>
            <a:chExt cx="1425" cy="2396"/>
          </a:xfrm>
        </p:grpSpPr>
        <p:sp>
          <p:nvSpPr>
            <p:cNvPr id="51459" name="Freeform 939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60" name="Rectangle 940"/>
            <p:cNvSpPr>
              <a:spLocks noChangeArrowheads="1"/>
            </p:cNvSpPr>
            <p:nvPr/>
          </p:nvSpPr>
          <p:spPr bwMode="auto">
            <a:xfrm>
              <a:off x="4210" y="429"/>
              <a:ext cx="1046" cy="2285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61" name="Freeform 941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62" name="Freeform 942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63" name="Rectangle 943"/>
            <p:cNvSpPr>
              <a:spLocks noChangeArrowheads="1"/>
            </p:cNvSpPr>
            <p:nvPr/>
          </p:nvSpPr>
          <p:spPr bwMode="auto">
            <a:xfrm>
              <a:off x="4210" y="690"/>
              <a:ext cx="598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51464" name="Group 944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51489" name="AutoShape 945"/>
              <p:cNvSpPr>
                <a:spLocks noChangeArrowheads="1"/>
              </p:cNvSpPr>
              <p:nvPr/>
            </p:nvSpPr>
            <p:spPr bwMode="auto">
              <a:xfrm>
                <a:off x="613" y="2566"/>
                <a:ext cx="721" cy="14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51490" name="AutoShape 946"/>
              <p:cNvSpPr>
                <a:spLocks noChangeArrowheads="1"/>
              </p:cNvSpPr>
              <p:nvPr/>
            </p:nvSpPr>
            <p:spPr bwMode="auto">
              <a:xfrm>
                <a:off x="625" y="2581"/>
                <a:ext cx="696" cy="114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51465" name="Rectangle 947"/>
            <p:cNvSpPr>
              <a:spLocks noChangeArrowheads="1"/>
            </p:cNvSpPr>
            <p:nvPr/>
          </p:nvSpPr>
          <p:spPr bwMode="auto">
            <a:xfrm>
              <a:off x="4220" y="1022"/>
              <a:ext cx="598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51466" name="Group 948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51487" name="AutoShape 949"/>
              <p:cNvSpPr>
                <a:spLocks noChangeArrowheads="1"/>
              </p:cNvSpPr>
              <p:nvPr/>
            </p:nvSpPr>
            <p:spPr bwMode="auto">
              <a:xfrm>
                <a:off x="615" y="2564"/>
                <a:ext cx="721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51488" name="AutoShape 950"/>
              <p:cNvSpPr>
                <a:spLocks noChangeArrowheads="1"/>
              </p:cNvSpPr>
              <p:nvPr/>
            </p:nvSpPr>
            <p:spPr bwMode="auto">
              <a:xfrm>
                <a:off x="628" y="2581"/>
                <a:ext cx="696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51467" name="Rectangle 951"/>
            <p:cNvSpPr>
              <a:spLocks noChangeArrowheads="1"/>
            </p:cNvSpPr>
            <p:nvPr/>
          </p:nvSpPr>
          <p:spPr bwMode="auto">
            <a:xfrm>
              <a:off x="4220" y="1354"/>
              <a:ext cx="598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68" name="Rectangle 952"/>
            <p:cNvSpPr>
              <a:spLocks noChangeArrowheads="1"/>
            </p:cNvSpPr>
            <p:nvPr/>
          </p:nvSpPr>
          <p:spPr bwMode="auto">
            <a:xfrm>
              <a:off x="4230" y="1655"/>
              <a:ext cx="598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51469" name="Group 953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51485" name="AutoShape 954"/>
              <p:cNvSpPr>
                <a:spLocks noChangeArrowheads="1"/>
              </p:cNvSpPr>
              <p:nvPr/>
            </p:nvSpPr>
            <p:spPr bwMode="auto">
              <a:xfrm>
                <a:off x="618" y="2586"/>
                <a:ext cx="720" cy="12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51486" name="AutoShape 955"/>
              <p:cNvSpPr>
                <a:spLocks noChangeArrowheads="1"/>
              </p:cNvSpPr>
              <p:nvPr/>
            </p:nvSpPr>
            <p:spPr bwMode="auto">
              <a:xfrm>
                <a:off x="630" y="2586"/>
                <a:ext cx="695" cy="10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51470" name="Freeform 956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51471" name="Group 957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51483" name="AutoShape 958"/>
              <p:cNvSpPr>
                <a:spLocks noChangeArrowheads="1"/>
              </p:cNvSpPr>
              <p:nvPr/>
            </p:nvSpPr>
            <p:spPr bwMode="auto">
              <a:xfrm>
                <a:off x="613" y="2571"/>
                <a:ext cx="732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51484" name="AutoShape 959"/>
              <p:cNvSpPr>
                <a:spLocks noChangeArrowheads="1"/>
              </p:cNvSpPr>
              <p:nvPr/>
            </p:nvSpPr>
            <p:spPr bwMode="auto">
              <a:xfrm>
                <a:off x="625" y="2587"/>
                <a:ext cx="720" cy="103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51472" name="Rectangle 960"/>
            <p:cNvSpPr>
              <a:spLocks noChangeArrowheads="1"/>
            </p:cNvSpPr>
            <p:nvPr/>
          </p:nvSpPr>
          <p:spPr bwMode="auto">
            <a:xfrm>
              <a:off x="5246" y="429"/>
              <a:ext cx="70" cy="2285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73" name="Freeform 961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74" name="Freeform 962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75" name="Oval 963"/>
            <p:cNvSpPr>
              <a:spLocks noChangeArrowheads="1"/>
            </p:cNvSpPr>
            <p:nvPr/>
          </p:nvSpPr>
          <p:spPr bwMode="auto">
            <a:xfrm>
              <a:off x="5515" y="2611"/>
              <a:ext cx="50" cy="95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76" name="Freeform 964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77" name="AutoShape 965"/>
            <p:cNvSpPr>
              <a:spLocks noChangeArrowheads="1"/>
            </p:cNvSpPr>
            <p:nvPr/>
          </p:nvSpPr>
          <p:spPr bwMode="auto">
            <a:xfrm>
              <a:off x="4140" y="2675"/>
              <a:ext cx="1196" cy="150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78" name="AutoShape 966"/>
            <p:cNvSpPr>
              <a:spLocks noChangeArrowheads="1"/>
            </p:cNvSpPr>
            <p:nvPr/>
          </p:nvSpPr>
          <p:spPr bwMode="auto">
            <a:xfrm>
              <a:off x="4210" y="2714"/>
              <a:ext cx="1066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79" name="Oval 967"/>
            <p:cNvSpPr>
              <a:spLocks noChangeArrowheads="1"/>
            </p:cNvSpPr>
            <p:nvPr/>
          </p:nvSpPr>
          <p:spPr bwMode="auto">
            <a:xfrm>
              <a:off x="4309" y="2382"/>
              <a:ext cx="159" cy="142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80" name="Oval 968"/>
            <p:cNvSpPr>
              <a:spLocks noChangeArrowheads="1"/>
            </p:cNvSpPr>
            <p:nvPr/>
          </p:nvSpPr>
          <p:spPr bwMode="auto">
            <a:xfrm>
              <a:off x="4489" y="2382"/>
              <a:ext cx="159" cy="142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endParaRPr lang="en-US" altLang="en-US" sz="1800">
                <a:solidFill>
                  <a:srgbClr val="FF0000"/>
                </a:solidFill>
              </a:endParaRPr>
            </a:p>
          </p:txBody>
        </p:sp>
        <p:sp>
          <p:nvSpPr>
            <p:cNvPr id="51481" name="Oval 969"/>
            <p:cNvSpPr>
              <a:spLocks noChangeArrowheads="1"/>
            </p:cNvSpPr>
            <p:nvPr/>
          </p:nvSpPr>
          <p:spPr bwMode="auto">
            <a:xfrm>
              <a:off x="4658" y="2382"/>
              <a:ext cx="159" cy="142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82" name="Rectangle 970"/>
            <p:cNvSpPr>
              <a:spLocks noChangeArrowheads="1"/>
            </p:cNvSpPr>
            <p:nvPr/>
          </p:nvSpPr>
          <p:spPr bwMode="auto">
            <a:xfrm>
              <a:off x="5067" y="1837"/>
              <a:ext cx="80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51280" name="Group 971"/>
          <p:cNvGrpSpPr>
            <a:grpSpLocks/>
          </p:cNvGrpSpPr>
          <p:nvPr/>
        </p:nvGrpSpPr>
        <p:grpSpPr bwMode="auto">
          <a:xfrm>
            <a:off x="7924800" y="5303838"/>
            <a:ext cx="227013" cy="481012"/>
            <a:chOff x="4140" y="429"/>
            <a:chExt cx="1425" cy="2396"/>
          </a:xfrm>
        </p:grpSpPr>
        <p:sp>
          <p:nvSpPr>
            <p:cNvPr id="51427" name="Freeform 972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28" name="Rectangle 973"/>
            <p:cNvSpPr>
              <a:spLocks noChangeArrowheads="1"/>
            </p:cNvSpPr>
            <p:nvPr/>
          </p:nvSpPr>
          <p:spPr bwMode="auto">
            <a:xfrm>
              <a:off x="4210" y="429"/>
              <a:ext cx="1046" cy="2285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29" name="Freeform 974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30" name="Freeform 975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31" name="Rectangle 976"/>
            <p:cNvSpPr>
              <a:spLocks noChangeArrowheads="1"/>
            </p:cNvSpPr>
            <p:nvPr/>
          </p:nvSpPr>
          <p:spPr bwMode="auto">
            <a:xfrm>
              <a:off x="4210" y="690"/>
              <a:ext cx="598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51432" name="Group 977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51457" name="AutoShape 978"/>
              <p:cNvSpPr>
                <a:spLocks noChangeArrowheads="1"/>
              </p:cNvSpPr>
              <p:nvPr/>
            </p:nvSpPr>
            <p:spPr bwMode="auto">
              <a:xfrm>
                <a:off x="613" y="2566"/>
                <a:ext cx="721" cy="14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51458" name="AutoShape 979"/>
              <p:cNvSpPr>
                <a:spLocks noChangeArrowheads="1"/>
              </p:cNvSpPr>
              <p:nvPr/>
            </p:nvSpPr>
            <p:spPr bwMode="auto">
              <a:xfrm>
                <a:off x="625" y="2581"/>
                <a:ext cx="696" cy="114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51433" name="Rectangle 980"/>
            <p:cNvSpPr>
              <a:spLocks noChangeArrowheads="1"/>
            </p:cNvSpPr>
            <p:nvPr/>
          </p:nvSpPr>
          <p:spPr bwMode="auto">
            <a:xfrm>
              <a:off x="4220" y="1022"/>
              <a:ext cx="598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51434" name="Group 981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51455" name="AutoShape 982"/>
              <p:cNvSpPr>
                <a:spLocks noChangeArrowheads="1"/>
              </p:cNvSpPr>
              <p:nvPr/>
            </p:nvSpPr>
            <p:spPr bwMode="auto">
              <a:xfrm>
                <a:off x="615" y="2564"/>
                <a:ext cx="721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51456" name="AutoShape 983"/>
              <p:cNvSpPr>
                <a:spLocks noChangeArrowheads="1"/>
              </p:cNvSpPr>
              <p:nvPr/>
            </p:nvSpPr>
            <p:spPr bwMode="auto">
              <a:xfrm>
                <a:off x="628" y="2581"/>
                <a:ext cx="696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51435" name="Rectangle 984"/>
            <p:cNvSpPr>
              <a:spLocks noChangeArrowheads="1"/>
            </p:cNvSpPr>
            <p:nvPr/>
          </p:nvSpPr>
          <p:spPr bwMode="auto">
            <a:xfrm>
              <a:off x="4220" y="1354"/>
              <a:ext cx="598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36" name="Rectangle 985"/>
            <p:cNvSpPr>
              <a:spLocks noChangeArrowheads="1"/>
            </p:cNvSpPr>
            <p:nvPr/>
          </p:nvSpPr>
          <p:spPr bwMode="auto">
            <a:xfrm>
              <a:off x="4230" y="1655"/>
              <a:ext cx="598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51437" name="Group 986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51453" name="AutoShape 987"/>
              <p:cNvSpPr>
                <a:spLocks noChangeArrowheads="1"/>
              </p:cNvSpPr>
              <p:nvPr/>
            </p:nvSpPr>
            <p:spPr bwMode="auto">
              <a:xfrm>
                <a:off x="618" y="2586"/>
                <a:ext cx="720" cy="12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51454" name="AutoShape 988"/>
              <p:cNvSpPr>
                <a:spLocks noChangeArrowheads="1"/>
              </p:cNvSpPr>
              <p:nvPr/>
            </p:nvSpPr>
            <p:spPr bwMode="auto">
              <a:xfrm>
                <a:off x="630" y="2586"/>
                <a:ext cx="695" cy="10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51438" name="Freeform 989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51439" name="Group 990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51451" name="AutoShape 991"/>
              <p:cNvSpPr>
                <a:spLocks noChangeArrowheads="1"/>
              </p:cNvSpPr>
              <p:nvPr/>
            </p:nvSpPr>
            <p:spPr bwMode="auto">
              <a:xfrm>
                <a:off x="613" y="2571"/>
                <a:ext cx="732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51452" name="AutoShape 992"/>
              <p:cNvSpPr>
                <a:spLocks noChangeArrowheads="1"/>
              </p:cNvSpPr>
              <p:nvPr/>
            </p:nvSpPr>
            <p:spPr bwMode="auto">
              <a:xfrm>
                <a:off x="625" y="2587"/>
                <a:ext cx="720" cy="103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51440" name="Rectangle 993"/>
            <p:cNvSpPr>
              <a:spLocks noChangeArrowheads="1"/>
            </p:cNvSpPr>
            <p:nvPr/>
          </p:nvSpPr>
          <p:spPr bwMode="auto">
            <a:xfrm>
              <a:off x="5246" y="429"/>
              <a:ext cx="70" cy="2285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41" name="Freeform 994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42" name="Freeform 995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43" name="Oval 996"/>
            <p:cNvSpPr>
              <a:spLocks noChangeArrowheads="1"/>
            </p:cNvSpPr>
            <p:nvPr/>
          </p:nvSpPr>
          <p:spPr bwMode="auto">
            <a:xfrm>
              <a:off x="5515" y="2611"/>
              <a:ext cx="50" cy="95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44" name="Freeform 997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45" name="AutoShape 998"/>
            <p:cNvSpPr>
              <a:spLocks noChangeArrowheads="1"/>
            </p:cNvSpPr>
            <p:nvPr/>
          </p:nvSpPr>
          <p:spPr bwMode="auto">
            <a:xfrm>
              <a:off x="4140" y="2675"/>
              <a:ext cx="1196" cy="150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46" name="AutoShape 999"/>
            <p:cNvSpPr>
              <a:spLocks noChangeArrowheads="1"/>
            </p:cNvSpPr>
            <p:nvPr/>
          </p:nvSpPr>
          <p:spPr bwMode="auto">
            <a:xfrm>
              <a:off x="4210" y="2714"/>
              <a:ext cx="1066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47" name="Oval 1000"/>
            <p:cNvSpPr>
              <a:spLocks noChangeArrowheads="1"/>
            </p:cNvSpPr>
            <p:nvPr/>
          </p:nvSpPr>
          <p:spPr bwMode="auto">
            <a:xfrm>
              <a:off x="4309" y="2382"/>
              <a:ext cx="159" cy="142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48" name="Oval 1001"/>
            <p:cNvSpPr>
              <a:spLocks noChangeArrowheads="1"/>
            </p:cNvSpPr>
            <p:nvPr/>
          </p:nvSpPr>
          <p:spPr bwMode="auto">
            <a:xfrm>
              <a:off x="4489" y="2382"/>
              <a:ext cx="159" cy="142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endParaRPr lang="en-US" altLang="en-US" sz="1800">
                <a:solidFill>
                  <a:srgbClr val="FF0000"/>
                </a:solidFill>
              </a:endParaRPr>
            </a:p>
          </p:txBody>
        </p:sp>
        <p:sp>
          <p:nvSpPr>
            <p:cNvPr id="51449" name="Oval 1002"/>
            <p:cNvSpPr>
              <a:spLocks noChangeArrowheads="1"/>
            </p:cNvSpPr>
            <p:nvPr/>
          </p:nvSpPr>
          <p:spPr bwMode="auto">
            <a:xfrm>
              <a:off x="4658" y="2382"/>
              <a:ext cx="159" cy="142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51450" name="Rectangle 1003"/>
            <p:cNvSpPr>
              <a:spLocks noChangeArrowheads="1"/>
            </p:cNvSpPr>
            <p:nvPr/>
          </p:nvSpPr>
          <p:spPr bwMode="auto">
            <a:xfrm>
              <a:off x="5067" y="1837"/>
              <a:ext cx="80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51281" name="Group 1004"/>
          <p:cNvGrpSpPr>
            <a:grpSpLocks/>
          </p:cNvGrpSpPr>
          <p:nvPr/>
        </p:nvGrpSpPr>
        <p:grpSpPr bwMode="auto">
          <a:xfrm>
            <a:off x="5302250" y="2043113"/>
            <a:ext cx="534988" cy="407987"/>
            <a:chOff x="877" y="1008"/>
            <a:chExt cx="2747" cy="2591"/>
          </a:xfrm>
        </p:grpSpPr>
        <p:pic>
          <p:nvPicPr>
            <p:cNvPr id="51404" name="Picture 1005" descr="antenna_stylized"/>
            <p:cNvPicPr>
              <a:picLocks noChangeAspect="1" noChangeArrowheads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77" y="1008"/>
              <a:ext cx="2725" cy="142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51405" name="Picture 1006" descr="laptop_keyboard"/>
            <p:cNvPicPr>
              <a:picLocks noChangeAspect="1" noChangeArrowheads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09064" flipH="1">
              <a:off x="1009" y="2586"/>
              <a:ext cx="2245" cy="101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51406" name="Freeform 1007"/>
            <p:cNvSpPr>
              <a:spLocks/>
            </p:cNvSpPr>
            <p:nvPr/>
          </p:nvSpPr>
          <p:spPr bwMode="auto">
            <a:xfrm>
              <a:off x="1753" y="1603"/>
              <a:ext cx="1807" cy="1322"/>
            </a:xfrm>
            <a:custGeom>
              <a:avLst/>
              <a:gdLst>
                <a:gd name="T0" fmla="*/ 4 w 2982"/>
                <a:gd name="T1" fmla="*/ 0 h 2442"/>
                <a:gd name="T2" fmla="*/ 0 w 2982"/>
                <a:gd name="T3" fmla="*/ 4 h 2442"/>
                <a:gd name="T4" fmla="*/ 16 w 2982"/>
                <a:gd name="T5" fmla="*/ 5 h 2442"/>
                <a:gd name="T6" fmla="*/ 20 w 2982"/>
                <a:gd name="T7" fmla="*/ 1 h 2442"/>
                <a:gd name="T8" fmla="*/ 4 w 2982"/>
                <a:gd name="T9" fmla="*/ 0 h 24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82"/>
                <a:gd name="T16" fmla="*/ 0 h 2442"/>
                <a:gd name="T17" fmla="*/ 2982 w 2982"/>
                <a:gd name="T18" fmla="*/ 2442 h 24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82" h="2442">
                  <a:moveTo>
                    <a:pt x="540" y="0"/>
                  </a:moveTo>
                  <a:lnTo>
                    <a:pt x="0" y="1734"/>
                  </a:lnTo>
                  <a:lnTo>
                    <a:pt x="2394" y="2442"/>
                  </a:lnTo>
                  <a:lnTo>
                    <a:pt x="2982" y="318"/>
                  </a:lnTo>
                  <a:lnTo>
                    <a:pt x="540" y="0"/>
                  </a:lnTo>
                  <a:close/>
                </a:path>
              </a:pathLst>
            </a:custGeom>
            <a:solidFill>
              <a:schemeClr val="tx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pic>
          <p:nvPicPr>
            <p:cNvPr id="51407" name="Picture 1008" descr="screen"/>
            <p:cNvPicPr>
              <a:picLocks noChangeAspect="1" noChangeArrowheads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842" y="1637"/>
              <a:ext cx="1642" cy="120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51408" name="Freeform 1009"/>
            <p:cNvSpPr>
              <a:spLocks/>
            </p:cNvSpPr>
            <p:nvPr/>
          </p:nvSpPr>
          <p:spPr bwMode="auto">
            <a:xfrm>
              <a:off x="2082" y="1564"/>
              <a:ext cx="1531" cy="246"/>
            </a:xfrm>
            <a:custGeom>
              <a:avLst/>
              <a:gdLst>
                <a:gd name="T0" fmla="*/ 1 w 2528"/>
                <a:gd name="T1" fmla="*/ 0 h 455"/>
                <a:gd name="T2" fmla="*/ 17 w 2528"/>
                <a:gd name="T3" fmla="*/ 1 h 455"/>
                <a:gd name="T4" fmla="*/ 16 w 2528"/>
                <a:gd name="T5" fmla="*/ 1 h 455"/>
                <a:gd name="T6" fmla="*/ 0 w 2528"/>
                <a:gd name="T7" fmla="*/ 1 h 455"/>
                <a:gd name="T8" fmla="*/ 1 w 2528"/>
                <a:gd name="T9" fmla="*/ 0 h 455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28"/>
                <a:gd name="T16" fmla="*/ 0 h 455"/>
                <a:gd name="T17" fmla="*/ 2528 w 2528"/>
                <a:gd name="T18" fmla="*/ 455 h 455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28" h="455">
                  <a:moveTo>
                    <a:pt x="14" y="0"/>
                  </a:moveTo>
                  <a:lnTo>
                    <a:pt x="2528" y="341"/>
                  </a:lnTo>
                  <a:lnTo>
                    <a:pt x="2480" y="455"/>
                  </a:lnTo>
                  <a:lnTo>
                    <a:pt x="0" y="86"/>
                  </a:lnTo>
                  <a:lnTo>
                    <a:pt x="14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09" name="Freeform 1010"/>
            <p:cNvSpPr>
              <a:spLocks/>
            </p:cNvSpPr>
            <p:nvPr/>
          </p:nvSpPr>
          <p:spPr bwMode="auto">
            <a:xfrm>
              <a:off x="1737" y="1562"/>
              <a:ext cx="425" cy="1024"/>
            </a:xfrm>
            <a:custGeom>
              <a:avLst/>
              <a:gdLst>
                <a:gd name="T0" fmla="*/ 4 w 702"/>
                <a:gd name="T1" fmla="*/ 0 h 1893"/>
                <a:gd name="T2" fmla="*/ 0 w 702"/>
                <a:gd name="T3" fmla="*/ 4 h 1893"/>
                <a:gd name="T4" fmla="*/ 1 w 702"/>
                <a:gd name="T5" fmla="*/ 4 h 1893"/>
                <a:gd name="T6" fmla="*/ 5 w 702"/>
                <a:gd name="T7" fmla="*/ 1 h 1893"/>
                <a:gd name="T8" fmla="*/ 4 w 702"/>
                <a:gd name="T9" fmla="*/ 0 h 189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02"/>
                <a:gd name="T16" fmla="*/ 0 h 1893"/>
                <a:gd name="T17" fmla="*/ 702 w 702"/>
                <a:gd name="T18" fmla="*/ 1893 h 189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02" h="1893">
                  <a:moveTo>
                    <a:pt x="579" y="0"/>
                  </a:moveTo>
                  <a:lnTo>
                    <a:pt x="0" y="1869"/>
                  </a:lnTo>
                  <a:lnTo>
                    <a:pt x="114" y="1893"/>
                  </a:lnTo>
                  <a:lnTo>
                    <a:pt x="702" y="51"/>
                  </a:lnTo>
                  <a:lnTo>
                    <a:pt x="579" y="0"/>
                  </a:lnTo>
                  <a:close/>
                </a:path>
              </a:pathLst>
            </a:cu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10" name="Freeform 1011"/>
            <p:cNvSpPr>
              <a:spLocks/>
            </p:cNvSpPr>
            <p:nvPr/>
          </p:nvSpPr>
          <p:spPr bwMode="auto">
            <a:xfrm>
              <a:off x="3144" y="1745"/>
              <a:ext cx="458" cy="1182"/>
            </a:xfrm>
            <a:custGeom>
              <a:avLst/>
              <a:gdLst>
                <a:gd name="T0" fmla="*/ 5 w 756"/>
                <a:gd name="T1" fmla="*/ 0 h 2184"/>
                <a:gd name="T2" fmla="*/ 1 w 756"/>
                <a:gd name="T3" fmla="*/ 5 h 2184"/>
                <a:gd name="T4" fmla="*/ 0 w 756"/>
                <a:gd name="T5" fmla="*/ 5 h 2184"/>
                <a:gd name="T6" fmla="*/ 4 w 756"/>
                <a:gd name="T7" fmla="*/ 1 h 2184"/>
                <a:gd name="T8" fmla="*/ 5 w 756"/>
                <a:gd name="T9" fmla="*/ 0 h 218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56"/>
                <a:gd name="T16" fmla="*/ 0 h 2184"/>
                <a:gd name="T17" fmla="*/ 756 w 756"/>
                <a:gd name="T18" fmla="*/ 2184 h 2184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56" h="2184">
                  <a:moveTo>
                    <a:pt x="756" y="0"/>
                  </a:moveTo>
                  <a:lnTo>
                    <a:pt x="138" y="2184"/>
                  </a:lnTo>
                  <a:lnTo>
                    <a:pt x="0" y="2148"/>
                  </a:lnTo>
                  <a:lnTo>
                    <a:pt x="606" y="78"/>
                  </a:lnTo>
                  <a:lnTo>
                    <a:pt x="756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11" name="Freeform 1012"/>
            <p:cNvSpPr>
              <a:spLocks/>
            </p:cNvSpPr>
            <p:nvPr/>
          </p:nvSpPr>
          <p:spPr bwMode="auto">
            <a:xfrm>
              <a:off x="1732" y="2534"/>
              <a:ext cx="1680" cy="399"/>
            </a:xfrm>
            <a:custGeom>
              <a:avLst/>
              <a:gdLst>
                <a:gd name="T0" fmla="*/ 1 w 2773"/>
                <a:gd name="T1" fmla="*/ 0 h 738"/>
                <a:gd name="T2" fmla="*/ 0 w 2773"/>
                <a:gd name="T3" fmla="*/ 1 h 738"/>
                <a:gd name="T4" fmla="*/ 16 w 2773"/>
                <a:gd name="T5" fmla="*/ 2 h 738"/>
                <a:gd name="T6" fmla="*/ 16 w 2773"/>
                <a:gd name="T7" fmla="*/ 1 h 738"/>
                <a:gd name="T8" fmla="*/ 1 w 2773"/>
                <a:gd name="T9" fmla="*/ 0 h 73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773"/>
                <a:gd name="T16" fmla="*/ 0 h 738"/>
                <a:gd name="T17" fmla="*/ 2773 w 2773"/>
                <a:gd name="T18" fmla="*/ 738 h 73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773" h="738">
                  <a:moveTo>
                    <a:pt x="33" y="0"/>
                  </a:moveTo>
                  <a:lnTo>
                    <a:pt x="0" y="99"/>
                  </a:lnTo>
                  <a:lnTo>
                    <a:pt x="2436" y="738"/>
                  </a:lnTo>
                  <a:cubicBezTo>
                    <a:pt x="2499" y="501"/>
                    <a:pt x="2773" y="727"/>
                    <a:pt x="2373" y="603"/>
                  </a:cubicBezTo>
                  <a:lnTo>
                    <a:pt x="33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CC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12" name="Freeform 1013"/>
            <p:cNvSpPr>
              <a:spLocks/>
            </p:cNvSpPr>
            <p:nvPr/>
          </p:nvSpPr>
          <p:spPr bwMode="auto">
            <a:xfrm>
              <a:off x="3195" y="1755"/>
              <a:ext cx="429" cy="1187"/>
            </a:xfrm>
            <a:custGeom>
              <a:avLst/>
              <a:gdLst>
                <a:gd name="T0" fmla="*/ 12 w 637"/>
                <a:gd name="T1" fmla="*/ 0 h 1659"/>
                <a:gd name="T2" fmla="*/ 12 w 637"/>
                <a:gd name="T3" fmla="*/ 0 h 1659"/>
                <a:gd name="T4" fmla="*/ 1 w 637"/>
                <a:gd name="T5" fmla="*/ 59 h 1659"/>
                <a:gd name="T6" fmla="*/ 0 w 637"/>
                <a:gd name="T7" fmla="*/ 57 h 1659"/>
                <a:gd name="T8" fmla="*/ 12 w 637"/>
                <a:gd name="T9" fmla="*/ 0 h 1659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637"/>
                <a:gd name="T16" fmla="*/ 0 h 1659"/>
                <a:gd name="T17" fmla="*/ 637 w 637"/>
                <a:gd name="T18" fmla="*/ 1659 h 1659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637" h="1659">
                  <a:moveTo>
                    <a:pt x="615" y="0"/>
                  </a:moveTo>
                  <a:lnTo>
                    <a:pt x="637" y="0"/>
                  </a:lnTo>
                  <a:lnTo>
                    <a:pt x="68" y="1659"/>
                  </a:lnTo>
                  <a:lnTo>
                    <a:pt x="0" y="1647"/>
                  </a:lnTo>
                  <a:lnTo>
                    <a:pt x="615" y="0"/>
                  </a:lnTo>
                  <a:close/>
                </a:path>
              </a:pathLst>
            </a:custGeom>
            <a:solidFill>
              <a:srgbClr val="4D4D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13" name="Freeform 1014"/>
            <p:cNvSpPr>
              <a:spLocks/>
            </p:cNvSpPr>
            <p:nvPr/>
          </p:nvSpPr>
          <p:spPr bwMode="auto">
            <a:xfrm>
              <a:off x="1734" y="2587"/>
              <a:ext cx="1494" cy="394"/>
            </a:xfrm>
            <a:custGeom>
              <a:avLst/>
              <a:gdLst>
                <a:gd name="T0" fmla="*/ 0 w 2216"/>
                <a:gd name="T1" fmla="*/ 0 h 550"/>
                <a:gd name="T2" fmla="*/ 1 w 2216"/>
                <a:gd name="T3" fmla="*/ 2 h 550"/>
                <a:gd name="T4" fmla="*/ 42 w 2216"/>
                <a:gd name="T5" fmla="*/ 20 h 550"/>
                <a:gd name="T6" fmla="*/ 42 w 2216"/>
                <a:gd name="T7" fmla="*/ 17 h 550"/>
                <a:gd name="T8" fmla="*/ 0 w 2216"/>
                <a:gd name="T9" fmla="*/ 0 h 55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216"/>
                <a:gd name="T16" fmla="*/ 0 h 550"/>
                <a:gd name="T17" fmla="*/ 2216 w 2216"/>
                <a:gd name="T18" fmla="*/ 550 h 55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216" h="550">
                  <a:moveTo>
                    <a:pt x="0" y="0"/>
                  </a:moveTo>
                  <a:lnTo>
                    <a:pt x="9" y="57"/>
                  </a:lnTo>
                  <a:lnTo>
                    <a:pt x="2164" y="550"/>
                  </a:lnTo>
                  <a:lnTo>
                    <a:pt x="2216" y="496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51414" name="Group 1015"/>
            <p:cNvGrpSpPr>
              <a:grpSpLocks/>
            </p:cNvGrpSpPr>
            <p:nvPr/>
          </p:nvGrpSpPr>
          <p:grpSpPr bwMode="auto">
            <a:xfrm>
              <a:off x="1709" y="3008"/>
              <a:ext cx="507" cy="234"/>
              <a:chOff x="1740" y="2642"/>
              <a:chExt cx="752" cy="327"/>
            </a:xfrm>
          </p:grpSpPr>
          <p:sp>
            <p:nvSpPr>
              <p:cNvPr id="51421" name="Freeform 1016"/>
              <p:cNvSpPr>
                <a:spLocks/>
              </p:cNvSpPr>
              <p:nvPr/>
            </p:nvSpPr>
            <p:spPr bwMode="auto">
              <a:xfrm>
                <a:off x="1740" y="2642"/>
                <a:ext cx="752" cy="327"/>
              </a:xfrm>
              <a:custGeom>
                <a:avLst/>
                <a:gdLst>
                  <a:gd name="T0" fmla="*/ 293 w 752"/>
                  <a:gd name="T1" fmla="*/ 0 h 327"/>
                  <a:gd name="T2" fmla="*/ 752 w 752"/>
                  <a:gd name="T3" fmla="*/ 124 h 327"/>
                  <a:gd name="T4" fmla="*/ 470 w 752"/>
                  <a:gd name="T5" fmla="*/ 327 h 327"/>
                  <a:gd name="T6" fmla="*/ 0 w 752"/>
                  <a:gd name="T7" fmla="*/ 183 h 327"/>
                  <a:gd name="T8" fmla="*/ 293 w 752"/>
                  <a:gd name="T9" fmla="*/ 0 h 32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2"/>
                  <a:gd name="T16" fmla="*/ 0 h 327"/>
                  <a:gd name="T17" fmla="*/ 752 w 752"/>
                  <a:gd name="T18" fmla="*/ 327 h 32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2" h="327">
                    <a:moveTo>
                      <a:pt x="293" y="0"/>
                    </a:moveTo>
                    <a:lnTo>
                      <a:pt x="752" y="124"/>
                    </a:lnTo>
                    <a:lnTo>
                      <a:pt x="470" y="327"/>
                    </a:lnTo>
                    <a:lnTo>
                      <a:pt x="0" y="183"/>
                    </a:lnTo>
                    <a:lnTo>
                      <a:pt x="293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422" name="Freeform 1017"/>
              <p:cNvSpPr>
                <a:spLocks/>
              </p:cNvSpPr>
              <p:nvPr/>
            </p:nvSpPr>
            <p:spPr bwMode="auto">
              <a:xfrm>
                <a:off x="1754" y="2649"/>
                <a:ext cx="726" cy="311"/>
              </a:xfrm>
              <a:custGeom>
                <a:avLst/>
                <a:gdLst>
                  <a:gd name="T0" fmla="*/ 282 w 726"/>
                  <a:gd name="T1" fmla="*/ 0 h 311"/>
                  <a:gd name="T2" fmla="*/ 726 w 726"/>
                  <a:gd name="T3" fmla="*/ 119 h 311"/>
                  <a:gd name="T4" fmla="*/ 457 w 726"/>
                  <a:gd name="T5" fmla="*/ 311 h 311"/>
                  <a:gd name="T6" fmla="*/ 0 w 726"/>
                  <a:gd name="T7" fmla="*/ 173 h 311"/>
                  <a:gd name="T8" fmla="*/ 282 w 726"/>
                  <a:gd name="T9" fmla="*/ 0 h 311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26"/>
                  <a:gd name="T16" fmla="*/ 0 h 311"/>
                  <a:gd name="T17" fmla="*/ 726 w 726"/>
                  <a:gd name="T18" fmla="*/ 311 h 311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26" h="311">
                    <a:moveTo>
                      <a:pt x="282" y="0"/>
                    </a:moveTo>
                    <a:lnTo>
                      <a:pt x="726" y="119"/>
                    </a:lnTo>
                    <a:lnTo>
                      <a:pt x="457" y="311"/>
                    </a:lnTo>
                    <a:lnTo>
                      <a:pt x="0" y="173"/>
                    </a:lnTo>
                    <a:lnTo>
                      <a:pt x="282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4D4D4D"/>
                  </a:gs>
                  <a:gs pos="100000">
                    <a:srgbClr val="DDDDDD"/>
                  </a:gs>
                </a:gsLst>
                <a:lin ang="189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423" name="Freeform 1018"/>
              <p:cNvSpPr>
                <a:spLocks/>
              </p:cNvSpPr>
              <p:nvPr/>
            </p:nvSpPr>
            <p:spPr bwMode="auto">
              <a:xfrm>
                <a:off x="1808" y="2770"/>
                <a:ext cx="258" cy="100"/>
              </a:xfrm>
              <a:custGeom>
                <a:avLst/>
                <a:gdLst>
                  <a:gd name="T0" fmla="*/ 0 w 258"/>
                  <a:gd name="T1" fmla="*/ 44 h 100"/>
                  <a:gd name="T2" fmla="*/ 75 w 258"/>
                  <a:gd name="T3" fmla="*/ 0 h 100"/>
                  <a:gd name="T4" fmla="*/ 258 w 258"/>
                  <a:gd name="T5" fmla="*/ 50 h 100"/>
                  <a:gd name="T6" fmla="*/ 183 w 258"/>
                  <a:gd name="T7" fmla="*/ 100 h 100"/>
                  <a:gd name="T8" fmla="*/ 0 w 258"/>
                  <a:gd name="T9" fmla="*/ 44 h 10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8"/>
                  <a:gd name="T16" fmla="*/ 0 h 100"/>
                  <a:gd name="T17" fmla="*/ 258 w 258"/>
                  <a:gd name="T18" fmla="*/ 100 h 10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8" h="100">
                    <a:moveTo>
                      <a:pt x="0" y="44"/>
                    </a:moveTo>
                    <a:lnTo>
                      <a:pt x="75" y="0"/>
                    </a:lnTo>
                    <a:lnTo>
                      <a:pt x="258" y="50"/>
                    </a:lnTo>
                    <a:lnTo>
                      <a:pt x="183" y="100"/>
                    </a:lnTo>
                    <a:lnTo>
                      <a:pt x="0" y="44"/>
                    </a:ln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424" name="Freeform 1019"/>
              <p:cNvSpPr>
                <a:spLocks/>
              </p:cNvSpPr>
              <p:nvPr/>
            </p:nvSpPr>
            <p:spPr bwMode="auto">
              <a:xfrm>
                <a:off x="1799" y="2816"/>
                <a:ext cx="194" cy="63"/>
              </a:xfrm>
              <a:custGeom>
                <a:avLst/>
                <a:gdLst>
                  <a:gd name="T0" fmla="*/ 12 w 194"/>
                  <a:gd name="T1" fmla="*/ 0 h 63"/>
                  <a:gd name="T2" fmla="*/ 194 w 194"/>
                  <a:gd name="T3" fmla="*/ 53 h 63"/>
                  <a:gd name="T4" fmla="*/ 180 w 194"/>
                  <a:gd name="T5" fmla="*/ 63 h 63"/>
                  <a:gd name="T6" fmla="*/ 0 w 194"/>
                  <a:gd name="T7" fmla="*/ 9 h 63"/>
                  <a:gd name="T8" fmla="*/ 12 w 194"/>
                  <a:gd name="T9" fmla="*/ 0 h 6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94"/>
                  <a:gd name="T16" fmla="*/ 0 h 63"/>
                  <a:gd name="T17" fmla="*/ 194 w 194"/>
                  <a:gd name="T18" fmla="*/ 63 h 6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94" h="63">
                    <a:moveTo>
                      <a:pt x="12" y="0"/>
                    </a:moveTo>
                    <a:lnTo>
                      <a:pt x="194" y="53"/>
                    </a:lnTo>
                    <a:lnTo>
                      <a:pt x="180" y="63"/>
                    </a:lnTo>
                    <a:lnTo>
                      <a:pt x="0" y="9"/>
                    </a:lnTo>
                    <a:lnTo>
                      <a:pt x="12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425" name="Freeform 1020"/>
              <p:cNvSpPr>
                <a:spLocks/>
              </p:cNvSpPr>
              <p:nvPr/>
            </p:nvSpPr>
            <p:spPr bwMode="auto">
              <a:xfrm>
                <a:off x="2020" y="2834"/>
                <a:ext cx="258" cy="102"/>
              </a:xfrm>
              <a:custGeom>
                <a:avLst/>
                <a:gdLst>
                  <a:gd name="T0" fmla="*/ 0 w 258"/>
                  <a:gd name="T1" fmla="*/ 46 h 102"/>
                  <a:gd name="T2" fmla="*/ 71 w 258"/>
                  <a:gd name="T3" fmla="*/ 0 h 102"/>
                  <a:gd name="T4" fmla="*/ 258 w 258"/>
                  <a:gd name="T5" fmla="*/ 52 h 102"/>
                  <a:gd name="T6" fmla="*/ 183 w 258"/>
                  <a:gd name="T7" fmla="*/ 102 h 102"/>
                  <a:gd name="T8" fmla="*/ 0 w 258"/>
                  <a:gd name="T9" fmla="*/ 46 h 10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8"/>
                  <a:gd name="T16" fmla="*/ 0 h 102"/>
                  <a:gd name="T17" fmla="*/ 258 w 258"/>
                  <a:gd name="T18" fmla="*/ 102 h 10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8" h="102">
                    <a:moveTo>
                      <a:pt x="0" y="46"/>
                    </a:moveTo>
                    <a:lnTo>
                      <a:pt x="71" y="0"/>
                    </a:lnTo>
                    <a:lnTo>
                      <a:pt x="258" y="52"/>
                    </a:lnTo>
                    <a:lnTo>
                      <a:pt x="183" y="102"/>
                    </a:lnTo>
                    <a:lnTo>
                      <a:pt x="0" y="46"/>
                    </a:ln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426" name="Freeform 1021"/>
              <p:cNvSpPr>
                <a:spLocks/>
              </p:cNvSpPr>
              <p:nvPr/>
            </p:nvSpPr>
            <p:spPr bwMode="auto">
              <a:xfrm>
                <a:off x="2011" y="2882"/>
                <a:ext cx="194" cy="63"/>
              </a:xfrm>
              <a:custGeom>
                <a:avLst/>
                <a:gdLst>
                  <a:gd name="T0" fmla="*/ 12 w 194"/>
                  <a:gd name="T1" fmla="*/ 0 h 63"/>
                  <a:gd name="T2" fmla="*/ 194 w 194"/>
                  <a:gd name="T3" fmla="*/ 53 h 63"/>
                  <a:gd name="T4" fmla="*/ 180 w 194"/>
                  <a:gd name="T5" fmla="*/ 63 h 63"/>
                  <a:gd name="T6" fmla="*/ 0 w 194"/>
                  <a:gd name="T7" fmla="*/ 9 h 63"/>
                  <a:gd name="T8" fmla="*/ 12 w 194"/>
                  <a:gd name="T9" fmla="*/ 0 h 6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94"/>
                  <a:gd name="T16" fmla="*/ 0 h 63"/>
                  <a:gd name="T17" fmla="*/ 194 w 194"/>
                  <a:gd name="T18" fmla="*/ 63 h 6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94" h="63">
                    <a:moveTo>
                      <a:pt x="12" y="0"/>
                    </a:moveTo>
                    <a:lnTo>
                      <a:pt x="194" y="53"/>
                    </a:lnTo>
                    <a:lnTo>
                      <a:pt x="180" y="63"/>
                    </a:lnTo>
                    <a:lnTo>
                      <a:pt x="0" y="9"/>
                    </a:lnTo>
                    <a:lnTo>
                      <a:pt x="12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415" name="Freeform 1022"/>
            <p:cNvSpPr>
              <a:spLocks/>
            </p:cNvSpPr>
            <p:nvPr/>
          </p:nvSpPr>
          <p:spPr bwMode="auto">
            <a:xfrm>
              <a:off x="2577" y="3043"/>
              <a:ext cx="614" cy="514"/>
            </a:xfrm>
            <a:custGeom>
              <a:avLst/>
              <a:gdLst>
                <a:gd name="T0" fmla="*/ 1 w 990"/>
                <a:gd name="T1" fmla="*/ 10 h 792"/>
                <a:gd name="T2" fmla="*/ 9 w 990"/>
                <a:gd name="T3" fmla="*/ 0 h 792"/>
                <a:gd name="T4" fmla="*/ 9 w 990"/>
                <a:gd name="T5" fmla="*/ 1 h 792"/>
                <a:gd name="T6" fmla="*/ 0 w 990"/>
                <a:gd name="T7" fmla="*/ 10 h 792"/>
                <a:gd name="T8" fmla="*/ 1 w 990"/>
                <a:gd name="T9" fmla="*/ 10 h 79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990"/>
                <a:gd name="T16" fmla="*/ 0 h 792"/>
                <a:gd name="T17" fmla="*/ 990 w 990"/>
                <a:gd name="T18" fmla="*/ 792 h 79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990" h="792">
                  <a:moveTo>
                    <a:pt x="3" y="738"/>
                  </a:moveTo>
                  <a:lnTo>
                    <a:pt x="990" y="0"/>
                  </a:lnTo>
                  <a:lnTo>
                    <a:pt x="987" y="60"/>
                  </a:lnTo>
                  <a:lnTo>
                    <a:pt x="0" y="792"/>
                  </a:lnTo>
                  <a:lnTo>
                    <a:pt x="3" y="738"/>
                  </a:lnTo>
                  <a:close/>
                </a:path>
              </a:pathLst>
            </a:cu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16" name="Freeform 1023"/>
            <p:cNvSpPr>
              <a:spLocks/>
            </p:cNvSpPr>
            <p:nvPr/>
          </p:nvSpPr>
          <p:spPr bwMode="auto">
            <a:xfrm>
              <a:off x="1010" y="3084"/>
              <a:ext cx="1571" cy="469"/>
            </a:xfrm>
            <a:custGeom>
              <a:avLst/>
              <a:gdLst>
                <a:gd name="T0" fmla="*/ 1 w 2532"/>
                <a:gd name="T1" fmla="*/ 0 h 723"/>
                <a:gd name="T2" fmla="*/ 1 w 2532"/>
                <a:gd name="T3" fmla="*/ 0 h 723"/>
                <a:gd name="T4" fmla="*/ 22 w 2532"/>
                <a:gd name="T5" fmla="*/ 9 h 723"/>
                <a:gd name="T6" fmla="*/ 22 w 2532"/>
                <a:gd name="T7" fmla="*/ 10 h 723"/>
                <a:gd name="T8" fmla="*/ 0 w 2532"/>
                <a:gd name="T9" fmla="*/ 1 h 723"/>
                <a:gd name="T10" fmla="*/ 1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17" name="Freeform 1024"/>
            <p:cNvSpPr>
              <a:spLocks/>
            </p:cNvSpPr>
            <p:nvPr/>
          </p:nvSpPr>
          <p:spPr bwMode="auto">
            <a:xfrm>
              <a:off x="1011" y="2998"/>
              <a:ext cx="17" cy="95"/>
            </a:xfrm>
            <a:custGeom>
              <a:avLst/>
              <a:gdLst>
                <a:gd name="T0" fmla="*/ 1 w 26"/>
                <a:gd name="T1" fmla="*/ 1 h 147"/>
                <a:gd name="T2" fmla="*/ 1 w 26"/>
                <a:gd name="T3" fmla="*/ 2 h 147"/>
                <a:gd name="T4" fmla="*/ 0 w 26"/>
                <a:gd name="T5" fmla="*/ 2 h 147"/>
                <a:gd name="T6" fmla="*/ 1 w 26"/>
                <a:gd name="T7" fmla="*/ 0 h 147"/>
                <a:gd name="T8" fmla="*/ 1 w 26"/>
                <a:gd name="T9" fmla="*/ 1 h 147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6"/>
                <a:gd name="T16" fmla="*/ 0 h 147"/>
                <a:gd name="T17" fmla="*/ 26 w 26"/>
                <a:gd name="T18" fmla="*/ 147 h 147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6" h="147">
                  <a:moveTo>
                    <a:pt x="26" y="10"/>
                  </a:moveTo>
                  <a:lnTo>
                    <a:pt x="23" y="147"/>
                  </a:lnTo>
                  <a:lnTo>
                    <a:pt x="0" y="144"/>
                  </a:lnTo>
                  <a:lnTo>
                    <a:pt x="3" y="0"/>
                  </a:lnTo>
                  <a:lnTo>
                    <a:pt x="26" y="10"/>
                  </a:lnTo>
                  <a:close/>
                </a:path>
              </a:pathLst>
            </a:cu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18" name="Freeform 1025"/>
            <p:cNvSpPr>
              <a:spLocks/>
            </p:cNvSpPr>
            <p:nvPr/>
          </p:nvSpPr>
          <p:spPr bwMode="auto">
            <a:xfrm>
              <a:off x="1012" y="2611"/>
              <a:ext cx="730" cy="393"/>
            </a:xfrm>
            <a:custGeom>
              <a:avLst/>
              <a:gdLst>
                <a:gd name="T0" fmla="*/ 10 w 1176"/>
                <a:gd name="T1" fmla="*/ 0 h 606"/>
                <a:gd name="T2" fmla="*/ 0 w 1176"/>
                <a:gd name="T3" fmla="*/ 8 h 606"/>
                <a:gd name="T4" fmla="*/ 1 w 1176"/>
                <a:gd name="T5" fmla="*/ 8 h 606"/>
                <a:gd name="T6" fmla="*/ 10 w 1176"/>
                <a:gd name="T7" fmla="*/ 1 h 606"/>
                <a:gd name="T8" fmla="*/ 10 w 1176"/>
                <a:gd name="T9" fmla="*/ 0 h 60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176"/>
                <a:gd name="T16" fmla="*/ 0 h 606"/>
                <a:gd name="T17" fmla="*/ 1176 w 1176"/>
                <a:gd name="T18" fmla="*/ 606 h 60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176" h="606">
                  <a:moveTo>
                    <a:pt x="1170" y="0"/>
                  </a:moveTo>
                  <a:lnTo>
                    <a:pt x="0" y="597"/>
                  </a:lnTo>
                  <a:lnTo>
                    <a:pt x="30" y="606"/>
                  </a:lnTo>
                  <a:lnTo>
                    <a:pt x="1176" y="18"/>
                  </a:lnTo>
                  <a:lnTo>
                    <a:pt x="1170" y="0"/>
                  </a:lnTo>
                  <a:close/>
                </a:path>
              </a:pathLst>
            </a:cu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19" name="Freeform 1026"/>
            <p:cNvSpPr>
              <a:spLocks/>
            </p:cNvSpPr>
            <p:nvPr/>
          </p:nvSpPr>
          <p:spPr bwMode="auto">
            <a:xfrm>
              <a:off x="1061" y="3018"/>
              <a:ext cx="1490" cy="451"/>
            </a:xfrm>
            <a:custGeom>
              <a:avLst/>
              <a:gdLst>
                <a:gd name="T0" fmla="*/ 1 w 2532"/>
                <a:gd name="T1" fmla="*/ 0 h 723"/>
                <a:gd name="T2" fmla="*/ 1 w 2532"/>
                <a:gd name="T3" fmla="*/ 0 h 723"/>
                <a:gd name="T4" fmla="*/ 12 w 2532"/>
                <a:gd name="T5" fmla="*/ 6 h 723"/>
                <a:gd name="T6" fmla="*/ 12 w 2532"/>
                <a:gd name="T7" fmla="*/ 6 h 723"/>
                <a:gd name="T8" fmla="*/ 0 w 2532"/>
                <a:gd name="T9" fmla="*/ 1 h 723"/>
                <a:gd name="T10" fmla="*/ 1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420" name="Freeform 1027"/>
            <p:cNvSpPr>
              <a:spLocks/>
            </p:cNvSpPr>
            <p:nvPr/>
          </p:nvSpPr>
          <p:spPr bwMode="auto">
            <a:xfrm flipV="1">
              <a:off x="2549" y="2986"/>
              <a:ext cx="608" cy="467"/>
            </a:xfrm>
            <a:custGeom>
              <a:avLst/>
              <a:gdLst>
                <a:gd name="T0" fmla="*/ 0 w 2532"/>
                <a:gd name="T1" fmla="*/ 0 h 723"/>
                <a:gd name="T2" fmla="*/ 0 w 2532"/>
                <a:gd name="T3" fmla="*/ 0 h 723"/>
                <a:gd name="T4" fmla="*/ 0 w 2532"/>
                <a:gd name="T5" fmla="*/ 9 h 723"/>
                <a:gd name="T6" fmla="*/ 0 w 2532"/>
                <a:gd name="T7" fmla="*/ 9 h 723"/>
                <a:gd name="T8" fmla="*/ 0 w 2532"/>
                <a:gd name="T9" fmla="*/ 1 h 723"/>
                <a:gd name="T10" fmla="*/ 0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51283" name="Freeform 1031"/>
          <p:cNvSpPr>
            <a:spLocks/>
          </p:cNvSpPr>
          <p:nvPr/>
        </p:nvSpPr>
        <p:spPr bwMode="auto">
          <a:xfrm>
            <a:off x="7026275" y="5580063"/>
            <a:ext cx="312738" cy="207962"/>
          </a:xfrm>
          <a:custGeom>
            <a:avLst/>
            <a:gdLst>
              <a:gd name="T0" fmla="*/ 2147483647 w 2982"/>
              <a:gd name="T1" fmla="*/ 0 h 2442"/>
              <a:gd name="T2" fmla="*/ 0 w 2982"/>
              <a:gd name="T3" fmla="*/ 2147483647 h 2442"/>
              <a:gd name="T4" fmla="*/ 2147483647 w 2982"/>
              <a:gd name="T5" fmla="*/ 2147483647 h 2442"/>
              <a:gd name="T6" fmla="*/ 2147483647 w 2982"/>
              <a:gd name="T7" fmla="*/ 2147483647 h 2442"/>
              <a:gd name="T8" fmla="*/ 2147483647 w 2982"/>
              <a:gd name="T9" fmla="*/ 0 h 2442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2982"/>
              <a:gd name="T16" fmla="*/ 0 h 2442"/>
              <a:gd name="T17" fmla="*/ 2982 w 2982"/>
              <a:gd name="T18" fmla="*/ 2442 h 2442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982" h="2442">
                <a:moveTo>
                  <a:pt x="540" y="0"/>
                </a:moveTo>
                <a:lnTo>
                  <a:pt x="0" y="1734"/>
                </a:lnTo>
                <a:lnTo>
                  <a:pt x="2394" y="2442"/>
                </a:lnTo>
                <a:lnTo>
                  <a:pt x="2982" y="318"/>
                </a:lnTo>
                <a:lnTo>
                  <a:pt x="540" y="0"/>
                </a:lnTo>
                <a:close/>
              </a:path>
            </a:pathLst>
          </a:custGeom>
          <a:solidFill>
            <a:schemeClr val="tx1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pic>
        <p:nvPicPr>
          <p:cNvPr id="51284" name="Picture 1032" descr="screen"/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42150" y="5584825"/>
            <a:ext cx="284163" cy="190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1285" name="Freeform 1033"/>
          <p:cNvSpPr>
            <a:spLocks/>
          </p:cNvSpPr>
          <p:nvPr/>
        </p:nvSpPr>
        <p:spPr bwMode="auto">
          <a:xfrm>
            <a:off x="7083425" y="5573713"/>
            <a:ext cx="265113" cy="39687"/>
          </a:xfrm>
          <a:custGeom>
            <a:avLst/>
            <a:gdLst>
              <a:gd name="T0" fmla="*/ 2147483647 w 2528"/>
              <a:gd name="T1" fmla="*/ 0 h 455"/>
              <a:gd name="T2" fmla="*/ 2147483647 w 2528"/>
              <a:gd name="T3" fmla="*/ 2147483647 h 455"/>
              <a:gd name="T4" fmla="*/ 2147483647 w 2528"/>
              <a:gd name="T5" fmla="*/ 2147483647 h 455"/>
              <a:gd name="T6" fmla="*/ 0 w 2528"/>
              <a:gd name="T7" fmla="*/ 2147483647 h 455"/>
              <a:gd name="T8" fmla="*/ 2147483647 w 2528"/>
              <a:gd name="T9" fmla="*/ 0 h 455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2528"/>
              <a:gd name="T16" fmla="*/ 0 h 455"/>
              <a:gd name="T17" fmla="*/ 2528 w 2528"/>
              <a:gd name="T18" fmla="*/ 455 h 455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528" h="455">
                <a:moveTo>
                  <a:pt x="14" y="0"/>
                </a:moveTo>
                <a:lnTo>
                  <a:pt x="2528" y="341"/>
                </a:lnTo>
                <a:lnTo>
                  <a:pt x="2480" y="455"/>
                </a:lnTo>
                <a:lnTo>
                  <a:pt x="0" y="86"/>
                </a:lnTo>
                <a:lnTo>
                  <a:pt x="14" y="0"/>
                </a:lnTo>
                <a:close/>
              </a:path>
            </a:pathLst>
          </a:custGeom>
          <a:gradFill rotWithShape="1">
            <a:gsLst>
              <a:gs pos="0">
                <a:srgbClr val="000099"/>
              </a:gs>
              <a:gs pos="100000">
                <a:srgbClr val="EAEAEA"/>
              </a:gs>
            </a:gsLst>
            <a:lin ang="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86" name="Freeform 1034"/>
          <p:cNvSpPr>
            <a:spLocks/>
          </p:cNvSpPr>
          <p:nvPr/>
        </p:nvSpPr>
        <p:spPr bwMode="auto">
          <a:xfrm>
            <a:off x="7024688" y="5573713"/>
            <a:ext cx="73025" cy="161925"/>
          </a:xfrm>
          <a:custGeom>
            <a:avLst/>
            <a:gdLst>
              <a:gd name="T0" fmla="*/ 2147483647 w 702"/>
              <a:gd name="T1" fmla="*/ 0 h 1893"/>
              <a:gd name="T2" fmla="*/ 0 w 702"/>
              <a:gd name="T3" fmla="*/ 2147483647 h 1893"/>
              <a:gd name="T4" fmla="*/ 2147483647 w 702"/>
              <a:gd name="T5" fmla="*/ 2147483647 h 1893"/>
              <a:gd name="T6" fmla="*/ 2147483647 w 702"/>
              <a:gd name="T7" fmla="*/ 2147483647 h 1893"/>
              <a:gd name="T8" fmla="*/ 2147483647 w 702"/>
              <a:gd name="T9" fmla="*/ 0 h 1893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702"/>
              <a:gd name="T16" fmla="*/ 0 h 1893"/>
              <a:gd name="T17" fmla="*/ 702 w 702"/>
              <a:gd name="T18" fmla="*/ 1893 h 1893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702" h="1893">
                <a:moveTo>
                  <a:pt x="579" y="0"/>
                </a:moveTo>
                <a:lnTo>
                  <a:pt x="0" y="1869"/>
                </a:lnTo>
                <a:lnTo>
                  <a:pt x="114" y="1893"/>
                </a:lnTo>
                <a:lnTo>
                  <a:pt x="702" y="51"/>
                </a:lnTo>
                <a:lnTo>
                  <a:pt x="579" y="0"/>
                </a:lnTo>
                <a:close/>
              </a:path>
            </a:pathLst>
          </a:cu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87" name="Freeform 1035"/>
          <p:cNvSpPr>
            <a:spLocks/>
          </p:cNvSpPr>
          <p:nvPr/>
        </p:nvSpPr>
        <p:spPr bwMode="auto">
          <a:xfrm>
            <a:off x="7267575" y="5602288"/>
            <a:ext cx="79375" cy="185737"/>
          </a:xfrm>
          <a:custGeom>
            <a:avLst/>
            <a:gdLst>
              <a:gd name="T0" fmla="*/ 2147483647 w 756"/>
              <a:gd name="T1" fmla="*/ 0 h 2184"/>
              <a:gd name="T2" fmla="*/ 2147483647 w 756"/>
              <a:gd name="T3" fmla="*/ 2147483647 h 2184"/>
              <a:gd name="T4" fmla="*/ 0 w 756"/>
              <a:gd name="T5" fmla="*/ 2147483647 h 2184"/>
              <a:gd name="T6" fmla="*/ 2147483647 w 756"/>
              <a:gd name="T7" fmla="*/ 2147483647 h 2184"/>
              <a:gd name="T8" fmla="*/ 2147483647 w 756"/>
              <a:gd name="T9" fmla="*/ 0 h 218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756"/>
              <a:gd name="T16" fmla="*/ 0 h 2184"/>
              <a:gd name="T17" fmla="*/ 756 w 756"/>
              <a:gd name="T18" fmla="*/ 2184 h 2184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756" h="2184">
                <a:moveTo>
                  <a:pt x="756" y="0"/>
                </a:moveTo>
                <a:lnTo>
                  <a:pt x="138" y="2184"/>
                </a:lnTo>
                <a:lnTo>
                  <a:pt x="0" y="2148"/>
                </a:lnTo>
                <a:lnTo>
                  <a:pt x="606" y="78"/>
                </a:lnTo>
                <a:lnTo>
                  <a:pt x="756" y="0"/>
                </a:lnTo>
                <a:close/>
              </a:path>
            </a:pathLst>
          </a:custGeom>
          <a:gradFill rotWithShape="1">
            <a:gsLst>
              <a:gs pos="0">
                <a:srgbClr val="DDDDDD"/>
              </a:gs>
              <a:gs pos="100000">
                <a:schemeClr val="bg1"/>
              </a:gs>
            </a:gsLst>
            <a:lin ang="540000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289" name="Freeform 1037"/>
          <p:cNvSpPr>
            <a:spLocks/>
          </p:cNvSpPr>
          <p:nvPr/>
        </p:nvSpPr>
        <p:spPr bwMode="auto">
          <a:xfrm>
            <a:off x="7275513" y="5603875"/>
            <a:ext cx="74612" cy="187325"/>
          </a:xfrm>
          <a:custGeom>
            <a:avLst/>
            <a:gdLst>
              <a:gd name="T0" fmla="*/ 2147483647 w 637"/>
              <a:gd name="T1" fmla="*/ 0 h 1659"/>
              <a:gd name="T2" fmla="*/ 2147483647 w 637"/>
              <a:gd name="T3" fmla="*/ 0 h 1659"/>
              <a:gd name="T4" fmla="*/ 2147483647 w 637"/>
              <a:gd name="T5" fmla="*/ 2147483647 h 1659"/>
              <a:gd name="T6" fmla="*/ 0 w 637"/>
              <a:gd name="T7" fmla="*/ 2147483647 h 1659"/>
              <a:gd name="T8" fmla="*/ 2147483647 w 637"/>
              <a:gd name="T9" fmla="*/ 0 h 1659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637"/>
              <a:gd name="T16" fmla="*/ 0 h 1659"/>
              <a:gd name="T17" fmla="*/ 637 w 637"/>
              <a:gd name="T18" fmla="*/ 1659 h 1659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637" h="1659">
                <a:moveTo>
                  <a:pt x="615" y="0"/>
                </a:moveTo>
                <a:lnTo>
                  <a:pt x="637" y="0"/>
                </a:lnTo>
                <a:lnTo>
                  <a:pt x="68" y="1659"/>
                </a:lnTo>
                <a:lnTo>
                  <a:pt x="0" y="1647"/>
                </a:lnTo>
                <a:lnTo>
                  <a:pt x="615" y="0"/>
                </a:lnTo>
                <a:close/>
              </a:path>
            </a:pathLst>
          </a:custGeom>
          <a:solidFill>
            <a:srgbClr val="4D4D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pic>
        <p:nvPicPr>
          <p:cNvPr id="51298" name="Picture 1054" descr="laptop_keyboard"/>
          <p:cNvPicPr>
            <a:picLocks noChangeAspect="1" noChangeArrowheads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9064" flipH="1">
            <a:off x="5581650" y="3290888"/>
            <a:ext cx="363538" cy="158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1299" name="Freeform 1055"/>
          <p:cNvSpPr>
            <a:spLocks/>
          </p:cNvSpPr>
          <p:nvPr/>
        </p:nvSpPr>
        <p:spPr bwMode="auto">
          <a:xfrm>
            <a:off x="5702300" y="3135313"/>
            <a:ext cx="292100" cy="207962"/>
          </a:xfrm>
          <a:custGeom>
            <a:avLst/>
            <a:gdLst>
              <a:gd name="T0" fmla="*/ 2147483647 w 2982"/>
              <a:gd name="T1" fmla="*/ 0 h 2442"/>
              <a:gd name="T2" fmla="*/ 0 w 2982"/>
              <a:gd name="T3" fmla="*/ 2147483647 h 2442"/>
              <a:gd name="T4" fmla="*/ 2147483647 w 2982"/>
              <a:gd name="T5" fmla="*/ 2147483647 h 2442"/>
              <a:gd name="T6" fmla="*/ 2147483647 w 2982"/>
              <a:gd name="T7" fmla="*/ 2147483647 h 2442"/>
              <a:gd name="T8" fmla="*/ 2147483647 w 2982"/>
              <a:gd name="T9" fmla="*/ 0 h 2442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2982"/>
              <a:gd name="T16" fmla="*/ 0 h 2442"/>
              <a:gd name="T17" fmla="*/ 2982 w 2982"/>
              <a:gd name="T18" fmla="*/ 2442 h 2442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982" h="2442">
                <a:moveTo>
                  <a:pt x="540" y="0"/>
                </a:moveTo>
                <a:lnTo>
                  <a:pt x="0" y="1734"/>
                </a:lnTo>
                <a:lnTo>
                  <a:pt x="2394" y="2442"/>
                </a:lnTo>
                <a:lnTo>
                  <a:pt x="2982" y="318"/>
                </a:lnTo>
                <a:lnTo>
                  <a:pt x="540" y="0"/>
                </a:lnTo>
                <a:close/>
              </a:path>
            </a:pathLst>
          </a:custGeom>
          <a:solidFill>
            <a:schemeClr val="tx1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pic>
        <p:nvPicPr>
          <p:cNvPr id="51300" name="Picture 1056" descr="screen"/>
          <p:cNvPicPr>
            <a:picLocks noChangeAspect="1" noChangeArrowheads="1"/>
          </p:cNvPicPr>
          <p:nvPr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16588" y="3140075"/>
            <a:ext cx="266700" cy="190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1301" name="Freeform 1057"/>
          <p:cNvSpPr>
            <a:spLocks/>
          </p:cNvSpPr>
          <p:nvPr/>
        </p:nvSpPr>
        <p:spPr bwMode="auto">
          <a:xfrm>
            <a:off x="5756275" y="3128963"/>
            <a:ext cx="247650" cy="39687"/>
          </a:xfrm>
          <a:custGeom>
            <a:avLst/>
            <a:gdLst>
              <a:gd name="T0" fmla="*/ 2147483647 w 2528"/>
              <a:gd name="T1" fmla="*/ 0 h 455"/>
              <a:gd name="T2" fmla="*/ 2147483647 w 2528"/>
              <a:gd name="T3" fmla="*/ 2147483647 h 455"/>
              <a:gd name="T4" fmla="*/ 2147483647 w 2528"/>
              <a:gd name="T5" fmla="*/ 2147483647 h 455"/>
              <a:gd name="T6" fmla="*/ 0 w 2528"/>
              <a:gd name="T7" fmla="*/ 2147483647 h 455"/>
              <a:gd name="T8" fmla="*/ 2147483647 w 2528"/>
              <a:gd name="T9" fmla="*/ 0 h 455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2528"/>
              <a:gd name="T16" fmla="*/ 0 h 455"/>
              <a:gd name="T17" fmla="*/ 2528 w 2528"/>
              <a:gd name="T18" fmla="*/ 455 h 455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528" h="455">
                <a:moveTo>
                  <a:pt x="14" y="0"/>
                </a:moveTo>
                <a:lnTo>
                  <a:pt x="2528" y="341"/>
                </a:lnTo>
                <a:lnTo>
                  <a:pt x="2480" y="455"/>
                </a:lnTo>
                <a:lnTo>
                  <a:pt x="0" y="86"/>
                </a:lnTo>
                <a:lnTo>
                  <a:pt x="14" y="0"/>
                </a:lnTo>
                <a:close/>
              </a:path>
            </a:pathLst>
          </a:custGeom>
          <a:gradFill rotWithShape="1">
            <a:gsLst>
              <a:gs pos="0">
                <a:srgbClr val="000099"/>
              </a:gs>
              <a:gs pos="100000">
                <a:srgbClr val="EAEAEA"/>
              </a:gs>
            </a:gsLst>
            <a:lin ang="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302" name="Freeform 1058"/>
          <p:cNvSpPr>
            <a:spLocks/>
          </p:cNvSpPr>
          <p:nvPr/>
        </p:nvSpPr>
        <p:spPr bwMode="auto">
          <a:xfrm>
            <a:off x="5700713" y="3128963"/>
            <a:ext cx="68262" cy="161925"/>
          </a:xfrm>
          <a:custGeom>
            <a:avLst/>
            <a:gdLst>
              <a:gd name="T0" fmla="*/ 2147483647 w 702"/>
              <a:gd name="T1" fmla="*/ 0 h 1893"/>
              <a:gd name="T2" fmla="*/ 0 w 702"/>
              <a:gd name="T3" fmla="*/ 2147483647 h 1893"/>
              <a:gd name="T4" fmla="*/ 2147483647 w 702"/>
              <a:gd name="T5" fmla="*/ 2147483647 h 1893"/>
              <a:gd name="T6" fmla="*/ 2147483647 w 702"/>
              <a:gd name="T7" fmla="*/ 2147483647 h 1893"/>
              <a:gd name="T8" fmla="*/ 2147483647 w 702"/>
              <a:gd name="T9" fmla="*/ 0 h 1893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702"/>
              <a:gd name="T16" fmla="*/ 0 h 1893"/>
              <a:gd name="T17" fmla="*/ 702 w 702"/>
              <a:gd name="T18" fmla="*/ 1893 h 1893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702" h="1893">
                <a:moveTo>
                  <a:pt x="579" y="0"/>
                </a:moveTo>
                <a:lnTo>
                  <a:pt x="0" y="1869"/>
                </a:lnTo>
                <a:lnTo>
                  <a:pt x="114" y="1893"/>
                </a:lnTo>
                <a:lnTo>
                  <a:pt x="702" y="51"/>
                </a:lnTo>
                <a:lnTo>
                  <a:pt x="579" y="0"/>
                </a:lnTo>
                <a:close/>
              </a:path>
            </a:pathLst>
          </a:cu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303" name="Freeform 1059"/>
          <p:cNvSpPr>
            <a:spLocks/>
          </p:cNvSpPr>
          <p:nvPr/>
        </p:nvSpPr>
        <p:spPr bwMode="auto">
          <a:xfrm>
            <a:off x="5927725" y="3157538"/>
            <a:ext cx="74613" cy="185737"/>
          </a:xfrm>
          <a:custGeom>
            <a:avLst/>
            <a:gdLst>
              <a:gd name="T0" fmla="*/ 2147483647 w 756"/>
              <a:gd name="T1" fmla="*/ 0 h 2184"/>
              <a:gd name="T2" fmla="*/ 2147483647 w 756"/>
              <a:gd name="T3" fmla="*/ 2147483647 h 2184"/>
              <a:gd name="T4" fmla="*/ 0 w 756"/>
              <a:gd name="T5" fmla="*/ 2147483647 h 2184"/>
              <a:gd name="T6" fmla="*/ 2147483647 w 756"/>
              <a:gd name="T7" fmla="*/ 2147483647 h 2184"/>
              <a:gd name="T8" fmla="*/ 2147483647 w 756"/>
              <a:gd name="T9" fmla="*/ 0 h 218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756"/>
              <a:gd name="T16" fmla="*/ 0 h 2184"/>
              <a:gd name="T17" fmla="*/ 756 w 756"/>
              <a:gd name="T18" fmla="*/ 2184 h 2184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756" h="2184">
                <a:moveTo>
                  <a:pt x="756" y="0"/>
                </a:moveTo>
                <a:lnTo>
                  <a:pt x="138" y="2184"/>
                </a:lnTo>
                <a:lnTo>
                  <a:pt x="0" y="2148"/>
                </a:lnTo>
                <a:lnTo>
                  <a:pt x="606" y="78"/>
                </a:lnTo>
                <a:lnTo>
                  <a:pt x="756" y="0"/>
                </a:lnTo>
                <a:close/>
              </a:path>
            </a:pathLst>
          </a:custGeom>
          <a:gradFill rotWithShape="1">
            <a:gsLst>
              <a:gs pos="0">
                <a:srgbClr val="DDDDDD"/>
              </a:gs>
              <a:gs pos="100000">
                <a:schemeClr val="bg1"/>
              </a:gs>
            </a:gsLst>
            <a:lin ang="540000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304" name="Freeform 1060"/>
          <p:cNvSpPr>
            <a:spLocks/>
          </p:cNvSpPr>
          <p:nvPr/>
        </p:nvSpPr>
        <p:spPr bwMode="auto">
          <a:xfrm>
            <a:off x="5699125" y="3281363"/>
            <a:ext cx="271463" cy="63500"/>
          </a:xfrm>
          <a:custGeom>
            <a:avLst/>
            <a:gdLst>
              <a:gd name="T0" fmla="*/ 2147483647 w 2773"/>
              <a:gd name="T1" fmla="*/ 0 h 738"/>
              <a:gd name="T2" fmla="*/ 0 w 2773"/>
              <a:gd name="T3" fmla="*/ 2147483647 h 738"/>
              <a:gd name="T4" fmla="*/ 2147483647 w 2773"/>
              <a:gd name="T5" fmla="*/ 2147483647 h 738"/>
              <a:gd name="T6" fmla="*/ 2147483647 w 2773"/>
              <a:gd name="T7" fmla="*/ 2147483647 h 738"/>
              <a:gd name="T8" fmla="*/ 2147483647 w 2773"/>
              <a:gd name="T9" fmla="*/ 0 h 738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2773"/>
              <a:gd name="T16" fmla="*/ 0 h 738"/>
              <a:gd name="T17" fmla="*/ 2773 w 2773"/>
              <a:gd name="T18" fmla="*/ 738 h 738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773" h="738">
                <a:moveTo>
                  <a:pt x="33" y="0"/>
                </a:moveTo>
                <a:lnTo>
                  <a:pt x="0" y="99"/>
                </a:lnTo>
                <a:lnTo>
                  <a:pt x="2436" y="738"/>
                </a:lnTo>
                <a:cubicBezTo>
                  <a:pt x="2499" y="501"/>
                  <a:pt x="2773" y="727"/>
                  <a:pt x="2373" y="603"/>
                </a:cubicBezTo>
                <a:lnTo>
                  <a:pt x="33" y="0"/>
                </a:lnTo>
                <a:close/>
              </a:path>
            </a:pathLst>
          </a:custGeom>
          <a:gradFill rotWithShape="1">
            <a:gsLst>
              <a:gs pos="0">
                <a:srgbClr val="0000CC"/>
              </a:gs>
              <a:gs pos="100000">
                <a:schemeClr val="bg1"/>
              </a:gs>
            </a:gsLst>
            <a:lin ang="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305" name="Freeform 1061"/>
          <p:cNvSpPr>
            <a:spLocks/>
          </p:cNvSpPr>
          <p:nvPr/>
        </p:nvSpPr>
        <p:spPr bwMode="auto">
          <a:xfrm>
            <a:off x="5935663" y="3159125"/>
            <a:ext cx="69850" cy="187325"/>
          </a:xfrm>
          <a:custGeom>
            <a:avLst/>
            <a:gdLst>
              <a:gd name="T0" fmla="*/ 2147483647 w 637"/>
              <a:gd name="T1" fmla="*/ 0 h 1659"/>
              <a:gd name="T2" fmla="*/ 2147483647 w 637"/>
              <a:gd name="T3" fmla="*/ 0 h 1659"/>
              <a:gd name="T4" fmla="*/ 2147483647 w 637"/>
              <a:gd name="T5" fmla="*/ 2147483647 h 1659"/>
              <a:gd name="T6" fmla="*/ 0 w 637"/>
              <a:gd name="T7" fmla="*/ 2147483647 h 1659"/>
              <a:gd name="T8" fmla="*/ 2147483647 w 637"/>
              <a:gd name="T9" fmla="*/ 0 h 1659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637"/>
              <a:gd name="T16" fmla="*/ 0 h 1659"/>
              <a:gd name="T17" fmla="*/ 637 w 637"/>
              <a:gd name="T18" fmla="*/ 1659 h 1659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637" h="1659">
                <a:moveTo>
                  <a:pt x="615" y="0"/>
                </a:moveTo>
                <a:lnTo>
                  <a:pt x="637" y="0"/>
                </a:lnTo>
                <a:lnTo>
                  <a:pt x="68" y="1659"/>
                </a:lnTo>
                <a:lnTo>
                  <a:pt x="0" y="1647"/>
                </a:lnTo>
                <a:lnTo>
                  <a:pt x="615" y="0"/>
                </a:lnTo>
                <a:close/>
              </a:path>
            </a:pathLst>
          </a:custGeom>
          <a:solidFill>
            <a:srgbClr val="4D4D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306" name="Freeform 1062"/>
          <p:cNvSpPr>
            <a:spLocks/>
          </p:cNvSpPr>
          <p:nvPr/>
        </p:nvSpPr>
        <p:spPr bwMode="auto">
          <a:xfrm>
            <a:off x="5699125" y="3290888"/>
            <a:ext cx="242888" cy="61912"/>
          </a:xfrm>
          <a:custGeom>
            <a:avLst/>
            <a:gdLst>
              <a:gd name="T0" fmla="*/ 0 w 2216"/>
              <a:gd name="T1" fmla="*/ 0 h 550"/>
              <a:gd name="T2" fmla="*/ 2147483647 w 2216"/>
              <a:gd name="T3" fmla="*/ 2147483647 h 550"/>
              <a:gd name="T4" fmla="*/ 2147483647 w 2216"/>
              <a:gd name="T5" fmla="*/ 2147483647 h 550"/>
              <a:gd name="T6" fmla="*/ 2147483647 w 2216"/>
              <a:gd name="T7" fmla="*/ 2147483647 h 550"/>
              <a:gd name="T8" fmla="*/ 0 w 2216"/>
              <a:gd name="T9" fmla="*/ 0 h 550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2216"/>
              <a:gd name="T16" fmla="*/ 0 h 550"/>
              <a:gd name="T17" fmla="*/ 2216 w 2216"/>
              <a:gd name="T18" fmla="*/ 550 h 550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216" h="550">
                <a:moveTo>
                  <a:pt x="0" y="0"/>
                </a:moveTo>
                <a:lnTo>
                  <a:pt x="9" y="57"/>
                </a:lnTo>
                <a:lnTo>
                  <a:pt x="2164" y="550"/>
                </a:lnTo>
                <a:lnTo>
                  <a:pt x="2216" y="496"/>
                </a:lnTo>
                <a:lnTo>
                  <a:pt x="0" y="0"/>
                </a:lnTo>
                <a:close/>
              </a:path>
            </a:pathLst>
          </a:custGeom>
          <a:gradFill rotWithShape="1">
            <a:gsLst>
              <a:gs pos="0">
                <a:srgbClr val="000099"/>
              </a:gs>
              <a:gs pos="100000">
                <a:srgbClr val="808080"/>
              </a:gs>
            </a:gsLst>
            <a:lin ang="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51307" name="Group 1063"/>
          <p:cNvGrpSpPr>
            <a:grpSpLocks/>
          </p:cNvGrpSpPr>
          <p:nvPr/>
        </p:nvGrpSpPr>
        <p:grpSpPr bwMode="auto">
          <a:xfrm>
            <a:off x="5695950" y="3355975"/>
            <a:ext cx="80963" cy="38100"/>
            <a:chOff x="1740" y="2642"/>
            <a:chExt cx="752" cy="327"/>
          </a:xfrm>
        </p:grpSpPr>
        <p:sp>
          <p:nvSpPr>
            <p:cNvPr id="51392" name="Freeform 1064"/>
            <p:cNvSpPr>
              <a:spLocks/>
            </p:cNvSpPr>
            <p:nvPr/>
          </p:nvSpPr>
          <p:spPr bwMode="auto">
            <a:xfrm>
              <a:off x="1740" y="2642"/>
              <a:ext cx="752" cy="327"/>
            </a:xfrm>
            <a:custGeom>
              <a:avLst/>
              <a:gdLst>
                <a:gd name="T0" fmla="*/ 293 w 752"/>
                <a:gd name="T1" fmla="*/ 0 h 327"/>
                <a:gd name="T2" fmla="*/ 752 w 752"/>
                <a:gd name="T3" fmla="*/ 124 h 327"/>
                <a:gd name="T4" fmla="*/ 470 w 752"/>
                <a:gd name="T5" fmla="*/ 327 h 327"/>
                <a:gd name="T6" fmla="*/ 0 w 752"/>
                <a:gd name="T7" fmla="*/ 183 h 327"/>
                <a:gd name="T8" fmla="*/ 293 w 752"/>
                <a:gd name="T9" fmla="*/ 0 h 327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52"/>
                <a:gd name="T16" fmla="*/ 0 h 327"/>
                <a:gd name="T17" fmla="*/ 752 w 752"/>
                <a:gd name="T18" fmla="*/ 327 h 327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52" h="327">
                  <a:moveTo>
                    <a:pt x="293" y="0"/>
                  </a:moveTo>
                  <a:lnTo>
                    <a:pt x="752" y="124"/>
                  </a:lnTo>
                  <a:lnTo>
                    <a:pt x="470" y="327"/>
                  </a:lnTo>
                  <a:lnTo>
                    <a:pt x="0" y="183"/>
                  </a:lnTo>
                  <a:lnTo>
                    <a:pt x="293" y="0"/>
                  </a:lnTo>
                  <a:close/>
                </a:path>
              </a:pathLst>
            </a:cu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93" name="Freeform 1065"/>
            <p:cNvSpPr>
              <a:spLocks/>
            </p:cNvSpPr>
            <p:nvPr/>
          </p:nvSpPr>
          <p:spPr bwMode="auto">
            <a:xfrm>
              <a:off x="1754" y="2649"/>
              <a:ext cx="726" cy="311"/>
            </a:xfrm>
            <a:custGeom>
              <a:avLst/>
              <a:gdLst>
                <a:gd name="T0" fmla="*/ 282 w 726"/>
                <a:gd name="T1" fmla="*/ 0 h 311"/>
                <a:gd name="T2" fmla="*/ 726 w 726"/>
                <a:gd name="T3" fmla="*/ 119 h 311"/>
                <a:gd name="T4" fmla="*/ 457 w 726"/>
                <a:gd name="T5" fmla="*/ 311 h 311"/>
                <a:gd name="T6" fmla="*/ 0 w 726"/>
                <a:gd name="T7" fmla="*/ 173 h 311"/>
                <a:gd name="T8" fmla="*/ 282 w 726"/>
                <a:gd name="T9" fmla="*/ 0 h 31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26"/>
                <a:gd name="T16" fmla="*/ 0 h 311"/>
                <a:gd name="T17" fmla="*/ 726 w 726"/>
                <a:gd name="T18" fmla="*/ 311 h 311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26" h="311">
                  <a:moveTo>
                    <a:pt x="282" y="0"/>
                  </a:moveTo>
                  <a:lnTo>
                    <a:pt x="726" y="119"/>
                  </a:lnTo>
                  <a:lnTo>
                    <a:pt x="457" y="311"/>
                  </a:lnTo>
                  <a:lnTo>
                    <a:pt x="0" y="173"/>
                  </a:lnTo>
                  <a:lnTo>
                    <a:pt x="282" y="0"/>
                  </a:lnTo>
                  <a:close/>
                </a:path>
              </a:pathLst>
            </a:custGeom>
            <a:gradFill rotWithShape="1">
              <a:gsLst>
                <a:gs pos="0">
                  <a:srgbClr val="4D4D4D"/>
                </a:gs>
                <a:gs pos="100000">
                  <a:srgbClr val="DDDDDD"/>
                </a:gs>
              </a:gsLst>
              <a:lin ang="189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94" name="Freeform 1066"/>
            <p:cNvSpPr>
              <a:spLocks/>
            </p:cNvSpPr>
            <p:nvPr/>
          </p:nvSpPr>
          <p:spPr bwMode="auto">
            <a:xfrm>
              <a:off x="1808" y="2770"/>
              <a:ext cx="258" cy="100"/>
            </a:xfrm>
            <a:custGeom>
              <a:avLst/>
              <a:gdLst>
                <a:gd name="T0" fmla="*/ 0 w 258"/>
                <a:gd name="T1" fmla="*/ 44 h 100"/>
                <a:gd name="T2" fmla="*/ 75 w 258"/>
                <a:gd name="T3" fmla="*/ 0 h 100"/>
                <a:gd name="T4" fmla="*/ 258 w 258"/>
                <a:gd name="T5" fmla="*/ 50 h 100"/>
                <a:gd name="T6" fmla="*/ 183 w 258"/>
                <a:gd name="T7" fmla="*/ 100 h 100"/>
                <a:gd name="T8" fmla="*/ 0 w 258"/>
                <a:gd name="T9" fmla="*/ 44 h 10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8"/>
                <a:gd name="T16" fmla="*/ 0 h 100"/>
                <a:gd name="T17" fmla="*/ 258 w 258"/>
                <a:gd name="T18" fmla="*/ 100 h 10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8" h="100">
                  <a:moveTo>
                    <a:pt x="0" y="44"/>
                  </a:moveTo>
                  <a:lnTo>
                    <a:pt x="75" y="0"/>
                  </a:lnTo>
                  <a:lnTo>
                    <a:pt x="258" y="50"/>
                  </a:lnTo>
                  <a:lnTo>
                    <a:pt x="183" y="100"/>
                  </a:lnTo>
                  <a:lnTo>
                    <a:pt x="0" y="44"/>
                  </a:ln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95" name="Freeform 1067"/>
            <p:cNvSpPr>
              <a:spLocks/>
            </p:cNvSpPr>
            <p:nvPr/>
          </p:nvSpPr>
          <p:spPr bwMode="auto">
            <a:xfrm>
              <a:off x="1799" y="2816"/>
              <a:ext cx="194" cy="63"/>
            </a:xfrm>
            <a:custGeom>
              <a:avLst/>
              <a:gdLst>
                <a:gd name="T0" fmla="*/ 12 w 194"/>
                <a:gd name="T1" fmla="*/ 0 h 63"/>
                <a:gd name="T2" fmla="*/ 194 w 194"/>
                <a:gd name="T3" fmla="*/ 53 h 63"/>
                <a:gd name="T4" fmla="*/ 180 w 194"/>
                <a:gd name="T5" fmla="*/ 63 h 63"/>
                <a:gd name="T6" fmla="*/ 0 w 194"/>
                <a:gd name="T7" fmla="*/ 9 h 63"/>
                <a:gd name="T8" fmla="*/ 12 w 194"/>
                <a:gd name="T9" fmla="*/ 0 h 6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94"/>
                <a:gd name="T16" fmla="*/ 0 h 63"/>
                <a:gd name="T17" fmla="*/ 194 w 194"/>
                <a:gd name="T18" fmla="*/ 63 h 6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94" h="63">
                  <a:moveTo>
                    <a:pt x="12" y="0"/>
                  </a:moveTo>
                  <a:lnTo>
                    <a:pt x="194" y="53"/>
                  </a:lnTo>
                  <a:lnTo>
                    <a:pt x="180" y="63"/>
                  </a:lnTo>
                  <a:lnTo>
                    <a:pt x="0" y="9"/>
                  </a:lnTo>
                  <a:lnTo>
                    <a:pt x="12" y="0"/>
                  </a:lnTo>
                  <a:close/>
                </a:path>
              </a:pathLst>
            </a:cu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96" name="Freeform 1068"/>
            <p:cNvSpPr>
              <a:spLocks/>
            </p:cNvSpPr>
            <p:nvPr/>
          </p:nvSpPr>
          <p:spPr bwMode="auto">
            <a:xfrm>
              <a:off x="2020" y="2834"/>
              <a:ext cx="258" cy="102"/>
            </a:xfrm>
            <a:custGeom>
              <a:avLst/>
              <a:gdLst>
                <a:gd name="T0" fmla="*/ 0 w 258"/>
                <a:gd name="T1" fmla="*/ 46 h 102"/>
                <a:gd name="T2" fmla="*/ 71 w 258"/>
                <a:gd name="T3" fmla="*/ 0 h 102"/>
                <a:gd name="T4" fmla="*/ 258 w 258"/>
                <a:gd name="T5" fmla="*/ 52 h 102"/>
                <a:gd name="T6" fmla="*/ 183 w 258"/>
                <a:gd name="T7" fmla="*/ 102 h 102"/>
                <a:gd name="T8" fmla="*/ 0 w 258"/>
                <a:gd name="T9" fmla="*/ 46 h 10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8"/>
                <a:gd name="T16" fmla="*/ 0 h 102"/>
                <a:gd name="T17" fmla="*/ 258 w 258"/>
                <a:gd name="T18" fmla="*/ 102 h 10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8" h="102">
                  <a:moveTo>
                    <a:pt x="0" y="46"/>
                  </a:moveTo>
                  <a:lnTo>
                    <a:pt x="71" y="0"/>
                  </a:lnTo>
                  <a:lnTo>
                    <a:pt x="258" y="52"/>
                  </a:lnTo>
                  <a:lnTo>
                    <a:pt x="183" y="102"/>
                  </a:lnTo>
                  <a:lnTo>
                    <a:pt x="0" y="46"/>
                  </a:ln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97" name="Freeform 1069"/>
            <p:cNvSpPr>
              <a:spLocks/>
            </p:cNvSpPr>
            <p:nvPr/>
          </p:nvSpPr>
          <p:spPr bwMode="auto">
            <a:xfrm>
              <a:off x="2011" y="2882"/>
              <a:ext cx="194" cy="63"/>
            </a:xfrm>
            <a:custGeom>
              <a:avLst/>
              <a:gdLst>
                <a:gd name="T0" fmla="*/ 12 w 194"/>
                <a:gd name="T1" fmla="*/ 0 h 63"/>
                <a:gd name="T2" fmla="*/ 194 w 194"/>
                <a:gd name="T3" fmla="*/ 53 h 63"/>
                <a:gd name="T4" fmla="*/ 180 w 194"/>
                <a:gd name="T5" fmla="*/ 63 h 63"/>
                <a:gd name="T6" fmla="*/ 0 w 194"/>
                <a:gd name="T7" fmla="*/ 9 h 63"/>
                <a:gd name="T8" fmla="*/ 12 w 194"/>
                <a:gd name="T9" fmla="*/ 0 h 6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94"/>
                <a:gd name="T16" fmla="*/ 0 h 63"/>
                <a:gd name="T17" fmla="*/ 194 w 194"/>
                <a:gd name="T18" fmla="*/ 63 h 6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94" h="63">
                  <a:moveTo>
                    <a:pt x="12" y="0"/>
                  </a:moveTo>
                  <a:lnTo>
                    <a:pt x="194" y="53"/>
                  </a:lnTo>
                  <a:lnTo>
                    <a:pt x="180" y="63"/>
                  </a:lnTo>
                  <a:lnTo>
                    <a:pt x="0" y="9"/>
                  </a:lnTo>
                  <a:lnTo>
                    <a:pt x="12" y="0"/>
                  </a:lnTo>
                  <a:close/>
                </a:path>
              </a:pathLst>
            </a:cu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51308" name="Freeform 1070"/>
          <p:cNvSpPr>
            <a:spLocks/>
          </p:cNvSpPr>
          <p:nvPr/>
        </p:nvSpPr>
        <p:spPr bwMode="auto">
          <a:xfrm>
            <a:off x="5835650" y="3362325"/>
            <a:ext cx="100013" cy="80963"/>
          </a:xfrm>
          <a:custGeom>
            <a:avLst/>
            <a:gdLst>
              <a:gd name="T0" fmla="*/ 2147483647 w 990"/>
              <a:gd name="T1" fmla="*/ 2147483647 h 792"/>
              <a:gd name="T2" fmla="*/ 2147483647 w 990"/>
              <a:gd name="T3" fmla="*/ 0 h 792"/>
              <a:gd name="T4" fmla="*/ 2147483647 w 990"/>
              <a:gd name="T5" fmla="*/ 2147483647 h 792"/>
              <a:gd name="T6" fmla="*/ 0 w 990"/>
              <a:gd name="T7" fmla="*/ 2147483647 h 792"/>
              <a:gd name="T8" fmla="*/ 2147483647 w 990"/>
              <a:gd name="T9" fmla="*/ 2147483647 h 792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990"/>
              <a:gd name="T16" fmla="*/ 0 h 792"/>
              <a:gd name="T17" fmla="*/ 990 w 990"/>
              <a:gd name="T18" fmla="*/ 792 h 792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990" h="792">
                <a:moveTo>
                  <a:pt x="3" y="738"/>
                </a:moveTo>
                <a:lnTo>
                  <a:pt x="990" y="0"/>
                </a:lnTo>
                <a:lnTo>
                  <a:pt x="987" y="60"/>
                </a:lnTo>
                <a:lnTo>
                  <a:pt x="0" y="792"/>
                </a:lnTo>
                <a:lnTo>
                  <a:pt x="3" y="738"/>
                </a:lnTo>
                <a:close/>
              </a:path>
            </a:pathLst>
          </a:cu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309" name="Freeform 1071"/>
          <p:cNvSpPr>
            <a:spLocks/>
          </p:cNvSpPr>
          <p:nvPr/>
        </p:nvSpPr>
        <p:spPr bwMode="auto">
          <a:xfrm>
            <a:off x="5583238" y="3368675"/>
            <a:ext cx="254000" cy="73025"/>
          </a:xfrm>
          <a:custGeom>
            <a:avLst/>
            <a:gdLst>
              <a:gd name="T0" fmla="*/ 2147483647 w 2532"/>
              <a:gd name="T1" fmla="*/ 0 h 723"/>
              <a:gd name="T2" fmla="*/ 2147483647 w 2532"/>
              <a:gd name="T3" fmla="*/ 0 h 723"/>
              <a:gd name="T4" fmla="*/ 2147483647 w 2532"/>
              <a:gd name="T5" fmla="*/ 2147483647 h 723"/>
              <a:gd name="T6" fmla="*/ 2147483647 w 2532"/>
              <a:gd name="T7" fmla="*/ 2147483647 h 723"/>
              <a:gd name="T8" fmla="*/ 0 w 2532"/>
              <a:gd name="T9" fmla="*/ 2147483647 h 723"/>
              <a:gd name="T10" fmla="*/ 2147483647 w 2532"/>
              <a:gd name="T11" fmla="*/ 0 h 723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  <a:gd name="T18" fmla="*/ 0 w 2532"/>
              <a:gd name="T19" fmla="*/ 0 h 723"/>
              <a:gd name="T20" fmla="*/ 2532 w 2532"/>
              <a:gd name="T21" fmla="*/ 723 h 723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T18" t="T19" r="T20" b="T21"/>
            <a:pathLst>
              <a:path w="2532" h="723">
                <a:moveTo>
                  <a:pt x="6" y="0"/>
                </a:moveTo>
                <a:cubicBezTo>
                  <a:pt x="16" y="0"/>
                  <a:pt x="26" y="0"/>
                  <a:pt x="36" y="0"/>
                </a:cubicBezTo>
                <a:lnTo>
                  <a:pt x="2532" y="678"/>
                </a:lnTo>
                <a:lnTo>
                  <a:pt x="2529" y="723"/>
                </a:lnTo>
                <a:lnTo>
                  <a:pt x="0" y="24"/>
                </a:lnTo>
                <a:lnTo>
                  <a:pt x="6" y="0"/>
                </a:lnTo>
                <a:close/>
              </a:path>
            </a:pathLst>
          </a:cu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310" name="Freeform 1072"/>
          <p:cNvSpPr>
            <a:spLocks/>
          </p:cNvSpPr>
          <p:nvPr/>
        </p:nvSpPr>
        <p:spPr bwMode="auto">
          <a:xfrm>
            <a:off x="5583238" y="3354388"/>
            <a:ext cx="1587" cy="15875"/>
          </a:xfrm>
          <a:custGeom>
            <a:avLst/>
            <a:gdLst>
              <a:gd name="T0" fmla="*/ 2147483647 w 26"/>
              <a:gd name="T1" fmla="*/ 2147483647 h 147"/>
              <a:gd name="T2" fmla="*/ 2147483647 w 26"/>
              <a:gd name="T3" fmla="*/ 2147483647 h 147"/>
              <a:gd name="T4" fmla="*/ 0 w 26"/>
              <a:gd name="T5" fmla="*/ 2147483647 h 147"/>
              <a:gd name="T6" fmla="*/ 2147483647 w 26"/>
              <a:gd name="T7" fmla="*/ 0 h 147"/>
              <a:gd name="T8" fmla="*/ 2147483647 w 26"/>
              <a:gd name="T9" fmla="*/ 2147483647 h 147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26"/>
              <a:gd name="T16" fmla="*/ 0 h 147"/>
              <a:gd name="T17" fmla="*/ 26 w 26"/>
              <a:gd name="T18" fmla="*/ 147 h 147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6" h="147">
                <a:moveTo>
                  <a:pt x="26" y="10"/>
                </a:moveTo>
                <a:lnTo>
                  <a:pt x="23" y="147"/>
                </a:lnTo>
                <a:lnTo>
                  <a:pt x="0" y="144"/>
                </a:lnTo>
                <a:lnTo>
                  <a:pt x="3" y="0"/>
                </a:lnTo>
                <a:lnTo>
                  <a:pt x="26" y="10"/>
                </a:lnTo>
                <a:close/>
              </a:path>
            </a:pathLst>
          </a:cu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311" name="Freeform 1073"/>
          <p:cNvSpPr>
            <a:spLocks/>
          </p:cNvSpPr>
          <p:nvPr/>
        </p:nvSpPr>
        <p:spPr bwMode="auto">
          <a:xfrm>
            <a:off x="5583238" y="3294063"/>
            <a:ext cx="117475" cy="61912"/>
          </a:xfrm>
          <a:custGeom>
            <a:avLst/>
            <a:gdLst>
              <a:gd name="T0" fmla="*/ 2147483647 w 1176"/>
              <a:gd name="T1" fmla="*/ 0 h 606"/>
              <a:gd name="T2" fmla="*/ 0 w 1176"/>
              <a:gd name="T3" fmla="*/ 2147483647 h 606"/>
              <a:gd name="T4" fmla="*/ 2147483647 w 1176"/>
              <a:gd name="T5" fmla="*/ 2147483647 h 606"/>
              <a:gd name="T6" fmla="*/ 2147483647 w 1176"/>
              <a:gd name="T7" fmla="*/ 2147483647 h 606"/>
              <a:gd name="T8" fmla="*/ 2147483647 w 1176"/>
              <a:gd name="T9" fmla="*/ 0 h 606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1176"/>
              <a:gd name="T16" fmla="*/ 0 h 606"/>
              <a:gd name="T17" fmla="*/ 1176 w 1176"/>
              <a:gd name="T18" fmla="*/ 606 h 60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1176" h="606">
                <a:moveTo>
                  <a:pt x="1170" y="0"/>
                </a:moveTo>
                <a:lnTo>
                  <a:pt x="0" y="597"/>
                </a:lnTo>
                <a:lnTo>
                  <a:pt x="30" y="606"/>
                </a:lnTo>
                <a:lnTo>
                  <a:pt x="1176" y="18"/>
                </a:lnTo>
                <a:lnTo>
                  <a:pt x="1170" y="0"/>
                </a:lnTo>
                <a:close/>
              </a:path>
            </a:pathLst>
          </a:cu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312" name="Freeform 1074"/>
          <p:cNvSpPr>
            <a:spLocks/>
          </p:cNvSpPr>
          <p:nvPr/>
        </p:nvSpPr>
        <p:spPr bwMode="auto">
          <a:xfrm>
            <a:off x="5591175" y="3357563"/>
            <a:ext cx="241300" cy="71437"/>
          </a:xfrm>
          <a:custGeom>
            <a:avLst/>
            <a:gdLst>
              <a:gd name="T0" fmla="*/ 2147483647 w 2532"/>
              <a:gd name="T1" fmla="*/ 0 h 723"/>
              <a:gd name="T2" fmla="*/ 2147483647 w 2532"/>
              <a:gd name="T3" fmla="*/ 0 h 723"/>
              <a:gd name="T4" fmla="*/ 2147483647 w 2532"/>
              <a:gd name="T5" fmla="*/ 2147483647 h 723"/>
              <a:gd name="T6" fmla="*/ 2147483647 w 2532"/>
              <a:gd name="T7" fmla="*/ 2147483647 h 723"/>
              <a:gd name="T8" fmla="*/ 0 w 2532"/>
              <a:gd name="T9" fmla="*/ 2147483647 h 723"/>
              <a:gd name="T10" fmla="*/ 2147483647 w 2532"/>
              <a:gd name="T11" fmla="*/ 0 h 723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  <a:gd name="T18" fmla="*/ 0 w 2532"/>
              <a:gd name="T19" fmla="*/ 0 h 723"/>
              <a:gd name="T20" fmla="*/ 2532 w 2532"/>
              <a:gd name="T21" fmla="*/ 723 h 723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T18" t="T19" r="T20" b="T21"/>
            <a:pathLst>
              <a:path w="2532" h="723">
                <a:moveTo>
                  <a:pt x="6" y="0"/>
                </a:moveTo>
                <a:cubicBezTo>
                  <a:pt x="16" y="0"/>
                  <a:pt x="26" y="0"/>
                  <a:pt x="36" y="0"/>
                </a:cubicBezTo>
                <a:lnTo>
                  <a:pt x="2532" y="678"/>
                </a:lnTo>
                <a:lnTo>
                  <a:pt x="2529" y="723"/>
                </a:lnTo>
                <a:lnTo>
                  <a:pt x="0" y="24"/>
                </a:lnTo>
                <a:lnTo>
                  <a:pt x="6" y="0"/>
                </a:lnTo>
                <a:close/>
              </a:path>
            </a:pathLst>
          </a:cu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313" name="Freeform 1075"/>
          <p:cNvSpPr>
            <a:spLocks/>
          </p:cNvSpPr>
          <p:nvPr/>
        </p:nvSpPr>
        <p:spPr bwMode="auto">
          <a:xfrm flipV="1">
            <a:off x="5830888" y="3352800"/>
            <a:ext cx="98425" cy="74613"/>
          </a:xfrm>
          <a:custGeom>
            <a:avLst/>
            <a:gdLst>
              <a:gd name="T0" fmla="*/ 2147483647 w 2532"/>
              <a:gd name="T1" fmla="*/ 0 h 723"/>
              <a:gd name="T2" fmla="*/ 2147483647 w 2532"/>
              <a:gd name="T3" fmla="*/ 0 h 723"/>
              <a:gd name="T4" fmla="*/ 2147483647 w 2532"/>
              <a:gd name="T5" fmla="*/ 2147483647 h 723"/>
              <a:gd name="T6" fmla="*/ 2147483647 w 2532"/>
              <a:gd name="T7" fmla="*/ 2147483647 h 723"/>
              <a:gd name="T8" fmla="*/ 0 w 2532"/>
              <a:gd name="T9" fmla="*/ 2147483647 h 723"/>
              <a:gd name="T10" fmla="*/ 2147483647 w 2532"/>
              <a:gd name="T11" fmla="*/ 0 h 723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  <a:gd name="T18" fmla="*/ 0 w 2532"/>
              <a:gd name="T19" fmla="*/ 0 h 723"/>
              <a:gd name="T20" fmla="*/ 2532 w 2532"/>
              <a:gd name="T21" fmla="*/ 723 h 723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T18" t="T19" r="T20" b="T21"/>
            <a:pathLst>
              <a:path w="2532" h="723">
                <a:moveTo>
                  <a:pt x="6" y="0"/>
                </a:moveTo>
                <a:cubicBezTo>
                  <a:pt x="16" y="0"/>
                  <a:pt x="26" y="0"/>
                  <a:pt x="36" y="0"/>
                </a:cubicBezTo>
                <a:lnTo>
                  <a:pt x="2532" y="678"/>
                </a:lnTo>
                <a:lnTo>
                  <a:pt x="2529" y="723"/>
                </a:lnTo>
                <a:lnTo>
                  <a:pt x="0" y="24"/>
                </a:lnTo>
                <a:lnTo>
                  <a:pt x="6" y="0"/>
                </a:lnTo>
                <a:close/>
              </a:path>
            </a:pathLst>
          </a:cu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51314" name="Group 1076"/>
          <p:cNvGrpSpPr>
            <a:grpSpLocks/>
          </p:cNvGrpSpPr>
          <p:nvPr/>
        </p:nvGrpSpPr>
        <p:grpSpPr bwMode="auto">
          <a:xfrm flipH="1">
            <a:off x="5940425" y="3222625"/>
            <a:ext cx="414338" cy="373063"/>
            <a:chOff x="2839" y="3501"/>
            <a:chExt cx="755" cy="803"/>
          </a:xfrm>
        </p:grpSpPr>
        <p:pic>
          <p:nvPicPr>
            <p:cNvPr id="51390" name="Picture 1077" descr="desktop_computer_stylized_medium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39" y="3501"/>
              <a:ext cx="755" cy="80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51391" name="Freeform 1078"/>
            <p:cNvSpPr>
              <a:spLocks/>
            </p:cNvSpPr>
            <p:nvPr/>
          </p:nvSpPr>
          <p:spPr bwMode="auto">
            <a:xfrm>
              <a:off x="2916" y="3578"/>
              <a:ext cx="356" cy="368"/>
            </a:xfrm>
            <a:custGeom>
              <a:avLst/>
              <a:gdLst>
                <a:gd name="T0" fmla="*/ 0 w 356"/>
                <a:gd name="T1" fmla="*/ 0 h 368"/>
                <a:gd name="T2" fmla="*/ 300 w 356"/>
                <a:gd name="T3" fmla="*/ 14 h 368"/>
                <a:gd name="T4" fmla="*/ 356 w 356"/>
                <a:gd name="T5" fmla="*/ 294 h 368"/>
                <a:gd name="T6" fmla="*/ 78 w 356"/>
                <a:gd name="T7" fmla="*/ 368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sp>
        <p:nvSpPr>
          <p:cNvPr id="51316" name="Freeform 1082"/>
          <p:cNvSpPr>
            <a:spLocks/>
          </p:cNvSpPr>
          <p:nvPr/>
        </p:nvSpPr>
        <p:spPr bwMode="auto">
          <a:xfrm>
            <a:off x="7458075" y="5516563"/>
            <a:ext cx="312738" cy="207962"/>
          </a:xfrm>
          <a:custGeom>
            <a:avLst/>
            <a:gdLst>
              <a:gd name="T0" fmla="*/ 2147483647 w 2982"/>
              <a:gd name="T1" fmla="*/ 0 h 2442"/>
              <a:gd name="T2" fmla="*/ 0 w 2982"/>
              <a:gd name="T3" fmla="*/ 2147483647 h 2442"/>
              <a:gd name="T4" fmla="*/ 2147483647 w 2982"/>
              <a:gd name="T5" fmla="*/ 2147483647 h 2442"/>
              <a:gd name="T6" fmla="*/ 2147483647 w 2982"/>
              <a:gd name="T7" fmla="*/ 2147483647 h 2442"/>
              <a:gd name="T8" fmla="*/ 2147483647 w 2982"/>
              <a:gd name="T9" fmla="*/ 0 h 2442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2982"/>
              <a:gd name="T16" fmla="*/ 0 h 2442"/>
              <a:gd name="T17" fmla="*/ 2982 w 2982"/>
              <a:gd name="T18" fmla="*/ 2442 h 2442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982" h="2442">
                <a:moveTo>
                  <a:pt x="540" y="0"/>
                </a:moveTo>
                <a:lnTo>
                  <a:pt x="0" y="1734"/>
                </a:lnTo>
                <a:lnTo>
                  <a:pt x="2394" y="2442"/>
                </a:lnTo>
                <a:lnTo>
                  <a:pt x="2982" y="318"/>
                </a:lnTo>
                <a:lnTo>
                  <a:pt x="540" y="0"/>
                </a:lnTo>
                <a:close/>
              </a:path>
            </a:pathLst>
          </a:custGeom>
          <a:solidFill>
            <a:schemeClr val="tx1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pic>
        <p:nvPicPr>
          <p:cNvPr id="51317" name="Picture 1083" descr="screen"/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73950" y="5521325"/>
            <a:ext cx="284163" cy="190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1318" name="Freeform 1084"/>
          <p:cNvSpPr>
            <a:spLocks/>
          </p:cNvSpPr>
          <p:nvPr/>
        </p:nvSpPr>
        <p:spPr bwMode="auto">
          <a:xfrm>
            <a:off x="7515225" y="5510213"/>
            <a:ext cx="265113" cy="39687"/>
          </a:xfrm>
          <a:custGeom>
            <a:avLst/>
            <a:gdLst>
              <a:gd name="T0" fmla="*/ 2147483647 w 2528"/>
              <a:gd name="T1" fmla="*/ 0 h 455"/>
              <a:gd name="T2" fmla="*/ 2147483647 w 2528"/>
              <a:gd name="T3" fmla="*/ 2147483647 h 455"/>
              <a:gd name="T4" fmla="*/ 2147483647 w 2528"/>
              <a:gd name="T5" fmla="*/ 2147483647 h 455"/>
              <a:gd name="T6" fmla="*/ 0 w 2528"/>
              <a:gd name="T7" fmla="*/ 2147483647 h 455"/>
              <a:gd name="T8" fmla="*/ 2147483647 w 2528"/>
              <a:gd name="T9" fmla="*/ 0 h 455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2528"/>
              <a:gd name="T16" fmla="*/ 0 h 455"/>
              <a:gd name="T17" fmla="*/ 2528 w 2528"/>
              <a:gd name="T18" fmla="*/ 455 h 455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528" h="455">
                <a:moveTo>
                  <a:pt x="14" y="0"/>
                </a:moveTo>
                <a:lnTo>
                  <a:pt x="2528" y="341"/>
                </a:lnTo>
                <a:lnTo>
                  <a:pt x="2480" y="455"/>
                </a:lnTo>
                <a:lnTo>
                  <a:pt x="0" y="86"/>
                </a:lnTo>
                <a:lnTo>
                  <a:pt x="14" y="0"/>
                </a:lnTo>
                <a:close/>
              </a:path>
            </a:pathLst>
          </a:custGeom>
          <a:gradFill rotWithShape="1">
            <a:gsLst>
              <a:gs pos="0">
                <a:srgbClr val="000099"/>
              </a:gs>
              <a:gs pos="100000">
                <a:srgbClr val="EAEAEA"/>
              </a:gs>
            </a:gsLst>
            <a:lin ang="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319" name="Freeform 1085"/>
          <p:cNvSpPr>
            <a:spLocks/>
          </p:cNvSpPr>
          <p:nvPr/>
        </p:nvSpPr>
        <p:spPr bwMode="auto">
          <a:xfrm>
            <a:off x="7456488" y="5510213"/>
            <a:ext cx="73025" cy="161925"/>
          </a:xfrm>
          <a:custGeom>
            <a:avLst/>
            <a:gdLst>
              <a:gd name="T0" fmla="*/ 2147483647 w 702"/>
              <a:gd name="T1" fmla="*/ 0 h 1893"/>
              <a:gd name="T2" fmla="*/ 0 w 702"/>
              <a:gd name="T3" fmla="*/ 2147483647 h 1893"/>
              <a:gd name="T4" fmla="*/ 2147483647 w 702"/>
              <a:gd name="T5" fmla="*/ 2147483647 h 1893"/>
              <a:gd name="T6" fmla="*/ 2147483647 w 702"/>
              <a:gd name="T7" fmla="*/ 2147483647 h 1893"/>
              <a:gd name="T8" fmla="*/ 2147483647 w 702"/>
              <a:gd name="T9" fmla="*/ 0 h 1893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702"/>
              <a:gd name="T16" fmla="*/ 0 h 1893"/>
              <a:gd name="T17" fmla="*/ 702 w 702"/>
              <a:gd name="T18" fmla="*/ 1893 h 1893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702" h="1893">
                <a:moveTo>
                  <a:pt x="579" y="0"/>
                </a:moveTo>
                <a:lnTo>
                  <a:pt x="0" y="1869"/>
                </a:lnTo>
                <a:lnTo>
                  <a:pt x="114" y="1893"/>
                </a:lnTo>
                <a:lnTo>
                  <a:pt x="702" y="51"/>
                </a:lnTo>
                <a:lnTo>
                  <a:pt x="579" y="0"/>
                </a:lnTo>
                <a:close/>
              </a:path>
            </a:pathLst>
          </a:cu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320" name="Freeform 1086"/>
          <p:cNvSpPr>
            <a:spLocks/>
          </p:cNvSpPr>
          <p:nvPr/>
        </p:nvSpPr>
        <p:spPr bwMode="auto">
          <a:xfrm>
            <a:off x="7699375" y="5538788"/>
            <a:ext cx="79375" cy="185737"/>
          </a:xfrm>
          <a:custGeom>
            <a:avLst/>
            <a:gdLst>
              <a:gd name="T0" fmla="*/ 2147483647 w 756"/>
              <a:gd name="T1" fmla="*/ 0 h 2184"/>
              <a:gd name="T2" fmla="*/ 2147483647 w 756"/>
              <a:gd name="T3" fmla="*/ 2147483647 h 2184"/>
              <a:gd name="T4" fmla="*/ 0 w 756"/>
              <a:gd name="T5" fmla="*/ 2147483647 h 2184"/>
              <a:gd name="T6" fmla="*/ 2147483647 w 756"/>
              <a:gd name="T7" fmla="*/ 2147483647 h 2184"/>
              <a:gd name="T8" fmla="*/ 2147483647 w 756"/>
              <a:gd name="T9" fmla="*/ 0 h 218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756"/>
              <a:gd name="T16" fmla="*/ 0 h 2184"/>
              <a:gd name="T17" fmla="*/ 756 w 756"/>
              <a:gd name="T18" fmla="*/ 2184 h 2184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756" h="2184">
                <a:moveTo>
                  <a:pt x="756" y="0"/>
                </a:moveTo>
                <a:lnTo>
                  <a:pt x="138" y="2184"/>
                </a:lnTo>
                <a:lnTo>
                  <a:pt x="0" y="2148"/>
                </a:lnTo>
                <a:lnTo>
                  <a:pt x="606" y="78"/>
                </a:lnTo>
                <a:lnTo>
                  <a:pt x="756" y="0"/>
                </a:lnTo>
                <a:close/>
              </a:path>
            </a:pathLst>
          </a:custGeom>
          <a:gradFill rotWithShape="1">
            <a:gsLst>
              <a:gs pos="0">
                <a:srgbClr val="DDDDDD"/>
              </a:gs>
              <a:gs pos="100000">
                <a:schemeClr val="bg1"/>
              </a:gs>
            </a:gsLst>
            <a:lin ang="5400000" scaled="1"/>
          </a:gra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51322" name="Freeform 1088"/>
          <p:cNvSpPr>
            <a:spLocks/>
          </p:cNvSpPr>
          <p:nvPr/>
        </p:nvSpPr>
        <p:spPr bwMode="auto">
          <a:xfrm>
            <a:off x="7707313" y="5540375"/>
            <a:ext cx="74612" cy="187325"/>
          </a:xfrm>
          <a:custGeom>
            <a:avLst/>
            <a:gdLst>
              <a:gd name="T0" fmla="*/ 2147483647 w 637"/>
              <a:gd name="T1" fmla="*/ 0 h 1659"/>
              <a:gd name="T2" fmla="*/ 2147483647 w 637"/>
              <a:gd name="T3" fmla="*/ 0 h 1659"/>
              <a:gd name="T4" fmla="*/ 2147483647 w 637"/>
              <a:gd name="T5" fmla="*/ 2147483647 h 1659"/>
              <a:gd name="T6" fmla="*/ 0 w 637"/>
              <a:gd name="T7" fmla="*/ 2147483647 h 1659"/>
              <a:gd name="T8" fmla="*/ 2147483647 w 637"/>
              <a:gd name="T9" fmla="*/ 0 h 1659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637"/>
              <a:gd name="T16" fmla="*/ 0 h 1659"/>
              <a:gd name="T17" fmla="*/ 637 w 637"/>
              <a:gd name="T18" fmla="*/ 1659 h 1659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637" h="1659">
                <a:moveTo>
                  <a:pt x="615" y="0"/>
                </a:moveTo>
                <a:lnTo>
                  <a:pt x="637" y="0"/>
                </a:lnTo>
                <a:lnTo>
                  <a:pt x="68" y="1659"/>
                </a:lnTo>
                <a:lnTo>
                  <a:pt x="0" y="1647"/>
                </a:lnTo>
                <a:lnTo>
                  <a:pt x="615" y="0"/>
                </a:lnTo>
                <a:close/>
              </a:path>
            </a:pathLst>
          </a:custGeom>
          <a:solidFill>
            <a:srgbClr val="4D4D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51331" name="Group 1103"/>
          <p:cNvGrpSpPr>
            <a:grpSpLocks/>
          </p:cNvGrpSpPr>
          <p:nvPr/>
        </p:nvGrpSpPr>
        <p:grpSpPr bwMode="auto">
          <a:xfrm>
            <a:off x="6351588" y="2493963"/>
            <a:ext cx="390525" cy="169862"/>
            <a:chOff x="4650" y="1129"/>
            <a:chExt cx="246" cy="95"/>
          </a:xfrm>
        </p:grpSpPr>
        <p:sp>
          <p:nvSpPr>
            <p:cNvPr id="51376" name="Oval 407"/>
            <p:cNvSpPr>
              <a:spLocks noChangeArrowheads="1"/>
            </p:cNvSpPr>
            <p:nvPr/>
          </p:nvSpPr>
          <p:spPr bwMode="auto">
            <a:xfrm>
              <a:off x="4651" y="1171"/>
              <a:ext cx="244" cy="53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377" name="Rectangle 410"/>
            <p:cNvSpPr>
              <a:spLocks noChangeArrowheads="1"/>
            </p:cNvSpPr>
            <p:nvPr/>
          </p:nvSpPr>
          <p:spPr bwMode="auto">
            <a:xfrm>
              <a:off x="4651" y="1165"/>
              <a:ext cx="245" cy="33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378" name="Oval 411"/>
            <p:cNvSpPr>
              <a:spLocks noChangeArrowheads="1"/>
            </p:cNvSpPr>
            <p:nvPr/>
          </p:nvSpPr>
          <p:spPr bwMode="auto">
            <a:xfrm>
              <a:off x="4650" y="1129"/>
              <a:ext cx="244" cy="62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379" name="Group 1107"/>
            <p:cNvGrpSpPr>
              <a:grpSpLocks/>
            </p:cNvGrpSpPr>
            <p:nvPr/>
          </p:nvGrpSpPr>
          <p:grpSpPr bwMode="auto">
            <a:xfrm>
              <a:off x="4699" y="1145"/>
              <a:ext cx="138" cy="29"/>
              <a:chOff x="2468" y="1332"/>
              <a:chExt cx="310" cy="60"/>
            </a:xfrm>
          </p:grpSpPr>
          <p:sp>
            <p:nvSpPr>
              <p:cNvPr id="51382" name="Freeform 110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12700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383" name="Freeform 110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12700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380" name="Line 1110"/>
            <p:cNvSpPr>
              <a:spLocks noChangeShapeType="1"/>
            </p:cNvSpPr>
            <p:nvPr/>
          </p:nvSpPr>
          <p:spPr bwMode="auto">
            <a:xfrm>
              <a:off x="4651" y="1158"/>
              <a:ext cx="0" cy="4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81" name="Line 1111"/>
            <p:cNvSpPr>
              <a:spLocks noChangeShapeType="1"/>
            </p:cNvSpPr>
            <p:nvPr/>
          </p:nvSpPr>
          <p:spPr bwMode="auto">
            <a:xfrm>
              <a:off x="4894" y="1160"/>
              <a:ext cx="0" cy="4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332" name="Group 1112"/>
          <p:cNvGrpSpPr>
            <a:grpSpLocks/>
          </p:cNvGrpSpPr>
          <p:nvPr/>
        </p:nvGrpSpPr>
        <p:grpSpPr bwMode="auto">
          <a:xfrm>
            <a:off x="6051550" y="3641725"/>
            <a:ext cx="390525" cy="169863"/>
            <a:chOff x="4650" y="1129"/>
            <a:chExt cx="246" cy="95"/>
          </a:xfrm>
        </p:grpSpPr>
        <p:sp>
          <p:nvSpPr>
            <p:cNvPr id="51368" name="Oval 407"/>
            <p:cNvSpPr>
              <a:spLocks noChangeArrowheads="1"/>
            </p:cNvSpPr>
            <p:nvPr/>
          </p:nvSpPr>
          <p:spPr bwMode="auto">
            <a:xfrm>
              <a:off x="4651" y="1171"/>
              <a:ext cx="244" cy="53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369" name="Rectangle 410"/>
            <p:cNvSpPr>
              <a:spLocks noChangeArrowheads="1"/>
            </p:cNvSpPr>
            <p:nvPr/>
          </p:nvSpPr>
          <p:spPr bwMode="auto">
            <a:xfrm>
              <a:off x="4651" y="1165"/>
              <a:ext cx="245" cy="33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370" name="Oval 411"/>
            <p:cNvSpPr>
              <a:spLocks noChangeArrowheads="1"/>
            </p:cNvSpPr>
            <p:nvPr/>
          </p:nvSpPr>
          <p:spPr bwMode="auto">
            <a:xfrm>
              <a:off x="4650" y="1129"/>
              <a:ext cx="244" cy="62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371" name="Group 1116"/>
            <p:cNvGrpSpPr>
              <a:grpSpLocks/>
            </p:cNvGrpSpPr>
            <p:nvPr/>
          </p:nvGrpSpPr>
          <p:grpSpPr bwMode="auto">
            <a:xfrm>
              <a:off x="4699" y="1145"/>
              <a:ext cx="138" cy="29"/>
              <a:chOff x="2468" y="1332"/>
              <a:chExt cx="310" cy="60"/>
            </a:xfrm>
          </p:grpSpPr>
          <p:sp>
            <p:nvSpPr>
              <p:cNvPr id="51374" name="Freeform 1117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12700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375" name="Freeform 1118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12700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372" name="Line 1119"/>
            <p:cNvSpPr>
              <a:spLocks noChangeShapeType="1"/>
            </p:cNvSpPr>
            <p:nvPr/>
          </p:nvSpPr>
          <p:spPr bwMode="auto">
            <a:xfrm>
              <a:off x="4651" y="1158"/>
              <a:ext cx="0" cy="4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73" name="Line 1120"/>
            <p:cNvSpPr>
              <a:spLocks noChangeShapeType="1"/>
            </p:cNvSpPr>
            <p:nvPr/>
          </p:nvSpPr>
          <p:spPr bwMode="auto">
            <a:xfrm>
              <a:off x="4894" y="1160"/>
              <a:ext cx="0" cy="4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333" name="Group 878"/>
          <p:cNvGrpSpPr>
            <a:grpSpLocks/>
          </p:cNvGrpSpPr>
          <p:nvPr/>
        </p:nvGrpSpPr>
        <p:grpSpPr bwMode="auto">
          <a:xfrm>
            <a:off x="5529263" y="3016250"/>
            <a:ext cx="519112" cy="128588"/>
            <a:chOff x="2199" y="955"/>
            <a:chExt cx="2547" cy="506"/>
          </a:xfrm>
        </p:grpSpPr>
        <p:sp>
          <p:nvSpPr>
            <p:cNvPr id="51362" name="Freeform 879"/>
            <p:cNvSpPr>
              <a:spLocks/>
            </p:cNvSpPr>
            <p:nvPr/>
          </p:nvSpPr>
          <p:spPr bwMode="auto">
            <a:xfrm>
              <a:off x="2199" y="1166"/>
              <a:ext cx="260" cy="281"/>
            </a:xfrm>
            <a:custGeom>
              <a:avLst/>
              <a:gdLst>
                <a:gd name="T0" fmla="*/ 260 w 260"/>
                <a:gd name="T1" fmla="*/ 0 h 281"/>
                <a:gd name="T2" fmla="*/ 42 w 260"/>
                <a:gd name="T3" fmla="*/ 112 h 281"/>
                <a:gd name="T4" fmla="*/ 35 w 260"/>
                <a:gd name="T5" fmla="*/ 211 h 281"/>
                <a:gd name="T6" fmla="*/ 253 w 260"/>
                <a:gd name="T7" fmla="*/ 281 h 281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60"/>
                <a:gd name="T13" fmla="*/ 0 h 281"/>
                <a:gd name="T14" fmla="*/ 260 w 260"/>
                <a:gd name="T15" fmla="*/ 281 h 281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60" h="281">
                  <a:moveTo>
                    <a:pt x="260" y="0"/>
                  </a:moveTo>
                  <a:cubicBezTo>
                    <a:pt x="224" y="19"/>
                    <a:pt x="79" y="77"/>
                    <a:pt x="42" y="112"/>
                  </a:cubicBezTo>
                  <a:cubicBezTo>
                    <a:pt x="5" y="143"/>
                    <a:pt x="0" y="183"/>
                    <a:pt x="35" y="211"/>
                  </a:cubicBezTo>
                  <a:cubicBezTo>
                    <a:pt x="70" y="239"/>
                    <a:pt x="208" y="266"/>
                    <a:pt x="253" y="281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63" name="Freeform 880"/>
            <p:cNvSpPr>
              <a:spLocks/>
            </p:cNvSpPr>
            <p:nvPr/>
          </p:nvSpPr>
          <p:spPr bwMode="auto">
            <a:xfrm>
              <a:off x="2482" y="1040"/>
              <a:ext cx="900" cy="421"/>
            </a:xfrm>
            <a:custGeom>
              <a:avLst/>
              <a:gdLst>
                <a:gd name="T0" fmla="*/ 531 w 900"/>
                <a:gd name="T1" fmla="*/ 0 h 421"/>
                <a:gd name="T2" fmla="*/ 279 w 900"/>
                <a:gd name="T3" fmla="*/ 77 h 421"/>
                <a:gd name="T4" fmla="*/ 68 w 900"/>
                <a:gd name="T5" fmla="*/ 182 h 421"/>
                <a:gd name="T6" fmla="*/ 33 w 900"/>
                <a:gd name="T7" fmla="*/ 323 h 421"/>
                <a:gd name="T8" fmla="*/ 328 w 900"/>
                <a:gd name="T9" fmla="*/ 400 h 421"/>
                <a:gd name="T10" fmla="*/ 812 w 900"/>
                <a:gd name="T11" fmla="*/ 421 h 421"/>
                <a:gd name="T12" fmla="*/ 855 w 900"/>
                <a:gd name="T13" fmla="*/ 400 h 421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w 900"/>
                <a:gd name="T22" fmla="*/ 0 h 421"/>
                <a:gd name="T23" fmla="*/ 900 w 900"/>
                <a:gd name="T24" fmla="*/ 421 h 421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T21" t="T22" r="T23" b="T24"/>
              <a:pathLst>
                <a:path w="900" h="421">
                  <a:moveTo>
                    <a:pt x="531" y="0"/>
                  </a:moveTo>
                  <a:cubicBezTo>
                    <a:pt x="489" y="13"/>
                    <a:pt x="356" y="47"/>
                    <a:pt x="279" y="77"/>
                  </a:cubicBezTo>
                  <a:cubicBezTo>
                    <a:pt x="202" y="107"/>
                    <a:pt x="109" y="141"/>
                    <a:pt x="68" y="182"/>
                  </a:cubicBezTo>
                  <a:cubicBezTo>
                    <a:pt x="31" y="213"/>
                    <a:pt x="0" y="292"/>
                    <a:pt x="33" y="323"/>
                  </a:cubicBezTo>
                  <a:cubicBezTo>
                    <a:pt x="76" y="359"/>
                    <a:pt x="198" y="384"/>
                    <a:pt x="328" y="400"/>
                  </a:cubicBezTo>
                  <a:cubicBezTo>
                    <a:pt x="458" y="416"/>
                    <a:pt x="724" y="421"/>
                    <a:pt x="812" y="421"/>
                  </a:cubicBezTo>
                  <a:cubicBezTo>
                    <a:pt x="900" y="421"/>
                    <a:pt x="846" y="404"/>
                    <a:pt x="855" y="40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64" name="Freeform 881"/>
            <p:cNvSpPr>
              <a:spLocks/>
            </p:cNvSpPr>
            <p:nvPr/>
          </p:nvSpPr>
          <p:spPr bwMode="auto">
            <a:xfrm>
              <a:off x="2782" y="1068"/>
              <a:ext cx="428" cy="269"/>
            </a:xfrm>
            <a:custGeom>
              <a:avLst/>
              <a:gdLst>
                <a:gd name="T0" fmla="*/ 428 w 428"/>
                <a:gd name="T1" fmla="*/ 0 h 269"/>
                <a:gd name="T2" fmla="*/ 217 w 428"/>
                <a:gd name="T3" fmla="*/ 35 h 269"/>
                <a:gd name="T4" fmla="*/ 21 w 428"/>
                <a:gd name="T5" fmla="*/ 140 h 269"/>
                <a:gd name="T6" fmla="*/ 91 w 428"/>
                <a:gd name="T7" fmla="*/ 246 h 269"/>
                <a:gd name="T8" fmla="*/ 231 w 428"/>
                <a:gd name="T9" fmla="*/ 267 h 269"/>
                <a:gd name="T10" fmla="*/ 414 w 428"/>
                <a:gd name="T11" fmla="*/ 260 h 26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428"/>
                <a:gd name="T19" fmla="*/ 0 h 269"/>
                <a:gd name="T20" fmla="*/ 428 w 428"/>
                <a:gd name="T21" fmla="*/ 269 h 269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428" h="269">
                  <a:moveTo>
                    <a:pt x="428" y="0"/>
                  </a:moveTo>
                  <a:cubicBezTo>
                    <a:pt x="428" y="0"/>
                    <a:pt x="217" y="35"/>
                    <a:pt x="217" y="35"/>
                  </a:cubicBezTo>
                  <a:cubicBezTo>
                    <a:pt x="217" y="35"/>
                    <a:pt x="42" y="105"/>
                    <a:pt x="21" y="140"/>
                  </a:cubicBezTo>
                  <a:cubicBezTo>
                    <a:pt x="0" y="175"/>
                    <a:pt x="14" y="217"/>
                    <a:pt x="91" y="246"/>
                  </a:cubicBezTo>
                  <a:cubicBezTo>
                    <a:pt x="126" y="267"/>
                    <a:pt x="177" y="265"/>
                    <a:pt x="231" y="267"/>
                  </a:cubicBezTo>
                  <a:cubicBezTo>
                    <a:pt x="285" y="269"/>
                    <a:pt x="376" y="262"/>
                    <a:pt x="414" y="26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65" name="Freeform 882"/>
            <p:cNvSpPr>
              <a:spLocks/>
            </p:cNvSpPr>
            <p:nvPr/>
          </p:nvSpPr>
          <p:spPr bwMode="auto">
            <a:xfrm>
              <a:off x="3554" y="1075"/>
              <a:ext cx="377" cy="239"/>
            </a:xfrm>
            <a:custGeom>
              <a:avLst/>
              <a:gdLst>
                <a:gd name="T0" fmla="*/ 42 w 377"/>
                <a:gd name="T1" fmla="*/ 239 h 239"/>
                <a:gd name="T2" fmla="*/ 335 w 377"/>
                <a:gd name="T3" fmla="*/ 146 h 239"/>
                <a:gd name="T4" fmla="*/ 342 w 377"/>
                <a:gd name="T5" fmla="*/ 47 h 239"/>
                <a:gd name="T6" fmla="*/ 0 w 377"/>
                <a:gd name="T7" fmla="*/ 0 h 239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377"/>
                <a:gd name="T13" fmla="*/ 0 h 239"/>
                <a:gd name="T14" fmla="*/ 377 w 377"/>
                <a:gd name="T15" fmla="*/ 239 h 239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377" h="239">
                  <a:moveTo>
                    <a:pt x="42" y="239"/>
                  </a:moveTo>
                  <a:cubicBezTo>
                    <a:pt x="89" y="224"/>
                    <a:pt x="285" y="178"/>
                    <a:pt x="335" y="146"/>
                  </a:cubicBezTo>
                  <a:cubicBezTo>
                    <a:pt x="372" y="115"/>
                    <a:pt x="377" y="75"/>
                    <a:pt x="342" y="47"/>
                  </a:cubicBezTo>
                  <a:cubicBezTo>
                    <a:pt x="286" y="23"/>
                    <a:pt x="71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66" name="Freeform 883"/>
            <p:cNvSpPr>
              <a:spLocks/>
            </p:cNvSpPr>
            <p:nvPr/>
          </p:nvSpPr>
          <p:spPr bwMode="auto">
            <a:xfrm>
              <a:off x="3646" y="997"/>
              <a:ext cx="660" cy="336"/>
            </a:xfrm>
            <a:custGeom>
              <a:avLst/>
              <a:gdLst>
                <a:gd name="T0" fmla="*/ 425 w 646"/>
                <a:gd name="T1" fmla="*/ 932 h 300"/>
                <a:gd name="T2" fmla="*/ 605 w 646"/>
                <a:gd name="T3" fmla="*/ 787 h 300"/>
                <a:gd name="T4" fmla="*/ 752 w 646"/>
                <a:gd name="T5" fmla="*/ 594 h 300"/>
                <a:gd name="T6" fmla="*/ 776 w 646"/>
                <a:gd name="T7" fmla="*/ 332 h 300"/>
                <a:gd name="T8" fmla="*/ 569 w 646"/>
                <a:gd name="T9" fmla="*/ 187 h 300"/>
                <a:gd name="T10" fmla="*/ 0 w 646"/>
                <a:gd name="T11" fmla="*/ 0 h 300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46"/>
                <a:gd name="T19" fmla="*/ 0 h 300"/>
                <a:gd name="T20" fmla="*/ 646 w 646"/>
                <a:gd name="T21" fmla="*/ 300 h 300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46" h="300">
                  <a:moveTo>
                    <a:pt x="343" y="300"/>
                  </a:moveTo>
                  <a:cubicBezTo>
                    <a:pt x="367" y="292"/>
                    <a:pt x="443" y="272"/>
                    <a:pt x="487" y="254"/>
                  </a:cubicBezTo>
                  <a:cubicBezTo>
                    <a:pt x="531" y="236"/>
                    <a:pt x="584" y="216"/>
                    <a:pt x="607" y="191"/>
                  </a:cubicBezTo>
                  <a:cubicBezTo>
                    <a:pt x="628" y="173"/>
                    <a:pt x="646" y="125"/>
                    <a:pt x="627" y="107"/>
                  </a:cubicBezTo>
                  <a:cubicBezTo>
                    <a:pt x="603" y="85"/>
                    <a:pt x="563" y="79"/>
                    <a:pt x="459" y="61"/>
                  </a:cubicBezTo>
                  <a:cubicBezTo>
                    <a:pt x="355" y="43"/>
                    <a:pt x="76" y="10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67" name="Freeform 884"/>
            <p:cNvSpPr>
              <a:spLocks/>
            </p:cNvSpPr>
            <p:nvPr/>
          </p:nvSpPr>
          <p:spPr bwMode="auto">
            <a:xfrm>
              <a:off x="4116" y="955"/>
              <a:ext cx="630" cy="397"/>
            </a:xfrm>
            <a:custGeom>
              <a:avLst/>
              <a:gdLst>
                <a:gd name="T0" fmla="*/ 320 w 630"/>
                <a:gd name="T1" fmla="*/ 397 h 397"/>
                <a:gd name="T2" fmla="*/ 468 w 630"/>
                <a:gd name="T3" fmla="*/ 345 h 397"/>
                <a:gd name="T4" fmla="*/ 590 w 630"/>
                <a:gd name="T5" fmla="*/ 275 h 397"/>
                <a:gd name="T6" fmla="*/ 611 w 630"/>
                <a:gd name="T7" fmla="*/ 181 h 397"/>
                <a:gd name="T8" fmla="*/ 439 w 630"/>
                <a:gd name="T9" fmla="*/ 129 h 397"/>
                <a:gd name="T10" fmla="*/ 0 w 630"/>
                <a:gd name="T11" fmla="*/ 0 h 397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630"/>
                <a:gd name="T19" fmla="*/ 0 h 397"/>
                <a:gd name="T20" fmla="*/ 630 w 630"/>
                <a:gd name="T21" fmla="*/ 397 h 397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630" h="397">
                  <a:moveTo>
                    <a:pt x="320" y="397"/>
                  </a:moveTo>
                  <a:cubicBezTo>
                    <a:pt x="345" y="388"/>
                    <a:pt x="423" y="366"/>
                    <a:pt x="468" y="345"/>
                  </a:cubicBezTo>
                  <a:cubicBezTo>
                    <a:pt x="513" y="325"/>
                    <a:pt x="567" y="303"/>
                    <a:pt x="590" y="275"/>
                  </a:cubicBezTo>
                  <a:cubicBezTo>
                    <a:pt x="612" y="255"/>
                    <a:pt x="630" y="201"/>
                    <a:pt x="611" y="181"/>
                  </a:cubicBezTo>
                  <a:cubicBezTo>
                    <a:pt x="586" y="156"/>
                    <a:pt x="541" y="159"/>
                    <a:pt x="439" y="129"/>
                  </a:cubicBezTo>
                  <a:cubicBezTo>
                    <a:pt x="337" y="99"/>
                    <a:pt x="91" y="27"/>
                    <a:pt x="0" y="0"/>
                  </a:cubicBezTo>
                </a:path>
              </a:pathLst>
            </a:custGeom>
            <a:noFill/>
            <a:ln w="19050" cmpd="sng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334" name="Group 1121"/>
          <p:cNvGrpSpPr>
            <a:grpSpLocks/>
          </p:cNvGrpSpPr>
          <p:nvPr/>
        </p:nvGrpSpPr>
        <p:grpSpPr bwMode="auto">
          <a:xfrm>
            <a:off x="6248400" y="4852988"/>
            <a:ext cx="617538" cy="247650"/>
            <a:chOff x="2356" y="1300"/>
            <a:chExt cx="555" cy="194"/>
          </a:xfrm>
        </p:grpSpPr>
        <p:sp>
          <p:nvSpPr>
            <p:cNvPr id="51354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355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356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357" name="Group 1125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51360" name="Freeform 1126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361" name="Freeform 1127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358" name="Line 1128"/>
            <p:cNvSpPr>
              <a:spLocks noChangeShapeType="1"/>
            </p:cNvSpPr>
            <p:nvPr/>
          </p:nvSpPr>
          <p:spPr bwMode="auto">
            <a:xfrm>
              <a:off x="2357" y="1361"/>
              <a:ext cx="0" cy="8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59" name="Line 1129"/>
            <p:cNvSpPr>
              <a:spLocks noChangeShapeType="1"/>
            </p:cNvSpPr>
            <p:nvPr/>
          </p:nvSpPr>
          <p:spPr bwMode="auto">
            <a:xfrm>
              <a:off x="2907" y="1363"/>
              <a:ext cx="0" cy="8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335" name="Group 1130"/>
          <p:cNvGrpSpPr>
            <a:grpSpLocks/>
          </p:cNvGrpSpPr>
          <p:nvPr/>
        </p:nvGrpSpPr>
        <p:grpSpPr bwMode="auto">
          <a:xfrm>
            <a:off x="6969125" y="4510088"/>
            <a:ext cx="617538" cy="247650"/>
            <a:chOff x="2356" y="1300"/>
            <a:chExt cx="555" cy="194"/>
          </a:xfrm>
        </p:grpSpPr>
        <p:sp>
          <p:nvSpPr>
            <p:cNvPr id="51346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347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348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349" name="Group 1134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51352" name="Freeform 1135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353" name="Freeform 1136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350" name="Line 1137"/>
            <p:cNvSpPr>
              <a:spLocks noChangeShapeType="1"/>
            </p:cNvSpPr>
            <p:nvPr/>
          </p:nvSpPr>
          <p:spPr bwMode="auto">
            <a:xfrm>
              <a:off x="2357" y="1361"/>
              <a:ext cx="0" cy="8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51" name="Line 1138"/>
            <p:cNvSpPr>
              <a:spLocks noChangeShapeType="1"/>
            </p:cNvSpPr>
            <p:nvPr/>
          </p:nvSpPr>
          <p:spPr bwMode="auto">
            <a:xfrm>
              <a:off x="2907" y="1363"/>
              <a:ext cx="0" cy="8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1336" name="Group 1139"/>
          <p:cNvGrpSpPr>
            <a:grpSpLocks/>
          </p:cNvGrpSpPr>
          <p:nvPr/>
        </p:nvGrpSpPr>
        <p:grpSpPr bwMode="auto">
          <a:xfrm>
            <a:off x="7585075" y="4811713"/>
            <a:ext cx="617538" cy="247650"/>
            <a:chOff x="2356" y="1300"/>
            <a:chExt cx="555" cy="194"/>
          </a:xfrm>
        </p:grpSpPr>
        <p:sp>
          <p:nvSpPr>
            <p:cNvPr id="51338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339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51340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51341" name="Group 1143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51344" name="Freeform 1144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1345" name="Freeform 1145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51342" name="Line 1146"/>
            <p:cNvSpPr>
              <a:spLocks noChangeShapeType="1"/>
            </p:cNvSpPr>
            <p:nvPr/>
          </p:nvSpPr>
          <p:spPr bwMode="auto">
            <a:xfrm>
              <a:off x="2357" y="1361"/>
              <a:ext cx="0" cy="8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51343" name="Line 1147"/>
            <p:cNvSpPr>
              <a:spLocks noChangeShapeType="1"/>
            </p:cNvSpPr>
            <p:nvPr/>
          </p:nvSpPr>
          <p:spPr bwMode="auto">
            <a:xfrm>
              <a:off x="2907" y="1363"/>
              <a:ext cx="0" cy="8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454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026125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57" name="Footer Placeholder 2"/>
          <p:cNvSpPr>
            <a:spLocks noGrp="1"/>
          </p:cNvSpPr>
          <p:nvPr>
            <p:ph type="ftr" sz="quarter" idx="1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 smtClean="0">
                <a:latin typeface="Tahoma" panose="020B0604030504040204" pitchFamily="34" charset="0"/>
              </a:rPr>
              <a:t>Introduction</a:t>
            </a:r>
          </a:p>
        </p:txBody>
      </p:sp>
      <p:sp>
        <p:nvSpPr>
          <p:cNvPr id="70658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33400" y="1611313"/>
            <a:ext cx="4271963" cy="4648200"/>
          </a:xfrm>
        </p:spPr>
        <p:txBody>
          <a:bodyPr>
            <a:normAutofit fontScale="92500" lnSpcReduction="20000"/>
          </a:bodyPr>
          <a:lstStyle/>
          <a:p>
            <a:pPr eaLnBrk="1" hangingPunct="1"/>
            <a:r>
              <a:rPr lang="en-US" altLang="en-US" smtClean="0">
                <a:ea typeface="ＭＳ Ｐゴシック" panose="020B0600070205080204" pitchFamily="34" charset="-128"/>
              </a:rPr>
              <a:t>mesh of interconnected routers</a:t>
            </a:r>
          </a:p>
          <a:p>
            <a:pPr eaLnBrk="1" hangingPunct="1"/>
            <a:r>
              <a:rPr lang="en-US" altLang="en-US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packet-switching: hosts break application-layer messages into </a:t>
            </a:r>
            <a:r>
              <a:rPr lang="en-US" altLang="en-US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packets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forward packets</a:t>
            </a:r>
            <a:r>
              <a:rPr lang="en-US" altLang="en-US" i="1" smtClean="0">
                <a:ea typeface="Arial" panose="020B0604020202020204" pitchFamily="34" charset="0"/>
              </a:rPr>
              <a:t> </a:t>
            </a:r>
            <a:r>
              <a:rPr lang="en-US" altLang="en-US" smtClean="0">
                <a:ea typeface="Arial" panose="020B0604020202020204" pitchFamily="34" charset="0"/>
              </a:rPr>
              <a:t>from one router to the next, across links on path from source to destination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each packet transmitted at full link capacity</a:t>
            </a:r>
          </a:p>
        </p:txBody>
      </p:sp>
      <p:sp>
        <p:nvSpPr>
          <p:cNvPr id="70660" name="Freeform 637"/>
          <p:cNvSpPr>
            <a:spLocks/>
          </p:cNvSpPr>
          <p:nvPr/>
        </p:nvSpPr>
        <p:spPr bwMode="auto">
          <a:xfrm>
            <a:off x="5202238" y="1712913"/>
            <a:ext cx="1736725" cy="1071562"/>
          </a:xfrm>
          <a:custGeom>
            <a:avLst/>
            <a:gdLst>
              <a:gd name="T0" fmla="*/ 2147483647 w 1036"/>
              <a:gd name="T1" fmla="*/ 2147483647 h 675"/>
              <a:gd name="T2" fmla="*/ 2147483647 w 1036"/>
              <a:gd name="T3" fmla="*/ 2147483647 h 675"/>
              <a:gd name="T4" fmla="*/ 2147483647 w 1036"/>
              <a:gd name="T5" fmla="*/ 2147483647 h 675"/>
              <a:gd name="T6" fmla="*/ 2147483647 w 1036"/>
              <a:gd name="T7" fmla="*/ 2147483647 h 675"/>
              <a:gd name="T8" fmla="*/ 2147483647 w 1036"/>
              <a:gd name="T9" fmla="*/ 2147483647 h 675"/>
              <a:gd name="T10" fmla="*/ 2147483647 w 1036"/>
              <a:gd name="T11" fmla="*/ 2147483647 h 675"/>
              <a:gd name="T12" fmla="*/ 2147483647 w 1036"/>
              <a:gd name="T13" fmla="*/ 2147483647 h 675"/>
              <a:gd name="T14" fmla="*/ 2147483647 w 1036"/>
              <a:gd name="T15" fmla="*/ 2147483647 h 675"/>
              <a:gd name="T16" fmla="*/ 2147483647 w 1036"/>
              <a:gd name="T17" fmla="*/ 2147483647 h 675"/>
              <a:gd name="T18" fmla="*/ 2147483647 w 1036"/>
              <a:gd name="T19" fmla="*/ 2147483647 h 675"/>
              <a:gd name="T20" fmla="*/ 2147483647 w 1036"/>
              <a:gd name="T21" fmla="*/ 2147483647 h 675"/>
              <a:gd name="T22" fmla="*/ 2147483647 w 1036"/>
              <a:gd name="T23" fmla="*/ 2147483647 h 675"/>
              <a:gd name="T24" fmla="*/ 2147483647 w 1036"/>
              <a:gd name="T25" fmla="*/ 2147483647 h 675"/>
              <a:gd name="T26" fmla="*/ 2147483647 w 1036"/>
              <a:gd name="T27" fmla="*/ 2147483647 h 675"/>
              <a:gd name="T28" fmla="*/ 2147483647 w 1036"/>
              <a:gd name="T29" fmla="*/ 2147483647 h 675"/>
              <a:gd name="T30" fmla="*/ 2147483647 w 1036"/>
              <a:gd name="T31" fmla="*/ 2147483647 h 675"/>
              <a:gd name="T32" fmla="*/ 2147483647 w 1036"/>
              <a:gd name="T33" fmla="*/ 2147483647 h 675"/>
              <a:gd name="T34" fmla="*/ 2147483647 w 1036"/>
              <a:gd name="T35" fmla="*/ 2147483647 h 675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w 1036"/>
              <a:gd name="T55" fmla="*/ 0 h 675"/>
              <a:gd name="T56" fmla="*/ 1036 w 1036"/>
              <a:gd name="T57" fmla="*/ 675 h 675"/>
            </a:gdLst>
            <a:ahLst/>
            <a:cxnLst>
              <a:cxn ang="T36">
                <a:pos x="T0" y="T1"/>
              </a:cxn>
              <a:cxn ang="T37">
                <a:pos x="T2" y="T3"/>
              </a:cxn>
              <a:cxn ang="T38">
                <a:pos x="T4" y="T5"/>
              </a:cxn>
              <a:cxn ang="T39">
                <a:pos x="T6" y="T7"/>
              </a:cxn>
              <a:cxn ang="T40">
                <a:pos x="T8" y="T9"/>
              </a:cxn>
              <a:cxn ang="T41">
                <a:pos x="T10" y="T11"/>
              </a:cxn>
              <a:cxn ang="T42">
                <a:pos x="T12" y="T13"/>
              </a:cxn>
              <a:cxn ang="T43">
                <a:pos x="T14" y="T15"/>
              </a:cxn>
              <a:cxn ang="T44">
                <a:pos x="T16" y="T17"/>
              </a:cxn>
              <a:cxn ang="T45">
                <a:pos x="T18" y="T19"/>
              </a:cxn>
              <a:cxn ang="T46">
                <a:pos x="T20" y="T21"/>
              </a:cxn>
              <a:cxn ang="T47">
                <a:pos x="T22" y="T23"/>
              </a:cxn>
              <a:cxn ang="T48">
                <a:pos x="T24" y="T25"/>
              </a:cxn>
              <a:cxn ang="T49">
                <a:pos x="T26" y="T27"/>
              </a:cxn>
              <a:cxn ang="T50">
                <a:pos x="T28" y="T29"/>
              </a:cxn>
              <a:cxn ang="T51">
                <a:pos x="T30" y="T31"/>
              </a:cxn>
              <a:cxn ang="T52">
                <a:pos x="T32" y="T33"/>
              </a:cxn>
              <a:cxn ang="T53">
                <a:pos x="T34" y="T35"/>
              </a:cxn>
            </a:cxnLst>
            <a:rect l="T54" t="T55" r="T56" b="T57"/>
            <a:pathLst>
              <a:path w="1036" h="675">
                <a:moveTo>
                  <a:pt x="648" y="11"/>
                </a:moveTo>
                <a:cubicBezTo>
                  <a:pt x="584" y="19"/>
                  <a:pt x="464" y="33"/>
                  <a:pt x="390" y="53"/>
                </a:cubicBezTo>
                <a:cubicBezTo>
                  <a:pt x="316" y="73"/>
                  <a:pt x="246" y="100"/>
                  <a:pt x="206" y="129"/>
                </a:cubicBezTo>
                <a:cubicBezTo>
                  <a:pt x="166" y="158"/>
                  <a:pt x="183" y="201"/>
                  <a:pt x="152" y="229"/>
                </a:cubicBezTo>
                <a:cubicBezTo>
                  <a:pt x="121" y="257"/>
                  <a:pt x="44" y="259"/>
                  <a:pt x="22" y="297"/>
                </a:cubicBezTo>
                <a:cubicBezTo>
                  <a:pt x="0" y="335"/>
                  <a:pt x="0" y="427"/>
                  <a:pt x="18" y="459"/>
                </a:cubicBezTo>
                <a:cubicBezTo>
                  <a:pt x="36" y="491"/>
                  <a:pt x="59" y="484"/>
                  <a:pt x="132" y="489"/>
                </a:cubicBezTo>
                <a:cubicBezTo>
                  <a:pt x="205" y="494"/>
                  <a:pt x="380" y="478"/>
                  <a:pt x="458" y="489"/>
                </a:cubicBezTo>
                <a:cubicBezTo>
                  <a:pt x="536" y="500"/>
                  <a:pt x="549" y="527"/>
                  <a:pt x="598" y="555"/>
                </a:cubicBezTo>
                <a:cubicBezTo>
                  <a:pt x="647" y="583"/>
                  <a:pt x="707" y="639"/>
                  <a:pt x="752" y="657"/>
                </a:cubicBezTo>
                <a:cubicBezTo>
                  <a:pt x="797" y="675"/>
                  <a:pt x="837" y="670"/>
                  <a:pt x="870" y="661"/>
                </a:cubicBezTo>
                <a:cubicBezTo>
                  <a:pt x="903" y="652"/>
                  <a:pt x="932" y="639"/>
                  <a:pt x="952" y="603"/>
                </a:cubicBezTo>
                <a:cubicBezTo>
                  <a:pt x="972" y="567"/>
                  <a:pt x="981" y="497"/>
                  <a:pt x="992" y="445"/>
                </a:cubicBezTo>
                <a:cubicBezTo>
                  <a:pt x="1003" y="393"/>
                  <a:pt x="1013" y="347"/>
                  <a:pt x="1018" y="291"/>
                </a:cubicBezTo>
                <a:cubicBezTo>
                  <a:pt x="1023" y="235"/>
                  <a:pt x="1036" y="153"/>
                  <a:pt x="1022" y="107"/>
                </a:cubicBezTo>
                <a:cubicBezTo>
                  <a:pt x="1008" y="61"/>
                  <a:pt x="975" y="34"/>
                  <a:pt x="934" y="17"/>
                </a:cubicBezTo>
                <a:cubicBezTo>
                  <a:pt x="893" y="0"/>
                  <a:pt x="824" y="4"/>
                  <a:pt x="776" y="3"/>
                </a:cubicBezTo>
                <a:cubicBezTo>
                  <a:pt x="728" y="2"/>
                  <a:pt x="712" y="3"/>
                  <a:pt x="648" y="11"/>
                </a:cubicBezTo>
                <a:close/>
              </a:path>
            </a:pathLst>
          </a:custGeom>
          <a:solidFill>
            <a:srgbClr val="DDDDD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70661" name="Group 638"/>
          <p:cNvGrpSpPr>
            <a:grpSpLocks/>
          </p:cNvGrpSpPr>
          <p:nvPr/>
        </p:nvGrpSpPr>
        <p:grpSpPr bwMode="auto">
          <a:xfrm>
            <a:off x="5370513" y="3048000"/>
            <a:ext cx="1458912" cy="933450"/>
            <a:chOff x="2889" y="1631"/>
            <a:chExt cx="980" cy="743"/>
          </a:xfrm>
        </p:grpSpPr>
        <p:sp>
          <p:nvSpPr>
            <p:cNvPr id="71161" name="Rectangle 639"/>
            <p:cNvSpPr>
              <a:spLocks noChangeArrowheads="1"/>
            </p:cNvSpPr>
            <p:nvPr/>
          </p:nvSpPr>
          <p:spPr bwMode="auto">
            <a:xfrm>
              <a:off x="3046" y="1841"/>
              <a:ext cx="663" cy="533"/>
            </a:xfrm>
            <a:prstGeom prst="rect">
              <a:avLst/>
            </a:pr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1162" name="AutoShape 640"/>
            <p:cNvSpPr>
              <a:spLocks noChangeArrowheads="1"/>
            </p:cNvSpPr>
            <p:nvPr/>
          </p:nvSpPr>
          <p:spPr bwMode="auto">
            <a:xfrm>
              <a:off x="2889" y="1631"/>
              <a:ext cx="980" cy="253"/>
            </a:xfrm>
            <a:prstGeom prst="triangle">
              <a:avLst>
                <a:gd name="adj" fmla="val 50000"/>
              </a:avLst>
            </a:pr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solidFill>
                  <a:srgbClr val="00CCFF"/>
                </a:solidFill>
              </a:endParaRPr>
            </a:p>
          </p:txBody>
        </p:sp>
      </p:grpSp>
      <p:sp>
        <p:nvSpPr>
          <p:cNvPr id="70662" name="Freeform 641"/>
          <p:cNvSpPr>
            <a:spLocks/>
          </p:cNvSpPr>
          <p:nvPr/>
        </p:nvSpPr>
        <p:spPr bwMode="auto">
          <a:xfrm>
            <a:off x="5364163" y="4425950"/>
            <a:ext cx="3225800" cy="1665288"/>
          </a:xfrm>
          <a:custGeom>
            <a:avLst/>
            <a:gdLst>
              <a:gd name="T0" fmla="*/ 2147483647 w 2032"/>
              <a:gd name="T1" fmla="*/ 2147483647 h 1049"/>
              <a:gd name="T2" fmla="*/ 2147483647 w 2032"/>
              <a:gd name="T3" fmla="*/ 2147483647 h 1049"/>
              <a:gd name="T4" fmla="*/ 2147483647 w 2032"/>
              <a:gd name="T5" fmla="*/ 2147483647 h 1049"/>
              <a:gd name="T6" fmla="*/ 2147483647 w 2032"/>
              <a:gd name="T7" fmla="*/ 2147483647 h 1049"/>
              <a:gd name="T8" fmla="*/ 2147483647 w 2032"/>
              <a:gd name="T9" fmla="*/ 2147483647 h 1049"/>
              <a:gd name="T10" fmla="*/ 2147483647 w 2032"/>
              <a:gd name="T11" fmla="*/ 2147483647 h 1049"/>
              <a:gd name="T12" fmla="*/ 2147483647 w 2032"/>
              <a:gd name="T13" fmla="*/ 2147483647 h 1049"/>
              <a:gd name="T14" fmla="*/ 2147483647 w 2032"/>
              <a:gd name="T15" fmla="*/ 2147483647 h 1049"/>
              <a:gd name="T16" fmla="*/ 2147483647 w 2032"/>
              <a:gd name="T17" fmla="*/ 2147483647 h 1049"/>
              <a:gd name="T18" fmla="*/ 2147483647 w 2032"/>
              <a:gd name="T19" fmla="*/ 2147483647 h 1049"/>
              <a:gd name="T20" fmla="*/ 2147483647 w 2032"/>
              <a:gd name="T21" fmla="*/ 2147483647 h 1049"/>
              <a:gd name="T22" fmla="*/ 2147483647 w 2032"/>
              <a:gd name="T23" fmla="*/ 2147483647 h 1049"/>
              <a:gd name="T24" fmla="*/ 2147483647 w 2032"/>
              <a:gd name="T25" fmla="*/ 2147483647 h 1049"/>
              <a:gd name="T26" fmla="*/ 2147483647 w 2032"/>
              <a:gd name="T27" fmla="*/ 2147483647 h 1049"/>
              <a:gd name="T28" fmla="*/ 2147483647 w 2032"/>
              <a:gd name="T29" fmla="*/ 2147483647 h 1049"/>
              <a:gd name="T30" fmla="*/ 2147483647 w 2032"/>
              <a:gd name="T31" fmla="*/ 2147483647 h 1049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w 2032"/>
              <a:gd name="T49" fmla="*/ 0 h 1049"/>
              <a:gd name="T50" fmla="*/ 2032 w 2032"/>
              <a:gd name="T51" fmla="*/ 1049 h 1049"/>
            </a:gdLst>
            <a:ahLst/>
            <a:cxnLst>
              <a:cxn ang="T32">
                <a:pos x="T0" y="T1"/>
              </a:cxn>
              <a:cxn ang="T33">
                <a:pos x="T2" y="T3"/>
              </a:cxn>
              <a:cxn ang="T34">
                <a:pos x="T4" y="T5"/>
              </a:cxn>
              <a:cxn ang="T35">
                <a:pos x="T6" y="T7"/>
              </a:cxn>
              <a:cxn ang="T36">
                <a:pos x="T8" y="T9"/>
              </a:cxn>
              <a:cxn ang="T37">
                <a:pos x="T10" y="T11"/>
              </a:cxn>
              <a:cxn ang="T38">
                <a:pos x="T12" y="T13"/>
              </a:cxn>
              <a:cxn ang="T39">
                <a:pos x="T14" y="T15"/>
              </a:cxn>
              <a:cxn ang="T40">
                <a:pos x="T16" y="T17"/>
              </a:cxn>
              <a:cxn ang="T41">
                <a:pos x="T18" y="T19"/>
              </a:cxn>
              <a:cxn ang="T42">
                <a:pos x="T20" y="T21"/>
              </a:cxn>
              <a:cxn ang="T43">
                <a:pos x="T22" y="T23"/>
              </a:cxn>
              <a:cxn ang="T44">
                <a:pos x="T24" y="T25"/>
              </a:cxn>
              <a:cxn ang="T45">
                <a:pos x="T26" y="T27"/>
              </a:cxn>
              <a:cxn ang="T46">
                <a:pos x="T28" y="T29"/>
              </a:cxn>
              <a:cxn ang="T47">
                <a:pos x="T30" y="T31"/>
              </a:cxn>
            </a:cxnLst>
            <a:rect l="T48" t="T49" r="T50" b="T51"/>
            <a:pathLst>
              <a:path w="2032" h="1049">
                <a:moveTo>
                  <a:pt x="1044" y="26"/>
                </a:moveTo>
                <a:cubicBezTo>
                  <a:pt x="959" y="45"/>
                  <a:pt x="924" y="118"/>
                  <a:pt x="847" y="125"/>
                </a:cubicBezTo>
                <a:cubicBezTo>
                  <a:pt x="770" y="132"/>
                  <a:pt x="697" y="61"/>
                  <a:pt x="580" y="68"/>
                </a:cubicBezTo>
                <a:cubicBezTo>
                  <a:pt x="463" y="75"/>
                  <a:pt x="232" y="119"/>
                  <a:pt x="143" y="170"/>
                </a:cubicBezTo>
                <a:cubicBezTo>
                  <a:pt x="54" y="221"/>
                  <a:pt x="65" y="289"/>
                  <a:pt x="48" y="374"/>
                </a:cubicBezTo>
                <a:cubicBezTo>
                  <a:pt x="31" y="459"/>
                  <a:pt x="0" y="618"/>
                  <a:pt x="41" y="680"/>
                </a:cubicBezTo>
                <a:cubicBezTo>
                  <a:pt x="82" y="742"/>
                  <a:pt x="191" y="709"/>
                  <a:pt x="294" y="744"/>
                </a:cubicBezTo>
                <a:cubicBezTo>
                  <a:pt x="397" y="779"/>
                  <a:pt x="527" y="849"/>
                  <a:pt x="660" y="893"/>
                </a:cubicBezTo>
                <a:cubicBezTo>
                  <a:pt x="793" y="938"/>
                  <a:pt x="944" y="991"/>
                  <a:pt x="1088" y="1014"/>
                </a:cubicBezTo>
                <a:cubicBezTo>
                  <a:pt x="1232" y="1036"/>
                  <a:pt x="1401" y="1049"/>
                  <a:pt x="1525" y="1031"/>
                </a:cubicBezTo>
                <a:cubicBezTo>
                  <a:pt x="1649" y="1012"/>
                  <a:pt x="1749" y="960"/>
                  <a:pt x="1831" y="907"/>
                </a:cubicBezTo>
                <a:cubicBezTo>
                  <a:pt x="1913" y="855"/>
                  <a:pt x="1998" y="824"/>
                  <a:pt x="2015" y="714"/>
                </a:cubicBezTo>
                <a:cubicBezTo>
                  <a:pt x="2032" y="604"/>
                  <a:pt x="1990" y="350"/>
                  <a:pt x="1931" y="251"/>
                </a:cubicBezTo>
                <a:cubicBezTo>
                  <a:pt x="1872" y="151"/>
                  <a:pt x="1754" y="153"/>
                  <a:pt x="1658" y="114"/>
                </a:cubicBezTo>
                <a:cubicBezTo>
                  <a:pt x="1562" y="76"/>
                  <a:pt x="1457" y="30"/>
                  <a:pt x="1355" y="15"/>
                </a:cubicBezTo>
                <a:cubicBezTo>
                  <a:pt x="1253" y="0"/>
                  <a:pt x="1129" y="8"/>
                  <a:pt x="1044" y="26"/>
                </a:cubicBezTo>
                <a:close/>
              </a:path>
            </a:pathLst>
          </a:custGeom>
          <a:solidFill>
            <a:srgbClr val="DDDDD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63" name="Line 642"/>
          <p:cNvSpPr>
            <a:spLocks noChangeShapeType="1"/>
          </p:cNvSpPr>
          <p:nvPr/>
        </p:nvSpPr>
        <p:spPr bwMode="auto">
          <a:xfrm rot="-5400000">
            <a:off x="7845425" y="5162551"/>
            <a:ext cx="523875" cy="13970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70664" name="Line 643"/>
          <p:cNvSpPr>
            <a:spLocks noChangeShapeType="1"/>
          </p:cNvSpPr>
          <p:nvPr/>
        </p:nvSpPr>
        <p:spPr bwMode="auto">
          <a:xfrm rot="5400000" flipV="1">
            <a:off x="7991475" y="5443538"/>
            <a:ext cx="3175" cy="85725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70665" name="Line 644"/>
          <p:cNvSpPr>
            <a:spLocks noChangeShapeType="1"/>
          </p:cNvSpPr>
          <p:nvPr/>
        </p:nvSpPr>
        <p:spPr bwMode="auto">
          <a:xfrm rot="-5400000">
            <a:off x="8177213" y="5119688"/>
            <a:ext cx="0" cy="11430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70666" name="Line 646"/>
          <p:cNvSpPr>
            <a:spLocks noChangeShapeType="1"/>
          </p:cNvSpPr>
          <p:nvPr/>
        </p:nvSpPr>
        <p:spPr bwMode="auto">
          <a:xfrm>
            <a:off x="6100763" y="4776788"/>
            <a:ext cx="212725" cy="98425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67" name="Line 647"/>
          <p:cNvSpPr>
            <a:spLocks noChangeShapeType="1"/>
          </p:cNvSpPr>
          <p:nvPr/>
        </p:nvSpPr>
        <p:spPr bwMode="auto">
          <a:xfrm flipV="1">
            <a:off x="5842000" y="5040313"/>
            <a:ext cx="390525" cy="73025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68" name="Line 650"/>
          <p:cNvSpPr>
            <a:spLocks noChangeShapeType="1"/>
          </p:cNvSpPr>
          <p:nvPr/>
        </p:nvSpPr>
        <p:spPr bwMode="auto">
          <a:xfrm flipH="1">
            <a:off x="6267450" y="5087938"/>
            <a:ext cx="103188" cy="1841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69" name="Line 651"/>
          <p:cNvSpPr>
            <a:spLocks noChangeShapeType="1"/>
          </p:cNvSpPr>
          <p:nvPr/>
        </p:nvSpPr>
        <p:spPr bwMode="auto">
          <a:xfrm flipH="1" flipV="1">
            <a:off x="6548438" y="5100638"/>
            <a:ext cx="114300" cy="173037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70" name="Line 652"/>
          <p:cNvSpPr>
            <a:spLocks noChangeShapeType="1"/>
          </p:cNvSpPr>
          <p:nvPr/>
        </p:nvSpPr>
        <p:spPr bwMode="auto">
          <a:xfrm>
            <a:off x="6743700" y="5056188"/>
            <a:ext cx="503238" cy="269875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71" name="Line 654"/>
          <p:cNvSpPr>
            <a:spLocks noChangeShapeType="1"/>
          </p:cNvSpPr>
          <p:nvPr/>
        </p:nvSpPr>
        <p:spPr bwMode="auto">
          <a:xfrm>
            <a:off x="6046788" y="3582988"/>
            <a:ext cx="234950" cy="74612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72" name="Line 655"/>
          <p:cNvSpPr>
            <a:spLocks noChangeShapeType="1"/>
          </p:cNvSpPr>
          <p:nvPr/>
        </p:nvSpPr>
        <p:spPr bwMode="auto">
          <a:xfrm flipV="1">
            <a:off x="5891213" y="3736975"/>
            <a:ext cx="168275" cy="3175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70673" name="Group 656"/>
          <p:cNvGrpSpPr>
            <a:grpSpLocks/>
          </p:cNvGrpSpPr>
          <p:nvPr/>
        </p:nvGrpSpPr>
        <p:grpSpPr bwMode="auto">
          <a:xfrm>
            <a:off x="5611813" y="3503613"/>
            <a:ext cx="506412" cy="352425"/>
            <a:chOff x="2967" y="478"/>
            <a:chExt cx="788" cy="625"/>
          </a:xfrm>
        </p:grpSpPr>
        <p:pic>
          <p:nvPicPr>
            <p:cNvPr id="71159" name="Picture 657" descr="access_point_stylized_small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012" y="559"/>
              <a:ext cx="576" cy="54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71160" name="Picture 658" descr="antenna_radiation_stylized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967" y="478"/>
              <a:ext cx="788" cy="1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70674" name="Freeform 659"/>
          <p:cNvSpPr>
            <a:spLocks/>
          </p:cNvSpPr>
          <p:nvPr/>
        </p:nvSpPr>
        <p:spPr bwMode="auto">
          <a:xfrm>
            <a:off x="7015163" y="3530600"/>
            <a:ext cx="1314450" cy="674688"/>
          </a:xfrm>
          <a:custGeom>
            <a:avLst/>
            <a:gdLst>
              <a:gd name="T0" fmla="*/ 2147483647 w 828"/>
              <a:gd name="T1" fmla="*/ 2147483647 h 425"/>
              <a:gd name="T2" fmla="*/ 2147483647 w 828"/>
              <a:gd name="T3" fmla="*/ 2147483647 h 425"/>
              <a:gd name="T4" fmla="*/ 2147483647 w 828"/>
              <a:gd name="T5" fmla="*/ 2147483647 h 425"/>
              <a:gd name="T6" fmla="*/ 2147483647 w 828"/>
              <a:gd name="T7" fmla="*/ 2147483647 h 425"/>
              <a:gd name="T8" fmla="*/ 2147483647 w 828"/>
              <a:gd name="T9" fmla="*/ 2147483647 h 425"/>
              <a:gd name="T10" fmla="*/ 2147483647 w 828"/>
              <a:gd name="T11" fmla="*/ 2147483647 h 425"/>
              <a:gd name="T12" fmla="*/ 2147483647 w 828"/>
              <a:gd name="T13" fmla="*/ 2147483647 h 425"/>
              <a:gd name="T14" fmla="*/ 2147483647 w 828"/>
              <a:gd name="T15" fmla="*/ 2147483647 h 425"/>
              <a:gd name="T16" fmla="*/ 2147483647 w 828"/>
              <a:gd name="T17" fmla="*/ 2147483647 h 425"/>
              <a:gd name="T18" fmla="*/ 2147483647 w 828"/>
              <a:gd name="T19" fmla="*/ 2147483647 h 425"/>
              <a:gd name="T20" fmla="*/ 2147483647 w 828"/>
              <a:gd name="T21" fmla="*/ 2147483647 h 425"/>
              <a:gd name="T22" fmla="*/ 2147483647 w 828"/>
              <a:gd name="T23" fmla="*/ 2147483647 h 425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w 828"/>
              <a:gd name="T37" fmla="*/ 0 h 425"/>
              <a:gd name="T38" fmla="*/ 828 w 828"/>
              <a:gd name="T39" fmla="*/ 425 h 425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T36" t="T37" r="T38" b="T39"/>
            <a:pathLst>
              <a:path w="828" h="425">
                <a:moveTo>
                  <a:pt x="382" y="30"/>
                </a:moveTo>
                <a:cubicBezTo>
                  <a:pt x="350" y="29"/>
                  <a:pt x="413" y="30"/>
                  <a:pt x="370" y="30"/>
                </a:cubicBezTo>
                <a:cubicBezTo>
                  <a:pt x="327" y="30"/>
                  <a:pt x="187" y="16"/>
                  <a:pt x="126" y="32"/>
                </a:cubicBezTo>
                <a:cubicBezTo>
                  <a:pt x="65" y="48"/>
                  <a:pt x="12" y="86"/>
                  <a:pt x="6" y="126"/>
                </a:cubicBezTo>
                <a:cubicBezTo>
                  <a:pt x="0" y="166"/>
                  <a:pt x="44" y="231"/>
                  <a:pt x="92" y="274"/>
                </a:cubicBezTo>
                <a:cubicBezTo>
                  <a:pt x="140" y="317"/>
                  <a:pt x="217" y="360"/>
                  <a:pt x="292" y="384"/>
                </a:cubicBezTo>
                <a:cubicBezTo>
                  <a:pt x="367" y="408"/>
                  <a:pt x="472" y="425"/>
                  <a:pt x="540" y="416"/>
                </a:cubicBezTo>
                <a:cubicBezTo>
                  <a:pt x="608" y="407"/>
                  <a:pt x="659" y="371"/>
                  <a:pt x="698" y="330"/>
                </a:cubicBezTo>
                <a:cubicBezTo>
                  <a:pt x="737" y="289"/>
                  <a:pt x="760" y="221"/>
                  <a:pt x="776" y="170"/>
                </a:cubicBezTo>
                <a:cubicBezTo>
                  <a:pt x="792" y="119"/>
                  <a:pt x="828" y="44"/>
                  <a:pt x="792" y="22"/>
                </a:cubicBezTo>
                <a:cubicBezTo>
                  <a:pt x="756" y="0"/>
                  <a:pt x="630" y="37"/>
                  <a:pt x="560" y="38"/>
                </a:cubicBezTo>
                <a:cubicBezTo>
                  <a:pt x="490" y="39"/>
                  <a:pt x="414" y="31"/>
                  <a:pt x="382" y="30"/>
                </a:cubicBezTo>
                <a:close/>
              </a:path>
            </a:pathLst>
          </a:custGeom>
          <a:solidFill>
            <a:srgbClr val="00CC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75" name="Freeform 660"/>
          <p:cNvSpPr>
            <a:spLocks/>
          </p:cNvSpPr>
          <p:nvPr/>
        </p:nvSpPr>
        <p:spPr bwMode="auto">
          <a:xfrm>
            <a:off x="7011988" y="2005013"/>
            <a:ext cx="1730375" cy="1125537"/>
          </a:xfrm>
          <a:custGeom>
            <a:avLst/>
            <a:gdLst>
              <a:gd name="T0" fmla="*/ 2147483647 w 765"/>
              <a:gd name="T1" fmla="*/ 2147483647 h 459"/>
              <a:gd name="T2" fmla="*/ 2147483647 w 765"/>
              <a:gd name="T3" fmla="*/ 2147483647 h 459"/>
              <a:gd name="T4" fmla="*/ 2147483647 w 765"/>
              <a:gd name="T5" fmla="*/ 2147483647 h 459"/>
              <a:gd name="T6" fmla="*/ 2147483647 w 765"/>
              <a:gd name="T7" fmla="*/ 2147483647 h 459"/>
              <a:gd name="T8" fmla="*/ 2147483647 w 765"/>
              <a:gd name="T9" fmla="*/ 2147483647 h 459"/>
              <a:gd name="T10" fmla="*/ 2147483647 w 765"/>
              <a:gd name="T11" fmla="*/ 2147483647 h 459"/>
              <a:gd name="T12" fmla="*/ 2147483647 w 765"/>
              <a:gd name="T13" fmla="*/ 2147483647 h 459"/>
              <a:gd name="T14" fmla="*/ 2147483647 w 765"/>
              <a:gd name="T15" fmla="*/ 2147483647 h 459"/>
              <a:gd name="T16" fmla="*/ 2147483647 w 765"/>
              <a:gd name="T17" fmla="*/ 2147483647 h 459"/>
              <a:gd name="T18" fmla="*/ 2147483647 w 765"/>
              <a:gd name="T19" fmla="*/ 2147483647 h 459"/>
              <a:gd name="T20" fmla="*/ 2147483647 w 765"/>
              <a:gd name="T21" fmla="*/ 2147483647 h 459"/>
              <a:gd name="T22" fmla="*/ 2147483647 w 765"/>
              <a:gd name="T23" fmla="*/ 2147483647 h 459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w 765"/>
              <a:gd name="T37" fmla="*/ 0 h 459"/>
              <a:gd name="T38" fmla="*/ 765 w 765"/>
              <a:gd name="T39" fmla="*/ 459 h 459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T36" t="T37" r="T38" b="T39"/>
            <a:pathLst>
              <a:path w="765" h="459">
                <a:moveTo>
                  <a:pt x="424" y="10"/>
                </a:moveTo>
                <a:cubicBezTo>
                  <a:pt x="362" y="16"/>
                  <a:pt x="343" y="55"/>
                  <a:pt x="288" y="70"/>
                </a:cubicBezTo>
                <a:cubicBezTo>
                  <a:pt x="233" y="85"/>
                  <a:pt x="142" y="56"/>
                  <a:pt x="96" y="100"/>
                </a:cubicBezTo>
                <a:cubicBezTo>
                  <a:pt x="50" y="144"/>
                  <a:pt x="0" y="279"/>
                  <a:pt x="14" y="336"/>
                </a:cubicBezTo>
                <a:cubicBezTo>
                  <a:pt x="28" y="393"/>
                  <a:pt x="125" y="429"/>
                  <a:pt x="180" y="444"/>
                </a:cubicBezTo>
                <a:cubicBezTo>
                  <a:pt x="235" y="459"/>
                  <a:pt x="279" y="426"/>
                  <a:pt x="346" y="426"/>
                </a:cubicBezTo>
                <a:cubicBezTo>
                  <a:pt x="413" y="426"/>
                  <a:pt x="525" y="443"/>
                  <a:pt x="584" y="444"/>
                </a:cubicBezTo>
                <a:cubicBezTo>
                  <a:pt x="643" y="445"/>
                  <a:pt x="670" y="446"/>
                  <a:pt x="698" y="434"/>
                </a:cubicBezTo>
                <a:cubicBezTo>
                  <a:pt x="726" y="422"/>
                  <a:pt x="743" y="418"/>
                  <a:pt x="752" y="372"/>
                </a:cubicBezTo>
                <a:cubicBezTo>
                  <a:pt x="761" y="326"/>
                  <a:pt x="765" y="214"/>
                  <a:pt x="750" y="158"/>
                </a:cubicBezTo>
                <a:cubicBezTo>
                  <a:pt x="735" y="102"/>
                  <a:pt x="716" y="58"/>
                  <a:pt x="662" y="34"/>
                </a:cubicBezTo>
                <a:cubicBezTo>
                  <a:pt x="608" y="10"/>
                  <a:pt x="505" y="0"/>
                  <a:pt x="424" y="10"/>
                </a:cubicBezTo>
                <a:close/>
              </a:path>
            </a:pathLst>
          </a:custGeom>
          <a:solidFill>
            <a:srgbClr val="00CC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76" name="Line 661"/>
          <p:cNvSpPr>
            <a:spLocks noChangeShapeType="1"/>
          </p:cNvSpPr>
          <p:nvPr/>
        </p:nvSpPr>
        <p:spPr bwMode="auto">
          <a:xfrm>
            <a:off x="7396163" y="3816350"/>
            <a:ext cx="163512" cy="120650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77" name="Line 662"/>
          <p:cNvSpPr>
            <a:spLocks noChangeShapeType="1"/>
          </p:cNvSpPr>
          <p:nvPr/>
        </p:nvSpPr>
        <p:spPr bwMode="auto">
          <a:xfrm>
            <a:off x="7493000" y="3736975"/>
            <a:ext cx="279400" cy="0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78" name="Line 663"/>
          <p:cNvSpPr>
            <a:spLocks noChangeShapeType="1"/>
          </p:cNvSpPr>
          <p:nvPr/>
        </p:nvSpPr>
        <p:spPr bwMode="auto">
          <a:xfrm flipV="1">
            <a:off x="7729538" y="3822700"/>
            <a:ext cx="134937" cy="104775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79" name="Line 664"/>
          <p:cNvSpPr>
            <a:spLocks noChangeShapeType="1"/>
          </p:cNvSpPr>
          <p:nvPr/>
        </p:nvSpPr>
        <p:spPr bwMode="auto">
          <a:xfrm>
            <a:off x="6723063" y="2590800"/>
            <a:ext cx="509587" cy="3175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80" name="Line 665"/>
          <p:cNvSpPr>
            <a:spLocks noChangeShapeType="1"/>
          </p:cNvSpPr>
          <p:nvPr/>
        </p:nvSpPr>
        <p:spPr bwMode="auto">
          <a:xfrm>
            <a:off x="7358063" y="4700588"/>
            <a:ext cx="390525" cy="18415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81" name="Line 666"/>
          <p:cNvSpPr>
            <a:spLocks noChangeShapeType="1"/>
          </p:cNvSpPr>
          <p:nvPr/>
        </p:nvSpPr>
        <p:spPr bwMode="auto">
          <a:xfrm flipV="1">
            <a:off x="6737350" y="4687888"/>
            <a:ext cx="322263" cy="198437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82" name="Line 667"/>
          <p:cNvSpPr>
            <a:spLocks noChangeShapeType="1"/>
          </p:cNvSpPr>
          <p:nvPr/>
        </p:nvSpPr>
        <p:spPr bwMode="auto">
          <a:xfrm flipV="1">
            <a:off x="6780213" y="4979988"/>
            <a:ext cx="971550" cy="0"/>
          </a:xfrm>
          <a:prstGeom prst="line">
            <a:avLst/>
          </a:prstGeom>
          <a:noFill/>
          <a:ln w="9525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83" name="Line 668"/>
          <p:cNvSpPr>
            <a:spLocks noChangeShapeType="1"/>
          </p:cNvSpPr>
          <p:nvPr/>
        </p:nvSpPr>
        <p:spPr bwMode="auto">
          <a:xfrm flipV="1">
            <a:off x="7577138" y="2495550"/>
            <a:ext cx="123825" cy="87313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84" name="Line 669"/>
          <p:cNvSpPr>
            <a:spLocks noChangeShapeType="1"/>
          </p:cNvSpPr>
          <p:nvPr/>
        </p:nvSpPr>
        <p:spPr bwMode="auto">
          <a:xfrm>
            <a:off x="7405688" y="2668588"/>
            <a:ext cx="0" cy="82550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85" name="Line 670"/>
          <p:cNvSpPr>
            <a:spLocks noChangeShapeType="1"/>
          </p:cNvSpPr>
          <p:nvPr/>
        </p:nvSpPr>
        <p:spPr bwMode="auto">
          <a:xfrm flipV="1">
            <a:off x="7580313" y="2562225"/>
            <a:ext cx="263525" cy="288925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86" name="Line 671"/>
          <p:cNvSpPr>
            <a:spLocks noChangeShapeType="1"/>
          </p:cNvSpPr>
          <p:nvPr/>
        </p:nvSpPr>
        <p:spPr bwMode="auto">
          <a:xfrm>
            <a:off x="7942263" y="2563813"/>
            <a:ext cx="0" cy="196850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87" name="Line 672"/>
          <p:cNvSpPr>
            <a:spLocks noChangeShapeType="1"/>
          </p:cNvSpPr>
          <p:nvPr/>
        </p:nvSpPr>
        <p:spPr bwMode="auto">
          <a:xfrm>
            <a:off x="7596188" y="2870200"/>
            <a:ext cx="188912" cy="0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88" name="Line 673"/>
          <p:cNvSpPr>
            <a:spLocks noChangeShapeType="1"/>
          </p:cNvSpPr>
          <p:nvPr/>
        </p:nvSpPr>
        <p:spPr bwMode="auto">
          <a:xfrm>
            <a:off x="8150225" y="2860675"/>
            <a:ext cx="177800" cy="0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89" name="Line 674"/>
          <p:cNvSpPr>
            <a:spLocks noChangeShapeType="1"/>
          </p:cNvSpPr>
          <p:nvPr/>
        </p:nvSpPr>
        <p:spPr bwMode="auto">
          <a:xfrm flipH="1">
            <a:off x="7299325" y="2936875"/>
            <a:ext cx="98425" cy="704850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90" name="Line 675"/>
          <p:cNvSpPr>
            <a:spLocks noChangeShapeType="1"/>
          </p:cNvSpPr>
          <p:nvPr/>
        </p:nvSpPr>
        <p:spPr bwMode="auto">
          <a:xfrm flipH="1">
            <a:off x="7888288" y="2936875"/>
            <a:ext cx="111125" cy="727075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91" name="Line 676"/>
          <p:cNvSpPr>
            <a:spLocks noChangeShapeType="1"/>
          </p:cNvSpPr>
          <p:nvPr/>
        </p:nvSpPr>
        <p:spPr bwMode="auto">
          <a:xfrm flipV="1">
            <a:off x="7272338" y="4078288"/>
            <a:ext cx="227012" cy="436562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0692" name="Line 677"/>
          <p:cNvSpPr>
            <a:spLocks noChangeShapeType="1"/>
          </p:cNvSpPr>
          <p:nvPr/>
        </p:nvSpPr>
        <p:spPr bwMode="auto">
          <a:xfrm>
            <a:off x="8345488" y="2859088"/>
            <a:ext cx="1778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70693" name="Group 678"/>
          <p:cNvGrpSpPr>
            <a:grpSpLocks/>
          </p:cNvGrpSpPr>
          <p:nvPr/>
        </p:nvGrpSpPr>
        <p:grpSpPr bwMode="auto">
          <a:xfrm>
            <a:off x="6053138" y="1846263"/>
            <a:ext cx="468312" cy="620712"/>
            <a:chOff x="1653" y="3023"/>
            <a:chExt cx="622" cy="911"/>
          </a:xfrm>
        </p:grpSpPr>
        <p:sp>
          <p:nvSpPr>
            <p:cNvPr id="71142" name="Line 270"/>
            <p:cNvSpPr>
              <a:spLocks noChangeShapeType="1"/>
            </p:cNvSpPr>
            <p:nvPr/>
          </p:nvSpPr>
          <p:spPr bwMode="auto">
            <a:xfrm flipH="1">
              <a:off x="1766" y="3287"/>
              <a:ext cx="188" cy="586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43" name="Line 271"/>
            <p:cNvSpPr>
              <a:spLocks noChangeShapeType="1"/>
            </p:cNvSpPr>
            <p:nvPr/>
          </p:nvSpPr>
          <p:spPr bwMode="auto">
            <a:xfrm>
              <a:off x="1954" y="3287"/>
              <a:ext cx="188" cy="583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44" name="Line 272"/>
            <p:cNvSpPr>
              <a:spLocks noChangeShapeType="1"/>
            </p:cNvSpPr>
            <p:nvPr/>
          </p:nvSpPr>
          <p:spPr bwMode="auto">
            <a:xfrm>
              <a:off x="1766" y="3870"/>
              <a:ext cx="188" cy="64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45" name="Line 273"/>
            <p:cNvSpPr>
              <a:spLocks noChangeShapeType="1"/>
            </p:cNvSpPr>
            <p:nvPr/>
          </p:nvSpPr>
          <p:spPr bwMode="auto">
            <a:xfrm flipH="1">
              <a:off x="1954" y="3870"/>
              <a:ext cx="188" cy="64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46" name="Line 274"/>
            <p:cNvSpPr>
              <a:spLocks noChangeShapeType="1"/>
            </p:cNvSpPr>
            <p:nvPr/>
          </p:nvSpPr>
          <p:spPr bwMode="auto">
            <a:xfrm>
              <a:off x="1954" y="3300"/>
              <a:ext cx="0" cy="634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47" name="Line 275"/>
            <p:cNvSpPr>
              <a:spLocks noChangeShapeType="1"/>
            </p:cNvSpPr>
            <p:nvPr/>
          </p:nvSpPr>
          <p:spPr bwMode="auto">
            <a:xfrm flipV="1">
              <a:off x="1766" y="3810"/>
              <a:ext cx="188" cy="63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48" name="Line 276"/>
            <p:cNvSpPr>
              <a:spLocks noChangeShapeType="1"/>
            </p:cNvSpPr>
            <p:nvPr/>
          </p:nvSpPr>
          <p:spPr bwMode="auto">
            <a:xfrm flipH="1" flipV="1">
              <a:off x="1954" y="3810"/>
              <a:ext cx="188" cy="60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49" name="Line 277"/>
            <p:cNvSpPr>
              <a:spLocks noChangeShapeType="1"/>
            </p:cNvSpPr>
            <p:nvPr/>
          </p:nvSpPr>
          <p:spPr bwMode="auto">
            <a:xfrm>
              <a:off x="1846" y="3618"/>
              <a:ext cx="108" cy="48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50" name="Line 278"/>
            <p:cNvSpPr>
              <a:spLocks noChangeShapeType="1"/>
            </p:cNvSpPr>
            <p:nvPr/>
          </p:nvSpPr>
          <p:spPr bwMode="auto">
            <a:xfrm flipV="1">
              <a:off x="1954" y="3618"/>
              <a:ext cx="114" cy="48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51" name="Line 279"/>
            <p:cNvSpPr>
              <a:spLocks noChangeShapeType="1"/>
            </p:cNvSpPr>
            <p:nvPr/>
          </p:nvSpPr>
          <p:spPr bwMode="auto">
            <a:xfrm>
              <a:off x="1810" y="3704"/>
              <a:ext cx="139" cy="65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52" name="Line 280"/>
            <p:cNvSpPr>
              <a:spLocks noChangeShapeType="1"/>
            </p:cNvSpPr>
            <p:nvPr/>
          </p:nvSpPr>
          <p:spPr bwMode="auto">
            <a:xfrm flipV="1">
              <a:off x="1954" y="3717"/>
              <a:ext cx="140" cy="57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53" name="Line 281"/>
            <p:cNvSpPr>
              <a:spLocks noChangeShapeType="1"/>
            </p:cNvSpPr>
            <p:nvPr/>
          </p:nvSpPr>
          <p:spPr bwMode="auto">
            <a:xfrm flipV="1">
              <a:off x="1954" y="3530"/>
              <a:ext cx="72" cy="24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54" name="Line 282"/>
            <p:cNvSpPr>
              <a:spLocks noChangeShapeType="1"/>
            </p:cNvSpPr>
            <p:nvPr/>
          </p:nvSpPr>
          <p:spPr bwMode="auto">
            <a:xfrm flipV="1">
              <a:off x="1954" y="3409"/>
              <a:ext cx="45" cy="18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55" name="Line 283"/>
            <p:cNvSpPr>
              <a:spLocks noChangeShapeType="1"/>
            </p:cNvSpPr>
            <p:nvPr/>
          </p:nvSpPr>
          <p:spPr bwMode="auto">
            <a:xfrm>
              <a:off x="1873" y="3522"/>
              <a:ext cx="87" cy="32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56" name="Line 284"/>
            <p:cNvSpPr>
              <a:spLocks noChangeShapeType="1"/>
            </p:cNvSpPr>
            <p:nvPr/>
          </p:nvSpPr>
          <p:spPr bwMode="auto">
            <a:xfrm>
              <a:off x="1912" y="3404"/>
              <a:ext cx="50" cy="31"/>
            </a:xfrm>
            <a:prstGeom prst="line">
              <a:avLst/>
            </a:prstGeom>
            <a:noFill/>
            <a:ln w="19050">
              <a:solidFill>
                <a:srgbClr val="80808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/>
            <a:lstStyle/>
            <a:p>
              <a:endParaRPr lang="en-US"/>
            </a:p>
          </p:txBody>
        </p:sp>
        <p:sp>
          <p:nvSpPr>
            <p:cNvPr id="71157" name="Oval 694"/>
            <p:cNvSpPr>
              <a:spLocks noChangeArrowheads="1"/>
            </p:cNvSpPr>
            <p:nvPr/>
          </p:nvSpPr>
          <p:spPr bwMode="auto">
            <a:xfrm>
              <a:off x="1921" y="3233"/>
              <a:ext cx="63" cy="68"/>
            </a:xfrm>
            <a:prstGeom prst="ellipse">
              <a:avLst/>
            </a:prstGeom>
            <a:solidFill>
              <a:srgbClr val="808080"/>
            </a:solidFill>
            <a:ln w="9525">
              <a:solidFill>
                <a:srgbClr val="80808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pic>
          <p:nvPicPr>
            <p:cNvPr id="71158" name="Picture 695" descr="cell_tower_radiation_gray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653" y="3023"/>
              <a:ext cx="622" cy="50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grpSp>
        <p:nvGrpSpPr>
          <p:cNvPr id="70694" name="Group 696"/>
          <p:cNvGrpSpPr>
            <a:grpSpLocks/>
          </p:cNvGrpSpPr>
          <p:nvPr/>
        </p:nvGrpSpPr>
        <p:grpSpPr bwMode="auto">
          <a:xfrm>
            <a:off x="6289675" y="2406650"/>
            <a:ext cx="454025" cy="254000"/>
            <a:chOff x="3843" y="1516"/>
            <a:chExt cx="286" cy="160"/>
          </a:xfrm>
        </p:grpSpPr>
        <p:sp>
          <p:nvSpPr>
            <p:cNvPr id="71133" name="Line 697"/>
            <p:cNvSpPr>
              <a:spLocks noChangeShapeType="1"/>
            </p:cNvSpPr>
            <p:nvPr/>
          </p:nvSpPr>
          <p:spPr bwMode="auto">
            <a:xfrm>
              <a:off x="3843" y="1516"/>
              <a:ext cx="96" cy="60"/>
            </a:xfrm>
            <a:prstGeom prst="line">
              <a:avLst/>
            </a:prstGeom>
            <a:noFill/>
            <a:ln w="9525">
              <a:solidFill>
                <a:srgbClr val="969696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134" name="Oval 407"/>
            <p:cNvSpPr>
              <a:spLocks noChangeArrowheads="1"/>
            </p:cNvSpPr>
            <p:nvPr/>
          </p:nvSpPr>
          <p:spPr bwMode="auto">
            <a:xfrm>
              <a:off x="3884" y="1616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135" name="Rectangle 410"/>
            <p:cNvSpPr>
              <a:spLocks noChangeArrowheads="1"/>
            </p:cNvSpPr>
            <p:nvPr/>
          </p:nvSpPr>
          <p:spPr bwMode="auto">
            <a:xfrm>
              <a:off x="3884" y="1610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136" name="Oval 411"/>
            <p:cNvSpPr>
              <a:spLocks noChangeArrowheads="1"/>
            </p:cNvSpPr>
            <p:nvPr/>
          </p:nvSpPr>
          <p:spPr bwMode="auto">
            <a:xfrm>
              <a:off x="3883" y="1569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1137" name="Group 701"/>
            <p:cNvGrpSpPr>
              <a:grpSpLocks/>
            </p:cNvGrpSpPr>
            <p:nvPr/>
          </p:nvGrpSpPr>
          <p:grpSpPr bwMode="auto">
            <a:xfrm>
              <a:off x="3932" y="1587"/>
              <a:ext cx="138" cy="33"/>
              <a:chOff x="2468" y="1332"/>
              <a:chExt cx="310" cy="60"/>
            </a:xfrm>
          </p:grpSpPr>
          <p:sp>
            <p:nvSpPr>
              <p:cNvPr id="71140" name="Freeform 702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141" name="Freeform 703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1138" name="Line 704"/>
            <p:cNvSpPr>
              <a:spLocks noChangeShapeType="1"/>
            </p:cNvSpPr>
            <p:nvPr/>
          </p:nvSpPr>
          <p:spPr bwMode="auto">
            <a:xfrm>
              <a:off x="3884" y="1602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139" name="Line 705"/>
            <p:cNvSpPr>
              <a:spLocks noChangeShapeType="1"/>
            </p:cNvSpPr>
            <p:nvPr/>
          </p:nvSpPr>
          <p:spPr bwMode="auto">
            <a:xfrm>
              <a:off x="4127" y="1604"/>
              <a:ext cx="0" cy="4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695" name="Group 706"/>
          <p:cNvGrpSpPr>
            <a:grpSpLocks/>
          </p:cNvGrpSpPr>
          <p:nvPr/>
        </p:nvGrpSpPr>
        <p:grpSpPr bwMode="auto">
          <a:xfrm>
            <a:off x="7202488" y="2493963"/>
            <a:ext cx="390525" cy="174625"/>
            <a:chOff x="4334" y="1470"/>
            <a:chExt cx="246" cy="107"/>
          </a:xfrm>
        </p:grpSpPr>
        <p:sp>
          <p:nvSpPr>
            <p:cNvPr id="71125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126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127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1128" name="Group 710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71131" name="Freeform 711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132" name="Freeform 712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1129" name="Line 713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130" name="Line 714"/>
            <p:cNvSpPr>
              <a:spLocks noChangeShapeType="1"/>
            </p:cNvSpPr>
            <p:nvPr/>
          </p:nvSpPr>
          <p:spPr bwMode="auto">
            <a:xfrm>
              <a:off x="4578" y="1505"/>
              <a:ext cx="0" cy="4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696" name="Group 715"/>
          <p:cNvGrpSpPr>
            <a:grpSpLocks/>
          </p:cNvGrpSpPr>
          <p:nvPr/>
        </p:nvGrpSpPr>
        <p:grpSpPr bwMode="auto">
          <a:xfrm>
            <a:off x="7213600" y="2757488"/>
            <a:ext cx="390525" cy="174625"/>
            <a:chOff x="4334" y="1470"/>
            <a:chExt cx="246" cy="107"/>
          </a:xfrm>
        </p:grpSpPr>
        <p:sp>
          <p:nvSpPr>
            <p:cNvPr id="71117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118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119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1120" name="Group 719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71123" name="Freeform 720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124" name="Freeform 721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1121" name="Line 722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122" name="Line 723"/>
            <p:cNvSpPr>
              <a:spLocks noChangeShapeType="1"/>
            </p:cNvSpPr>
            <p:nvPr/>
          </p:nvSpPr>
          <p:spPr bwMode="auto">
            <a:xfrm>
              <a:off x="4578" y="1505"/>
              <a:ext cx="0" cy="4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697" name="Group 724"/>
          <p:cNvGrpSpPr>
            <a:grpSpLocks/>
          </p:cNvGrpSpPr>
          <p:nvPr/>
        </p:nvGrpSpPr>
        <p:grpSpPr bwMode="auto">
          <a:xfrm>
            <a:off x="7762875" y="2759075"/>
            <a:ext cx="390525" cy="174625"/>
            <a:chOff x="4334" y="1470"/>
            <a:chExt cx="246" cy="107"/>
          </a:xfrm>
        </p:grpSpPr>
        <p:sp>
          <p:nvSpPr>
            <p:cNvPr id="71109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110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111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1112" name="Group 728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71115" name="Freeform 729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116" name="Freeform 730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1113" name="Line 731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114" name="Line 732"/>
            <p:cNvSpPr>
              <a:spLocks noChangeShapeType="1"/>
            </p:cNvSpPr>
            <p:nvPr/>
          </p:nvSpPr>
          <p:spPr bwMode="auto">
            <a:xfrm>
              <a:off x="4578" y="1505"/>
              <a:ext cx="0" cy="4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698" name="Group 733"/>
          <p:cNvGrpSpPr>
            <a:grpSpLocks/>
          </p:cNvGrpSpPr>
          <p:nvPr/>
        </p:nvGrpSpPr>
        <p:grpSpPr bwMode="auto">
          <a:xfrm>
            <a:off x="7689850" y="2393950"/>
            <a:ext cx="390525" cy="174625"/>
            <a:chOff x="4334" y="1470"/>
            <a:chExt cx="246" cy="107"/>
          </a:xfrm>
        </p:grpSpPr>
        <p:sp>
          <p:nvSpPr>
            <p:cNvPr id="71101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102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103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1104" name="Group 737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71107" name="Freeform 73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108" name="Freeform 73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1105" name="Line 740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106" name="Line 741"/>
            <p:cNvSpPr>
              <a:spLocks noChangeShapeType="1"/>
            </p:cNvSpPr>
            <p:nvPr/>
          </p:nvSpPr>
          <p:spPr bwMode="auto">
            <a:xfrm>
              <a:off x="4578" y="1505"/>
              <a:ext cx="0" cy="4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699" name="Group 742"/>
          <p:cNvGrpSpPr>
            <a:grpSpLocks/>
          </p:cNvGrpSpPr>
          <p:nvPr/>
        </p:nvGrpSpPr>
        <p:grpSpPr bwMode="auto">
          <a:xfrm>
            <a:off x="7737475" y="3644900"/>
            <a:ext cx="492125" cy="206375"/>
            <a:chOff x="4334" y="1470"/>
            <a:chExt cx="246" cy="107"/>
          </a:xfrm>
        </p:grpSpPr>
        <p:sp>
          <p:nvSpPr>
            <p:cNvPr id="71093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094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095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1096" name="Group 746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71099" name="Freeform 747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100" name="Freeform 748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1097" name="Line 749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98" name="Line 750"/>
            <p:cNvSpPr>
              <a:spLocks noChangeShapeType="1"/>
            </p:cNvSpPr>
            <p:nvPr/>
          </p:nvSpPr>
          <p:spPr bwMode="auto">
            <a:xfrm>
              <a:off x="4578" y="1505"/>
              <a:ext cx="0" cy="44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70700" name="Line 751"/>
          <p:cNvSpPr>
            <a:spLocks noChangeShapeType="1"/>
          </p:cNvSpPr>
          <p:nvPr/>
        </p:nvSpPr>
        <p:spPr bwMode="auto">
          <a:xfrm>
            <a:off x="6427788" y="3743325"/>
            <a:ext cx="679450" cy="0"/>
          </a:xfrm>
          <a:prstGeom prst="line">
            <a:avLst/>
          </a:prstGeom>
          <a:noFill/>
          <a:ln w="9525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70701" name="Group 752"/>
          <p:cNvGrpSpPr>
            <a:grpSpLocks/>
          </p:cNvGrpSpPr>
          <p:nvPr/>
        </p:nvGrpSpPr>
        <p:grpSpPr bwMode="auto">
          <a:xfrm>
            <a:off x="7086600" y="3632200"/>
            <a:ext cx="492125" cy="206375"/>
            <a:chOff x="4334" y="1470"/>
            <a:chExt cx="246" cy="107"/>
          </a:xfrm>
        </p:grpSpPr>
        <p:sp>
          <p:nvSpPr>
            <p:cNvPr id="71085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086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087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1088" name="Group 756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71091" name="Freeform 757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92" name="Freeform 758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1089" name="Line 759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90" name="Line 760"/>
            <p:cNvSpPr>
              <a:spLocks noChangeShapeType="1"/>
            </p:cNvSpPr>
            <p:nvPr/>
          </p:nvSpPr>
          <p:spPr bwMode="auto">
            <a:xfrm>
              <a:off x="4578" y="1505"/>
              <a:ext cx="0" cy="44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02" name="Group 761"/>
          <p:cNvGrpSpPr>
            <a:grpSpLocks/>
          </p:cNvGrpSpPr>
          <p:nvPr/>
        </p:nvGrpSpPr>
        <p:grpSpPr bwMode="auto">
          <a:xfrm>
            <a:off x="7591425" y="4806950"/>
            <a:ext cx="622300" cy="244475"/>
            <a:chOff x="4334" y="1470"/>
            <a:chExt cx="246" cy="107"/>
          </a:xfrm>
        </p:grpSpPr>
        <p:sp>
          <p:nvSpPr>
            <p:cNvPr id="71077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078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079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1080" name="Group 765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71083" name="Freeform 766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84" name="Freeform 767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1081" name="Line 768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82" name="Line 769"/>
            <p:cNvSpPr>
              <a:spLocks noChangeShapeType="1"/>
            </p:cNvSpPr>
            <p:nvPr/>
          </p:nvSpPr>
          <p:spPr bwMode="auto">
            <a:xfrm>
              <a:off x="4578" y="1505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03" name="Group 770"/>
          <p:cNvGrpSpPr>
            <a:grpSpLocks/>
          </p:cNvGrpSpPr>
          <p:nvPr/>
        </p:nvGrpSpPr>
        <p:grpSpPr bwMode="auto">
          <a:xfrm>
            <a:off x="6965950" y="4508500"/>
            <a:ext cx="622300" cy="244475"/>
            <a:chOff x="4334" y="1470"/>
            <a:chExt cx="246" cy="107"/>
          </a:xfrm>
        </p:grpSpPr>
        <p:sp>
          <p:nvSpPr>
            <p:cNvPr id="71069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070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071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1072" name="Group 774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71075" name="Freeform 775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76" name="Freeform 776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1073" name="Line 777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74" name="Line 778"/>
            <p:cNvSpPr>
              <a:spLocks noChangeShapeType="1"/>
            </p:cNvSpPr>
            <p:nvPr/>
          </p:nvSpPr>
          <p:spPr bwMode="auto">
            <a:xfrm>
              <a:off x="4578" y="1505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04" name="Group 779"/>
          <p:cNvGrpSpPr>
            <a:grpSpLocks/>
          </p:cNvGrpSpPr>
          <p:nvPr/>
        </p:nvGrpSpPr>
        <p:grpSpPr bwMode="auto">
          <a:xfrm>
            <a:off x="6242050" y="4851400"/>
            <a:ext cx="622300" cy="244475"/>
            <a:chOff x="4334" y="1470"/>
            <a:chExt cx="246" cy="107"/>
          </a:xfrm>
        </p:grpSpPr>
        <p:sp>
          <p:nvSpPr>
            <p:cNvPr id="71061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062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063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1064" name="Group 783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71067" name="Freeform 784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68" name="Freeform 785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1065" name="Line 786"/>
            <p:cNvSpPr>
              <a:spLocks noChangeShapeType="1"/>
            </p:cNvSpPr>
            <p:nvPr/>
          </p:nvSpPr>
          <p:spPr bwMode="auto">
            <a:xfrm>
              <a:off x="4335" y="1503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66" name="Line 787"/>
            <p:cNvSpPr>
              <a:spLocks noChangeShapeType="1"/>
            </p:cNvSpPr>
            <p:nvPr/>
          </p:nvSpPr>
          <p:spPr bwMode="auto">
            <a:xfrm>
              <a:off x="4578" y="1505"/>
              <a:ext cx="0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05" name="Group 788"/>
          <p:cNvGrpSpPr>
            <a:grpSpLocks/>
          </p:cNvGrpSpPr>
          <p:nvPr/>
        </p:nvGrpSpPr>
        <p:grpSpPr bwMode="auto">
          <a:xfrm>
            <a:off x="6051550" y="3644900"/>
            <a:ext cx="390525" cy="171450"/>
            <a:chOff x="4334" y="1470"/>
            <a:chExt cx="246" cy="107"/>
          </a:xfrm>
        </p:grpSpPr>
        <p:sp>
          <p:nvSpPr>
            <p:cNvPr id="71053" name="Oval 407"/>
            <p:cNvSpPr>
              <a:spLocks noChangeArrowheads="1"/>
            </p:cNvSpPr>
            <p:nvPr/>
          </p:nvSpPr>
          <p:spPr bwMode="auto">
            <a:xfrm>
              <a:off x="4335" y="1517"/>
              <a:ext cx="244" cy="6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054" name="Rectangle 410"/>
            <p:cNvSpPr>
              <a:spLocks noChangeArrowheads="1"/>
            </p:cNvSpPr>
            <p:nvPr/>
          </p:nvSpPr>
          <p:spPr bwMode="auto">
            <a:xfrm>
              <a:off x="4335" y="1511"/>
              <a:ext cx="245" cy="37"/>
            </a:xfrm>
            <a:prstGeom prst="rect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1055" name="Oval 411"/>
            <p:cNvSpPr>
              <a:spLocks noChangeArrowheads="1"/>
            </p:cNvSpPr>
            <p:nvPr/>
          </p:nvSpPr>
          <p:spPr bwMode="auto">
            <a:xfrm>
              <a:off x="4334" y="1470"/>
              <a:ext cx="244" cy="70"/>
            </a:xfrm>
            <a:prstGeom prst="ellipse">
              <a:avLst/>
            </a:prstGeom>
            <a:gradFill rotWithShape="1">
              <a:gsLst>
                <a:gs pos="0">
                  <a:schemeClr val="folHlink"/>
                </a:gs>
                <a:gs pos="100000">
                  <a:srgbClr val="EAEAEA"/>
                </a:gs>
              </a:gsLst>
              <a:lin ang="0" scaled="1"/>
            </a:gra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1056" name="Group 792"/>
            <p:cNvGrpSpPr>
              <a:grpSpLocks/>
            </p:cNvGrpSpPr>
            <p:nvPr/>
          </p:nvGrpSpPr>
          <p:grpSpPr bwMode="auto">
            <a:xfrm>
              <a:off x="4383" y="1488"/>
              <a:ext cx="138" cy="33"/>
              <a:chOff x="2468" y="1332"/>
              <a:chExt cx="310" cy="60"/>
            </a:xfrm>
          </p:grpSpPr>
          <p:sp>
            <p:nvSpPr>
              <p:cNvPr id="71059" name="Freeform 793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60" name="Freeform 794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12700" cmpd="sng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1057" name="Line 795"/>
            <p:cNvSpPr>
              <a:spLocks noChangeShapeType="1"/>
            </p:cNvSpPr>
            <p:nvPr/>
          </p:nvSpPr>
          <p:spPr bwMode="auto">
            <a:xfrm>
              <a:off x="4335" y="1503"/>
              <a:ext cx="0" cy="5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58" name="Line 796"/>
            <p:cNvSpPr>
              <a:spLocks noChangeShapeType="1"/>
            </p:cNvSpPr>
            <p:nvPr/>
          </p:nvSpPr>
          <p:spPr bwMode="auto">
            <a:xfrm>
              <a:off x="4578" y="1505"/>
              <a:ext cx="0" cy="49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06" name="Group 797"/>
          <p:cNvGrpSpPr>
            <a:grpSpLocks/>
          </p:cNvGrpSpPr>
          <p:nvPr/>
        </p:nvGrpSpPr>
        <p:grpSpPr bwMode="auto">
          <a:xfrm>
            <a:off x="7161213" y="5005388"/>
            <a:ext cx="446087" cy="422275"/>
            <a:chOff x="5072" y="3611"/>
            <a:chExt cx="459" cy="380"/>
          </a:xfrm>
        </p:grpSpPr>
        <p:grpSp>
          <p:nvGrpSpPr>
            <p:cNvPr id="71039" name="Group 798"/>
            <p:cNvGrpSpPr>
              <a:grpSpLocks/>
            </p:cNvGrpSpPr>
            <p:nvPr/>
          </p:nvGrpSpPr>
          <p:grpSpPr bwMode="auto">
            <a:xfrm>
              <a:off x="5144" y="3611"/>
              <a:ext cx="387" cy="99"/>
              <a:chOff x="5030" y="2639"/>
              <a:chExt cx="387" cy="99"/>
            </a:xfrm>
          </p:grpSpPr>
          <p:sp>
            <p:nvSpPr>
              <p:cNvPr id="71041" name="Freeform 799"/>
              <p:cNvSpPr>
                <a:spLocks/>
              </p:cNvSpPr>
              <p:nvPr/>
            </p:nvSpPr>
            <p:spPr bwMode="auto">
              <a:xfrm>
                <a:off x="5134" y="2657"/>
                <a:ext cx="69" cy="55"/>
              </a:xfrm>
              <a:custGeom>
                <a:avLst/>
                <a:gdLst>
                  <a:gd name="T0" fmla="*/ 0 w 199"/>
                  <a:gd name="T1" fmla="*/ 0 h 232"/>
                  <a:gd name="T2" fmla="*/ 0 w 199"/>
                  <a:gd name="T3" fmla="*/ 0 h 232"/>
                  <a:gd name="T4" fmla="*/ 0 w 199"/>
                  <a:gd name="T5" fmla="*/ 0 h 232"/>
                  <a:gd name="T6" fmla="*/ 0 w 199"/>
                  <a:gd name="T7" fmla="*/ 0 h 232"/>
                  <a:gd name="T8" fmla="*/ 0 w 199"/>
                  <a:gd name="T9" fmla="*/ 0 h 232"/>
                  <a:gd name="T10" fmla="*/ 0 w 199"/>
                  <a:gd name="T11" fmla="*/ 0 h 232"/>
                  <a:gd name="T12" fmla="*/ 0 w 199"/>
                  <a:gd name="T13" fmla="*/ 0 h 232"/>
                  <a:gd name="T14" fmla="*/ 0 w 199"/>
                  <a:gd name="T15" fmla="*/ 0 h 232"/>
                  <a:gd name="T16" fmla="*/ 0 w 199"/>
                  <a:gd name="T17" fmla="*/ 0 h 232"/>
                  <a:gd name="T18" fmla="*/ 0 w 199"/>
                  <a:gd name="T19" fmla="*/ 0 h 232"/>
                  <a:gd name="T20" fmla="*/ 0 w 199"/>
                  <a:gd name="T21" fmla="*/ 0 h 232"/>
                  <a:gd name="T22" fmla="*/ 0 w 199"/>
                  <a:gd name="T23" fmla="*/ 0 h 232"/>
                  <a:gd name="T24" fmla="*/ 0 w 199"/>
                  <a:gd name="T25" fmla="*/ 0 h 232"/>
                  <a:gd name="T26" fmla="*/ 0 w 199"/>
                  <a:gd name="T27" fmla="*/ 0 h 232"/>
                  <a:gd name="T28" fmla="*/ 0 w 199"/>
                  <a:gd name="T29" fmla="*/ 0 h 232"/>
                  <a:gd name="T30" fmla="*/ 0 w 199"/>
                  <a:gd name="T31" fmla="*/ 0 h 232"/>
                  <a:gd name="T32" fmla="*/ 0 w 199"/>
                  <a:gd name="T33" fmla="*/ 0 h 232"/>
                  <a:gd name="T34" fmla="*/ 0 w 199"/>
                  <a:gd name="T35" fmla="*/ 0 h 232"/>
                  <a:gd name="T36" fmla="*/ 0 w 199"/>
                  <a:gd name="T37" fmla="*/ 0 h 232"/>
                  <a:gd name="T38" fmla="*/ 0 w 199"/>
                  <a:gd name="T39" fmla="*/ 0 h 232"/>
                  <a:gd name="T40" fmla="*/ 0 w 199"/>
                  <a:gd name="T41" fmla="*/ 0 h 232"/>
                  <a:gd name="T42" fmla="*/ 0 w 199"/>
                  <a:gd name="T43" fmla="*/ 0 h 232"/>
                  <a:gd name="T44" fmla="*/ 0 w 199"/>
                  <a:gd name="T45" fmla="*/ 0 h 232"/>
                  <a:gd name="T46" fmla="*/ 0 w 199"/>
                  <a:gd name="T47" fmla="*/ 0 h 232"/>
                  <a:gd name="T48" fmla="*/ 0 w 199"/>
                  <a:gd name="T49" fmla="*/ 0 h 232"/>
                  <a:gd name="T50" fmla="*/ 0 w 199"/>
                  <a:gd name="T51" fmla="*/ 0 h 232"/>
                  <a:gd name="T52" fmla="*/ 0 w 199"/>
                  <a:gd name="T53" fmla="*/ 0 h 232"/>
                  <a:gd name="T54" fmla="*/ 0 w 199"/>
                  <a:gd name="T55" fmla="*/ 0 h 232"/>
                  <a:gd name="T56" fmla="*/ 0 w 199"/>
                  <a:gd name="T57" fmla="*/ 0 h 232"/>
                  <a:gd name="T58" fmla="*/ 0 w 199"/>
                  <a:gd name="T59" fmla="*/ 0 h 232"/>
                  <a:gd name="T60" fmla="*/ 0 w 199"/>
                  <a:gd name="T61" fmla="*/ 0 h 232"/>
                  <a:gd name="T62" fmla="*/ 0 w 199"/>
                  <a:gd name="T63" fmla="*/ 0 h 232"/>
                  <a:gd name="T64" fmla="*/ 0 w 199"/>
                  <a:gd name="T65" fmla="*/ 0 h 232"/>
                  <a:gd name="T66" fmla="*/ 0 w 199"/>
                  <a:gd name="T67" fmla="*/ 0 h 232"/>
                  <a:gd name="T68" fmla="*/ 0 w 199"/>
                  <a:gd name="T69" fmla="*/ 0 h 232"/>
                  <a:gd name="T70" fmla="*/ 0 w 199"/>
                  <a:gd name="T71" fmla="*/ 0 h 232"/>
                  <a:gd name="T72" fmla="*/ 0 w 199"/>
                  <a:gd name="T73" fmla="*/ 0 h 232"/>
                  <a:gd name="T74" fmla="*/ 0 w 199"/>
                  <a:gd name="T75" fmla="*/ 0 h 232"/>
                  <a:gd name="T76" fmla="*/ 0 w 199"/>
                  <a:gd name="T77" fmla="*/ 0 h 232"/>
                  <a:gd name="T78" fmla="*/ 0 w 199"/>
                  <a:gd name="T79" fmla="*/ 0 h 232"/>
                  <a:gd name="T80" fmla="*/ 0 w 199"/>
                  <a:gd name="T81" fmla="*/ 0 h 232"/>
                  <a:gd name="T82" fmla="*/ 0 w 199"/>
                  <a:gd name="T83" fmla="*/ 0 h 232"/>
                  <a:gd name="T84" fmla="*/ 0 w 199"/>
                  <a:gd name="T85" fmla="*/ 0 h 232"/>
                  <a:gd name="T86" fmla="*/ 0 w 199"/>
                  <a:gd name="T87" fmla="*/ 0 h 232"/>
                  <a:gd name="T88" fmla="*/ 0 w 199"/>
                  <a:gd name="T89" fmla="*/ 0 h 232"/>
                  <a:gd name="T90" fmla="*/ 0 w 199"/>
                  <a:gd name="T91" fmla="*/ 0 h 232"/>
                  <a:gd name="T92" fmla="*/ 0 w 199"/>
                  <a:gd name="T93" fmla="*/ 0 h 232"/>
                  <a:gd name="T94" fmla="*/ 0 w 199"/>
                  <a:gd name="T95" fmla="*/ 0 h 232"/>
                  <a:gd name="T96" fmla="*/ 0 w 199"/>
                  <a:gd name="T97" fmla="*/ 0 h 232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w 199"/>
                  <a:gd name="T148" fmla="*/ 0 h 232"/>
                  <a:gd name="T149" fmla="*/ 199 w 199"/>
                  <a:gd name="T150" fmla="*/ 232 h 232"/>
                </a:gdLst>
                <a:ahLst/>
                <a:cxnLst>
                  <a:cxn ang="T98">
                    <a:pos x="T0" y="T1"/>
                  </a:cxn>
                  <a:cxn ang="T99">
                    <a:pos x="T2" y="T3"/>
                  </a:cxn>
                  <a:cxn ang="T100">
                    <a:pos x="T4" y="T5"/>
                  </a:cxn>
                  <a:cxn ang="T101">
                    <a:pos x="T6" y="T7"/>
                  </a:cxn>
                  <a:cxn ang="T102">
                    <a:pos x="T8" y="T9"/>
                  </a:cxn>
                  <a:cxn ang="T103">
                    <a:pos x="T10" y="T11"/>
                  </a:cxn>
                  <a:cxn ang="T104">
                    <a:pos x="T12" y="T13"/>
                  </a:cxn>
                  <a:cxn ang="T105">
                    <a:pos x="T14" y="T15"/>
                  </a:cxn>
                  <a:cxn ang="T106">
                    <a:pos x="T16" y="T17"/>
                  </a:cxn>
                  <a:cxn ang="T107">
                    <a:pos x="T18" y="T19"/>
                  </a:cxn>
                  <a:cxn ang="T108">
                    <a:pos x="T20" y="T21"/>
                  </a:cxn>
                  <a:cxn ang="T109">
                    <a:pos x="T22" y="T23"/>
                  </a:cxn>
                  <a:cxn ang="T110">
                    <a:pos x="T24" y="T25"/>
                  </a:cxn>
                  <a:cxn ang="T111">
                    <a:pos x="T26" y="T27"/>
                  </a:cxn>
                  <a:cxn ang="T112">
                    <a:pos x="T28" y="T29"/>
                  </a:cxn>
                  <a:cxn ang="T113">
                    <a:pos x="T30" y="T31"/>
                  </a:cxn>
                  <a:cxn ang="T114">
                    <a:pos x="T32" y="T33"/>
                  </a:cxn>
                  <a:cxn ang="T115">
                    <a:pos x="T34" y="T35"/>
                  </a:cxn>
                  <a:cxn ang="T116">
                    <a:pos x="T36" y="T37"/>
                  </a:cxn>
                  <a:cxn ang="T117">
                    <a:pos x="T38" y="T39"/>
                  </a:cxn>
                  <a:cxn ang="T118">
                    <a:pos x="T40" y="T41"/>
                  </a:cxn>
                  <a:cxn ang="T119">
                    <a:pos x="T42" y="T43"/>
                  </a:cxn>
                  <a:cxn ang="T120">
                    <a:pos x="T44" y="T45"/>
                  </a:cxn>
                  <a:cxn ang="T121">
                    <a:pos x="T46" y="T47"/>
                  </a:cxn>
                  <a:cxn ang="T122">
                    <a:pos x="T48" y="T49"/>
                  </a:cxn>
                  <a:cxn ang="T123">
                    <a:pos x="T50" y="T51"/>
                  </a:cxn>
                  <a:cxn ang="T124">
                    <a:pos x="T52" y="T53"/>
                  </a:cxn>
                  <a:cxn ang="T125">
                    <a:pos x="T54" y="T55"/>
                  </a:cxn>
                  <a:cxn ang="T126">
                    <a:pos x="T56" y="T57"/>
                  </a:cxn>
                  <a:cxn ang="T127">
                    <a:pos x="T58" y="T59"/>
                  </a:cxn>
                  <a:cxn ang="T128">
                    <a:pos x="T60" y="T61"/>
                  </a:cxn>
                  <a:cxn ang="T129">
                    <a:pos x="T62" y="T63"/>
                  </a:cxn>
                  <a:cxn ang="T130">
                    <a:pos x="T64" y="T65"/>
                  </a:cxn>
                  <a:cxn ang="T131">
                    <a:pos x="T66" y="T67"/>
                  </a:cxn>
                  <a:cxn ang="T132">
                    <a:pos x="T68" y="T69"/>
                  </a:cxn>
                  <a:cxn ang="T133">
                    <a:pos x="T70" y="T71"/>
                  </a:cxn>
                  <a:cxn ang="T134">
                    <a:pos x="T72" y="T73"/>
                  </a:cxn>
                  <a:cxn ang="T135">
                    <a:pos x="T74" y="T75"/>
                  </a:cxn>
                  <a:cxn ang="T136">
                    <a:pos x="T76" y="T77"/>
                  </a:cxn>
                  <a:cxn ang="T137">
                    <a:pos x="T78" y="T79"/>
                  </a:cxn>
                  <a:cxn ang="T138">
                    <a:pos x="T80" y="T81"/>
                  </a:cxn>
                  <a:cxn ang="T139">
                    <a:pos x="T82" y="T83"/>
                  </a:cxn>
                  <a:cxn ang="T140">
                    <a:pos x="T84" y="T85"/>
                  </a:cxn>
                  <a:cxn ang="T141">
                    <a:pos x="T86" y="T87"/>
                  </a:cxn>
                  <a:cxn ang="T142">
                    <a:pos x="T88" y="T89"/>
                  </a:cxn>
                  <a:cxn ang="T143">
                    <a:pos x="T90" y="T91"/>
                  </a:cxn>
                  <a:cxn ang="T144">
                    <a:pos x="T92" y="T93"/>
                  </a:cxn>
                  <a:cxn ang="T145">
                    <a:pos x="T94" y="T95"/>
                  </a:cxn>
                  <a:cxn ang="T146">
                    <a:pos x="T96" y="T97"/>
                  </a:cxn>
                </a:cxnLst>
                <a:rect l="T147" t="T148" r="T149" b="T150"/>
                <a:pathLst>
                  <a:path w="199" h="232">
                    <a:moveTo>
                      <a:pt x="70" y="29"/>
                    </a:moveTo>
                    <a:lnTo>
                      <a:pt x="55" y="39"/>
                    </a:lnTo>
                    <a:lnTo>
                      <a:pt x="42" y="50"/>
                    </a:lnTo>
                    <a:lnTo>
                      <a:pt x="30" y="63"/>
                    </a:lnTo>
                    <a:lnTo>
                      <a:pt x="20" y="77"/>
                    </a:lnTo>
                    <a:lnTo>
                      <a:pt x="12" y="91"/>
                    </a:lnTo>
                    <a:lnTo>
                      <a:pt x="6" y="108"/>
                    </a:lnTo>
                    <a:lnTo>
                      <a:pt x="2" y="125"/>
                    </a:lnTo>
                    <a:lnTo>
                      <a:pt x="0" y="142"/>
                    </a:lnTo>
                    <a:lnTo>
                      <a:pt x="2" y="166"/>
                    </a:lnTo>
                    <a:lnTo>
                      <a:pt x="12" y="186"/>
                    </a:lnTo>
                    <a:lnTo>
                      <a:pt x="26" y="203"/>
                    </a:lnTo>
                    <a:lnTo>
                      <a:pt x="45" y="216"/>
                    </a:lnTo>
                    <a:lnTo>
                      <a:pt x="66" y="226"/>
                    </a:lnTo>
                    <a:lnTo>
                      <a:pt x="88" y="230"/>
                    </a:lnTo>
                    <a:lnTo>
                      <a:pt x="111" y="232"/>
                    </a:lnTo>
                    <a:lnTo>
                      <a:pt x="134" y="228"/>
                    </a:lnTo>
                    <a:lnTo>
                      <a:pt x="138" y="228"/>
                    </a:lnTo>
                    <a:lnTo>
                      <a:pt x="143" y="226"/>
                    </a:lnTo>
                    <a:lnTo>
                      <a:pt x="147" y="222"/>
                    </a:lnTo>
                    <a:lnTo>
                      <a:pt x="148" y="218"/>
                    </a:lnTo>
                    <a:lnTo>
                      <a:pt x="145" y="212"/>
                    </a:lnTo>
                    <a:lnTo>
                      <a:pt x="141" y="207"/>
                    </a:lnTo>
                    <a:lnTo>
                      <a:pt x="135" y="203"/>
                    </a:lnTo>
                    <a:lnTo>
                      <a:pt x="129" y="201"/>
                    </a:lnTo>
                    <a:lnTo>
                      <a:pt x="117" y="197"/>
                    </a:lnTo>
                    <a:lnTo>
                      <a:pt x="105" y="195"/>
                    </a:lnTo>
                    <a:lnTo>
                      <a:pt x="94" y="193"/>
                    </a:lnTo>
                    <a:lnTo>
                      <a:pt x="83" y="190"/>
                    </a:lnTo>
                    <a:lnTo>
                      <a:pt x="73" y="187"/>
                    </a:lnTo>
                    <a:lnTo>
                      <a:pt x="62" y="182"/>
                    </a:lnTo>
                    <a:lnTo>
                      <a:pt x="53" y="176"/>
                    </a:lnTo>
                    <a:lnTo>
                      <a:pt x="43" y="167"/>
                    </a:lnTo>
                    <a:lnTo>
                      <a:pt x="40" y="128"/>
                    </a:lnTo>
                    <a:lnTo>
                      <a:pt x="49" y="96"/>
                    </a:lnTo>
                    <a:lnTo>
                      <a:pt x="68" y="71"/>
                    </a:lnTo>
                    <a:lnTo>
                      <a:pt x="94" y="50"/>
                    </a:lnTo>
                    <a:lnTo>
                      <a:pt x="122" y="34"/>
                    </a:lnTo>
                    <a:lnTo>
                      <a:pt x="151" y="21"/>
                    </a:lnTo>
                    <a:lnTo>
                      <a:pt x="178" y="12"/>
                    </a:lnTo>
                    <a:lnTo>
                      <a:pt x="199" y="4"/>
                    </a:lnTo>
                    <a:lnTo>
                      <a:pt x="186" y="1"/>
                    </a:lnTo>
                    <a:lnTo>
                      <a:pt x="172" y="0"/>
                    </a:lnTo>
                    <a:lnTo>
                      <a:pt x="156" y="2"/>
                    </a:lnTo>
                    <a:lnTo>
                      <a:pt x="138" y="4"/>
                    </a:lnTo>
                    <a:lnTo>
                      <a:pt x="121" y="10"/>
                    </a:lnTo>
                    <a:lnTo>
                      <a:pt x="103" y="16"/>
                    </a:lnTo>
                    <a:lnTo>
                      <a:pt x="86" y="23"/>
                    </a:lnTo>
                    <a:lnTo>
                      <a:pt x="70" y="29"/>
                    </a:lnTo>
                    <a:close/>
                  </a:path>
                </a:pathLst>
              </a:custGeom>
              <a:solidFill>
                <a:srgbClr val="C9E8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42" name="Freeform 800"/>
              <p:cNvSpPr>
                <a:spLocks/>
              </p:cNvSpPr>
              <p:nvPr/>
            </p:nvSpPr>
            <p:spPr bwMode="auto">
              <a:xfrm>
                <a:off x="5252" y="2656"/>
                <a:ext cx="47" cy="42"/>
              </a:xfrm>
              <a:custGeom>
                <a:avLst/>
                <a:gdLst>
                  <a:gd name="T0" fmla="*/ 0 w 128"/>
                  <a:gd name="T1" fmla="*/ 0 h 180"/>
                  <a:gd name="T2" fmla="*/ 0 w 128"/>
                  <a:gd name="T3" fmla="*/ 0 h 180"/>
                  <a:gd name="T4" fmla="*/ 0 w 128"/>
                  <a:gd name="T5" fmla="*/ 0 h 180"/>
                  <a:gd name="T6" fmla="*/ 0 w 128"/>
                  <a:gd name="T7" fmla="*/ 0 h 180"/>
                  <a:gd name="T8" fmla="*/ 0 w 128"/>
                  <a:gd name="T9" fmla="*/ 0 h 180"/>
                  <a:gd name="T10" fmla="*/ 0 w 128"/>
                  <a:gd name="T11" fmla="*/ 0 h 180"/>
                  <a:gd name="T12" fmla="*/ 0 w 128"/>
                  <a:gd name="T13" fmla="*/ 0 h 180"/>
                  <a:gd name="T14" fmla="*/ 0 w 128"/>
                  <a:gd name="T15" fmla="*/ 0 h 180"/>
                  <a:gd name="T16" fmla="*/ 0 w 128"/>
                  <a:gd name="T17" fmla="*/ 0 h 180"/>
                  <a:gd name="T18" fmla="*/ 0 w 128"/>
                  <a:gd name="T19" fmla="*/ 0 h 180"/>
                  <a:gd name="T20" fmla="*/ 0 w 128"/>
                  <a:gd name="T21" fmla="*/ 0 h 180"/>
                  <a:gd name="T22" fmla="*/ 0 w 128"/>
                  <a:gd name="T23" fmla="*/ 0 h 180"/>
                  <a:gd name="T24" fmla="*/ 0 w 128"/>
                  <a:gd name="T25" fmla="*/ 0 h 180"/>
                  <a:gd name="T26" fmla="*/ 0 w 128"/>
                  <a:gd name="T27" fmla="*/ 0 h 180"/>
                  <a:gd name="T28" fmla="*/ 0 w 128"/>
                  <a:gd name="T29" fmla="*/ 0 h 180"/>
                  <a:gd name="T30" fmla="*/ 0 w 128"/>
                  <a:gd name="T31" fmla="*/ 0 h 180"/>
                  <a:gd name="T32" fmla="*/ 0 w 128"/>
                  <a:gd name="T33" fmla="*/ 0 h 180"/>
                  <a:gd name="T34" fmla="*/ 0 w 128"/>
                  <a:gd name="T35" fmla="*/ 0 h 180"/>
                  <a:gd name="T36" fmla="*/ 0 w 128"/>
                  <a:gd name="T37" fmla="*/ 0 h 180"/>
                  <a:gd name="T38" fmla="*/ 0 w 128"/>
                  <a:gd name="T39" fmla="*/ 0 h 180"/>
                  <a:gd name="T40" fmla="*/ 0 w 128"/>
                  <a:gd name="T41" fmla="*/ 0 h 180"/>
                  <a:gd name="T42" fmla="*/ 0 w 128"/>
                  <a:gd name="T43" fmla="*/ 0 h 180"/>
                  <a:gd name="T44" fmla="*/ 0 w 128"/>
                  <a:gd name="T45" fmla="*/ 0 h 180"/>
                  <a:gd name="T46" fmla="*/ 0 w 128"/>
                  <a:gd name="T47" fmla="*/ 0 h 180"/>
                  <a:gd name="T48" fmla="*/ 0 w 128"/>
                  <a:gd name="T49" fmla="*/ 0 h 180"/>
                  <a:gd name="T50" fmla="*/ 0 w 128"/>
                  <a:gd name="T51" fmla="*/ 0 h 180"/>
                  <a:gd name="T52" fmla="*/ 0 w 128"/>
                  <a:gd name="T53" fmla="*/ 0 h 180"/>
                  <a:gd name="T54" fmla="*/ 0 w 128"/>
                  <a:gd name="T55" fmla="*/ 0 h 180"/>
                  <a:gd name="T56" fmla="*/ 0 w 128"/>
                  <a:gd name="T57" fmla="*/ 0 h 180"/>
                  <a:gd name="T58" fmla="*/ 0 w 128"/>
                  <a:gd name="T59" fmla="*/ 0 h 180"/>
                  <a:gd name="T60" fmla="*/ 0 w 128"/>
                  <a:gd name="T61" fmla="*/ 0 h 180"/>
                  <a:gd name="T62" fmla="*/ 0 w 128"/>
                  <a:gd name="T63" fmla="*/ 0 h 180"/>
                  <a:gd name="T64" fmla="*/ 0 w 128"/>
                  <a:gd name="T65" fmla="*/ 0 h 180"/>
                  <a:gd name="T66" fmla="*/ 0 w 128"/>
                  <a:gd name="T67" fmla="*/ 0 h 180"/>
                  <a:gd name="T68" fmla="*/ 0 w 128"/>
                  <a:gd name="T69" fmla="*/ 0 h 180"/>
                  <a:gd name="T70" fmla="*/ 0 w 128"/>
                  <a:gd name="T71" fmla="*/ 0 h 180"/>
                  <a:gd name="T72" fmla="*/ 0 w 128"/>
                  <a:gd name="T73" fmla="*/ 0 h 180"/>
                  <a:gd name="T74" fmla="*/ 0 w 128"/>
                  <a:gd name="T75" fmla="*/ 0 h 180"/>
                  <a:gd name="T76" fmla="*/ 0 w 128"/>
                  <a:gd name="T77" fmla="*/ 0 h 180"/>
                  <a:gd name="T78" fmla="*/ 0 w 128"/>
                  <a:gd name="T79" fmla="*/ 0 h 180"/>
                  <a:gd name="T80" fmla="*/ 0 w 128"/>
                  <a:gd name="T81" fmla="*/ 0 h 180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w 128"/>
                  <a:gd name="T124" fmla="*/ 0 h 180"/>
                  <a:gd name="T125" fmla="*/ 128 w 128"/>
                  <a:gd name="T126" fmla="*/ 180 h 180"/>
                </a:gdLst>
                <a:ahLst/>
                <a:cxnLst>
                  <a:cxn ang="T82">
                    <a:pos x="T0" y="T1"/>
                  </a:cxn>
                  <a:cxn ang="T83">
                    <a:pos x="T2" y="T3"/>
                  </a:cxn>
                  <a:cxn ang="T84">
                    <a:pos x="T4" y="T5"/>
                  </a:cxn>
                  <a:cxn ang="T85">
                    <a:pos x="T6" y="T7"/>
                  </a:cxn>
                  <a:cxn ang="T86">
                    <a:pos x="T8" y="T9"/>
                  </a:cxn>
                  <a:cxn ang="T87">
                    <a:pos x="T10" y="T11"/>
                  </a:cxn>
                  <a:cxn ang="T88">
                    <a:pos x="T12" y="T13"/>
                  </a:cxn>
                  <a:cxn ang="T89">
                    <a:pos x="T14" y="T15"/>
                  </a:cxn>
                  <a:cxn ang="T90">
                    <a:pos x="T16" y="T17"/>
                  </a:cxn>
                  <a:cxn ang="T91">
                    <a:pos x="T18" y="T19"/>
                  </a:cxn>
                  <a:cxn ang="T92">
                    <a:pos x="T20" y="T21"/>
                  </a:cxn>
                  <a:cxn ang="T93">
                    <a:pos x="T22" y="T23"/>
                  </a:cxn>
                  <a:cxn ang="T94">
                    <a:pos x="T24" y="T25"/>
                  </a:cxn>
                  <a:cxn ang="T95">
                    <a:pos x="T26" y="T27"/>
                  </a:cxn>
                  <a:cxn ang="T96">
                    <a:pos x="T28" y="T29"/>
                  </a:cxn>
                  <a:cxn ang="T97">
                    <a:pos x="T30" y="T31"/>
                  </a:cxn>
                  <a:cxn ang="T98">
                    <a:pos x="T32" y="T33"/>
                  </a:cxn>
                  <a:cxn ang="T99">
                    <a:pos x="T34" y="T35"/>
                  </a:cxn>
                  <a:cxn ang="T100">
                    <a:pos x="T36" y="T37"/>
                  </a:cxn>
                  <a:cxn ang="T101">
                    <a:pos x="T38" y="T39"/>
                  </a:cxn>
                  <a:cxn ang="T102">
                    <a:pos x="T40" y="T41"/>
                  </a:cxn>
                  <a:cxn ang="T103">
                    <a:pos x="T42" y="T43"/>
                  </a:cxn>
                  <a:cxn ang="T104">
                    <a:pos x="T44" y="T45"/>
                  </a:cxn>
                  <a:cxn ang="T105">
                    <a:pos x="T46" y="T47"/>
                  </a:cxn>
                  <a:cxn ang="T106">
                    <a:pos x="T48" y="T49"/>
                  </a:cxn>
                  <a:cxn ang="T107">
                    <a:pos x="T50" y="T51"/>
                  </a:cxn>
                  <a:cxn ang="T108">
                    <a:pos x="T52" y="T53"/>
                  </a:cxn>
                  <a:cxn ang="T109">
                    <a:pos x="T54" y="T55"/>
                  </a:cxn>
                  <a:cxn ang="T110">
                    <a:pos x="T56" y="T57"/>
                  </a:cxn>
                  <a:cxn ang="T111">
                    <a:pos x="T58" y="T59"/>
                  </a:cxn>
                  <a:cxn ang="T112">
                    <a:pos x="T60" y="T61"/>
                  </a:cxn>
                  <a:cxn ang="T113">
                    <a:pos x="T62" y="T63"/>
                  </a:cxn>
                  <a:cxn ang="T114">
                    <a:pos x="T64" y="T65"/>
                  </a:cxn>
                  <a:cxn ang="T115">
                    <a:pos x="T66" y="T67"/>
                  </a:cxn>
                  <a:cxn ang="T116">
                    <a:pos x="T68" y="T69"/>
                  </a:cxn>
                  <a:cxn ang="T117">
                    <a:pos x="T70" y="T71"/>
                  </a:cxn>
                  <a:cxn ang="T118">
                    <a:pos x="T72" y="T73"/>
                  </a:cxn>
                  <a:cxn ang="T119">
                    <a:pos x="T74" y="T75"/>
                  </a:cxn>
                  <a:cxn ang="T120">
                    <a:pos x="T76" y="T77"/>
                  </a:cxn>
                  <a:cxn ang="T121">
                    <a:pos x="T78" y="T79"/>
                  </a:cxn>
                  <a:cxn ang="T122">
                    <a:pos x="T80" y="T81"/>
                  </a:cxn>
                </a:cxnLst>
                <a:rect l="T123" t="T124" r="T125" b="T126"/>
                <a:pathLst>
                  <a:path w="128" h="180">
                    <a:moveTo>
                      <a:pt x="108" y="59"/>
                    </a:moveTo>
                    <a:lnTo>
                      <a:pt x="113" y="77"/>
                    </a:lnTo>
                    <a:lnTo>
                      <a:pt x="111" y="94"/>
                    </a:lnTo>
                    <a:lnTo>
                      <a:pt x="103" y="108"/>
                    </a:lnTo>
                    <a:lnTo>
                      <a:pt x="91" y="121"/>
                    </a:lnTo>
                    <a:lnTo>
                      <a:pt x="77" y="132"/>
                    </a:lnTo>
                    <a:lnTo>
                      <a:pt x="61" y="144"/>
                    </a:lnTo>
                    <a:lnTo>
                      <a:pt x="45" y="154"/>
                    </a:lnTo>
                    <a:lnTo>
                      <a:pt x="30" y="164"/>
                    </a:lnTo>
                    <a:lnTo>
                      <a:pt x="28" y="168"/>
                    </a:lnTo>
                    <a:lnTo>
                      <a:pt x="27" y="170"/>
                    </a:lnTo>
                    <a:lnTo>
                      <a:pt x="27" y="174"/>
                    </a:lnTo>
                    <a:lnTo>
                      <a:pt x="28" y="177"/>
                    </a:lnTo>
                    <a:lnTo>
                      <a:pt x="32" y="179"/>
                    </a:lnTo>
                    <a:lnTo>
                      <a:pt x="35" y="180"/>
                    </a:lnTo>
                    <a:lnTo>
                      <a:pt x="37" y="180"/>
                    </a:lnTo>
                    <a:lnTo>
                      <a:pt x="41" y="179"/>
                    </a:lnTo>
                    <a:lnTo>
                      <a:pt x="60" y="169"/>
                    </a:lnTo>
                    <a:lnTo>
                      <a:pt x="77" y="158"/>
                    </a:lnTo>
                    <a:lnTo>
                      <a:pt x="94" y="145"/>
                    </a:lnTo>
                    <a:lnTo>
                      <a:pt x="109" y="130"/>
                    </a:lnTo>
                    <a:lnTo>
                      <a:pt x="120" y="114"/>
                    </a:lnTo>
                    <a:lnTo>
                      <a:pt x="127" y="95"/>
                    </a:lnTo>
                    <a:lnTo>
                      <a:pt x="128" y="76"/>
                    </a:lnTo>
                    <a:lnTo>
                      <a:pt x="123" y="55"/>
                    </a:lnTo>
                    <a:lnTo>
                      <a:pt x="113" y="39"/>
                    </a:lnTo>
                    <a:lnTo>
                      <a:pt x="97" y="25"/>
                    </a:lnTo>
                    <a:lnTo>
                      <a:pt x="79" y="15"/>
                    </a:lnTo>
                    <a:lnTo>
                      <a:pt x="57" y="7"/>
                    </a:lnTo>
                    <a:lnTo>
                      <a:pt x="36" y="2"/>
                    </a:lnTo>
                    <a:lnTo>
                      <a:pt x="19" y="0"/>
                    </a:lnTo>
                    <a:lnTo>
                      <a:pt x="6" y="0"/>
                    </a:lnTo>
                    <a:lnTo>
                      <a:pt x="0" y="4"/>
                    </a:lnTo>
                    <a:lnTo>
                      <a:pt x="14" y="9"/>
                    </a:lnTo>
                    <a:lnTo>
                      <a:pt x="29" y="14"/>
                    </a:lnTo>
                    <a:lnTo>
                      <a:pt x="46" y="19"/>
                    </a:lnTo>
                    <a:lnTo>
                      <a:pt x="61" y="23"/>
                    </a:lnTo>
                    <a:lnTo>
                      <a:pt x="76" y="29"/>
                    </a:lnTo>
                    <a:lnTo>
                      <a:pt x="89" y="37"/>
                    </a:lnTo>
                    <a:lnTo>
                      <a:pt x="100" y="46"/>
                    </a:lnTo>
                    <a:lnTo>
                      <a:pt x="108" y="59"/>
                    </a:lnTo>
                    <a:close/>
                  </a:path>
                </a:pathLst>
              </a:custGeom>
              <a:solidFill>
                <a:srgbClr val="C9E8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43" name="Freeform 801"/>
              <p:cNvSpPr>
                <a:spLocks/>
              </p:cNvSpPr>
              <p:nvPr/>
            </p:nvSpPr>
            <p:spPr bwMode="auto">
              <a:xfrm>
                <a:off x="5089" y="2646"/>
                <a:ext cx="114" cy="88"/>
              </a:xfrm>
              <a:custGeom>
                <a:avLst/>
                <a:gdLst>
                  <a:gd name="T0" fmla="*/ 0 w 322"/>
                  <a:gd name="T1" fmla="*/ 0 h 378"/>
                  <a:gd name="T2" fmla="*/ 0 w 322"/>
                  <a:gd name="T3" fmla="*/ 0 h 378"/>
                  <a:gd name="T4" fmla="*/ 0 w 322"/>
                  <a:gd name="T5" fmla="*/ 0 h 378"/>
                  <a:gd name="T6" fmla="*/ 0 w 322"/>
                  <a:gd name="T7" fmla="*/ 0 h 378"/>
                  <a:gd name="T8" fmla="*/ 0 w 322"/>
                  <a:gd name="T9" fmla="*/ 0 h 378"/>
                  <a:gd name="T10" fmla="*/ 0 w 322"/>
                  <a:gd name="T11" fmla="*/ 0 h 378"/>
                  <a:gd name="T12" fmla="*/ 0 w 322"/>
                  <a:gd name="T13" fmla="*/ 0 h 378"/>
                  <a:gd name="T14" fmla="*/ 0 w 322"/>
                  <a:gd name="T15" fmla="*/ 0 h 378"/>
                  <a:gd name="T16" fmla="*/ 0 w 322"/>
                  <a:gd name="T17" fmla="*/ 0 h 378"/>
                  <a:gd name="T18" fmla="*/ 0 w 322"/>
                  <a:gd name="T19" fmla="*/ 0 h 378"/>
                  <a:gd name="T20" fmla="*/ 0 w 322"/>
                  <a:gd name="T21" fmla="*/ 0 h 378"/>
                  <a:gd name="T22" fmla="*/ 0 w 322"/>
                  <a:gd name="T23" fmla="*/ 0 h 378"/>
                  <a:gd name="T24" fmla="*/ 0 w 322"/>
                  <a:gd name="T25" fmla="*/ 0 h 378"/>
                  <a:gd name="T26" fmla="*/ 0 w 322"/>
                  <a:gd name="T27" fmla="*/ 0 h 378"/>
                  <a:gd name="T28" fmla="*/ 0 w 322"/>
                  <a:gd name="T29" fmla="*/ 0 h 378"/>
                  <a:gd name="T30" fmla="*/ 0 w 322"/>
                  <a:gd name="T31" fmla="*/ 0 h 378"/>
                  <a:gd name="T32" fmla="*/ 0 w 322"/>
                  <a:gd name="T33" fmla="*/ 0 h 378"/>
                  <a:gd name="T34" fmla="*/ 0 w 322"/>
                  <a:gd name="T35" fmla="*/ 0 h 378"/>
                  <a:gd name="T36" fmla="*/ 0 w 322"/>
                  <a:gd name="T37" fmla="*/ 0 h 378"/>
                  <a:gd name="T38" fmla="*/ 0 w 322"/>
                  <a:gd name="T39" fmla="*/ 0 h 378"/>
                  <a:gd name="T40" fmla="*/ 0 w 322"/>
                  <a:gd name="T41" fmla="*/ 0 h 378"/>
                  <a:gd name="T42" fmla="*/ 0 w 322"/>
                  <a:gd name="T43" fmla="*/ 0 h 378"/>
                  <a:gd name="T44" fmla="*/ 0 w 322"/>
                  <a:gd name="T45" fmla="*/ 0 h 378"/>
                  <a:gd name="T46" fmla="*/ 0 w 322"/>
                  <a:gd name="T47" fmla="*/ 0 h 378"/>
                  <a:gd name="T48" fmla="*/ 0 w 322"/>
                  <a:gd name="T49" fmla="*/ 0 h 378"/>
                  <a:gd name="T50" fmla="*/ 0 w 322"/>
                  <a:gd name="T51" fmla="*/ 0 h 378"/>
                  <a:gd name="T52" fmla="*/ 0 w 322"/>
                  <a:gd name="T53" fmla="*/ 0 h 378"/>
                  <a:gd name="T54" fmla="*/ 0 w 322"/>
                  <a:gd name="T55" fmla="*/ 0 h 378"/>
                  <a:gd name="T56" fmla="*/ 0 w 322"/>
                  <a:gd name="T57" fmla="*/ 0 h 378"/>
                  <a:gd name="T58" fmla="*/ 0 w 322"/>
                  <a:gd name="T59" fmla="*/ 0 h 378"/>
                  <a:gd name="T60" fmla="*/ 0 w 322"/>
                  <a:gd name="T61" fmla="*/ 0 h 378"/>
                  <a:gd name="T62" fmla="*/ 0 w 322"/>
                  <a:gd name="T63" fmla="*/ 0 h 378"/>
                  <a:gd name="T64" fmla="*/ 0 w 322"/>
                  <a:gd name="T65" fmla="*/ 0 h 378"/>
                  <a:gd name="T66" fmla="*/ 0 w 322"/>
                  <a:gd name="T67" fmla="*/ 0 h 378"/>
                  <a:gd name="T68" fmla="*/ 0 w 322"/>
                  <a:gd name="T69" fmla="*/ 0 h 378"/>
                  <a:gd name="T70" fmla="*/ 0 w 322"/>
                  <a:gd name="T71" fmla="*/ 0 h 378"/>
                  <a:gd name="T72" fmla="*/ 0 w 322"/>
                  <a:gd name="T73" fmla="*/ 0 h 378"/>
                  <a:gd name="T74" fmla="*/ 0 w 322"/>
                  <a:gd name="T75" fmla="*/ 0 h 378"/>
                  <a:gd name="T76" fmla="*/ 0 w 322"/>
                  <a:gd name="T77" fmla="*/ 0 h 378"/>
                  <a:gd name="T78" fmla="*/ 0 w 322"/>
                  <a:gd name="T79" fmla="*/ 0 h 378"/>
                  <a:gd name="T80" fmla="*/ 0 w 322"/>
                  <a:gd name="T81" fmla="*/ 0 h 378"/>
                  <a:gd name="T82" fmla="*/ 0 w 322"/>
                  <a:gd name="T83" fmla="*/ 0 h 378"/>
                  <a:gd name="T84" fmla="*/ 0 w 322"/>
                  <a:gd name="T85" fmla="*/ 0 h 378"/>
                  <a:gd name="T86" fmla="*/ 0 w 322"/>
                  <a:gd name="T87" fmla="*/ 0 h 378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w 322"/>
                  <a:gd name="T133" fmla="*/ 0 h 378"/>
                  <a:gd name="T134" fmla="*/ 322 w 322"/>
                  <a:gd name="T135" fmla="*/ 378 h 378"/>
                </a:gdLst>
                <a:ahLst/>
                <a:cxnLst>
                  <a:cxn ang="T88">
                    <a:pos x="T0" y="T1"/>
                  </a:cxn>
                  <a:cxn ang="T89">
                    <a:pos x="T2" y="T3"/>
                  </a:cxn>
                  <a:cxn ang="T90">
                    <a:pos x="T4" y="T5"/>
                  </a:cxn>
                  <a:cxn ang="T91">
                    <a:pos x="T6" y="T7"/>
                  </a:cxn>
                  <a:cxn ang="T92">
                    <a:pos x="T8" y="T9"/>
                  </a:cxn>
                  <a:cxn ang="T93">
                    <a:pos x="T10" y="T11"/>
                  </a:cxn>
                  <a:cxn ang="T94">
                    <a:pos x="T12" y="T13"/>
                  </a:cxn>
                  <a:cxn ang="T95">
                    <a:pos x="T14" y="T15"/>
                  </a:cxn>
                  <a:cxn ang="T96">
                    <a:pos x="T16" y="T17"/>
                  </a:cxn>
                  <a:cxn ang="T97">
                    <a:pos x="T18" y="T19"/>
                  </a:cxn>
                  <a:cxn ang="T98">
                    <a:pos x="T20" y="T21"/>
                  </a:cxn>
                  <a:cxn ang="T99">
                    <a:pos x="T22" y="T23"/>
                  </a:cxn>
                  <a:cxn ang="T100">
                    <a:pos x="T24" y="T25"/>
                  </a:cxn>
                  <a:cxn ang="T101">
                    <a:pos x="T26" y="T27"/>
                  </a:cxn>
                  <a:cxn ang="T102">
                    <a:pos x="T28" y="T29"/>
                  </a:cxn>
                  <a:cxn ang="T103">
                    <a:pos x="T30" y="T31"/>
                  </a:cxn>
                  <a:cxn ang="T104">
                    <a:pos x="T32" y="T33"/>
                  </a:cxn>
                  <a:cxn ang="T105">
                    <a:pos x="T34" y="T35"/>
                  </a:cxn>
                  <a:cxn ang="T106">
                    <a:pos x="T36" y="T37"/>
                  </a:cxn>
                  <a:cxn ang="T107">
                    <a:pos x="T38" y="T39"/>
                  </a:cxn>
                  <a:cxn ang="T108">
                    <a:pos x="T40" y="T41"/>
                  </a:cxn>
                  <a:cxn ang="T109">
                    <a:pos x="T42" y="T43"/>
                  </a:cxn>
                  <a:cxn ang="T110">
                    <a:pos x="T44" y="T45"/>
                  </a:cxn>
                  <a:cxn ang="T111">
                    <a:pos x="T46" y="T47"/>
                  </a:cxn>
                  <a:cxn ang="T112">
                    <a:pos x="T48" y="T49"/>
                  </a:cxn>
                  <a:cxn ang="T113">
                    <a:pos x="T50" y="T51"/>
                  </a:cxn>
                  <a:cxn ang="T114">
                    <a:pos x="T52" y="T53"/>
                  </a:cxn>
                  <a:cxn ang="T115">
                    <a:pos x="T54" y="T55"/>
                  </a:cxn>
                  <a:cxn ang="T116">
                    <a:pos x="T56" y="T57"/>
                  </a:cxn>
                  <a:cxn ang="T117">
                    <a:pos x="T58" y="T59"/>
                  </a:cxn>
                  <a:cxn ang="T118">
                    <a:pos x="T60" y="T61"/>
                  </a:cxn>
                  <a:cxn ang="T119">
                    <a:pos x="T62" y="T63"/>
                  </a:cxn>
                  <a:cxn ang="T120">
                    <a:pos x="T64" y="T65"/>
                  </a:cxn>
                  <a:cxn ang="T121">
                    <a:pos x="T66" y="T67"/>
                  </a:cxn>
                  <a:cxn ang="T122">
                    <a:pos x="T68" y="T69"/>
                  </a:cxn>
                  <a:cxn ang="T123">
                    <a:pos x="T70" y="T71"/>
                  </a:cxn>
                  <a:cxn ang="T124">
                    <a:pos x="T72" y="T73"/>
                  </a:cxn>
                  <a:cxn ang="T125">
                    <a:pos x="T74" y="T75"/>
                  </a:cxn>
                  <a:cxn ang="T126">
                    <a:pos x="T76" y="T77"/>
                  </a:cxn>
                  <a:cxn ang="T127">
                    <a:pos x="T78" y="T79"/>
                  </a:cxn>
                  <a:cxn ang="T128">
                    <a:pos x="T80" y="T81"/>
                  </a:cxn>
                  <a:cxn ang="T129">
                    <a:pos x="T82" y="T83"/>
                  </a:cxn>
                  <a:cxn ang="T130">
                    <a:pos x="T84" y="T85"/>
                  </a:cxn>
                  <a:cxn ang="T131">
                    <a:pos x="T86" y="T87"/>
                  </a:cxn>
                </a:cxnLst>
                <a:rect l="T132" t="T133" r="T134" b="T135"/>
                <a:pathLst>
                  <a:path w="322" h="378">
                    <a:moveTo>
                      <a:pt x="125" y="49"/>
                    </a:moveTo>
                    <a:lnTo>
                      <a:pt x="100" y="70"/>
                    </a:lnTo>
                    <a:lnTo>
                      <a:pt x="76" y="90"/>
                    </a:lnTo>
                    <a:lnTo>
                      <a:pt x="53" y="115"/>
                    </a:lnTo>
                    <a:lnTo>
                      <a:pt x="34" y="140"/>
                    </a:lnTo>
                    <a:lnTo>
                      <a:pt x="17" y="166"/>
                    </a:lnTo>
                    <a:lnTo>
                      <a:pt x="5" y="195"/>
                    </a:lnTo>
                    <a:lnTo>
                      <a:pt x="0" y="226"/>
                    </a:lnTo>
                    <a:lnTo>
                      <a:pt x="1" y="258"/>
                    </a:lnTo>
                    <a:lnTo>
                      <a:pt x="3" y="266"/>
                    </a:lnTo>
                    <a:lnTo>
                      <a:pt x="5" y="275"/>
                    </a:lnTo>
                    <a:lnTo>
                      <a:pt x="9" y="282"/>
                    </a:lnTo>
                    <a:lnTo>
                      <a:pt x="14" y="290"/>
                    </a:lnTo>
                    <a:lnTo>
                      <a:pt x="19" y="297"/>
                    </a:lnTo>
                    <a:lnTo>
                      <a:pt x="26" y="304"/>
                    </a:lnTo>
                    <a:lnTo>
                      <a:pt x="32" y="310"/>
                    </a:lnTo>
                    <a:lnTo>
                      <a:pt x="41" y="314"/>
                    </a:lnTo>
                    <a:lnTo>
                      <a:pt x="56" y="324"/>
                    </a:lnTo>
                    <a:lnTo>
                      <a:pt x="71" y="332"/>
                    </a:lnTo>
                    <a:lnTo>
                      <a:pt x="86" y="338"/>
                    </a:lnTo>
                    <a:lnTo>
                      <a:pt x="103" y="344"/>
                    </a:lnTo>
                    <a:lnTo>
                      <a:pt x="119" y="350"/>
                    </a:lnTo>
                    <a:lnTo>
                      <a:pt x="136" y="355"/>
                    </a:lnTo>
                    <a:lnTo>
                      <a:pt x="152" y="359"/>
                    </a:lnTo>
                    <a:lnTo>
                      <a:pt x="168" y="363"/>
                    </a:lnTo>
                    <a:lnTo>
                      <a:pt x="186" y="366"/>
                    </a:lnTo>
                    <a:lnTo>
                      <a:pt x="202" y="368"/>
                    </a:lnTo>
                    <a:lnTo>
                      <a:pt x="220" y="371"/>
                    </a:lnTo>
                    <a:lnTo>
                      <a:pt x="238" y="373"/>
                    </a:lnTo>
                    <a:lnTo>
                      <a:pt x="254" y="374"/>
                    </a:lnTo>
                    <a:lnTo>
                      <a:pt x="272" y="375"/>
                    </a:lnTo>
                    <a:lnTo>
                      <a:pt x="289" y="376"/>
                    </a:lnTo>
                    <a:lnTo>
                      <a:pt x="306" y="378"/>
                    </a:lnTo>
                    <a:lnTo>
                      <a:pt x="311" y="378"/>
                    </a:lnTo>
                    <a:lnTo>
                      <a:pt x="316" y="375"/>
                    </a:lnTo>
                    <a:lnTo>
                      <a:pt x="320" y="371"/>
                    </a:lnTo>
                    <a:lnTo>
                      <a:pt x="322" y="366"/>
                    </a:lnTo>
                    <a:lnTo>
                      <a:pt x="322" y="360"/>
                    </a:lnTo>
                    <a:lnTo>
                      <a:pt x="320" y="356"/>
                    </a:lnTo>
                    <a:lnTo>
                      <a:pt x="315" y="352"/>
                    </a:lnTo>
                    <a:lnTo>
                      <a:pt x="309" y="350"/>
                    </a:lnTo>
                    <a:lnTo>
                      <a:pt x="294" y="347"/>
                    </a:lnTo>
                    <a:lnTo>
                      <a:pt x="279" y="344"/>
                    </a:lnTo>
                    <a:lnTo>
                      <a:pt x="263" y="341"/>
                    </a:lnTo>
                    <a:lnTo>
                      <a:pt x="247" y="338"/>
                    </a:lnTo>
                    <a:lnTo>
                      <a:pt x="232" y="336"/>
                    </a:lnTo>
                    <a:lnTo>
                      <a:pt x="216" y="334"/>
                    </a:lnTo>
                    <a:lnTo>
                      <a:pt x="200" y="332"/>
                    </a:lnTo>
                    <a:lnTo>
                      <a:pt x="185" y="328"/>
                    </a:lnTo>
                    <a:lnTo>
                      <a:pt x="170" y="326"/>
                    </a:lnTo>
                    <a:lnTo>
                      <a:pt x="154" y="322"/>
                    </a:lnTo>
                    <a:lnTo>
                      <a:pt x="139" y="318"/>
                    </a:lnTo>
                    <a:lnTo>
                      <a:pt x="124" y="314"/>
                    </a:lnTo>
                    <a:lnTo>
                      <a:pt x="110" y="309"/>
                    </a:lnTo>
                    <a:lnTo>
                      <a:pt x="94" y="303"/>
                    </a:lnTo>
                    <a:lnTo>
                      <a:pt x="80" y="297"/>
                    </a:lnTo>
                    <a:lnTo>
                      <a:pt x="66" y="289"/>
                    </a:lnTo>
                    <a:lnTo>
                      <a:pt x="55" y="281"/>
                    </a:lnTo>
                    <a:lnTo>
                      <a:pt x="45" y="271"/>
                    </a:lnTo>
                    <a:lnTo>
                      <a:pt x="38" y="259"/>
                    </a:lnTo>
                    <a:lnTo>
                      <a:pt x="35" y="245"/>
                    </a:lnTo>
                    <a:lnTo>
                      <a:pt x="34" y="232"/>
                    </a:lnTo>
                    <a:lnTo>
                      <a:pt x="35" y="216"/>
                    </a:lnTo>
                    <a:lnTo>
                      <a:pt x="38" y="200"/>
                    </a:lnTo>
                    <a:lnTo>
                      <a:pt x="43" y="187"/>
                    </a:lnTo>
                    <a:lnTo>
                      <a:pt x="51" y="170"/>
                    </a:lnTo>
                    <a:lnTo>
                      <a:pt x="60" y="152"/>
                    </a:lnTo>
                    <a:lnTo>
                      <a:pt x="71" y="137"/>
                    </a:lnTo>
                    <a:lnTo>
                      <a:pt x="83" y="124"/>
                    </a:lnTo>
                    <a:lnTo>
                      <a:pt x="94" y="110"/>
                    </a:lnTo>
                    <a:lnTo>
                      <a:pt x="107" y="96"/>
                    </a:lnTo>
                    <a:lnTo>
                      <a:pt x="123" y="82"/>
                    </a:lnTo>
                    <a:lnTo>
                      <a:pt x="138" y="69"/>
                    </a:lnTo>
                    <a:lnTo>
                      <a:pt x="153" y="57"/>
                    </a:lnTo>
                    <a:lnTo>
                      <a:pt x="173" y="47"/>
                    </a:lnTo>
                    <a:lnTo>
                      <a:pt x="195" y="38"/>
                    </a:lnTo>
                    <a:lnTo>
                      <a:pt x="218" y="28"/>
                    </a:lnTo>
                    <a:lnTo>
                      <a:pt x="238" y="20"/>
                    </a:lnTo>
                    <a:lnTo>
                      <a:pt x="254" y="13"/>
                    </a:lnTo>
                    <a:lnTo>
                      <a:pt x="264" y="7"/>
                    </a:lnTo>
                    <a:lnTo>
                      <a:pt x="268" y="2"/>
                    </a:lnTo>
                    <a:lnTo>
                      <a:pt x="256" y="0"/>
                    </a:lnTo>
                    <a:lnTo>
                      <a:pt x="240" y="1"/>
                    </a:lnTo>
                    <a:lnTo>
                      <a:pt x="221" y="4"/>
                    </a:lnTo>
                    <a:lnTo>
                      <a:pt x="201" y="10"/>
                    </a:lnTo>
                    <a:lnTo>
                      <a:pt x="180" y="18"/>
                    </a:lnTo>
                    <a:lnTo>
                      <a:pt x="160" y="27"/>
                    </a:lnTo>
                    <a:lnTo>
                      <a:pt x="141" y="38"/>
                    </a:lnTo>
                    <a:lnTo>
                      <a:pt x="125" y="49"/>
                    </a:lnTo>
                    <a:close/>
                  </a:path>
                </a:pathLst>
              </a:custGeom>
              <a:solidFill>
                <a:srgbClr val="C9E8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44" name="Freeform 802"/>
              <p:cNvSpPr>
                <a:spLocks/>
              </p:cNvSpPr>
              <p:nvPr/>
            </p:nvSpPr>
            <p:spPr bwMode="auto">
              <a:xfrm>
                <a:off x="5250" y="2643"/>
                <a:ext cx="99" cy="59"/>
              </a:xfrm>
              <a:custGeom>
                <a:avLst/>
                <a:gdLst>
                  <a:gd name="T0" fmla="*/ 0 w 283"/>
                  <a:gd name="T1" fmla="*/ 0 h 252"/>
                  <a:gd name="T2" fmla="*/ 0 w 283"/>
                  <a:gd name="T3" fmla="*/ 0 h 252"/>
                  <a:gd name="T4" fmla="*/ 0 w 283"/>
                  <a:gd name="T5" fmla="*/ 0 h 252"/>
                  <a:gd name="T6" fmla="*/ 0 w 283"/>
                  <a:gd name="T7" fmla="*/ 0 h 252"/>
                  <a:gd name="T8" fmla="*/ 0 w 283"/>
                  <a:gd name="T9" fmla="*/ 0 h 252"/>
                  <a:gd name="T10" fmla="*/ 0 w 283"/>
                  <a:gd name="T11" fmla="*/ 0 h 252"/>
                  <a:gd name="T12" fmla="*/ 0 w 283"/>
                  <a:gd name="T13" fmla="*/ 0 h 252"/>
                  <a:gd name="T14" fmla="*/ 0 w 283"/>
                  <a:gd name="T15" fmla="*/ 0 h 252"/>
                  <a:gd name="T16" fmla="*/ 0 w 283"/>
                  <a:gd name="T17" fmla="*/ 0 h 252"/>
                  <a:gd name="T18" fmla="*/ 0 w 283"/>
                  <a:gd name="T19" fmla="*/ 0 h 252"/>
                  <a:gd name="T20" fmla="*/ 0 w 283"/>
                  <a:gd name="T21" fmla="*/ 0 h 252"/>
                  <a:gd name="T22" fmla="*/ 0 w 283"/>
                  <a:gd name="T23" fmla="*/ 0 h 252"/>
                  <a:gd name="T24" fmla="*/ 0 w 283"/>
                  <a:gd name="T25" fmla="*/ 0 h 252"/>
                  <a:gd name="T26" fmla="*/ 0 w 283"/>
                  <a:gd name="T27" fmla="*/ 0 h 252"/>
                  <a:gd name="T28" fmla="*/ 0 w 283"/>
                  <a:gd name="T29" fmla="*/ 0 h 252"/>
                  <a:gd name="T30" fmla="*/ 0 w 283"/>
                  <a:gd name="T31" fmla="*/ 0 h 252"/>
                  <a:gd name="T32" fmla="*/ 0 w 283"/>
                  <a:gd name="T33" fmla="*/ 0 h 252"/>
                  <a:gd name="T34" fmla="*/ 0 w 283"/>
                  <a:gd name="T35" fmla="*/ 0 h 252"/>
                  <a:gd name="T36" fmla="*/ 0 w 283"/>
                  <a:gd name="T37" fmla="*/ 0 h 252"/>
                  <a:gd name="T38" fmla="*/ 0 w 283"/>
                  <a:gd name="T39" fmla="*/ 0 h 252"/>
                  <a:gd name="T40" fmla="*/ 0 w 283"/>
                  <a:gd name="T41" fmla="*/ 0 h 252"/>
                  <a:gd name="T42" fmla="*/ 0 w 283"/>
                  <a:gd name="T43" fmla="*/ 0 h 252"/>
                  <a:gd name="T44" fmla="*/ 0 w 283"/>
                  <a:gd name="T45" fmla="*/ 0 h 252"/>
                  <a:gd name="T46" fmla="*/ 0 w 283"/>
                  <a:gd name="T47" fmla="*/ 0 h 252"/>
                  <a:gd name="T48" fmla="*/ 0 w 283"/>
                  <a:gd name="T49" fmla="*/ 0 h 252"/>
                  <a:gd name="T50" fmla="*/ 0 w 283"/>
                  <a:gd name="T51" fmla="*/ 0 h 252"/>
                  <a:gd name="T52" fmla="*/ 0 w 283"/>
                  <a:gd name="T53" fmla="*/ 0 h 252"/>
                  <a:gd name="T54" fmla="*/ 0 w 283"/>
                  <a:gd name="T55" fmla="*/ 0 h 252"/>
                  <a:gd name="T56" fmla="*/ 0 w 283"/>
                  <a:gd name="T57" fmla="*/ 0 h 252"/>
                  <a:gd name="T58" fmla="*/ 0 w 283"/>
                  <a:gd name="T59" fmla="*/ 0 h 252"/>
                  <a:gd name="T60" fmla="*/ 0 w 283"/>
                  <a:gd name="T61" fmla="*/ 0 h 252"/>
                  <a:gd name="T62" fmla="*/ 0 w 283"/>
                  <a:gd name="T63" fmla="*/ 0 h 252"/>
                  <a:gd name="T64" fmla="*/ 0 w 283"/>
                  <a:gd name="T65" fmla="*/ 0 h 252"/>
                  <a:gd name="T66" fmla="*/ 0 w 283"/>
                  <a:gd name="T67" fmla="*/ 0 h 252"/>
                  <a:gd name="T68" fmla="*/ 0 w 283"/>
                  <a:gd name="T69" fmla="*/ 0 h 252"/>
                  <a:gd name="T70" fmla="*/ 0 w 283"/>
                  <a:gd name="T71" fmla="*/ 0 h 252"/>
                  <a:gd name="T72" fmla="*/ 0 w 283"/>
                  <a:gd name="T73" fmla="*/ 0 h 252"/>
                  <a:gd name="T74" fmla="*/ 0 w 283"/>
                  <a:gd name="T75" fmla="*/ 0 h 252"/>
                  <a:gd name="T76" fmla="*/ 0 w 283"/>
                  <a:gd name="T77" fmla="*/ 0 h 252"/>
                  <a:gd name="T78" fmla="*/ 0 w 283"/>
                  <a:gd name="T79" fmla="*/ 0 h 252"/>
                  <a:gd name="T80" fmla="*/ 0 w 283"/>
                  <a:gd name="T81" fmla="*/ 0 h 252"/>
                  <a:gd name="T82" fmla="*/ 0 w 283"/>
                  <a:gd name="T83" fmla="*/ 0 h 252"/>
                  <a:gd name="T84" fmla="*/ 0 w 283"/>
                  <a:gd name="T85" fmla="*/ 0 h 252"/>
                  <a:gd name="T86" fmla="*/ 0 w 283"/>
                  <a:gd name="T87" fmla="*/ 0 h 252"/>
                  <a:gd name="T88" fmla="*/ 0 w 283"/>
                  <a:gd name="T89" fmla="*/ 0 h 252"/>
                  <a:gd name="T90" fmla="*/ 0 w 283"/>
                  <a:gd name="T91" fmla="*/ 0 h 252"/>
                  <a:gd name="T92" fmla="*/ 0 w 283"/>
                  <a:gd name="T93" fmla="*/ 0 h 252"/>
                  <a:gd name="T94" fmla="*/ 0 w 283"/>
                  <a:gd name="T95" fmla="*/ 0 h 252"/>
                  <a:gd name="T96" fmla="*/ 0 w 283"/>
                  <a:gd name="T97" fmla="*/ 0 h 252"/>
                  <a:gd name="T98" fmla="*/ 0 w 283"/>
                  <a:gd name="T99" fmla="*/ 0 h 252"/>
                  <a:gd name="T100" fmla="*/ 0 w 283"/>
                  <a:gd name="T101" fmla="*/ 0 h 252"/>
                  <a:gd name="T102" fmla="*/ 0 w 283"/>
                  <a:gd name="T103" fmla="*/ 0 h 252"/>
                  <a:gd name="T104" fmla="*/ 0 w 283"/>
                  <a:gd name="T105" fmla="*/ 0 h 252"/>
                  <a:gd name="T106" fmla="*/ 0 w 283"/>
                  <a:gd name="T107" fmla="*/ 0 h 252"/>
                  <a:gd name="T108" fmla="*/ 0 w 283"/>
                  <a:gd name="T109" fmla="*/ 0 h 252"/>
                  <a:gd name="T110" fmla="*/ 0 w 283"/>
                  <a:gd name="T111" fmla="*/ 0 h 252"/>
                  <a:gd name="T112" fmla="*/ 0 w 283"/>
                  <a:gd name="T113" fmla="*/ 0 h 252"/>
                  <a:gd name="T114" fmla="*/ 0 w 283"/>
                  <a:gd name="T115" fmla="*/ 0 h 252"/>
                  <a:gd name="T116" fmla="*/ 0 w 283"/>
                  <a:gd name="T117" fmla="*/ 0 h 252"/>
                  <a:gd name="T118" fmla="*/ 0 w 283"/>
                  <a:gd name="T119" fmla="*/ 0 h 252"/>
                  <a:gd name="T120" fmla="*/ 0 w 283"/>
                  <a:gd name="T121" fmla="*/ 0 h 252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w 283"/>
                  <a:gd name="T184" fmla="*/ 0 h 252"/>
                  <a:gd name="T185" fmla="*/ 283 w 283"/>
                  <a:gd name="T186" fmla="*/ 252 h 252"/>
                </a:gdLst>
                <a:ahLst/>
                <a:cxnLst>
                  <a:cxn ang="T122">
                    <a:pos x="T0" y="T1"/>
                  </a:cxn>
                  <a:cxn ang="T123">
                    <a:pos x="T2" y="T3"/>
                  </a:cxn>
                  <a:cxn ang="T124">
                    <a:pos x="T4" y="T5"/>
                  </a:cxn>
                  <a:cxn ang="T125">
                    <a:pos x="T6" y="T7"/>
                  </a:cxn>
                  <a:cxn ang="T126">
                    <a:pos x="T8" y="T9"/>
                  </a:cxn>
                  <a:cxn ang="T127">
                    <a:pos x="T10" y="T11"/>
                  </a:cxn>
                  <a:cxn ang="T128">
                    <a:pos x="T12" y="T13"/>
                  </a:cxn>
                  <a:cxn ang="T129">
                    <a:pos x="T14" y="T15"/>
                  </a:cxn>
                  <a:cxn ang="T130">
                    <a:pos x="T16" y="T17"/>
                  </a:cxn>
                  <a:cxn ang="T131">
                    <a:pos x="T18" y="T19"/>
                  </a:cxn>
                  <a:cxn ang="T132">
                    <a:pos x="T20" y="T21"/>
                  </a:cxn>
                  <a:cxn ang="T133">
                    <a:pos x="T22" y="T23"/>
                  </a:cxn>
                  <a:cxn ang="T134">
                    <a:pos x="T24" y="T25"/>
                  </a:cxn>
                  <a:cxn ang="T135">
                    <a:pos x="T26" y="T27"/>
                  </a:cxn>
                  <a:cxn ang="T136">
                    <a:pos x="T28" y="T29"/>
                  </a:cxn>
                  <a:cxn ang="T137">
                    <a:pos x="T30" y="T31"/>
                  </a:cxn>
                  <a:cxn ang="T138">
                    <a:pos x="T32" y="T33"/>
                  </a:cxn>
                  <a:cxn ang="T139">
                    <a:pos x="T34" y="T35"/>
                  </a:cxn>
                  <a:cxn ang="T140">
                    <a:pos x="T36" y="T37"/>
                  </a:cxn>
                  <a:cxn ang="T141">
                    <a:pos x="T38" y="T39"/>
                  </a:cxn>
                  <a:cxn ang="T142">
                    <a:pos x="T40" y="T41"/>
                  </a:cxn>
                  <a:cxn ang="T143">
                    <a:pos x="T42" y="T43"/>
                  </a:cxn>
                  <a:cxn ang="T144">
                    <a:pos x="T44" y="T45"/>
                  </a:cxn>
                  <a:cxn ang="T145">
                    <a:pos x="T46" y="T47"/>
                  </a:cxn>
                  <a:cxn ang="T146">
                    <a:pos x="T48" y="T49"/>
                  </a:cxn>
                  <a:cxn ang="T147">
                    <a:pos x="T50" y="T51"/>
                  </a:cxn>
                  <a:cxn ang="T148">
                    <a:pos x="T52" y="T53"/>
                  </a:cxn>
                  <a:cxn ang="T149">
                    <a:pos x="T54" y="T55"/>
                  </a:cxn>
                  <a:cxn ang="T150">
                    <a:pos x="T56" y="T57"/>
                  </a:cxn>
                  <a:cxn ang="T151">
                    <a:pos x="T58" y="T59"/>
                  </a:cxn>
                  <a:cxn ang="T152">
                    <a:pos x="T60" y="T61"/>
                  </a:cxn>
                  <a:cxn ang="T153">
                    <a:pos x="T62" y="T63"/>
                  </a:cxn>
                  <a:cxn ang="T154">
                    <a:pos x="T64" y="T65"/>
                  </a:cxn>
                  <a:cxn ang="T155">
                    <a:pos x="T66" y="T67"/>
                  </a:cxn>
                  <a:cxn ang="T156">
                    <a:pos x="T68" y="T69"/>
                  </a:cxn>
                  <a:cxn ang="T157">
                    <a:pos x="T70" y="T71"/>
                  </a:cxn>
                  <a:cxn ang="T158">
                    <a:pos x="T72" y="T73"/>
                  </a:cxn>
                  <a:cxn ang="T159">
                    <a:pos x="T74" y="T75"/>
                  </a:cxn>
                  <a:cxn ang="T160">
                    <a:pos x="T76" y="T77"/>
                  </a:cxn>
                  <a:cxn ang="T161">
                    <a:pos x="T78" y="T79"/>
                  </a:cxn>
                  <a:cxn ang="T162">
                    <a:pos x="T80" y="T81"/>
                  </a:cxn>
                  <a:cxn ang="T163">
                    <a:pos x="T82" y="T83"/>
                  </a:cxn>
                  <a:cxn ang="T164">
                    <a:pos x="T84" y="T85"/>
                  </a:cxn>
                  <a:cxn ang="T165">
                    <a:pos x="T86" y="T87"/>
                  </a:cxn>
                  <a:cxn ang="T166">
                    <a:pos x="T88" y="T89"/>
                  </a:cxn>
                  <a:cxn ang="T167">
                    <a:pos x="T90" y="T91"/>
                  </a:cxn>
                  <a:cxn ang="T168">
                    <a:pos x="T92" y="T93"/>
                  </a:cxn>
                  <a:cxn ang="T169">
                    <a:pos x="T94" y="T95"/>
                  </a:cxn>
                  <a:cxn ang="T170">
                    <a:pos x="T96" y="T97"/>
                  </a:cxn>
                  <a:cxn ang="T171">
                    <a:pos x="T98" y="T99"/>
                  </a:cxn>
                  <a:cxn ang="T172">
                    <a:pos x="T100" y="T101"/>
                  </a:cxn>
                  <a:cxn ang="T173">
                    <a:pos x="T102" y="T103"/>
                  </a:cxn>
                  <a:cxn ang="T174">
                    <a:pos x="T104" y="T105"/>
                  </a:cxn>
                  <a:cxn ang="T175">
                    <a:pos x="T106" y="T107"/>
                  </a:cxn>
                  <a:cxn ang="T176">
                    <a:pos x="T108" y="T109"/>
                  </a:cxn>
                  <a:cxn ang="T177">
                    <a:pos x="T110" y="T111"/>
                  </a:cxn>
                  <a:cxn ang="T178">
                    <a:pos x="T112" y="T113"/>
                  </a:cxn>
                  <a:cxn ang="T179">
                    <a:pos x="T114" y="T115"/>
                  </a:cxn>
                  <a:cxn ang="T180">
                    <a:pos x="T116" y="T117"/>
                  </a:cxn>
                  <a:cxn ang="T181">
                    <a:pos x="T118" y="T119"/>
                  </a:cxn>
                  <a:cxn ang="T182">
                    <a:pos x="T120" y="T121"/>
                  </a:cxn>
                </a:cxnLst>
                <a:rect l="T183" t="T184" r="T185" b="T186"/>
                <a:pathLst>
                  <a:path w="283" h="252">
                    <a:moveTo>
                      <a:pt x="235" y="77"/>
                    </a:moveTo>
                    <a:lnTo>
                      <a:pt x="248" y="91"/>
                    </a:lnTo>
                    <a:lnTo>
                      <a:pt x="256" y="107"/>
                    </a:lnTo>
                    <a:lnTo>
                      <a:pt x="259" y="124"/>
                    </a:lnTo>
                    <a:lnTo>
                      <a:pt x="259" y="142"/>
                    </a:lnTo>
                    <a:lnTo>
                      <a:pt x="257" y="157"/>
                    </a:lnTo>
                    <a:lnTo>
                      <a:pt x="252" y="170"/>
                    </a:lnTo>
                    <a:lnTo>
                      <a:pt x="244" y="183"/>
                    </a:lnTo>
                    <a:lnTo>
                      <a:pt x="236" y="193"/>
                    </a:lnTo>
                    <a:lnTo>
                      <a:pt x="225" y="204"/>
                    </a:lnTo>
                    <a:lnTo>
                      <a:pt x="215" y="214"/>
                    </a:lnTo>
                    <a:lnTo>
                      <a:pt x="204" y="224"/>
                    </a:lnTo>
                    <a:lnTo>
                      <a:pt x="194" y="234"/>
                    </a:lnTo>
                    <a:lnTo>
                      <a:pt x="191" y="238"/>
                    </a:lnTo>
                    <a:lnTo>
                      <a:pt x="191" y="241"/>
                    </a:lnTo>
                    <a:lnTo>
                      <a:pt x="191" y="245"/>
                    </a:lnTo>
                    <a:lnTo>
                      <a:pt x="194" y="248"/>
                    </a:lnTo>
                    <a:lnTo>
                      <a:pt x="197" y="250"/>
                    </a:lnTo>
                    <a:lnTo>
                      <a:pt x="202" y="252"/>
                    </a:lnTo>
                    <a:lnTo>
                      <a:pt x="205" y="250"/>
                    </a:lnTo>
                    <a:lnTo>
                      <a:pt x="209" y="248"/>
                    </a:lnTo>
                    <a:lnTo>
                      <a:pt x="232" y="233"/>
                    </a:lnTo>
                    <a:lnTo>
                      <a:pt x="252" y="214"/>
                    </a:lnTo>
                    <a:lnTo>
                      <a:pt x="268" y="192"/>
                    </a:lnTo>
                    <a:lnTo>
                      <a:pt x="278" y="167"/>
                    </a:lnTo>
                    <a:lnTo>
                      <a:pt x="283" y="141"/>
                    </a:lnTo>
                    <a:lnTo>
                      <a:pt x="280" y="115"/>
                    </a:lnTo>
                    <a:lnTo>
                      <a:pt x="271" y="91"/>
                    </a:lnTo>
                    <a:lnTo>
                      <a:pt x="252" y="69"/>
                    </a:lnTo>
                    <a:lnTo>
                      <a:pt x="238" y="57"/>
                    </a:lnTo>
                    <a:lnTo>
                      <a:pt x="222" y="48"/>
                    </a:lnTo>
                    <a:lnTo>
                      <a:pt x="204" y="39"/>
                    </a:lnTo>
                    <a:lnTo>
                      <a:pt x="184" y="31"/>
                    </a:lnTo>
                    <a:lnTo>
                      <a:pt x="164" y="23"/>
                    </a:lnTo>
                    <a:lnTo>
                      <a:pt x="144" y="17"/>
                    </a:lnTo>
                    <a:lnTo>
                      <a:pt x="123" y="13"/>
                    </a:lnTo>
                    <a:lnTo>
                      <a:pt x="103" y="8"/>
                    </a:lnTo>
                    <a:lnTo>
                      <a:pt x="83" y="5"/>
                    </a:lnTo>
                    <a:lnTo>
                      <a:pt x="66" y="2"/>
                    </a:lnTo>
                    <a:lnTo>
                      <a:pt x="48" y="0"/>
                    </a:lnTo>
                    <a:lnTo>
                      <a:pt x="34" y="0"/>
                    </a:lnTo>
                    <a:lnTo>
                      <a:pt x="21" y="0"/>
                    </a:lnTo>
                    <a:lnTo>
                      <a:pt x="11" y="0"/>
                    </a:lnTo>
                    <a:lnTo>
                      <a:pt x="4" y="2"/>
                    </a:lnTo>
                    <a:lnTo>
                      <a:pt x="0" y="5"/>
                    </a:lnTo>
                    <a:lnTo>
                      <a:pt x="12" y="7"/>
                    </a:lnTo>
                    <a:lnTo>
                      <a:pt x="24" y="8"/>
                    </a:lnTo>
                    <a:lnTo>
                      <a:pt x="38" y="10"/>
                    </a:lnTo>
                    <a:lnTo>
                      <a:pt x="52" y="13"/>
                    </a:lnTo>
                    <a:lnTo>
                      <a:pt x="66" y="16"/>
                    </a:lnTo>
                    <a:lnTo>
                      <a:pt x="82" y="18"/>
                    </a:lnTo>
                    <a:lnTo>
                      <a:pt x="98" y="22"/>
                    </a:lnTo>
                    <a:lnTo>
                      <a:pt x="114" y="25"/>
                    </a:lnTo>
                    <a:lnTo>
                      <a:pt x="129" y="30"/>
                    </a:lnTo>
                    <a:lnTo>
                      <a:pt x="146" y="34"/>
                    </a:lnTo>
                    <a:lnTo>
                      <a:pt x="162" y="39"/>
                    </a:lnTo>
                    <a:lnTo>
                      <a:pt x="177" y="45"/>
                    </a:lnTo>
                    <a:lnTo>
                      <a:pt x="193" y="52"/>
                    </a:lnTo>
                    <a:lnTo>
                      <a:pt x="208" y="60"/>
                    </a:lnTo>
                    <a:lnTo>
                      <a:pt x="222" y="68"/>
                    </a:lnTo>
                    <a:lnTo>
                      <a:pt x="235" y="77"/>
                    </a:lnTo>
                    <a:close/>
                  </a:path>
                </a:pathLst>
              </a:custGeom>
              <a:solidFill>
                <a:srgbClr val="C9E8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45" name="Freeform 803"/>
              <p:cNvSpPr>
                <a:spLocks/>
              </p:cNvSpPr>
              <p:nvPr/>
            </p:nvSpPr>
            <p:spPr bwMode="auto">
              <a:xfrm>
                <a:off x="5047" y="2671"/>
                <a:ext cx="40" cy="55"/>
              </a:xfrm>
              <a:custGeom>
                <a:avLst/>
                <a:gdLst>
                  <a:gd name="T0" fmla="*/ 0 w 114"/>
                  <a:gd name="T1" fmla="*/ 0 h 238"/>
                  <a:gd name="T2" fmla="*/ 0 w 114"/>
                  <a:gd name="T3" fmla="*/ 0 h 238"/>
                  <a:gd name="T4" fmla="*/ 0 w 114"/>
                  <a:gd name="T5" fmla="*/ 0 h 238"/>
                  <a:gd name="T6" fmla="*/ 0 w 114"/>
                  <a:gd name="T7" fmla="*/ 0 h 238"/>
                  <a:gd name="T8" fmla="*/ 0 w 114"/>
                  <a:gd name="T9" fmla="*/ 0 h 238"/>
                  <a:gd name="T10" fmla="*/ 0 w 114"/>
                  <a:gd name="T11" fmla="*/ 0 h 238"/>
                  <a:gd name="T12" fmla="*/ 0 w 114"/>
                  <a:gd name="T13" fmla="*/ 0 h 238"/>
                  <a:gd name="T14" fmla="*/ 0 w 114"/>
                  <a:gd name="T15" fmla="*/ 0 h 238"/>
                  <a:gd name="T16" fmla="*/ 0 w 114"/>
                  <a:gd name="T17" fmla="*/ 0 h 238"/>
                  <a:gd name="T18" fmla="*/ 0 w 114"/>
                  <a:gd name="T19" fmla="*/ 0 h 238"/>
                  <a:gd name="T20" fmla="*/ 0 w 114"/>
                  <a:gd name="T21" fmla="*/ 0 h 238"/>
                  <a:gd name="T22" fmla="*/ 0 w 114"/>
                  <a:gd name="T23" fmla="*/ 0 h 238"/>
                  <a:gd name="T24" fmla="*/ 0 w 114"/>
                  <a:gd name="T25" fmla="*/ 0 h 238"/>
                  <a:gd name="T26" fmla="*/ 0 w 114"/>
                  <a:gd name="T27" fmla="*/ 0 h 238"/>
                  <a:gd name="T28" fmla="*/ 0 w 114"/>
                  <a:gd name="T29" fmla="*/ 0 h 238"/>
                  <a:gd name="T30" fmla="*/ 0 w 114"/>
                  <a:gd name="T31" fmla="*/ 0 h 238"/>
                  <a:gd name="T32" fmla="*/ 0 w 114"/>
                  <a:gd name="T33" fmla="*/ 0 h 238"/>
                  <a:gd name="T34" fmla="*/ 0 w 114"/>
                  <a:gd name="T35" fmla="*/ 0 h 238"/>
                  <a:gd name="T36" fmla="*/ 0 w 114"/>
                  <a:gd name="T37" fmla="*/ 0 h 238"/>
                  <a:gd name="T38" fmla="*/ 0 w 114"/>
                  <a:gd name="T39" fmla="*/ 0 h 238"/>
                  <a:gd name="T40" fmla="*/ 0 w 114"/>
                  <a:gd name="T41" fmla="*/ 0 h 238"/>
                  <a:gd name="T42" fmla="*/ 0 w 114"/>
                  <a:gd name="T43" fmla="*/ 0 h 238"/>
                  <a:gd name="T44" fmla="*/ 0 w 114"/>
                  <a:gd name="T45" fmla="*/ 0 h 238"/>
                  <a:gd name="T46" fmla="*/ 0 w 114"/>
                  <a:gd name="T47" fmla="*/ 0 h 238"/>
                  <a:gd name="T48" fmla="*/ 0 w 114"/>
                  <a:gd name="T49" fmla="*/ 0 h 238"/>
                  <a:gd name="T50" fmla="*/ 0 w 114"/>
                  <a:gd name="T51" fmla="*/ 0 h 238"/>
                  <a:gd name="T52" fmla="*/ 0 w 114"/>
                  <a:gd name="T53" fmla="*/ 0 h 238"/>
                  <a:gd name="T54" fmla="*/ 0 w 114"/>
                  <a:gd name="T55" fmla="*/ 0 h 238"/>
                  <a:gd name="T56" fmla="*/ 0 w 114"/>
                  <a:gd name="T57" fmla="*/ 0 h 238"/>
                  <a:gd name="T58" fmla="*/ 0 w 114"/>
                  <a:gd name="T59" fmla="*/ 0 h 238"/>
                  <a:gd name="T60" fmla="*/ 0 w 114"/>
                  <a:gd name="T61" fmla="*/ 0 h 238"/>
                  <a:gd name="T62" fmla="*/ 0 w 114"/>
                  <a:gd name="T63" fmla="*/ 0 h 238"/>
                  <a:gd name="T64" fmla="*/ 0 w 114"/>
                  <a:gd name="T65" fmla="*/ 0 h 238"/>
                  <a:gd name="T66" fmla="*/ 0 w 114"/>
                  <a:gd name="T67" fmla="*/ 0 h 238"/>
                  <a:gd name="T68" fmla="*/ 0 w 114"/>
                  <a:gd name="T69" fmla="*/ 0 h 238"/>
                  <a:gd name="T70" fmla="*/ 0 w 114"/>
                  <a:gd name="T71" fmla="*/ 0 h 238"/>
                  <a:gd name="T72" fmla="*/ 0 w 114"/>
                  <a:gd name="T73" fmla="*/ 0 h 238"/>
                  <a:gd name="T74" fmla="*/ 0 w 114"/>
                  <a:gd name="T75" fmla="*/ 0 h 238"/>
                  <a:gd name="T76" fmla="*/ 0 w 114"/>
                  <a:gd name="T77" fmla="*/ 0 h 238"/>
                  <a:gd name="T78" fmla="*/ 0 w 114"/>
                  <a:gd name="T79" fmla="*/ 0 h 238"/>
                  <a:gd name="T80" fmla="*/ 0 w 114"/>
                  <a:gd name="T81" fmla="*/ 0 h 238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w 114"/>
                  <a:gd name="T124" fmla="*/ 0 h 238"/>
                  <a:gd name="T125" fmla="*/ 114 w 114"/>
                  <a:gd name="T126" fmla="*/ 238 h 238"/>
                </a:gdLst>
                <a:ahLst/>
                <a:cxnLst>
                  <a:cxn ang="T82">
                    <a:pos x="T0" y="T1"/>
                  </a:cxn>
                  <a:cxn ang="T83">
                    <a:pos x="T2" y="T3"/>
                  </a:cxn>
                  <a:cxn ang="T84">
                    <a:pos x="T4" y="T5"/>
                  </a:cxn>
                  <a:cxn ang="T85">
                    <a:pos x="T6" y="T7"/>
                  </a:cxn>
                  <a:cxn ang="T86">
                    <a:pos x="T8" y="T9"/>
                  </a:cxn>
                  <a:cxn ang="T87">
                    <a:pos x="T10" y="T11"/>
                  </a:cxn>
                  <a:cxn ang="T88">
                    <a:pos x="T12" y="T13"/>
                  </a:cxn>
                  <a:cxn ang="T89">
                    <a:pos x="T14" y="T15"/>
                  </a:cxn>
                  <a:cxn ang="T90">
                    <a:pos x="T16" y="T17"/>
                  </a:cxn>
                  <a:cxn ang="T91">
                    <a:pos x="T18" y="T19"/>
                  </a:cxn>
                  <a:cxn ang="T92">
                    <a:pos x="T20" y="T21"/>
                  </a:cxn>
                  <a:cxn ang="T93">
                    <a:pos x="T22" y="T23"/>
                  </a:cxn>
                  <a:cxn ang="T94">
                    <a:pos x="T24" y="T25"/>
                  </a:cxn>
                  <a:cxn ang="T95">
                    <a:pos x="T26" y="T27"/>
                  </a:cxn>
                  <a:cxn ang="T96">
                    <a:pos x="T28" y="T29"/>
                  </a:cxn>
                  <a:cxn ang="T97">
                    <a:pos x="T30" y="T31"/>
                  </a:cxn>
                  <a:cxn ang="T98">
                    <a:pos x="T32" y="T33"/>
                  </a:cxn>
                  <a:cxn ang="T99">
                    <a:pos x="T34" y="T35"/>
                  </a:cxn>
                  <a:cxn ang="T100">
                    <a:pos x="T36" y="T37"/>
                  </a:cxn>
                  <a:cxn ang="T101">
                    <a:pos x="T38" y="T39"/>
                  </a:cxn>
                  <a:cxn ang="T102">
                    <a:pos x="T40" y="T41"/>
                  </a:cxn>
                  <a:cxn ang="T103">
                    <a:pos x="T42" y="T43"/>
                  </a:cxn>
                  <a:cxn ang="T104">
                    <a:pos x="T44" y="T45"/>
                  </a:cxn>
                  <a:cxn ang="T105">
                    <a:pos x="T46" y="T47"/>
                  </a:cxn>
                  <a:cxn ang="T106">
                    <a:pos x="T48" y="T49"/>
                  </a:cxn>
                  <a:cxn ang="T107">
                    <a:pos x="T50" y="T51"/>
                  </a:cxn>
                  <a:cxn ang="T108">
                    <a:pos x="T52" y="T53"/>
                  </a:cxn>
                  <a:cxn ang="T109">
                    <a:pos x="T54" y="T55"/>
                  </a:cxn>
                  <a:cxn ang="T110">
                    <a:pos x="T56" y="T57"/>
                  </a:cxn>
                  <a:cxn ang="T111">
                    <a:pos x="T58" y="T59"/>
                  </a:cxn>
                  <a:cxn ang="T112">
                    <a:pos x="T60" y="T61"/>
                  </a:cxn>
                  <a:cxn ang="T113">
                    <a:pos x="T62" y="T63"/>
                  </a:cxn>
                  <a:cxn ang="T114">
                    <a:pos x="T64" y="T65"/>
                  </a:cxn>
                  <a:cxn ang="T115">
                    <a:pos x="T66" y="T67"/>
                  </a:cxn>
                  <a:cxn ang="T116">
                    <a:pos x="T68" y="T69"/>
                  </a:cxn>
                  <a:cxn ang="T117">
                    <a:pos x="T70" y="T71"/>
                  </a:cxn>
                  <a:cxn ang="T118">
                    <a:pos x="T72" y="T73"/>
                  </a:cxn>
                  <a:cxn ang="T119">
                    <a:pos x="T74" y="T75"/>
                  </a:cxn>
                  <a:cxn ang="T120">
                    <a:pos x="T76" y="T77"/>
                  </a:cxn>
                  <a:cxn ang="T121">
                    <a:pos x="T78" y="T79"/>
                  </a:cxn>
                  <a:cxn ang="T122">
                    <a:pos x="T80" y="T81"/>
                  </a:cxn>
                </a:cxnLst>
                <a:rect l="T123" t="T124" r="T125" b="T126"/>
                <a:pathLst>
                  <a:path w="114" h="238">
                    <a:moveTo>
                      <a:pt x="0" y="130"/>
                    </a:moveTo>
                    <a:lnTo>
                      <a:pt x="0" y="149"/>
                    </a:lnTo>
                    <a:lnTo>
                      <a:pt x="4" y="168"/>
                    </a:lnTo>
                    <a:lnTo>
                      <a:pt x="12" y="185"/>
                    </a:lnTo>
                    <a:lnTo>
                      <a:pt x="24" y="200"/>
                    </a:lnTo>
                    <a:lnTo>
                      <a:pt x="38" y="213"/>
                    </a:lnTo>
                    <a:lnTo>
                      <a:pt x="55" y="224"/>
                    </a:lnTo>
                    <a:lnTo>
                      <a:pt x="73" y="232"/>
                    </a:lnTo>
                    <a:lnTo>
                      <a:pt x="92" y="237"/>
                    </a:lnTo>
                    <a:lnTo>
                      <a:pt x="98" y="238"/>
                    </a:lnTo>
                    <a:lnTo>
                      <a:pt x="104" y="235"/>
                    </a:lnTo>
                    <a:lnTo>
                      <a:pt x="109" y="232"/>
                    </a:lnTo>
                    <a:lnTo>
                      <a:pt x="111" y="227"/>
                    </a:lnTo>
                    <a:lnTo>
                      <a:pt x="111" y="222"/>
                    </a:lnTo>
                    <a:lnTo>
                      <a:pt x="110" y="216"/>
                    </a:lnTo>
                    <a:lnTo>
                      <a:pt x="106" y="211"/>
                    </a:lnTo>
                    <a:lnTo>
                      <a:pt x="100" y="209"/>
                    </a:lnTo>
                    <a:lnTo>
                      <a:pt x="82" y="202"/>
                    </a:lnTo>
                    <a:lnTo>
                      <a:pt x="64" y="193"/>
                    </a:lnTo>
                    <a:lnTo>
                      <a:pt x="50" y="180"/>
                    </a:lnTo>
                    <a:lnTo>
                      <a:pt x="39" y="167"/>
                    </a:lnTo>
                    <a:lnTo>
                      <a:pt x="32" y="149"/>
                    </a:lnTo>
                    <a:lnTo>
                      <a:pt x="29" y="131"/>
                    </a:lnTo>
                    <a:lnTo>
                      <a:pt x="29" y="111"/>
                    </a:lnTo>
                    <a:lnTo>
                      <a:pt x="35" y="91"/>
                    </a:lnTo>
                    <a:lnTo>
                      <a:pt x="42" y="76"/>
                    </a:lnTo>
                    <a:lnTo>
                      <a:pt x="51" y="62"/>
                    </a:lnTo>
                    <a:lnTo>
                      <a:pt x="62" y="49"/>
                    </a:lnTo>
                    <a:lnTo>
                      <a:pt x="73" y="38"/>
                    </a:lnTo>
                    <a:lnTo>
                      <a:pt x="84" y="28"/>
                    </a:lnTo>
                    <a:lnTo>
                      <a:pt x="96" y="18"/>
                    </a:lnTo>
                    <a:lnTo>
                      <a:pt x="106" y="9"/>
                    </a:lnTo>
                    <a:lnTo>
                      <a:pt x="114" y="1"/>
                    </a:lnTo>
                    <a:lnTo>
                      <a:pt x="106" y="0"/>
                    </a:lnTo>
                    <a:lnTo>
                      <a:pt x="93" y="6"/>
                    </a:lnTo>
                    <a:lnTo>
                      <a:pt x="76" y="18"/>
                    </a:lnTo>
                    <a:lnTo>
                      <a:pt x="56" y="36"/>
                    </a:lnTo>
                    <a:lnTo>
                      <a:pt x="37" y="57"/>
                    </a:lnTo>
                    <a:lnTo>
                      <a:pt x="20" y="80"/>
                    </a:lnTo>
                    <a:lnTo>
                      <a:pt x="7" y="106"/>
                    </a:lnTo>
                    <a:lnTo>
                      <a:pt x="0" y="130"/>
                    </a:lnTo>
                    <a:close/>
                  </a:path>
                </a:pathLst>
              </a:custGeom>
              <a:solidFill>
                <a:srgbClr val="C9E8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46" name="Freeform 804"/>
              <p:cNvSpPr>
                <a:spLocks/>
              </p:cNvSpPr>
              <p:nvPr/>
            </p:nvSpPr>
            <p:spPr bwMode="auto">
              <a:xfrm>
                <a:off x="5330" y="2639"/>
                <a:ext cx="87" cy="73"/>
              </a:xfrm>
              <a:custGeom>
                <a:avLst/>
                <a:gdLst>
                  <a:gd name="T0" fmla="*/ 0 w 246"/>
                  <a:gd name="T1" fmla="*/ 0 h 310"/>
                  <a:gd name="T2" fmla="*/ 0 w 246"/>
                  <a:gd name="T3" fmla="*/ 0 h 310"/>
                  <a:gd name="T4" fmla="*/ 0 w 246"/>
                  <a:gd name="T5" fmla="*/ 0 h 310"/>
                  <a:gd name="T6" fmla="*/ 0 w 246"/>
                  <a:gd name="T7" fmla="*/ 0 h 310"/>
                  <a:gd name="T8" fmla="*/ 0 w 246"/>
                  <a:gd name="T9" fmla="*/ 0 h 310"/>
                  <a:gd name="T10" fmla="*/ 0 w 246"/>
                  <a:gd name="T11" fmla="*/ 0 h 310"/>
                  <a:gd name="T12" fmla="*/ 0 w 246"/>
                  <a:gd name="T13" fmla="*/ 0 h 310"/>
                  <a:gd name="T14" fmla="*/ 0 w 246"/>
                  <a:gd name="T15" fmla="*/ 0 h 310"/>
                  <a:gd name="T16" fmla="*/ 0 w 246"/>
                  <a:gd name="T17" fmla="*/ 0 h 310"/>
                  <a:gd name="T18" fmla="*/ 0 w 246"/>
                  <a:gd name="T19" fmla="*/ 0 h 310"/>
                  <a:gd name="T20" fmla="*/ 0 w 246"/>
                  <a:gd name="T21" fmla="*/ 0 h 310"/>
                  <a:gd name="T22" fmla="*/ 0 w 246"/>
                  <a:gd name="T23" fmla="*/ 0 h 310"/>
                  <a:gd name="T24" fmla="*/ 0 w 246"/>
                  <a:gd name="T25" fmla="*/ 0 h 310"/>
                  <a:gd name="T26" fmla="*/ 0 w 246"/>
                  <a:gd name="T27" fmla="*/ 0 h 310"/>
                  <a:gd name="T28" fmla="*/ 0 w 246"/>
                  <a:gd name="T29" fmla="*/ 0 h 310"/>
                  <a:gd name="T30" fmla="*/ 0 w 246"/>
                  <a:gd name="T31" fmla="*/ 0 h 310"/>
                  <a:gd name="T32" fmla="*/ 0 w 246"/>
                  <a:gd name="T33" fmla="*/ 0 h 310"/>
                  <a:gd name="T34" fmla="*/ 0 w 246"/>
                  <a:gd name="T35" fmla="*/ 0 h 310"/>
                  <a:gd name="T36" fmla="*/ 0 w 246"/>
                  <a:gd name="T37" fmla="*/ 0 h 310"/>
                  <a:gd name="T38" fmla="*/ 0 w 246"/>
                  <a:gd name="T39" fmla="*/ 0 h 310"/>
                  <a:gd name="T40" fmla="*/ 0 w 246"/>
                  <a:gd name="T41" fmla="*/ 0 h 310"/>
                  <a:gd name="T42" fmla="*/ 0 w 246"/>
                  <a:gd name="T43" fmla="*/ 0 h 310"/>
                  <a:gd name="T44" fmla="*/ 0 w 246"/>
                  <a:gd name="T45" fmla="*/ 0 h 310"/>
                  <a:gd name="T46" fmla="*/ 0 w 246"/>
                  <a:gd name="T47" fmla="*/ 0 h 310"/>
                  <a:gd name="T48" fmla="*/ 0 w 246"/>
                  <a:gd name="T49" fmla="*/ 0 h 310"/>
                  <a:gd name="T50" fmla="*/ 0 w 246"/>
                  <a:gd name="T51" fmla="*/ 0 h 310"/>
                  <a:gd name="T52" fmla="*/ 0 w 246"/>
                  <a:gd name="T53" fmla="*/ 0 h 310"/>
                  <a:gd name="T54" fmla="*/ 0 w 246"/>
                  <a:gd name="T55" fmla="*/ 0 h 310"/>
                  <a:gd name="T56" fmla="*/ 0 w 246"/>
                  <a:gd name="T57" fmla="*/ 0 h 310"/>
                  <a:gd name="T58" fmla="*/ 0 w 246"/>
                  <a:gd name="T59" fmla="*/ 0 h 310"/>
                  <a:gd name="T60" fmla="*/ 0 w 246"/>
                  <a:gd name="T61" fmla="*/ 0 h 310"/>
                  <a:gd name="T62" fmla="*/ 0 w 246"/>
                  <a:gd name="T63" fmla="*/ 0 h 310"/>
                  <a:gd name="T64" fmla="*/ 0 w 246"/>
                  <a:gd name="T65" fmla="*/ 0 h 310"/>
                  <a:gd name="T66" fmla="*/ 0 w 246"/>
                  <a:gd name="T67" fmla="*/ 0 h 310"/>
                  <a:gd name="T68" fmla="*/ 0 w 246"/>
                  <a:gd name="T69" fmla="*/ 0 h 310"/>
                  <a:gd name="T70" fmla="*/ 0 w 246"/>
                  <a:gd name="T71" fmla="*/ 0 h 310"/>
                  <a:gd name="T72" fmla="*/ 0 w 246"/>
                  <a:gd name="T73" fmla="*/ 0 h 310"/>
                  <a:gd name="T74" fmla="*/ 0 w 246"/>
                  <a:gd name="T75" fmla="*/ 0 h 310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w 246"/>
                  <a:gd name="T115" fmla="*/ 0 h 310"/>
                  <a:gd name="T116" fmla="*/ 246 w 246"/>
                  <a:gd name="T117" fmla="*/ 310 h 310"/>
                </a:gdLst>
                <a:ahLst/>
                <a:cxnLst>
                  <a:cxn ang="T76">
                    <a:pos x="T0" y="T1"/>
                  </a:cxn>
                  <a:cxn ang="T77">
                    <a:pos x="T2" y="T3"/>
                  </a:cxn>
                  <a:cxn ang="T78">
                    <a:pos x="T4" y="T5"/>
                  </a:cxn>
                  <a:cxn ang="T79">
                    <a:pos x="T6" y="T7"/>
                  </a:cxn>
                  <a:cxn ang="T80">
                    <a:pos x="T8" y="T9"/>
                  </a:cxn>
                  <a:cxn ang="T81">
                    <a:pos x="T10" y="T11"/>
                  </a:cxn>
                  <a:cxn ang="T82">
                    <a:pos x="T12" y="T13"/>
                  </a:cxn>
                  <a:cxn ang="T83">
                    <a:pos x="T14" y="T15"/>
                  </a:cxn>
                  <a:cxn ang="T84">
                    <a:pos x="T16" y="T17"/>
                  </a:cxn>
                  <a:cxn ang="T85">
                    <a:pos x="T18" y="T19"/>
                  </a:cxn>
                  <a:cxn ang="T86">
                    <a:pos x="T20" y="T21"/>
                  </a:cxn>
                  <a:cxn ang="T87">
                    <a:pos x="T22" y="T23"/>
                  </a:cxn>
                  <a:cxn ang="T88">
                    <a:pos x="T24" y="T25"/>
                  </a:cxn>
                  <a:cxn ang="T89">
                    <a:pos x="T26" y="T27"/>
                  </a:cxn>
                  <a:cxn ang="T90">
                    <a:pos x="T28" y="T29"/>
                  </a:cxn>
                  <a:cxn ang="T91">
                    <a:pos x="T30" y="T31"/>
                  </a:cxn>
                  <a:cxn ang="T92">
                    <a:pos x="T32" y="T33"/>
                  </a:cxn>
                  <a:cxn ang="T93">
                    <a:pos x="T34" y="T35"/>
                  </a:cxn>
                  <a:cxn ang="T94">
                    <a:pos x="T36" y="T37"/>
                  </a:cxn>
                  <a:cxn ang="T95">
                    <a:pos x="T38" y="T39"/>
                  </a:cxn>
                  <a:cxn ang="T96">
                    <a:pos x="T40" y="T41"/>
                  </a:cxn>
                  <a:cxn ang="T97">
                    <a:pos x="T42" y="T43"/>
                  </a:cxn>
                  <a:cxn ang="T98">
                    <a:pos x="T44" y="T45"/>
                  </a:cxn>
                  <a:cxn ang="T99">
                    <a:pos x="T46" y="T47"/>
                  </a:cxn>
                  <a:cxn ang="T100">
                    <a:pos x="T48" y="T49"/>
                  </a:cxn>
                  <a:cxn ang="T101">
                    <a:pos x="T50" y="T51"/>
                  </a:cxn>
                  <a:cxn ang="T102">
                    <a:pos x="T52" y="T53"/>
                  </a:cxn>
                  <a:cxn ang="T103">
                    <a:pos x="T54" y="T55"/>
                  </a:cxn>
                  <a:cxn ang="T104">
                    <a:pos x="T56" y="T57"/>
                  </a:cxn>
                  <a:cxn ang="T105">
                    <a:pos x="T58" y="T59"/>
                  </a:cxn>
                  <a:cxn ang="T106">
                    <a:pos x="T60" y="T61"/>
                  </a:cxn>
                  <a:cxn ang="T107">
                    <a:pos x="T62" y="T63"/>
                  </a:cxn>
                  <a:cxn ang="T108">
                    <a:pos x="T64" y="T65"/>
                  </a:cxn>
                  <a:cxn ang="T109">
                    <a:pos x="T66" y="T67"/>
                  </a:cxn>
                  <a:cxn ang="T110">
                    <a:pos x="T68" y="T69"/>
                  </a:cxn>
                  <a:cxn ang="T111">
                    <a:pos x="T70" y="T71"/>
                  </a:cxn>
                  <a:cxn ang="T112">
                    <a:pos x="T72" y="T73"/>
                  </a:cxn>
                  <a:cxn ang="T113">
                    <a:pos x="T74" y="T75"/>
                  </a:cxn>
                </a:cxnLst>
                <a:rect l="T114" t="T115" r="T116" b="T117"/>
                <a:pathLst>
                  <a:path w="246" h="310">
                    <a:moveTo>
                      <a:pt x="199" y="116"/>
                    </a:moveTo>
                    <a:lnTo>
                      <a:pt x="207" y="124"/>
                    </a:lnTo>
                    <a:lnTo>
                      <a:pt x="214" y="133"/>
                    </a:lnTo>
                    <a:lnTo>
                      <a:pt x="219" y="143"/>
                    </a:lnTo>
                    <a:lnTo>
                      <a:pt x="223" y="154"/>
                    </a:lnTo>
                    <a:lnTo>
                      <a:pt x="225" y="164"/>
                    </a:lnTo>
                    <a:lnTo>
                      <a:pt x="225" y="176"/>
                    </a:lnTo>
                    <a:lnTo>
                      <a:pt x="221" y="187"/>
                    </a:lnTo>
                    <a:lnTo>
                      <a:pt x="216" y="197"/>
                    </a:lnTo>
                    <a:lnTo>
                      <a:pt x="208" y="209"/>
                    </a:lnTo>
                    <a:lnTo>
                      <a:pt x="199" y="219"/>
                    </a:lnTo>
                    <a:lnTo>
                      <a:pt x="188" y="228"/>
                    </a:lnTo>
                    <a:lnTo>
                      <a:pt x="177" y="238"/>
                    </a:lnTo>
                    <a:lnTo>
                      <a:pt x="166" y="246"/>
                    </a:lnTo>
                    <a:lnTo>
                      <a:pt x="154" y="255"/>
                    </a:lnTo>
                    <a:lnTo>
                      <a:pt x="143" y="264"/>
                    </a:lnTo>
                    <a:lnTo>
                      <a:pt x="132" y="274"/>
                    </a:lnTo>
                    <a:lnTo>
                      <a:pt x="129" y="278"/>
                    </a:lnTo>
                    <a:lnTo>
                      <a:pt x="126" y="282"/>
                    </a:lnTo>
                    <a:lnTo>
                      <a:pt x="124" y="287"/>
                    </a:lnTo>
                    <a:lnTo>
                      <a:pt x="121" y="292"/>
                    </a:lnTo>
                    <a:lnTo>
                      <a:pt x="120" y="296"/>
                    </a:lnTo>
                    <a:lnTo>
                      <a:pt x="120" y="301"/>
                    </a:lnTo>
                    <a:lnTo>
                      <a:pt x="121" y="305"/>
                    </a:lnTo>
                    <a:lnTo>
                      <a:pt x="125" y="309"/>
                    </a:lnTo>
                    <a:lnTo>
                      <a:pt x="130" y="310"/>
                    </a:lnTo>
                    <a:lnTo>
                      <a:pt x="134" y="310"/>
                    </a:lnTo>
                    <a:lnTo>
                      <a:pt x="139" y="309"/>
                    </a:lnTo>
                    <a:lnTo>
                      <a:pt x="143" y="305"/>
                    </a:lnTo>
                    <a:lnTo>
                      <a:pt x="154" y="293"/>
                    </a:lnTo>
                    <a:lnTo>
                      <a:pt x="167" y="280"/>
                    </a:lnTo>
                    <a:lnTo>
                      <a:pt x="180" y="269"/>
                    </a:lnTo>
                    <a:lnTo>
                      <a:pt x="194" y="257"/>
                    </a:lnTo>
                    <a:lnTo>
                      <a:pt x="207" y="246"/>
                    </a:lnTo>
                    <a:lnTo>
                      <a:pt x="219" y="233"/>
                    </a:lnTo>
                    <a:lnTo>
                      <a:pt x="231" y="219"/>
                    </a:lnTo>
                    <a:lnTo>
                      <a:pt x="239" y="204"/>
                    </a:lnTo>
                    <a:lnTo>
                      <a:pt x="245" y="187"/>
                    </a:lnTo>
                    <a:lnTo>
                      <a:pt x="246" y="170"/>
                    </a:lnTo>
                    <a:lnTo>
                      <a:pt x="242" y="153"/>
                    </a:lnTo>
                    <a:lnTo>
                      <a:pt x="236" y="136"/>
                    </a:lnTo>
                    <a:lnTo>
                      <a:pt x="227" y="120"/>
                    </a:lnTo>
                    <a:lnTo>
                      <a:pt x="215" y="107"/>
                    </a:lnTo>
                    <a:lnTo>
                      <a:pt x="201" y="94"/>
                    </a:lnTo>
                    <a:lnTo>
                      <a:pt x="187" y="82"/>
                    </a:lnTo>
                    <a:lnTo>
                      <a:pt x="177" y="74"/>
                    </a:lnTo>
                    <a:lnTo>
                      <a:pt x="165" y="68"/>
                    </a:lnTo>
                    <a:lnTo>
                      <a:pt x="152" y="60"/>
                    </a:lnTo>
                    <a:lnTo>
                      <a:pt x="139" y="51"/>
                    </a:lnTo>
                    <a:lnTo>
                      <a:pt x="126" y="43"/>
                    </a:lnTo>
                    <a:lnTo>
                      <a:pt x="112" y="35"/>
                    </a:lnTo>
                    <a:lnTo>
                      <a:pt x="98" y="28"/>
                    </a:lnTo>
                    <a:lnTo>
                      <a:pt x="85" y="22"/>
                    </a:lnTo>
                    <a:lnTo>
                      <a:pt x="72" y="16"/>
                    </a:lnTo>
                    <a:lnTo>
                      <a:pt x="59" y="10"/>
                    </a:lnTo>
                    <a:lnTo>
                      <a:pt x="46" y="7"/>
                    </a:lnTo>
                    <a:lnTo>
                      <a:pt x="35" y="3"/>
                    </a:lnTo>
                    <a:lnTo>
                      <a:pt x="24" y="1"/>
                    </a:lnTo>
                    <a:lnTo>
                      <a:pt x="15" y="0"/>
                    </a:lnTo>
                    <a:lnTo>
                      <a:pt x="7" y="1"/>
                    </a:lnTo>
                    <a:lnTo>
                      <a:pt x="0" y="3"/>
                    </a:lnTo>
                    <a:lnTo>
                      <a:pt x="8" y="6"/>
                    </a:lnTo>
                    <a:lnTo>
                      <a:pt x="17" y="9"/>
                    </a:lnTo>
                    <a:lnTo>
                      <a:pt x="28" y="14"/>
                    </a:lnTo>
                    <a:lnTo>
                      <a:pt x="38" y="18"/>
                    </a:lnTo>
                    <a:lnTo>
                      <a:pt x="51" y="24"/>
                    </a:lnTo>
                    <a:lnTo>
                      <a:pt x="64" y="30"/>
                    </a:lnTo>
                    <a:lnTo>
                      <a:pt x="78" y="37"/>
                    </a:lnTo>
                    <a:lnTo>
                      <a:pt x="92" y="43"/>
                    </a:lnTo>
                    <a:lnTo>
                      <a:pt x="106" y="51"/>
                    </a:lnTo>
                    <a:lnTo>
                      <a:pt x="120" y="60"/>
                    </a:lnTo>
                    <a:lnTo>
                      <a:pt x="134" y="69"/>
                    </a:lnTo>
                    <a:lnTo>
                      <a:pt x="148" y="78"/>
                    </a:lnTo>
                    <a:lnTo>
                      <a:pt x="163" y="87"/>
                    </a:lnTo>
                    <a:lnTo>
                      <a:pt x="175" y="96"/>
                    </a:lnTo>
                    <a:lnTo>
                      <a:pt x="187" y="105"/>
                    </a:lnTo>
                    <a:lnTo>
                      <a:pt x="199" y="116"/>
                    </a:lnTo>
                    <a:close/>
                  </a:path>
                </a:pathLst>
              </a:custGeom>
              <a:solidFill>
                <a:srgbClr val="C9E8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47" name="Freeform 805"/>
              <p:cNvSpPr>
                <a:spLocks/>
              </p:cNvSpPr>
              <p:nvPr/>
            </p:nvSpPr>
            <p:spPr bwMode="auto">
              <a:xfrm>
                <a:off x="5115" y="2660"/>
                <a:ext cx="69" cy="55"/>
              </a:xfrm>
              <a:custGeom>
                <a:avLst/>
                <a:gdLst>
                  <a:gd name="T0" fmla="*/ 0 w 198"/>
                  <a:gd name="T1" fmla="*/ 0 h 236"/>
                  <a:gd name="T2" fmla="*/ 0 w 198"/>
                  <a:gd name="T3" fmla="*/ 0 h 236"/>
                  <a:gd name="T4" fmla="*/ 0 w 198"/>
                  <a:gd name="T5" fmla="*/ 0 h 236"/>
                  <a:gd name="T6" fmla="*/ 0 w 198"/>
                  <a:gd name="T7" fmla="*/ 0 h 236"/>
                  <a:gd name="T8" fmla="*/ 0 w 198"/>
                  <a:gd name="T9" fmla="*/ 0 h 236"/>
                  <a:gd name="T10" fmla="*/ 0 w 198"/>
                  <a:gd name="T11" fmla="*/ 0 h 236"/>
                  <a:gd name="T12" fmla="*/ 0 w 198"/>
                  <a:gd name="T13" fmla="*/ 0 h 236"/>
                  <a:gd name="T14" fmla="*/ 0 w 198"/>
                  <a:gd name="T15" fmla="*/ 0 h 236"/>
                  <a:gd name="T16" fmla="*/ 0 w 198"/>
                  <a:gd name="T17" fmla="*/ 0 h 236"/>
                  <a:gd name="T18" fmla="*/ 0 w 198"/>
                  <a:gd name="T19" fmla="*/ 0 h 236"/>
                  <a:gd name="T20" fmla="*/ 0 w 198"/>
                  <a:gd name="T21" fmla="*/ 0 h 236"/>
                  <a:gd name="T22" fmla="*/ 0 w 198"/>
                  <a:gd name="T23" fmla="*/ 0 h 236"/>
                  <a:gd name="T24" fmla="*/ 0 w 198"/>
                  <a:gd name="T25" fmla="*/ 0 h 236"/>
                  <a:gd name="T26" fmla="*/ 0 w 198"/>
                  <a:gd name="T27" fmla="*/ 0 h 236"/>
                  <a:gd name="T28" fmla="*/ 0 w 198"/>
                  <a:gd name="T29" fmla="*/ 0 h 236"/>
                  <a:gd name="T30" fmla="*/ 0 w 198"/>
                  <a:gd name="T31" fmla="*/ 0 h 236"/>
                  <a:gd name="T32" fmla="*/ 0 w 198"/>
                  <a:gd name="T33" fmla="*/ 0 h 236"/>
                  <a:gd name="T34" fmla="*/ 0 w 198"/>
                  <a:gd name="T35" fmla="*/ 0 h 236"/>
                  <a:gd name="T36" fmla="*/ 0 w 198"/>
                  <a:gd name="T37" fmla="*/ 0 h 236"/>
                  <a:gd name="T38" fmla="*/ 0 w 198"/>
                  <a:gd name="T39" fmla="*/ 0 h 236"/>
                  <a:gd name="T40" fmla="*/ 0 w 198"/>
                  <a:gd name="T41" fmla="*/ 0 h 236"/>
                  <a:gd name="T42" fmla="*/ 0 w 198"/>
                  <a:gd name="T43" fmla="*/ 0 h 236"/>
                  <a:gd name="T44" fmla="*/ 0 w 198"/>
                  <a:gd name="T45" fmla="*/ 0 h 236"/>
                  <a:gd name="T46" fmla="*/ 0 w 198"/>
                  <a:gd name="T47" fmla="*/ 0 h 236"/>
                  <a:gd name="T48" fmla="*/ 0 w 198"/>
                  <a:gd name="T49" fmla="*/ 0 h 236"/>
                  <a:gd name="T50" fmla="*/ 0 w 198"/>
                  <a:gd name="T51" fmla="*/ 0 h 236"/>
                  <a:gd name="T52" fmla="*/ 0 w 198"/>
                  <a:gd name="T53" fmla="*/ 0 h 236"/>
                  <a:gd name="T54" fmla="*/ 0 w 198"/>
                  <a:gd name="T55" fmla="*/ 0 h 236"/>
                  <a:gd name="T56" fmla="*/ 0 w 198"/>
                  <a:gd name="T57" fmla="*/ 0 h 236"/>
                  <a:gd name="T58" fmla="*/ 0 w 198"/>
                  <a:gd name="T59" fmla="*/ 0 h 236"/>
                  <a:gd name="T60" fmla="*/ 0 w 198"/>
                  <a:gd name="T61" fmla="*/ 0 h 236"/>
                  <a:gd name="T62" fmla="*/ 0 w 198"/>
                  <a:gd name="T63" fmla="*/ 0 h 236"/>
                  <a:gd name="T64" fmla="*/ 0 w 198"/>
                  <a:gd name="T65" fmla="*/ 0 h 236"/>
                  <a:gd name="T66" fmla="*/ 0 w 198"/>
                  <a:gd name="T67" fmla="*/ 0 h 236"/>
                  <a:gd name="T68" fmla="*/ 0 w 198"/>
                  <a:gd name="T69" fmla="*/ 0 h 236"/>
                  <a:gd name="T70" fmla="*/ 0 w 198"/>
                  <a:gd name="T71" fmla="*/ 0 h 236"/>
                  <a:gd name="T72" fmla="*/ 0 w 198"/>
                  <a:gd name="T73" fmla="*/ 0 h 236"/>
                  <a:gd name="T74" fmla="*/ 0 w 198"/>
                  <a:gd name="T75" fmla="*/ 0 h 236"/>
                  <a:gd name="T76" fmla="*/ 0 w 198"/>
                  <a:gd name="T77" fmla="*/ 0 h 236"/>
                  <a:gd name="T78" fmla="*/ 0 w 198"/>
                  <a:gd name="T79" fmla="*/ 0 h 236"/>
                  <a:gd name="T80" fmla="*/ 0 w 198"/>
                  <a:gd name="T81" fmla="*/ 0 h 236"/>
                  <a:gd name="T82" fmla="*/ 0 w 198"/>
                  <a:gd name="T83" fmla="*/ 0 h 236"/>
                  <a:gd name="T84" fmla="*/ 0 w 198"/>
                  <a:gd name="T85" fmla="*/ 0 h 236"/>
                  <a:gd name="T86" fmla="*/ 0 w 198"/>
                  <a:gd name="T87" fmla="*/ 0 h 236"/>
                  <a:gd name="T88" fmla="*/ 0 w 198"/>
                  <a:gd name="T89" fmla="*/ 0 h 236"/>
                  <a:gd name="T90" fmla="*/ 0 w 198"/>
                  <a:gd name="T91" fmla="*/ 0 h 236"/>
                  <a:gd name="T92" fmla="*/ 0 w 198"/>
                  <a:gd name="T93" fmla="*/ 0 h 236"/>
                  <a:gd name="T94" fmla="*/ 0 w 198"/>
                  <a:gd name="T95" fmla="*/ 0 h 236"/>
                  <a:gd name="T96" fmla="*/ 0 w 198"/>
                  <a:gd name="T97" fmla="*/ 0 h 236"/>
                  <a:gd name="T98" fmla="*/ 0 w 198"/>
                  <a:gd name="T99" fmla="*/ 0 h 236"/>
                  <a:gd name="T100" fmla="*/ 0 w 198"/>
                  <a:gd name="T101" fmla="*/ 0 h 236"/>
                  <a:gd name="T102" fmla="*/ 0 w 198"/>
                  <a:gd name="T103" fmla="*/ 0 h 236"/>
                  <a:gd name="T104" fmla="*/ 0 w 198"/>
                  <a:gd name="T105" fmla="*/ 0 h 236"/>
                  <a:gd name="T106" fmla="*/ 0 w 198"/>
                  <a:gd name="T107" fmla="*/ 0 h 236"/>
                  <a:gd name="T108" fmla="*/ 0 w 198"/>
                  <a:gd name="T109" fmla="*/ 0 h 236"/>
                  <a:gd name="T110" fmla="*/ 0 w 198"/>
                  <a:gd name="T111" fmla="*/ 0 h 236"/>
                  <a:gd name="T112" fmla="*/ 0 w 198"/>
                  <a:gd name="T113" fmla="*/ 0 h 236"/>
                  <a:gd name="T114" fmla="*/ 0 w 198"/>
                  <a:gd name="T115" fmla="*/ 0 h 236"/>
                  <a:gd name="T116" fmla="*/ 0 w 198"/>
                  <a:gd name="T117" fmla="*/ 0 h 236"/>
                  <a:gd name="T118" fmla="*/ 0 w 198"/>
                  <a:gd name="T119" fmla="*/ 0 h 236"/>
                  <a:gd name="T120" fmla="*/ 0 w 198"/>
                  <a:gd name="T121" fmla="*/ 0 h 2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w 198"/>
                  <a:gd name="T184" fmla="*/ 0 h 236"/>
                  <a:gd name="T185" fmla="*/ 198 w 198"/>
                  <a:gd name="T186" fmla="*/ 236 h 236"/>
                </a:gdLst>
                <a:ahLst/>
                <a:cxnLst>
                  <a:cxn ang="T122">
                    <a:pos x="T0" y="T1"/>
                  </a:cxn>
                  <a:cxn ang="T123">
                    <a:pos x="T2" y="T3"/>
                  </a:cxn>
                  <a:cxn ang="T124">
                    <a:pos x="T4" y="T5"/>
                  </a:cxn>
                  <a:cxn ang="T125">
                    <a:pos x="T6" y="T7"/>
                  </a:cxn>
                  <a:cxn ang="T126">
                    <a:pos x="T8" y="T9"/>
                  </a:cxn>
                  <a:cxn ang="T127">
                    <a:pos x="T10" y="T11"/>
                  </a:cxn>
                  <a:cxn ang="T128">
                    <a:pos x="T12" y="T13"/>
                  </a:cxn>
                  <a:cxn ang="T129">
                    <a:pos x="T14" y="T15"/>
                  </a:cxn>
                  <a:cxn ang="T130">
                    <a:pos x="T16" y="T17"/>
                  </a:cxn>
                  <a:cxn ang="T131">
                    <a:pos x="T18" y="T19"/>
                  </a:cxn>
                  <a:cxn ang="T132">
                    <a:pos x="T20" y="T21"/>
                  </a:cxn>
                  <a:cxn ang="T133">
                    <a:pos x="T22" y="T23"/>
                  </a:cxn>
                  <a:cxn ang="T134">
                    <a:pos x="T24" y="T25"/>
                  </a:cxn>
                  <a:cxn ang="T135">
                    <a:pos x="T26" y="T27"/>
                  </a:cxn>
                  <a:cxn ang="T136">
                    <a:pos x="T28" y="T29"/>
                  </a:cxn>
                  <a:cxn ang="T137">
                    <a:pos x="T30" y="T31"/>
                  </a:cxn>
                  <a:cxn ang="T138">
                    <a:pos x="T32" y="T33"/>
                  </a:cxn>
                  <a:cxn ang="T139">
                    <a:pos x="T34" y="T35"/>
                  </a:cxn>
                  <a:cxn ang="T140">
                    <a:pos x="T36" y="T37"/>
                  </a:cxn>
                  <a:cxn ang="T141">
                    <a:pos x="T38" y="T39"/>
                  </a:cxn>
                  <a:cxn ang="T142">
                    <a:pos x="T40" y="T41"/>
                  </a:cxn>
                  <a:cxn ang="T143">
                    <a:pos x="T42" y="T43"/>
                  </a:cxn>
                  <a:cxn ang="T144">
                    <a:pos x="T44" y="T45"/>
                  </a:cxn>
                  <a:cxn ang="T145">
                    <a:pos x="T46" y="T47"/>
                  </a:cxn>
                  <a:cxn ang="T146">
                    <a:pos x="T48" y="T49"/>
                  </a:cxn>
                  <a:cxn ang="T147">
                    <a:pos x="T50" y="T51"/>
                  </a:cxn>
                  <a:cxn ang="T148">
                    <a:pos x="T52" y="T53"/>
                  </a:cxn>
                  <a:cxn ang="T149">
                    <a:pos x="T54" y="T55"/>
                  </a:cxn>
                  <a:cxn ang="T150">
                    <a:pos x="T56" y="T57"/>
                  </a:cxn>
                  <a:cxn ang="T151">
                    <a:pos x="T58" y="T59"/>
                  </a:cxn>
                  <a:cxn ang="T152">
                    <a:pos x="T60" y="T61"/>
                  </a:cxn>
                  <a:cxn ang="T153">
                    <a:pos x="T62" y="T63"/>
                  </a:cxn>
                  <a:cxn ang="T154">
                    <a:pos x="T64" y="T65"/>
                  </a:cxn>
                  <a:cxn ang="T155">
                    <a:pos x="T66" y="T67"/>
                  </a:cxn>
                  <a:cxn ang="T156">
                    <a:pos x="T68" y="T69"/>
                  </a:cxn>
                  <a:cxn ang="T157">
                    <a:pos x="T70" y="T71"/>
                  </a:cxn>
                  <a:cxn ang="T158">
                    <a:pos x="T72" y="T73"/>
                  </a:cxn>
                  <a:cxn ang="T159">
                    <a:pos x="T74" y="T75"/>
                  </a:cxn>
                  <a:cxn ang="T160">
                    <a:pos x="T76" y="T77"/>
                  </a:cxn>
                  <a:cxn ang="T161">
                    <a:pos x="T78" y="T79"/>
                  </a:cxn>
                  <a:cxn ang="T162">
                    <a:pos x="T80" y="T81"/>
                  </a:cxn>
                  <a:cxn ang="T163">
                    <a:pos x="T82" y="T83"/>
                  </a:cxn>
                  <a:cxn ang="T164">
                    <a:pos x="T84" y="T85"/>
                  </a:cxn>
                  <a:cxn ang="T165">
                    <a:pos x="T86" y="T87"/>
                  </a:cxn>
                  <a:cxn ang="T166">
                    <a:pos x="T88" y="T89"/>
                  </a:cxn>
                  <a:cxn ang="T167">
                    <a:pos x="T90" y="T91"/>
                  </a:cxn>
                  <a:cxn ang="T168">
                    <a:pos x="T92" y="T93"/>
                  </a:cxn>
                  <a:cxn ang="T169">
                    <a:pos x="T94" y="T95"/>
                  </a:cxn>
                  <a:cxn ang="T170">
                    <a:pos x="T96" y="T97"/>
                  </a:cxn>
                  <a:cxn ang="T171">
                    <a:pos x="T98" y="T99"/>
                  </a:cxn>
                  <a:cxn ang="T172">
                    <a:pos x="T100" y="T101"/>
                  </a:cxn>
                  <a:cxn ang="T173">
                    <a:pos x="T102" y="T103"/>
                  </a:cxn>
                  <a:cxn ang="T174">
                    <a:pos x="T104" y="T105"/>
                  </a:cxn>
                  <a:cxn ang="T175">
                    <a:pos x="T106" y="T107"/>
                  </a:cxn>
                  <a:cxn ang="T176">
                    <a:pos x="T108" y="T109"/>
                  </a:cxn>
                  <a:cxn ang="T177">
                    <a:pos x="T110" y="T111"/>
                  </a:cxn>
                  <a:cxn ang="T178">
                    <a:pos x="T112" y="T113"/>
                  </a:cxn>
                  <a:cxn ang="T179">
                    <a:pos x="T114" y="T115"/>
                  </a:cxn>
                  <a:cxn ang="T180">
                    <a:pos x="T116" y="T117"/>
                  </a:cxn>
                  <a:cxn ang="T181">
                    <a:pos x="T118" y="T119"/>
                  </a:cxn>
                  <a:cxn ang="T182">
                    <a:pos x="T120" y="T121"/>
                  </a:cxn>
                </a:cxnLst>
                <a:rect l="T183" t="T184" r="T185" b="T186"/>
                <a:pathLst>
                  <a:path w="198" h="236">
                    <a:moveTo>
                      <a:pt x="73" y="36"/>
                    </a:moveTo>
                    <a:lnTo>
                      <a:pt x="58" y="46"/>
                    </a:lnTo>
                    <a:lnTo>
                      <a:pt x="46" y="58"/>
                    </a:lnTo>
                    <a:lnTo>
                      <a:pt x="33" y="72"/>
                    </a:lnTo>
                    <a:lnTo>
                      <a:pt x="22" y="85"/>
                    </a:lnTo>
                    <a:lnTo>
                      <a:pt x="14" y="100"/>
                    </a:lnTo>
                    <a:lnTo>
                      <a:pt x="7" y="115"/>
                    </a:lnTo>
                    <a:lnTo>
                      <a:pt x="2" y="130"/>
                    </a:lnTo>
                    <a:lnTo>
                      <a:pt x="0" y="146"/>
                    </a:lnTo>
                    <a:lnTo>
                      <a:pt x="2" y="170"/>
                    </a:lnTo>
                    <a:lnTo>
                      <a:pt x="12" y="190"/>
                    </a:lnTo>
                    <a:lnTo>
                      <a:pt x="26" y="207"/>
                    </a:lnTo>
                    <a:lnTo>
                      <a:pt x="43" y="220"/>
                    </a:lnTo>
                    <a:lnTo>
                      <a:pt x="64" y="229"/>
                    </a:lnTo>
                    <a:lnTo>
                      <a:pt x="88" y="235"/>
                    </a:lnTo>
                    <a:lnTo>
                      <a:pt x="110" y="236"/>
                    </a:lnTo>
                    <a:lnTo>
                      <a:pt x="132" y="232"/>
                    </a:lnTo>
                    <a:lnTo>
                      <a:pt x="137" y="232"/>
                    </a:lnTo>
                    <a:lnTo>
                      <a:pt x="142" y="230"/>
                    </a:lnTo>
                    <a:lnTo>
                      <a:pt x="145" y="226"/>
                    </a:lnTo>
                    <a:lnTo>
                      <a:pt x="146" y="221"/>
                    </a:lnTo>
                    <a:lnTo>
                      <a:pt x="145" y="219"/>
                    </a:lnTo>
                    <a:lnTo>
                      <a:pt x="142" y="219"/>
                    </a:lnTo>
                    <a:lnTo>
                      <a:pt x="137" y="217"/>
                    </a:lnTo>
                    <a:lnTo>
                      <a:pt x="131" y="217"/>
                    </a:lnTo>
                    <a:lnTo>
                      <a:pt x="124" y="217"/>
                    </a:lnTo>
                    <a:lnTo>
                      <a:pt x="118" y="217"/>
                    </a:lnTo>
                    <a:lnTo>
                      <a:pt x="112" y="217"/>
                    </a:lnTo>
                    <a:lnTo>
                      <a:pt x="109" y="217"/>
                    </a:lnTo>
                    <a:lnTo>
                      <a:pt x="97" y="216"/>
                    </a:lnTo>
                    <a:lnTo>
                      <a:pt x="87" y="215"/>
                    </a:lnTo>
                    <a:lnTo>
                      <a:pt x="75" y="214"/>
                    </a:lnTo>
                    <a:lnTo>
                      <a:pt x="63" y="211"/>
                    </a:lnTo>
                    <a:lnTo>
                      <a:pt x="51" y="207"/>
                    </a:lnTo>
                    <a:lnTo>
                      <a:pt x="40" y="199"/>
                    </a:lnTo>
                    <a:lnTo>
                      <a:pt x="29" y="189"/>
                    </a:lnTo>
                    <a:lnTo>
                      <a:pt x="17" y="174"/>
                    </a:lnTo>
                    <a:lnTo>
                      <a:pt x="15" y="157"/>
                    </a:lnTo>
                    <a:lnTo>
                      <a:pt x="16" y="141"/>
                    </a:lnTo>
                    <a:lnTo>
                      <a:pt x="21" y="124"/>
                    </a:lnTo>
                    <a:lnTo>
                      <a:pt x="28" y="109"/>
                    </a:lnTo>
                    <a:lnTo>
                      <a:pt x="39" y="96"/>
                    </a:lnTo>
                    <a:lnTo>
                      <a:pt x="50" y="82"/>
                    </a:lnTo>
                    <a:lnTo>
                      <a:pt x="63" y="70"/>
                    </a:lnTo>
                    <a:lnTo>
                      <a:pt x="78" y="59"/>
                    </a:lnTo>
                    <a:lnTo>
                      <a:pt x="94" y="49"/>
                    </a:lnTo>
                    <a:lnTo>
                      <a:pt x="110" y="39"/>
                    </a:lnTo>
                    <a:lnTo>
                      <a:pt x="126" y="31"/>
                    </a:lnTo>
                    <a:lnTo>
                      <a:pt x="142" y="24"/>
                    </a:lnTo>
                    <a:lnTo>
                      <a:pt x="158" y="19"/>
                    </a:lnTo>
                    <a:lnTo>
                      <a:pt x="172" y="13"/>
                    </a:lnTo>
                    <a:lnTo>
                      <a:pt x="186" y="10"/>
                    </a:lnTo>
                    <a:lnTo>
                      <a:pt x="198" y="7"/>
                    </a:lnTo>
                    <a:lnTo>
                      <a:pt x="190" y="3"/>
                    </a:lnTo>
                    <a:lnTo>
                      <a:pt x="177" y="0"/>
                    </a:lnTo>
                    <a:lnTo>
                      <a:pt x="162" y="3"/>
                    </a:lnTo>
                    <a:lnTo>
                      <a:pt x="144" y="6"/>
                    </a:lnTo>
                    <a:lnTo>
                      <a:pt x="124" y="12"/>
                    </a:lnTo>
                    <a:lnTo>
                      <a:pt x="105" y="19"/>
                    </a:lnTo>
                    <a:lnTo>
                      <a:pt x="88" y="28"/>
                    </a:lnTo>
                    <a:lnTo>
                      <a:pt x="73" y="36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48" name="Freeform 806"/>
              <p:cNvSpPr>
                <a:spLocks/>
              </p:cNvSpPr>
              <p:nvPr/>
            </p:nvSpPr>
            <p:spPr bwMode="auto">
              <a:xfrm>
                <a:off x="5233" y="2660"/>
                <a:ext cx="47" cy="42"/>
              </a:xfrm>
              <a:custGeom>
                <a:avLst/>
                <a:gdLst>
                  <a:gd name="T0" fmla="*/ 0 w 128"/>
                  <a:gd name="T1" fmla="*/ 0 h 183"/>
                  <a:gd name="T2" fmla="*/ 0 w 128"/>
                  <a:gd name="T3" fmla="*/ 0 h 183"/>
                  <a:gd name="T4" fmla="*/ 0 w 128"/>
                  <a:gd name="T5" fmla="*/ 0 h 183"/>
                  <a:gd name="T6" fmla="*/ 0 w 128"/>
                  <a:gd name="T7" fmla="*/ 0 h 183"/>
                  <a:gd name="T8" fmla="*/ 0 w 128"/>
                  <a:gd name="T9" fmla="*/ 0 h 183"/>
                  <a:gd name="T10" fmla="*/ 0 w 128"/>
                  <a:gd name="T11" fmla="*/ 0 h 183"/>
                  <a:gd name="T12" fmla="*/ 0 w 128"/>
                  <a:gd name="T13" fmla="*/ 0 h 183"/>
                  <a:gd name="T14" fmla="*/ 0 w 128"/>
                  <a:gd name="T15" fmla="*/ 0 h 183"/>
                  <a:gd name="T16" fmla="*/ 0 w 128"/>
                  <a:gd name="T17" fmla="*/ 0 h 183"/>
                  <a:gd name="T18" fmla="*/ 0 w 128"/>
                  <a:gd name="T19" fmla="*/ 0 h 183"/>
                  <a:gd name="T20" fmla="*/ 0 w 128"/>
                  <a:gd name="T21" fmla="*/ 0 h 183"/>
                  <a:gd name="T22" fmla="*/ 0 w 128"/>
                  <a:gd name="T23" fmla="*/ 0 h 183"/>
                  <a:gd name="T24" fmla="*/ 0 w 128"/>
                  <a:gd name="T25" fmla="*/ 0 h 183"/>
                  <a:gd name="T26" fmla="*/ 0 w 128"/>
                  <a:gd name="T27" fmla="*/ 0 h 183"/>
                  <a:gd name="T28" fmla="*/ 0 w 128"/>
                  <a:gd name="T29" fmla="*/ 0 h 183"/>
                  <a:gd name="T30" fmla="*/ 0 w 128"/>
                  <a:gd name="T31" fmla="*/ 0 h 183"/>
                  <a:gd name="T32" fmla="*/ 0 w 128"/>
                  <a:gd name="T33" fmla="*/ 0 h 183"/>
                  <a:gd name="T34" fmla="*/ 0 w 128"/>
                  <a:gd name="T35" fmla="*/ 0 h 183"/>
                  <a:gd name="T36" fmla="*/ 0 w 128"/>
                  <a:gd name="T37" fmla="*/ 0 h 183"/>
                  <a:gd name="T38" fmla="*/ 0 w 128"/>
                  <a:gd name="T39" fmla="*/ 0 h 183"/>
                  <a:gd name="T40" fmla="*/ 0 w 128"/>
                  <a:gd name="T41" fmla="*/ 0 h 183"/>
                  <a:gd name="T42" fmla="*/ 0 w 128"/>
                  <a:gd name="T43" fmla="*/ 0 h 183"/>
                  <a:gd name="T44" fmla="*/ 0 w 128"/>
                  <a:gd name="T45" fmla="*/ 0 h 183"/>
                  <a:gd name="T46" fmla="*/ 0 w 128"/>
                  <a:gd name="T47" fmla="*/ 0 h 183"/>
                  <a:gd name="T48" fmla="*/ 0 w 128"/>
                  <a:gd name="T49" fmla="*/ 0 h 183"/>
                  <a:gd name="T50" fmla="*/ 0 w 128"/>
                  <a:gd name="T51" fmla="*/ 0 h 183"/>
                  <a:gd name="T52" fmla="*/ 0 w 128"/>
                  <a:gd name="T53" fmla="*/ 0 h 183"/>
                  <a:gd name="T54" fmla="*/ 0 w 128"/>
                  <a:gd name="T55" fmla="*/ 0 h 183"/>
                  <a:gd name="T56" fmla="*/ 0 w 128"/>
                  <a:gd name="T57" fmla="*/ 0 h 183"/>
                  <a:gd name="T58" fmla="*/ 0 w 128"/>
                  <a:gd name="T59" fmla="*/ 0 h 183"/>
                  <a:gd name="T60" fmla="*/ 0 w 128"/>
                  <a:gd name="T61" fmla="*/ 0 h 183"/>
                  <a:gd name="T62" fmla="*/ 0 w 128"/>
                  <a:gd name="T63" fmla="*/ 0 h 183"/>
                  <a:gd name="T64" fmla="*/ 0 w 128"/>
                  <a:gd name="T65" fmla="*/ 0 h 183"/>
                  <a:gd name="T66" fmla="*/ 0 w 128"/>
                  <a:gd name="T67" fmla="*/ 0 h 183"/>
                  <a:gd name="T68" fmla="*/ 0 w 128"/>
                  <a:gd name="T69" fmla="*/ 0 h 183"/>
                  <a:gd name="T70" fmla="*/ 0 w 128"/>
                  <a:gd name="T71" fmla="*/ 0 h 183"/>
                  <a:gd name="T72" fmla="*/ 0 w 128"/>
                  <a:gd name="T73" fmla="*/ 0 h 183"/>
                  <a:gd name="T74" fmla="*/ 0 w 128"/>
                  <a:gd name="T75" fmla="*/ 0 h 183"/>
                  <a:gd name="T76" fmla="*/ 0 w 128"/>
                  <a:gd name="T77" fmla="*/ 0 h 183"/>
                  <a:gd name="T78" fmla="*/ 0 w 128"/>
                  <a:gd name="T79" fmla="*/ 0 h 183"/>
                  <a:gd name="T80" fmla="*/ 0 w 128"/>
                  <a:gd name="T81" fmla="*/ 0 h 183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w 128"/>
                  <a:gd name="T124" fmla="*/ 0 h 183"/>
                  <a:gd name="T125" fmla="*/ 128 w 128"/>
                  <a:gd name="T126" fmla="*/ 183 h 183"/>
                </a:gdLst>
                <a:ahLst/>
                <a:cxnLst>
                  <a:cxn ang="T82">
                    <a:pos x="T0" y="T1"/>
                  </a:cxn>
                  <a:cxn ang="T83">
                    <a:pos x="T2" y="T3"/>
                  </a:cxn>
                  <a:cxn ang="T84">
                    <a:pos x="T4" y="T5"/>
                  </a:cxn>
                  <a:cxn ang="T85">
                    <a:pos x="T6" y="T7"/>
                  </a:cxn>
                  <a:cxn ang="T86">
                    <a:pos x="T8" y="T9"/>
                  </a:cxn>
                  <a:cxn ang="T87">
                    <a:pos x="T10" y="T11"/>
                  </a:cxn>
                  <a:cxn ang="T88">
                    <a:pos x="T12" y="T13"/>
                  </a:cxn>
                  <a:cxn ang="T89">
                    <a:pos x="T14" y="T15"/>
                  </a:cxn>
                  <a:cxn ang="T90">
                    <a:pos x="T16" y="T17"/>
                  </a:cxn>
                  <a:cxn ang="T91">
                    <a:pos x="T18" y="T19"/>
                  </a:cxn>
                  <a:cxn ang="T92">
                    <a:pos x="T20" y="T21"/>
                  </a:cxn>
                  <a:cxn ang="T93">
                    <a:pos x="T22" y="T23"/>
                  </a:cxn>
                  <a:cxn ang="T94">
                    <a:pos x="T24" y="T25"/>
                  </a:cxn>
                  <a:cxn ang="T95">
                    <a:pos x="T26" y="T27"/>
                  </a:cxn>
                  <a:cxn ang="T96">
                    <a:pos x="T28" y="T29"/>
                  </a:cxn>
                  <a:cxn ang="T97">
                    <a:pos x="T30" y="T31"/>
                  </a:cxn>
                  <a:cxn ang="T98">
                    <a:pos x="T32" y="T33"/>
                  </a:cxn>
                  <a:cxn ang="T99">
                    <a:pos x="T34" y="T35"/>
                  </a:cxn>
                  <a:cxn ang="T100">
                    <a:pos x="T36" y="T37"/>
                  </a:cxn>
                  <a:cxn ang="T101">
                    <a:pos x="T38" y="T39"/>
                  </a:cxn>
                  <a:cxn ang="T102">
                    <a:pos x="T40" y="T41"/>
                  </a:cxn>
                  <a:cxn ang="T103">
                    <a:pos x="T42" y="T43"/>
                  </a:cxn>
                  <a:cxn ang="T104">
                    <a:pos x="T44" y="T45"/>
                  </a:cxn>
                  <a:cxn ang="T105">
                    <a:pos x="T46" y="T47"/>
                  </a:cxn>
                  <a:cxn ang="T106">
                    <a:pos x="T48" y="T49"/>
                  </a:cxn>
                  <a:cxn ang="T107">
                    <a:pos x="T50" y="T51"/>
                  </a:cxn>
                  <a:cxn ang="T108">
                    <a:pos x="T52" y="T53"/>
                  </a:cxn>
                  <a:cxn ang="T109">
                    <a:pos x="T54" y="T55"/>
                  </a:cxn>
                  <a:cxn ang="T110">
                    <a:pos x="T56" y="T57"/>
                  </a:cxn>
                  <a:cxn ang="T111">
                    <a:pos x="T58" y="T59"/>
                  </a:cxn>
                  <a:cxn ang="T112">
                    <a:pos x="T60" y="T61"/>
                  </a:cxn>
                  <a:cxn ang="T113">
                    <a:pos x="T62" y="T63"/>
                  </a:cxn>
                  <a:cxn ang="T114">
                    <a:pos x="T64" y="T65"/>
                  </a:cxn>
                  <a:cxn ang="T115">
                    <a:pos x="T66" y="T67"/>
                  </a:cxn>
                  <a:cxn ang="T116">
                    <a:pos x="T68" y="T69"/>
                  </a:cxn>
                  <a:cxn ang="T117">
                    <a:pos x="T70" y="T71"/>
                  </a:cxn>
                  <a:cxn ang="T118">
                    <a:pos x="T72" y="T73"/>
                  </a:cxn>
                  <a:cxn ang="T119">
                    <a:pos x="T74" y="T75"/>
                  </a:cxn>
                  <a:cxn ang="T120">
                    <a:pos x="T76" y="T77"/>
                  </a:cxn>
                  <a:cxn ang="T121">
                    <a:pos x="T78" y="T79"/>
                  </a:cxn>
                  <a:cxn ang="T122">
                    <a:pos x="T80" y="T81"/>
                  </a:cxn>
                </a:cxnLst>
                <a:rect l="T123" t="T124" r="T125" b="T126"/>
                <a:pathLst>
                  <a:path w="128" h="183">
                    <a:moveTo>
                      <a:pt x="108" y="61"/>
                    </a:moveTo>
                    <a:lnTo>
                      <a:pt x="111" y="80"/>
                    </a:lnTo>
                    <a:lnTo>
                      <a:pt x="109" y="97"/>
                    </a:lnTo>
                    <a:lnTo>
                      <a:pt x="101" y="110"/>
                    </a:lnTo>
                    <a:lnTo>
                      <a:pt x="89" y="123"/>
                    </a:lnTo>
                    <a:lnTo>
                      <a:pt x="75" y="134"/>
                    </a:lnTo>
                    <a:lnTo>
                      <a:pt x="60" y="145"/>
                    </a:lnTo>
                    <a:lnTo>
                      <a:pt x="43" y="156"/>
                    </a:lnTo>
                    <a:lnTo>
                      <a:pt x="29" y="167"/>
                    </a:lnTo>
                    <a:lnTo>
                      <a:pt x="27" y="170"/>
                    </a:lnTo>
                    <a:lnTo>
                      <a:pt x="26" y="172"/>
                    </a:lnTo>
                    <a:lnTo>
                      <a:pt x="26" y="176"/>
                    </a:lnTo>
                    <a:lnTo>
                      <a:pt x="28" y="179"/>
                    </a:lnTo>
                    <a:lnTo>
                      <a:pt x="30" y="182"/>
                    </a:lnTo>
                    <a:lnTo>
                      <a:pt x="34" y="183"/>
                    </a:lnTo>
                    <a:lnTo>
                      <a:pt x="37" y="183"/>
                    </a:lnTo>
                    <a:lnTo>
                      <a:pt x="41" y="182"/>
                    </a:lnTo>
                    <a:lnTo>
                      <a:pt x="58" y="171"/>
                    </a:lnTo>
                    <a:lnTo>
                      <a:pt x="76" y="160"/>
                    </a:lnTo>
                    <a:lnTo>
                      <a:pt x="92" y="147"/>
                    </a:lnTo>
                    <a:lnTo>
                      <a:pt x="108" y="132"/>
                    </a:lnTo>
                    <a:lnTo>
                      <a:pt x="118" y="116"/>
                    </a:lnTo>
                    <a:lnTo>
                      <a:pt x="125" y="98"/>
                    </a:lnTo>
                    <a:lnTo>
                      <a:pt x="128" y="78"/>
                    </a:lnTo>
                    <a:lnTo>
                      <a:pt x="123" y="58"/>
                    </a:lnTo>
                    <a:lnTo>
                      <a:pt x="112" y="41"/>
                    </a:lnTo>
                    <a:lnTo>
                      <a:pt x="98" y="28"/>
                    </a:lnTo>
                    <a:lnTo>
                      <a:pt x="80" y="16"/>
                    </a:lnTo>
                    <a:lnTo>
                      <a:pt x="61" y="8"/>
                    </a:lnTo>
                    <a:lnTo>
                      <a:pt x="41" y="2"/>
                    </a:lnTo>
                    <a:lnTo>
                      <a:pt x="23" y="0"/>
                    </a:lnTo>
                    <a:lnTo>
                      <a:pt x="9" y="1"/>
                    </a:lnTo>
                    <a:lnTo>
                      <a:pt x="0" y="6"/>
                    </a:lnTo>
                    <a:lnTo>
                      <a:pt x="16" y="10"/>
                    </a:lnTo>
                    <a:lnTo>
                      <a:pt x="33" y="14"/>
                    </a:lnTo>
                    <a:lnTo>
                      <a:pt x="48" y="17"/>
                    </a:lnTo>
                    <a:lnTo>
                      <a:pt x="63" y="22"/>
                    </a:lnTo>
                    <a:lnTo>
                      <a:pt x="77" y="28"/>
                    </a:lnTo>
                    <a:lnTo>
                      <a:pt x="90" y="36"/>
                    </a:lnTo>
                    <a:lnTo>
                      <a:pt x="101" y="46"/>
                    </a:lnTo>
                    <a:lnTo>
                      <a:pt x="108" y="61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49" name="Freeform 807"/>
              <p:cNvSpPr>
                <a:spLocks/>
              </p:cNvSpPr>
              <p:nvPr/>
            </p:nvSpPr>
            <p:spPr bwMode="auto">
              <a:xfrm>
                <a:off x="5070" y="2650"/>
                <a:ext cx="112" cy="88"/>
              </a:xfrm>
              <a:custGeom>
                <a:avLst/>
                <a:gdLst>
                  <a:gd name="T0" fmla="*/ 0 w 323"/>
                  <a:gd name="T1" fmla="*/ 0 h 379"/>
                  <a:gd name="T2" fmla="*/ 0 w 323"/>
                  <a:gd name="T3" fmla="*/ 0 h 379"/>
                  <a:gd name="T4" fmla="*/ 0 w 323"/>
                  <a:gd name="T5" fmla="*/ 0 h 379"/>
                  <a:gd name="T6" fmla="*/ 0 w 323"/>
                  <a:gd name="T7" fmla="*/ 0 h 379"/>
                  <a:gd name="T8" fmla="*/ 0 w 323"/>
                  <a:gd name="T9" fmla="*/ 0 h 379"/>
                  <a:gd name="T10" fmla="*/ 0 w 323"/>
                  <a:gd name="T11" fmla="*/ 0 h 379"/>
                  <a:gd name="T12" fmla="*/ 0 w 323"/>
                  <a:gd name="T13" fmla="*/ 0 h 379"/>
                  <a:gd name="T14" fmla="*/ 0 w 323"/>
                  <a:gd name="T15" fmla="*/ 0 h 379"/>
                  <a:gd name="T16" fmla="*/ 0 w 323"/>
                  <a:gd name="T17" fmla="*/ 0 h 379"/>
                  <a:gd name="T18" fmla="*/ 0 w 323"/>
                  <a:gd name="T19" fmla="*/ 0 h 379"/>
                  <a:gd name="T20" fmla="*/ 0 w 323"/>
                  <a:gd name="T21" fmla="*/ 0 h 379"/>
                  <a:gd name="T22" fmla="*/ 0 w 323"/>
                  <a:gd name="T23" fmla="*/ 0 h 379"/>
                  <a:gd name="T24" fmla="*/ 0 w 323"/>
                  <a:gd name="T25" fmla="*/ 0 h 379"/>
                  <a:gd name="T26" fmla="*/ 0 w 323"/>
                  <a:gd name="T27" fmla="*/ 0 h 379"/>
                  <a:gd name="T28" fmla="*/ 0 w 323"/>
                  <a:gd name="T29" fmla="*/ 0 h 379"/>
                  <a:gd name="T30" fmla="*/ 0 w 323"/>
                  <a:gd name="T31" fmla="*/ 0 h 379"/>
                  <a:gd name="T32" fmla="*/ 0 w 323"/>
                  <a:gd name="T33" fmla="*/ 0 h 379"/>
                  <a:gd name="T34" fmla="*/ 0 w 323"/>
                  <a:gd name="T35" fmla="*/ 0 h 379"/>
                  <a:gd name="T36" fmla="*/ 0 w 323"/>
                  <a:gd name="T37" fmla="*/ 0 h 379"/>
                  <a:gd name="T38" fmla="*/ 0 w 323"/>
                  <a:gd name="T39" fmla="*/ 0 h 379"/>
                  <a:gd name="T40" fmla="*/ 0 w 323"/>
                  <a:gd name="T41" fmla="*/ 0 h 379"/>
                  <a:gd name="T42" fmla="*/ 0 w 323"/>
                  <a:gd name="T43" fmla="*/ 0 h 379"/>
                  <a:gd name="T44" fmla="*/ 0 w 323"/>
                  <a:gd name="T45" fmla="*/ 0 h 379"/>
                  <a:gd name="T46" fmla="*/ 0 w 323"/>
                  <a:gd name="T47" fmla="*/ 0 h 379"/>
                  <a:gd name="T48" fmla="*/ 0 w 323"/>
                  <a:gd name="T49" fmla="*/ 0 h 379"/>
                  <a:gd name="T50" fmla="*/ 0 w 323"/>
                  <a:gd name="T51" fmla="*/ 0 h 379"/>
                  <a:gd name="T52" fmla="*/ 0 w 323"/>
                  <a:gd name="T53" fmla="*/ 0 h 379"/>
                  <a:gd name="T54" fmla="*/ 0 w 323"/>
                  <a:gd name="T55" fmla="*/ 0 h 379"/>
                  <a:gd name="T56" fmla="*/ 0 w 323"/>
                  <a:gd name="T57" fmla="*/ 0 h 379"/>
                  <a:gd name="T58" fmla="*/ 0 w 323"/>
                  <a:gd name="T59" fmla="*/ 0 h 379"/>
                  <a:gd name="T60" fmla="*/ 0 w 323"/>
                  <a:gd name="T61" fmla="*/ 0 h 379"/>
                  <a:gd name="T62" fmla="*/ 0 w 323"/>
                  <a:gd name="T63" fmla="*/ 0 h 379"/>
                  <a:gd name="T64" fmla="*/ 0 w 323"/>
                  <a:gd name="T65" fmla="*/ 0 h 379"/>
                  <a:gd name="T66" fmla="*/ 0 w 323"/>
                  <a:gd name="T67" fmla="*/ 0 h 379"/>
                  <a:gd name="T68" fmla="*/ 0 w 323"/>
                  <a:gd name="T69" fmla="*/ 0 h 379"/>
                  <a:gd name="T70" fmla="*/ 0 w 323"/>
                  <a:gd name="T71" fmla="*/ 0 h 379"/>
                  <a:gd name="T72" fmla="*/ 0 w 323"/>
                  <a:gd name="T73" fmla="*/ 0 h 379"/>
                  <a:gd name="T74" fmla="*/ 0 w 323"/>
                  <a:gd name="T75" fmla="*/ 0 h 379"/>
                  <a:gd name="T76" fmla="*/ 0 w 323"/>
                  <a:gd name="T77" fmla="*/ 0 h 379"/>
                  <a:gd name="T78" fmla="*/ 0 w 323"/>
                  <a:gd name="T79" fmla="*/ 0 h 379"/>
                  <a:gd name="T80" fmla="*/ 0 w 323"/>
                  <a:gd name="T81" fmla="*/ 0 h 379"/>
                  <a:gd name="T82" fmla="*/ 0 w 323"/>
                  <a:gd name="T83" fmla="*/ 0 h 379"/>
                  <a:gd name="T84" fmla="*/ 0 w 323"/>
                  <a:gd name="T85" fmla="*/ 0 h 379"/>
                  <a:gd name="T86" fmla="*/ 0 w 323"/>
                  <a:gd name="T87" fmla="*/ 0 h 379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w 323"/>
                  <a:gd name="T133" fmla="*/ 0 h 379"/>
                  <a:gd name="T134" fmla="*/ 323 w 323"/>
                  <a:gd name="T135" fmla="*/ 379 h 379"/>
                </a:gdLst>
                <a:ahLst/>
                <a:cxnLst>
                  <a:cxn ang="T88">
                    <a:pos x="T0" y="T1"/>
                  </a:cxn>
                  <a:cxn ang="T89">
                    <a:pos x="T2" y="T3"/>
                  </a:cxn>
                  <a:cxn ang="T90">
                    <a:pos x="T4" y="T5"/>
                  </a:cxn>
                  <a:cxn ang="T91">
                    <a:pos x="T6" y="T7"/>
                  </a:cxn>
                  <a:cxn ang="T92">
                    <a:pos x="T8" y="T9"/>
                  </a:cxn>
                  <a:cxn ang="T93">
                    <a:pos x="T10" y="T11"/>
                  </a:cxn>
                  <a:cxn ang="T94">
                    <a:pos x="T12" y="T13"/>
                  </a:cxn>
                  <a:cxn ang="T95">
                    <a:pos x="T14" y="T15"/>
                  </a:cxn>
                  <a:cxn ang="T96">
                    <a:pos x="T16" y="T17"/>
                  </a:cxn>
                  <a:cxn ang="T97">
                    <a:pos x="T18" y="T19"/>
                  </a:cxn>
                  <a:cxn ang="T98">
                    <a:pos x="T20" y="T21"/>
                  </a:cxn>
                  <a:cxn ang="T99">
                    <a:pos x="T22" y="T23"/>
                  </a:cxn>
                  <a:cxn ang="T100">
                    <a:pos x="T24" y="T25"/>
                  </a:cxn>
                  <a:cxn ang="T101">
                    <a:pos x="T26" y="T27"/>
                  </a:cxn>
                  <a:cxn ang="T102">
                    <a:pos x="T28" y="T29"/>
                  </a:cxn>
                  <a:cxn ang="T103">
                    <a:pos x="T30" y="T31"/>
                  </a:cxn>
                  <a:cxn ang="T104">
                    <a:pos x="T32" y="T33"/>
                  </a:cxn>
                  <a:cxn ang="T105">
                    <a:pos x="T34" y="T35"/>
                  </a:cxn>
                  <a:cxn ang="T106">
                    <a:pos x="T36" y="T37"/>
                  </a:cxn>
                  <a:cxn ang="T107">
                    <a:pos x="T38" y="T39"/>
                  </a:cxn>
                  <a:cxn ang="T108">
                    <a:pos x="T40" y="T41"/>
                  </a:cxn>
                  <a:cxn ang="T109">
                    <a:pos x="T42" y="T43"/>
                  </a:cxn>
                  <a:cxn ang="T110">
                    <a:pos x="T44" y="T45"/>
                  </a:cxn>
                  <a:cxn ang="T111">
                    <a:pos x="T46" y="T47"/>
                  </a:cxn>
                  <a:cxn ang="T112">
                    <a:pos x="T48" y="T49"/>
                  </a:cxn>
                  <a:cxn ang="T113">
                    <a:pos x="T50" y="T51"/>
                  </a:cxn>
                  <a:cxn ang="T114">
                    <a:pos x="T52" y="T53"/>
                  </a:cxn>
                  <a:cxn ang="T115">
                    <a:pos x="T54" y="T55"/>
                  </a:cxn>
                  <a:cxn ang="T116">
                    <a:pos x="T56" y="T57"/>
                  </a:cxn>
                  <a:cxn ang="T117">
                    <a:pos x="T58" y="T59"/>
                  </a:cxn>
                  <a:cxn ang="T118">
                    <a:pos x="T60" y="T61"/>
                  </a:cxn>
                  <a:cxn ang="T119">
                    <a:pos x="T62" y="T63"/>
                  </a:cxn>
                  <a:cxn ang="T120">
                    <a:pos x="T64" y="T65"/>
                  </a:cxn>
                  <a:cxn ang="T121">
                    <a:pos x="T66" y="T67"/>
                  </a:cxn>
                  <a:cxn ang="T122">
                    <a:pos x="T68" y="T69"/>
                  </a:cxn>
                  <a:cxn ang="T123">
                    <a:pos x="T70" y="T71"/>
                  </a:cxn>
                  <a:cxn ang="T124">
                    <a:pos x="T72" y="T73"/>
                  </a:cxn>
                  <a:cxn ang="T125">
                    <a:pos x="T74" y="T75"/>
                  </a:cxn>
                  <a:cxn ang="T126">
                    <a:pos x="T76" y="T77"/>
                  </a:cxn>
                  <a:cxn ang="T127">
                    <a:pos x="T78" y="T79"/>
                  </a:cxn>
                  <a:cxn ang="T128">
                    <a:pos x="T80" y="T81"/>
                  </a:cxn>
                  <a:cxn ang="T129">
                    <a:pos x="T82" y="T83"/>
                  </a:cxn>
                  <a:cxn ang="T130">
                    <a:pos x="T84" y="T85"/>
                  </a:cxn>
                  <a:cxn ang="T131">
                    <a:pos x="T86" y="T87"/>
                  </a:cxn>
                </a:cxnLst>
                <a:rect l="T132" t="T133" r="T134" b="T135"/>
                <a:pathLst>
                  <a:path w="323" h="379">
                    <a:moveTo>
                      <a:pt x="126" y="50"/>
                    </a:moveTo>
                    <a:lnTo>
                      <a:pt x="101" y="70"/>
                    </a:lnTo>
                    <a:lnTo>
                      <a:pt x="76" y="92"/>
                    </a:lnTo>
                    <a:lnTo>
                      <a:pt x="54" y="115"/>
                    </a:lnTo>
                    <a:lnTo>
                      <a:pt x="34" y="140"/>
                    </a:lnTo>
                    <a:lnTo>
                      <a:pt x="18" y="167"/>
                    </a:lnTo>
                    <a:lnTo>
                      <a:pt x="6" y="196"/>
                    </a:lnTo>
                    <a:lnTo>
                      <a:pt x="0" y="227"/>
                    </a:lnTo>
                    <a:lnTo>
                      <a:pt x="1" y="259"/>
                    </a:lnTo>
                    <a:lnTo>
                      <a:pt x="4" y="267"/>
                    </a:lnTo>
                    <a:lnTo>
                      <a:pt x="7" y="277"/>
                    </a:lnTo>
                    <a:lnTo>
                      <a:pt x="11" y="283"/>
                    </a:lnTo>
                    <a:lnTo>
                      <a:pt x="15" y="291"/>
                    </a:lnTo>
                    <a:lnTo>
                      <a:pt x="21" y="298"/>
                    </a:lnTo>
                    <a:lnTo>
                      <a:pt x="27" y="305"/>
                    </a:lnTo>
                    <a:lnTo>
                      <a:pt x="34" y="311"/>
                    </a:lnTo>
                    <a:lnTo>
                      <a:pt x="41" y="316"/>
                    </a:lnTo>
                    <a:lnTo>
                      <a:pt x="57" y="325"/>
                    </a:lnTo>
                    <a:lnTo>
                      <a:pt x="72" y="333"/>
                    </a:lnTo>
                    <a:lnTo>
                      <a:pt x="87" y="340"/>
                    </a:lnTo>
                    <a:lnTo>
                      <a:pt x="103" y="345"/>
                    </a:lnTo>
                    <a:lnTo>
                      <a:pt x="120" y="351"/>
                    </a:lnTo>
                    <a:lnTo>
                      <a:pt x="136" y="356"/>
                    </a:lnTo>
                    <a:lnTo>
                      <a:pt x="153" y="360"/>
                    </a:lnTo>
                    <a:lnTo>
                      <a:pt x="169" y="364"/>
                    </a:lnTo>
                    <a:lnTo>
                      <a:pt x="187" y="367"/>
                    </a:lnTo>
                    <a:lnTo>
                      <a:pt x="204" y="370"/>
                    </a:lnTo>
                    <a:lnTo>
                      <a:pt x="221" y="372"/>
                    </a:lnTo>
                    <a:lnTo>
                      <a:pt x="238" y="374"/>
                    </a:lnTo>
                    <a:lnTo>
                      <a:pt x="256" y="375"/>
                    </a:lnTo>
                    <a:lnTo>
                      <a:pt x="273" y="376"/>
                    </a:lnTo>
                    <a:lnTo>
                      <a:pt x="290" y="378"/>
                    </a:lnTo>
                    <a:lnTo>
                      <a:pt x="307" y="379"/>
                    </a:lnTo>
                    <a:lnTo>
                      <a:pt x="312" y="379"/>
                    </a:lnTo>
                    <a:lnTo>
                      <a:pt x="317" y="375"/>
                    </a:lnTo>
                    <a:lnTo>
                      <a:pt x="320" y="372"/>
                    </a:lnTo>
                    <a:lnTo>
                      <a:pt x="323" y="366"/>
                    </a:lnTo>
                    <a:lnTo>
                      <a:pt x="323" y="360"/>
                    </a:lnTo>
                    <a:lnTo>
                      <a:pt x="320" y="356"/>
                    </a:lnTo>
                    <a:lnTo>
                      <a:pt x="316" y="352"/>
                    </a:lnTo>
                    <a:lnTo>
                      <a:pt x="311" y="351"/>
                    </a:lnTo>
                    <a:lnTo>
                      <a:pt x="295" y="351"/>
                    </a:lnTo>
                    <a:lnTo>
                      <a:pt x="279" y="351"/>
                    </a:lnTo>
                    <a:lnTo>
                      <a:pt x="263" y="350"/>
                    </a:lnTo>
                    <a:lnTo>
                      <a:pt x="248" y="349"/>
                    </a:lnTo>
                    <a:lnTo>
                      <a:pt x="231" y="348"/>
                    </a:lnTo>
                    <a:lnTo>
                      <a:pt x="215" y="345"/>
                    </a:lnTo>
                    <a:lnTo>
                      <a:pt x="200" y="343"/>
                    </a:lnTo>
                    <a:lnTo>
                      <a:pt x="183" y="341"/>
                    </a:lnTo>
                    <a:lnTo>
                      <a:pt x="168" y="337"/>
                    </a:lnTo>
                    <a:lnTo>
                      <a:pt x="151" y="334"/>
                    </a:lnTo>
                    <a:lnTo>
                      <a:pt x="136" y="329"/>
                    </a:lnTo>
                    <a:lnTo>
                      <a:pt x="121" y="325"/>
                    </a:lnTo>
                    <a:lnTo>
                      <a:pt x="106" y="320"/>
                    </a:lnTo>
                    <a:lnTo>
                      <a:pt x="92" y="313"/>
                    </a:lnTo>
                    <a:lnTo>
                      <a:pt x="76" y="306"/>
                    </a:lnTo>
                    <a:lnTo>
                      <a:pt x="62" y="300"/>
                    </a:lnTo>
                    <a:lnTo>
                      <a:pt x="51" y="291"/>
                    </a:lnTo>
                    <a:lnTo>
                      <a:pt x="41" y="280"/>
                    </a:lnTo>
                    <a:lnTo>
                      <a:pt x="35" y="269"/>
                    </a:lnTo>
                    <a:lnTo>
                      <a:pt x="31" y="255"/>
                    </a:lnTo>
                    <a:lnTo>
                      <a:pt x="31" y="239"/>
                    </a:lnTo>
                    <a:lnTo>
                      <a:pt x="33" y="218"/>
                    </a:lnTo>
                    <a:lnTo>
                      <a:pt x="38" y="197"/>
                    </a:lnTo>
                    <a:lnTo>
                      <a:pt x="42" y="182"/>
                    </a:lnTo>
                    <a:lnTo>
                      <a:pt x="51" y="165"/>
                    </a:lnTo>
                    <a:lnTo>
                      <a:pt x="60" y="150"/>
                    </a:lnTo>
                    <a:lnTo>
                      <a:pt x="68" y="136"/>
                    </a:lnTo>
                    <a:lnTo>
                      <a:pt x="79" y="124"/>
                    </a:lnTo>
                    <a:lnTo>
                      <a:pt x="89" y="111"/>
                    </a:lnTo>
                    <a:lnTo>
                      <a:pt x="101" y="100"/>
                    </a:lnTo>
                    <a:lnTo>
                      <a:pt x="114" y="88"/>
                    </a:lnTo>
                    <a:lnTo>
                      <a:pt x="129" y="76"/>
                    </a:lnTo>
                    <a:lnTo>
                      <a:pt x="144" y="64"/>
                    </a:lnTo>
                    <a:lnTo>
                      <a:pt x="162" y="53"/>
                    </a:lnTo>
                    <a:lnTo>
                      <a:pt x="181" y="41"/>
                    </a:lnTo>
                    <a:lnTo>
                      <a:pt x="201" y="31"/>
                    </a:lnTo>
                    <a:lnTo>
                      <a:pt x="219" y="22"/>
                    </a:lnTo>
                    <a:lnTo>
                      <a:pt x="237" y="14"/>
                    </a:lnTo>
                    <a:lnTo>
                      <a:pt x="253" y="7"/>
                    </a:lnTo>
                    <a:lnTo>
                      <a:pt x="268" y="1"/>
                    </a:lnTo>
                    <a:lnTo>
                      <a:pt x="255" y="0"/>
                    </a:lnTo>
                    <a:lnTo>
                      <a:pt x="238" y="1"/>
                    </a:lnTo>
                    <a:lnTo>
                      <a:pt x="221" y="5"/>
                    </a:lnTo>
                    <a:lnTo>
                      <a:pt x="201" y="11"/>
                    </a:lnTo>
                    <a:lnTo>
                      <a:pt x="181" y="19"/>
                    </a:lnTo>
                    <a:lnTo>
                      <a:pt x="161" y="28"/>
                    </a:lnTo>
                    <a:lnTo>
                      <a:pt x="142" y="39"/>
                    </a:lnTo>
                    <a:lnTo>
                      <a:pt x="126" y="50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50" name="Freeform 808"/>
              <p:cNvSpPr>
                <a:spLocks/>
              </p:cNvSpPr>
              <p:nvPr/>
            </p:nvSpPr>
            <p:spPr bwMode="auto">
              <a:xfrm>
                <a:off x="5229" y="2647"/>
                <a:ext cx="99" cy="59"/>
              </a:xfrm>
              <a:custGeom>
                <a:avLst/>
                <a:gdLst>
                  <a:gd name="T0" fmla="*/ 0 w 282"/>
                  <a:gd name="T1" fmla="*/ 0 h 253"/>
                  <a:gd name="T2" fmla="*/ 0 w 282"/>
                  <a:gd name="T3" fmla="*/ 0 h 253"/>
                  <a:gd name="T4" fmla="*/ 0 w 282"/>
                  <a:gd name="T5" fmla="*/ 0 h 253"/>
                  <a:gd name="T6" fmla="*/ 0 w 282"/>
                  <a:gd name="T7" fmla="*/ 0 h 253"/>
                  <a:gd name="T8" fmla="*/ 0 w 282"/>
                  <a:gd name="T9" fmla="*/ 0 h 253"/>
                  <a:gd name="T10" fmla="*/ 0 w 282"/>
                  <a:gd name="T11" fmla="*/ 0 h 253"/>
                  <a:gd name="T12" fmla="*/ 0 w 282"/>
                  <a:gd name="T13" fmla="*/ 0 h 253"/>
                  <a:gd name="T14" fmla="*/ 0 w 282"/>
                  <a:gd name="T15" fmla="*/ 0 h 253"/>
                  <a:gd name="T16" fmla="*/ 0 w 282"/>
                  <a:gd name="T17" fmla="*/ 0 h 253"/>
                  <a:gd name="T18" fmla="*/ 0 w 282"/>
                  <a:gd name="T19" fmla="*/ 0 h 253"/>
                  <a:gd name="T20" fmla="*/ 0 w 282"/>
                  <a:gd name="T21" fmla="*/ 0 h 253"/>
                  <a:gd name="T22" fmla="*/ 0 w 282"/>
                  <a:gd name="T23" fmla="*/ 0 h 253"/>
                  <a:gd name="T24" fmla="*/ 0 w 282"/>
                  <a:gd name="T25" fmla="*/ 0 h 253"/>
                  <a:gd name="T26" fmla="*/ 0 w 282"/>
                  <a:gd name="T27" fmla="*/ 0 h 253"/>
                  <a:gd name="T28" fmla="*/ 0 w 282"/>
                  <a:gd name="T29" fmla="*/ 0 h 253"/>
                  <a:gd name="T30" fmla="*/ 0 w 282"/>
                  <a:gd name="T31" fmla="*/ 0 h 253"/>
                  <a:gd name="T32" fmla="*/ 0 w 282"/>
                  <a:gd name="T33" fmla="*/ 0 h 253"/>
                  <a:gd name="T34" fmla="*/ 0 w 282"/>
                  <a:gd name="T35" fmla="*/ 0 h 253"/>
                  <a:gd name="T36" fmla="*/ 0 w 282"/>
                  <a:gd name="T37" fmla="*/ 0 h 253"/>
                  <a:gd name="T38" fmla="*/ 0 w 282"/>
                  <a:gd name="T39" fmla="*/ 0 h 253"/>
                  <a:gd name="T40" fmla="*/ 0 w 282"/>
                  <a:gd name="T41" fmla="*/ 0 h 253"/>
                  <a:gd name="T42" fmla="*/ 0 w 282"/>
                  <a:gd name="T43" fmla="*/ 0 h 253"/>
                  <a:gd name="T44" fmla="*/ 0 w 282"/>
                  <a:gd name="T45" fmla="*/ 0 h 253"/>
                  <a:gd name="T46" fmla="*/ 0 w 282"/>
                  <a:gd name="T47" fmla="*/ 0 h 253"/>
                  <a:gd name="T48" fmla="*/ 0 w 282"/>
                  <a:gd name="T49" fmla="*/ 0 h 253"/>
                  <a:gd name="T50" fmla="*/ 0 w 282"/>
                  <a:gd name="T51" fmla="*/ 0 h 253"/>
                  <a:gd name="T52" fmla="*/ 0 w 282"/>
                  <a:gd name="T53" fmla="*/ 0 h 253"/>
                  <a:gd name="T54" fmla="*/ 0 w 282"/>
                  <a:gd name="T55" fmla="*/ 0 h 253"/>
                  <a:gd name="T56" fmla="*/ 0 w 282"/>
                  <a:gd name="T57" fmla="*/ 0 h 253"/>
                  <a:gd name="T58" fmla="*/ 0 w 282"/>
                  <a:gd name="T59" fmla="*/ 0 h 253"/>
                  <a:gd name="T60" fmla="*/ 0 w 282"/>
                  <a:gd name="T61" fmla="*/ 0 h 253"/>
                  <a:gd name="T62" fmla="*/ 0 w 282"/>
                  <a:gd name="T63" fmla="*/ 0 h 253"/>
                  <a:gd name="T64" fmla="*/ 0 w 282"/>
                  <a:gd name="T65" fmla="*/ 0 h 253"/>
                  <a:gd name="T66" fmla="*/ 0 w 282"/>
                  <a:gd name="T67" fmla="*/ 0 h 253"/>
                  <a:gd name="T68" fmla="*/ 0 w 282"/>
                  <a:gd name="T69" fmla="*/ 0 h 253"/>
                  <a:gd name="T70" fmla="*/ 0 w 282"/>
                  <a:gd name="T71" fmla="*/ 0 h 253"/>
                  <a:gd name="T72" fmla="*/ 0 w 282"/>
                  <a:gd name="T73" fmla="*/ 0 h 253"/>
                  <a:gd name="T74" fmla="*/ 0 w 282"/>
                  <a:gd name="T75" fmla="*/ 0 h 253"/>
                  <a:gd name="T76" fmla="*/ 0 w 282"/>
                  <a:gd name="T77" fmla="*/ 0 h 253"/>
                  <a:gd name="T78" fmla="*/ 0 w 282"/>
                  <a:gd name="T79" fmla="*/ 0 h 253"/>
                  <a:gd name="T80" fmla="*/ 0 w 282"/>
                  <a:gd name="T81" fmla="*/ 0 h 253"/>
                  <a:gd name="T82" fmla="*/ 0 w 282"/>
                  <a:gd name="T83" fmla="*/ 0 h 253"/>
                  <a:gd name="T84" fmla="*/ 0 w 282"/>
                  <a:gd name="T85" fmla="*/ 0 h 253"/>
                  <a:gd name="T86" fmla="*/ 0 w 282"/>
                  <a:gd name="T87" fmla="*/ 0 h 253"/>
                  <a:gd name="T88" fmla="*/ 0 w 282"/>
                  <a:gd name="T89" fmla="*/ 0 h 253"/>
                  <a:gd name="T90" fmla="*/ 0 w 282"/>
                  <a:gd name="T91" fmla="*/ 0 h 253"/>
                  <a:gd name="T92" fmla="*/ 0 w 282"/>
                  <a:gd name="T93" fmla="*/ 0 h 253"/>
                  <a:gd name="T94" fmla="*/ 0 w 282"/>
                  <a:gd name="T95" fmla="*/ 0 h 253"/>
                  <a:gd name="T96" fmla="*/ 0 w 282"/>
                  <a:gd name="T97" fmla="*/ 0 h 253"/>
                  <a:gd name="T98" fmla="*/ 0 w 282"/>
                  <a:gd name="T99" fmla="*/ 0 h 253"/>
                  <a:gd name="T100" fmla="*/ 0 w 282"/>
                  <a:gd name="T101" fmla="*/ 0 h 253"/>
                  <a:gd name="T102" fmla="*/ 0 w 282"/>
                  <a:gd name="T103" fmla="*/ 0 h 253"/>
                  <a:gd name="T104" fmla="*/ 0 w 282"/>
                  <a:gd name="T105" fmla="*/ 0 h 253"/>
                  <a:gd name="T106" fmla="*/ 0 w 282"/>
                  <a:gd name="T107" fmla="*/ 0 h 253"/>
                  <a:gd name="T108" fmla="*/ 0 w 282"/>
                  <a:gd name="T109" fmla="*/ 0 h 253"/>
                  <a:gd name="T110" fmla="*/ 0 w 282"/>
                  <a:gd name="T111" fmla="*/ 0 h 253"/>
                  <a:gd name="T112" fmla="*/ 0 w 282"/>
                  <a:gd name="T113" fmla="*/ 0 h 253"/>
                  <a:gd name="T114" fmla="*/ 0 w 282"/>
                  <a:gd name="T115" fmla="*/ 0 h 253"/>
                  <a:gd name="T116" fmla="*/ 0 w 282"/>
                  <a:gd name="T117" fmla="*/ 0 h 253"/>
                  <a:gd name="T118" fmla="*/ 0 w 282"/>
                  <a:gd name="T119" fmla="*/ 0 h 253"/>
                  <a:gd name="T120" fmla="*/ 0 w 282"/>
                  <a:gd name="T121" fmla="*/ 0 h 253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w 282"/>
                  <a:gd name="T184" fmla="*/ 0 h 253"/>
                  <a:gd name="T185" fmla="*/ 282 w 282"/>
                  <a:gd name="T186" fmla="*/ 253 h 253"/>
                </a:gdLst>
                <a:ahLst/>
                <a:cxnLst>
                  <a:cxn ang="T122">
                    <a:pos x="T0" y="T1"/>
                  </a:cxn>
                  <a:cxn ang="T123">
                    <a:pos x="T2" y="T3"/>
                  </a:cxn>
                  <a:cxn ang="T124">
                    <a:pos x="T4" y="T5"/>
                  </a:cxn>
                  <a:cxn ang="T125">
                    <a:pos x="T6" y="T7"/>
                  </a:cxn>
                  <a:cxn ang="T126">
                    <a:pos x="T8" y="T9"/>
                  </a:cxn>
                  <a:cxn ang="T127">
                    <a:pos x="T10" y="T11"/>
                  </a:cxn>
                  <a:cxn ang="T128">
                    <a:pos x="T12" y="T13"/>
                  </a:cxn>
                  <a:cxn ang="T129">
                    <a:pos x="T14" y="T15"/>
                  </a:cxn>
                  <a:cxn ang="T130">
                    <a:pos x="T16" y="T17"/>
                  </a:cxn>
                  <a:cxn ang="T131">
                    <a:pos x="T18" y="T19"/>
                  </a:cxn>
                  <a:cxn ang="T132">
                    <a:pos x="T20" y="T21"/>
                  </a:cxn>
                  <a:cxn ang="T133">
                    <a:pos x="T22" y="T23"/>
                  </a:cxn>
                  <a:cxn ang="T134">
                    <a:pos x="T24" y="T25"/>
                  </a:cxn>
                  <a:cxn ang="T135">
                    <a:pos x="T26" y="T27"/>
                  </a:cxn>
                  <a:cxn ang="T136">
                    <a:pos x="T28" y="T29"/>
                  </a:cxn>
                  <a:cxn ang="T137">
                    <a:pos x="T30" y="T31"/>
                  </a:cxn>
                  <a:cxn ang="T138">
                    <a:pos x="T32" y="T33"/>
                  </a:cxn>
                  <a:cxn ang="T139">
                    <a:pos x="T34" y="T35"/>
                  </a:cxn>
                  <a:cxn ang="T140">
                    <a:pos x="T36" y="T37"/>
                  </a:cxn>
                  <a:cxn ang="T141">
                    <a:pos x="T38" y="T39"/>
                  </a:cxn>
                  <a:cxn ang="T142">
                    <a:pos x="T40" y="T41"/>
                  </a:cxn>
                  <a:cxn ang="T143">
                    <a:pos x="T42" y="T43"/>
                  </a:cxn>
                  <a:cxn ang="T144">
                    <a:pos x="T44" y="T45"/>
                  </a:cxn>
                  <a:cxn ang="T145">
                    <a:pos x="T46" y="T47"/>
                  </a:cxn>
                  <a:cxn ang="T146">
                    <a:pos x="T48" y="T49"/>
                  </a:cxn>
                  <a:cxn ang="T147">
                    <a:pos x="T50" y="T51"/>
                  </a:cxn>
                  <a:cxn ang="T148">
                    <a:pos x="T52" y="T53"/>
                  </a:cxn>
                  <a:cxn ang="T149">
                    <a:pos x="T54" y="T55"/>
                  </a:cxn>
                  <a:cxn ang="T150">
                    <a:pos x="T56" y="T57"/>
                  </a:cxn>
                  <a:cxn ang="T151">
                    <a:pos x="T58" y="T59"/>
                  </a:cxn>
                  <a:cxn ang="T152">
                    <a:pos x="T60" y="T61"/>
                  </a:cxn>
                  <a:cxn ang="T153">
                    <a:pos x="T62" y="T63"/>
                  </a:cxn>
                  <a:cxn ang="T154">
                    <a:pos x="T64" y="T65"/>
                  </a:cxn>
                  <a:cxn ang="T155">
                    <a:pos x="T66" y="T67"/>
                  </a:cxn>
                  <a:cxn ang="T156">
                    <a:pos x="T68" y="T69"/>
                  </a:cxn>
                  <a:cxn ang="T157">
                    <a:pos x="T70" y="T71"/>
                  </a:cxn>
                  <a:cxn ang="T158">
                    <a:pos x="T72" y="T73"/>
                  </a:cxn>
                  <a:cxn ang="T159">
                    <a:pos x="T74" y="T75"/>
                  </a:cxn>
                  <a:cxn ang="T160">
                    <a:pos x="T76" y="T77"/>
                  </a:cxn>
                  <a:cxn ang="T161">
                    <a:pos x="T78" y="T79"/>
                  </a:cxn>
                  <a:cxn ang="T162">
                    <a:pos x="T80" y="T81"/>
                  </a:cxn>
                  <a:cxn ang="T163">
                    <a:pos x="T82" y="T83"/>
                  </a:cxn>
                  <a:cxn ang="T164">
                    <a:pos x="T84" y="T85"/>
                  </a:cxn>
                  <a:cxn ang="T165">
                    <a:pos x="T86" y="T87"/>
                  </a:cxn>
                  <a:cxn ang="T166">
                    <a:pos x="T88" y="T89"/>
                  </a:cxn>
                  <a:cxn ang="T167">
                    <a:pos x="T90" y="T91"/>
                  </a:cxn>
                  <a:cxn ang="T168">
                    <a:pos x="T92" y="T93"/>
                  </a:cxn>
                  <a:cxn ang="T169">
                    <a:pos x="T94" y="T95"/>
                  </a:cxn>
                  <a:cxn ang="T170">
                    <a:pos x="T96" y="T97"/>
                  </a:cxn>
                  <a:cxn ang="T171">
                    <a:pos x="T98" y="T99"/>
                  </a:cxn>
                  <a:cxn ang="T172">
                    <a:pos x="T100" y="T101"/>
                  </a:cxn>
                  <a:cxn ang="T173">
                    <a:pos x="T102" y="T103"/>
                  </a:cxn>
                  <a:cxn ang="T174">
                    <a:pos x="T104" y="T105"/>
                  </a:cxn>
                  <a:cxn ang="T175">
                    <a:pos x="T106" y="T107"/>
                  </a:cxn>
                  <a:cxn ang="T176">
                    <a:pos x="T108" y="T109"/>
                  </a:cxn>
                  <a:cxn ang="T177">
                    <a:pos x="T110" y="T111"/>
                  </a:cxn>
                  <a:cxn ang="T178">
                    <a:pos x="T112" y="T113"/>
                  </a:cxn>
                  <a:cxn ang="T179">
                    <a:pos x="T114" y="T115"/>
                  </a:cxn>
                  <a:cxn ang="T180">
                    <a:pos x="T116" y="T117"/>
                  </a:cxn>
                  <a:cxn ang="T181">
                    <a:pos x="T118" y="T119"/>
                  </a:cxn>
                  <a:cxn ang="T182">
                    <a:pos x="T120" y="T121"/>
                  </a:cxn>
                </a:cxnLst>
                <a:rect l="T183" t="T184" r="T185" b="T186"/>
                <a:pathLst>
                  <a:path w="282" h="253">
                    <a:moveTo>
                      <a:pt x="235" y="78"/>
                    </a:moveTo>
                    <a:lnTo>
                      <a:pt x="248" y="92"/>
                    </a:lnTo>
                    <a:lnTo>
                      <a:pt x="255" y="108"/>
                    </a:lnTo>
                    <a:lnTo>
                      <a:pt x="259" y="125"/>
                    </a:lnTo>
                    <a:lnTo>
                      <a:pt x="259" y="144"/>
                    </a:lnTo>
                    <a:lnTo>
                      <a:pt x="257" y="159"/>
                    </a:lnTo>
                    <a:lnTo>
                      <a:pt x="252" y="171"/>
                    </a:lnTo>
                    <a:lnTo>
                      <a:pt x="244" y="184"/>
                    </a:lnTo>
                    <a:lnTo>
                      <a:pt x="236" y="194"/>
                    </a:lnTo>
                    <a:lnTo>
                      <a:pt x="225" y="206"/>
                    </a:lnTo>
                    <a:lnTo>
                      <a:pt x="215" y="215"/>
                    </a:lnTo>
                    <a:lnTo>
                      <a:pt x="204" y="225"/>
                    </a:lnTo>
                    <a:lnTo>
                      <a:pt x="194" y="236"/>
                    </a:lnTo>
                    <a:lnTo>
                      <a:pt x="191" y="239"/>
                    </a:lnTo>
                    <a:lnTo>
                      <a:pt x="190" y="242"/>
                    </a:lnTo>
                    <a:lnTo>
                      <a:pt x="191" y="246"/>
                    </a:lnTo>
                    <a:lnTo>
                      <a:pt x="194" y="249"/>
                    </a:lnTo>
                    <a:lnTo>
                      <a:pt x="197" y="252"/>
                    </a:lnTo>
                    <a:lnTo>
                      <a:pt x="201" y="253"/>
                    </a:lnTo>
                    <a:lnTo>
                      <a:pt x="205" y="252"/>
                    </a:lnTo>
                    <a:lnTo>
                      <a:pt x="209" y="249"/>
                    </a:lnTo>
                    <a:lnTo>
                      <a:pt x="232" y="234"/>
                    </a:lnTo>
                    <a:lnTo>
                      <a:pt x="251" y="215"/>
                    </a:lnTo>
                    <a:lnTo>
                      <a:pt x="267" y="192"/>
                    </a:lnTo>
                    <a:lnTo>
                      <a:pt x="278" y="168"/>
                    </a:lnTo>
                    <a:lnTo>
                      <a:pt x="282" y="141"/>
                    </a:lnTo>
                    <a:lnTo>
                      <a:pt x="279" y="116"/>
                    </a:lnTo>
                    <a:lnTo>
                      <a:pt x="270" y="92"/>
                    </a:lnTo>
                    <a:lnTo>
                      <a:pt x="251" y="70"/>
                    </a:lnTo>
                    <a:lnTo>
                      <a:pt x="237" y="59"/>
                    </a:lnTo>
                    <a:lnTo>
                      <a:pt x="221" y="48"/>
                    </a:lnTo>
                    <a:lnTo>
                      <a:pt x="202" y="39"/>
                    </a:lnTo>
                    <a:lnTo>
                      <a:pt x="183" y="31"/>
                    </a:lnTo>
                    <a:lnTo>
                      <a:pt x="163" y="24"/>
                    </a:lnTo>
                    <a:lnTo>
                      <a:pt x="142" y="18"/>
                    </a:lnTo>
                    <a:lnTo>
                      <a:pt x="122" y="13"/>
                    </a:lnTo>
                    <a:lnTo>
                      <a:pt x="101" y="8"/>
                    </a:lnTo>
                    <a:lnTo>
                      <a:pt x="82" y="5"/>
                    </a:lnTo>
                    <a:lnTo>
                      <a:pt x="63" y="2"/>
                    </a:lnTo>
                    <a:lnTo>
                      <a:pt x="47" y="0"/>
                    </a:lnTo>
                    <a:lnTo>
                      <a:pt x="32" y="0"/>
                    </a:lnTo>
                    <a:lnTo>
                      <a:pt x="19" y="0"/>
                    </a:lnTo>
                    <a:lnTo>
                      <a:pt x="10" y="1"/>
                    </a:lnTo>
                    <a:lnTo>
                      <a:pt x="4" y="4"/>
                    </a:lnTo>
                    <a:lnTo>
                      <a:pt x="0" y="6"/>
                    </a:lnTo>
                    <a:lnTo>
                      <a:pt x="12" y="8"/>
                    </a:lnTo>
                    <a:lnTo>
                      <a:pt x="25" y="9"/>
                    </a:lnTo>
                    <a:lnTo>
                      <a:pt x="38" y="12"/>
                    </a:lnTo>
                    <a:lnTo>
                      <a:pt x="52" y="14"/>
                    </a:lnTo>
                    <a:lnTo>
                      <a:pt x="67" y="16"/>
                    </a:lnTo>
                    <a:lnTo>
                      <a:pt x="82" y="18"/>
                    </a:lnTo>
                    <a:lnTo>
                      <a:pt x="97" y="22"/>
                    </a:lnTo>
                    <a:lnTo>
                      <a:pt x="114" y="25"/>
                    </a:lnTo>
                    <a:lnTo>
                      <a:pt x="129" y="30"/>
                    </a:lnTo>
                    <a:lnTo>
                      <a:pt x="146" y="35"/>
                    </a:lnTo>
                    <a:lnTo>
                      <a:pt x="162" y="40"/>
                    </a:lnTo>
                    <a:lnTo>
                      <a:pt x="177" y="46"/>
                    </a:lnTo>
                    <a:lnTo>
                      <a:pt x="192" y="53"/>
                    </a:lnTo>
                    <a:lnTo>
                      <a:pt x="208" y="60"/>
                    </a:lnTo>
                    <a:lnTo>
                      <a:pt x="222" y="69"/>
                    </a:lnTo>
                    <a:lnTo>
                      <a:pt x="235" y="78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51" name="Freeform 809"/>
              <p:cNvSpPr>
                <a:spLocks/>
              </p:cNvSpPr>
              <p:nvPr/>
            </p:nvSpPr>
            <p:spPr bwMode="auto">
              <a:xfrm>
                <a:off x="5030" y="2680"/>
                <a:ext cx="40" cy="54"/>
              </a:xfrm>
              <a:custGeom>
                <a:avLst/>
                <a:gdLst>
                  <a:gd name="T0" fmla="*/ 0 w 115"/>
                  <a:gd name="T1" fmla="*/ 0 h 236"/>
                  <a:gd name="T2" fmla="*/ 0 w 115"/>
                  <a:gd name="T3" fmla="*/ 0 h 236"/>
                  <a:gd name="T4" fmla="*/ 0 w 115"/>
                  <a:gd name="T5" fmla="*/ 0 h 236"/>
                  <a:gd name="T6" fmla="*/ 0 w 115"/>
                  <a:gd name="T7" fmla="*/ 0 h 236"/>
                  <a:gd name="T8" fmla="*/ 0 w 115"/>
                  <a:gd name="T9" fmla="*/ 0 h 236"/>
                  <a:gd name="T10" fmla="*/ 0 w 115"/>
                  <a:gd name="T11" fmla="*/ 0 h 236"/>
                  <a:gd name="T12" fmla="*/ 0 w 115"/>
                  <a:gd name="T13" fmla="*/ 0 h 236"/>
                  <a:gd name="T14" fmla="*/ 0 w 115"/>
                  <a:gd name="T15" fmla="*/ 0 h 236"/>
                  <a:gd name="T16" fmla="*/ 0 w 115"/>
                  <a:gd name="T17" fmla="*/ 0 h 236"/>
                  <a:gd name="T18" fmla="*/ 0 w 115"/>
                  <a:gd name="T19" fmla="*/ 0 h 236"/>
                  <a:gd name="T20" fmla="*/ 0 w 115"/>
                  <a:gd name="T21" fmla="*/ 0 h 236"/>
                  <a:gd name="T22" fmla="*/ 0 w 115"/>
                  <a:gd name="T23" fmla="*/ 0 h 236"/>
                  <a:gd name="T24" fmla="*/ 0 w 115"/>
                  <a:gd name="T25" fmla="*/ 0 h 236"/>
                  <a:gd name="T26" fmla="*/ 0 w 115"/>
                  <a:gd name="T27" fmla="*/ 0 h 236"/>
                  <a:gd name="T28" fmla="*/ 0 w 115"/>
                  <a:gd name="T29" fmla="*/ 0 h 236"/>
                  <a:gd name="T30" fmla="*/ 0 w 115"/>
                  <a:gd name="T31" fmla="*/ 0 h 236"/>
                  <a:gd name="T32" fmla="*/ 0 w 115"/>
                  <a:gd name="T33" fmla="*/ 0 h 236"/>
                  <a:gd name="T34" fmla="*/ 0 w 115"/>
                  <a:gd name="T35" fmla="*/ 0 h 236"/>
                  <a:gd name="T36" fmla="*/ 0 w 115"/>
                  <a:gd name="T37" fmla="*/ 0 h 236"/>
                  <a:gd name="T38" fmla="*/ 0 w 115"/>
                  <a:gd name="T39" fmla="*/ 0 h 236"/>
                  <a:gd name="T40" fmla="*/ 0 w 115"/>
                  <a:gd name="T41" fmla="*/ 0 h 236"/>
                  <a:gd name="T42" fmla="*/ 0 w 115"/>
                  <a:gd name="T43" fmla="*/ 0 h 236"/>
                  <a:gd name="T44" fmla="*/ 0 w 115"/>
                  <a:gd name="T45" fmla="*/ 0 h 236"/>
                  <a:gd name="T46" fmla="*/ 0 w 115"/>
                  <a:gd name="T47" fmla="*/ 0 h 236"/>
                  <a:gd name="T48" fmla="*/ 0 w 115"/>
                  <a:gd name="T49" fmla="*/ 0 h 236"/>
                  <a:gd name="T50" fmla="*/ 0 w 115"/>
                  <a:gd name="T51" fmla="*/ 0 h 236"/>
                  <a:gd name="T52" fmla="*/ 0 w 115"/>
                  <a:gd name="T53" fmla="*/ 0 h 236"/>
                  <a:gd name="T54" fmla="*/ 0 w 115"/>
                  <a:gd name="T55" fmla="*/ 0 h 236"/>
                  <a:gd name="T56" fmla="*/ 0 w 115"/>
                  <a:gd name="T57" fmla="*/ 0 h 236"/>
                  <a:gd name="T58" fmla="*/ 0 w 115"/>
                  <a:gd name="T59" fmla="*/ 0 h 236"/>
                  <a:gd name="T60" fmla="*/ 0 w 115"/>
                  <a:gd name="T61" fmla="*/ 0 h 236"/>
                  <a:gd name="T62" fmla="*/ 0 w 115"/>
                  <a:gd name="T63" fmla="*/ 0 h 236"/>
                  <a:gd name="T64" fmla="*/ 0 w 115"/>
                  <a:gd name="T65" fmla="*/ 0 h 236"/>
                  <a:gd name="T66" fmla="*/ 0 w 115"/>
                  <a:gd name="T67" fmla="*/ 0 h 236"/>
                  <a:gd name="T68" fmla="*/ 0 w 115"/>
                  <a:gd name="T69" fmla="*/ 0 h 236"/>
                  <a:gd name="T70" fmla="*/ 0 w 115"/>
                  <a:gd name="T71" fmla="*/ 0 h 236"/>
                  <a:gd name="T72" fmla="*/ 0 w 115"/>
                  <a:gd name="T73" fmla="*/ 0 h 236"/>
                  <a:gd name="T74" fmla="*/ 0 w 115"/>
                  <a:gd name="T75" fmla="*/ 0 h 236"/>
                  <a:gd name="T76" fmla="*/ 0 w 115"/>
                  <a:gd name="T77" fmla="*/ 0 h 236"/>
                  <a:gd name="T78" fmla="*/ 0 w 115"/>
                  <a:gd name="T79" fmla="*/ 0 h 236"/>
                  <a:gd name="T80" fmla="*/ 0 w 115"/>
                  <a:gd name="T81" fmla="*/ 0 h 2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w 115"/>
                  <a:gd name="T124" fmla="*/ 0 h 236"/>
                  <a:gd name="T125" fmla="*/ 115 w 115"/>
                  <a:gd name="T126" fmla="*/ 236 h 236"/>
                </a:gdLst>
                <a:ahLst/>
                <a:cxnLst>
                  <a:cxn ang="T82">
                    <a:pos x="T0" y="T1"/>
                  </a:cxn>
                  <a:cxn ang="T83">
                    <a:pos x="T2" y="T3"/>
                  </a:cxn>
                  <a:cxn ang="T84">
                    <a:pos x="T4" y="T5"/>
                  </a:cxn>
                  <a:cxn ang="T85">
                    <a:pos x="T6" y="T7"/>
                  </a:cxn>
                  <a:cxn ang="T86">
                    <a:pos x="T8" y="T9"/>
                  </a:cxn>
                  <a:cxn ang="T87">
                    <a:pos x="T10" y="T11"/>
                  </a:cxn>
                  <a:cxn ang="T88">
                    <a:pos x="T12" y="T13"/>
                  </a:cxn>
                  <a:cxn ang="T89">
                    <a:pos x="T14" y="T15"/>
                  </a:cxn>
                  <a:cxn ang="T90">
                    <a:pos x="T16" y="T17"/>
                  </a:cxn>
                  <a:cxn ang="T91">
                    <a:pos x="T18" y="T19"/>
                  </a:cxn>
                  <a:cxn ang="T92">
                    <a:pos x="T20" y="T21"/>
                  </a:cxn>
                  <a:cxn ang="T93">
                    <a:pos x="T22" y="T23"/>
                  </a:cxn>
                  <a:cxn ang="T94">
                    <a:pos x="T24" y="T25"/>
                  </a:cxn>
                  <a:cxn ang="T95">
                    <a:pos x="T26" y="T27"/>
                  </a:cxn>
                  <a:cxn ang="T96">
                    <a:pos x="T28" y="T29"/>
                  </a:cxn>
                  <a:cxn ang="T97">
                    <a:pos x="T30" y="T31"/>
                  </a:cxn>
                  <a:cxn ang="T98">
                    <a:pos x="T32" y="T33"/>
                  </a:cxn>
                  <a:cxn ang="T99">
                    <a:pos x="T34" y="T35"/>
                  </a:cxn>
                  <a:cxn ang="T100">
                    <a:pos x="T36" y="T37"/>
                  </a:cxn>
                  <a:cxn ang="T101">
                    <a:pos x="T38" y="T39"/>
                  </a:cxn>
                  <a:cxn ang="T102">
                    <a:pos x="T40" y="T41"/>
                  </a:cxn>
                  <a:cxn ang="T103">
                    <a:pos x="T42" y="T43"/>
                  </a:cxn>
                  <a:cxn ang="T104">
                    <a:pos x="T44" y="T45"/>
                  </a:cxn>
                  <a:cxn ang="T105">
                    <a:pos x="T46" y="T47"/>
                  </a:cxn>
                  <a:cxn ang="T106">
                    <a:pos x="T48" y="T49"/>
                  </a:cxn>
                  <a:cxn ang="T107">
                    <a:pos x="T50" y="T51"/>
                  </a:cxn>
                  <a:cxn ang="T108">
                    <a:pos x="T52" y="T53"/>
                  </a:cxn>
                  <a:cxn ang="T109">
                    <a:pos x="T54" y="T55"/>
                  </a:cxn>
                  <a:cxn ang="T110">
                    <a:pos x="T56" y="T57"/>
                  </a:cxn>
                  <a:cxn ang="T111">
                    <a:pos x="T58" y="T59"/>
                  </a:cxn>
                  <a:cxn ang="T112">
                    <a:pos x="T60" y="T61"/>
                  </a:cxn>
                  <a:cxn ang="T113">
                    <a:pos x="T62" y="T63"/>
                  </a:cxn>
                  <a:cxn ang="T114">
                    <a:pos x="T64" y="T65"/>
                  </a:cxn>
                  <a:cxn ang="T115">
                    <a:pos x="T66" y="T67"/>
                  </a:cxn>
                  <a:cxn ang="T116">
                    <a:pos x="T68" y="T69"/>
                  </a:cxn>
                  <a:cxn ang="T117">
                    <a:pos x="T70" y="T71"/>
                  </a:cxn>
                  <a:cxn ang="T118">
                    <a:pos x="T72" y="T73"/>
                  </a:cxn>
                  <a:cxn ang="T119">
                    <a:pos x="T74" y="T75"/>
                  </a:cxn>
                  <a:cxn ang="T120">
                    <a:pos x="T76" y="T77"/>
                  </a:cxn>
                  <a:cxn ang="T121">
                    <a:pos x="T78" y="T79"/>
                  </a:cxn>
                  <a:cxn ang="T122">
                    <a:pos x="T80" y="T81"/>
                  </a:cxn>
                </a:cxnLst>
                <a:rect l="T123" t="T124" r="T125" b="T126"/>
                <a:pathLst>
                  <a:path w="115" h="236">
                    <a:moveTo>
                      <a:pt x="0" y="128"/>
                    </a:moveTo>
                    <a:lnTo>
                      <a:pt x="0" y="148"/>
                    </a:lnTo>
                    <a:lnTo>
                      <a:pt x="5" y="166"/>
                    </a:lnTo>
                    <a:lnTo>
                      <a:pt x="13" y="184"/>
                    </a:lnTo>
                    <a:lnTo>
                      <a:pt x="24" y="198"/>
                    </a:lnTo>
                    <a:lnTo>
                      <a:pt x="39" y="211"/>
                    </a:lnTo>
                    <a:lnTo>
                      <a:pt x="55" y="223"/>
                    </a:lnTo>
                    <a:lnTo>
                      <a:pt x="74" y="231"/>
                    </a:lnTo>
                    <a:lnTo>
                      <a:pt x="92" y="235"/>
                    </a:lnTo>
                    <a:lnTo>
                      <a:pt x="98" y="236"/>
                    </a:lnTo>
                    <a:lnTo>
                      <a:pt x="104" y="234"/>
                    </a:lnTo>
                    <a:lnTo>
                      <a:pt x="109" y="231"/>
                    </a:lnTo>
                    <a:lnTo>
                      <a:pt x="111" y="226"/>
                    </a:lnTo>
                    <a:lnTo>
                      <a:pt x="111" y="220"/>
                    </a:lnTo>
                    <a:lnTo>
                      <a:pt x="110" y="215"/>
                    </a:lnTo>
                    <a:lnTo>
                      <a:pt x="107" y="210"/>
                    </a:lnTo>
                    <a:lnTo>
                      <a:pt x="101" y="208"/>
                    </a:lnTo>
                    <a:lnTo>
                      <a:pt x="82" y="201"/>
                    </a:lnTo>
                    <a:lnTo>
                      <a:pt x="64" y="192"/>
                    </a:lnTo>
                    <a:lnTo>
                      <a:pt x="50" y="179"/>
                    </a:lnTo>
                    <a:lnTo>
                      <a:pt x="40" y="165"/>
                    </a:lnTo>
                    <a:lnTo>
                      <a:pt x="33" y="148"/>
                    </a:lnTo>
                    <a:lnTo>
                      <a:pt x="29" y="130"/>
                    </a:lnTo>
                    <a:lnTo>
                      <a:pt x="29" y="110"/>
                    </a:lnTo>
                    <a:lnTo>
                      <a:pt x="35" y="89"/>
                    </a:lnTo>
                    <a:lnTo>
                      <a:pt x="43" y="74"/>
                    </a:lnTo>
                    <a:lnTo>
                      <a:pt x="56" y="60"/>
                    </a:lnTo>
                    <a:lnTo>
                      <a:pt x="70" y="46"/>
                    </a:lnTo>
                    <a:lnTo>
                      <a:pt x="85" y="33"/>
                    </a:lnTo>
                    <a:lnTo>
                      <a:pt x="98" y="23"/>
                    </a:lnTo>
                    <a:lnTo>
                      <a:pt x="109" y="12"/>
                    </a:lnTo>
                    <a:lnTo>
                      <a:pt x="115" y="6"/>
                    </a:lnTo>
                    <a:lnTo>
                      <a:pt x="115" y="0"/>
                    </a:lnTo>
                    <a:lnTo>
                      <a:pt x="102" y="4"/>
                    </a:lnTo>
                    <a:lnTo>
                      <a:pt x="85" y="12"/>
                    </a:lnTo>
                    <a:lnTo>
                      <a:pt x="68" y="26"/>
                    </a:lnTo>
                    <a:lnTo>
                      <a:pt x="49" y="42"/>
                    </a:lnTo>
                    <a:lnTo>
                      <a:pt x="32" y="61"/>
                    </a:lnTo>
                    <a:lnTo>
                      <a:pt x="17" y="82"/>
                    </a:lnTo>
                    <a:lnTo>
                      <a:pt x="6" y="105"/>
                    </a:lnTo>
                    <a:lnTo>
                      <a:pt x="0" y="128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52" name="Freeform 810"/>
              <p:cNvSpPr>
                <a:spLocks/>
              </p:cNvSpPr>
              <p:nvPr/>
            </p:nvSpPr>
            <p:spPr bwMode="auto">
              <a:xfrm>
                <a:off x="5311" y="2643"/>
                <a:ext cx="87" cy="73"/>
              </a:xfrm>
              <a:custGeom>
                <a:avLst/>
                <a:gdLst>
                  <a:gd name="T0" fmla="*/ 0 w 245"/>
                  <a:gd name="T1" fmla="*/ 0 h 310"/>
                  <a:gd name="T2" fmla="*/ 0 w 245"/>
                  <a:gd name="T3" fmla="*/ 0 h 310"/>
                  <a:gd name="T4" fmla="*/ 0 w 245"/>
                  <a:gd name="T5" fmla="*/ 0 h 310"/>
                  <a:gd name="T6" fmla="*/ 0 w 245"/>
                  <a:gd name="T7" fmla="*/ 0 h 310"/>
                  <a:gd name="T8" fmla="*/ 0 w 245"/>
                  <a:gd name="T9" fmla="*/ 0 h 310"/>
                  <a:gd name="T10" fmla="*/ 0 w 245"/>
                  <a:gd name="T11" fmla="*/ 0 h 310"/>
                  <a:gd name="T12" fmla="*/ 0 w 245"/>
                  <a:gd name="T13" fmla="*/ 0 h 310"/>
                  <a:gd name="T14" fmla="*/ 0 w 245"/>
                  <a:gd name="T15" fmla="*/ 0 h 310"/>
                  <a:gd name="T16" fmla="*/ 0 w 245"/>
                  <a:gd name="T17" fmla="*/ 0 h 310"/>
                  <a:gd name="T18" fmla="*/ 0 w 245"/>
                  <a:gd name="T19" fmla="*/ 0 h 310"/>
                  <a:gd name="T20" fmla="*/ 0 w 245"/>
                  <a:gd name="T21" fmla="*/ 0 h 310"/>
                  <a:gd name="T22" fmla="*/ 0 w 245"/>
                  <a:gd name="T23" fmla="*/ 0 h 310"/>
                  <a:gd name="T24" fmla="*/ 0 w 245"/>
                  <a:gd name="T25" fmla="*/ 0 h 310"/>
                  <a:gd name="T26" fmla="*/ 0 w 245"/>
                  <a:gd name="T27" fmla="*/ 0 h 310"/>
                  <a:gd name="T28" fmla="*/ 0 w 245"/>
                  <a:gd name="T29" fmla="*/ 0 h 310"/>
                  <a:gd name="T30" fmla="*/ 0 w 245"/>
                  <a:gd name="T31" fmla="*/ 0 h 310"/>
                  <a:gd name="T32" fmla="*/ 0 w 245"/>
                  <a:gd name="T33" fmla="*/ 0 h 310"/>
                  <a:gd name="T34" fmla="*/ 0 w 245"/>
                  <a:gd name="T35" fmla="*/ 0 h 310"/>
                  <a:gd name="T36" fmla="*/ 0 w 245"/>
                  <a:gd name="T37" fmla="*/ 0 h 310"/>
                  <a:gd name="T38" fmla="*/ 0 w 245"/>
                  <a:gd name="T39" fmla="*/ 0 h 310"/>
                  <a:gd name="T40" fmla="*/ 0 w 245"/>
                  <a:gd name="T41" fmla="*/ 0 h 310"/>
                  <a:gd name="T42" fmla="*/ 0 w 245"/>
                  <a:gd name="T43" fmla="*/ 0 h 310"/>
                  <a:gd name="T44" fmla="*/ 0 w 245"/>
                  <a:gd name="T45" fmla="*/ 0 h 310"/>
                  <a:gd name="T46" fmla="*/ 0 w 245"/>
                  <a:gd name="T47" fmla="*/ 0 h 310"/>
                  <a:gd name="T48" fmla="*/ 0 w 245"/>
                  <a:gd name="T49" fmla="*/ 0 h 310"/>
                  <a:gd name="T50" fmla="*/ 0 w 245"/>
                  <a:gd name="T51" fmla="*/ 0 h 310"/>
                  <a:gd name="T52" fmla="*/ 0 w 245"/>
                  <a:gd name="T53" fmla="*/ 0 h 310"/>
                  <a:gd name="T54" fmla="*/ 0 w 245"/>
                  <a:gd name="T55" fmla="*/ 0 h 310"/>
                  <a:gd name="T56" fmla="*/ 0 w 245"/>
                  <a:gd name="T57" fmla="*/ 0 h 310"/>
                  <a:gd name="T58" fmla="*/ 0 w 245"/>
                  <a:gd name="T59" fmla="*/ 0 h 310"/>
                  <a:gd name="T60" fmla="*/ 0 w 245"/>
                  <a:gd name="T61" fmla="*/ 0 h 310"/>
                  <a:gd name="T62" fmla="*/ 0 w 245"/>
                  <a:gd name="T63" fmla="*/ 0 h 310"/>
                  <a:gd name="T64" fmla="*/ 0 w 245"/>
                  <a:gd name="T65" fmla="*/ 0 h 310"/>
                  <a:gd name="T66" fmla="*/ 0 w 245"/>
                  <a:gd name="T67" fmla="*/ 0 h 310"/>
                  <a:gd name="T68" fmla="*/ 0 w 245"/>
                  <a:gd name="T69" fmla="*/ 0 h 310"/>
                  <a:gd name="T70" fmla="*/ 0 w 245"/>
                  <a:gd name="T71" fmla="*/ 0 h 310"/>
                  <a:gd name="T72" fmla="*/ 0 w 245"/>
                  <a:gd name="T73" fmla="*/ 0 h 310"/>
                  <a:gd name="T74" fmla="*/ 0 w 245"/>
                  <a:gd name="T75" fmla="*/ 0 h 310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w 245"/>
                  <a:gd name="T115" fmla="*/ 0 h 310"/>
                  <a:gd name="T116" fmla="*/ 245 w 245"/>
                  <a:gd name="T117" fmla="*/ 310 h 310"/>
                </a:gdLst>
                <a:ahLst/>
                <a:cxnLst>
                  <a:cxn ang="T76">
                    <a:pos x="T0" y="T1"/>
                  </a:cxn>
                  <a:cxn ang="T77">
                    <a:pos x="T2" y="T3"/>
                  </a:cxn>
                  <a:cxn ang="T78">
                    <a:pos x="T4" y="T5"/>
                  </a:cxn>
                  <a:cxn ang="T79">
                    <a:pos x="T6" y="T7"/>
                  </a:cxn>
                  <a:cxn ang="T80">
                    <a:pos x="T8" y="T9"/>
                  </a:cxn>
                  <a:cxn ang="T81">
                    <a:pos x="T10" y="T11"/>
                  </a:cxn>
                  <a:cxn ang="T82">
                    <a:pos x="T12" y="T13"/>
                  </a:cxn>
                  <a:cxn ang="T83">
                    <a:pos x="T14" y="T15"/>
                  </a:cxn>
                  <a:cxn ang="T84">
                    <a:pos x="T16" y="T17"/>
                  </a:cxn>
                  <a:cxn ang="T85">
                    <a:pos x="T18" y="T19"/>
                  </a:cxn>
                  <a:cxn ang="T86">
                    <a:pos x="T20" y="T21"/>
                  </a:cxn>
                  <a:cxn ang="T87">
                    <a:pos x="T22" y="T23"/>
                  </a:cxn>
                  <a:cxn ang="T88">
                    <a:pos x="T24" y="T25"/>
                  </a:cxn>
                  <a:cxn ang="T89">
                    <a:pos x="T26" y="T27"/>
                  </a:cxn>
                  <a:cxn ang="T90">
                    <a:pos x="T28" y="T29"/>
                  </a:cxn>
                  <a:cxn ang="T91">
                    <a:pos x="T30" y="T31"/>
                  </a:cxn>
                  <a:cxn ang="T92">
                    <a:pos x="T32" y="T33"/>
                  </a:cxn>
                  <a:cxn ang="T93">
                    <a:pos x="T34" y="T35"/>
                  </a:cxn>
                  <a:cxn ang="T94">
                    <a:pos x="T36" y="T37"/>
                  </a:cxn>
                  <a:cxn ang="T95">
                    <a:pos x="T38" y="T39"/>
                  </a:cxn>
                  <a:cxn ang="T96">
                    <a:pos x="T40" y="T41"/>
                  </a:cxn>
                  <a:cxn ang="T97">
                    <a:pos x="T42" y="T43"/>
                  </a:cxn>
                  <a:cxn ang="T98">
                    <a:pos x="T44" y="T45"/>
                  </a:cxn>
                  <a:cxn ang="T99">
                    <a:pos x="T46" y="T47"/>
                  </a:cxn>
                  <a:cxn ang="T100">
                    <a:pos x="T48" y="T49"/>
                  </a:cxn>
                  <a:cxn ang="T101">
                    <a:pos x="T50" y="T51"/>
                  </a:cxn>
                  <a:cxn ang="T102">
                    <a:pos x="T52" y="T53"/>
                  </a:cxn>
                  <a:cxn ang="T103">
                    <a:pos x="T54" y="T55"/>
                  </a:cxn>
                  <a:cxn ang="T104">
                    <a:pos x="T56" y="T57"/>
                  </a:cxn>
                  <a:cxn ang="T105">
                    <a:pos x="T58" y="T59"/>
                  </a:cxn>
                  <a:cxn ang="T106">
                    <a:pos x="T60" y="T61"/>
                  </a:cxn>
                  <a:cxn ang="T107">
                    <a:pos x="T62" y="T63"/>
                  </a:cxn>
                  <a:cxn ang="T108">
                    <a:pos x="T64" y="T65"/>
                  </a:cxn>
                  <a:cxn ang="T109">
                    <a:pos x="T66" y="T67"/>
                  </a:cxn>
                  <a:cxn ang="T110">
                    <a:pos x="T68" y="T69"/>
                  </a:cxn>
                  <a:cxn ang="T111">
                    <a:pos x="T70" y="T71"/>
                  </a:cxn>
                  <a:cxn ang="T112">
                    <a:pos x="T72" y="T73"/>
                  </a:cxn>
                  <a:cxn ang="T113">
                    <a:pos x="T74" y="T75"/>
                  </a:cxn>
                </a:cxnLst>
                <a:rect l="T114" t="T115" r="T116" b="T117"/>
                <a:pathLst>
                  <a:path w="245" h="310">
                    <a:moveTo>
                      <a:pt x="200" y="116"/>
                    </a:moveTo>
                    <a:lnTo>
                      <a:pt x="208" y="124"/>
                    </a:lnTo>
                    <a:lnTo>
                      <a:pt x="214" y="133"/>
                    </a:lnTo>
                    <a:lnTo>
                      <a:pt x="220" y="144"/>
                    </a:lnTo>
                    <a:lnTo>
                      <a:pt x="223" y="154"/>
                    </a:lnTo>
                    <a:lnTo>
                      <a:pt x="226" y="164"/>
                    </a:lnTo>
                    <a:lnTo>
                      <a:pt x="224" y="176"/>
                    </a:lnTo>
                    <a:lnTo>
                      <a:pt x="222" y="187"/>
                    </a:lnTo>
                    <a:lnTo>
                      <a:pt x="216" y="198"/>
                    </a:lnTo>
                    <a:lnTo>
                      <a:pt x="208" y="209"/>
                    </a:lnTo>
                    <a:lnTo>
                      <a:pt x="199" y="219"/>
                    </a:lnTo>
                    <a:lnTo>
                      <a:pt x="188" y="229"/>
                    </a:lnTo>
                    <a:lnTo>
                      <a:pt x="177" y="238"/>
                    </a:lnTo>
                    <a:lnTo>
                      <a:pt x="166" y="246"/>
                    </a:lnTo>
                    <a:lnTo>
                      <a:pt x="154" y="255"/>
                    </a:lnTo>
                    <a:lnTo>
                      <a:pt x="142" y="264"/>
                    </a:lnTo>
                    <a:lnTo>
                      <a:pt x="132" y="275"/>
                    </a:lnTo>
                    <a:lnTo>
                      <a:pt x="128" y="278"/>
                    </a:lnTo>
                    <a:lnTo>
                      <a:pt x="126" y="283"/>
                    </a:lnTo>
                    <a:lnTo>
                      <a:pt x="124" y="287"/>
                    </a:lnTo>
                    <a:lnTo>
                      <a:pt x="121" y="292"/>
                    </a:lnTo>
                    <a:lnTo>
                      <a:pt x="120" y="296"/>
                    </a:lnTo>
                    <a:lnTo>
                      <a:pt x="120" y="301"/>
                    </a:lnTo>
                    <a:lnTo>
                      <a:pt x="122" y="306"/>
                    </a:lnTo>
                    <a:lnTo>
                      <a:pt x="126" y="309"/>
                    </a:lnTo>
                    <a:lnTo>
                      <a:pt x="131" y="310"/>
                    </a:lnTo>
                    <a:lnTo>
                      <a:pt x="135" y="310"/>
                    </a:lnTo>
                    <a:lnTo>
                      <a:pt x="139" y="309"/>
                    </a:lnTo>
                    <a:lnTo>
                      <a:pt x="142" y="306"/>
                    </a:lnTo>
                    <a:lnTo>
                      <a:pt x="154" y="292"/>
                    </a:lnTo>
                    <a:lnTo>
                      <a:pt x="167" y="280"/>
                    </a:lnTo>
                    <a:lnTo>
                      <a:pt x="180" y="269"/>
                    </a:lnTo>
                    <a:lnTo>
                      <a:pt x="194" y="257"/>
                    </a:lnTo>
                    <a:lnTo>
                      <a:pt x="207" y="246"/>
                    </a:lnTo>
                    <a:lnTo>
                      <a:pt x="220" y="233"/>
                    </a:lnTo>
                    <a:lnTo>
                      <a:pt x="230" y="219"/>
                    </a:lnTo>
                    <a:lnTo>
                      <a:pt x="238" y="204"/>
                    </a:lnTo>
                    <a:lnTo>
                      <a:pt x="244" y="186"/>
                    </a:lnTo>
                    <a:lnTo>
                      <a:pt x="245" y="169"/>
                    </a:lnTo>
                    <a:lnTo>
                      <a:pt x="243" y="152"/>
                    </a:lnTo>
                    <a:lnTo>
                      <a:pt x="237" y="134"/>
                    </a:lnTo>
                    <a:lnTo>
                      <a:pt x="228" y="119"/>
                    </a:lnTo>
                    <a:lnTo>
                      <a:pt x="217" y="105"/>
                    </a:lnTo>
                    <a:lnTo>
                      <a:pt x="203" y="93"/>
                    </a:lnTo>
                    <a:lnTo>
                      <a:pt x="188" y="83"/>
                    </a:lnTo>
                    <a:lnTo>
                      <a:pt x="176" y="76"/>
                    </a:lnTo>
                    <a:lnTo>
                      <a:pt x="163" y="69"/>
                    </a:lnTo>
                    <a:lnTo>
                      <a:pt x="151" y="61"/>
                    </a:lnTo>
                    <a:lnTo>
                      <a:pt x="136" y="54"/>
                    </a:lnTo>
                    <a:lnTo>
                      <a:pt x="122" y="46"/>
                    </a:lnTo>
                    <a:lnTo>
                      <a:pt x="107" y="39"/>
                    </a:lnTo>
                    <a:lnTo>
                      <a:pt x="93" y="31"/>
                    </a:lnTo>
                    <a:lnTo>
                      <a:pt x="79" y="24"/>
                    </a:lnTo>
                    <a:lnTo>
                      <a:pt x="66" y="18"/>
                    </a:lnTo>
                    <a:lnTo>
                      <a:pt x="53" y="13"/>
                    </a:lnTo>
                    <a:lnTo>
                      <a:pt x="40" y="8"/>
                    </a:lnTo>
                    <a:lnTo>
                      <a:pt x="30" y="5"/>
                    </a:lnTo>
                    <a:lnTo>
                      <a:pt x="20" y="1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2"/>
                    </a:lnTo>
                    <a:lnTo>
                      <a:pt x="11" y="8"/>
                    </a:lnTo>
                    <a:lnTo>
                      <a:pt x="23" y="14"/>
                    </a:lnTo>
                    <a:lnTo>
                      <a:pt x="36" y="20"/>
                    </a:lnTo>
                    <a:lnTo>
                      <a:pt x="47" y="25"/>
                    </a:lnTo>
                    <a:lnTo>
                      <a:pt x="60" y="31"/>
                    </a:lnTo>
                    <a:lnTo>
                      <a:pt x="73" y="37"/>
                    </a:lnTo>
                    <a:lnTo>
                      <a:pt x="86" y="44"/>
                    </a:lnTo>
                    <a:lnTo>
                      <a:pt x="99" y="51"/>
                    </a:lnTo>
                    <a:lnTo>
                      <a:pt x="113" y="57"/>
                    </a:lnTo>
                    <a:lnTo>
                      <a:pt x="126" y="64"/>
                    </a:lnTo>
                    <a:lnTo>
                      <a:pt x="139" y="71"/>
                    </a:lnTo>
                    <a:lnTo>
                      <a:pt x="152" y="79"/>
                    </a:lnTo>
                    <a:lnTo>
                      <a:pt x="165" y="88"/>
                    </a:lnTo>
                    <a:lnTo>
                      <a:pt x="176" y="96"/>
                    </a:lnTo>
                    <a:lnTo>
                      <a:pt x="188" y="106"/>
                    </a:lnTo>
                    <a:lnTo>
                      <a:pt x="200" y="116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pic>
          <p:nvPicPr>
            <p:cNvPr id="71040" name="Picture 811" descr="access_point_stylized_gray_small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072" y="3642"/>
              <a:ext cx="430" cy="34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grpSp>
        <p:nvGrpSpPr>
          <p:cNvPr id="70707" name="Group 812"/>
          <p:cNvGrpSpPr>
            <a:grpSpLocks/>
          </p:cNvGrpSpPr>
          <p:nvPr/>
        </p:nvGrpSpPr>
        <p:grpSpPr bwMode="auto">
          <a:xfrm>
            <a:off x="5638800" y="3509963"/>
            <a:ext cx="398463" cy="358775"/>
            <a:chOff x="5072" y="3611"/>
            <a:chExt cx="459" cy="380"/>
          </a:xfrm>
        </p:grpSpPr>
        <p:grpSp>
          <p:nvGrpSpPr>
            <p:cNvPr id="71025" name="Group 813"/>
            <p:cNvGrpSpPr>
              <a:grpSpLocks/>
            </p:cNvGrpSpPr>
            <p:nvPr/>
          </p:nvGrpSpPr>
          <p:grpSpPr bwMode="auto">
            <a:xfrm>
              <a:off x="5144" y="3611"/>
              <a:ext cx="387" cy="99"/>
              <a:chOff x="5030" y="2639"/>
              <a:chExt cx="387" cy="99"/>
            </a:xfrm>
          </p:grpSpPr>
          <p:sp>
            <p:nvSpPr>
              <p:cNvPr id="71027" name="Freeform 814"/>
              <p:cNvSpPr>
                <a:spLocks/>
              </p:cNvSpPr>
              <p:nvPr/>
            </p:nvSpPr>
            <p:spPr bwMode="auto">
              <a:xfrm>
                <a:off x="5134" y="2657"/>
                <a:ext cx="69" cy="55"/>
              </a:xfrm>
              <a:custGeom>
                <a:avLst/>
                <a:gdLst>
                  <a:gd name="T0" fmla="*/ 0 w 199"/>
                  <a:gd name="T1" fmla="*/ 0 h 232"/>
                  <a:gd name="T2" fmla="*/ 0 w 199"/>
                  <a:gd name="T3" fmla="*/ 0 h 232"/>
                  <a:gd name="T4" fmla="*/ 0 w 199"/>
                  <a:gd name="T5" fmla="*/ 0 h 232"/>
                  <a:gd name="T6" fmla="*/ 0 w 199"/>
                  <a:gd name="T7" fmla="*/ 0 h 232"/>
                  <a:gd name="T8" fmla="*/ 0 w 199"/>
                  <a:gd name="T9" fmla="*/ 0 h 232"/>
                  <a:gd name="T10" fmla="*/ 0 w 199"/>
                  <a:gd name="T11" fmla="*/ 0 h 232"/>
                  <a:gd name="T12" fmla="*/ 0 w 199"/>
                  <a:gd name="T13" fmla="*/ 0 h 232"/>
                  <a:gd name="T14" fmla="*/ 0 w 199"/>
                  <a:gd name="T15" fmla="*/ 0 h 232"/>
                  <a:gd name="T16" fmla="*/ 0 w 199"/>
                  <a:gd name="T17" fmla="*/ 0 h 232"/>
                  <a:gd name="T18" fmla="*/ 0 w 199"/>
                  <a:gd name="T19" fmla="*/ 0 h 232"/>
                  <a:gd name="T20" fmla="*/ 0 w 199"/>
                  <a:gd name="T21" fmla="*/ 0 h 232"/>
                  <a:gd name="T22" fmla="*/ 0 w 199"/>
                  <a:gd name="T23" fmla="*/ 0 h 232"/>
                  <a:gd name="T24" fmla="*/ 0 w 199"/>
                  <a:gd name="T25" fmla="*/ 0 h 232"/>
                  <a:gd name="T26" fmla="*/ 0 w 199"/>
                  <a:gd name="T27" fmla="*/ 0 h 232"/>
                  <a:gd name="T28" fmla="*/ 0 w 199"/>
                  <a:gd name="T29" fmla="*/ 0 h 232"/>
                  <a:gd name="T30" fmla="*/ 0 w 199"/>
                  <a:gd name="T31" fmla="*/ 0 h 232"/>
                  <a:gd name="T32" fmla="*/ 0 w 199"/>
                  <a:gd name="T33" fmla="*/ 0 h 232"/>
                  <a:gd name="T34" fmla="*/ 0 w 199"/>
                  <a:gd name="T35" fmla="*/ 0 h 232"/>
                  <a:gd name="T36" fmla="*/ 0 w 199"/>
                  <a:gd name="T37" fmla="*/ 0 h 232"/>
                  <a:gd name="T38" fmla="*/ 0 w 199"/>
                  <a:gd name="T39" fmla="*/ 0 h 232"/>
                  <a:gd name="T40" fmla="*/ 0 w 199"/>
                  <a:gd name="T41" fmla="*/ 0 h 232"/>
                  <a:gd name="T42" fmla="*/ 0 w 199"/>
                  <a:gd name="T43" fmla="*/ 0 h 232"/>
                  <a:gd name="T44" fmla="*/ 0 w 199"/>
                  <a:gd name="T45" fmla="*/ 0 h 232"/>
                  <a:gd name="T46" fmla="*/ 0 w 199"/>
                  <a:gd name="T47" fmla="*/ 0 h 232"/>
                  <a:gd name="T48" fmla="*/ 0 w 199"/>
                  <a:gd name="T49" fmla="*/ 0 h 232"/>
                  <a:gd name="T50" fmla="*/ 0 w 199"/>
                  <a:gd name="T51" fmla="*/ 0 h 232"/>
                  <a:gd name="T52" fmla="*/ 0 w 199"/>
                  <a:gd name="T53" fmla="*/ 0 h 232"/>
                  <a:gd name="T54" fmla="*/ 0 w 199"/>
                  <a:gd name="T55" fmla="*/ 0 h 232"/>
                  <a:gd name="T56" fmla="*/ 0 w 199"/>
                  <a:gd name="T57" fmla="*/ 0 h 232"/>
                  <a:gd name="T58" fmla="*/ 0 w 199"/>
                  <a:gd name="T59" fmla="*/ 0 h 232"/>
                  <a:gd name="T60" fmla="*/ 0 w 199"/>
                  <a:gd name="T61" fmla="*/ 0 h 232"/>
                  <a:gd name="T62" fmla="*/ 0 w 199"/>
                  <a:gd name="T63" fmla="*/ 0 h 232"/>
                  <a:gd name="T64" fmla="*/ 0 w 199"/>
                  <a:gd name="T65" fmla="*/ 0 h 232"/>
                  <a:gd name="T66" fmla="*/ 0 w 199"/>
                  <a:gd name="T67" fmla="*/ 0 h 232"/>
                  <a:gd name="T68" fmla="*/ 0 w 199"/>
                  <a:gd name="T69" fmla="*/ 0 h 232"/>
                  <a:gd name="T70" fmla="*/ 0 w 199"/>
                  <a:gd name="T71" fmla="*/ 0 h 232"/>
                  <a:gd name="T72" fmla="*/ 0 w 199"/>
                  <a:gd name="T73" fmla="*/ 0 h 232"/>
                  <a:gd name="T74" fmla="*/ 0 w 199"/>
                  <a:gd name="T75" fmla="*/ 0 h 232"/>
                  <a:gd name="T76" fmla="*/ 0 w 199"/>
                  <a:gd name="T77" fmla="*/ 0 h 232"/>
                  <a:gd name="T78" fmla="*/ 0 w 199"/>
                  <a:gd name="T79" fmla="*/ 0 h 232"/>
                  <a:gd name="T80" fmla="*/ 0 w 199"/>
                  <a:gd name="T81" fmla="*/ 0 h 232"/>
                  <a:gd name="T82" fmla="*/ 0 w 199"/>
                  <a:gd name="T83" fmla="*/ 0 h 232"/>
                  <a:gd name="T84" fmla="*/ 0 w 199"/>
                  <a:gd name="T85" fmla="*/ 0 h 232"/>
                  <a:gd name="T86" fmla="*/ 0 w 199"/>
                  <a:gd name="T87" fmla="*/ 0 h 232"/>
                  <a:gd name="T88" fmla="*/ 0 w 199"/>
                  <a:gd name="T89" fmla="*/ 0 h 232"/>
                  <a:gd name="T90" fmla="*/ 0 w 199"/>
                  <a:gd name="T91" fmla="*/ 0 h 232"/>
                  <a:gd name="T92" fmla="*/ 0 w 199"/>
                  <a:gd name="T93" fmla="*/ 0 h 232"/>
                  <a:gd name="T94" fmla="*/ 0 w 199"/>
                  <a:gd name="T95" fmla="*/ 0 h 232"/>
                  <a:gd name="T96" fmla="*/ 0 w 199"/>
                  <a:gd name="T97" fmla="*/ 0 h 232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w 199"/>
                  <a:gd name="T148" fmla="*/ 0 h 232"/>
                  <a:gd name="T149" fmla="*/ 199 w 199"/>
                  <a:gd name="T150" fmla="*/ 232 h 232"/>
                </a:gdLst>
                <a:ahLst/>
                <a:cxnLst>
                  <a:cxn ang="T98">
                    <a:pos x="T0" y="T1"/>
                  </a:cxn>
                  <a:cxn ang="T99">
                    <a:pos x="T2" y="T3"/>
                  </a:cxn>
                  <a:cxn ang="T100">
                    <a:pos x="T4" y="T5"/>
                  </a:cxn>
                  <a:cxn ang="T101">
                    <a:pos x="T6" y="T7"/>
                  </a:cxn>
                  <a:cxn ang="T102">
                    <a:pos x="T8" y="T9"/>
                  </a:cxn>
                  <a:cxn ang="T103">
                    <a:pos x="T10" y="T11"/>
                  </a:cxn>
                  <a:cxn ang="T104">
                    <a:pos x="T12" y="T13"/>
                  </a:cxn>
                  <a:cxn ang="T105">
                    <a:pos x="T14" y="T15"/>
                  </a:cxn>
                  <a:cxn ang="T106">
                    <a:pos x="T16" y="T17"/>
                  </a:cxn>
                  <a:cxn ang="T107">
                    <a:pos x="T18" y="T19"/>
                  </a:cxn>
                  <a:cxn ang="T108">
                    <a:pos x="T20" y="T21"/>
                  </a:cxn>
                  <a:cxn ang="T109">
                    <a:pos x="T22" y="T23"/>
                  </a:cxn>
                  <a:cxn ang="T110">
                    <a:pos x="T24" y="T25"/>
                  </a:cxn>
                  <a:cxn ang="T111">
                    <a:pos x="T26" y="T27"/>
                  </a:cxn>
                  <a:cxn ang="T112">
                    <a:pos x="T28" y="T29"/>
                  </a:cxn>
                  <a:cxn ang="T113">
                    <a:pos x="T30" y="T31"/>
                  </a:cxn>
                  <a:cxn ang="T114">
                    <a:pos x="T32" y="T33"/>
                  </a:cxn>
                  <a:cxn ang="T115">
                    <a:pos x="T34" y="T35"/>
                  </a:cxn>
                  <a:cxn ang="T116">
                    <a:pos x="T36" y="T37"/>
                  </a:cxn>
                  <a:cxn ang="T117">
                    <a:pos x="T38" y="T39"/>
                  </a:cxn>
                  <a:cxn ang="T118">
                    <a:pos x="T40" y="T41"/>
                  </a:cxn>
                  <a:cxn ang="T119">
                    <a:pos x="T42" y="T43"/>
                  </a:cxn>
                  <a:cxn ang="T120">
                    <a:pos x="T44" y="T45"/>
                  </a:cxn>
                  <a:cxn ang="T121">
                    <a:pos x="T46" y="T47"/>
                  </a:cxn>
                  <a:cxn ang="T122">
                    <a:pos x="T48" y="T49"/>
                  </a:cxn>
                  <a:cxn ang="T123">
                    <a:pos x="T50" y="T51"/>
                  </a:cxn>
                  <a:cxn ang="T124">
                    <a:pos x="T52" y="T53"/>
                  </a:cxn>
                  <a:cxn ang="T125">
                    <a:pos x="T54" y="T55"/>
                  </a:cxn>
                  <a:cxn ang="T126">
                    <a:pos x="T56" y="T57"/>
                  </a:cxn>
                  <a:cxn ang="T127">
                    <a:pos x="T58" y="T59"/>
                  </a:cxn>
                  <a:cxn ang="T128">
                    <a:pos x="T60" y="T61"/>
                  </a:cxn>
                  <a:cxn ang="T129">
                    <a:pos x="T62" y="T63"/>
                  </a:cxn>
                  <a:cxn ang="T130">
                    <a:pos x="T64" y="T65"/>
                  </a:cxn>
                  <a:cxn ang="T131">
                    <a:pos x="T66" y="T67"/>
                  </a:cxn>
                  <a:cxn ang="T132">
                    <a:pos x="T68" y="T69"/>
                  </a:cxn>
                  <a:cxn ang="T133">
                    <a:pos x="T70" y="T71"/>
                  </a:cxn>
                  <a:cxn ang="T134">
                    <a:pos x="T72" y="T73"/>
                  </a:cxn>
                  <a:cxn ang="T135">
                    <a:pos x="T74" y="T75"/>
                  </a:cxn>
                  <a:cxn ang="T136">
                    <a:pos x="T76" y="T77"/>
                  </a:cxn>
                  <a:cxn ang="T137">
                    <a:pos x="T78" y="T79"/>
                  </a:cxn>
                  <a:cxn ang="T138">
                    <a:pos x="T80" y="T81"/>
                  </a:cxn>
                  <a:cxn ang="T139">
                    <a:pos x="T82" y="T83"/>
                  </a:cxn>
                  <a:cxn ang="T140">
                    <a:pos x="T84" y="T85"/>
                  </a:cxn>
                  <a:cxn ang="T141">
                    <a:pos x="T86" y="T87"/>
                  </a:cxn>
                  <a:cxn ang="T142">
                    <a:pos x="T88" y="T89"/>
                  </a:cxn>
                  <a:cxn ang="T143">
                    <a:pos x="T90" y="T91"/>
                  </a:cxn>
                  <a:cxn ang="T144">
                    <a:pos x="T92" y="T93"/>
                  </a:cxn>
                  <a:cxn ang="T145">
                    <a:pos x="T94" y="T95"/>
                  </a:cxn>
                  <a:cxn ang="T146">
                    <a:pos x="T96" y="T97"/>
                  </a:cxn>
                </a:cxnLst>
                <a:rect l="T147" t="T148" r="T149" b="T150"/>
                <a:pathLst>
                  <a:path w="199" h="232">
                    <a:moveTo>
                      <a:pt x="70" y="29"/>
                    </a:moveTo>
                    <a:lnTo>
                      <a:pt x="55" y="39"/>
                    </a:lnTo>
                    <a:lnTo>
                      <a:pt x="42" y="50"/>
                    </a:lnTo>
                    <a:lnTo>
                      <a:pt x="30" y="63"/>
                    </a:lnTo>
                    <a:lnTo>
                      <a:pt x="20" y="77"/>
                    </a:lnTo>
                    <a:lnTo>
                      <a:pt x="12" y="91"/>
                    </a:lnTo>
                    <a:lnTo>
                      <a:pt x="6" y="108"/>
                    </a:lnTo>
                    <a:lnTo>
                      <a:pt x="2" y="125"/>
                    </a:lnTo>
                    <a:lnTo>
                      <a:pt x="0" y="142"/>
                    </a:lnTo>
                    <a:lnTo>
                      <a:pt x="2" y="166"/>
                    </a:lnTo>
                    <a:lnTo>
                      <a:pt x="12" y="186"/>
                    </a:lnTo>
                    <a:lnTo>
                      <a:pt x="26" y="203"/>
                    </a:lnTo>
                    <a:lnTo>
                      <a:pt x="45" y="216"/>
                    </a:lnTo>
                    <a:lnTo>
                      <a:pt x="66" y="226"/>
                    </a:lnTo>
                    <a:lnTo>
                      <a:pt x="88" y="230"/>
                    </a:lnTo>
                    <a:lnTo>
                      <a:pt x="111" y="232"/>
                    </a:lnTo>
                    <a:lnTo>
                      <a:pt x="134" y="228"/>
                    </a:lnTo>
                    <a:lnTo>
                      <a:pt x="138" y="228"/>
                    </a:lnTo>
                    <a:lnTo>
                      <a:pt x="143" y="226"/>
                    </a:lnTo>
                    <a:lnTo>
                      <a:pt x="147" y="222"/>
                    </a:lnTo>
                    <a:lnTo>
                      <a:pt x="148" y="218"/>
                    </a:lnTo>
                    <a:lnTo>
                      <a:pt x="145" y="212"/>
                    </a:lnTo>
                    <a:lnTo>
                      <a:pt x="141" y="207"/>
                    </a:lnTo>
                    <a:lnTo>
                      <a:pt x="135" y="203"/>
                    </a:lnTo>
                    <a:lnTo>
                      <a:pt x="129" y="201"/>
                    </a:lnTo>
                    <a:lnTo>
                      <a:pt x="117" y="197"/>
                    </a:lnTo>
                    <a:lnTo>
                      <a:pt x="105" y="195"/>
                    </a:lnTo>
                    <a:lnTo>
                      <a:pt x="94" y="193"/>
                    </a:lnTo>
                    <a:lnTo>
                      <a:pt x="83" y="190"/>
                    </a:lnTo>
                    <a:lnTo>
                      <a:pt x="73" y="187"/>
                    </a:lnTo>
                    <a:lnTo>
                      <a:pt x="62" y="182"/>
                    </a:lnTo>
                    <a:lnTo>
                      <a:pt x="53" y="176"/>
                    </a:lnTo>
                    <a:lnTo>
                      <a:pt x="43" y="167"/>
                    </a:lnTo>
                    <a:lnTo>
                      <a:pt x="40" y="128"/>
                    </a:lnTo>
                    <a:lnTo>
                      <a:pt x="49" y="96"/>
                    </a:lnTo>
                    <a:lnTo>
                      <a:pt x="68" y="71"/>
                    </a:lnTo>
                    <a:lnTo>
                      <a:pt x="94" y="50"/>
                    </a:lnTo>
                    <a:lnTo>
                      <a:pt x="122" y="34"/>
                    </a:lnTo>
                    <a:lnTo>
                      <a:pt x="151" y="21"/>
                    </a:lnTo>
                    <a:lnTo>
                      <a:pt x="178" y="12"/>
                    </a:lnTo>
                    <a:lnTo>
                      <a:pt x="199" y="4"/>
                    </a:lnTo>
                    <a:lnTo>
                      <a:pt x="186" y="1"/>
                    </a:lnTo>
                    <a:lnTo>
                      <a:pt x="172" y="0"/>
                    </a:lnTo>
                    <a:lnTo>
                      <a:pt x="156" y="2"/>
                    </a:lnTo>
                    <a:lnTo>
                      <a:pt x="138" y="4"/>
                    </a:lnTo>
                    <a:lnTo>
                      <a:pt x="121" y="10"/>
                    </a:lnTo>
                    <a:lnTo>
                      <a:pt x="103" y="16"/>
                    </a:lnTo>
                    <a:lnTo>
                      <a:pt x="86" y="23"/>
                    </a:lnTo>
                    <a:lnTo>
                      <a:pt x="70" y="29"/>
                    </a:lnTo>
                    <a:close/>
                  </a:path>
                </a:pathLst>
              </a:custGeom>
              <a:solidFill>
                <a:srgbClr val="C9E8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28" name="Freeform 815"/>
              <p:cNvSpPr>
                <a:spLocks/>
              </p:cNvSpPr>
              <p:nvPr/>
            </p:nvSpPr>
            <p:spPr bwMode="auto">
              <a:xfrm>
                <a:off x="5252" y="2656"/>
                <a:ext cx="47" cy="42"/>
              </a:xfrm>
              <a:custGeom>
                <a:avLst/>
                <a:gdLst>
                  <a:gd name="T0" fmla="*/ 0 w 128"/>
                  <a:gd name="T1" fmla="*/ 0 h 180"/>
                  <a:gd name="T2" fmla="*/ 0 w 128"/>
                  <a:gd name="T3" fmla="*/ 0 h 180"/>
                  <a:gd name="T4" fmla="*/ 0 w 128"/>
                  <a:gd name="T5" fmla="*/ 0 h 180"/>
                  <a:gd name="T6" fmla="*/ 0 w 128"/>
                  <a:gd name="T7" fmla="*/ 0 h 180"/>
                  <a:gd name="T8" fmla="*/ 0 w 128"/>
                  <a:gd name="T9" fmla="*/ 0 h 180"/>
                  <a:gd name="T10" fmla="*/ 0 w 128"/>
                  <a:gd name="T11" fmla="*/ 0 h 180"/>
                  <a:gd name="T12" fmla="*/ 0 w 128"/>
                  <a:gd name="T13" fmla="*/ 0 h 180"/>
                  <a:gd name="T14" fmla="*/ 0 w 128"/>
                  <a:gd name="T15" fmla="*/ 0 h 180"/>
                  <a:gd name="T16" fmla="*/ 0 w 128"/>
                  <a:gd name="T17" fmla="*/ 0 h 180"/>
                  <a:gd name="T18" fmla="*/ 0 w 128"/>
                  <a:gd name="T19" fmla="*/ 0 h 180"/>
                  <a:gd name="T20" fmla="*/ 0 w 128"/>
                  <a:gd name="T21" fmla="*/ 0 h 180"/>
                  <a:gd name="T22" fmla="*/ 0 w 128"/>
                  <a:gd name="T23" fmla="*/ 0 h 180"/>
                  <a:gd name="T24" fmla="*/ 0 w 128"/>
                  <a:gd name="T25" fmla="*/ 0 h 180"/>
                  <a:gd name="T26" fmla="*/ 0 w 128"/>
                  <a:gd name="T27" fmla="*/ 0 h 180"/>
                  <a:gd name="T28" fmla="*/ 0 w 128"/>
                  <a:gd name="T29" fmla="*/ 0 h 180"/>
                  <a:gd name="T30" fmla="*/ 0 w 128"/>
                  <a:gd name="T31" fmla="*/ 0 h 180"/>
                  <a:gd name="T32" fmla="*/ 0 w 128"/>
                  <a:gd name="T33" fmla="*/ 0 h 180"/>
                  <a:gd name="T34" fmla="*/ 0 w 128"/>
                  <a:gd name="T35" fmla="*/ 0 h 180"/>
                  <a:gd name="T36" fmla="*/ 0 w 128"/>
                  <a:gd name="T37" fmla="*/ 0 h 180"/>
                  <a:gd name="T38" fmla="*/ 0 w 128"/>
                  <a:gd name="T39" fmla="*/ 0 h 180"/>
                  <a:gd name="T40" fmla="*/ 0 w 128"/>
                  <a:gd name="T41" fmla="*/ 0 h 180"/>
                  <a:gd name="T42" fmla="*/ 0 w 128"/>
                  <a:gd name="T43" fmla="*/ 0 h 180"/>
                  <a:gd name="T44" fmla="*/ 0 w 128"/>
                  <a:gd name="T45" fmla="*/ 0 h 180"/>
                  <a:gd name="T46" fmla="*/ 0 w 128"/>
                  <a:gd name="T47" fmla="*/ 0 h 180"/>
                  <a:gd name="T48" fmla="*/ 0 w 128"/>
                  <a:gd name="T49" fmla="*/ 0 h 180"/>
                  <a:gd name="T50" fmla="*/ 0 w 128"/>
                  <a:gd name="T51" fmla="*/ 0 h 180"/>
                  <a:gd name="T52" fmla="*/ 0 w 128"/>
                  <a:gd name="T53" fmla="*/ 0 h 180"/>
                  <a:gd name="T54" fmla="*/ 0 w 128"/>
                  <a:gd name="T55" fmla="*/ 0 h 180"/>
                  <a:gd name="T56" fmla="*/ 0 w 128"/>
                  <a:gd name="T57" fmla="*/ 0 h 180"/>
                  <a:gd name="T58" fmla="*/ 0 w 128"/>
                  <a:gd name="T59" fmla="*/ 0 h 180"/>
                  <a:gd name="T60" fmla="*/ 0 w 128"/>
                  <a:gd name="T61" fmla="*/ 0 h 180"/>
                  <a:gd name="T62" fmla="*/ 0 w 128"/>
                  <a:gd name="T63" fmla="*/ 0 h 180"/>
                  <a:gd name="T64" fmla="*/ 0 w 128"/>
                  <a:gd name="T65" fmla="*/ 0 h 180"/>
                  <a:gd name="T66" fmla="*/ 0 w 128"/>
                  <a:gd name="T67" fmla="*/ 0 h 180"/>
                  <a:gd name="T68" fmla="*/ 0 w 128"/>
                  <a:gd name="T69" fmla="*/ 0 h 180"/>
                  <a:gd name="T70" fmla="*/ 0 w 128"/>
                  <a:gd name="T71" fmla="*/ 0 h 180"/>
                  <a:gd name="T72" fmla="*/ 0 w 128"/>
                  <a:gd name="T73" fmla="*/ 0 h 180"/>
                  <a:gd name="T74" fmla="*/ 0 w 128"/>
                  <a:gd name="T75" fmla="*/ 0 h 180"/>
                  <a:gd name="T76" fmla="*/ 0 w 128"/>
                  <a:gd name="T77" fmla="*/ 0 h 180"/>
                  <a:gd name="T78" fmla="*/ 0 w 128"/>
                  <a:gd name="T79" fmla="*/ 0 h 180"/>
                  <a:gd name="T80" fmla="*/ 0 w 128"/>
                  <a:gd name="T81" fmla="*/ 0 h 180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w 128"/>
                  <a:gd name="T124" fmla="*/ 0 h 180"/>
                  <a:gd name="T125" fmla="*/ 128 w 128"/>
                  <a:gd name="T126" fmla="*/ 180 h 180"/>
                </a:gdLst>
                <a:ahLst/>
                <a:cxnLst>
                  <a:cxn ang="T82">
                    <a:pos x="T0" y="T1"/>
                  </a:cxn>
                  <a:cxn ang="T83">
                    <a:pos x="T2" y="T3"/>
                  </a:cxn>
                  <a:cxn ang="T84">
                    <a:pos x="T4" y="T5"/>
                  </a:cxn>
                  <a:cxn ang="T85">
                    <a:pos x="T6" y="T7"/>
                  </a:cxn>
                  <a:cxn ang="T86">
                    <a:pos x="T8" y="T9"/>
                  </a:cxn>
                  <a:cxn ang="T87">
                    <a:pos x="T10" y="T11"/>
                  </a:cxn>
                  <a:cxn ang="T88">
                    <a:pos x="T12" y="T13"/>
                  </a:cxn>
                  <a:cxn ang="T89">
                    <a:pos x="T14" y="T15"/>
                  </a:cxn>
                  <a:cxn ang="T90">
                    <a:pos x="T16" y="T17"/>
                  </a:cxn>
                  <a:cxn ang="T91">
                    <a:pos x="T18" y="T19"/>
                  </a:cxn>
                  <a:cxn ang="T92">
                    <a:pos x="T20" y="T21"/>
                  </a:cxn>
                  <a:cxn ang="T93">
                    <a:pos x="T22" y="T23"/>
                  </a:cxn>
                  <a:cxn ang="T94">
                    <a:pos x="T24" y="T25"/>
                  </a:cxn>
                  <a:cxn ang="T95">
                    <a:pos x="T26" y="T27"/>
                  </a:cxn>
                  <a:cxn ang="T96">
                    <a:pos x="T28" y="T29"/>
                  </a:cxn>
                  <a:cxn ang="T97">
                    <a:pos x="T30" y="T31"/>
                  </a:cxn>
                  <a:cxn ang="T98">
                    <a:pos x="T32" y="T33"/>
                  </a:cxn>
                  <a:cxn ang="T99">
                    <a:pos x="T34" y="T35"/>
                  </a:cxn>
                  <a:cxn ang="T100">
                    <a:pos x="T36" y="T37"/>
                  </a:cxn>
                  <a:cxn ang="T101">
                    <a:pos x="T38" y="T39"/>
                  </a:cxn>
                  <a:cxn ang="T102">
                    <a:pos x="T40" y="T41"/>
                  </a:cxn>
                  <a:cxn ang="T103">
                    <a:pos x="T42" y="T43"/>
                  </a:cxn>
                  <a:cxn ang="T104">
                    <a:pos x="T44" y="T45"/>
                  </a:cxn>
                  <a:cxn ang="T105">
                    <a:pos x="T46" y="T47"/>
                  </a:cxn>
                  <a:cxn ang="T106">
                    <a:pos x="T48" y="T49"/>
                  </a:cxn>
                  <a:cxn ang="T107">
                    <a:pos x="T50" y="T51"/>
                  </a:cxn>
                  <a:cxn ang="T108">
                    <a:pos x="T52" y="T53"/>
                  </a:cxn>
                  <a:cxn ang="T109">
                    <a:pos x="T54" y="T55"/>
                  </a:cxn>
                  <a:cxn ang="T110">
                    <a:pos x="T56" y="T57"/>
                  </a:cxn>
                  <a:cxn ang="T111">
                    <a:pos x="T58" y="T59"/>
                  </a:cxn>
                  <a:cxn ang="T112">
                    <a:pos x="T60" y="T61"/>
                  </a:cxn>
                  <a:cxn ang="T113">
                    <a:pos x="T62" y="T63"/>
                  </a:cxn>
                  <a:cxn ang="T114">
                    <a:pos x="T64" y="T65"/>
                  </a:cxn>
                  <a:cxn ang="T115">
                    <a:pos x="T66" y="T67"/>
                  </a:cxn>
                  <a:cxn ang="T116">
                    <a:pos x="T68" y="T69"/>
                  </a:cxn>
                  <a:cxn ang="T117">
                    <a:pos x="T70" y="T71"/>
                  </a:cxn>
                  <a:cxn ang="T118">
                    <a:pos x="T72" y="T73"/>
                  </a:cxn>
                  <a:cxn ang="T119">
                    <a:pos x="T74" y="T75"/>
                  </a:cxn>
                  <a:cxn ang="T120">
                    <a:pos x="T76" y="T77"/>
                  </a:cxn>
                  <a:cxn ang="T121">
                    <a:pos x="T78" y="T79"/>
                  </a:cxn>
                  <a:cxn ang="T122">
                    <a:pos x="T80" y="T81"/>
                  </a:cxn>
                </a:cxnLst>
                <a:rect l="T123" t="T124" r="T125" b="T126"/>
                <a:pathLst>
                  <a:path w="128" h="180">
                    <a:moveTo>
                      <a:pt x="108" y="59"/>
                    </a:moveTo>
                    <a:lnTo>
                      <a:pt x="113" y="77"/>
                    </a:lnTo>
                    <a:lnTo>
                      <a:pt x="111" y="94"/>
                    </a:lnTo>
                    <a:lnTo>
                      <a:pt x="103" y="108"/>
                    </a:lnTo>
                    <a:lnTo>
                      <a:pt x="91" y="121"/>
                    </a:lnTo>
                    <a:lnTo>
                      <a:pt x="77" y="132"/>
                    </a:lnTo>
                    <a:lnTo>
                      <a:pt x="61" y="144"/>
                    </a:lnTo>
                    <a:lnTo>
                      <a:pt x="45" y="154"/>
                    </a:lnTo>
                    <a:lnTo>
                      <a:pt x="30" y="164"/>
                    </a:lnTo>
                    <a:lnTo>
                      <a:pt x="28" y="168"/>
                    </a:lnTo>
                    <a:lnTo>
                      <a:pt x="27" y="170"/>
                    </a:lnTo>
                    <a:lnTo>
                      <a:pt x="27" y="174"/>
                    </a:lnTo>
                    <a:lnTo>
                      <a:pt x="28" y="177"/>
                    </a:lnTo>
                    <a:lnTo>
                      <a:pt x="32" y="179"/>
                    </a:lnTo>
                    <a:lnTo>
                      <a:pt x="35" y="180"/>
                    </a:lnTo>
                    <a:lnTo>
                      <a:pt x="37" y="180"/>
                    </a:lnTo>
                    <a:lnTo>
                      <a:pt x="41" y="179"/>
                    </a:lnTo>
                    <a:lnTo>
                      <a:pt x="60" y="169"/>
                    </a:lnTo>
                    <a:lnTo>
                      <a:pt x="77" y="158"/>
                    </a:lnTo>
                    <a:lnTo>
                      <a:pt x="94" y="145"/>
                    </a:lnTo>
                    <a:lnTo>
                      <a:pt x="109" y="130"/>
                    </a:lnTo>
                    <a:lnTo>
                      <a:pt x="120" y="114"/>
                    </a:lnTo>
                    <a:lnTo>
                      <a:pt x="127" y="95"/>
                    </a:lnTo>
                    <a:lnTo>
                      <a:pt x="128" y="76"/>
                    </a:lnTo>
                    <a:lnTo>
                      <a:pt x="123" y="55"/>
                    </a:lnTo>
                    <a:lnTo>
                      <a:pt x="113" y="39"/>
                    </a:lnTo>
                    <a:lnTo>
                      <a:pt x="97" y="25"/>
                    </a:lnTo>
                    <a:lnTo>
                      <a:pt x="79" y="15"/>
                    </a:lnTo>
                    <a:lnTo>
                      <a:pt x="57" y="7"/>
                    </a:lnTo>
                    <a:lnTo>
                      <a:pt x="36" y="2"/>
                    </a:lnTo>
                    <a:lnTo>
                      <a:pt x="19" y="0"/>
                    </a:lnTo>
                    <a:lnTo>
                      <a:pt x="6" y="0"/>
                    </a:lnTo>
                    <a:lnTo>
                      <a:pt x="0" y="4"/>
                    </a:lnTo>
                    <a:lnTo>
                      <a:pt x="14" y="9"/>
                    </a:lnTo>
                    <a:lnTo>
                      <a:pt x="29" y="14"/>
                    </a:lnTo>
                    <a:lnTo>
                      <a:pt x="46" y="19"/>
                    </a:lnTo>
                    <a:lnTo>
                      <a:pt x="61" y="23"/>
                    </a:lnTo>
                    <a:lnTo>
                      <a:pt x="76" y="29"/>
                    </a:lnTo>
                    <a:lnTo>
                      <a:pt x="89" y="37"/>
                    </a:lnTo>
                    <a:lnTo>
                      <a:pt x="100" y="46"/>
                    </a:lnTo>
                    <a:lnTo>
                      <a:pt x="108" y="59"/>
                    </a:lnTo>
                    <a:close/>
                  </a:path>
                </a:pathLst>
              </a:custGeom>
              <a:solidFill>
                <a:srgbClr val="C9E8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29" name="Freeform 816"/>
              <p:cNvSpPr>
                <a:spLocks/>
              </p:cNvSpPr>
              <p:nvPr/>
            </p:nvSpPr>
            <p:spPr bwMode="auto">
              <a:xfrm>
                <a:off x="5089" y="2646"/>
                <a:ext cx="114" cy="88"/>
              </a:xfrm>
              <a:custGeom>
                <a:avLst/>
                <a:gdLst>
                  <a:gd name="T0" fmla="*/ 0 w 322"/>
                  <a:gd name="T1" fmla="*/ 0 h 378"/>
                  <a:gd name="T2" fmla="*/ 0 w 322"/>
                  <a:gd name="T3" fmla="*/ 0 h 378"/>
                  <a:gd name="T4" fmla="*/ 0 w 322"/>
                  <a:gd name="T5" fmla="*/ 0 h 378"/>
                  <a:gd name="T6" fmla="*/ 0 w 322"/>
                  <a:gd name="T7" fmla="*/ 0 h 378"/>
                  <a:gd name="T8" fmla="*/ 0 w 322"/>
                  <a:gd name="T9" fmla="*/ 0 h 378"/>
                  <a:gd name="T10" fmla="*/ 0 w 322"/>
                  <a:gd name="T11" fmla="*/ 0 h 378"/>
                  <a:gd name="T12" fmla="*/ 0 w 322"/>
                  <a:gd name="T13" fmla="*/ 0 h 378"/>
                  <a:gd name="T14" fmla="*/ 0 w 322"/>
                  <a:gd name="T15" fmla="*/ 0 h 378"/>
                  <a:gd name="T16" fmla="*/ 0 w 322"/>
                  <a:gd name="T17" fmla="*/ 0 h 378"/>
                  <a:gd name="T18" fmla="*/ 0 w 322"/>
                  <a:gd name="T19" fmla="*/ 0 h 378"/>
                  <a:gd name="T20" fmla="*/ 0 w 322"/>
                  <a:gd name="T21" fmla="*/ 0 h 378"/>
                  <a:gd name="T22" fmla="*/ 0 w 322"/>
                  <a:gd name="T23" fmla="*/ 0 h 378"/>
                  <a:gd name="T24" fmla="*/ 0 w 322"/>
                  <a:gd name="T25" fmla="*/ 0 h 378"/>
                  <a:gd name="T26" fmla="*/ 0 w 322"/>
                  <a:gd name="T27" fmla="*/ 0 h 378"/>
                  <a:gd name="T28" fmla="*/ 0 w 322"/>
                  <a:gd name="T29" fmla="*/ 0 h 378"/>
                  <a:gd name="T30" fmla="*/ 0 w 322"/>
                  <a:gd name="T31" fmla="*/ 0 h 378"/>
                  <a:gd name="T32" fmla="*/ 0 w 322"/>
                  <a:gd name="T33" fmla="*/ 0 h 378"/>
                  <a:gd name="T34" fmla="*/ 0 w 322"/>
                  <a:gd name="T35" fmla="*/ 0 h 378"/>
                  <a:gd name="T36" fmla="*/ 0 w 322"/>
                  <a:gd name="T37" fmla="*/ 0 h 378"/>
                  <a:gd name="T38" fmla="*/ 0 w 322"/>
                  <a:gd name="T39" fmla="*/ 0 h 378"/>
                  <a:gd name="T40" fmla="*/ 0 w 322"/>
                  <a:gd name="T41" fmla="*/ 0 h 378"/>
                  <a:gd name="T42" fmla="*/ 0 w 322"/>
                  <a:gd name="T43" fmla="*/ 0 h 378"/>
                  <a:gd name="T44" fmla="*/ 0 w 322"/>
                  <a:gd name="T45" fmla="*/ 0 h 378"/>
                  <a:gd name="T46" fmla="*/ 0 w 322"/>
                  <a:gd name="T47" fmla="*/ 0 h 378"/>
                  <a:gd name="T48" fmla="*/ 0 w 322"/>
                  <a:gd name="T49" fmla="*/ 0 h 378"/>
                  <a:gd name="T50" fmla="*/ 0 w 322"/>
                  <a:gd name="T51" fmla="*/ 0 h 378"/>
                  <a:gd name="T52" fmla="*/ 0 w 322"/>
                  <a:gd name="T53" fmla="*/ 0 h 378"/>
                  <a:gd name="T54" fmla="*/ 0 w 322"/>
                  <a:gd name="T55" fmla="*/ 0 h 378"/>
                  <a:gd name="T56" fmla="*/ 0 w 322"/>
                  <a:gd name="T57" fmla="*/ 0 h 378"/>
                  <a:gd name="T58" fmla="*/ 0 w 322"/>
                  <a:gd name="T59" fmla="*/ 0 h 378"/>
                  <a:gd name="T60" fmla="*/ 0 w 322"/>
                  <a:gd name="T61" fmla="*/ 0 h 378"/>
                  <a:gd name="T62" fmla="*/ 0 w 322"/>
                  <a:gd name="T63" fmla="*/ 0 h 378"/>
                  <a:gd name="T64" fmla="*/ 0 w 322"/>
                  <a:gd name="T65" fmla="*/ 0 h 378"/>
                  <a:gd name="T66" fmla="*/ 0 w 322"/>
                  <a:gd name="T67" fmla="*/ 0 h 378"/>
                  <a:gd name="T68" fmla="*/ 0 w 322"/>
                  <a:gd name="T69" fmla="*/ 0 h 378"/>
                  <a:gd name="T70" fmla="*/ 0 w 322"/>
                  <a:gd name="T71" fmla="*/ 0 h 378"/>
                  <a:gd name="T72" fmla="*/ 0 w 322"/>
                  <a:gd name="T73" fmla="*/ 0 h 378"/>
                  <a:gd name="T74" fmla="*/ 0 w 322"/>
                  <a:gd name="T75" fmla="*/ 0 h 378"/>
                  <a:gd name="T76" fmla="*/ 0 w 322"/>
                  <a:gd name="T77" fmla="*/ 0 h 378"/>
                  <a:gd name="T78" fmla="*/ 0 w 322"/>
                  <a:gd name="T79" fmla="*/ 0 h 378"/>
                  <a:gd name="T80" fmla="*/ 0 w 322"/>
                  <a:gd name="T81" fmla="*/ 0 h 378"/>
                  <a:gd name="T82" fmla="*/ 0 w 322"/>
                  <a:gd name="T83" fmla="*/ 0 h 378"/>
                  <a:gd name="T84" fmla="*/ 0 w 322"/>
                  <a:gd name="T85" fmla="*/ 0 h 378"/>
                  <a:gd name="T86" fmla="*/ 0 w 322"/>
                  <a:gd name="T87" fmla="*/ 0 h 378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w 322"/>
                  <a:gd name="T133" fmla="*/ 0 h 378"/>
                  <a:gd name="T134" fmla="*/ 322 w 322"/>
                  <a:gd name="T135" fmla="*/ 378 h 378"/>
                </a:gdLst>
                <a:ahLst/>
                <a:cxnLst>
                  <a:cxn ang="T88">
                    <a:pos x="T0" y="T1"/>
                  </a:cxn>
                  <a:cxn ang="T89">
                    <a:pos x="T2" y="T3"/>
                  </a:cxn>
                  <a:cxn ang="T90">
                    <a:pos x="T4" y="T5"/>
                  </a:cxn>
                  <a:cxn ang="T91">
                    <a:pos x="T6" y="T7"/>
                  </a:cxn>
                  <a:cxn ang="T92">
                    <a:pos x="T8" y="T9"/>
                  </a:cxn>
                  <a:cxn ang="T93">
                    <a:pos x="T10" y="T11"/>
                  </a:cxn>
                  <a:cxn ang="T94">
                    <a:pos x="T12" y="T13"/>
                  </a:cxn>
                  <a:cxn ang="T95">
                    <a:pos x="T14" y="T15"/>
                  </a:cxn>
                  <a:cxn ang="T96">
                    <a:pos x="T16" y="T17"/>
                  </a:cxn>
                  <a:cxn ang="T97">
                    <a:pos x="T18" y="T19"/>
                  </a:cxn>
                  <a:cxn ang="T98">
                    <a:pos x="T20" y="T21"/>
                  </a:cxn>
                  <a:cxn ang="T99">
                    <a:pos x="T22" y="T23"/>
                  </a:cxn>
                  <a:cxn ang="T100">
                    <a:pos x="T24" y="T25"/>
                  </a:cxn>
                  <a:cxn ang="T101">
                    <a:pos x="T26" y="T27"/>
                  </a:cxn>
                  <a:cxn ang="T102">
                    <a:pos x="T28" y="T29"/>
                  </a:cxn>
                  <a:cxn ang="T103">
                    <a:pos x="T30" y="T31"/>
                  </a:cxn>
                  <a:cxn ang="T104">
                    <a:pos x="T32" y="T33"/>
                  </a:cxn>
                  <a:cxn ang="T105">
                    <a:pos x="T34" y="T35"/>
                  </a:cxn>
                  <a:cxn ang="T106">
                    <a:pos x="T36" y="T37"/>
                  </a:cxn>
                  <a:cxn ang="T107">
                    <a:pos x="T38" y="T39"/>
                  </a:cxn>
                  <a:cxn ang="T108">
                    <a:pos x="T40" y="T41"/>
                  </a:cxn>
                  <a:cxn ang="T109">
                    <a:pos x="T42" y="T43"/>
                  </a:cxn>
                  <a:cxn ang="T110">
                    <a:pos x="T44" y="T45"/>
                  </a:cxn>
                  <a:cxn ang="T111">
                    <a:pos x="T46" y="T47"/>
                  </a:cxn>
                  <a:cxn ang="T112">
                    <a:pos x="T48" y="T49"/>
                  </a:cxn>
                  <a:cxn ang="T113">
                    <a:pos x="T50" y="T51"/>
                  </a:cxn>
                  <a:cxn ang="T114">
                    <a:pos x="T52" y="T53"/>
                  </a:cxn>
                  <a:cxn ang="T115">
                    <a:pos x="T54" y="T55"/>
                  </a:cxn>
                  <a:cxn ang="T116">
                    <a:pos x="T56" y="T57"/>
                  </a:cxn>
                  <a:cxn ang="T117">
                    <a:pos x="T58" y="T59"/>
                  </a:cxn>
                  <a:cxn ang="T118">
                    <a:pos x="T60" y="T61"/>
                  </a:cxn>
                  <a:cxn ang="T119">
                    <a:pos x="T62" y="T63"/>
                  </a:cxn>
                  <a:cxn ang="T120">
                    <a:pos x="T64" y="T65"/>
                  </a:cxn>
                  <a:cxn ang="T121">
                    <a:pos x="T66" y="T67"/>
                  </a:cxn>
                  <a:cxn ang="T122">
                    <a:pos x="T68" y="T69"/>
                  </a:cxn>
                  <a:cxn ang="T123">
                    <a:pos x="T70" y="T71"/>
                  </a:cxn>
                  <a:cxn ang="T124">
                    <a:pos x="T72" y="T73"/>
                  </a:cxn>
                  <a:cxn ang="T125">
                    <a:pos x="T74" y="T75"/>
                  </a:cxn>
                  <a:cxn ang="T126">
                    <a:pos x="T76" y="T77"/>
                  </a:cxn>
                  <a:cxn ang="T127">
                    <a:pos x="T78" y="T79"/>
                  </a:cxn>
                  <a:cxn ang="T128">
                    <a:pos x="T80" y="T81"/>
                  </a:cxn>
                  <a:cxn ang="T129">
                    <a:pos x="T82" y="T83"/>
                  </a:cxn>
                  <a:cxn ang="T130">
                    <a:pos x="T84" y="T85"/>
                  </a:cxn>
                  <a:cxn ang="T131">
                    <a:pos x="T86" y="T87"/>
                  </a:cxn>
                </a:cxnLst>
                <a:rect l="T132" t="T133" r="T134" b="T135"/>
                <a:pathLst>
                  <a:path w="322" h="378">
                    <a:moveTo>
                      <a:pt x="125" y="49"/>
                    </a:moveTo>
                    <a:lnTo>
                      <a:pt x="100" y="70"/>
                    </a:lnTo>
                    <a:lnTo>
                      <a:pt x="76" y="90"/>
                    </a:lnTo>
                    <a:lnTo>
                      <a:pt x="53" y="115"/>
                    </a:lnTo>
                    <a:lnTo>
                      <a:pt x="34" y="140"/>
                    </a:lnTo>
                    <a:lnTo>
                      <a:pt x="17" y="166"/>
                    </a:lnTo>
                    <a:lnTo>
                      <a:pt x="5" y="195"/>
                    </a:lnTo>
                    <a:lnTo>
                      <a:pt x="0" y="226"/>
                    </a:lnTo>
                    <a:lnTo>
                      <a:pt x="1" y="258"/>
                    </a:lnTo>
                    <a:lnTo>
                      <a:pt x="3" y="266"/>
                    </a:lnTo>
                    <a:lnTo>
                      <a:pt x="5" y="275"/>
                    </a:lnTo>
                    <a:lnTo>
                      <a:pt x="9" y="282"/>
                    </a:lnTo>
                    <a:lnTo>
                      <a:pt x="14" y="290"/>
                    </a:lnTo>
                    <a:lnTo>
                      <a:pt x="19" y="297"/>
                    </a:lnTo>
                    <a:lnTo>
                      <a:pt x="26" y="304"/>
                    </a:lnTo>
                    <a:lnTo>
                      <a:pt x="32" y="310"/>
                    </a:lnTo>
                    <a:lnTo>
                      <a:pt x="41" y="314"/>
                    </a:lnTo>
                    <a:lnTo>
                      <a:pt x="56" y="324"/>
                    </a:lnTo>
                    <a:lnTo>
                      <a:pt x="71" y="332"/>
                    </a:lnTo>
                    <a:lnTo>
                      <a:pt x="86" y="338"/>
                    </a:lnTo>
                    <a:lnTo>
                      <a:pt x="103" y="344"/>
                    </a:lnTo>
                    <a:lnTo>
                      <a:pt x="119" y="350"/>
                    </a:lnTo>
                    <a:lnTo>
                      <a:pt x="136" y="355"/>
                    </a:lnTo>
                    <a:lnTo>
                      <a:pt x="152" y="359"/>
                    </a:lnTo>
                    <a:lnTo>
                      <a:pt x="168" y="363"/>
                    </a:lnTo>
                    <a:lnTo>
                      <a:pt x="186" y="366"/>
                    </a:lnTo>
                    <a:lnTo>
                      <a:pt x="202" y="368"/>
                    </a:lnTo>
                    <a:lnTo>
                      <a:pt x="220" y="371"/>
                    </a:lnTo>
                    <a:lnTo>
                      <a:pt x="238" y="373"/>
                    </a:lnTo>
                    <a:lnTo>
                      <a:pt x="254" y="374"/>
                    </a:lnTo>
                    <a:lnTo>
                      <a:pt x="272" y="375"/>
                    </a:lnTo>
                    <a:lnTo>
                      <a:pt x="289" y="376"/>
                    </a:lnTo>
                    <a:lnTo>
                      <a:pt x="306" y="378"/>
                    </a:lnTo>
                    <a:lnTo>
                      <a:pt x="311" y="378"/>
                    </a:lnTo>
                    <a:lnTo>
                      <a:pt x="316" y="375"/>
                    </a:lnTo>
                    <a:lnTo>
                      <a:pt x="320" y="371"/>
                    </a:lnTo>
                    <a:lnTo>
                      <a:pt x="322" y="366"/>
                    </a:lnTo>
                    <a:lnTo>
                      <a:pt x="322" y="360"/>
                    </a:lnTo>
                    <a:lnTo>
                      <a:pt x="320" y="356"/>
                    </a:lnTo>
                    <a:lnTo>
                      <a:pt x="315" y="352"/>
                    </a:lnTo>
                    <a:lnTo>
                      <a:pt x="309" y="350"/>
                    </a:lnTo>
                    <a:lnTo>
                      <a:pt x="294" y="347"/>
                    </a:lnTo>
                    <a:lnTo>
                      <a:pt x="279" y="344"/>
                    </a:lnTo>
                    <a:lnTo>
                      <a:pt x="263" y="341"/>
                    </a:lnTo>
                    <a:lnTo>
                      <a:pt x="247" y="338"/>
                    </a:lnTo>
                    <a:lnTo>
                      <a:pt x="232" y="336"/>
                    </a:lnTo>
                    <a:lnTo>
                      <a:pt x="216" y="334"/>
                    </a:lnTo>
                    <a:lnTo>
                      <a:pt x="200" y="332"/>
                    </a:lnTo>
                    <a:lnTo>
                      <a:pt x="185" y="328"/>
                    </a:lnTo>
                    <a:lnTo>
                      <a:pt x="170" y="326"/>
                    </a:lnTo>
                    <a:lnTo>
                      <a:pt x="154" y="322"/>
                    </a:lnTo>
                    <a:lnTo>
                      <a:pt x="139" y="318"/>
                    </a:lnTo>
                    <a:lnTo>
                      <a:pt x="124" y="314"/>
                    </a:lnTo>
                    <a:lnTo>
                      <a:pt x="110" y="309"/>
                    </a:lnTo>
                    <a:lnTo>
                      <a:pt x="94" y="303"/>
                    </a:lnTo>
                    <a:lnTo>
                      <a:pt x="80" y="297"/>
                    </a:lnTo>
                    <a:lnTo>
                      <a:pt x="66" y="289"/>
                    </a:lnTo>
                    <a:lnTo>
                      <a:pt x="55" y="281"/>
                    </a:lnTo>
                    <a:lnTo>
                      <a:pt x="45" y="271"/>
                    </a:lnTo>
                    <a:lnTo>
                      <a:pt x="38" y="259"/>
                    </a:lnTo>
                    <a:lnTo>
                      <a:pt x="35" y="245"/>
                    </a:lnTo>
                    <a:lnTo>
                      <a:pt x="34" y="232"/>
                    </a:lnTo>
                    <a:lnTo>
                      <a:pt x="35" y="216"/>
                    </a:lnTo>
                    <a:lnTo>
                      <a:pt x="38" y="200"/>
                    </a:lnTo>
                    <a:lnTo>
                      <a:pt x="43" y="187"/>
                    </a:lnTo>
                    <a:lnTo>
                      <a:pt x="51" y="170"/>
                    </a:lnTo>
                    <a:lnTo>
                      <a:pt x="60" y="152"/>
                    </a:lnTo>
                    <a:lnTo>
                      <a:pt x="71" y="137"/>
                    </a:lnTo>
                    <a:lnTo>
                      <a:pt x="83" y="124"/>
                    </a:lnTo>
                    <a:lnTo>
                      <a:pt x="94" y="110"/>
                    </a:lnTo>
                    <a:lnTo>
                      <a:pt x="107" y="96"/>
                    </a:lnTo>
                    <a:lnTo>
                      <a:pt x="123" y="82"/>
                    </a:lnTo>
                    <a:lnTo>
                      <a:pt x="138" y="69"/>
                    </a:lnTo>
                    <a:lnTo>
                      <a:pt x="153" y="57"/>
                    </a:lnTo>
                    <a:lnTo>
                      <a:pt x="173" y="47"/>
                    </a:lnTo>
                    <a:lnTo>
                      <a:pt x="195" y="38"/>
                    </a:lnTo>
                    <a:lnTo>
                      <a:pt x="218" y="28"/>
                    </a:lnTo>
                    <a:lnTo>
                      <a:pt x="238" y="20"/>
                    </a:lnTo>
                    <a:lnTo>
                      <a:pt x="254" y="13"/>
                    </a:lnTo>
                    <a:lnTo>
                      <a:pt x="264" y="7"/>
                    </a:lnTo>
                    <a:lnTo>
                      <a:pt x="268" y="2"/>
                    </a:lnTo>
                    <a:lnTo>
                      <a:pt x="256" y="0"/>
                    </a:lnTo>
                    <a:lnTo>
                      <a:pt x="240" y="1"/>
                    </a:lnTo>
                    <a:lnTo>
                      <a:pt x="221" y="4"/>
                    </a:lnTo>
                    <a:lnTo>
                      <a:pt x="201" y="10"/>
                    </a:lnTo>
                    <a:lnTo>
                      <a:pt x="180" y="18"/>
                    </a:lnTo>
                    <a:lnTo>
                      <a:pt x="160" y="27"/>
                    </a:lnTo>
                    <a:lnTo>
                      <a:pt x="141" y="38"/>
                    </a:lnTo>
                    <a:lnTo>
                      <a:pt x="125" y="49"/>
                    </a:lnTo>
                    <a:close/>
                  </a:path>
                </a:pathLst>
              </a:custGeom>
              <a:solidFill>
                <a:srgbClr val="C9E8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30" name="Freeform 817"/>
              <p:cNvSpPr>
                <a:spLocks/>
              </p:cNvSpPr>
              <p:nvPr/>
            </p:nvSpPr>
            <p:spPr bwMode="auto">
              <a:xfrm>
                <a:off x="5250" y="2643"/>
                <a:ext cx="99" cy="59"/>
              </a:xfrm>
              <a:custGeom>
                <a:avLst/>
                <a:gdLst>
                  <a:gd name="T0" fmla="*/ 0 w 283"/>
                  <a:gd name="T1" fmla="*/ 0 h 252"/>
                  <a:gd name="T2" fmla="*/ 0 w 283"/>
                  <a:gd name="T3" fmla="*/ 0 h 252"/>
                  <a:gd name="T4" fmla="*/ 0 w 283"/>
                  <a:gd name="T5" fmla="*/ 0 h 252"/>
                  <a:gd name="T6" fmla="*/ 0 w 283"/>
                  <a:gd name="T7" fmla="*/ 0 h 252"/>
                  <a:gd name="T8" fmla="*/ 0 w 283"/>
                  <a:gd name="T9" fmla="*/ 0 h 252"/>
                  <a:gd name="T10" fmla="*/ 0 w 283"/>
                  <a:gd name="T11" fmla="*/ 0 h 252"/>
                  <a:gd name="T12" fmla="*/ 0 w 283"/>
                  <a:gd name="T13" fmla="*/ 0 h 252"/>
                  <a:gd name="T14" fmla="*/ 0 w 283"/>
                  <a:gd name="T15" fmla="*/ 0 h 252"/>
                  <a:gd name="T16" fmla="*/ 0 w 283"/>
                  <a:gd name="T17" fmla="*/ 0 h 252"/>
                  <a:gd name="T18" fmla="*/ 0 w 283"/>
                  <a:gd name="T19" fmla="*/ 0 h 252"/>
                  <a:gd name="T20" fmla="*/ 0 w 283"/>
                  <a:gd name="T21" fmla="*/ 0 h 252"/>
                  <a:gd name="T22" fmla="*/ 0 w 283"/>
                  <a:gd name="T23" fmla="*/ 0 h 252"/>
                  <a:gd name="T24" fmla="*/ 0 w 283"/>
                  <a:gd name="T25" fmla="*/ 0 h 252"/>
                  <a:gd name="T26" fmla="*/ 0 w 283"/>
                  <a:gd name="T27" fmla="*/ 0 h 252"/>
                  <a:gd name="T28" fmla="*/ 0 w 283"/>
                  <a:gd name="T29" fmla="*/ 0 h 252"/>
                  <a:gd name="T30" fmla="*/ 0 w 283"/>
                  <a:gd name="T31" fmla="*/ 0 h 252"/>
                  <a:gd name="T32" fmla="*/ 0 w 283"/>
                  <a:gd name="T33" fmla="*/ 0 h 252"/>
                  <a:gd name="T34" fmla="*/ 0 w 283"/>
                  <a:gd name="T35" fmla="*/ 0 h 252"/>
                  <a:gd name="T36" fmla="*/ 0 w 283"/>
                  <a:gd name="T37" fmla="*/ 0 h 252"/>
                  <a:gd name="T38" fmla="*/ 0 w 283"/>
                  <a:gd name="T39" fmla="*/ 0 h 252"/>
                  <a:gd name="T40" fmla="*/ 0 w 283"/>
                  <a:gd name="T41" fmla="*/ 0 h 252"/>
                  <a:gd name="T42" fmla="*/ 0 w 283"/>
                  <a:gd name="T43" fmla="*/ 0 h 252"/>
                  <a:gd name="T44" fmla="*/ 0 w 283"/>
                  <a:gd name="T45" fmla="*/ 0 h 252"/>
                  <a:gd name="T46" fmla="*/ 0 w 283"/>
                  <a:gd name="T47" fmla="*/ 0 h 252"/>
                  <a:gd name="T48" fmla="*/ 0 w 283"/>
                  <a:gd name="T49" fmla="*/ 0 h 252"/>
                  <a:gd name="T50" fmla="*/ 0 w 283"/>
                  <a:gd name="T51" fmla="*/ 0 h 252"/>
                  <a:gd name="T52" fmla="*/ 0 w 283"/>
                  <a:gd name="T53" fmla="*/ 0 h 252"/>
                  <a:gd name="T54" fmla="*/ 0 w 283"/>
                  <a:gd name="T55" fmla="*/ 0 h 252"/>
                  <a:gd name="T56" fmla="*/ 0 w 283"/>
                  <a:gd name="T57" fmla="*/ 0 h 252"/>
                  <a:gd name="T58" fmla="*/ 0 w 283"/>
                  <a:gd name="T59" fmla="*/ 0 h 252"/>
                  <a:gd name="T60" fmla="*/ 0 w 283"/>
                  <a:gd name="T61" fmla="*/ 0 h 252"/>
                  <a:gd name="T62" fmla="*/ 0 w 283"/>
                  <a:gd name="T63" fmla="*/ 0 h 252"/>
                  <a:gd name="T64" fmla="*/ 0 w 283"/>
                  <a:gd name="T65" fmla="*/ 0 h 252"/>
                  <a:gd name="T66" fmla="*/ 0 w 283"/>
                  <a:gd name="T67" fmla="*/ 0 h 252"/>
                  <a:gd name="T68" fmla="*/ 0 w 283"/>
                  <a:gd name="T69" fmla="*/ 0 h 252"/>
                  <a:gd name="T70" fmla="*/ 0 w 283"/>
                  <a:gd name="T71" fmla="*/ 0 h 252"/>
                  <a:gd name="T72" fmla="*/ 0 w 283"/>
                  <a:gd name="T73" fmla="*/ 0 h 252"/>
                  <a:gd name="T74" fmla="*/ 0 w 283"/>
                  <a:gd name="T75" fmla="*/ 0 h 252"/>
                  <a:gd name="T76" fmla="*/ 0 w 283"/>
                  <a:gd name="T77" fmla="*/ 0 h 252"/>
                  <a:gd name="T78" fmla="*/ 0 w 283"/>
                  <a:gd name="T79" fmla="*/ 0 h 252"/>
                  <a:gd name="T80" fmla="*/ 0 w 283"/>
                  <a:gd name="T81" fmla="*/ 0 h 252"/>
                  <a:gd name="T82" fmla="*/ 0 w 283"/>
                  <a:gd name="T83" fmla="*/ 0 h 252"/>
                  <a:gd name="T84" fmla="*/ 0 w 283"/>
                  <a:gd name="T85" fmla="*/ 0 h 252"/>
                  <a:gd name="T86" fmla="*/ 0 w 283"/>
                  <a:gd name="T87" fmla="*/ 0 h 252"/>
                  <a:gd name="T88" fmla="*/ 0 w 283"/>
                  <a:gd name="T89" fmla="*/ 0 h 252"/>
                  <a:gd name="T90" fmla="*/ 0 w 283"/>
                  <a:gd name="T91" fmla="*/ 0 h 252"/>
                  <a:gd name="T92" fmla="*/ 0 w 283"/>
                  <a:gd name="T93" fmla="*/ 0 h 252"/>
                  <a:gd name="T94" fmla="*/ 0 w 283"/>
                  <a:gd name="T95" fmla="*/ 0 h 252"/>
                  <a:gd name="T96" fmla="*/ 0 w 283"/>
                  <a:gd name="T97" fmla="*/ 0 h 252"/>
                  <a:gd name="T98" fmla="*/ 0 w 283"/>
                  <a:gd name="T99" fmla="*/ 0 h 252"/>
                  <a:gd name="T100" fmla="*/ 0 w 283"/>
                  <a:gd name="T101" fmla="*/ 0 h 252"/>
                  <a:gd name="T102" fmla="*/ 0 w 283"/>
                  <a:gd name="T103" fmla="*/ 0 h 252"/>
                  <a:gd name="T104" fmla="*/ 0 w 283"/>
                  <a:gd name="T105" fmla="*/ 0 h 252"/>
                  <a:gd name="T106" fmla="*/ 0 w 283"/>
                  <a:gd name="T107" fmla="*/ 0 h 252"/>
                  <a:gd name="T108" fmla="*/ 0 w 283"/>
                  <a:gd name="T109" fmla="*/ 0 h 252"/>
                  <a:gd name="T110" fmla="*/ 0 w 283"/>
                  <a:gd name="T111" fmla="*/ 0 h 252"/>
                  <a:gd name="T112" fmla="*/ 0 w 283"/>
                  <a:gd name="T113" fmla="*/ 0 h 252"/>
                  <a:gd name="T114" fmla="*/ 0 w 283"/>
                  <a:gd name="T115" fmla="*/ 0 h 252"/>
                  <a:gd name="T116" fmla="*/ 0 w 283"/>
                  <a:gd name="T117" fmla="*/ 0 h 252"/>
                  <a:gd name="T118" fmla="*/ 0 w 283"/>
                  <a:gd name="T119" fmla="*/ 0 h 252"/>
                  <a:gd name="T120" fmla="*/ 0 w 283"/>
                  <a:gd name="T121" fmla="*/ 0 h 252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w 283"/>
                  <a:gd name="T184" fmla="*/ 0 h 252"/>
                  <a:gd name="T185" fmla="*/ 283 w 283"/>
                  <a:gd name="T186" fmla="*/ 252 h 252"/>
                </a:gdLst>
                <a:ahLst/>
                <a:cxnLst>
                  <a:cxn ang="T122">
                    <a:pos x="T0" y="T1"/>
                  </a:cxn>
                  <a:cxn ang="T123">
                    <a:pos x="T2" y="T3"/>
                  </a:cxn>
                  <a:cxn ang="T124">
                    <a:pos x="T4" y="T5"/>
                  </a:cxn>
                  <a:cxn ang="T125">
                    <a:pos x="T6" y="T7"/>
                  </a:cxn>
                  <a:cxn ang="T126">
                    <a:pos x="T8" y="T9"/>
                  </a:cxn>
                  <a:cxn ang="T127">
                    <a:pos x="T10" y="T11"/>
                  </a:cxn>
                  <a:cxn ang="T128">
                    <a:pos x="T12" y="T13"/>
                  </a:cxn>
                  <a:cxn ang="T129">
                    <a:pos x="T14" y="T15"/>
                  </a:cxn>
                  <a:cxn ang="T130">
                    <a:pos x="T16" y="T17"/>
                  </a:cxn>
                  <a:cxn ang="T131">
                    <a:pos x="T18" y="T19"/>
                  </a:cxn>
                  <a:cxn ang="T132">
                    <a:pos x="T20" y="T21"/>
                  </a:cxn>
                  <a:cxn ang="T133">
                    <a:pos x="T22" y="T23"/>
                  </a:cxn>
                  <a:cxn ang="T134">
                    <a:pos x="T24" y="T25"/>
                  </a:cxn>
                  <a:cxn ang="T135">
                    <a:pos x="T26" y="T27"/>
                  </a:cxn>
                  <a:cxn ang="T136">
                    <a:pos x="T28" y="T29"/>
                  </a:cxn>
                  <a:cxn ang="T137">
                    <a:pos x="T30" y="T31"/>
                  </a:cxn>
                  <a:cxn ang="T138">
                    <a:pos x="T32" y="T33"/>
                  </a:cxn>
                  <a:cxn ang="T139">
                    <a:pos x="T34" y="T35"/>
                  </a:cxn>
                  <a:cxn ang="T140">
                    <a:pos x="T36" y="T37"/>
                  </a:cxn>
                  <a:cxn ang="T141">
                    <a:pos x="T38" y="T39"/>
                  </a:cxn>
                  <a:cxn ang="T142">
                    <a:pos x="T40" y="T41"/>
                  </a:cxn>
                  <a:cxn ang="T143">
                    <a:pos x="T42" y="T43"/>
                  </a:cxn>
                  <a:cxn ang="T144">
                    <a:pos x="T44" y="T45"/>
                  </a:cxn>
                  <a:cxn ang="T145">
                    <a:pos x="T46" y="T47"/>
                  </a:cxn>
                  <a:cxn ang="T146">
                    <a:pos x="T48" y="T49"/>
                  </a:cxn>
                  <a:cxn ang="T147">
                    <a:pos x="T50" y="T51"/>
                  </a:cxn>
                  <a:cxn ang="T148">
                    <a:pos x="T52" y="T53"/>
                  </a:cxn>
                  <a:cxn ang="T149">
                    <a:pos x="T54" y="T55"/>
                  </a:cxn>
                  <a:cxn ang="T150">
                    <a:pos x="T56" y="T57"/>
                  </a:cxn>
                  <a:cxn ang="T151">
                    <a:pos x="T58" y="T59"/>
                  </a:cxn>
                  <a:cxn ang="T152">
                    <a:pos x="T60" y="T61"/>
                  </a:cxn>
                  <a:cxn ang="T153">
                    <a:pos x="T62" y="T63"/>
                  </a:cxn>
                  <a:cxn ang="T154">
                    <a:pos x="T64" y="T65"/>
                  </a:cxn>
                  <a:cxn ang="T155">
                    <a:pos x="T66" y="T67"/>
                  </a:cxn>
                  <a:cxn ang="T156">
                    <a:pos x="T68" y="T69"/>
                  </a:cxn>
                  <a:cxn ang="T157">
                    <a:pos x="T70" y="T71"/>
                  </a:cxn>
                  <a:cxn ang="T158">
                    <a:pos x="T72" y="T73"/>
                  </a:cxn>
                  <a:cxn ang="T159">
                    <a:pos x="T74" y="T75"/>
                  </a:cxn>
                  <a:cxn ang="T160">
                    <a:pos x="T76" y="T77"/>
                  </a:cxn>
                  <a:cxn ang="T161">
                    <a:pos x="T78" y="T79"/>
                  </a:cxn>
                  <a:cxn ang="T162">
                    <a:pos x="T80" y="T81"/>
                  </a:cxn>
                  <a:cxn ang="T163">
                    <a:pos x="T82" y="T83"/>
                  </a:cxn>
                  <a:cxn ang="T164">
                    <a:pos x="T84" y="T85"/>
                  </a:cxn>
                  <a:cxn ang="T165">
                    <a:pos x="T86" y="T87"/>
                  </a:cxn>
                  <a:cxn ang="T166">
                    <a:pos x="T88" y="T89"/>
                  </a:cxn>
                  <a:cxn ang="T167">
                    <a:pos x="T90" y="T91"/>
                  </a:cxn>
                  <a:cxn ang="T168">
                    <a:pos x="T92" y="T93"/>
                  </a:cxn>
                  <a:cxn ang="T169">
                    <a:pos x="T94" y="T95"/>
                  </a:cxn>
                  <a:cxn ang="T170">
                    <a:pos x="T96" y="T97"/>
                  </a:cxn>
                  <a:cxn ang="T171">
                    <a:pos x="T98" y="T99"/>
                  </a:cxn>
                  <a:cxn ang="T172">
                    <a:pos x="T100" y="T101"/>
                  </a:cxn>
                  <a:cxn ang="T173">
                    <a:pos x="T102" y="T103"/>
                  </a:cxn>
                  <a:cxn ang="T174">
                    <a:pos x="T104" y="T105"/>
                  </a:cxn>
                  <a:cxn ang="T175">
                    <a:pos x="T106" y="T107"/>
                  </a:cxn>
                  <a:cxn ang="T176">
                    <a:pos x="T108" y="T109"/>
                  </a:cxn>
                  <a:cxn ang="T177">
                    <a:pos x="T110" y="T111"/>
                  </a:cxn>
                  <a:cxn ang="T178">
                    <a:pos x="T112" y="T113"/>
                  </a:cxn>
                  <a:cxn ang="T179">
                    <a:pos x="T114" y="T115"/>
                  </a:cxn>
                  <a:cxn ang="T180">
                    <a:pos x="T116" y="T117"/>
                  </a:cxn>
                  <a:cxn ang="T181">
                    <a:pos x="T118" y="T119"/>
                  </a:cxn>
                  <a:cxn ang="T182">
                    <a:pos x="T120" y="T121"/>
                  </a:cxn>
                </a:cxnLst>
                <a:rect l="T183" t="T184" r="T185" b="T186"/>
                <a:pathLst>
                  <a:path w="283" h="252">
                    <a:moveTo>
                      <a:pt x="235" y="77"/>
                    </a:moveTo>
                    <a:lnTo>
                      <a:pt x="248" y="91"/>
                    </a:lnTo>
                    <a:lnTo>
                      <a:pt x="256" y="107"/>
                    </a:lnTo>
                    <a:lnTo>
                      <a:pt x="259" y="124"/>
                    </a:lnTo>
                    <a:lnTo>
                      <a:pt x="259" y="142"/>
                    </a:lnTo>
                    <a:lnTo>
                      <a:pt x="257" y="157"/>
                    </a:lnTo>
                    <a:lnTo>
                      <a:pt x="252" y="170"/>
                    </a:lnTo>
                    <a:lnTo>
                      <a:pt x="244" y="183"/>
                    </a:lnTo>
                    <a:lnTo>
                      <a:pt x="236" y="193"/>
                    </a:lnTo>
                    <a:lnTo>
                      <a:pt x="225" y="204"/>
                    </a:lnTo>
                    <a:lnTo>
                      <a:pt x="215" y="214"/>
                    </a:lnTo>
                    <a:lnTo>
                      <a:pt x="204" y="224"/>
                    </a:lnTo>
                    <a:lnTo>
                      <a:pt x="194" y="234"/>
                    </a:lnTo>
                    <a:lnTo>
                      <a:pt x="191" y="238"/>
                    </a:lnTo>
                    <a:lnTo>
                      <a:pt x="191" y="241"/>
                    </a:lnTo>
                    <a:lnTo>
                      <a:pt x="191" y="245"/>
                    </a:lnTo>
                    <a:lnTo>
                      <a:pt x="194" y="248"/>
                    </a:lnTo>
                    <a:lnTo>
                      <a:pt x="197" y="250"/>
                    </a:lnTo>
                    <a:lnTo>
                      <a:pt x="202" y="252"/>
                    </a:lnTo>
                    <a:lnTo>
                      <a:pt x="205" y="250"/>
                    </a:lnTo>
                    <a:lnTo>
                      <a:pt x="209" y="248"/>
                    </a:lnTo>
                    <a:lnTo>
                      <a:pt x="232" y="233"/>
                    </a:lnTo>
                    <a:lnTo>
                      <a:pt x="252" y="214"/>
                    </a:lnTo>
                    <a:lnTo>
                      <a:pt x="268" y="192"/>
                    </a:lnTo>
                    <a:lnTo>
                      <a:pt x="278" y="167"/>
                    </a:lnTo>
                    <a:lnTo>
                      <a:pt x="283" y="141"/>
                    </a:lnTo>
                    <a:lnTo>
                      <a:pt x="280" y="115"/>
                    </a:lnTo>
                    <a:lnTo>
                      <a:pt x="271" y="91"/>
                    </a:lnTo>
                    <a:lnTo>
                      <a:pt x="252" y="69"/>
                    </a:lnTo>
                    <a:lnTo>
                      <a:pt x="238" y="57"/>
                    </a:lnTo>
                    <a:lnTo>
                      <a:pt x="222" y="48"/>
                    </a:lnTo>
                    <a:lnTo>
                      <a:pt x="204" y="39"/>
                    </a:lnTo>
                    <a:lnTo>
                      <a:pt x="184" y="31"/>
                    </a:lnTo>
                    <a:lnTo>
                      <a:pt x="164" y="23"/>
                    </a:lnTo>
                    <a:lnTo>
                      <a:pt x="144" y="17"/>
                    </a:lnTo>
                    <a:lnTo>
                      <a:pt x="123" y="13"/>
                    </a:lnTo>
                    <a:lnTo>
                      <a:pt x="103" y="8"/>
                    </a:lnTo>
                    <a:lnTo>
                      <a:pt x="83" y="5"/>
                    </a:lnTo>
                    <a:lnTo>
                      <a:pt x="66" y="2"/>
                    </a:lnTo>
                    <a:lnTo>
                      <a:pt x="48" y="0"/>
                    </a:lnTo>
                    <a:lnTo>
                      <a:pt x="34" y="0"/>
                    </a:lnTo>
                    <a:lnTo>
                      <a:pt x="21" y="0"/>
                    </a:lnTo>
                    <a:lnTo>
                      <a:pt x="11" y="0"/>
                    </a:lnTo>
                    <a:lnTo>
                      <a:pt x="4" y="2"/>
                    </a:lnTo>
                    <a:lnTo>
                      <a:pt x="0" y="5"/>
                    </a:lnTo>
                    <a:lnTo>
                      <a:pt x="12" y="7"/>
                    </a:lnTo>
                    <a:lnTo>
                      <a:pt x="24" y="8"/>
                    </a:lnTo>
                    <a:lnTo>
                      <a:pt x="38" y="10"/>
                    </a:lnTo>
                    <a:lnTo>
                      <a:pt x="52" y="13"/>
                    </a:lnTo>
                    <a:lnTo>
                      <a:pt x="66" y="16"/>
                    </a:lnTo>
                    <a:lnTo>
                      <a:pt x="82" y="18"/>
                    </a:lnTo>
                    <a:lnTo>
                      <a:pt x="98" y="22"/>
                    </a:lnTo>
                    <a:lnTo>
                      <a:pt x="114" y="25"/>
                    </a:lnTo>
                    <a:lnTo>
                      <a:pt x="129" y="30"/>
                    </a:lnTo>
                    <a:lnTo>
                      <a:pt x="146" y="34"/>
                    </a:lnTo>
                    <a:lnTo>
                      <a:pt x="162" y="39"/>
                    </a:lnTo>
                    <a:lnTo>
                      <a:pt x="177" y="45"/>
                    </a:lnTo>
                    <a:lnTo>
                      <a:pt x="193" y="52"/>
                    </a:lnTo>
                    <a:lnTo>
                      <a:pt x="208" y="60"/>
                    </a:lnTo>
                    <a:lnTo>
                      <a:pt x="222" y="68"/>
                    </a:lnTo>
                    <a:lnTo>
                      <a:pt x="235" y="77"/>
                    </a:lnTo>
                    <a:close/>
                  </a:path>
                </a:pathLst>
              </a:custGeom>
              <a:solidFill>
                <a:srgbClr val="C9E8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31" name="Freeform 818"/>
              <p:cNvSpPr>
                <a:spLocks/>
              </p:cNvSpPr>
              <p:nvPr/>
            </p:nvSpPr>
            <p:spPr bwMode="auto">
              <a:xfrm>
                <a:off x="5047" y="2671"/>
                <a:ext cx="40" cy="55"/>
              </a:xfrm>
              <a:custGeom>
                <a:avLst/>
                <a:gdLst>
                  <a:gd name="T0" fmla="*/ 0 w 114"/>
                  <a:gd name="T1" fmla="*/ 0 h 238"/>
                  <a:gd name="T2" fmla="*/ 0 w 114"/>
                  <a:gd name="T3" fmla="*/ 0 h 238"/>
                  <a:gd name="T4" fmla="*/ 0 w 114"/>
                  <a:gd name="T5" fmla="*/ 0 h 238"/>
                  <a:gd name="T6" fmla="*/ 0 w 114"/>
                  <a:gd name="T7" fmla="*/ 0 h 238"/>
                  <a:gd name="T8" fmla="*/ 0 w 114"/>
                  <a:gd name="T9" fmla="*/ 0 h 238"/>
                  <a:gd name="T10" fmla="*/ 0 w 114"/>
                  <a:gd name="T11" fmla="*/ 0 h 238"/>
                  <a:gd name="T12" fmla="*/ 0 w 114"/>
                  <a:gd name="T13" fmla="*/ 0 h 238"/>
                  <a:gd name="T14" fmla="*/ 0 w 114"/>
                  <a:gd name="T15" fmla="*/ 0 h 238"/>
                  <a:gd name="T16" fmla="*/ 0 w 114"/>
                  <a:gd name="T17" fmla="*/ 0 h 238"/>
                  <a:gd name="T18" fmla="*/ 0 w 114"/>
                  <a:gd name="T19" fmla="*/ 0 h 238"/>
                  <a:gd name="T20" fmla="*/ 0 w 114"/>
                  <a:gd name="T21" fmla="*/ 0 h 238"/>
                  <a:gd name="T22" fmla="*/ 0 w 114"/>
                  <a:gd name="T23" fmla="*/ 0 h 238"/>
                  <a:gd name="T24" fmla="*/ 0 w 114"/>
                  <a:gd name="T25" fmla="*/ 0 h 238"/>
                  <a:gd name="T26" fmla="*/ 0 w 114"/>
                  <a:gd name="T27" fmla="*/ 0 h 238"/>
                  <a:gd name="T28" fmla="*/ 0 w 114"/>
                  <a:gd name="T29" fmla="*/ 0 h 238"/>
                  <a:gd name="T30" fmla="*/ 0 w 114"/>
                  <a:gd name="T31" fmla="*/ 0 h 238"/>
                  <a:gd name="T32" fmla="*/ 0 w 114"/>
                  <a:gd name="T33" fmla="*/ 0 h 238"/>
                  <a:gd name="T34" fmla="*/ 0 w 114"/>
                  <a:gd name="T35" fmla="*/ 0 h 238"/>
                  <a:gd name="T36" fmla="*/ 0 w 114"/>
                  <a:gd name="T37" fmla="*/ 0 h 238"/>
                  <a:gd name="T38" fmla="*/ 0 w 114"/>
                  <a:gd name="T39" fmla="*/ 0 h 238"/>
                  <a:gd name="T40" fmla="*/ 0 w 114"/>
                  <a:gd name="T41" fmla="*/ 0 h 238"/>
                  <a:gd name="T42" fmla="*/ 0 w 114"/>
                  <a:gd name="T43" fmla="*/ 0 h 238"/>
                  <a:gd name="T44" fmla="*/ 0 w 114"/>
                  <a:gd name="T45" fmla="*/ 0 h 238"/>
                  <a:gd name="T46" fmla="*/ 0 w 114"/>
                  <a:gd name="T47" fmla="*/ 0 h 238"/>
                  <a:gd name="T48" fmla="*/ 0 w 114"/>
                  <a:gd name="T49" fmla="*/ 0 h 238"/>
                  <a:gd name="T50" fmla="*/ 0 w 114"/>
                  <a:gd name="T51" fmla="*/ 0 h 238"/>
                  <a:gd name="T52" fmla="*/ 0 w 114"/>
                  <a:gd name="T53" fmla="*/ 0 h 238"/>
                  <a:gd name="T54" fmla="*/ 0 w 114"/>
                  <a:gd name="T55" fmla="*/ 0 h 238"/>
                  <a:gd name="T56" fmla="*/ 0 w 114"/>
                  <a:gd name="T57" fmla="*/ 0 h 238"/>
                  <a:gd name="T58" fmla="*/ 0 w 114"/>
                  <a:gd name="T59" fmla="*/ 0 h 238"/>
                  <a:gd name="T60" fmla="*/ 0 w 114"/>
                  <a:gd name="T61" fmla="*/ 0 h 238"/>
                  <a:gd name="T62" fmla="*/ 0 w 114"/>
                  <a:gd name="T63" fmla="*/ 0 h 238"/>
                  <a:gd name="T64" fmla="*/ 0 w 114"/>
                  <a:gd name="T65" fmla="*/ 0 h 238"/>
                  <a:gd name="T66" fmla="*/ 0 w 114"/>
                  <a:gd name="T67" fmla="*/ 0 h 238"/>
                  <a:gd name="T68" fmla="*/ 0 w 114"/>
                  <a:gd name="T69" fmla="*/ 0 h 238"/>
                  <a:gd name="T70" fmla="*/ 0 w 114"/>
                  <a:gd name="T71" fmla="*/ 0 h 238"/>
                  <a:gd name="T72" fmla="*/ 0 w 114"/>
                  <a:gd name="T73" fmla="*/ 0 h 238"/>
                  <a:gd name="T74" fmla="*/ 0 w 114"/>
                  <a:gd name="T75" fmla="*/ 0 h 238"/>
                  <a:gd name="T76" fmla="*/ 0 w 114"/>
                  <a:gd name="T77" fmla="*/ 0 h 238"/>
                  <a:gd name="T78" fmla="*/ 0 w 114"/>
                  <a:gd name="T79" fmla="*/ 0 h 238"/>
                  <a:gd name="T80" fmla="*/ 0 w 114"/>
                  <a:gd name="T81" fmla="*/ 0 h 238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w 114"/>
                  <a:gd name="T124" fmla="*/ 0 h 238"/>
                  <a:gd name="T125" fmla="*/ 114 w 114"/>
                  <a:gd name="T126" fmla="*/ 238 h 238"/>
                </a:gdLst>
                <a:ahLst/>
                <a:cxnLst>
                  <a:cxn ang="T82">
                    <a:pos x="T0" y="T1"/>
                  </a:cxn>
                  <a:cxn ang="T83">
                    <a:pos x="T2" y="T3"/>
                  </a:cxn>
                  <a:cxn ang="T84">
                    <a:pos x="T4" y="T5"/>
                  </a:cxn>
                  <a:cxn ang="T85">
                    <a:pos x="T6" y="T7"/>
                  </a:cxn>
                  <a:cxn ang="T86">
                    <a:pos x="T8" y="T9"/>
                  </a:cxn>
                  <a:cxn ang="T87">
                    <a:pos x="T10" y="T11"/>
                  </a:cxn>
                  <a:cxn ang="T88">
                    <a:pos x="T12" y="T13"/>
                  </a:cxn>
                  <a:cxn ang="T89">
                    <a:pos x="T14" y="T15"/>
                  </a:cxn>
                  <a:cxn ang="T90">
                    <a:pos x="T16" y="T17"/>
                  </a:cxn>
                  <a:cxn ang="T91">
                    <a:pos x="T18" y="T19"/>
                  </a:cxn>
                  <a:cxn ang="T92">
                    <a:pos x="T20" y="T21"/>
                  </a:cxn>
                  <a:cxn ang="T93">
                    <a:pos x="T22" y="T23"/>
                  </a:cxn>
                  <a:cxn ang="T94">
                    <a:pos x="T24" y="T25"/>
                  </a:cxn>
                  <a:cxn ang="T95">
                    <a:pos x="T26" y="T27"/>
                  </a:cxn>
                  <a:cxn ang="T96">
                    <a:pos x="T28" y="T29"/>
                  </a:cxn>
                  <a:cxn ang="T97">
                    <a:pos x="T30" y="T31"/>
                  </a:cxn>
                  <a:cxn ang="T98">
                    <a:pos x="T32" y="T33"/>
                  </a:cxn>
                  <a:cxn ang="T99">
                    <a:pos x="T34" y="T35"/>
                  </a:cxn>
                  <a:cxn ang="T100">
                    <a:pos x="T36" y="T37"/>
                  </a:cxn>
                  <a:cxn ang="T101">
                    <a:pos x="T38" y="T39"/>
                  </a:cxn>
                  <a:cxn ang="T102">
                    <a:pos x="T40" y="T41"/>
                  </a:cxn>
                  <a:cxn ang="T103">
                    <a:pos x="T42" y="T43"/>
                  </a:cxn>
                  <a:cxn ang="T104">
                    <a:pos x="T44" y="T45"/>
                  </a:cxn>
                  <a:cxn ang="T105">
                    <a:pos x="T46" y="T47"/>
                  </a:cxn>
                  <a:cxn ang="T106">
                    <a:pos x="T48" y="T49"/>
                  </a:cxn>
                  <a:cxn ang="T107">
                    <a:pos x="T50" y="T51"/>
                  </a:cxn>
                  <a:cxn ang="T108">
                    <a:pos x="T52" y="T53"/>
                  </a:cxn>
                  <a:cxn ang="T109">
                    <a:pos x="T54" y="T55"/>
                  </a:cxn>
                  <a:cxn ang="T110">
                    <a:pos x="T56" y="T57"/>
                  </a:cxn>
                  <a:cxn ang="T111">
                    <a:pos x="T58" y="T59"/>
                  </a:cxn>
                  <a:cxn ang="T112">
                    <a:pos x="T60" y="T61"/>
                  </a:cxn>
                  <a:cxn ang="T113">
                    <a:pos x="T62" y="T63"/>
                  </a:cxn>
                  <a:cxn ang="T114">
                    <a:pos x="T64" y="T65"/>
                  </a:cxn>
                  <a:cxn ang="T115">
                    <a:pos x="T66" y="T67"/>
                  </a:cxn>
                  <a:cxn ang="T116">
                    <a:pos x="T68" y="T69"/>
                  </a:cxn>
                  <a:cxn ang="T117">
                    <a:pos x="T70" y="T71"/>
                  </a:cxn>
                  <a:cxn ang="T118">
                    <a:pos x="T72" y="T73"/>
                  </a:cxn>
                  <a:cxn ang="T119">
                    <a:pos x="T74" y="T75"/>
                  </a:cxn>
                  <a:cxn ang="T120">
                    <a:pos x="T76" y="T77"/>
                  </a:cxn>
                  <a:cxn ang="T121">
                    <a:pos x="T78" y="T79"/>
                  </a:cxn>
                  <a:cxn ang="T122">
                    <a:pos x="T80" y="T81"/>
                  </a:cxn>
                </a:cxnLst>
                <a:rect l="T123" t="T124" r="T125" b="T126"/>
                <a:pathLst>
                  <a:path w="114" h="238">
                    <a:moveTo>
                      <a:pt x="0" y="130"/>
                    </a:moveTo>
                    <a:lnTo>
                      <a:pt x="0" y="149"/>
                    </a:lnTo>
                    <a:lnTo>
                      <a:pt x="4" y="168"/>
                    </a:lnTo>
                    <a:lnTo>
                      <a:pt x="12" y="185"/>
                    </a:lnTo>
                    <a:lnTo>
                      <a:pt x="24" y="200"/>
                    </a:lnTo>
                    <a:lnTo>
                      <a:pt x="38" y="213"/>
                    </a:lnTo>
                    <a:lnTo>
                      <a:pt x="55" y="224"/>
                    </a:lnTo>
                    <a:lnTo>
                      <a:pt x="73" y="232"/>
                    </a:lnTo>
                    <a:lnTo>
                      <a:pt x="92" y="237"/>
                    </a:lnTo>
                    <a:lnTo>
                      <a:pt x="98" y="238"/>
                    </a:lnTo>
                    <a:lnTo>
                      <a:pt x="104" y="235"/>
                    </a:lnTo>
                    <a:lnTo>
                      <a:pt x="109" y="232"/>
                    </a:lnTo>
                    <a:lnTo>
                      <a:pt x="111" y="227"/>
                    </a:lnTo>
                    <a:lnTo>
                      <a:pt x="111" y="222"/>
                    </a:lnTo>
                    <a:lnTo>
                      <a:pt x="110" y="216"/>
                    </a:lnTo>
                    <a:lnTo>
                      <a:pt x="106" y="211"/>
                    </a:lnTo>
                    <a:lnTo>
                      <a:pt x="100" y="209"/>
                    </a:lnTo>
                    <a:lnTo>
                      <a:pt x="82" y="202"/>
                    </a:lnTo>
                    <a:lnTo>
                      <a:pt x="64" y="193"/>
                    </a:lnTo>
                    <a:lnTo>
                      <a:pt x="50" y="180"/>
                    </a:lnTo>
                    <a:lnTo>
                      <a:pt x="39" y="167"/>
                    </a:lnTo>
                    <a:lnTo>
                      <a:pt x="32" y="149"/>
                    </a:lnTo>
                    <a:lnTo>
                      <a:pt x="29" y="131"/>
                    </a:lnTo>
                    <a:lnTo>
                      <a:pt x="29" y="111"/>
                    </a:lnTo>
                    <a:lnTo>
                      <a:pt x="35" y="91"/>
                    </a:lnTo>
                    <a:lnTo>
                      <a:pt x="42" y="76"/>
                    </a:lnTo>
                    <a:lnTo>
                      <a:pt x="51" y="62"/>
                    </a:lnTo>
                    <a:lnTo>
                      <a:pt x="62" y="49"/>
                    </a:lnTo>
                    <a:lnTo>
                      <a:pt x="73" y="38"/>
                    </a:lnTo>
                    <a:lnTo>
                      <a:pt x="84" y="28"/>
                    </a:lnTo>
                    <a:lnTo>
                      <a:pt x="96" y="18"/>
                    </a:lnTo>
                    <a:lnTo>
                      <a:pt x="106" y="9"/>
                    </a:lnTo>
                    <a:lnTo>
                      <a:pt x="114" y="1"/>
                    </a:lnTo>
                    <a:lnTo>
                      <a:pt x="106" y="0"/>
                    </a:lnTo>
                    <a:lnTo>
                      <a:pt x="93" y="6"/>
                    </a:lnTo>
                    <a:lnTo>
                      <a:pt x="76" y="18"/>
                    </a:lnTo>
                    <a:lnTo>
                      <a:pt x="56" y="36"/>
                    </a:lnTo>
                    <a:lnTo>
                      <a:pt x="37" y="57"/>
                    </a:lnTo>
                    <a:lnTo>
                      <a:pt x="20" y="80"/>
                    </a:lnTo>
                    <a:lnTo>
                      <a:pt x="7" y="106"/>
                    </a:lnTo>
                    <a:lnTo>
                      <a:pt x="0" y="130"/>
                    </a:lnTo>
                    <a:close/>
                  </a:path>
                </a:pathLst>
              </a:custGeom>
              <a:solidFill>
                <a:srgbClr val="C9E8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32" name="Freeform 819"/>
              <p:cNvSpPr>
                <a:spLocks/>
              </p:cNvSpPr>
              <p:nvPr/>
            </p:nvSpPr>
            <p:spPr bwMode="auto">
              <a:xfrm>
                <a:off x="5330" y="2639"/>
                <a:ext cx="87" cy="73"/>
              </a:xfrm>
              <a:custGeom>
                <a:avLst/>
                <a:gdLst>
                  <a:gd name="T0" fmla="*/ 0 w 246"/>
                  <a:gd name="T1" fmla="*/ 0 h 310"/>
                  <a:gd name="T2" fmla="*/ 0 w 246"/>
                  <a:gd name="T3" fmla="*/ 0 h 310"/>
                  <a:gd name="T4" fmla="*/ 0 w 246"/>
                  <a:gd name="T5" fmla="*/ 0 h 310"/>
                  <a:gd name="T6" fmla="*/ 0 w 246"/>
                  <a:gd name="T7" fmla="*/ 0 h 310"/>
                  <a:gd name="T8" fmla="*/ 0 w 246"/>
                  <a:gd name="T9" fmla="*/ 0 h 310"/>
                  <a:gd name="T10" fmla="*/ 0 w 246"/>
                  <a:gd name="T11" fmla="*/ 0 h 310"/>
                  <a:gd name="T12" fmla="*/ 0 w 246"/>
                  <a:gd name="T13" fmla="*/ 0 h 310"/>
                  <a:gd name="T14" fmla="*/ 0 w 246"/>
                  <a:gd name="T15" fmla="*/ 0 h 310"/>
                  <a:gd name="T16" fmla="*/ 0 w 246"/>
                  <a:gd name="T17" fmla="*/ 0 h 310"/>
                  <a:gd name="T18" fmla="*/ 0 w 246"/>
                  <a:gd name="T19" fmla="*/ 0 h 310"/>
                  <a:gd name="T20" fmla="*/ 0 w 246"/>
                  <a:gd name="T21" fmla="*/ 0 h 310"/>
                  <a:gd name="T22" fmla="*/ 0 w 246"/>
                  <a:gd name="T23" fmla="*/ 0 h 310"/>
                  <a:gd name="T24" fmla="*/ 0 w 246"/>
                  <a:gd name="T25" fmla="*/ 0 h 310"/>
                  <a:gd name="T26" fmla="*/ 0 w 246"/>
                  <a:gd name="T27" fmla="*/ 0 h 310"/>
                  <a:gd name="T28" fmla="*/ 0 w 246"/>
                  <a:gd name="T29" fmla="*/ 0 h 310"/>
                  <a:gd name="T30" fmla="*/ 0 w 246"/>
                  <a:gd name="T31" fmla="*/ 0 h 310"/>
                  <a:gd name="T32" fmla="*/ 0 w 246"/>
                  <a:gd name="T33" fmla="*/ 0 h 310"/>
                  <a:gd name="T34" fmla="*/ 0 w 246"/>
                  <a:gd name="T35" fmla="*/ 0 h 310"/>
                  <a:gd name="T36" fmla="*/ 0 w 246"/>
                  <a:gd name="T37" fmla="*/ 0 h 310"/>
                  <a:gd name="T38" fmla="*/ 0 w 246"/>
                  <a:gd name="T39" fmla="*/ 0 h 310"/>
                  <a:gd name="T40" fmla="*/ 0 w 246"/>
                  <a:gd name="T41" fmla="*/ 0 h 310"/>
                  <a:gd name="T42" fmla="*/ 0 w 246"/>
                  <a:gd name="T43" fmla="*/ 0 h 310"/>
                  <a:gd name="T44" fmla="*/ 0 w 246"/>
                  <a:gd name="T45" fmla="*/ 0 h 310"/>
                  <a:gd name="T46" fmla="*/ 0 w 246"/>
                  <a:gd name="T47" fmla="*/ 0 h 310"/>
                  <a:gd name="T48" fmla="*/ 0 w 246"/>
                  <a:gd name="T49" fmla="*/ 0 h 310"/>
                  <a:gd name="T50" fmla="*/ 0 w 246"/>
                  <a:gd name="T51" fmla="*/ 0 h 310"/>
                  <a:gd name="T52" fmla="*/ 0 w 246"/>
                  <a:gd name="T53" fmla="*/ 0 h 310"/>
                  <a:gd name="T54" fmla="*/ 0 w 246"/>
                  <a:gd name="T55" fmla="*/ 0 h 310"/>
                  <a:gd name="T56" fmla="*/ 0 w 246"/>
                  <a:gd name="T57" fmla="*/ 0 h 310"/>
                  <a:gd name="T58" fmla="*/ 0 w 246"/>
                  <a:gd name="T59" fmla="*/ 0 h 310"/>
                  <a:gd name="T60" fmla="*/ 0 w 246"/>
                  <a:gd name="T61" fmla="*/ 0 h 310"/>
                  <a:gd name="T62" fmla="*/ 0 w 246"/>
                  <a:gd name="T63" fmla="*/ 0 h 310"/>
                  <a:gd name="T64" fmla="*/ 0 w 246"/>
                  <a:gd name="T65" fmla="*/ 0 h 310"/>
                  <a:gd name="T66" fmla="*/ 0 w 246"/>
                  <a:gd name="T67" fmla="*/ 0 h 310"/>
                  <a:gd name="T68" fmla="*/ 0 w 246"/>
                  <a:gd name="T69" fmla="*/ 0 h 310"/>
                  <a:gd name="T70" fmla="*/ 0 w 246"/>
                  <a:gd name="T71" fmla="*/ 0 h 310"/>
                  <a:gd name="T72" fmla="*/ 0 w 246"/>
                  <a:gd name="T73" fmla="*/ 0 h 310"/>
                  <a:gd name="T74" fmla="*/ 0 w 246"/>
                  <a:gd name="T75" fmla="*/ 0 h 310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w 246"/>
                  <a:gd name="T115" fmla="*/ 0 h 310"/>
                  <a:gd name="T116" fmla="*/ 246 w 246"/>
                  <a:gd name="T117" fmla="*/ 310 h 310"/>
                </a:gdLst>
                <a:ahLst/>
                <a:cxnLst>
                  <a:cxn ang="T76">
                    <a:pos x="T0" y="T1"/>
                  </a:cxn>
                  <a:cxn ang="T77">
                    <a:pos x="T2" y="T3"/>
                  </a:cxn>
                  <a:cxn ang="T78">
                    <a:pos x="T4" y="T5"/>
                  </a:cxn>
                  <a:cxn ang="T79">
                    <a:pos x="T6" y="T7"/>
                  </a:cxn>
                  <a:cxn ang="T80">
                    <a:pos x="T8" y="T9"/>
                  </a:cxn>
                  <a:cxn ang="T81">
                    <a:pos x="T10" y="T11"/>
                  </a:cxn>
                  <a:cxn ang="T82">
                    <a:pos x="T12" y="T13"/>
                  </a:cxn>
                  <a:cxn ang="T83">
                    <a:pos x="T14" y="T15"/>
                  </a:cxn>
                  <a:cxn ang="T84">
                    <a:pos x="T16" y="T17"/>
                  </a:cxn>
                  <a:cxn ang="T85">
                    <a:pos x="T18" y="T19"/>
                  </a:cxn>
                  <a:cxn ang="T86">
                    <a:pos x="T20" y="T21"/>
                  </a:cxn>
                  <a:cxn ang="T87">
                    <a:pos x="T22" y="T23"/>
                  </a:cxn>
                  <a:cxn ang="T88">
                    <a:pos x="T24" y="T25"/>
                  </a:cxn>
                  <a:cxn ang="T89">
                    <a:pos x="T26" y="T27"/>
                  </a:cxn>
                  <a:cxn ang="T90">
                    <a:pos x="T28" y="T29"/>
                  </a:cxn>
                  <a:cxn ang="T91">
                    <a:pos x="T30" y="T31"/>
                  </a:cxn>
                  <a:cxn ang="T92">
                    <a:pos x="T32" y="T33"/>
                  </a:cxn>
                  <a:cxn ang="T93">
                    <a:pos x="T34" y="T35"/>
                  </a:cxn>
                  <a:cxn ang="T94">
                    <a:pos x="T36" y="T37"/>
                  </a:cxn>
                  <a:cxn ang="T95">
                    <a:pos x="T38" y="T39"/>
                  </a:cxn>
                  <a:cxn ang="T96">
                    <a:pos x="T40" y="T41"/>
                  </a:cxn>
                  <a:cxn ang="T97">
                    <a:pos x="T42" y="T43"/>
                  </a:cxn>
                  <a:cxn ang="T98">
                    <a:pos x="T44" y="T45"/>
                  </a:cxn>
                  <a:cxn ang="T99">
                    <a:pos x="T46" y="T47"/>
                  </a:cxn>
                  <a:cxn ang="T100">
                    <a:pos x="T48" y="T49"/>
                  </a:cxn>
                  <a:cxn ang="T101">
                    <a:pos x="T50" y="T51"/>
                  </a:cxn>
                  <a:cxn ang="T102">
                    <a:pos x="T52" y="T53"/>
                  </a:cxn>
                  <a:cxn ang="T103">
                    <a:pos x="T54" y="T55"/>
                  </a:cxn>
                  <a:cxn ang="T104">
                    <a:pos x="T56" y="T57"/>
                  </a:cxn>
                  <a:cxn ang="T105">
                    <a:pos x="T58" y="T59"/>
                  </a:cxn>
                  <a:cxn ang="T106">
                    <a:pos x="T60" y="T61"/>
                  </a:cxn>
                  <a:cxn ang="T107">
                    <a:pos x="T62" y="T63"/>
                  </a:cxn>
                  <a:cxn ang="T108">
                    <a:pos x="T64" y="T65"/>
                  </a:cxn>
                  <a:cxn ang="T109">
                    <a:pos x="T66" y="T67"/>
                  </a:cxn>
                  <a:cxn ang="T110">
                    <a:pos x="T68" y="T69"/>
                  </a:cxn>
                  <a:cxn ang="T111">
                    <a:pos x="T70" y="T71"/>
                  </a:cxn>
                  <a:cxn ang="T112">
                    <a:pos x="T72" y="T73"/>
                  </a:cxn>
                  <a:cxn ang="T113">
                    <a:pos x="T74" y="T75"/>
                  </a:cxn>
                </a:cxnLst>
                <a:rect l="T114" t="T115" r="T116" b="T117"/>
                <a:pathLst>
                  <a:path w="246" h="310">
                    <a:moveTo>
                      <a:pt x="199" y="116"/>
                    </a:moveTo>
                    <a:lnTo>
                      <a:pt x="207" y="124"/>
                    </a:lnTo>
                    <a:lnTo>
                      <a:pt x="214" y="133"/>
                    </a:lnTo>
                    <a:lnTo>
                      <a:pt x="219" y="143"/>
                    </a:lnTo>
                    <a:lnTo>
                      <a:pt x="223" y="154"/>
                    </a:lnTo>
                    <a:lnTo>
                      <a:pt x="225" y="164"/>
                    </a:lnTo>
                    <a:lnTo>
                      <a:pt x="225" y="176"/>
                    </a:lnTo>
                    <a:lnTo>
                      <a:pt x="221" y="187"/>
                    </a:lnTo>
                    <a:lnTo>
                      <a:pt x="216" y="197"/>
                    </a:lnTo>
                    <a:lnTo>
                      <a:pt x="208" y="209"/>
                    </a:lnTo>
                    <a:lnTo>
                      <a:pt x="199" y="219"/>
                    </a:lnTo>
                    <a:lnTo>
                      <a:pt x="188" y="228"/>
                    </a:lnTo>
                    <a:lnTo>
                      <a:pt x="177" y="238"/>
                    </a:lnTo>
                    <a:lnTo>
                      <a:pt x="166" y="246"/>
                    </a:lnTo>
                    <a:lnTo>
                      <a:pt x="154" y="255"/>
                    </a:lnTo>
                    <a:lnTo>
                      <a:pt x="143" y="264"/>
                    </a:lnTo>
                    <a:lnTo>
                      <a:pt x="132" y="274"/>
                    </a:lnTo>
                    <a:lnTo>
                      <a:pt x="129" y="278"/>
                    </a:lnTo>
                    <a:lnTo>
                      <a:pt x="126" y="282"/>
                    </a:lnTo>
                    <a:lnTo>
                      <a:pt x="124" y="287"/>
                    </a:lnTo>
                    <a:lnTo>
                      <a:pt x="121" y="292"/>
                    </a:lnTo>
                    <a:lnTo>
                      <a:pt x="120" y="296"/>
                    </a:lnTo>
                    <a:lnTo>
                      <a:pt x="120" y="301"/>
                    </a:lnTo>
                    <a:lnTo>
                      <a:pt x="121" y="305"/>
                    </a:lnTo>
                    <a:lnTo>
                      <a:pt x="125" y="309"/>
                    </a:lnTo>
                    <a:lnTo>
                      <a:pt x="130" y="310"/>
                    </a:lnTo>
                    <a:lnTo>
                      <a:pt x="134" y="310"/>
                    </a:lnTo>
                    <a:lnTo>
                      <a:pt x="139" y="309"/>
                    </a:lnTo>
                    <a:lnTo>
                      <a:pt x="143" y="305"/>
                    </a:lnTo>
                    <a:lnTo>
                      <a:pt x="154" y="293"/>
                    </a:lnTo>
                    <a:lnTo>
                      <a:pt x="167" y="280"/>
                    </a:lnTo>
                    <a:lnTo>
                      <a:pt x="180" y="269"/>
                    </a:lnTo>
                    <a:lnTo>
                      <a:pt x="194" y="257"/>
                    </a:lnTo>
                    <a:lnTo>
                      <a:pt x="207" y="246"/>
                    </a:lnTo>
                    <a:lnTo>
                      <a:pt x="219" y="233"/>
                    </a:lnTo>
                    <a:lnTo>
                      <a:pt x="231" y="219"/>
                    </a:lnTo>
                    <a:lnTo>
                      <a:pt x="239" y="204"/>
                    </a:lnTo>
                    <a:lnTo>
                      <a:pt x="245" y="187"/>
                    </a:lnTo>
                    <a:lnTo>
                      <a:pt x="246" y="170"/>
                    </a:lnTo>
                    <a:lnTo>
                      <a:pt x="242" y="153"/>
                    </a:lnTo>
                    <a:lnTo>
                      <a:pt x="236" y="136"/>
                    </a:lnTo>
                    <a:lnTo>
                      <a:pt x="227" y="120"/>
                    </a:lnTo>
                    <a:lnTo>
                      <a:pt x="215" y="107"/>
                    </a:lnTo>
                    <a:lnTo>
                      <a:pt x="201" y="94"/>
                    </a:lnTo>
                    <a:lnTo>
                      <a:pt x="187" y="82"/>
                    </a:lnTo>
                    <a:lnTo>
                      <a:pt x="177" y="74"/>
                    </a:lnTo>
                    <a:lnTo>
                      <a:pt x="165" y="68"/>
                    </a:lnTo>
                    <a:lnTo>
                      <a:pt x="152" y="60"/>
                    </a:lnTo>
                    <a:lnTo>
                      <a:pt x="139" y="51"/>
                    </a:lnTo>
                    <a:lnTo>
                      <a:pt x="126" y="43"/>
                    </a:lnTo>
                    <a:lnTo>
                      <a:pt x="112" y="35"/>
                    </a:lnTo>
                    <a:lnTo>
                      <a:pt x="98" y="28"/>
                    </a:lnTo>
                    <a:lnTo>
                      <a:pt x="85" y="22"/>
                    </a:lnTo>
                    <a:lnTo>
                      <a:pt x="72" y="16"/>
                    </a:lnTo>
                    <a:lnTo>
                      <a:pt x="59" y="10"/>
                    </a:lnTo>
                    <a:lnTo>
                      <a:pt x="46" y="7"/>
                    </a:lnTo>
                    <a:lnTo>
                      <a:pt x="35" y="3"/>
                    </a:lnTo>
                    <a:lnTo>
                      <a:pt x="24" y="1"/>
                    </a:lnTo>
                    <a:lnTo>
                      <a:pt x="15" y="0"/>
                    </a:lnTo>
                    <a:lnTo>
                      <a:pt x="7" y="1"/>
                    </a:lnTo>
                    <a:lnTo>
                      <a:pt x="0" y="3"/>
                    </a:lnTo>
                    <a:lnTo>
                      <a:pt x="8" y="6"/>
                    </a:lnTo>
                    <a:lnTo>
                      <a:pt x="17" y="9"/>
                    </a:lnTo>
                    <a:lnTo>
                      <a:pt x="28" y="14"/>
                    </a:lnTo>
                    <a:lnTo>
                      <a:pt x="38" y="18"/>
                    </a:lnTo>
                    <a:lnTo>
                      <a:pt x="51" y="24"/>
                    </a:lnTo>
                    <a:lnTo>
                      <a:pt x="64" y="30"/>
                    </a:lnTo>
                    <a:lnTo>
                      <a:pt x="78" y="37"/>
                    </a:lnTo>
                    <a:lnTo>
                      <a:pt x="92" y="43"/>
                    </a:lnTo>
                    <a:lnTo>
                      <a:pt x="106" y="51"/>
                    </a:lnTo>
                    <a:lnTo>
                      <a:pt x="120" y="60"/>
                    </a:lnTo>
                    <a:lnTo>
                      <a:pt x="134" y="69"/>
                    </a:lnTo>
                    <a:lnTo>
                      <a:pt x="148" y="78"/>
                    </a:lnTo>
                    <a:lnTo>
                      <a:pt x="163" y="87"/>
                    </a:lnTo>
                    <a:lnTo>
                      <a:pt x="175" y="96"/>
                    </a:lnTo>
                    <a:lnTo>
                      <a:pt x="187" y="105"/>
                    </a:lnTo>
                    <a:lnTo>
                      <a:pt x="199" y="116"/>
                    </a:lnTo>
                    <a:close/>
                  </a:path>
                </a:pathLst>
              </a:custGeom>
              <a:solidFill>
                <a:srgbClr val="C9E8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33" name="Freeform 820"/>
              <p:cNvSpPr>
                <a:spLocks/>
              </p:cNvSpPr>
              <p:nvPr/>
            </p:nvSpPr>
            <p:spPr bwMode="auto">
              <a:xfrm>
                <a:off x="5115" y="2660"/>
                <a:ext cx="69" cy="55"/>
              </a:xfrm>
              <a:custGeom>
                <a:avLst/>
                <a:gdLst>
                  <a:gd name="T0" fmla="*/ 0 w 198"/>
                  <a:gd name="T1" fmla="*/ 0 h 236"/>
                  <a:gd name="T2" fmla="*/ 0 w 198"/>
                  <a:gd name="T3" fmla="*/ 0 h 236"/>
                  <a:gd name="T4" fmla="*/ 0 w 198"/>
                  <a:gd name="T5" fmla="*/ 0 h 236"/>
                  <a:gd name="T6" fmla="*/ 0 w 198"/>
                  <a:gd name="T7" fmla="*/ 0 h 236"/>
                  <a:gd name="T8" fmla="*/ 0 w 198"/>
                  <a:gd name="T9" fmla="*/ 0 h 236"/>
                  <a:gd name="T10" fmla="*/ 0 w 198"/>
                  <a:gd name="T11" fmla="*/ 0 h 236"/>
                  <a:gd name="T12" fmla="*/ 0 w 198"/>
                  <a:gd name="T13" fmla="*/ 0 h 236"/>
                  <a:gd name="T14" fmla="*/ 0 w 198"/>
                  <a:gd name="T15" fmla="*/ 0 h 236"/>
                  <a:gd name="T16" fmla="*/ 0 w 198"/>
                  <a:gd name="T17" fmla="*/ 0 h 236"/>
                  <a:gd name="T18" fmla="*/ 0 w 198"/>
                  <a:gd name="T19" fmla="*/ 0 h 236"/>
                  <a:gd name="T20" fmla="*/ 0 w 198"/>
                  <a:gd name="T21" fmla="*/ 0 h 236"/>
                  <a:gd name="T22" fmla="*/ 0 w 198"/>
                  <a:gd name="T23" fmla="*/ 0 h 236"/>
                  <a:gd name="T24" fmla="*/ 0 w 198"/>
                  <a:gd name="T25" fmla="*/ 0 h 236"/>
                  <a:gd name="T26" fmla="*/ 0 w 198"/>
                  <a:gd name="T27" fmla="*/ 0 h 236"/>
                  <a:gd name="T28" fmla="*/ 0 w 198"/>
                  <a:gd name="T29" fmla="*/ 0 h 236"/>
                  <a:gd name="T30" fmla="*/ 0 w 198"/>
                  <a:gd name="T31" fmla="*/ 0 h 236"/>
                  <a:gd name="T32" fmla="*/ 0 w 198"/>
                  <a:gd name="T33" fmla="*/ 0 h 236"/>
                  <a:gd name="T34" fmla="*/ 0 w 198"/>
                  <a:gd name="T35" fmla="*/ 0 h 236"/>
                  <a:gd name="T36" fmla="*/ 0 w 198"/>
                  <a:gd name="T37" fmla="*/ 0 h 236"/>
                  <a:gd name="T38" fmla="*/ 0 w 198"/>
                  <a:gd name="T39" fmla="*/ 0 h 236"/>
                  <a:gd name="T40" fmla="*/ 0 w 198"/>
                  <a:gd name="T41" fmla="*/ 0 h 236"/>
                  <a:gd name="T42" fmla="*/ 0 w 198"/>
                  <a:gd name="T43" fmla="*/ 0 h 236"/>
                  <a:gd name="T44" fmla="*/ 0 w 198"/>
                  <a:gd name="T45" fmla="*/ 0 h 236"/>
                  <a:gd name="T46" fmla="*/ 0 w 198"/>
                  <a:gd name="T47" fmla="*/ 0 h 236"/>
                  <a:gd name="T48" fmla="*/ 0 w 198"/>
                  <a:gd name="T49" fmla="*/ 0 h 236"/>
                  <a:gd name="T50" fmla="*/ 0 w 198"/>
                  <a:gd name="T51" fmla="*/ 0 h 236"/>
                  <a:gd name="T52" fmla="*/ 0 w 198"/>
                  <a:gd name="T53" fmla="*/ 0 h 236"/>
                  <a:gd name="T54" fmla="*/ 0 w 198"/>
                  <a:gd name="T55" fmla="*/ 0 h 236"/>
                  <a:gd name="T56" fmla="*/ 0 w 198"/>
                  <a:gd name="T57" fmla="*/ 0 h 236"/>
                  <a:gd name="T58" fmla="*/ 0 w 198"/>
                  <a:gd name="T59" fmla="*/ 0 h 236"/>
                  <a:gd name="T60" fmla="*/ 0 w 198"/>
                  <a:gd name="T61" fmla="*/ 0 h 236"/>
                  <a:gd name="T62" fmla="*/ 0 w 198"/>
                  <a:gd name="T63" fmla="*/ 0 h 236"/>
                  <a:gd name="T64" fmla="*/ 0 w 198"/>
                  <a:gd name="T65" fmla="*/ 0 h 236"/>
                  <a:gd name="T66" fmla="*/ 0 w 198"/>
                  <a:gd name="T67" fmla="*/ 0 h 236"/>
                  <a:gd name="T68" fmla="*/ 0 w 198"/>
                  <a:gd name="T69" fmla="*/ 0 h 236"/>
                  <a:gd name="T70" fmla="*/ 0 w 198"/>
                  <a:gd name="T71" fmla="*/ 0 h 236"/>
                  <a:gd name="T72" fmla="*/ 0 w 198"/>
                  <a:gd name="T73" fmla="*/ 0 h 236"/>
                  <a:gd name="T74" fmla="*/ 0 w 198"/>
                  <a:gd name="T75" fmla="*/ 0 h 236"/>
                  <a:gd name="T76" fmla="*/ 0 w 198"/>
                  <a:gd name="T77" fmla="*/ 0 h 236"/>
                  <a:gd name="T78" fmla="*/ 0 w 198"/>
                  <a:gd name="T79" fmla="*/ 0 h 236"/>
                  <a:gd name="T80" fmla="*/ 0 w 198"/>
                  <a:gd name="T81" fmla="*/ 0 h 236"/>
                  <a:gd name="T82" fmla="*/ 0 w 198"/>
                  <a:gd name="T83" fmla="*/ 0 h 236"/>
                  <a:gd name="T84" fmla="*/ 0 w 198"/>
                  <a:gd name="T85" fmla="*/ 0 h 236"/>
                  <a:gd name="T86" fmla="*/ 0 w 198"/>
                  <a:gd name="T87" fmla="*/ 0 h 236"/>
                  <a:gd name="T88" fmla="*/ 0 w 198"/>
                  <a:gd name="T89" fmla="*/ 0 h 236"/>
                  <a:gd name="T90" fmla="*/ 0 w 198"/>
                  <a:gd name="T91" fmla="*/ 0 h 236"/>
                  <a:gd name="T92" fmla="*/ 0 w 198"/>
                  <a:gd name="T93" fmla="*/ 0 h 236"/>
                  <a:gd name="T94" fmla="*/ 0 w 198"/>
                  <a:gd name="T95" fmla="*/ 0 h 236"/>
                  <a:gd name="T96" fmla="*/ 0 w 198"/>
                  <a:gd name="T97" fmla="*/ 0 h 236"/>
                  <a:gd name="T98" fmla="*/ 0 w 198"/>
                  <a:gd name="T99" fmla="*/ 0 h 236"/>
                  <a:gd name="T100" fmla="*/ 0 w 198"/>
                  <a:gd name="T101" fmla="*/ 0 h 236"/>
                  <a:gd name="T102" fmla="*/ 0 w 198"/>
                  <a:gd name="T103" fmla="*/ 0 h 236"/>
                  <a:gd name="T104" fmla="*/ 0 w 198"/>
                  <a:gd name="T105" fmla="*/ 0 h 236"/>
                  <a:gd name="T106" fmla="*/ 0 w 198"/>
                  <a:gd name="T107" fmla="*/ 0 h 236"/>
                  <a:gd name="T108" fmla="*/ 0 w 198"/>
                  <a:gd name="T109" fmla="*/ 0 h 236"/>
                  <a:gd name="T110" fmla="*/ 0 w 198"/>
                  <a:gd name="T111" fmla="*/ 0 h 236"/>
                  <a:gd name="T112" fmla="*/ 0 w 198"/>
                  <a:gd name="T113" fmla="*/ 0 h 236"/>
                  <a:gd name="T114" fmla="*/ 0 w 198"/>
                  <a:gd name="T115" fmla="*/ 0 h 236"/>
                  <a:gd name="T116" fmla="*/ 0 w 198"/>
                  <a:gd name="T117" fmla="*/ 0 h 236"/>
                  <a:gd name="T118" fmla="*/ 0 w 198"/>
                  <a:gd name="T119" fmla="*/ 0 h 236"/>
                  <a:gd name="T120" fmla="*/ 0 w 198"/>
                  <a:gd name="T121" fmla="*/ 0 h 2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w 198"/>
                  <a:gd name="T184" fmla="*/ 0 h 236"/>
                  <a:gd name="T185" fmla="*/ 198 w 198"/>
                  <a:gd name="T186" fmla="*/ 236 h 236"/>
                </a:gdLst>
                <a:ahLst/>
                <a:cxnLst>
                  <a:cxn ang="T122">
                    <a:pos x="T0" y="T1"/>
                  </a:cxn>
                  <a:cxn ang="T123">
                    <a:pos x="T2" y="T3"/>
                  </a:cxn>
                  <a:cxn ang="T124">
                    <a:pos x="T4" y="T5"/>
                  </a:cxn>
                  <a:cxn ang="T125">
                    <a:pos x="T6" y="T7"/>
                  </a:cxn>
                  <a:cxn ang="T126">
                    <a:pos x="T8" y="T9"/>
                  </a:cxn>
                  <a:cxn ang="T127">
                    <a:pos x="T10" y="T11"/>
                  </a:cxn>
                  <a:cxn ang="T128">
                    <a:pos x="T12" y="T13"/>
                  </a:cxn>
                  <a:cxn ang="T129">
                    <a:pos x="T14" y="T15"/>
                  </a:cxn>
                  <a:cxn ang="T130">
                    <a:pos x="T16" y="T17"/>
                  </a:cxn>
                  <a:cxn ang="T131">
                    <a:pos x="T18" y="T19"/>
                  </a:cxn>
                  <a:cxn ang="T132">
                    <a:pos x="T20" y="T21"/>
                  </a:cxn>
                  <a:cxn ang="T133">
                    <a:pos x="T22" y="T23"/>
                  </a:cxn>
                  <a:cxn ang="T134">
                    <a:pos x="T24" y="T25"/>
                  </a:cxn>
                  <a:cxn ang="T135">
                    <a:pos x="T26" y="T27"/>
                  </a:cxn>
                  <a:cxn ang="T136">
                    <a:pos x="T28" y="T29"/>
                  </a:cxn>
                  <a:cxn ang="T137">
                    <a:pos x="T30" y="T31"/>
                  </a:cxn>
                  <a:cxn ang="T138">
                    <a:pos x="T32" y="T33"/>
                  </a:cxn>
                  <a:cxn ang="T139">
                    <a:pos x="T34" y="T35"/>
                  </a:cxn>
                  <a:cxn ang="T140">
                    <a:pos x="T36" y="T37"/>
                  </a:cxn>
                  <a:cxn ang="T141">
                    <a:pos x="T38" y="T39"/>
                  </a:cxn>
                  <a:cxn ang="T142">
                    <a:pos x="T40" y="T41"/>
                  </a:cxn>
                  <a:cxn ang="T143">
                    <a:pos x="T42" y="T43"/>
                  </a:cxn>
                  <a:cxn ang="T144">
                    <a:pos x="T44" y="T45"/>
                  </a:cxn>
                  <a:cxn ang="T145">
                    <a:pos x="T46" y="T47"/>
                  </a:cxn>
                  <a:cxn ang="T146">
                    <a:pos x="T48" y="T49"/>
                  </a:cxn>
                  <a:cxn ang="T147">
                    <a:pos x="T50" y="T51"/>
                  </a:cxn>
                  <a:cxn ang="T148">
                    <a:pos x="T52" y="T53"/>
                  </a:cxn>
                  <a:cxn ang="T149">
                    <a:pos x="T54" y="T55"/>
                  </a:cxn>
                  <a:cxn ang="T150">
                    <a:pos x="T56" y="T57"/>
                  </a:cxn>
                  <a:cxn ang="T151">
                    <a:pos x="T58" y="T59"/>
                  </a:cxn>
                  <a:cxn ang="T152">
                    <a:pos x="T60" y="T61"/>
                  </a:cxn>
                  <a:cxn ang="T153">
                    <a:pos x="T62" y="T63"/>
                  </a:cxn>
                  <a:cxn ang="T154">
                    <a:pos x="T64" y="T65"/>
                  </a:cxn>
                  <a:cxn ang="T155">
                    <a:pos x="T66" y="T67"/>
                  </a:cxn>
                  <a:cxn ang="T156">
                    <a:pos x="T68" y="T69"/>
                  </a:cxn>
                  <a:cxn ang="T157">
                    <a:pos x="T70" y="T71"/>
                  </a:cxn>
                  <a:cxn ang="T158">
                    <a:pos x="T72" y="T73"/>
                  </a:cxn>
                  <a:cxn ang="T159">
                    <a:pos x="T74" y="T75"/>
                  </a:cxn>
                  <a:cxn ang="T160">
                    <a:pos x="T76" y="T77"/>
                  </a:cxn>
                  <a:cxn ang="T161">
                    <a:pos x="T78" y="T79"/>
                  </a:cxn>
                  <a:cxn ang="T162">
                    <a:pos x="T80" y="T81"/>
                  </a:cxn>
                  <a:cxn ang="T163">
                    <a:pos x="T82" y="T83"/>
                  </a:cxn>
                  <a:cxn ang="T164">
                    <a:pos x="T84" y="T85"/>
                  </a:cxn>
                  <a:cxn ang="T165">
                    <a:pos x="T86" y="T87"/>
                  </a:cxn>
                  <a:cxn ang="T166">
                    <a:pos x="T88" y="T89"/>
                  </a:cxn>
                  <a:cxn ang="T167">
                    <a:pos x="T90" y="T91"/>
                  </a:cxn>
                  <a:cxn ang="T168">
                    <a:pos x="T92" y="T93"/>
                  </a:cxn>
                  <a:cxn ang="T169">
                    <a:pos x="T94" y="T95"/>
                  </a:cxn>
                  <a:cxn ang="T170">
                    <a:pos x="T96" y="T97"/>
                  </a:cxn>
                  <a:cxn ang="T171">
                    <a:pos x="T98" y="T99"/>
                  </a:cxn>
                  <a:cxn ang="T172">
                    <a:pos x="T100" y="T101"/>
                  </a:cxn>
                  <a:cxn ang="T173">
                    <a:pos x="T102" y="T103"/>
                  </a:cxn>
                  <a:cxn ang="T174">
                    <a:pos x="T104" y="T105"/>
                  </a:cxn>
                  <a:cxn ang="T175">
                    <a:pos x="T106" y="T107"/>
                  </a:cxn>
                  <a:cxn ang="T176">
                    <a:pos x="T108" y="T109"/>
                  </a:cxn>
                  <a:cxn ang="T177">
                    <a:pos x="T110" y="T111"/>
                  </a:cxn>
                  <a:cxn ang="T178">
                    <a:pos x="T112" y="T113"/>
                  </a:cxn>
                  <a:cxn ang="T179">
                    <a:pos x="T114" y="T115"/>
                  </a:cxn>
                  <a:cxn ang="T180">
                    <a:pos x="T116" y="T117"/>
                  </a:cxn>
                  <a:cxn ang="T181">
                    <a:pos x="T118" y="T119"/>
                  </a:cxn>
                  <a:cxn ang="T182">
                    <a:pos x="T120" y="T121"/>
                  </a:cxn>
                </a:cxnLst>
                <a:rect l="T183" t="T184" r="T185" b="T186"/>
                <a:pathLst>
                  <a:path w="198" h="236">
                    <a:moveTo>
                      <a:pt x="73" y="36"/>
                    </a:moveTo>
                    <a:lnTo>
                      <a:pt x="58" y="46"/>
                    </a:lnTo>
                    <a:lnTo>
                      <a:pt x="46" y="58"/>
                    </a:lnTo>
                    <a:lnTo>
                      <a:pt x="33" y="72"/>
                    </a:lnTo>
                    <a:lnTo>
                      <a:pt x="22" y="85"/>
                    </a:lnTo>
                    <a:lnTo>
                      <a:pt x="14" y="100"/>
                    </a:lnTo>
                    <a:lnTo>
                      <a:pt x="7" y="115"/>
                    </a:lnTo>
                    <a:lnTo>
                      <a:pt x="2" y="130"/>
                    </a:lnTo>
                    <a:lnTo>
                      <a:pt x="0" y="146"/>
                    </a:lnTo>
                    <a:lnTo>
                      <a:pt x="2" y="170"/>
                    </a:lnTo>
                    <a:lnTo>
                      <a:pt x="12" y="190"/>
                    </a:lnTo>
                    <a:lnTo>
                      <a:pt x="26" y="207"/>
                    </a:lnTo>
                    <a:lnTo>
                      <a:pt x="43" y="220"/>
                    </a:lnTo>
                    <a:lnTo>
                      <a:pt x="64" y="229"/>
                    </a:lnTo>
                    <a:lnTo>
                      <a:pt x="88" y="235"/>
                    </a:lnTo>
                    <a:lnTo>
                      <a:pt x="110" y="236"/>
                    </a:lnTo>
                    <a:lnTo>
                      <a:pt x="132" y="232"/>
                    </a:lnTo>
                    <a:lnTo>
                      <a:pt x="137" y="232"/>
                    </a:lnTo>
                    <a:lnTo>
                      <a:pt x="142" y="230"/>
                    </a:lnTo>
                    <a:lnTo>
                      <a:pt x="145" y="226"/>
                    </a:lnTo>
                    <a:lnTo>
                      <a:pt x="146" y="221"/>
                    </a:lnTo>
                    <a:lnTo>
                      <a:pt x="145" y="219"/>
                    </a:lnTo>
                    <a:lnTo>
                      <a:pt x="142" y="219"/>
                    </a:lnTo>
                    <a:lnTo>
                      <a:pt x="137" y="217"/>
                    </a:lnTo>
                    <a:lnTo>
                      <a:pt x="131" y="217"/>
                    </a:lnTo>
                    <a:lnTo>
                      <a:pt x="124" y="217"/>
                    </a:lnTo>
                    <a:lnTo>
                      <a:pt x="118" y="217"/>
                    </a:lnTo>
                    <a:lnTo>
                      <a:pt x="112" y="217"/>
                    </a:lnTo>
                    <a:lnTo>
                      <a:pt x="109" y="217"/>
                    </a:lnTo>
                    <a:lnTo>
                      <a:pt x="97" y="216"/>
                    </a:lnTo>
                    <a:lnTo>
                      <a:pt x="87" y="215"/>
                    </a:lnTo>
                    <a:lnTo>
                      <a:pt x="75" y="214"/>
                    </a:lnTo>
                    <a:lnTo>
                      <a:pt x="63" y="211"/>
                    </a:lnTo>
                    <a:lnTo>
                      <a:pt x="51" y="207"/>
                    </a:lnTo>
                    <a:lnTo>
                      <a:pt x="40" y="199"/>
                    </a:lnTo>
                    <a:lnTo>
                      <a:pt x="29" y="189"/>
                    </a:lnTo>
                    <a:lnTo>
                      <a:pt x="17" y="174"/>
                    </a:lnTo>
                    <a:lnTo>
                      <a:pt x="15" y="157"/>
                    </a:lnTo>
                    <a:lnTo>
                      <a:pt x="16" y="141"/>
                    </a:lnTo>
                    <a:lnTo>
                      <a:pt x="21" y="124"/>
                    </a:lnTo>
                    <a:lnTo>
                      <a:pt x="28" y="109"/>
                    </a:lnTo>
                    <a:lnTo>
                      <a:pt x="39" y="96"/>
                    </a:lnTo>
                    <a:lnTo>
                      <a:pt x="50" y="82"/>
                    </a:lnTo>
                    <a:lnTo>
                      <a:pt x="63" y="70"/>
                    </a:lnTo>
                    <a:lnTo>
                      <a:pt x="78" y="59"/>
                    </a:lnTo>
                    <a:lnTo>
                      <a:pt x="94" y="49"/>
                    </a:lnTo>
                    <a:lnTo>
                      <a:pt x="110" y="39"/>
                    </a:lnTo>
                    <a:lnTo>
                      <a:pt x="126" y="31"/>
                    </a:lnTo>
                    <a:lnTo>
                      <a:pt x="142" y="24"/>
                    </a:lnTo>
                    <a:lnTo>
                      <a:pt x="158" y="19"/>
                    </a:lnTo>
                    <a:lnTo>
                      <a:pt x="172" y="13"/>
                    </a:lnTo>
                    <a:lnTo>
                      <a:pt x="186" y="10"/>
                    </a:lnTo>
                    <a:lnTo>
                      <a:pt x="198" y="7"/>
                    </a:lnTo>
                    <a:lnTo>
                      <a:pt x="190" y="3"/>
                    </a:lnTo>
                    <a:lnTo>
                      <a:pt x="177" y="0"/>
                    </a:lnTo>
                    <a:lnTo>
                      <a:pt x="162" y="3"/>
                    </a:lnTo>
                    <a:lnTo>
                      <a:pt x="144" y="6"/>
                    </a:lnTo>
                    <a:lnTo>
                      <a:pt x="124" y="12"/>
                    </a:lnTo>
                    <a:lnTo>
                      <a:pt x="105" y="19"/>
                    </a:lnTo>
                    <a:lnTo>
                      <a:pt x="88" y="28"/>
                    </a:lnTo>
                    <a:lnTo>
                      <a:pt x="73" y="36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34" name="Freeform 821"/>
              <p:cNvSpPr>
                <a:spLocks/>
              </p:cNvSpPr>
              <p:nvPr/>
            </p:nvSpPr>
            <p:spPr bwMode="auto">
              <a:xfrm>
                <a:off x="5233" y="2660"/>
                <a:ext cx="47" cy="42"/>
              </a:xfrm>
              <a:custGeom>
                <a:avLst/>
                <a:gdLst>
                  <a:gd name="T0" fmla="*/ 0 w 128"/>
                  <a:gd name="T1" fmla="*/ 0 h 183"/>
                  <a:gd name="T2" fmla="*/ 0 w 128"/>
                  <a:gd name="T3" fmla="*/ 0 h 183"/>
                  <a:gd name="T4" fmla="*/ 0 w 128"/>
                  <a:gd name="T5" fmla="*/ 0 h 183"/>
                  <a:gd name="T6" fmla="*/ 0 w 128"/>
                  <a:gd name="T7" fmla="*/ 0 h 183"/>
                  <a:gd name="T8" fmla="*/ 0 w 128"/>
                  <a:gd name="T9" fmla="*/ 0 h 183"/>
                  <a:gd name="T10" fmla="*/ 0 w 128"/>
                  <a:gd name="T11" fmla="*/ 0 h 183"/>
                  <a:gd name="T12" fmla="*/ 0 w 128"/>
                  <a:gd name="T13" fmla="*/ 0 h 183"/>
                  <a:gd name="T14" fmla="*/ 0 w 128"/>
                  <a:gd name="T15" fmla="*/ 0 h 183"/>
                  <a:gd name="T16" fmla="*/ 0 w 128"/>
                  <a:gd name="T17" fmla="*/ 0 h 183"/>
                  <a:gd name="T18" fmla="*/ 0 w 128"/>
                  <a:gd name="T19" fmla="*/ 0 h 183"/>
                  <a:gd name="T20" fmla="*/ 0 w 128"/>
                  <a:gd name="T21" fmla="*/ 0 h 183"/>
                  <a:gd name="T22" fmla="*/ 0 w 128"/>
                  <a:gd name="T23" fmla="*/ 0 h 183"/>
                  <a:gd name="T24" fmla="*/ 0 w 128"/>
                  <a:gd name="T25" fmla="*/ 0 h 183"/>
                  <a:gd name="T26" fmla="*/ 0 w 128"/>
                  <a:gd name="T27" fmla="*/ 0 h 183"/>
                  <a:gd name="T28" fmla="*/ 0 w 128"/>
                  <a:gd name="T29" fmla="*/ 0 h 183"/>
                  <a:gd name="T30" fmla="*/ 0 w 128"/>
                  <a:gd name="T31" fmla="*/ 0 h 183"/>
                  <a:gd name="T32" fmla="*/ 0 w 128"/>
                  <a:gd name="T33" fmla="*/ 0 h 183"/>
                  <a:gd name="T34" fmla="*/ 0 w 128"/>
                  <a:gd name="T35" fmla="*/ 0 h 183"/>
                  <a:gd name="T36" fmla="*/ 0 w 128"/>
                  <a:gd name="T37" fmla="*/ 0 h 183"/>
                  <a:gd name="T38" fmla="*/ 0 w 128"/>
                  <a:gd name="T39" fmla="*/ 0 h 183"/>
                  <a:gd name="T40" fmla="*/ 0 w 128"/>
                  <a:gd name="T41" fmla="*/ 0 h 183"/>
                  <a:gd name="T42" fmla="*/ 0 w 128"/>
                  <a:gd name="T43" fmla="*/ 0 h 183"/>
                  <a:gd name="T44" fmla="*/ 0 w 128"/>
                  <a:gd name="T45" fmla="*/ 0 h 183"/>
                  <a:gd name="T46" fmla="*/ 0 w 128"/>
                  <a:gd name="T47" fmla="*/ 0 h 183"/>
                  <a:gd name="T48" fmla="*/ 0 w 128"/>
                  <a:gd name="T49" fmla="*/ 0 h 183"/>
                  <a:gd name="T50" fmla="*/ 0 w 128"/>
                  <a:gd name="T51" fmla="*/ 0 h 183"/>
                  <a:gd name="T52" fmla="*/ 0 w 128"/>
                  <a:gd name="T53" fmla="*/ 0 h 183"/>
                  <a:gd name="T54" fmla="*/ 0 w 128"/>
                  <a:gd name="T55" fmla="*/ 0 h 183"/>
                  <a:gd name="T56" fmla="*/ 0 w 128"/>
                  <a:gd name="T57" fmla="*/ 0 h 183"/>
                  <a:gd name="T58" fmla="*/ 0 w 128"/>
                  <a:gd name="T59" fmla="*/ 0 h 183"/>
                  <a:gd name="T60" fmla="*/ 0 w 128"/>
                  <a:gd name="T61" fmla="*/ 0 h 183"/>
                  <a:gd name="T62" fmla="*/ 0 w 128"/>
                  <a:gd name="T63" fmla="*/ 0 h 183"/>
                  <a:gd name="T64" fmla="*/ 0 w 128"/>
                  <a:gd name="T65" fmla="*/ 0 h 183"/>
                  <a:gd name="T66" fmla="*/ 0 w 128"/>
                  <a:gd name="T67" fmla="*/ 0 h 183"/>
                  <a:gd name="T68" fmla="*/ 0 w 128"/>
                  <a:gd name="T69" fmla="*/ 0 h 183"/>
                  <a:gd name="T70" fmla="*/ 0 w 128"/>
                  <a:gd name="T71" fmla="*/ 0 h 183"/>
                  <a:gd name="T72" fmla="*/ 0 w 128"/>
                  <a:gd name="T73" fmla="*/ 0 h 183"/>
                  <a:gd name="T74" fmla="*/ 0 w 128"/>
                  <a:gd name="T75" fmla="*/ 0 h 183"/>
                  <a:gd name="T76" fmla="*/ 0 w 128"/>
                  <a:gd name="T77" fmla="*/ 0 h 183"/>
                  <a:gd name="T78" fmla="*/ 0 w 128"/>
                  <a:gd name="T79" fmla="*/ 0 h 183"/>
                  <a:gd name="T80" fmla="*/ 0 w 128"/>
                  <a:gd name="T81" fmla="*/ 0 h 183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w 128"/>
                  <a:gd name="T124" fmla="*/ 0 h 183"/>
                  <a:gd name="T125" fmla="*/ 128 w 128"/>
                  <a:gd name="T126" fmla="*/ 183 h 183"/>
                </a:gdLst>
                <a:ahLst/>
                <a:cxnLst>
                  <a:cxn ang="T82">
                    <a:pos x="T0" y="T1"/>
                  </a:cxn>
                  <a:cxn ang="T83">
                    <a:pos x="T2" y="T3"/>
                  </a:cxn>
                  <a:cxn ang="T84">
                    <a:pos x="T4" y="T5"/>
                  </a:cxn>
                  <a:cxn ang="T85">
                    <a:pos x="T6" y="T7"/>
                  </a:cxn>
                  <a:cxn ang="T86">
                    <a:pos x="T8" y="T9"/>
                  </a:cxn>
                  <a:cxn ang="T87">
                    <a:pos x="T10" y="T11"/>
                  </a:cxn>
                  <a:cxn ang="T88">
                    <a:pos x="T12" y="T13"/>
                  </a:cxn>
                  <a:cxn ang="T89">
                    <a:pos x="T14" y="T15"/>
                  </a:cxn>
                  <a:cxn ang="T90">
                    <a:pos x="T16" y="T17"/>
                  </a:cxn>
                  <a:cxn ang="T91">
                    <a:pos x="T18" y="T19"/>
                  </a:cxn>
                  <a:cxn ang="T92">
                    <a:pos x="T20" y="T21"/>
                  </a:cxn>
                  <a:cxn ang="T93">
                    <a:pos x="T22" y="T23"/>
                  </a:cxn>
                  <a:cxn ang="T94">
                    <a:pos x="T24" y="T25"/>
                  </a:cxn>
                  <a:cxn ang="T95">
                    <a:pos x="T26" y="T27"/>
                  </a:cxn>
                  <a:cxn ang="T96">
                    <a:pos x="T28" y="T29"/>
                  </a:cxn>
                  <a:cxn ang="T97">
                    <a:pos x="T30" y="T31"/>
                  </a:cxn>
                  <a:cxn ang="T98">
                    <a:pos x="T32" y="T33"/>
                  </a:cxn>
                  <a:cxn ang="T99">
                    <a:pos x="T34" y="T35"/>
                  </a:cxn>
                  <a:cxn ang="T100">
                    <a:pos x="T36" y="T37"/>
                  </a:cxn>
                  <a:cxn ang="T101">
                    <a:pos x="T38" y="T39"/>
                  </a:cxn>
                  <a:cxn ang="T102">
                    <a:pos x="T40" y="T41"/>
                  </a:cxn>
                  <a:cxn ang="T103">
                    <a:pos x="T42" y="T43"/>
                  </a:cxn>
                  <a:cxn ang="T104">
                    <a:pos x="T44" y="T45"/>
                  </a:cxn>
                  <a:cxn ang="T105">
                    <a:pos x="T46" y="T47"/>
                  </a:cxn>
                  <a:cxn ang="T106">
                    <a:pos x="T48" y="T49"/>
                  </a:cxn>
                  <a:cxn ang="T107">
                    <a:pos x="T50" y="T51"/>
                  </a:cxn>
                  <a:cxn ang="T108">
                    <a:pos x="T52" y="T53"/>
                  </a:cxn>
                  <a:cxn ang="T109">
                    <a:pos x="T54" y="T55"/>
                  </a:cxn>
                  <a:cxn ang="T110">
                    <a:pos x="T56" y="T57"/>
                  </a:cxn>
                  <a:cxn ang="T111">
                    <a:pos x="T58" y="T59"/>
                  </a:cxn>
                  <a:cxn ang="T112">
                    <a:pos x="T60" y="T61"/>
                  </a:cxn>
                  <a:cxn ang="T113">
                    <a:pos x="T62" y="T63"/>
                  </a:cxn>
                  <a:cxn ang="T114">
                    <a:pos x="T64" y="T65"/>
                  </a:cxn>
                  <a:cxn ang="T115">
                    <a:pos x="T66" y="T67"/>
                  </a:cxn>
                  <a:cxn ang="T116">
                    <a:pos x="T68" y="T69"/>
                  </a:cxn>
                  <a:cxn ang="T117">
                    <a:pos x="T70" y="T71"/>
                  </a:cxn>
                  <a:cxn ang="T118">
                    <a:pos x="T72" y="T73"/>
                  </a:cxn>
                  <a:cxn ang="T119">
                    <a:pos x="T74" y="T75"/>
                  </a:cxn>
                  <a:cxn ang="T120">
                    <a:pos x="T76" y="T77"/>
                  </a:cxn>
                  <a:cxn ang="T121">
                    <a:pos x="T78" y="T79"/>
                  </a:cxn>
                  <a:cxn ang="T122">
                    <a:pos x="T80" y="T81"/>
                  </a:cxn>
                </a:cxnLst>
                <a:rect l="T123" t="T124" r="T125" b="T126"/>
                <a:pathLst>
                  <a:path w="128" h="183">
                    <a:moveTo>
                      <a:pt x="108" y="61"/>
                    </a:moveTo>
                    <a:lnTo>
                      <a:pt x="111" y="80"/>
                    </a:lnTo>
                    <a:lnTo>
                      <a:pt x="109" y="97"/>
                    </a:lnTo>
                    <a:lnTo>
                      <a:pt x="101" y="110"/>
                    </a:lnTo>
                    <a:lnTo>
                      <a:pt x="89" y="123"/>
                    </a:lnTo>
                    <a:lnTo>
                      <a:pt x="75" y="134"/>
                    </a:lnTo>
                    <a:lnTo>
                      <a:pt x="60" y="145"/>
                    </a:lnTo>
                    <a:lnTo>
                      <a:pt x="43" y="156"/>
                    </a:lnTo>
                    <a:lnTo>
                      <a:pt x="29" y="167"/>
                    </a:lnTo>
                    <a:lnTo>
                      <a:pt x="27" y="170"/>
                    </a:lnTo>
                    <a:lnTo>
                      <a:pt x="26" y="172"/>
                    </a:lnTo>
                    <a:lnTo>
                      <a:pt x="26" y="176"/>
                    </a:lnTo>
                    <a:lnTo>
                      <a:pt x="28" y="179"/>
                    </a:lnTo>
                    <a:lnTo>
                      <a:pt x="30" y="182"/>
                    </a:lnTo>
                    <a:lnTo>
                      <a:pt x="34" y="183"/>
                    </a:lnTo>
                    <a:lnTo>
                      <a:pt x="37" y="183"/>
                    </a:lnTo>
                    <a:lnTo>
                      <a:pt x="41" y="182"/>
                    </a:lnTo>
                    <a:lnTo>
                      <a:pt x="58" y="171"/>
                    </a:lnTo>
                    <a:lnTo>
                      <a:pt x="76" y="160"/>
                    </a:lnTo>
                    <a:lnTo>
                      <a:pt x="92" y="147"/>
                    </a:lnTo>
                    <a:lnTo>
                      <a:pt x="108" y="132"/>
                    </a:lnTo>
                    <a:lnTo>
                      <a:pt x="118" y="116"/>
                    </a:lnTo>
                    <a:lnTo>
                      <a:pt x="125" y="98"/>
                    </a:lnTo>
                    <a:lnTo>
                      <a:pt x="128" y="78"/>
                    </a:lnTo>
                    <a:lnTo>
                      <a:pt x="123" y="58"/>
                    </a:lnTo>
                    <a:lnTo>
                      <a:pt x="112" y="41"/>
                    </a:lnTo>
                    <a:lnTo>
                      <a:pt x="98" y="28"/>
                    </a:lnTo>
                    <a:lnTo>
                      <a:pt x="80" y="16"/>
                    </a:lnTo>
                    <a:lnTo>
                      <a:pt x="61" y="8"/>
                    </a:lnTo>
                    <a:lnTo>
                      <a:pt x="41" y="2"/>
                    </a:lnTo>
                    <a:lnTo>
                      <a:pt x="23" y="0"/>
                    </a:lnTo>
                    <a:lnTo>
                      <a:pt x="9" y="1"/>
                    </a:lnTo>
                    <a:lnTo>
                      <a:pt x="0" y="6"/>
                    </a:lnTo>
                    <a:lnTo>
                      <a:pt x="16" y="10"/>
                    </a:lnTo>
                    <a:lnTo>
                      <a:pt x="33" y="14"/>
                    </a:lnTo>
                    <a:lnTo>
                      <a:pt x="48" y="17"/>
                    </a:lnTo>
                    <a:lnTo>
                      <a:pt x="63" y="22"/>
                    </a:lnTo>
                    <a:lnTo>
                      <a:pt x="77" y="28"/>
                    </a:lnTo>
                    <a:lnTo>
                      <a:pt x="90" y="36"/>
                    </a:lnTo>
                    <a:lnTo>
                      <a:pt x="101" y="46"/>
                    </a:lnTo>
                    <a:lnTo>
                      <a:pt x="108" y="61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35" name="Freeform 822"/>
              <p:cNvSpPr>
                <a:spLocks/>
              </p:cNvSpPr>
              <p:nvPr/>
            </p:nvSpPr>
            <p:spPr bwMode="auto">
              <a:xfrm>
                <a:off x="5070" y="2650"/>
                <a:ext cx="112" cy="88"/>
              </a:xfrm>
              <a:custGeom>
                <a:avLst/>
                <a:gdLst>
                  <a:gd name="T0" fmla="*/ 0 w 323"/>
                  <a:gd name="T1" fmla="*/ 0 h 379"/>
                  <a:gd name="T2" fmla="*/ 0 w 323"/>
                  <a:gd name="T3" fmla="*/ 0 h 379"/>
                  <a:gd name="T4" fmla="*/ 0 w 323"/>
                  <a:gd name="T5" fmla="*/ 0 h 379"/>
                  <a:gd name="T6" fmla="*/ 0 w 323"/>
                  <a:gd name="T7" fmla="*/ 0 h 379"/>
                  <a:gd name="T8" fmla="*/ 0 w 323"/>
                  <a:gd name="T9" fmla="*/ 0 h 379"/>
                  <a:gd name="T10" fmla="*/ 0 w 323"/>
                  <a:gd name="T11" fmla="*/ 0 h 379"/>
                  <a:gd name="T12" fmla="*/ 0 w 323"/>
                  <a:gd name="T13" fmla="*/ 0 h 379"/>
                  <a:gd name="T14" fmla="*/ 0 w 323"/>
                  <a:gd name="T15" fmla="*/ 0 h 379"/>
                  <a:gd name="T16" fmla="*/ 0 w 323"/>
                  <a:gd name="T17" fmla="*/ 0 h 379"/>
                  <a:gd name="T18" fmla="*/ 0 w 323"/>
                  <a:gd name="T19" fmla="*/ 0 h 379"/>
                  <a:gd name="T20" fmla="*/ 0 w 323"/>
                  <a:gd name="T21" fmla="*/ 0 h 379"/>
                  <a:gd name="T22" fmla="*/ 0 w 323"/>
                  <a:gd name="T23" fmla="*/ 0 h 379"/>
                  <a:gd name="T24" fmla="*/ 0 w 323"/>
                  <a:gd name="T25" fmla="*/ 0 h 379"/>
                  <a:gd name="T26" fmla="*/ 0 w 323"/>
                  <a:gd name="T27" fmla="*/ 0 h 379"/>
                  <a:gd name="T28" fmla="*/ 0 w 323"/>
                  <a:gd name="T29" fmla="*/ 0 h 379"/>
                  <a:gd name="T30" fmla="*/ 0 w 323"/>
                  <a:gd name="T31" fmla="*/ 0 h 379"/>
                  <a:gd name="T32" fmla="*/ 0 w 323"/>
                  <a:gd name="T33" fmla="*/ 0 h 379"/>
                  <a:gd name="T34" fmla="*/ 0 w 323"/>
                  <a:gd name="T35" fmla="*/ 0 h 379"/>
                  <a:gd name="T36" fmla="*/ 0 w 323"/>
                  <a:gd name="T37" fmla="*/ 0 h 379"/>
                  <a:gd name="T38" fmla="*/ 0 w 323"/>
                  <a:gd name="T39" fmla="*/ 0 h 379"/>
                  <a:gd name="T40" fmla="*/ 0 w 323"/>
                  <a:gd name="T41" fmla="*/ 0 h 379"/>
                  <a:gd name="T42" fmla="*/ 0 w 323"/>
                  <a:gd name="T43" fmla="*/ 0 h 379"/>
                  <a:gd name="T44" fmla="*/ 0 w 323"/>
                  <a:gd name="T45" fmla="*/ 0 h 379"/>
                  <a:gd name="T46" fmla="*/ 0 w 323"/>
                  <a:gd name="T47" fmla="*/ 0 h 379"/>
                  <a:gd name="T48" fmla="*/ 0 w 323"/>
                  <a:gd name="T49" fmla="*/ 0 h 379"/>
                  <a:gd name="T50" fmla="*/ 0 w 323"/>
                  <a:gd name="T51" fmla="*/ 0 h 379"/>
                  <a:gd name="T52" fmla="*/ 0 w 323"/>
                  <a:gd name="T53" fmla="*/ 0 h 379"/>
                  <a:gd name="T54" fmla="*/ 0 w 323"/>
                  <a:gd name="T55" fmla="*/ 0 h 379"/>
                  <a:gd name="T56" fmla="*/ 0 w 323"/>
                  <a:gd name="T57" fmla="*/ 0 h 379"/>
                  <a:gd name="T58" fmla="*/ 0 w 323"/>
                  <a:gd name="T59" fmla="*/ 0 h 379"/>
                  <a:gd name="T60" fmla="*/ 0 w 323"/>
                  <a:gd name="T61" fmla="*/ 0 h 379"/>
                  <a:gd name="T62" fmla="*/ 0 w 323"/>
                  <a:gd name="T63" fmla="*/ 0 h 379"/>
                  <a:gd name="T64" fmla="*/ 0 w 323"/>
                  <a:gd name="T65" fmla="*/ 0 h 379"/>
                  <a:gd name="T66" fmla="*/ 0 w 323"/>
                  <a:gd name="T67" fmla="*/ 0 h 379"/>
                  <a:gd name="T68" fmla="*/ 0 w 323"/>
                  <a:gd name="T69" fmla="*/ 0 h 379"/>
                  <a:gd name="T70" fmla="*/ 0 w 323"/>
                  <a:gd name="T71" fmla="*/ 0 h 379"/>
                  <a:gd name="T72" fmla="*/ 0 w 323"/>
                  <a:gd name="T73" fmla="*/ 0 h 379"/>
                  <a:gd name="T74" fmla="*/ 0 w 323"/>
                  <a:gd name="T75" fmla="*/ 0 h 379"/>
                  <a:gd name="T76" fmla="*/ 0 w 323"/>
                  <a:gd name="T77" fmla="*/ 0 h 379"/>
                  <a:gd name="T78" fmla="*/ 0 w 323"/>
                  <a:gd name="T79" fmla="*/ 0 h 379"/>
                  <a:gd name="T80" fmla="*/ 0 w 323"/>
                  <a:gd name="T81" fmla="*/ 0 h 379"/>
                  <a:gd name="T82" fmla="*/ 0 w 323"/>
                  <a:gd name="T83" fmla="*/ 0 h 379"/>
                  <a:gd name="T84" fmla="*/ 0 w 323"/>
                  <a:gd name="T85" fmla="*/ 0 h 379"/>
                  <a:gd name="T86" fmla="*/ 0 w 323"/>
                  <a:gd name="T87" fmla="*/ 0 h 379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w 323"/>
                  <a:gd name="T133" fmla="*/ 0 h 379"/>
                  <a:gd name="T134" fmla="*/ 323 w 323"/>
                  <a:gd name="T135" fmla="*/ 379 h 379"/>
                </a:gdLst>
                <a:ahLst/>
                <a:cxnLst>
                  <a:cxn ang="T88">
                    <a:pos x="T0" y="T1"/>
                  </a:cxn>
                  <a:cxn ang="T89">
                    <a:pos x="T2" y="T3"/>
                  </a:cxn>
                  <a:cxn ang="T90">
                    <a:pos x="T4" y="T5"/>
                  </a:cxn>
                  <a:cxn ang="T91">
                    <a:pos x="T6" y="T7"/>
                  </a:cxn>
                  <a:cxn ang="T92">
                    <a:pos x="T8" y="T9"/>
                  </a:cxn>
                  <a:cxn ang="T93">
                    <a:pos x="T10" y="T11"/>
                  </a:cxn>
                  <a:cxn ang="T94">
                    <a:pos x="T12" y="T13"/>
                  </a:cxn>
                  <a:cxn ang="T95">
                    <a:pos x="T14" y="T15"/>
                  </a:cxn>
                  <a:cxn ang="T96">
                    <a:pos x="T16" y="T17"/>
                  </a:cxn>
                  <a:cxn ang="T97">
                    <a:pos x="T18" y="T19"/>
                  </a:cxn>
                  <a:cxn ang="T98">
                    <a:pos x="T20" y="T21"/>
                  </a:cxn>
                  <a:cxn ang="T99">
                    <a:pos x="T22" y="T23"/>
                  </a:cxn>
                  <a:cxn ang="T100">
                    <a:pos x="T24" y="T25"/>
                  </a:cxn>
                  <a:cxn ang="T101">
                    <a:pos x="T26" y="T27"/>
                  </a:cxn>
                  <a:cxn ang="T102">
                    <a:pos x="T28" y="T29"/>
                  </a:cxn>
                  <a:cxn ang="T103">
                    <a:pos x="T30" y="T31"/>
                  </a:cxn>
                  <a:cxn ang="T104">
                    <a:pos x="T32" y="T33"/>
                  </a:cxn>
                  <a:cxn ang="T105">
                    <a:pos x="T34" y="T35"/>
                  </a:cxn>
                  <a:cxn ang="T106">
                    <a:pos x="T36" y="T37"/>
                  </a:cxn>
                  <a:cxn ang="T107">
                    <a:pos x="T38" y="T39"/>
                  </a:cxn>
                  <a:cxn ang="T108">
                    <a:pos x="T40" y="T41"/>
                  </a:cxn>
                  <a:cxn ang="T109">
                    <a:pos x="T42" y="T43"/>
                  </a:cxn>
                  <a:cxn ang="T110">
                    <a:pos x="T44" y="T45"/>
                  </a:cxn>
                  <a:cxn ang="T111">
                    <a:pos x="T46" y="T47"/>
                  </a:cxn>
                  <a:cxn ang="T112">
                    <a:pos x="T48" y="T49"/>
                  </a:cxn>
                  <a:cxn ang="T113">
                    <a:pos x="T50" y="T51"/>
                  </a:cxn>
                  <a:cxn ang="T114">
                    <a:pos x="T52" y="T53"/>
                  </a:cxn>
                  <a:cxn ang="T115">
                    <a:pos x="T54" y="T55"/>
                  </a:cxn>
                  <a:cxn ang="T116">
                    <a:pos x="T56" y="T57"/>
                  </a:cxn>
                  <a:cxn ang="T117">
                    <a:pos x="T58" y="T59"/>
                  </a:cxn>
                  <a:cxn ang="T118">
                    <a:pos x="T60" y="T61"/>
                  </a:cxn>
                  <a:cxn ang="T119">
                    <a:pos x="T62" y="T63"/>
                  </a:cxn>
                  <a:cxn ang="T120">
                    <a:pos x="T64" y="T65"/>
                  </a:cxn>
                  <a:cxn ang="T121">
                    <a:pos x="T66" y="T67"/>
                  </a:cxn>
                  <a:cxn ang="T122">
                    <a:pos x="T68" y="T69"/>
                  </a:cxn>
                  <a:cxn ang="T123">
                    <a:pos x="T70" y="T71"/>
                  </a:cxn>
                  <a:cxn ang="T124">
                    <a:pos x="T72" y="T73"/>
                  </a:cxn>
                  <a:cxn ang="T125">
                    <a:pos x="T74" y="T75"/>
                  </a:cxn>
                  <a:cxn ang="T126">
                    <a:pos x="T76" y="T77"/>
                  </a:cxn>
                  <a:cxn ang="T127">
                    <a:pos x="T78" y="T79"/>
                  </a:cxn>
                  <a:cxn ang="T128">
                    <a:pos x="T80" y="T81"/>
                  </a:cxn>
                  <a:cxn ang="T129">
                    <a:pos x="T82" y="T83"/>
                  </a:cxn>
                  <a:cxn ang="T130">
                    <a:pos x="T84" y="T85"/>
                  </a:cxn>
                  <a:cxn ang="T131">
                    <a:pos x="T86" y="T87"/>
                  </a:cxn>
                </a:cxnLst>
                <a:rect l="T132" t="T133" r="T134" b="T135"/>
                <a:pathLst>
                  <a:path w="323" h="379">
                    <a:moveTo>
                      <a:pt x="126" y="50"/>
                    </a:moveTo>
                    <a:lnTo>
                      <a:pt x="101" y="70"/>
                    </a:lnTo>
                    <a:lnTo>
                      <a:pt x="76" y="92"/>
                    </a:lnTo>
                    <a:lnTo>
                      <a:pt x="54" y="115"/>
                    </a:lnTo>
                    <a:lnTo>
                      <a:pt x="34" y="140"/>
                    </a:lnTo>
                    <a:lnTo>
                      <a:pt x="18" y="167"/>
                    </a:lnTo>
                    <a:lnTo>
                      <a:pt x="6" y="196"/>
                    </a:lnTo>
                    <a:lnTo>
                      <a:pt x="0" y="227"/>
                    </a:lnTo>
                    <a:lnTo>
                      <a:pt x="1" y="259"/>
                    </a:lnTo>
                    <a:lnTo>
                      <a:pt x="4" y="267"/>
                    </a:lnTo>
                    <a:lnTo>
                      <a:pt x="7" y="277"/>
                    </a:lnTo>
                    <a:lnTo>
                      <a:pt x="11" y="283"/>
                    </a:lnTo>
                    <a:lnTo>
                      <a:pt x="15" y="291"/>
                    </a:lnTo>
                    <a:lnTo>
                      <a:pt x="21" y="298"/>
                    </a:lnTo>
                    <a:lnTo>
                      <a:pt x="27" y="305"/>
                    </a:lnTo>
                    <a:lnTo>
                      <a:pt x="34" y="311"/>
                    </a:lnTo>
                    <a:lnTo>
                      <a:pt x="41" y="316"/>
                    </a:lnTo>
                    <a:lnTo>
                      <a:pt x="57" y="325"/>
                    </a:lnTo>
                    <a:lnTo>
                      <a:pt x="72" y="333"/>
                    </a:lnTo>
                    <a:lnTo>
                      <a:pt x="87" y="340"/>
                    </a:lnTo>
                    <a:lnTo>
                      <a:pt x="103" y="345"/>
                    </a:lnTo>
                    <a:lnTo>
                      <a:pt x="120" y="351"/>
                    </a:lnTo>
                    <a:lnTo>
                      <a:pt x="136" y="356"/>
                    </a:lnTo>
                    <a:lnTo>
                      <a:pt x="153" y="360"/>
                    </a:lnTo>
                    <a:lnTo>
                      <a:pt x="169" y="364"/>
                    </a:lnTo>
                    <a:lnTo>
                      <a:pt x="187" y="367"/>
                    </a:lnTo>
                    <a:lnTo>
                      <a:pt x="204" y="370"/>
                    </a:lnTo>
                    <a:lnTo>
                      <a:pt x="221" y="372"/>
                    </a:lnTo>
                    <a:lnTo>
                      <a:pt x="238" y="374"/>
                    </a:lnTo>
                    <a:lnTo>
                      <a:pt x="256" y="375"/>
                    </a:lnTo>
                    <a:lnTo>
                      <a:pt x="273" y="376"/>
                    </a:lnTo>
                    <a:lnTo>
                      <a:pt x="290" y="378"/>
                    </a:lnTo>
                    <a:lnTo>
                      <a:pt x="307" y="379"/>
                    </a:lnTo>
                    <a:lnTo>
                      <a:pt x="312" y="379"/>
                    </a:lnTo>
                    <a:lnTo>
                      <a:pt x="317" y="375"/>
                    </a:lnTo>
                    <a:lnTo>
                      <a:pt x="320" y="372"/>
                    </a:lnTo>
                    <a:lnTo>
                      <a:pt x="323" y="366"/>
                    </a:lnTo>
                    <a:lnTo>
                      <a:pt x="323" y="360"/>
                    </a:lnTo>
                    <a:lnTo>
                      <a:pt x="320" y="356"/>
                    </a:lnTo>
                    <a:lnTo>
                      <a:pt x="316" y="352"/>
                    </a:lnTo>
                    <a:lnTo>
                      <a:pt x="311" y="351"/>
                    </a:lnTo>
                    <a:lnTo>
                      <a:pt x="295" y="351"/>
                    </a:lnTo>
                    <a:lnTo>
                      <a:pt x="279" y="351"/>
                    </a:lnTo>
                    <a:lnTo>
                      <a:pt x="263" y="350"/>
                    </a:lnTo>
                    <a:lnTo>
                      <a:pt x="248" y="349"/>
                    </a:lnTo>
                    <a:lnTo>
                      <a:pt x="231" y="348"/>
                    </a:lnTo>
                    <a:lnTo>
                      <a:pt x="215" y="345"/>
                    </a:lnTo>
                    <a:lnTo>
                      <a:pt x="200" y="343"/>
                    </a:lnTo>
                    <a:lnTo>
                      <a:pt x="183" y="341"/>
                    </a:lnTo>
                    <a:lnTo>
                      <a:pt x="168" y="337"/>
                    </a:lnTo>
                    <a:lnTo>
                      <a:pt x="151" y="334"/>
                    </a:lnTo>
                    <a:lnTo>
                      <a:pt x="136" y="329"/>
                    </a:lnTo>
                    <a:lnTo>
                      <a:pt x="121" y="325"/>
                    </a:lnTo>
                    <a:lnTo>
                      <a:pt x="106" y="320"/>
                    </a:lnTo>
                    <a:lnTo>
                      <a:pt x="92" y="313"/>
                    </a:lnTo>
                    <a:lnTo>
                      <a:pt x="76" y="306"/>
                    </a:lnTo>
                    <a:lnTo>
                      <a:pt x="62" y="300"/>
                    </a:lnTo>
                    <a:lnTo>
                      <a:pt x="51" y="291"/>
                    </a:lnTo>
                    <a:lnTo>
                      <a:pt x="41" y="280"/>
                    </a:lnTo>
                    <a:lnTo>
                      <a:pt x="35" y="269"/>
                    </a:lnTo>
                    <a:lnTo>
                      <a:pt x="31" y="255"/>
                    </a:lnTo>
                    <a:lnTo>
                      <a:pt x="31" y="239"/>
                    </a:lnTo>
                    <a:lnTo>
                      <a:pt x="33" y="218"/>
                    </a:lnTo>
                    <a:lnTo>
                      <a:pt x="38" y="197"/>
                    </a:lnTo>
                    <a:lnTo>
                      <a:pt x="42" y="182"/>
                    </a:lnTo>
                    <a:lnTo>
                      <a:pt x="51" y="165"/>
                    </a:lnTo>
                    <a:lnTo>
                      <a:pt x="60" y="150"/>
                    </a:lnTo>
                    <a:lnTo>
                      <a:pt x="68" y="136"/>
                    </a:lnTo>
                    <a:lnTo>
                      <a:pt x="79" y="124"/>
                    </a:lnTo>
                    <a:lnTo>
                      <a:pt x="89" y="111"/>
                    </a:lnTo>
                    <a:lnTo>
                      <a:pt x="101" y="100"/>
                    </a:lnTo>
                    <a:lnTo>
                      <a:pt x="114" y="88"/>
                    </a:lnTo>
                    <a:lnTo>
                      <a:pt x="129" y="76"/>
                    </a:lnTo>
                    <a:lnTo>
                      <a:pt x="144" y="64"/>
                    </a:lnTo>
                    <a:lnTo>
                      <a:pt x="162" y="53"/>
                    </a:lnTo>
                    <a:lnTo>
                      <a:pt x="181" y="41"/>
                    </a:lnTo>
                    <a:lnTo>
                      <a:pt x="201" y="31"/>
                    </a:lnTo>
                    <a:lnTo>
                      <a:pt x="219" y="22"/>
                    </a:lnTo>
                    <a:lnTo>
                      <a:pt x="237" y="14"/>
                    </a:lnTo>
                    <a:lnTo>
                      <a:pt x="253" y="7"/>
                    </a:lnTo>
                    <a:lnTo>
                      <a:pt x="268" y="1"/>
                    </a:lnTo>
                    <a:lnTo>
                      <a:pt x="255" y="0"/>
                    </a:lnTo>
                    <a:lnTo>
                      <a:pt x="238" y="1"/>
                    </a:lnTo>
                    <a:lnTo>
                      <a:pt x="221" y="5"/>
                    </a:lnTo>
                    <a:lnTo>
                      <a:pt x="201" y="11"/>
                    </a:lnTo>
                    <a:lnTo>
                      <a:pt x="181" y="19"/>
                    </a:lnTo>
                    <a:lnTo>
                      <a:pt x="161" y="28"/>
                    </a:lnTo>
                    <a:lnTo>
                      <a:pt x="142" y="39"/>
                    </a:lnTo>
                    <a:lnTo>
                      <a:pt x="126" y="50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36" name="Freeform 823"/>
              <p:cNvSpPr>
                <a:spLocks/>
              </p:cNvSpPr>
              <p:nvPr/>
            </p:nvSpPr>
            <p:spPr bwMode="auto">
              <a:xfrm>
                <a:off x="5229" y="2647"/>
                <a:ext cx="99" cy="59"/>
              </a:xfrm>
              <a:custGeom>
                <a:avLst/>
                <a:gdLst>
                  <a:gd name="T0" fmla="*/ 0 w 282"/>
                  <a:gd name="T1" fmla="*/ 0 h 253"/>
                  <a:gd name="T2" fmla="*/ 0 w 282"/>
                  <a:gd name="T3" fmla="*/ 0 h 253"/>
                  <a:gd name="T4" fmla="*/ 0 w 282"/>
                  <a:gd name="T5" fmla="*/ 0 h 253"/>
                  <a:gd name="T6" fmla="*/ 0 w 282"/>
                  <a:gd name="T7" fmla="*/ 0 h 253"/>
                  <a:gd name="T8" fmla="*/ 0 w 282"/>
                  <a:gd name="T9" fmla="*/ 0 h 253"/>
                  <a:gd name="T10" fmla="*/ 0 w 282"/>
                  <a:gd name="T11" fmla="*/ 0 h 253"/>
                  <a:gd name="T12" fmla="*/ 0 w 282"/>
                  <a:gd name="T13" fmla="*/ 0 h 253"/>
                  <a:gd name="T14" fmla="*/ 0 w 282"/>
                  <a:gd name="T15" fmla="*/ 0 h 253"/>
                  <a:gd name="T16" fmla="*/ 0 w 282"/>
                  <a:gd name="T17" fmla="*/ 0 h 253"/>
                  <a:gd name="T18" fmla="*/ 0 w 282"/>
                  <a:gd name="T19" fmla="*/ 0 h 253"/>
                  <a:gd name="T20" fmla="*/ 0 w 282"/>
                  <a:gd name="T21" fmla="*/ 0 h 253"/>
                  <a:gd name="T22" fmla="*/ 0 w 282"/>
                  <a:gd name="T23" fmla="*/ 0 h 253"/>
                  <a:gd name="T24" fmla="*/ 0 w 282"/>
                  <a:gd name="T25" fmla="*/ 0 h 253"/>
                  <a:gd name="T26" fmla="*/ 0 w 282"/>
                  <a:gd name="T27" fmla="*/ 0 h 253"/>
                  <a:gd name="T28" fmla="*/ 0 w 282"/>
                  <a:gd name="T29" fmla="*/ 0 h 253"/>
                  <a:gd name="T30" fmla="*/ 0 w 282"/>
                  <a:gd name="T31" fmla="*/ 0 h 253"/>
                  <a:gd name="T32" fmla="*/ 0 w 282"/>
                  <a:gd name="T33" fmla="*/ 0 h 253"/>
                  <a:gd name="T34" fmla="*/ 0 w 282"/>
                  <a:gd name="T35" fmla="*/ 0 h 253"/>
                  <a:gd name="T36" fmla="*/ 0 w 282"/>
                  <a:gd name="T37" fmla="*/ 0 h 253"/>
                  <a:gd name="T38" fmla="*/ 0 w 282"/>
                  <a:gd name="T39" fmla="*/ 0 h 253"/>
                  <a:gd name="T40" fmla="*/ 0 w 282"/>
                  <a:gd name="T41" fmla="*/ 0 h 253"/>
                  <a:gd name="T42" fmla="*/ 0 w 282"/>
                  <a:gd name="T43" fmla="*/ 0 h 253"/>
                  <a:gd name="T44" fmla="*/ 0 w 282"/>
                  <a:gd name="T45" fmla="*/ 0 h 253"/>
                  <a:gd name="T46" fmla="*/ 0 w 282"/>
                  <a:gd name="T47" fmla="*/ 0 h 253"/>
                  <a:gd name="T48" fmla="*/ 0 w 282"/>
                  <a:gd name="T49" fmla="*/ 0 h 253"/>
                  <a:gd name="T50" fmla="*/ 0 w 282"/>
                  <a:gd name="T51" fmla="*/ 0 h 253"/>
                  <a:gd name="T52" fmla="*/ 0 w 282"/>
                  <a:gd name="T53" fmla="*/ 0 h 253"/>
                  <a:gd name="T54" fmla="*/ 0 w 282"/>
                  <a:gd name="T55" fmla="*/ 0 h 253"/>
                  <a:gd name="T56" fmla="*/ 0 w 282"/>
                  <a:gd name="T57" fmla="*/ 0 h 253"/>
                  <a:gd name="T58" fmla="*/ 0 w 282"/>
                  <a:gd name="T59" fmla="*/ 0 h 253"/>
                  <a:gd name="T60" fmla="*/ 0 w 282"/>
                  <a:gd name="T61" fmla="*/ 0 h 253"/>
                  <a:gd name="T62" fmla="*/ 0 w 282"/>
                  <a:gd name="T63" fmla="*/ 0 h 253"/>
                  <a:gd name="T64" fmla="*/ 0 w 282"/>
                  <a:gd name="T65" fmla="*/ 0 h 253"/>
                  <a:gd name="T66" fmla="*/ 0 w 282"/>
                  <a:gd name="T67" fmla="*/ 0 h 253"/>
                  <a:gd name="T68" fmla="*/ 0 w 282"/>
                  <a:gd name="T69" fmla="*/ 0 h 253"/>
                  <a:gd name="T70" fmla="*/ 0 w 282"/>
                  <a:gd name="T71" fmla="*/ 0 h 253"/>
                  <a:gd name="T72" fmla="*/ 0 w 282"/>
                  <a:gd name="T73" fmla="*/ 0 h 253"/>
                  <a:gd name="T74" fmla="*/ 0 w 282"/>
                  <a:gd name="T75" fmla="*/ 0 h 253"/>
                  <a:gd name="T76" fmla="*/ 0 w 282"/>
                  <a:gd name="T77" fmla="*/ 0 h 253"/>
                  <a:gd name="T78" fmla="*/ 0 w 282"/>
                  <a:gd name="T79" fmla="*/ 0 h 253"/>
                  <a:gd name="T80" fmla="*/ 0 w 282"/>
                  <a:gd name="T81" fmla="*/ 0 h 253"/>
                  <a:gd name="T82" fmla="*/ 0 w 282"/>
                  <a:gd name="T83" fmla="*/ 0 h 253"/>
                  <a:gd name="T84" fmla="*/ 0 w 282"/>
                  <a:gd name="T85" fmla="*/ 0 h 253"/>
                  <a:gd name="T86" fmla="*/ 0 w 282"/>
                  <a:gd name="T87" fmla="*/ 0 h 253"/>
                  <a:gd name="T88" fmla="*/ 0 w 282"/>
                  <a:gd name="T89" fmla="*/ 0 h 253"/>
                  <a:gd name="T90" fmla="*/ 0 w 282"/>
                  <a:gd name="T91" fmla="*/ 0 h 253"/>
                  <a:gd name="T92" fmla="*/ 0 w 282"/>
                  <a:gd name="T93" fmla="*/ 0 h 253"/>
                  <a:gd name="T94" fmla="*/ 0 w 282"/>
                  <a:gd name="T95" fmla="*/ 0 h 253"/>
                  <a:gd name="T96" fmla="*/ 0 w 282"/>
                  <a:gd name="T97" fmla="*/ 0 h 253"/>
                  <a:gd name="T98" fmla="*/ 0 w 282"/>
                  <a:gd name="T99" fmla="*/ 0 h 253"/>
                  <a:gd name="T100" fmla="*/ 0 w 282"/>
                  <a:gd name="T101" fmla="*/ 0 h 253"/>
                  <a:gd name="T102" fmla="*/ 0 w 282"/>
                  <a:gd name="T103" fmla="*/ 0 h 253"/>
                  <a:gd name="T104" fmla="*/ 0 w 282"/>
                  <a:gd name="T105" fmla="*/ 0 h 253"/>
                  <a:gd name="T106" fmla="*/ 0 w 282"/>
                  <a:gd name="T107" fmla="*/ 0 h 253"/>
                  <a:gd name="T108" fmla="*/ 0 w 282"/>
                  <a:gd name="T109" fmla="*/ 0 h 253"/>
                  <a:gd name="T110" fmla="*/ 0 w 282"/>
                  <a:gd name="T111" fmla="*/ 0 h 253"/>
                  <a:gd name="T112" fmla="*/ 0 w 282"/>
                  <a:gd name="T113" fmla="*/ 0 h 253"/>
                  <a:gd name="T114" fmla="*/ 0 w 282"/>
                  <a:gd name="T115" fmla="*/ 0 h 253"/>
                  <a:gd name="T116" fmla="*/ 0 w 282"/>
                  <a:gd name="T117" fmla="*/ 0 h 253"/>
                  <a:gd name="T118" fmla="*/ 0 w 282"/>
                  <a:gd name="T119" fmla="*/ 0 h 253"/>
                  <a:gd name="T120" fmla="*/ 0 w 282"/>
                  <a:gd name="T121" fmla="*/ 0 h 253"/>
                  <a:gd name="T122" fmla="*/ 0 60000 65536"/>
                  <a:gd name="T123" fmla="*/ 0 60000 65536"/>
                  <a:gd name="T124" fmla="*/ 0 60000 65536"/>
                  <a:gd name="T125" fmla="*/ 0 60000 65536"/>
                  <a:gd name="T126" fmla="*/ 0 60000 65536"/>
                  <a:gd name="T127" fmla="*/ 0 60000 65536"/>
                  <a:gd name="T128" fmla="*/ 0 60000 65536"/>
                  <a:gd name="T129" fmla="*/ 0 60000 65536"/>
                  <a:gd name="T130" fmla="*/ 0 60000 65536"/>
                  <a:gd name="T131" fmla="*/ 0 60000 65536"/>
                  <a:gd name="T132" fmla="*/ 0 60000 65536"/>
                  <a:gd name="T133" fmla="*/ 0 60000 65536"/>
                  <a:gd name="T134" fmla="*/ 0 60000 65536"/>
                  <a:gd name="T135" fmla="*/ 0 60000 65536"/>
                  <a:gd name="T136" fmla="*/ 0 60000 65536"/>
                  <a:gd name="T137" fmla="*/ 0 60000 65536"/>
                  <a:gd name="T138" fmla="*/ 0 60000 65536"/>
                  <a:gd name="T139" fmla="*/ 0 60000 65536"/>
                  <a:gd name="T140" fmla="*/ 0 60000 65536"/>
                  <a:gd name="T141" fmla="*/ 0 60000 65536"/>
                  <a:gd name="T142" fmla="*/ 0 60000 65536"/>
                  <a:gd name="T143" fmla="*/ 0 60000 65536"/>
                  <a:gd name="T144" fmla="*/ 0 60000 65536"/>
                  <a:gd name="T145" fmla="*/ 0 60000 65536"/>
                  <a:gd name="T146" fmla="*/ 0 60000 65536"/>
                  <a:gd name="T147" fmla="*/ 0 60000 65536"/>
                  <a:gd name="T148" fmla="*/ 0 60000 65536"/>
                  <a:gd name="T149" fmla="*/ 0 60000 65536"/>
                  <a:gd name="T150" fmla="*/ 0 60000 65536"/>
                  <a:gd name="T151" fmla="*/ 0 60000 65536"/>
                  <a:gd name="T152" fmla="*/ 0 60000 65536"/>
                  <a:gd name="T153" fmla="*/ 0 60000 65536"/>
                  <a:gd name="T154" fmla="*/ 0 60000 65536"/>
                  <a:gd name="T155" fmla="*/ 0 60000 65536"/>
                  <a:gd name="T156" fmla="*/ 0 60000 65536"/>
                  <a:gd name="T157" fmla="*/ 0 60000 65536"/>
                  <a:gd name="T158" fmla="*/ 0 60000 65536"/>
                  <a:gd name="T159" fmla="*/ 0 60000 65536"/>
                  <a:gd name="T160" fmla="*/ 0 60000 65536"/>
                  <a:gd name="T161" fmla="*/ 0 60000 65536"/>
                  <a:gd name="T162" fmla="*/ 0 60000 65536"/>
                  <a:gd name="T163" fmla="*/ 0 60000 65536"/>
                  <a:gd name="T164" fmla="*/ 0 60000 65536"/>
                  <a:gd name="T165" fmla="*/ 0 60000 65536"/>
                  <a:gd name="T166" fmla="*/ 0 60000 65536"/>
                  <a:gd name="T167" fmla="*/ 0 60000 65536"/>
                  <a:gd name="T168" fmla="*/ 0 60000 65536"/>
                  <a:gd name="T169" fmla="*/ 0 60000 65536"/>
                  <a:gd name="T170" fmla="*/ 0 60000 65536"/>
                  <a:gd name="T171" fmla="*/ 0 60000 65536"/>
                  <a:gd name="T172" fmla="*/ 0 60000 65536"/>
                  <a:gd name="T173" fmla="*/ 0 60000 65536"/>
                  <a:gd name="T174" fmla="*/ 0 60000 65536"/>
                  <a:gd name="T175" fmla="*/ 0 60000 65536"/>
                  <a:gd name="T176" fmla="*/ 0 60000 65536"/>
                  <a:gd name="T177" fmla="*/ 0 60000 65536"/>
                  <a:gd name="T178" fmla="*/ 0 60000 65536"/>
                  <a:gd name="T179" fmla="*/ 0 60000 65536"/>
                  <a:gd name="T180" fmla="*/ 0 60000 65536"/>
                  <a:gd name="T181" fmla="*/ 0 60000 65536"/>
                  <a:gd name="T182" fmla="*/ 0 60000 65536"/>
                  <a:gd name="T183" fmla="*/ 0 w 282"/>
                  <a:gd name="T184" fmla="*/ 0 h 253"/>
                  <a:gd name="T185" fmla="*/ 282 w 282"/>
                  <a:gd name="T186" fmla="*/ 253 h 253"/>
                </a:gdLst>
                <a:ahLst/>
                <a:cxnLst>
                  <a:cxn ang="T122">
                    <a:pos x="T0" y="T1"/>
                  </a:cxn>
                  <a:cxn ang="T123">
                    <a:pos x="T2" y="T3"/>
                  </a:cxn>
                  <a:cxn ang="T124">
                    <a:pos x="T4" y="T5"/>
                  </a:cxn>
                  <a:cxn ang="T125">
                    <a:pos x="T6" y="T7"/>
                  </a:cxn>
                  <a:cxn ang="T126">
                    <a:pos x="T8" y="T9"/>
                  </a:cxn>
                  <a:cxn ang="T127">
                    <a:pos x="T10" y="T11"/>
                  </a:cxn>
                  <a:cxn ang="T128">
                    <a:pos x="T12" y="T13"/>
                  </a:cxn>
                  <a:cxn ang="T129">
                    <a:pos x="T14" y="T15"/>
                  </a:cxn>
                  <a:cxn ang="T130">
                    <a:pos x="T16" y="T17"/>
                  </a:cxn>
                  <a:cxn ang="T131">
                    <a:pos x="T18" y="T19"/>
                  </a:cxn>
                  <a:cxn ang="T132">
                    <a:pos x="T20" y="T21"/>
                  </a:cxn>
                  <a:cxn ang="T133">
                    <a:pos x="T22" y="T23"/>
                  </a:cxn>
                  <a:cxn ang="T134">
                    <a:pos x="T24" y="T25"/>
                  </a:cxn>
                  <a:cxn ang="T135">
                    <a:pos x="T26" y="T27"/>
                  </a:cxn>
                  <a:cxn ang="T136">
                    <a:pos x="T28" y="T29"/>
                  </a:cxn>
                  <a:cxn ang="T137">
                    <a:pos x="T30" y="T31"/>
                  </a:cxn>
                  <a:cxn ang="T138">
                    <a:pos x="T32" y="T33"/>
                  </a:cxn>
                  <a:cxn ang="T139">
                    <a:pos x="T34" y="T35"/>
                  </a:cxn>
                  <a:cxn ang="T140">
                    <a:pos x="T36" y="T37"/>
                  </a:cxn>
                  <a:cxn ang="T141">
                    <a:pos x="T38" y="T39"/>
                  </a:cxn>
                  <a:cxn ang="T142">
                    <a:pos x="T40" y="T41"/>
                  </a:cxn>
                  <a:cxn ang="T143">
                    <a:pos x="T42" y="T43"/>
                  </a:cxn>
                  <a:cxn ang="T144">
                    <a:pos x="T44" y="T45"/>
                  </a:cxn>
                  <a:cxn ang="T145">
                    <a:pos x="T46" y="T47"/>
                  </a:cxn>
                  <a:cxn ang="T146">
                    <a:pos x="T48" y="T49"/>
                  </a:cxn>
                  <a:cxn ang="T147">
                    <a:pos x="T50" y="T51"/>
                  </a:cxn>
                  <a:cxn ang="T148">
                    <a:pos x="T52" y="T53"/>
                  </a:cxn>
                  <a:cxn ang="T149">
                    <a:pos x="T54" y="T55"/>
                  </a:cxn>
                  <a:cxn ang="T150">
                    <a:pos x="T56" y="T57"/>
                  </a:cxn>
                  <a:cxn ang="T151">
                    <a:pos x="T58" y="T59"/>
                  </a:cxn>
                  <a:cxn ang="T152">
                    <a:pos x="T60" y="T61"/>
                  </a:cxn>
                  <a:cxn ang="T153">
                    <a:pos x="T62" y="T63"/>
                  </a:cxn>
                  <a:cxn ang="T154">
                    <a:pos x="T64" y="T65"/>
                  </a:cxn>
                  <a:cxn ang="T155">
                    <a:pos x="T66" y="T67"/>
                  </a:cxn>
                  <a:cxn ang="T156">
                    <a:pos x="T68" y="T69"/>
                  </a:cxn>
                  <a:cxn ang="T157">
                    <a:pos x="T70" y="T71"/>
                  </a:cxn>
                  <a:cxn ang="T158">
                    <a:pos x="T72" y="T73"/>
                  </a:cxn>
                  <a:cxn ang="T159">
                    <a:pos x="T74" y="T75"/>
                  </a:cxn>
                  <a:cxn ang="T160">
                    <a:pos x="T76" y="T77"/>
                  </a:cxn>
                  <a:cxn ang="T161">
                    <a:pos x="T78" y="T79"/>
                  </a:cxn>
                  <a:cxn ang="T162">
                    <a:pos x="T80" y="T81"/>
                  </a:cxn>
                  <a:cxn ang="T163">
                    <a:pos x="T82" y="T83"/>
                  </a:cxn>
                  <a:cxn ang="T164">
                    <a:pos x="T84" y="T85"/>
                  </a:cxn>
                  <a:cxn ang="T165">
                    <a:pos x="T86" y="T87"/>
                  </a:cxn>
                  <a:cxn ang="T166">
                    <a:pos x="T88" y="T89"/>
                  </a:cxn>
                  <a:cxn ang="T167">
                    <a:pos x="T90" y="T91"/>
                  </a:cxn>
                  <a:cxn ang="T168">
                    <a:pos x="T92" y="T93"/>
                  </a:cxn>
                  <a:cxn ang="T169">
                    <a:pos x="T94" y="T95"/>
                  </a:cxn>
                  <a:cxn ang="T170">
                    <a:pos x="T96" y="T97"/>
                  </a:cxn>
                  <a:cxn ang="T171">
                    <a:pos x="T98" y="T99"/>
                  </a:cxn>
                  <a:cxn ang="T172">
                    <a:pos x="T100" y="T101"/>
                  </a:cxn>
                  <a:cxn ang="T173">
                    <a:pos x="T102" y="T103"/>
                  </a:cxn>
                  <a:cxn ang="T174">
                    <a:pos x="T104" y="T105"/>
                  </a:cxn>
                  <a:cxn ang="T175">
                    <a:pos x="T106" y="T107"/>
                  </a:cxn>
                  <a:cxn ang="T176">
                    <a:pos x="T108" y="T109"/>
                  </a:cxn>
                  <a:cxn ang="T177">
                    <a:pos x="T110" y="T111"/>
                  </a:cxn>
                  <a:cxn ang="T178">
                    <a:pos x="T112" y="T113"/>
                  </a:cxn>
                  <a:cxn ang="T179">
                    <a:pos x="T114" y="T115"/>
                  </a:cxn>
                  <a:cxn ang="T180">
                    <a:pos x="T116" y="T117"/>
                  </a:cxn>
                  <a:cxn ang="T181">
                    <a:pos x="T118" y="T119"/>
                  </a:cxn>
                  <a:cxn ang="T182">
                    <a:pos x="T120" y="T121"/>
                  </a:cxn>
                </a:cxnLst>
                <a:rect l="T183" t="T184" r="T185" b="T186"/>
                <a:pathLst>
                  <a:path w="282" h="253">
                    <a:moveTo>
                      <a:pt x="235" y="78"/>
                    </a:moveTo>
                    <a:lnTo>
                      <a:pt x="248" y="92"/>
                    </a:lnTo>
                    <a:lnTo>
                      <a:pt x="255" y="108"/>
                    </a:lnTo>
                    <a:lnTo>
                      <a:pt x="259" y="125"/>
                    </a:lnTo>
                    <a:lnTo>
                      <a:pt x="259" y="144"/>
                    </a:lnTo>
                    <a:lnTo>
                      <a:pt x="257" y="159"/>
                    </a:lnTo>
                    <a:lnTo>
                      <a:pt x="252" y="171"/>
                    </a:lnTo>
                    <a:lnTo>
                      <a:pt x="244" y="184"/>
                    </a:lnTo>
                    <a:lnTo>
                      <a:pt x="236" y="194"/>
                    </a:lnTo>
                    <a:lnTo>
                      <a:pt x="225" y="206"/>
                    </a:lnTo>
                    <a:lnTo>
                      <a:pt x="215" y="215"/>
                    </a:lnTo>
                    <a:lnTo>
                      <a:pt x="204" y="225"/>
                    </a:lnTo>
                    <a:lnTo>
                      <a:pt x="194" y="236"/>
                    </a:lnTo>
                    <a:lnTo>
                      <a:pt x="191" y="239"/>
                    </a:lnTo>
                    <a:lnTo>
                      <a:pt x="190" y="242"/>
                    </a:lnTo>
                    <a:lnTo>
                      <a:pt x="191" y="246"/>
                    </a:lnTo>
                    <a:lnTo>
                      <a:pt x="194" y="249"/>
                    </a:lnTo>
                    <a:lnTo>
                      <a:pt x="197" y="252"/>
                    </a:lnTo>
                    <a:lnTo>
                      <a:pt x="201" y="253"/>
                    </a:lnTo>
                    <a:lnTo>
                      <a:pt x="205" y="252"/>
                    </a:lnTo>
                    <a:lnTo>
                      <a:pt x="209" y="249"/>
                    </a:lnTo>
                    <a:lnTo>
                      <a:pt x="232" y="234"/>
                    </a:lnTo>
                    <a:lnTo>
                      <a:pt x="251" y="215"/>
                    </a:lnTo>
                    <a:lnTo>
                      <a:pt x="267" y="192"/>
                    </a:lnTo>
                    <a:lnTo>
                      <a:pt x="278" y="168"/>
                    </a:lnTo>
                    <a:lnTo>
                      <a:pt x="282" y="141"/>
                    </a:lnTo>
                    <a:lnTo>
                      <a:pt x="279" y="116"/>
                    </a:lnTo>
                    <a:lnTo>
                      <a:pt x="270" y="92"/>
                    </a:lnTo>
                    <a:lnTo>
                      <a:pt x="251" y="70"/>
                    </a:lnTo>
                    <a:lnTo>
                      <a:pt x="237" y="59"/>
                    </a:lnTo>
                    <a:lnTo>
                      <a:pt x="221" y="48"/>
                    </a:lnTo>
                    <a:lnTo>
                      <a:pt x="202" y="39"/>
                    </a:lnTo>
                    <a:lnTo>
                      <a:pt x="183" y="31"/>
                    </a:lnTo>
                    <a:lnTo>
                      <a:pt x="163" y="24"/>
                    </a:lnTo>
                    <a:lnTo>
                      <a:pt x="142" y="18"/>
                    </a:lnTo>
                    <a:lnTo>
                      <a:pt x="122" y="13"/>
                    </a:lnTo>
                    <a:lnTo>
                      <a:pt x="101" y="8"/>
                    </a:lnTo>
                    <a:lnTo>
                      <a:pt x="82" y="5"/>
                    </a:lnTo>
                    <a:lnTo>
                      <a:pt x="63" y="2"/>
                    </a:lnTo>
                    <a:lnTo>
                      <a:pt x="47" y="0"/>
                    </a:lnTo>
                    <a:lnTo>
                      <a:pt x="32" y="0"/>
                    </a:lnTo>
                    <a:lnTo>
                      <a:pt x="19" y="0"/>
                    </a:lnTo>
                    <a:lnTo>
                      <a:pt x="10" y="1"/>
                    </a:lnTo>
                    <a:lnTo>
                      <a:pt x="4" y="4"/>
                    </a:lnTo>
                    <a:lnTo>
                      <a:pt x="0" y="6"/>
                    </a:lnTo>
                    <a:lnTo>
                      <a:pt x="12" y="8"/>
                    </a:lnTo>
                    <a:lnTo>
                      <a:pt x="25" y="9"/>
                    </a:lnTo>
                    <a:lnTo>
                      <a:pt x="38" y="12"/>
                    </a:lnTo>
                    <a:lnTo>
                      <a:pt x="52" y="14"/>
                    </a:lnTo>
                    <a:lnTo>
                      <a:pt x="67" y="16"/>
                    </a:lnTo>
                    <a:lnTo>
                      <a:pt x="82" y="18"/>
                    </a:lnTo>
                    <a:lnTo>
                      <a:pt x="97" y="22"/>
                    </a:lnTo>
                    <a:lnTo>
                      <a:pt x="114" y="25"/>
                    </a:lnTo>
                    <a:lnTo>
                      <a:pt x="129" y="30"/>
                    </a:lnTo>
                    <a:lnTo>
                      <a:pt x="146" y="35"/>
                    </a:lnTo>
                    <a:lnTo>
                      <a:pt x="162" y="40"/>
                    </a:lnTo>
                    <a:lnTo>
                      <a:pt x="177" y="46"/>
                    </a:lnTo>
                    <a:lnTo>
                      <a:pt x="192" y="53"/>
                    </a:lnTo>
                    <a:lnTo>
                      <a:pt x="208" y="60"/>
                    </a:lnTo>
                    <a:lnTo>
                      <a:pt x="222" y="69"/>
                    </a:lnTo>
                    <a:lnTo>
                      <a:pt x="235" y="78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37" name="Freeform 824"/>
              <p:cNvSpPr>
                <a:spLocks/>
              </p:cNvSpPr>
              <p:nvPr/>
            </p:nvSpPr>
            <p:spPr bwMode="auto">
              <a:xfrm>
                <a:off x="5030" y="2680"/>
                <a:ext cx="40" cy="54"/>
              </a:xfrm>
              <a:custGeom>
                <a:avLst/>
                <a:gdLst>
                  <a:gd name="T0" fmla="*/ 0 w 115"/>
                  <a:gd name="T1" fmla="*/ 0 h 236"/>
                  <a:gd name="T2" fmla="*/ 0 w 115"/>
                  <a:gd name="T3" fmla="*/ 0 h 236"/>
                  <a:gd name="T4" fmla="*/ 0 w 115"/>
                  <a:gd name="T5" fmla="*/ 0 h 236"/>
                  <a:gd name="T6" fmla="*/ 0 w 115"/>
                  <a:gd name="T7" fmla="*/ 0 h 236"/>
                  <a:gd name="T8" fmla="*/ 0 w 115"/>
                  <a:gd name="T9" fmla="*/ 0 h 236"/>
                  <a:gd name="T10" fmla="*/ 0 w 115"/>
                  <a:gd name="T11" fmla="*/ 0 h 236"/>
                  <a:gd name="T12" fmla="*/ 0 w 115"/>
                  <a:gd name="T13" fmla="*/ 0 h 236"/>
                  <a:gd name="T14" fmla="*/ 0 w 115"/>
                  <a:gd name="T15" fmla="*/ 0 h 236"/>
                  <a:gd name="T16" fmla="*/ 0 w 115"/>
                  <a:gd name="T17" fmla="*/ 0 h 236"/>
                  <a:gd name="T18" fmla="*/ 0 w 115"/>
                  <a:gd name="T19" fmla="*/ 0 h 236"/>
                  <a:gd name="T20" fmla="*/ 0 w 115"/>
                  <a:gd name="T21" fmla="*/ 0 h 236"/>
                  <a:gd name="T22" fmla="*/ 0 w 115"/>
                  <a:gd name="T23" fmla="*/ 0 h 236"/>
                  <a:gd name="T24" fmla="*/ 0 w 115"/>
                  <a:gd name="T25" fmla="*/ 0 h 236"/>
                  <a:gd name="T26" fmla="*/ 0 w 115"/>
                  <a:gd name="T27" fmla="*/ 0 h 236"/>
                  <a:gd name="T28" fmla="*/ 0 w 115"/>
                  <a:gd name="T29" fmla="*/ 0 h 236"/>
                  <a:gd name="T30" fmla="*/ 0 w 115"/>
                  <a:gd name="T31" fmla="*/ 0 h 236"/>
                  <a:gd name="T32" fmla="*/ 0 w 115"/>
                  <a:gd name="T33" fmla="*/ 0 h 236"/>
                  <a:gd name="T34" fmla="*/ 0 w 115"/>
                  <a:gd name="T35" fmla="*/ 0 h 236"/>
                  <a:gd name="T36" fmla="*/ 0 w 115"/>
                  <a:gd name="T37" fmla="*/ 0 h 236"/>
                  <a:gd name="T38" fmla="*/ 0 w 115"/>
                  <a:gd name="T39" fmla="*/ 0 h 236"/>
                  <a:gd name="T40" fmla="*/ 0 w 115"/>
                  <a:gd name="T41" fmla="*/ 0 h 236"/>
                  <a:gd name="T42" fmla="*/ 0 w 115"/>
                  <a:gd name="T43" fmla="*/ 0 h 236"/>
                  <a:gd name="T44" fmla="*/ 0 w 115"/>
                  <a:gd name="T45" fmla="*/ 0 h 236"/>
                  <a:gd name="T46" fmla="*/ 0 w 115"/>
                  <a:gd name="T47" fmla="*/ 0 h 236"/>
                  <a:gd name="T48" fmla="*/ 0 w 115"/>
                  <a:gd name="T49" fmla="*/ 0 h 236"/>
                  <a:gd name="T50" fmla="*/ 0 w 115"/>
                  <a:gd name="T51" fmla="*/ 0 h 236"/>
                  <a:gd name="T52" fmla="*/ 0 w 115"/>
                  <a:gd name="T53" fmla="*/ 0 h 236"/>
                  <a:gd name="T54" fmla="*/ 0 w 115"/>
                  <a:gd name="T55" fmla="*/ 0 h 236"/>
                  <a:gd name="T56" fmla="*/ 0 w 115"/>
                  <a:gd name="T57" fmla="*/ 0 h 236"/>
                  <a:gd name="T58" fmla="*/ 0 w 115"/>
                  <a:gd name="T59" fmla="*/ 0 h 236"/>
                  <a:gd name="T60" fmla="*/ 0 w 115"/>
                  <a:gd name="T61" fmla="*/ 0 h 236"/>
                  <a:gd name="T62" fmla="*/ 0 w 115"/>
                  <a:gd name="T63" fmla="*/ 0 h 236"/>
                  <a:gd name="T64" fmla="*/ 0 w 115"/>
                  <a:gd name="T65" fmla="*/ 0 h 236"/>
                  <a:gd name="T66" fmla="*/ 0 w 115"/>
                  <a:gd name="T67" fmla="*/ 0 h 236"/>
                  <a:gd name="T68" fmla="*/ 0 w 115"/>
                  <a:gd name="T69" fmla="*/ 0 h 236"/>
                  <a:gd name="T70" fmla="*/ 0 w 115"/>
                  <a:gd name="T71" fmla="*/ 0 h 236"/>
                  <a:gd name="T72" fmla="*/ 0 w 115"/>
                  <a:gd name="T73" fmla="*/ 0 h 236"/>
                  <a:gd name="T74" fmla="*/ 0 w 115"/>
                  <a:gd name="T75" fmla="*/ 0 h 236"/>
                  <a:gd name="T76" fmla="*/ 0 w 115"/>
                  <a:gd name="T77" fmla="*/ 0 h 236"/>
                  <a:gd name="T78" fmla="*/ 0 w 115"/>
                  <a:gd name="T79" fmla="*/ 0 h 236"/>
                  <a:gd name="T80" fmla="*/ 0 w 115"/>
                  <a:gd name="T81" fmla="*/ 0 h 2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60000 65536"/>
                  <a:gd name="T115" fmla="*/ 0 60000 65536"/>
                  <a:gd name="T116" fmla="*/ 0 60000 65536"/>
                  <a:gd name="T117" fmla="*/ 0 60000 65536"/>
                  <a:gd name="T118" fmla="*/ 0 60000 65536"/>
                  <a:gd name="T119" fmla="*/ 0 60000 65536"/>
                  <a:gd name="T120" fmla="*/ 0 60000 65536"/>
                  <a:gd name="T121" fmla="*/ 0 60000 65536"/>
                  <a:gd name="T122" fmla="*/ 0 60000 65536"/>
                  <a:gd name="T123" fmla="*/ 0 w 115"/>
                  <a:gd name="T124" fmla="*/ 0 h 236"/>
                  <a:gd name="T125" fmla="*/ 115 w 115"/>
                  <a:gd name="T126" fmla="*/ 236 h 236"/>
                </a:gdLst>
                <a:ahLst/>
                <a:cxnLst>
                  <a:cxn ang="T82">
                    <a:pos x="T0" y="T1"/>
                  </a:cxn>
                  <a:cxn ang="T83">
                    <a:pos x="T2" y="T3"/>
                  </a:cxn>
                  <a:cxn ang="T84">
                    <a:pos x="T4" y="T5"/>
                  </a:cxn>
                  <a:cxn ang="T85">
                    <a:pos x="T6" y="T7"/>
                  </a:cxn>
                  <a:cxn ang="T86">
                    <a:pos x="T8" y="T9"/>
                  </a:cxn>
                  <a:cxn ang="T87">
                    <a:pos x="T10" y="T11"/>
                  </a:cxn>
                  <a:cxn ang="T88">
                    <a:pos x="T12" y="T13"/>
                  </a:cxn>
                  <a:cxn ang="T89">
                    <a:pos x="T14" y="T15"/>
                  </a:cxn>
                  <a:cxn ang="T90">
                    <a:pos x="T16" y="T17"/>
                  </a:cxn>
                  <a:cxn ang="T91">
                    <a:pos x="T18" y="T19"/>
                  </a:cxn>
                  <a:cxn ang="T92">
                    <a:pos x="T20" y="T21"/>
                  </a:cxn>
                  <a:cxn ang="T93">
                    <a:pos x="T22" y="T23"/>
                  </a:cxn>
                  <a:cxn ang="T94">
                    <a:pos x="T24" y="T25"/>
                  </a:cxn>
                  <a:cxn ang="T95">
                    <a:pos x="T26" y="T27"/>
                  </a:cxn>
                  <a:cxn ang="T96">
                    <a:pos x="T28" y="T29"/>
                  </a:cxn>
                  <a:cxn ang="T97">
                    <a:pos x="T30" y="T31"/>
                  </a:cxn>
                  <a:cxn ang="T98">
                    <a:pos x="T32" y="T33"/>
                  </a:cxn>
                  <a:cxn ang="T99">
                    <a:pos x="T34" y="T35"/>
                  </a:cxn>
                  <a:cxn ang="T100">
                    <a:pos x="T36" y="T37"/>
                  </a:cxn>
                  <a:cxn ang="T101">
                    <a:pos x="T38" y="T39"/>
                  </a:cxn>
                  <a:cxn ang="T102">
                    <a:pos x="T40" y="T41"/>
                  </a:cxn>
                  <a:cxn ang="T103">
                    <a:pos x="T42" y="T43"/>
                  </a:cxn>
                  <a:cxn ang="T104">
                    <a:pos x="T44" y="T45"/>
                  </a:cxn>
                  <a:cxn ang="T105">
                    <a:pos x="T46" y="T47"/>
                  </a:cxn>
                  <a:cxn ang="T106">
                    <a:pos x="T48" y="T49"/>
                  </a:cxn>
                  <a:cxn ang="T107">
                    <a:pos x="T50" y="T51"/>
                  </a:cxn>
                  <a:cxn ang="T108">
                    <a:pos x="T52" y="T53"/>
                  </a:cxn>
                  <a:cxn ang="T109">
                    <a:pos x="T54" y="T55"/>
                  </a:cxn>
                  <a:cxn ang="T110">
                    <a:pos x="T56" y="T57"/>
                  </a:cxn>
                  <a:cxn ang="T111">
                    <a:pos x="T58" y="T59"/>
                  </a:cxn>
                  <a:cxn ang="T112">
                    <a:pos x="T60" y="T61"/>
                  </a:cxn>
                  <a:cxn ang="T113">
                    <a:pos x="T62" y="T63"/>
                  </a:cxn>
                  <a:cxn ang="T114">
                    <a:pos x="T64" y="T65"/>
                  </a:cxn>
                  <a:cxn ang="T115">
                    <a:pos x="T66" y="T67"/>
                  </a:cxn>
                  <a:cxn ang="T116">
                    <a:pos x="T68" y="T69"/>
                  </a:cxn>
                  <a:cxn ang="T117">
                    <a:pos x="T70" y="T71"/>
                  </a:cxn>
                  <a:cxn ang="T118">
                    <a:pos x="T72" y="T73"/>
                  </a:cxn>
                  <a:cxn ang="T119">
                    <a:pos x="T74" y="T75"/>
                  </a:cxn>
                  <a:cxn ang="T120">
                    <a:pos x="T76" y="T77"/>
                  </a:cxn>
                  <a:cxn ang="T121">
                    <a:pos x="T78" y="T79"/>
                  </a:cxn>
                  <a:cxn ang="T122">
                    <a:pos x="T80" y="T81"/>
                  </a:cxn>
                </a:cxnLst>
                <a:rect l="T123" t="T124" r="T125" b="T126"/>
                <a:pathLst>
                  <a:path w="115" h="236">
                    <a:moveTo>
                      <a:pt x="0" y="128"/>
                    </a:moveTo>
                    <a:lnTo>
                      <a:pt x="0" y="148"/>
                    </a:lnTo>
                    <a:lnTo>
                      <a:pt x="5" y="166"/>
                    </a:lnTo>
                    <a:lnTo>
                      <a:pt x="13" y="184"/>
                    </a:lnTo>
                    <a:lnTo>
                      <a:pt x="24" y="198"/>
                    </a:lnTo>
                    <a:lnTo>
                      <a:pt x="39" y="211"/>
                    </a:lnTo>
                    <a:lnTo>
                      <a:pt x="55" y="223"/>
                    </a:lnTo>
                    <a:lnTo>
                      <a:pt x="74" y="231"/>
                    </a:lnTo>
                    <a:lnTo>
                      <a:pt x="92" y="235"/>
                    </a:lnTo>
                    <a:lnTo>
                      <a:pt x="98" y="236"/>
                    </a:lnTo>
                    <a:lnTo>
                      <a:pt x="104" y="234"/>
                    </a:lnTo>
                    <a:lnTo>
                      <a:pt x="109" y="231"/>
                    </a:lnTo>
                    <a:lnTo>
                      <a:pt x="111" y="226"/>
                    </a:lnTo>
                    <a:lnTo>
                      <a:pt x="111" y="220"/>
                    </a:lnTo>
                    <a:lnTo>
                      <a:pt x="110" y="215"/>
                    </a:lnTo>
                    <a:lnTo>
                      <a:pt x="107" y="210"/>
                    </a:lnTo>
                    <a:lnTo>
                      <a:pt x="101" y="208"/>
                    </a:lnTo>
                    <a:lnTo>
                      <a:pt x="82" y="201"/>
                    </a:lnTo>
                    <a:lnTo>
                      <a:pt x="64" y="192"/>
                    </a:lnTo>
                    <a:lnTo>
                      <a:pt x="50" y="179"/>
                    </a:lnTo>
                    <a:lnTo>
                      <a:pt x="40" y="165"/>
                    </a:lnTo>
                    <a:lnTo>
                      <a:pt x="33" y="148"/>
                    </a:lnTo>
                    <a:lnTo>
                      <a:pt x="29" y="130"/>
                    </a:lnTo>
                    <a:lnTo>
                      <a:pt x="29" y="110"/>
                    </a:lnTo>
                    <a:lnTo>
                      <a:pt x="35" y="89"/>
                    </a:lnTo>
                    <a:lnTo>
                      <a:pt x="43" y="74"/>
                    </a:lnTo>
                    <a:lnTo>
                      <a:pt x="56" y="60"/>
                    </a:lnTo>
                    <a:lnTo>
                      <a:pt x="70" y="46"/>
                    </a:lnTo>
                    <a:lnTo>
                      <a:pt x="85" y="33"/>
                    </a:lnTo>
                    <a:lnTo>
                      <a:pt x="98" y="23"/>
                    </a:lnTo>
                    <a:lnTo>
                      <a:pt x="109" y="12"/>
                    </a:lnTo>
                    <a:lnTo>
                      <a:pt x="115" y="6"/>
                    </a:lnTo>
                    <a:lnTo>
                      <a:pt x="115" y="0"/>
                    </a:lnTo>
                    <a:lnTo>
                      <a:pt x="102" y="4"/>
                    </a:lnTo>
                    <a:lnTo>
                      <a:pt x="85" y="12"/>
                    </a:lnTo>
                    <a:lnTo>
                      <a:pt x="68" y="26"/>
                    </a:lnTo>
                    <a:lnTo>
                      <a:pt x="49" y="42"/>
                    </a:lnTo>
                    <a:lnTo>
                      <a:pt x="32" y="61"/>
                    </a:lnTo>
                    <a:lnTo>
                      <a:pt x="17" y="82"/>
                    </a:lnTo>
                    <a:lnTo>
                      <a:pt x="6" y="105"/>
                    </a:lnTo>
                    <a:lnTo>
                      <a:pt x="0" y="128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1038" name="Freeform 825"/>
              <p:cNvSpPr>
                <a:spLocks/>
              </p:cNvSpPr>
              <p:nvPr/>
            </p:nvSpPr>
            <p:spPr bwMode="auto">
              <a:xfrm>
                <a:off x="5311" y="2643"/>
                <a:ext cx="87" cy="73"/>
              </a:xfrm>
              <a:custGeom>
                <a:avLst/>
                <a:gdLst>
                  <a:gd name="T0" fmla="*/ 0 w 245"/>
                  <a:gd name="T1" fmla="*/ 0 h 310"/>
                  <a:gd name="T2" fmla="*/ 0 w 245"/>
                  <a:gd name="T3" fmla="*/ 0 h 310"/>
                  <a:gd name="T4" fmla="*/ 0 w 245"/>
                  <a:gd name="T5" fmla="*/ 0 h 310"/>
                  <a:gd name="T6" fmla="*/ 0 w 245"/>
                  <a:gd name="T7" fmla="*/ 0 h 310"/>
                  <a:gd name="T8" fmla="*/ 0 w 245"/>
                  <a:gd name="T9" fmla="*/ 0 h 310"/>
                  <a:gd name="T10" fmla="*/ 0 w 245"/>
                  <a:gd name="T11" fmla="*/ 0 h 310"/>
                  <a:gd name="T12" fmla="*/ 0 w 245"/>
                  <a:gd name="T13" fmla="*/ 0 h 310"/>
                  <a:gd name="T14" fmla="*/ 0 w 245"/>
                  <a:gd name="T15" fmla="*/ 0 h 310"/>
                  <a:gd name="T16" fmla="*/ 0 w 245"/>
                  <a:gd name="T17" fmla="*/ 0 h 310"/>
                  <a:gd name="T18" fmla="*/ 0 w 245"/>
                  <a:gd name="T19" fmla="*/ 0 h 310"/>
                  <a:gd name="T20" fmla="*/ 0 w 245"/>
                  <a:gd name="T21" fmla="*/ 0 h 310"/>
                  <a:gd name="T22" fmla="*/ 0 w 245"/>
                  <a:gd name="T23" fmla="*/ 0 h 310"/>
                  <a:gd name="T24" fmla="*/ 0 w 245"/>
                  <a:gd name="T25" fmla="*/ 0 h 310"/>
                  <a:gd name="T26" fmla="*/ 0 w 245"/>
                  <a:gd name="T27" fmla="*/ 0 h 310"/>
                  <a:gd name="T28" fmla="*/ 0 w 245"/>
                  <a:gd name="T29" fmla="*/ 0 h 310"/>
                  <a:gd name="T30" fmla="*/ 0 w 245"/>
                  <a:gd name="T31" fmla="*/ 0 h 310"/>
                  <a:gd name="T32" fmla="*/ 0 w 245"/>
                  <a:gd name="T33" fmla="*/ 0 h 310"/>
                  <a:gd name="T34" fmla="*/ 0 w 245"/>
                  <a:gd name="T35" fmla="*/ 0 h 310"/>
                  <a:gd name="T36" fmla="*/ 0 w 245"/>
                  <a:gd name="T37" fmla="*/ 0 h 310"/>
                  <a:gd name="T38" fmla="*/ 0 w 245"/>
                  <a:gd name="T39" fmla="*/ 0 h 310"/>
                  <a:gd name="T40" fmla="*/ 0 w 245"/>
                  <a:gd name="T41" fmla="*/ 0 h 310"/>
                  <a:gd name="T42" fmla="*/ 0 w 245"/>
                  <a:gd name="T43" fmla="*/ 0 h 310"/>
                  <a:gd name="T44" fmla="*/ 0 w 245"/>
                  <a:gd name="T45" fmla="*/ 0 h 310"/>
                  <a:gd name="T46" fmla="*/ 0 w 245"/>
                  <a:gd name="T47" fmla="*/ 0 h 310"/>
                  <a:gd name="T48" fmla="*/ 0 w 245"/>
                  <a:gd name="T49" fmla="*/ 0 h 310"/>
                  <a:gd name="T50" fmla="*/ 0 w 245"/>
                  <a:gd name="T51" fmla="*/ 0 h 310"/>
                  <a:gd name="T52" fmla="*/ 0 w 245"/>
                  <a:gd name="T53" fmla="*/ 0 h 310"/>
                  <a:gd name="T54" fmla="*/ 0 w 245"/>
                  <a:gd name="T55" fmla="*/ 0 h 310"/>
                  <a:gd name="T56" fmla="*/ 0 w 245"/>
                  <a:gd name="T57" fmla="*/ 0 h 310"/>
                  <a:gd name="T58" fmla="*/ 0 w 245"/>
                  <a:gd name="T59" fmla="*/ 0 h 310"/>
                  <a:gd name="T60" fmla="*/ 0 w 245"/>
                  <a:gd name="T61" fmla="*/ 0 h 310"/>
                  <a:gd name="T62" fmla="*/ 0 w 245"/>
                  <a:gd name="T63" fmla="*/ 0 h 310"/>
                  <a:gd name="T64" fmla="*/ 0 w 245"/>
                  <a:gd name="T65" fmla="*/ 0 h 310"/>
                  <a:gd name="T66" fmla="*/ 0 w 245"/>
                  <a:gd name="T67" fmla="*/ 0 h 310"/>
                  <a:gd name="T68" fmla="*/ 0 w 245"/>
                  <a:gd name="T69" fmla="*/ 0 h 310"/>
                  <a:gd name="T70" fmla="*/ 0 w 245"/>
                  <a:gd name="T71" fmla="*/ 0 h 310"/>
                  <a:gd name="T72" fmla="*/ 0 w 245"/>
                  <a:gd name="T73" fmla="*/ 0 h 310"/>
                  <a:gd name="T74" fmla="*/ 0 w 245"/>
                  <a:gd name="T75" fmla="*/ 0 h 310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60000 65536"/>
                  <a:gd name="T88" fmla="*/ 0 60000 65536"/>
                  <a:gd name="T89" fmla="*/ 0 60000 65536"/>
                  <a:gd name="T90" fmla="*/ 0 60000 65536"/>
                  <a:gd name="T91" fmla="*/ 0 60000 65536"/>
                  <a:gd name="T92" fmla="*/ 0 60000 65536"/>
                  <a:gd name="T93" fmla="*/ 0 60000 65536"/>
                  <a:gd name="T94" fmla="*/ 0 60000 65536"/>
                  <a:gd name="T95" fmla="*/ 0 60000 65536"/>
                  <a:gd name="T96" fmla="*/ 0 60000 65536"/>
                  <a:gd name="T97" fmla="*/ 0 60000 65536"/>
                  <a:gd name="T98" fmla="*/ 0 60000 65536"/>
                  <a:gd name="T99" fmla="*/ 0 60000 65536"/>
                  <a:gd name="T100" fmla="*/ 0 60000 65536"/>
                  <a:gd name="T101" fmla="*/ 0 60000 65536"/>
                  <a:gd name="T102" fmla="*/ 0 60000 65536"/>
                  <a:gd name="T103" fmla="*/ 0 60000 65536"/>
                  <a:gd name="T104" fmla="*/ 0 60000 65536"/>
                  <a:gd name="T105" fmla="*/ 0 60000 65536"/>
                  <a:gd name="T106" fmla="*/ 0 60000 65536"/>
                  <a:gd name="T107" fmla="*/ 0 60000 65536"/>
                  <a:gd name="T108" fmla="*/ 0 60000 65536"/>
                  <a:gd name="T109" fmla="*/ 0 60000 65536"/>
                  <a:gd name="T110" fmla="*/ 0 60000 65536"/>
                  <a:gd name="T111" fmla="*/ 0 60000 65536"/>
                  <a:gd name="T112" fmla="*/ 0 60000 65536"/>
                  <a:gd name="T113" fmla="*/ 0 60000 65536"/>
                  <a:gd name="T114" fmla="*/ 0 w 245"/>
                  <a:gd name="T115" fmla="*/ 0 h 310"/>
                  <a:gd name="T116" fmla="*/ 245 w 245"/>
                  <a:gd name="T117" fmla="*/ 310 h 310"/>
                </a:gdLst>
                <a:ahLst/>
                <a:cxnLst>
                  <a:cxn ang="T76">
                    <a:pos x="T0" y="T1"/>
                  </a:cxn>
                  <a:cxn ang="T77">
                    <a:pos x="T2" y="T3"/>
                  </a:cxn>
                  <a:cxn ang="T78">
                    <a:pos x="T4" y="T5"/>
                  </a:cxn>
                  <a:cxn ang="T79">
                    <a:pos x="T6" y="T7"/>
                  </a:cxn>
                  <a:cxn ang="T80">
                    <a:pos x="T8" y="T9"/>
                  </a:cxn>
                  <a:cxn ang="T81">
                    <a:pos x="T10" y="T11"/>
                  </a:cxn>
                  <a:cxn ang="T82">
                    <a:pos x="T12" y="T13"/>
                  </a:cxn>
                  <a:cxn ang="T83">
                    <a:pos x="T14" y="T15"/>
                  </a:cxn>
                  <a:cxn ang="T84">
                    <a:pos x="T16" y="T17"/>
                  </a:cxn>
                  <a:cxn ang="T85">
                    <a:pos x="T18" y="T19"/>
                  </a:cxn>
                  <a:cxn ang="T86">
                    <a:pos x="T20" y="T21"/>
                  </a:cxn>
                  <a:cxn ang="T87">
                    <a:pos x="T22" y="T23"/>
                  </a:cxn>
                  <a:cxn ang="T88">
                    <a:pos x="T24" y="T25"/>
                  </a:cxn>
                  <a:cxn ang="T89">
                    <a:pos x="T26" y="T27"/>
                  </a:cxn>
                  <a:cxn ang="T90">
                    <a:pos x="T28" y="T29"/>
                  </a:cxn>
                  <a:cxn ang="T91">
                    <a:pos x="T30" y="T31"/>
                  </a:cxn>
                  <a:cxn ang="T92">
                    <a:pos x="T32" y="T33"/>
                  </a:cxn>
                  <a:cxn ang="T93">
                    <a:pos x="T34" y="T35"/>
                  </a:cxn>
                  <a:cxn ang="T94">
                    <a:pos x="T36" y="T37"/>
                  </a:cxn>
                  <a:cxn ang="T95">
                    <a:pos x="T38" y="T39"/>
                  </a:cxn>
                  <a:cxn ang="T96">
                    <a:pos x="T40" y="T41"/>
                  </a:cxn>
                  <a:cxn ang="T97">
                    <a:pos x="T42" y="T43"/>
                  </a:cxn>
                  <a:cxn ang="T98">
                    <a:pos x="T44" y="T45"/>
                  </a:cxn>
                  <a:cxn ang="T99">
                    <a:pos x="T46" y="T47"/>
                  </a:cxn>
                  <a:cxn ang="T100">
                    <a:pos x="T48" y="T49"/>
                  </a:cxn>
                  <a:cxn ang="T101">
                    <a:pos x="T50" y="T51"/>
                  </a:cxn>
                  <a:cxn ang="T102">
                    <a:pos x="T52" y="T53"/>
                  </a:cxn>
                  <a:cxn ang="T103">
                    <a:pos x="T54" y="T55"/>
                  </a:cxn>
                  <a:cxn ang="T104">
                    <a:pos x="T56" y="T57"/>
                  </a:cxn>
                  <a:cxn ang="T105">
                    <a:pos x="T58" y="T59"/>
                  </a:cxn>
                  <a:cxn ang="T106">
                    <a:pos x="T60" y="T61"/>
                  </a:cxn>
                  <a:cxn ang="T107">
                    <a:pos x="T62" y="T63"/>
                  </a:cxn>
                  <a:cxn ang="T108">
                    <a:pos x="T64" y="T65"/>
                  </a:cxn>
                  <a:cxn ang="T109">
                    <a:pos x="T66" y="T67"/>
                  </a:cxn>
                  <a:cxn ang="T110">
                    <a:pos x="T68" y="T69"/>
                  </a:cxn>
                  <a:cxn ang="T111">
                    <a:pos x="T70" y="T71"/>
                  </a:cxn>
                  <a:cxn ang="T112">
                    <a:pos x="T72" y="T73"/>
                  </a:cxn>
                  <a:cxn ang="T113">
                    <a:pos x="T74" y="T75"/>
                  </a:cxn>
                </a:cxnLst>
                <a:rect l="T114" t="T115" r="T116" b="T117"/>
                <a:pathLst>
                  <a:path w="245" h="310">
                    <a:moveTo>
                      <a:pt x="200" y="116"/>
                    </a:moveTo>
                    <a:lnTo>
                      <a:pt x="208" y="124"/>
                    </a:lnTo>
                    <a:lnTo>
                      <a:pt x="214" y="133"/>
                    </a:lnTo>
                    <a:lnTo>
                      <a:pt x="220" y="144"/>
                    </a:lnTo>
                    <a:lnTo>
                      <a:pt x="223" y="154"/>
                    </a:lnTo>
                    <a:lnTo>
                      <a:pt x="226" y="164"/>
                    </a:lnTo>
                    <a:lnTo>
                      <a:pt x="224" y="176"/>
                    </a:lnTo>
                    <a:lnTo>
                      <a:pt x="222" y="187"/>
                    </a:lnTo>
                    <a:lnTo>
                      <a:pt x="216" y="198"/>
                    </a:lnTo>
                    <a:lnTo>
                      <a:pt x="208" y="209"/>
                    </a:lnTo>
                    <a:lnTo>
                      <a:pt x="199" y="219"/>
                    </a:lnTo>
                    <a:lnTo>
                      <a:pt x="188" y="229"/>
                    </a:lnTo>
                    <a:lnTo>
                      <a:pt x="177" y="238"/>
                    </a:lnTo>
                    <a:lnTo>
                      <a:pt x="166" y="246"/>
                    </a:lnTo>
                    <a:lnTo>
                      <a:pt x="154" y="255"/>
                    </a:lnTo>
                    <a:lnTo>
                      <a:pt x="142" y="264"/>
                    </a:lnTo>
                    <a:lnTo>
                      <a:pt x="132" y="275"/>
                    </a:lnTo>
                    <a:lnTo>
                      <a:pt x="128" y="278"/>
                    </a:lnTo>
                    <a:lnTo>
                      <a:pt x="126" y="283"/>
                    </a:lnTo>
                    <a:lnTo>
                      <a:pt x="124" y="287"/>
                    </a:lnTo>
                    <a:lnTo>
                      <a:pt x="121" y="292"/>
                    </a:lnTo>
                    <a:lnTo>
                      <a:pt x="120" y="296"/>
                    </a:lnTo>
                    <a:lnTo>
                      <a:pt x="120" y="301"/>
                    </a:lnTo>
                    <a:lnTo>
                      <a:pt x="122" y="306"/>
                    </a:lnTo>
                    <a:lnTo>
                      <a:pt x="126" y="309"/>
                    </a:lnTo>
                    <a:lnTo>
                      <a:pt x="131" y="310"/>
                    </a:lnTo>
                    <a:lnTo>
                      <a:pt x="135" y="310"/>
                    </a:lnTo>
                    <a:lnTo>
                      <a:pt x="139" y="309"/>
                    </a:lnTo>
                    <a:lnTo>
                      <a:pt x="142" y="306"/>
                    </a:lnTo>
                    <a:lnTo>
                      <a:pt x="154" y="292"/>
                    </a:lnTo>
                    <a:lnTo>
                      <a:pt x="167" y="280"/>
                    </a:lnTo>
                    <a:lnTo>
                      <a:pt x="180" y="269"/>
                    </a:lnTo>
                    <a:lnTo>
                      <a:pt x="194" y="257"/>
                    </a:lnTo>
                    <a:lnTo>
                      <a:pt x="207" y="246"/>
                    </a:lnTo>
                    <a:lnTo>
                      <a:pt x="220" y="233"/>
                    </a:lnTo>
                    <a:lnTo>
                      <a:pt x="230" y="219"/>
                    </a:lnTo>
                    <a:lnTo>
                      <a:pt x="238" y="204"/>
                    </a:lnTo>
                    <a:lnTo>
                      <a:pt x="244" y="186"/>
                    </a:lnTo>
                    <a:lnTo>
                      <a:pt x="245" y="169"/>
                    </a:lnTo>
                    <a:lnTo>
                      <a:pt x="243" y="152"/>
                    </a:lnTo>
                    <a:lnTo>
                      <a:pt x="237" y="134"/>
                    </a:lnTo>
                    <a:lnTo>
                      <a:pt x="228" y="119"/>
                    </a:lnTo>
                    <a:lnTo>
                      <a:pt x="217" y="105"/>
                    </a:lnTo>
                    <a:lnTo>
                      <a:pt x="203" y="93"/>
                    </a:lnTo>
                    <a:lnTo>
                      <a:pt x="188" y="83"/>
                    </a:lnTo>
                    <a:lnTo>
                      <a:pt x="176" y="76"/>
                    </a:lnTo>
                    <a:lnTo>
                      <a:pt x="163" y="69"/>
                    </a:lnTo>
                    <a:lnTo>
                      <a:pt x="151" y="61"/>
                    </a:lnTo>
                    <a:lnTo>
                      <a:pt x="136" y="54"/>
                    </a:lnTo>
                    <a:lnTo>
                      <a:pt x="122" y="46"/>
                    </a:lnTo>
                    <a:lnTo>
                      <a:pt x="107" y="39"/>
                    </a:lnTo>
                    <a:lnTo>
                      <a:pt x="93" y="31"/>
                    </a:lnTo>
                    <a:lnTo>
                      <a:pt x="79" y="24"/>
                    </a:lnTo>
                    <a:lnTo>
                      <a:pt x="66" y="18"/>
                    </a:lnTo>
                    <a:lnTo>
                      <a:pt x="53" y="13"/>
                    </a:lnTo>
                    <a:lnTo>
                      <a:pt x="40" y="8"/>
                    </a:lnTo>
                    <a:lnTo>
                      <a:pt x="30" y="5"/>
                    </a:lnTo>
                    <a:lnTo>
                      <a:pt x="20" y="1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2"/>
                    </a:lnTo>
                    <a:lnTo>
                      <a:pt x="11" y="8"/>
                    </a:lnTo>
                    <a:lnTo>
                      <a:pt x="23" y="14"/>
                    </a:lnTo>
                    <a:lnTo>
                      <a:pt x="36" y="20"/>
                    </a:lnTo>
                    <a:lnTo>
                      <a:pt x="47" y="25"/>
                    </a:lnTo>
                    <a:lnTo>
                      <a:pt x="60" y="31"/>
                    </a:lnTo>
                    <a:lnTo>
                      <a:pt x="73" y="37"/>
                    </a:lnTo>
                    <a:lnTo>
                      <a:pt x="86" y="44"/>
                    </a:lnTo>
                    <a:lnTo>
                      <a:pt x="99" y="51"/>
                    </a:lnTo>
                    <a:lnTo>
                      <a:pt x="113" y="57"/>
                    </a:lnTo>
                    <a:lnTo>
                      <a:pt x="126" y="64"/>
                    </a:lnTo>
                    <a:lnTo>
                      <a:pt x="139" y="71"/>
                    </a:lnTo>
                    <a:lnTo>
                      <a:pt x="152" y="79"/>
                    </a:lnTo>
                    <a:lnTo>
                      <a:pt x="165" y="88"/>
                    </a:lnTo>
                    <a:lnTo>
                      <a:pt x="176" y="96"/>
                    </a:lnTo>
                    <a:lnTo>
                      <a:pt x="188" y="106"/>
                    </a:lnTo>
                    <a:lnTo>
                      <a:pt x="200" y="116"/>
                    </a:lnTo>
                    <a:close/>
                  </a:path>
                </a:pathLst>
              </a:custGeom>
              <a:solidFill>
                <a:srgbClr val="000000"/>
              </a:soli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</p:grpSp>
        <p:pic>
          <p:nvPicPr>
            <p:cNvPr id="71026" name="Picture 826" descr="access_point_stylized_gray_small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072" y="3642"/>
              <a:ext cx="430" cy="34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70708" name="Line 827"/>
          <p:cNvSpPr>
            <a:spLocks noChangeShapeType="1"/>
          </p:cNvSpPr>
          <p:nvPr/>
        </p:nvSpPr>
        <p:spPr bwMode="auto">
          <a:xfrm rot="5400000" flipV="1">
            <a:off x="7991475" y="5440363"/>
            <a:ext cx="3175" cy="85725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grpSp>
        <p:nvGrpSpPr>
          <p:cNvPr id="70709" name="Group 828"/>
          <p:cNvGrpSpPr>
            <a:grpSpLocks/>
          </p:cNvGrpSpPr>
          <p:nvPr/>
        </p:nvGrpSpPr>
        <p:grpSpPr bwMode="auto">
          <a:xfrm>
            <a:off x="5254625" y="2038350"/>
            <a:ext cx="504825" cy="401638"/>
            <a:chOff x="2896" y="396"/>
            <a:chExt cx="1848" cy="1887"/>
          </a:xfrm>
        </p:grpSpPr>
        <p:pic>
          <p:nvPicPr>
            <p:cNvPr id="71002" name="Picture 829" descr="laptop_keyboard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09064" flipH="1">
              <a:off x="2966" y="1553"/>
              <a:ext cx="1526" cy="73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1003" name="Freeform 830"/>
            <p:cNvSpPr>
              <a:spLocks/>
            </p:cNvSpPr>
            <p:nvPr/>
          </p:nvSpPr>
          <p:spPr bwMode="auto">
            <a:xfrm>
              <a:off x="3472" y="844"/>
              <a:ext cx="1228" cy="953"/>
            </a:xfrm>
            <a:custGeom>
              <a:avLst/>
              <a:gdLst>
                <a:gd name="T0" fmla="*/ 0 w 2982"/>
                <a:gd name="T1" fmla="*/ 0 h 2442"/>
                <a:gd name="T2" fmla="*/ 0 w 2982"/>
                <a:gd name="T3" fmla="*/ 0 h 2442"/>
                <a:gd name="T4" fmla="*/ 0 w 2982"/>
                <a:gd name="T5" fmla="*/ 0 h 2442"/>
                <a:gd name="T6" fmla="*/ 0 w 2982"/>
                <a:gd name="T7" fmla="*/ 0 h 2442"/>
                <a:gd name="T8" fmla="*/ 0 w 2982"/>
                <a:gd name="T9" fmla="*/ 0 h 24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82"/>
                <a:gd name="T16" fmla="*/ 0 h 2442"/>
                <a:gd name="T17" fmla="*/ 2982 w 2982"/>
                <a:gd name="T18" fmla="*/ 2442 h 24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82" h="2442">
                  <a:moveTo>
                    <a:pt x="540" y="0"/>
                  </a:moveTo>
                  <a:lnTo>
                    <a:pt x="0" y="1734"/>
                  </a:lnTo>
                  <a:lnTo>
                    <a:pt x="2394" y="2442"/>
                  </a:lnTo>
                  <a:lnTo>
                    <a:pt x="2982" y="318"/>
                  </a:lnTo>
                  <a:lnTo>
                    <a:pt x="540" y="0"/>
                  </a:lnTo>
                  <a:close/>
                </a:path>
              </a:pathLst>
            </a:custGeom>
            <a:solidFill>
              <a:schemeClr val="tx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pic>
          <p:nvPicPr>
            <p:cNvPr id="71004" name="Picture 831" descr="screen"/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532" y="868"/>
              <a:ext cx="1117" cy="86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1005" name="Freeform 832"/>
            <p:cNvSpPr>
              <a:spLocks/>
            </p:cNvSpPr>
            <p:nvPr/>
          </p:nvSpPr>
          <p:spPr bwMode="auto">
            <a:xfrm>
              <a:off x="3695" y="816"/>
              <a:ext cx="1042" cy="177"/>
            </a:xfrm>
            <a:custGeom>
              <a:avLst/>
              <a:gdLst>
                <a:gd name="T0" fmla="*/ 0 w 2528"/>
                <a:gd name="T1" fmla="*/ 0 h 455"/>
                <a:gd name="T2" fmla="*/ 0 w 2528"/>
                <a:gd name="T3" fmla="*/ 0 h 455"/>
                <a:gd name="T4" fmla="*/ 0 w 2528"/>
                <a:gd name="T5" fmla="*/ 0 h 455"/>
                <a:gd name="T6" fmla="*/ 0 w 2528"/>
                <a:gd name="T7" fmla="*/ 0 h 455"/>
                <a:gd name="T8" fmla="*/ 0 w 2528"/>
                <a:gd name="T9" fmla="*/ 0 h 455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28"/>
                <a:gd name="T16" fmla="*/ 0 h 455"/>
                <a:gd name="T17" fmla="*/ 2528 w 2528"/>
                <a:gd name="T18" fmla="*/ 455 h 455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28" h="455">
                  <a:moveTo>
                    <a:pt x="14" y="0"/>
                  </a:moveTo>
                  <a:lnTo>
                    <a:pt x="2528" y="341"/>
                  </a:lnTo>
                  <a:lnTo>
                    <a:pt x="2480" y="455"/>
                  </a:lnTo>
                  <a:lnTo>
                    <a:pt x="0" y="86"/>
                  </a:lnTo>
                  <a:lnTo>
                    <a:pt x="14" y="0"/>
                  </a:lnTo>
                  <a:close/>
                </a:path>
              </a:pathLst>
            </a:custGeom>
            <a:gradFill rotWithShape="1">
              <a:gsLst>
                <a:gs pos="0">
                  <a:schemeClr val="bg2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06" name="Freeform 833"/>
            <p:cNvSpPr>
              <a:spLocks/>
            </p:cNvSpPr>
            <p:nvPr/>
          </p:nvSpPr>
          <p:spPr bwMode="auto">
            <a:xfrm>
              <a:off x="3461" y="814"/>
              <a:ext cx="289" cy="739"/>
            </a:xfrm>
            <a:custGeom>
              <a:avLst/>
              <a:gdLst>
                <a:gd name="T0" fmla="*/ 0 w 702"/>
                <a:gd name="T1" fmla="*/ 0 h 1893"/>
                <a:gd name="T2" fmla="*/ 0 w 702"/>
                <a:gd name="T3" fmla="*/ 0 h 1893"/>
                <a:gd name="T4" fmla="*/ 0 w 702"/>
                <a:gd name="T5" fmla="*/ 0 h 1893"/>
                <a:gd name="T6" fmla="*/ 0 w 702"/>
                <a:gd name="T7" fmla="*/ 0 h 1893"/>
                <a:gd name="T8" fmla="*/ 0 w 702"/>
                <a:gd name="T9" fmla="*/ 0 h 189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02"/>
                <a:gd name="T16" fmla="*/ 0 h 1893"/>
                <a:gd name="T17" fmla="*/ 702 w 702"/>
                <a:gd name="T18" fmla="*/ 1893 h 189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02" h="1893">
                  <a:moveTo>
                    <a:pt x="579" y="0"/>
                  </a:moveTo>
                  <a:lnTo>
                    <a:pt x="0" y="1869"/>
                  </a:lnTo>
                  <a:lnTo>
                    <a:pt x="114" y="1893"/>
                  </a:lnTo>
                  <a:lnTo>
                    <a:pt x="702" y="51"/>
                  </a:lnTo>
                  <a:lnTo>
                    <a:pt x="579" y="0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07" name="Freeform 834"/>
            <p:cNvSpPr>
              <a:spLocks/>
            </p:cNvSpPr>
            <p:nvPr/>
          </p:nvSpPr>
          <p:spPr bwMode="auto">
            <a:xfrm>
              <a:off x="4418" y="946"/>
              <a:ext cx="311" cy="853"/>
            </a:xfrm>
            <a:custGeom>
              <a:avLst/>
              <a:gdLst>
                <a:gd name="T0" fmla="*/ 0 w 756"/>
                <a:gd name="T1" fmla="*/ 0 h 2184"/>
                <a:gd name="T2" fmla="*/ 0 w 756"/>
                <a:gd name="T3" fmla="*/ 0 h 2184"/>
                <a:gd name="T4" fmla="*/ 0 w 756"/>
                <a:gd name="T5" fmla="*/ 0 h 2184"/>
                <a:gd name="T6" fmla="*/ 0 w 756"/>
                <a:gd name="T7" fmla="*/ 0 h 2184"/>
                <a:gd name="T8" fmla="*/ 0 w 756"/>
                <a:gd name="T9" fmla="*/ 0 h 218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56"/>
                <a:gd name="T16" fmla="*/ 0 h 2184"/>
                <a:gd name="T17" fmla="*/ 756 w 756"/>
                <a:gd name="T18" fmla="*/ 2184 h 2184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56" h="2184">
                  <a:moveTo>
                    <a:pt x="756" y="0"/>
                  </a:moveTo>
                  <a:lnTo>
                    <a:pt x="138" y="2184"/>
                  </a:lnTo>
                  <a:lnTo>
                    <a:pt x="0" y="2148"/>
                  </a:lnTo>
                  <a:lnTo>
                    <a:pt x="606" y="78"/>
                  </a:lnTo>
                  <a:lnTo>
                    <a:pt x="756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08" name="Freeform 835"/>
            <p:cNvSpPr>
              <a:spLocks/>
            </p:cNvSpPr>
            <p:nvPr/>
          </p:nvSpPr>
          <p:spPr bwMode="auto">
            <a:xfrm>
              <a:off x="3457" y="1515"/>
              <a:ext cx="1143" cy="288"/>
            </a:xfrm>
            <a:custGeom>
              <a:avLst/>
              <a:gdLst>
                <a:gd name="T0" fmla="*/ 0 w 2773"/>
                <a:gd name="T1" fmla="*/ 0 h 738"/>
                <a:gd name="T2" fmla="*/ 0 w 2773"/>
                <a:gd name="T3" fmla="*/ 0 h 738"/>
                <a:gd name="T4" fmla="*/ 0 w 2773"/>
                <a:gd name="T5" fmla="*/ 0 h 738"/>
                <a:gd name="T6" fmla="*/ 0 w 2773"/>
                <a:gd name="T7" fmla="*/ 0 h 738"/>
                <a:gd name="T8" fmla="*/ 0 w 2773"/>
                <a:gd name="T9" fmla="*/ 0 h 73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773"/>
                <a:gd name="T16" fmla="*/ 0 h 738"/>
                <a:gd name="T17" fmla="*/ 2773 w 2773"/>
                <a:gd name="T18" fmla="*/ 738 h 73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773" h="738">
                  <a:moveTo>
                    <a:pt x="33" y="0"/>
                  </a:moveTo>
                  <a:lnTo>
                    <a:pt x="0" y="99"/>
                  </a:lnTo>
                  <a:lnTo>
                    <a:pt x="2436" y="738"/>
                  </a:lnTo>
                  <a:cubicBezTo>
                    <a:pt x="2499" y="501"/>
                    <a:pt x="2773" y="727"/>
                    <a:pt x="2373" y="603"/>
                  </a:cubicBezTo>
                  <a:lnTo>
                    <a:pt x="33" y="0"/>
                  </a:lnTo>
                  <a:close/>
                </a:path>
              </a:pathLst>
            </a:custGeom>
            <a:gradFill rotWithShape="1">
              <a:gsLst>
                <a:gs pos="0">
                  <a:schemeClr val="bg2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09" name="Freeform 836"/>
            <p:cNvSpPr>
              <a:spLocks/>
            </p:cNvSpPr>
            <p:nvPr/>
          </p:nvSpPr>
          <p:spPr bwMode="auto">
            <a:xfrm>
              <a:off x="4452" y="954"/>
              <a:ext cx="292" cy="855"/>
            </a:xfrm>
            <a:custGeom>
              <a:avLst/>
              <a:gdLst>
                <a:gd name="T0" fmla="*/ 0 w 637"/>
                <a:gd name="T1" fmla="*/ 0 h 1659"/>
                <a:gd name="T2" fmla="*/ 0 w 637"/>
                <a:gd name="T3" fmla="*/ 0 h 1659"/>
                <a:gd name="T4" fmla="*/ 0 w 637"/>
                <a:gd name="T5" fmla="*/ 2 h 1659"/>
                <a:gd name="T6" fmla="*/ 0 w 637"/>
                <a:gd name="T7" fmla="*/ 2 h 1659"/>
                <a:gd name="T8" fmla="*/ 0 w 637"/>
                <a:gd name="T9" fmla="*/ 0 h 1659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637"/>
                <a:gd name="T16" fmla="*/ 0 h 1659"/>
                <a:gd name="T17" fmla="*/ 637 w 637"/>
                <a:gd name="T18" fmla="*/ 1659 h 1659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637" h="1659">
                  <a:moveTo>
                    <a:pt x="615" y="0"/>
                  </a:moveTo>
                  <a:lnTo>
                    <a:pt x="637" y="0"/>
                  </a:lnTo>
                  <a:lnTo>
                    <a:pt x="68" y="1659"/>
                  </a:lnTo>
                  <a:lnTo>
                    <a:pt x="0" y="1647"/>
                  </a:lnTo>
                  <a:lnTo>
                    <a:pt x="615" y="0"/>
                  </a:lnTo>
                  <a:close/>
                </a:path>
              </a:pathLst>
            </a:custGeom>
            <a:solidFill>
              <a:srgbClr val="4D4D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10" name="Freeform 837"/>
            <p:cNvSpPr>
              <a:spLocks/>
            </p:cNvSpPr>
            <p:nvPr/>
          </p:nvSpPr>
          <p:spPr bwMode="auto">
            <a:xfrm>
              <a:off x="3459" y="1553"/>
              <a:ext cx="1016" cy="284"/>
            </a:xfrm>
            <a:custGeom>
              <a:avLst/>
              <a:gdLst>
                <a:gd name="T0" fmla="*/ 0 w 2216"/>
                <a:gd name="T1" fmla="*/ 0 h 550"/>
                <a:gd name="T2" fmla="*/ 0 w 2216"/>
                <a:gd name="T3" fmla="*/ 1 h 550"/>
                <a:gd name="T4" fmla="*/ 1 w 2216"/>
                <a:gd name="T5" fmla="*/ 1 h 550"/>
                <a:gd name="T6" fmla="*/ 1 w 2216"/>
                <a:gd name="T7" fmla="*/ 1 h 550"/>
                <a:gd name="T8" fmla="*/ 0 w 2216"/>
                <a:gd name="T9" fmla="*/ 0 h 55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216"/>
                <a:gd name="T16" fmla="*/ 0 h 550"/>
                <a:gd name="T17" fmla="*/ 2216 w 2216"/>
                <a:gd name="T18" fmla="*/ 550 h 55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216" h="550">
                  <a:moveTo>
                    <a:pt x="0" y="0"/>
                  </a:moveTo>
                  <a:lnTo>
                    <a:pt x="9" y="57"/>
                  </a:lnTo>
                  <a:lnTo>
                    <a:pt x="2164" y="550"/>
                  </a:lnTo>
                  <a:lnTo>
                    <a:pt x="2216" y="496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chemeClr val="bg2"/>
                </a:gs>
                <a:gs pos="100000">
                  <a:srgbClr val="DDDDDD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11" name="Freeform 838"/>
            <p:cNvSpPr>
              <a:spLocks/>
            </p:cNvSpPr>
            <p:nvPr/>
          </p:nvSpPr>
          <p:spPr bwMode="auto">
            <a:xfrm>
              <a:off x="3442" y="1857"/>
              <a:ext cx="345" cy="169"/>
            </a:xfrm>
            <a:custGeom>
              <a:avLst/>
              <a:gdLst>
                <a:gd name="T0" fmla="*/ 0 w 752"/>
                <a:gd name="T1" fmla="*/ 0 h 327"/>
                <a:gd name="T2" fmla="*/ 0 w 752"/>
                <a:gd name="T3" fmla="*/ 1 h 327"/>
                <a:gd name="T4" fmla="*/ 0 w 752"/>
                <a:gd name="T5" fmla="*/ 1 h 327"/>
                <a:gd name="T6" fmla="*/ 0 w 752"/>
                <a:gd name="T7" fmla="*/ 1 h 327"/>
                <a:gd name="T8" fmla="*/ 0 w 752"/>
                <a:gd name="T9" fmla="*/ 0 h 327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52"/>
                <a:gd name="T16" fmla="*/ 0 h 327"/>
                <a:gd name="T17" fmla="*/ 752 w 752"/>
                <a:gd name="T18" fmla="*/ 327 h 327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52" h="327">
                  <a:moveTo>
                    <a:pt x="293" y="0"/>
                  </a:moveTo>
                  <a:lnTo>
                    <a:pt x="752" y="124"/>
                  </a:lnTo>
                  <a:lnTo>
                    <a:pt x="470" y="327"/>
                  </a:lnTo>
                  <a:lnTo>
                    <a:pt x="0" y="183"/>
                  </a:lnTo>
                  <a:lnTo>
                    <a:pt x="293" y="0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12" name="Freeform 839"/>
            <p:cNvSpPr>
              <a:spLocks/>
            </p:cNvSpPr>
            <p:nvPr/>
          </p:nvSpPr>
          <p:spPr bwMode="auto">
            <a:xfrm>
              <a:off x="3449" y="1860"/>
              <a:ext cx="333" cy="160"/>
            </a:xfrm>
            <a:custGeom>
              <a:avLst/>
              <a:gdLst>
                <a:gd name="T0" fmla="*/ 0 w 726"/>
                <a:gd name="T1" fmla="*/ 0 h 311"/>
                <a:gd name="T2" fmla="*/ 0 w 726"/>
                <a:gd name="T3" fmla="*/ 1 h 311"/>
                <a:gd name="T4" fmla="*/ 0 w 726"/>
                <a:gd name="T5" fmla="*/ 1 h 311"/>
                <a:gd name="T6" fmla="*/ 0 w 726"/>
                <a:gd name="T7" fmla="*/ 1 h 311"/>
                <a:gd name="T8" fmla="*/ 0 w 726"/>
                <a:gd name="T9" fmla="*/ 0 h 31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26"/>
                <a:gd name="T16" fmla="*/ 0 h 311"/>
                <a:gd name="T17" fmla="*/ 726 w 726"/>
                <a:gd name="T18" fmla="*/ 311 h 311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26" h="311">
                  <a:moveTo>
                    <a:pt x="282" y="0"/>
                  </a:moveTo>
                  <a:lnTo>
                    <a:pt x="726" y="119"/>
                  </a:lnTo>
                  <a:lnTo>
                    <a:pt x="457" y="311"/>
                  </a:lnTo>
                  <a:lnTo>
                    <a:pt x="0" y="173"/>
                  </a:lnTo>
                  <a:lnTo>
                    <a:pt x="282" y="0"/>
                  </a:lnTo>
                  <a:close/>
                </a:path>
              </a:pathLst>
            </a:custGeom>
            <a:gradFill rotWithShape="1">
              <a:gsLst>
                <a:gs pos="0">
                  <a:srgbClr val="4D4D4D"/>
                </a:gs>
                <a:gs pos="100000">
                  <a:srgbClr val="DDDDDD"/>
                </a:gs>
              </a:gsLst>
              <a:lin ang="189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13" name="Freeform 840"/>
            <p:cNvSpPr>
              <a:spLocks/>
            </p:cNvSpPr>
            <p:nvPr/>
          </p:nvSpPr>
          <p:spPr bwMode="auto">
            <a:xfrm>
              <a:off x="3473" y="1923"/>
              <a:ext cx="119" cy="52"/>
            </a:xfrm>
            <a:custGeom>
              <a:avLst/>
              <a:gdLst>
                <a:gd name="T0" fmla="*/ 0 w 258"/>
                <a:gd name="T1" fmla="*/ 1 h 100"/>
                <a:gd name="T2" fmla="*/ 0 w 258"/>
                <a:gd name="T3" fmla="*/ 0 h 100"/>
                <a:gd name="T4" fmla="*/ 0 w 258"/>
                <a:gd name="T5" fmla="*/ 1 h 100"/>
                <a:gd name="T6" fmla="*/ 0 w 258"/>
                <a:gd name="T7" fmla="*/ 1 h 100"/>
                <a:gd name="T8" fmla="*/ 0 w 258"/>
                <a:gd name="T9" fmla="*/ 1 h 10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8"/>
                <a:gd name="T16" fmla="*/ 0 h 100"/>
                <a:gd name="T17" fmla="*/ 258 w 258"/>
                <a:gd name="T18" fmla="*/ 100 h 10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8" h="100">
                  <a:moveTo>
                    <a:pt x="0" y="44"/>
                  </a:moveTo>
                  <a:lnTo>
                    <a:pt x="75" y="0"/>
                  </a:lnTo>
                  <a:lnTo>
                    <a:pt x="258" y="50"/>
                  </a:lnTo>
                  <a:lnTo>
                    <a:pt x="183" y="100"/>
                  </a:lnTo>
                  <a:lnTo>
                    <a:pt x="0" y="44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14" name="Freeform 841"/>
            <p:cNvSpPr>
              <a:spLocks/>
            </p:cNvSpPr>
            <p:nvPr/>
          </p:nvSpPr>
          <p:spPr bwMode="auto">
            <a:xfrm>
              <a:off x="3469" y="1947"/>
              <a:ext cx="89" cy="32"/>
            </a:xfrm>
            <a:custGeom>
              <a:avLst/>
              <a:gdLst>
                <a:gd name="T0" fmla="*/ 0 w 194"/>
                <a:gd name="T1" fmla="*/ 0 h 63"/>
                <a:gd name="T2" fmla="*/ 0 w 194"/>
                <a:gd name="T3" fmla="*/ 1 h 63"/>
                <a:gd name="T4" fmla="*/ 0 w 194"/>
                <a:gd name="T5" fmla="*/ 1 h 63"/>
                <a:gd name="T6" fmla="*/ 0 w 194"/>
                <a:gd name="T7" fmla="*/ 1 h 63"/>
                <a:gd name="T8" fmla="*/ 0 w 194"/>
                <a:gd name="T9" fmla="*/ 0 h 6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94"/>
                <a:gd name="T16" fmla="*/ 0 h 63"/>
                <a:gd name="T17" fmla="*/ 194 w 194"/>
                <a:gd name="T18" fmla="*/ 63 h 6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94" h="63">
                  <a:moveTo>
                    <a:pt x="12" y="0"/>
                  </a:moveTo>
                  <a:lnTo>
                    <a:pt x="194" y="53"/>
                  </a:lnTo>
                  <a:lnTo>
                    <a:pt x="180" y="63"/>
                  </a:lnTo>
                  <a:lnTo>
                    <a:pt x="0" y="9"/>
                  </a:lnTo>
                  <a:lnTo>
                    <a:pt x="12" y="0"/>
                  </a:ln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15" name="Freeform 842"/>
            <p:cNvSpPr>
              <a:spLocks/>
            </p:cNvSpPr>
            <p:nvPr/>
          </p:nvSpPr>
          <p:spPr bwMode="auto">
            <a:xfrm>
              <a:off x="3570" y="1956"/>
              <a:ext cx="119" cy="53"/>
            </a:xfrm>
            <a:custGeom>
              <a:avLst/>
              <a:gdLst>
                <a:gd name="T0" fmla="*/ 0 w 258"/>
                <a:gd name="T1" fmla="*/ 1 h 102"/>
                <a:gd name="T2" fmla="*/ 0 w 258"/>
                <a:gd name="T3" fmla="*/ 0 h 102"/>
                <a:gd name="T4" fmla="*/ 0 w 258"/>
                <a:gd name="T5" fmla="*/ 1 h 102"/>
                <a:gd name="T6" fmla="*/ 0 w 258"/>
                <a:gd name="T7" fmla="*/ 1 h 102"/>
                <a:gd name="T8" fmla="*/ 0 w 258"/>
                <a:gd name="T9" fmla="*/ 1 h 10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8"/>
                <a:gd name="T16" fmla="*/ 0 h 102"/>
                <a:gd name="T17" fmla="*/ 258 w 258"/>
                <a:gd name="T18" fmla="*/ 102 h 10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8" h="102">
                  <a:moveTo>
                    <a:pt x="0" y="46"/>
                  </a:moveTo>
                  <a:lnTo>
                    <a:pt x="71" y="0"/>
                  </a:lnTo>
                  <a:lnTo>
                    <a:pt x="258" y="52"/>
                  </a:lnTo>
                  <a:lnTo>
                    <a:pt x="183" y="102"/>
                  </a:lnTo>
                  <a:lnTo>
                    <a:pt x="0" y="4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16" name="Freeform 843"/>
            <p:cNvSpPr>
              <a:spLocks/>
            </p:cNvSpPr>
            <p:nvPr/>
          </p:nvSpPr>
          <p:spPr bwMode="auto">
            <a:xfrm>
              <a:off x="3566" y="1981"/>
              <a:ext cx="89" cy="33"/>
            </a:xfrm>
            <a:custGeom>
              <a:avLst/>
              <a:gdLst>
                <a:gd name="T0" fmla="*/ 0 w 194"/>
                <a:gd name="T1" fmla="*/ 0 h 63"/>
                <a:gd name="T2" fmla="*/ 0 w 194"/>
                <a:gd name="T3" fmla="*/ 1 h 63"/>
                <a:gd name="T4" fmla="*/ 0 w 194"/>
                <a:gd name="T5" fmla="*/ 1 h 63"/>
                <a:gd name="T6" fmla="*/ 0 w 194"/>
                <a:gd name="T7" fmla="*/ 1 h 63"/>
                <a:gd name="T8" fmla="*/ 0 w 194"/>
                <a:gd name="T9" fmla="*/ 0 h 6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94"/>
                <a:gd name="T16" fmla="*/ 0 h 63"/>
                <a:gd name="T17" fmla="*/ 194 w 194"/>
                <a:gd name="T18" fmla="*/ 63 h 6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94" h="63">
                  <a:moveTo>
                    <a:pt x="12" y="0"/>
                  </a:moveTo>
                  <a:lnTo>
                    <a:pt x="194" y="53"/>
                  </a:lnTo>
                  <a:lnTo>
                    <a:pt x="180" y="63"/>
                  </a:lnTo>
                  <a:lnTo>
                    <a:pt x="0" y="9"/>
                  </a:lnTo>
                  <a:lnTo>
                    <a:pt x="12" y="0"/>
                  </a:ln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17" name="Freeform 844"/>
            <p:cNvSpPr>
              <a:spLocks/>
            </p:cNvSpPr>
            <p:nvPr/>
          </p:nvSpPr>
          <p:spPr bwMode="auto">
            <a:xfrm>
              <a:off x="4032" y="1882"/>
              <a:ext cx="418" cy="371"/>
            </a:xfrm>
            <a:custGeom>
              <a:avLst/>
              <a:gdLst>
                <a:gd name="T0" fmla="*/ 0 w 990"/>
                <a:gd name="T1" fmla="*/ 0 h 792"/>
                <a:gd name="T2" fmla="*/ 0 w 990"/>
                <a:gd name="T3" fmla="*/ 0 h 792"/>
                <a:gd name="T4" fmla="*/ 0 w 990"/>
                <a:gd name="T5" fmla="*/ 0 h 792"/>
                <a:gd name="T6" fmla="*/ 0 w 990"/>
                <a:gd name="T7" fmla="*/ 0 h 792"/>
                <a:gd name="T8" fmla="*/ 0 w 990"/>
                <a:gd name="T9" fmla="*/ 0 h 79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990"/>
                <a:gd name="T16" fmla="*/ 0 h 792"/>
                <a:gd name="T17" fmla="*/ 990 w 990"/>
                <a:gd name="T18" fmla="*/ 792 h 79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990" h="792">
                  <a:moveTo>
                    <a:pt x="3" y="738"/>
                  </a:moveTo>
                  <a:lnTo>
                    <a:pt x="990" y="0"/>
                  </a:lnTo>
                  <a:lnTo>
                    <a:pt x="987" y="60"/>
                  </a:lnTo>
                  <a:lnTo>
                    <a:pt x="0" y="792"/>
                  </a:lnTo>
                  <a:lnTo>
                    <a:pt x="3" y="738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18" name="Freeform 845"/>
            <p:cNvSpPr>
              <a:spLocks/>
            </p:cNvSpPr>
            <p:nvPr/>
          </p:nvSpPr>
          <p:spPr bwMode="auto">
            <a:xfrm>
              <a:off x="2966" y="1912"/>
              <a:ext cx="1069" cy="338"/>
            </a:xfrm>
            <a:custGeom>
              <a:avLst/>
              <a:gdLst>
                <a:gd name="T0" fmla="*/ 0 w 2532"/>
                <a:gd name="T1" fmla="*/ 0 h 723"/>
                <a:gd name="T2" fmla="*/ 0 w 2532"/>
                <a:gd name="T3" fmla="*/ 0 h 723"/>
                <a:gd name="T4" fmla="*/ 0 w 2532"/>
                <a:gd name="T5" fmla="*/ 0 h 723"/>
                <a:gd name="T6" fmla="*/ 0 w 2532"/>
                <a:gd name="T7" fmla="*/ 0 h 723"/>
                <a:gd name="T8" fmla="*/ 0 w 2532"/>
                <a:gd name="T9" fmla="*/ 0 h 723"/>
                <a:gd name="T10" fmla="*/ 0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chemeClr val="bg2"/>
            </a:soli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71019" name="Freeform 846"/>
            <p:cNvSpPr>
              <a:spLocks/>
            </p:cNvSpPr>
            <p:nvPr/>
          </p:nvSpPr>
          <p:spPr bwMode="auto">
            <a:xfrm>
              <a:off x="2967" y="1850"/>
              <a:ext cx="12" cy="68"/>
            </a:xfrm>
            <a:custGeom>
              <a:avLst/>
              <a:gdLst>
                <a:gd name="T0" fmla="*/ 0 w 26"/>
                <a:gd name="T1" fmla="*/ 0 h 147"/>
                <a:gd name="T2" fmla="*/ 0 w 26"/>
                <a:gd name="T3" fmla="*/ 0 h 147"/>
                <a:gd name="T4" fmla="*/ 0 w 26"/>
                <a:gd name="T5" fmla="*/ 0 h 147"/>
                <a:gd name="T6" fmla="*/ 0 w 26"/>
                <a:gd name="T7" fmla="*/ 0 h 147"/>
                <a:gd name="T8" fmla="*/ 0 w 26"/>
                <a:gd name="T9" fmla="*/ 0 h 147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6"/>
                <a:gd name="T16" fmla="*/ 0 h 147"/>
                <a:gd name="T17" fmla="*/ 26 w 26"/>
                <a:gd name="T18" fmla="*/ 147 h 147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6" h="147">
                  <a:moveTo>
                    <a:pt x="26" y="10"/>
                  </a:moveTo>
                  <a:lnTo>
                    <a:pt x="23" y="147"/>
                  </a:lnTo>
                  <a:lnTo>
                    <a:pt x="0" y="144"/>
                  </a:lnTo>
                  <a:lnTo>
                    <a:pt x="3" y="0"/>
                  </a:lnTo>
                  <a:lnTo>
                    <a:pt x="26" y="10"/>
                  </a:lnTo>
                  <a:close/>
                </a:path>
              </a:pathLst>
            </a:custGeom>
            <a:solidFill>
              <a:srgbClr val="B2B2B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20" name="Freeform 847"/>
            <p:cNvSpPr>
              <a:spLocks/>
            </p:cNvSpPr>
            <p:nvPr/>
          </p:nvSpPr>
          <p:spPr bwMode="auto">
            <a:xfrm>
              <a:off x="2968" y="1571"/>
              <a:ext cx="496" cy="283"/>
            </a:xfrm>
            <a:custGeom>
              <a:avLst/>
              <a:gdLst>
                <a:gd name="T0" fmla="*/ 0 w 1176"/>
                <a:gd name="T1" fmla="*/ 0 h 606"/>
                <a:gd name="T2" fmla="*/ 0 w 1176"/>
                <a:gd name="T3" fmla="*/ 0 h 606"/>
                <a:gd name="T4" fmla="*/ 0 w 1176"/>
                <a:gd name="T5" fmla="*/ 0 h 606"/>
                <a:gd name="T6" fmla="*/ 0 w 1176"/>
                <a:gd name="T7" fmla="*/ 0 h 606"/>
                <a:gd name="T8" fmla="*/ 0 w 1176"/>
                <a:gd name="T9" fmla="*/ 0 h 60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176"/>
                <a:gd name="T16" fmla="*/ 0 h 606"/>
                <a:gd name="T17" fmla="*/ 1176 w 1176"/>
                <a:gd name="T18" fmla="*/ 606 h 60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176" h="606">
                  <a:moveTo>
                    <a:pt x="1170" y="0"/>
                  </a:moveTo>
                  <a:lnTo>
                    <a:pt x="0" y="597"/>
                  </a:lnTo>
                  <a:lnTo>
                    <a:pt x="30" y="606"/>
                  </a:lnTo>
                  <a:lnTo>
                    <a:pt x="1176" y="18"/>
                  </a:lnTo>
                  <a:lnTo>
                    <a:pt x="1170" y="0"/>
                  </a:lnTo>
                  <a:close/>
                </a:path>
              </a:pathLst>
            </a:custGeom>
            <a:solidFill>
              <a:srgbClr val="B2B2B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21" name="Freeform 848"/>
            <p:cNvSpPr>
              <a:spLocks/>
            </p:cNvSpPr>
            <p:nvPr/>
          </p:nvSpPr>
          <p:spPr bwMode="auto">
            <a:xfrm>
              <a:off x="3001" y="1864"/>
              <a:ext cx="1013" cy="325"/>
            </a:xfrm>
            <a:custGeom>
              <a:avLst/>
              <a:gdLst>
                <a:gd name="T0" fmla="*/ 0 w 2532"/>
                <a:gd name="T1" fmla="*/ 0 h 723"/>
                <a:gd name="T2" fmla="*/ 0 w 2532"/>
                <a:gd name="T3" fmla="*/ 0 h 723"/>
                <a:gd name="T4" fmla="*/ 0 w 2532"/>
                <a:gd name="T5" fmla="*/ 0 h 723"/>
                <a:gd name="T6" fmla="*/ 0 w 2532"/>
                <a:gd name="T7" fmla="*/ 0 h 723"/>
                <a:gd name="T8" fmla="*/ 0 w 2532"/>
                <a:gd name="T9" fmla="*/ 0 h 723"/>
                <a:gd name="T10" fmla="*/ 0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22" name="Freeform 849"/>
            <p:cNvSpPr>
              <a:spLocks/>
            </p:cNvSpPr>
            <p:nvPr/>
          </p:nvSpPr>
          <p:spPr bwMode="auto">
            <a:xfrm flipV="1">
              <a:off x="4013" y="1841"/>
              <a:ext cx="413" cy="337"/>
            </a:xfrm>
            <a:custGeom>
              <a:avLst/>
              <a:gdLst>
                <a:gd name="T0" fmla="*/ 0 w 2532"/>
                <a:gd name="T1" fmla="*/ 0 h 723"/>
                <a:gd name="T2" fmla="*/ 0 w 2532"/>
                <a:gd name="T3" fmla="*/ 0 h 723"/>
                <a:gd name="T4" fmla="*/ 0 w 2532"/>
                <a:gd name="T5" fmla="*/ 0 h 723"/>
                <a:gd name="T6" fmla="*/ 0 w 2532"/>
                <a:gd name="T7" fmla="*/ 0 h 723"/>
                <a:gd name="T8" fmla="*/ 0 w 2532"/>
                <a:gd name="T9" fmla="*/ 0 h 723"/>
                <a:gd name="T10" fmla="*/ 0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rgbClr val="B2B2B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23" name="Freeform 850"/>
            <p:cNvSpPr>
              <a:spLocks/>
            </p:cNvSpPr>
            <p:nvPr/>
          </p:nvSpPr>
          <p:spPr bwMode="auto">
            <a:xfrm>
              <a:off x="3530" y="862"/>
              <a:ext cx="1124" cy="872"/>
            </a:xfrm>
            <a:custGeom>
              <a:avLst/>
              <a:gdLst>
                <a:gd name="T0" fmla="*/ 214 w 1124"/>
                <a:gd name="T1" fmla="*/ 0 h 872"/>
                <a:gd name="T2" fmla="*/ 1124 w 1124"/>
                <a:gd name="T3" fmla="*/ 128 h 872"/>
                <a:gd name="T4" fmla="*/ 884 w 1124"/>
                <a:gd name="T5" fmla="*/ 872 h 872"/>
                <a:gd name="T6" fmla="*/ 0 w 1124"/>
                <a:gd name="T7" fmla="*/ 656 h 872"/>
                <a:gd name="T8" fmla="*/ 214 w 1124"/>
                <a:gd name="T9" fmla="*/ 0 h 87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124"/>
                <a:gd name="T16" fmla="*/ 0 h 872"/>
                <a:gd name="T17" fmla="*/ 1124 w 1124"/>
                <a:gd name="T18" fmla="*/ 872 h 87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124" h="872">
                  <a:moveTo>
                    <a:pt x="214" y="0"/>
                  </a:moveTo>
                  <a:lnTo>
                    <a:pt x="1124" y="128"/>
                  </a:lnTo>
                  <a:lnTo>
                    <a:pt x="884" y="872"/>
                  </a:lnTo>
                  <a:lnTo>
                    <a:pt x="0" y="656"/>
                  </a:lnTo>
                  <a:lnTo>
                    <a:pt x="214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>
                    <a:alpha val="81000"/>
                  </a:srgbClr>
                </a:gs>
                <a:gs pos="100000">
                  <a:srgbClr val="666666">
                    <a:alpha val="79999"/>
                  </a:srgbClr>
                </a:gs>
              </a:gsLst>
              <a:lin ang="540000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pic>
          <p:nvPicPr>
            <p:cNvPr id="71024" name="Picture 851" descr="grayed_radiation"/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96" y="396"/>
              <a:ext cx="1808" cy="105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grpSp>
        <p:nvGrpSpPr>
          <p:cNvPr id="70710" name="Group 852"/>
          <p:cNvGrpSpPr>
            <a:grpSpLocks/>
          </p:cNvGrpSpPr>
          <p:nvPr/>
        </p:nvGrpSpPr>
        <p:grpSpPr bwMode="auto">
          <a:xfrm>
            <a:off x="5537200" y="3054350"/>
            <a:ext cx="504825" cy="401638"/>
            <a:chOff x="2896" y="396"/>
            <a:chExt cx="1848" cy="1887"/>
          </a:xfrm>
        </p:grpSpPr>
        <p:pic>
          <p:nvPicPr>
            <p:cNvPr id="70979" name="Picture 853" descr="laptop_keyboard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09064" flipH="1">
              <a:off x="2966" y="1553"/>
              <a:ext cx="1526" cy="73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0980" name="Freeform 854"/>
            <p:cNvSpPr>
              <a:spLocks/>
            </p:cNvSpPr>
            <p:nvPr/>
          </p:nvSpPr>
          <p:spPr bwMode="auto">
            <a:xfrm>
              <a:off x="3472" y="844"/>
              <a:ext cx="1228" cy="953"/>
            </a:xfrm>
            <a:custGeom>
              <a:avLst/>
              <a:gdLst>
                <a:gd name="T0" fmla="*/ 0 w 2982"/>
                <a:gd name="T1" fmla="*/ 0 h 2442"/>
                <a:gd name="T2" fmla="*/ 0 w 2982"/>
                <a:gd name="T3" fmla="*/ 0 h 2442"/>
                <a:gd name="T4" fmla="*/ 0 w 2982"/>
                <a:gd name="T5" fmla="*/ 0 h 2442"/>
                <a:gd name="T6" fmla="*/ 0 w 2982"/>
                <a:gd name="T7" fmla="*/ 0 h 2442"/>
                <a:gd name="T8" fmla="*/ 0 w 2982"/>
                <a:gd name="T9" fmla="*/ 0 h 24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82"/>
                <a:gd name="T16" fmla="*/ 0 h 2442"/>
                <a:gd name="T17" fmla="*/ 2982 w 2982"/>
                <a:gd name="T18" fmla="*/ 2442 h 24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82" h="2442">
                  <a:moveTo>
                    <a:pt x="540" y="0"/>
                  </a:moveTo>
                  <a:lnTo>
                    <a:pt x="0" y="1734"/>
                  </a:lnTo>
                  <a:lnTo>
                    <a:pt x="2394" y="2442"/>
                  </a:lnTo>
                  <a:lnTo>
                    <a:pt x="2982" y="318"/>
                  </a:lnTo>
                  <a:lnTo>
                    <a:pt x="540" y="0"/>
                  </a:lnTo>
                  <a:close/>
                </a:path>
              </a:pathLst>
            </a:custGeom>
            <a:solidFill>
              <a:schemeClr val="tx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pic>
          <p:nvPicPr>
            <p:cNvPr id="70981" name="Picture 855" descr="screen"/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532" y="868"/>
              <a:ext cx="1117" cy="86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0982" name="Freeform 856"/>
            <p:cNvSpPr>
              <a:spLocks/>
            </p:cNvSpPr>
            <p:nvPr/>
          </p:nvSpPr>
          <p:spPr bwMode="auto">
            <a:xfrm>
              <a:off x="3695" y="816"/>
              <a:ext cx="1042" cy="177"/>
            </a:xfrm>
            <a:custGeom>
              <a:avLst/>
              <a:gdLst>
                <a:gd name="T0" fmla="*/ 0 w 2528"/>
                <a:gd name="T1" fmla="*/ 0 h 455"/>
                <a:gd name="T2" fmla="*/ 0 w 2528"/>
                <a:gd name="T3" fmla="*/ 0 h 455"/>
                <a:gd name="T4" fmla="*/ 0 w 2528"/>
                <a:gd name="T5" fmla="*/ 0 h 455"/>
                <a:gd name="T6" fmla="*/ 0 w 2528"/>
                <a:gd name="T7" fmla="*/ 0 h 455"/>
                <a:gd name="T8" fmla="*/ 0 w 2528"/>
                <a:gd name="T9" fmla="*/ 0 h 455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28"/>
                <a:gd name="T16" fmla="*/ 0 h 455"/>
                <a:gd name="T17" fmla="*/ 2528 w 2528"/>
                <a:gd name="T18" fmla="*/ 455 h 455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28" h="455">
                  <a:moveTo>
                    <a:pt x="14" y="0"/>
                  </a:moveTo>
                  <a:lnTo>
                    <a:pt x="2528" y="341"/>
                  </a:lnTo>
                  <a:lnTo>
                    <a:pt x="2480" y="455"/>
                  </a:lnTo>
                  <a:lnTo>
                    <a:pt x="0" y="86"/>
                  </a:lnTo>
                  <a:lnTo>
                    <a:pt x="14" y="0"/>
                  </a:lnTo>
                  <a:close/>
                </a:path>
              </a:pathLst>
            </a:custGeom>
            <a:gradFill rotWithShape="1">
              <a:gsLst>
                <a:gs pos="0">
                  <a:schemeClr val="bg2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83" name="Freeform 857"/>
            <p:cNvSpPr>
              <a:spLocks/>
            </p:cNvSpPr>
            <p:nvPr/>
          </p:nvSpPr>
          <p:spPr bwMode="auto">
            <a:xfrm>
              <a:off x="3461" y="814"/>
              <a:ext cx="289" cy="739"/>
            </a:xfrm>
            <a:custGeom>
              <a:avLst/>
              <a:gdLst>
                <a:gd name="T0" fmla="*/ 0 w 702"/>
                <a:gd name="T1" fmla="*/ 0 h 1893"/>
                <a:gd name="T2" fmla="*/ 0 w 702"/>
                <a:gd name="T3" fmla="*/ 0 h 1893"/>
                <a:gd name="T4" fmla="*/ 0 w 702"/>
                <a:gd name="T5" fmla="*/ 0 h 1893"/>
                <a:gd name="T6" fmla="*/ 0 w 702"/>
                <a:gd name="T7" fmla="*/ 0 h 1893"/>
                <a:gd name="T8" fmla="*/ 0 w 702"/>
                <a:gd name="T9" fmla="*/ 0 h 189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02"/>
                <a:gd name="T16" fmla="*/ 0 h 1893"/>
                <a:gd name="T17" fmla="*/ 702 w 702"/>
                <a:gd name="T18" fmla="*/ 1893 h 189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02" h="1893">
                  <a:moveTo>
                    <a:pt x="579" y="0"/>
                  </a:moveTo>
                  <a:lnTo>
                    <a:pt x="0" y="1869"/>
                  </a:lnTo>
                  <a:lnTo>
                    <a:pt x="114" y="1893"/>
                  </a:lnTo>
                  <a:lnTo>
                    <a:pt x="702" y="51"/>
                  </a:lnTo>
                  <a:lnTo>
                    <a:pt x="579" y="0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84" name="Freeform 858"/>
            <p:cNvSpPr>
              <a:spLocks/>
            </p:cNvSpPr>
            <p:nvPr/>
          </p:nvSpPr>
          <p:spPr bwMode="auto">
            <a:xfrm>
              <a:off x="4418" y="946"/>
              <a:ext cx="311" cy="853"/>
            </a:xfrm>
            <a:custGeom>
              <a:avLst/>
              <a:gdLst>
                <a:gd name="T0" fmla="*/ 0 w 756"/>
                <a:gd name="T1" fmla="*/ 0 h 2184"/>
                <a:gd name="T2" fmla="*/ 0 w 756"/>
                <a:gd name="T3" fmla="*/ 0 h 2184"/>
                <a:gd name="T4" fmla="*/ 0 w 756"/>
                <a:gd name="T5" fmla="*/ 0 h 2184"/>
                <a:gd name="T6" fmla="*/ 0 w 756"/>
                <a:gd name="T7" fmla="*/ 0 h 2184"/>
                <a:gd name="T8" fmla="*/ 0 w 756"/>
                <a:gd name="T9" fmla="*/ 0 h 218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56"/>
                <a:gd name="T16" fmla="*/ 0 h 2184"/>
                <a:gd name="T17" fmla="*/ 756 w 756"/>
                <a:gd name="T18" fmla="*/ 2184 h 2184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56" h="2184">
                  <a:moveTo>
                    <a:pt x="756" y="0"/>
                  </a:moveTo>
                  <a:lnTo>
                    <a:pt x="138" y="2184"/>
                  </a:lnTo>
                  <a:lnTo>
                    <a:pt x="0" y="2148"/>
                  </a:lnTo>
                  <a:lnTo>
                    <a:pt x="606" y="78"/>
                  </a:lnTo>
                  <a:lnTo>
                    <a:pt x="756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85" name="Freeform 859"/>
            <p:cNvSpPr>
              <a:spLocks/>
            </p:cNvSpPr>
            <p:nvPr/>
          </p:nvSpPr>
          <p:spPr bwMode="auto">
            <a:xfrm>
              <a:off x="3457" y="1515"/>
              <a:ext cx="1143" cy="288"/>
            </a:xfrm>
            <a:custGeom>
              <a:avLst/>
              <a:gdLst>
                <a:gd name="T0" fmla="*/ 0 w 2773"/>
                <a:gd name="T1" fmla="*/ 0 h 738"/>
                <a:gd name="T2" fmla="*/ 0 w 2773"/>
                <a:gd name="T3" fmla="*/ 0 h 738"/>
                <a:gd name="T4" fmla="*/ 0 w 2773"/>
                <a:gd name="T5" fmla="*/ 0 h 738"/>
                <a:gd name="T6" fmla="*/ 0 w 2773"/>
                <a:gd name="T7" fmla="*/ 0 h 738"/>
                <a:gd name="T8" fmla="*/ 0 w 2773"/>
                <a:gd name="T9" fmla="*/ 0 h 73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773"/>
                <a:gd name="T16" fmla="*/ 0 h 738"/>
                <a:gd name="T17" fmla="*/ 2773 w 2773"/>
                <a:gd name="T18" fmla="*/ 738 h 73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773" h="738">
                  <a:moveTo>
                    <a:pt x="33" y="0"/>
                  </a:moveTo>
                  <a:lnTo>
                    <a:pt x="0" y="99"/>
                  </a:lnTo>
                  <a:lnTo>
                    <a:pt x="2436" y="738"/>
                  </a:lnTo>
                  <a:cubicBezTo>
                    <a:pt x="2499" y="501"/>
                    <a:pt x="2773" y="727"/>
                    <a:pt x="2373" y="603"/>
                  </a:cubicBezTo>
                  <a:lnTo>
                    <a:pt x="33" y="0"/>
                  </a:lnTo>
                  <a:close/>
                </a:path>
              </a:pathLst>
            </a:custGeom>
            <a:gradFill rotWithShape="1">
              <a:gsLst>
                <a:gs pos="0">
                  <a:schemeClr val="bg2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86" name="Freeform 860"/>
            <p:cNvSpPr>
              <a:spLocks/>
            </p:cNvSpPr>
            <p:nvPr/>
          </p:nvSpPr>
          <p:spPr bwMode="auto">
            <a:xfrm>
              <a:off x="4452" y="954"/>
              <a:ext cx="292" cy="855"/>
            </a:xfrm>
            <a:custGeom>
              <a:avLst/>
              <a:gdLst>
                <a:gd name="T0" fmla="*/ 0 w 637"/>
                <a:gd name="T1" fmla="*/ 0 h 1659"/>
                <a:gd name="T2" fmla="*/ 0 w 637"/>
                <a:gd name="T3" fmla="*/ 0 h 1659"/>
                <a:gd name="T4" fmla="*/ 0 w 637"/>
                <a:gd name="T5" fmla="*/ 2 h 1659"/>
                <a:gd name="T6" fmla="*/ 0 w 637"/>
                <a:gd name="T7" fmla="*/ 2 h 1659"/>
                <a:gd name="T8" fmla="*/ 0 w 637"/>
                <a:gd name="T9" fmla="*/ 0 h 1659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637"/>
                <a:gd name="T16" fmla="*/ 0 h 1659"/>
                <a:gd name="T17" fmla="*/ 637 w 637"/>
                <a:gd name="T18" fmla="*/ 1659 h 1659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637" h="1659">
                  <a:moveTo>
                    <a:pt x="615" y="0"/>
                  </a:moveTo>
                  <a:lnTo>
                    <a:pt x="637" y="0"/>
                  </a:lnTo>
                  <a:lnTo>
                    <a:pt x="68" y="1659"/>
                  </a:lnTo>
                  <a:lnTo>
                    <a:pt x="0" y="1647"/>
                  </a:lnTo>
                  <a:lnTo>
                    <a:pt x="615" y="0"/>
                  </a:lnTo>
                  <a:close/>
                </a:path>
              </a:pathLst>
            </a:custGeom>
            <a:solidFill>
              <a:srgbClr val="4D4D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87" name="Freeform 861"/>
            <p:cNvSpPr>
              <a:spLocks/>
            </p:cNvSpPr>
            <p:nvPr/>
          </p:nvSpPr>
          <p:spPr bwMode="auto">
            <a:xfrm>
              <a:off x="3459" y="1553"/>
              <a:ext cx="1016" cy="284"/>
            </a:xfrm>
            <a:custGeom>
              <a:avLst/>
              <a:gdLst>
                <a:gd name="T0" fmla="*/ 0 w 2216"/>
                <a:gd name="T1" fmla="*/ 0 h 550"/>
                <a:gd name="T2" fmla="*/ 0 w 2216"/>
                <a:gd name="T3" fmla="*/ 1 h 550"/>
                <a:gd name="T4" fmla="*/ 1 w 2216"/>
                <a:gd name="T5" fmla="*/ 1 h 550"/>
                <a:gd name="T6" fmla="*/ 1 w 2216"/>
                <a:gd name="T7" fmla="*/ 1 h 550"/>
                <a:gd name="T8" fmla="*/ 0 w 2216"/>
                <a:gd name="T9" fmla="*/ 0 h 55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216"/>
                <a:gd name="T16" fmla="*/ 0 h 550"/>
                <a:gd name="T17" fmla="*/ 2216 w 2216"/>
                <a:gd name="T18" fmla="*/ 550 h 55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216" h="550">
                  <a:moveTo>
                    <a:pt x="0" y="0"/>
                  </a:moveTo>
                  <a:lnTo>
                    <a:pt x="9" y="57"/>
                  </a:lnTo>
                  <a:lnTo>
                    <a:pt x="2164" y="550"/>
                  </a:lnTo>
                  <a:lnTo>
                    <a:pt x="2216" y="496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chemeClr val="bg2"/>
                </a:gs>
                <a:gs pos="100000">
                  <a:srgbClr val="DDDDDD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88" name="Freeform 862"/>
            <p:cNvSpPr>
              <a:spLocks/>
            </p:cNvSpPr>
            <p:nvPr/>
          </p:nvSpPr>
          <p:spPr bwMode="auto">
            <a:xfrm>
              <a:off x="3442" y="1857"/>
              <a:ext cx="345" cy="169"/>
            </a:xfrm>
            <a:custGeom>
              <a:avLst/>
              <a:gdLst>
                <a:gd name="T0" fmla="*/ 0 w 752"/>
                <a:gd name="T1" fmla="*/ 0 h 327"/>
                <a:gd name="T2" fmla="*/ 0 w 752"/>
                <a:gd name="T3" fmla="*/ 1 h 327"/>
                <a:gd name="T4" fmla="*/ 0 w 752"/>
                <a:gd name="T5" fmla="*/ 1 h 327"/>
                <a:gd name="T6" fmla="*/ 0 w 752"/>
                <a:gd name="T7" fmla="*/ 1 h 327"/>
                <a:gd name="T8" fmla="*/ 0 w 752"/>
                <a:gd name="T9" fmla="*/ 0 h 327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52"/>
                <a:gd name="T16" fmla="*/ 0 h 327"/>
                <a:gd name="T17" fmla="*/ 752 w 752"/>
                <a:gd name="T18" fmla="*/ 327 h 327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52" h="327">
                  <a:moveTo>
                    <a:pt x="293" y="0"/>
                  </a:moveTo>
                  <a:lnTo>
                    <a:pt x="752" y="124"/>
                  </a:lnTo>
                  <a:lnTo>
                    <a:pt x="470" y="327"/>
                  </a:lnTo>
                  <a:lnTo>
                    <a:pt x="0" y="183"/>
                  </a:lnTo>
                  <a:lnTo>
                    <a:pt x="293" y="0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89" name="Freeform 863"/>
            <p:cNvSpPr>
              <a:spLocks/>
            </p:cNvSpPr>
            <p:nvPr/>
          </p:nvSpPr>
          <p:spPr bwMode="auto">
            <a:xfrm>
              <a:off x="3449" y="1860"/>
              <a:ext cx="333" cy="160"/>
            </a:xfrm>
            <a:custGeom>
              <a:avLst/>
              <a:gdLst>
                <a:gd name="T0" fmla="*/ 0 w 726"/>
                <a:gd name="T1" fmla="*/ 0 h 311"/>
                <a:gd name="T2" fmla="*/ 0 w 726"/>
                <a:gd name="T3" fmla="*/ 1 h 311"/>
                <a:gd name="T4" fmla="*/ 0 w 726"/>
                <a:gd name="T5" fmla="*/ 1 h 311"/>
                <a:gd name="T6" fmla="*/ 0 w 726"/>
                <a:gd name="T7" fmla="*/ 1 h 311"/>
                <a:gd name="T8" fmla="*/ 0 w 726"/>
                <a:gd name="T9" fmla="*/ 0 h 31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26"/>
                <a:gd name="T16" fmla="*/ 0 h 311"/>
                <a:gd name="T17" fmla="*/ 726 w 726"/>
                <a:gd name="T18" fmla="*/ 311 h 311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26" h="311">
                  <a:moveTo>
                    <a:pt x="282" y="0"/>
                  </a:moveTo>
                  <a:lnTo>
                    <a:pt x="726" y="119"/>
                  </a:lnTo>
                  <a:lnTo>
                    <a:pt x="457" y="311"/>
                  </a:lnTo>
                  <a:lnTo>
                    <a:pt x="0" y="173"/>
                  </a:lnTo>
                  <a:lnTo>
                    <a:pt x="282" y="0"/>
                  </a:lnTo>
                  <a:close/>
                </a:path>
              </a:pathLst>
            </a:custGeom>
            <a:gradFill rotWithShape="1">
              <a:gsLst>
                <a:gs pos="0">
                  <a:srgbClr val="4D4D4D"/>
                </a:gs>
                <a:gs pos="100000">
                  <a:srgbClr val="DDDDDD"/>
                </a:gs>
              </a:gsLst>
              <a:lin ang="189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90" name="Freeform 864"/>
            <p:cNvSpPr>
              <a:spLocks/>
            </p:cNvSpPr>
            <p:nvPr/>
          </p:nvSpPr>
          <p:spPr bwMode="auto">
            <a:xfrm>
              <a:off x="3473" y="1923"/>
              <a:ext cx="119" cy="52"/>
            </a:xfrm>
            <a:custGeom>
              <a:avLst/>
              <a:gdLst>
                <a:gd name="T0" fmla="*/ 0 w 258"/>
                <a:gd name="T1" fmla="*/ 1 h 100"/>
                <a:gd name="T2" fmla="*/ 0 w 258"/>
                <a:gd name="T3" fmla="*/ 0 h 100"/>
                <a:gd name="T4" fmla="*/ 0 w 258"/>
                <a:gd name="T5" fmla="*/ 1 h 100"/>
                <a:gd name="T6" fmla="*/ 0 w 258"/>
                <a:gd name="T7" fmla="*/ 1 h 100"/>
                <a:gd name="T8" fmla="*/ 0 w 258"/>
                <a:gd name="T9" fmla="*/ 1 h 10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8"/>
                <a:gd name="T16" fmla="*/ 0 h 100"/>
                <a:gd name="T17" fmla="*/ 258 w 258"/>
                <a:gd name="T18" fmla="*/ 100 h 10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8" h="100">
                  <a:moveTo>
                    <a:pt x="0" y="44"/>
                  </a:moveTo>
                  <a:lnTo>
                    <a:pt x="75" y="0"/>
                  </a:lnTo>
                  <a:lnTo>
                    <a:pt x="258" y="50"/>
                  </a:lnTo>
                  <a:lnTo>
                    <a:pt x="183" y="100"/>
                  </a:lnTo>
                  <a:lnTo>
                    <a:pt x="0" y="44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91" name="Freeform 865"/>
            <p:cNvSpPr>
              <a:spLocks/>
            </p:cNvSpPr>
            <p:nvPr/>
          </p:nvSpPr>
          <p:spPr bwMode="auto">
            <a:xfrm>
              <a:off x="3469" y="1947"/>
              <a:ext cx="89" cy="32"/>
            </a:xfrm>
            <a:custGeom>
              <a:avLst/>
              <a:gdLst>
                <a:gd name="T0" fmla="*/ 0 w 194"/>
                <a:gd name="T1" fmla="*/ 0 h 63"/>
                <a:gd name="T2" fmla="*/ 0 w 194"/>
                <a:gd name="T3" fmla="*/ 1 h 63"/>
                <a:gd name="T4" fmla="*/ 0 w 194"/>
                <a:gd name="T5" fmla="*/ 1 h 63"/>
                <a:gd name="T6" fmla="*/ 0 w 194"/>
                <a:gd name="T7" fmla="*/ 1 h 63"/>
                <a:gd name="T8" fmla="*/ 0 w 194"/>
                <a:gd name="T9" fmla="*/ 0 h 6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94"/>
                <a:gd name="T16" fmla="*/ 0 h 63"/>
                <a:gd name="T17" fmla="*/ 194 w 194"/>
                <a:gd name="T18" fmla="*/ 63 h 6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94" h="63">
                  <a:moveTo>
                    <a:pt x="12" y="0"/>
                  </a:moveTo>
                  <a:lnTo>
                    <a:pt x="194" y="53"/>
                  </a:lnTo>
                  <a:lnTo>
                    <a:pt x="180" y="63"/>
                  </a:lnTo>
                  <a:lnTo>
                    <a:pt x="0" y="9"/>
                  </a:lnTo>
                  <a:lnTo>
                    <a:pt x="12" y="0"/>
                  </a:ln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92" name="Freeform 866"/>
            <p:cNvSpPr>
              <a:spLocks/>
            </p:cNvSpPr>
            <p:nvPr/>
          </p:nvSpPr>
          <p:spPr bwMode="auto">
            <a:xfrm>
              <a:off x="3570" y="1956"/>
              <a:ext cx="119" cy="53"/>
            </a:xfrm>
            <a:custGeom>
              <a:avLst/>
              <a:gdLst>
                <a:gd name="T0" fmla="*/ 0 w 258"/>
                <a:gd name="T1" fmla="*/ 1 h 102"/>
                <a:gd name="T2" fmla="*/ 0 w 258"/>
                <a:gd name="T3" fmla="*/ 0 h 102"/>
                <a:gd name="T4" fmla="*/ 0 w 258"/>
                <a:gd name="T5" fmla="*/ 1 h 102"/>
                <a:gd name="T6" fmla="*/ 0 w 258"/>
                <a:gd name="T7" fmla="*/ 1 h 102"/>
                <a:gd name="T8" fmla="*/ 0 w 258"/>
                <a:gd name="T9" fmla="*/ 1 h 10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8"/>
                <a:gd name="T16" fmla="*/ 0 h 102"/>
                <a:gd name="T17" fmla="*/ 258 w 258"/>
                <a:gd name="T18" fmla="*/ 102 h 10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8" h="102">
                  <a:moveTo>
                    <a:pt x="0" y="46"/>
                  </a:moveTo>
                  <a:lnTo>
                    <a:pt x="71" y="0"/>
                  </a:lnTo>
                  <a:lnTo>
                    <a:pt x="258" y="52"/>
                  </a:lnTo>
                  <a:lnTo>
                    <a:pt x="183" y="102"/>
                  </a:lnTo>
                  <a:lnTo>
                    <a:pt x="0" y="4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93" name="Freeform 867"/>
            <p:cNvSpPr>
              <a:spLocks/>
            </p:cNvSpPr>
            <p:nvPr/>
          </p:nvSpPr>
          <p:spPr bwMode="auto">
            <a:xfrm>
              <a:off x="3566" y="1981"/>
              <a:ext cx="89" cy="33"/>
            </a:xfrm>
            <a:custGeom>
              <a:avLst/>
              <a:gdLst>
                <a:gd name="T0" fmla="*/ 0 w 194"/>
                <a:gd name="T1" fmla="*/ 0 h 63"/>
                <a:gd name="T2" fmla="*/ 0 w 194"/>
                <a:gd name="T3" fmla="*/ 1 h 63"/>
                <a:gd name="T4" fmla="*/ 0 w 194"/>
                <a:gd name="T5" fmla="*/ 1 h 63"/>
                <a:gd name="T6" fmla="*/ 0 w 194"/>
                <a:gd name="T7" fmla="*/ 1 h 63"/>
                <a:gd name="T8" fmla="*/ 0 w 194"/>
                <a:gd name="T9" fmla="*/ 0 h 6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94"/>
                <a:gd name="T16" fmla="*/ 0 h 63"/>
                <a:gd name="T17" fmla="*/ 194 w 194"/>
                <a:gd name="T18" fmla="*/ 63 h 6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94" h="63">
                  <a:moveTo>
                    <a:pt x="12" y="0"/>
                  </a:moveTo>
                  <a:lnTo>
                    <a:pt x="194" y="53"/>
                  </a:lnTo>
                  <a:lnTo>
                    <a:pt x="180" y="63"/>
                  </a:lnTo>
                  <a:lnTo>
                    <a:pt x="0" y="9"/>
                  </a:lnTo>
                  <a:lnTo>
                    <a:pt x="12" y="0"/>
                  </a:ln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94" name="Freeform 868"/>
            <p:cNvSpPr>
              <a:spLocks/>
            </p:cNvSpPr>
            <p:nvPr/>
          </p:nvSpPr>
          <p:spPr bwMode="auto">
            <a:xfrm>
              <a:off x="4032" y="1882"/>
              <a:ext cx="418" cy="371"/>
            </a:xfrm>
            <a:custGeom>
              <a:avLst/>
              <a:gdLst>
                <a:gd name="T0" fmla="*/ 0 w 990"/>
                <a:gd name="T1" fmla="*/ 0 h 792"/>
                <a:gd name="T2" fmla="*/ 0 w 990"/>
                <a:gd name="T3" fmla="*/ 0 h 792"/>
                <a:gd name="T4" fmla="*/ 0 w 990"/>
                <a:gd name="T5" fmla="*/ 0 h 792"/>
                <a:gd name="T6" fmla="*/ 0 w 990"/>
                <a:gd name="T7" fmla="*/ 0 h 792"/>
                <a:gd name="T8" fmla="*/ 0 w 990"/>
                <a:gd name="T9" fmla="*/ 0 h 79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990"/>
                <a:gd name="T16" fmla="*/ 0 h 792"/>
                <a:gd name="T17" fmla="*/ 990 w 990"/>
                <a:gd name="T18" fmla="*/ 792 h 79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990" h="792">
                  <a:moveTo>
                    <a:pt x="3" y="738"/>
                  </a:moveTo>
                  <a:lnTo>
                    <a:pt x="990" y="0"/>
                  </a:lnTo>
                  <a:lnTo>
                    <a:pt x="987" y="60"/>
                  </a:lnTo>
                  <a:lnTo>
                    <a:pt x="0" y="792"/>
                  </a:lnTo>
                  <a:lnTo>
                    <a:pt x="3" y="738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95" name="Freeform 869"/>
            <p:cNvSpPr>
              <a:spLocks/>
            </p:cNvSpPr>
            <p:nvPr/>
          </p:nvSpPr>
          <p:spPr bwMode="auto">
            <a:xfrm>
              <a:off x="2966" y="1912"/>
              <a:ext cx="1069" cy="338"/>
            </a:xfrm>
            <a:custGeom>
              <a:avLst/>
              <a:gdLst>
                <a:gd name="T0" fmla="*/ 0 w 2532"/>
                <a:gd name="T1" fmla="*/ 0 h 723"/>
                <a:gd name="T2" fmla="*/ 0 w 2532"/>
                <a:gd name="T3" fmla="*/ 0 h 723"/>
                <a:gd name="T4" fmla="*/ 0 w 2532"/>
                <a:gd name="T5" fmla="*/ 0 h 723"/>
                <a:gd name="T6" fmla="*/ 0 w 2532"/>
                <a:gd name="T7" fmla="*/ 0 h 723"/>
                <a:gd name="T8" fmla="*/ 0 w 2532"/>
                <a:gd name="T9" fmla="*/ 0 h 723"/>
                <a:gd name="T10" fmla="*/ 0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chemeClr val="bg2"/>
            </a:soli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70996" name="Freeform 870"/>
            <p:cNvSpPr>
              <a:spLocks/>
            </p:cNvSpPr>
            <p:nvPr/>
          </p:nvSpPr>
          <p:spPr bwMode="auto">
            <a:xfrm>
              <a:off x="2967" y="1850"/>
              <a:ext cx="12" cy="68"/>
            </a:xfrm>
            <a:custGeom>
              <a:avLst/>
              <a:gdLst>
                <a:gd name="T0" fmla="*/ 0 w 26"/>
                <a:gd name="T1" fmla="*/ 0 h 147"/>
                <a:gd name="T2" fmla="*/ 0 w 26"/>
                <a:gd name="T3" fmla="*/ 0 h 147"/>
                <a:gd name="T4" fmla="*/ 0 w 26"/>
                <a:gd name="T5" fmla="*/ 0 h 147"/>
                <a:gd name="T6" fmla="*/ 0 w 26"/>
                <a:gd name="T7" fmla="*/ 0 h 147"/>
                <a:gd name="T8" fmla="*/ 0 w 26"/>
                <a:gd name="T9" fmla="*/ 0 h 147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6"/>
                <a:gd name="T16" fmla="*/ 0 h 147"/>
                <a:gd name="T17" fmla="*/ 26 w 26"/>
                <a:gd name="T18" fmla="*/ 147 h 147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6" h="147">
                  <a:moveTo>
                    <a:pt x="26" y="10"/>
                  </a:moveTo>
                  <a:lnTo>
                    <a:pt x="23" y="147"/>
                  </a:lnTo>
                  <a:lnTo>
                    <a:pt x="0" y="144"/>
                  </a:lnTo>
                  <a:lnTo>
                    <a:pt x="3" y="0"/>
                  </a:lnTo>
                  <a:lnTo>
                    <a:pt x="26" y="10"/>
                  </a:lnTo>
                  <a:close/>
                </a:path>
              </a:pathLst>
            </a:custGeom>
            <a:solidFill>
              <a:srgbClr val="B2B2B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97" name="Freeform 871"/>
            <p:cNvSpPr>
              <a:spLocks/>
            </p:cNvSpPr>
            <p:nvPr/>
          </p:nvSpPr>
          <p:spPr bwMode="auto">
            <a:xfrm>
              <a:off x="2968" y="1571"/>
              <a:ext cx="496" cy="283"/>
            </a:xfrm>
            <a:custGeom>
              <a:avLst/>
              <a:gdLst>
                <a:gd name="T0" fmla="*/ 0 w 1176"/>
                <a:gd name="T1" fmla="*/ 0 h 606"/>
                <a:gd name="T2" fmla="*/ 0 w 1176"/>
                <a:gd name="T3" fmla="*/ 0 h 606"/>
                <a:gd name="T4" fmla="*/ 0 w 1176"/>
                <a:gd name="T5" fmla="*/ 0 h 606"/>
                <a:gd name="T6" fmla="*/ 0 w 1176"/>
                <a:gd name="T7" fmla="*/ 0 h 606"/>
                <a:gd name="T8" fmla="*/ 0 w 1176"/>
                <a:gd name="T9" fmla="*/ 0 h 60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176"/>
                <a:gd name="T16" fmla="*/ 0 h 606"/>
                <a:gd name="T17" fmla="*/ 1176 w 1176"/>
                <a:gd name="T18" fmla="*/ 606 h 60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176" h="606">
                  <a:moveTo>
                    <a:pt x="1170" y="0"/>
                  </a:moveTo>
                  <a:lnTo>
                    <a:pt x="0" y="597"/>
                  </a:lnTo>
                  <a:lnTo>
                    <a:pt x="30" y="606"/>
                  </a:lnTo>
                  <a:lnTo>
                    <a:pt x="1176" y="18"/>
                  </a:lnTo>
                  <a:lnTo>
                    <a:pt x="1170" y="0"/>
                  </a:lnTo>
                  <a:close/>
                </a:path>
              </a:pathLst>
            </a:custGeom>
            <a:solidFill>
              <a:srgbClr val="B2B2B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98" name="Freeform 872"/>
            <p:cNvSpPr>
              <a:spLocks/>
            </p:cNvSpPr>
            <p:nvPr/>
          </p:nvSpPr>
          <p:spPr bwMode="auto">
            <a:xfrm>
              <a:off x="3001" y="1864"/>
              <a:ext cx="1013" cy="325"/>
            </a:xfrm>
            <a:custGeom>
              <a:avLst/>
              <a:gdLst>
                <a:gd name="T0" fmla="*/ 0 w 2532"/>
                <a:gd name="T1" fmla="*/ 0 h 723"/>
                <a:gd name="T2" fmla="*/ 0 w 2532"/>
                <a:gd name="T3" fmla="*/ 0 h 723"/>
                <a:gd name="T4" fmla="*/ 0 w 2532"/>
                <a:gd name="T5" fmla="*/ 0 h 723"/>
                <a:gd name="T6" fmla="*/ 0 w 2532"/>
                <a:gd name="T7" fmla="*/ 0 h 723"/>
                <a:gd name="T8" fmla="*/ 0 w 2532"/>
                <a:gd name="T9" fmla="*/ 0 h 723"/>
                <a:gd name="T10" fmla="*/ 0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99" name="Freeform 873"/>
            <p:cNvSpPr>
              <a:spLocks/>
            </p:cNvSpPr>
            <p:nvPr/>
          </p:nvSpPr>
          <p:spPr bwMode="auto">
            <a:xfrm flipV="1">
              <a:off x="4013" y="1841"/>
              <a:ext cx="413" cy="337"/>
            </a:xfrm>
            <a:custGeom>
              <a:avLst/>
              <a:gdLst>
                <a:gd name="T0" fmla="*/ 0 w 2532"/>
                <a:gd name="T1" fmla="*/ 0 h 723"/>
                <a:gd name="T2" fmla="*/ 0 w 2532"/>
                <a:gd name="T3" fmla="*/ 0 h 723"/>
                <a:gd name="T4" fmla="*/ 0 w 2532"/>
                <a:gd name="T5" fmla="*/ 0 h 723"/>
                <a:gd name="T6" fmla="*/ 0 w 2532"/>
                <a:gd name="T7" fmla="*/ 0 h 723"/>
                <a:gd name="T8" fmla="*/ 0 w 2532"/>
                <a:gd name="T9" fmla="*/ 0 h 723"/>
                <a:gd name="T10" fmla="*/ 0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rgbClr val="B2B2B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1000" name="Freeform 874"/>
            <p:cNvSpPr>
              <a:spLocks/>
            </p:cNvSpPr>
            <p:nvPr/>
          </p:nvSpPr>
          <p:spPr bwMode="auto">
            <a:xfrm>
              <a:off x="3530" y="862"/>
              <a:ext cx="1124" cy="872"/>
            </a:xfrm>
            <a:custGeom>
              <a:avLst/>
              <a:gdLst>
                <a:gd name="T0" fmla="*/ 214 w 1124"/>
                <a:gd name="T1" fmla="*/ 0 h 872"/>
                <a:gd name="T2" fmla="*/ 1124 w 1124"/>
                <a:gd name="T3" fmla="*/ 128 h 872"/>
                <a:gd name="T4" fmla="*/ 884 w 1124"/>
                <a:gd name="T5" fmla="*/ 872 h 872"/>
                <a:gd name="T6" fmla="*/ 0 w 1124"/>
                <a:gd name="T7" fmla="*/ 656 h 872"/>
                <a:gd name="T8" fmla="*/ 214 w 1124"/>
                <a:gd name="T9" fmla="*/ 0 h 87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124"/>
                <a:gd name="T16" fmla="*/ 0 h 872"/>
                <a:gd name="T17" fmla="*/ 1124 w 1124"/>
                <a:gd name="T18" fmla="*/ 872 h 87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124" h="872">
                  <a:moveTo>
                    <a:pt x="214" y="0"/>
                  </a:moveTo>
                  <a:lnTo>
                    <a:pt x="1124" y="128"/>
                  </a:lnTo>
                  <a:lnTo>
                    <a:pt x="884" y="872"/>
                  </a:lnTo>
                  <a:lnTo>
                    <a:pt x="0" y="656"/>
                  </a:lnTo>
                  <a:lnTo>
                    <a:pt x="214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>
                    <a:alpha val="81000"/>
                  </a:srgbClr>
                </a:gs>
                <a:gs pos="100000">
                  <a:srgbClr val="666666">
                    <a:alpha val="79999"/>
                  </a:srgbClr>
                </a:gs>
              </a:gsLst>
              <a:lin ang="540000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pic>
          <p:nvPicPr>
            <p:cNvPr id="71001" name="Picture 875" descr="grayed_radiation"/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96" y="396"/>
              <a:ext cx="1808" cy="105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grpSp>
        <p:nvGrpSpPr>
          <p:cNvPr id="70711" name="Group 876"/>
          <p:cNvGrpSpPr>
            <a:grpSpLocks/>
          </p:cNvGrpSpPr>
          <p:nvPr/>
        </p:nvGrpSpPr>
        <p:grpSpPr bwMode="auto">
          <a:xfrm>
            <a:off x="6959600" y="5495925"/>
            <a:ext cx="504825" cy="401638"/>
            <a:chOff x="2896" y="396"/>
            <a:chExt cx="1848" cy="1887"/>
          </a:xfrm>
        </p:grpSpPr>
        <p:pic>
          <p:nvPicPr>
            <p:cNvPr id="70956" name="Picture 877" descr="laptop_keyboard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09064" flipH="1">
              <a:off x="2966" y="1553"/>
              <a:ext cx="1526" cy="73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0957" name="Freeform 878"/>
            <p:cNvSpPr>
              <a:spLocks/>
            </p:cNvSpPr>
            <p:nvPr/>
          </p:nvSpPr>
          <p:spPr bwMode="auto">
            <a:xfrm>
              <a:off x="3472" y="844"/>
              <a:ext cx="1228" cy="953"/>
            </a:xfrm>
            <a:custGeom>
              <a:avLst/>
              <a:gdLst>
                <a:gd name="T0" fmla="*/ 0 w 2982"/>
                <a:gd name="T1" fmla="*/ 0 h 2442"/>
                <a:gd name="T2" fmla="*/ 0 w 2982"/>
                <a:gd name="T3" fmla="*/ 0 h 2442"/>
                <a:gd name="T4" fmla="*/ 0 w 2982"/>
                <a:gd name="T5" fmla="*/ 0 h 2442"/>
                <a:gd name="T6" fmla="*/ 0 w 2982"/>
                <a:gd name="T7" fmla="*/ 0 h 2442"/>
                <a:gd name="T8" fmla="*/ 0 w 2982"/>
                <a:gd name="T9" fmla="*/ 0 h 24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82"/>
                <a:gd name="T16" fmla="*/ 0 h 2442"/>
                <a:gd name="T17" fmla="*/ 2982 w 2982"/>
                <a:gd name="T18" fmla="*/ 2442 h 24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82" h="2442">
                  <a:moveTo>
                    <a:pt x="540" y="0"/>
                  </a:moveTo>
                  <a:lnTo>
                    <a:pt x="0" y="1734"/>
                  </a:lnTo>
                  <a:lnTo>
                    <a:pt x="2394" y="2442"/>
                  </a:lnTo>
                  <a:lnTo>
                    <a:pt x="2982" y="318"/>
                  </a:lnTo>
                  <a:lnTo>
                    <a:pt x="540" y="0"/>
                  </a:lnTo>
                  <a:close/>
                </a:path>
              </a:pathLst>
            </a:custGeom>
            <a:solidFill>
              <a:schemeClr val="tx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pic>
          <p:nvPicPr>
            <p:cNvPr id="70958" name="Picture 879" descr="screen"/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532" y="868"/>
              <a:ext cx="1117" cy="86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0959" name="Freeform 880"/>
            <p:cNvSpPr>
              <a:spLocks/>
            </p:cNvSpPr>
            <p:nvPr/>
          </p:nvSpPr>
          <p:spPr bwMode="auto">
            <a:xfrm>
              <a:off x="3695" y="816"/>
              <a:ext cx="1042" cy="177"/>
            </a:xfrm>
            <a:custGeom>
              <a:avLst/>
              <a:gdLst>
                <a:gd name="T0" fmla="*/ 0 w 2528"/>
                <a:gd name="T1" fmla="*/ 0 h 455"/>
                <a:gd name="T2" fmla="*/ 0 w 2528"/>
                <a:gd name="T3" fmla="*/ 0 h 455"/>
                <a:gd name="T4" fmla="*/ 0 w 2528"/>
                <a:gd name="T5" fmla="*/ 0 h 455"/>
                <a:gd name="T6" fmla="*/ 0 w 2528"/>
                <a:gd name="T7" fmla="*/ 0 h 455"/>
                <a:gd name="T8" fmla="*/ 0 w 2528"/>
                <a:gd name="T9" fmla="*/ 0 h 455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28"/>
                <a:gd name="T16" fmla="*/ 0 h 455"/>
                <a:gd name="T17" fmla="*/ 2528 w 2528"/>
                <a:gd name="T18" fmla="*/ 455 h 455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28" h="455">
                  <a:moveTo>
                    <a:pt x="14" y="0"/>
                  </a:moveTo>
                  <a:lnTo>
                    <a:pt x="2528" y="341"/>
                  </a:lnTo>
                  <a:lnTo>
                    <a:pt x="2480" y="455"/>
                  </a:lnTo>
                  <a:lnTo>
                    <a:pt x="0" y="86"/>
                  </a:lnTo>
                  <a:lnTo>
                    <a:pt x="14" y="0"/>
                  </a:lnTo>
                  <a:close/>
                </a:path>
              </a:pathLst>
            </a:custGeom>
            <a:gradFill rotWithShape="1">
              <a:gsLst>
                <a:gs pos="0">
                  <a:schemeClr val="bg2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60" name="Freeform 881"/>
            <p:cNvSpPr>
              <a:spLocks/>
            </p:cNvSpPr>
            <p:nvPr/>
          </p:nvSpPr>
          <p:spPr bwMode="auto">
            <a:xfrm>
              <a:off x="3461" y="814"/>
              <a:ext cx="289" cy="739"/>
            </a:xfrm>
            <a:custGeom>
              <a:avLst/>
              <a:gdLst>
                <a:gd name="T0" fmla="*/ 0 w 702"/>
                <a:gd name="T1" fmla="*/ 0 h 1893"/>
                <a:gd name="T2" fmla="*/ 0 w 702"/>
                <a:gd name="T3" fmla="*/ 0 h 1893"/>
                <a:gd name="T4" fmla="*/ 0 w 702"/>
                <a:gd name="T5" fmla="*/ 0 h 1893"/>
                <a:gd name="T6" fmla="*/ 0 w 702"/>
                <a:gd name="T7" fmla="*/ 0 h 1893"/>
                <a:gd name="T8" fmla="*/ 0 w 702"/>
                <a:gd name="T9" fmla="*/ 0 h 189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02"/>
                <a:gd name="T16" fmla="*/ 0 h 1893"/>
                <a:gd name="T17" fmla="*/ 702 w 702"/>
                <a:gd name="T18" fmla="*/ 1893 h 189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02" h="1893">
                  <a:moveTo>
                    <a:pt x="579" y="0"/>
                  </a:moveTo>
                  <a:lnTo>
                    <a:pt x="0" y="1869"/>
                  </a:lnTo>
                  <a:lnTo>
                    <a:pt x="114" y="1893"/>
                  </a:lnTo>
                  <a:lnTo>
                    <a:pt x="702" y="51"/>
                  </a:lnTo>
                  <a:lnTo>
                    <a:pt x="579" y="0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61" name="Freeform 882"/>
            <p:cNvSpPr>
              <a:spLocks/>
            </p:cNvSpPr>
            <p:nvPr/>
          </p:nvSpPr>
          <p:spPr bwMode="auto">
            <a:xfrm>
              <a:off x="4418" y="946"/>
              <a:ext cx="311" cy="853"/>
            </a:xfrm>
            <a:custGeom>
              <a:avLst/>
              <a:gdLst>
                <a:gd name="T0" fmla="*/ 0 w 756"/>
                <a:gd name="T1" fmla="*/ 0 h 2184"/>
                <a:gd name="T2" fmla="*/ 0 w 756"/>
                <a:gd name="T3" fmla="*/ 0 h 2184"/>
                <a:gd name="T4" fmla="*/ 0 w 756"/>
                <a:gd name="T5" fmla="*/ 0 h 2184"/>
                <a:gd name="T6" fmla="*/ 0 w 756"/>
                <a:gd name="T7" fmla="*/ 0 h 2184"/>
                <a:gd name="T8" fmla="*/ 0 w 756"/>
                <a:gd name="T9" fmla="*/ 0 h 218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56"/>
                <a:gd name="T16" fmla="*/ 0 h 2184"/>
                <a:gd name="T17" fmla="*/ 756 w 756"/>
                <a:gd name="T18" fmla="*/ 2184 h 2184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56" h="2184">
                  <a:moveTo>
                    <a:pt x="756" y="0"/>
                  </a:moveTo>
                  <a:lnTo>
                    <a:pt x="138" y="2184"/>
                  </a:lnTo>
                  <a:lnTo>
                    <a:pt x="0" y="2148"/>
                  </a:lnTo>
                  <a:lnTo>
                    <a:pt x="606" y="78"/>
                  </a:lnTo>
                  <a:lnTo>
                    <a:pt x="756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62" name="Freeform 883"/>
            <p:cNvSpPr>
              <a:spLocks/>
            </p:cNvSpPr>
            <p:nvPr/>
          </p:nvSpPr>
          <p:spPr bwMode="auto">
            <a:xfrm>
              <a:off x="3457" y="1515"/>
              <a:ext cx="1143" cy="288"/>
            </a:xfrm>
            <a:custGeom>
              <a:avLst/>
              <a:gdLst>
                <a:gd name="T0" fmla="*/ 0 w 2773"/>
                <a:gd name="T1" fmla="*/ 0 h 738"/>
                <a:gd name="T2" fmla="*/ 0 w 2773"/>
                <a:gd name="T3" fmla="*/ 0 h 738"/>
                <a:gd name="T4" fmla="*/ 0 w 2773"/>
                <a:gd name="T5" fmla="*/ 0 h 738"/>
                <a:gd name="T6" fmla="*/ 0 w 2773"/>
                <a:gd name="T7" fmla="*/ 0 h 738"/>
                <a:gd name="T8" fmla="*/ 0 w 2773"/>
                <a:gd name="T9" fmla="*/ 0 h 73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773"/>
                <a:gd name="T16" fmla="*/ 0 h 738"/>
                <a:gd name="T17" fmla="*/ 2773 w 2773"/>
                <a:gd name="T18" fmla="*/ 738 h 73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773" h="738">
                  <a:moveTo>
                    <a:pt x="33" y="0"/>
                  </a:moveTo>
                  <a:lnTo>
                    <a:pt x="0" y="99"/>
                  </a:lnTo>
                  <a:lnTo>
                    <a:pt x="2436" y="738"/>
                  </a:lnTo>
                  <a:cubicBezTo>
                    <a:pt x="2499" y="501"/>
                    <a:pt x="2773" y="727"/>
                    <a:pt x="2373" y="603"/>
                  </a:cubicBezTo>
                  <a:lnTo>
                    <a:pt x="33" y="0"/>
                  </a:lnTo>
                  <a:close/>
                </a:path>
              </a:pathLst>
            </a:custGeom>
            <a:gradFill rotWithShape="1">
              <a:gsLst>
                <a:gs pos="0">
                  <a:schemeClr val="bg2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63" name="Freeform 884"/>
            <p:cNvSpPr>
              <a:spLocks/>
            </p:cNvSpPr>
            <p:nvPr/>
          </p:nvSpPr>
          <p:spPr bwMode="auto">
            <a:xfrm>
              <a:off x="4452" y="954"/>
              <a:ext cx="292" cy="855"/>
            </a:xfrm>
            <a:custGeom>
              <a:avLst/>
              <a:gdLst>
                <a:gd name="T0" fmla="*/ 0 w 637"/>
                <a:gd name="T1" fmla="*/ 0 h 1659"/>
                <a:gd name="T2" fmla="*/ 0 w 637"/>
                <a:gd name="T3" fmla="*/ 0 h 1659"/>
                <a:gd name="T4" fmla="*/ 0 w 637"/>
                <a:gd name="T5" fmla="*/ 2 h 1659"/>
                <a:gd name="T6" fmla="*/ 0 w 637"/>
                <a:gd name="T7" fmla="*/ 2 h 1659"/>
                <a:gd name="T8" fmla="*/ 0 w 637"/>
                <a:gd name="T9" fmla="*/ 0 h 1659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637"/>
                <a:gd name="T16" fmla="*/ 0 h 1659"/>
                <a:gd name="T17" fmla="*/ 637 w 637"/>
                <a:gd name="T18" fmla="*/ 1659 h 1659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637" h="1659">
                  <a:moveTo>
                    <a:pt x="615" y="0"/>
                  </a:moveTo>
                  <a:lnTo>
                    <a:pt x="637" y="0"/>
                  </a:lnTo>
                  <a:lnTo>
                    <a:pt x="68" y="1659"/>
                  </a:lnTo>
                  <a:lnTo>
                    <a:pt x="0" y="1647"/>
                  </a:lnTo>
                  <a:lnTo>
                    <a:pt x="615" y="0"/>
                  </a:lnTo>
                  <a:close/>
                </a:path>
              </a:pathLst>
            </a:custGeom>
            <a:solidFill>
              <a:srgbClr val="4D4D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64" name="Freeform 885"/>
            <p:cNvSpPr>
              <a:spLocks/>
            </p:cNvSpPr>
            <p:nvPr/>
          </p:nvSpPr>
          <p:spPr bwMode="auto">
            <a:xfrm>
              <a:off x="3459" y="1553"/>
              <a:ext cx="1016" cy="284"/>
            </a:xfrm>
            <a:custGeom>
              <a:avLst/>
              <a:gdLst>
                <a:gd name="T0" fmla="*/ 0 w 2216"/>
                <a:gd name="T1" fmla="*/ 0 h 550"/>
                <a:gd name="T2" fmla="*/ 0 w 2216"/>
                <a:gd name="T3" fmla="*/ 1 h 550"/>
                <a:gd name="T4" fmla="*/ 1 w 2216"/>
                <a:gd name="T5" fmla="*/ 1 h 550"/>
                <a:gd name="T6" fmla="*/ 1 w 2216"/>
                <a:gd name="T7" fmla="*/ 1 h 550"/>
                <a:gd name="T8" fmla="*/ 0 w 2216"/>
                <a:gd name="T9" fmla="*/ 0 h 55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216"/>
                <a:gd name="T16" fmla="*/ 0 h 550"/>
                <a:gd name="T17" fmla="*/ 2216 w 2216"/>
                <a:gd name="T18" fmla="*/ 550 h 55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216" h="550">
                  <a:moveTo>
                    <a:pt x="0" y="0"/>
                  </a:moveTo>
                  <a:lnTo>
                    <a:pt x="9" y="57"/>
                  </a:lnTo>
                  <a:lnTo>
                    <a:pt x="2164" y="550"/>
                  </a:lnTo>
                  <a:lnTo>
                    <a:pt x="2216" y="496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chemeClr val="bg2"/>
                </a:gs>
                <a:gs pos="100000">
                  <a:srgbClr val="DDDDDD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65" name="Freeform 886"/>
            <p:cNvSpPr>
              <a:spLocks/>
            </p:cNvSpPr>
            <p:nvPr/>
          </p:nvSpPr>
          <p:spPr bwMode="auto">
            <a:xfrm>
              <a:off x="3442" y="1857"/>
              <a:ext cx="345" cy="169"/>
            </a:xfrm>
            <a:custGeom>
              <a:avLst/>
              <a:gdLst>
                <a:gd name="T0" fmla="*/ 0 w 752"/>
                <a:gd name="T1" fmla="*/ 0 h 327"/>
                <a:gd name="T2" fmla="*/ 0 w 752"/>
                <a:gd name="T3" fmla="*/ 1 h 327"/>
                <a:gd name="T4" fmla="*/ 0 w 752"/>
                <a:gd name="T5" fmla="*/ 1 h 327"/>
                <a:gd name="T6" fmla="*/ 0 w 752"/>
                <a:gd name="T7" fmla="*/ 1 h 327"/>
                <a:gd name="T8" fmla="*/ 0 w 752"/>
                <a:gd name="T9" fmla="*/ 0 h 327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52"/>
                <a:gd name="T16" fmla="*/ 0 h 327"/>
                <a:gd name="T17" fmla="*/ 752 w 752"/>
                <a:gd name="T18" fmla="*/ 327 h 327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52" h="327">
                  <a:moveTo>
                    <a:pt x="293" y="0"/>
                  </a:moveTo>
                  <a:lnTo>
                    <a:pt x="752" y="124"/>
                  </a:lnTo>
                  <a:lnTo>
                    <a:pt x="470" y="327"/>
                  </a:lnTo>
                  <a:lnTo>
                    <a:pt x="0" y="183"/>
                  </a:lnTo>
                  <a:lnTo>
                    <a:pt x="293" y="0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66" name="Freeform 887"/>
            <p:cNvSpPr>
              <a:spLocks/>
            </p:cNvSpPr>
            <p:nvPr/>
          </p:nvSpPr>
          <p:spPr bwMode="auto">
            <a:xfrm>
              <a:off x="3449" y="1860"/>
              <a:ext cx="333" cy="160"/>
            </a:xfrm>
            <a:custGeom>
              <a:avLst/>
              <a:gdLst>
                <a:gd name="T0" fmla="*/ 0 w 726"/>
                <a:gd name="T1" fmla="*/ 0 h 311"/>
                <a:gd name="T2" fmla="*/ 0 w 726"/>
                <a:gd name="T3" fmla="*/ 1 h 311"/>
                <a:gd name="T4" fmla="*/ 0 w 726"/>
                <a:gd name="T5" fmla="*/ 1 h 311"/>
                <a:gd name="T6" fmla="*/ 0 w 726"/>
                <a:gd name="T7" fmla="*/ 1 h 311"/>
                <a:gd name="T8" fmla="*/ 0 w 726"/>
                <a:gd name="T9" fmla="*/ 0 h 31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26"/>
                <a:gd name="T16" fmla="*/ 0 h 311"/>
                <a:gd name="T17" fmla="*/ 726 w 726"/>
                <a:gd name="T18" fmla="*/ 311 h 311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26" h="311">
                  <a:moveTo>
                    <a:pt x="282" y="0"/>
                  </a:moveTo>
                  <a:lnTo>
                    <a:pt x="726" y="119"/>
                  </a:lnTo>
                  <a:lnTo>
                    <a:pt x="457" y="311"/>
                  </a:lnTo>
                  <a:lnTo>
                    <a:pt x="0" y="173"/>
                  </a:lnTo>
                  <a:lnTo>
                    <a:pt x="282" y="0"/>
                  </a:lnTo>
                  <a:close/>
                </a:path>
              </a:pathLst>
            </a:custGeom>
            <a:gradFill rotWithShape="1">
              <a:gsLst>
                <a:gs pos="0">
                  <a:srgbClr val="4D4D4D"/>
                </a:gs>
                <a:gs pos="100000">
                  <a:srgbClr val="DDDDDD"/>
                </a:gs>
              </a:gsLst>
              <a:lin ang="189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67" name="Freeform 888"/>
            <p:cNvSpPr>
              <a:spLocks/>
            </p:cNvSpPr>
            <p:nvPr/>
          </p:nvSpPr>
          <p:spPr bwMode="auto">
            <a:xfrm>
              <a:off x="3473" y="1923"/>
              <a:ext cx="119" cy="52"/>
            </a:xfrm>
            <a:custGeom>
              <a:avLst/>
              <a:gdLst>
                <a:gd name="T0" fmla="*/ 0 w 258"/>
                <a:gd name="T1" fmla="*/ 1 h 100"/>
                <a:gd name="T2" fmla="*/ 0 w 258"/>
                <a:gd name="T3" fmla="*/ 0 h 100"/>
                <a:gd name="T4" fmla="*/ 0 w 258"/>
                <a:gd name="T5" fmla="*/ 1 h 100"/>
                <a:gd name="T6" fmla="*/ 0 w 258"/>
                <a:gd name="T7" fmla="*/ 1 h 100"/>
                <a:gd name="T8" fmla="*/ 0 w 258"/>
                <a:gd name="T9" fmla="*/ 1 h 10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8"/>
                <a:gd name="T16" fmla="*/ 0 h 100"/>
                <a:gd name="T17" fmla="*/ 258 w 258"/>
                <a:gd name="T18" fmla="*/ 100 h 10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8" h="100">
                  <a:moveTo>
                    <a:pt x="0" y="44"/>
                  </a:moveTo>
                  <a:lnTo>
                    <a:pt x="75" y="0"/>
                  </a:lnTo>
                  <a:lnTo>
                    <a:pt x="258" y="50"/>
                  </a:lnTo>
                  <a:lnTo>
                    <a:pt x="183" y="100"/>
                  </a:lnTo>
                  <a:lnTo>
                    <a:pt x="0" y="44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68" name="Freeform 889"/>
            <p:cNvSpPr>
              <a:spLocks/>
            </p:cNvSpPr>
            <p:nvPr/>
          </p:nvSpPr>
          <p:spPr bwMode="auto">
            <a:xfrm>
              <a:off x="3469" y="1947"/>
              <a:ext cx="89" cy="32"/>
            </a:xfrm>
            <a:custGeom>
              <a:avLst/>
              <a:gdLst>
                <a:gd name="T0" fmla="*/ 0 w 194"/>
                <a:gd name="T1" fmla="*/ 0 h 63"/>
                <a:gd name="T2" fmla="*/ 0 w 194"/>
                <a:gd name="T3" fmla="*/ 1 h 63"/>
                <a:gd name="T4" fmla="*/ 0 w 194"/>
                <a:gd name="T5" fmla="*/ 1 h 63"/>
                <a:gd name="T6" fmla="*/ 0 w 194"/>
                <a:gd name="T7" fmla="*/ 1 h 63"/>
                <a:gd name="T8" fmla="*/ 0 w 194"/>
                <a:gd name="T9" fmla="*/ 0 h 6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94"/>
                <a:gd name="T16" fmla="*/ 0 h 63"/>
                <a:gd name="T17" fmla="*/ 194 w 194"/>
                <a:gd name="T18" fmla="*/ 63 h 6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94" h="63">
                  <a:moveTo>
                    <a:pt x="12" y="0"/>
                  </a:moveTo>
                  <a:lnTo>
                    <a:pt x="194" y="53"/>
                  </a:lnTo>
                  <a:lnTo>
                    <a:pt x="180" y="63"/>
                  </a:lnTo>
                  <a:lnTo>
                    <a:pt x="0" y="9"/>
                  </a:lnTo>
                  <a:lnTo>
                    <a:pt x="12" y="0"/>
                  </a:ln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69" name="Freeform 890"/>
            <p:cNvSpPr>
              <a:spLocks/>
            </p:cNvSpPr>
            <p:nvPr/>
          </p:nvSpPr>
          <p:spPr bwMode="auto">
            <a:xfrm>
              <a:off x="3570" y="1956"/>
              <a:ext cx="119" cy="53"/>
            </a:xfrm>
            <a:custGeom>
              <a:avLst/>
              <a:gdLst>
                <a:gd name="T0" fmla="*/ 0 w 258"/>
                <a:gd name="T1" fmla="*/ 1 h 102"/>
                <a:gd name="T2" fmla="*/ 0 w 258"/>
                <a:gd name="T3" fmla="*/ 0 h 102"/>
                <a:gd name="T4" fmla="*/ 0 w 258"/>
                <a:gd name="T5" fmla="*/ 1 h 102"/>
                <a:gd name="T6" fmla="*/ 0 w 258"/>
                <a:gd name="T7" fmla="*/ 1 h 102"/>
                <a:gd name="T8" fmla="*/ 0 w 258"/>
                <a:gd name="T9" fmla="*/ 1 h 10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8"/>
                <a:gd name="T16" fmla="*/ 0 h 102"/>
                <a:gd name="T17" fmla="*/ 258 w 258"/>
                <a:gd name="T18" fmla="*/ 102 h 10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8" h="102">
                  <a:moveTo>
                    <a:pt x="0" y="46"/>
                  </a:moveTo>
                  <a:lnTo>
                    <a:pt x="71" y="0"/>
                  </a:lnTo>
                  <a:lnTo>
                    <a:pt x="258" y="52"/>
                  </a:lnTo>
                  <a:lnTo>
                    <a:pt x="183" y="102"/>
                  </a:lnTo>
                  <a:lnTo>
                    <a:pt x="0" y="4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70" name="Freeform 891"/>
            <p:cNvSpPr>
              <a:spLocks/>
            </p:cNvSpPr>
            <p:nvPr/>
          </p:nvSpPr>
          <p:spPr bwMode="auto">
            <a:xfrm>
              <a:off x="3566" y="1981"/>
              <a:ext cx="89" cy="33"/>
            </a:xfrm>
            <a:custGeom>
              <a:avLst/>
              <a:gdLst>
                <a:gd name="T0" fmla="*/ 0 w 194"/>
                <a:gd name="T1" fmla="*/ 0 h 63"/>
                <a:gd name="T2" fmla="*/ 0 w 194"/>
                <a:gd name="T3" fmla="*/ 1 h 63"/>
                <a:gd name="T4" fmla="*/ 0 w 194"/>
                <a:gd name="T5" fmla="*/ 1 h 63"/>
                <a:gd name="T6" fmla="*/ 0 w 194"/>
                <a:gd name="T7" fmla="*/ 1 h 63"/>
                <a:gd name="T8" fmla="*/ 0 w 194"/>
                <a:gd name="T9" fmla="*/ 0 h 6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94"/>
                <a:gd name="T16" fmla="*/ 0 h 63"/>
                <a:gd name="T17" fmla="*/ 194 w 194"/>
                <a:gd name="T18" fmla="*/ 63 h 6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94" h="63">
                  <a:moveTo>
                    <a:pt x="12" y="0"/>
                  </a:moveTo>
                  <a:lnTo>
                    <a:pt x="194" y="53"/>
                  </a:lnTo>
                  <a:lnTo>
                    <a:pt x="180" y="63"/>
                  </a:lnTo>
                  <a:lnTo>
                    <a:pt x="0" y="9"/>
                  </a:lnTo>
                  <a:lnTo>
                    <a:pt x="12" y="0"/>
                  </a:ln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71" name="Freeform 892"/>
            <p:cNvSpPr>
              <a:spLocks/>
            </p:cNvSpPr>
            <p:nvPr/>
          </p:nvSpPr>
          <p:spPr bwMode="auto">
            <a:xfrm>
              <a:off x="4032" y="1882"/>
              <a:ext cx="418" cy="371"/>
            </a:xfrm>
            <a:custGeom>
              <a:avLst/>
              <a:gdLst>
                <a:gd name="T0" fmla="*/ 0 w 990"/>
                <a:gd name="T1" fmla="*/ 0 h 792"/>
                <a:gd name="T2" fmla="*/ 0 w 990"/>
                <a:gd name="T3" fmla="*/ 0 h 792"/>
                <a:gd name="T4" fmla="*/ 0 w 990"/>
                <a:gd name="T5" fmla="*/ 0 h 792"/>
                <a:gd name="T6" fmla="*/ 0 w 990"/>
                <a:gd name="T7" fmla="*/ 0 h 792"/>
                <a:gd name="T8" fmla="*/ 0 w 990"/>
                <a:gd name="T9" fmla="*/ 0 h 79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990"/>
                <a:gd name="T16" fmla="*/ 0 h 792"/>
                <a:gd name="T17" fmla="*/ 990 w 990"/>
                <a:gd name="T18" fmla="*/ 792 h 79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990" h="792">
                  <a:moveTo>
                    <a:pt x="3" y="738"/>
                  </a:moveTo>
                  <a:lnTo>
                    <a:pt x="990" y="0"/>
                  </a:lnTo>
                  <a:lnTo>
                    <a:pt x="987" y="60"/>
                  </a:lnTo>
                  <a:lnTo>
                    <a:pt x="0" y="792"/>
                  </a:lnTo>
                  <a:lnTo>
                    <a:pt x="3" y="738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72" name="Freeform 893"/>
            <p:cNvSpPr>
              <a:spLocks/>
            </p:cNvSpPr>
            <p:nvPr/>
          </p:nvSpPr>
          <p:spPr bwMode="auto">
            <a:xfrm>
              <a:off x="2966" y="1912"/>
              <a:ext cx="1069" cy="338"/>
            </a:xfrm>
            <a:custGeom>
              <a:avLst/>
              <a:gdLst>
                <a:gd name="T0" fmla="*/ 0 w 2532"/>
                <a:gd name="T1" fmla="*/ 0 h 723"/>
                <a:gd name="T2" fmla="*/ 0 w 2532"/>
                <a:gd name="T3" fmla="*/ 0 h 723"/>
                <a:gd name="T4" fmla="*/ 0 w 2532"/>
                <a:gd name="T5" fmla="*/ 0 h 723"/>
                <a:gd name="T6" fmla="*/ 0 w 2532"/>
                <a:gd name="T7" fmla="*/ 0 h 723"/>
                <a:gd name="T8" fmla="*/ 0 w 2532"/>
                <a:gd name="T9" fmla="*/ 0 h 723"/>
                <a:gd name="T10" fmla="*/ 0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chemeClr val="bg2"/>
            </a:soli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70973" name="Freeform 894"/>
            <p:cNvSpPr>
              <a:spLocks/>
            </p:cNvSpPr>
            <p:nvPr/>
          </p:nvSpPr>
          <p:spPr bwMode="auto">
            <a:xfrm>
              <a:off x="2967" y="1850"/>
              <a:ext cx="12" cy="68"/>
            </a:xfrm>
            <a:custGeom>
              <a:avLst/>
              <a:gdLst>
                <a:gd name="T0" fmla="*/ 0 w 26"/>
                <a:gd name="T1" fmla="*/ 0 h 147"/>
                <a:gd name="T2" fmla="*/ 0 w 26"/>
                <a:gd name="T3" fmla="*/ 0 h 147"/>
                <a:gd name="T4" fmla="*/ 0 w 26"/>
                <a:gd name="T5" fmla="*/ 0 h 147"/>
                <a:gd name="T6" fmla="*/ 0 w 26"/>
                <a:gd name="T7" fmla="*/ 0 h 147"/>
                <a:gd name="T8" fmla="*/ 0 w 26"/>
                <a:gd name="T9" fmla="*/ 0 h 147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6"/>
                <a:gd name="T16" fmla="*/ 0 h 147"/>
                <a:gd name="T17" fmla="*/ 26 w 26"/>
                <a:gd name="T18" fmla="*/ 147 h 147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6" h="147">
                  <a:moveTo>
                    <a:pt x="26" y="10"/>
                  </a:moveTo>
                  <a:lnTo>
                    <a:pt x="23" y="147"/>
                  </a:lnTo>
                  <a:lnTo>
                    <a:pt x="0" y="144"/>
                  </a:lnTo>
                  <a:lnTo>
                    <a:pt x="3" y="0"/>
                  </a:lnTo>
                  <a:lnTo>
                    <a:pt x="26" y="10"/>
                  </a:lnTo>
                  <a:close/>
                </a:path>
              </a:pathLst>
            </a:custGeom>
            <a:solidFill>
              <a:srgbClr val="B2B2B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74" name="Freeform 895"/>
            <p:cNvSpPr>
              <a:spLocks/>
            </p:cNvSpPr>
            <p:nvPr/>
          </p:nvSpPr>
          <p:spPr bwMode="auto">
            <a:xfrm>
              <a:off x="2968" y="1571"/>
              <a:ext cx="496" cy="283"/>
            </a:xfrm>
            <a:custGeom>
              <a:avLst/>
              <a:gdLst>
                <a:gd name="T0" fmla="*/ 0 w 1176"/>
                <a:gd name="T1" fmla="*/ 0 h 606"/>
                <a:gd name="T2" fmla="*/ 0 w 1176"/>
                <a:gd name="T3" fmla="*/ 0 h 606"/>
                <a:gd name="T4" fmla="*/ 0 w 1176"/>
                <a:gd name="T5" fmla="*/ 0 h 606"/>
                <a:gd name="T6" fmla="*/ 0 w 1176"/>
                <a:gd name="T7" fmla="*/ 0 h 606"/>
                <a:gd name="T8" fmla="*/ 0 w 1176"/>
                <a:gd name="T9" fmla="*/ 0 h 60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176"/>
                <a:gd name="T16" fmla="*/ 0 h 606"/>
                <a:gd name="T17" fmla="*/ 1176 w 1176"/>
                <a:gd name="T18" fmla="*/ 606 h 60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176" h="606">
                  <a:moveTo>
                    <a:pt x="1170" y="0"/>
                  </a:moveTo>
                  <a:lnTo>
                    <a:pt x="0" y="597"/>
                  </a:lnTo>
                  <a:lnTo>
                    <a:pt x="30" y="606"/>
                  </a:lnTo>
                  <a:lnTo>
                    <a:pt x="1176" y="18"/>
                  </a:lnTo>
                  <a:lnTo>
                    <a:pt x="1170" y="0"/>
                  </a:lnTo>
                  <a:close/>
                </a:path>
              </a:pathLst>
            </a:custGeom>
            <a:solidFill>
              <a:srgbClr val="B2B2B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75" name="Freeform 896"/>
            <p:cNvSpPr>
              <a:spLocks/>
            </p:cNvSpPr>
            <p:nvPr/>
          </p:nvSpPr>
          <p:spPr bwMode="auto">
            <a:xfrm>
              <a:off x="3001" y="1864"/>
              <a:ext cx="1013" cy="325"/>
            </a:xfrm>
            <a:custGeom>
              <a:avLst/>
              <a:gdLst>
                <a:gd name="T0" fmla="*/ 0 w 2532"/>
                <a:gd name="T1" fmla="*/ 0 h 723"/>
                <a:gd name="T2" fmla="*/ 0 w 2532"/>
                <a:gd name="T3" fmla="*/ 0 h 723"/>
                <a:gd name="T4" fmla="*/ 0 w 2532"/>
                <a:gd name="T5" fmla="*/ 0 h 723"/>
                <a:gd name="T6" fmla="*/ 0 w 2532"/>
                <a:gd name="T7" fmla="*/ 0 h 723"/>
                <a:gd name="T8" fmla="*/ 0 w 2532"/>
                <a:gd name="T9" fmla="*/ 0 h 723"/>
                <a:gd name="T10" fmla="*/ 0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76" name="Freeform 897"/>
            <p:cNvSpPr>
              <a:spLocks/>
            </p:cNvSpPr>
            <p:nvPr/>
          </p:nvSpPr>
          <p:spPr bwMode="auto">
            <a:xfrm flipV="1">
              <a:off x="4013" y="1841"/>
              <a:ext cx="413" cy="337"/>
            </a:xfrm>
            <a:custGeom>
              <a:avLst/>
              <a:gdLst>
                <a:gd name="T0" fmla="*/ 0 w 2532"/>
                <a:gd name="T1" fmla="*/ 0 h 723"/>
                <a:gd name="T2" fmla="*/ 0 w 2532"/>
                <a:gd name="T3" fmla="*/ 0 h 723"/>
                <a:gd name="T4" fmla="*/ 0 w 2532"/>
                <a:gd name="T5" fmla="*/ 0 h 723"/>
                <a:gd name="T6" fmla="*/ 0 w 2532"/>
                <a:gd name="T7" fmla="*/ 0 h 723"/>
                <a:gd name="T8" fmla="*/ 0 w 2532"/>
                <a:gd name="T9" fmla="*/ 0 h 723"/>
                <a:gd name="T10" fmla="*/ 0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rgbClr val="B2B2B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77" name="Freeform 898"/>
            <p:cNvSpPr>
              <a:spLocks/>
            </p:cNvSpPr>
            <p:nvPr/>
          </p:nvSpPr>
          <p:spPr bwMode="auto">
            <a:xfrm>
              <a:off x="3530" y="862"/>
              <a:ext cx="1124" cy="872"/>
            </a:xfrm>
            <a:custGeom>
              <a:avLst/>
              <a:gdLst>
                <a:gd name="T0" fmla="*/ 214 w 1124"/>
                <a:gd name="T1" fmla="*/ 0 h 872"/>
                <a:gd name="T2" fmla="*/ 1124 w 1124"/>
                <a:gd name="T3" fmla="*/ 128 h 872"/>
                <a:gd name="T4" fmla="*/ 884 w 1124"/>
                <a:gd name="T5" fmla="*/ 872 h 872"/>
                <a:gd name="T6" fmla="*/ 0 w 1124"/>
                <a:gd name="T7" fmla="*/ 656 h 872"/>
                <a:gd name="T8" fmla="*/ 214 w 1124"/>
                <a:gd name="T9" fmla="*/ 0 h 87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124"/>
                <a:gd name="T16" fmla="*/ 0 h 872"/>
                <a:gd name="T17" fmla="*/ 1124 w 1124"/>
                <a:gd name="T18" fmla="*/ 872 h 87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124" h="872">
                  <a:moveTo>
                    <a:pt x="214" y="0"/>
                  </a:moveTo>
                  <a:lnTo>
                    <a:pt x="1124" y="128"/>
                  </a:lnTo>
                  <a:lnTo>
                    <a:pt x="884" y="872"/>
                  </a:lnTo>
                  <a:lnTo>
                    <a:pt x="0" y="656"/>
                  </a:lnTo>
                  <a:lnTo>
                    <a:pt x="214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>
                    <a:alpha val="81000"/>
                  </a:srgbClr>
                </a:gs>
                <a:gs pos="100000">
                  <a:srgbClr val="666666">
                    <a:alpha val="79999"/>
                  </a:srgbClr>
                </a:gs>
              </a:gsLst>
              <a:lin ang="540000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pic>
          <p:nvPicPr>
            <p:cNvPr id="70978" name="Picture 899" descr="grayed_radiation"/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96" y="396"/>
              <a:ext cx="1808" cy="105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grpSp>
        <p:nvGrpSpPr>
          <p:cNvPr id="70712" name="Group 900"/>
          <p:cNvGrpSpPr>
            <a:grpSpLocks/>
          </p:cNvGrpSpPr>
          <p:nvPr/>
        </p:nvGrpSpPr>
        <p:grpSpPr bwMode="auto">
          <a:xfrm>
            <a:off x="7378700" y="5524500"/>
            <a:ext cx="504825" cy="401638"/>
            <a:chOff x="2896" y="396"/>
            <a:chExt cx="1848" cy="1887"/>
          </a:xfrm>
        </p:grpSpPr>
        <p:pic>
          <p:nvPicPr>
            <p:cNvPr id="70933" name="Picture 901" descr="laptop_keyboard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rot="109064" flipH="1">
              <a:off x="2966" y="1553"/>
              <a:ext cx="1526" cy="73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0934" name="Freeform 902"/>
            <p:cNvSpPr>
              <a:spLocks/>
            </p:cNvSpPr>
            <p:nvPr/>
          </p:nvSpPr>
          <p:spPr bwMode="auto">
            <a:xfrm>
              <a:off x="3472" y="844"/>
              <a:ext cx="1228" cy="953"/>
            </a:xfrm>
            <a:custGeom>
              <a:avLst/>
              <a:gdLst>
                <a:gd name="T0" fmla="*/ 0 w 2982"/>
                <a:gd name="T1" fmla="*/ 0 h 2442"/>
                <a:gd name="T2" fmla="*/ 0 w 2982"/>
                <a:gd name="T3" fmla="*/ 0 h 2442"/>
                <a:gd name="T4" fmla="*/ 0 w 2982"/>
                <a:gd name="T5" fmla="*/ 0 h 2442"/>
                <a:gd name="T6" fmla="*/ 0 w 2982"/>
                <a:gd name="T7" fmla="*/ 0 h 2442"/>
                <a:gd name="T8" fmla="*/ 0 w 2982"/>
                <a:gd name="T9" fmla="*/ 0 h 24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82"/>
                <a:gd name="T16" fmla="*/ 0 h 2442"/>
                <a:gd name="T17" fmla="*/ 2982 w 2982"/>
                <a:gd name="T18" fmla="*/ 2442 h 24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82" h="2442">
                  <a:moveTo>
                    <a:pt x="540" y="0"/>
                  </a:moveTo>
                  <a:lnTo>
                    <a:pt x="0" y="1734"/>
                  </a:lnTo>
                  <a:lnTo>
                    <a:pt x="2394" y="2442"/>
                  </a:lnTo>
                  <a:lnTo>
                    <a:pt x="2982" y="318"/>
                  </a:lnTo>
                  <a:lnTo>
                    <a:pt x="540" y="0"/>
                  </a:lnTo>
                  <a:close/>
                </a:path>
              </a:pathLst>
            </a:custGeom>
            <a:solidFill>
              <a:schemeClr val="tx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pic>
          <p:nvPicPr>
            <p:cNvPr id="70935" name="Picture 903" descr="screen"/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532" y="868"/>
              <a:ext cx="1117" cy="86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0936" name="Freeform 904"/>
            <p:cNvSpPr>
              <a:spLocks/>
            </p:cNvSpPr>
            <p:nvPr/>
          </p:nvSpPr>
          <p:spPr bwMode="auto">
            <a:xfrm>
              <a:off x="3695" y="816"/>
              <a:ext cx="1042" cy="177"/>
            </a:xfrm>
            <a:custGeom>
              <a:avLst/>
              <a:gdLst>
                <a:gd name="T0" fmla="*/ 0 w 2528"/>
                <a:gd name="T1" fmla="*/ 0 h 455"/>
                <a:gd name="T2" fmla="*/ 0 w 2528"/>
                <a:gd name="T3" fmla="*/ 0 h 455"/>
                <a:gd name="T4" fmla="*/ 0 w 2528"/>
                <a:gd name="T5" fmla="*/ 0 h 455"/>
                <a:gd name="T6" fmla="*/ 0 w 2528"/>
                <a:gd name="T7" fmla="*/ 0 h 455"/>
                <a:gd name="T8" fmla="*/ 0 w 2528"/>
                <a:gd name="T9" fmla="*/ 0 h 455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28"/>
                <a:gd name="T16" fmla="*/ 0 h 455"/>
                <a:gd name="T17" fmla="*/ 2528 w 2528"/>
                <a:gd name="T18" fmla="*/ 455 h 455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28" h="455">
                  <a:moveTo>
                    <a:pt x="14" y="0"/>
                  </a:moveTo>
                  <a:lnTo>
                    <a:pt x="2528" y="341"/>
                  </a:lnTo>
                  <a:lnTo>
                    <a:pt x="2480" y="455"/>
                  </a:lnTo>
                  <a:lnTo>
                    <a:pt x="0" y="86"/>
                  </a:lnTo>
                  <a:lnTo>
                    <a:pt x="14" y="0"/>
                  </a:lnTo>
                  <a:close/>
                </a:path>
              </a:pathLst>
            </a:custGeom>
            <a:gradFill rotWithShape="1">
              <a:gsLst>
                <a:gs pos="0">
                  <a:schemeClr val="bg2"/>
                </a:gs>
                <a:gs pos="100000">
                  <a:srgbClr val="EAEAEA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37" name="Freeform 905"/>
            <p:cNvSpPr>
              <a:spLocks/>
            </p:cNvSpPr>
            <p:nvPr/>
          </p:nvSpPr>
          <p:spPr bwMode="auto">
            <a:xfrm>
              <a:off x="3461" y="814"/>
              <a:ext cx="289" cy="739"/>
            </a:xfrm>
            <a:custGeom>
              <a:avLst/>
              <a:gdLst>
                <a:gd name="T0" fmla="*/ 0 w 702"/>
                <a:gd name="T1" fmla="*/ 0 h 1893"/>
                <a:gd name="T2" fmla="*/ 0 w 702"/>
                <a:gd name="T3" fmla="*/ 0 h 1893"/>
                <a:gd name="T4" fmla="*/ 0 w 702"/>
                <a:gd name="T5" fmla="*/ 0 h 1893"/>
                <a:gd name="T6" fmla="*/ 0 w 702"/>
                <a:gd name="T7" fmla="*/ 0 h 1893"/>
                <a:gd name="T8" fmla="*/ 0 w 702"/>
                <a:gd name="T9" fmla="*/ 0 h 189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02"/>
                <a:gd name="T16" fmla="*/ 0 h 1893"/>
                <a:gd name="T17" fmla="*/ 702 w 702"/>
                <a:gd name="T18" fmla="*/ 1893 h 189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02" h="1893">
                  <a:moveTo>
                    <a:pt x="579" y="0"/>
                  </a:moveTo>
                  <a:lnTo>
                    <a:pt x="0" y="1869"/>
                  </a:lnTo>
                  <a:lnTo>
                    <a:pt x="114" y="1893"/>
                  </a:lnTo>
                  <a:lnTo>
                    <a:pt x="702" y="51"/>
                  </a:lnTo>
                  <a:lnTo>
                    <a:pt x="579" y="0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38" name="Freeform 906"/>
            <p:cNvSpPr>
              <a:spLocks/>
            </p:cNvSpPr>
            <p:nvPr/>
          </p:nvSpPr>
          <p:spPr bwMode="auto">
            <a:xfrm>
              <a:off x="4418" y="946"/>
              <a:ext cx="311" cy="853"/>
            </a:xfrm>
            <a:custGeom>
              <a:avLst/>
              <a:gdLst>
                <a:gd name="T0" fmla="*/ 0 w 756"/>
                <a:gd name="T1" fmla="*/ 0 h 2184"/>
                <a:gd name="T2" fmla="*/ 0 w 756"/>
                <a:gd name="T3" fmla="*/ 0 h 2184"/>
                <a:gd name="T4" fmla="*/ 0 w 756"/>
                <a:gd name="T5" fmla="*/ 0 h 2184"/>
                <a:gd name="T6" fmla="*/ 0 w 756"/>
                <a:gd name="T7" fmla="*/ 0 h 2184"/>
                <a:gd name="T8" fmla="*/ 0 w 756"/>
                <a:gd name="T9" fmla="*/ 0 h 218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56"/>
                <a:gd name="T16" fmla="*/ 0 h 2184"/>
                <a:gd name="T17" fmla="*/ 756 w 756"/>
                <a:gd name="T18" fmla="*/ 2184 h 2184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56" h="2184">
                  <a:moveTo>
                    <a:pt x="756" y="0"/>
                  </a:moveTo>
                  <a:lnTo>
                    <a:pt x="138" y="2184"/>
                  </a:lnTo>
                  <a:lnTo>
                    <a:pt x="0" y="2148"/>
                  </a:lnTo>
                  <a:lnTo>
                    <a:pt x="606" y="78"/>
                  </a:lnTo>
                  <a:lnTo>
                    <a:pt x="756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39" name="Freeform 907"/>
            <p:cNvSpPr>
              <a:spLocks/>
            </p:cNvSpPr>
            <p:nvPr/>
          </p:nvSpPr>
          <p:spPr bwMode="auto">
            <a:xfrm>
              <a:off x="3457" y="1515"/>
              <a:ext cx="1143" cy="288"/>
            </a:xfrm>
            <a:custGeom>
              <a:avLst/>
              <a:gdLst>
                <a:gd name="T0" fmla="*/ 0 w 2773"/>
                <a:gd name="T1" fmla="*/ 0 h 738"/>
                <a:gd name="T2" fmla="*/ 0 w 2773"/>
                <a:gd name="T3" fmla="*/ 0 h 738"/>
                <a:gd name="T4" fmla="*/ 0 w 2773"/>
                <a:gd name="T5" fmla="*/ 0 h 738"/>
                <a:gd name="T6" fmla="*/ 0 w 2773"/>
                <a:gd name="T7" fmla="*/ 0 h 738"/>
                <a:gd name="T8" fmla="*/ 0 w 2773"/>
                <a:gd name="T9" fmla="*/ 0 h 73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773"/>
                <a:gd name="T16" fmla="*/ 0 h 738"/>
                <a:gd name="T17" fmla="*/ 2773 w 2773"/>
                <a:gd name="T18" fmla="*/ 738 h 73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773" h="738">
                  <a:moveTo>
                    <a:pt x="33" y="0"/>
                  </a:moveTo>
                  <a:lnTo>
                    <a:pt x="0" y="99"/>
                  </a:lnTo>
                  <a:lnTo>
                    <a:pt x="2436" y="738"/>
                  </a:lnTo>
                  <a:cubicBezTo>
                    <a:pt x="2499" y="501"/>
                    <a:pt x="2773" y="727"/>
                    <a:pt x="2373" y="603"/>
                  </a:cubicBezTo>
                  <a:lnTo>
                    <a:pt x="33" y="0"/>
                  </a:lnTo>
                  <a:close/>
                </a:path>
              </a:pathLst>
            </a:custGeom>
            <a:gradFill rotWithShape="1">
              <a:gsLst>
                <a:gs pos="0">
                  <a:schemeClr val="bg2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40" name="Freeform 908"/>
            <p:cNvSpPr>
              <a:spLocks/>
            </p:cNvSpPr>
            <p:nvPr/>
          </p:nvSpPr>
          <p:spPr bwMode="auto">
            <a:xfrm>
              <a:off x="4452" y="954"/>
              <a:ext cx="292" cy="855"/>
            </a:xfrm>
            <a:custGeom>
              <a:avLst/>
              <a:gdLst>
                <a:gd name="T0" fmla="*/ 0 w 637"/>
                <a:gd name="T1" fmla="*/ 0 h 1659"/>
                <a:gd name="T2" fmla="*/ 0 w 637"/>
                <a:gd name="T3" fmla="*/ 0 h 1659"/>
                <a:gd name="T4" fmla="*/ 0 w 637"/>
                <a:gd name="T5" fmla="*/ 2 h 1659"/>
                <a:gd name="T6" fmla="*/ 0 w 637"/>
                <a:gd name="T7" fmla="*/ 2 h 1659"/>
                <a:gd name="T8" fmla="*/ 0 w 637"/>
                <a:gd name="T9" fmla="*/ 0 h 1659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637"/>
                <a:gd name="T16" fmla="*/ 0 h 1659"/>
                <a:gd name="T17" fmla="*/ 637 w 637"/>
                <a:gd name="T18" fmla="*/ 1659 h 1659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637" h="1659">
                  <a:moveTo>
                    <a:pt x="615" y="0"/>
                  </a:moveTo>
                  <a:lnTo>
                    <a:pt x="637" y="0"/>
                  </a:lnTo>
                  <a:lnTo>
                    <a:pt x="68" y="1659"/>
                  </a:lnTo>
                  <a:lnTo>
                    <a:pt x="0" y="1647"/>
                  </a:lnTo>
                  <a:lnTo>
                    <a:pt x="615" y="0"/>
                  </a:lnTo>
                  <a:close/>
                </a:path>
              </a:pathLst>
            </a:custGeom>
            <a:solidFill>
              <a:srgbClr val="4D4D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41" name="Freeform 909"/>
            <p:cNvSpPr>
              <a:spLocks/>
            </p:cNvSpPr>
            <p:nvPr/>
          </p:nvSpPr>
          <p:spPr bwMode="auto">
            <a:xfrm>
              <a:off x="3459" y="1553"/>
              <a:ext cx="1016" cy="284"/>
            </a:xfrm>
            <a:custGeom>
              <a:avLst/>
              <a:gdLst>
                <a:gd name="T0" fmla="*/ 0 w 2216"/>
                <a:gd name="T1" fmla="*/ 0 h 550"/>
                <a:gd name="T2" fmla="*/ 0 w 2216"/>
                <a:gd name="T3" fmla="*/ 1 h 550"/>
                <a:gd name="T4" fmla="*/ 1 w 2216"/>
                <a:gd name="T5" fmla="*/ 1 h 550"/>
                <a:gd name="T6" fmla="*/ 1 w 2216"/>
                <a:gd name="T7" fmla="*/ 1 h 550"/>
                <a:gd name="T8" fmla="*/ 0 w 2216"/>
                <a:gd name="T9" fmla="*/ 0 h 55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216"/>
                <a:gd name="T16" fmla="*/ 0 h 550"/>
                <a:gd name="T17" fmla="*/ 2216 w 2216"/>
                <a:gd name="T18" fmla="*/ 550 h 55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216" h="550">
                  <a:moveTo>
                    <a:pt x="0" y="0"/>
                  </a:moveTo>
                  <a:lnTo>
                    <a:pt x="9" y="57"/>
                  </a:lnTo>
                  <a:lnTo>
                    <a:pt x="2164" y="550"/>
                  </a:lnTo>
                  <a:lnTo>
                    <a:pt x="2216" y="496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chemeClr val="bg2"/>
                </a:gs>
                <a:gs pos="100000">
                  <a:srgbClr val="DDDDDD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42" name="Freeform 910"/>
            <p:cNvSpPr>
              <a:spLocks/>
            </p:cNvSpPr>
            <p:nvPr/>
          </p:nvSpPr>
          <p:spPr bwMode="auto">
            <a:xfrm>
              <a:off x="3442" y="1857"/>
              <a:ext cx="345" cy="169"/>
            </a:xfrm>
            <a:custGeom>
              <a:avLst/>
              <a:gdLst>
                <a:gd name="T0" fmla="*/ 0 w 752"/>
                <a:gd name="T1" fmla="*/ 0 h 327"/>
                <a:gd name="T2" fmla="*/ 0 w 752"/>
                <a:gd name="T3" fmla="*/ 1 h 327"/>
                <a:gd name="T4" fmla="*/ 0 w 752"/>
                <a:gd name="T5" fmla="*/ 1 h 327"/>
                <a:gd name="T6" fmla="*/ 0 w 752"/>
                <a:gd name="T7" fmla="*/ 1 h 327"/>
                <a:gd name="T8" fmla="*/ 0 w 752"/>
                <a:gd name="T9" fmla="*/ 0 h 327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52"/>
                <a:gd name="T16" fmla="*/ 0 h 327"/>
                <a:gd name="T17" fmla="*/ 752 w 752"/>
                <a:gd name="T18" fmla="*/ 327 h 327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52" h="327">
                  <a:moveTo>
                    <a:pt x="293" y="0"/>
                  </a:moveTo>
                  <a:lnTo>
                    <a:pt x="752" y="124"/>
                  </a:lnTo>
                  <a:lnTo>
                    <a:pt x="470" y="327"/>
                  </a:lnTo>
                  <a:lnTo>
                    <a:pt x="0" y="183"/>
                  </a:lnTo>
                  <a:lnTo>
                    <a:pt x="293" y="0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43" name="Freeform 911"/>
            <p:cNvSpPr>
              <a:spLocks/>
            </p:cNvSpPr>
            <p:nvPr/>
          </p:nvSpPr>
          <p:spPr bwMode="auto">
            <a:xfrm>
              <a:off x="3449" y="1860"/>
              <a:ext cx="333" cy="160"/>
            </a:xfrm>
            <a:custGeom>
              <a:avLst/>
              <a:gdLst>
                <a:gd name="T0" fmla="*/ 0 w 726"/>
                <a:gd name="T1" fmla="*/ 0 h 311"/>
                <a:gd name="T2" fmla="*/ 0 w 726"/>
                <a:gd name="T3" fmla="*/ 1 h 311"/>
                <a:gd name="T4" fmla="*/ 0 w 726"/>
                <a:gd name="T5" fmla="*/ 1 h 311"/>
                <a:gd name="T6" fmla="*/ 0 w 726"/>
                <a:gd name="T7" fmla="*/ 1 h 311"/>
                <a:gd name="T8" fmla="*/ 0 w 726"/>
                <a:gd name="T9" fmla="*/ 0 h 31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26"/>
                <a:gd name="T16" fmla="*/ 0 h 311"/>
                <a:gd name="T17" fmla="*/ 726 w 726"/>
                <a:gd name="T18" fmla="*/ 311 h 311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26" h="311">
                  <a:moveTo>
                    <a:pt x="282" y="0"/>
                  </a:moveTo>
                  <a:lnTo>
                    <a:pt x="726" y="119"/>
                  </a:lnTo>
                  <a:lnTo>
                    <a:pt x="457" y="311"/>
                  </a:lnTo>
                  <a:lnTo>
                    <a:pt x="0" y="173"/>
                  </a:lnTo>
                  <a:lnTo>
                    <a:pt x="282" y="0"/>
                  </a:lnTo>
                  <a:close/>
                </a:path>
              </a:pathLst>
            </a:custGeom>
            <a:gradFill rotWithShape="1">
              <a:gsLst>
                <a:gs pos="0">
                  <a:srgbClr val="4D4D4D"/>
                </a:gs>
                <a:gs pos="100000">
                  <a:srgbClr val="DDDDDD"/>
                </a:gs>
              </a:gsLst>
              <a:lin ang="189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44" name="Freeform 912"/>
            <p:cNvSpPr>
              <a:spLocks/>
            </p:cNvSpPr>
            <p:nvPr/>
          </p:nvSpPr>
          <p:spPr bwMode="auto">
            <a:xfrm>
              <a:off x="3473" y="1923"/>
              <a:ext cx="119" cy="52"/>
            </a:xfrm>
            <a:custGeom>
              <a:avLst/>
              <a:gdLst>
                <a:gd name="T0" fmla="*/ 0 w 258"/>
                <a:gd name="T1" fmla="*/ 1 h 100"/>
                <a:gd name="T2" fmla="*/ 0 w 258"/>
                <a:gd name="T3" fmla="*/ 0 h 100"/>
                <a:gd name="T4" fmla="*/ 0 w 258"/>
                <a:gd name="T5" fmla="*/ 1 h 100"/>
                <a:gd name="T6" fmla="*/ 0 w 258"/>
                <a:gd name="T7" fmla="*/ 1 h 100"/>
                <a:gd name="T8" fmla="*/ 0 w 258"/>
                <a:gd name="T9" fmla="*/ 1 h 10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8"/>
                <a:gd name="T16" fmla="*/ 0 h 100"/>
                <a:gd name="T17" fmla="*/ 258 w 258"/>
                <a:gd name="T18" fmla="*/ 100 h 10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8" h="100">
                  <a:moveTo>
                    <a:pt x="0" y="44"/>
                  </a:moveTo>
                  <a:lnTo>
                    <a:pt x="75" y="0"/>
                  </a:lnTo>
                  <a:lnTo>
                    <a:pt x="258" y="50"/>
                  </a:lnTo>
                  <a:lnTo>
                    <a:pt x="183" y="100"/>
                  </a:lnTo>
                  <a:lnTo>
                    <a:pt x="0" y="44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45" name="Freeform 913"/>
            <p:cNvSpPr>
              <a:spLocks/>
            </p:cNvSpPr>
            <p:nvPr/>
          </p:nvSpPr>
          <p:spPr bwMode="auto">
            <a:xfrm>
              <a:off x="3469" y="1947"/>
              <a:ext cx="89" cy="32"/>
            </a:xfrm>
            <a:custGeom>
              <a:avLst/>
              <a:gdLst>
                <a:gd name="T0" fmla="*/ 0 w 194"/>
                <a:gd name="T1" fmla="*/ 0 h 63"/>
                <a:gd name="T2" fmla="*/ 0 w 194"/>
                <a:gd name="T3" fmla="*/ 1 h 63"/>
                <a:gd name="T4" fmla="*/ 0 w 194"/>
                <a:gd name="T5" fmla="*/ 1 h 63"/>
                <a:gd name="T6" fmla="*/ 0 w 194"/>
                <a:gd name="T7" fmla="*/ 1 h 63"/>
                <a:gd name="T8" fmla="*/ 0 w 194"/>
                <a:gd name="T9" fmla="*/ 0 h 6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94"/>
                <a:gd name="T16" fmla="*/ 0 h 63"/>
                <a:gd name="T17" fmla="*/ 194 w 194"/>
                <a:gd name="T18" fmla="*/ 63 h 6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94" h="63">
                  <a:moveTo>
                    <a:pt x="12" y="0"/>
                  </a:moveTo>
                  <a:lnTo>
                    <a:pt x="194" y="53"/>
                  </a:lnTo>
                  <a:lnTo>
                    <a:pt x="180" y="63"/>
                  </a:lnTo>
                  <a:lnTo>
                    <a:pt x="0" y="9"/>
                  </a:lnTo>
                  <a:lnTo>
                    <a:pt x="12" y="0"/>
                  </a:ln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46" name="Freeform 914"/>
            <p:cNvSpPr>
              <a:spLocks/>
            </p:cNvSpPr>
            <p:nvPr/>
          </p:nvSpPr>
          <p:spPr bwMode="auto">
            <a:xfrm>
              <a:off x="3570" y="1956"/>
              <a:ext cx="119" cy="53"/>
            </a:xfrm>
            <a:custGeom>
              <a:avLst/>
              <a:gdLst>
                <a:gd name="T0" fmla="*/ 0 w 258"/>
                <a:gd name="T1" fmla="*/ 1 h 102"/>
                <a:gd name="T2" fmla="*/ 0 w 258"/>
                <a:gd name="T3" fmla="*/ 0 h 102"/>
                <a:gd name="T4" fmla="*/ 0 w 258"/>
                <a:gd name="T5" fmla="*/ 1 h 102"/>
                <a:gd name="T6" fmla="*/ 0 w 258"/>
                <a:gd name="T7" fmla="*/ 1 h 102"/>
                <a:gd name="T8" fmla="*/ 0 w 258"/>
                <a:gd name="T9" fmla="*/ 1 h 10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58"/>
                <a:gd name="T16" fmla="*/ 0 h 102"/>
                <a:gd name="T17" fmla="*/ 258 w 258"/>
                <a:gd name="T18" fmla="*/ 102 h 10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58" h="102">
                  <a:moveTo>
                    <a:pt x="0" y="46"/>
                  </a:moveTo>
                  <a:lnTo>
                    <a:pt x="71" y="0"/>
                  </a:lnTo>
                  <a:lnTo>
                    <a:pt x="258" y="52"/>
                  </a:lnTo>
                  <a:lnTo>
                    <a:pt x="183" y="102"/>
                  </a:lnTo>
                  <a:lnTo>
                    <a:pt x="0" y="4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47" name="Freeform 915"/>
            <p:cNvSpPr>
              <a:spLocks/>
            </p:cNvSpPr>
            <p:nvPr/>
          </p:nvSpPr>
          <p:spPr bwMode="auto">
            <a:xfrm>
              <a:off x="3566" y="1981"/>
              <a:ext cx="89" cy="33"/>
            </a:xfrm>
            <a:custGeom>
              <a:avLst/>
              <a:gdLst>
                <a:gd name="T0" fmla="*/ 0 w 194"/>
                <a:gd name="T1" fmla="*/ 0 h 63"/>
                <a:gd name="T2" fmla="*/ 0 w 194"/>
                <a:gd name="T3" fmla="*/ 1 h 63"/>
                <a:gd name="T4" fmla="*/ 0 w 194"/>
                <a:gd name="T5" fmla="*/ 1 h 63"/>
                <a:gd name="T6" fmla="*/ 0 w 194"/>
                <a:gd name="T7" fmla="*/ 1 h 63"/>
                <a:gd name="T8" fmla="*/ 0 w 194"/>
                <a:gd name="T9" fmla="*/ 0 h 6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94"/>
                <a:gd name="T16" fmla="*/ 0 h 63"/>
                <a:gd name="T17" fmla="*/ 194 w 194"/>
                <a:gd name="T18" fmla="*/ 63 h 63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94" h="63">
                  <a:moveTo>
                    <a:pt x="12" y="0"/>
                  </a:moveTo>
                  <a:lnTo>
                    <a:pt x="194" y="53"/>
                  </a:lnTo>
                  <a:lnTo>
                    <a:pt x="180" y="63"/>
                  </a:lnTo>
                  <a:lnTo>
                    <a:pt x="0" y="9"/>
                  </a:lnTo>
                  <a:lnTo>
                    <a:pt x="12" y="0"/>
                  </a:ln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48" name="Freeform 916"/>
            <p:cNvSpPr>
              <a:spLocks/>
            </p:cNvSpPr>
            <p:nvPr/>
          </p:nvSpPr>
          <p:spPr bwMode="auto">
            <a:xfrm>
              <a:off x="4032" y="1882"/>
              <a:ext cx="418" cy="371"/>
            </a:xfrm>
            <a:custGeom>
              <a:avLst/>
              <a:gdLst>
                <a:gd name="T0" fmla="*/ 0 w 990"/>
                <a:gd name="T1" fmla="*/ 0 h 792"/>
                <a:gd name="T2" fmla="*/ 0 w 990"/>
                <a:gd name="T3" fmla="*/ 0 h 792"/>
                <a:gd name="T4" fmla="*/ 0 w 990"/>
                <a:gd name="T5" fmla="*/ 0 h 792"/>
                <a:gd name="T6" fmla="*/ 0 w 990"/>
                <a:gd name="T7" fmla="*/ 0 h 792"/>
                <a:gd name="T8" fmla="*/ 0 w 990"/>
                <a:gd name="T9" fmla="*/ 0 h 79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990"/>
                <a:gd name="T16" fmla="*/ 0 h 792"/>
                <a:gd name="T17" fmla="*/ 990 w 990"/>
                <a:gd name="T18" fmla="*/ 792 h 79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990" h="792">
                  <a:moveTo>
                    <a:pt x="3" y="738"/>
                  </a:moveTo>
                  <a:lnTo>
                    <a:pt x="990" y="0"/>
                  </a:lnTo>
                  <a:lnTo>
                    <a:pt x="987" y="60"/>
                  </a:lnTo>
                  <a:lnTo>
                    <a:pt x="0" y="792"/>
                  </a:lnTo>
                  <a:lnTo>
                    <a:pt x="3" y="738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49" name="Freeform 917"/>
            <p:cNvSpPr>
              <a:spLocks/>
            </p:cNvSpPr>
            <p:nvPr/>
          </p:nvSpPr>
          <p:spPr bwMode="auto">
            <a:xfrm>
              <a:off x="2966" y="1912"/>
              <a:ext cx="1069" cy="338"/>
            </a:xfrm>
            <a:custGeom>
              <a:avLst/>
              <a:gdLst>
                <a:gd name="T0" fmla="*/ 0 w 2532"/>
                <a:gd name="T1" fmla="*/ 0 h 723"/>
                <a:gd name="T2" fmla="*/ 0 w 2532"/>
                <a:gd name="T3" fmla="*/ 0 h 723"/>
                <a:gd name="T4" fmla="*/ 0 w 2532"/>
                <a:gd name="T5" fmla="*/ 0 h 723"/>
                <a:gd name="T6" fmla="*/ 0 w 2532"/>
                <a:gd name="T7" fmla="*/ 0 h 723"/>
                <a:gd name="T8" fmla="*/ 0 w 2532"/>
                <a:gd name="T9" fmla="*/ 0 h 723"/>
                <a:gd name="T10" fmla="*/ 0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chemeClr val="bg2"/>
            </a:soli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70950" name="Freeform 918"/>
            <p:cNvSpPr>
              <a:spLocks/>
            </p:cNvSpPr>
            <p:nvPr/>
          </p:nvSpPr>
          <p:spPr bwMode="auto">
            <a:xfrm>
              <a:off x="2967" y="1850"/>
              <a:ext cx="12" cy="68"/>
            </a:xfrm>
            <a:custGeom>
              <a:avLst/>
              <a:gdLst>
                <a:gd name="T0" fmla="*/ 0 w 26"/>
                <a:gd name="T1" fmla="*/ 0 h 147"/>
                <a:gd name="T2" fmla="*/ 0 w 26"/>
                <a:gd name="T3" fmla="*/ 0 h 147"/>
                <a:gd name="T4" fmla="*/ 0 w 26"/>
                <a:gd name="T5" fmla="*/ 0 h 147"/>
                <a:gd name="T6" fmla="*/ 0 w 26"/>
                <a:gd name="T7" fmla="*/ 0 h 147"/>
                <a:gd name="T8" fmla="*/ 0 w 26"/>
                <a:gd name="T9" fmla="*/ 0 h 147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6"/>
                <a:gd name="T16" fmla="*/ 0 h 147"/>
                <a:gd name="T17" fmla="*/ 26 w 26"/>
                <a:gd name="T18" fmla="*/ 147 h 147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6" h="147">
                  <a:moveTo>
                    <a:pt x="26" y="10"/>
                  </a:moveTo>
                  <a:lnTo>
                    <a:pt x="23" y="147"/>
                  </a:lnTo>
                  <a:lnTo>
                    <a:pt x="0" y="144"/>
                  </a:lnTo>
                  <a:lnTo>
                    <a:pt x="3" y="0"/>
                  </a:lnTo>
                  <a:lnTo>
                    <a:pt x="26" y="10"/>
                  </a:lnTo>
                  <a:close/>
                </a:path>
              </a:pathLst>
            </a:custGeom>
            <a:solidFill>
              <a:srgbClr val="B2B2B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51" name="Freeform 919"/>
            <p:cNvSpPr>
              <a:spLocks/>
            </p:cNvSpPr>
            <p:nvPr/>
          </p:nvSpPr>
          <p:spPr bwMode="auto">
            <a:xfrm>
              <a:off x="2968" y="1571"/>
              <a:ext cx="496" cy="283"/>
            </a:xfrm>
            <a:custGeom>
              <a:avLst/>
              <a:gdLst>
                <a:gd name="T0" fmla="*/ 0 w 1176"/>
                <a:gd name="T1" fmla="*/ 0 h 606"/>
                <a:gd name="T2" fmla="*/ 0 w 1176"/>
                <a:gd name="T3" fmla="*/ 0 h 606"/>
                <a:gd name="T4" fmla="*/ 0 w 1176"/>
                <a:gd name="T5" fmla="*/ 0 h 606"/>
                <a:gd name="T6" fmla="*/ 0 w 1176"/>
                <a:gd name="T7" fmla="*/ 0 h 606"/>
                <a:gd name="T8" fmla="*/ 0 w 1176"/>
                <a:gd name="T9" fmla="*/ 0 h 60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176"/>
                <a:gd name="T16" fmla="*/ 0 h 606"/>
                <a:gd name="T17" fmla="*/ 1176 w 1176"/>
                <a:gd name="T18" fmla="*/ 606 h 60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176" h="606">
                  <a:moveTo>
                    <a:pt x="1170" y="0"/>
                  </a:moveTo>
                  <a:lnTo>
                    <a:pt x="0" y="597"/>
                  </a:lnTo>
                  <a:lnTo>
                    <a:pt x="30" y="606"/>
                  </a:lnTo>
                  <a:lnTo>
                    <a:pt x="1176" y="18"/>
                  </a:lnTo>
                  <a:lnTo>
                    <a:pt x="1170" y="0"/>
                  </a:lnTo>
                  <a:close/>
                </a:path>
              </a:pathLst>
            </a:custGeom>
            <a:solidFill>
              <a:srgbClr val="B2B2B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52" name="Freeform 920"/>
            <p:cNvSpPr>
              <a:spLocks/>
            </p:cNvSpPr>
            <p:nvPr/>
          </p:nvSpPr>
          <p:spPr bwMode="auto">
            <a:xfrm>
              <a:off x="3001" y="1864"/>
              <a:ext cx="1013" cy="325"/>
            </a:xfrm>
            <a:custGeom>
              <a:avLst/>
              <a:gdLst>
                <a:gd name="T0" fmla="*/ 0 w 2532"/>
                <a:gd name="T1" fmla="*/ 0 h 723"/>
                <a:gd name="T2" fmla="*/ 0 w 2532"/>
                <a:gd name="T3" fmla="*/ 0 h 723"/>
                <a:gd name="T4" fmla="*/ 0 w 2532"/>
                <a:gd name="T5" fmla="*/ 0 h 723"/>
                <a:gd name="T6" fmla="*/ 0 w 2532"/>
                <a:gd name="T7" fmla="*/ 0 h 723"/>
                <a:gd name="T8" fmla="*/ 0 w 2532"/>
                <a:gd name="T9" fmla="*/ 0 h 723"/>
                <a:gd name="T10" fmla="*/ 0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53" name="Freeform 921"/>
            <p:cNvSpPr>
              <a:spLocks/>
            </p:cNvSpPr>
            <p:nvPr/>
          </p:nvSpPr>
          <p:spPr bwMode="auto">
            <a:xfrm flipV="1">
              <a:off x="4013" y="1841"/>
              <a:ext cx="413" cy="337"/>
            </a:xfrm>
            <a:custGeom>
              <a:avLst/>
              <a:gdLst>
                <a:gd name="T0" fmla="*/ 0 w 2532"/>
                <a:gd name="T1" fmla="*/ 0 h 723"/>
                <a:gd name="T2" fmla="*/ 0 w 2532"/>
                <a:gd name="T3" fmla="*/ 0 h 723"/>
                <a:gd name="T4" fmla="*/ 0 w 2532"/>
                <a:gd name="T5" fmla="*/ 0 h 723"/>
                <a:gd name="T6" fmla="*/ 0 w 2532"/>
                <a:gd name="T7" fmla="*/ 0 h 723"/>
                <a:gd name="T8" fmla="*/ 0 w 2532"/>
                <a:gd name="T9" fmla="*/ 0 h 723"/>
                <a:gd name="T10" fmla="*/ 0 w 2532"/>
                <a:gd name="T11" fmla="*/ 0 h 723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w 2532"/>
                <a:gd name="T19" fmla="*/ 0 h 723"/>
                <a:gd name="T20" fmla="*/ 2532 w 2532"/>
                <a:gd name="T21" fmla="*/ 723 h 723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T18" t="T19" r="T20" b="T21"/>
              <a:pathLst>
                <a:path w="2532" h="723">
                  <a:moveTo>
                    <a:pt x="6" y="0"/>
                  </a:moveTo>
                  <a:cubicBezTo>
                    <a:pt x="16" y="0"/>
                    <a:pt x="26" y="0"/>
                    <a:pt x="36" y="0"/>
                  </a:cubicBezTo>
                  <a:lnTo>
                    <a:pt x="2532" y="678"/>
                  </a:lnTo>
                  <a:lnTo>
                    <a:pt x="2529" y="723"/>
                  </a:lnTo>
                  <a:lnTo>
                    <a:pt x="0" y="24"/>
                  </a:lnTo>
                  <a:lnTo>
                    <a:pt x="6" y="0"/>
                  </a:lnTo>
                  <a:close/>
                </a:path>
              </a:pathLst>
            </a:custGeom>
            <a:solidFill>
              <a:srgbClr val="B2B2B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954" name="Freeform 922"/>
            <p:cNvSpPr>
              <a:spLocks/>
            </p:cNvSpPr>
            <p:nvPr/>
          </p:nvSpPr>
          <p:spPr bwMode="auto">
            <a:xfrm>
              <a:off x="3530" y="862"/>
              <a:ext cx="1124" cy="872"/>
            </a:xfrm>
            <a:custGeom>
              <a:avLst/>
              <a:gdLst>
                <a:gd name="T0" fmla="*/ 214 w 1124"/>
                <a:gd name="T1" fmla="*/ 0 h 872"/>
                <a:gd name="T2" fmla="*/ 1124 w 1124"/>
                <a:gd name="T3" fmla="*/ 128 h 872"/>
                <a:gd name="T4" fmla="*/ 884 w 1124"/>
                <a:gd name="T5" fmla="*/ 872 h 872"/>
                <a:gd name="T6" fmla="*/ 0 w 1124"/>
                <a:gd name="T7" fmla="*/ 656 h 872"/>
                <a:gd name="T8" fmla="*/ 214 w 1124"/>
                <a:gd name="T9" fmla="*/ 0 h 87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124"/>
                <a:gd name="T16" fmla="*/ 0 h 872"/>
                <a:gd name="T17" fmla="*/ 1124 w 1124"/>
                <a:gd name="T18" fmla="*/ 872 h 87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124" h="872">
                  <a:moveTo>
                    <a:pt x="214" y="0"/>
                  </a:moveTo>
                  <a:lnTo>
                    <a:pt x="1124" y="128"/>
                  </a:lnTo>
                  <a:lnTo>
                    <a:pt x="884" y="872"/>
                  </a:lnTo>
                  <a:lnTo>
                    <a:pt x="0" y="656"/>
                  </a:lnTo>
                  <a:lnTo>
                    <a:pt x="214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>
                    <a:alpha val="81000"/>
                  </a:srgbClr>
                </a:gs>
                <a:gs pos="100000">
                  <a:srgbClr val="666666">
                    <a:alpha val="79999"/>
                  </a:srgbClr>
                </a:gs>
              </a:gsLst>
              <a:lin ang="540000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pic>
          <p:nvPicPr>
            <p:cNvPr id="70955" name="Picture 923" descr="grayed_radiation"/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896" y="396"/>
              <a:ext cx="1808" cy="105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grpSp>
        <p:nvGrpSpPr>
          <p:cNvPr id="70713" name="Group 924"/>
          <p:cNvGrpSpPr>
            <a:grpSpLocks/>
          </p:cNvGrpSpPr>
          <p:nvPr/>
        </p:nvGrpSpPr>
        <p:grpSpPr bwMode="auto">
          <a:xfrm>
            <a:off x="5349875" y="1590675"/>
            <a:ext cx="617538" cy="387350"/>
            <a:chOff x="2920" y="972"/>
            <a:chExt cx="389" cy="244"/>
          </a:xfrm>
        </p:grpSpPr>
        <p:grpSp>
          <p:nvGrpSpPr>
            <p:cNvPr id="70921" name="Group 925"/>
            <p:cNvGrpSpPr>
              <a:grpSpLocks/>
            </p:cNvGrpSpPr>
            <p:nvPr/>
          </p:nvGrpSpPr>
          <p:grpSpPr bwMode="auto">
            <a:xfrm>
              <a:off x="3085" y="1027"/>
              <a:ext cx="102" cy="189"/>
              <a:chOff x="3436" y="1504"/>
              <a:chExt cx="393" cy="942"/>
            </a:xfrm>
          </p:grpSpPr>
          <p:pic>
            <p:nvPicPr>
              <p:cNvPr id="70923" name="Picture 926" descr="iphone_stylized_small"/>
              <p:cNvPicPr>
                <a:picLocks noChangeAspect="1" noChangeArrowheads="1"/>
              </p:cNvPicPr>
              <p:nvPr/>
            </p:nvPicPr>
            <p:blipFill>
              <a:blip r:embed="rId10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436" y="1504"/>
                <a:ext cx="393" cy="94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0924" name="Freeform 927"/>
              <p:cNvSpPr>
                <a:spLocks/>
              </p:cNvSpPr>
              <p:nvPr/>
            </p:nvSpPr>
            <p:spPr bwMode="auto">
              <a:xfrm>
                <a:off x="3484" y="1523"/>
                <a:ext cx="339" cy="906"/>
              </a:xfrm>
              <a:custGeom>
                <a:avLst/>
                <a:gdLst>
                  <a:gd name="T0" fmla="*/ 6 w 339"/>
                  <a:gd name="T1" fmla="*/ 31 h 906"/>
                  <a:gd name="T2" fmla="*/ 38 w 339"/>
                  <a:gd name="T3" fmla="*/ 0 h 906"/>
                  <a:gd name="T4" fmla="*/ 323 w 339"/>
                  <a:gd name="T5" fmla="*/ 45 h 906"/>
                  <a:gd name="T6" fmla="*/ 338 w 339"/>
                  <a:gd name="T7" fmla="*/ 85 h 906"/>
                  <a:gd name="T8" fmla="*/ 339 w 339"/>
                  <a:gd name="T9" fmla="*/ 813 h 906"/>
                  <a:gd name="T10" fmla="*/ 312 w 339"/>
                  <a:gd name="T11" fmla="*/ 865 h 906"/>
                  <a:gd name="T12" fmla="*/ 29 w 339"/>
                  <a:gd name="T13" fmla="*/ 906 h 906"/>
                  <a:gd name="T14" fmla="*/ 0 w 339"/>
                  <a:gd name="T15" fmla="*/ 876 h 906"/>
                  <a:gd name="T16" fmla="*/ 6 w 339"/>
                  <a:gd name="T17" fmla="*/ 31 h 906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339"/>
                  <a:gd name="T28" fmla="*/ 0 h 906"/>
                  <a:gd name="T29" fmla="*/ 339 w 339"/>
                  <a:gd name="T30" fmla="*/ 906 h 906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339" h="906">
                    <a:moveTo>
                      <a:pt x="6" y="31"/>
                    </a:moveTo>
                    <a:lnTo>
                      <a:pt x="38" y="0"/>
                    </a:lnTo>
                    <a:lnTo>
                      <a:pt x="323" y="45"/>
                    </a:lnTo>
                    <a:lnTo>
                      <a:pt x="338" y="85"/>
                    </a:lnTo>
                    <a:lnTo>
                      <a:pt x="339" y="813"/>
                    </a:lnTo>
                    <a:lnTo>
                      <a:pt x="312" y="865"/>
                    </a:lnTo>
                    <a:lnTo>
                      <a:pt x="29" y="906"/>
                    </a:lnTo>
                    <a:lnTo>
                      <a:pt x="0" y="876"/>
                    </a:lnTo>
                    <a:lnTo>
                      <a:pt x="6" y="31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>
                      <a:alpha val="82001"/>
                    </a:srgbClr>
                  </a:gs>
                  <a:gs pos="100000">
                    <a:srgbClr val="666666">
                      <a:alpha val="82001"/>
                    </a:srgbClr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70925" name="Group 928"/>
              <p:cNvGrpSpPr>
                <a:grpSpLocks/>
              </p:cNvGrpSpPr>
              <p:nvPr/>
            </p:nvGrpSpPr>
            <p:grpSpPr bwMode="auto">
              <a:xfrm>
                <a:off x="3511" y="1689"/>
                <a:ext cx="289" cy="576"/>
                <a:chOff x="3511" y="1689"/>
                <a:chExt cx="289" cy="576"/>
              </a:xfrm>
            </p:grpSpPr>
            <p:sp>
              <p:nvSpPr>
                <p:cNvPr id="70926" name="Freeform 929"/>
                <p:cNvSpPr>
                  <a:spLocks/>
                </p:cNvSpPr>
                <p:nvPr/>
              </p:nvSpPr>
              <p:spPr bwMode="auto">
                <a:xfrm>
                  <a:off x="3519" y="2175"/>
                  <a:ext cx="66" cy="90"/>
                </a:xfrm>
                <a:custGeom>
                  <a:avLst/>
                  <a:gdLst>
                    <a:gd name="T0" fmla="*/ 0 w 66"/>
                    <a:gd name="T1" fmla="*/ 5 h 90"/>
                    <a:gd name="T2" fmla="*/ 66 w 66"/>
                    <a:gd name="T3" fmla="*/ 0 h 90"/>
                    <a:gd name="T4" fmla="*/ 65 w 66"/>
                    <a:gd name="T5" fmla="*/ 80 h 90"/>
                    <a:gd name="T6" fmla="*/ 2 w 66"/>
                    <a:gd name="T7" fmla="*/ 90 h 90"/>
                    <a:gd name="T8" fmla="*/ 0 w 66"/>
                    <a:gd name="T9" fmla="*/ 5 h 9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66"/>
                    <a:gd name="T16" fmla="*/ 0 h 90"/>
                    <a:gd name="T17" fmla="*/ 66 w 66"/>
                    <a:gd name="T18" fmla="*/ 90 h 9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66" h="90">
                      <a:moveTo>
                        <a:pt x="0" y="5"/>
                      </a:moveTo>
                      <a:lnTo>
                        <a:pt x="66" y="0"/>
                      </a:lnTo>
                      <a:lnTo>
                        <a:pt x="65" y="80"/>
                      </a:lnTo>
                      <a:lnTo>
                        <a:pt x="2" y="90"/>
                      </a:lnTo>
                      <a:lnTo>
                        <a:pt x="0" y="5"/>
                      </a:lnTo>
                      <a:close/>
                    </a:path>
                  </a:pathLst>
                </a:custGeom>
                <a:solidFill>
                  <a:srgbClr val="B2B2B2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0927" name="Freeform 930"/>
                <p:cNvSpPr>
                  <a:spLocks/>
                </p:cNvSpPr>
                <p:nvPr/>
              </p:nvSpPr>
              <p:spPr bwMode="auto">
                <a:xfrm>
                  <a:off x="3593" y="2166"/>
                  <a:ext cx="69" cy="89"/>
                </a:xfrm>
                <a:custGeom>
                  <a:avLst/>
                  <a:gdLst>
                    <a:gd name="T0" fmla="*/ 3 w 69"/>
                    <a:gd name="T1" fmla="*/ 8 h 89"/>
                    <a:gd name="T2" fmla="*/ 66 w 69"/>
                    <a:gd name="T3" fmla="*/ 0 h 89"/>
                    <a:gd name="T4" fmla="*/ 69 w 69"/>
                    <a:gd name="T5" fmla="*/ 80 h 89"/>
                    <a:gd name="T6" fmla="*/ 0 w 69"/>
                    <a:gd name="T7" fmla="*/ 89 h 89"/>
                    <a:gd name="T8" fmla="*/ 3 w 69"/>
                    <a:gd name="T9" fmla="*/ 8 h 89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69"/>
                    <a:gd name="T16" fmla="*/ 0 h 89"/>
                    <a:gd name="T17" fmla="*/ 69 w 69"/>
                    <a:gd name="T18" fmla="*/ 89 h 89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69" h="89">
                      <a:moveTo>
                        <a:pt x="3" y="8"/>
                      </a:moveTo>
                      <a:lnTo>
                        <a:pt x="66" y="0"/>
                      </a:lnTo>
                      <a:lnTo>
                        <a:pt x="69" y="80"/>
                      </a:lnTo>
                      <a:lnTo>
                        <a:pt x="0" y="89"/>
                      </a:lnTo>
                      <a:lnTo>
                        <a:pt x="3" y="8"/>
                      </a:lnTo>
                      <a:close/>
                    </a:path>
                  </a:pathLst>
                </a:custGeom>
                <a:solidFill>
                  <a:srgbClr val="B2B2B2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0928" name="Freeform 931"/>
                <p:cNvSpPr>
                  <a:spLocks/>
                </p:cNvSpPr>
                <p:nvPr/>
              </p:nvSpPr>
              <p:spPr bwMode="auto">
                <a:xfrm>
                  <a:off x="3665" y="2162"/>
                  <a:ext cx="62" cy="82"/>
                </a:xfrm>
                <a:custGeom>
                  <a:avLst/>
                  <a:gdLst>
                    <a:gd name="T0" fmla="*/ 0 w 62"/>
                    <a:gd name="T1" fmla="*/ 6 h 82"/>
                    <a:gd name="T2" fmla="*/ 61 w 62"/>
                    <a:gd name="T3" fmla="*/ 0 h 82"/>
                    <a:gd name="T4" fmla="*/ 62 w 62"/>
                    <a:gd name="T5" fmla="*/ 75 h 82"/>
                    <a:gd name="T6" fmla="*/ 3 w 62"/>
                    <a:gd name="T7" fmla="*/ 82 h 82"/>
                    <a:gd name="T8" fmla="*/ 0 w 62"/>
                    <a:gd name="T9" fmla="*/ 6 h 8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62"/>
                    <a:gd name="T16" fmla="*/ 0 h 82"/>
                    <a:gd name="T17" fmla="*/ 62 w 62"/>
                    <a:gd name="T18" fmla="*/ 82 h 8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62" h="82">
                      <a:moveTo>
                        <a:pt x="0" y="6"/>
                      </a:moveTo>
                      <a:lnTo>
                        <a:pt x="61" y="0"/>
                      </a:lnTo>
                      <a:lnTo>
                        <a:pt x="62" y="75"/>
                      </a:lnTo>
                      <a:lnTo>
                        <a:pt x="3" y="82"/>
                      </a:lnTo>
                      <a:lnTo>
                        <a:pt x="0" y="6"/>
                      </a:lnTo>
                      <a:close/>
                    </a:path>
                  </a:pathLst>
                </a:custGeom>
                <a:solidFill>
                  <a:srgbClr val="B2B2B2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0929" name="Freeform 932"/>
                <p:cNvSpPr>
                  <a:spLocks/>
                </p:cNvSpPr>
                <p:nvPr/>
              </p:nvSpPr>
              <p:spPr bwMode="auto">
                <a:xfrm>
                  <a:off x="3734" y="2154"/>
                  <a:ext cx="66" cy="84"/>
                </a:xfrm>
                <a:custGeom>
                  <a:avLst/>
                  <a:gdLst>
                    <a:gd name="T0" fmla="*/ 1 w 66"/>
                    <a:gd name="T1" fmla="*/ 6 h 84"/>
                    <a:gd name="T2" fmla="*/ 66 w 66"/>
                    <a:gd name="T3" fmla="*/ 0 h 84"/>
                    <a:gd name="T4" fmla="*/ 63 w 66"/>
                    <a:gd name="T5" fmla="*/ 77 h 84"/>
                    <a:gd name="T6" fmla="*/ 0 w 66"/>
                    <a:gd name="T7" fmla="*/ 84 h 84"/>
                    <a:gd name="T8" fmla="*/ 1 w 66"/>
                    <a:gd name="T9" fmla="*/ 6 h 84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66"/>
                    <a:gd name="T16" fmla="*/ 0 h 84"/>
                    <a:gd name="T17" fmla="*/ 66 w 66"/>
                    <a:gd name="T18" fmla="*/ 84 h 84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66" h="84">
                      <a:moveTo>
                        <a:pt x="1" y="6"/>
                      </a:moveTo>
                      <a:lnTo>
                        <a:pt x="66" y="0"/>
                      </a:lnTo>
                      <a:lnTo>
                        <a:pt x="63" y="77"/>
                      </a:lnTo>
                      <a:lnTo>
                        <a:pt x="0" y="84"/>
                      </a:lnTo>
                      <a:lnTo>
                        <a:pt x="1" y="6"/>
                      </a:lnTo>
                      <a:close/>
                    </a:path>
                  </a:pathLst>
                </a:custGeom>
                <a:solidFill>
                  <a:srgbClr val="B2B2B2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0930" name="Rectangle 933"/>
                <p:cNvSpPr>
                  <a:spLocks noChangeArrowheads="1"/>
                </p:cNvSpPr>
                <p:nvPr/>
              </p:nvSpPr>
              <p:spPr bwMode="auto">
                <a:xfrm>
                  <a:off x="3513" y="1688"/>
                  <a:ext cx="54" cy="40"/>
                </a:xfrm>
                <a:prstGeom prst="rect">
                  <a:avLst/>
                </a:prstGeom>
                <a:solidFill>
                  <a:schemeClr val="bg2"/>
                </a:solidFill>
                <a:ln w="9525">
                  <a:solidFill>
                    <a:schemeClr val="bg2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0931" name="Rectangle 934"/>
                <p:cNvSpPr>
                  <a:spLocks noChangeArrowheads="1"/>
                </p:cNvSpPr>
                <p:nvPr/>
              </p:nvSpPr>
              <p:spPr bwMode="auto">
                <a:xfrm>
                  <a:off x="3501" y="1738"/>
                  <a:ext cx="92" cy="50"/>
                </a:xfrm>
                <a:prstGeom prst="rect">
                  <a:avLst/>
                </a:prstGeom>
                <a:solidFill>
                  <a:schemeClr val="bg2"/>
                </a:solidFill>
                <a:ln w="9525">
                  <a:solidFill>
                    <a:schemeClr val="bg2"/>
                  </a:solidFill>
                  <a:miter lim="800000"/>
                  <a:headEnd/>
                  <a:tailEnd/>
                </a:ln>
              </p:spPr>
              <p:txBody>
                <a:bodyPr wrap="none" anchor="ctr"/>
                <a:lstStyle>
                  <a:lvl1pPr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1pPr>
                  <a:lvl2pPr marL="742950" indent="-28575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2pPr>
                  <a:lvl3pPr marL="11430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3pPr>
                  <a:lvl4pPr marL="16002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4pPr>
                  <a:lvl5pPr marL="2057400" indent="-228600"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ea typeface="ＭＳ Ｐゴシック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0932" name="Freeform 935"/>
                <p:cNvSpPr>
                  <a:spLocks/>
                </p:cNvSpPr>
                <p:nvPr/>
              </p:nvSpPr>
              <p:spPr bwMode="auto">
                <a:xfrm>
                  <a:off x="3515" y="1794"/>
                  <a:ext cx="261" cy="204"/>
                </a:xfrm>
                <a:custGeom>
                  <a:avLst/>
                  <a:gdLst>
                    <a:gd name="T0" fmla="*/ 0 w 261"/>
                    <a:gd name="T1" fmla="*/ 0 h 204"/>
                    <a:gd name="T2" fmla="*/ 0 w 261"/>
                    <a:gd name="T3" fmla="*/ 204 h 204"/>
                    <a:gd name="T4" fmla="*/ 259 w 261"/>
                    <a:gd name="T5" fmla="*/ 201 h 204"/>
                    <a:gd name="T6" fmla="*/ 261 w 261"/>
                    <a:gd name="T7" fmla="*/ 12 h 204"/>
                    <a:gd name="T8" fmla="*/ 0 w 261"/>
                    <a:gd name="T9" fmla="*/ 0 h 204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61"/>
                    <a:gd name="T16" fmla="*/ 0 h 204"/>
                    <a:gd name="T17" fmla="*/ 261 w 261"/>
                    <a:gd name="T18" fmla="*/ 204 h 204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61" h="204">
                      <a:moveTo>
                        <a:pt x="0" y="0"/>
                      </a:moveTo>
                      <a:lnTo>
                        <a:pt x="0" y="204"/>
                      </a:lnTo>
                      <a:lnTo>
                        <a:pt x="259" y="201"/>
                      </a:lnTo>
                      <a:lnTo>
                        <a:pt x="261" y="12"/>
                      </a:lnTo>
                      <a:lnTo>
                        <a:pt x="0" y="0"/>
                      </a:lnTo>
                      <a:close/>
                    </a:path>
                  </a:pathLst>
                </a:custGeom>
                <a:solidFill>
                  <a:srgbClr val="DDDDDD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</p:grpSp>
        <p:pic>
          <p:nvPicPr>
            <p:cNvPr id="70922" name="Picture 936" descr="grayed_radiation"/>
            <p:cNvPicPr>
              <a:picLocks noChangeAspect="1" noChangeArrowheads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920" y="972"/>
              <a:ext cx="389" cy="14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pic>
        <p:nvPicPr>
          <p:cNvPr id="70714" name="Picture 937" descr="car_grayed"/>
          <p:cNvPicPr>
            <a:picLocks noChangeAspect="1" noChangeArrowheads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46838" y="1670050"/>
            <a:ext cx="754062" cy="193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70715" name="Group 938"/>
          <p:cNvGrpSpPr>
            <a:grpSpLocks/>
          </p:cNvGrpSpPr>
          <p:nvPr/>
        </p:nvGrpSpPr>
        <p:grpSpPr bwMode="auto">
          <a:xfrm>
            <a:off x="5662613" y="4538663"/>
            <a:ext cx="463550" cy="398462"/>
            <a:chOff x="3987" y="-51"/>
            <a:chExt cx="1252" cy="983"/>
          </a:xfrm>
        </p:grpSpPr>
        <p:pic>
          <p:nvPicPr>
            <p:cNvPr id="70919" name="Picture 939" descr="desktop_computer_stylized_small"/>
            <p:cNvPicPr>
              <a:picLocks noChangeAspect="1" noChangeArrowheads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3987" y="-51"/>
              <a:ext cx="1252" cy="98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0920" name="Freeform 940"/>
            <p:cNvSpPr>
              <a:spLocks/>
            </p:cNvSpPr>
            <p:nvPr/>
          </p:nvSpPr>
          <p:spPr bwMode="auto">
            <a:xfrm>
              <a:off x="4507" y="37"/>
              <a:ext cx="640" cy="459"/>
            </a:xfrm>
            <a:custGeom>
              <a:avLst/>
              <a:gdLst>
                <a:gd name="T0" fmla="*/ 43 w 714"/>
                <a:gd name="T1" fmla="*/ 1 h 714"/>
                <a:gd name="T2" fmla="*/ 239 w 714"/>
                <a:gd name="T3" fmla="*/ 0 h 714"/>
                <a:gd name="T4" fmla="*/ 190 w 714"/>
                <a:gd name="T5" fmla="*/ 9 h 714"/>
                <a:gd name="T6" fmla="*/ 0 w 714"/>
                <a:gd name="T7" fmla="*/ 7 h 714"/>
                <a:gd name="T8" fmla="*/ 43 w 714"/>
                <a:gd name="T9" fmla="*/ 1 h 7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14"/>
                <a:gd name="T16" fmla="*/ 0 h 714"/>
                <a:gd name="T17" fmla="*/ 714 w 714"/>
                <a:gd name="T18" fmla="*/ 714 h 714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14" h="714">
                  <a:moveTo>
                    <a:pt x="126" y="36"/>
                  </a:moveTo>
                  <a:lnTo>
                    <a:pt x="714" y="0"/>
                  </a:lnTo>
                  <a:lnTo>
                    <a:pt x="564" y="714"/>
                  </a:lnTo>
                  <a:lnTo>
                    <a:pt x="0" y="570"/>
                  </a:lnTo>
                  <a:lnTo>
                    <a:pt x="126" y="36"/>
                  </a:lnTo>
                  <a:close/>
                </a:path>
              </a:pathLst>
            </a:custGeom>
            <a:solidFill>
              <a:srgbClr val="EAEAEA">
                <a:alpha val="79999"/>
              </a:srgb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16" name="Group 941"/>
          <p:cNvGrpSpPr>
            <a:grpSpLocks/>
          </p:cNvGrpSpPr>
          <p:nvPr/>
        </p:nvGrpSpPr>
        <p:grpSpPr bwMode="auto">
          <a:xfrm>
            <a:off x="5500688" y="4938713"/>
            <a:ext cx="463550" cy="398462"/>
            <a:chOff x="3987" y="-51"/>
            <a:chExt cx="1252" cy="983"/>
          </a:xfrm>
        </p:grpSpPr>
        <p:pic>
          <p:nvPicPr>
            <p:cNvPr id="70917" name="Picture 942" descr="desktop_computer_stylized_small"/>
            <p:cNvPicPr>
              <a:picLocks noChangeAspect="1" noChangeArrowheads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3987" y="-51"/>
              <a:ext cx="1252" cy="98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0918" name="Freeform 943"/>
            <p:cNvSpPr>
              <a:spLocks/>
            </p:cNvSpPr>
            <p:nvPr/>
          </p:nvSpPr>
          <p:spPr bwMode="auto">
            <a:xfrm>
              <a:off x="4507" y="37"/>
              <a:ext cx="640" cy="459"/>
            </a:xfrm>
            <a:custGeom>
              <a:avLst/>
              <a:gdLst>
                <a:gd name="T0" fmla="*/ 43 w 714"/>
                <a:gd name="T1" fmla="*/ 1 h 714"/>
                <a:gd name="T2" fmla="*/ 239 w 714"/>
                <a:gd name="T3" fmla="*/ 0 h 714"/>
                <a:gd name="T4" fmla="*/ 190 w 714"/>
                <a:gd name="T5" fmla="*/ 9 h 714"/>
                <a:gd name="T6" fmla="*/ 0 w 714"/>
                <a:gd name="T7" fmla="*/ 7 h 714"/>
                <a:gd name="T8" fmla="*/ 43 w 714"/>
                <a:gd name="T9" fmla="*/ 1 h 7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14"/>
                <a:gd name="T16" fmla="*/ 0 h 714"/>
                <a:gd name="T17" fmla="*/ 714 w 714"/>
                <a:gd name="T18" fmla="*/ 714 h 714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14" h="714">
                  <a:moveTo>
                    <a:pt x="126" y="36"/>
                  </a:moveTo>
                  <a:lnTo>
                    <a:pt x="714" y="0"/>
                  </a:lnTo>
                  <a:lnTo>
                    <a:pt x="564" y="714"/>
                  </a:lnTo>
                  <a:lnTo>
                    <a:pt x="0" y="570"/>
                  </a:lnTo>
                  <a:lnTo>
                    <a:pt x="126" y="36"/>
                  </a:lnTo>
                  <a:close/>
                </a:path>
              </a:pathLst>
            </a:custGeom>
            <a:solidFill>
              <a:srgbClr val="EAEAEA">
                <a:alpha val="79999"/>
              </a:srgb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17" name="Group 944"/>
          <p:cNvGrpSpPr>
            <a:grpSpLocks/>
          </p:cNvGrpSpPr>
          <p:nvPr/>
        </p:nvGrpSpPr>
        <p:grpSpPr bwMode="auto">
          <a:xfrm>
            <a:off x="5957888" y="5186363"/>
            <a:ext cx="463550" cy="398462"/>
            <a:chOff x="3987" y="-51"/>
            <a:chExt cx="1252" cy="983"/>
          </a:xfrm>
        </p:grpSpPr>
        <p:pic>
          <p:nvPicPr>
            <p:cNvPr id="70915" name="Picture 945" descr="desktop_computer_stylized_small"/>
            <p:cNvPicPr>
              <a:picLocks noChangeAspect="1" noChangeArrowheads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3987" y="-51"/>
              <a:ext cx="1252" cy="98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0916" name="Freeform 946"/>
            <p:cNvSpPr>
              <a:spLocks/>
            </p:cNvSpPr>
            <p:nvPr/>
          </p:nvSpPr>
          <p:spPr bwMode="auto">
            <a:xfrm>
              <a:off x="4507" y="37"/>
              <a:ext cx="640" cy="459"/>
            </a:xfrm>
            <a:custGeom>
              <a:avLst/>
              <a:gdLst>
                <a:gd name="T0" fmla="*/ 43 w 714"/>
                <a:gd name="T1" fmla="*/ 1 h 714"/>
                <a:gd name="T2" fmla="*/ 239 w 714"/>
                <a:gd name="T3" fmla="*/ 0 h 714"/>
                <a:gd name="T4" fmla="*/ 190 w 714"/>
                <a:gd name="T5" fmla="*/ 9 h 714"/>
                <a:gd name="T6" fmla="*/ 0 w 714"/>
                <a:gd name="T7" fmla="*/ 7 h 714"/>
                <a:gd name="T8" fmla="*/ 43 w 714"/>
                <a:gd name="T9" fmla="*/ 1 h 7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14"/>
                <a:gd name="T16" fmla="*/ 0 h 714"/>
                <a:gd name="T17" fmla="*/ 714 w 714"/>
                <a:gd name="T18" fmla="*/ 714 h 714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14" h="714">
                  <a:moveTo>
                    <a:pt x="126" y="36"/>
                  </a:moveTo>
                  <a:lnTo>
                    <a:pt x="714" y="0"/>
                  </a:lnTo>
                  <a:lnTo>
                    <a:pt x="564" y="714"/>
                  </a:lnTo>
                  <a:lnTo>
                    <a:pt x="0" y="570"/>
                  </a:lnTo>
                  <a:lnTo>
                    <a:pt x="126" y="36"/>
                  </a:lnTo>
                  <a:close/>
                </a:path>
              </a:pathLst>
            </a:custGeom>
            <a:solidFill>
              <a:srgbClr val="EAEAEA">
                <a:alpha val="79999"/>
              </a:srgb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18" name="Group 947"/>
          <p:cNvGrpSpPr>
            <a:grpSpLocks/>
          </p:cNvGrpSpPr>
          <p:nvPr/>
        </p:nvGrpSpPr>
        <p:grpSpPr bwMode="auto">
          <a:xfrm>
            <a:off x="6396038" y="5224463"/>
            <a:ext cx="463550" cy="398462"/>
            <a:chOff x="3987" y="-51"/>
            <a:chExt cx="1252" cy="983"/>
          </a:xfrm>
        </p:grpSpPr>
        <p:pic>
          <p:nvPicPr>
            <p:cNvPr id="70913" name="Picture 948" descr="desktop_computer_stylized_small"/>
            <p:cNvPicPr>
              <a:picLocks noChangeAspect="1" noChangeArrowheads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3987" y="-51"/>
              <a:ext cx="1252" cy="98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70914" name="Freeform 949"/>
            <p:cNvSpPr>
              <a:spLocks/>
            </p:cNvSpPr>
            <p:nvPr/>
          </p:nvSpPr>
          <p:spPr bwMode="auto">
            <a:xfrm>
              <a:off x="4507" y="37"/>
              <a:ext cx="640" cy="459"/>
            </a:xfrm>
            <a:custGeom>
              <a:avLst/>
              <a:gdLst>
                <a:gd name="T0" fmla="*/ 43 w 714"/>
                <a:gd name="T1" fmla="*/ 1 h 714"/>
                <a:gd name="T2" fmla="*/ 239 w 714"/>
                <a:gd name="T3" fmla="*/ 0 h 714"/>
                <a:gd name="T4" fmla="*/ 190 w 714"/>
                <a:gd name="T5" fmla="*/ 9 h 714"/>
                <a:gd name="T6" fmla="*/ 0 w 714"/>
                <a:gd name="T7" fmla="*/ 7 h 714"/>
                <a:gd name="T8" fmla="*/ 43 w 714"/>
                <a:gd name="T9" fmla="*/ 1 h 7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714"/>
                <a:gd name="T16" fmla="*/ 0 h 714"/>
                <a:gd name="T17" fmla="*/ 714 w 714"/>
                <a:gd name="T18" fmla="*/ 714 h 714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714" h="714">
                  <a:moveTo>
                    <a:pt x="126" y="36"/>
                  </a:moveTo>
                  <a:lnTo>
                    <a:pt x="714" y="0"/>
                  </a:lnTo>
                  <a:lnTo>
                    <a:pt x="564" y="714"/>
                  </a:lnTo>
                  <a:lnTo>
                    <a:pt x="0" y="570"/>
                  </a:lnTo>
                  <a:lnTo>
                    <a:pt x="126" y="36"/>
                  </a:lnTo>
                  <a:close/>
                </a:path>
              </a:pathLst>
            </a:custGeom>
            <a:solidFill>
              <a:srgbClr val="EAEAEA">
                <a:alpha val="79999"/>
              </a:srgb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19" name="Group 950"/>
          <p:cNvGrpSpPr>
            <a:grpSpLocks/>
          </p:cNvGrpSpPr>
          <p:nvPr/>
        </p:nvGrpSpPr>
        <p:grpSpPr bwMode="auto">
          <a:xfrm>
            <a:off x="8186738" y="5014913"/>
            <a:ext cx="249237" cy="555625"/>
            <a:chOff x="1115" y="2770"/>
            <a:chExt cx="589" cy="1034"/>
          </a:xfrm>
        </p:grpSpPr>
        <p:sp>
          <p:nvSpPr>
            <p:cNvPr id="70881" name="Freeform 951"/>
            <p:cNvSpPr>
              <a:spLocks/>
            </p:cNvSpPr>
            <p:nvPr/>
          </p:nvSpPr>
          <p:spPr bwMode="auto">
            <a:xfrm>
              <a:off x="1581" y="2772"/>
              <a:ext cx="117" cy="986"/>
            </a:xfrm>
            <a:custGeom>
              <a:avLst/>
              <a:gdLst>
                <a:gd name="T0" fmla="*/ 0 w 354"/>
                <a:gd name="T1" fmla="*/ 0 h 2742"/>
                <a:gd name="T2" fmla="*/ 0 w 354"/>
                <a:gd name="T3" fmla="*/ 0 h 2742"/>
                <a:gd name="T4" fmla="*/ 0 w 354"/>
                <a:gd name="T5" fmla="*/ 0 h 2742"/>
                <a:gd name="T6" fmla="*/ 0 w 354"/>
                <a:gd name="T7" fmla="*/ 0 h 2742"/>
                <a:gd name="T8" fmla="*/ 0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882" name="Rectangle 952"/>
            <p:cNvSpPr>
              <a:spLocks noChangeArrowheads="1"/>
            </p:cNvSpPr>
            <p:nvPr/>
          </p:nvSpPr>
          <p:spPr bwMode="auto">
            <a:xfrm>
              <a:off x="1141" y="2770"/>
              <a:ext cx="435" cy="987"/>
            </a:xfrm>
            <a:prstGeom prst="rect">
              <a:avLst/>
            </a:prstGeom>
            <a:gradFill rotWithShape="1">
              <a:gsLst>
                <a:gs pos="0">
                  <a:srgbClr val="808080"/>
                </a:gs>
                <a:gs pos="100000">
                  <a:srgbClr val="C0C0C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883" name="Freeform 953"/>
            <p:cNvSpPr>
              <a:spLocks/>
            </p:cNvSpPr>
            <p:nvPr/>
          </p:nvSpPr>
          <p:spPr bwMode="auto">
            <a:xfrm>
              <a:off x="1603" y="2831"/>
              <a:ext cx="70" cy="913"/>
            </a:xfrm>
            <a:custGeom>
              <a:avLst/>
              <a:gdLst>
                <a:gd name="T0" fmla="*/ 0 w 211"/>
                <a:gd name="T1" fmla="*/ 0 h 2537"/>
                <a:gd name="T2" fmla="*/ 0 w 211"/>
                <a:gd name="T3" fmla="*/ 0 h 2537"/>
                <a:gd name="T4" fmla="*/ 0 w 211"/>
                <a:gd name="T5" fmla="*/ 0 h 2537"/>
                <a:gd name="T6" fmla="*/ 0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884" name="Freeform 954"/>
            <p:cNvSpPr>
              <a:spLocks/>
            </p:cNvSpPr>
            <p:nvPr/>
          </p:nvSpPr>
          <p:spPr bwMode="auto">
            <a:xfrm>
              <a:off x="1588" y="3293"/>
              <a:ext cx="109" cy="81"/>
            </a:xfrm>
            <a:custGeom>
              <a:avLst/>
              <a:gdLst>
                <a:gd name="T0" fmla="*/ 0 w 328"/>
                <a:gd name="T1" fmla="*/ 0 h 226"/>
                <a:gd name="T2" fmla="*/ 0 w 328"/>
                <a:gd name="T3" fmla="*/ 0 h 226"/>
                <a:gd name="T4" fmla="*/ 0 w 328"/>
                <a:gd name="T5" fmla="*/ 0 h 226"/>
                <a:gd name="T6" fmla="*/ 0 w 328"/>
                <a:gd name="T7" fmla="*/ 0 h 226"/>
                <a:gd name="T8" fmla="*/ 0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885" name="Rectangle 955"/>
            <p:cNvSpPr>
              <a:spLocks noChangeArrowheads="1"/>
            </p:cNvSpPr>
            <p:nvPr/>
          </p:nvSpPr>
          <p:spPr bwMode="auto">
            <a:xfrm>
              <a:off x="1145" y="2885"/>
              <a:ext cx="248" cy="18"/>
            </a:xfrm>
            <a:prstGeom prst="rect">
              <a:avLst/>
            </a:prstGeom>
            <a:solidFill>
              <a:schemeClr val="bg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70886" name="Group 956"/>
            <p:cNvGrpSpPr>
              <a:grpSpLocks/>
            </p:cNvGrpSpPr>
            <p:nvPr/>
          </p:nvGrpSpPr>
          <p:grpSpPr bwMode="auto">
            <a:xfrm>
              <a:off x="1367" y="2873"/>
              <a:ext cx="240" cy="63"/>
              <a:chOff x="614" y="2568"/>
              <a:chExt cx="725" cy="139"/>
            </a:xfrm>
          </p:grpSpPr>
          <p:sp>
            <p:nvSpPr>
              <p:cNvPr id="70911" name="AutoShape 957"/>
              <p:cNvSpPr>
                <a:spLocks noChangeArrowheads="1"/>
              </p:cNvSpPr>
              <p:nvPr/>
            </p:nvSpPr>
            <p:spPr bwMode="auto">
              <a:xfrm>
                <a:off x="612" y="2569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0912" name="AutoShape 958"/>
              <p:cNvSpPr>
                <a:spLocks noChangeArrowheads="1"/>
              </p:cNvSpPr>
              <p:nvPr/>
            </p:nvSpPr>
            <p:spPr bwMode="auto">
              <a:xfrm>
                <a:off x="623" y="2582"/>
                <a:ext cx="691" cy="104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70887" name="Rectangle 959"/>
            <p:cNvSpPr>
              <a:spLocks noChangeArrowheads="1"/>
            </p:cNvSpPr>
            <p:nvPr/>
          </p:nvSpPr>
          <p:spPr bwMode="auto">
            <a:xfrm>
              <a:off x="1149" y="3024"/>
              <a:ext cx="248" cy="21"/>
            </a:xfrm>
            <a:prstGeom prst="rect">
              <a:avLst/>
            </a:prstGeom>
            <a:solidFill>
              <a:schemeClr val="bg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70888" name="Group 960"/>
            <p:cNvGrpSpPr>
              <a:grpSpLocks/>
            </p:cNvGrpSpPr>
            <p:nvPr/>
          </p:nvGrpSpPr>
          <p:grpSpPr bwMode="auto">
            <a:xfrm>
              <a:off x="1366" y="3014"/>
              <a:ext cx="240" cy="58"/>
              <a:chOff x="614" y="2568"/>
              <a:chExt cx="725" cy="139"/>
            </a:xfrm>
          </p:grpSpPr>
          <p:sp>
            <p:nvSpPr>
              <p:cNvPr id="70909" name="AutoShape 961"/>
              <p:cNvSpPr>
                <a:spLocks noChangeArrowheads="1"/>
              </p:cNvSpPr>
              <p:nvPr/>
            </p:nvSpPr>
            <p:spPr bwMode="auto">
              <a:xfrm>
                <a:off x="615" y="2571"/>
                <a:ext cx="725" cy="135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0910" name="AutoShape 962"/>
              <p:cNvSpPr>
                <a:spLocks noChangeArrowheads="1"/>
              </p:cNvSpPr>
              <p:nvPr/>
            </p:nvSpPr>
            <p:spPr bwMode="auto">
              <a:xfrm>
                <a:off x="626" y="2585"/>
                <a:ext cx="691" cy="106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70889" name="Rectangle 963"/>
            <p:cNvSpPr>
              <a:spLocks noChangeArrowheads="1"/>
            </p:cNvSpPr>
            <p:nvPr/>
          </p:nvSpPr>
          <p:spPr bwMode="auto">
            <a:xfrm>
              <a:off x="1149" y="3172"/>
              <a:ext cx="244" cy="21"/>
            </a:xfrm>
            <a:prstGeom prst="rect">
              <a:avLst/>
            </a:prstGeom>
            <a:solidFill>
              <a:schemeClr val="bg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890" name="Rectangle 964"/>
            <p:cNvSpPr>
              <a:spLocks noChangeArrowheads="1"/>
            </p:cNvSpPr>
            <p:nvPr/>
          </p:nvSpPr>
          <p:spPr bwMode="auto">
            <a:xfrm>
              <a:off x="1153" y="3299"/>
              <a:ext cx="244" cy="21"/>
            </a:xfrm>
            <a:prstGeom prst="rect">
              <a:avLst/>
            </a:prstGeom>
            <a:solidFill>
              <a:schemeClr val="bg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70891" name="Group 965"/>
            <p:cNvGrpSpPr>
              <a:grpSpLocks/>
            </p:cNvGrpSpPr>
            <p:nvPr/>
          </p:nvGrpSpPr>
          <p:grpSpPr bwMode="auto">
            <a:xfrm>
              <a:off x="1361" y="3287"/>
              <a:ext cx="240" cy="65"/>
              <a:chOff x="614" y="2568"/>
              <a:chExt cx="725" cy="139"/>
            </a:xfrm>
          </p:grpSpPr>
          <p:sp>
            <p:nvSpPr>
              <p:cNvPr id="70907" name="AutoShape 966"/>
              <p:cNvSpPr>
                <a:spLocks noChangeArrowheads="1"/>
              </p:cNvSpPr>
              <p:nvPr/>
            </p:nvSpPr>
            <p:spPr bwMode="auto">
              <a:xfrm>
                <a:off x="619" y="2568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0908" name="AutoShape 967"/>
              <p:cNvSpPr>
                <a:spLocks noChangeArrowheads="1"/>
              </p:cNvSpPr>
              <p:nvPr/>
            </p:nvSpPr>
            <p:spPr bwMode="auto">
              <a:xfrm>
                <a:off x="630" y="2587"/>
                <a:ext cx="691" cy="101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70892" name="Freeform 968"/>
            <p:cNvSpPr>
              <a:spLocks/>
            </p:cNvSpPr>
            <p:nvPr/>
          </p:nvSpPr>
          <p:spPr bwMode="auto">
            <a:xfrm>
              <a:off x="1590" y="3169"/>
              <a:ext cx="108" cy="81"/>
            </a:xfrm>
            <a:custGeom>
              <a:avLst/>
              <a:gdLst>
                <a:gd name="T0" fmla="*/ 0 w 328"/>
                <a:gd name="T1" fmla="*/ 0 h 226"/>
                <a:gd name="T2" fmla="*/ 0 w 328"/>
                <a:gd name="T3" fmla="*/ 0 h 226"/>
                <a:gd name="T4" fmla="*/ 0 w 328"/>
                <a:gd name="T5" fmla="*/ 0 h 226"/>
                <a:gd name="T6" fmla="*/ 0 w 328"/>
                <a:gd name="T7" fmla="*/ 0 h 226"/>
                <a:gd name="T8" fmla="*/ 0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70893" name="Group 969"/>
            <p:cNvGrpSpPr>
              <a:grpSpLocks/>
            </p:cNvGrpSpPr>
            <p:nvPr/>
          </p:nvGrpSpPr>
          <p:grpSpPr bwMode="auto">
            <a:xfrm>
              <a:off x="1363" y="3158"/>
              <a:ext cx="240" cy="60"/>
              <a:chOff x="614" y="2568"/>
              <a:chExt cx="725" cy="139"/>
            </a:xfrm>
          </p:grpSpPr>
          <p:sp>
            <p:nvSpPr>
              <p:cNvPr id="70905" name="AutoShape 970"/>
              <p:cNvSpPr>
                <a:spLocks noChangeArrowheads="1"/>
              </p:cNvSpPr>
              <p:nvPr/>
            </p:nvSpPr>
            <p:spPr bwMode="auto">
              <a:xfrm>
                <a:off x="613" y="2566"/>
                <a:ext cx="725" cy="144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0906" name="AutoShape 971"/>
              <p:cNvSpPr>
                <a:spLocks noChangeArrowheads="1"/>
              </p:cNvSpPr>
              <p:nvPr/>
            </p:nvSpPr>
            <p:spPr bwMode="auto">
              <a:xfrm>
                <a:off x="624" y="2579"/>
                <a:ext cx="691" cy="11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70894" name="Rectangle 972"/>
            <p:cNvSpPr>
              <a:spLocks noChangeArrowheads="1"/>
            </p:cNvSpPr>
            <p:nvPr/>
          </p:nvSpPr>
          <p:spPr bwMode="auto">
            <a:xfrm>
              <a:off x="1573" y="2770"/>
              <a:ext cx="30" cy="987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895" name="Freeform 973"/>
            <p:cNvSpPr>
              <a:spLocks/>
            </p:cNvSpPr>
            <p:nvPr/>
          </p:nvSpPr>
          <p:spPr bwMode="auto">
            <a:xfrm>
              <a:off x="1599" y="3019"/>
              <a:ext cx="98" cy="92"/>
            </a:xfrm>
            <a:custGeom>
              <a:avLst/>
              <a:gdLst>
                <a:gd name="T0" fmla="*/ 0 w 296"/>
                <a:gd name="T1" fmla="*/ 0 h 256"/>
                <a:gd name="T2" fmla="*/ 0 w 296"/>
                <a:gd name="T3" fmla="*/ 0 h 256"/>
                <a:gd name="T4" fmla="*/ 0 w 296"/>
                <a:gd name="T5" fmla="*/ 0 h 256"/>
                <a:gd name="T6" fmla="*/ 0 w 296"/>
                <a:gd name="T7" fmla="*/ 0 h 256"/>
                <a:gd name="T8" fmla="*/ 0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896" name="Freeform 974"/>
            <p:cNvSpPr>
              <a:spLocks/>
            </p:cNvSpPr>
            <p:nvPr/>
          </p:nvSpPr>
          <p:spPr bwMode="auto">
            <a:xfrm>
              <a:off x="1601" y="2878"/>
              <a:ext cx="101" cy="104"/>
            </a:xfrm>
            <a:custGeom>
              <a:avLst/>
              <a:gdLst>
                <a:gd name="T0" fmla="*/ 0 w 304"/>
                <a:gd name="T1" fmla="*/ 0 h 288"/>
                <a:gd name="T2" fmla="*/ 0 w 304"/>
                <a:gd name="T3" fmla="*/ 0 h 288"/>
                <a:gd name="T4" fmla="*/ 0 w 304"/>
                <a:gd name="T5" fmla="*/ 0 h 288"/>
                <a:gd name="T6" fmla="*/ 0 w 304"/>
                <a:gd name="T7" fmla="*/ 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897" name="Oval 975"/>
            <p:cNvSpPr>
              <a:spLocks noChangeArrowheads="1"/>
            </p:cNvSpPr>
            <p:nvPr/>
          </p:nvSpPr>
          <p:spPr bwMode="auto">
            <a:xfrm>
              <a:off x="1685" y="3712"/>
              <a:ext cx="19" cy="41"/>
            </a:xfrm>
            <a:prstGeom prst="ellipse">
              <a:avLst/>
            </a:pr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898" name="Freeform 976"/>
            <p:cNvSpPr>
              <a:spLocks/>
            </p:cNvSpPr>
            <p:nvPr/>
          </p:nvSpPr>
          <p:spPr bwMode="auto">
            <a:xfrm>
              <a:off x="1595" y="3713"/>
              <a:ext cx="102" cy="86"/>
            </a:xfrm>
            <a:custGeom>
              <a:avLst/>
              <a:gdLst>
                <a:gd name="T0" fmla="*/ 0 w 306"/>
                <a:gd name="T1" fmla="*/ 0 h 240"/>
                <a:gd name="T2" fmla="*/ 0 w 306"/>
                <a:gd name="T3" fmla="*/ 0 h 240"/>
                <a:gd name="T4" fmla="*/ 0 w 306"/>
                <a:gd name="T5" fmla="*/ 0 h 240"/>
                <a:gd name="T6" fmla="*/ 0 w 306"/>
                <a:gd name="T7" fmla="*/ 0 h 240"/>
                <a:gd name="T8" fmla="*/ 0 w 306"/>
                <a:gd name="T9" fmla="*/ 0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70899" name="AutoShape 977"/>
            <p:cNvSpPr>
              <a:spLocks noChangeArrowheads="1"/>
            </p:cNvSpPr>
            <p:nvPr/>
          </p:nvSpPr>
          <p:spPr bwMode="auto">
            <a:xfrm>
              <a:off x="1115" y="3742"/>
              <a:ext cx="495" cy="62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900" name="AutoShape 978"/>
            <p:cNvSpPr>
              <a:spLocks noChangeArrowheads="1"/>
            </p:cNvSpPr>
            <p:nvPr/>
          </p:nvSpPr>
          <p:spPr bwMode="auto">
            <a:xfrm>
              <a:off x="1141" y="3754"/>
              <a:ext cx="443" cy="3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901" name="Oval 979"/>
            <p:cNvSpPr>
              <a:spLocks noChangeArrowheads="1"/>
            </p:cNvSpPr>
            <p:nvPr/>
          </p:nvSpPr>
          <p:spPr bwMode="auto">
            <a:xfrm>
              <a:off x="1183" y="3612"/>
              <a:ext cx="68" cy="62"/>
            </a:xfrm>
            <a:prstGeom prst="ellipse">
              <a:avLst/>
            </a:pr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902" name="Oval 980"/>
            <p:cNvSpPr>
              <a:spLocks noChangeArrowheads="1"/>
            </p:cNvSpPr>
            <p:nvPr/>
          </p:nvSpPr>
          <p:spPr bwMode="auto">
            <a:xfrm>
              <a:off x="1258" y="3615"/>
              <a:ext cx="68" cy="59"/>
            </a:xfrm>
            <a:prstGeom prst="ellipse">
              <a:avLst/>
            </a:pr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endParaRPr lang="en-US" altLang="en-US" sz="1800">
                <a:solidFill>
                  <a:srgbClr val="FF0000"/>
                </a:solidFill>
              </a:endParaRPr>
            </a:p>
          </p:txBody>
        </p:sp>
        <p:sp>
          <p:nvSpPr>
            <p:cNvPr id="70903" name="Oval 981"/>
            <p:cNvSpPr>
              <a:spLocks noChangeArrowheads="1"/>
            </p:cNvSpPr>
            <p:nvPr/>
          </p:nvSpPr>
          <p:spPr bwMode="auto">
            <a:xfrm>
              <a:off x="1333" y="3612"/>
              <a:ext cx="64" cy="62"/>
            </a:xfrm>
            <a:prstGeom prst="ellipse">
              <a:avLst/>
            </a:pr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904" name="Rectangle 982"/>
            <p:cNvSpPr>
              <a:spLocks noChangeArrowheads="1"/>
            </p:cNvSpPr>
            <p:nvPr/>
          </p:nvSpPr>
          <p:spPr bwMode="auto">
            <a:xfrm>
              <a:off x="1498" y="3376"/>
              <a:ext cx="34" cy="328"/>
            </a:xfrm>
            <a:prstGeom prst="rect">
              <a:avLst/>
            </a:prstGeom>
            <a:solidFill>
              <a:schemeClr val="bg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70720" name="Group 983"/>
          <p:cNvGrpSpPr>
            <a:grpSpLocks/>
          </p:cNvGrpSpPr>
          <p:nvPr/>
        </p:nvGrpSpPr>
        <p:grpSpPr bwMode="auto">
          <a:xfrm>
            <a:off x="7900988" y="5224463"/>
            <a:ext cx="230187" cy="498475"/>
            <a:chOff x="1115" y="2770"/>
            <a:chExt cx="589" cy="1034"/>
          </a:xfrm>
        </p:grpSpPr>
        <p:sp>
          <p:nvSpPr>
            <p:cNvPr id="70849" name="Freeform 984"/>
            <p:cNvSpPr>
              <a:spLocks/>
            </p:cNvSpPr>
            <p:nvPr/>
          </p:nvSpPr>
          <p:spPr bwMode="auto">
            <a:xfrm>
              <a:off x="1581" y="2772"/>
              <a:ext cx="117" cy="986"/>
            </a:xfrm>
            <a:custGeom>
              <a:avLst/>
              <a:gdLst>
                <a:gd name="T0" fmla="*/ 0 w 354"/>
                <a:gd name="T1" fmla="*/ 0 h 2742"/>
                <a:gd name="T2" fmla="*/ 0 w 354"/>
                <a:gd name="T3" fmla="*/ 0 h 2742"/>
                <a:gd name="T4" fmla="*/ 0 w 354"/>
                <a:gd name="T5" fmla="*/ 0 h 2742"/>
                <a:gd name="T6" fmla="*/ 0 w 354"/>
                <a:gd name="T7" fmla="*/ 0 h 2742"/>
                <a:gd name="T8" fmla="*/ 0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850" name="Rectangle 985"/>
            <p:cNvSpPr>
              <a:spLocks noChangeArrowheads="1"/>
            </p:cNvSpPr>
            <p:nvPr/>
          </p:nvSpPr>
          <p:spPr bwMode="auto">
            <a:xfrm>
              <a:off x="1143" y="2770"/>
              <a:ext cx="431" cy="985"/>
            </a:xfrm>
            <a:prstGeom prst="rect">
              <a:avLst/>
            </a:prstGeom>
            <a:gradFill rotWithShape="1">
              <a:gsLst>
                <a:gs pos="0">
                  <a:srgbClr val="808080"/>
                </a:gs>
                <a:gs pos="100000">
                  <a:srgbClr val="C0C0C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851" name="Freeform 986"/>
            <p:cNvSpPr>
              <a:spLocks/>
            </p:cNvSpPr>
            <p:nvPr/>
          </p:nvSpPr>
          <p:spPr bwMode="auto">
            <a:xfrm>
              <a:off x="1603" y="2831"/>
              <a:ext cx="70" cy="913"/>
            </a:xfrm>
            <a:custGeom>
              <a:avLst/>
              <a:gdLst>
                <a:gd name="T0" fmla="*/ 0 w 211"/>
                <a:gd name="T1" fmla="*/ 0 h 2537"/>
                <a:gd name="T2" fmla="*/ 0 w 211"/>
                <a:gd name="T3" fmla="*/ 0 h 2537"/>
                <a:gd name="T4" fmla="*/ 0 w 211"/>
                <a:gd name="T5" fmla="*/ 0 h 2537"/>
                <a:gd name="T6" fmla="*/ 0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852" name="Freeform 987"/>
            <p:cNvSpPr>
              <a:spLocks/>
            </p:cNvSpPr>
            <p:nvPr/>
          </p:nvSpPr>
          <p:spPr bwMode="auto">
            <a:xfrm>
              <a:off x="1588" y="3293"/>
              <a:ext cx="109" cy="81"/>
            </a:xfrm>
            <a:custGeom>
              <a:avLst/>
              <a:gdLst>
                <a:gd name="T0" fmla="*/ 0 w 328"/>
                <a:gd name="T1" fmla="*/ 0 h 226"/>
                <a:gd name="T2" fmla="*/ 0 w 328"/>
                <a:gd name="T3" fmla="*/ 0 h 226"/>
                <a:gd name="T4" fmla="*/ 0 w 328"/>
                <a:gd name="T5" fmla="*/ 0 h 226"/>
                <a:gd name="T6" fmla="*/ 0 w 328"/>
                <a:gd name="T7" fmla="*/ 0 h 226"/>
                <a:gd name="T8" fmla="*/ 0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853" name="Rectangle 988"/>
            <p:cNvSpPr>
              <a:spLocks noChangeArrowheads="1"/>
            </p:cNvSpPr>
            <p:nvPr/>
          </p:nvSpPr>
          <p:spPr bwMode="auto">
            <a:xfrm>
              <a:off x="1143" y="2885"/>
              <a:ext cx="248" cy="20"/>
            </a:xfrm>
            <a:prstGeom prst="rect">
              <a:avLst/>
            </a:prstGeom>
            <a:solidFill>
              <a:schemeClr val="bg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70854" name="Group 989"/>
            <p:cNvGrpSpPr>
              <a:grpSpLocks/>
            </p:cNvGrpSpPr>
            <p:nvPr/>
          </p:nvGrpSpPr>
          <p:grpSpPr bwMode="auto">
            <a:xfrm>
              <a:off x="1367" y="2873"/>
              <a:ext cx="240" cy="63"/>
              <a:chOff x="614" y="2568"/>
              <a:chExt cx="725" cy="139"/>
            </a:xfrm>
          </p:grpSpPr>
          <p:sp>
            <p:nvSpPr>
              <p:cNvPr id="70879" name="AutoShape 990"/>
              <p:cNvSpPr>
                <a:spLocks noChangeArrowheads="1"/>
              </p:cNvSpPr>
              <p:nvPr/>
            </p:nvSpPr>
            <p:spPr bwMode="auto">
              <a:xfrm>
                <a:off x="614" y="2566"/>
                <a:ext cx="724" cy="138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0880" name="AutoShape 991"/>
              <p:cNvSpPr>
                <a:spLocks noChangeArrowheads="1"/>
              </p:cNvSpPr>
              <p:nvPr/>
            </p:nvSpPr>
            <p:spPr bwMode="auto">
              <a:xfrm>
                <a:off x="626" y="2581"/>
                <a:ext cx="699" cy="109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70855" name="Rectangle 992"/>
            <p:cNvSpPr>
              <a:spLocks noChangeArrowheads="1"/>
            </p:cNvSpPr>
            <p:nvPr/>
          </p:nvSpPr>
          <p:spPr bwMode="auto">
            <a:xfrm>
              <a:off x="1152" y="3024"/>
              <a:ext cx="244" cy="23"/>
            </a:xfrm>
            <a:prstGeom prst="rect">
              <a:avLst/>
            </a:prstGeom>
            <a:solidFill>
              <a:schemeClr val="bg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70856" name="Group 993"/>
            <p:cNvGrpSpPr>
              <a:grpSpLocks/>
            </p:cNvGrpSpPr>
            <p:nvPr/>
          </p:nvGrpSpPr>
          <p:grpSpPr bwMode="auto">
            <a:xfrm>
              <a:off x="1366" y="3014"/>
              <a:ext cx="240" cy="58"/>
              <a:chOff x="614" y="2568"/>
              <a:chExt cx="725" cy="139"/>
            </a:xfrm>
          </p:grpSpPr>
          <p:sp>
            <p:nvSpPr>
              <p:cNvPr id="70877" name="AutoShape 994"/>
              <p:cNvSpPr>
                <a:spLocks noChangeArrowheads="1"/>
              </p:cNvSpPr>
              <p:nvPr/>
            </p:nvSpPr>
            <p:spPr bwMode="auto">
              <a:xfrm>
                <a:off x="617" y="2567"/>
                <a:ext cx="724" cy="142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0878" name="AutoShape 995"/>
              <p:cNvSpPr>
                <a:spLocks noChangeArrowheads="1"/>
              </p:cNvSpPr>
              <p:nvPr/>
            </p:nvSpPr>
            <p:spPr bwMode="auto">
              <a:xfrm>
                <a:off x="629" y="2583"/>
                <a:ext cx="699" cy="11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70857" name="Rectangle 996"/>
            <p:cNvSpPr>
              <a:spLocks noChangeArrowheads="1"/>
            </p:cNvSpPr>
            <p:nvPr/>
          </p:nvSpPr>
          <p:spPr bwMode="auto">
            <a:xfrm>
              <a:off x="1147" y="3172"/>
              <a:ext cx="244" cy="20"/>
            </a:xfrm>
            <a:prstGeom prst="rect">
              <a:avLst/>
            </a:prstGeom>
            <a:solidFill>
              <a:schemeClr val="bg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858" name="Rectangle 997"/>
            <p:cNvSpPr>
              <a:spLocks noChangeArrowheads="1"/>
            </p:cNvSpPr>
            <p:nvPr/>
          </p:nvSpPr>
          <p:spPr bwMode="auto">
            <a:xfrm>
              <a:off x="1152" y="3300"/>
              <a:ext cx="248" cy="20"/>
            </a:xfrm>
            <a:prstGeom prst="rect">
              <a:avLst/>
            </a:prstGeom>
            <a:solidFill>
              <a:schemeClr val="bg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70859" name="Group 998"/>
            <p:cNvGrpSpPr>
              <a:grpSpLocks/>
            </p:cNvGrpSpPr>
            <p:nvPr/>
          </p:nvGrpSpPr>
          <p:grpSpPr bwMode="auto">
            <a:xfrm>
              <a:off x="1361" y="3287"/>
              <a:ext cx="240" cy="65"/>
              <a:chOff x="614" y="2568"/>
              <a:chExt cx="725" cy="139"/>
            </a:xfrm>
          </p:grpSpPr>
          <p:sp>
            <p:nvSpPr>
              <p:cNvPr id="70875" name="AutoShape 999"/>
              <p:cNvSpPr>
                <a:spLocks noChangeArrowheads="1"/>
              </p:cNvSpPr>
              <p:nvPr/>
            </p:nvSpPr>
            <p:spPr bwMode="auto">
              <a:xfrm>
                <a:off x="619" y="2568"/>
                <a:ext cx="724" cy="141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0876" name="AutoShape 1000"/>
              <p:cNvSpPr>
                <a:spLocks noChangeArrowheads="1"/>
              </p:cNvSpPr>
              <p:nvPr/>
            </p:nvSpPr>
            <p:spPr bwMode="auto">
              <a:xfrm>
                <a:off x="632" y="2582"/>
                <a:ext cx="699" cy="113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70860" name="Freeform 1001"/>
            <p:cNvSpPr>
              <a:spLocks/>
            </p:cNvSpPr>
            <p:nvPr/>
          </p:nvSpPr>
          <p:spPr bwMode="auto">
            <a:xfrm>
              <a:off x="1590" y="3169"/>
              <a:ext cx="108" cy="81"/>
            </a:xfrm>
            <a:custGeom>
              <a:avLst/>
              <a:gdLst>
                <a:gd name="T0" fmla="*/ 0 w 328"/>
                <a:gd name="T1" fmla="*/ 0 h 226"/>
                <a:gd name="T2" fmla="*/ 0 w 328"/>
                <a:gd name="T3" fmla="*/ 0 h 226"/>
                <a:gd name="T4" fmla="*/ 0 w 328"/>
                <a:gd name="T5" fmla="*/ 0 h 226"/>
                <a:gd name="T6" fmla="*/ 0 w 328"/>
                <a:gd name="T7" fmla="*/ 0 h 226"/>
                <a:gd name="T8" fmla="*/ 0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70861" name="Group 1002"/>
            <p:cNvGrpSpPr>
              <a:grpSpLocks/>
            </p:cNvGrpSpPr>
            <p:nvPr/>
          </p:nvGrpSpPr>
          <p:grpSpPr bwMode="auto">
            <a:xfrm>
              <a:off x="1363" y="3158"/>
              <a:ext cx="240" cy="60"/>
              <a:chOff x="614" y="2568"/>
              <a:chExt cx="725" cy="139"/>
            </a:xfrm>
          </p:grpSpPr>
          <p:sp>
            <p:nvSpPr>
              <p:cNvPr id="70873" name="AutoShape 1003"/>
              <p:cNvSpPr>
                <a:spLocks noChangeArrowheads="1"/>
              </p:cNvSpPr>
              <p:nvPr/>
            </p:nvSpPr>
            <p:spPr bwMode="auto">
              <a:xfrm>
                <a:off x="613" y="2569"/>
                <a:ext cx="724" cy="137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0874" name="AutoShape 1004"/>
              <p:cNvSpPr>
                <a:spLocks noChangeArrowheads="1"/>
              </p:cNvSpPr>
              <p:nvPr/>
            </p:nvSpPr>
            <p:spPr bwMode="auto">
              <a:xfrm>
                <a:off x="626" y="2585"/>
                <a:ext cx="699" cy="107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70862" name="Rectangle 1005"/>
            <p:cNvSpPr>
              <a:spLocks noChangeArrowheads="1"/>
            </p:cNvSpPr>
            <p:nvPr/>
          </p:nvSpPr>
          <p:spPr bwMode="auto">
            <a:xfrm>
              <a:off x="1574" y="2770"/>
              <a:ext cx="28" cy="988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863" name="Freeform 1006"/>
            <p:cNvSpPr>
              <a:spLocks/>
            </p:cNvSpPr>
            <p:nvPr/>
          </p:nvSpPr>
          <p:spPr bwMode="auto">
            <a:xfrm>
              <a:off x="1599" y="3019"/>
              <a:ext cx="98" cy="92"/>
            </a:xfrm>
            <a:custGeom>
              <a:avLst/>
              <a:gdLst>
                <a:gd name="T0" fmla="*/ 0 w 296"/>
                <a:gd name="T1" fmla="*/ 0 h 256"/>
                <a:gd name="T2" fmla="*/ 0 w 296"/>
                <a:gd name="T3" fmla="*/ 0 h 256"/>
                <a:gd name="T4" fmla="*/ 0 w 296"/>
                <a:gd name="T5" fmla="*/ 0 h 256"/>
                <a:gd name="T6" fmla="*/ 0 w 296"/>
                <a:gd name="T7" fmla="*/ 0 h 256"/>
                <a:gd name="T8" fmla="*/ 0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864" name="Freeform 1007"/>
            <p:cNvSpPr>
              <a:spLocks/>
            </p:cNvSpPr>
            <p:nvPr/>
          </p:nvSpPr>
          <p:spPr bwMode="auto">
            <a:xfrm>
              <a:off x="1601" y="2878"/>
              <a:ext cx="101" cy="104"/>
            </a:xfrm>
            <a:custGeom>
              <a:avLst/>
              <a:gdLst>
                <a:gd name="T0" fmla="*/ 0 w 304"/>
                <a:gd name="T1" fmla="*/ 0 h 288"/>
                <a:gd name="T2" fmla="*/ 0 w 304"/>
                <a:gd name="T3" fmla="*/ 0 h 288"/>
                <a:gd name="T4" fmla="*/ 0 w 304"/>
                <a:gd name="T5" fmla="*/ 0 h 288"/>
                <a:gd name="T6" fmla="*/ 0 w 304"/>
                <a:gd name="T7" fmla="*/ 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865" name="Oval 1008"/>
            <p:cNvSpPr>
              <a:spLocks noChangeArrowheads="1"/>
            </p:cNvSpPr>
            <p:nvPr/>
          </p:nvSpPr>
          <p:spPr bwMode="auto">
            <a:xfrm>
              <a:off x="1684" y="3712"/>
              <a:ext cx="20" cy="43"/>
            </a:xfrm>
            <a:prstGeom prst="ellipse">
              <a:avLst/>
            </a:pr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866" name="Freeform 1009"/>
            <p:cNvSpPr>
              <a:spLocks/>
            </p:cNvSpPr>
            <p:nvPr/>
          </p:nvSpPr>
          <p:spPr bwMode="auto">
            <a:xfrm>
              <a:off x="1595" y="3713"/>
              <a:ext cx="102" cy="86"/>
            </a:xfrm>
            <a:custGeom>
              <a:avLst/>
              <a:gdLst>
                <a:gd name="T0" fmla="*/ 0 w 306"/>
                <a:gd name="T1" fmla="*/ 0 h 240"/>
                <a:gd name="T2" fmla="*/ 0 w 306"/>
                <a:gd name="T3" fmla="*/ 0 h 240"/>
                <a:gd name="T4" fmla="*/ 0 w 306"/>
                <a:gd name="T5" fmla="*/ 0 h 240"/>
                <a:gd name="T6" fmla="*/ 0 w 306"/>
                <a:gd name="T7" fmla="*/ 0 h 240"/>
                <a:gd name="T8" fmla="*/ 0 w 306"/>
                <a:gd name="T9" fmla="*/ 0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70867" name="AutoShape 1010"/>
            <p:cNvSpPr>
              <a:spLocks noChangeArrowheads="1"/>
            </p:cNvSpPr>
            <p:nvPr/>
          </p:nvSpPr>
          <p:spPr bwMode="auto">
            <a:xfrm>
              <a:off x="1115" y="3741"/>
              <a:ext cx="496" cy="63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868" name="AutoShape 1011"/>
            <p:cNvSpPr>
              <a:spLocks noChangeArrowheads="1"/>
            </p:cNvSpPr>
            <p:nvPr/>
          </p:nvSpPr>
          <p:spPr bwMode="auto">
            <a:xfrm>
              <a:off x="1143" y="3755"/>
              <a:ext cx="443" cy="36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869" name="Oval 1012"/>
            <p:cNvSpPr>
              <a:spLocks noChangeArrowheads="1"/>
            </p:cNvSpPr>
            <p:nvPr/>
          </p:nvSpPr>
          <p:spPr bwMode="auto">
            <a:xfrm>
              <a:off x="1184" y="3613"/>
              <a:ext cx="65" cy="63"/>
            </a:xfrm>
            <a:prstGeom prst="ellipse">
              <a:avLst/>
            </a:pr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870" name="Oval 1013"/>
            <p:cNvSpPr>
              <a:spLocks noChangeArrowheads="1"/>
            </p:cNvSpPr>
            <p:nvPr/>
          </p:nvSpPr>
          <p:spPr bwMode="auto">
            <a:xfrm>
              <a:off x="1257" y="3613"/>
              <a:ext cx="65" cy="63"/>
            </a:xfrm>
            <a:prstGeom prst="ellipse">
              <a:avLst/>
            </a:pr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endParaRPr lang="en-US" altLang="en-US" sz="1800">
                <a:solidFill>
                  <a:srgbClr val="FF0000"/>
                </a:solidFill>
              </a:endParaRPr>
            </a:p>
          </p:txBody>
        </p:sp>
        <p:sp>
          <p:nvSpPr>
            <p:cNvPr id="70871" name="Oval 1014"/>
            <p:cNvSpPr>
              <a:spLocks noChangeArrowheads="1"/>
            </p:cNvSpPr>
            <p:nvPr/>
          </p:nvSpPr>
          <p:spPr bwMode="auto">
            <a:xfrm>
              <a:off x="1330" y="3613"/>
              <a:ext cx="65" cy="59"/>
            </a:xfrm>
            <a:prstGeom prst="ellipse">
              <a:avLst/>
            </a:prstGeom>
            <a:solidFill>
              <a:srgbClr val="DDDDDD"/>
            </a:solidFill>
            <a:ln w="9525">
              <a:solidFill>
                <a:schemeClr val="tx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70872" name="Rectangle 1015"/>
            <p:cNvSpPr>
              <a:spLocks noChangeArrowheads="1"/>
            </p:cNvSpPr>
            <p:nvPr/>
          </p:nvSpPr>
          <p:spPr bwMode="auto">
            <a:xfrm>
              <a:off x="1497" y="3376"/>
              <a:ext cx="32" cy="329"/>
            </a:xfrm>
            <a:prstGeom prst="rect">
              <a:avLst/>
            </a:prstGeom>
            <a:solidFill>
              <a:schemeClr val="bg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70721" name="Group 1016"/>
          <p:cNvGrpSpPr>
            <a:grpSpLocks/>
          </p:cNvGrpSpPr>
          <p:nvPr/>
        </p:nvGrpSpPr>
        <p:grpSpPr bwMode="auto">
          <a:xfrm>
            <a:off x="7389813" y="3911600"/>
            <a:ext cx="506412" cy="209550"/>
            <a:chOff x="4655" y="2464"/>
            <a:chExt cx="319" cy="132"/>
          </a:xfrm>
        </p:grpSpPr>
        <p:grpSp>
          <p:nvGrpSpPr>
            <p:cNvPr id="70832" name="Group 1017"/>
            <p:cNvGrpSpPr>
              <a:grpSpLocks/>
            </p:cNvGrpSpPr>
            <p:nvPr/>
          </p:nvGrpSpPr>
          <p:grpSpPr bwMode="auto">
            <a:xfrm>
              <a:off x="4660" y="2464"/>
              <a:ext cx="310" cy="130"/>
              <a:chOff x="4334" y="1470"/>
              <a:chExt cx="246" cy="107"/>
            </a:xfrm>
          </p:grpSpPr>
          <p:sp>
            <p:nvSpPr>
              <p:cNvPr id="70841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842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843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70844" name="Group 1021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0847" name="Freeform 1022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0848" name="Freeform 1023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0845" name="Line 1024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846" name="Line 1025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4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833" name="Oval 407"/>
            <p:cNvSpPr>
              <a:spLocks noChangeArrowheads="1"/>
            </p:cNvSpPr>
            <p:nvPr/>
          </p:nvSpPr>
          <p:spPr bwMode="auto">
            <a:xfrm>
              <a:off x="4656" y="2522"/>
              <a:ext cx="316" cy="74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834" name="Rectangle 410"/>
            <p:cNvSpPr>
              <a:spLocks noChangeArrowheads="1"/>
            </p:cNvSpPr>
            <p:nvPr/>
          </p:nvSpPr>
          <p:spPr bwMode="auto">
            <a:xfrm>
              <a:off x="4656" y="2514"/>
              <a:ext cx="318" cy="45"/>
            </a:xfrm>
            <a:prstGeom prst="rect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835" name="Oval 411"/>
            <p:cNvSpPr>
              <a:spLocks noChangeArrowheads="1"/>
            </p:cNvSpPr>
            <p:nvPr/>
          </p:nvSpPr>
          <p:spPr bwMode="auto">
            <a:xfrm>
              <a:off x="4655" y="2464"/>
              <a:ext cx="317" cy="86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0836" name="Group 1029"/>
            <p:cNvGrpSpPr>
              <a:grpSpLocks/>
            </p:cNvGrpSpPr>
            <p:nvPr/>
          </p:nvGrpSpPr>
          <p:grpSpPr bwMode="auto">
            <a:xfrm>
              <a:off x="4719" y="2486"/>
              <a:ext cx="179" cy="41"/>
              <a:chOff x="2468" y="1332"/>
              <a:chExt cx="310" cy="60"/>
            </a:xfrm>
          </p:grpSpPr>
          <p:sp>
            <p:nvSpPr>
              <p:cNvPr id="70839" name="Freeform 1030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840" name="Freeform 1031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837" name="Line 1032"/>
            <p:cNvSpPr>
              <a:spLocks noChangeShapeType="1"/>
            </p:cNvSpPr>
            <p:nvPr/>
          </p:nvSpPr>
          <p:spPr bwMode="auto">
            <a:xfrm>
              <a:off x="4656" y="2506"/>
              <a:ext cx="0" cy="57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838" name="Line 1033"/>
            <p:cNvSpPr>
              <a:spLocks noChangeShapeType="1"/>
            </p:cNvSpPr>
            <p:nvPr/>
          </p:nvSpPr>
          <p:spPr bwMode="auto">
            <a:xfrm>
              <a:off x="4972" y="2507"/>
              <a:ext cx="0" cy="57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22" name="Group 1034"/>
          <p:cNvGrpSpPr>
            <a:grpSpLocks/>
          </p:cNvGrpSpPr>
          <p:nvPr/>
        </p:nvGrpSpPr>
        <p:grpSpPr bwMode="auto">
          <a:xfrm>
            <a:off x="7081838" y="3629025"/>
            <a:ext cx="506412" cy="209550"/>
            <a:chOff x="4655" y="2464"/>
            <a:chExt cx="319" cy="132"/>
          </a:xfrm>
        </p:grpSpPr>
        <p:grpSp>
          <p:nvGrpSpPr>
            <p:cNvPr id="70815" name="Group 1035"/>
            <p:cNvGrpSpPr>
              <a:grpSpLocks/>
            </p:cNvGrpSpPr>
            <p:nvPr/>
          </p:nvGrpSpPr>
          <p:grpSpPr bwMode="auto">
            <a:xfrm>
              <a:off x="4660" y="2464"/>
              <a:ext cx="310" cy="130"/>
              <a:chOff x="4334" y="1470"/>
              <a:chExt cx="246" cy="107"/>
            </a:xfrm>
          </p:grpSpPr>
          <p:sp>
            <p:nvSpPr>
              <p:cNvPr id="70824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825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826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70827" name="Group 1039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0830" name="Freeform 1040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0831" name="Freeform 1041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0828" name="Line 1042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829" name="Line 1043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4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816" name="Oval 407"/>
            <p:cNvSpPr>
              <a:spLocks noChangeArrowheads="1"/>
            </p:cNvSpPr>
            <p:nvPr/>
          </p:nvSpPr>
          <p:spPr bwMode="auto">
            <a:xfrm>
              <a:off x="4656" y="2522"/>
              <a:ext cx="316" cy="74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817" name="Rectangle 410"/>
            <p:cNvSpPr>
              <a:spLocks noChangeArrowheads="1"/>
            </p:cNvSpPr>
            <p:nvPr/>
          </p:nvSpPr>
          <p:spPr bwMode="auto">
            <a:xfrm>
              <a:off x="4656" y="2514"/>
              <a:ext cx="318" cy="45"/>
            </a:xfrm>
            <a:prstGeom prst="rect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818" name="Oval 411"/>
            <p:cNvSpPr>
              <a:spLocks noChangeArrowheads="1"/>
            </p:cNvSpPr>
            <p:nvPr/>
          </p:nvSpPr>
          <p:spPr bwMode="auto">
            <a:xfrm>
              <a:off x="4655" y="2464"/>
              <a:ext cx="317" cy="86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0819" name="Group 1047"/>
            <p:cNvGrpSpPr>
              <a:grpSpLocks/>
            </p:cNvGrpSpPr>
            <p:nvPr/>
          </p:nvGrpSpPr>
          <p:grpSpPr bwMode="auto">
            <a:xfrm>
              <a:off x="4719" y="2486"/>
              <a:ext cx="179" cy="41"/>
              <a:chOff x="2468" y="1332"/>
              <a:chExt cx="310" cy="60"/>
            </a:xfrm>
          </p:grpSpPr>
          <p:sp>
            <p:nvSpPr>
              <p:cNvPr id="70822" name="Freeform 104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823" name="Freeform 104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820" name="Line 1050"/>
            <p:cNvSpPr>
              <a:spLocks noChangeShapeType="1"/>
            </p:cNvSpPr>
            <p:nvPr/>
          </p:nvSpPr>
          <p:spPr bwMode="auto">
            <a:xfrm>
              <a:off x="4656" y="2506"/>
              <a:ext cx="0" cy="57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821" name="Line 1051"/>
            <p:cNvSpPr>
              <a:spLocks noChangeShapeType="1"/>
            </p:cNvSpPr>
            <p:nvPr/>
          </p:nvSpPr>
          <p:spPr bwMode="auto">
            <a:xfrm>
              <a:off x="4972" y="2507"/>
              <a:ext cx="0" cy="57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23" name="Group 1052"/>
          <p:cNvGrpSpPr>
            <a:grpSpLocks/>
          </p:cNvGrpSpPr>
          <p:nvPr/>
        </p:nvGrpSpPr>
        <p:grpSpPr bwMode="auto">
          <a:xfrm>
            <a:off x="7732713" y="3641725"/>
            <a:ext cx="506412" cy="209550"/>
            <a:chOff x="4655" y="2464"/>
            <a:chExt cx="319" cy="132"/>
          </a:xfrm>
        </p:grpSpPr>
        <p:grpSp>
          <p:nvGrpSpPr>
            <p:cNvPr id="70798" name="Group 1053"/>
            <p:cNvGrpSpPr>
              <a:grpSpLocks/>
            </p:cNvGrpSpPr>
            <p:nvPr/>
          </p:nvGrpSpPr>
          <p:grpSpPr bwMode="auto">
            <a:xfrm>
              <a:off x="4660" y="2464"/>
              <a:ext cx="310" cy="130"/>
              <a:chOff x="4334" y="1470"/>
              <a:chExt cx="246" cy="107"/>
            </a:xfrm>
          </p:grpSpPr>
          <p:sp>
            <p:nvSpPr>
              <p:cNvPr id="70807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808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809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70810" name="Group 1057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0813" name="Freeform 105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0814" name="Freeform 105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0811" name="Line 1060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812" name="Line 1061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4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799" name="Oval 407"/>
            <p:cNvSpPr>
              <a:spLocks noChangeArrowheads="1"/>
            </p:cNvSpPr>
            <p:nvPr/>
          </p:nvSpPr>
          <p:spPr bwMode="auto">
            <a:xfrm>
              <a:off x="4656" y="2522"/>
              <a:ext cx="316" cy="74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800" name="Rectangle 410"/>
            <p:cNvSpPr>
              <a:spLocks noChangeArrowheads="1"/>
            </p:cNvSpPr>
            <p:nvPr/>
          </p:nvSpPr>
          <p:spPr bwMode="auto">
            <a:xfrm>
              <a:off x="4656" y="2514"/>
              <a:ext cx="318" cy="45"/>
            </a:xfrm>
            <a:prstGeom prst="rect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801" name="Oval 411"/>
            <p:cNvSpPr>
              <a:spLocks noChangeArrowheads="1"/>
            </p:cNvSpPr>
            <p:nvPr/>
          </p:nvSpPr>
          <p:spPr bwMode="auto">
            <a:xfrm>
              <a:off x="4655" y="2464"/>
              <a:ext cx="317" cy="86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0802" name="Group 1065"/>
            <p:cNvGrpSpPr>
              <a:grpSpLocks/>
            </p:cNvGrpSpPr>
            <p:nvPr/>
          </p:nvGrpSpPr>
          <p:grpSpPr bwMode="auto">
            <a:xfrm>
              <a:off x="4719" y="2486"/>
              <a:ext cx="179" cy="41"/>
              <a:chOff x="2468" y="1332"/>
              <a:chExt cx="310" cy="60"/>
            </a:xfrm>
          </p:grpSpPr>
          <p:sp>
            <p:nvSpPr>
              <p:cNvPr id="70805" name="Freeform 1066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806" name="Freeform 1067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803" name="Line 1068"/>
            <p:cNvSpPr>
              <a:spLocks noChangeShapeType="1"/>
            </p:cNvSpPr>
            <p:nvPr/>
          </p:nvSpPr>
          <p:spPr bwMode="auto">
            <a:xfrm>
              <a:off x="4656" y="2506"/>
              <a:ext cx="0" cy="57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804" name="Line 1069"/>
            <p:cNvSpPr>
              <a:spLocks noChangeShapeType="1"/>
            </p:cNvSpPr>
            <p:nvPr/>
          </p:nvSpPr>
          <p:spPr bwMode="auto">
            <a:xfrm>
              <a:off x="4972" y="2507"/>
              <a:ext cx="0" cy="57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24" name="Group 1070"/>
          <p:cNvGrpSpPr>
            <a:grpSpLocks/>
          </p:cNvGrpSpPr>
          <p:nvPr/>
        </p:nvGrpSpPr>
        <p:grpSpPr bwMode="auto">
          <a:xfrm>
            <a:off x="7202488" y="2486025"/>
            <a:ext cx="392112" cy="180975"/>
            <a:chOff x="4655" y="2464"/>
            <a:chExt cx="319" cy="132"/>
          </a:xfrm>
        </p:grpSpPr>
        <p:grpSp>
          <p:nvGrpSpPr>
            <p:cNvPr id="70781" name="Group 1071"/>
            <p:cNvGrpSpPr>
              <a:grpSpLocks/>
            </p:cNvGrpSpPr>
            <p:nvPr/>
          </p:nvGrpSpPr>
          <p:grpSpPr bwMode="auto">
            <a:xfrm>
              <a:off x="4660" y="2464"/>
              <a:ext cx="310" cy="130"/>
              <a:chOff x="4334" y="1470"/>
              <a:chExt cx="246" cy="107"/>
            </a:xfrm>
          </p:grpSpPr>
          <p:sp>
            <p:nvSpPr>
              <p:cNvPr id="70790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791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792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70793" name="Group 1075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0796" name="Freeform 1076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0797" name="Freeform 1077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0794" name="Line 1078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795" name="Line 1079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782" name="Oval 407"/>
            <p:cNvSpPr>
              <a:spLocks noChangeArrowheads="1"/>
            </p:cNvSpPr>
            <p:nvPr/>
          </p:nvSpPr>
          <p:spPr bwMode="auto">
            <a:xfrm>
              <a:off x="4656" y="2522"/>
              <a:ext cx="316" cy="74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783" name="Rectangle 410"/>
            <p:cNvSpPr>
              <a:spLocks noChangeArrowheads="1"/>
            </p:cNvSpPr>
            <p:nvPr/>
          </p:nvSpPr>
          <p:spPr bwMode="auto">
            <a:xfrm>
              <a:off x="4656" y="2514"/>
              <a:ext cx="318" cy="45"/>
            </a:xfrm>
            <a:prstGeom prst="rect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784" name="Oval 411"/>
            <p:cNvSpPr>
              <a:spLocks noChangeArrowheads="1"/>
            </p:cNvSpPr>
            <p:nvPr/>
          </p:nvSpPr>
          <p:spPr bwMode="auto">
            <a:xfrm>
              <a:off x="4655" y="2464"/>
              <a:ext cx="317" cy="86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0785" name="Group 1083"/>
            <p:cNvGrpSpPr>
              <a:grpSpLocks/>
            </p:cNvGrpSpPr>
            <p:nvPr/>
          </p:nvGrpSpPr>
          <p:grpSpPr bwMode="auto">
            <a:xfrm>
              <a:off x="4719" y="2486"/>
              <a:ext cx="179" cy="41"/>
              <a:chOff x="2468" y="1332"/>
              <a:chExt cx="310" cy="60"/>
            </a:xfrm>
          </p:grpSpPr>
          <p:sp>
            <p:nvSpPr>
              <p:cNvPr id="70788" name="Freeform 1084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789" name="Freeform 1085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786" name="Line 1086"/>
            <p:cNvSpPr>
              <a:spLocks noChangeShapeType="1"/>
            </p:cNvSpPr>
            <p:nvPr/>
          </p:nvSpPr>
          <p:spPr bwMode="auto">
            <a:xfrm>
              <a:off x="4656" y="2506"/>
              <a:ext cx="0" cy="58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787" name="Line 1087"/>
            <p:cNvSpPr>
              <a:spLocks noChangeShapeType="1"/>
            </p:cNvSpPr>
            <p:nvPr/>
          </p:nvSpPr>
          <p:spPr bwMode="auto">
            <a:xfrm>
              <a:off x="4971" y="2507"/>
              <a:ext cx="0" cy="57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25" name="Group 1088"/>
          <p:cNvGrpSpPr>
            <a:grpSpLocks/>
          </p:cNvGrpSpPr>
          <p:nvPr/>
        </p:nvGrpSpPr>
        <p:grpSpPr bwMode="auto">
          <a:xfrm>
            <a:off x="7205663" y="2752725"/>
            <a:ext cx="407987" cy="180975"/>
            <a:chOff x="4655" y="2464"/>
            <a:chExt cx="319" cy="132"/>
          </a:xfrm>
        </p:grpSpPr>
        <p:grpSp>
          <p:nvGrpSpPr>
            <p:cNvPr id="70764" name="Group 1089"/>
            <p:cNvGrpSpPr>
              <a:grpSpLocks/>
            </p:cNvGrpSpPr>
            <p:nvPr/>
          </p:nvGrpSpPr>
          <p:grpSpPr bwMode="auto">
            <a:xfrm>
              <a:off x="4660" y="2464"/>
              <a:ext cx="310" cy="130"/>
              <a:chOff x="4334" y="1470"/>
              <a:chExt cx="246" cy="107"/>
            </a:xfrm>
          </p:grpSpPr>
          <p:sp>
            <p:nvSpPr>
              <p:cNvPr id="70773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774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775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70776" name="Group 1093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0779" name="Freeform 1094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0780" name="Freeform 1095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0777" name="Line 1096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778" name="Line 1097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765" name="Oval 407"/>
            <p:cNvSpPr>
              <a:spLocks noChangeArrowheads="1"/>
            </p:cNvSpPr>
            <p:nvPr/>
          </p:nvSpPr>
          <p:spPr bwMode="auto">
            <a:xfrm>
              <a:off x="4656" y="2522"/>
              <a:ext cx="316" cy="74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766" name="Rectangle 410"/>
            <p:cNvSpPr>
              <a:spLocks noChangeArrowheads="1"/>
            </p:cNvSpPr>
            <p:nvPr/>
          </p:nvSpPr>
          <p:spPr bwMode="auto">
            <a:xfrm>
              <a:off x="4656" y="2514"/>
              <a:ext cx="318" cy="45"/>
            </a:xfrm>
            <a:prstGeom prst="rect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767" name="Oval 411"/>
            <p:cNvSpPr>
              <a:spLocks noChangeArrowheads="1"/>
            </p:cNvSpPr>
            <p:nvPr/>
          </p:nvSpPr>
          <p:spPr bwMode="auto">
            <a:xfrm>
              <a:off x="4655" y="2464"/>
              <a:ext cx="317" cy="86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0768" name="Group 1101"/>
            <p:cNvGrpSpPr>
              <a:grpSpLocks/>
            </p:cNvGrpSpPr>
            <p:nvPr/>
          </p:nvGrpSpPr>
          <p:grpSpPr bwMode="auto">
            <a:xfrm>
              <a:off x="4719" y="2486"/>
              <a:ext cx="179" cy="41"/>
              <a:chOff x="2468" y="1332"/>
              <a:chExt cx="310" cy="60"/>
            </a:xfrm>
          </p:grpSpPr>
          <p:sp>
            <p:nvSpPr>
              <p:cNvPr id="70771" name="Freeform 1102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772" name="Freeform 1103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769" name="Line 1104"/>
            <p:cNvSpPr>
              <a:spLocks noChangeShapeType="1"/>
            </p:cNvSpPr>
            <p:nvPr/>
          </p:nvSpPr>
          <p:spPr bwMode="auto">
            <a:xfrm>
              <a:off x="4656" y="2506"/>
              <a:ext cx="0" cy="58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770" name="Line 1105"/>
            <p:cNvSpPr>
              <a:spLocks noChangeShapeType="1"/>
            </p:cNvSpPr>
            <p:nvPr/>
          </p:nvSpPr>
          <p:spPr bwMode="auto">
            <a:xfrm>
              <a:off x="4972" y="2507"/>
              <a:ext cx="0" cy="57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26" name="Group 1106"/>
          <p:cNvGrpSpPr>
            <a:grpSpLocks/>
          </p:cNvGrpSpPr>
          <p:nvPr/>
        </p:nvGrpSpPr>
        <p:grpSpPr bwMode="auto">
          <a:xfrm>
            <a:off x="7758113" y="2749550"/>
            <a:ext cx="407987" cy="180975"/>
            <a:chOff x="4655" y="2464"/>
            <a:chExt cx="319" cy="132"/>
          </a:xfrm>
        </p:grpSpPr>
        <p:grpSp>
          <p:nvGrpSpPr>
            <p:cNvPr id="70747" name="Group 1107"/>
            <p:cNvGrpSpPr>
              <a:grpSpLocks/>
            </p:cNvGrpSpPr>
            <p:nvPr/>
          </p:nvGrpSpPr>
          <p:grpSpPr bwMode="auto">
            <a:xfrm>
              <a:off x="4660" y="2464"/>
              <a:ext cx="310" cy="130"/>
              <a:chOff x="4334" y="1470"/>
              <a:chExt cx="246" cy="107"/>
            </a:xfrm>
          </p:grpSpPr>
          <p:sp>
            <p:nvSpPr>
              <p:cNvPr id="70756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757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758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70759" name="Group 1111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0762" name="Freeform 1112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0763" name="Freeform 1113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0760" name="Line 1114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761" name="Line 1115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748" name="Oval 407"/>
            <p:cNvSpPr>
              <a:spLocks noChangeArrowheads="1"/>
            </p:cNvSpPr>
            <p:nvPr/>
          </p:nvSpPr>
          <p:spPr bwMode="auto">
            <a:xfrm>
              <a:off x="4656" y="2522"/>
              <a:ext cx="316" cy="74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749" name="Rectangle 410"/>
            <p:cNvSpPr>
              <a:spLocks noChangeArrowheads="1"/>
            </p:cNvSpPr>
            <p:nvPr/>
          </p:nvSpPr>
          <p:spPr bwMode="auto">
            <a:xfrm>
              <a:off x="4656" y="2514"/>
              <a:ext cx="318" cy="45"/>
            </a:xfrm>
            <a:prstGeom prst="rect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750" name="Oval 411"/>
            <p:cNvSpPr>
              <a:spLocks noChangeArrowheads="1"/>
            </p:cNvSpPr>
            <p:nvPr/>
          </p:nvSpPr>
          <p:spPr bwMode="auto">
            <a:xfrm>
              <a:off x="4655" y="2464"/>
              <a:ext cx="317" cy="86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0751" name="Group 1119"/>
            <p:cNvGrpSpPr>
              <a:grpSpLocks/>
            </p:cNvGrpSpPr>
            <p:nvPr/>
          </p:nvGrpSpPr>
          <p:grpSpPr bwMode="auto">
            <a:xfrm>
              <a:off x="4719" y="2486"/>
              <a:ext cx="179" cy="41"/>
              <a:chOff x="2468" y="1332"/>
              <a:chExt cx="310" cy="60"/>
            </a:xfrm>
          </p:grpSpPr>
          <p:sp>
            <p:nvSpPr>
              <p:cNvPr id="70754" name="Freeform 1120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755" name="Freeform 1121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752" name="Line 1122"/>
            <p:cNvSpPr>
              <a:spLocks noChangeShapeType="1"/>
            </p:cNvSpPr>
            <p:nvPr/>
          </p:nvSpPr>
          <p:spPr bwMode="auto">
            <a:xfrm>
              <a:off x="4656" y="2506"/>
              <a:ext cx="0" cy="58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753" name="Line 1123"/>
            <p:cNvSpPr>
              <a:spLocks noChangeShapeType="1"/>
            </p:cNvSpPr>
            <p:nvPr/>
          </p:nvSpPr>
          <p:spPr bwMode="auto">
            <a:xfrm>
              <a:off x="4972" y="2507"/>
              <a:ext cx="0" cy="57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0727" name="Group 1124"/>
          <p:cNvGrpSpPr>
            <a:grpSpLocks/>
          </p:cNvGrpSpPr>
          <p:nvPr/>
        </p:nvGrpSpPr>
        <p:grpSpPr bwMode="auto">
          <a:xfrm>
            <a:off x="7688263" y="2390775"/>
            <a:ext cx="392112" cy="180975"/>
            <a:chOff x="4655" y="2464"/>
            <a:chExt cx="319" cy="132"/>
          </a:xfrm>
        </p:grpSpPr>
        <p:grpSp>
          <p:nvGrpSpPr>
            <p:cNvPr id="70730" name="Group 1125"/>
            <p:cNvGrpSpPr>
              <a:grpSpLocks/>
            </p:cNvGrpSpPr>
            <p:nvPr/>
          </p:nvGrpSpPr>
          <p:grpSpPr bwMode="auto">
            <a:xfrm>
              <a:off x="4660" y="2464"/>
              <a:ext cx="310" cy="130"/>
              <a:chOff x="4334" y="1470"/>
              <a:chExt cx="246" cy="107"/>
            </a:xfrm>
          </p:grpSpPr>
          <p:sp>
            <p:nvSpPr>
              <p:cNvPr id="70739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740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0741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70742" name="Group 1129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0745" name="Freeform 1130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0746" name="Freeform 1131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0743" name="Line 1132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744" name="Line 1133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731" name="Oval 407"/>
            <p:cNvSpPr>
              <a:spLocks noChangeArrowheads="1"/>
            </p:cNvSpPr>
            <p:nvPr/>
          </p:nvSpPr>
          <p:spPr bwMode="auto">
            <a:xfrm>
              <a:off x="4656" y="2522"/>
              <a:ext cx="316" cy="74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732" name="Rectangle 410"/>
            <p:cNvSpPr>
              <a:spLocks noChangeArrowheads="1"/>
            </p:cNvSpPr>
            <p:nvPr/>
          </p:nvSpPr>
          <p:spPr bwMode="auto">
            <a:xfrm>
              <a:off x="4656" y="2514"/>
              <a:ext cx="318" cy="45"/>
            </a:xfrm>
            <a:prstGeom prst="rect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0733" name="Oval 411"/>
            <p:cNvSpPr>
              <a:spLocks noChangeArrowheads="1"/>
            </p:cNvSpPr>
            <p:nvPr/>
          </p:nvSpPr>
          <p:spPr bwMode="auto">
            <a:xfrm>
              <a:off x="4655" y="2464"/>
              <a:ext cx="317" cy="86"/>
            </a:xfrm>
            <a:prstGeom prst="ellipse">
              <a:avLst/>
            </a:prstGeom>
            <a:gradFill rotWithShape="1">
              <a:gsLst>
                <a:gs pos="0">
                  <a:srgbClr val="FF0000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rgbClr val="FF0000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70734" name="Group 1137"/>
            <p:cNvGrpSpPr>
              <a:grpSpLocks/>
            </p:cNvGrpSpPr>
            <p:nvPr/>
          </p:nvGrpSpPr>
          <p:grpSpPr bwMode="auto">
            <a:xfrm>
              <a:off x="4719" y="2486"/>
              <a:ext cx="179" cy="41"/>
              <a:chOff x="2468" y="1332"/>
              <a:chExt cx="310" cy="60"/>
            </a:xfrm>
          </p:grpSpPr>
          <p:sp>
            <p:nvSpPr>
              <p:cNvPr id="70737" name="Freeform 113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738" name="Freeform 113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12700" cmpd="sng">
                <a:solidFill>
                  <a:srgbClr val="FF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0735" name="Line 1140"/>
            <p:cNvSpPr>
              <a:spLocks noChangeShapeType="1"/>
            </p:cNvSpPr>
            <p:nvPr/>
          </p:nvSpPr>
          <p:spPr bwMode="auto">
            <a:xfrm>
              <a:off x="4656" y="2506"/>
              <a:ext cx="0" cy="58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0736" name="Line 1141"/>
            <p:cNvSpPr>
              <a:spLocks noChangeShapeType="1"/>
            </p:cNvSpPr>
            <p:nvPr/>
          </p:nvSpPr>
          <p:spPr bwMode="auto">
            <a:xfrm>
              <a:off x="4971" y="2507"/>
              <a:ext cx="0" cy="57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70729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>
                <a:latin typeface="Tahoma" panose="020B0604030504040204" pitchFamily="34" charset="0"/>
              </a:rPr>
              <a:t>1-</a:t>
            </a:r>
            <a:fld id="{0E1225EC-397D-45F6-88F7-E0F9B3B1A644}" type="slidenum">
              <a:rPr lang="en-US" altLang="en-US" sz="1200">
                <a:latin typeface="Tahoma" panose="020B0604030504040204" pitchFamily="34" charset="0"/>
              </a:rPr>
              <a:pPr/>
              <a:t>35</a:t>
            </a:fld>
            <a:endParaRPr lang="en-US" altLang="en-US" sz="1200">
              <a:latin typeface="Tahoma" panose="020B0604030504040204" pitchFamily="34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984738" y="782637"/>
            <a:ext cx="352526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 smtClean="0"/>
              <a:t>The network Core</a:t>
            </a:r>
            <a:endParaRPr lang="en-US" sz="3600" dirty="0"/>
          </a:p>
        </p:txBody>
      </p:sp>
      <p:sp>
        <p:nvSpPr>
          <p:cNvPr id="509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507362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6801" name="Footer Placeholder 4"/>
          <p:cNvSpPr>
            <a:spLocks noGrp="1"/>
          </p:cNvSpPr>
          <p:nvPr>
            <p:ph type="ftr" sz="quarter" idx="1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 smtClean="0">
                <a:solidFill>
                  <a:srgbClr val="000000"/>
                </a:solidFill>
                <a:latin typeface="Tahoma" panose="020B0604030504040204" pitchFamily="34" charset="0"/>
              </a:rPr>
              <a:t>Network Layer</a:t>
            </a:r>
          </a:p>
        </p:txBody>
      </p:sp>
      <p:sp>
        <p:nvSpPr>
          <p:cNvPr id="76802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>
                <a:solidFill>
                  <a:srgbClr val="000000"/>
                </a:solidFill>
                <a:latin typeface="Tahoma" panose="020B0604030504040204" pitchFamily="34" charset="0"/>
              </a:rPr>
              <a:t>4-</a:t>
            </a:r>
            <a:fld id="{A563B351-7F48-40C9-883B-81C27668CA3B}" type="slidenum">
              <a:rPr lang="en-US" altLang="en-US" sz="1200">
                <a:solidFill>
                  <a:srgbClr val="000000"/>
                </a:solidFill>
                <a:latin typeface="Tahoma" panose="020B0604030504040204" pitchFamily="34" charset="0"/>
              </a:rPr>
              <a:pPr/>
              <a:t>36</a:t>
            </a:fld>
            <a:endParaRPr lang="en-US" altLang="en-US" sz="1200">
              <a:solidFill>
                <a:srgbClr val="000000"/>
              </a:solidFill>
              <a:latin typeface="Tahoma" panose="020B0604030504040204" pitchFamily="34" charset="0"/>
            </a:endParaRPr>
          </a:p>
        </p:txBody>
      </p:sp>
      <p:sp>
        <p:nvSpPr>
          <p:cNvPr id="7680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603750" y="1404938"/>
            <a:ext cx="4192588" cy="4648200"/>
          </a:xfrm>
        </p:spPr>
        <p:txBody>
          <a:bodyPr/>
          <a:lstStyle/>
          <a:p>
            <a:pPr marL="0" indent="0"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00000"/>
                </a:solidFill>
                <a:ea typeface="ＭＳ Ｐゴシック" panose="020B0600070205080204" pitchFamily="34" charset="-128"/>
              </a:rPr>
              <a:t>forwarding</a:t>
            </a:r>
            <a:r>
              <a:rPr lang="en-US" altLang="en-US" sz="2400" i="1" smtClean="0">
                <a:solidFill>
                  <a:srgbClr val="C00000"/>
                </a:solidFill>
                <a:ea typeface="ＭＳ Ｐゴシック" panose="020B0600070205080204" pitchFamily="34" charset="-128"/>
              </a:rPr>
              <a:t>:</a:t>
            </a:r>
            <a:r>
              <a:rPr lang="en-US" altLang="en-US" sz="2400" smtClean="0">
                <a:solidFill>
                  <a:srgbClr val="C0000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move packets from router</a:t>
            </a:r>
            <a:r>
              <a:rPr lang="ja-JP" altLang="en-US" sz="2400" smtClean="0">
                <a:ea typeface="ＭＳ Ｐゴシック" panose="020B0600070205080204" pitchFamily="34" charset="-128"/>
              </a:rPr>
              <a:t>’</a:t>
            </a:r>
            <a:r>
              <a:rPr lang="en-US" altLang="ja-JP" sz="2400" smtClean="0">
                <a:ea typeface="ＭＳ Ｐゴシック" panose="020B0600070205080204" pitchFamily="34" charset="-128"/>
              </a:rPr>
              <a:t>s input to appropriate router output</a:t>
            </a:r>
          </a:p>
          <a:p>
            <a:pPr marL="0" indent="0">
              <a:buFont typeface="Wingdings" panose="05000000000000000000" pitchFamily="2" charset="2"/>
              <a:buNone/>
            </a:pPr>
            <a:endParaRPr lang="en-US" altLang="en-US" smtClean="0">
              <a:ea typeface="ＭＳ Ｐゴシック" panose="020B0600070205080204" pitchFamily="34" charset="-128"/>
            </a:endParaRPr>
          </a:p>
        </p:txBody>
      </p:sp>
      <p:sp>
        <p:nvSpPr>
          <p:cNvPr id="76806" name="Rectangle 3"/>
          <p:cNvSpPr txBox="1">
            <a:spLocks noChangeArrowheads="1"/>
          </p:cNvSpPr>
          <p:nvPr/>
        </p:nvSpPr>
        <p:spPr bwMode="auto">
          <a:xfrm>
            <a:off x="384175" y="1385888"/>
            <a:ext cx="4192588" cy="16938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>
              <a:lnSpc>
                <a:spcPct val="85000"/>
              </a:lnSpc>
              <a:spcBef>
                <a:spcPct val="70000"/>
              </a:spcBef>
              <a:buClr>
                <a:srgbClr val="000099"/>
              </a:buClr>
              <a:buSzPct val="65000"/>
              <a:buFont typeface="Wingdings" panose="05000000000000000000" pitchFamily="2" charset="2"/>
              <a:buNone/>
            </a:pPr>
            <a:r>
              <a:rPr lang="en-US" altLang="en-US" sz="2800" i="1">
                <a:solidFill>
                  <a:srgbClr val="C00000"/>
                </a:solidFill>
                <a:latin typeface="Gill Sans MT" panose="020B0502020104020203" pitchFamily="34" charset="0"/>
              </a:rPr>
              <a:t>routing:</a:t>
            </a:r>
            <a:r>
              <a:rPr lang="en-US" altLang="en-US" sz="2800">
                <a:solidFill>
                  <a:srgbClr val="C00000"/>
                </a:solidFill>
                <a:latin typeface="Gill Sans MT" panose="020B0502020104020203" pitchFamily="34" charset="0"/>
              </a:rPr>
              <a:t> </a:t>
            </a:r>
            <a:r>
              <a:rPr lang="en-US" altLang="en-US">
                <a:latin typeface="Gill Sans MT" panose="020B0502020104020203" pitchFamily="34" charset="0"/>
              </a:rPr>
              <a:t>determines source-destination route taken by packets</a:t>
            </a:r>
          </a:p>
          <a:p>
            <a:pPr lvl="1">
              <a:lnSpc>
                <a:spcPct val="85000"/>
              </a:lnSpc>
              <a:buClr>
                <a:srgbClr val="000099"/>
              </a:buClr>
              <a:buFont typeface="Wingdings" panose="05000000000000000000" pitchFamily="2" charset="2"/>
              <a:buChar char="§"/>
            </a:pPr>
            <a:r>
              <a:rPr lang="en-US" altLang="en-US" i="1">
                <a:latin typeface="Gill Sans MT" panose="020B0502020104020203" pitchFamily="34" charset="0"/>
              </a:rPr>
              <a:t>routing algorithms</a:t>
            </a:r>
            <a:endParaRPr lang="en-US" altLang="en-US">
              <a:latin typeface="Gill Sans MT" panose="020B0502020104020203" pitchFamily="34" charset="0"/>
            </a:endParaRPr>
          </a:p>
          <a:p>
            <a:pPr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65000"/>
              <a:buFont typeface="Wingdings" panose="05000000000000000000" pitchFamily="2" charset="2"/>
              <a:buNone/>
            </a:pPr>
            <a:endParaRPr lang="en-US" altLang="en-US" sz="2800">
              <a:latin typeface="Gill Sans MT" panose="020B0502020104020203" pitchFamily="34" charset="0"/>
            </a:endParaRPr>
          </a:p>
        </p:txBody>
      </p:sp>
      <p:sp>
        <p:nvSpPr>
          <p:cNvPr id="11" name="Freeform 3"/>
          <p:cNvSpPr>
            <a:spLocks/>
          </p:cNvSpPr>
          <p:nvPr/>
        </p:nvSpPr>
        <p:spPr bwMode="auto">
          <a:xfrm rot="16200000">
            <a:off x="3289300" y="3600451"/>
            <a:ext cx="2198687" cy="1497012"/>
          </a:xfrm>
          <a:custGeom>
            <a:avLst/>
            <a:gdLst>
              <a:gd name="T0" fmla="*/ 0 w 1443"/>
              <a:gd name="T1" fmla="*/ 0 h 816"/>
              <a:gd name="T2" fmla="*/ 1076 w 1443"/>
              <a:gd name="T3" fmla="*/ 782 h 816"/>
              <a:gd name="T4" fmla="*/ 1320 w 1443"/>
              <a:gd name="T5" fmla="*/ 788 h 816"/>
              <a:gd name="T6" fmla="*/ 1443 w 1443"/>
              <a:gd name="T7" fmla="*/ 5 h 816"/>
              <a:gd name="T8" fmla="*/ 0 w 1443"/>
              <a:gd name="T9" fmla="*/ 0 h 816"/>
              <a:gd name="connsiteX0" fmla="*/ 0 w 10000"/>
              <a:gd name="connsiteY0" fmla="*/ 0 h 9714"/>
              <a:gd name="connsiteX1" fmla="*/ 3718 w 10000"/>
              <a:gd name="connsiteY1" fmla="*/ 8779 h 9714"/>
              <a:gd name="connsiteX2" fmla="*/ 9148 w 10000"/>
              <a:gd name="connsiteY2" fmla="*/ 9657 h 9714"/>
              <a:gd name="connsiteX3" fmla="*/ 10000 w 10000"/>
              <a:gd name="connsiteY3" fmla="*/ 61 h 9714"/>
              <a:gd name="connsiteX4" fmla="*/ 0 w 10000"/>
              <a:gd name="connsiteY4" fmla="*/ 0 h 9714"/>
              <a:gd name="connsiteX0" fmla="*/ 0 w 10000"/>
              <a:gd name="connsiteY0" fmla="*/ 0 h 9095"/>
              <a:gd name="connsiteX1" fmla="*/ 3718 w 10000"/>
              <a:gd name="connsiteY1" fmla="*/ 9037 h 9095"/>
              <a:gd name="connsiteX2" fmla="*/ 5712 w 10000"/>
              <a:gd name="connsiteY2" fmla="*/ 8929 h 9095"/>
              <a:gd name="connsiteX3" fmla="*/ 10000 w 10000"/>
              <a:gd name="connsiteY3" fmla="*/ 63 h 9095"/>
              <a:gd name="connsiteX4" fmla="*/ 0 w 10000"/>
              <a:gd name="connsiteY4" fmla="*/ 0 h 9095"/>
              <a:gd name="connsiteX0" fmla="*/ 0 w 10000"/>
              <a:gd name="connsiteY0" fmla="*/ 0 h 10000"/>
              <a:gd name="connsiteX1" fmla="*/ 3718 w 10000"/>
              <a:gd name="connsiteY1" fmla="*/ 9936 h 10000"/>
              <a:gd name="connsiteX2" fmla="*/ 5712 w 10000"/>
              <a:gd name="connsiteY2" fmla="*/ 9817 h 10000"/>
              <a:gd name="connsiteX3" fmla="*/ 10000 w 10000"/>
              <a:gd name="connsiteY3" fmla="*/ 69 h 10000"/>
              <a:gd name="connsiteX4" fmla="*/ 0 w 10000"/>
              <a:gd name="connsiteY4" fmla="*/ 0 h 10000"/>
              <a:gd name="connsiteX0" fmla="*/ 0 w 10000"/>
              <a:gd name="connsiteY0" fmla="*/ 0 h 10000"/>
              <a:gd name="connsiteX1" fmla="*/ 3718 w 10000"/>
              <a:gd name="connsiteY1" fmla="*/ 9936 h 10000"/>
              <a:gd name="connsiteX2" fmla="*/ 5712 w 10000"/>
              <a:gd name="connsiteY2" fmla="*/ 9817 h 10000"/>
              <a:gd name="connsiteX3" fmla="*/ 10000 w 10000"/>
              <a:gd name="connsiteY3" fmla="*/ 69 h 10000"/>
              <a:gd name="connsiteX4" fmla="*/ 0 w 10000"/>
              <a:gd name="connsiteY4" fmla="*/ 0 h 10000"/>
              <a:gd name="connsiteX0" fmla="*/ 0 w 10000"/>
              <a:gd name="connsiteY0" fmla="*/ 0 h 10000"/>
              <a:gd name="connsiteX1" fmla="*/ 3718 w 10000"/>
              <a:gd name="connsiteY1" fmla="*/ 9936 h 10000"/>
              <a:gd name="connsiteX2" fmla="*/ 5712 w 10000"/>
              <a:gd name="connsiteY2" fmla="*/ 9817 h 10000"/>
              <a:gd name="connsiteX3" fmla="*/ 10000 w 10000"/>
              <a:gd name="connsiteY3" fmla="*/ 69 h 10000"/>
              <a:gd name="connsiteX4" fmla="*/ 0 w 10000"/>
              <a:gd name="connsiteY4" fmla="*/ 0 h 10000"/>
              <a:gd name="connsiteX0" fmla="*/ 0 w 10000"/>
              <a:gd name="connsiteY0" fmla="*/ 0 h 10000"/>
              <a:gd name="connsiteX1" fmla="*/ 3718 w 10000"/>
              <a:gd name="connsiteY1" fmla="*/ 9936 h 10000"/>
              <a:gd name="connsiteX2" fmla="*/ 5712 w 10000"/>
              <a:gd name="connsiteY2" fmla="*/ 9817 h 10000"/>
              <a:gd name="connsiteX3" fmla="*/ 10000 w 10000"/>
              <a:gd name="connsiteY3" fmla="*/ 69 h 10000"/>
              <a:gd name="connsiteX4" fmla="*/ 0 w 10000"/>
              <a:gd name="connsiteY4" fmla="*/ 0 h 10000"/>
              <a:gd name="connsiteX0" fmla="*/ 0 w 8989"/>
              <a:gd name="connsiteY0" fmla="*/ 0 h 11618"/>
              <a:gd name="connsiteX1" fmla="*/ 2707 w 8989"/>
              <a:gd name="connsiteY1" fmla="*/ 11554 h 11618"/>
              <a:gd name="connsiteX2" fmla="*/ 4701 w 8989"/>
              <a:gd name="connsiteY2" fmla="*/ 11435 h 11618"/>
              <a:gd name="connsiteX3" fmla="*/ 8989 w 8989"/>
              <a:gd name="connsiteY3" fmla="*/ 1687 h 11618"/>
              <a:gd name="connsiteX4" fmla="*/ 0 w 8989"/>
              <a:gd name="connsiteY4" fmla="*/ 0 h 11618"/>
              <a:gd name="connsiteX0" fmla="*/ 0 w 9888"/>
              <a:gd name="connsiteY0" fmla="*/ 115 h 10115"/>
              <a:gd name="connsiteX1" fmla="*/ 3011 w 9888"/>
              <a:gd name="connsiteY1" fmla="*/ 10060 h 10115"/>
              <a:gd name="connsiteX2" fmla="*/ 5230 w 9888"/>
              <a:gd name="connsiteY2" fmla="*/ 9957 h 10115"/>
              <a:gd name="connsiteX3" fmla="*/ 9888 w 9888"/>
              <a:gd name="connsiteY3" fmla="*/ 0 h 10115"/>
              <a:gd name="connsiteX4" fmla="*/ 0 w 9888"/>
              <a:gd name="connsiteY4" fmla="*/ 115 h 10115"/>
              <a:gd name="connsiteX0" fmla="*/ 0 w 9829"/>
              <a:gd name="connsiteY0" fmla="*/ 0 h 10833"/>
              <a:gd name="connsiteX1" fmla="*/ 2874 w 9829"/>
              <a:gd name="connsiteY1" fmla="*/ 10779 h 10833"/>
              <a:gd name="connsiteX2" fmla="*/ 5118 w 9829"/>
              <a:gd name="connsiteY2" fmla="*/ 10677 h 10833"/>
              <a:gd name="connsiteX3" fmla="*/ 9829 w 9829"/>
              <a:gd name="connsiteY3" fmla="*/ 833 h 10833"/>
              <a:gd name="connsiteX4" fmla="*/ 0 w 9829"/>
              <a:gd name="connsiteY4" fmla="*/ 0 h 10833"/>
              <a:gd name="connsiteX0" fmla="*/ 0 w 10289"/>
              <a:gd name="connsiteY0" fmla="*/ 0 h 10000"/>
              <a:gd name="connsiteX1" fmla="*/ 2924 w 10289"/>
              <a:gd name="connsiteY1" fmla="*/ 9950 h 10000"/>
              <a:gd name="connsiteX2" fmla="*/ 5207 w 10289"/>
              <a:gd name="connsiteY2" fmla="*/ 9856 h 10000"/>
              <a:gd name="connsiteX3" fmla="*/ 10289 w 10289"/>
              <a:gd name="connsiteY3" fmla="*/ 54 h 10000"/>
              <a:gd name="connsiteX4" fmla="*/ 0 w 10289"/>
              <a:gd name="connsiteY4" fmla="*/ 0 h 10000"/>
              <a:gd name="connsiteX0" fmla="*/ 0 w 10289"/>
              <a:gd name="connsiteY0" fmla="*/ 0 h 10953"/>
              <a:gd name="connsiteX1" fmla="*/ 2924 w 10289"/>
              <a:gd name="connsiteY1" fmla="*/ 9950 h 10953"/>
              <a:gd name="connsiteX2" fmla="*/ 3723 w 10289"/>
              <a:gd name="connsiteY2" fmla="*/ 10695 h 10953"/>
              <a:gd name="connsiteX3" fmla="*/ 5207 w 10289"/>
              <a:gd name="connsiteY3" fmla="*/ 9856 h 10953"/>
              <a:gd name="connsiteX4" fmla="*/ 10289 w 10289"/>
              <a:gd name="connsiteY4" fmla="*/ 54 h 10953"/>
              <a:gd name="connsiteX5" fmla="*/ 0 w 10289"/>
              <a:gd name="connsiteY5" fmla="*/ 0 h 10953"/>
              <a:gd name="connsiteX0" fmla="*/ 0 w 10289"/>
              <a:gd name="connsiteY0" fmla="*/ 0 h 11138"/>
              <a:gd name="connsiteX1" fmla="*/ 2924 w 10289"/>
              <a:gd name="connsiteY1" fmla="*/ 9950 h 11138"/>
              <a:gd name="connsiteX2" fmla="*/ 5207 w 10289"/>
              <a:gd name="connsiteY2" fmla="*/ 9856 h 11138"/>
              <a:gd name="connsiteX3" fmla="*/ 10289 w 10289"/>
              <a:gd name="connsiteY3" fmla="*/ 54 h 11138"/>
              <a:gd name="connsiteX4" fmla="*/ 0 w 10289"/>
              <a:gd name="connsiteY4" fmla="*/ 0 h 11138"/>
              <a:gd name="connsiteX0" fmla="*/ 0 w 10289"/>
              <a:gd name="connsiteY0" fmla="*/ 0 h 10669"/>
              <a:gd name="connsiteX1" fmla="*/ 2924 w 10289"/>
              <a:gd name="connsiteY1" fmla="*/ 9950 h 10669"/>
              <a:gd name="connsiteX2" fmla="*/ 5207 w 10289"/>
              <a:gd name="connsiteY2" fmla="*/ 9856 h 10669"/>
              <a:gd name="connsiteX3" fmla="*/ 10289 w 10289"/>
              <a:gd name="connsiteY3" fmla="*/ 54 h 10669"/>
              <a:gd name="connsiteX4" fmla="*/ 0 w 10289"/>
              <a:gd name="connsiteY4" fmla="*/ 0 h 10669"/>
              <a:gd name="connsiteX0" fmla="*/ 0 w 10289"/>
              <a:gd name="connsiteY0" fmla="*/ 0 h 10734"/>
              <a:gd name="connsiteX1" fmla="*/ 2924 w 10289"/>
              <a:gd name="connsiteY1" fmla="*/ 9950 h 10734"/>
              <a:gd name="connsiteX2" fmla="*/ 4455 w 10289"/>
              <a:gd name="connsiteY2" fmla="*/ 10094 h 10734"/>
              <a:gd name="connsiteX3" fmla="*/ 10289 w 10289"/>
              <a:gd name="connsiteY3" fmla="*/ 54 h 10734"/>
              <a:gd name="connsiteX4" fmla="*/ 0 w 10289"/>
              <a:gd name="connsiteY4" fmla="*/ 0 h 10734"/>
              <a:gd name="connsiteX0" fmla="*/ 0 w 10289"/>
              <a:gd name="connsiteY0" fmla="*/ 0 h 10107"/>
              <a:gd name="connsiteX1" fmla="*/ 2924 w 10289"/>
              <a:gd name="connsiteY1" fmla="*/ 9950 h 10107"/>
              <a:gd name="connsiteX2" fmla="*/ 4455 w 10289"/>
              <a:gd name="connsiteY2" fmla="*/ 10094 h 10107"/>
              <a:gd name="connsiteX3" fmla="*/ 10289 w 10289"/>
              <a:gd name="connsiteY3" fmla="*/ 54 h 10107"/>
              <a:gd name="connsiteX4" fmla="*/ 0 w 10289"/>
              <a:gd name="connsiteY4" fmla="*/ 0 h 10107"/>
              <a:gd name="connsiteX0" fmla="*/ 0 w 10289"/>
              <a:gd name="connsiteY0" fmla="*/ 0 h 10107"/>
              <a:gd name="connsiteX1" fmla="*/ 2924 w 10289"/>
              <a:gd name="connsiteY1" fmla="*/ 9950 h 10107"/>
              <a:gd name="connsiteX2" fmla="*/ 4455 w 10289"/>
              <a:gd name="connsiteY2" fmla="*/ 10094 h 10107"/>
              <a:gd name="connsiteX3" fmla="*/ 10289 w 10289"/>
              <a:gd name="connsiteY3" fmla="*/ 54 h 10107"/>
              <a:gd name="connsiteX4" fmla="*/ 0 w 10289"/>
              <a:gd name="connsiteY4" fmla="*/ 0 h 10107"/>
              <a:gd name="connsiteX0" fmla="*/ 0 w 10289"/>
              <a:gd name="connsiteY0" fmla="*/ 0 h 10107"/>
              <a:gd name="connsiteX1" fmla="*/ 2924 w 10289"/>
              <a:gd name="connsiteY1" fmla="*/ 9950 h 10107"/>
              <a:gd name="connsiteX2" fmla="*/ 4455 w 10289"/>
              <a:gd name="connsiteY2" fmla="*/ 10094 h 10107"/>
              <a:gd name="connsiteX3" fmla="*/ 10289 w 10289"/>
              <a:gd name="connsiteY3" fmla="*/ 54 h 10107"/>
              <a:gd name="connsiteX4" fmla="*/ 0 w 10289"/>
              <a:gd name="connsiteY4" fmla="*/ 0 h 10107"/>
              <a:gd name="connsiteX0" fmla="*/ 0 w 10289"/>
              <a:gd name="connsiteY0" fmla="*/ 0 h 9960"/>
              <a:gd name="connsiteX1" fmla="*/ 2924 w 10289"/>
              <a:gd name="connsiteY1" fmla="*/ 9950 h 9960"/>
              <a:gd name="connsiteX2" fmla="*/ 4166 w 10289"/>
              <a:gd name="connsiteY2" fmla="*/ 9776 h 9960"/>
              <a:gd name="connsiteX3" fmla="*/ 10289 w 10289"/>
              <a:gd name="connsiteY3" fmla="*/ 54 h 9960"/>
              <a:gd name="connsiteX4" fmla="*/ 0 w 10289"/>
              <a:gd name="connsiteY4" fmla="*/ 0 h 9960"/>
              <a:gd name="connsiteX0" fmla="*/ 0 w 10000"/>
              <a:gd name="connsiteY0" fmla="*/ 0 h 10000"/>
              <a:gd name="connsiteX1" fmla="*/ 2842 w 10000"/>
              <a:gd name="connsiteY1" fmla="*/ 9990 h 10000"/>
              <a:gd name="connsiteX2" fmla="*/ 4049 w 10000"/>
              <a:gd name="connsiteY2" fmla="*/ 9815 h 10000"/>
              <a:gd name="connsiteX3" fmla="*/ 10000 w 10000"/>
              <a:gd name="connsiteY3" fmla="*/ 54 h 10000"/>
              <a:gd name="connsiteX4" fmla="*/ 0 w 10000"/>
              <a:gd name="connsiteY4" fmla="*/ 0 h 10000"/>
              <a:gd name="connsiteX0" fmla="*/ 0 w 10000"/>
              <a:gd name="connsiteY0" fmla="*/ 0 h 10400"/>
              <a:gd name="connsiteX1" fmla="*/ 2740 w 10000"/>
              <a:gd name="connsiteY1" fmla="*/ 10397 h 10400"/>
              <a:gd name="connsiteX2" fmla="*/ 4049 w 10000"/>
              <a:gd name="connsiteY2" fmla="*/ 9815 h 10400"/>
              <a:gd name="connsiteX3" fmla="*/ 10000 w 10000"/>
              <a:gd name="connsiteY3" fmla="*/ 54 h 10400"/>
              <a:gd name="connsiteX4" fmla="*/ 0 w 10000"/>
              <a:gd name="connsiteY4" fmla="*/ 0 h 10400"/>
              <a:gd name="connsiteX0" fmla="*/ 0 w 10000"/>
              <a:gd name="connsiteY0" fmla="*/ 0 h 10419"/>
              <a:gd name="connsiteX1" fmla="*/ 2740 w 10000"/>
              <a:gd name="connsiteY1" fmla="*/ 10397 h 10419"/>
              <a:gd name="connsiteX2" fmla="*/ 3599 w 10000"/>
              <a:gd name="connsiteY2" fmla="*/ 10338 h 10419"/>
              <a:gd name="connsiteX3" fmla="*/ 10000 w 10000"/>
              <a:gd name="connsiteY3" fmla="*/ 54 h 10419"/>
              <a:gd name="connsiteX4" fmla="*/ 0 w 10000"/>
              <a:gd name="connsiteY4" fmla="*/ 0 h 10419"/>
              <a:gd name="connsiteX0" fmla="*/ 0 w 10000"/>
              <a:gd name="connsiteY0" fmla="*/ 0 h 10397"/>
              <a:gd name="connsiteX1" fmla="*/ 2740 w 10000"/>
              <a:gd name="connsiteY1" fmla="*/ 10397 h 10397"/>
              <a:gd name="connsiteX2" fmla="*/ 3599 w 10000"/>
              <a:gd name="connsiteY2" fmla="*/ 10338 h 10397"/>
              <a:gd name="connsiteX3" fmla="*/ 10000 w 10000"/>
              <a:gd name="connsiteY3" fmla="*/ 54 h 10397"/>
              <a:gd name="connsiteX4" fmla="*/ 0 w 10000"/>
              <a:gd name="connsiteY4" fmla="*/ 0 h 10397"/>
              <a:gd name="connsiteX0" fmla="*/ 0 w 10614"/>
              <a:gd name="connsiteY0" fmla="*/ 0 h 10397"/>
              <a:gd name="connsiteX1" fmla="*/ 2740 w 10614"/>
              <a:gd name="connsiteY1" fmla="*/ 10397 h 10397"/>
              <a:gd name="connsiteX2" fmla="*/ 3599 w 10614"/>
              <a:gd name="connsiteY2" fmla="*/ 10338 h 10397"/>
              <a:gd name="connsiteX3" fmla="*/ 10614 w 10614"/>
              <a:gd name="connsiteY3" fmla="*/ 112 h 10397"/>
              <a:gd name="connsiteX4" fmla="*/ 0 w 10614"/>
              <a:gd name="connsiteY4" fmla="*/ 0 h 10397"/>
              <a:gd name="connsiteX0" fmla="*/ 0 w 10614"/>
              <a:gd name="connsiteY0" fmla="*/ 0 h 10397"/>
              <a:gd name="connsiteX1" fmla="*/ 2740 w 10614"/>
              <a:gd name="connsiteY1" fmla="*/ 10397 h 10397"/>
              <a:gd name="connsiteX2" fmla="*/ 3599 w 10614"/>
              <a:gd name="connsiteY2" fmla="*/ 10338 h 10397"/>
              <a:gd name="connsiteX3" fmla="*/ 10614 w 10614"/>
              <a:gd name="connsiteY3" fmla="*/ 112 h 10397"/>
              <a:gd name="connsiteX4" fmla="*/ 0 w 10614"/>
              <a:gd name="connsiteY4" fmla="*/ 0 h 10397"/>
              <a:gd name="connsiteX0" fmla="*/ 0 w 10675"/>
              <a:gd name="connsiteY0" fmla="*/ 0 h 10310"/>
              <a:gd name="connsiteX1" fmla="*/ 2801 w 10675"/>
              <a:gd name="connsiteY1" fmla="*/ 10310 h 10310"/>
              <a:gd name="connsiteX2" fmla="*/ 3660 w 10675"/>
              <a:gd name="connsiteY2" fmla="*/ 10251 h 10310"/>
              <a:gd name="connsiteX3" fmla="*/ 10675 w 10675"/>
              <a:gd name="connsiteY3" fmla="*/ 25 h 10310"/>
              <a:gd name="connsiteX4" fmla="*/ 0 w 10675"/>
              <a:gd name="connsiteY4" fmla="*/ 0 h 1031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0675" h="10310">
                <a:moveTo>
                  <a:pt x="0" y="0"/>
                </a:moveTo>
                <a:cubicBezTo>
                  <a:pt x="3109" y="3835"/>
                  <a:pt x="2511" y="6378"/>
                  <a:pt x="2801" y="10310"/>
                </a:cubicBezTo>
                <a:cubicBezTo>
                  <a:pt x="3337" y="10277"/>
                  <a:pt x="2862" y="10312"/>
                  <a:pt x="3660" y="10251"/>
                </a:cubicBezTo>
                <a:cubicBezTo>
                  <a:pt x="5139" y="5189"/>
                  <a:pt x="6996" y="3438"/>
                  <a:pt x="10675" y="25"/>
                </a:cubicBezTo>
                <a:lnTo>
                  <a:pt x="0" y="0"/>
                </a:lnTo>
                <a:close/>
              </a:path>
            </a:pathLst>
          </a:custGeom>
          <a:gradFill rotWithShape="1">
            <a:gsLst>
              <a:gs pos="75000">
                <a:srgbClr val="7BE5CA"/>
              </a:gs>
              <a:gs pos="0">
                <a:schemeClr val="accent1"/>
              </a:gs>
              <a:gs pos="100000">
                <a:schemeClr val="bg1"/>
              </a:gs>
            </a:gsLst>
            <a:lin ang="5400000" scaled="1"/>
          </a:gradFill>
          <a:ln>
            <a:noFill/>
          </a:ln>
          <a:effectLst/>
        </p:spPr>
        <p:txBody>
          <a:bodyPr/>
          <a:lstStyle/>
          <a:p>
            <a:pPr>
              <a:defRPr/>
            </a:pPr>
            <a:endParaRPr lang="en-US" sz="1800">
              <a:solidFill>
                <a:srgbClr val="000000"/>
              </a:solidFill>
              <a:latin typeface="Arial" charset="0"/>
              <a:ea typeface="+mn-ea"/>
            </a:endParaRPr>
          </a:p>
        </p:txBody>
      </p:sp>
      <p:grpSp>
        <p:nvGrpSpPr>
          <p:cNvPr id="76808" name="Group 4"/>
          <p:cNvGrpSpPr>
            <a:grpSpLocks/>
          </p:cNvGrpSpPr>
          <p:nvPr/>
        </p:nvGrpSpPr>
        <p:grpSpPr bwMode="auto">
          <a:xfrm>
            <a:off x="1328738" y="3152775"/>
            <a:ext cx="2317750" cy="2333625"/>
            <a:chOff x="272609" y="3015788"/>
            <a:chExt cx="2317750" cy="2333625"/>
          </a:xfrm>
        </p:grpSpPr>
        <p:sp>
          <p:nvSpPr>
            <p:cNvPr id="76962" name="Rectangle 4"/>
            <p:cNvSpPr>
              <a:spLocks noChangeArrowheads="1"/>
            </p:cNvSpPr>
            <p:nvPr/>
          </p:nvSpPr>
          <p:spPr bwMode="auto">
            <a:xfrm>
              <a:off x="272609" y="3015788"/>
              <a:ext cx="2317750" cy="2333625"/>
            </a:xfrm>
            <a:prstGeom prst="rect">
              <a:avLst/>
            </a:prstGeom>
            <a:solidFill>
              <a:schemeClr val="accent1"/>
            </a:solidFill>
            <a:ln w="19050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 sz="1800">
                <a:solidFill>
                  <a:srgbClr val="000000"/>
                </a:solidFill>
              </a:endParaRPr>
            </a:p>
          </p:txBody>
        </p:sp>
        <p:sp>
          <p:nvSpPr>
            <p:cNvPr id="76963" name="Oval 5"/>
            <p:cNvSpPr>
              <a:spLocks noChangeArrowheads="1"/>
            </p:cNvSpPr>
            <p:nvPr/>
          </p:nvSpPr>
          <p:spPr bwMode="auto">
            <a:xfrm>
              <a:off x="398021" y="3068176"/>
              <a:ext cx="2095500" cy="604837"/>
            </a:xfrm>
            <a:prstGeom prst="ellipse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 sz="1800">
                <a:solidFill>
                  <a:srgbClr val="000000"/>
                </a:solidFill>
              </a:endParaRPr>
            </a:p>
          </p:txBody>
        </p:sp>
        <p:sp>
          <p:nvSpPr>
            <p:cNvPr id="76964" name="Text Box 108"/>
            <p:cNvSpPr txBox="1">
              <a:spLocks noChangeArrowheads="1"/>
            </p:cNvSpPr>
            <p:nvPr/>
          </p:nvSpPr>
          <p:spPr bwMode="auto">
            <a:xfrm>
              <a:off x="526609" y="3225338"/>
              <a:ext cx="1863725" cy="3048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r>
                <a:rPr lang="en-US" altLang="en-US" sz="1400">
                  <a:solidFill>
                    <a:srgbClr val="000000"/>
                  </a:solidFill>
                </a:rPr>
                <a:t>routing algorithm</a:t>
              </a:r>
            </a:p>
          </p:txBody>
        </p:sp>
        <p:sp>
          <p:nvSpPr>
            <p:cNvPr id="76965" name="Rectangle 109"/>
            <p:cNvSpPr>
              <a:spLocks noChangeArrowheads="1"/>
            </p:cNvSpPr>
            <p:nvPr/>
          </p:nvSpPr>
          <p:spPr bwMode="auto">
            <a:xfrm>
              <a:off x="451996" y="3973051"/>
              <a:ext cx="2005013" cy="1279525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 sz="1800">
                <a:solidFill>
                  <a:srgbClr val="000000"/>
                </a:solidFill>
              </a:endParaRPr>
            </a:p>
          </p:txBody>
        </p:sp>
        <p:sp>
          <p:nvSpPr>
            <p:cNvPr id="76966" name="Text Box 110"/>
            <p:cNvSpPr txBox="1">
              <a:spLocks noChangeArrowheads="1"/>
            </p:cNvSpPr>
            <p:nvPr/>
          </p:nvSpPr>
          <p:spPr bwMode="auto">
            <a:xfrm>
              <a:off x="532959" y="3925426"/>
              <a:ext cx="1858962" cy="3048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 sz="1400">
                  <a:solidFill>
                    <a:srgbClr val="000000"/>
                  </a:solidFill>
                </a:rPr>
                <a:t>local forwarding table</a:t>
              </a:r>
            </a:p>
          </p:txBody>
        </p:sp>
        <p:sp>
          <p:nvSpPr>
            <p:cNvPr id="76967" name="Text Box 111"/>
            <p:cNvSpPr txBox="1">
              <a:spLocks noChangeArrowheads="1"/>
            </p:cNvSpPr>
            <p:nvPr/>
          </p:nvSpPr>
          <p:spPr bwMode="auto">
            <a:xfrm>
              <a:off x="415484" y="4173076"/>
              <a:ext cx="1212850" cy="3048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r>
                <a:rPr lang="en-US" altLang="en-US" sz="1400">
                  <a:solidFill>
                    <a:srgbClr val="000000"/>
                  </a:solidFill>
                </a:rPr>
                <a:t>header value</a:t>
              </a:r>
            </a:p>
          </p:txBody>
        </p:sp>
        <p:sp>
          <p:nvSpPr>
            <p:cNvPr id="76968" name="Text Box 112"/>
            <p:cNvSpPr txBox="1">
              <a:spLocks noChangeArrowheads="1"/>
            </p:cNvSpPr>
            <p:nvPr/>
          </p:nvSpPr>
          <p:spPr bwMode="auto">
            <a:xfrm>
              <a:off x="1482284" y="4174663"/>
              <a:ext cx="1041400" cy="3048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r>
                <a:rPr lang="en-US" altLang="en-US" sz="1400">
                  <a:solidFill>
                    <a:srgbClr val="000000"/>
                  </a:solidFill>
                </a:rPr>
                <a:t>output link</a:t>
              </a:r>
            </a:p>
          </p:txBody>
        </p:sp>
        <p:sp>
          <p:nvSpPr>
            <p:cNvPr id="76969" name="Line 113"/>
            <p:cNvSpPr>
              <a:spLocks noChangeShapeType="1"/>
            </p:cNvSpPr>
            <p:nvPr/>
          </p:nvSpPr>
          <p:spPr bwMode="auto">
            <a:xfrm>
              <a:off x="1580709" y="4185776"/>
              <a:ext cx="7937" cy="106680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970" name="Text Box 114"/>
            <p:cNvSpPr txBox="1">
              <a:spLocks noChangeArrowheads="1"/>
            </p:cNvSpPr>
            <p:nvPr/>
          </p:nvSpPr>
          <p:spPr bwMode="auto">
            <a:xfrm>
              <a:off x="1071121" y="4457238"/>
              <a:ext cx="520700" cy="82232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r" eaLnBrk="1" hangingPunct="1"/>
              <a:r>
                <a:rPr lang="en-US" altLang="en-US" sz="1200">
                  <a:solidFill>
                    <a:srgbClr val="000000"/>
                  </a:solidFill>
                </a:rPr>
                <a:t>0100</a:t>
              </a:r>
            </a:p>
            <a:p>
              <a:pPr algn="r" eaLnBrk="1" hangingPunct="1"/>
              <a:r>
                <a:rPr lang="en-US" altLang="en-US" sz="1200">
                  <a:solidFill>
                    <a:srgbClr val="000000"/>
                  </a:solidFill>
                </a:rPr>
                <a:t>0101</a:t>
              </a:r>
            </a:p>
            <a:p>
              <a:pPr algn="r" eaLnBrk="1" hangingPunct="1"/>
              <a:r>
                <a:rPr lang="en-US" altLang="en-US" sz="1200">
                  <a:solidFill>
                    <a:srgbClr val="000000"/>
                  </a:solidFill>
                </a:rPr>
                <a:t>0111</a:t>
              </a:r>
            </a:p>
            <a:p>
              <a:pPr algn="r" eaLnBrk="1" hangingPunct="1"/>
              <a:r>
                <a:rPr lang="en-US" altLang="en-US" sz="1200">
                  <a:solidFill>
                    <a:srgbClr val="000000"/>
                  </a:solidFill>
                </a:rPr>
                <a:t>1001</a:t>
              </a:r>
            </a:p>
          </p:txBody>
        </p:sp>
        <p:sp>
          <p:nvSpPr>
            <p:cNvPr id="76971" name="Text Box 115"/>
            <p:cNvSpPr txBox="1">
              <a:spLocks noChangeArrowheads="1"/>
            </p:cNvSpPr>
            <p:nvPr/>
          </p:nvSpPr>
          <p:spPr bwMode="auto">
            <a:xfrm>
              <a:off x="1596584" y="4457238"/>
              <a:ext cx="268287" cy="82232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 eaLnBrk="1" hangingPunct="1"/>
              <a:r>
                <a:rPr lang="en-US" altLang="en-US" sz="1200">
                  <a:solidFill>
                    <a:srgbClr val="000000"/>
                  </a:solidFill>
                </a:rPr>
                <a:t>3</a:t>
              </a:r>
            </a:p>
            <a:p>
              <a:pPr algn="ctr" eaLnBrk="1" hangingPunct="1"/>
              <a:r>
                <a:rPr lang="en-US" altLang="en-US" sz="1200">
                  <a:solidFill>
                    <a:srgbClr val="000000"/>
                  </a:solidFill>
                </a:rPr>
                <a:t>2</a:t>
              </a:r>
            </a:p>
            <a:p>
              <a:pPr algn="ctr" eaLnBrk="1" hangingPunct="1"/>
              <a:r>
                <a:rPr lang="en-US" altLang="en-US" sz="1200">
                  <a:solidFill>
                    <a:srgbClr val="000000"/>
                  </a:solidFill>
                </a:rPr>
                <a:t>2</a:t>
              </a:r>
            </a:p>
            <a:p>
              <a:pPr algn="ctr" eaLnBrk="1" hangingPunct="1"/>
              <a:r>
                <a:rPr lang="en-US" altLang="en-US" sz="1200">
                  <a:solidFill>
                    <a:srgbClr val="000000"/>
                  </a:solidFill>
                </a:rPr>
                <a:t>1</a:t>
              </a:r>
            </a:p>
          </p:txBody>
        </p:sp>
        <p:sp>
          <p:nvSpPr>
            <p:cNvPr id="76972" name="Line 116"/>
            <p:cNvSpPr>
              <a:spLocks noChangeShapeType="1"/>
            </p:cNvSpPr>
            <p:nvPr/>
          </p:nvSpPr>
          <p:spPr bwMode="auto">
            <a:xfrm>
              <a:off x="451996" y="4442951"/>
              <a:ext cx="20066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973" name="Line 117"/>
            <p:cNvSpPr>
              <a:spLocks noChangeShapeType="1"/>
            </p:cNvSpPr>
            <p:nvPr/>
          </p:nvSpPr>
          <p:spPr bwMode="auto">
            <a:xfrm>
              <a:off x="444059" y="4195301"/>
              <a:ext cx="20066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974" name="AutoShape 118"/>
            <p:cNvSpPr>
              <a:spLocks noChangeArrowheads="1"/>
            </p:cNvSpPr>
            <p:nvPr/>
          </p:nvSpPr>
          <p:spPr bwMode="auto">
            <a:xfrm rot="5400000">
              <a:off x="1350521" y="3680951"/>
              <a:ext cx="241300" cy="273050"/>
            </a:xfrm>
            <a:prstGeom prst="rightArrow">
              <a:avLst>
                <a:gd name="adj1" fmla="val 51167"/>
                <a:gd name="adj2" fmla="val 39736"/>
              </a:avLst>
            </a:prstGeom>
            <a:solidFill>
              <a:schemeClr val="accent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 sz="1800">
                <a:solidFill>
                  <a:srgbClr val="000000"/>
                </a:solidFill>
              </a:endParaRPr>
            </a:p>
          </p:txBody>
        </p:sp>
      </p:grpSp>
      <p:grpSp>
        <p:nvGrpSpPr>
          <p:cNvPr id="76809" name="Group 3"/>
          <p:cNvGrpSpPr>
            <a:grpSpLocks/>
          </p:cNvGrpSpPr>
          <p:nvPr/>
        </p:nvGrpSpPr>
        <p:grpSpPr bwMode="auto">
          <a:xfrm>
            <a:off x="3200400" y="3632200"/>
            <a:ext cx="4745038" cy="2989263"/>
            <a:chOff x="2088829" y="3641726"/>
            <a:chExt cx="4743771" cy="2989155"/>
          </a:xfrm>
        </p:grpSpPr>
        <p:sp>
          <p:nvSpPr>
            <p:cNvPr id="76812" name="Freeform 2"/>
            <p:cNvSpPr>
              <a:spLocks/>
            </p:cNvSpPr>
            <p:nvPr/>
          </p:nvSpPr>
          <p:spPr bwMode="auto">
            <a:xfrm>
              <a:off x="3894138" y="4260851"/>
              <a:ext cx="2847975" cy="1481138"/>
            </a:xfrm>
            <a:custGeom>
              <a:avLst/>
              <a:gdLst>
                <a:gd name="T0" fmla="*/ 2147483647 w 1794"/>
                <a:gd name="T1" fmla="*/ 2147483647 h 933"/>
                <a:gd name="T2" fmla="*/ 2147483647 w 1794"/>
                <a:gd name="T3" fmla="*/ 2147483647 h 933"/>
                <a:gd name="T4" fmla="*/ 2147483647 w 1794"/>
                <a:gd name="T5" fmla="*/ 2147483647 h 933"/>
                <a:gd name="T6" fmla="*/ 2147483647 w 1794"/>
                <a:gd name="T7" fmla="*/ 2147483647 h 933"/>
                <a:gd name="T8" fmla="*/ 2147483647 w 1794"/>
                <a:gd name="T9" fmla="*/ 2147483647 h 933"/>
                <a:gd name="T10" fmla="*/ 2147483647 w 1794"/>
                <a:gd name="T11" fmla="*/ 2147483647 h 933"/>
                <a:gd name="T12" fmla="*/ 2147483647 w 1794"/>
                <a:gd name="T13" fmla="*/ 2147483647 h 933"/>
                <a:gd name="T14" fmla="*/ 2147483647 w 1794"/>
                <a:gd name="T15" fmla="*/ 2147483647 h 933"/>
                <a:gd name="T16" fmla="*/ 2147483647 w 1794"/>
                <a:gd name="T17" fmla="*/ 2147483647 h 933"/>
                <a:gd name="T18" fmla="*/ 2147483647 w 1794"/>
                <a:gd name="T19" fmla="*/ 2147483647 h 933"/>
                <a:gd name="T20" fmla="*/ 2147483647 w 1794"/>
                <a:gd name="T21" fmla="*/ 2147483647 h 933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w 1794"/>
                <a:gd name="T34" fmla="*/ 0 h 933"/>
                <a:gd name="T35" fmla="*/ 1794 w 1794"/>
                <a:gd name="T36" fmla="*/ 933 h 933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T33" t="T34" r="T35" b="T36"/>
              <a:pathLst>
                <a:path w="1794" h="933">
                  <a:moveTo>
                    <a:pt x="6" y="483"/>
                  </a:moveTo>
                  <a:cubicBezTo>
                    <a:pt x="0" y="365"/>
                    <a:pt x="16" y="189"/>
                    <a:pt x="108" y="125"/>
                  </a:cubicBezTo>
                  <a:cubicBezTo>
                    <a:pt x="200" y="61"/>
                    <a:pt x="389" y="116"/>
                    <a:pt x="559" y="100"/>
                  </a:cubicBezTo>
                  <a:cubicBezTo>
                    <a:pt x="729" y="84"/>
                    <a:pt x="935" y="0"/>
                    <a:pt x="1128" y="29"/>
                  </a:cubicBezTo>
                  <a:cubicBezTo>
                    <a:pt x="1321" y="58"/>
                    <a:pt x="1638" y="142"/>
                    <a:pt x="1716" y="275"/>
                  </a:cubicBezTo>
                  <a:cubicBezTo>
                    <a:pt x="1794" y="408"/>
                    <a:pt x="1652" y="721"/>
                    <a:pt x="1596" y="827"/>
                  </a:cubicBezTo>
                  <a:cubicBezTo>
                    <a:pt x="1540" y="933"/>
                    <a:pt x="1506" y="894"/>
                    <a:pt x="1380" y="911"/>
                  </a:cubicBezTo>
                  <a:cubicBezTo>
                    <a:pt x="1254" y="928"/>
                    <a:pt x="1001" y="929"/>
                    <a:pt x="840" y="929"/>
                  </a:cubicBezTo>
                  <a:cubicBezTo>
                    <a:pt x="679" y="929"/>
                    <a:pt x="530" y="927"/>
                    <a:pt x="414" y="911"/>
                  </a:cubicBezTo>
                  <a:cubicBezTo>
                    <a:pt x="298" y="895"/>
                    <a:pt x="211" y="903"/>
                    <a:pt x="143" y="832"/>
                  </a:cubicBezTo>
                  <a:cubicBezTo>
                    <a:pt x="75" y="761"/>
                    <a:pt x="4" y="624"/>
                    <a:pt x="6" y="483"/>
                  </a:cubicBezTo>
                  <a:close/>
                </a:path>
              </a:pathLst>
            </a:custGeom>
            <a:solidFill>
              <a:srgbClr val="66CC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6813" name="Freeform 6"/>
            <p:cNvSpPr>
              <a:spLocks/>
            </p:cNvSpPr>
            <p:nvPr/>
          </p:nvSpPr>
          <p:spPr bwMode="auto">
            <a:xfrm>
              <a:off x="4532313" y="4564063"/>
              <a:ext cx="542925" cy="295275"/>
            </a:xfrm>
            <a:custGeom>
              <a:avLst/>
              <a:gdLst>
                <a:gd name="T0" fmla="*/ 0 w 342"/>
                <a:gd name="T1" fmla="*/ 2147483647 h 186"/>
                <a:gd name="T2" fmla="*/ 2147483647 w 342"/>
                <a:gd name="T3" fmla="*/ 0 h 186"/>
                <a:gd name="T4" fmla="*/ 0 60000 65536"/>
                <a:gd name="T5" fmla="*/ 0 60000 65536"/>
                <a:gd name="T6" fmla="*/ 0 w 342"/>
                <a:gd name="T7" fmla="*/ 0 h 186"/>
                <a:gd name="T8" fmla="*/ 342 w 342"/>
                <a:gd name="T9" fmla="*/ 186 h 186"/>
              </a:gdLst>
              <a:ahLst/>
              <a:cxnLst>
                <a:cxn ang="T4">
                  <a:pos x="T0" y="T1"/>
                </a:cxn>
                <a:cxn ang="T5">
                  <a:pos x="T2" y="T3"/>
                </a:cxn>
              </a:cxnLst>
              <a:rect l="T6" t="T7" r="T8" b="T9"/>
              <a:pathLst>
                <a:path w="342" h="186">
                  <a:moveTo>
                    <a:pt x="0" y="186"/>
                  </a:moveTo>
                  <a:lnTo>
                    <a:pt x="342" y="0"/>
                  </a:lnTo>
                </a:path>
              </a:pathLst>
            </a:cu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grpSp>
          <p:nvGrpSpPr>
            <p:cNvPr id="76814" name="Group 7"/>
            <p:cNvGrpSpPr>
              <a:grpSpLocks/>
            </p:cNvGrpSpPr>
            <p:nvPr/>
          </p:nvGrpSpPr>
          <p:grpSpPr bwMode="auto">
            <a:xfrm>
              <a:off x="4038600" y="4738688"/>
              <a:ext cx="501650" cy="233363"/>
              <a:chOff x="3600" y="219"/>
              <a:chExt cx="360" cy="175"/>
            </a:xfrm>
          </p:grpSpPr>
          <p:sp>
            <p:nvSpPr>
              <p:cNvPr id="76949" name="Oval 8"/>
              <p:cNvSpPr>
                <a:spLocks noChangeArrowheads="1"/>
              </p:cNvSpPr>
              <p:nvPr/>
            </p:nvSpPr>
            <p:spPr bwMode="auto">
              <a:xfrm>
                <a:off x="3605" y="298"/>
                <a:ext cx="355" cy="96"/>
              </a:xfrm>
              <a:prstGeom prst="ellipse">
                <a:avLst/>
              </a:prstGeom>
              <a:solidFill>
                <a:schemeClr val="hlink"/>
              </a:solidFill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950" name="Line 9"/>
              <p:cNvSpPr>
                <a:spLocks noChangeShapeType="1"/>
              </p:cNvSpPr>
              <p:nvPr/>
            </p:nvSpPr>
            <p:spPr bwMode="auto">
              <a:xfrm>
                <a:off x="3605" y="289"/>
                <a:ext cx="0" cy="6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76951" name="Line 10"/>
              <p:cNvSpPr>
                <a:spLocks noChangeShapeType="1"/>
              </p:cNvSpPr>
              <p:nvPr/>
            </p:nvSpPr>
            <p:spPr bwMode="auto">
              <a:xfrm>
                <a:off x="3960" y="289"/>
                <a:ext cx="0" cy="6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76952" name="Rectangle 11"/>
              <p:cNvSpPr>
                <a:spLocks noChangeArrowheads="1"/>
              </p:cNvSpPr>
              <p:nvPr/>
            </p:nvSpPr>
            <p:spPr bwMode="auto">
              <a:xfrm>
                <a:off x="3605" y="289"/>
                <a:ext cx="352" cy="58"/>
              </a:xfrm>
              <a:prstGeom prst="rect">
                <a:avLst/>
              </a:prstGeom>
              <a:solidFill>
                <a:schemeClr val="hlink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solidFill>
                    <a:srgbClr val="000000"/>
                  </a:solidFill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6953" name="Oval 12"/>
              <p:cNvSpPr>
                <a:spLocks noChangeArrowheads="1"/>
              </p:cNvSpPr>
              <p:nvPr/>
            </p:nvSpPr>
            <p:spPr bwMode="auto">
              <a:xfrm>
                <a:off x="3603" y="219"/>
                <a:ext cx="354" cy="113"/>
              </a:xfrm>
              <a:prstGeom prst="ellipse">
                <a:avLst/>
              </a:prstGeom>
              <a:solidFill>
                <a:schemeClr val="hlink"/>
              </a:solidFill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grpSp>
            <p:nvGrpSpPr>
              <p:cNvPr id="76954" name="Group 13"/>
              <p:cNvGrpSpPr>
                <a:grpSpLocks/>
              </p:cNvGrpSpPr>
              <p:nvPr/>
            </p:nvGrpSpPr>
            <p:grpSpPr bwMode="auto">
              <a:xfrm>
                <a:off x="3686" y="244"/>
                <a:ext cx="177" cy="66"/>
                <a:chOff x="2848" y="848"/>
                <a:chExt cx="140" cy="98"/>
              </a:xfrm>
            </p:grpSpPr>
            <p:sp>
              <p:nvSpPr>
                <p:cNvPr id="76959" name="Line 14"/>
                <p:cNvSpPr>
                  <a:spLocks noChangeShapeType="1"/>
                </p:cNvSpPr>
                <p:nvPr/>
              </p:nvSpPr>
              <p:spPr bwMode="auto">
                <a:xfrm flipV="1">
                  <a:off x="2848" y="848"/>
                  <a:ext cx="50" cy="2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60" name="Line 15"/>
                <p:cNvSpPr>
                  <a:spLocks noChangeShapeType="1"/>
                </p:cNvSpPr>
                <p:nvPr/>
              </p:nvSpPr>
              <p:spPr bwMode="auto">
                <a:xfrm>
                  <a:off x="2944" y="942"/>
                  <a:ext cx="44" cy="0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61" name="Line 16"/>
                <p:cNvSpPr>
                  <a:spLocks noChangeShapeType="1"/>
                </p:cNvSpPr>
                <p:nvPr/>
              </p:nvSpPr>
              <p:spPr bwMode="auto">
                <a:xfrm>
                  <a:off x="2894" y="850"/>
                  <a:ext cx="52" cy="94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</p:grpSp>
          <p:grpSp>
            <p:nvGrpSpPr>
              <p:cNvPr id="76955" name="Group 17"/>
              <p:cNvGrpSpPr>
                <a:grpSpLocks/>
              </p:cNvGrpSpPr>
              <p:nvPr/>
            </p:nvGrpSpPr>
            <p:grpSpPr bwMode="auto">
              <a:xfrm flipV="1">
                <a:off x="3686" y="243"/>
                <a:ext cx="177" cy="66"/>
                <a:chOff x="2848" y="848"/>
                <a:chExt cx="140" cy="98"/>
              </a:xfrm>
            </p:grpSpPr>
            <p:sp>
              <p:nvSpPr>
                <p:cNvPr id="76956" name="Line 18"/>
                <p:cNvSpPr>
                  <a:spLocks noChangeShapeType="1"/>
                </p:cNvSpPr>
                <p:nvPr/>
              </p:nvSpPr>
              <p:spPr bwMode="auto">
                <a:xfrm flipV="1">
                  <a:off x="2848" y="846"/>
                  <a:ext cx="50" cy="4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57" name="Line 19"/>
                <p:cNvSpPr>
                  <a:spLocks noChangeShapeType="1"/>
                </p:cNvSpPr>
                <p:nvPr/>
              </p:nvSpPr>
              <p:spPr bwMode="auto">
                <a:xfrm>
                  <a:off x="2944" y="946"/>
                  <a:ext cx="44" cy="0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58" name="Line 20"/>
                <p:cNvSpPr>
                  <a:spLocks noChangeShapeType="1"/>
                </p:cNvSpPr>
                <p:nvPr/>
              </p:nvSpPr>
              <p:spPr bwMode="auto">
                <a:xfrm>
                  <a:off x="2894" y="849"/>
                  <a:ext cx="52" cy="97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</p:grpSp>
        </p:grpSp>
        <p:grpSp>
          <p:nvGrpSpPr>
            <p:cNvPr id="76815" name="Group 21"/>
            <p:cNvGrpSpPr>
              <a:grpSpLocks/>
            </p:cNvGrpSpPr>
            <p:nvPr/>
          </p:nvGrpSpPr>
          <p:grpSpPr bwMode="auto">
            <a:xfrm>
              <a:off x="4391025" y="5376863"/>
              <a:ext cx="501650" cy="233363"/>
              <a:chOff x="3600" y="219"/>
              <a:chExt cx="360" cy="175"/>
            </a:xfrm>
          </p:grpSpPr>
          <p:sp>
            <p:nvSpPr>
              <p:cNvPr id="76936" name="Oval 22"/>
              <p:cNvSpPr>
                <a:spLocks noChangeArrowheads="1"/>
              </p:cNvSpPr>
              <p:nvPr/>
            </p:nvSpPr>
            <p:spPr bwMode="auto">
              <a:xfrm>
                <a:off x="3605" y="298"/>
                <a:ext cx="355" cy="96"/>
              </a:xfrm>
              <a:prstGeom prst="ellipse">
                <a:avLst/>
              </a:prstGeom>
              <a:solidFill>
                <a:schemeClr val="hlink"/>
              </a:solidFill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937" name="Line 23"/>
              <p:cNvSpPr>
                <a:spLocks noChangeShapeType="1"/>
              </p:cNvSpPr>
              <p:nvPr/>
            </p:nvSpPr>
            <p:spPr bwMode="auto">
              <a:xfrm>
                <a:off x="3605" y="289"/>
                <a:ext cx="0" cy="6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76938" name="Line 24"/>
              <p:cNvSpPr>
                <a:spLocks noChangeShapeType="1"/>
              </p:cNvSpPr>
              <p:nvPr/>
            </p:nvSpPr>
            <p:spPr bwMode="auto">
              <a:xfrm>
                <a:off x="3960" y="289"/>
                <a:ext cx="0" cy="6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76939" name="Rectangle 25"/>
              <p:cNvSpPr>
                <a:spLocks noChangeArrowheads="1"/>
              </p:cNvSpPr>
              <p:nvPr/>
            </p:nvSpPr>
            <p:spPr bwMode="auto">
              <a:xfrm>
                <a:off x="3605" y="289"/>
                <a:ext cx="352" cy="58"/>
              </a:xfrm>
              <a:prstGeom prst="rect">
                <a:avLst/>
              </a:prstGeom>
              <a:solidFill>
                <a:schemeClr val="hlink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solidFill>
                    <a:srgbClr val="000000"/>
                  </a:solidFill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6940" name="Oval 26"/>
              <p:cNvSpPr>
                <a:spLocks noChangeArrowheads="1"/>
              </p:cNvSpPr>
              <p:nvPr/>
            </p:nvSpPr>
            <p:spPr bwMode="auto">
              <a:xfrm>
                <a:off x="3600" y="219"/>
                <a:ext cx="355" cy="113"/>
              </a:xfrm>
              <a:prstGeom prst="ellipse">
                <a:avLst/>
              </a:prstGeom>
              <a:solidFill>
                <a:schemeClr val="hlink"/>
              </a:solidFill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grpSp>
            <p:nvGrpSpPr>
              <p:cNvPr id="76941" name="Group 27"/>
              <p:cNvGrpSpPr>
                <a:grpSpLocks/>
              </p:cNvGrpSpPr>
              <p:nvPr/>
            </p:nvGrpSpPr>
            <p:grpSpPr bwMode="auto">
              <a:xfrm>
                <a:off x="3686" y="244"/>
                <a:ext cx="177" cy="66"/>
                <a:chOff x="2848" y="848"/>
                <a:chExt cx="140" cy="98"/>
              </a:xfrm>
            </p:grpSpPr>
            <p:sp>
              <p:nvSpPr>
                <p:cNvPr id="76946" name="Line 28"/>
                <p:cNvSpPr>
                  <a:spLocks noChangeShapeType="1"/>
                </p:cNvSpPr>
                <p:nvPr/>
              </p:nvSpPr>
              <p:spPr bwMode="auto">
                <a:xfrm flipV="1">
                  <a:off x="2848" y="848"/>
                  <a:ext cx="50" cy="2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47" name="Line 29"/>
                <p:cNvSpPr>
                  <a:spLocks noChangeShapeType="1"/>
                </p:cNvSpPr>
                <p:nvPr/>
              </p:nvSpPr>
              <p:spPr bwMode="auto">
                <a:xfrm>
                  <a:off x="2944" y="942"/>
                  <a:ext cx="44" cy="0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48" name="Line 30"/>
                <p:cNvSpPr>
                  <a:spLocks noChangeShapeType="1"/>
                </p:cNvSpPr>
                <p:nvPr/>
              </p:nvSpPr>
              <p:spPr bwMode="auto">
                <a:xfrm>
                  <a:off x="2894" y="850"/>
                  <a:ext cx="52" cy="94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</p:grpSp>
          <p:grpSp>
            <p:nvGrpSpPr>
              <p:cNvPr id="76942" name="Group 31"/>
              <p:cNvGrpSpPr>
                <a:grpSpLocks/>
              </p:cNvGrpSpPr>
              <p:nvPr/>
            </p:nvGrpSpPr>
            <p:grpSpPr bwMode="auto">
              <a:xfrm flipV="1">
                <a:off x="3686" y="243"/>
                <a:ext cx="177" cy="66"/>
                <a:chOff x="2848" y="848"/>
                <a:chExt cx="140" cy="98"/>
              </a:xfrm>
            </p:grpSpPr>
            <p:sp>
              <p:nvSpPr>
                <p:cNvPr id="76943" name="Line 32"/>
                <p:cNvSpPr>
                  <a:spLocks noChangeShapeType="1"/>
                </p:cNvSpPr>
                <p:nvPr/>
              </p:nvSpPr>
              <p:spPr bwMode="auto">
                <a:xfrm flipV="1">
                  <a:off x="2848" y="846"/>
                  <a:ext cx="50" cy="4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44" name="Line 33"/>
                <p:cNvSpPr>
                  <a:spLocks noChangeShapeType="1"/>
                </p:cNvSpPr>
                <p:nvPr/>
              </p:nvSpPr>
              <p:spPr bwMode="auto">
                <a:xfrm>
                  <a:off x="2944" y="946"/>
                  <a:ext cx="44" cy="0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45" name="Line 34"/>
                <p:cNvSpPr>
                  <a:spLocks noChangeShapeType="1"/>
                </p:cNvSpPr>
                <p:nvPr/>
              </p:nvSpPr>
              <p:spPr bwMode="auto">
                <a:xfrm>
                  <a:off x="2894" y="849"/>
                  <a:ext cx="52" cy="97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</p:grpSp>
        </p:grpSp>
        <p:grpSp>
          <p:nvGrpSpPr>
            <p:cNvPr id="76816" name="Group 35"/>
            <p:cNvGrpSpPr>
              <a:grpSpLocks/>
            </p:cNvGrpSpPr>
            <p:nvPr/>
          </p:nvGrpSpPr>
          <p:grpSpPr bwMode="auto">
            <a:xfrm>
              <a:off x="5065713" y="4433888"/>
              <a:ext cx="501650" cy="233363"/>
              <a:chOff x="3600" y="219"/>
              <a:chExt cx="360" cy="175"/>
            </a:xfrm>
          </p:grpSpPr>
          <p:sp>
            <p:nvSpPr>
              <p:cNvPr id="76923" name="Oval 36"/>
              <p:cNvSpPr>
                <a:spLocks noChangeArrowheads="1"/>
              </p:cNvSpPr>
              <p:nvPr/>
            </p:nvSpPr>
            <p:spPr bwMode="auto">
              <a:xfrm>
                <a:off x="3605" y="298"/>
                <a:ext cx="355" cy="96"/>
              </a:xfrm>
              <a:prstGeom prst="ellipse">
                <a:avLst/>
              </a:prstGeom>
              <a:solidFill>
                <a:schemeClr val="hlink"/>
              </a:solidFill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924" name="Line 37"/>
              <p:cNvSpPr>
                <a:spLocks noChangeShapeType="1"/>
              </p:cNvSpPr>
              <p:nvPr/>
            </p:nvSpPr>
            <p:spPr bwMode="auto">
              <a:xfrm>
                <a:off x="3605" y="289"/>
                <a:ext cx="0" cy="6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76925" name="Line 38"/>
              <p:cNvSpPr>
                <a:spLocks noChangeShapeType="1"/>
              </p:cNvSpPr>
              <p:nvPr/>
            </p:nvSpPr>
            <p:spPr bwMode="auto">
              <a:xfrm>
                <a:off x="3960" y="289"/>
                <a:ext cx="0" cy="6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76926" name="Rectangle 39"/>
              <p:cNvSpPr>
                <a:spLocks noChangeArrowheads="1"/>
              </p:cNvSpPr>
              <p:nvPr/>
            </p:nvSpPr>
            <p:spPr bwMode="auto">
              <a:xfrm>
                <a:off x="3605" y="289"/>
                <a:ext cx="352" cy="58"/>
              </a:xfrm>
              <a:prstGeom prst="rect">
                <a:avLst/>
              </a:prstGeom>
              <a:solidFill>
                <a:schemeClr val="hlink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solidFill>
                    <a:srgbClr val="000000"/>
                  </a:solidFill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6927" name="Oval 40"/>
              <p:cNvSpPr>
                <a:spLocks noChangeArrowheads="1"/>
              </p:cNvSpPr>
              <p:nvPr/>
            </p:nvSpPr>
            <p:spPr bwMode="auto">
              <a:xfrm>
                <a:off x="3600" y="219"/>
                <a:ext cx="355" cy="113"/>
              </a:xfrm>
              <a:prstGeom prst="ellipse">
                <a:avLst/>
              </a:prstGeom>
              <a:solidFill>
                <a:schemeClr val="hlink"/>
              </a:solidFill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grpSp>
            <p:nvGrpSpPr>
              <p:cNvPr id="76928" name="Group 41"/>
              <p:cNvGrpSpPr>
                <a:grpSpLocks/>
              </p:cNvGrpSpPr>
              <p:nvPr/>
            </p:nvGrpSpPr>
            <p:grpSpPr bwMode="auto">
              <a:xfrm>
                <a:off x="3686" y="244"/>
                <a:ext cx="177" cy="66"/>
                <a:chOff x="2848" y="848"/>
                <a:chExt cx="140" cy="98"/>
              </a:xfrm>
            </p:grpSpPr>
            <p:sp>
              <p:nvSpPr>
                <p:cNvPr id="76933" name="Line 42"/>
                <p:cNvSpPr>
                  <a:spLocks noChangeShapeType="1"/>
                </p:cNvSpPr>
                <p:nvPr/>
              </p:nvSpPr>
              <p:spPr bwMode="auto">
                <a:xfrm flipV="1">
                  <a:off x="2848" y="848"/>
                  <a:ext cx="50" cy="2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34" name="Line 43"/>
                <p:cNvSpPr>
                  <a:spLocks noChangeShapeType="1"/>
                </p:cNvSpPr>
                <p:nvPr/>
              </p:nvSpPr>
              <p:spPr bwMode="auto">
                <a:xfrm>
                  <a:off x="2944" y="942"/>
                  <a:ext cx="44" cy="0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35" name="Line 44"/>
                <p:cNvSpPr>
                  <a:spLocks noChangeShapeType="1"/>
                </p:cNvSpPr>
                <p:nvPr/>
              </p:nvSpPr>
              <p:spPr bwMode="auto">
                <a:xfrm>
                  <a:off x="2894" y="850"/>
                  <a:ext cx="52" cy="94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</p:grpSp>
          <p:grpSp>
            <p:nvGrpSpPr>
              <p:cNvPr id="76929" name="Group 45"/>
              <p:cNvGrpSpPr>
                <a:grpSpLocks/>
              </p:cNvGrpSpPr>
              <p:nvPr/>
            </p:nvGrpSpPr>
            <p:grpSpPr bwMode="auto">
              <a:xfrm flipV="1">
                <a:off x="3686" y="243"/>
                <a:ext cx="177" cy="66"/>
                <a:chOff x="2848" y="848"/>
                <a:chExt cx="140" cy="98"/>
              </a:xfrm>
            </p:grpSpPr>
            <p:sp>
              <p:nvSpPr>
                <p:cNvPr id="76930" name="Line 46"/>
                <p:cNvSpPr>
                  <a:spLocks noChangeShapeType="1"/>
                </p:cNvSpPr>
                <p:nvPr/>
              </p:nvSpPr>
              <p:spPr bwMode="auto">
                <a:xfrm flipV="1">
                  <a:off x="2848" y="846"/>
                  <a:ext cx="50" cy="4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31" name="Line 47"/>
                <p:cNvSpPr>
                  <a:spLocks noChangeShapeType="1"/>
                </p:cNvSpPr>
                <p:nvPr/>
              </p:nvSpPr>
              <p:spPr bwMode="auto">
                <a:xfrm>
                  <a:off x="2944" y="946"/>
                  <a:ext cx="44" cy="0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32" name="Line 48"/>
                <p:cNvSpPr>
                  <a:spLocks noChangeShapeType="1"/>
                </p:cNvSpPr>
                <p:nvPr/>
              </p:nvSpPr>
              <p:spPr bwMode="auto">
                <a:xfrm>
                  <a:off x="2894" y="849"/>
                  <a:ext cx="52" cy="97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</p:grpSp>
        </p:grpSp>
        <p:grpSp>
          <p:nvGrpSpPr>
            <p:cNvPr id="76817" name="Group 49"/>
            <p:cNvGrpSpPr>
              <a:grpSpLocks/>
            </p:cNvGrpSpPr>
            <p:nvPr/>
          </p:nvGrpSpPr>
          <p:grpSpPr bwMode="auto">
            <a:xfrm>
              <a:off x="4987925" y="5099051"/>
              <a:ext cx="500063" cy="233363"/>
              <a:chOff x="3600" y="219"/>
              <a:chExt cx="360" cy="175"/>
            </a:xfrm>
          </p:grpSpPr>
          <p:sp>
            <p:nvSpPr>
              <p:cNvPr id="76910" name="Oval 50"/>
              <p:cNvSpPr>
                <a:spLocks noChangeArrowheads="1"/>
              </p:cNvSpPr>
              <p:nvPr/>
            </p:nvSpPr>
            <p:spPr bwMode="auto">
              <a:xfrm>
                <a:off x="3605" y="298"/>
                <a:ext cx="355" cy="96"/>
              </a:xfrm>
              <a:prstGeom prst="ellipse">
                <a:avLst/>
              </a:prstGeom>
              <a:solidFill>
                <a:schemeClr val="hlink"/>
              </a:solidFill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911" name="Line 51"/>
              <p:cNvSpPr>
                <a:spLocks noChangeShapeType="1"/>
              </p:cNvSpPr>
              <p:nvPr/>
            </p:nvSpPr>
            <p:spPr bwMode="auto">
              <a:xfrm>
                <a:off x="3605" y="289"/>
                <a:ext cx="0" cy="6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76912" name="Line 52"/>
              <p:cNvSpPr>
                <a:spLocks noChangeShapeType="1"/>
              </p:cNvSpPr>
              <p:nvPr/>
            </p:nvSpPr>
            <p:spPr bwMode="auto">
              <a:xfrm>
                <a:off x="3960" y="289"/>
                <a:ext cx="0" cy="6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76913" name="Rectangle 53"/>
              <p:cNvSpPr>
                <a:spLocks noChangeArrowheads="1"/>
              </p:cNvSpPr>
              <p:nvPr/>
            </p:nvSpPr>
            <p:spPr bwMode="auto">
              <a:xfrm>
                <a:off x="3605" y="289"/>
                <a:ext cx="352" cy="58"/>
              </a:xfrm>
              <a:prstGeom prst="rect">
                <a:avLst/>
              </a:prstGeom>
              <a:solidFill>
                <a:schemeClr val="hlink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solidFill>
                    <a:srgbClr val="000000"/>
                  </a:solidFill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6914" name="Oval 54"/>
              <p:cNvSpPr>
                <a:spLocks noChangeArrowheads="1"/>
              </p:cNvSpPr>
              <p:nvPr/>
            </p:nvSpPr>
            <p:spPr bwMode="auto">
              <a:xfrm>
                <a:off x="3600" y="219"/>
                <a:ext cx="356" cy="113"/>
              </a:xfrm>
              <a:prstGeom prst="ellipse">
                <a:avLst/>
              </a:prstGeom>
              <a:solidFill>
                <a:schemeClr val="hlink"/>
              </a:solidFill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grpSp>
            <p:nvGrpSpPr>
              <p:cNvPr id="76915" name="Group 55"/>
              <p:cNvGrpSpPr>
                <a:grpSpLocks/>
              </p:cNvGrpSpPr>
              <p:nvPr/>
            </p:nvGrpSpPr>
            <p:grpSpPr bwMode="auto">
              <a:xfrm>
                <a:off x="3686" y="244"/>
                <a:ext cx="177" cy="66"/>
                <a:chOff x="2848" y="848"/>
                <a:chExt cx="140" cy="98"/>
              </a:xfrm>
            </p:grpSpPr>
            <p:sp>
              <p:nvSpPr>
                <p:cNvPr id="76920" name="Line 56"/>
                <p:cNvSpPr>
                  <a:spLocks noChangeShapeType="1"/>
                </p:cNvSpPr>
                <p:nvPr/>
              </p:nvSpPr>
              <p:spPr bwMode="auto">
                <a:xfrm flipV="1">
                  <a:off x="2848" y="848"/>
                  <a:ext cx="50" cy="2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21" name="Line 57"/>
                <p:cNvSpPr>
                  <a:spLocks noChangeShapeType="1"/>
                </p:cNvSpPr>
                <p:nvPr/>
              </p:nvSpPr>
              <p:spPr bwMode="auto">
                <a:xfrm>
                  <a:off x="2944" y="942"/>
                  <a:ext cx="44" cy="0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22" name="Line 58"/>
                <p:cNvSpPr>
                  <a:spLocks noChangeShapeType="1"/>
                </p:cNvSpPr>
                <p:nvPr/>
              </p:nvSpPr>
              <p:spPr bwMode="auto">
                <a:xfrm>
                  <a:off x="2894" y="850"/>
                  <a:ext cx="52" cy="94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</p:grpSp>
          <p:grpSp>
            <p:nvGrpSpPr>
              <p:cNvPr id="76916" name="Group 59"/>
              <p:cNvGrpSpPr>
                <a:grpSpLocks/>
              </p:cNvGrpSpPr>
              <p:nvPr/>
            </p:nvGrpSpPr>
            <p:grpSpPr bwMode="auto">
              <a:xfrm flipV="1">
                <a:off x="3686" y="243"/>
                <a:ext cx="177" cy="66"/>
                <a:chOff x="2848" y="848"/>
                <a:chExt cx="140" cy="98"/>
              </a:xfrm>
            </p:grpSpPr>
            <p:sp>
              <p:nvSpPr>
                <p:cNvPr id="76917" name="Line 60"/>
                <p:cNvSpPr>
                  <a:spLocks noChangeShapeType="1"/>
                </p:cNvSpPr>
                <p:nvPr/>
              </p:nvSpPr>
              <p:spPr bwMode="auto">
                <a:xfrm flipV="1">
                  <a:off x="2848" y="846"/>
                  <a:ext cx="50" cy="4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18" name="Line 61"/>
                <p:cNvSpPr>
                  <a:spLocks noChangeShapeType="1"/>
                </p:cNvSpPr>
                <p:nvPr/>
              </p:nvSpPr>
              <p:spPr bwMode="auto">
                <a:xfrm>
                  <a:off x="2944" y="946"/>
                  <a:ext cx="44" cy="0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19" name="Line 62"/>
                <p:cNvSpPr>
                  <a:spLocks noChangeShapeType="1"/>
                </p:cNvSpPr>
                <p:nvPr/>
              </p:nvSpPr>
              <p:spPr bwMode="auto">
                <a:xfrm>
                  <a:off x="2894" y="849"/>
                  <a:ext cx="52" cy="97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</p:grpSp>
        </p:grpSp>
        <p:grpSp>
          <p:nvGrpSpPr>
            <p:cNvPr id="76818" name="Group 63"/>
            <p:cNvGrpSpPr>
              <a:grpSpLocks/>
            </p:cNvGrpSpPr>
            <p:nvPr/>
          </p:nvGrpSpPr>
          <p:grpSpPr bwMode="auto">
            <a:xfrm>
              <a:off x="5622925" y="5395913"/>
              <a:ext cx="501650" cy="233363"/>
              <a:chOff x="3600" y="219"/>
              <a:chExt cx="360" cy="175"/>
            </a:xfrm>
          </p:grpSpPr>
          <p:sp>
            <p:nvSpPr>
              <p:cNvPr id="76897" name="Oval 64"/>
              <p:cNvSpPr>
                <a:spLocks noChangeArrowheads="1"/>
              </p:cNvSpPr>
              <p:nvPr/>
            </p:nvSpPr>
            <p:spPr bwMode="auto">
              <a:xfrm>
                <a:off x="3605" y="298"/>
                <a:ext cx="355" cy="96"/>
              </a:xfrm>
              <a:prstGeom prst="ellipse">
                <a:avLst/>
              </a:prstGeom>
              <a:solidFill>
                <a:schemeClr val="hlink"/>
              </a:solidFill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98" name="Line 65"/>
              <p:cNvSpPr>
                <a:spLocks noChangeShapeType="1"/>
              </p:cNvSpPr>
              <p:nvPr/>
            </p:nvSpPr>
            <p:spPr bwMode="auto">
              <a:xfrm>
                <a:off x="3605" y="289"/>
                <a:ext cx="0" cy="6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76899" name="Line 66"/>
              <p:cNvSpPr>
                <a:spLocks noChangeShapeType="1"/>
              </p:cNvSpPr>
              <p:nvPr/>
            </p:nvSpPr>
            <p:spPr bwMode="auto">
              <a:xfrm>
                <a:off x="3960" y="289"/>
                <a:ext cx="0" cy="6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76900" name="Rectangle 67"/>
              <p:cNvSpPr>
                <a:spLocks noChangeArrowheads="1"/>
              </p:cNvSpPr>
              <p:nvPr/>
            </p:nvSpPr>
            <p:spPr bwMode="auto">
              <a:xfrm>
                <a:off x="3605" y="289"/>
                <a:ext cx="352" cy="58"/>
              </a:xfrm>
              <a:prstGeom prst="rect">
                <a:avLst/>
              </a:prstGeom>
              <a:solidFill>
                <a:schemeClr val="hlink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solidFill>
                    <a:srgbClr val="000000"/>
                  </a:solidFill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6901" name="Oval 68"/>
              <p:cNvSpPr>
                <a:spLocks noChangeArrowheads="1"/>
              </p:cNvSpPr>
              <p:nvPr/>
            </p:nvSpPr>
            <p:spPr bwMode="auto">
              <a:xfrm>
                <a:off x="3600" y="219"/>
                <a:ext cx="355" cy="113"/>
              </a:xfrm>
              <a:prstGeom prst="ellipse">
                <a:avLst/>
              </a:prstGeom>
              <a:solidFill>
                <a:schemeClr val="hlink"/>
              </a:solidFill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grpSp>
            <p:nvGrpSpPr>
              <p:cNvPr id="76902" name="Group 69"/>
              <p:cNvGrpSpPr>
                <a:grpSpLocks/>
              </p:cNvGrpSpPr>
              <p:nvPr/>
            </p:nvGrpSpPr>
            <p:grpSpPr bwMode="auto">
              <a:xfrm>
                <a:off x="3686" y="244"/>
                <a:ext cx="177" cy="66"/>
                <a:chOff x="2848" y="848"/>
                <a:chExt cx="140" cy="98"/>
              </a:xfrm>
            </p:grpSpPr>
            <p:sp>
              <p:nvSpPr>
                <p:cNvPr id="76907" name="Line 70"/>
                <p:cNvSpPr>
                  <a:spLocks noChangeShapeType="1"/>
                </p:cNvSpPr>
                <p:nvPr/>
              </p:nvSpPr>
              <p:spPr bwMode="auto">
                <a:xfrm flipV="1">
                  <a:off x="2848" y="848"/>
                  <a:ext cx="50" cy="2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08" name="Line 71"/>
                <p:cNvSpPr>
                  <a:spLocks noChangeShapeType="1"/>
                </p:cNvSpPr>
                <p:nvPr/>
              </p:nvSpPr>
              <p:spPr bwMode="auto">
                <a:xfrm>
                  <a:off x="2944" y="942"/>
                  <a:ext cx="44" cy="0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09" name="Line 72"/>
                <p:cNvSpPr>
                  <a:spLocks noChangeShapeType="1"/>
                </p:cNvSpPr>
                <p:nvPr/>
              </p:nvSpPr>
              <p:spPr bwMode="auto">
                <a:xfrm>
                  <a:off x="2894" y="850"/>
                  <a:ext cx="52" cy="94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</p:grpSp>
          <p:grpSp>
            <p:nvGrpSpPr>
              <p:cNvPr id="76903" name="Group 73"/>
              <p:cNvGrpSpPr>
                <a:grpSpLocks/>
              </p:cNvGrpSpPr>
              <p:nvPr/>
            </p:nvGrpSpPr>
            <p:grpSpPr bwMode="auto">
              <a:xfrm flipV="1">
                <a:off x="3686" y="243"/>
                <a:ext cx="177" cy="66"/>
                <a:chOff x="2848" y="848"/>
                <a:chExt cx="140" cy="98"/>
              </a:xfrm>
            </p:grpSpPr>
            <p:sp>
              <p:nvSpPr>
                <p:cNvPr id="76904" name="Line 74"/>
                <p:cNvSpPr>
                  <a:spLocks noChangeShapeType="1"/>
                </p:cNvSpPr>
                <p:nvPr/>
              </p:nvSpPr>
              <p:spPr bwMode="auto">
                <a:xfrm flipV="1">
                  <a:off x="2848" y="846"/>
                  <a:ext cx="50" cy="4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05" name="Line 75"/>
                <p:cNvSpPr>
                  <a:spLocks noChangeShapeType="1"/>
                </p:cNvSpPr>
                <p:nvPr/>
              </p:nvSpPr>
              <p:spPr bwMode="auto">
                <a:xfrm>
                  <a:off x="2944" y="946"/>
                  <a:ext cx="44" cy="0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906" name="Line 76"/>
                <p:cNvSpPr>
                  <a:spLocks noChangeShapeType="1"/>
                </p:cNvSpPr>
                <p:nvPr/>
              </p:nvSpPr>
              <p:spPr bwMode="auto">
                <a:xfrm>
                  <a:off x="2894" y="849"/>
                  <a:ext cx="52" cy="97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</p:grpSp>
        </p:grpSp>
        <p:grpSp>
          <p:nvGrpSpPr>
            <p:cNvPr id="76819" name="Group 77"/>
            <p:cNvGrpSpPr>
              <a:grpSpLocks/>
            </p:cNvGrpSpPr>
            <p:nvPr/>
          </p:nvGrpSpPr>
          <p:grpSpPr bwMode="auto">
            <a:xfrm>
              <a:off x="6067425" y="4740276"/>
              <a:ext cx="501650" cy="233363"/>
              <a:chOff x="3600" y="219"/>
              <a:chExt cx="360" cy="175"/>
            </a:xfrm>
          </p:grpSpPr>
          <p:sp>
            <p:nvSpPr>
              <p:cNvPr id="76884" name="Oval 78"/>
              <p:cNvSpPr>
                <a:spLocks noChangeArrowheads="1"/>
              </p:cNvSpPr>
              <p:nvPr/>
            </p:nvSpPr>
            <p:spPr bwMode="auto">
              <a:xfrm>
                <a:off x="3605" y="298"/>
                <a:ext cx="355" cy="96"/>
              </a:xfrm>
              <a:prstGeom prst="ellipse">
                <a:avLst/>
              </a:prstGeom>
              <a:solidFill>
                <a:schemeClr val="hlink"/>
              </a:solidFill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85" name="Line 79"/>
              <p:cNvSpPr>
                <a:spLocks noChangeShapeType="1"/>
              </p:cNvSpPr>
              <p:nvPr/>
            </p:nvSpPr>
            <p:spPr bwMode="auto">
              <a:xfrm>
                <a:off x="3605" y="289"/>
                <a:ext cx="0" cy="6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76886" name="Line 80"/>
              <p:cNvSpPr>
                <a:spLocks noChangeShapeType="1"/>
              </p:cNvSpPr>
              <p:nvPr/>
            </p:nvSpPr>
            <p:spPr bwMode="auto">
              <a:xfrm>
                <a:off x="3960" y="289"/>
                <a:ext cx="0" cy="6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76887" name="Rectangle 81"/>
              <p:cNvSpPr>
                <a:spLocks noChangeArrowheads="1"/>
              </p:cNvSpPr>
              <p:nvPr/>
            </p:nvSpPr>
            <p:spPr bwMode="auto">
              <a:xfrm>
                <a:off x="3605" y="289"/>
                <a:ext cx="352" cy="58"/>
              </a:xfrm>
              <a:prstGeom prst="rect">
                <a:avLst/>
              </a:prstGeom>
              <a:solidFill>
                <a:schemeClr val="hlink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solidFill>
                    <a:srgbClr val="000000"/>
                  </a:solidFill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6888" name="Oval 82"/>
              <p:cNvSpPr>
                <a:spLocks noChangeArrowheads="1"/>
              </p:cNvSpPr>
              <p:nvPr/>
            </p:nvSpPr>
            <p:spPr bwMode="auto">
              <a:xfrm>
                <a:off x="3600" y="219"/>
                <a:ext cx="355" cy="113"/>
              </a:xfrm>
              <a:prstGeom prst="ellipse">
                <a:avLst/>
              </a:prstGeom>
              <a:solidFill>
                <a:schemeClr val="hlink"/>
              </a:solidFill>
              <a:ln w="12700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grpSp>
            <p:nvGrpSpPr>
              <p:cNvPr id="76889" name="Group 83"/>
              <p:cNvGrpSpPr>
                <a:grpSpLocks/>
              </p:cNvGrpSpPr>
              <p:nvPr/>
            </p:nvGrpSpPr>
            <p:grpSpPr bwMode="auto">
              <a:xfrm>
                <a:off x="3686" y="244"/>
                <a:ext cx="177" cy="66"/>
                <a:chOff x="2848" y="848"/>
                <a:chExt cx="140" cy="98"/>
              </a:xfrm>
            </p:grpSpPr>
            <p:sp>
              <p:nvSpPr>
                <p:cNvPr id="76894" name="Line 84"/>
                <p:cNvSpPr>
                  <a:spLocks noChangeShapeType="1"/>
                </p:cNvSpPr>
                <p:nvPr/>
              </p:nvSpPr>
              <p:spPr bwMode="auto">
                <a:xfrm flipV="1">
                  <a:off x="2848" y="848"/>
                  <a:ext cx="50" cy="2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895" name="Line 85"/>
                <p:cNvSpPr>
                  <a:spLocks noChangeShapeType="1"/>
                </p:cNvSpPr>
                <p:nvPr/>
              </p:nvSpPr>
              <p:spPr bwMode="auto">
                <a:xfrm>
                  <a:off x="2944" y="942"/>
                  <a:ext cx="44" cy="0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896" name="Line 86"/>
                <p:cNvSpPr>
                  <a:spLocks noChangeShapeType="1"/>
                </p:cNvSpPr>
                <p:nvPr/>
              </p:nvSpPr>
              <p:spPr bwMode="auto">
                <a:xfrm>
                  <a:off x="2894" y="850"/>
                  <a:ext cx="52" cy="94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</p:grpSp>
          <p:grpSp>
            <p:nvGrpSpPr>
              <p:cNvPr id="76890" name="Group 87"/>
              <p:cNvGrpSpPr>
                <a:grpSpLocks/>
              </p:cNvGrpSpPr>
              <p:nvPr/>
            </p:nvGrpSpPr>
            <p:grpSpPr bwMode="auto">
              <a:xfrm flipV="1">
                <a:off x="3686" y="243"/>
                <a:ext cx="177" cy="66"/>
                <a:chOff x="2848" y="848"/>
                <a:chExt cx="140" cy="98"/>
              </a:xfrm>
            </p:grpSpPr>
            <p:sp>
              <p:nvSpPr>
                <p:cNvPr id="76891" name="Line 88"/>
                <p:cNvSpPr>
                  <a:spLocks noChangeShapeType="1"/>
                </p:cNvSpPr>
                <p:nvPr/>
              </p:nvSpPr>
              <p:spPr bwMode="auto">
                <a:xfrm flipV="1">
                  <a:off x="2848" y="846"/>
                  <a:ext cx="50" cy="4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892" name="Line 89"/>
                <p:cNvSpPr>
                  <a:spLocks noChangeShapeType="1"/>
                </p:cNvSpPr>
                <p:nvPr/>
              </p:nvSpPr>
              <p:spPr bwMode="auto">
                <a:xfrm>
                  <a:off x="2944" y="946"/>
                  <a:ext cx="44" cy="0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  <p:sp>
              <p:nvSpPr>
                <p:cNvPr id="76893" name="Line 90"/>
                <p:cNvSpPr>
                  <a:spLocks noChangeShapeType="1"/>
                </p:cNvSpPr>
                <p:nvPr/>
              </p:nvSpPr>
              <p:spPr bwMode="auto">
                <a:xfrm>
                  <a:off x="2894" y="849"/>
                  <a:ext cx="52" cy="97"/>
                </a:xfrm>
                <a:prstGeom prst="line">
                  <a:avLst/>
                </a:prstGeom>
                <a:noFill/>
                <a:ln w="28575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noFill/>
                    </a14:hiddenFill>
                  </a:ext>
                </a:extLst>
              </p:spPr>
              <p:txBody>
                <a:bodyPr wrap="none" anchor="ctr"/>
                <a:lstStyle/>
                <a:p>
                  <a:endParaRPr lang="en-US"/>
                </a:p>
              </p:txBody>
            </p:sp>
          </p:grpSp>
        </p:grpSp>
        <p:sp>
          <p:nvSpPr>
            <p:cNvPr id="76820" name="Freeform 91"/>
            <p:cNvSpPr>
              <a:spLocks/>
            </p:cNvSpPr>
            <p:nvPr/>
          </p:nvSpPr>
          <p:spPr bwMode="auto">
            <a:xfrm>
              <a:off x="5573713" y="4557713"/>
              <a:ext cx="504825" cy="307975"/>
            </a:xfrm>
            <a:custGeom>
              <a:avLst/>
              <a:gdLst>
                <a:gd name="T0" fmla="*/ 0 w 318"/>
                <a:gd name="T1" fmla="*/ 0 h 194"/>
                <a:gd name="T2" fmla="*/ 2147483647 w 318"/>
                <a:gd name="T3" fmla="*/ 2147483647 h 194"/>
                <a:gd name="T4" fmla="*/ 0 60000 65536"/>
                <a:gd name="T5" fmla="*/ 0 60000 65536"/>
                <a:gd name="T6" fmla="*/ 0 w 318"/>
                <a:gd name="T7" fmla="*/ 0 h 194"/>
                <a:gd name="T8" fmla="*/ 318 w 318"/>
                <a:gd name="T9" fmla="*/ 194 h 194"/>
              </a:gdLst>
              <a:ahLst/>
              <a:cxnLst>
                <a:cxn ang="T4">
                  <a:pos x="T0" y="T1"/>
                </a:cxn>
                <a:cxn ang="T5">
                  <a:pos x="T2" y="T3"/>
                </a:cxn>
              </a:cxnLst>
              <a:rect l="T6" t="T7" r="T8" b="T9"/>
              <a:pathLst>
                <a:path w="318" h="194">
                  <a:moveTo>
                    <a:pt x="0" y="0"/>
                  </a:moveTo>
                  <a:lnTo>
                    <a:pt x="318" y="194"/>
                  </a:lnTo>
                </a:path>
              </a:pathLst>
            </a:cu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6821" name="Freeform 92"/>
            <p:cNvSpPr>
              <a:spLocks/>
            </p:cNvSpPr>
            <p:nvPr/>
          </p:nvSpPr>
          <p:spPr bwMode="auto">
            <a:xfrm>
              <a:off x="4508500" y="4949826"/>
              <a:ext cx="481013" cy="238125"/>
            </a:xfrm>
            <a:custGeom>
              <a:avLst/>
              <a:gdLst>
                <a:gd name="T0" fmla="*/ 0 w 294"/>
                <a:gd name="T1" fmla="*/ 0 h 174"/>
                <a:gd name="T2" fmla="*/ 2147483647 w 294"/>
                <a:gd name="T3" fmla="*/ 2147483647 h 174"/>
                <a:gd name="T4" fmla="*/ 0 60000 65536"/>
                <a:gd name="T5" fmla="*/ 0 60000 65536"/>
                <a:gd name="T6" fmla="*/ 0 w 294"/>
                <a:gd name="T7" fmla="*/ 0 h 174"/>
                <a:gd name="T8" fmla="*/ 294 w 294"/>
                <a:gd name="T9" fmla="*/ 174 h 174"/>
              </a:gdLst>
              <a:ahLst/>
              <a:cxnLst>
                <a:cxn ang="T4">
                  <a:pos x="T0" y="T1"/>
                </a:cxn>
                <a:cxn ang="T5">
                  <a:pos x="T2" y="T3"/>
                </a:cxn>
              </a:cxnLst>
              <a:rect l="T6" t="T7" r="T8" b="T9"/>
              <a:pathLst>
                <a:path w="294" h="174">
                  <a:moveTo>
                    <a:pt x="0" y="0"/>
                  </a:moveTo>
                  <a:lnTo>
                    <a:pt x="294" y="174"/>
                  </a:lnTo>
                </a:path>
              </a:pathLst>
            </a:cu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6822" name="Freeform 93"/>
            <p:cNvSpPr>
              <a:spLocks/>
            </p:cNvSpPr>
            <p:nvPr/>
          </p:nvSpPr>
          <p:spPr bwMode="auto">
            <a:xfrm>
              <a:off x="5456238" y="4926013"/>
              <a:ext cx="628650" cy="247650"/>
            </a:xfrm>
            <a:custGeom>
              <a:avLst/>
              <a:gdLst>
                <a:gd name="T0" fmla="*/ 0 w 378"/>
                <a:gd name="T1" fmla="*/ 2147483647 h 174"/>
                <a:gd name="T2" fmla="*/ 2147483647 w 378"/>
                <a:gd name="T3" fmla="*/ 0 h 174"/>
                <a:gd name="T4" fmla="*/ 0 60000 65536"/>
                <a:gd name="T5" fmla="*/ 0 60000 65536"/>
                <a:gd name="T6" fmla="*/ 0 w 378"/>
                <a:gd name="T7" fmla="*/ 0 h 174"/>
                <a:gd name="T8" fmla="*/ 378 w 378"/>
                <a:gd name="T9" fmla="*/ 174 h 174"/>
              </a:gdLst>
              <a:ahLst/>
              <a:cxnLst>
                <a:cxn ang="T4">
                  <a:pos x="T0" y="T1"/>
                </a:cxn>
                <a:cxn ang="T5">
                  <a:pos x="T2" y="T3"/>
                </a:cxn>
              </a:cxnLst>
              <a:rect l="T6" t="T7" r="T8" b="T9"/>
              <a:pathLst>
                <a:path w="378" h="174">
                  <a:moveTo>
                    <a:pt x="0" y="174"/>
                  </a:moveTo>
                  <a:lnTo>
                    <a:pt x="378" y="0"/>
                  </a:lnTo>
                </a:path>
              </a:pathLst>
            </a:cu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6823" name="Freeform 94"/>
            <p:cNvSpPr>
              <a:spLocks/>
            </p:cNvSpPr>
            <p:nvPr/>
          </p:nvSpPr>
          <p:spPr bwMode="auto">
            <a:xfrm>
              <a:off x="6122988" y="4979988"/>
              <a:ext cx="206375" cy="508000"/>
            </a:xfrm>
            <a:custGeom>
              <a:avLst/>
              <a:gdLst>
                <a:gd name="T0" fmla="*/ 0 w 118"/>
                <a:gd name="T1" fmla="*/ 2147483647 h 500"/>
                <a:gd name="T2" fmla="*/ 2147483647 w 118"/>
                <a:gd name="T3" fmla="*/ 0 h 500"/>
                <a:gd name="T4" fmla="*/ 0 60000 65536"/>
                <a:gd name="T5" fmla="*/ 0 60000 65536"/>
                <a:gd name="T6" fmla="*/ 0 w 118"/>
                <a:gd name="T7" fmla="*/ 0 h 500"/>
                <a:gd name="T8" fmla="*/ 118 w 118"/>
                <a:gd name="T9" fmla="*/ 500 h 500"/>
              </a:gdLst>
              <a:ahLst/>
              <a:cxnLst>
                <a:cxn ang="T4">
                  <a:pos x="T0" y="T1"/>
                </a:cxn>
                <a:cxn ang="T5">
                  <a:pos x="T2" y="T3"/>
                </a:cxn>
              </a:cxnLst>
              <a:rect l="T6" t="T7" r="T8" b="T9"/>
              <a:pathLst>
                <a:path w="118" h="500">
                  <a:moveTo>
                    <a:pt x="0" y="500"/>
                  </a:moveTo>
                  <a:lnTo>
                    <a:pt x="118" y="0"/>
                  </a:lnTo>
                </a:path>
              </a:pathLst>
            </a:cu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6824" name="Freeform 95"/>
            <p:cNvSpPr>
              <a:spLocks/>
            </p:cNvSpPr>
            <p:nvPr/>
          </p:nvSpPr>
          <p:spPr bwMode="auto">
            <a:xfrm>
              <a:off x="4887913" y="5513388"/>
              <a:ext cx="736600" cy="74613"/>
            </a:xfrm>
            <a:custGeom>
              <a:avLst/>
              <a:gdLst>
                <a:gd name="T0" fmla="*/ 2147483647 w 370"/>
                <a:gd name="T1" fmla="*/ 2147483647 h 32"/>
                <a:gd name="T2" fmla="*/ 0 w 370"/>
                <a:gd name="T3" fmla="*/ 0 h 32"/>
                <a:gd name="T4" fmla="*/ 0 60000 65536"/>
                <a:gd name="T5" fmla="*/ 0 60000 65536"/>
                <a:gd name="T6" fmla="*/ 0 w 370"/>
                <a:gd name="T7" fmla="*/ 0 h 32"/>
                <a:gd name="T8" fmla="*/ 370 w 370"/>
                <a:gd name="T9" fmla="*/ 32 h 32"/>
              </a:gdLst>
              <a:ahLst/>
              <a:cxnLst>
                <a:cxn ang="T4">
                  <a:pos x="T0" y="T1"/>
                </a:cxn>
                <a:cxn ang="T5">
                  <a:pos x="T2" y="T3"/>
                </a:cxn>
              </a:cxnLst>
              <a:rect l="T6" t="T7" r="T8" b="T9"/>
              <a:pathLst>
                <a:path w="370" h="32">
                  <a:moveTo>
                    <a:pt x="370" y="32"/>
                  </a:moveTo>
                  <a:lnTo>
                    <a:pt x="0" y="0"/>
                  </a:lnTo>
                </a:path>
              </a:pathLst>
            </a:cu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6825" name="Freeform 96"/>
            <p:cNvSpPr>
              <a:spLocks/>
            </p:cNvSpPr>
            <p:nvPr/>
          </p:nvSpPr>
          <p:spPr bwMode="auto">
            <a:xfrm>
              <a:off x="4351338" y="4973638"/>
              <a:ext cx="193675" cy="425450"/>
            </a:xfrm>
            <a:custGeom>
              <a:avLst/>
              <a:gdLst>
                <a:gd name="T0" fmla="*/ 2147483647 w 176"/>
                <a:gd name="T1" fmla="*/ 2147483647 h 412"/>
                <a:gd name="T2" fmla="*/ 2147483647 w 176"/>
                <a:gd name="T3" fmla="*/ 2147483647 h 412"/>
                <a:gd name="T4" fmla="*/ 0 w 176"/>
                <a:gd name="T5" fmla="*/ 0 h 412"/>
                <a:gd name="T6" fmla="*/ 0 60000 65536"/>
                <a:gd name="T7" fmla="*/ 0 60000 65536"/>
                <a:gd name="T8" fmla="*/ 0 60000 65536"/>
                <a:gd name="T9" fmla="*/ 0 w 176"/>
                <a:gd name="T10" fmla="*/ 0 h 412"/>
                <a:gd name="T11" fmla="*/ 176 w 176"/>
                <a:gd name="T12" fmla="*/ 412 h 412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T9" t="T10" r="T11" b="T12"/>
              <a:pathLst>
                <a:path w="176" h="412">
                  <a:moveTo>
                    <a:pt x="162" y="408"/>
                  </a:moveTo>
                  <a:lnTo>
                    <a:pt x="176" y="412"/>
                  </a:lnTo>
                  <a:lnTo>
                    <a:pt x="0" y="0"/>
                  </a:lnTo>
                </a:path>
              </a:pathLst>
            </a:cu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6826" name="Text Box 100"/>
            <p:cNvSpPr txBox="1">
              <a:spLocks noChangeArrowheads="1"/>
            </p:cNvSpPr>
            <p:nvPr/>
          </p:nvSpPr>
          <p:spPr bwMode="auto">
            <a:xfrm>
              <a:off x="4440876" y="4483071"/>
              <a:ext cx="311067" cy="3667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 sz="1800">
                  <a:solidFill>
                    <a:srgbClr val="000000"/>
                  </a:solidFill>
                </a:rPr>
                <a:t>1</a:t>
              </a:r>
            </a:p>
          </p:txBody>
        </p:sp>
        <p:sp>
          <p:nvSpPr>
            <p:cNvPr id="76827" name="Text Box 101"/>
            <p:cNvSpPr txBox="1">
              <a:spLocks noChangeArrowheads="1"/>
            </p:cNvSpPr>
            <p:nvPr/>
          </p:nvSpPr>
          <p:spPr bwMode="auto">
            <a:xfrm>
              <a:off x="4378980" y="4897394"/>
              <a:ext cx="296783" cy="33653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 sz="1600">
                  <a:solidFill>
                    <a:srgbClr val="000000"/>
                  </a:solidFill>
                </a:rPr>
                <a:t>2</a:t>
              </a:r>
            </a:p>
          </p:txBody>
        </p:sp>
        <p:sp>
          <p:nvSpPr>
            <p:cNvPr id="76828" name="Text Box 102"/>
            <p:cNvSpPr txBox="1">
              <a:spLocks noChangeArrowheads="1"/>
            </p:cNvSpPr>
            <p:nvPr/>
          </p:nvSpPr>
          <p:spPr bwMode="auto">
            <a:xfrm>
              <a:off x="4128222" y="4970416"/>
              <a:ext cx="296783" cy="33653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 sz="1600">
                  <a:solidFill>
                    <a:srgbClr val="000000"/>
                  </a:solidFill>
                </a:rPr>
                <a:t>3</a:t>
              </a:r>
            </a:p>
          </p:txBody>
        </p:sp>
        <p:grpSp>
          <p:nvGrpSpPr>
            <p:cNvPr id="76829" name="Group 1"/>
            <p:cNvGrpSpPr>
              <a:grpSpLocks/>
            </p:cNvGrpSpPr>
            <p:nvPr/>
          </p:nvGrpSpPr>
          <p:grpSpPr bwMode="auto">
            <a:xfrm rot="-2012368">
              <a:off x="2645158" y="5398104"/>
              <a:ext cx="1447800" cy="274638"/>
              <a:chOff x="2436813" y="4587876"/>
              <a:chExt cx="1447800" cy="274638"/>
            </a:xfrm>
          </p:grpSpPr>
          <p:sp>
            <p:nvSpPr>
              <p:cNvPr id="76879" name="Rectangle 97"/>
              <p:cNvSpPr>
                <a:spLocks noChangeArrowheads="1"/>
              </p:cNvSpPr>
              <p:nvPr/>
            </p:nvSpPr>
            <p:spPr bwMode="auto">
              <a:xfrm>
                <a:off x="2461850" y="4583083"/>
                <a:ext cx="1155391" cy="238116"/>
              </a:xfrm>
              <a:prstGeom prst="rect">
                <a:avLst/>
              </a:prstGeom>
              <a:solidFill>
                <a:schemeClr val="bg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80" name="Rectangle 98"/>
              <p:cNvSpPr>
                <a:spLocks noChangeArrowheads="1"/>
              </p:cNvSpPr>
              <p:nvPr/>
            </p:nvSpPr>
            <p:spPr bwMode="auto">
              <a:xfrm>
                <a:off x="2437928" y="4606491"/>
                <a:ext cx="1147455" cy="238116"/>
              </a:xfrm>
              <a:prstGeom prst="rect">
                <a:avLst/>
              </a:prstGeom>
              <a:solidFill>
                <a:schemeClr val="accent2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81" name="Line 99"/>
              <p:cNvSpPr>
                <a:spLocks noChangeShapeType="1"/>
              </p:cNvSpPr>
              <p:nvPr/>
            </p:nvSpPr>
            <p:spPr bwMode="auto">
              <a:xfrm>
                <a:off x="3462418" y="4739659"/>
                <a:ext cx="422162" cy="0"/>
              </a:xfrm>
              <a:prstGeom prst="line">
                <a:avLst/>
              </a:prstGeom>
              <a:noFill/>
              <a:ln w="9525">
                <a:solidFill>
                  <a:schemeClr val="accent2"/>
                </a:solidFill>
                <a:round/>
                <a:headEnd/>
                <a:tailEnd type="triangle" w="med" len="med"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76882" name="Rectangle 104"/>
              <p:cNvSpPr>
                <a:spLocks noChangeArrowheads="1"/>
              </p:cNvSpPr>
              <p:nvPr/>
            </p:nvSpPr>
            <p:spPr bwMode="auto">
              <a:xfrm>
                <a:off x="3067594" y="4610052"/>
                <a:ext cx="426923" cy="239704"/>
              </a:xfrm>
              <a:prstGeom prst="rect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83" name="Text Box 105"/>
              <p:cNvSpPr txBox="1">
                <a:spLocks noChangeArrowheads="1"/>
              </p:cNvSpPr>
              <p:nvPr/>
            </p:nvSpPr>
            <p:spPr bwMode="auto">
              <a:xfrm rot="289934">
                <a:off x="3019653" y="4584228"/>
                <a:ext cx="520561" cy="27462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eaLnBrk="1" hangingPunct="1"/>
                <a:r>
                  <a:rPr lang="en-US" altLang="en-US" sz="1200">
                    <a:solidFill>
                      <a:srgbClr val="000000"/>
                    </a:solidFill>
                  </a:rPr>
                  <a:t>0111</a:t>
                </a:r>
              </a:p>
            </p:txBody>
          </p:sp>
        </p:grpSp>
        <p:sp>
          <p:nvSpPr>
            <p:cNvPr id="76830" name="Text Box 106"/>
            <p:cNvSpPr txBox="1">
              <a:spLocks noChangeArrowheads="1"/>
            </p:cNvSpPr>
            <p:nvPr/>
          </p:nvSpPr>
          <p:spPr bwMode="auto">
            <a:xfrm>
              <a:off x="2088829" y="6046702"/>
              <a:ext cx="2339350" cy="58417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 sz="1600">
                  <a:solidFill>
                    <a:srgbClr val="000000"/>
                  </a:solidFill>
                </a:rPr>
                <a:t>dest address in arriving</a:t>
              </a:r>
            </a:p>
            <a:p>
              <a:pPr eaLnBrk="1" hangingPunct="1"/>
              <a:r>
                <a:rPr lang="en-US" altLang="en-US" sz="1600">
                  <a:solidFill>
                    <a:srgbClr val="000000"/>
                  </a:solidFill>
                </a:rPr>
                <a:t>packet</a:t>
              </a:r>
              <a:r>
                <a:rPr lang="ja-JP" altLang="en-US" sz="1600">
                  <a:solidFill>
                    <a:srgbClr val="000000"/>
                  </a:solidFill>
                </a:rPr>
                <a:t>’</a:t>
              </a:r>
              <a:r>
                <a:rPr lang="en-US" altLang="ja-JP" sz="1600">
                  <a:solidFill>
                    <a:srgbClr val="000000"/>
                  </a:solidFill>
                </a:rPr>
                <a:t>s header</a:t>
              </a:r>
              <a:endParaRPr lang="en-US" altLang="en-US" sz="1600">
                <a:solidFill>
                  <a:srgbClr val="000000"/>
                </a:solidFill>
              </a:endParaRPr>
            </a:p>
          </p:txBody>
        </p:sp>
        <p:sp>
          <p:nvSpPr>
            <p:cNvPr id="76831" name="Line 107"/>
            <p:cNvSpPr>
              <a:spLocks noChangeShapeType="1"/>
            </p:cNvSpPr>
            <p:nvPr/>
          </p:nvSpPr>
          <p:spPr bwMode="auto">
            <a:xfrm flipH="1">
              <a:off x="2626848" y="4873581"/>
              <a:ext cx="1407736" cy="914367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2" name="Line 119"/>
            <p:cNvSpPr>
              <a:spLocks noChangeShapeType="1"/>
            </p:cNvSpPr>
            <p:nvPr/>
          </p:nvSpPr>
          <p:spPr bwMode="auto">
            <a:xfrm flipH="1" flipV="1">
              <a:off x="3588616" y="5648254"/>
              <a:ext cx="22219" cy="45083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3" name="Freeform 120"/>
            <p:cNvSpPr>
              <a:spLocks/>
            </p:cNvSpPr>
            <p:nvPr/>
          </p:nvSpPr>
          <p:spPr bwMode="auto">
            <a:xfrm>
              <a:off x="3757473" y="4834039"/>
              <a:ext cx="1041539" cy="336504"/>
            </a:xfrm>
            <a:custGeom>
              <a:avLst/>
              <a:gdLst>
                <a:gd name="T0" fmla="*/ 0 w 10844"/>
                <a:gd name="T1" fmla="*/ 2147483647 h 14797"/>
                <a:gd name="T2" fmla="*/ 2147483647 w 10844"/>
                <a:gd name="T3" fmla="*/ 2147483647 h 14797"/>
                <a:gd name="T4" fmla="*/ 2147483647 w 10844"/>
                <a:gd name="T5" fmla="*/ 2147483647 h 14797"/>
                <a:gd name="T6" fmla="*/ 0 60000 65536"/>
                <a:gd name="T7" fmla="*/ 0 60000 65536"/>
                <a:gd name="T8" fmla="*/ 0 60000 65536"/>
                <a:gd name="T9" fmla="*/ 0 w 10844"/>
                <a:gd name="T10" fmla="*/ 0 h 14797"/>
                <a:gd name="T11" fmla="*/ 10844 w 10844"/>
                <a:gd name="T12" fmla="*/ 14797 h 14797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T9" t="T10" r="T11" b="T12"/>
              <a:pathLst>
                <a:path w="10844" h="14797">
                  <a:moveTo>
                    <a:pt x="0" y="14797"/>
                  </a:moveTo>
                  <a:cubicBezTo>
                    <a:pt x="2168" y="9517"/>
                    <a:pt x="5654" y="-1331"/>
                    <a:pt x="7042" y="135"/>
                  </a:cubicBezTo>
                  <a:cubicBezTo>
                    <a:pt x="8563" y="1950"/>
                    <a:pt x="9984" y="6698"/>
                    <a:pt x="10844" y="9978"/>
                  </a:cubicBezTo>
                </a:path>
              </a:pathLst>
            </a:custGeom>
            <a:noFill/>
            <a:ln w="57150" cmpd="sng">
              <a:solidFill>
                <a:srgbClr val="FF3300"/>
              </a:solidFill>
              <a:round/>
              <a:headEnd type="none" w="med" len="med"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4" name="Freeform 121"/>
            <p:cNvSpPr>
              <a:spLocks/>
            </p:cNvSpPr>
            <p:nvPr/>
          </p:nvSpPr>
          <p:spPr bwMode="auto">
            <a:xfrm flipH="1">
              <a:off x="6254750" y="4370388"/>
              <a:ext cx="577850" cy="371475"/>
            </a:xfrm>
            <a:custGeom>
              <a:avLst/>
              <a:gdLst>
                <a:gd name="T0" fmla="*/ 0 w 1443"/>
                <a:gd name="T1" fmla="*/ 0 h 816"/>
                <a:gd name="T2" fmla="*/ 2147483647 w 1443"/>
                <a:gd name="T3" fmla="*/ 2147483647 h 816"/>
                <a:gd name="T4" fmla="*/ 2147483647 w 1443"/>
                <a:gd name="T5" fmla="*/ 2147483647 h 816"/>
                <a:gd name="T6" fmla="*/ 2147483647 w 1443"/>
                <a:gd name="T7" fmla="*/ 2147483647 h 816"/>
                <a:gd name="T8" fmla="*/ 0 w 1443"/>
                <a:gd name="T9" fmla="*/ 0 h 81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443"/>
                <a:gd name="T16" fmla="*/ 0 h 816"/>
                <a:gd name="T17" fmla="*/ 1443 w 1443"/>
                <a:gd name="T18" fmla="*/ 816 h 81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443" h="816">
                  <a:moveTo>
                    <a:pt x="0" y="0"/>
                  </a:moveTo>
                  <a:cubicBezTo>
                    <a:pt x="571" y="285"/>
                    <a:pt x="856" y="408"/>
                    <a:pt x="1076" y="782"/>
                  </a:cubicBezTo>
                  <a:cubicBezTo>
                    <a:pt x="1185" y="775"/>
                    <a:pt x="1220" y="816"/>
                    <a:pt x="1320" y="788"/>
                  </a:cubicBezTo>
                  <a:cubicBezTo>
                    <a:pt x="1264" y="347"/>
                    <a:pt x="1276" y="352"/>
                    <a:pt x="1443" y="5"/>
                  </a:cubicBezTo>
                  <a:cubicBezTo>
                    <a:pt x="867" y="5"/>
                    <a:pt x="233" y="0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chemeClr val="accent1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5" name="Freeform 122"/>
            <p:cNvSpPr>
              <a:spLocks/>
            </p:cNvSpPr>
            <p:nvPr/>
          </p:nvSpPr>
          <p:spPr bwMode="auto">
            <a:xfrm flipH="1">
              <a:off x="5243513" y="4086226"/>
              <a:ext cx="577850" cy="371475"/>
            </a:xfrm>
            <a:custGeom>
              <a:avLst/>
              <a:gdLst>
                <a:gd name="T0" fmla="*/ 0 w 1443"/>
                <a:gd name="T1" fmla="*/ 0 h 816"/>
                <a:gd name="T2" fmla="*/ 2147483647 w 1443"/>
                <a:gd name="T3" fmla="*/ 2147483647 h 816"/>
                <a:gd name="T4" fmla="*/ 2147483647 w 1443"/>
                <a:gd name="T5" fmla="*/ 2147483647 h 816"/>
                <a:gd name="T6" fmla="*/ 2147483647 w 1443"/>
                <a:gd name="T7" fmla="*/ 2147483647 h 816"/>
                <a:gd name="T8" fmla="*/ 0 w 1443"/>
                <a:gd name="T9" fmla="*/ 0 h 81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443"/>
                <a:gd name="T16" fmla="*/ 0 h 816"/>
                <a:gd name="T17" fmla="*/ 1443 w 1443"/>
                <a:gd name="T18" fmla="*/ 816 h 81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443" h="816">
                  <a:moveTo>
                    <a:pt x="0" y="0"/>
                  </a:moveTo>
                  <a:cubicBezTo>
                    <a:pt x="571" y="285"/>
                    <a:pt x="856" y="408"/>
                    <a:pt x="1076" y="782"/>
                  </a:cubicBezTo>
                  <a:cubicBezTo>
                    <a:pt x="1185" y="775"/>
                    <a:pt x="1220" y="816"/>
                    <a:pt x="1320" y="788"/>
                  </a:cubicBezTo>
                  <a:cubicBezTo>
                    <a:pt x="1264" y="347"/>
                    <a:pt x="1276" y="352"/>
                    <a:pt x="1443" y="5"/>
                  </a:cubicBezTo>
                  <a:cubicBezTo>
                    <a:pt x="867" y="5"/>
                    <a:pt x="233" y="0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chemeClr val="accent1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6" name="Freeform 123"/>
            <p:cNvSpPr>
              <a:spLocks/>
            </p:cNvSpPr>
            <p:nvPr/>
          </p:nvSpPr>
          <p:spPr bwMode="auto">
            <a:xfrm flipH="1" flipV="1">
              <a:off x="5911850" y="5632451"/>
              <a:ext cx="542925" cy="371475"/>
            </a:xfrm>
            <a:custGeom>
              <a:avLst/>
              <a:gdLst>
                <a:gd name="T0" fmla="*/ 0 w 1443"/>
                <a:gd name="T1" fmla="*/ 0 h 816"/>
                <a:gd name="T2" fmla="*/ 2147483647 w 1443"/>
                <a:gd name="T3" fmla="*/ 2147483647 h 816"/>
                <a:gd name="T4" fmla="*/ 2147483647 w 1443"/>
                <a:gd name="T5" fmla="*/ 2147483647 h 816"/>
                <a:gd name="T6" fmla="*/ 2147483647 w 1443"/>
                <a:gd name="T7" fmla="*/ 2147483647 h 816"/>
                <a:gd name="T8" fmla="*/ 0 w 1443"/>
                <a:gd name="T9" fmla="*/ 0 h 81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443"/>
                <a:gd name="T16" fmla="*/ 0 h 816"/>
                <a:gd name="T17" fmla="*/ 1443 w 1443"/>
                <a:gd name="T18" fmla="*/ 816 h 81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443" h="816">
                  <a:moveTo>
                    <a:pt x="0" y="0"/>
                  </a:moveTo>
                  <a:cubicBezTo>
                    <a:pt x="571" y="285"/>
                    <a:pt x="856" y="408"/>
                    <a:pt x="1076" y="782"/>
                  </a:cubicBezTo>
                  <a:cubicBezTo>
                    <a:pt x="1185" y="775"/>
                    <a:pt x="1220" y="816"/>
                    <a:pt x="1320" y="788"/>
                  </a:cubicBezTo>
                  <a:cubicBezTo>
                    <a:pt x="1264" y="347"/>
                    <a:pt x="1276" y="352"/>
                    <a:pt x="1443" y="5"/>
                  </a:cubicBezTo>
                  <a:cubicBezTo>
                    <a:pt x="867" y="5"/>
                    <a:pt x="233" y="0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chemeClr val="accent1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7" name="Freeform 124"/>
            <p:cNvSpPr>
              <a:spLocks/>
            </p:cNvSpPr>
            <p:nvPr/>
          </p:nvSpPr>
          <p:spPr bwMode="auto">
            <a:xfrm flipH="1" flipV="1">
              <a:off x="4562475" y="5616576"/>
              <a:ext cx="542925" cy="371475"/>
            </a:xfrm>
            <a:custGeom>
              <a:avLst/>
              <a:gdLst>
                <a:gd name="T0" fmla="*/ 0 w 1443"/>
                <a:gd name="T1" fmla="*/ 0 h 816"/>
                <a:gd name="T2" fmla="*/ 2147483647 w 1443"/>
                <a:gd name="T3" fmla="*/ 2147483647 h 816"/>
                <a:gd name="T4" fmla="*/ 2147483647 w 1443"/>
                <a:gd name="T5" fmla="*/ 2147483647 h 816"/>
                <a:gd name="T6" fmla="*/ 2147483647 w 1443"/>
                <a:gd name="T7" fmla="*/ 2147483647 h 816"/>
                <a:gd name="T8" fmla="*/ 0 w 1443"/>
                <a:gd name="T9" fmla="*/ 0 h 81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443"/>
                <a:gd name="T16" fmla="*/ 0 h 816"/>
                <a:gd name="T17" fmla="*/ 1443 w 1443"/>
                <a:gd name="T18" fmla="*/ 816 h 81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443" h="816">
                  <a:moveTo>
                    <a:pt x="0" y="0"/>
                  </a:moveTo>
                  <a:cubicBezTo>
                    <a:pt x="571" y="285"/>
                    <a:pt x="856" y="408"/>
                    <a:pt x="1076" y="782"/>
                  </a:cubicBezTo>
                  <a:cubicBezTo>
                    <a:pt x="1185" y="775"/>
                    <a:pt x="1220" y="816"/>
                    <a:pt x="1320" y="788"/>
                  </a:cubicBezTo>
                  <a:cubicBezTo>
                    <a:pt x="1264" y="347"/>
                    <a:pt x="1276" y="352"/>
                    <a:pt x="1443" y="5"/>
                  </a:cubicBezTo>
                  <a:cubicBezTo>
                    <a:pt x="867" y="5"/>
                    <a:pt x="233" y="0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chemeClr val="accent1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8" name="Freeform 125"/>
            <p:cNvSpPr>
              <a:spLocks/>
            </p:cNvSpPr>
            <p:nvPr/>
          </p:nvSpPr>
          <p:spPr bwMode="auto">
            <a:xfrm flipH="1" flipV="1">
              <a:off x="5202238" y="5324476"/>
              <a:ext cx="542925" cy="452438"/>
            </a:xfrm>
            <a:custGeom>
              <a:avLst/>
              <a:gdLst>
                <a:gd name="T0" fmla="*/ 0 w 1443"/>
                <a:gd name="T1" fmla="*/ 0 h 816"/>
                <a:gd name="T2" fmla="*/ 2147483647 w 1443"/>
                <a:gd name="T3" fmla="*/ 2147483647 h 816"/>
                <a:gd name="T4" fmla="*/ 2147483647 w 1443"/>
                <a:gd name="T5" fmla="*/ 2147483647 h 816"/>
                <a:gd name="T6" fmla="*/ 2147483647 w 1443"/>
                <a:gd name="T7" fmla="*/ 2147483647 h 816"/>
                <a:gd name="T8" fmla="*/ 0 w 1443"/>
                <a:gd name="T9" fmla="*/ 0 h 81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1443"/>
                <a:gd name="T16" fmla="*/ 0 h 816"/>
                <a:gd name="T17" fmla="*/ 1443 w 1443"/>
                <a:gd name="T18" fmla="*/ 816 h 81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1443" h="816">
                  <a:moveTo>
                    <a:pt x="0" y="0"/>
                  </a:moveTo>
                  <a:cubicBezTo>
                    <a:pt x="571" y="285"/>
                    <a:pt x="856" y="408"/>
                    <a:pt x="1076" y="782"/>
                  </a:cubicBezTo>
                  <a:cubicBezTo>
                    <a:pt x="1185" y="775"/>
                    <a:pt x="1220" y="816"/>
                    <a:pt x="1320" y="788"/>
                  </a:cubicBezTo>
                  <a:cubicBezTo>
                    <a:pt x="1264" y="347"/>
                    <a:pt x="1276" y="352"/>
                    <a:pt x="1443" y="5"/>
                  </a:cubicBezTo>
                  <a:cubicBezTo>
                    <a:pt x="867" y="5"/>
                    <a:pt x="233" y="0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chemeClr val="accent1"/>
                </a:gs>
                <a:gs pos="100000">
                  <a:schemeClr val="bg1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76839" name="Group 126"/>
            <p:cNvGrpSpPr>
              <a:grpSpLocks/>
            </p:cNvGrpSpPr>
            <p:nvPr/>
          </p:nvGrpSpPr>
          <p:grpSpPr bwMode="auto">
            <a:xfrm>
              <a:off x="5251450" y="3641726"/>
              <a:ext cx="550863" cy="452438"/>
              <a:chOff x="2886" y="1668"/>
              <a:chExt cx="347" cy="285"/>
            </a:xfrm>
          </p:grpSpPr>
          <p:sp>
            <p:nvSpPr>
              <p:cNvPr id="76872" name="Rectangle 127"/>
              <p:cNvSpPr>
                <a:spLocks noChangeArrowheads="1"/>
              </p:cNvSpPr>
              <p:nvPr/>
            </p:nvSpPr>
            <p:spPr bwMode="auto">
              <a:xfrm>
                <a:off x="2886" y="1668"/>
                <a:ext cx="347" cy="285"/>
              </a:xfrm>
              <a:prstGeom prst="rect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73" name="Oval 128"/>
              <p:cNvSpPr>
                <a:spLocks noChangeArrowheads="1"/>
              </p:cNvSpPr>
              <p:nvPr/>
            </p:nvSpPr>
            <p:spPr bwMode="auto">
              <a:xfrm>
                <a:off x="2905" y="1674"/>
                <a:ext cx="314" cy="74"/>
              </a:xfrm>
              <a:prstGeom prst="ellipse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74" name="Rectangle 129"/>
              <p:cNvSpPr>
                <a:spLocks noChangeArrowheads="1"/>
              </p:cNvSpPr>
              <p:nvPr/>
            </p:nvSpPr>
            <p:spPr bwMode="auto">
              <a:xfrm>
                <a:off x="2913" y="1785"/>
                <a:ext cx="300" cy="156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75" name="Line 130"/>
              <p:cNvSpPr>
                <a:spLocks noChangeShapeType="1"/>
              </p:cNvSpPr>
              <p:nvPr/>
            </p:nvSpPr>
            <p:spPr bwMode="auto">
              <a:xfrm>
                <a:off x="3082" y="1811"/>
                <a:ext cx="1" cy="13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76" name="Line 131"/>
              <p:cNvSpPr>
                <a:spLocks noChangeShapeType="1"/>
              </p:cNvSpPr>
              <p:nvPr/>
            </p:nvSpPr>
            <p:spPr bwMode="auto">
              <a:xfrm>
                <a:off x="2913" y="1842"/>
                <a:ext cx="300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77" name="Line 132"/>
              <p:cNvSpPr>
                <a:spLocks noChangeShapeType="1"/>
              </p:cNvSpPr>
              <p:nvPr/>
            </p:nvSpPr>
            <p:spPr bwMode="auto">
              <a:xfrm>
                <a:off x="2912" y="1812"/>
                <a:ext cx="300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78" name="AutoShape 133"/>
              <p:cNvSpPr>
                <a:spLocks noChangeArrowheads="1"/>
              </p:cNvSpPr>
              <p:nvPr/>
            </p:nvSpPr>
            <p:spPr bwMode="auto">
              <a:xfrm rot="5400000">
                <a:off x="3051" y="1745"/>
                <a:ext cx="29" cy="41"/>
              </a:xfrm>
              <a:prstGeom prst="rightArrow">
                <a:avLst>
                  <a:gd name="adj1" fmla="val 51167"/>
                  <a:gd name="adj2" fmla="val 39736"/>
                </a:avLst>
              </a:prstGeom>
              <a:solidFill>
                <a:schemeClr val="accent2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</p:grpSp>
        <p:grpSp>
          <p:nvGrpSpPr>
            <p:cNvPr id="76840" name="Group 134"/>
            <p:cNvGrpSpPr>
              <a:grpSpLocks/>
            </p:cNvGrpSpPr>
            <p:nvPr/>
          </p:nvGrpSpPr>
          <p:grpSpPr bwMode="auto">
            <a:xfrm>
              <a:off x="6264275" y="3914776"/>
              <a:ext cx="550863" cy="452438"/>
              <a:chOff x="2886" y="1668"/>
              <a:chExt cx="347" cy="285"/>
            </a:xfrm>
          </p:grpSpPr>
          <p:sp>
            <p:nvSpPr>
              <p:cNvPr id="76865" name="Rectangle 135"/>
              <p:cNvSpPr>
                <a:spLocks noChangeArrowheads="1"/>
              </p:cNvSpPr>
              <p:nvPr/>
            </p:nvSpPr>
            <p:spPr bwMode="auto">
              <a:xfrm>
                <a:off x="2886" y="1668"/>
                <a:ext cx="347" cy="285"/>
              </a:xfrm>
              <a:prstGeom prst="rect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66" name="Oval 136"/>
              <p:cNvSpPr>
                <a:spLocks noChangeArrowheads="1"/>
              </p:cNvSpPr>
              <p:nvPr/>
            </p:nvSpPr>
            <p:spPr bwMode="auto">
              <a:xfrm>
                <a:off x="2905" y="1674"/>
                <a:ext cx="314" cy="74"/>
              </a:xfrm>
              <a:prstGeom prst="ellipse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67" name="Rectangle 137"/>
              <p:cNvSpPr>
                <a:spLocks noChangeArrowheads="1"/>
              </p:cNvSpPr>
              <p:nvPr/>
            </p:nvSpPr>
            <p:spPr bwMode="auto">
              <a:xfrm>
                <a:off x="2913" y="1785"/>
                <a:ext cx="300" cy="156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68" name="Line 138"/>
              <p:cNvSpPr>
                <a:spLocks noChangeShapeType="1"/>
              </p:cNvSpPr>
              <p:nvPr/>
            </p:nvSpPr>
            <p:spPr bwMode="auto">
              <a:xfrm>
                <a:off x="3082" y="1811"/>
                <a:ext cx="1" cy="13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69" name="Line 139"/>
              <p:cNvSpPr>
                <a:spLocks noChangeShapeType="1"/>
              </p:cNvSpPr>
              <p:nvPr/>
            </p:nvSpPr>
            <p:spPr bwMode="auto">
              <a:xfrm>
                <a:off x="2913" y="1842"/>
                <a:ext cx="300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70" name="Line 140"/>
              <p:cNvSpPr>
                <a:spLocks noChangeShapeType="1"/>
              </p:cNvSpPr>
              <p:nvPr/>
            </p:nvSpPr>
            <p:spPr bwMode="auto">
              <a:xfrm>
                <a:off x="2912" y="1812"/>
                <a:ext cx="300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71" name="AutoShape 141"/>
              <p:cNvSpPr>
                <a:spLocks noChangeArrowheads="1"/>
              </p:cNvSpPr>
              <p:nvPr/>
            </p:nvSpPr>
            <p:spPr bwMode="auto">
              <a:xfrm rot="5400000">
                <a:off x="3051" y="1745"/>
                <a:ext cx="29" cy="41"/>
              </a:xfrm>
              <a:prstGeom prst="rightArrow">
                <a:avLst>
                  <a:gd name="adj1" fmla="val 51167"/>
                  <a:gd name="adj2" fmla="val 39736"/>
                </a:avLst>
              </a:prstGeom>
              <a:solidFill>
                <a:schemeClr val="accent2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</p:grpSp>
        <p:grpSp>
          <p:nvGrpSpPr>
            <p:cNvPr id="76841" name="Group 142"/>
            <p:cNvGrpSpPr>
              <a:grpSpLocks/>
            </p:cNvGrpSpPr>
            <p:nvPr/>
          </p:nvGrpSpPr>
          <p:grpSpPr bwMode="auto">
            <a:xfrm>
              <a:off x="5894388" y="5991226"/>
              <a:ext cx="550863" cy="452438"/>
              <a:chOff x="2886" y="1668"/>
              <a:chExt cx="347" cy="285"/>
            </a:xfrm>
          </p:grpSpPr>
          <p:sp>
            <p:nvSpPr>
              <p:cNvPr id="76858" name="Rectangle 143"/>
              <p:cNvSpPr>
                <a:spLocks noChangeArrowheads="1"/>
              </p:cNvSpPr>
              <p:nvPr/>
            </p:nvSpPr>
            <p:spPr bwMode="auto">
              <a:xfrm>
                <a:off x="2886" y="1668"/>
                <a:ext cx="347" cy="285"/>
              </a:xfrm>
              <a:prstGeom prst="rect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59" name="Oval 144"/>
              <p:cNvSpPr>
                <a:spLocks noChangeArrowheads="1"/>
              </p:cNvSpPr>
              <p:nvPr/>
            </p:nvSpPr>
            <p:spPr bwMode="auto">
              <a:xfrm>
                <a:off x="2905" y="1674"/>
                <a:ext cx="314" cy="74"/>
              </a:xfrm>
              <a:prstGeom prst="ellipse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60" name="Rectangle 145"/>
              <p:cNvSpPr>
                <a:spLocks noChangeArrowheads="1"/>
              </p:cNvSpPr>
              <p:nvPr/>
            </p:nvSpPr>
            <p:spPr bwMode="auto">
              <a:xfrm>
                <a:off x="2913" y="1785"/>
                <a:ext cx="300" cy="156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61" name="Line 146"/>
              <p:cNvSpPr>
                <a:spLocks noChangeShapeType="1"/>
              </p:cNvSpPr>
              <p:nvPr/>
            </p:nvSpPr>
            <p:spPr bwMode="auto">
              <a:xfrm>
                <a:off x="3082" y="1811"/>
                <a:ext cx="1" cy="13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62" name="Line 147"/>
              <p:cNvSpPr>
                <a:spLocks noChangeShapeType="1"/>
              </p:cNvSpPr>
              <p:nvPr/>
            </p:nvSpPr>
            <p:spPr bwMode="auto">
              <a:xfrm>
                <a:off x="2913" y="1842"/>
                <a:ext cx="300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63" name="Line 148"/>
              <p:cNvSpPr>
                <a:spLocks noChangeShapeType="1"/>
              </p:cNvSpPr>
              <p:nvPr/>
            </p:nvSpPr>
            <p:spPr bwMode="auto">
              <a:xfrm>
                <a:off x="2912" y="1812"/>
                <a:ext cx="300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64" name="AutoShape 149"/>
              <p:cNvSpPr>
                <a:spLocks noChangeArrowheads="1"/>
              </p:cNvSpPr>
              <p:nvPr/>
            </p:nvSpPr>
            <p:spPr bwMode="auto">
              <a:xfrm rot="5400000">
                <a:off x="3051" y="1745"/>
                <a:ext cx="29" cy="41"/>
              </a:xfrm>
              <a:prstGeom prst="rightArrow">
                <a:avLst>
                  <a:gd name="adj1" fmla="val 51167"/>
                  <a:gd name="adj2" fmla="val 39736"/>
                </a:avLst>
              </a:prstGeom>
              <a:solidFill>
                <a:schemeClr val="accent2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</p:grpSp>
        <p:grpSp>
          <p:nvGrpSpPr>
            <p:cNvPr id="76842" name="Group 150"/>
            <p:cNvGrpSpPr>
              <a:grpSpLocks/>
            </p:cNvGrpSpPr>
            <p:nvPr/>
          </p:nvGrpSpPr>
          <p:grpSpPr bwMode="auto">
            <a:xfrm>
              <a:off x="5199063" y="5772151"/>
              <a:ext cx="550863" cy="452438"/>
              <a:chOff x="2886" y="1668"/>
              <a:chExt cx="347" cy="285"/>
            </a:xfrm>
          </p:grpSpPr>
          <p:sp>
            <p:nvSpPr>
              <p:cNvPr id="76851" name="Rectangle 151"/>
              <p:cNvSpPr>
                <a:spLocks noChangeArrowheads="1"/>
              </p:cNvSpPr>
              <p:nvPr/>
            </p:nvSpPr>
            <p:spPr bwMode="auto">
              <a:xfrm>
                <a:off x="2886" y="1668"/>
                <a:ext cx="347" cy="285"/>
              </a:xfrm>
              <a:prstGeom prst="rect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52" name="Oval 152"/>
              <p:cNvSpPr>
                <a:spLocks noChangeArrowheads="1"/>
              </p:cNvSpPr>
              <p:nvPr/>
            </p:nvSpPr>
            <p:spPr bwMode="auto">
              <a:xfrm>
                <a:off x="2905" y="1674"/>
                <a:ext cx="314" cy="74"/>
              </a:xfrm>
              <a:prstGeom prst="ellipse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53" name="Rectangle 153"/>
              <p:cNvSpPr>
                <a:spLocks noChangeArrowheads="1"/>
              </p:cNvSpPr>
              <p:nvPr/>
            </p:nvSpPr>
            <p:spPr bwMode="auto">
              <a:xfrm>
                <a:off x="2913" y="1785"/>
                <a:ext cx="300" cy="156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54" name="Line 154"/>
              <p:cNvSpPr>
                <a:spLocks noChangeShapeType="1"/>
              </p:cNvSpPr>
              <p:nvPr/>
            </p:nvSpPr>
            <p:spPr bwMode="auto">
              <a:xfrm>
                <a:off x="3082" y="1811"/>
                <a:ext cx="1" cy="13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55" name="Line 155"/>
              <p:cNvSpPr>
                <a:spLocks noChangeShapeType="1"/>
              </p:cNvSpPr>
              <p:nvPr/>
            </p:nvSpPr>
            <p:spPr bwMode="auto">
              <a:xfrm>
                <a:off x="2913" y="1842"/>
                <a:ext cx="300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56" name="Line 156"/>
              <p:cNvSpPr>
                <a:spLocks noChangeShapeType="1"/>
              </p:cNvSpPr>
              <p:nvPr/>
            </p:nvSpPr>
            <p:spPr bwMode="auto">
              <a:xfrm>
                <a:off x="2912" y="1812"/>
                <a:ext cx="300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57" name="AutoShape 157"/>
              <p:cNvSpPr>
                <a:spLocks noChangeArrowheads="1"/>
              </p:cNvSpPr>
              <p:nvPr/>
            </p:nvSpPr>
            <p:spPr bwMode="auto">
              <a:xfrm rot="5400000">
                <a:off x="3051" y="1745"/>
                <a:ext cx="29" cy="41"/>
              </a:xfrm>
              <a:prstGeom prst="rightArrow">
                <a:avLst>
                  <a:gd name="adj1" fmla="val 51167"/>
                  <a:gd name="adj2" fmla="val 39736"/>
                </a:avLst>
              </a:prstGeom>
              <a:solidFill>
                <a:schemeClr val="accent2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</p:grpSp>
        <p:grpSp>
          <p:nvGrpSpPr>
            <p:cNvPr id="76843" name="Group 158"/>
            <p:cNvGrpSpPr>
              <a:grpSpLocks/>
            </p:cNvGrpSpPr>
            <p:nvPr/>
          </p:nvGrpSpPr>
          <p:grpSpPr bwMode="auto">
            <a:xfrm>
              <a:off x="4543425" y="5964238"/>
              <a:ext cx="550863" cy="452438"/>
              <a:chOff x="2886" y="1668"/>
              <a:chExt cx="347" cy="285"/>
            </a:xfrm>
          </p:grpSpPr>
          <p:sp>
            <p:nvSpPr>
              <p:cNvPr id="76844" name="Rectangle 159"/>
              <p:cNvSpPr>
                <a:spLocks noChangeArrowheads="1"/>
              </p:cNvSpPr>
              <p:nvPr/>
            </p:nvSpPr>
            <p:spPr bwMode="auto">
              <a:xfrm>
                <a:off x="2886" y="1668"/>
                <a:ext cx="347" cy="285"/>
              </a:xfrm>
              <a:prstGeom prst="rect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45" name="Oval 160"/>
              <p:cNvSpPr>
                <a:spLocks noChangeArrowheads="1"/>
              </p:cNvSpPr>
              <p:nvPr/>
            </p:nvSpPr>
            <p:spPr bwMode="auto">
              <a:xfrm>
                <a:off x="2905" y="1674"/>
                <a:ext cx="314" cy="74"/>
              </a:xfrm>
              <a:prstGeom prst="ellipse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46" name="Rectangle 161"/>
              <p:cNvSpPr>
                <a:spLocks noChangeArrowheads="1"/>
              </p:cNvSpPr>
              <p:nvPr/>
            </p:nvSpPr>
            <p:spPr bwMode="auto">
              <a:xfrm>
                <a:off x="2913" y="1785"/>
                <a:ext cx="300" cy="156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  <p:sp>
            <p:nvSpPr>
              <p:cNvPr id="76847" name="Line 162"/>
              <p:cNvSpPr>
                <a:spLocks noChangeShapeType="1"/>
              </p:cNvSpPr>
              <p:nvPr/>
            </p:nvSpPr>
            <p:spPr bwMode="auto">
              <a:xfrm>
                <a:off x="3082" y="1811"/>
                <a:ext cx="1" cy="13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48" name="Line 163"/>
              <p:cNvSpPr>
                <a:spLocks noChangeShapeType="1"/>
              </p:cNvSpPr>
              <p:nvPr/>
            </p:nvSpPr>
            <p:spPr bwMode="auto">
              <a:xfrm>
                <a:off x="2913" y="1842"/>
                <a:ext cx="300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49" name="Line 164"/>
              <p:cNvSpPr>
                <a:spLocks noChangeShapeType="1"/>
              </p:cNvSpPr>
              <p:nvPr/>
            </p:nvSpPr>
            <p:spPr bwMode="auto">
              <a:xfrm>
                <a:off x="2912" y="1812"/>
                <a:ext cx="300" cy="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50" name="AutoShape 165"/>
              <p:cNvSpPr>
                <a:spLocks noChangeArrowheads="1"/>
              </p:cNvSpPr>
              <p:nvPr/>
            </p:nvSpPr>
            <p:spPr bwMode="auto">
              <a:xfrm rot="5400000">
                <a:off x="3051" y="1745"/>
                <a:ext cx="29" cy="41"/>
              </a:xfrm>
              <a:prstGeom prst="rightArrow">
                <a:avLst>
                  <a:gd name="adj1" fmla="val 51167"/>
                  <a:gd name="adj2" fmla="val 39736"/>
                </a:avLst>
              </a:prstGeom>
              <a:solidFill>
                <a:schemeClr val="accent2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 sz="1800">
                  <a:solidFill>
                    <a:srgbClr val="000000"/>
                  </a:solidFill>
                </a:endParaRPr>
              </a:p>
            </p:txBody>
          </p:sp>
        </p:grpSp>
      </p:grpSp>
      <p:cxnSp>
        <p:nvCxnSpPr>
          <p:cNvPr id="76810" name="Straight Connector 421888"/>
          <p:cNvCxnSpPr>
            <a:cxnSpLocks noChangeShapeType="1"/>
          </p:cNvCxnSpPr>
          <p:nvPr/>
        </p:nvCxnSpPr>
        <p:spPr bwMode="auto">
          <a:xfrm>
            <a:off x="2197100" y="2743200"/>
            <a:ext cx="209550" cy="57467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76811" name="Straight Connector 421894"/>
          <p:cNvCxnSpPr>
            <a:cxnSpLocks noChangeShapeType="1"/>
          </p:cNvCxnSpPr>
          <p:nvPr/>
        </p:nvCxnSpPr>
        <p:spPr bwMode="auto">
          <a:xfrm flipH="1">
            <a:off x="3503613" y="2444750"/>
            <a:ext cx="1943100" cy="17113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2" name="TextBox 1"/>
          <p:cNvSpPr txBox="1"/>
          <p:nvPr/>
        </p:nvSpPr>
        <p:spPr>
          <a:xfrm>
            <a:off x="1109785" y="789353"/>
            <a:ext cx="613450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 smtClean="0"/>
              <a:t>Two key network core functions</a:t>
            </a:r>
            <a:endParaRPr lang="en-US" sz="3600" dirty="0"/>
          </a:p>
        </p:txBody>
      </p:sp>
      <p:sp>
        <p:nvSpPr>
          <p:cNvPr id="178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19770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5" name="Footer Placeholder 2"/>
          <p:cNvSpPr>
            <a:spLocks noGrp="1"/>
          </p:cNvSpPr>
          <p:nvPr>
            <p:ph type="ftr" sz="quarter" idx="1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 smtClean="0">
                <a:latin typeface="Tahoma" panose="020B0604030504040204" pitchFamily="34" charset="0"/>
              </a:rPr>
              <a:t>Introduction</a:t>
            </a:r>
          </a:p>
        </p:txBody>
      </p:sp>
      <p:sp>
        <p:nvSpPr>
          <p:cNvPr id="77827" name="Rectangle 1027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15925" y="1236663"/>
            <a:ext cx="4465638" cy="4648200"/>
          </a:xfrm>
        </p:spPr>
        <p:txBody>
          <a:bodyPr>
            <a:normAutofit fontScale="85000" lnSpcReduction="20000"/>
          </a:bodyPr>
          <a:lstStyle/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end-end resources allocated to, reserved for </a:t>
            </a:r>
            <a:r>
              <a:rPr lang="ja-JP" altLang="en-US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“</a:t>
            </a:r>
            <a:r>
              <a:rPr lang="en-US" altLang="ja-JP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call</a:t>
            </a:r>
            <a:r>
              <a:rPr lang="ja-JP" altLang="en-US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”</a:t>
            </a:r>
            <a:r>
              <a:rPr lang="en-US" altLang="ja-JP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 between source &amp; dest:</a:t>
            </a:r>
          </a:p>
          <a:p>
            <a:pPr eaLnBrk="1" hangingPunct="1"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In diagram, each link has four circuits. </a:t>
            </a:r>
          </a:p>
          <a:p>
            <a:pPr lvl="1" eaLnBrk="1" hangingPunct="1">
              <a:buSzPct val="75000"/>
            </a:pPr>
            <a:r>
              <a:rPr lang="en-US" altLang="en-US" smtClean="0">
                <a:ea typeface="ＭＳ Ｐゴシック" panose="020B0600070205080204" pitchFamily="34" charset="-128"/>
              </a:rPr>
              <a:t>call gets 2</a:t>
            </a:r>
            <a:r>
              <a:rPr lang="en-US" altLang="en-US" baseline="30000" smtClean="0">
                <a:ea typeface="ＭＳ Ｐゴシック" panose="020B0600070205080204" pitchFamily="34" charset="-128"/>
              </a:rPr>
              <a:t>nd</a:t>
            </a:r>
            <a:r>
              <a:rPr lang="en-US" altLang="en-US" smtClean="0">
                <a:ea typeface="ＭＳ Ｐゴシック" panose="020B0600070205080204" pitchFamily="34" charset="-128"/>
              </a:rPr>
              <a:t> circuit in top link and 1</a:t>
            </a:r>
            <a:r>
              <a:rPr lang="en-US" altLang="en-US" baseline="30000" smtClean="0">
                <a:ea typeface="ＭＳ Ｐゴシック" panose="020B0600070205080204" pitchFamily="34" charset="-128"/>
              </a:rPr>
              <a:t>st</a:t>
            </a:r>
            <a:r>
              <a:rPr lang="en-US" altLang="en-US" smtClean="0">
                <a:ea typeface="ＭＳ Ｐゴシック" panose="020B0600070205080204" pitchFamily="34" charset="-128"/>
              </a:rPr>
              <a:t> circuit in right link.</a:t>
            </a:r>
          </a:p>
          <a:p>
            <a:pPr eaLnBrk="1" hangingPunct="1"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dedicated resources: no sharing</a:t>
            </a:r>
          </a:p>
          <a:p>
            <a:pPr lvl="1" eaLnBrk="1" hangingPunct="1">
              <a:buSzPct val="75000"/>
            </a:pPr>
            <a:r>
              <a:rPr lang="en-US" altLang="en-US" smtClean="0">
                <a:ea typeface="Arial" panose="020B0604020202020204" pitchFamily="34" charset="0"/>
              </a:rPr>
              <a:t>circuit-like (guaranteed) performance</a:t>
            </a:r>
          </a:p>
          <a:p>
            <a:pPr eaLnBrk="1" hangingPunct="1"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circuit segment idle if not used by call </a:t>
            </a:r>
            <a:r>
              <a:rPr lang="en-US" altLang="en-US" sz="2400" i="1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(no sharing)</a:t>
            </a:r>
          </a:p>
          <a:p>
            <a:pPr eaLnBrk="1" hangingPunct="1"/>
            <a:r>
              <a:rPr lang="en-US" altLang="en-US" sz="2400" smtClean="0">
                <a:ea typeface="ＭＳ Ｐゴシック" panose="020B0600070205080204" pitchFamily="34" charset="-128"/>
              </a:rPr>
              <a:t>Commonly used in traditional telephone networks</a:t>
            </a:r>
          </a:p>
        </p:txBody>
      </p:sp>
      <p:sp>
        <p:nvSpPr>
          <p:cNvPr id="77829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>
                <a:latin typeface="Tahoma" panose="020B0604030504040204" pitchFamily="34" charset="0"/>
              </a:rPr>
              <a:t>1-</a:t>
            </a:r>
            <a:fld id="{0D75E709-75A2-458F-9D88-CBBCF3569E64}" type="slidenum">
              <a:rPr lang="en-US" altLang="en-US" sz="1200">
                <a:latin typeface="Tahoma" panose="020B0604030504040204" pitchFamily="34" charset="0"/>
              </a:rPr>
              <a:pPr/>
              <a:t>37</a:t>
            </a:fld>
            <a:endParaRPr lang="en-US" altLang="en-US" sz="1200">
              <a:latin typeface="Tahoma" panose="020B0604030504040204" pitchFamily="34" charset="0"/>
            </a:endParaRPr>
          </a:p>
        </p:txBody>
      </p:sp>
      <p:grpSp>
        <p:nvGrpSpPr>
          <p:cNvPr id="77830" name="Group 360"/>
          <p:cNvGrpSpPr>
            <a:grpSpLocks/>
          </p:cNvGrpSpPr>
          <p:nvPr/>
        </p:nvGrpSpPr>
        <p:grpSpPr bwMode="auto">
          <a:xfrm>
            <a:off x="4749800" y="1371600"/>
            <a:ext cx="4394200" cy="3735388"/>
            <a:chOff x="1524000" y="1295400"/>
            <a:chExt cx="5715000" cy="5108575"/>
          </a:xfrm>
        </p:grpSpPr>
        <p:grpSp>
          <p:nvGrpSpPr>
            <p:cNvPr id="77831" name="Group 100"/>
            <p:cNvGrpSpPr>
              <a:grpSpLocks/>
            </p:cNvGrpSpPr>
            <p:nvPr/>
          </p:nvGrpSpPr>
          <p:grpSpPr bwMode="auto">
            <a:xfrm>
              <a:off x="1524000" y="1295400"/>
              <a:ext cx="820738" cy="688975"/>
              <a:chOff x="-44" y="1473"/>
              <a:chExt cx="981" cy="1105"/>
            </a:xfrm>
          </p:grpSpPr>
          <p:pic>
            <p:nvPicPr>
              <p:cNvPr id="77909" name="Picture 101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flipH="1">
                <a:off x="-44" y="1473"/>
                <a:ext cx="981" cy="110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7910" name="Freeform 102"/>
              <p:cNvSpPr>
                <a:spLocks/>
              </p:cNvSpPr>
              <p:nvPr/>
            </p:nvSpPr>
            <p:spPr bwMode="auto">
              <a:xfrm flipH="1">
                <a:off x="374" y="1579"/>
                <a:ext cx="477" cy="506"/>
              </a:xfrm>
              <a:custGeom>
                <a:avLst/>
                <a:gdLst>
                  <a:gd name="T0" fmla="*/ 0 w 356"/>
                  <a:gd name="T1" fmla="*/ 0 h 368"/>
                  <a:gd name="T2" fmla="*/ 967 w 356"/>
                  <a:gd name="T3" fmla="*/ 50 h 368"/>
                  <a:gd name="T4" fmla="*/ 1147 w 356"/>
                  <a:gd name="T5" fmla="*/ 1049 h 368"/>
                  <a:gd name="T6" fmla="*/ 253 w 356"/>
                  <a:gd name="T7" fmla="*/ 1316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77832" name="Group 142"/>
            <p:cNvGrpSpPr>
              <a:grpSpLocks/>
            </p:cNvGrpSpPr>
            <p:nvPr/>
          </p:nvGrpSpPr>
          <p:grpSpPr bwMode="auto">
            <a:xfrm>
              <a:off x="2514600" y="2438400"/>
              <a:ext cx="990600" cy="533400"/>
              <a:chOff x="2356" y="1300"/>
              <a:chExt cx="555" cy="194"/>
            </a:xfrm>
          </p:grpSpPr>
          <p:sp>
            <p:nvSpPr>
              <p:cNvPr id="77901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7902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7903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77904" name="Group 146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77907" name="Freeform 147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28575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908" name="Freeform 148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28575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905" name="Line 149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906" name="Line 150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7833" name="Group 100"/>
            <p:cNvGrpSpPr>
              <a:grpSpLocks/>
            </p:cNvGrpSpPr>
            <p:nvPr/>
          </p:nvGrpSpPr>
          <p:grpSpPr bwMode="auto">
            <a:xfrm>
              <a:off x="6400800" y="5715000"/>
              <a:ext cx="820738" cy="688975"/>
              <a:chOff x="-44" y="1473"/>
              <a:chExt cx="981" cy="1105"/>
            </a:xfrm>
          </p:grpSpPr>
          <p:pic>
            <p:nvPicPr>
              <p:cNvPr id="77899" name="Picture 101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flipH="1">
                <a:off x="-44" y="1473"/>
                <a:ext cx="981" cy="110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7900" name="Freeform 102"/>
              <p:cNvSpPr>
                <a:spLocks/>
              </p:cNvSpPr>
              <p:nvPr/>
            </p:nvSpPr>
            <p:spPr bwMode="auto">
              <a:xfrm flipH="1">
                <a:off x="374" y="1579"/>
                <a:ext cx="477" cy="506"/>
              </a:xfrm>
              <a:custGeom>
                <a:avLst/>
                <a:gdLst>
                  <a:gd name="T0" fmla="*/ 0 w 356"/>
                  <a:gd name="T1" fmla="*/ 0 h 368"/>
                  <a:gd name="T2" fmla="*/ 967 w 356"/>
                  <a:gd name="T3" fmla="*/ 50 h 368"/>
                  <a:gd name="T4" fmla="*/ 1147 w 356"/>
                  <a:gd name="T5" fmla="*/ 1049 h 368"/>
                  <a:gd name="T6" fmla="*/ 253 w 356"/>
                  <a:gd name="T7" fmla="*/ 1316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sp>
          <p:nvSpPr>
            <p:cNvPr id="365" name="Rectangle 364"/>
            <p:cNvSpPr/>
            <p:nvPr/>
          </p:nvSpPr>
          <p:spPr>
            <a:xfrm>
              <a:off x="3506081" y="2591541"/>
              <a:ext cx="1750838" cy="75987"/>
            </a:xfrm>
            <a:prstGeom prst="rect">
              <a:avLst/>
            </a:prstGeom>
            <a:no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>
                <a:solidFill>
                  <a:srgbClr val="FFFFFF"/>
                </a:solidFill>
                <a:ea typeface="ＭＳ Ｐゴシック" charset="0"/>
                <a:cs typeface="ＭＳ Ｐゴシック" charset="0"/>
              </a:endParaRPr>
            </a:p>
          </p:txBody>
        </p:sp>
        <p:sp>
          <p:nvSpPr>
            <p:cNvPr id="366" name="Rectangle 365"/>
            <p:cNvSpPr/>
            <p:nvPr/>
          </p:nvSpPr>
          <p:spPr>
            <a:xfrm>
              <a:off x="3506081" y="2667529"/>
              <a:ext cx="1750838" cy="75989"/>
            </a:xfrm>
            <a:prstGeom prst="rect">
              <a:avLst/>
            </a:prstGeom>
            <a:solidFill>
              <a:srgbClr val="00B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>
                <a:solidFill>
                  <a:srgbClr val="FFFFFF"/>
                </a:solidFill>
                <a:ea typeface="ＭＳ Ｐゴシック" charset="0"/>
                <a:cs typeface="ＭＳ Ｐゴシック" charset="0"/>
              </a:endParaRPr>
            </a:p>
          </p:txBody>
        </p:sp>
        <p:sp>
          <p:nvSpPr>
            <p:cNvPr id="367" name="Rectangle 366"/>
            <p:cNvSpPr/>
            <p:nvPr/>
          </p:nvSpPr>
          <p:spPr>
            <a:xfrm>
              <a:off x="3506081" y="2743518"/>
              <a:ext cx="1750838" cy="75987"/>
            </a:xfrm>
            <a:prstGeom prst="rect">
              <a:avLst/>
            </a:prstGeom>
            <a:no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>
                <a:solidFill>
                  <a:srgbClr val="FFFFFF"/>
                </a:solidFill>
                <a:ea typeface="ＭＳ Ｐゴシック" charset="0"/>
                <a:cs typeface="ＭＳ Ｐゴシック" charset="0"/>
              </a:endParaRPr>
            </a:p>
          </p:txBody>
        </p:sp>
        <p:sp>
          <p:nvSpPr>
            <p:cNvPr id="368" name="Rectangle 367"/>
            <p:cNvSpPr/>
            <p:nvPr/>
          </p:nvSpPr>
          <p:spPr>
            <a:xfrm>
              <a:off x="3506081" y="2819505"/>
              <a:ext cx="1750838" cy="75989"/>
            </a:xfrm>
            <a:prstGeom prst="rect">
              <a:avLst/>
            </a:prstGeom>
            <a:no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>
                <a:solidFill>
                  <a:srgbClr val="FFFFFF"/>
                </a:solidFill>
                <a:ea typeface="ＭＳ Ｐゴシック" charset="0"/>
                <a:cs typeface="ＭＳ Ｐゴシック" charset="0"/>
              </a:endParaRPr>
            </a:p>
          </p:txBody>
        </p:sp>
        <p:grpSp>
          <p:nvGrpSpPr>
            <p:cNvPr id="77838" name="Group 142"/>
            <p:cNvGrpSpPr>
              <a:grpSpLocks/>
            </p:cNvGrpSpPr>
            <p:nvPr/>
          </p:nvGrpSpPr>
          <p:grpSpPr bwMode="auto">
            <a:xfrm>
              <a:off x="5257800" y="2438400"/>
              <a:ext cx="990600" cy="533400"/>
              <a:chOff x="2356" y="1300"/>
              <a:chExt cx="555" cy="194"/>
            </a:xfrm>
          </p:grpSpPr>
          <p:sp>
            <p:nvSpPr>
              <p:cNvPr id="77891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7892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7893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77894" name="Group 146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77897" name="Freeform 147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28575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898" name="Freeform 148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28575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895" name="Line 149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896" name="Line 150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7839" name="Group 142"/>
            <p:cNvGrpSpPr>
              <a:grpSpLocks/>
            </p:cNvGrpSpPr>
            <p:nvPr/>
          </p:nvGrpSpPr>
          <p:grpSpPr bwMode="auto">
            <a:xfrm>
              <a:off x="2590800" y="4724400"/>
              <a:ext cx="990600" cy="533400"/>
              <a:chOff x="2356" y="1300"/>
              <a:chExt cx="555" cy="194"/>
            </a:xfrm>
          </p:grpSpPr>
          <p:sp>
            <p:nvSpPr>
              <p:cNvPr id="77883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7884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7885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77886" name="Group 146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77889" name="Freeform 147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28575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890" name="Freeform 148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28575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887" name="Line 149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888" name="Line 150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7840" name="Group 142"/>
            <p:cNvGrpSpPr>
              <a:grpSpLocks/>
            </p:cNvGrpSpPr>
            <p:nvPr/>
          </p:nvGrpSpPr>
          <p:grpSpPr bwMode="auto">
            <a:xfrm>
              <a:off x="5334000" y="4724400"/>
              <a:ext cx="990600" cy="533400"/>
              <a:chOff x="2356" y="1300"/>
              <a:chExt cx="555" cy="194"/>
            </a:xfrm>
          </p:grpSpPr>
          <p:sp>
            <p:nvSpPr>
              <p:cNvPr id="77875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7876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7877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77878" name="Group 146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77881" name="Freeform 147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28575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882" name="Freeform 148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28575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879" name="Line 149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880" name="Line 150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7841" name="Group 75"/>
            <p:cNvGrpSpPr>
              <a:grpSpLocks/>
            </p:cNvGrpSpPr>
            <p:nvPr/>
          </p:nvGrpSpPr>
          <p:grpSpPr bwMode="auto">
            <a:xfrm rot="5400000">
              <a:off x="2171700" y="3695700"/>
              <a:ext cx="1752600" cy="304800"/>
              <a:chOff x="4876800" y="1143000"/>
              <a:chExt cx="1752600" cy="304800"/>
            </a:xfrm>
          </p:grpSpPr>
          <p:sp>
            <p:nvSpPr>
              <p:cNvPr id="402" name="Rectangle 401"/>
              <p:cNvSpPr/>
              <p:nvPr/>
            </p:nvSpPr>
            <p:spPr>
              <a:xfrm>
                <a:off x="4874310" y="1153212"/>
                <a:ext cx="1752069" cy="76393"/>
              </a:xfrm>
              <a:prstGeom prst="rect">
                <a:avLst/>
              </a:prstGeom>
              <a:noFill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charset="0"/>
                  <a:cs typeface="ＭＳ Ｐゴシック" charset="0"/>
                </a:endParaRPr>
              </a:p>
            </p:txBody>
          </p:sp>
          <p:sp>
            <p:nvSpPr>
              <p:cNvPr id="403" name="Rectangle 402"/>
              <p:cNvSpPr/>
              <p:nvPr/>
            </p:nvSpPr>
            <p:spPr>
              <a:xfrm>
                <a:off x="4874310" y="1229604"/>
                <a:ext cx="1752069" cy="76392"/>
              </a:xfrm>
              <a:prstGeom prst="rect">
                <a:avLst/>
              </a:prstGeom>
              <a:noFill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charset="0"/>
                  <a:cs typeface="ＭＳ Ｐゴシック" charset="0"/>
                </a:endParaRPr>
              </a:p>
            </p:txBody>
          </p:sp>
          <p:sp>
            <p:nvSpPr>
              <p:cNvPr id="404" name="Rectangle 403"/>
              <p:cNvSpPr/>
              <p:nvPr/>
            </p:nvSpPr>
            <p:spPr>
              <a:xfrm>
                <a:off x="4874310" y="1305997"/>
                <a:ext cx="1752069" cy="76393"/>
              </a:xfrm>
              <a:prstGeom prst="rect">
                <a:avLst/>
              </a:prstGeom>
              <a:noFill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charset="0"/>
                  <a:cs typeface="ＭＳ Ｐゴシック" charset="0"/>
                </a:endParaRPr>
              </a:p>
            </p:txBody>
          </p:sp>
          <p:sp>
            <p:nvSpPr>
              <p:cNvPr id="405" name="Rectangle 404"/>
              <p:cNvSpPr/>
              <p:nvPr/>
            </p:nvSpPr>
            <p:spPr>
              <a:xfrm>
                <a:off x="4874310" y="1382390"/>
                <a:ext cx="1752069" cy="76392"/>
              </a:xfrm>
              <a:prstGeom prst="rect">
                <a:avLst/>
              </a:prstGeom>
              <a:noFill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charset="0"/>
                  <a:cs typeface="ＭＳ Ｐゴシック" charset="0"/>
                </a:endParaRPr>
              </a:p>
            </p:txBody>
          </p:sp>
        </p:grpSp>
        <p:grpSp>
          <p:nvGrpSpPr>
            <p:cNvPr id="77842" name="Group 80"/>
            <p:cNvGrpSpPr>
              <a:grpSpLocks/>
            </p:cNvGrpSpPr>
            <p:nvPr/>
          </p:nvGrpSpPr>
          <p:grpSpPr bwMode="auto">
            <a:xfrm>
              <a:off x="3581400" y="4876800"/>
              <a:ext cx="1752600" cy="304800"/>
              <a:chOff x="4876800" y="1143000"/>
              <a:chExt cx="1752600" cy="304800"/>
            </a:xfrm>
          </p:grpSpPr>
          <p:sp>
            <p:nvSpPr>
              <p:cNvPr id="398" name="Rectangle 397"/>
              <p:cNvSpPr/>
              <p:nvPr/>
            </p:nvSpPr>
            <p:spPr>
              <a:xfrm>
                <a:off x="4875809" y="1143899"/>
                <a:ext cx="1752903" cy="75989"/>
              </a:xfrm>
              <a:prstGeom prst="rect">
                <a:avLst/>
              </a:prstGeom>
              <a:noFill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charset="0"/>
                  <a:cs typeface="ＭＳ Ｐゴシック" charset="0"/>
                </a:endParaRPr>
              </a:p>
            </p:txBody>
          </p:sp>
          <p:sp>
            <p:nvSpPr>
              <p:cNvPr id="399" name="Rectangle 398"/>
              <p:cNvSpPr/>
              <p:nvPr/>
            </p:nvSpPr>
            <p:spPr>
              <a:xfrm>
                <a:off x="4875809" y="1219887"/>
                <a:ext cx="1752903" cy="75987"/>
              </a:xfrm>
              <a:prstGeom prst="rect">
                <a:avLst/>
              </a:prstGeom>
              <a:noFill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charset="0"/>
                  <a:cs typeface="ＭＳ Ｐゴシック" charset="0"/>
                </a:endParaRPr>
              </a:p>
            </p:txBody>
          </p:sp>
          <p:sp>
            <p:nvSpPr>
              <p:cNvPr id="400" name="Rectangle 399"/>
              <p:cNvSpPr/>
              <p:nvPr/>
            </p:nvSpPr>
            <p:spPr>
              <a:xfrm>
                <a:off x="4875809" y="1295875"/>
                <a:ext cx="1752903" cy="75989"/>
              </a:xfrm>
              <a:prstGeom prst="rect">
                <a:avLst/>
              </a:prstGeom>
              <a:noFill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charset="0"/>
                  <a:cs typeface="ＭＳ Ｐゴシック" charset="0"/>
                </a:endParaRPr>
              </a:p>
            </p:txBody>
          </p:sp>
          <p:sp>
            <p:nvSpPr>
              <p:cNvPr id="401" name="Rectangle 400"/>
              <p:cNvSpPr/>
              <p:nvPr/>
            </p:nvSpPr>
            <p:spPr>
              <a:xfrm>
                <a:off x="4875809" y="1371863"/>
                <a:ext cx="1752903" cy="75987"/>
              </a:xfrm>
              <a:prstGeom prst="rect">
                <a:avLst/>
              </a:prstGeom>
              <a:noFill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charset="0"/>
                  <a:cs typeface="ＭＳ Ｐゴシック" charset="0"/>
                </a:endParaRPr>
              </a:p>
            </p:txBody>
          </p:sp>
        </p:grpSp>
        <p:sp>
          <p:nvSpPr>
            <p:cNvPr id="374" name="Rectangle 373"/>
            <p:cNvSpPr/>
            <p:nvPr/>
          </p:nvSpPr>
          <p:spPr>
            <a:xfrm rot="5400000">
              <a:off x="5030222" y="3809320"/>
              <a:ext cx="1752070" cy="76393"/>
            </a:xfrm>
            <a:prstGeom prst="rect">
              <a:avLst/>
            </a:prstGeom>
            <a:no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>
                <a:solidFill>
                  <a:srgbClr val="FFFFFF"/>
                </a:solidFill>
                <a:ea typeface="ＭＳ Ｐゴシック" charset="0"/>
                <a:cs typeface="ＭＳ Ｐゴシック" charset="0"/>
              </a:endParaRPr>
            </a:p>
          </p:txBody>
        </p:sp>
        <p:sp>
          <p:nvSpPr>
            <p:cNvPr id="375" name="Rectangle 374"/>
            <p:cNvSpPr/>
            <p:nvPr/>
          </p:nvSpPr>
          <p:spPr>
            <a:xfrm rot="5400000">
              <a:off x="4953830" y="3809320"/>
              <a:ext cx="1752070" cy="76392"/>
            </a:xfrm>
            <a:prstGeom prst="rect">
              <a:avLst/>
            </a:prstGeom>
            <a:no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>
                <a:solidFill>
                  <a:srgbClr val="FFFFFF"/>
                </a:solidFill>
                <a:ea typeface="ＭＳ Ｐゴシック" charset="0"/>
                <a:cs typeface="ＭＳ Ｐゴシック" charset="0"/>
              </a:endParaRPr>
            </a:p>
          </p:txBody>
        </p:sp>
        <p:sp>
          <p:nvSpPr>
            <p:cNvPr id="376" name="Rectangle 375"/>
            <p:cNvSpPr/>
            <p:nvPr/>
          </p:nvSpPr>
          <p:spPr>
            <a:xfrm rot="5400000">
              <a:off x="4877436" y="3809320"/>
              <a:ext cx="1752070" cy="76393"/>
            </a:xfrm>
            <a:prstGeom prst="rect">
              <a:avLst/>
            </a:prstGeom>
            <a:no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>
                <a:solidFill>
                  <a:srgbClr val="FFFFFF"/>
                </a:solidFill>
                <a:ea typeface="ＭＳ Ｐゴシック" charset="0"/>
                <a:cs typeface="ＭＳ Ｐゴシック" charset="0"/>
              </a:endParaRPr>
            </a:p>
          </p:txBody>
        </p:sp>
        <p:sp>
          <p:nvSpPr>
            <p:cNvPr id="377" name="Rectangle 376"/>
            <p:cNvSpPr/>
            <p:nvPr/>
          </p:nvSpPr>
          <p:spPr>
            <a:xfrm rot="5400000">
              <a:off x="4801044" y="3809320"/>
              <a:ext cx="1752070" cy="76392"/>
            </a:xfrm>
            <a:prstGeom prst="rect">
              <a:avLst/>
            </a:prstGeom>
            <a:solidFill>
              <a:srgbClr val="00B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>
                <a:solidFill>
                  <a:srgbClr val="FFFFFF"/>
                </a:solidFill>
                <a:ea typeface="ＭＳ Ｐゴシック" charset="0"/>
                <a:cs typeface="ＭＳ Ｐゴシック" charset="0"/>
              </a:endParaRPr>
            </a:p>
          </p:txBody>
        </p:sp>
        <p:sp>
          <p:nvSpPr>
            <p:cNvPr id="378" name="Rectangle 377"/>
            <p:cNvSpPr/>
            <p:nvPr/>
          </p:nvSpPr>
          <p:spPr>
            <a:xfrm rot="3198033">
              <a:off x="2060570" y="2095244"/>
              <a:ext cx="894489" cy="76393"/>
            </a:xfrm>
            <a:prstGeom prst="rect">
              <a:avLst/>
            </a:prstGeom>
            <a:solidFill>
              <a:srgbClr val="00B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>
                <a:solidFill>
                  <a:srgbClr val="FFFFFF"/>
                </a:solidFill>
                <a:ea typeface="ＭＳ Ｐゴシック" charset="0"/>
                <a:cs typeface="ＭＳ Ｐゴシック" charset="0"/>
              </a:endParaRPr>
            </a:p>
          </p:txBody>
        </p:sp>
        <p:sp>
          <p:nvSpPr>
            <p:cNvPr id="379" name="Rectangle 378"/>
            <p:cNvSpPr/>
            <p:nvPr/>
          </p:nvSpPr>
          <p:spPr>
            <a:xfrm rot="3198033">
              <a:off x="6023752" y="5524481"/>
              <a:ext cx="892319" cy="76392"/>
            </a:xfrm>
            <a:prstGeom prst="rect">
              <a:avLst/>
            </a:prstGeom>
            <a:solidFill>
              <a:srgbClr val="00B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>
                <a:solidFill>
                  <a:srgbClr val="FFFFFF"/>
                </a:solidFill>
                <a:ea typeface="ＭＳ Ｐゴシック" charset="0"/>
                <a:cs typeface="ＭＳ Ｐゴシック" charset="0"/>
              </a:endParaRPr>
            </a:p>
          </p:txBody>
        </p:sp>
        <p:cxnSp>
          <p:nvCxnSpPr>
            <p:cNvPr id="380" name="Straight Connector 379"/>
            <p:cNvCxnSpPr>
              <a:endCxn id="77903" idx="0"/>
            </p:cNvCxnSpPr>
            <p:nvPr/>
          </p:nvCxnSpPr>
          <p:spPr>
            <a:xfrm rot="16200000" flipH="1">
              <a:off x="2607857" y="2038817"/>
              <a:ext cx="762052" cy="35099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1" name="Straight Connector 380"/>
            <p:cNvCxnSpPr/>
            <p:nvPr/>
          </p:nvCxnSpPr>
          <p:spPr>
            <a:xfrm rot="5400000">
              <a:off x="3124704" y="1905295"/>
              <a:ext cx="607905" cy="456292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2" name="Straight Connector 381"/>
            <p:cNvCxnSpPr/>
            <p:nvPr/>
          </p:nvCxnSpPr>
          <p:spPr>
            <a:xfrm>
              <a:off x="1905964" y="2667529"/>
              <a:ext cx="609076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3" name="Straight Connector 382"/>
            <p:cNvCxnSpPr>
              <a:endCxn id="77887" idx="0"/>
            </p:cNvCxnSpPr>
            <p:nvPr/>
          </p:nvCxnSpPr>
          <p:spPr>
            <a:xfrm>
              <a:off x="1905964" y="4877698"/>
              <a:ext cx="687534" cy="15198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4" name="Straight Connector 383"/>
            <p:cNvCxnSpPr>
              <a:endCxn id="77885" idx="1"/>
            </p:cNvCxnSpPr>
            <p:nvPr/>
          </p:nvCxnSpPr>
          <p:spPr>
            <a:xfrm>
              <a:off x="2133078" y="4343610"/>
              <a:ext cx="600818" cy="432048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5" name="Straight Connector 384"/>
            <p:cNvCxnSpPr>
              <a:endCxn id="77883" idx="3"/>
            </p:cNvCxnSpPr>
            <p:nvPr/>
          </p:nvCxnSpPr>
          <p:spPr>
            <a:xfrm flipV="1">
              <a:off x="2056684" y="5214218"/>
              <a:ext cx="679276" cy="425534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6" name="Straight Connector 385"/>
            <p:cNvCxnSpPr/>
            <p:nvPr/>
          </p:nvCxnSpPr>
          <p:spPr>
            <a:xfrm rot="5400000" flipH="1" flipV="1">
              <a:off x="2476548" y="5525311"/>
              <a:ext cx="686064" cy="15072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7" name="Straight Connector 386"/>
            <p:cNvCxnSpPr/>
            <p:nvPr/>
          </p:nvCxnSpPr>
          <p:spPr>
            <a:xfrm rot="10800000">
              <a:off x="6324353" y="5029674"/>
              <a:ext cx="914647" cy="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8" name="Straight Connector 387"/>
            <p:cNvCxnSpPr>
              <a:endCxn id="77875" idx="4"/>
            </p:cNvCxnSpPr>
            <p:nvPr/>
          </p:nvCxnSpPr>
          <p:spPr>
            <a:xfrm rot="16200000" flipV="1">
              <a:off x="5541749" y="5542658"/>
              <a:ext cx="762052" cy="192015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9" name="Straight Connector 388"/>
            <p:cNvCxnSpPr/>
            <p:nvPr/>
          </p:nvCxnSpPr>
          <p:spPr>
            <a:xfrm rot="5400000" flipH="1" flipV="1">
              <a:off x="5219459" y="5524278"/>
              <a:ext cx="686064" cy="152785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90" name="Straight Connector 389"/>
            <p:cNvCxnSpPr/>
            <p:nvPr/>
          </p:nvCxnSpPr>
          <p:spPr>
            <a:xfrm rot="16200000" flipH="1">
              <a:off x="5351799" y="2038817"/>
              <a:ext cx="762052" cy="35100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77860" name="Group 100"/>
            <p:cNvGrpSpPr>
              <a:grpSpLocks/>
            </p:cNvGrpSpPr>
            <p:nvPr/>
          </p:nvGrpSpPr>
          <p:grpSpPr bwMode="auto">
            <a:xfrm>
              <a:off x="5715000" y="1295400"/>
              <a:ext cx="820738" cy="688975"/>
              <a:chOff x="-44" y="1473"/>
              <a:chExt cx="981" cy="1105"/>
            </a:xfrm>
          </p:grpSpPr>
          <p:pic>
            <p:nvPicPr>
              <p:cNvPr id="77865" name="Picture 101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flipH="1">
                <a:off x="-44" y="1473"/>
                <a:ext cx="981" cy="110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7866" name="Freeform 102"/>
              <p:cNvSpPr>
                <a:spLocks/>
              </p:cNvSpPr>
              <p:nvPr/>
            </p:nvSpPr>
            <p:spPr bwMode="auto">
              <a:xfrm flipH="1">
                <a:off x="374" y="1579"/>
                <a:ext cx="477" cy="506"/>
              </a:xfrm>
              <a:custGeom>
                <a:avLst/>
                <a:gdLst>
                  <a:gd name="T0" fmla="*/ 0 w 356"/>
                  <a:gd name="T1" fmla="*/ 0 h 368"/>
                  <a:gd name="T2" fmla="*/ 967 w 356"/>
                  <a:gd name="T3" fmla="*/ 50 h 368"/>
                  <a:gd name="T4" fmla="*/ 1147 w 356"/>
                  <a:gd name="T5" fmla="*/ 1049 h 368"/>
                  <a:gd name="T6" fmla="*/ 253 w 356"/>
                  <a:gd name="T7" fmla="*/ 1316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cxnSp>
          <p:nvCxnSpPr>
            <p:cNvPr id="392" name="Straight Connector 391"/>
            <p:cNvCxnSpPr/>
            <p:nvPr/>
          </p:nvCxnSpPr>
          <p:spPr>
            <a:xfrm rot="5400000">
              <a:off x="5944210" y="1828073"/>
              <a:ext cx="683893" cy="534748"/>
            </a:xfrm>
            <a:prstGeom prst="line">
              <a:avLst/>
            </a:prstGeom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93" name="Rectangle 392"/>
            <p:cNvSpPr/>
            <p:nvPr/>
          </p:nvSpPr>
          <p:spPr>
            <a:xfrm rot="1015003">
              <a:off x="2715314" y="2550290"/>
              <a:ext cx="782508" cy="80331"/>
            </a:xfrm>
            <a:prstGeom prst="rect">
              <a:avLst/>
            </a:prstGeom>
            <a:solidFill>
              <a:srgbClr val="00B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>
                <a:solidFill>
                  <a:srgbClr val="FFFFFF"/>
                </a:solidFill>
                <a:ea typeface="ＭＳ Ｐゴシック" charset="0"/>
                <a:cs typeface="ＭＳ Ｐゴシック" charset="0"/>
              </a:endParaRPr>
            </a:p>
          </p:txBody>
        </p:sp>
        <p:sp>
          <p:nvSpPr>
            <p:cNvPr id="394" name="Rectangle 393"/>
            <p:cNvSpPr/>
            <p:nvPr/>
          </p:nvSpPr>
          <p:spPr>
            <a:xfrm rot="2465437" flipV="1">
              <a:off x="5595525" y="4955857"/>
              <a:ext cx="679276" cy="78159"/>
            </a:xfrm>
            <a:prstGeom prst="rect">
              <a:avLst/>
            </a:prstGeom>
            <a:solidFill>
              <a:srgbClr val="00B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>
                <a:solidFill>
                  <a:srgbClr val="FFFFFF"/>
                </a:solidFill>
                <a:ea typeface="ＭＳ Ｐゴシック" charset="0"/>
                <a:cs typeface="ＭＳ Ｐゴシック" charset="0"/>
              </a:endParaRPr>
            </a:p>
          </p:txBody>
        </p:sp>
        <p:sp>
          <p:nvSpPr>
            <p:cNvPr id="395" name="Rectangle 394"/>
            <p:cNvSpPr/>
            <p:nvPr/>
          </p:nvSpPr>
          <p:spPr>
            <a:xfrm rot="2177866" flipV="1">
              <a:off x="5238338" y="2804308"/>
              <a:ext cx="497584" cy="95528"/>
            </a:xfrm>
            <a:prstGeom prst="rect">
              <a:avLst/>
            </a:prstGeom>
            <a:solidFill>
              <a:srgbClr val="00B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>
                <a:solidFill>
                  <a:srgbClr val="FFFFFF"/>
                </a:solidFill>
                <a:ea typeface="ＭＳ Ｐゴシック" charset="0"/>
                <a:cs typeface="ＭＳ Ｐゴシック" charset="0"/>
              </a:endParaRPr>
            </a:p>
          </p:txBody>
        </p:sp>
      </p:grpSp>
      <p:sp>
        <p:nvSpPr>
          <p:cNvPr id="2" name="TextBox 1"/>
          <p:cNvSpPr txBox="1"/>
          <p:nvPr/>
        </p:nvSpPr>
        <p:spPr>
          <a:xfrm>
            <a:off x="623515" y="711183"/>
            <a:ext cx="655743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 smtClean="0"/>
              <a:t>Alternative Core: Circuit Switching</a:t>
            </a:r>
            <a:endParaRPr lang="en-US" sz="3600" dirty="0"/>
          </a:p>
        </p:txBody>
      </p:sp>
      <p:sp>
        <p:nvSpPr>
          <p:cNvPr id="89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315332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873" name="Footer Placeholder 2"/>
          <p:cNvSpPr>
            <a:spLocks noGrp="1"/>
          </p:cNvSpPr>
          <p:nvPr>
            <p:ph type="ftr" sz="quarter" idx="1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 smtClean="0">
                <a:latin typeface="Tahoma" panose="020B0604030504040204" pitchFamily="34" charset="0"/>
              </a:rPr>
              <a:t>Introduction</a:t>
            </a:r>
          </a:p>
        </p:txBody>
      </p:sp>
      <p:grpSp>
        <p:nvGrpSpPr>
          <p:cNvPr id="2" name="Group 3"/>
          <p:cNvGrpSpPr>
            <a:grpSpLocks/>
          </p:cNvGrpSpPr>
          <p:nvPr/>
        </p:nvGrpSpPr>
        <p:grpSpPr bwMode="auto">
          <a:xfrm>
            <a:off x="393700" y="1585913"/>
            <a:ext cx="7239000" cy="2438400"/>
            <a:chOff x="288" y="1007"/>
            <a:chExt cx="4560" cy="1536"/>
          </a:xfrm>
        </p:grpSpPr>
        <p:sp>
          <p:nvSpPr>
            <p:cNvPr id="79971" name="Text Box 4"/>
            <p:cNvSpPr txBox="1">
              <a:spLocks noChangeArrowheads="1"/>
            </p:cNvSpPr>
            <p:nvPr/>
          </p:nvSpPr>
          <p:spPr bwMode="auto">
            <a:xfrm>
              <a:off x="288" y="1007"/>
              <a:ext cx="532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/>
                <a:t>FDM</a:t>
              </a:r>
              <a:endParaRPr lang="fr-FR" altLang="en-US"/>
            </a:p>
          </p:txBody>
        </p:sp>
        <p:grpSp>
          <p:nvGrpSpPr>
            <p:cNvPr id="79972" name="Group 5"/>
            <p:cNvGrpSpPr>
              <a:grpSpLocks/>
            </p:cNvGrpSpPr>
            <p:nvPr/>
          </p:nvGrpSpPr>
          <p:grpSpPr bwMode="auto">
            <a:xfrm>
              <a:off x="720" y="1392"/>
              <a:ext cx="4128" cy="1151"/>
              <a:chOff x="720" y="1392"/>
              <a:chExt cx="4128" cy="1151"/>
            </a:xfrm>
          </p:grpSpPr>
          <p:sp>
            <p:nvSpPr>
              <p:cNvPr id="79973" name="Line 6"/>
              <p:cNvSpPr>
                <a:spLocks noChangeShapeType="1"/>
              </p:cNvSpPr>
              <p:nvPr/>
            </p:nvSpPr>
            <p:spPr bwMode="auto">
              <a:xfrm flipV="1">
                <a:off x="1728" y="1392"/>
                <a:ext cx="0" cy="816"/>
              </a:xfrm>
              <a:prstGeom prst="line">
                <a:avLst/>
              </a:prstGeom>
              <a:noFill/>
              <a:ln w="38100">
                <a:solidFill>
                  <a:schemeClr val="tx1"/>
                </a:solidFill>
                <a:round/>
                <a:headEnd/>
                <a:tailEnd type="triangle" w="med" len="med"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9974" name="Text Box 7"/>
              <p:cNvSpPr txBox="1">
                <a:spLocks noChangeArrowheads="1"/>
              </p:cNvSpPr>
              <p:nvPr/>
            </p:nvSpPr>
            <p:spPr bwMode="auto">
              <a:xfrm>
                <a:off x="720" y="1680"/>
                <a:ext cx="960" cy="2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eaLnBrk="1" hangingPunct="1"/>
                <a:r>
                  <a:rPr lang="en-US" altLang="en-US"/>
                  <a:t>frequency</a:t>
                </a:r>
                <a:endParaRPr lang="fr-FR" altLang="en-US"/>
              </a:p>
            </p:txBody>
          </p:sp>
          <p:sp>
            <p:nvSpPr>
              <p:cNvPr id="79975" name="Line 8"/>
              <p:cNvSpPr>
                <a:spLocks noChangeShapeType="1"/>
              </p:cNvSpPr>
              <p:nvPr/>
            </p:nvSpPr>
            <p:spPr bwMode="auto">
              <a:xfrm>
                <a:off x="1728" y="2208"/>
                <a:ext cx="3120" cy="0"/>
              </a:xfrm>
              <a:prstGeom prst="line">
                <a:avLst/>
              </a:prstGeom>
              <a:noFill/>
              <a:ln w="38100">
                <a:solidFill>
                  <a:schemeClr val="tx1"/>
                </a:solidFill>
                <a:round/>
                <a:headEnd/>
                <a:tailEnd type="triangle" w="med" len="med"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9976" name="Text Box 9"/>
              <p:cNvSpPr txBox="1">
                <a:spLocks noChangeArrowheads="1"/>
              </p:cNvSpPr>
              <p:nvPr/>
            </p:nvSpPr>
            <p:spPr bwMode="auto">
              <a:xfrm>
                <a:off x="3048" y="2255"/>
                <a:ext cx="479" cy="2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eaLnBrk="1" hangingPunct="1"/>
                <a:r>
                  <a:rPr lang="en-US" altLang="en-US"/>
                  <a:t>time</a:t>
                </a:r>
                <a:endParaRPr lang="fr-FR" altLang="en-US"/>
              </a:p>
            </p:txBody>
          </p:sp>
          <p:sp>
            <p:nvSpPr>
              <p:cNvPr id="79977" name="Rectangle 10"/>
              <p:cNvSpPr>
                <a:spLocks noChangeArrowheads="1"/>
              </p:cNvSpPr>
              <p:nvPr/>
            </p:nvSpPr>
            <p:spPr bwMode="auto">
              <a:xfrm>
                <a:off x="1776" y="1584"/>
                <a:ext cx="2880" cy="576"/>
              </a:xfrm>
              <a:prstGeom prst="rect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</p:grpSp>
      </p:grpSp>
      <p:sp>
        <p:nvSpPr>
          <p:cNvPr id="55307" name="Rectangle 11"/>
          <p:cNvSpPr>
            <a:spLocks noChangeArrowheads="1"/>
          </p:cNvSpPr>
          <p:nvPr/>
        </p:nvSpPr>
        <p:spPr bwMode="auto">
          <a:xfrm>
            <a:off x="2743200" y="2514600"/>
            <a:ext cx="4572000" cy="228600"/>
          </a:xfrm>
          <a:prstGeom prst="rect">
            <a:avLst/>
          </a:prstGeom>
          <a:solidFill>
            <a:srgbClr val="3366FF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>
              <a:latin typeface="Times New Roman" panose="02020603050405020304" pitchFamily="18" charset="0"/>
            </a:endParaRPr>
          </a:p>
        </p:txBody>
      </p:sp>
      <p:sp>
        <p:nvSpPr>
          <p:cNvPr id="55308" name="Rectangle 12"/>
          <p:cNvSpPr>
            <a:spLocks noChangeArrowheads="1"/>
          </p:cNvSpPr>
          <p:nvPr/>
        </p:nvSpPr>
        <p:spPr bwMode="auto">
          <a:xfrm>
            <a:off x="2743200" y="2743200"/>
            <a:ext cx="4572000" cy="228600"/>
          </a:xfrm>
          <a:prstGeom prst="rect">
            <a:avLst/>
          </a:prstGeom>
          <a:solidFill>
            <a:srgbClr val="99CC0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>
              <a:latin typeface="Times New Roman" panose="02020603050405020304" pitchFamily="18" charset="0"/>
            </a:endParaRPr>
          </a:p>
        </p:txBody>
      </p:sp>
      <p:sp>
        <p:nvSpPr>
          <p:cNvPr id="55309" name="Rectangle 13"/>
          <p:cNvSpPr>
            <a:spLocks noChangeArrowheads="1"/>
          </p:cNvSpPr>
          <p:nvPr/>
        </p:nvSpPr>
        <p:spPr bwMode="auto">
          <a:xfrm>
            <a:off x="2743200" y="2971800"/>
            <a:ext cx="4572000" cy="228600"/>
          </a:xfrm>
          <a:prstGeom prst="rect">
            <a:avLst/>
          </a:prstGeom>
          <a:solidFill>
            <a:srgbClr val="FFCC0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>
              <a:latin typeface="Times New Roman" panose="02020603050405020304" pitchFamily="18" charset="0"/>
            </a:endParaRPr>
          </a:p>
        </p:txBody>
      </p:sp>
      <p:sp>
        <p:nvSpPr>
          <p:cNvPr id="55310" name="Rectangle 14"/>
          <p:cNvSpPr>
            <a:spLocks noChangeArrowheads="1"/>
          </p:cNvSpPr>
          <p:nvPr/>
        </p:nvSpPr>
        <p:spPr bwMode="auto">
          <a:xfrm>
            <a:off x="2743200" y="3200400"/>
            <a:ext cx="4572000" cy="228600"/>
          </a:xfrm>
          <a:prstGeom prst="rect">
            <a:avLst/>
          </a:prstGeom>
          <a:solidFill>
            <a:srgbClr val="FF00FF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>
              <a:latin typeface="Times New Roman" panose="02020603050405020304" pitchFamily="18" charset="0"/>
            </a:endParaRPr>
          </a:p>
        </p:txBody>
      </p:sp>
      <p:grpSp>
        <p:nvGrpSpPr>
          <p:cNvPr id="4" name="Group 15"/>
          <p:cNvGrpSpPr>
            <a:grpSpLocks/>
          </p:cNvGrpSpPr>
          <p:nvPr/>
        </p:nvGrpSpPr>
        <p:grpSpPr bwMode="auto">
          <a:xfrm>
            <a:off x="381000" y="3748088"/>
            <a:ext cx="7239000" cy="2516187"/>
            <a:chOff x="288" y="2543"/>
            <a:chExt cx="4560" cy="1585"/>
          </a:xfrm>
        </p:grpSpPr>
        <p:sp>
          <p:nvSpPr>
            <p:cNvPr id="79965" name="Text Box 16"/>
            <p:cNvSpPr txBox="1">
              <a:spLocks noChangeArrowheads="1"/>
            </p:cNvSpPr>
            <p:nvPr/>
          </p:nvSpPr>
          <p:spPr bwMode="auto">
            <a:xfrm>
              <a:off x="288" y="2543"/>
              <a:ext cx="532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/>
                <a:t>TDM</a:t>
              </a:r>
              <a:endParaRPr lang="fr-FR" altLang="en-US"/>
            </a:p>
          </p:txBody>
        </p:sp>
        <p:sp>
          <p:nvSpPr>
            <p:cNvPr id="79966" name="Line 17"/>
            <p:cNvSpPr>
              <a:spLocks noChangeShapeType="1"/>
            </p:cNvSpPr>
            <p:nvPr/>
          </p:nvSpPr>
          <p:spPr bwMode="auto">
            <a:xfrm flipV="1">
              <a:off x="1728" y="2977"/>
              <a:ext cx="0" cy="816"/>
            </a:xfrm>
            <a:prstGeom prst="line">
              <a:avLst/>
            </a:prstGeom>
            <a:noFill/>
            <a:ln w="381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67" name="Text Box 18"/>
            <p:cNvSpPr txBox="1">
              <a:spLocks noChangeArrowheads="1"/>
            </p:cNvSpPr>
            <p:nvPr/>
          </p:nvSpPr>
          <p:spPr bwMode="auto">
            <a:xfrm>
              <a:off x="720" y="3265"/>
              <a:ext cx="960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/>
                <a:t>frequency</a:t>
              </a:r>
              <a:endParaRPr lang="fr-FR" altLang="en-US"/>
            </a:p>
          </p:txBody>
        </p:sp>
        <p:sp>
          <p:nvSpPr>
            <p:cNvPr id="79968" name="Line 19"/>
            <p:cNvSpPr>
              <a:spLocks noChangeShapeType="1"/>
            </p:cNvSpPr>
            <p:nvPr/>
          </p:nvSpPr>
          <p:spPr bwMode="auto">
            <a:xfrm>
              <a:off x="1728" y="3793"/>
              <a:ext cx="3120" cy="0"/>
            </a:xfrm>
            <a:prstGeom prst="line">
              <a:avLst/>
            </a:prstGeom>
            <a:noFill/>
            <a:ln w="38100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69" name="Text Box 20"/>
            <p:cNvSpPr txBox="1">
              <a:spLocks noChangeArrowheads="1"/>
            </p:cNvSpPr>
            <p:nvPr/>
          </p:nvSpPr>
          <p:spPr bwMode="auto">
            <a:xfrm>
              <a:off x="3048" y="3840"/>
              <a:ext cx="479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/>
                <a:t>time</a:t>
              </a:r>
              <a:endParaRPr lang="fr-FR" altLang="en-US"/>
            </a:p>
          </p:txBody>
        </p:sp>
        <p:sp>
          <p:nvSpPr>
            <p:cNvPr id="79970" name="Rectangle 21"/>
            <p:cNvSpPr>
              <a:spLocks noChangeArrowheads="1"/>
            </p:cNvSpPr>
            <p:nvPr/>
          </p:nvSpPr>
          <p:spPr bwMode="auto">
            <a:xfrm>
              <a:off x="1776" y="3168"/>
              <a:ext cx="2880" cy="576"/>
            </a:xfrm>
            <a:prstGeom prst="rect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</p:grpSp>
      <p:grpSp>
        <p:nvGrpSpPr>
          <p:cNvPr id="5" name="Group 22"/>
          <p:cNvGrpSpPr>
            <a:grpSpLocks/>
          </p:cNvGrpSpPr>
          <p:nvPr/>
        </p:nvGrpSpPr>
        <p:grpSpPr bwMode="auto">
          <a:xfrm>
            <a:off x="2743200" y="4740275"/>
            <a:ext cx="3886200" cy="914400"/>
            <a:chOff x="1776" y="3168"/>
            <a:chExt cx="2448" cy="576"/>
          </a:xfrm>
        </p:grpSpPr>
        <p:sp>
          <p:nvSpPr>
            <p:cNvPr id="79960" name="Rectangle 23"/>
            <p:cNvSpPr>
              <a:spLocks noChangeArrowheads="1"/>
            </p:cNvSpPr>
            <p:nvPr/>
          </p:nvSpPr>
          <p:spPr bwMode="auto">
            <a:xfrm>
              <a:off x="1776" y="3168"/>
              <a:ext cx="144" cy="576"/>
            </a:xfrm>
            <a:prstGeom prst="rect">
              <a:avLst/>
            </a:prstGeom>
            <a:solidFill>
              <a:srgbClr val="3366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61" name="Rectangle 24"/>
            <p:cNvSpPr>
              <a:spLocks noChangeArrowheads="1"/>
            </p:cNvSpPr>
            <p:nvPr/>
          </p:nvSpPr>
          <p:spPr bwMode="auto">
            <a:xfrm>
              <a:off x="2352" y="3168"/>
              <a:ext cx="144" cy="576"/>
            </a:xfrm>
            <a:prstGeom prst="rect">
              <a:avLst/>
            </a:prstGeom>
            <a:solidFill>
              <a:srgbClr val="3366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62" name="Rectangle 25"/>
            <p:cNvSpPr>
              <a:spLocks noChangeArrowheads="1"/>
            </p:cNvSpPr>
            <p:nvPr/>
          </p:nvSpPr>
          <p:spPr bwMode="auto">
            <a:xfrm>
              <a:off x="2928" y="3168"/>
              <a:ext cx="144" cy="576"/>
            </a:xfrm>
            <a:prstGeom prst="rect">
              <a:avLst/>
            </a:prstGeom>
            <a:solidFill>
              <a:srgbClr val="3366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63" name="Rectangle 26"/>
            <p:cNvSpPr>
              <a:spLocks noChangeArrowheads="1"/>
            </p:cNvSpPr>
            <p:nvPr/>
          </p:nvSpPr>
          <p:spPr bwMode="auto">
            <a:xfrm>
              <a:off x="3504" y="3168"/>
              <a:ext cx="144" cy="576"/>
            </a:xfrm>
            <a:prstGeom prst="rect">
              <a:avLst/>
            </a:prstGeom>
            <a:solidFill>
              <a:srgbClr val="3366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64" name="Rectangle 27"/>
            <p:cNvSpPr>
              <a:spLocks noChangeArrowheads="1"/>
            </p:cNvSpPr>
            <p:nvPr/>
          </p:nvSpPr>
          <p:spPr bwMode="auto">
            <a:xfrm>
              <a:off x="4080" y="3168"/>
              <a:ext cx="144" cy="576"/>
            </a:xfrm>
            <a:prstGeom prst="rect">
              <a:avLst/>
            </a:prstGeom>
            <a:solidFill>
              <a:srgbClr val="3366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</p:grpSp>
      <p:grpSp>
        <p:nvGrpSpPr>
          <p:cNvPr id="6" name="Group 28"/>
          <p:cNvGrpSpPr>
            <a:grpSpLocks/>
          </p:cNvGrpSpPr>
          <p:nvPr/>
        </p:nvGrpSpPr>
        <p:grpSpPr bwMode="auto">
          <a:xfrm>
            <a:off x="2971800" y="4740275"/>
            <a:ext cx="3886200" cy="914400"/>
            <a:chOff x="1920" y="3168"/>
            <a:chExt cx="2448" cy="576"/>
          </a:xfrm>
        </p:grpSpPr>
        <p:sp>
          <p:nvSpPr>
            <p:cNvPr id="79955" name="Rectangle 29"/>
            <p:cNvSpPr>
              <a:spLocks noChangeArrowheads="1"/>
            </p:cNvSpPr>
            <p:nvPr/>
          </p:nvSpPr>
          <p:spPr bwMode="auto">
            <a:xfrm>
              <a:off x="1920" y="3168"/>
              <a:ext cx="144" cy="576"/>
            </a:xfrm>
            <a:prstGeom prst="rect">
              <a:avLst/>
            </a:prstGeom>
            <a:solidFill>
              <a:srgbClr val="99CC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56" name="Rectangle 30"/>
            <p:cNvSpPr>
              <a:spLocks noChangeArrowheads="1"/>
            </p:cNvSpPr>
            <p:nvPr/>
          </p:nvSpPr>
          <p:spPr bwMode="auto">
            <a:xfrm>
              <a:off x="2496" y="3168"/>
              <a:ext cx="144" cy="576"/>
            </a:xfrm>
            <a:prstGeom prst="rect">
              <a:avLst/>
            </a:prstGeom>
            <a:solidFill>
              <a:srgbClr val="99CC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57" name="Rectangle 31"/>
            <p:cNvSpPr>
              <a:spLocks noChangeArrowheads="1"/>
            </p:cNvSpPr>
            <p:nvPr/>
          </p:nvSpPr>
          <p:spPr bwMode="auto">
            <a:xfrm>
              <a:off x="3072" y="3168"/>
              <a:ext cx="144" cy="576"/>
            </a:xfrm>
            <a:prstGeom prst="rect">
              <a:avLst/>
            </a:prstGeom>
            <a:solidFill>
              <a:srgbClr val="99CC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58" name="Rectangle 32"/>
            <p:cNvSpPr>
              <a:spLocks noChangeArrowheads="1"/>
            </p:cNvSpPr>
            <p:nvPr/>
          </p:nvSpPr>
          <p:spPr bwMode="auto">
            <a:xfrm>
              <a:off x="3648" y="3168"/>
              <a:ext cx="144" cy="576"/>
            </a:xfrm>
            <a:prstGeom prst="rect">
              <a:avLst/>
            </a:prstGeom>
            <a:solidFill>
              <a:srgbClr val="99CC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59" name="Rectangle 33"/>
            <p:cNvSpPr>
              <a:spLocks noChangeArrowheads="1"/>
            </p:cNvSpPr>
            <p:nvPr/>
          </p:nvSpPr>
          <p:spPr bwMode="auto">
            <a:xfrm>
              <a:off x="4224" y="3168"/>
              <a:ext cx="144" cy="576"/>
            </a:xfrm>
            <a:prstGeom prst="rect">
              <a:avLst/>
            </a:prstGeom>
            <a:solidFill>
              <a:srgbClr val="99CC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</p:grpSp>
      <p:grpSp>
        <p:nvGrpSpPr>
          <p:cNvPr id="7" name="Group 34"/>
          <p:cNvGrpSpPr>
            <a:grpSpLocks/>
          </p:cNvGrpSpPr>
          <p:nvPr/>
        </p:nvGrpSpPr>
        <p:grpSpPr bwMode="auto">
          <a:xfrm>
            <a:off x="3200400" y="4740275"/>
            <a:ext cx="3886200" cy="914400"/>
            <a:chOff x="2064" y="3168"/>
            <a:chExt cx="2448" cy="576"/>
          </a:xfrm>
        </p:grpSpPr>
        <p:sp>
          <p:nvSpPr>
            <p:cNvPr id="79950" name="Rectangle 35"/>
            <p:cNvSpPr>
              <a:spLocks noChangeArrowheads="1"/>
            </p:cNvSpPr>
            <p:nvPr/>
          </p:nvSpPr>
          <p:spPr bwMode="auto">
            <a:xfrm>
              <a:off x="2064" y="3168"/>
              <a:ext cx="144" cy="576"/>
            </a:xfrm>
            <a:prstGeom prst="rect">
              <a:avLst/>
            </a:prstGeom>
            <a:solidFill>
              <a:srgbClr val="FFCC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51" name="Rectangle 36"/>
            <p:cNvSpPr>
              <a:spLocks noChangeArrowheads="1"/>
            </p:cNvSpPr>
            <p:nvPr/>
          </p:nvSpPr>
          <p:spPr bwMode="auto">
            <a:xfrm>
              <a:off x="2640" y="3168"/>
              <a:ext cx="144" cy="576"/>
            </a:xfrm>
            <a:prstGeom prst="rect">
              <a:avLst/>
            </a:prstGeom>
            <a:solidFill>
              <a:srgbClr val="FFCC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52" name="Rectangle 37"/>
            <p:cNvSpPr>
              <a:spLocks noChangeArrowheads="1"/>
            </p:cNvSpPr>
            <p:nvPr/>
          </p:nvSpPr>
          <p:spPr bwMode="auto">
            <a:xfrm>
              <a:off x="3216" y="3168"/>
              <a:ext cx="144" cy="576"/>
            </a:xfrm>
            <a:prstGeom prst="rect">
              <a:avLst/>
            </a:prstGeom>
            <a:solidFill>
              <a:srgbClr val="FFCC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53" name="Rectangle 38"/>
            <p:cNvSpPr>
              <a:spLocks noChangeArrowheads="1"/>
            </p:cNvSpPr>
            <p:nvPr/>
          </p:nvSpPr>
          <p:spPr bwMode="auto">
            <a:xfrm>
              <a:off x="3792" y="3168"/>
              <a:ext cx="144" cy="576"/>
            </a:xfrm>
            <a:prstGeom prst="rect">
              <a:avLst/>
            </a:prstGeom>
            <a:solidFill>
              <a:srgbClr val="FFCC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54" name="Rectangle 39"/>
            <p:cNvSpPr>
              <a:spLocks noChangeArrowheads="1"/>
            </p:cNvSpPr>
            <p:nvPr/>
          </p:nvSpPr>
          <p:spPr bwMode="auto">
            <a:xfrm>
              <a:off x="4368" y="3168"/>
              <a:ext cx="144" cy="576"/>
            </a:xfrm>
            <a:prstGeom prst="rect">
              <a:avLst/>
            </a:prstGeom>
            <a:solidFill>
              <a:srgbClr val="FFCC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</p:grpSp>
      <p:grpSp>
        <p:nvGrpSpPr>
          <p:cNvPr id="8" name="Group 40"/>
          <p:cNvGrpSpPr>
            <a:grpSpLocks/>
          </p:cNvGrpSpPr>
          <p:nvPr/>
        </p:nvGrpSpPr>
        <p:grpSpPr bwMode="auto">
          <a:xfrm>
            <a:off x="3429000" y="4740275"/>
            <a:ext cx="3886200" cy="914400"/>
            <a:chOff x="2208" y="3168"/>
            <a:chExt cx="2448" cy="576"/>
          </a:xfrm>
        </p:grpSpPr>
        <p:sp>
          <p:nvSpPr>
            <p:cNvPr id="79945" name="Rectangle 41"/>
            <p:cNvSpPr>
              <a:spLocks noChangeArrowheads="1"/>
            </p:cNvSpPr>
            <p:nvPr/>
          </p:nvSpPr>
          <p:spPr bwMode="auto">
            <a:xfrm>
              <a:off x="2208" y="3168"/>
              <a:ext cx="144" cy="576"/>
            </a:xfrm>
            <a:prstGeom prst="rect">
              <a:avLst/>
            </a:prstGeom>
            <a:solidFill>
              <a:srgbClr val="FF00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46" name="Rectangle 42"/>
            <p:cNvSpPr>
              <a:spLocks noChangeArrowheads="1"/>
            </p:cNvSpPr>
            <p:nvPr/>
          </p:nvSpPr>
          <p:spPr bwMode="auto">
            <a:xfrm>
              <a:off x="2784" y="3168"/>
              <a:ext cx="144" cy="576"/>
            </a:xfrm>
            <a:prstGeom prst="rect">
              <a:avLst/>
            </a:prstGeom>
            <a:solidFill>
              <a:srgbClr val="FF00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47" name="Rectangle 43"/>
            <p:cNvSpPr>
              <a:spLocks noChangeArrowheads="1"/>
            </p:cNvSpPr>
            <p:nvPr/>
          </p:nvSpPr>
          <p:spPr bwMode="auto">
            <a:xfrm>
              <a:off x="3360" y="3168"/>
              <a:ext cx="144" cy="576"/>
            </a:xfrm>
            <a:prstGeom prst="rect">
              <a:avLst/>
            </a:prstGeom>
            <a:solidFill>
              <a:srgbClr val="FF00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48" name="Rectangle 44"/>
            <p:cNvSpPr>
              <a:spLocks noChangeArrowheads="1"/>
            </p:cNvSpPr>
            <p:nvPr/>
          </p:nvSpPr>
          <p:spPr bwMode="auto">
            <a:xfrm>
              <a:off x="3936" y="3168"/>
              <a:ext cx="144" cy="576"/>
            </a:xfrm>
            <a:prstGeom prst="rect">
              <a:avLst/>
            </a:prstGeom>
            <a:solidFill>
              <a:srgbClr val="FF00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79949" name="Rectangle 45"/>
            <p:cNvSpPr>
              <a:spLocks noChangeArrowheads="1"/>
            </p:cNvSpPr>
            <p:nvPr/>
          </p:nvSpPr>
          <p:spPr bwMode="auto">
            <a:xfrm>
              <a:off x="4512" y="3168"/>
              <a:ext cx="144" cy="576"/>
            </a:xfrm>
            <a:prstGeom prst="rect">
              <a:avLst/>
            </a:prstGeom>
            <a:solidFill>
              <a:srgbClr val="FF00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</p:grpSp>
      <p:grpSp>
        <p:nvGrpSpPr>
          <p:cNvPr id="9" name="Group 46"/>
          <p:cNvGrpSpPr>
            <a:grpSpLocks/>
          </p:cNvGrpSpPr>
          <p:nvPr/>
        </p:nvGrpSpPr>
        <p:grpSpPr bwMode="auto">
          <a:xfrm>
            <a:off x="2743200" y="2743200"/>
            <a:ext cx="4572000" cy="457200"/>
            <a:chOff x="1776" y="1728"/>
            <a:chExt cx="2880" cy="288"/>
          </a:xfrm>
        </p:grpSpPr>
        <p:sp>
          <p:nvSpPr>
            <p:cNvPr id="79942" name="Line 47"/>
            <p:cNvSpPr>
              <a:spLocks noChangeShapeType="1"/>
            </p:cNvSpPr>
            <p:nvPr/>
          </p:nvSpPr>
          <p:spPr bwMode="auto">
            <a:xfrm flipV="1">
              <a:off x="1776" y="1728"/>
              <a:ext cx="288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43" name="Line 48"/>
            <p:cNvSpPr>
              <a:spLocks noChangeShapeType="1"/>
            </p:cNvSpPr>
            <p:nvPr/>
          </p:nvSpPr>
          <p:spPr bwMode="auto">
            <a:xfrm flipV="1">
              <a:off x="1776" y="1872"/>
              <a:ext cx="288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44" name="Line 49"/>
            <p:cNvSpPr>
              <a:spLocks noChangeShapeType="1"/>
            </p:cNvSpPr>
            <p:nvPr/>
          </p:nvSpPr>
          <p:spPr bwMode="auto">
            <a:xfrm flipV="1">
              <a:off x="1776" y="2016"/>
              <a:ext cx="288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0" name="Group 50"/>
          <p:cNvGrpSpPr>
            <a:grpSpLocks/>
          </p:cNvGrpSpPr>
          <p:nvPr/>
        </p:nvGrpSpPr>
        <p:grpSpPr bwMode="auto">
          <a:xfrm>
            <a:off x="2971800" y="4740275"/>
            <a:ext cx="4114800" cy="914400"/>
            <a:chOff x="1920" y="3168"/>
            <a:chExt cx="2592" cy="576"/>
          </a:xfrm>
        </p:grpSpPr>
        <p:sp>
          <p:nvSpPr>
            <p:cNvPr id="79923" name="Line 51"/>
            <p:cNvSpPr>
              <a:spLocks noChangeShapeType="1"/>
            </p:cNvSpPr>
            <p:nvPr/>
          </p:nvSpPr>
          <p:spPr bwMode="auto">
            <a:xfrm>
              <a:off x="1920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24" name="Line 52"/>
            <p:cNvSpPr>
              <a:spLocks noChangeShapeType="1"/>
            </p:cNvSpPr>
            <p:nvPr/>
          </p:nvSpPr>
          <p:spPr bwMode="auto">
            <a:xfrm>
              <a:off x="2064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25" name="Line 53"/>
            <p:cNvSpPr>
              <a:spLocks noChangeShapeType="1"/>
            </p:cNvSpPr>
            <p:nvPr/>
          </p:nvSpPr>
          <p:spPr bwMode="auto">
            <a:xfrm>
              <a:off x="2208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26" name="Line 54"/>
            <p:cNvSpPr>
              <a:spLocks noChangeShapeType="1"/>
            </p:cNvSpPr>
            <p:nvPr/>
          </p:nvSpPr>
          <p:spPr bwMode="auto">
            <a:xfrm>
              <a:off x="2352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27" name="Line 55"/>
            <p:cNvSpPr>
              <a:spLocks noChangeShapeType="1"/>
            </p:cNvSpPr>
            <p:nvPr/>
          </p:nvSpPr>
          <p:spPr bwMode="auto">
            <a:xfrm>
              <a:off x="2496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28" name="Line 56"/>
            <p:cNvSpPr>
              <a:spLocks noChangeShapeType="1"/>
            </p:cNvSpPr>
            <p:nvPr/>
          </p:nvSpPr>
          <p:spPr bwMode="auto">
            <a:xfrm>
              <a:off x="2640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29" name="Line 57"/>
            <p:cNvSpPr>
              <a:spLocks noChangeShapeType="1"/>
            </p:cNvSpPr>
            <p:nvPr/>
          </p:nvSpPr>
          <p:spPr bwMode="auto">
            <a:xfrm>
              <a:off x="2784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30" name="Line 58"/>
            <p:cNvSpPr>
              <a:spLocks noChangeShapeType="1"/>
            </p:cNvSpPr>
            <p:nvPr/>
          </p:nvSpPr>
          <p:spPr bwMode="auto">
            <a:xfrm>
              <a:off x="2928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31" name="Line 59"/>
            <p:cNvSpPr>
              <a:spLocks noChangeShapeType="1"/>
            </p:cNvSpPr>
            <p:nvPr/>
          </p:nvSpPr>
          <p:spPr bwMode="auto">
            <a:xfrm>
              <a:off x="3072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32" name="Line 60"/>
            <p:cNvSpPr>
              <a:spLocks noChangeShapeType="1"/>
            </p:cNvSpPr>
            <p:nvPr/>
          </p:nvSpPr>
          <p:spPr bwMode="auto">
            <a:xfrm>
              <a:off x="3216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33" name="Line 61"/>
            <p:cNvSpPr>
              <a:spLocks noChangeShapeType="1"/>
            </p:cNvSpPr>
            <p:nvPr/>
          </p:nvSpPr>
          <p:spPr bwMode="auto">
            <a:xfrm>
              <a:off x="3360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34" name="Line 62"/>
            <p:cNvSpPr>
              <a:spLocks noChangeShapeType="1"/>
            </p:cNvSpPr>
            <p:nvPr/>
          </p:nvSpPr>
          <p:spPr bwMode="auto">
            <a:xfrm>
              <a:off x="3504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35" name="Line 63"/>
            <p:cNvSpPr>
              <a:spLocks noChangeShapeType="1"/>
            </p:cNvSpPr>
            <p:nvPr/>
          </p:nvSpPr>
          <p:spPr bwMode="auto">
            <a:xfrm>
              <a:off x="3648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36" name="Line 64"/>
            <p:cNvSpPr>
              <a:spLocks noChangeShapeType="1"/>
            </p:cNvSpPr>
            <p:nvPr/>
          </p:nvSpPr>
          <p:spPr bwMode="auto">
            <a:xfrm>
              <a:off x="3792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37" name="Line 65"/>
            <p:cNvSpPr>
              <a:spLocks noChangeShapeType="1"/>
            </p:cNvSpPr>
            <p:nvPr/>
          </p:nvSpPr>
          <p:spPr bwMode="auto">
            <a:xfrm>
              <a:off x="3936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38" name="Line 66"/>
            <p:cNvSpPr>
              <a:spLocks noChangeShapeType="1"/>
            </p:cNvSpPr>
            <p:nvPr/>
          </p:nvSpPr>
          <p:spPr bwMode="auto">
            <a:xfrm>
              <a:off x="4080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39" name="Line 67"/>
            <p:cNvSpPr>
              <a:spLocks noChangeShapeType="1"/>
            </p:cNvSpPr>
            <p:nvPr/>
          </p:nvSpPr>
          <p:spPr bwMode="auto">
            <a:xfrm>
              <a:off x="4224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40" name="Line 68"/>
            <p:cNvSpPr>
              <a:spLocks noChangeShapeType="1"/>
            </p:cNvSpPr>
            <p:nvPr/>
          </p:nvSpPr>
          <p:spPr bwMode="auto">
            <a:xfrm>
              <a:off x="4368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41" name="Line 69"/>
            <p:cNvSpPr>
              <a:spLocks noChangeShapeType="1"/>
            </p:cNvSpPr>
            <p:nvPr/>
          </p:nvSpPr>
          <p:spPr bwMode="auto">
            <a:xfrm>
              <a:off x="4512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1" name="Group 70"/>
          <p:cNvGrpSpPr>
            <a:grpSpLocks/>
          </p:cNvGrpSpPr>
          <p:nvPr/>
        </p:nvGrpSpPr>
        <p:grpSpPr bwMode="auto">
          <a:xfrm>
            <a:off x="2743200" y="2628900"/>
            <a:ext cx="4572000" cy="685800"/>
            <a:chOff x="1776" y="1656"/>
            <a:chExt cx="2880" cy="432"/>
          </a:xfrm>
        </p:grpSpPr>
        <p:sp>
          <p:nvSpPr>
            <p:cNvPr id="79919" name="Line 71"/>
            <p:cNvSpPr>
              <a:spLocks noChangeShapeType="1"/>
            </p:cNvSpPr>
            <p:nvPr/>
          </p:nvSpPr>
          <p:spPr bwMode="auto">
            <a:xfrm>
              <a:off x="1776" y="1656"/>
              <a:ext cx="288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20" name="Line 72"/>
            <p:cNvSpPr>
              <a:spLocks noChangeShapeType="1"/>
            </p:cNvSpPr>
            <p:nvPr/>
          </p:nvSpPr>
          <p:spPr bwMode="auto">
            <a:xfrm>
              <a:off x="1776" y="1800"/>
              <a:ext cx="288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21" name="Line 73"/>
            <p:cNvSpPr>
              <a:spLocks noChangeShapeType="1"/>
            </p:cNvSpPr>
            <p:nvPr/>
          </p:nvSpPr>
          <p:spPr bwMode="auto">
            <a:xfrm>
              <a:off x="1776" y="1944"/>
              <a:ext cx="288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22" name="Line 74"/>
            <p:cNvSpPr>
              <a:spLocks noChangeShapeType="1"/>
            </p:cNvSpPr>
            <p:nvPr/>
          </p:nvSpPr>
          <p:spPr bwMode="auto">
            <a:xfrm>
              <a:off x="1776" y="2088"/>
              <a:ext cx="288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2" name="Group 75"/>
          <p:cNvGrpSpPr>
            <a:grpSpLocks/>
          </p:cNvGrpSpPr>
          <p:nvPr/>
        </p:nvGrpSpPr>
        <p:grpSpPr bwMode="auto">
          <a:xfrm>
            <a:off x="2857500" y="4740275"/>
            <a:ext cx="4343400" cy="914400"/>
            <a:chOff x="1848" y="3168"/>
            <a:chExt cx="2736" cy="576"/>
          </a:xfrm>
        </p:grpSpPr>
        <p:sp>
          <p:nvSpPr>
            <p:cNvPr id="79899" name="Line 76"/>
            <p:cNvSpPr>
              <a:spLocks noChangeShapeType="1"/>
            </p:cNvSpPr>
            <p:nvPr/>
          </p:nvSpPr>
          <p:spPr bwMode="auto">
            <a:xfrm>
              <a:off x="1848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00" name="Line 77"/>
            <p:cNvSpPr>
              <a:spLocks noChangeShapeType="1"/>
            </p:cNvSpPr>
            <p:nvPr/>
          </p:nvSpPr>
          <p:spPr bwMode="auto">
            <a:xfrm>
              <a:off x="1992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01" name="Line 78"/>
            <p:cNvSpPr>
              <a:spLocks noChangeShapeType="1"/>
            </p:cNvSpPr>
            <p:nvPr/>
          </p:nvSpPr>
          <p:spPr bwMode="auto">
            <a:xfrm>
              <a:off x="2136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02" name="Line 79"/>
            <p:cNvSpPr>
              <a:spLocks noChangeShapeType="1"/>
            </p:cNvSpPr>
            <p:nvPr/>
          </p:nvSpPr>
          <p:spPr bwMode="auto">
            <a:xfrm>
              <a:off x="2280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03" name="Line 80"/>
            <p:cNvSpPr>
              <a:spLocks noChangeShapeType="1"/>
            </p:cNvSpPr>
            <p:nvPr/>
          </p:nvSpPr>
          <p:spPr bwMode="auto">
            <a:xfrm>
              <a:off x="2424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04" name="Line 81"/>
            <p:cNvSpPr>
              <a:spLocks noChangeShapeType="1"/>
            </p:cNvSpPr>
            <p:nvPr/>
          </p:nvSpPr>
          <p:spPr bwMode="auto">
            <a:xfrm>
              <a:off x="2568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05" name="Line 82"/>
            <p:cNvSpPr>
              <a:spLocks noChangeShapeType="1"/>
            </p:cNvSpPr>
            <p:nvPr/>
          </p:nvSpPr>
          <p:spPr bwMode="auto">
            <a:xfrm>
              <a:off x="2712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06" name="Line 83"/>
            <p:cNvSpPr>
              <a:spLocks noChangeShapeType="1"/>
            </p:cNvSpPr>
            <p:nvPr/>
          </p:nvSpPr>
          <p:spPr bwMode="auto">
            <a:xfrm>
              <a:off x="2856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07" name="Line 84"/>
            <p:cNvSpPr>
              <a:spLocks noChangeShapeType="1"/>
            </p:cNvSpPr>
            <p:nvPr/>
          </p:nvSpPr>
          <p:spPr bwMode="auto">
            <a:xfrm>
              <a:off x="3000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08" name="Line 85"/>
            <p:cNvSpPr>
              <a:spLocks noChangeShapeType="1"/>
            </p:cNvSpPr>
            <p:nvPr/>
          </p:nvSpPr>
          <p:spPr bwMode="auto">
            <a:xfrm>
              <a:off x="3144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09" name="Line 86"/>
            <p:cNvSpPr>
              <a:spLocks noChangeShapeType="1"/>
            </p:cNvSpPr>
            <p:nvPr/>
          </p:nvSpPr>
          <p:spPr bwMode="auto">
            <a:xfrm>
              <a:off x="3288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10" name="Line 87"/>
            <p:cNvSpPr>
              <a:spLocks noChangeShapeType="1"/>
            </p:cNvSpPr>
            <p:nvPr/>
          </p:nvSpPr>
          <p:spPr bwMode="auto">
            <a:xfrm>
              <a:off x="3432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11" name="Line 88"/>
            <p:cNvSpPr>
              <a:spLocks noChangeShapeType="1"/>
            </p:cNvSpPr>
            <p:nvPr/>
          </p:nvSpPr>
          <p:spPr bwMode="auto">
            <a:xfrm>
              <a:off x="3576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12" name="Line 89"/>
            <p:cNvSpPr>
              <a:spLocks noChangeShapeType="1"/>
            </p:cNvSpPr>
            <p:nvPr/>
          </p:nvSpPr>
          <p:spPr bwMode="auto">
            <a:xfrm>
              <a:off x="3720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13" name="Line 90"/>
            <p:cNvSpPr>
              <a:spLocks noChangeShapeType="1"/>
            </p:cNvSpPr>
            <p:nvPr/>
          </p:nvSpPr>
          <p:spPr bwMode="auto">
            <a:xfrm>
              <a:off x="3864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14" name="Line 91"/>
            <p:cNvSpPr>
              <a:spLocks noChangeShapeType="1"/>
            </p:cNvSpPr>
            <p:nvPr/>
          </p:nvSpPr>
          <p:spPr bwMode="auto">
            <a:xfrm>
              <a:off x="4008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15" name="Line 92"/>
            <p:cNvSpPr>
              <a:spLocks noChangeShapeType="1"/>
            </p:cNvSpPr>
            <p:nvPr/>
          </p:nvSpPr>
          <p:spPr bwMode="auto">
            <a:xfrm>
              <a:off x="4152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16" name="Line 93"/>
            <p:cNvSpPr>
              <a:spLocks noChangeShapeType="1"/>
            </p:cNvSpPr>
            <p:nvPr/>
          </p:nvSpPr>
          <p:spPr bwMode="auto">
            <a:xfrm>
              <a:off x="4296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17" name="Line 94"/>
            <p:cNvSpPr>
              <a:spLocks noChangeShapeType="1"/>
            </p:cNvSpPr>
            <p:nvPr/>
          </p:nvSpPr>
          <p:spPr bwMode="auto">
            <a:xfrm>
              <a:off x="4440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9918" name="Line 95"/>
            <p:cNvSpPr>
              <a:spLocks noChangeShapeType="1"/>
            </p:cNvSpPr>
            <p:nvPr/>
          </p:nvSpPr>
          <p:spPr bwMode="auto">
            <a:xfrm>
              <a:off x="4584" y="3168"/>
              <a:ext cx="0" cy="5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3" name="Group 99"/>
          <p:cNvGrpSpPr>
            <a:grpSpLocks/>
          </p:cNvGrpSpPr>
          <p:nvPr/>
        </p:nvGrpSpPr>
        <p:grpSpPr bwMode="auto">
          <a:xfrm>
            <a:off x="5368925" y="1257300"/>
            <a:ext cx="2709863" cy="952500"/>
            <a:chOff x="3477" y="216"/>
            <a:chExt cx="1707" cy="600"/>
          </a:xfrm>
        </p:grpSpPr>
        <p:grpSp>
          <p:nvGrpSpPr>
            <p:cNvPr id="79892" name="Group 100"/>
            <p:cNvGrpSpPr>
              <a:grpSpLocks/>
            </p:cNvGrpSpPr>
            <p:nvPr/>
          </p:nvGrpSpPr>
          <p:grpSpPr bwMode="auto">
            <a:xfrm>
              <a:off x="3477" y="528"/>
              <a:ext cx="1707" cy="288"/>
              <a:chOff x="3477" y="288"/>
              <a:chExt cx="1707" cy="288"/>
            </a:xfrm>
          </p:grpSpPr>
          <p:sp>
            <p:nvSpPr>
              <p:cNvPr id="79894" name="Text Box 101"/>
              <p:cNvSpPr txBox="1">
                <a:spLocks noChangeArrowheads="1"/>
              </p:cNvSpPr>
              <p:nvPr/>
            </p:nvSpPr>
            <p:spPr bwMode="auto">
              <a:xfrm>
                <a:off x="3477" y="288"/>
                <a:ext cx="746" cy="2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eaLnBrk="1" hangingPunct="1"/>
                <a:r>
                  <a:rPr lang="en-US" altLang="en-US"/>
                  <a:t>4 users</a:t>
                </a:r>
                <a:endParaRPr lang="fr-FR" altLang="en-US"/>
              </a:p>
            </p:txBody>
          </p:sp>
          <p:sp>
            <p:nvSpPr>
              <p:cNvPr id="79895" name="Rectangle 102"/>
              <p:cNvSpPr>
                <a:spLocks noChangeArrowheads="1"/>
              </p:cNvSpPr>
              <p:nvPr/>
            </p:nvSpPr>
            <p:spPr bwMode="auto">
              <a:xfrm>
                <a:off x="4464" y="352"/>
                <a:ext cx="144" cy="144"/>
              </a:xfrm>
              <a:prstGeom prst="rect">
                <a:avLst/>
              </a:prstGeom>
              <a:solidFill>
                <a:srgbClr val="3366FF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9896" name="Rectangle 103"/>
              <p:cNvSpPr>
                <a:spLocks noChangeArrowheads="1"/>
              </p:cNvSpPr>
              <p:nvPr/>
            </p:nvSpPr>
            <p:spPr bwMode="auto">
              <a:xfrm>
                <a:off x="4656" y="352"/>
                <a:ext cx="144" cy="144"/>
              </a:xfrm>
              <a:prstGeom prst="rect">
                <a:avLst/>
              </a:prstGeom>
              <a:solidFill>
                <a:srgbClr val="99CC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9897" name="Rectangle 104"/>
              <p:cNvSpPr>
                <a:spLocks noChangeArrowheads="1"/>
              </p:cNvSpPr>
              <p:nvPr/>
            </p:nvSpPr>
            <p:spPr bwMode="auto">
              <a:xfrm>
                <a:off x="4848" y="352"/>
                <a:ext cx="144" cy="144"/>
              </a:xfrm>
              <a:prstGeom prst="rect">
                <a:avLst/>
              </a:prstGeom>
              <a:solidFill>
                <a:srgbClr val="FFCC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79898" name="Rectangle 105"/>
              <p:cNvSpPr>
                <a:spLocks noChangeArrowheads="1"/>
              </p:cNvSpPr>
              <p:nvPr/>
            </p:nvSpPr>
            <p:spPr bwMode="auto">
              <a:xfrm>
                <a:off x="5040" y="352"/>
                <a:ext cx="144" cy="144"/>
              </a:xfrm>
              <a:prstGeom prst="rect">
                <a:avLst/>
              </a:prstGeom>
              <a:solidFill>
                <a:srgbClr val="FF00FF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</p:grpSp>
        <p:sp>
          <p:nvSpPr>
            <p:cNvPr id="79893" name="Text Box 106"/>
            <p:cNvSpPr txBox="1">
              <a:spLocks noChangeArrowheads="1"/>
            </p:cNvSpPr>
            <p:nvPr/>
          </p:nvSpPr>
          <p:spPr bwMode="auto">
            <a:xfrm>
              <a:off x="3480" y="216"/>
              <a:ext cx="917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/>
                <a:t>Example:</a:t>
              </a:r>
              <a:endParaRPr lang="fr-FR" altLang="en-US"/>
            </a:p>
          </p:txBody>
        </p:sp>
      </p:grpSp>
      <p:sp>
        <p:nvSpPr>
          <p:cNvPr id="79891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>
                <a:latin typeface="Tahoma" panose="020B0604030504040204" pitchFamily="34" charset="0"/>
              </a:rPr>
              <a:t>1-</a:t>
            </a:r>
            <a:fld id="{345FDDD7-53D9-4A85-B74F-1D78D3A8152C}" type="slidenum">
              <a:rPr lang="en-US" altLang="en-US" sz="1200">
                <a:latin typeface="Tahoma" panose="020B0604030504040204" pitchFamily="34" charset="0"/>
              </a:rPr>
              <a:pPr/>
              <a:t>38</a:t>
            </a:fld>
            <a:endParaRPr lang="en-US" altLang="en-US" sz="1200">
              <a:latin typeface="Tahoma" panose="020B0604030504040204" pitchFamily="34" charset="0"/>
            </a:endParaRPr>
          </a:p>
        </p:txBody>
      </p:sp>
      <p:sp>
        <p:nvSpPr>
          <p:cNvPr id="107" name="TextBox 106"/>
          <p:cNvSpPr txBox="1"/>
          <p:nvPr/>
        </p:nvSpPr>
        <p:spPr>
          <a:xfrm>
            <a:off x="623515" y="711183"/>
            <a:ext cx="590353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 smtClean="0"/>
              <a:t>Circuit Switching: FDM vs TDM</a:t>
            </a:r>
            <a:endParaRPr lang="en-US" sz="3600" dirty="0"/>
          </a:p>
        </p:txBody>
      </p:sp>
      <p:sp>
        <p:nvSpPr>
          <p:cNvPr id="108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581841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 nodeType="clickPar">
                      <p:stCondLst>
                        <p:cond delay="indefinite"/>
                      </p:stCondLst>
                      <p:childTnLst>
                        <p:par>
                          <p:cTn id="1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4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1" dur="500"/>
                                        <p:tgtEl>
                                          <p:spTgt spid="5530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23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5" dur="500"/>
                                        <p:tgtEl>
                                          <p:spTgt spid="5530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27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9" dur="500"/>
                                        <p:tgtEl>
                                          <p:spTgt spid="5530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 nodeType="afterGroup">
                            <p:stCondLst>
                              <p:cond delay="1500"/>
                            </p:stCondLst>
                            <p:childTnLst>
                              <p:par>
                                <p:cTn id="31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3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3" dur="500"/>
                                        <p:tgtEl>
                                          <p:spTgt spid="553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 nodeType="clickPar">
                      <p:stCondLst>
                        <p:cond delay="indefinite"/>
                      </p:stCondLst>
                      <p:childTnLst>
                        <p:par>
                          <p:cTn id="3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6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 nodeType="clickPar">
                      <p:stCondLst>
                        <p:cond delay="indefinite"/>
                      </p:stCondLst>
                      <p:childTnLst>
                        <p:par>
                          <p:cTn id="3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0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 nodeType="clickPar">
                      <p:stCondLst>
                        <p:cond delay="indefinite"/>
                      </p:stCondLst>
                      <p:childTnLst>
                        <p:par>
                          <p:cTn id="4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5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49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53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5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6" fill="hold" nodeType="afterGroup">
                            <p:stCondLst>
                              <p:cond delay="1500"/>
                            </p:stCondLst>
                            <p:childTnLst>
                              <p:par>
                                <p:cTn id="57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9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 nodeType="clickPar">
                      <p:stCondLst>
                        <p:cond delay="indefinite"/>
                      </p:stCondLst>
                      <p:childTnLst>
                        <p:par>
                          <p:cTn id="6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2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4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 nodeType="clickPar">
                      <p:stCondLst>
                        <p:cond delay="indefinite"/>
                      </p:stCondLst>
                      <p:childTnLst>
                        <p:par>
                          <p:cTn id="6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67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69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5307" grpId="0" animBg="1"/>
      <p:bldP spid="55308" grpId="0" animBg="1"/>
      <p:bldP spid="55309" grpId="0" animBg="1"/>
      <p:bldP spid="55310" grpId="0" animBg="1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21" name="Footer Placeholder 2"/>
          <p:cNvSpPr>
            <a:spLocks noGrp="1"/>
          </p:cNvSpPr>
          <p:nvPr>
            <p:ph type="ftr" sz="quarter" idx="1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 smtClean="0">
                <a:latin typeface="Tahoma" panose="020B0604030504040204" pitchFamily="34" charset="0"/>
              </a:rPr>
              <a:t>Introduction</a:t>
            </a:r>
          </a:p>
        </p:txBody>
      </p:sp>
      <p:grpSp>
        <p:nvGrpSpPr>
          <p:cNvPr id="81923" name="Group 49"/>
          <p:cNvGrpSpPr>
            <a:grpSpLocks/>
          </p:cNvGrpSpPr>
          <p:nvPr/>
        </p:nvGrpSpPr>
        <p:grpSpPr bwMode="auto">
          <a:xfrm>
            <a:off x="6438900" y="2770188"/>
            <a:ext cx="1155700" cy="620712"/>
            <a:chOff x="3600" y="219"/>
            <a:chExt cx="360" cy="175"/>
          </a:xfrm>
        </p:grpSpPr>
        <p:sp>
          <p:nvSpPr>
            <p:cNvPr id="81946" name="Oval 50"/>
            <p:cNvSpPr>
              <a:spLocks noChangeArrowheads="1"/>
            </p:cNvSpPr>
            <p:nvPr/>
          </p:nvSpPr>
          <p:spPr bwMode="auto">
            <a:xfrm>
              <a:off x="3603" y="297"/>
              <a:ext cx="357" cy="97"/>
            </a:xfrm>
            <a:prstGeom prst="ellipse">
              <a:avLst/>
            </a:prstGeom>
            <a:solidFill>
              <a:schemeClr val="hlink"/>
            </a:solidFill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81947" name="Line 51"/>
            <p:cNvSpPr>
              <a:spLocks noChangeShapeType="1"/>
            </p:cNvSpPr>
            <p:nvPr/>
          </p:nvSpPr>
          <p:spPr bwMode="auto">
            <a:xfrm>
              <a:off x="3603" y="289"/>
              <a:ext cx="0" cy="6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81948" name="Line 52"/>
            <p:cNvSpPr>
              <a:spLocks noChangeShapeType="1"/>
            </p:cNvSpPr>
            <p:nvPr/>
          </p:nvSpPr>
          <p:spPr bwMode="auto">
            <a:xfrm>
              <a:off x="3960" y="289"/>
              <a:ext cx="0" cy="6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81949" name="Rectangle 53"/>
            <p:cNvSpPr>
              <a:spLocks noChangeArrowheads="1"/>
            </p:cNvSpPr>
            <p:nvPr/>
          </p:nvSpPr>
          <p:spPr bwMode="auto">
            <a:xfrm>
              <a:off x="3603" y="289"/>
              <a:ext cx="354" cy="59"/>
            </a:xfrm>
            <a:prstGeom prst="rect">
              <a:avLst/>
            </a:prstGeom>
            <a:solidFill>
              <a:schemeClr val="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81950" name="Oval 54"/>
            <p:cNvSpPr>
              <a:spLocks noChangeArrowheads="1"/>
            </p:cNvSpPr>
            <p:nvPr/>
          </p:nvSpPr>
          <p:spPr bwMode="auto">
            <a:xfrm>
              <a:off x="3600" y="219"/>
              <a:ext cx="357" cy="113"/>
            </a:xfrm>
            <a:prstGeom prst="ellipse">
              <a:avLst/>
            </a:prstGeom>
            <a:solidFill>
              <a:schemeClr val="hlink"/>
            </a:solidFill>
            <a:ln w="12700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81951" name="Group 55"/>
            <p:cNvGrpSpPr>
              <a:grpSpLocks/>
            </p:cNvGrpSpPr>
            <p:nvPr/>
          </p:nvGrpSpPr>
          <p:grpSpPr bwMode="auto">
            <a:xfrm>
              <a:off x="3686" y="244"/>
              <a:ext cx="177" cy="66"/>
              <a:chOff x="2848" y="848"/>
              <a:chExt cx="140" cy="98"/>
            </a:xfrm>
          </p:grpSpPr>
          <p:sp>
            <p:nvSpPr>
              <p:cNvPr id="81956" name="Line 56"/>
              <p:cNvSpPr>
                <a:spLocks noChangeShapeType="1"/>
              </p:cNvSpPr>
              <p:nvPr/>
            </p:nvSpPr>
            <p:spPr bwMode="auto">
              <a:xfrm flipV="1">
                <a:off x="2848" y="848"/>
                <a:ext cx="50" cy="2"/>
              </a:xfrm>
              <a:prstGeom prst="line">
                <a:avLst/>
              </a:prstGeom>
              <a:noFill/>
              <a:ln w="2857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81957" name="Line 57"/>
              <p:cNvSpPr>
                <a:spLocks noChangeShapeType="1"/>
              </p:cNvSpPr>
              <p:nvPr/>
            </p:nvSpPr>
            <p:spPr bwMode="auto">
              <a:xfrm>
                <a:off x="2944" y="946"/>
                <a:ext cx="44" cy="0"/>
              </a:xfrm>
              <a:prstGeom prst="line">
                <a:avLst/>
              </a:prstGeom>
              <a:noFill/>
              <a:ln w="2857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81958" name="Line 58"/>
              <p:cNvSpPr>
                <a:spLocks noChangeShapeType="1"/>
              </p:cNvSpPr>
              <p:nvPr/>
            </p:nvSpPr>
            <p:spPr bwMode="auto">
              <a:xfrm>
                <a:off x="2894" y="850"/>
                <a:ext cx="52" cy="96"/>
              </a:xfrm>
              <a:prstGeom prst="line">
                <a:avLst/>
              </a:prstGeom>
              <a:noFill/>
              <a:ln w="2857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</p:grpSp>
        <p:grpSp>
          <p:nvGrpSpPr>
            <p:cNvPr id="81952" name="Group 59"/>
            <p:cNvGrpSpPr>
              <a:grpSpLocks/>
            </p:cNvGrpSpPr>
            <p:nvPr/>
          </p:nvGrpSpPr>
          <p:grpSpPr bwMode="auto">
            <a:xfrm flipV="1">
              <a:off x="3686" y="243"/>
              <a:ext cx="177" cy="66"/>
              <a:chOff x="2848" y="848"/>
              <a:chExt cx="140" cy="98"/>
            </a:xfrm>
          </p:grpSpPr>
          <p:sp>
            <p:nvSpPr>
              <p:cNvPr id="81953" name="Line 60"/>
              <p:cNvSpPr>
                <a:spLocks noChangeShapeType="1"/>
              </p:cNvSpPr>
              <p:nvPr/>
            </p:nvSpPr>
            <p:spPr bwMode="auto">
              <a:xfrm flipV="1">
                <a:off x="2848" y="848"/>
                <a:ext cx="50" cy="2"/>
              </a:xfrm>
              <a:prstGeom prst="line">
                <a:avLst/>
              </a:prstGeom>
              <a:noFill/>
              <a:ln w="2857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81954" name="Line 61"/>
              <p:cNvSpPr>
                <a:spLocks noChangeShapeType="1"/>
              </p:cNvSpPr>
              <p:nvPr/>
            </p:nvSpPr>
            <p:spPr bwMode="auto">
              <a:xfrm>
                <a:off x="2944" y="946"/>
                <a:ext cx="44" cy="0"/>
              </a:xfrm>
              <a:prstGeom prst="line">
                <a:avLst/>
              </a:prstGeom>
              <a:noFill/>
              <a:ln w="2857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81955" name="Line 62"/>
              <p:cNvSpPr>
                <a:spLocks noChangeShapeType="1"/>
              </p:cNvSpPr>
              <p:nvPr/>
            </p:nvSpPr>
            <p:spPr bwMode="auto">
              <a:xfrm>
                <a:off x="2894" y="850"/>
                <a:ext cx="52" cy="96"/>
              </a:xfrm>
              <a:prstGeom prst="line">
                <a:avLst/>
              </a:prstGeom>
              <a:noFill/>
              <a:ln w="2857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</p:grpSp>
      </p:grpSp>
      <p:sp>
        <p:nvSpPr>
          <p:cNvPr id="81925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33400" y="1981200"/>
            <a:ext cx="3810000" cy="4648200"/>
          </a:xfrm>
        </p:spPr>
        <p:txBody>
          <a:bodyPr>
            <a:normAutofit lnSpcReduction="10000"/>
          </a:bodyPr>
          <a:lstStyle/>
          <a:p>
            <a:pPr marL="231775" indent="-231775" eaLnBrk="1" hangingPunct="1">
              <a:buSzPct val="75000"/>
              <a:buFont typeface="Wingdings" panose="05000000000000000000" pitchFamily="2" charset="2"/>
              <a:buNone/>
              <a:tabLst>
                <a:tab pos="566738" algn="l"/>
              </a:tabLst>
            </a:pPr>
            <a:r>
              <a:rPr lang="en-US" altLang="en-US" sz="2400" smtClean="0">
                <a:solidFill>
                  <a:srgbClr val="000099"/>
                </a:solidFill>
                <a:ea typeface="ＭＳ Ｐゴシック" panose="020B0600070205080204" pitchFamily="34" charset="-128"/>
              </a:rPr>
              <a:t>example:</a:t>
            </a:r>
          </a:p>
          <a:p>
            <a:pPr marL="231775" indent="-231775" eaLnBrk="1" hangingPunct="1">
              <a:buSzTx/>
              <a:buFont typeface="Wingdings" panose="05000000000000000000" pitchFamily="2" charset="2"/>
              <a:buChar char="§"/>
              <a:tabLst>
                <a:tab pos="566738" algn="l"/>
              </a:tabLst>
            </a:pPr>
            <a:r>
              <a:rPr lang="en-US" altLang="en-US" sz="2400" smtClean="0">
                <a:ea typeface="ＭＳ Ｐゴシック" panose="020B0600070205080204" pitchFamily="34" charset="-128"/>
              </a:rPr>
              <a:t>1 Mb/s link</a:t>
            </a:r>
          </a:p>
          <a:p>
            <a:pPr marL="231775" indent="-231775" eaLnBrk="1" hangingPunct="1">
              <a:buSzTx/>
              <a:buFont typeface="Wingdings" panose="05000000000000000000" pitchFamily="2" charset="2"/>
              <a:buChar char="§"/>
              <a:tabLst>
                <a:tab pos="566738" algn="l"/>
              </a:tabLst>
            </a:pPr>
            <a:r>
              <a:rPr lang="en-US" altLang="en-US" sz="2400" smtClean="0">
                <a:ea typeface="ＭＳ Ｐゴシック" panose="020B0600070205080204" pitchFamily="34" charset="-128"/>
              </a:rPr>
              <a:t>each user: </a:t>
            </a:r>
          </a:p>
          <a:p>
            <a:pPr marL="566738" lvl="1" indent="-219075" eaLnBrk="1" hangingPunct="1">
              <a:buClr>
                <a:schemeClr val="tx1"/>
              </a:buClr>
              <a:buFontTx/>
              <a:buChar char="•"/>
              <a:tabLst>
                <a:tab pos="566738" algn="l"/>
              </a:tabLst>
            </a:pPr>
            <a:r>
              <a:rPr lang="en-US" altLang="en-US" sz="2000" smtClean="0">
                <a:ea typeface="Arial" panose="020B0604020202020204" pitchFamily="34" charset="0"/>
              </a:rPr>
              <a:t>100 kb/s when </a:t>
            </a:r>
            <a:r>
              <a:rPr lang="ja-JP" altLang="en-US" sz="2000" smtClean="0">
                <a:ea typeface="ＭＳ Ｐゴシック" panose="020B0600070205080204" pitchFamily="34" charset="-128"/>
              </a:rPr>
              <a:t>“</a:t>
            </a:r>
            <a:r>
              <a:rPr lang="en-US" altLang="ja-JP" sz="2000" smtClean="0">
                <a:ea typeface="ＭＳ Ｐゴシック" panose="020B0600070205080204" pitchFamily="34" charset="-128"/>
              </a:rPr>
              <a:t>active</a:t>
            </a:r>
            <a:r>
              <a:rPr lang="ja-JP" altLang="en-US" sz="2000" smtClean="0">
                <a:ea typeface="ＭＳ Ｐゴシック" panose="020B0600070205080204" pitchFamily="34" charset="-128"/>
              </a:rPr>
              <a:t>”</a:t>
            </a:r>
            <a:endParaRPr lang="en-US" altLang="ja-JP" sz="2000" smtClean="0">
              <a:ea typeface="ＭＳ Ｐゴシック" panose="020B0600070205080204" pitchFamily="34" charset="-128"/>
            </a:endParaRPr>
          </a:p>
          <a:p>
            <a:pPr marL="566738" lvl="1" indent="-219075" eaLnBrk="1" hangingPunct="1">
              <a:buClr>
                <a:schemeClr val="tx1"/>
              </a:buClr>
              <a:buFontTx/>
              <a:buChar char="•"/>
              <a:tabLst>
                <a:tab pos="566738" algn="l"/>
              </a:tabLst>
            </a:pPr>
            <a:r>
              <a:rPr lang="en-US" altLang="en-US" sz="2000" smtClean="0">
                <a:ea typeface="Arial" panose="020B0604020202020204" pitchFamily="34" charset="0"/>
              </a:rPr>
              <a:t>active 10% of time</a:t>
            </a:r>
          </a:p>
          <a:p>
            <a:pPr marL="566738" lvl="1" indent="-219075" eaLnBrk="1" hangingPunct="1">
              <a:tabLst>
                <a:tab pos="566738" algn="l"/>
              </a:tabLst>
            </a:pPr>
            <a:endParaRPr lang="en-US" altLang="en-US" sz="2000" smtClean="0">
              <a:ea typeface="Arial" panose="020B0604020202020204" pitchFamily="34" charset="0"/>
            </a:endParaRPr>
          </a:p>
          <a:p>
            <a:pPr marL="231775" indent="-231775" eaLnBrk="1" hangingPunct="1">
              <a:buSzPct val="75000"/>
              <a:tabLst>
                <a:tab pos="566738" algn="l"/>
              </a:tabLst>
            </a:pPr>
            <a:r>
              <a:rPr lang="en-US" altLang="en-US" sz="2400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circuit-switching: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</a:t>
            </a:r>
          </a:p>
          <a:p>
            <a:pPr marL="566738" lvl="1" indent="-219075" eaLnBrk="1" hangingPunct="1">
              <a:tabLst>
                <a:tab pos="566738" algn="l"/>
              </a:tabLst>
            </a:pPr>
            <a:r>
              <a:rPr lang="en-US" altLang="en-US" sz="2000" smtClean="0">
                <a:ea typeface="Arial" panose="020B0604020202020204" pitchFamily="34" charset="0"/>
              </a:rPr>
              <a:t>10 users</a:t>
            </a:r>
          </a:p>
          <a:p>
            <a:pPr marL="231775" indent="-231775" eaLnBrk="1" hangingPunct="1">
              <a:buSzPct val="75000"/>
              <a:tabLst>
                <a:tab pos="566738" algn="l"/>
              </a:tabLst>
            </a:pPr>
            <a:r>
              <a:rPr lang="en-US" altLang="en-US" sz="2400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packet switching: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</a:t>
            </a:r>
          </a:p>
          <a:p>
            <a:pPr marL="566738" lvl="1" indent="-219075" eaLnBrk="1" hangingPunct="1">
              <a:tabLst>
                <a:tab pos="566738" algn="l"/>
              </a:tabLst>
            </a:pPr>
            <a:r>
              <a:rPr lang="en-US" altLang="en-US" sz="2000" smtClean="0">
                <a:ea typeface="Arial" panose="020B0604020202020204" pitchFamily="34" charset="0"/>
              </a:rPr>
              <a:t>with 35 users, probability &gt; 10 active at same time is less than .0004 *</a:t>
            </a:r>
          </a:p>
          <a:p>
            <a:pPr marL="231775" indent="-231775" eaLnBrk="1" hangingPunct="1">
              <a:tabLst>
                <a:tab pos="566738" algn="l"/>
              </a:tabLst>
            </a:pPr>
            <a:endParaRPr lang="en-US" altLang="en-US" sz="2400" smtClean="0">
              <a:ea typeface="ＭＳ Ｐゴシック" panose="020B0600070205080204" pitchFamily="34" charset="-128"/>
            </a:endParaRPr>
          </a:p>
        </p:txBody>
      </p:sp>
      <p:sp>
        <p:nvSpPr>
          <p:cNvPr id="81926" name="Rectangle 4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368300" y="1450607"/>
            <a:ext cx="8715375" cy="609600"/>
          </a:xfrm>
        </p:spPr>
        <p:txBody>
          <a:bodyPr/>
          <a:lstStyle/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i="1" dirty="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packet switching allows more users to use network!</a:t>
            </a:r>
          </a:p>
        </p:txBody>
      </p:sp>
      <p:sp>
        <p:nvSpPr>
          <p:cNvPr id="81927" name="Line 15"/>
          <p:cNvSpPr>
            <a:spLocks noChangeShapeType="1"/>
          </p:cNvSpPr>
          <p:nvPr/>
        </p:nvSpPr>
        <p:spPr bwMode="auto">
          <a:xfrm>
            <a:off x="5380038" y="2562225"/>
            <a:ext cx="838200" cy="457200"/>
          </a:xfrm>
          <a:prstGeom prst="line">
            <a:avLst/>
          </a:prstGeom>
          <a:noFill/>
          <a:ln w="28575">
            <a:solidFill>
              <a:srgbClr val="000099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1928" name="Line 16"/>
          <p:cNvSpPr>
            <a:spLocks noChangeShapeType="1"/>
          </p:cNvSpPr>
          <p:nvPr/>
        </p:nvSpPr>
        <p:spPr bwMode="auto">
          <a:xfrm>
            <a:off x="6218238" y="3019425"/>
            <a:ext cx="2038350" cy="0"/>
          </a:xfrm>
          <a:prstGeom prst="line">
            <a:avLst/>
          </a:prstGeom>
          <a:noFill/>
          <a:ln w="28575">
            <a:solidFill>
              <a:srgbClr val="000099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1929" name="Line 17"/>
          <p:cNvSpPr>
            <a:spLocks noChangeShapeType="1"/>
          </p:cNvSpPr>
          <p:nvPr/>
        </p:nvSpPr>
        <p:spPr bwMode="auto">
          <a:xfrm>
            <a:off x="6218238" y="3171825"/>
            <a:ext cx="2038350" cy="0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1930" name="Line 18"/>
          <p:cNvSpPr>
            <a:spLocks noChangeShapeType="1"/>
          </p:cNvSpPr>
          <p:nvPr/>
        </p:nvSpPr>
        <p:spPr bwMode="auto">
          <a:xfrm flipV="1">
            <a:off x="5456238" y="3171825"/>
            <a:ext cx="762000" cy="609600"/>
          </a:xfrm>
          <a:prstGeom prst="line">
            <a:avLst/>
          </a:prstGeom>
          <a:noFill/>
          <a:ln w="28575">
            <a:solidFill>
              <a:srgbClr val="000099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1931" name="Text Box 19"/>
          <p:cNvSpPr txBox="1">
            <a:spLocks noChangeArrowheads="1"/>
          </p:cNvSpPr>
          <p:nvPr/>
        </p:nvSpPr>
        <p:spPr bwMode="auto">
          <a:xfrm>
            <a:off x="5145088" y="2740025"/>
            <a:ext cx="730250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ctr">
              <a:lnSpc>
                <a:spcPct val="80000"/>
              </a:lnSpc>
            </a:pPr>
            <a:r>
              <a:rPr lang="en-US" altLang="en-US" sz="2000" i="1">
                <a:solidFill>
                  <a:srgbClr val="000099"/>
                </a:solidFill>
                <a:latin typeface="Gill Sans MT" panose="020B0502020104020203" pitchFamily="34" charset="0"/>
              </a:rPr>
              <a:t>N</a:t>
            </a:r>
            <a:r>
              <a:rPr lang="en-US" altLang="en-US" sz="2000">
                <a:solidFill>
                  <a:srgbClr val="000099"/>
                </a:solidFill>
                <a:latin typeface="Gill Sans MT" panose="020B0502020104020203" pitchFamily="34" charset="0"/>
              </a:rPr>
              <a:t> </a:t>
            </a:r>
          </a:p>
          <a:p>
            <a:pPr algn="ctr">
              <a:lnSpc>
                <a:spcPct val="80000"/>
              </a:lnSpc>
            </a:pPr>
            <a:r>
              <a:rPr lang="en-US" altLang="en-US" sz="2000">
                <a:solidFill>
                  <a:srgbClr val="000099"/>
                </a:solidFill>
                <a:latin typeface="Gill Sans MT" panose="020B0502020104020203" pitchFamily="34" charset="0"/>
              </a:rPr>
              <a:t>users</a:t>
            </a:r>
          </a:p>
        </p:txBody>
      </p:sp>
      <p:sp>
        <p:nvSpPr>
          <p:cNvPr id="81932" name="Text Box 20"/>
          <p:cNvSpPr txBox="1">
            <a:spLocks noChangeArrowheads="1"/>
          </p:cNvSpPr>
          <p:nvPr/>
        </p:nvSpPr>
        <p:spPr bwMode="auto">
          <a:xfrm>
            <a:off x="7542213" y="3303588"/>
            <a:ext cx="1468437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2000"/>
              <a:t>1 Mbps link</a:t>
            </a:r>
          </a:p>
        </p:txBody>
      </p:sp>
      <p:sp>
        <p:nvSpPr>
          <p:cNvPr id="81933" name="Line 47"/>
          <p:cNvSpPr>
            <a:spLocks noChangeShapeType="1"/>
          </p:cNvSpPr>
          <p:nvPr/>
        </p:nvSpPr>
        <p:spPr bwMode="auto">
          <a:xfrm>
            <a:off x="7586663" y="3086100"/>
            <a:ext cx="14097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grpSp>
        <p:nvGrpSpPr>
          <p:cNvPr id="81934" name="Group 35"/>
          <p:cNvGrpSpPr>
            <a:grpSpLocks/>
          </p:cNvGrpSpPr>
          <p:nvPr/>
        </p:nvGrpSpPr>
        <p:grpSpPr bwMode="auto">
          <a:xfrm>
            <a:off x="4719638" y="4767263"/>
            <a:ext cx="4168775" cy="985837"/>
            <a:chOff x="3016" y="3097"/>
            <a:chExt cx="2626" cy="621"/>
          </a:xfrm>
        </p:grpSpPr>
        <p:sp>
          <p:nvSpPr>
            <p:cNvPr id="81944" name="Text Box 48"/>
            <p:cNvSpPr txBox="1">
              <a:spLocks noChangeArrowheads="1"/>
            </p:cNvSpPr>
            <p:nvPr/>
          </p:nvSpPr>
          <p:spPr bwMode="auto">
            <a:xfrm>
              <a:off x="3016" y="3097"/>
              <a:ext cx="2626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i="1">
                  <a:solidFill>
                    <a:srgbClr val="CC0000"/>
                  </a:solidFill>
                  <a:latin typeface="Gill Sans MT" panose="020B0502020104020203" pitchFamily="34" charset="0"/>
                </a:rPr>
                <a:t>Q:</a:t>
              </a:r>
              <a:r>
                <a:rPr lang="en-US" altLang="en-US">
                  <a:latin typeface="Gill Sans MT" panose="020B0502020104020203" pitchFamily="34" charset="0"/>
                </a:rPr>
                <a:t> how did we get value 0.0004?</a:t>
              </a:r>
            </a:p>
          </p:txBody>
        </p:sp>
        <p:sp>
          <p:nvSpPr>
            <p:cNvPr id="81945" name="Text Box 48"/>
            <p:cNvSpPr txBox="1">
              <a:spLocks noChangeArrowheads="1"/>
            </p:cNvSpPr>
            <p:nvPr/>
          </p:nvSpPr>
          <p:spPr bwMode="auto">
            <a:xfrm>
              <a:off x="3031" y="3430"/>
              <a:ext cx="2533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i="1">
                  <a:solidFill>
                    <a:srgbClr val="CC0000"/>
                  </a:solidFill>
                  <a:latin typeface="Gill Sans MT" panose="020B0502020104020203" pitchFamily="34" charset="0"/>
                </a:rPr>
                <a:t>Q:</a:t>
              </a:r>
              <a:r>
                <a:rPr lang="en-US" altLang="en-US">
                  <a:latin typeface="Gill Sans MT" panose="020B0502020104020203" pitchFamily="34" charset="0"/>
                </a:rPr>
                <a:t> what happens if &gt; 35 users ?</a:t>
              </a:r>
            </a:p>
          </p:txBody>
        </p:sp>
      </p:grpSp>
      <p:sp>
        <p:nvSpPr>
          <p:cNvPr id="81935" name="Text Box 34"/>
          <p:cNvSpPr txBox="1">
            <a:spLocks noChangeArrowheads="1"/>
          </p:cNvSpPr>
          <p:nvPr/>
        </p:nvSpPr>
        <p:spPr bwMode="auto">
          <a:xfrm rot="5273514">
            <a:off x="4791869" y="2780507"/>
            <a:ext cx="736600" cy="519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2800" b="1"/>
              <a:t>…..</a:t>
            </a:r>
          </a:p>
        </p:txBody>
      </p:sp>
      <p:grpSp>
        <p:nvGrpSpPr>
          <p:cNvPr id="81936" name="Group 37"/>
          <p:cNvGrpSpPr>
            <a:grpSpLocks/>
          </p:cNvGrpSpPr>
          <p:nvPr/>
        </p:nvGrpSpPr>
        <p:grpSpPr bwMode="auto">
          <a:xfrm>
            <a:off x="4646613" y="2066925"/>
            <a:ext cx="779462" cy="679450"/>
            <a:chOff x="-44" y="1473"/>
            <a:chExt cx="981" cy="1105"/>
          </a:xfrm>
        </p:grpSpPr>
        <p:pic>
          <p:nvPicPr>
            <p:cNvPr id="81942" name="Picture 38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81943" name="Freeform 39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81937" name="Group 40"/>
          <p:cNvGrpSpPr>
            <a:grpSpLocks/>
          </p:cNvGrpSpPr>
          <p:nvPr/>
        </p:nvGrpSpPr>
        <p:grpSpPr bwMode="auto">
          <a:xfrm>
            <a:off x="4651375" y="3392488"/>
            <a:ext cx="779463" cy="679450"/>
            <a:chOff x="-44" y="1473"/>
            <a:chExt cx="981" cy="1105"/>
          </a:xfrm>
        </p:grpSpPr>
        <p:pic>
          <p:nvPicPr>
            <p:cNvPr id="81940" name="Picture 41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81941" name="Freeform 42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sp>
        <p:nvSpPr>
          <p:cNvPr id="81938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>
                <a:latin typeface="Tahoma" panose="020B0604030504040204" pitchFamily="34" charset="0"/>
              </a:rPr>
              <a:t>1-</a:t>
            </a:r>
            <a:fld id="{908E5869-71A3-4153-81F5-8A30E3D72997}" type="slidenum">
              <a:rPr lang="en-US" altLang="en-US" sz="1200">
                <a:latin typeface="Tahoma" panose="020B0604030504040204" pitchFamily="34" charset="0"/>
              </a:rPr>
              <a:pPr/>
              <a:t>39</a:t>
            </a:fld>
            <a:endParaRPr lang="en-US" altLang="en-US" sz="1200">
              <a:latin typeface="Tahoma" panose="020B0604030504040204" pitchFamily="34" charset="0"/>
            </a:endParaRPr>
          </a:p>
        </p:txBody>
      </p:sp>
      <p:sp>
        <p:nvSpPr>
          <p:cNvPr id="81939" name="TextBox 1"/>
          <p:cNvSpPr txBox="1">
            <a:spLocks noChangeArrowheads="1"/>
          </p:cNvSpPr>
          <p:nvPr/>
        </p:nvSpPr>
        <p:spPr bwMode="auto">
          <a:xfrm>
            <a:off x="647700" y="6462713"/>
            <a:ext cx="5154613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400"/>
              <a:t>* Check out the online interactive exercises for more examples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648679" y="1031630"/>
            <a:ext cx="769826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 smtClean="0"/>
              <a:t>Packet switching versus circuit switching</a:t>
            </a:r>
            <a:endParaRPr lang="en-US" sz="3600" dirty="0"/>
          </a:p>
        </p:txBody>
      </p:sp>
      <p:sp>
        <p:nvSpPr>
          <p:cNvPr id="41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945286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969" name="Footer Placeholder 2"/>
          <p:cNvSpPr>
            <a:spLocks noGrp="1"/>
          </p:cNvSpPr>
          <p:nvPr>
            <p:ph type="ftr" sz="quarter" idx="1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 smtClean="0">
                <a:latin typeface="Tahoma" panose="020B0604030504040204" pitchFamily="34" charset="0"/>
              </a:rPr>
              <a:t>Introduction</a:t>
            </a:r>
          </a:p>
        </p:txBody>
      </p:sp>
      <p:sp>
        <p:nvSpPr>
          <p:cNvPr id="83970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31800" y="1720850"/>
            <a:ext cx="8196263" cy="4648200"/>
          </a:xfrm>
        </p:spPr>
        <p:txBody>
          <a:bodyPr>
            <a:normAutofit lnSpcReduction="10000"/>
          </a:bodyPr>
          <a:lstStyle/>
          <a:p>
            <a:pPr eaLnBrk="1" hangingPunct="1"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great for bursty data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resource sharing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simpler, no call setup</a:t>
            </a:r>
            <a:endParaRPr lang="en-US" altLang="en-US" sz="2000" smtClean="0">
              <a:ea typeface="Arial" panose="020B0604020202020204" pitchFamily="34" charset="0"/>
            </a:endParaRPr>
          </a:p>
          <a:p>
            <a:pPr eaLnBrk="1" hangingPunct="1">
              <a:buSzPct val="75000"/>
            </a:pPr>
            <a:r>
              <a:rPr lang="en-US" altLang="en-US" sz="24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excessive congestion possible: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packet delay and loss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protocols needed for reliable data transfer, congestion control</a:t>
            </a:r>
            <a:endParaRPr lang="en-US" altLang="en-US" sz="2000" smtClean="0">
              <a:ea typeface="Arial" panose="020B0604020202020204" pitchFamily="34" charset="0"/>
            </a:endParaRPr>
          </a:p>
          <a:p>
            <a:pPr eaLnBrk="1" hangingPunct="1">
              <a:buSzPct val="75000"/>
            </a:pPr>
            <a:r>
              <a:rPr lang="en-US" altLang="en-US" sz="2400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Q:</a:t>
            </a:r>
            <a:r>
              <a:rPr lang="en-US" altLang="en-US" sz="24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 How to provide circuit-like behavior?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bandwidth guarantees needed for audio/video apps</a:t>
            </a:r>
          </a:p>
          <a:p>
            <a:pPr lvl="1" eaLnBrk="1" hangingPunct="1"/>
            <a:r>
              <a:rPr lang="en-US" altLang="en-US" smtClean="0">
                <a:ea typeface="Arial" panose="020B0604020202020204" pitchFamily="34" charset="0"/>
              </a:rPr>
              <a:t>still an unsolved problem (chapter 7)</a:t>
            </a:r>
            <a:endParaRPr lang="en-US" altLang="en-US" sz="2000" smtClean="0">
              <a:ea typeface="Arial" panose="020B0604020202020204" pitchFamily="34" charset="0"/>
            </a:endParaRPr>
          </a:p>
        </p:txBody>
      </p:sp>
      <p:sp>
        <p:nvSpPr>
          <p:cNvPr id="83971" name="Rectangle 4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274638" y="1196975"/>
            <a:ext cx="7620000" cy="609600"/>
          </a:xfrm>
        </p:spPr>
        <p:txBody>
          <a:bodyPr/>
          <a:lstStyle/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is packet switching a </a:t>
            </a:r>
            <a:r>
              <a:rPr lang="ja-JP" altLang="en-US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“</a:t>
            </a:r>
            <a:r>
              <a:rPr lang="en-US" altLang="ja-JP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slam dunk winner?</a:t>
            </a:r>
            <a:r>
              <a:rPr lang="ja-JP" altLang="en-US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”</a:t>
            </a:r>
            <a:endParaRPr lang="en-US" altLang="en-US" smtClean="0">
              <a:solidFill>
                <a:srgbClr val="CC0000"/>
              </a:solidFill>
              <a:ea typeface="ＭＳ Ｐゴシック" panose="020B0600070205080204" pitchFamily="34" charset="-128"/>
            </a:endParaRPr>
          </a:p>
        </p:txBody>
      </p:sp>
      <p:sp>
        <p:nvSpPr>
          <p:cNvPr id="83972" name="Text Box 20"/>
          <p:cNvSpPr txBox="1">
            <a:spLocks noChangeArrowheads="1"/>
          </p:cNvSpPr>
          <p:nvPr/>
        </p:nvSpPr>
        <p:spPr bwMode="auto">
          <a:xfrm>
            <a:off x="352425" y="5472113"/>
            <a:ext cx="8234363" cy="822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i="1">
                <a:solidFill>
                  <a:srgbClr val="CC0000"/>
                </a:solidFill>
                <a:latin typeface="Gill Sans MT" panose="020B0502020104020203" pitchFamily="34" charset="0"/>
              </a:rPr>
              <a:t>Q:</a:t>
            </a:r>
            <a:r>
              <a:rPr lang="en-US" altLang="en-US">
                <a:latin typeface="Gill Sans MT" panose="020B0502020104020203" pitchFamily="34" charset="0"/>
              </a:rPr>
              <a:t>  human analogies of reserved resources (circuit switching) versus on-demand allocation (packet-switching)?</a:t>
            </a:r>
          </a:p>
        </p:txBody>
      </p:sp>
      <p:sp>
        <p:nvSpPr>
          <p:cNvPr id="83975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>
                <a:latin typeface="Tahoma" panose="020B0604030504040204" pitchFamily="34" charset="0"/>
              </a:rPr>
              <a:t>1-</a:t>
            </a:r>
            <a:fld id="{ABE49236-B1D7-4988-9087-A00A60BF4BB7}" type="slidenum">
              <a:rPr lang="en-US" altLang="en-US" sz="1200">
                <a:latin typeface="Tahoma" panose="020B0604030504040204" pitchFamily="34" charset="0"/>
              </a:rPr>
              <a:pPr/>
              <a:t>40</a:t>
            </a:fld>
            <a:endParaRPr lang="en-US" altLang="en-US" sz="1200">
              <a:latin typeface="Tahoma" panose="020B0604030504040204" pitchFamily="34" charset="0"/>
            </a:endParaRPr>
          </a:p>
        </p:txBody>
      </p:sp>
      <p:sp>
        <p:nvSpPr>
          <p:cNvPr id="9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841315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019" name="Rectangle 3"/>
          <p:cNvSpPr txBox="1">
            <a:spLocks noChangeArrowheads="1"/>
          </p:cNvSpPr>
          <p:nvPr/>
        </p:nvSpPr>
        <p:spPr bwMode="auto">
          <a:xfrm>
            <a:off x="481013" y="1263650"/>
            <a:ext cx="8196262" cy="464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>
                <a:latin typeface="Gill Sans MT" panose="020B0502020104020203" pitchFamily="34" charset="0"/>
              </a:rPr>
              <a:t>End systems connect to Internet via </a:t>
            </a:r>
            <a:r>
              <a:rPr lang="en-US" altLang="en-US">
                <a:solidFill>
                  <a:srgbClr val="C00000"/>
                </a:solidFill>
                <a:latin typeface="Gill Sans MT" panose="020B0502020104020203" pitchFamily="34" charset="0"/>
              </a:rPr>
              <a:t>access ISPs </a:t>
            </a:r>
            <a:r>
              <a:rPr lang="en-US" altLang="en-US">
                <a:latin typeface="Gill Sans MT" panose="020B0502020104020203" pitchFamily="34" charset="0"/>
              </a:rPr>
              <a:t>(Internet Service Providers)</a:t>
            </a:r>
          </a:p>
          <a:p>
            <a:pPr lvl="1" eaLnBrk="1" hangingPunct="1"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Font typeface="Wingdings" panose="05000000000000000000" pitchFamily="2" charset="2"/>
              <a:buChar char="§"/>
            </a:pPr>
            <a:r>
              <a:rPr lang="en-US" altLang="en-US">
                <a:latin typeface="Gill Sans MT" panose="020B0502020104020203" pitchFamily="34" charset="0"/>
              </a:rPr>
              <a:t>Residential, company and university ISPs</a:t>
            </a:r>
          </a:p>
          <a:p>
            <a:pPr eaLnBrk="1" hangingPunct="1"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>
                <a:latin typeface="Gill Sans MT" panose="020B0502020104020203" pitchFamily="34" charset="0"/>
              </a:rPr>
              <a:t>Access ISPs in turn must be interconnected. </a:t>
            </a:r>
          </a:p>
          <a:p>
            <a:pPr lvl="1" eaLnBrk="1" hangingPunct="1"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>
                <a:latin typeface="Gill Sans MT" panose="020B0502020104020203" pitchFamily="34" charset="0"/>
              </a:rPr>
              <a:t>So that any two hosts can send packets to each other</a:t>
            </a:r>
          </a:p>
          <a:p>
            <a:pPr eaLnBrk="1" hangingPunct="1"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>
                <a:latin typeface="Gill Sans MT" panose="020B0502020104020203" pitchFamily="34" charset="0"/>
              </a:rPr>
              <a:t>Resulting network of networks is very complex</a:t>
            </a:r>
          </a:p>
          <a:p>
            <a:pPr lvl="1" eaLnBrk="1" hangingPunct="1"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>
                <a:latin typeface="Gill Sans MT" panose="020B0502020104020203" pitchFamily="34" charset="0"/>
              </a:rPr>
              <a:t>Evolution was driven by </a:t>
            </a:r>
            <a:r>
              <a:rPr lang="en-US" altLang="en-US">
                <a:solidFill>
                  <a:srgbClr val="C00000"/>
                </a:solidFill>
                <a:latin typeface="Gill Sans MT" panose="020B0502020104020203" pitchFamily="34" charset="0"/>
              </a:rPr>
              <a:t>economics</a:t>
            </a:r>
            <a:r>
              <a:rPr lang="en-US" altLang="en-US">
                <a:latin typeface="Gill Sans MT" panose="020B0502020104020203" pitchFamily="34" charset="0"/>
              </a:rPr>
              <a:t> and </a:t>
            </a:r>
            <a:r>
              <a:rPr lang="en-US" altLang="en-US">
                <a:solidFill>
                  <a:srgbClr val="C00000"/>
                </a:solidFill>
                <a:latin typeface="Gill Sans MT" panose="020B0502020104020203" pitchFamily="34" charset="0"/>
              </a:rPr>
              <a:t>national policies</a:t>
            </a:r>
          </a:p>
          <a:p>
            <a:pPr eaLnBrk="1" hangingPunct="1"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>
                <a:latin typeface="Gill Sans MT" panose="020B0502020104020203" pitchFamily="34" charset="0"/>
              </a:rPr>
              <a:t>Let</a:t>
            </a:r>
            <a:r>
              <a:rPr lang="ja-JP" altLang="en-US">
                <a:latin typeface="Gill Sans MT" panose="020B0502020104020203" pitchFamily="34" charset="0"/>
              </a:rPr>
              <a:t>’</a:t>
            </a:r>
            <a:r>
              <a:rPr lang="en-US" altLang="ja-JP">
                <a:latin typeface="Gill Sans MT" panose="020B0502020104020203" pitchFamily="34" charset="0"/>
              </a:rPr>
              <a:t>s take a stepwise approach to describe current Internet structure</a:t>
            </a:r>
            <a:endParaRPr lang="en-US" altLang="en-US">
              <a:latin typeface="Gill Sans MT" panose="020B0502020104020203" pitchFamily="34" charset="0"/>
            </a:endParaRPr>
          </a:p>
        </p:txBody>
      </p:sp>
      <p:sp>
        <p:nvSpPr>
          <p:cNvPr id="5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Structure: Network of Networks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8763208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066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73075" y="1073150"/>
            <a:ext cx="8204200" cy="906463"/>
          </a:xfrm>
        </p:spPr>
        <p:txBody>
          <a:bodyPr/>
          <a:lstStyle/>
          <a:p>
            <a:pPr marL="0" indent="0" eaLnBrk="1" hangingPunct="1">
              <a:buSzPct val="75000"/>
              <a:buFont typeface="Wingdings" panose="05000000000000000000" pitchFamily="2" charset="2"/>
              <a:buNone/>
            </a:pPr>
            <a:r>
              <a:rPr lang="en-US" altLang="en-US" sz="2400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Question: 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given </a:t>
            </a:r>
            <a:r>
              <a:rPr lang="en-US" altLang="en-US" sz="2400" i="1" smtClean="0">
                <a:ea typeface="ＭＳ Ｐゴシック" panose="020B0600070205080204" pitchFamily="34" charset="-128"/>
              </a:rPr>
              <a:t>millions</a:t>
            </a:r>
            <a:r>
              <a:rPr lang="en-US" altLang="en-US" sz="2400" smtClean="0">
                <a:ea typeface="ＭＳ Ｐゴシック" panose="020B0600070205080204" pitchFamily="34" charset="-128"/>
              </a:rPr>
              <a:t> of access ISPs, how to connect them together?</a:t>
            </a:r>
          </a:p>
          <a:p>
            <a:pPr marL="0" indent="0" eaLnBrk="1" hangingPunct="1">
              <a:buSzPct val="75000"/>
              <a:buFont typeface="Wingdings" panose="05000000000000000000" pitchFamily="2" charset="2"/>
              <a:buNone/>
            </a:pPr>
            <a:endParaRPr lang="en-US" altLang="en-US" sz="2400" smtClean="0">
              <a:ea typeface="ＭＳ Ｐゴシック" panose="020B0600070205080204" pitchFamily="34" charset="-128"/>
            </a:endParaRPr>
          </a:p>
        </p:txBody>
      </p:sp>
      <p:grpSp>
        <p:nvGrpSpPr>
          <p:cNvPr id="88068" name="Group 5"/>
          <p:cNvGrpSpPr>
            <a:grpSpLocks/>
          </p:cNvGrpSpPr>
          <p:nvPr/>
        </p:nvGrpSpPr>
        <p:grpSpPr bwMode="auto">
          <a:xfrm>
            <a:off x="450850" y="1849438"/>
            <a:ext cx="8437563" cy="4559300"/>
            <a:chOff x="154891" y="1905681"/>
            <a:chExt cx="8436427" cy="4559651"/>
          </a:xfrm>
        </p:grpSpPr>
        <p:grpSp>
          <p:nvGrpSpPr>
            <p:cNvPr id="88069" name="Group 2"/>
            <p:cNvGrpSpPr>
              <a:grpSpLocks/>
            </p:cNvGrpSpPr>
            <p:nvPr/>
          </p:nvGrpSpPr>
          <p:grpSpPr bwMode="auto">
            <a:xfrm>
              <a:off x="1529396" y="2297655"/>
              <a:ext cx="648422" cy="418253"/>
              <a:chOff x="3053396" y="4304255"/>
              <a:chExt cx="648422" cy="418253"/>
            </a:xfrm>
          </p:grpSpPr>
          <p:sp>
            <p:nvSpPr>
              <p:cNvPr id="8812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122" name="TextBox 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70" name="Group 131"/>
            <p:cNvGrpSpPr>
              <a:grpSpLocks/>
            </p:cNvGrpSpPr>
            <p:nvPr/>
          </p:nvGrpSpPr>
          <p:grpSpPr bwMode="auto">
            <a:xfrm>
              <a:off x="373696" y="3097755"/>
              <a:ext cx="648422" cy="418253"/>
              <a:chOff x="3053396" y="4304255"/>
              <a:chExt cx="648422" cy="418253"/>
            </a:xfrm>
          </p:grpSpPr>
          <p:sp>
            <p:nvSpPr>
              <p:cNvPr id="8811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120" name="TextBox 13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71" name="Group 135"/>
            <p:cNvGrpSpPr>
              <a:grpSpLocks/>
            </p:cNvGrpSpPr>
            <p:nvPr/>
          </p:nvGrpSpPr>
          <p:grpSpPr bwMode="auto">
            <a:xfrm>
              <a:off x="6037896" y="2551655"/>
              <a:ext cx="648422" cy="418253"/>
              <a:chOff x="3053396" y="4304255"/>
              <a:chExt cx="648422" cy="418253"/>
            </a:xfrm>
          </p:grpSpPr>
          <p:sp>
            <p:nvSpPr>
              <p:cNvPr id="8811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118" name="TextBox 13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72" name="Group 138"/>
            <p:cNvGrpSpPr>
              <a:grpSpLocks/>
            </p:cNvGrpSpPr>
            <p:nvPr/>
          </p:nvGrpSpPr>
          <p:grpSpPr bwMode="auto">
            <a:xfrm>
              <a:off x="945196" y="5409155"/>
              <a:ext cx="648422" cy="418253"/>
              <a:chOff x="3053396" y="4304255"/>
              <a:chExt cx="648422" cy="418253"/>
            </a:xfrm>
          </p:grpSpPr>
          <p:sp>
            <p:nvSpPr>
              <p:cNvPr id="8811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116" name="TextBox 140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73" name="Group 141"/>
            <p:cNvGrpSpPr>
              <a:grpSpLocks/>
            </p:cNvGrpSpPr>
            <p:nvPr/>
          </p:nvGrpSpPr>
          <p:grpSpPr bwMode="auto">
            <a:xfrm>
              <a:off x="526096" y="4786855"/>
              <a:ext cx="648422" cy="418253"/>
              <a:chOff x="3053396" y="4304255"/>
              <a:chExt cx="648422" cy="418253"/>
            </a:xfrm>
          </p:grpSpPr>
          <p:sp>
            <p:nvSpPr>
              <p:cNvPr id="8811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114" name="TextBox 14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74" name="Group 144"/>
            <p:cNvGrpSpPr>
              <a:grpSpLocks/>
            </p:cNvGrpSpPr>
            <p:nvPr/>
          </p:nvGrpSpPr>
          <p:grpSpPr bwMode="auto">
            <a:xfrm>
              <a:off x="297496" y="4126455"/>
              <a:ext cx="648422" cy="418253"/>
              <a:chOff x="3053396" y="4304255"/>
              <a:chExt cx="648422" cy="418253"/>
            </a:xfrm>
          </p:grpSpPr>
          <p:sp>
            <p:nvSpPr>
              <p:cNvPr id="8811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112" name="TextBox 146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75" name="Group 147"/>
            <p:cNvGrpSpPr>
              <a:grpSpLocks/>
            </p:cNvGrpSpPr>
            <p:nvPr/>
          </p:nvGrpSpPr>
          <p:grpSpPr bwMode="auto">
            <a:xfrm>
              <a:off x="6787196" y="2983455"/>
              <a:ext cx="648422" cy="418253"/>
              <a:chOff x="3053396" y="4304255"/>
              <a:chExt cx="648422" cy="418253"/>
            </a:xfrm>
          </p:grpSpPr>
          <p:sp>
            <p:nvSpPr>
              <p:cNvPr id="8810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110" name="TextBox 149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76" name="Group 150"/>
            <p:cNvGrpSpPr>
              <a:grpSpLocks/>
            </p:cNvGrpSpPr>
            <p:nvPr/>
          </p:nvGrpSpPr>
          <p:grpSpPr bwMode="auto">
            <a:xfrm>
              <a:off x="3129596" y="2056355"/>
              <a:ext cx="648422" cy="418253"/>
              <a:chOff x="3053396" y="4304255"/>
              <a:chExt cx="648422" cy="418253"/>
            </a:xfrm>
          </p:grpSpPr>
          <p:sp>
            <p:nvSpPr>
              <p:cNvPr id="8810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108" name="TextBox 15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77" name="Group 153"/>
            <p:cNvGrpSpPr>
              <a:grpSpLocks/>
            </p:cNvGrpSpPr>
            <p:nvPr/>
          </p:nvGrpSpPr>
          <p:grpSpPr bwMode="auto">
            <a:xfrm>
              <a:off x="754696" y="2704055"/>
              <a:ext cx="648422" cy="418253"/>
              <a:chOff x="3053396" y="4304255"/>
              <a:chExt cx="648422" cy="418253"/>
            </a:xfrm>
          </p:grpSpPr>
          <p:sp>
            <p:nvSpPr>
              <p:cNvPr id="8810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106" name="TextBox 15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78" name="Group 156"/>
            <p:cNvGrpSpPr>
              <a:grpSpLocks/>
            </p:cNvGrpSpPr>
            <p:nvPr/>
          </p:nvGrpSpPr>
          <p:grpSpPr bwMode="auto">
            <a:xfrm>
              <a:off x="4043996" y="2030955"/>
              <a:ext cx="648422" cy="418253"/>
              <a:chOff x="3053396" y="4304255"/>
              <a:chExt cx="648422" cy="418253"/>
            </a:xfrm>
          </p:grpSpPr>
          <p:sp>
            <p:nvSpPr>
              <p:cNvPr id="8810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104" name="TextBox 15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79" name="Group 160"/>
            <p:cNvGrpSpPr>
              <a:grpSpLocks/>
            </p:cNvGrpSpPr>
            <p:nvPr/>
          </p:nvGrpSpPr>
          <p:grpSpPr bwMode="auto">
            <a:xfrm>
              <a:off x="7104696" y="5663155"/>
              <a:ext cx="648422" cy="418253"/>
              <a:chOff x="3053396" y="4304255"/>
              <a:chExt cx="648422" cy="418253"/>
            </a:xfrm>
          </p:grpSpPr>
          <p:sp>
            <p:nvSpPr>
              <p:cNvPr id="8810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102" name="TextBox 16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80" name="Group 163"/>
            <p:cNvGrpSpPr>
              <a:grpSpLocks/>
            </p:cNvGrpSpPr>
            <p:nvPr/>
          </p:nvGrpSpPr>
          <p:grpSpPr bwMode="auto">
            <a:xfrm>
              <a:off x="7942896" y="5015455"/>
              <a:ext cx="648422" cy="418253"/>
              <a:chOff x="3053396" y="4304255"/>
              <a:chExt cx="648422" cy="418253"/>
            </a:xfrm>
          </p:grpSpPr>
          <p:sp>
            <p:nvSpPr>
              <p:cNvPr id="8809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100" name="TextBox 16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81" name="Group 166"/>
            <p:cNvGrpSpPr>
              <a:grpSpLocks/>
            </p:cNvGrpSpPr>
            <p:nvPr/>
          </p:nvGrpSpPr>
          <p:grpSpPr bwMode="auto">
            <a:xfrm>
              <a:off x="7714296" y="4101055"/>
              <a:ext cx="648422" cy="418253"/>
              <a:chOff x="3053396" y="4304255"/>
              <a:chExt cx="648422" cy="418253"/>
            </a:xfrm>
          </p:grpSpPr>
          <p:sp>
            <p:nvSpPr>
              <p:cNvPr id="8809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098" name="TextBox 16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82" name="Group 169"/>
            <p:cNvGrpSpPr>
              <a:grpSpLocks/>
            </p:cNvGrpSpPr>
            <p:nvPr/>
          </p:nvGrpSpPr>
          <p:grpSpPr bwMode="auto">
            <a:xfrm>
              <a:off x="4869496" y="5904455"/>
              <a:ext cx="648422" cy="418253"/>
              <a:chOff x="3053396" y="4304255"/>
              <a:chExt cx="648422" cy="418253"/>
            </a:xfrm>
          </p:grpSpPr>
          <p:sp>
            <p:nvSpPr>
              <p:cNvPr id="8809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096" name="TextBox 17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83" name="Group 172"/>
            <p:cNvGrpSpPr>
              <a:grpSpLocks/>
            </p:cNvGrpSpPr>
            <p:nvPr/>
          </p:nvGrpSpPr>
          <p:grpSpPr bwMode="auto">
            <a:xfrm>
              <a:off x="3955096" y="6044155"/>
              <a:ext cx="648422" cy="418253"/>
              <a:chOff x="3053396" y="4304255"/>
              <a:chExt cx="648422" cy="418253"/>
            </a:xfrm>
          </p:grpSpPr>
          <p:sp>
            <p:nvSpPr>
              <p:cNvPr id="8809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094" name="TextBox 174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88084" name="Group 175"/>
            <p:cNvGrpSpPr>
              <a:grpSpLocks/>
            </p:cNvGrpSpPr>
            <p:nvPr/>
          </p:nvGrpSpPr>
          <p:grpSpPr bwMode="auto">
            <a:xfrm>
              <a:off x="2735896" y="5891755"/>
              <a:ext cx="648422" cy="418253"/>
              <a:chOff x="3053396" y="4304255"/>
              <a:chExt cx="648422" cy="418253"/>
            </a:xfrm>
          </p:grpSpPr>
          <p:sp>
            <p:nvSpPr>
              <p:cNvPr id="8809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88092" name="TextBox 17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sp>
          <p:nvSpPr>
            <p:cNvPr id="88085" name="TextBox 4"/>
            <p:cNvSpPr txBox="1">
              <a:spLocks noChangeArrowheads="1"/>
            </p:cNvSpPr>
            <p:nvPr/>
          </p:nvSpPr>
          <p:spPr bwMode="auto">
            <a:xfrm rot="1053502">
              <a:off x="5143500" y="19558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88086" name="TextBox 179"/>
            <p:cNvSpPr txBox="1">
              <a:spLocks noChangeArrowheads="1"/>
            </p:cNvSpPr>
            <p:nvPr/>
          </p:nvSpPr>
          <p:spPr bwMode="auto">
            <a:xfrm rot="2829263">
              <a:off x="7429500" y="34290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88087" name="TextBox 180"/>
            <p:cNvSpPr txBox="1">
              <a:spLocks noChangeArrowheads="1"/>
            </p:cNvSpPr>
            <p:nvPr/>
          </p:nvSpPr>
          <p:spPr bwMode="auto">
            <a:xfrm rot="9845918">
              <a:off x="6098241" y="5942112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88088" name="TextBox 181"/>
            <p:cNvSpPr txBox="1">
              <a:spLocks noChangeArrowheads="1"/>
            </p:cNvSpPr>
            <p:nvPr/>
          </p:nvSpPr>
          <p:spPr bwMode="auto">
            <a:xfrm rot="-9948738">
              <a:off x="1730786" y="5845469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88089" name="TextBox 182"/>
            <p:cNvSpPr txBox="1">
              <a:spLocks noChangeArrowheads="1"/>
            </p:cNvSpPr>
            <p:nvPr/>
          </p:nvSpPr>
          <p:spPr bwMode="auto">
            <a:xfrm rot="-4992697">
              <a:off x="144631" y="3539025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88090" name="TextBox 183"/>
            <p:cNvSpPr txBox="1">
              <a:spLocks noChangeArrowheads="1"/>
            </p:cNvSpPr>
            <p:nvPr/>
          </p:nvSpPr>
          <p:spPr bwMode="auto">
            <a:xfrm rot="-1017263">
              <a:off x="2330376" y="1905681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</p:grpSp>
      <p:sp>
        <p:nvSpPr>
          <p:cNvPr id="60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Structure: Network of Networks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634796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473075" y="1073150"/>
            <a:ext cx="8204200" cy="673100"/>
          </a:xfrm>
        </p:spPr>
        <p:txBody>
          <a:bodyPr/>
          <a:lstStyle/>
          <a:p>
            <a:pPr marL="0" indent="0" eaLnBrk="1" hangingPunct="1">
              <a:buSzPct val="75000"/>
              <a:buFont typeface="Wingdings" panose="05000000000000000000" pitchFamily="2" charset="2"/>
              <a:buNone/>
            </a:pPr>
            <a:r>
              <a:rPr lang="en-US" altLang="en-US" sz="2400" i="1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Option: </a:t>
            </a:r>
            <a:r>
              <a:rPr lang="en-US" altLang="en-US" sz="2400" i="1" smtClean="0">
                <a:ea typeface="ＭＳ Ｐゴシック" panose="020B0600070205080204" pitchFamily="34" charset="-128"/>
              </a:rPr>
              <a:t>connect each access ISP to every other access ISP? </a:t>
            </a:r>
          </a:p>
          <a:p>
            <a:pPr marL="0" indent="0" eaLnBrk="1" hangingPunct="1">
              <a:buSzPct val="75000"/>
              <a:buFont typeface="Wingdings" panose="05000000000000000000" pitchFamily="2" charset="2"/>
              <a:buNone/>
            </a:pPr>
            <a:endParaRPr lang="en-US" altLang="en-US" sz="2400" smtClean="0">
              <a:ea typeface="ＭＳ Ｐゴシック" panose="020B0600070205080204" pitchFamily="34" charset="-128"/>
            </a:endParaRPr>
          </a:p>
        </p:txBody>
      </p:sp>
      <p:grpSp>
        <p:nvGrpSpPr>
          <p:cNvPr id="90116" name="Group 5"/>
          <p:cNvGrpSpPr>
            <a:grpSpLocks/>
          </p:cNvGrpSpPr>
          <p:nvPr/>
        </p:nvGrpSpPr>
        <p:grpSpPr bwMode="auto">
          <a:xfrm>
            <a:off x="450850" y="1849438"/>
            <a:ext cx="8437563" cy="4559300"/>
            <a:chOff x="154891" y="1905681"/>
            <a:chExt cx="8436427" cy="4559651"/>
          </a:xfrm>
        </p:grpSpPr>
        <p:grpSp>
          <p:nvGrpSpPr>
            <p:cNvPr id="90171" name="Group 2"/>
            <p:cNvGrpSpPr>
              <a:grpSpLocks/>
            </p:cNvGrpSpPr>
            <p:nvPr/>
          </p:nvGrpSpPr>
          <p:grpSpPr bwMode="auto">
            <a:xfrm>
              <a:off x="1529396" y="2297655"/>
              <a:ext cx="648422" cy="418253"/>
              <a:chOff x="3053396" y="4304255"/>
              <a:chExt cx="648422" cy="418253"/>
            </a:xfrm>
          </p:grpSpPr>
          <p:sp>
            <p:nvSpPr>
              <p:cNvPr id="9022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224" name="TextBox 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72" name="Group 131"/>
            <p:cNvGrpSpPr>
              <a:grpSpLocks/>
            </p:cNvGrpSpPr>
            <p:nvPr/>
          </p:nvGrpSpPr>
          <p:grpSpPr bwMode="auto">
            <a:xfrm>
              <a:off x="373696" y="3097755"/>
              <a:ext cx="648422" cy="418253"/>
              <a:chOff x="3053396" y="4304255"/>
              <a:chExt cx="648422" cy="418253"/>
            </a:xfrm>
          </p:grpSpPr>
          <p:sp>
            <p:nvSpPr>
              <p:cNvPr id="9022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222" name="TextBox 13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73" name="Group 135"/>
            <p:cNvGrpSpPr>
              <a:grpSpLocks/>
            </p:cNvGrpSpPr>
            <p:nvPr/>
          </p:nvGrpSpPr>
          <p:grpSpPr bwMode="auto">
            <a:xfrm>
              <a:off x="6037896" y="2551655"/>
              <a:ext cx="648422" cy="418253"/>
              <a:chOff x="3053396" y="4304255"/>
              <a:chExt cx="648422" cy="418253"/>
            </a:xfrm>
          </p:grpSpPr>
          <p:sp>
            <p:nvSpPr>
              <p:cNvPr id="9021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220" name="TextBox 13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74" name="Group 138"/>
            <p:cNvGrpSpPr>
              <a:grpSpLocks/>
            </p:cNvGrpSpPr>
            <p:nvPr/>
          </p:nvGrpSpPr>
          <p:grpSpPr bwMode="auto">
            <a:xfrm>
              <a:off x="945196" y="5409155"/>
              <a:ext cx="648422" cy="418253"/>
              <a:chOff x="3053396" y="4304255"/>
              <a:chExt cx="648422" cy="418253"/>
            </a:xfrm>
          </p:grpSpPr>
          <p:sp>
            <p:nvSpPr>
              <p:cNvPr id="9021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218" name="TextBox 140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75" name="Group 141"/>
            <p:cNvGrpSpPr>
              <a:grpSpLocks/>
            </p:cNvGrpSpPr>
            <p:nvPr/>
          </p:nvGrpSpPr>
          <p:grpSpPr bwMode="auto">
            <a:xfrm>
              <a:off x="526096" y="4786855"/>
              <a:ext cx="648422" cy="418253"/>
              <a:chOff x="3053396" y="4304255"/>
              <a:chExt cx="648422" cy="418253"/>
            </a:xfrm>
          </p:grpSpPr>
          <p:sp>
            <p:nvSpPr>
              <p:cNvPr id="9021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216" name="TextBox 14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76" name="Group 144"/>
            <p:cNvGrpSpPr>
              <a:grpSpLocks/>
            </p:cNvGrpSpPr>
            <p:nvPr/>
          </p:nvGrpSpPr>
          <p:grpSpPr bwMode="auto">
            <a:xfrm>
              <a:off x="297496" y="4126455"/>
              <a:ext cx="648422" cy="418253"/>
              <a:chOff x="3053396" y="4304255"/>
              <a:chExt cx="648422" cy="418253"/>
            </a:xfrm>
          </p:grpSpPr>
          <p:sp>
            <p:nvSpPr>
              <p:cNvPr id="9021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214" name="TextBox 146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77" name="Group 147"/>
            <p:cNvGrpSpPr>
              <a:grpSpLocks/>
            </p:cNvGrpSpPr>
            <p:nvPr/>
          </p:nvGrpSpPr>
          <p:grpSpPr bwMode="auto">
            <a:xfrm>
              <a:off x="6787196" y="2983455"/>
              <a:ext cx="648422" cy="418253"/>
              <a:chOff x="3053396" y="4304255"/>
              <a:chExt cx="648422" cy="418253"/>
            </a:xfrm>
          </p:grpSpPr>
          <p:sp>
            <p:nvSpPr>
              <p:cNvPr id="9021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212" name="TextBox 149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78" name="Group 150"/>
            <p:cNvGrpSpPr>
              <a:grpSpLocks/>
            </p:cNvGrpSpPr>
            <p:nvPr/>
          </p:nvGrpSpPr>
          <p:grpSpPr bwMode="auto">
            <a:xfrm>
              <a:off x="3129596" y="2056355"/>
              <a:ext cx="648422" cy="418253"/>
              <a:chOff x="3053396" y="4304255"/>
              <a:chExt cx="648422" cy="418253"/>
            </a:xfrm>
          </p:grpSpPr>
          <p:sp>
            <p:nvSpPr>
              <p:cNvPr id="9020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210" name="TextBox 15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79" name="Group 153"/>
            <p:cNvGrpSpPr>
              <a:grpSpLocks/>
            </p:cNvGrpSpPr>
            <p:nvPr/>
          </p:nvGrpSpPr>
          <p:grpSpPr bwMode="auto">
            <a:xfrm>
              <a:off x="754696" y="2704055"/>
              <a:ext cx="648422" cy="418253"/>
              <a:chOff x="3053396" y="4304255"/>
              <a:chExt cx="648422" cy="418253"/>
            </a:xfrm>
          </p:grpSpPr>
          <p:sp>
            <p:nvSpPr>
              <p:cNvPr id="9020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208" name="TextBox 15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80" name="Group 156"/>
            <p:cNvGrpSpPr>
              <a:grpSpLocks/>
            </p:cNvGrpSpPr>
            <p:nvPr/>
          </p:nvGrpSpPr>
          <p:grpSpPr bwMode="auto">
            <a:xfrm>
              <a:off x="4043996" y="2030955"/>
              <a:ext cx="648422" cy="418253"/>
              <a:chOff x="3053396" y="4304255"/>
              <a:chExt cx="648422" cy="418253"/>
            </a:xfrm>
          </p:grpSpPr>
          <p:sp>
            <p:nvSpPr>
              <p:cNvPr id="9020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206" name="TextBox 15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81" name="Group 160"/>
            <p:cNvGrpSpPr>
              <a:grpSpLocks/>
            </p:cNvGrpSpPr>
            <p:nvPr/>
          </p:nvGrpSpPr>
          <p:grpSpPr bwMode="auto">
            <a:xfrm>
              <a:off x="7104696" y="5663155"/>
              <a:ext cx="648422" cy="418253"/>
              <a:chOff x="3053396" y="4304255"/>
              <a:chExt cx="648422" cy="418253"/>
            </a:xfrm>
          </p:grpSpPr>
          <p:sp>
            <p:nvSpPr>
              <p:cNvPr id="9020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204" name="TextBox 16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82" name="Group 163"/>
            <p:cNvGrpSpPr>
              <a:grpSpLocks/>
            </p:cNvGrpSpPr>
            <p:nvPr/>
          </p:nvGrpSpPr>
          <p:grpSpPr bwMode="auto">
            <a:xfrm>
              <a:off x="7942896" y="5015455"/>
              <a:ext cx="648422" cy="418253"/>
              <a:chOff x="3053396" y="4304255"/>
              <a:chExt cx="648422" cy="418253"/>
            </a:xfrm>
          </p:grpSpPr>
          <p:sp>
            <p:nvSpPr>
              <p:cNvPr id="9020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202" name="TextBox 16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83" name="Group 166"/>
            <p:cNvGrpSpPr>
              <a:grpSpLocks/>
            </p:cNvGrpSpPr>
            <p:nvPr/>
          </p:nvGrpSpPr>
          <p:grpSpPr bwMode="auto">
            <a:xfrm>
              <a:off x="7714296" y="4101055"/>
              <a:ext cx="648422" cy="418253"/>
              <a:chOff x="3053396" y="4304255"/>
              <a:chExt cx="648422" cy="418253"/>
            </a:xfrm>
          </p:grpSpPr>
          <p:sp>
            <p:nvSpPr>
              <p:cNvPr id="9019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200" name="TextBox 16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84" name="Group 169"/>
            <p:cNvGrpSpPr>
              <a:grpSpLocks/>
            </p:cNvGrpSpPr>
            <p:nvPr/>
          </p:nvGrpSpPr>
          <p:grpSpPr bwMode="auto">
            <a:xfrm>
              <a:off x="4869496" y="5904455"/>
              <a:ext cx="648422" cy="418253"/>
              <a:chOff x="3053396" y="4304255"/>
              <a:chExt cx="648422" cy="418253"/>
            </a:xfrm>
          </p:grpSpPr>
          <p:sp>
            <p:nvSpPr>
              <p:cNvPr id="9019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198" name="TextBox 17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85" name="Group 172"/>
            <p:cNvGrpSpPr>
              <a:grpSpLocks/>
            </p:cNvGrpSpPr>
            <p:nvPr/>
          </p:nvGrpSpPr>
          <p:grpSpPr bwMode="auto">
            <a:xfrm>
              <a:off x="3955096" y="6044155"/>
              <a:ext cx="648422" cy="418253"/>
              <a:chOff x="3053396" y="4304255"/>
              <a:chExt cx="648422" cy="418253"/>
            </a:xfrm>
          </p:grpSpPr>
          <p:sp>
            <p:nvSpPr>
              <p:cNvPr id="9019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196" name="TextBox 174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0186" name="Group 175"/>
            <p:cNvGrpSpPr>
              <a:grpSpLocks/>
            </p:cNvGrpSpPr>
            <p:nvPr/>
          </p:nvGrpSpPr>
          <p:grpSpPr bwMode="auto">
            <a:xfrm>
              <a:off x="2735896" y="5891755"/>
              <a:ext cx="648422" cy="418253"/>
              <a:chOff x="3053396" y="4304255"/>
              <a:chExt cx="648422" cy="418253"/>
            </a:xfrm>
          </p:grpSpPr>
          <p:sp>
            <p:nvSpPr>
              <p:cNvPr id="9019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0194" name="TextBox 17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sp>
          <p:nvSpPr>
            <p:cNvPr id="90187" name="TextBox 4"/>
            <p:cNvSpPr txBox="1">
              <a:spLocks noChangeArrowheads="1"/>
            </p:cNvSpPr>
            <p:nvPr/>
          </p:nvSpPr>
          <p:spPr bwMode="auto">
            <a:xfrm rot="1053502">
              <a:off x="5143500" y="19558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0188" name="TextBox 179"/>
            <p:cNvSpPr txBox="1">
              <a:spLocks noChangeArrowheads="1"/>
            </p:cNvSpPr>
            <p:nvPr/>
          </p:nvSpPr>
          <p:spPr bwMode="auto">
            <a:xfrm rot="2829263">
              <a:off x="7429500" y="34290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0189" name="TextBox 180"/>
            <p:cNvSpPr txBox="1">
              <a:spLocks noChangeArrowheads="1"/>
            </p:cNvSpPr>
            <p:nvPr/>
          </p:nvSpPr>
          <p:spPr bwMode="auto">
            <a:xfrm rot="9845918">
              <a:off x="6098241" y="5942112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0190" name="TextBox 181"/>
            <p:cNvSpPr txBox="1">
              <a:spLocks noChangeArrowheads="1"/>
            </p:cNvSpPr>
            <p:nvPr/>
          </p:nvSpPr>
          <p:spPr bwMode="auto">
            <a:xfrm rot="-9948738">
              <a:off x="1730786" y="5845469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0191" name="TextBox 182"/>
            <p:cNvSpPr txBox="1">
              <a:spLocks noChangeArrowheads="1"/>
            </p:cNvSpPr>
            <p:nvPr/>
          </p:nvSpPr>
          <p:spPr bwMode="auto">
            <a:xfrm rot="-4992697">
              <a:off x="144631" y="3539025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0192" name="TextBox 183"/>
            <p:cNvSpPr txBox="1">
              <a:spLocks noChangeArrowheads="1"/>
            </p:cNvSpPr>
            <p:nvPr/>
          </p:nvSpPr>
          <p:spPr bwMode="auto">
            <a:xfrm rot="-1017263">
              <a:off x="2330376" y="1905681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</p:grpSp>
      <p:grpSp>
        <p:nvGrpSpPr>
          <p:cNvPr id="19" name="Group 25"/>
          <p:cNvGrpSpPr>
            <a:grpSpLocks/>
          </p:cNvGrpSpPr>
          <p:nvPr/>
        </p:nvGrpSpPr>
        <p:grpSpPr bwMode="auto">
          <a:xfrm>
            <a:off x="908050" y="2281238"/>
            <a:ext cx="7361238" cy="3768725"/>
            <a:chOff x="888125" y="2295063"/>
            <a:chExt cx="7361771" cy="3769689"/>
          </a:xfrm>
        </p:grpSpPr>
        <p:cxnSp>
          <p:nvCxnSpPr>
            <p:cNvPr id="90151" name="Straight Connector 7"/>
            <p:cNvCxnSpPr>
              <a:cxnSpLocks noChangeShapeType="1"/>
              <a:stCxn id="90217" idx="0"/>
            </p:cNvCxnSpPr>
            <p:nvPr/>
          </p:nvCxnSpPr>
          <p:spPr bwMode="auto">
            <a:xfrm flipV="1">
              <a:off x="1661409" y="2570969"/>
              <a:ext cx="577293" cy="2802668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52" name="Straight Connector 188"/>
            <p:cNvCxnSpPr>
              <a:cxnSpLocks noChangeShapeType="1"/>
              <a:stCxn id="90217" idx="0"/>
            </p:cNvCxnSpPr>
            <p:nvPr/>
          </p:nvCxnSpPr>
          <p:spPr bwMode="auto">
            <a:xfrm flipH="1" flipV="1">
              <a:off x="1509155" y="3032403"/>
              <a:ext cx="171469" cy="232712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53" name="Straight Connector 190"/>
            <p:cNvCxnSpPr>
              <a:cxnSpLocks noChangeShapeType="1"/>
              <a:stCxn id="90217" idx="0"/>
            </p:cNvCxnSpPr>
            <p:nvPr/>
          </p:nvCxnSpPr>
          <p:spPr bwMode="auto">
            <a:xfrm flipH="1" flipV="1">
              <a:off x="1185287" y="3451504"/>
              <a:ext cx="495337" cy="1908023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54" name="Straight Connector 192"/>
            <p:cNvCxnSpPr>
              <a:cxnSpLocks noChangeShapeType="1"/>
              <a:stCxn id="90217" idx="0"/>
            </p:cNvCxnSpPr>
            <p:nvPr/>
          </p:nvCxnSpPr>
          <p:spPr bwMode="auto">
            <a:xfrm flipH="1" flipV="1">
              <a:off x="1181567" y="4298698"/>
              <a:ext cx="499057" cy="1060829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55" name="Straight Connector 195"/>
            <p:cNvCxnSpPr>
              <a:cxnSpLocks noChangeShapeType="1"/>
              <a:stCxn id="90217" idx="0"/>
            </p:cNvCxnSpPr>
            <p:nvPr/>
          </p:nvCxnSpPr>
          <p:spPr bwMode="auto">
            <a:xfrm flipH="1" flipV="1">
              <a:off x="1386886" y="4980292"/>
              <a:ext cx="293738" cy="37923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56" name="Straight Connector 197"/>
            <p:cNvCxnSpPr>
              <a:cxnSpLocks noChangeShapeType="1"/>
              <a:endCxn id="90217" idx="0"/>
            </p:cNvCxnSpPr>
            <p:nvPr/>
          </p:nvCxnSpPr>
          <p:spPr bwMode="auto">
            <a:xfrm flipH="1" flipV="1">
              <a:off x="1661409" y="5373637"/>
              <a:ext cx="1526432" cy="59300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57" name="Straight Connector 199"/>
            <p:cNvCxnSpPr>
              <a:cxnSpLocks noChangeShapeType="1"/>
              <a:endCxn id="90217" idx="0"/>
            </p:cNvCxnSpPr>
            <p:nvPr/>
          </p:nvCxnSpPr>
          <p:spPr bwMode="auto">
            <a:xfrm flipH="1" flipV="1">
              <a:off x="1680624" y="5359527"/>
              <a:ext cx="2723702" cy="70307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58" name="Straight Connector 201"/>
            <p:cNvCxnSpPr>
              <a:cxnSpLocks noChangeShapeType="1"/>
              <a:endCxn id="90217" idx="0"/>
            </p:cNvCxnSpPr>
            <p:nvPr/>
          </p:nvCxnSpPr>
          <p:spPr bwMode="auto">
            <a:xfrm flipH="1" flipV="1">
              <a:off x="1680624" y="5359527"/>
              <a:ext cx="3605885" cy="61900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59" name="Straight Connector 203"/>
            <p:cNvCxnSpPr>
              <a:cxnSpLocks noChangeShapeType="1"/>
              <a:endCxn id="90217" idx="0"/>
            </p:cNvCxnSpPr>
            <p:nvPr/>
          </p:nvCxnSpPr>
          <p:spPr bwMode="auto">
            <a:xfrm flipH="1">
              <a:off x="1680624" y="5184745"/>
              <a:ext cx="6569272" cy="17478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60" name="Straight Connector 204"/>
            <p:cNvCxnSpPr>
              <a:cxnSpLocks noChangeShapeType="1"/>
              <a:endCxn id="90217" idx="0"/>
            </p:cNvCxnSpPr>
            <p:nvPr/>
          </p:nvCxnSpPr>
          <p:spPr bwMode="auto">
            <a:xfrm flipH="1" flipV="1">
              <a:off x="1680624" y="5359527"/>
              <a:ext cx="5742435" cy="486708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61" name="Straight Connector 207"/>
            <p:cNvCxnSpPr>
              <a:cxnSpLocks noChangeShapeType="1"/>
              <a:endCxn id="90217" idx="0"/>
            </p:cNvCxnSpPr>
            <p:nvPr/>
          </p:nvCxnSpPr>
          <p:spPr bwMode="auto">
            <a:xfrm flipH="1">
              <a:off x="1680624" y="4311835"/>
              <a:ext cx="6338019" cy="104769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62" name="Straight Connector 209"/>
            <p:cNvCxnSpPr>
              <a:cxnSpLocks noChangeShapeType="1"/>
              <a:endCxn id="90217" idx="0"/>
            </p:cNvCxnSpPr>
            <p:nvPr/>
          </p:nvCxnSpPr>
          <p:spPr bwMode="auto">
            <a:xfrm flipH="1">
              <a:off x="1680624" y="3273553"/>
              <a:ext cx="5749312" cy="208597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63" name="Straight Connector 211"/>
            <p:cNvCxnSpPr>
              <a:cxnSpLocks noChangeShapeType="1"/>
              <a:endCxn id="90217" idx="0"/>
            </p:cNvCxnSpPr>
            <p:nvPr/>
          </p:nvCxnSpPr>
          <p:spPr bwMode="auto">
            <a:xfrm flipH="1">
              <a:off x="1680624" y="2784308"/>
              <a:ext cx="4942318" cy="2575219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64" name="Straight Connector 213"/>
            <p:cNvCxnSpPr>
              <a:cxnSpLocks noChangeShapeType="1"/>
              <a:endCxn id="90217" idx="0"/>
            </p:cNvCxnSpPr>
            <p:nvPr/>
          </p:nvCxnSpPr>
          <p:spPr bwMode="auto">
            <a:xfrm flipH="1">
              <a:off x="1680624" y="2295063"/>
              <a:ext cx="2971398" cy="306446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65" name="Straight Connector 215"/>
            <p:cNvCxnSpPr>
              <a:cxnSpLocks noChangeShapeType="1"/>
              <a:endCxn id="90217" idx="0"/>
            </p:cNvCxnSpPr>
            <p:nvPr/>
          </p:nvCxnSpPr>
          <p:spPr bwMode="auto">
            <a:xfrm flipH="1">
              <a:off x="1680624" y="2295321"/>
              <a:ext cx="2025496" cy="306420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90166" name="TextBox 24"/>
            <p:cNvSpPr txBox="1">
              <a:spLocks noChangeArrowheads="1"/>
            </p:cNvSpPr>
            <p:nvPr/>
          </p:nvSpPr>
          <p:spPr bwMode="auto">
            <a:xfrm rot="5710989">
              <a:off x="859913" y="4114468"/>
              <a:ext cx="364202" cy="30777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400"/>
                <a:t>…</a:t>
              </a:r>
            </a:p>
          </p:txBody>
        </p:sp>
        <p:sp>
          <p:nvSpPr>
            <p:cNvPr id="90167" name="TextBox 218"/>
            <p:cNvSpPr txBox="1">
              <a:spLocks noChangeArrowheads="1"/>
            </p:cNvSpPr>
            <p:nvPr/>
          </p:nvSpPr>
          <p:spPr bwMode="auto">
            <a:xfrm rot="7515077">
              <a:off x="4511491" y="5728762"/>
              <a:ext cx="364202" cy="30777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1400"/>
                <a:t>…</a:t>
              </a:r>
            </a:p>
          </p:txBody>
        </p:sp>
        <p:sp>
          <p:nvSpPr>
            <p:cNvPr id="90168" name="TextBox 219"/>
            <p:cNvSpPr txBox="1">
              <a:spLocks noChangeArrowheads="1"/>
            </p:cNvSpPr>
            <p:nvPr/>
          </p:nvSpPr>
          <p:spPr bwMode="auto">
            <a:xfrm rot="3940343">
              <a:off x="6392354" y="3846211"/>
              <a:ext cx="492443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/>
                <a:t>…</a:t>
              </a:r>
            </a:p>
          </p:txBody>
        </p:sp>
        <p:sp>
          <p:nvSpPr>
            <p:cNvPr id="90169" name="TextBox 220"/>
            <p:cNvSpPr txBox="1">
              <a:spLocks noChangeArrowheads="1"/>
            </p:cNvSpPr>
            <p:nvPr/>
          </p:nvSpPr>
          <p:spPr bwMode="auto">
            <a:xfrm rot="2048420">
              <a:off x="4482993" y="2684685"/>
              <a:ext cx="492443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/>
                <a:t>…</a:t>
              </a:r>
            </a:p>
          </p:txBody>
        </p:sp>
        <p:sp>
          <p:nvSpPr>
            <p:cNvPr id="90170" name="TextBox 221"/>
            <p:cNvSpPr txBox="1">
              <a:spLocks noChangeArrowheads="1"/>
            </p:cNvSpPr>
            <p:nvPr/>
          </p:nvSpPr>
          <p:spPr bwMode="auto">
            <a:xfrm rot="-316136">
              <a:off x="2189980" y="2687381"/>
              <a:ext cx="492443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/>
                <a:t>…</a:t>
              </a:r>
            </a:p>
          </p:txBody>
        </p:sp>
      </p:grpSp>
      <p:grpSp>
        <p:nvGrpSpPr>
          <p:cNvPr id="20" name="Group 223"/>
          <p:cNvGrpSpPr>
            <a:grpSpLocks/>
          </p:cNvGrpSpPr>
          <p:nvPr/>
        </p:nvGrpSpPr>
        <p:grpSpPr bwMode="auto">
          <a:xfrm>
            <a:off x="1158875" y="2305050"/>
            <a:ext cx="7094538" cy="3695700"/>
            <a:chOff x="862570" y="2361120"/>
            <a:chExt cx="7094553" cy="3695520"/>
          </a:xfrm>
        </p:grpSpPr>
        <p:cxnSp>
          <p:nvCxnSpPr>
            <p:cNvPr id="90136" name="Straight Connector 224"/>
            <p:cNvCxnSpPr>
              <a:cxnSpLocks noChangeShapeType="1"/>
            </p:cNvCxnSpPr>
            <p:nvPr/>
          </p:nvCxnSpPr>
          <p:spPr bwMode="auto">
            <a:xfrm flipH="1">
              <a:off x="1446332" y="2897188"/>
              <a:ext cx="4736982" cy="253517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37" name="Straight Connector 225"/>
            <p:cNvCxnSpPr>
              <a:cxnSpLocks noChangeShapeType="1"/>
            </p:cNvCxnSpPr>
            <p:nvPr/>
          </p:nvCxnSpPr>
          <p:spPr bwMode="auto">
            <a:xfrm flipH="1">
              <a:off x="2972043" y="2885760"/>
              <a:ext cx="3213953" cy="304128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38" name="Straight Connector 226"/>
            <p:cNvCxnSpPr>
              <a:cxnSpLocks noChangeShapeType="1"/>
            </p:cNvCxnSpPr>
            <p:nvPr/>
          </p:nvCxnSpPr>
          <p:spPr bwMode="auto">
            <a:xfrm flipH="1">
              <a:off x="4328465" y="2877120"/>
              <a:ext cx="1866171" cy="317952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39" name="Straight Connector 227"/>
            <p:cNvCxnSpPr>
              <a:cxnSpLocks noChangeShapeType="1"/>
            </p:cNvCxnSpPr>
            <p:nvPr/>
          </p:nvCxnSpPr>
          <p:spPr bwMode="auto">
            <a:xfrm flipH="1">
              <a:off x="5270184" y="2877120"/>
              <a:ext cx="915812" cy="305856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40" name="Straight Connector 228"/>
            <p:cNvCxnSpPr>
              <a:cxnSpLocks noChangeShapeType="1"/>
            </p:cNvCxnSpPr>
            <p:nvPr/>
          </p:nvCxnSpPr>
          <p:spPr bwMode="auto">
            <a:xfrm>
              <a:off x="6167438" y="2901156"/>
              <a:ext cx="1141702" cy="280124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41" name="Straight Connector 229"/>
            <p:cNvCxnSpPr>
              <a:cxnSpLocks noChangeShapeType="1"/>
            </p:cNvCxnSpPr>
            <p:nvPr/>
          </p:nvCxnSpPr>
          <p:spPr bwMode="auto">
            <a:xfrm>
              <a:off x="6171406" y="2889250"/>
              <a:ext cx="1785717" cy="235523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42" name="Straight Connector 230"/>
            <p:cNvCxnSpPr>
              <a:cxnSpLocks noChangeShapeType="1"/>
            </p:cNvCxnSpPr>
            <p:nvPr/>
          </p:nvCxnSpPr>
          <p:spPr bwMode="auto">
            <a:xfrm>
              <a:off x="6179344" y="2881313"/>
              <a:ext cx="1587707" cy="1386847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43" name="Straight Connector 231"/>
            <p:cNvCxnSpPr>
              <a:cxnSpLocks noChangeShapeType="1"/>
            </p:cNvCxnSpPr>
            <p:nvPr/>
          </p:nvCxnSpPr>
          <p:spPr bwMode="auto">
            <a:xfrm>
              <a:off x="6179344" y="2897188"/>
              <a:ext cx="602786" cy="29097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44" name="Straight Connector 232"/>
            <p:cNvCxnSpPr>
              <a:cxnSpLocks noChangeShapeType="1"/>
            </p:cNvCxnSpPr>
            <p:nvPr/>
          </p:nvCxnSpPr>
          <p:spPr bwMode="auto">
            <a:xfrm>
              <a:off x="4584546" y="2364240"/>
              <a:ext cx="1558252" cy="51288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45" name="Straight Connector 233"/>
            <p:cNvCxnSpPr>
              <a:cxnSpLocks noChangeShapeType="1"/>
            </p:cNvCxnSpPr>
            <p:nvPr/>
          </p:nvCxnSpPr>
          <p:spPr bwMode="auto">
            <a:xfrm>
              <a:off x="3691549" y="2361120"/>
              <a:ext cx="2485808" cy="53328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46" name="Straight Connector 234"/>
            <p:cNvCxnSpPr>
              <a:cxnSpLocks noChangeShapeType="1"/>
            </p:cNvCxnSpPr>
            <p:nvPr/>
          </p:nvCxnSpPr>
          <p:spPr bwMode="auto">
            <a:xfrm>
              <a:off x="2081460" y="2548080"/>
              <a:ext cx="4078617" cy="33768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47" name="Straight Connector 235"/>
            <p:cNvCxnSpPr>
              <a:cxnSpLocks noChangeShapeType="1"/>
            </p:cNvCxnSpPr>
            <p:nvPr/>
          </p:nvCxnSpPr>
          <p:spPr bwMode="auto">
            <a:xfrm flipV="1">
              <a:off x="1309418" y="2903040"/>
              <a:ext cx="4842020" cy="3072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48" name="Straight Connector 236"/>
            <p:cNvCxnSpPr>
              <a:cxnSpLocks noChangeShapeType="1"/>
            </p:cNvCxnSpPr>
            <p:nvPr/>
          </p:nvCxnSpPr>
          <p:spPr bwMode="auto">
            <a:xfrm flipV="1">
              <a:off x="934801" y="2894400"/>
              <a:ext cx="5242556" cy="37704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49" name="Straight Connector 237"/>
            <p:cNvCxnSpPr>
              <a:cxnSpLocks noChangeShapeType="1"/>
            </p:cNvCxnSpPr>
            <p:nvPr/>
          </p:nvCxnSpPr>
          <p:spPr bwMode="auto">
            <a:xfrm flipV="1">
              <a:off x="862570" y="2901156"/>
              <a:ext cx="5296930" cy="13866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50" name="Straight Connector 238"/>
            <p:cNvCxnSpPr>
              <a:cxnSpLocks noChangeShapeType="1"/>
            </p:cNvCxnSpPr>
            <p:nvPr/>
          </p:nvCxnSpPr>
          <p:spPr bwMode="auto">
            <a:xfrm flipV="1">
              <a:off x="1101367" y="2901156"/>
              <a:ext cx="5077977" cy="202604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21" name="Group 239"/>
          <p:cNvGrpSpPr>
            <a:grpSpLocks/>
          </p:cNvGrpSpPr>
          <p:nvPr/>
        </p:nvGrpSpPr>
        <p:grpSpPr bwMode="auto">
          <a:xfrm>
            <a:off x="1095375" y="2195513"/>
            <a:ext cx="7158038" cy="3798887"/>
            <a:chOff x="799176" y="2251902"/>
            <a:chExt cx="7158126" cy="3799069"/>
          </a:xfrm>
        </p:grpSpPr>
        <p:cxnSp>
          <p:nvCxnSpPr>
            <p:cNvPr id="90121" name="Straight Connector 240"/>
            <p:cNvCxnSpPr>
              <a:cxnSpLocks noChangeShapeType="1"/>
            </p:cNvCxnSpPr>
            <p:nvPr/>
          </p:nvCxnSpPr>
          <p:spPr bwMode="auto">
            <a:xfrm>
              <a:off x="2012365" y="2732956"/>
              <a:ext cx="3121627" cy="320434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22" name="Straight Connector 241"/>
            <p:cNvCxnSpPr>
              <a:cxnSpLocks noChangeShapeType="1"/>
            </p:cNvCxnSpPr>
            <p:nvPr/>
          </p:nvCxnSpPr>
          <p:spPr bwMode="auto">
            <a:xfrm>
              <a:off x="2009682" y="2721528"/>
              <a:ext cx="2384511" cy="3329443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23" name="Straight Connector 242"/>
            <p:cNvCxnSpPr>
              <a:cxnSpLocks noChangeShapeType="1"/>
            </p:cNvCxnSpPr>
            <p:nvPr/>
          </p:nvCxnSpPr>
          <p:spPr bwMode="auto">
            <a:xfrm>
              <a:off x="2001042" y="2712888"/>
              <a:ext cx="1091382" cy="319787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24" name="Straight Connector 243"/>
            <p:cNvCxnSpPr>
              <a:cxnSpLocks noChangeShapeType="1"/>
            </p:cNvCxnSpPr>
            <p:nvPr/>
          </p:nvCxnSpPr>
          <p:spPr bwMode="auto">
            <a:xfrm flipH="1">
              <a:off x="1471306" y="2712888"/>
              <a:ext cx="538376" cy="269812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25" name="Straight Connector 244"/>
            <p:cNvCxnSpPr>
              <a:cxnSpLocks noChangeShapeType="1"/>
            </p:cNvCxnSpPr>
            <p:nvPr/>
          </p:nvCxnSpPr>
          <p:spPr bwMode="auto">
            <a:xfrm flipH="1">
              <a:off x="1007181" y="2736924"/>
              <a:ext cx="1021059" cy="206956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26" name="Straight Connector 245"/>
            <p:cNvCxnSpPr>
              <a:cxnSpLocks noChangeShapeType="1"/>
            </p:cNvCxnSpPr>
            <p:nvPr/>
          </p:nvCxnSpPr>
          <p:spPr bwMode="auto">
            <a:xfrm flipH="1">
              <a:off x="799176" y="2725018"/>
              <a:ext cx="1225097" cy="1413595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27" name="Straight Connector 246"/>
            <p:cNvCxnSpPr>
              <a:cxnSpLocks noChangeShapeType="1"/>
            </p:cNvCxnSpPr>
            <p:nvPr/>
          </p:nvCxnSpPr>
          <p:spPr bwMode="auto">
            <a:xfrm flipH="1">
              <a:off x="932218" y="2704755"/>
              <a:ext cx="1107153" cy="588968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28" name="Straight Connector 247"/>
            <p:cNvCxnSpPr>
              <a:cxnSpLocks noChangeShapeType="1"/>
            </p:cNvCxnSpPr>
            <p:nvPr/>
          </p:nvCxnSpPr>
          <p:spPr bwMode="auto">
            <a:xfrm flipH="1">
              <a:off x="1293642" y="2704755"/>
              <a:ext cx="745729" cy="21674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29" name="Straight Connector 248"/>
            <p:cNvCxnSpPr>
              <a:cxnSpLocks noChangeShapeType="1"/>
            </p:cNvCxnSpPr>
            <p:nvPr/>
          </p:nvCxnSpPr>
          <p:spPr bwMode="auto">
            <a:xfrm flipH="1">
              <a:off x="2052880" y="2251902"/>
              <a:ext cx="1141349" cy="46098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30" name="Straight Connector 249"/>
            <p:cNvCxnSpPr>
              <a:cxnSpLocks noChangeShapeType="1"/>
            </p:cNvCxnSpPr>
            <p:nvPr/>
          </p:nvCxnSpPr>
          <p:spPr bwMode="auto">
            <a:xfrm flipH="1">
              <a:off x="2018321" y="2332076"/>
              <a:ext cx="2284094" cy="39809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31" name="Straight Connector 250"/>
            <p:cNvCxnSpPr>
              <a:cxnSpLocks noChangeShapeType="1"/>
            </p:cNvCxnSpPr>
            <p:nvPr/>
          </p:nvCxnSpPr>
          <p:spPr bwMode="auto">
            <a:xfrm flipH="1" flipV="1">
              <a:off x="2035602" y="2721528"/>
              <a:ext cx="4016700" cy="14158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32" name="Straight Connector 251"/>
            <p:cNvCxnSpPr>
              <a:cxnSpLocks noChangeShapeType="1"/>
            </p:cNvCxnSpPr>
            <p:nvPr/>
          </p:nvCxnSpPr>
          <p:spPr bwMode="auto">
            <a:xfrm flipH="1" flipV="1">
              <a:off x="2044240" y="2738808"/>
              <a:ext cx="4755057" cy="529059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33" name="Straight Connector 252"/>
            <p:cNvCxnSpPr>
              <a:cxnSpLocks noChangeShapeType="1"/>
            </p:cNvCxnSpPr>
            <p:nvPr/>
          </p:nvCxnSpPr>
          <p:spPr bwMode="auto">
            <a:xfrm flipH="1" flipV="1">
              <a:off x="2018321" y="2730168"/>
              <a:ext cx="5710381" cy="1554918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34" name="Straight Connector 253"/>
            <p:cNvCxnSpPr>
              <a:cxnSpLocks noChangeShapeType="1"/>
            </p:cNvCxnSpPr>
            <p:nvPr/>
          </p:nvCxnSpPr>
          <p:spPr bwMode="auto">
            <a:xfrm flipH="1" flipV="1">
              <a:off x="2036178" y="2736924"/>
              <a:ext cx="5921124" cy="246256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0135" name="Straight Connector 254"/>
            <p:cNvCxnSpPr>
              <a:cxnSpLocks noChangeShapeType="1"/>
            </p:cNvCxnSpPr>
            <p:nvPr/>
          </p:nvCxnSpPr>
          <p:spPr bwMode="auto">
            <a:xfrm flipH="1" flipV="1">
              <a:off x="2016335" y="2736924"/>
              <a:ext cx="5165304" cy="300020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sp>
        <p:nvSpPr>
          <p:cNvPr id="27" name="TextBox 26"/>
          <p:cNvSpPr txBox="1">
            <a:spLocks noChangeArrowheads="1"/>
          </p:cNvSpPr>
          <p:nvPr/>
        </p:nvSpPr>
        <p:spPr bwMode="auto">
          <a:xfrm>
            <a:off x="2497138" y="3403600"/>
            <a:ext cx="4268787" cy="1200150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ctr"/>
            <a:r>
              <a:rPr lang="en-US" altLang="en-US"/>
              <a:t>connecting each access ISP to each other directly </a:t>
            </a:r>
            <a:r>
              <a:rPr lang="en-US" altLang="en-US" i="1">
                <a:solidFill>
                  <a:srgbClr val="CC0000"/>
                </a:solidFill>
              </a:rPr>
              <a:t>doesn’t scale: </a:t>
            </a:r>
            <a:r>
              <a:rPr lang="en-US" altLang="en-US"/>
              <a:t>O(</a:t>
            </a:r>
            <a:r>
              <a:rPr lang="en-US" altLang="en-US" i="1"/>
              <a:t>N</a:t>
            </a:r>
            <a:r>
              <a:rPr lang="en-US" altLang="en-US" baseline="30000"/>
              <a:t>2</a:t>
            </a:r>
            <a:r>
              <a:rPr lang="en-US" altLang="en-US"/>
              <a:t>) connections.</a:t>
            </a:r>
          </a:p>
        </p:txBody>
      </p:sp>
      <p:sp>
        <p:nvSpPr>
          <p:cNvPr id="114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Structure: Network of Networks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052304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9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1" dur="10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 nodeType="afterGroup">
                            <p:stCondLst>
                              <p:cond delay="1500"/>
                            </p:stCondLst>
                            <p:childTnLst>
                              <p:par>
                                <p:cTn id="13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5" dur="1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 nodeType="afterGroup">
                            <p:stCondLst>
                              <p:cond delay="2500"/>
                            </p:stCondLst>
                            <p:childTnLst>
                              <p:par>
                                <p:cTn id="17" presetID="9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9" dur="16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7" grpId="0" animBg="1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2163" name="Group 5"/>
          <p:cNvGrpSpPr>
            <a:grpSpLocks/>
          </p:cNvGrpSpPr>
          <p:nvPr/>
        </p:nvGrpSpPr>
        <p:grpSpPr bwMode="auto">
          <a:xfrm>
            <a:off x="450850" y="1849438"/>
            <a:ext cx="8437563" cy="4559300"/>
            <a:chOff x="154891" y="1905681"/>
            <a:chExt cx="8436427" cy="4559651"/>
          </a:xfrm>
        </p:grpSpPr>
        <p:grpSp>
          <p:nvGrpSpPr>
            <p:cNvPr id="92263" name="Group 2"/>
            <p:cNvGrpSpPr>
              <a:grpSpLocks/>
            </p:cNvGrpSpPr>
            <p:nvPr/>
          </p:nvGrpSpPr>
          <p:grpSpPr bwMode="auto">
            <a:xfrm>
              <a:off x="1529396" y="2297655"/>
              <a:ext cx="648422" cy="418253"/>
              <a:chOff x="3053396" y="4304255"/>
              <a:chExt cx="648422" cy="418253"/>
            </a:xfrm>
          </p:grpSpPr>
          <p:sp>
            <p:nvSpPr>
              <p:cNvPr id="9231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316" name="TextBox 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64" name="Group 131"/>
            <p:cNvGrpSpPr>
              <a:grpSpLocks/>
            </p:cNvGrpSpPr>
            <p:nvPr/>
          </p:nvGrpSpPr>
          <p:grpSpPr bwMode="auto">
            <a:xfrm>
              <a:off x="373696" y="3097755"/>
              <a:ext cx="648422" cy="418253"/>
              <a:chOff x="3053396" y="4304255"/>
              <a:chExt cx="648422" cy="418253"/>
            </a:xfrm>
          </p:grpSpPr>
          <p:sp>
            <p:nvSpPr>
              <p:cNvPr id="9231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314" name="TextBox 13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65" name="Group 135"/>
            <p:cNvGrpSpPr>
              <a:grpSpLocks/>
            </p:cNvGrpSpPr>
            <p:nvPr/>
          </p:nvGrpSpPr>
          <p:grpSpPr bwMode="auto">
            <a:xfrm>
              <a:off x="6037896" y="2551655"/>
              <a:ext cx="648422" cy="418253"/>
              <a:chOff x="3053396" y="4304255"/>
              <a:chExt cx="648422" cy="418253"/>
            </a:xfrm>
          </p:grpSpPr>
          <p:sp>
            <p:nvSpPr>
              <p:cNvPr id="9231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312" name="TextBox 13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66" name="Group 138"/>
            <p:cNvGrpSpPr>
              <a:grpSpLocks/>
            </p:cNvGrpSpPr>
            <p:nvPr/>
          </p:nvGrpSpPr>
          <p:grpSpPr bwMode="auto">
            <a:xfrm>
              <a:off x="945196" y="5409155"/>
              <a:ext cx="648422" cy="418253"/>
              <a:chOff x="3053396" y="4304255"/>
              <a:chExt cx="648422" cy="418253"/>
            </a:xfrm>
          </p:grpSpPr>
          <p:sp>
            <p:nvSpPr>
              <p:cNvPr id="9230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310" name="TextBox 140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67" name="Group 141"/>
            <p:cNvGrpSpPr>
              <a:grpSpLocks/>
            </p:cNvGrpSpPr>
            <p:nvPr/>
          </p:nvGrpSpPr>
          <p:grpSpPr bwMode="auto">
            <a:xfrm>
              <a:off x="526096" y="4786855"/>
              <a:ext cx="648422" cy="418253"/>
              <a:chOff x="3053396" y="4304255"/>
              <a:chExt cx="648422" cy="418253"/>
            </a:xfrm>
          </p:grpSpPr>
          <p:sp>
            <p:nvSpPr>
              <p:cNvPr id="9230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308" name="TextBox 14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68" name="Group 144"/>
            <p:cNvGrpSpPr>
              <a:grpSpLocks/>
            </p:cNvGrpSpPr>
            <p:nvPr/>
          </p:nvGrpSpPr>
          <p:grpSpPr bwMode="auto">
            <a:xfrm>
              <a:off x="297496" y="4126455"/>
              <a:ext cx="648422" cy="418253"/>
              <a:chOff x="3053396" y="4304255"/>
              <a:chExt cx="648422" cy="418253"/>
            </a:xfrm>
          </p:grpSpPr>
          <p:sp>
            <p:nvSpPr>
              <p:cNvPr id="9230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306" name="TextBox 146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69" name="Group 147"/>
            <p:cNvGrpSpPr>
              <a:grpSpLocks/>
            </p:cNvGrpSpPr>
            <p:nvPr/>
          </p:nvGrpSpPr>
          <p:grpSpPr bwMode="auto">
            <a:xfrm>
              <a:off x="6787196" y="2983455"/>
              <a:ext cx="648422" cy="418253"/>
              <a:chOff x="3053396" y="4304255"/>
              <a:chExt cx="648422" cy="418253"/>
            </a:xfrm>
          </p:grpSpPr>
          <p:sp>
            <p:nvSpPr>
              <p:cNvPr id="9230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304" name="TextBox 149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70" name="Group 150"/>
            <p:cNvGrpSpPr>
              <a:grpSpLocks/>
            </p:cNvGrpSpPr>
            <p:nvPr/>
          </p:nvGrpSpPr>
          <p:grpSpPr bwMode="auto">
            <a:xfrm>
              <a:off x="3129596" y="2056355"/>
              <a:ext cx="648422" cy="418253"/>
              <a:chOff x="3053396" y="4304255"/>
              <a:chExt cx="648422" cy="418253"/>
            </a:xfrm>
          </p:grpSpPr>
          <p:sp>
            <p:nvSpPr>
              <p:cNvPr id="9230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302" name="TextBox 15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71" name="Group 153"/>
            <p:cNvGrpSpPr>
              <a:grpSpLocks/>
            </p:cNvGrpSpPr>
            <p:nvPr/>
          </p:nvGrpSpPr>
          <p:grpSpPr bwMode="auto">
            <a:xfrm>
              <a:off x="754696" y="2704055"/>
              <a:ext cx="648422" cy="418253"/>
              <a:chOff x="3053396" y="4304255"/>
              <a:chExt cx="648422" cy="418253"/>
            </a:xfrm>
          </p:grpSpPr>
          <p:sp>
            <p:nvSpPr>
              <p:cNvPr id="9229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300" name="TextBox 15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72" name="Group 156"/>
            <p:cNvGrpSpPr>
              <a:grpSpLocks/>
            </p:cNvGrpSpPr>
            <p:nvPr/>
          </p:nvGrpSpPr>
          <p:grpSpPr bwMode="auto">
            <a:xfrm>
              <a:off x="4043996" y="2030955"/>
              <a:ext cx="648422" cy="418253"/>
              <a:chOff x="3053396" y="4304255"/>
              <a:chExt cx="648422" cy="418253"/>
            </a:xfrm>
          </p:grpSpPr>
          <p:sp>
            <p:nvSpPr>
              <p:cNvPr id="9229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98" name="TextBox 15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73" name="Group 160"/>
            <p:cNvGrpSpPr>
              <a:grpSpLocks/>
            </p:cNvGrpSpPr>
            <p:nvPr/>
          </p:nvGrpSpPr>
          <p:grpSpPr bwMode="auto">
            <a:xfrm>
              <a:off x="7104696" y="5663155"/>
              <a:ext cx="648422" cy="418253"/>
              <a:chOff x="3053396" y="4304255"/>
              <a:chExt cx="648422" cy="418253"/>
            </a:xfrm>
          </p:grpSpPr>
          <p:sp>
            <p:nvSpPr>
              <p:cNvPr id="9229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96" name="TextBox 16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74" name="Group 163"/>
            <p:cNvGrpSpPr>
              <a:grpSpLocks/>
            </p:cNvGrpSpPr>
            <p:nvPr/>
          </p:nvGrpSpPr>
          <p:grpSpPr bwMode="auto">
            <a:xfrm>
              <a:off x="7942896" y="5015455"/>
              <a:ext cx="648422" cy="418253"/>
              <a:chOff x="3053396" y="4304255"/>
              <a:chExt cx="648422" cy="418253"/>
            </a:xfrm>
          </p:grpSpPr>
          <p:sp>
            <p:nvSpPr>
              <p:cNvPr id="9229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94" name="TextBox 16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75" name="Group 166"/>
            <p:cNvGrpSpPr>
              <a:grpSpLocks/>
            </p:cNvGrpSpPr>
            <p:nvPr/>
          </p:nvGrpSpPr>
          <p:grpSpPr bwMode="auto">
            <a:xfrm>
              <a:off x="7714296" y="4101055"/>
              <a:ext cx="648422" cy="418253"/>
              <a:chOff x="3053396" y="4304255"/>
              <a:chExt cx="648422" cy="418253"/>
            </a:xfrm>
          </p:grpSpPr>
          <p:sp>
            <p:nvSpPr>
              <p:cNvPr id="9229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92" name="TextBox 16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76" name="Group 169"/>
            <p:cNvGrpSpPr>
              <a:grpSpLocks/>
            </p:cNvGrpSpPr>
            <p:nvPr/>
          </p:nvGrpSpPr>
          <p:grpSpPr bwMode="auto">
            <a:xfrm>
              <a:off x="4869496" y="5904455"/>
              <a:ext cx="648422" cy="418253"/>
              <a:chOff x="3053396" y="4304255"/>
              <a:chExt cx="648422" cy="418253"/>
            </a:xfrm>
          </p:grpSpPr>
          <p:sp>
            <p:nvSpPr>
              <p:cNvPr id="9228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90" name="TextBox 17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77" name="Group 172"/>
            <p:cNvGrpSpPr>
              <a:grpSpLocks/>
            </p:cNvGrpSpPr>
            <p:nvPr/>
          </p:nvGrpSpPr>
          <p:grpSpPr bwMode="auto">
            <a:xfrm>
              <a:off x="3955096" y="6044155"/>
              <a:ext cx="648422" cy="418253"/>
              <a:chOff x="3053396" y="4304255"/>
              <a:chExt cx="648422" cy="418253"/>
            </a:xfrm>
          </p:grpSpPr>
          <p:sp>
            <p:nvSpPr>
              <p:cNvPr id="9228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88" name="TextBox 174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2278" name="Group 175"/>
            <p:cNvGrpSpPr>
              <a:grpSpLocks/>
            </p:cNvGrpSpPr>
            <p:nvPr/>
          </p:nvGrpSpPr>
          <p:grpSpPr bwMode="auto">
            <a:xfrm>
              <a:off x="2735896" y="5891755"/>
              <a:ext cx="648422" cy="418253"/>
              <a:chOff x="3053396" y="4304255"/>
              <a:chExt cx="648422" cy="418253"/>
            </a:xfrm>
          </p:grpSpPr>
          <p:sp>
            <p:nvSpPr>
              <p:cNvPr id="9228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86" name="TextBox 17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sp>
          <p:nvSpPr>
            <p:cNvPr id="92279" name="TextBox 4"/>
            <p:cNvSpPr txBox="1">
              <a:spLocks noChangeArrowheads="1"/>
            </p:cNvSpPr>
            <p:nvPr/>
          </p:nvSpPr>
          <p:spPr bwMode="auto">
            <a:xfrm rot="1053502">
              <a:off x="5143500" y="19558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2280" name="TextBox 179"/>
            <p:cNvSpPr txBox="1">
              <a:spLocks noChangeArrowheads="1"/>
            </p:cNvSpPr>
            <p:nvPr/>
          </p:nvSpPr>
          <p:spPr bwMode="auto">
            <a:xfrm rot="2829263">
              <a:off x="7429500" y="34290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2281" name="TextBox 180"/>
            <p:cNvSpPr txBox="1">
              <a:spLocks noChangeArrowheads="1"/>
            </p:cNvSpPr>
            <p:nvPr/>
          </p:nvSpPr>
          <p:spPr bwMode="auto">
            <a:xfrm rot="9845918">
              <a:off x="6098241" y="5942112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2282" name="TextBox 181"/>
            <p:cNvSpPr txBox="1">
              <a:spLocks noChangeArrowheads="1"/>
            </p:cNvSpPr>
            <p:nvPr/>
          </p:nvSpPr>
          <p:spPr bwMode="auto">
            <a:xfrm rot="-9948738">
              <a:off x="1730786" y="5845469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2283" name="TextBox 182"/>
            <p:cNvSpPr txBox="1">
              <a:spLocks noChangeArrowheads="1"/>
            </p:cNvSpPr>
            <p:nvPr/>
          </p:nvSpPr>
          <p:spPr bwMode="auto">
            <a:xfrm rot="-4992697">
              <a:off x="144631" y="3539025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2284" name="TextBox 183"/>
            <p:cNvSpPr txBox="1">
              <a:spLocks noChangeArrowheads="1"/>
            </p:cNvSpPr>
            <p:nvPr/>
          </p:nvSpPr>
          <p:spPr bwMode="auto">
            <a:xfrm rot="-1017263">
              <a:off x="2330376" y="1905681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</p:grpSp>
      <p:sp>
        <p:nvSpPr>
          <p:cNvPr id="92164" name="Rectangle 3"/>
          <p:cNvSpPr txBox="1">
            <a:spLocks noChangeArrowheads="1"/>
          </p:cNvSpPr>
          <p:nvPr/>
        </p:nvSpPr>
        <p:spPr bwMode="auto">
          <a:xfrm>
            <a:off x="473075" y="1073150"/>
            <a:ext cx="8204200" cy="673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None/>
            </a:pPr>
            <a:r>
              <a:rPr lang="en-US" altLang="en-US" i="1">
                <a:solidFill>
                  <a:srgbClr val="CC0000"/>
                </a:solidFill>
                <a:latin typeface="Gill Sans MT" panose="020B0502020104020203" pitchFamily="34" charset="0"/>
              </a:rPr>
              <a:t>Option: </a:t>
            </a:r>
            <a:r>
              <a:rPr lang="en-US" altLang="en-US" i="1">
                <a:latin typeface="Gill Sans MT" panose="020B0502020104020203" pitchFamily="34" charset="0"/>
              </a:rPr>
              <a:t>connect each access ISP to a global transit ISP? </a:t>
            </a:r>
            <a:r>
              <a:rPr lang="en-US" altLang="en-US" i="1">
                <a:solidFill>
                  <a:srgbClr val="C00000"/>
                </a:solidFill>
              </a:rPr>
              <a:t>Customer</a:t>
            </a:r>
            <a:r>
              <a:rPr lang="en-US" altLang="en-US" i="1"/>
              <a:t> and </a:t>
            </a:r>
            <a:r>
              <a:rPr lang="en-US" altLang="en-US" i="1">
                <a:solidFill>
                  <a:srgbClr val="C00000"/>
                </a:solidFill>
              </a:rPr>
              <a:t>provider </a:t>
            </a:r>
            <a:r>
              <a:rPr lang="en-US" altLang="en-US" i="1"/>
              <a:t>ISPs have economic agreement.</a:t>
            </a:r>
            <a:endParaRPr lang="en-US" altLang="en-US">
              <a:latin typeface="Gill Sans MT" panose="020B0502020104020203" pitchFamily="34" charset="0"/>
            </a:endParaRPr>
          </a:p>
        </p:txBody>
      </p:sp>
      <p:sp>
        <p:nvSpPr>
          <p:cNvPr id="92165" name="Oval 3"/>
          <p:cNvSpPr>
            <a:spLocks noChangeArrowheads="1"/>
          </p:cNvSpPr>
          <p:nvPr/>
        </p:nvSpPr>
        <p:spPr bwMode="auto">
          <a:xfrm>
            <a:off x="2716213" y="3192463"/>
            <a:ext cx="3709987" cy="1862137"/>
          </a:xfrm>
          <a:prstGeom prst="ellipse">
            <a:avLst/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/>
          </a:p>
        </p:txBody>
      </p:sp>
      <p:grpSp>
        <p:nvGrpSpPr>
          <p:cNvPr id="92166" name="Group 133"/>
          <p:cNvGrpSpPr>
            <a:grpSpLocks/>
          </p:cNvGrpSpPr>
          <p:nvPr/>
        </p:nvGrpSpPr>
        <p:grpSpPr bwMode="auto">
          <a:xfrm>
            <a:off x="3138488" y="4392613"/>
            <a:ext cx="617537" cy="250825"/>
            <a:chOff x="2356" y="1300"/>
            <a:chExt cx="555" cy="194"/>
          </a:xfrm>
        </p:grpSpPr>
        <p:sp>
          <p:nvSpPr>
            <p:cNvPr id="92255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56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57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92258" name="Group 137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92261" name="Freeform 13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62" name="Freeform 13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92259" name="Line 140"/>
            <p:cNvSpPr>
              <a:spLocks noChangeShapeType="1"/>
            </p:cNvSpPr>
            <p:nvPr/>
          </p:nvSpPr>
          <p:spPr bwMode="auto">
            <a:xfrm>
              <a:off x="2357" y="1361"/>
              <a:ext cx="0" cy="8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92260" name="Line 141"/>
            <p:cNvSpPr>
              <a:spLocks noChangeShapeType="1"/>
            </p:cNvSpPr>
            <p:nvPr/>
          </p:nvSpPr>
          <p:spPr bwMode="auto">
            <a:xfrm>
              <a:off x="2907" y="1363"/>
              <a:ext cx="0" cy="8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92167" name="Group 133"/>
          <p:cNvGrpSpPr>
            <a:grpSpLocks/>
          </p:cNvGrpSpPr>
          <p:nvPr/>
        </p:nvGrpSpPr>
        <p:grpSpPr bwMode="auto">
          <a:xfrm>
            <a:off x="4132263" y="3706813"/>
            <a:ext cx="617537" cy="250825"/>
            <a:chOff x="2356" y="1300"/>
            <a:chExt cx="555" cy="194"/>
          </a:xfrm>
        </p:grpSpPr>
        <p:sp>
          <p:nvSpPr>
            <p:cNvPr id="92247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48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49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92250" name="Group 137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92253" name="Freeform 13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54" name="Freeform 13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92251" name="Line 140"/>
            <p:cNvSpPr>
              <a:spLocks noChangeShapeType="1"/>
            </p:cNvSpPr>
            <p:nvPr/>
          </p:nvSpPr>
          <p:spPr bwMode="auto">
            <a:xfrm>
              <a:off x="2357" y="1361"/>
              <a:ext cx="0" cy="8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92252" name="Line 141"/>
            <p:cNvSpPr>
              <a:spLocks noChangeShapeType="1"/>
            </p:cNvSpPr>
            <p:nvPr/>
          </p:nvSpPr>
          <p:spPr bwMode="auto">
            <a:xfrm>
              <a:off x="2907" y="1363"/>
              <a:ext cx="0" cy="8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92168" name="Group 133"/>
          <p:cNvGrpSpPr>
            <a:grpSpLocks/>
          </p:cNvGrpSpPr>
          <p:nvPr/>
        </p:nvGrpSpPr>
        <p:grpSpPr bwMode="auto">
          <a:xfrm>
            <a:off x="4706938" y="4013200"/>
            <a:ext cx="617537" cy="250825"/>
            <a:chOff x="2356" y="1300"/>
            <a:chExt cx="555" cy="194"/>
          </a:xfrm>
        </p:grpSpPr>
        <p:sp>
          <p:nvSpPr>
            <p:cNvPr id="92239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40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41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92242" name="Group 137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92245" name="Freeform 13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46" name="Freeform 13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92243" name="Line 140"/>
            <p:cNvSpPr>
              <a:spLocks noChangeShapeType="1"/>
            </p:cNvSpPr>
            <p:nvPr/>
          </p:nvSpPr>
          <p:spPr bwMode="auto">
            <a:xfrm>
              <a:off x="2357" y="1361"/>
              <a:ext cx="0" cy="8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92244" name="Line 141"/>
            <p:cNvSpPr>
              <a:spLocks noChangeShapeType="1"/>
            </p:cNvSpPr>
            <p:nvPr/>
          </p:nvSpPr>
          <p:spPr bwMode="auto">
            <a:xfrm>
              <a:off x="2907" y="1363"/>
              <a:ext cx="0" cy="8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92169" name="Group 133"/>
          <p:cNvGrpSpPr>
            <a:grpSpLocks/>
          </p:cNvGrpSpPr>
          <p:nvPr/>
        </p:nvGrpSpPr>
        <p:grpSpPr bwMode="auto">
          <a:xfrm>
            <a:off x="5245100" y="3538538"/>
            <a:ext cx="617538" cy="250825"/>
            <a:chOff x="2356" y="1300"/>
            <a:chExt cx="555" cy="194"/>
          </a:xfrm>
        </p:grpSpPr>
        <p:sp>
          <p:nvSpPr>
            <p:cNvPr id="92231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32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33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92234" name="Group 137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92237" name="Freeform 13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38" name="Freeform 13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92235" name="Line 140"/>
            <p:cNvSpPr>
              <a:spLocks noChangeShapeType="1"/>
            </p:cNvSpPr>
            <p:nvPr/>
          </p:nvSpPr>
          <p:spPr bwMode="auto">
            <a:xfrm>
              <a:off x="2357" y="1361"/>
              <a:ext cx="0" cy="8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92236" name="Line 141"/>
            <p:cNvSpPr>
              <a:spLocks noChangeShapeType="1"/>
            </p:cNvSpPr>
            <p:nvPr/>
          </p:nvSpPr>
          <p:spPr bwMode="auto">
            <a:xfrm>
              <a:off x="2907" y="1363"/>
              <a:ext cx="0" cy="8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92170" name="Group 133"/>
          <p:cNvGrpSpPr>
            <a:grpSpLocks/>
          </p:cNvGrpSpPr>
          <p:nvPr/>
        </p:nvGrpSpPr>
        <p:grpSpPr bwMode="auto">
          <a:xfrm>
            <a:off x="3813175" y="4121150"/>
            <a:ext cx="617538" cy="250825"/>
            <a:chOff x="2356" y="1300"/>
            <a:chExt cx="555" cy="194"/>
          </a:xfrm>
        </p:grpSpPr>
        <p:sp>
          <p:nvSpPr>
            <p:cNvPr id="92223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24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25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92226" name="Group 137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92229" name="Freeform 13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30" name="Freeform 13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92227" name="Line 140"/>
            <p:cNvSpPr>
              <a:spLocks noChangeShapeType="1"/>
            </p:cNvSpPr>
            <p:nvPr/>
          </p:nvSpPr>
          <p:spPr bwMode="auto">
            <a:xfrm>
              <a:off x="2357" y="1361"/>
              <a:ext cx="0" cy="8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92228" name="Line 141"/>
            <p:cNvSpPr>
              <a:spLocks noChangeShapeType="1"/>
            </p:cNvSpPr>
            <p:nvPr/>
          </p:nvSpPr>
          <p:spPr bwMode="auto">
            <a:xfrm>
              <a:off x="2907" y="1363"/>
              <a:ext cx="0" cy="8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92171" name="Group 133"/>
          <p:cNvGrpSpPr>
            <a:grpSpLocks/>
          </p:cNvGrpSpPr>
          <p:nvPr/>
        </p:nvGrpSpPr>
        <p:grpSpPr bwMode="auto">
          <a:xfrm>
            <a:off x="4368800" y="4610100"/>
            <a:ext cx="617538" cy="250825"/>
            <a:chOff x="2356" y="1300"/>
            <a:chExt cx="555" cy="194"/>
          </a:xfrm>
        </p:grpSpPr>
        <p:sp>
          <p:nvSpPr>
            <p:cNvPr id="92215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16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17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92218" name="Group 137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92221" name="Freeform 13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22" name="Freeform 13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92219" name="Line 140"/>
            <p:cNvSpPr>
              <a:spLocks noChangeShapeType="1"/>
            </p:cNvSpPr>
            <p:nvPr/>
          </p:nvSpPr>
          <p:spPr bwMode="auto">
            <a:xfrm>
              <a:off x="2357" y="1361"/>
              <a:ext cx="0" cy="8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92220" name="Line 141"/>
            <p:cNvSpPr>
              <a:spLocks noChangeShapeType="1"/>
            </p:cNvSpPr>
            <p:nvPr/>
          </p:nvSpPr>
          <p:spPr bwMode="auto">
            <a:xfrm>
              <a:off x="2907" y="1363"/>
              <a:ext cx="0" cy="8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92172" name="Group 133"/>
          <p:cNvGrpSpPr>
            <a:grpSpLocks/>
          </p:cNvGrpSpPr>
          <p:nvPr/>
        </p:nvGrpSpPr>
        <p:grpSpPr bwMode="auto">
          <a:xfrm>
            <a:off x="5389563" y="4411663"/>
            <a:ext cx="617537" cy="250825"/>
            <a:chOff x="2356" y="1300"/>
            <a:chExt cx="555" cy="194"/>
          </a:xfrm>
        </p:grpSpPr>
        <p:sp>
          <p:nvSpPr>
            <p:cNvPr id="92207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08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09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92210" name="Group 137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92213" name="Freeform 13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14" name="Freeform 13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92211" name="Line 140"/>
            <p:cNvSpPr>
              <a:spLocks noChangeShapeType="1"/>
            </p:cNvSpPr>
            <p:nvPr/>
          </p:nvSpPr>
          <p:spPr bwMode="auto">
            <a:xfrm>
              <a:off x="2357" y="1361"/>
              <a:ext cx="0" cy="8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92212" name="Line 141"/>
            <p:cNvSpPr>
              <a:spLocks noChangeShapeType="1"/>
            </p:cNvSpPr>
            <p:nvPr/>
          </p:nvSpPr>
          <p:spPr bwMode="auto">
            <a:xfrm>
              <a:off x="2907" y="1363"/>
              <a:ext cx="0" cy="8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92173" name="Group 133"/>
          <p:cNvGrpSpPr>
            <a:grpSpLocks/>
          </p:cNvGrpSpPr>
          <p:nvPr/>
        </p:nvGrpSpPr>
        <p:grpSpPr bwMode="auto">
          <a:xfrm>
            <a:off x="3502025" y="3351213"/>
            <a:ext cx="617538" cy="250825"/>
            <a:chOff x="2356" y="1300"/>
            <a:chExt cx="555" cy="194"/>
          </a:xfrm>
        </p:grpSpPr>
        <p:sp>
          <p:nvSpPr>
            <p:cNvPr id="92199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00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92201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grpSp>
          <p:nvGrpSpPr>
            <p:cNvPr id="92202" name="Group 137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92205" name="Freeform 138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2206" name="Freeform 139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92203" name="Line 140"/>
            <p:cNvSpPr>
              <a:spLocks noChangeShapeType="1"/>
            </p:cNvSpPr>
            <p:nvPr/>
          </p:nvSpPr>
          <p:spPr bwMode="auto">
            <a:xfrm>
              <a:off x="2357" y="1361"/>
              <a:ext cx="0" cy="81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92204" name="Line 141"/>
            <p:cNvSpPr>
              <a:spLocks noChangeShapeType="1"/>
            </p:cNvSpPr>
            <p:nvPr/>
          </p:nvSpPr>
          <p:spPr bwMode="auto">
            <a:xfrm>
              <a:off x="2907" y="1363"/>
              <a:ext cx="0" cy="86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cxnSp>
        <p:nvCxnSpPr>
          <p:cNvPr id="92174" name="Straight Connector 10"/>
          <p:cNvCxnSpPr>
            <a:cxnSpLocks noChangeShapeType="1"/>
            <a:stCxn id="92204" idx="0"/>
            <a:endCxn id="92235" idx="0"/>
          </p:cNvCxnSpPr>
          <p:nvPr/>
        </p:nvCxnSpPr>
        <p:spPr bwMode="auto">
          <a:xfrm>
            <a:off x="4114800" y="3432175"/>
            <a:ext cx="1131888" cy="185738"/>
          </a:xfrm>
          <a:prstGeom prst="line">
            <a:avLst/>
          </a:prstGeom>
          <a:noFill/>
          <a:ln w="158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75" name="Straight Connector 297"/>
          <p:cNvCxnSpPr>
            <a:cxnSpLocks noChangeShapeType="1"/>
            <a:endCxn id="92241" idx="1"/>
          </p:cNvCxnSpPr>
          <p:nvPr/>
        </p:nvCxnSpPr>
        <p:spPr bwMode="auto">
          <a:xfrm>
            <a:off x="4656138" y="3924300"/>
            <a:ext cx="139700" cy="112713"/>
          </a:xfrm>
          <a:prstGeom prst="line">
            <a:avLst/>
          </a:prstGeom>
          <a:noFill/>
          <a:ln w="158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76" name="Straight Connector 298"/>
          <p:cNvCxnSpPr>
            <a:cxnSpLocks noChangeShapeType="1"/>
            <a:endCxn id="92243" idx="1"/>
          </p:cNvCxnSpPr>
          <p:nvPr/>
        </p:nvCxnSpPr>
        <p:spPr bwMode="auto">
          <a:xfrm flipV="1">
            <a:off x="4425950" y="4200525"/>
            <a:ext cx="280988" cy="61913"/>
          </a:xfrm>
          <a:prstGeom prst="line">
            <a:avLst/>
          </a:prstGeom>
          <a:noFill/>
          <a:ln w="158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77" name="Straight Connector 299"/>
          <p:cNvCxnSpPr>
            <a:cxnSpLocks noChangeShapeType="1"/>
          </p:cNvCxnSpPr>
          <p:nvPr/>
        </p:nvCxnSpPr>
        <p:spPr bwMode="auto">
          <a:xfrm flipV="1">
            <a:off x="4083050" y="3962400"/>
            <a:ext cx="223838" cy="149225"/>
          </a:xfrm>
          <a:prstGeom prst="line">
            <a:avLst/>
          </a:prstGeom>
          <a:noFill/>
          <a:ln w="158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78" name="Straight Connector 300"/>
          <p:cNvCxnSpPr>
            <a:cxnSpLocks noChangeShapeType="1"/>
          </p:cNvCxnSpPr>
          <p:nvPr/>
        </p:nvCxnSpPr>
        <p:spPr bwMode="auto">
          <a:xfrm flipV="1">
            <a:off x="3738563" y="4367213"/>
            <a:ext cx="222250" cy="147637"/>
          </a:xfrm>
          <a:prstGeom prst="line">
            <a:avLst/>
          </a:prstGeom>
          <a:noFill/>
          <a:ln w="158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79" name="Straight Connector 301"/>
          <p:cNvCxnSpPr>
            <a:cxnSpLocks noChangeShapeType="1"/>
            <a:stCxn id="92217" idx="0"/>
          </p:cNvCxnSpPr>
          <p:nvPr/>
        </p:nvCxnSpPr>
        <p:spPr bwMode="auto">
          <a:xfrm flipV="1">
            <a:off x="4675188" y="4267200"/>
            <a:ext cx="292100" cy="342900"/>
          </a:xfrm>
          <a:prstGeom prst="line">
            <a:avLst/>
          </a:prstGeom>
          <a:noFill/>
          <a:ln w="158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80" name="Straight Connector 302"/>
          <p:cNvCxnSpPr>
            <a:cxnSpLocks noChangeShapeType="1"/>
          </p:cNvCxnSpPr>
          <p:nvPr/>
        </p:nvCxnSpPr>
        <p:spPr bwMode="auto">
          <a:xfrm flipH="1" flipV="1">
            <a:off x="5243513" y="4248150"/>
            <a:ext cx="412750" cy="168275"/>
          </a:xfrm>
          <a:prstGeom prst="line">
            <a:avLst/>
          </a:prstGeom>
          <a:noFill/>
          <a:ln w="158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81" name="Straight Connector 303"/>
          <p:cNvCxnSpPr>
            <a:cxnSpLocks noChangeShapeType="1"/>
          </p:cNvCxnSpPr>
          <p:nvPr/>
        </p:nvCxnSpPr>
        <p:spPr bwMode="auto">
          <a:xfrm flipV="1">
            <a:off x="5227638" y="3776663"/>
            <a:ext cx="328612" cy="266700"/>
          </a:xfrm>
          <a:prstGeom prst="line">
            <a:avLst/>
          </a:prstGeom>
          <a:noFill/>
          <a:ln w="158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82" name="Straight Connector 304"/>
          <p:cNvCxnSpPr>
            <a:cxnSpLocks noChangeShapeType="1"/>
            <a:endCxn id="92199" idx="4"/>
          </p:cNvCxnSpPr>
          <p:nvPr/>
        </p:nvCxnSpPr>
        <p:spPr bwMode="auto">
          <a:xfrm flipH="1" flipV="1">
            <a:off x="3810000" y="3602038"/>
            <a:ext cx="476250" cy="117475"/>
          </a:xfrm>
          <a:prstGeom prst="line">
            <a:avLst/>
          </a:prstGeom>
          <a:noFill/>
          <a:ln w="158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83" name="Straight Connector 22"/>
          <p:cNvCxnSpPr>
            <a:cxnSpLocks noChangeShapeType="1"/>
            <a:endCxn id="92201" idx="1"/>
          </p:cNvCxnSpPr>
          <p:nvPr/>
        </p:nvCxnSpPr>
        <p:spPr bwMode="auto">
          <a:xfrm>
            <a:off x="2362200" y="2578100"/>
            <a:ext cx="1230313" cy="7969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84" name="Straight Connector 305"/>
          <p:cNvCxnSpPr>
            <a:cxnSpLocks noChangeShapeType="1"/>
            <a:endCxn id="92203" idx="0"/>
          </p:cNvCxnSpPr>
          <p:nvPr/>
        </p:nvCxnSpPr>
        <p:spPr bwMode="auto">
          <a:xfrm>
            <a:off x="1617663" y="2909888"/>
            <a:ext cx="1885950" cy="51911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85" name="Straight Connector 306"/>
          <p:cNvCxnSpPr>
            <a:cxnSpLocks noChangeShapeType="1"/>
            <a:endCxn id="92203" idx="1"/>
          </p:cNvCxnSpPr>
          <p:nvPr/>
        </p:nvCxnSpPr>
        <p:spPr bwMode="auto">
          <a:xfrm>
            <a:off x="1230313" y="3278188"/>
            <a:ext cx="2273300" cy="2603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86" name="Straight Connector 307"/>
          <p:cNvCxnSpPr>
            <a:cxnSpLocks noChangeShapeType="1"/>
            <a:endCxn id="92259" idx="0"/>
          </p:cNvCxnSpPr>
          <p:nvPr/>
        </p:nvCxnSpPr>
        <p:spPr bwMode="auto">
          <a:xfrm>
            <a:off x="1166813" y="4260850"/>
            <a:ext cx="1971675" cy="2111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87" name="Straight Connector 308"/>
          <p:cNvCxnSpPr>
            <a:cxnSpLocks noChangeShapeType="1"/>
            <a:endCxn id="92255" idx="2"/>
          </p:cNvCxnSpPr>
          <p:nvPr/>
        </p:nvCxnSpPr>
        <p:spPr bwMode="auto">
          <a:xfrm flipV="1">
            <a:off x="1393825" y="4573588"/>
            <a:ext cx="1744663" cy="4111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88" name="Straight Connector 309"/>
          <p:cNvCxnSpPr>
            <a:cxnSpLocks noChangeShapeType="1"/>
            <a:endCxn id="92255" idx="3"/>
          </p:cNvCxnSpPr>
          <p:nvPr/>
        </p:nvCxnSpPr>
        <p:spPr bwMode="auto">
          <a:xfrm flipV="1">
            <a:off x="1797050" y="4622800"/>
            <a:ext cx="1431925" cy="7556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89" name="Straight Connector 310"/>
          <p:cNvCxnSpPr>
            <a:cxnSpLocks noChangeShapeType="1"/>
            <a:stCxn id="92286" idx="0"/>
            <a:endCxn id="92255" idx="4"/>
          </p:cNvCxnSpPr>
          <p:nvPr/>
        </p:nvCxnSpPr>
        <p:spPr bwMode="auto">
          <a:xfrm flipV="1">
            <a:off x="3389313" y="4643438"/>
            <a:ext cx="57150" cy="12112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90" name="Straight Connector 311"/>
          <p:cNvCxnSpPr>
            <a:cxnSpLocks noChangeShapeType="1"/>
          </p:cNvCxnSpPr>
          <p:nvPr/>
        </p:nvCxnSpPr>
        <p:spPr bwMode="auto">
          <a:xfrm flipV="1">
            <a:off x="4616450" y="4872038"/>
            <a:ext cx="6350" cy="11350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91" name="Straight Connector 312"/>
          <p:cNvCxnSpPr>
            <a:cxnSpLocks noChangeShapeType="1"/>
            <a:stCxn id="92289" idx="1"/>
          </p:cNvCxnSpPr>
          <p:nvPr/>
        </p:nvCxnSpPr>
        <p:spPr bwMode="auto">
          <a:xfrm flipH="1" flipV="1">
            <a:off x="4924425" y="4821238"/>
            <a:ext cx="506413" cy="10588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92" name="Straight Connector 313"/>
          <p:cNvCxnSpPr>
            <a:cxnSpLocks noChangeShapeType="1"/>
          </p:cNvCxnSpPr>
          <p:nvPr/>
        </p:nvCxnSpPr>
        <p:spPr bwMode="auto">
          <a:xfrm flipH="1" flipV="1">
            <a:off x="5832475" y="4648200"/>
            <a:ext cx="1722438" cy="10207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93" name="Straight Connector 314"/>
          <p:cNvCxnSpPr>
            <a:cxnSpLocks noChangeShapeType="1"/>
            <a:endCxn id="92212" idx="1"/>
          </p:cNvCxnSpPr>
          <p:nvPr/>
        </p:nvCxnSpPr>
        <p:spPr bwMode="auto">
          <a:xfrm flipH="1" flipV="1">
            <a:off x="6002338" y="4600575"/>
            <a:ext cx="2244725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94" name="Straight Connector 315"/>
          <p:cNvCxnSpPr>
            <a:cxnSpLocks noChangeShapeType="1"/>
            <a:endCxn id="92212" idx="0"/>
          </p:cNvCxnSpPr>
          <p:nvPr/>
        </p:nvCxnSpPr>
        <p:spPr bwMode="auto">
          <a:xfrm flipH="1">
            <a:off x="6002338" y="4295775"/>
            <a:ext cx="2017712" cy="1968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95" name="Straight Connector 316"/>
          <p:cNvCxnSpPr>
            <a:cxnSpLocks noChangeShapeType="1"/>
          </p:cNvCxnSpPr>
          <p:nvPr/>
        </p:nvCxnSpPr>
        <p:spPr bwMode="auto">
          <a:xfrm flipH="1">
            <a:off x="5861050" y="3227388"/>
            <a:ext cx="1422400" cy="4540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96" name="Straight Connector 317"/>
          <p:cNvCxnSpPr>
            <a:cxnSpLocks noChangeShapeType="1"/>
          </p:cNvCxnSpPr>
          <p:nvPr/>
        </p:nvCxnSpPr>
        <p:spPr bwMode="auto">
          <a:xfrm flipH="1">
            <a:off x="5684838" y="2803525"/>
            <a:ext cx="898525" cy="7286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2197" name="Straight Connector 318"/>
          <p:cNvCxnSpPr>
            <a:cxnSpLocks noChangeShapeType="1"/>
            <a:stCxn id="92297" idx="9"/>
          </p:cNvCxnSpPr>
          <p:nvPr/>
        </p:nvCxnSpPr>
        <p:spPr bwMode="auto">
          <a:xfrm>
            <a:off x="4849813" y="2381250"/>
            <a:ext cx="555625" cy="11255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92198" name="TextBox 39958"/>
          <p:cNvSpPr txBox="1">
            <a:spLocks noChangeArrowheads="1"/>
          </p:cNvSpPr>
          <p:nvPr/>
        </p:nvSpPr>
        <p:spPr bwMode="auto">
          <a:xfrm>
            <a:off x="2887663" y="3584575"/>
            <a:ext cx="1008062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i="1"/>
              <a:t>global</a:t>
            </a:r>
            <a:br>
              <a:rPr lang="en-US" altLang="en-US" i="1"/>
            </a:br>
            <a:r>
              <a:rPr lang="en-US" altLang="en-US" i="1"/>
              <a:t>ISP</a:t>
            </a:r>
          </a:p>
        </p:txBody>
      </p:sp>
      <p:sp>
        <p:nvSpPr>
          <p:cNvPr id="158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Structure: Network of Networks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67214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4211" name="Group 5"/>
          <p:cNvGrpSpPr>
            <a:grpSpLocks/>
          </p:cNvGrpSpPr>
          <p:nvPr/>
        </p:nvGrpSpPr>
        <p:grpSpPr bwMode="auto">
          <a:xfrm>
            <a:off x="450850" y="1849438"/>
            <a:ext cx="8437563" cy="4559300"/>
            <a:chOff x="154891" y="1905681"/>
            <a:chExt cx="8436427" cy="4559651"/>
          </a:xfrm>
        </p:grpSpPr>
        <p:grpSp>
          <p:nvGrpSpPr>
            <p:cNvPr id="94481" name="Group 2"/>
            <p:cNvGrpSpPr>
              <a:grpSpLocks/>
            </p:cNvGrpSpPr>
            <p:nvPr/>
          </p:nvGrpSpPr>
          <p:grpSpPr bwMode="auto">
            <a:xfrm>
              <a:off x="1529396" y="2297655"/>
              <a:ext cx="648422" cy="418253"/>
              <a:chOff x="3053396" y="4304255"/>
              <a:chExt cx="648422" cy="418253"/>
            </a:xfrm>
          </p:grpSpPr>
          <p:sp>
            <p:nvSpPr>
              <p:cNvPr id="9453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34" name="TextBox 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82" name="Group 131"/>
            <p:cNvGrpSpPr>
              <a:grpSpLocks/>
            </p:cNvGrpSpPr>
            <p:nvPr/>
          </p:nvGrpSpPr>
          <p:grpSpPr bwMode="auto">
            <a:xfrm>
              <a:off x="373696" y="3097755"/>
              <a:ext cx="648422" cy="418253"/>
              <a:chOff x="3053396" y="4304255"/>
              <a:chExt cx="648422" cy="418253"/>
            </a:xfrm>
          </p:grpSpPr>
          <p:sp>
            <p:nvSpPr>
              <p:cNvPr id="9453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32" name="TextBox 13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83" name="Group 135"/>
            <p:cNvGrpSpPr>
              <a:grpSpLocks/>
            </p:cNvGrpSpPr>
            <p:nvPr/>
          </p:nvGrpSpPr>
          <p:grpSpPr bwMode="auto">
            <a:xfrm>
              <a:off x="6037896" y="2551655"/>
              <a:ext cx="648422" cy="418253"/>
              <a:chOff x="3053396" y="4304255"/>
              <a:chExt cx="648422" cy="418253"/>
            </a:xfrm>
          </p:grpSpPr>
          <p:sp>
            <p:nvSpPr>
              <p:cNvPr id="9452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30" name="TextBox 13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84" name="Group 138"/>
            <p:cNvGrpSpPr>
              <a:grpSpLocks/>
            </p:cNvGrpSpPr>
            <p:nvPr/>
          </p:nvGrpSpPr>
          <p:grpSpPr bwMode="auto">
            <a:xfrm>
              <a:off x="945196" y="5409155"/>
              <a:ext cx="648422" cy="418253"/>
              <a:chOff x="3053396" y="4304255"/>
              <a:chExt cx="648422" cy="418253"/>
            </a:xfrm>
          </p:grpSpPr>
          <p:sp>
            <p:nvSpPr>
              <p:cNvPr id="9452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28" name="TextBox 140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85" name="Group 141"/>
            <p:cNvGrpSpPr>
              <a:grpSpLocks/>
            </p:cNvGrpSpPr>
            <p:nvPr/>
          </p:nvGrpSpPr>
          <p:grpSpPr bwMode="auto">
            <a:xfrm>
              <a:off x="526096" y="4786855"/>
              <a:ext cx="648422" cy="418253"/>
              <a:chOff x="3053396" y="4304255"/>
              <a:chExt cx="648422" cy="418253"/>
            </a:xfrm>
          </p:grpSpPr>
          <p:sp>
            <p:nvSpPr>
              <p:cNvPr id="9452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26" name="TextBox 14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86" name="Group 144"/>
            <p:cNvGrpSpPr>
              <a:grpSpLocks/>
            </p:cNvGrpSpPr>
            <p:nvPr/>
          </p:nvGrpSpPr>
          <p:grpSpPr bwMode="auto">
            <a:xfrm>
              <a:off x="297496" y="4126455"/>
              <a:ext cx="648422" cy="418253"/>
              <a:chOff x="3053396" y="4304255"/>
              <a:chExt cx="648422" cy="418253"/>
            </a:xfrm>
          </p:grpSpPr>
          <p:sp>
            <p:nvSpPr>
              <p:cNvPr id="9452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24" name="TextBox 146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87" name="Group 147"/>
            <p:cNvGrpSpPr>
              <a:grpSpLocks/>
            </p:cNvGrpSpPr>
            <p:nvPr/>
          </p:nvGrpSpPr>
          <p:grpSpPr bwMode="auto">
            <a:xfrm>
              <a:off x="6787196" y="2983455"/>
              <a:ext cx="648422" cy="418253"/>
              <a:chOff x="3053396" y="4304255"/>
              <a:chExt cx="648422" cy="418253"/>
            </a:xfrm>
          </p:grpSpPr>
          <p:sp>
            <p:nvSpPr>
              <p:cNvPr id="9452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22" name="TextBox 149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88" name="Group 150"/>
            <p:cNvGrpSpPr>
              <a:grpSpLocks/>
            </p:cNvGrpSpPr>
            <p:nvPr/>
          </p:nvGrpSpPr>
          <p:grpSpPr bwMode="auto">
            <a:xfrm>
              <a:off x="3129596" y="2056355"/>
              <a:ext cx="648422" cy="418253"/>
              <a:chOff x="3053396" y="4304255"/>
              <a:chExt cx="648422" cy="418253"/>
            </a:xfrm>
          </p:grpSpPr>
          <p:sp>
            <p:nvSpPr>
              <p:cNvPr id="9451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20" name="TextBox 15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89" name="Group 153"/>
            <p:cNvGrpSpPr>
              <a:grpSpLocks/>
            </p:cNvGrpSpPr>
            <p:nvPr/>
          </p:nvGrpSpPr>
          <p:grpSpPr bwMode="auto">
            <a:xfrm>
              <a:off x="754696" y="2704055"/>
              <a:ext cx="648422" cy="418253"/>
              <a:chOff x="3053396" y="4304255"/>
              <a:chExt cx="648422" cy="418253"/>
            </a:xfrm>
          </p:grpSpPr>
          <p:sp>
            <p:nvSpPr>
              <p:cNvPr id="9451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18" name="TextBox 15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90" name="Group 156"/>
            <p:cNvGrpSpPr>
              <a:grpSpLocks/>
            </p:cNvGrpSpPr>
            <p:nvPr/>
          </p:nvGrpSpPr>
          <p:grpSpPr bwMode="auto">
            <a:xfrm>
              <a:off x="4043996" y="2030955"/>
              <a:ext cx="648422" cy="418253"/>
              <a:chOff x="3053396" y="4304255"/>
              <a:chExt cx="648422" cy="418253"/>
            </a:xfrm>
          </p:grpSpPr>
          <p:sp>
            <p:nvSpPr>
              <p:cNvPr id="9451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16" name="TextBox 15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91" name="Group 160"/>
            <p:cNvGrpSpPr>
              <a:grpSpLocks/>
            </p:cNvGrpSpPr>
            <p:nvPr/>
          </p:nvGrpSpPr>
          <p:grpSpPr bwMode="auto">
            <a:xfrm>
              <a:off x="7104696" y="5663155"/>
              <a:ext cx="648422" cy="418253"/>
              <a:chOff x="3053396" y="4304255"/>
              <a:chExt cx="648422" cy="418253"/>
            </a:xfrm>
          </p:grpSpPr>
          <p:sp>
            <p:nvSpPr>
              <p:cNvPr id="9451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14" name="TextBox 16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92" name="Group 163"/>
            <p:cNvGrpSpPr>
              <a:grpSpLocks/>
            </p:cNvGrpSpPr>
            <p:nvPr/>
          </p:nvGrpSpPr>
          <p:grpSpPr bwMode="auto">
            <a:xfrm>
              <a:off x="7942896" y="5015455"/>
              <a:ext cx="648422" cy="418253"/>
              <a:chOff x="3053396" y="4304255"/>
              <a:chExt cx="648422" cy="418253"/>
            </a:xfrm>
          </p:grpSpPr>
          <p:sp>
            <p:nvSpPr>
              <p:cNvPr id="9451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12" name="TextBox 16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93" name="Group 166"/>
            <p:cNvGrpSpPr>
              <a:grpSpLocks/>
            </p:cNvGrpSpPr>
            <p:nvPr/>
          </p:nvGrpSpPr>
          <p:grpSpPr bwMode="auto">
            <a:xfrm>
              <a:off x="7714296" y="4101055"/>
              <a:ext cx="648422" cy="418253"/>
              <a:chOff x="3053396" y="4304255"/>
              <a:chExt cx="648422" cy="418253"/>
            </a:xfrm>
          </p:grpSpPr>
          <p:sp>
            <p:nvSpPr>
              <p:cNvPr id="9450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10" name="TextBox 16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94" name="Group 169"/>
            <p:cNvGrpSpPr>
              <a:grpSpLocks/>
            </p:cNvGrpSpPr>
            <p:nvPr/>
          </p:nvGrpSpPr>
          <p:grpSpPr bwMode="auto">
            <a:xfrm>
              <a:off x="4869496" y="5904455"/>
              <a:ext cx="648422" cy="418253"/>
              <a:chOff x="3053396" y="4304255"/>
              <a:chExt cx="648422" cy="418253"/>
            </a:xfrm>
          </p:grpSpPr>
          <p:sp>
            <p:nvSpPr>
              <p:cNvPr id="9450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08" name="TextBox 17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95" name="Group 172"/>
            <p:cNvGrpSpPr>
              <a:grpSpLocks/>
            </p:cNvGrpSpPr>
            <p:nvPr/>
          </p:nvGrpSpPr>
          <p:grpSpPr bwMode="auto">
            <a:xfrm>
              <a:off x="3955096" y="6044155"/>
              <a:ext cx="648422" cy="418253"/>
              <a:chOff x="3053396" y="4304255"/>
              <a:chExt cx="648422" cy="418253"/>
            </a:xfrm>
          </p:grpSpPr>
          <p:sp>
            <p:nvSpPr>
              <p:cNvPr id="9450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06" name="TextBox 174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4496" name="Group 175"/>
            <p:cNvGrpSpPr>
              <a:grpSpLocks/>
            </p:cNvGrpSpPr>
            <p:nvPr/>
          </p:nvGrpSpPr>
          <p:grpSpPr bwMode="auto">
            <a:xfrm>
              <a:off x="2735896" y="5891755"/>
              <a:ext cx="648422" cy="418253"/>
              <a:chOff x="3053396" y="4304255"/>
              <a:chExt cx="648422" cy="418253"/>
            </a:xfrm>
          </p:grpSpPr>
          <p:sp>
            <p:nvSpPr>
              <p:cNvPr id="9450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504" name="TextBox 17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sp>
          <p:nvSpPr>
            <p:cNvPr id="94497" name="TextBox 4"/>
            <p:cNvSpPr txBox="1">
              <a:spLocks noChangeArrowheads="1"/>
            </p:cNvSpPr>
            <p:nvPr/>
          </p:nvSpPr>
          <p:spPr bwMode="auto">
            <a:xfrm rot="1053502">
              <a:off x="5143500" y="19558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4498" name="TextBox 179"/>
            <p:cNvSpPr txBox="1">
              <a:spLocks noChangeArrowheads="1"/>
            </p:cNvSpPr>
            <p:nvPr/>
          </p:nvSpPr>
          <p:spPr bwMode="auto">
            <a:xfrm rot="2829263">
              <a:off x="7429500" y="34290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4499" name="TextBox 180"/>
            <p:cNvSpPr txBox="1">
              <a:spLocks noChangeArrowheads="1"/>
            </p:cNvSpPr>
            <p:nvPr/>
          </p:nvSpPr>
          <p:spPr bwMode="auto">
            <a:xfrm rot="9845918">
              <a:off x="6098241" y="5942112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4500" name="TextBox 181"/>
            <p:cNvSpPr txBox="1">
              <a:spLocks noChangeArrowheads="1"/>
            </p:cNvSpPr>
            <p:nvPr/>
          </p:nvSpPr>
          <p:spPr bwMode="auto">
            <a:xfrm rot="-9948738">
              <a:off x="1730786" y="5845469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4501" name="TextBox 182"/>
            <p:cNvSpPr txBox="1">
              <a:spLocks noChangeArrowheads="1"/>
            </p:cNvSpPr>
            <p:nvPr/>
          </p:nvSpPr>
          <p:spPr bwMode="auto">
            <a:xfrm rot="-4992697">
              <a:off x="144631" y="3539025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4502" name="TextBox 183"/>
            <p:cNvSpPr txBox="1">
              <a:spLocks noChangeArrowheads="1"/>
            </p:cNvSpPr>
            <p:nvPr/>
          </p:nvSpPr>
          <p:spPr bwMode="auto">
            <a:xfrm rot="-1017263">
              <a:off x="2330376" y="1905681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</p:grpSp>
      <p:sp>
        <p:nvSpPr>
          <p:cNvPr id="94212" name="Rectangle 3"/>
          <p:cNvSpPr txBox="1">
            <a:spLocks noChangeArrowheads="1"/>
          </p:cNvSpPr>
          <p:nvPr/>
        </p:nvSpPr>
        <p:spPr bwMode="auto">
          <a:xfrm>
            <a:off x="473075" y="1073150"/>
            <a:ext cx="8204200" cy="673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None/>
            </a:pPr>
            <a:r>
              <a:rPr lang="en-US" altLang="en-US">
                <a:latin typeface="Gill Sans MT" panose="020B0502020104020203" pitchFamily="34" charset="0"/>
              </a:rPr>
              <a:t>But if one global ISP is viable business, there will be competitors ….</a:t>
            </a:r>
          </a:p>
        </p:txBody>
      </p:sp>
      <p:grpSp>
        <p:nvGrpSpPr>
          <p:cNvPr id="94213" name="Group 8"/>
          <p:cNvGrpSpPr>
            <a:grpSpLocks/>
          </p:cNvGrpSpPr>
          <p:nvPr/>
        </p:nvGrpSpPr>
        <p:grpSpPr bwMode="auto">
          <a:xfrm>
            <a:off x="4546600" y="3746500"/>
            <a:ext cx="3225800" cy="1117600"/>
            <a:chOff x="7848600" y="2044700"/>
            <a:chExt cx="3200399" cy="1371600"/>
          </a:xfrm>
        </p:grpSpPr>
        <p:sp>
          <p:nvSpPr>
            <p:cNvPr id="94398" name="Oval 3"/>
            <p:cNvSpPr>
              <a:spLocks noChangeArrowheads="1"/>
            </p:cNvSpPr>
            <p:nvPr/>
          </p:nvSpPr>
          <p:spPr bwMode="auto">
            <a:xfrm>
              <a:off x="7848600" y="2044700"/>
              <a:ext cx="3200399" cy="1371600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94399" name="Group 133"/>
            <p:cNvGrpSpPr>
              <a:grpSpLocks/>
            </p:cNvGrpSpPr>
            <p:nvPr/>
          </p:nvGrpSpPr>
          <p:grpSpPr bwMode="auto">
            <a:xfrm>
              <a:off x="8526482" y="2160804"/>
              <a:ext cx="532759" cy="184809"/>
              <a:chOff x="2356" y="1300"/>
              <a:chExt cx="555" cy="194"/>
            </a:xfrm>
          </p:grpSpPr>
          <p:sp>
            <p:nvSpPr>
              <p:cNvPr id="94473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74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75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476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479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480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477" name="Line 140"/>
              <p:cNvSpPr>
                <a:spLocks noChangeShapeType="1"/>
              </p:cNvSpPr>
              <p:nvPr/>
            </p:nvSpPr>
            <p:spPr bwMode="auto">
              <a:xfrm>
                <a:off x="2357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478" name="Line 141"/>
              <p:cNvSpPr>
                <a:spLocks noChangeShapeType="1"/>
              </p:cNvSpPr>
              <p:nvPr/>
            </p:nvSpPr>
            <p:spPr bwMode="auto">
              <a:xfrm>
                <a:off x="2908" y="1364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cxnSp>
          <p:nvCxnSpPr>
            <p:cNvPr id="94400" name="Straight Connector 10"/>
            <p:cNvCxnSpPr>
              <a:cxnSpLocks noChangeShapeType="1"/>
              <a:stCxn id="94478" idx="0"/>
            </p:cNvCxnSpPr>
            <p:nvPr/>
          </p:nvCxnSpPr>
          <p:spPr bwMode="auto">
            <a:xfrm>
              <a:off x="9055401" y="2220819"/>
              <a:ext cx="975377" cy="13653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401" name="Straight Connector 297"/>
            <p:cNvCxnSpPr>
              <a:cxnSpLocks noChangeShapeType="1"/>
            </p:cNvCxnSpPr>
            <p:nvPr/>
          </p:nvCxnSpPr>
          <p:spPr bwMode="auto">
            <a:xfrm>
              <a:off x="9522191" y="2583188"/>
              <a:ext cx="120745" cy="8339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402" name="Straight Connector 298"/>
            <p:cNvCxnSpPr>
              <a:cxnSpLocks noChangeShapeType="1"/>
            </p:cNvCxnSpPr>
            <p:nvPr/>
          </p:nvCxnSpPr>
          <p:spPr bwMode="auto">
            <a:xfrm flipV="1">
              <a:off x="9323081" y="2786992"/>
              <a:ext cx="243358" cy="4562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403" name="Straight Connector 299"/>
            <p:cNvCxnSpPr>
              <a:cxnSpLocks noChangeShapeType="1"/>
            </p:cNvCxnSpPr>
            <p:nvPr/>
          </p:nvCxnSpPr>
          <p:spPr bwMode="auto">
            <a:xfrm flipV="1">
              <a:off x="9028147" y="2611644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404" name="Straight Connector 300"/>
            <p:cNvCxnSpPr>
              <a:cxnSpLocks noChangeShapeType="1"/>
            </p:cNvCxnSpPr>
            <p:nvPr/>
          </p:nvCxnSpPr>
          <p:spPr bwMode="auto">
            <a:xfrm flipV="1">
              <a:off x="8729859" y="2909476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405" name="Straight Connector 301"/>
            <p:cNvCxnSpPr>
              <a:cxnSpLocks noChangeShapeType="1"/>
            </p:cNvCxnSpPr>
            <p:nvPr/>
          </p:nvCxnSpPr>
          <p:spPr bwMode="auto">
            <a:xfrm flipV="1">
              <a:off x="9537887" y="2836224"/>
              <a:ext cx="252969" cy="25294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406" name="Straight Connector 302"/>
            <p:cNvCxnSpPr>
              <a:cxnSpLocks noChangeShapeType="1"/>
            </p:cNvCxnSpPr>
            <p:nvPr/>
          </p:nvCxnSpPr>
          <p:spPr bwMode="auto">
            <a:xfrm flipH="1" flipV="1">
              <a:off x="10029359" y="2822067"/>
              <a:ext cx="354959" cy="12439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407" name="Straight Connector 303"/>
            <p:cNvCxnSpPr>
              <a:cxnSpLocks noChangeShapeType="1"/>
            </p:cNvCxnSpPr>
            <p:nvPr/>
          </p:nvCxnSpPr>
          <p:spPr bwMode="auto">
            <a:xfrm flipV="1">
              <a:off x="10015190" y="2475242"/>
              <a:ext cx="283363" cy="19566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408" name="Straight Connector 304"/>
            <p:cNvCxnSpPr>
              <a:cxnSpLocks noChangeShapeType="1"/>
              <a:endCxn id="94473" idx="4"/>
            </p:cNvCxnSpPr>
            <p:nvPr/>
          </p:nvCxnSpPr>
          <p:spPr bwMode="auto">
            <a:xfrm flipH="1" flipV="1">
              <a:off x="8791902" y="2345614"/>
              <a:ext cx="410984" cy="8718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94409" name="TextBox 39958"/>
            <p:cNvSpPr txBox="1">
              <a:spLocks noChangeArrowheads="1"/>
            </p:cNvSpPr>
            <p:nvPr/>
          </p:nvSpPr>
          <p:spPr bwMode="auto">
            <a:xfrm>
              <a:off x="7958081" y="2471291"/>
              <a:ext cx="886407" cy="49104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 i="1"/>
                <a:t>ISP B</a:t>
              </a:r>
            </a:p>
          </p:txBody>
        </p:sp>
        <p:grpSp>
          <p:nvGrpSpPr>
            <p:cNvPr id="94410" name="Group 133"/>
            <p:cNvGrpSpPr>
              <a:grpSpLocks/>
            </p:cNvGrpSpPr>
            <p:nvPr/>
          </p:nvGrpSpPr>
          <p:grpSpPr bwMode="auto">
            <a:xfrm>
              <a:off x="9555206" y="2650627"/>
              <a:ext cx="532759" cy="184809"/>
              <a:chOff x="2356" y="1300"/>
              <a:chExt cx="555" cy="194"/>
            </a:xfrm>
          </p:grpSpPr>
          <p:sp>
            <p:nvSpPr>
              <p:cNvPr id="94465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66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67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468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471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472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469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470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411" name="Group 133"/>
            <p:cNvGrpSpPr>
              <a:grpSpLocks/>
            </p:cNvGrpSpPr>
            <p:nvPr/>
          </p:nvGrpSpPr>
          <p:grpSpPr bwMode="auto">
            <a:xfrm>
              <a:off x="8772607" y="2725609"/>
              <a:ext cx="532759" cy="184809"/>
              <a:chOff x="2356" y="1300"/>
              <a:chExt cx="555" cy="194"/>
            </a:xfrm>
          </p:grpSpPr>
          <p:sp>
            <p:nvSpPr>
              <p:cNvPr id="94457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58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59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460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463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464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461" name="Line 140"/>
              <p:cNvSpPr>
                <a:spLocks noChangeShapeType="1"/>
              </p:cNvSpPr>
              <p:nvPr/>
            </p:nvSpPr>
            <p:spPr bwMode="auto">
              <a:xfrm>
                <a:off x="2358" y="1356"/>
                <a:ext cx="0" cy="88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462" name="Line 141"/>
              <p:cNvSpPr>
                <a:spLocks noChangeShapeType="1"/>
              </p:cNvSpPr>
              <p:nvPr/>
            </p:nvSpPr>
            <p:spPr bwMode="auto">
              <a:xfrm>
                <a:off x="2908" y="1358"/>
                <a:ext cx="0" cy="8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412" name="Group 133"/>
            <p:cNvGrpSpPr>
              <a:grpSpLocks/>
            </p:cNvGrpSpPr>
            <p:nvPr/>
          </p:nvGrpSpPr>
          <p:grpSpPr bwMode="auto">
            <a:xfrm>
              <a:off x="9060908" y="2428111"/>
              <a:ext cx="532759" cy="184809"/>
              <a:chOff x="2356" y="1300"/>
              <a:chExt cx="555" cy="194"/>
            </a:xfrm>
          </p:grpSpPr>
          <p:sp>
            <p:nvSpPr>
              <p:cNvPr id="94449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50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51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452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455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456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453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454" name="Line 141"/>
              <p:cNvSpPr>
                <a:spLocks noChangeShapeType="1"/>
              </p:cNvSpPr>
              <p:nvPr/>
            </p:nvSpPr>
            <p:spPr bwMode="auto">
              <a:xfrm>
                <a:off x="2908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413" name="Group 133"/>
            <p:cNvGrpSpPr>
              <a:grpSpLocks/>
            </p:cNvGrpSpPr>
            <p:nvPr/>
          </p:nvGrpSpPr>
          <p:grpSpPr bwMode="auto">
            <a:xfrm>
              <a:off x="10005281" y="2289952"/>
              <a:ext cx="532759" cy="184809"/>
              <a:chOff x="2356" y="1300"/>
              <a:chExt cx="555" cy="194"/>
            </a:xfrm>
          </p:grpSpPr>
          <p:sp>
            <p:nvSpPr>
              <p:cNvPr id="94441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42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43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444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447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448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445" name="Line 140"/>
              <p:cNvSpPr>
                <a:spLocks noChangeShapeType="1"/>
              </p:cNvSpPr>
              <p:nvPr/>
            </p:nvSpPr>
            <p:spPr bwMode="auto">
              <a:xfrm>
                <a:off x="2357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446" name="Line 141"/>
              <p:cNvSpPr>
                <a:spLocks noChangeShapeType="1"/>
              </p:cNvSpPr>
              <p:nvPr/>
            </p:nvSpPr>
            <p:spPr bwMode="auto">
              <a:xfrm>
                <a:off x="2908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414" name="Group 133"/>
            <p:cNvGrpSpPr>
              <a:grpSpLocks/>
            </p:cNvGrpSpPr>
            <p:nvPr/>
          </p:nvGrpSpPr>
          <p:grpSpPr bwMode="auto">
            <a:xfrm>
              <a:off x="10232661" y="2882876"/>
              <a:ext cx="532759" cy="184809"/>
              <a:chOff x="2356" y="1300"/>
              <a:chExt cx="555" cy="194"/>
            </a:xfrm>
          </p:grpSpPr>
          <p:sp>
            <p:nvSpPr>
              <p:cNvPr id="94433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34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35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436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439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440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437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438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415" name="Group 133"/>
            <p:cNvGrpSpPr>
              <a:grpSpLocks/>
            </p:cNvGrpSpPr>
            <p:nvPr/>
          </p:nvGrpSpPr>
          <p:grpSpPr bwMode="auto">
            <a:xfrm>
              <a:off x="9330660" y="3072767"/>
              <a:ext cx="532759" cy="184809"/>
              <a:chOff x="2356" y="1300"/>
              <a:chExt cx="555" cy="194"/>
            </a:xfrm>
          </p:grpSpPr>
          <p:sp>
            <p:nvSpPr>
              <p:cNvPr id="94425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26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27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428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431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432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429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430" name="Line 141"/>
              <p:cNvSpPr>
                <a:spLocks noChangeShapeType="1"/>
              </p:cNvSpPr>
              <p:nvPr/>
            </p:nvSpPr>
            <p:spPr bwMode="auto">
              <a:xfrm>
                <a:off x="2907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416" name="Group 133"/>
            <p:cNvGrpSpPr>
              <a:grpSpLocks/>
            </p:cNvGrpSpPr>
            <p:nvPr/>
          </p:nvGrpSpPr>
          <p:grpSpPr bwMode="auto">
            <a:xfrm>
              <a:off x="8438032" y="3018963"/>
              <a:ext cx="532759" cy="184809"/>
              <a:chOff x="2356" y="1300"/>
              <a:chExt cx="555" cy="194"/>
            </a:xfrm>
          </p:grpSpPr>
          <p:sp>
            <p:nvSpPr>
              <p:cNvPr id="94417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18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419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420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423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424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421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422" name="Line 141"/>
              <p:cNvSpPr>
                <a:spLocks noChangeShapeType="1"/>
              </p:cNvSpPr>
              <p:nvPr/>
            </p:nvSpPr>
            <p:spPr bwMode="auto">
              <a:xfrm>
                <a:off x="2910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grpSp>
        <p:nvGrpSpPr>
          <p:cNvPr id="94214" name="Group 331"/>
          <p:cNvGrpSpPr>
            <a:grpSpLocks/>
          </p:cNvGrpSpPr>
          <p:nvPr/>
        </p:nvGrpSpPr>
        <p:grpSpPr bwMode="auto">
          <a:xfrm>
            <a:off x="1803400" y="2755900"/>
            <a:ext cx="3467100" cy="1193800"/>
            <a:chOff x="7848600" y="2044700"/>
            <a:chExt cx="3200399" cy="1371600"/>
          </a:xfrm>
        </p:grpSpPr>
        <p:sp>
          <p:nvSpPr>
            <p:cNvPr id="94315" name="Oval 332"/>
            <p:cNvSpPr>
              <a:spLocks noChangeArrowheads="1"/>
            </p:cNvSpPr>
            <p:nvPr/>
          </p:nvSpPr>
          <p:spPr bwMode="auto">
            <a:xfrm>
              <a:off x="7848600" y="2044700"/>
              <a:ext cx="3200399" cy="1371600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94316" name="Group 133"/>
            <p:cNvGrpSpPr>
              <a:grpSpLocks/>
            </p:cNvGrpSpPr>
            <p:nvPr/>
          </p:nvGrpSpPr>
          <p:grpSpPr bwMode="auto">
            <a:xfrm>
              <a:off x="8526482" y="2160804"/>
              <a:ext cx="532759" cy="184809"/>
              <a:chOff x="2356" y="1300"/>
              <a:chExt cx="555" cy="194"/>
            </a:xfrm>
          </p:grpSpPr>
          <p:sp>
            <p:nvSpPr>
              <p:cNvPr id="94390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91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92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393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396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397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394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395" name="Line 141"/>
              <p:cNvSpPr>
                <a:spLocks noChangeShapeType="1"/>
              </p:cNvSpPr>
              <p:nvPr/>
            </p:nvSpPr>
            <p:spPr bwMode="auto">
              <a:xfrm>
                <a:off x="2906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cxnSp>
          <p:nvCxnSpPr>
            <p:cNvPr id="94317" name="Straight Connector 334"/>
            <p:cNvCxnSpPr>
              <a:cxnSpLocks noChangeShapeType="1"/>
              <a:stCxn id="94395" idx="0"/>
            </p:cNvCxnSpPr>
            <p:nvPr/>
          </p:nvCxnSpPr>
          <p:spPr bwMode="auto">
            <a:xfrm>
              <a:off x="9055401" y="2220819"/>
              <a:ext cx="975377" cy="13653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318" name="Straight Connector 335"/>
            <p:cNvCxnSpPr>
              <a:cxnSpLocks noChangeShapeType="1"/>
            </p:cNvCxnSpPr>
            <p:nvPr/>
          </p:nvCxnSpPr>
          <p:spPr bwMode="auto">
            <a:xfrm>
              <a:off x="9522191" y="2583188"/>
              <a:ext cx="120745" cy="8339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319" name="Straight Connector 336"/>
            <p:cNvCxnSpPr>
              <a:cxnSpLocks noChangeShapeType="1"/>
            </p:cNvCxnSpPr>
            <p:nvPr/>
          </p:nvCxnSpPr>
          <p:spPr bwMode="auto">
            <a:xfrm flipV="1">
              <a:off x="9323081" y="2786992"/>
              <a:ext cx="243358" cy="4562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320" name="Straight Connector 337"/>
            <p:cNvCxnSpPr>
              <a:cxnSpLocks noChangeShapeType="1"/>
            </p:cNvCxnSpPr>
            <p:nvPr/>
          </p:nvCxnSpPr>
          <p:spPr bwMode="auto">
            <a:xfrm flipV="1">
              <a:off x="9028147" y="2611644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321" name="Straight Connector 338"/>
            <p:cNvCxnSpPr>
              <a:cxnSpLocks noChangeShapeType="1"/>
            </p:cNvCxnSpPr>
            <p:nvPr/>
          </p:nvCxnSpPr>
          <p:spPr bwMode="auto">
            <a:xfrm flipV="1">
              <a:off x="8729859" y="2909476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322" name="Straight Connector 339"/>
            <p:cNvCxnSpPr>
              <a:cxnSpLocks noChangeShapeType="1"/>
            </p:cNvCxnSpPr>
            <p:nvPr/>
          </p:nvCxnSpPr>
          <p:spPr bwMode="auto">
            <a:xfrm flipV="1">
              <a:off x="9537887" y="2836224"/>
              <a:ext cx="252969" cy="25294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323" name="Straight Connector 340"/>
            <p:cNvCxnSpPr>
              <a:cxnSpLocks noChangeShapeType="1"/>
            </p:cNvCxnSpPr>
            <p:nvPr/>
          </p:nvCxnSpPr>
          <p:spPr bwMode="auto">
            <a:xfrm flipH="1" flipV="1">
              <a:off x="10029359" y="2822067"/>
              <a:ext cx="354959" cy="12439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324" name="Straight Connector 341"/>
            <p:cNvCxnSpPr>
              <a:cxnSpLocks noChangeShapeType="1"/>
            </p:cNvCxnSpPr>
            <p:nvPr/>
          </p:nvCxnSpPr>
          <p:spPr bwMode="auto">
            <a:xfrm flipV="1">
              <a:off x="10015190" y="2475242"/>
              <a:ext cx="283363" cy="19566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325" name="Straight Connector 342"/>
            <p:cNvCxnSpPr>
              <a:cxnSpLocks noChangeShapeType="1"/>
              <a:endCxn id="94390" idx="4"/>
            </p:cNvCxnSpPr>
            <p:nvPr/>
          </p:nvCxnSpPr>
          <p:spPr bwMode="auto">
            <a:xfrm flipH="1" flipV="1">
              <a:off x="8791902" y="2345614"/>
              <a:ext cx="410984" cy="8718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94326" name="TextBox 343"/>
            <p:cNvSpPr txBox="1">
              <a:spLocks noChangeArrowheads="1"/>
            </p:cNvSpPr>
            <p:nvPr/>
          </p:nvSpPr>
          <p:spPr bwMode="auto">
            <a:xfrm>
              <a:off x="7958081" y="2471292"/>
              <a:ext cx="874406" cy="40011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 i="1"/>
                <a:t>ISP A</a:t>
              </a:r>
            </a:p>
          </p:txBody>
        </p:sp>
        <p:grpSp>
          <p:nvGrpSpPr>
            <p:cNvPr id="94327" name="Group 133"/>
            <p:cNvGrpSpPr>
              <a:grpSpLocks/>
            </p:cNvGrpSpPr>
            <p:nvPr/>
          </p:nvGrpSpPr>
          <p:grpSpPr bwMode="auto">
            <a:xfrm>
              <a:off x="9555206" y="2650627"/>
              <a:ext cx="532759" cy="184809"/>
              <a:chOff x="2356" y="1300"/>
              <a:chExt cx="555" cy="194"/>
            </a:xfrm>
          </p:grpSpPr>
          <p:sp>
            <p:nvSpPr>
              <p:cNvPr id="94382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83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84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385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388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389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386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387" name="Line 141"/>
              <p:cNvSpPr>
                <a:spLocks noChangeShapeType="1"/>
              </p:cNvSpPr>
              <p:nvPr/>
            </p:nvSpPr>
            <p:spPr bwMode="auto">
              <a:xfrm>
                <a:off x="2906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328" name="Group 133"/>
            <p:cNvGrpSpPr>
              <a:grpSpLocks/>
            </p:cNvGrpSpPr>
            <p:nvPr/>
          </p:nvGrpSpPr>
          <p:grpSpPr bwMode="auto">
            <a:xfrm>
              <a:off x="8772607" y="2725609"/>
              <a:ext cx="532759" cy="184809"/>
              <a:chOff x="2356" y="1300"/>
              <a:chExt cx="555" cy="194"/>
            </a:xfrm>
          </p:grpSpPr>
          <p:sp>
            <p:nvSpPr>
              <p:cNvPr id="94374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75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76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377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380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381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378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379" name="Line 141"/>
              <p:cNvSpPr>
                <a:spLocks noChangeShapeType="1"/>
              </p:cNvSpPr>
              <p:nvPr/>
            </p:nvSpPr>
            <p:spPr bwMode="auto">
              <a:xfrm>
                <a:off x="2906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329" name="Group 133"/>
            <p:cNvGrpSpPr>
              <a:grpSpLocks/>
            </p:cNvGrpSpPr>
            <p:nvPr/>
          </p:nvGrpSpPr>
          <p:grpSpPr bwMode="auto">
            <a:xfrm>
              <a:off x="9060908" y="2428111"/>
              <a:ext cx="532759" cy="184809"/>
              <a:chOff x="2356" y="1300"/>
              <a:chExt cx="555" cy="194"/>
            </a:xfrm>
          </p:grpSpPr>
          <p:sp>
            <p:nvSpPr>
              <p:cNvPr id="94366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67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68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369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372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373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370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371" name="Line 141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330" name="Group 133"/>
            <p:cNvGrpSpPr>
              <a:grpSpLocks/>
            </p:cNvGrpSpPr>
            <p:nvPr/>
          </p:nvGrpSpPr>
          <p:grpSpPr bwMode="auto">
            <a:xfrm>
              <a:off x="10005281" y="2289952"/>
              <a:ext cx="532759" cy="184809"/>
              <a:chOff x="2356" y="1300"/>
              <a:chExt cx="555" cy="194"/>
            </a:xfrm>
          </p:grpSpPr>
          <p:sp>
            <p:nvSpPr>
              <p:cNvPr id="94358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59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60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361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364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365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362" name="Line 140"/>
              <p:cNvSpPr>
                <a:spLocks noChangeShapeType="1"/>
              </p:cNvSpPr>
              <p:nvPr/>
            </p:nvSpPr>
            <p:spPr bwMode="auto">
              <a:xfrm>
                <a:off x="2358" y="1360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363" name="Line 141"/>
              <p:cNvSpPr>
                <a:spLocks noChangeShapeType="1"/>
              </p:cNvSpPr>
              <p:nvPr/>
            </p:nvSpPr>
            <p:spPr bwMode="auto">
              <a:xfrm>
                <a:off x="2906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331" name="Group 133"/>
            <p:cNvGrpSpPr>
              <a:grpSpLocks/>
            </p:cNvGrpSpPr>
            <p:nvPr/>
          </p:nvGrpSpPr>
          <p:grpSpPr bwMode="auto">
            <a:xfrm>
              <a:off x="10232661" y="2882876"/>
              <a:ext cx="532759" cy="184809"/>
              <a:chOff x="2356" y="1300"/>
              <a:chExt cx="555" cy="194"/>
            </a:xfrm>
          </p:grpSpPr>
          <p:sp>
            <p:nvSpPr>
              <p:cNvPr id="94350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51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52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353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356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357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354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355" name="Line 141"/>
              <p:cNvSpPr>
                <a:spLocks noChangeShapeType="1"/>
              </p:cNvSpPr>
              <p:nvPr/>
            </p:nvSpPr>
            <p:spPr bwMode="auto">
              <a:xfrm>
                <a:off x="2906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332" name="Group 133"/>
            <p:cNvGrpSpPr>
              <a:grpSpLocks/>
            </p:cNvGrpSpPr>
            <p:nvPr/>
          </p:nvGrpSpPr>
          <p:grpSpPr bwMode="auto">
            <a:xfrm>
              <a:off x="9330660" y="3072767"/>
              <a:ext cx="532759" cy="184809"/>
              <a:chOff x="2356" y="1300"/>
              <a:chExt cx="555" cy="194"/>
            </a:xfrm>
          </p:grpSpPr>
          <p:sp>
            <p:nvSpPr>
              <p:cNvPr id="94342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43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44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345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348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349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346" name="Line 140"/>
              <p:cNvSpPr>
                <a:spLocks noChangeShapeType="1"/>
              </p:cNvSpPr>
              <p:nvPr/>
            </p:nvSpPr>
            <p:spPr bwMode="auto">
              <a:xfrm>
                <a:off x="2357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347" name="Line 141"/>
              <p:cNvSpPr>
                <a:spLocks noChangeShapeType="1"/>
              </p:cNvSpPr>
              <p:nvPr/>
            </p:nvSpPr>
            <p:spPr bwMode="auto">
              <a:xfrm>
                <a:off x="2907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333" name="Group 133"/>
            <p:cNvGrpSpPr>
              <a:grpSpLocks/>
            </p:cNvGrpSpPr>
            <p:nvPr/>
          </p:nvGrpSpPr>
          <p:grpSpPr bwMode="auto">
            <a:xfrm>
              <a:off x="8438032" y="3018963"/>
              <a:ext cx="532759" cy="184809"/>
              <a:chOff x="2356" y="1300"/>
              <a:chExt cx="555" cy="194"/>
            </a:xfrm>
          </p:grpSpPr>
          <p:sp>
            <p:nvSpPr>
              <p:cNvPr id="94334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35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36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337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340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341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338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79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339" name="Line 141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grpSp>
        <p:nvGrpSpPr>
          <p:cNvPr id="94215" name="Group 416"/>
          <p:cNvGrpSpPr>
            <a:grpSpLocks/>
          </p:cNvGrpSpPr>
          <p:nvPr/>
        </p:nvGrpSpPr>
        <p:grpSpPr bwMode="auto">
          <a:xfrm>
            <a:off x="1498600" y="4165600"/>
            <a:ext cx="3086100" cy="1168400"/>
            <a:chOff x="7848600" y="2044700"/>
            <a:chExt cx="3200399" cy="1371600"/>
          </a:xfrm>
        </p:grpSpPr>
        <p:sp>
          <p:nvSpPr>
            <p:cNvPr id="94232" name="Oval 417"/>
            <p:cNvSpPr>
              <a:spLocks noChangeArrowheads="1"/>
            </p:cNvSpPr>
            <p:nvPr/>
          </p:nvSpPr>
          <p:spPr bwMode="auto">
            <a:xfrm>
              <a:off x="7848600" y="2044700"/>
              <a:ext cx="3200399" cy="1371600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94233" name="Group 133"/>
            <p:cNvGrpSpPr>
              <a:grpSpLocks/>
            </p:cNvGrpSpPr>
            <p:nvPr/>
          </p:nvGrpSpPr>
          <p:grpSpPr bwMode="auto">
            <a:xfrm>
              <a:off x="8526482" y="2160804"/>
              <a:ext cx="532759" cy="184809"/>
              <a:chOff x="2356" y="1300"/>
              <a:chExt cx="555" cy="194"/>
            </a:xfrm>
          </p:grpSpPr>
          <p:sp>
            <p:nvSpPr>
              <p:cNvPr id="94307" name="Oval 492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08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09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310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313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314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311" name="Line 140"/>
              <p:cNvSpPr>
                <a:spLocks noChangeShapeType="1"/>
              </p:cNvSpPr>
              <p:nvPr/>
            </p:nvSpPr>
            <p:spPr bwMode="auto">
              <a:xfrm>
                <a:off x="2358" y="1360"/>
                <a:ext cx="0" cy="8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312" name="Line 141"/>
              <p:cNvSpPr>
                <a:spLocks noChangeShapeType="1"/>
              </p:cNvSpPr>
              <p:nvPr/>
            </p:nvSpPr>
            <p:spPr bwMode="auto">
              <a:xfrm>
                <a:off x="2907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cxnSp>
          <p:nvCxnSpPr>
            <p:cNvPr id="94234" name="Straight Connector 419"/>
            <p:cNvCxnSpPr>
              <a:cxnSpLocks noChangeShapeType="1"/>
              <a:stCxn id="94312" idx="0"/>
            </p:cNvCxnSpPr>
            <p:nvPr/>
          </p:nvCxnSpPr>
          <p:spPr bwMode="auto">
            <a:xfrm>
              <a:off x="9055401" y="2220819"/>
              <a:ext cx="975377" cy="13653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235" name="Straight Connector 420"/>
            <p:cNvCxnSpPr>
              <a:cxnSpLocks noChangeShapeType="1"/>
            </p:cNvCxnSpPr>
            <p:nvPr/>
          </p:nvCxnSpPr>
          <p:spPr bwMode="auto">
            <a:xfrm>
              <a:off x="9522191" y="2583188"/>
              <a:ext cx="120745" cy="8339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236" name="Straight Connector 421"/>
            <p:cNvCxnSpPr>
              <a:cxnSpLocks noChangeShapeType="1"/>
            </p:cNvCxnSpPr>
            <p:nvPr/>
          </p:nvCxnSpPr>
          <p:spPr bwMode="auto">
            <a:xfrm flipV="1">
              <a:off x="9323081" y="2786992"/>
              <a:ext cx="243358" cy="4562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237" name="Straight Connector 422"/>
            <p:cNvCxnSpPr>
              <a:cxnSpLocks noChangeShapeType="1"/>
            </p:cNvCxnSpPr>
            <p:nvPr/>
          </p:nvCxnSpPr>
          <p:spPr bwMode="auto">
            <a:xfrm flipV="1">
              <a:off x="9028147" y="2611644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238" name="Straight Connector 423"/>
            <p:cNvCxnSpPr>
              <a:cxnSpLocks noChangeShapeType="1"/>
            </p:cNvCxnSpPr>
            <p:nvPr/>
          </p:nvCxnSpPr>
          <p:spPr bwMode="auto">
            <a:xfrm flipV="1">
              <a:off x="8729859" y="2909476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239" name="Straight Connector 424"/>
            <p:cNvCxnSpPr>
              <a:cxnSpLocks noChangeShapeType="1"/>
            </p:cNvCxnSpPr>
            <p:nvPr/>
          </p:nvCxnSpPr>
          <p:spPr bwMode="auto">
            <a:xfrm flipV="1">
              <a:off x="9537887" y="2836224"/>
              <a:ext cx="252969" cy="25294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240" name="Straight Connector 425"/>
            <p:cNvCxnSpPr>
              <a:cxnSpLocks noChangeShapeType="1"/>
            </p:cNvCxnSpPr>
            <p:nvPr/>
          </p:nvCxnSpPr>
          <p:spPr bwMode="auto">
            <a:xfrm flipH="1" flipV="1">
              <a:off x="10029359" y="2822067"/>
              <a:ext cx="354959" cy="12439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241" name="Straight Connector 426"/>
            <p:cNvCxnSpPr>
              <a:cxnSpLocks noChangeShapeType="1"/>
            </p:cNvCxnSpPr>
            <p:nvPr/>
          </p:nvCxnSpPr>
          <p:spPr bwMode="auto">
            <a:xfrm flipV="1">
              <a:off x="10015190" y="2475242"/>
              <a:ext cx="283363" cy="19566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4242" name="Straight Connector 427"/>
            <p:cNvCxnSpPr>
              <a:cxnSpLocks noChangeShapeType="1"/>
              <a:endCxn id="94307" idx="4"/>
            </p:cNvCxnSpPr>
            <p:nvPr/>
          </p:nvCxnSpPr>
          <p:spPr bwMode="auto">
            <a:xfrm flipH="1" flipV="1">
              <a:off x="8791902" y="2345614"/>
              <a:ext cx="410984" cy="8718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94243" name="TextBox 428"/>
            <p:cNvSpPr txBox="1">
              <a:spLocks noChangeArrowheads="1"/>
            </p:cNvSpPr>
            <p:nvPr/>
          </p:nvSpPr>
          <p:spPr bwMode="auto">
            <a:xfrm>
              <a:off x="7958081" y="2471292"/>
              <a:ext cx="876536" cy="46969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 i="1"/>
                <a:t>ISP C</a:t>
              </a:r>
            </a:p>
          </p:txBody>
        </p:sp>
        <p:grpSp>
          <p:nvGrpSpPr>
            <p:cNvPr id="94244" name="Group 133"/>
            <p:cNvGrpSpPr>
              <a:grpSpLocks/>
            </p:cNvGrpSpPr>
            <p:nvPr/>
          </p:nvGrpSpPr>
          <p:grpSpPr bwMode="auto">
            <a:xfrm>
              <a:off x="9555206" y="2650627"/>
              <a:ext cx="532759" cy="184809"/>
              <a:chOff x="2356" y="1300"/>
              <a:chExt cx="555" cy="194"/>
            </a:xfrm>
          </p:grpSpPr>
          <p:sp>
            <p:nvSpPr>
              <p:cNvPr id="94299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00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301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302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305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306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303" name="Line 140"/>
              <p:cNvSpPr>
                <a:spLocks noChangeShapeType="1"/>
              </p:cNvSpPr>
              <p:nvPr/>
            </p:nvSpPr>
            <p:spPr bwMode="auto">
              <a:xfrm>
                <a:off x="2358" y="1360"/>
                <a:ext cx="0" cy="8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304" name="Line 141"/>
              <p:cNvSpPr>
                <a:spLocks noChangeShapeType="1"/>
              </p:cNvSpPr>
              <p:nvPr/>
            </p:nvSpPr>
            <p:spPr bwMode="auto">
              <a:xfrm>
                <a:off x="2907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245" name="Group 133"/>
            <p:cNvGrpSpPr>
              <a:grpSpLocks/>
            </p:cNvGrpSpPr>
            <p:nvPr/>
          </p:nvGrpSpPr>
          <p:grpSpPr bwMode="auto">
            <a:xfrm>
              <a:off x="8772607" y="2725609"/>
              <a:ext cx="532759" cy="184809"/>
              <a:chOff x="2356" y="1300"/>
              <a:chExt cx="555" cy="194"/>
            </a:xfrm>
          </p:grpSpPr>
          <p:sp>
            <p:nvSpPr>
              <p:cNvPr id="94291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292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293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294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297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298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295" name="Line 140"/>
              <p:cNvSpPr>
                <a:spLocks noChangeShapeType="1"/>
              </p:cNvSpPr>
              <p:nvPr/>
            </p:nvSpPr>
            <p:spPr bwMode="auto">
              <a:xfrm>
                <a:off x="2357" y="1360"/>
                <a:ext cx="0" cy="8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296" name="Line 141"/>
              <p:cNvSpPr>
                <a:spLocks noChangeShapeType="1"/>
              </p:cNvSpPr>
              <p:nvPr/>
            </p:nvSpPr>
            <p:spPr bwMode="auto">
              <a:xfrm>
                <a:off x="2908" y="1362"/>
                <a:ext cx="0" cy="8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246" name="Group 133"/>
            <p:cNvGrpSpPr>
              <a:grpSpLocks/>
            </p:cNvGrpSpPr>
            <p:nvPr/>
          </p:nvGrpSpPr>
          <p:grpSpPr bwMode="auto">
            <a:xfrm>
              <a:off x="9060908" y="2428111"/>
              <a:ext cx="532759" cy="184809"/>
              <a:chOff x="2356" y="1300"/>
              <a:chExt cx="555" cy="194"/>
            </a:xfrm>
          </p:grpSpPr>
          <p:sp>
            <p:nvSpPr>
              <p:cNvPr id="94283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284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285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286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289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290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287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288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247" name="Group 133"/>
            <p:cNvGrpSpPr>
              <a:grpSpLocks/>
            </p:cNvGrpSpPr>
            <p:nvPr/>
          </p:nvGrpSpPr>
          <p:grpSpPr bwMode="auto">
            <a:xfrm>
              <a:off x="10005281" y="2289952"/>
              <a:ext cx="532759" cy="184809"/>
              <a:chOff x="2356" y="1300"/>
              <a:chExt cx="555" cy="194"/>
            </a:xfrm>
          </p:grpSpPr>
          <p:sp>
            <p:nvSpPr>
              <p:cNvPr id="94275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276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277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278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281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282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279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280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248" name="Group 133"/>
            <p:cNvGrpSpPr>
              <a:grpSpLocks/>
            </p:cNvGrpSpPr>
            <p:nvPr/>
          </p:nvGrpSpPr>
          <p:grpSpPr bwMode="auto">
            <a:xfrm>
              <a:off x="10232661" y="2882876"/>
              <a:ext cx="532759" cy="184809"/>
              <a:chOff x="2356" y="1300"/>
              <a:chExt cx="555" cy="194"/>
            </a:xfrm>
          </p:grpSpPr>
          <p:sp>
            <p:nvSpPr>
              <p:cNvPr id="94267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268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269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270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273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274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271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272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249" name="Group 133"/>
            <p:cNvGrpSpPr>
              <a:grpSpLocks/>
            </p:cNvGrpSpPr>
            <p:nvPr/>
          </p:nvGrpSpPr>
          <p:grpSpPr bwMode="auto">
            <a:xfrm>
              <a:off x="9330660" y="3072767"/>
              <a:ext cx="532759" cy="184809"/>
              <a:chOff x="2356" y="1300"/>
              <a:chExt cx="555" cy="194"/>
            </a:xfrm>
          </p:grpSpPr>
          <p:sp>
            <p:nvSpPr>
              <p:cNvPr id="94259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260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261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262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265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266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263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264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4250" name="Group 133"/>
            <p:cNvGrpSpPr>
              <a:grpSpLocks/>
            </p:cNvGrpSpPr>
            <p:nvPr/>
          </p:nvGrpSpPr>
          <p:grpSpPr bwMode="auto">
            <a:xfrm>
              <a:off x="8438032" y="3018963"/>
              <a:ext cx="532759" cy="184809"/>
              <a:chOff x="2356" y="1300"/>
              <a:chExt cx="555" cy="194"/>
            </a:xfrm>
          </p:grpSpPr>
          <p:sp>
            <p:nvSpPr>
              <p:cNvPr id="94251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252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4253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4254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4257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4258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4255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4256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cxnSp>
        <p:nvCxnSpPr>
          <p:cNvPr id="94216" name="Straight Connector 12"/>
          <p:cNvCxnSpPr>
            <a:cxnSpLocks noChangeShapeType="1"/>
            <a:endCxn id="94392" idx="1"/>
          </p:cNvCxnSpPr>
          <p:nvPr/>
        </p:nvCxnSpPr>
        <p:spPr bwMode="auto">
          <a:xfrm>
            <a:off x="2382838" y="2609850"/>
            <a:ext cx="238125" cy="2619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17" name="Straight Connector 500"/>
          <p:cNvCxnSpPr>
            <a:cxnSpLocks noChangeShapeType="1"/>
            <a:endCxn id="94394" idx="1"/>
          </p:cNvCxnSpPr>
          <p:nvPr/>
        </p:nvCxnSpPr>
        <p:spPr bwMode="auto">
          <a:xfrm>
            <a:off x="1638300" y="2849563"/>
            <a:ext cx="900113" cy="127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18" name="Straight Connector 501"/>
          <p:cNvCxnSpPr>
            <a:cxnSpLocks noChangeShapeType="1"/>
            <a:endCxn id="94390" idx="2"/>
          </p:cNvCxnSpPr>
          <p:nvPr/>
        </p:nvCxnSpPr>
        <p:spPr bwMode="auto">
          <a:xfrm flipV="1">
            <a:off x="1235075" y="2973388"/>
            <a:ext cx="1303338" cy="27781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19" name="Straight Connector 502"/>
          <p:cNvCxnSpPr>
            <a:cxnSpLocks noChangeShapeType="1"/>
            <a:endCxn id="94360" idx="1"/>
          </p:cNvCxnSpPr>
          <p:nvPr/>
        </p:nvCxnSpPr>
        <p:spPr bwMode="auto">
          <a:xfrm>
            <a:off x="3916363" y="2411413"/>
            <a:ext cx="307975" cy="5730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20" name="Straight Connector 503"/>
          <p:cNvCxnSpPr>
            <a:cxnSpLocks noChangeShapeType="1"/>
            <a:endCxn id="94360" idx="0"/>
          </p:cNvCxnSpPr>
          <p:nvPr/>
        </p:nvCxnSpPr>
        <p:spPr bwMode="auto">
          <a:xfrm flipH="1">
            <a:off x="4425950" y="2389188"/>
            <a:ext cx="384175" cy="57943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21" name="Straight Connector 504"/>
          <p:cNvCxnSpPr>
            <a:cxnSpLocks noChangeShapeType="1"/>
            <a:endCxn id="94443" idx="0"/>
          </p:cNvCxnSpPr>
          <p:nvPr/>
        </p:nvCxnSpPr>
        <p:spPr bwMode="auto">
          <a:xfrm>
            <a:off x="6770688" y="2900363"/>
            <a:ext cx="215900" cy="10461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22" name="Straight Connector 505"/>
          <p:cNvCxnSpPr>
            <a:cxnSpLocks noChangeShapeType="1"/>
          </p:cNvCxnSpPr>
          <p:nvPr/>
        </p:nvCxnSpPr>
        <p:spPr bwMode="auto">
          <a:xfrm flipH="1">
            <a:off x="7137400" y="3251200"/>
            <a:ext cx="241300" cy="6921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23" name="Straight Connector 506"/>
          <p:cNvCxnSpPr>
            <a:cxnSpLocks noChangeShapeType="1"/>
            <a:stCxn id="94509" idx="4"/>
            <a:endCxn id="94438" idx="0"/>
          </p:cNvCxnSpPr>
          <p:nvPr/>
        </p:nvCxnSpPr>
        <p:spPr bwMode="auto">
          <a:xfrm flipH="1">
            <a:off x="7483475" y="4229100"/>
            <a:ext cx="541338" cy="2492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24" name="Straight Connector 507"/>
          <p:cNvCxnSpPr>
            <a:cxnSpLocks noChangeShapeType="1"/>
          </p:cNvCxnSpPr>
          <p:nvPr/>
        </p:nvCxnSpPr>
        <p:spPr bwMode="auto">
          <a:xfrm flipH="1" flipV="1">
            <a:off x="7454900" y="4573588"/>
            <a:ext cx="796925" cy="6143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25" name="Straight Connector 508"/>
          <p:cNvCxnSpPr>
            <a:cxnSpLocks noChangeShapeType="1"/>
            <a:endCxn id="94425" idx="5"/>
          </p:cNvCxnSpPr>
          <p:nvPr/>
        </p:nvCxnSpPr>
        <p:spPr bwMode="auto">
          <a:xfrm flipH="1" flipV="1">
            <a:off x="6496050" y="4722813"/>
            <a:ext cx="1047750" cy="9667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26" name="Straight Connector 509"/>
          <p:cNvCxnSpPr>
            <a:cxnSpLocks noChangeShapeType="1"/>
            <a:stCxn id="94507" idx="0"/>
          </p:cNvCxnSpPr>
          <p:nvPr/>
        </p:nvCxnSpPr>
        <p:spPr bwMode="auto">
          <a:xfrm flipH="1" flipV="1">
            <a:off x="5319713" y="4694238"/>
            <a:ext cx="285750" cy="11604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27" name="Straight Connector 510"/>
          <p:cNvCxnSpPr>
            <a:cxnSpLocks noChangeShapeType="1"/>
          </p:cNvCxnSpPr>
          <p:nvPr/>
        </p:nvCxnSpPr>
        <p:spPr bwMode="auto">
          <a:xfrm flipH="1" flipV="1">
            <a:off x="4068763" y="5045075"/>
            <a:ext cx="371475" cy="9731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28" name="Straight Connector 511"/>
          <p:cNvCxnSpPr>
            <a:cxnSpLocks noChangeShapeType="1"/>
            <a:stCxn id="94504" idx="0"/>
          </p:cNvCxnSpPr>
          <p:nvPr/>
        </p:nvCxnSpPr>
        <p:spPr bwMode="auto">
          <a:xfrm flipH="1" flipV="1">
            <a:off x="3144838" y="5192713"/>
            <a:ext cx="244475" cy="6619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29" name="Straight Connector 512"/>
          <p:cNvCxnSpPr>
            <a:cxnSpLocks noChangeShapeType="1"/>
          </p:cNvCxnSpPr>
          <p:nvPr/>
        </p:nvCxnSpPr>
        <p:spPr bwMode="auto">
          <a:xfrm flipV="1">
            <a:off x="1790700" y="5160963"/>
            <a:ext cx="401638" cy="2095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30" name="Straight Connector 513"/>
          <p:cNvCxnSpPr>
            <a:cxnSpLocks noChangeShapeType="1"/>
            <a:endCxn id="94255" idx="0"/>
          </p:cNvCxnSpPr>
          <p:nvPr/>
        </p:nvCxnSpPr>
        <p:spPr bwMode="auto">
          <a:xfrm flipV="1">
            <a:off x="1362075" y="5045075"/>
            <a:ext cx="706438" cy="444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4231" name="Straight Connector 514"/>
          <p:cNvCxnSpPr>
            <a:cxnSpLocks noChangeShapeType="1"/>
            <a:endCxn id="94311" idx="1"/>
          </p:cNvCxnSpPr>
          <p:nvPr/>
        </p:nvCxnSpPr>
        <p:spPr bwMode="auto">
          <a:xfrm>
            <a:off x="1155700" y="4376738"/>
            <a:ext cx="996950" cy="47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328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Structure: Network of Networks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357513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6259" name="Group 5"/>
          <p:cNvGrpSpPr>
            <a:grpSpLocks/>
          </p:cNvGrpSpPr>
          <p:nvPr/>
        </p:nvGrpSpPr>
        <p:grpSpPr bwMode="auto">
          <a:xfrm>
            <a:off x="450850" y="1849438"/>
            <a:ext cx="8437563" cy="4559300"/>
            <a:chOff x="154891" y="1905681"/>
            <a:chExt cx="8436427" cy="4559651"/>
          </a:xfrm>
        </p:grpSpPr>
        <p:grpSp>
          <p:nvGrpSpPr>
            <p:cNvPr id="96552" name="Group 2"/>
            <p:cNvGrpSpPr>
              <a:grpSpLocks/>
            </p:cNvGrpSpPr>
            <p:nvPr/>
          </p:nvGrpSpPr>
          <p:grpSpPr bwMode="auto">
            <a:xfrm>
              <a:off x="1529396" y="2297655"/>
              <a:ext cx="648422" cy="418253"/>
              <a:chOff x="3053396" y="4304255"/>
              <a:chExt cx="648422" cy="418253"/>
            </a:xfrm>
          </p:grpSpPr>
          <p:sp>
            <p:nvSpPr>
              <p:cNvPr id="96604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605" name="TextBox 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53" name="Group 131"/>
            <p:cNvGrpSpPr>
              <a:grpSpLocks/>
            </p:cNvGrpSpPr>
            <p:nvPr/>
          </p:nvGrpSpPr>
          <p:grpSpPr bwMode="auto">
            <a:xfrm>
              <a:off x="373696" y="3097755"/>
              <a:ext cx="648422" cy="418253"/>
              <a:chOff x="3053396" y="4304255"/>
              <a:chExt cx="648422" cy="418253"/>
            </a:xfrm>
          </p:grpSpPr>
          <p:sp>
            <p:nvSpPr>
              <p:cNvPr id="96602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603" name="TextBox 13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54" name="Group 135"/>
            <p:cNvGrpSpPr>
              <a:grpSpLocks/>
            </p:cNvGrpSpPr>
            <p:nvPr/>
          </p:nvGrpSpPr>
          <p:grpSpPr bwMode="auto">
            <a:xfrm>
              <a:off x="6037896" y="2551655"/>
              <a:ext cx="648422" cy="418253"/>
              <a:chOff x="3053396" y="4304255"/>
              <a:chExt cx="648422" cy="418253"/>
            </a:xfrm>
          </p:grpSpPr>
          <p:sp>
            <p:nvSpPr>
              <p:cNvPr id="96600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601" name="TextBox 13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55" name="Group 138"/>
            <p:cNvGrpSpPr>
              <a:grpSpLocks/>
            </p:cNvGrpSpPr>
            <p:nvPr/>
          </p:nvGrpSpPr>
          <p:grpSpPr bwMode="auto">
            <a:xfrm>
              <a:off x="945196" y="5409155"/>
              <a:ext cx="648422" cy="418253"/>
              <a:chOff x="3053396" y="4304255"/>
              <a:chExt cx="648422" cy="418253"/>
            </a:xfrm>
          </p:grpSpPr>
          <p:sp>
            <p:nvSpPr>
              <p:cNvPr id="96598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99" name="TextBox 140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56" name="Group 141"/>
            <p:cNvGrpSpPr>
              <a:grpSpLocks/>
            </p:cNvGrpSpPr>
            <p:nvPr/>
          </p:nvGrpSpPr>
          <p:grpSpPr bwMode="auto">
            <a:xfrm>
              <a:off x="526096" y="4786855"/>
              <a:ext cx="648422" cy="418253"/>
              <a:chOff x="3053396" y="4304255"/>
              <a:chExt cx="648422" cy="418253"/>
            </a:xfrm>
          </p:grpSpPr>
          <p:sp>
            <p:nvSpPr>
              <p:cNvPr id="96596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97" name="TextBox 14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57" name="Group 144"/>
            <p:cNvGrpSpPr>
              <a:grpSpLocks/>
            </p:cNvGrpSpPr>
            <p:nvPr/>
          </p:nvGrpSpPr>
          <p:grpSpPr bwMode="auto">
            <a:xfrm>
              <a:off x="297496" y="4126455"/>
              <a:ext cx="648422" cy="418253"/>
              <a:chOff x="3053396" y="4304255"/>
              <a:chExt cx="648422" cy="418253"/>
            </a:xfrm>
          </p:grpSpPr>
          <p:sp>
            <p:nvSpPr>
              <p:cNvPr id="96594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95" name="TextBox 146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58" name="Group 147"/>
            <p:cNvGrpSpPr>
              <a:grpSpLocks/>
            </p:cNvGrpSpPr>
            <p:nvPr/>
          </p:nvGrpSpPr>
          <p:grpSpPr bwMode="auto">
            <a:xfrm>
              <a:off x="6787196" y="2983455"/>
              <a:ext cx="648422" cy="418253"/>
              <a:chOff x="3053396" y="4304255"/>
              <a:chExt cx="648422" cy="418253"/>
            </a:xfrm>
          </p:grpSpPr>
          <p:sp>
            <p:nvSpPr>
              <p:cNvPr id="96592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93" name="TextBox 149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59" name="Group 150"/>
            <p:cNvGrpSpPr>
              <a:grpSpLocks/>
            </p:cNvGrpSpPr>
            <p:nvPr/>
          </p:nvGrpSpPr>
          <p:grpSpPr bwMode="auto">
            <a:xfrm>
              <a:off x="3129596" y="2056355"/>
              <a:ext cx="648422" cy="418253"/>
              <a:chOff x="3053396" y="4304255"/>
              <a:chExt cx="648422" cy="418253"/>
            </a:xfrm>
          </p:grpSpPr>
          <p:sp>
            <p:nvSpPr>
              <p:cNvPr id="96590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91" name="TextBox 15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60" name="Group 153"/>
            <p:cNvGrpSpPr>
              <a:grpSpLocks/>
            </p:cNvGrpSpPr>
            <p:nvPr/>
          </p:nvGrpSpPr>
          <p:grpSpPr bwMode="auto">
            <a:xfrm>
              <a:off x="754696" y="2704055"/>
              <a:ext cx="648422" cy="418253"/>
              <a:chOff x="3053396" y="4304255"/>
              <a:chExt cx="648422" cy="418253"/>
            </a:xfrm>
          </p:grpSpPr>
          <p:sp>
            <p:nvSpPr>
              <p:cNvPr id="96588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89" name="TextBox 15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61" name="Group 156"/>
            <p:cNvGrpSpPr>
              <a:grpSpLocks/>
            </p:cNvGrpSpPr>
            <p:nvPr/>
          </p:nvGrpSpPr>
          <p:grpSpPr bwMode="auto">
            <a:xfrm>
              <a:off x="4043996" y="2030955"/>
              <a:ext cx="648422" cy="418253"/>
              <a:chOff x="3053396" y="4304255"/>
              <a:chExt cx="648422" cy="418253"/>
            </a:xfrm>
          </p:grpSpPr>
          <p:sp>
            <p:nvSpPr>
              <p:cNvPr id="96586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87" name="TextBox 15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62" name="Group 160"/>
            <p:cNvGrpSpPr>
              <a:grpSpLocks/>
            </p:cNvGrpSpPr>
            <p:nvPr/>
          </p:nvGrpSpPr>
          <p:grpSpPr bwMode="auto">
            <a:xfrm>
              <a:off x="7104696" y="5663155"/>
              <a:ext cx="648422" cy="418253"/>
              <a:chOff x="3053396" y="4304255"/>
              <a:chExt cx="648422" cy="418253"/>
            </a:xfrm>
          </p:grpSpPr>
          <p:sp>
            <p:nvSpPr>
              <p:cNvPr id="96584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85" name="TextBox 16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63" name="Group 163"/>
            <p:cNvGrpSpPr>
              <a:grpSpLocks/>
            </p:cNvGrpSpPr>
            <p:nvPr/>
          </p:nvGrpSpPr>
          <p:grpSpPr bwMode="auto">
            <a:xfrm>
              <a:off x="7942896" y="5015455"/>
              <a:ext cx="648422" cy="418253"/>
              <a:chOff x="3053396" y="4304255"/>
              <a:chExt cx="648422" cy="418253"/>
            </a:xfrm>
          </p:grpSpPr>
          <p:sp>
            <p:nvSpPr>
              <p:cNvPr id="96582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83" name="TextBox 16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64" name="Group 166"/>
            <p:cNvGrpSpPr>
              <a:grpSpLocks/>
            </p:cNvGrpSpPr>
            <p:nvPr/>
          </p:nvGrpSpPr>
          <p:grpSpPr bwMode="auto">
            <a:xfrm>
              <a:off x="7714296" y="4101055"/>
              <a:ext cx="648422" cy="418253"/>
              <a:chOff x="3053396" y="4304255"/>
              <a:chExt cx="648422" cy="418253"/>
            </a:xfrm>
          </p:grpSpPr>
          <p:sp>
            <p:nvSpPr>
              <p:cNvPr id="96580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81" name="TextBox 16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65" name="Group 169"/>
            <p:cNvGrpSpPr>
              <a:grpSpLocks/>
            </p:cNvGrpSpPr>
            <p:nvPr/>
          </p:nvGrpSpPr>
          <p:grpSpPr bwMode="auto">
            <a:xfrm>
              <a:off x="4869496" y="5904455"/>
              <a:ext cx="648422" cy="418253"/>
              <a:chOff x="3053396" y="4304255"/>
              <a:chExt cx="648422" cy="418253"/>
            </a:xfrm>
          </p:grpSpPr>
          <p:sp>
            <p:nvSpPr>
              <p:cNvPr id="96578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79" name="TextBox 17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66" name="Group 172"/>
            <p:cNvGrpSpPr>
              <a:grpSpLocks/>
            </p:cNvGrpSpPr>
            <p:nvPr/>
          </p:nvGrpSpPr>
          <p:grpSpPr bwMode="auto">
            <a:xfrm>
              <a:off x="3955096" y="6044155"/>
              <a:ext cx="648422" cy="418253"/>
              <a:chOff x="3053396" y="4304255"/>
              <a:chExt cx="648422" cy="418253"/>
            </a:xfrm>
          </p:grpSpPr>
          <p:sp>
            <p:nvSpPr>
              <p:cNvPr id="96576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77" name="TextBox 174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6567" name="Group 175"/>
            <p:cNvGrpSpPr>
              <a:grpSpLocks/>
            </p:cNvGrpSpPr>
            <p:nvPr/>
          </p:nvGrpSpPr>
          <p:grpSpPr bwMode="auto">
            <a:xfrm>
              <a:off x="2735896" y="5891755"/>
              <a:ext cx="648422" cy="418253"/>
              <a:chOff x="3053396" y="4304255"/>
              <a:chExt cx="648422" cy="418253"/>
            </a:xfrm>
          </p:grpSpPr>
          <p:sp>
            <p:nvSpPr>
              <p:cNvPr id="96574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75" name="TextBox 17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sp>
          <p:nvSpPr>
            <p:cNvPr id="96568" name="TextBox 4"/>
            <p:cNvSpPr txBox="1">
              <a:spLocks noChangeArrowheads="1"/>
            </p:cNvSpPr>
            <p:nvPr/>
          </p:nvSpPr>
          <p:spPr bwMode="auto">
            <a:xfrm rot="1053502">
              <a:off x="5143500" y="19558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6569" name="TextBox 179"/>
            <p:cNvSpPr txBox="1">
              <a:spLocks noChangeArrowheads="1"/>
            </p:cNvSpPr>
            <p:nvPr/>
          </p:nvSpPr>
          <p:spPr bwMode="auto">
            <a:xfrm rot="2829263">
              <a:off x="7429500" y="34290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6570" name="TextBox 180"/>
            <p:cNvSpPr txBox="1">
              <a:spLocks noChangeArrowheads="1"/>
            </p:cNvSpPr>
            <p:nvPr/>
          </p:nvSpPr>
          <p:spPr bwMode="auto">
            <a:xfrm rot="9845918">
              <a:off x="6098241" y="5942112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6571" name="TextBox 181"/>
            <p:cNvSpPr txBox="1">
              <a:spLocks noChangeArrowheads="1"/>
            </p:cNvSpPr>
            <p:nvPr/>
          </p:nvSpPr>
          <p:spPr bwMode="auto">
            <a:xfrm rot="-9948738">
              <a:off x="1730786" y="5845469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6572" name="TextBox 182"/>
            <p:cNvSpPr txBox="1">
              <a:spLocks noChangeArrowheads="1"/>
            </p:cNvSpPr>
            <p:nvPr/>
          </p:nvSpPr>
          <p:spPr bwMode="auto">
            <a:xfrm rot="-4992697">
              <a:off x="144631" y="3539025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6573" name="TextBox 183"/>
            <p:cNvSpPr txBox="1">
              <a:spLocks noChangeArrowheads="1"/>
            </p:cNvSpPr>
            <p:nvPr/>
          </p:nvSpPr>
          <p:spPr bwMode="auto">
            <a:xfrm rot="-1017263">
              <a:off x="2330376" y="1905681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</p:grpSp>
      <p:sp>
        <p:nvSpPr>
          <p:cNvPr id="96260" name="Rectangle 3"/>
          <p:cNvSpPr txBox="1">
            <a:spLocks noChangeArrowheads="1"/>
          </p:cNvSpPr>
          <p:nvPr/>
        </p:nvSpPr>
        <p:spPr bwMode="auto">
          <a:xfrm>
            <a:off x="473075" y="1073150"/>
            <a:ext cx="8204200" cy="673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None/>
            </a:pPr>
            <a:r>
              <a:rPr lang="en-US" altLang="en-US">
                <a:latin typeface="Gill Sans MT" panose="020B0502020104020203" pitchFamily="34" charset="0"/>
              </a:rPr>
              <a:t>But if one global ISP is viable business, there will be competitors ….  which must be interconnected</a:t>
            </a:r>
          </a:p>
        </p:txBody>
      </p:sp>
      <p:grpSp>
        <p:nvGrpSpPr>
          <p:cNvPr id="96261" name="Group 8"/>
          <p:cNvGrpSpPr>
            <a:grpSpLocks/>
          </p:cNvGrpSpPr>
          <p:nvPr/>
        </p:nvGrpSpPr>
        <p:grpSpPr bwMode="auto">
          <a:xfrm>
            <a:off x="4546600" y="3746500"/>
            <a:ext cx="3225800" cy="1117600"/>
            <a:chOff x="7848600" y="2044700"/>
            <a:chExt cx="3200399" cy="1371600"/>
          </a:xfrm>
        </p:grpSpPr>
        <p:sp>
          <p:nvSpPr>
            <p:cNvPr id="96469" name="Oval 3"/>
            <p:cNvSpPr>
              <a:spLocks noChangeArrowheads="1"/>
            </p:cNvSpPr>
            <p:nvPr/>
          </p:nvSpPr>
          <p:spPr bwMode="auto">
            <a:xfrm>
              <a:off x="7848600" y="2044700"/>
              <a:ext cx="3200399" cy="1371600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96470" name="Group 133"/>
            <p:cNvGrpSpPr>
              <a:grpSpLocks/>
            </p:cNvGrpSpPr>
            <p:nvPr/>
          </p:nvGrpSpPr>
          <p:grpSpPr bwMode="auto">
            <a:xfrm>
              <a:off x="8526482" y="2160804"/>
              <a:ext cx="532759" cy="184809"/>
              <a:chOff x="2356" y="1300"/>
              <a:chExt cx="555" cy="194"/>
            </a:xfrm>
          </p:grpSpPr>
          <p:sp>
            <p:nvSpPr>
              <p:cNvPr id="96544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545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546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547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550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551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548" name="Line 140"/>
              <p:cNvSpPr>
                <a:spLocks noChangeShapeType="1"/>
              </p:cNvSpPr>
              <p:nvPr/>
            </p:nvSpPr>
            <p:spPr bwMode="auto">
              <a:xfrm>
                <a:off x="2357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49" name="Line 141"/>
              <p:cNvSpPr>
                <a:spLocks noChangeShapeType="1"/>
              </p:cNvSpPr>
              <p:nvPr/>
            </p:nvSpPr>
            <p:spPr bwMode="auto">
              <a:xfrm>
                <a:off x="2908" y="1364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cxnSp>
          <p:nvCxnSpPr>
            <p:cNvPr id="96471" name="Straight Connector 10"/>
            <p:cNvCxnSpPr>
              <a:cxnSpLocks noChangeShapeType="1"/>
              <a:stCxn id="96549" idx="0"/>
            </p:cNvCxnSpPr>
            <p:nvPr/>
          </p:nvCxnSpPr>
          <p:spPr bwMode="auto">
            <a:xfrm>
              <a:off x="9055401" y="2220819"/>
              <a:ext cx="975377" cy="13653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472" name="Straight Connector 297"/>
            <p:cNvCxnSpPr>
              <a:cxnSpLocks noChangeShapeType="1"/>
            </p:cNvCxnSpPr>
            <p:nvPr/>
          </p:nvCxnSpPr>
          <p:spPr bwMode="auto">
            <a:xfrm>
              <a:off x="9522191" y="2583188"/>
              <a:ext cx="120745" cy="8339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473" name="Straight Connector 298"/>
            <p:cNvCxnSpPr>
              <a:cxnSpLocks noChangeShapeType="1"/>
            </p:cNvCxnSpPr>
            <p:nvPr/>
          </p:nvCxnSpPr>
          <p:spPr bwMode="auto">
            <a:xfrm flipV="1">
              <a:off x="9323081" y="2786992"/>
              <a:ext cx="243358" cy="4562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474" name="Straight Connector 299"/>
            <p:cNvCxnSpPr>
              <a:cxnSpLocks noChangeShapeType="1"/>
            </p:cNvCxnSpPr>
            <p:nvPr/>
          </p:nvCxnSpPr>
          <p:spPr bwMode="auto">
            <a:xfrm flipV="1">
              <a:off x="9028147" y="2611644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475" name="Straight Connector 300"/>
            <p:cNvCxnSpPr>
              <a:cxnSpLocks noChangeShapeType="1"/>
            </p:cNvCxnSpPr>
            <p:nvPr/>
          </p:nvCxnSpPr>
          <p:spPr bwMode="auto">
            <a:xfrm flipV="1">
              <a:off x="8729859" y="2909476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476" name="Straight Connector 301"/>
            <p:cNvCxnSpPr>
              <a:cxnSpLocks noChangeShapeType="1"/>
            </p:cNvCxnSpPr>
            <p:nvPr/>
          </p:nvCxnSpPr>
          <p:spPr bwMode="auto">
            <a:xfrm flipV="1">
              <a:off x="9537887" y="2836224"/>
              <a:ext cx="252969" cy="25294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477" name="Straight Connector 302"/>
            <p:cNvCxnSpPr>
              <a:cxnSpLocks noChangeShapeType="1"/>
            </p:cNvCxnSpPr>
            <p:nvPr/>
          </p:nvCxnSpPr>
          <p:spPr bwMode="auto">
            <a:xfrm flipH="1" flipV="1">
              <a:off x="10029359" y="2822067"/>
              <a:ext cx="354959" cy="12439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478" name="Straight Connector 303"/>
            <p:cNvCxnSpPr>
              <a:cxnSpLocks noChangeShapeType="1"/>
            </p:cNvCxnSpPr>
            <p:nvPr/>
          </p:nvCxnSpPr>
          <p:spPr bwMode="auto">
            <a:xfrm flipV="1">
              <a:off x="10015190" y="2475242"/>
              <a:ext cx="283363" cy="19566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479" name="Straight Connector 304"/>
            <p:cNvCxnSpPr>
              <a:cxnSpLocks noChangeShapeType="1"/>
              <a:endCxn id="96544" idx="4"/>
            </p:cNvCxnSpPr>
            <p:nvPr/>
          </p:nvCxnSpPr>
          <p:spPr bwMode="auto">
            <a:xfrm flipH="1" flipV="1">
              <a:off x="8791902" y="2345614"/>
              <a:ext cx="410984" cy="8718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96480" name="TextBox 39958"/>
            <p:cNvSpPr txBox="1">
              <a:spLocks noChangeArrowheads="1"/>
            </p:cNvSpPr>
            <p:nvPr/>
          </p:nvSpPr>
          <p:spPr bwMode="auto">
            <a:xfrm>
              <a:off x="7958081" y="2471291"/>
              <a:ext cx="886407" cy="49104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 i="1"/>
                <a:t>ISP B</a:t>
              </a:r>
            </a:p>
          </p:txBody>
        </p:sp>
        <p:grpSp>
          <p:nvGrpSpPr>
            <p:cNvPr id="96481" name="Group 133"/>
            <p:cNvGrpSpPr>
              <a:grpSpLocks/>
            </p:cNvGrpSpPr>
            <p:nvPr/>
          </p:nvGrpSpPr>
          <p:grpSpPr bwMode="auto">
            <a:xfrm>
              <a:off x="9555206" y="2650627"/>
              <a:ext cx="532759" cy="184809"/>
              <a:chOff x="2356" y="1300"/>
              <a:chExt cx="555" cy="194"/>
            </a:xfrm>
          </p:grpSpPr>
          <p:sp>
            <p:nvSpPr>
              <p:cNvPr id="96536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537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538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539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542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543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540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41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482" name="Group 133"/>
            <p:cNvGrpSpPr>
              <a:grpSpLocks/>
            </p:cNvGrpSpPr>
            <p:nvPr/>
          </p:nvGrpSpPr>
          <p:grpSpPr bwMode="auto">
            <a:xfrm>
              <a:off x="8772607" y="2725609"/>
              <a:ext cx="532759" cy="184809"/>
              <a:chOff x="2356" y="1300"/>
              <a:chExt cx="555" cy="194"/>
            </a:xfrm>
          </p:grpSpPr>
          <p:sp>
            <p:nvSpPr>
              <p:cNvPr id="96528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529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530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531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534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535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532" name="Line 140"/>
              <p:cNvSpPr>
                <a:spLocks noChangeShapeType="1"/>
              </p:cNvSpPr>
              <p:nvPr/>
            </p:nvSpPr>
            <p:spPr bwMode="auto">
              <a:xfrm>
                <a:off x="2358" y="1356"/>
                <a:ext cx="0" cy="88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33" name="Line 141"/>
              <p:cNvSpPr>
                <a:spLocks noChangeShapeType="1"/>
              </p:cNvSpPr>
              <p:nvPr/>
            </p:nvSpPr>
            <p:spPr bwMode="auto">
              <a:xfrm>
                <a:off x="2908" y="1358"/>
                <a:ext cx="0" cy="8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483" name="Group 133"/>
            <p:cNvGrpSpPr>
              <a:grpSpLocks/>
            </p:cNvGrpSpPr>
            <p:nvPr/>
          </p:nvGrpSpPr>
          <p:grpSpPr bwMode="auto">
            <a:xfrm>
              <a:off x="9060908" y="2428111"/>
              <a:ext cx="532759" cy="184809"/>
              <a:chOff x="2356" y="1300"/>
              <a:chExt cx="555" cy="194"/>
            </a:xfrm>
          </p:grpSpPr>
          <p:sp>
            <p:nvSpPr>
              <p:cNvPr id="96520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521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522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523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526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527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524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25" name="Line 141"/>
              <p:cNvSpPr>
                <a:spLocks noChangeShapeType="1"/>
              </p:cNvSpPr>
              <p:nvPr/>
            </p:nvSpPr>
            <p:spPr bwMode="auto">
              <a:xfrm>
                <a:off x="2908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484" name="Group 133"/>
            <p:cNvGrpSpPr>
              <a:grpSpLocks/>
            </p:cNvGrpSpPr>
            <p:nvPr/>
          </p:nvGrpSpPr>
          <p:grpSpPr bwMode="auto">
            <a:xfrm>
              <a:off x="10005281" y="2289952"/>
              <a:ext cx="532759" cy="184809"/>
              <a:chOff x="2356" y="1300"/>
              <a:chExt cx="555" cy="194"/>
            </a:xfrm>
          </p:grpSpPr>
          <p:sp>
            <p:nvSpPr>
              <p:cNvPr id="96512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513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514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515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518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519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516" name="Line 140"/>
              <p:cNvSpPr>
                <a:spLocks noChangeShapeType="1"/>
              </p:cNvSpPr>
              <p:nvPr/>
            </p:nvSpPr>
            <p:spPr bwMode="auto">
              <a:xfrm>
                <a:off x="2357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17" name="Line 141"/>
              <p:cNvSpPr>
                <a:spLocks noChangeShapeType="1"/>
              </p:cNvSpPr>
              <p:nvPr/>
            </p:nvSpPr>
            <p:spPr bwMode="auto">
              <a:xfrm>
                <a:off x="2908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485" name="Group 133"/>
            <p:cNvGrpSpPr>
              <a:grpSpLocks/>
            </p:cNvGrpSpPr>
            <p:nvPr/>
          </p:nvGrpSpPr>
          <p:grpSpPr bwMode="auto">
            <a:xfrm>
              <a:off x="10232661" y="2882876"/>
              <a:ext cx="532759" cy="184809"/>
              <a:chOff x="2356" y="1300"/>
              <a:chExt cx="555" cy="194"/>
            </a:xfrm>
          </p:grpSpPr>
          <p:sp>
            <p:nvSpPr>
              <p:cNvPr id="96504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505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506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507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510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511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508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09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486" name="Group 133"/>
            <p:cNvGrpSpPr>
              <a:grpSpLocks/>
            </p:cNvGrpSpPr>
            <p:nvPr/>
          </p:nvGrpSpPr>
          <p:grpSpPr bwMode="auto">
            <a:xfrm>
              <a:off x="9330660" y="3072767"/>
              <a:ext cx="532759" cy="184809"/>
              <a:chOff x="2356" y="1300"/>
              <a:chExt cx="555" cy="194"/>
            </a:xfrm>
          </p:grpSpPr>
          <p:sp>
            <p:nvSpPr>
              <p:cNvPr id="96496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97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98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499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502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503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500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501" name="Line 141"/>
              <p:cNvSpPr>
                <a:spLocks noChangeShapeType="1"/>
              </p:cNvSpPr>
              <p:nvPr/>
            </p:nvSpPr>
            <p:spPr bwMode="auto">
              <a:xfrm>
                <a:off x="2907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487" name="Group 133"/>
            <p:cNvGrpSpPr>
              <a:grpSpLocks/>
            </p:cNvGrpSpPr>
            <p:nvPr/>
          </p:nvGrpSpPr>
          <p:grpSpPr bwMode="auto">
            <a:xfrm>
              <a:off x="8438032" y="3018963"/>
              <a:ext cx="532759" cy="184809"/>
              <a:chOff x="2356" y="1300"/>
              <a:chExt cx="555" cy="194"/>
            </a:xfrm>
          </p:grpSpPr>
          <p:sp>
            <p:nvSpPr>
              <p:cNvPr id="96488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89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90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491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494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495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492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493" name="Line 141"/>
              <p:cNvSpPr>
                <a:spLocks noChangeShapeType="1"/>
              </p:cNvSpPr>
              <p:nvPr/>
            </p:nvSpPr>
            <p:spPr bwMode="auto">
              <a:xfrm>
                <a:off x="2910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grpSp>
        <p:nvGrpSpPr>
          <p:cNvPr id="96262" name="Group 331"/>
          <p:cNvGrpSpPr>
            <a:grpSpLocks/>
          </p:cNvGrpSpPr>
          <p:nvPr/>
        </p:nvGrpSpPr>
        <p:grpSpPr bwMode="auto">
          <a:xfrm>
            <a:off x="1803400" y="2755900"/>
            <a:ext cx="3467100" cy="1193800"/>
            <a:chOff x="7848600" y="2044700"/>
            <a:chExt cx="3200399" cy="1371600"/>
          </a:xfrm>
        </p:grpSpPr>
        <p:sp>
          <p:nvSpPr>
            <p:cNvPr id="96386" name="Oval 332"/>
            <p:cNvSpPr>
              <a:spLocks noChangeArrowheads="1"/>
            </p:cNvSpPr>
            <p:nvPr/>
          </p:nvSpPr>
          <p:spPr bwMode="auto">
            <a:xfrm>
              <a:off x="7848600" y="2044700"/>
              <a:ext cx="3200399" cy="1371600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96387" name="Group 133"/>
            <p:cNvGrpSpPr>
              <a:grpSpLocks/>
            </p:cNvGrpSpPr>
            <p:nvPr/>
          </p:nvGrpSpPr>
          <p:grpSpPr bwMode="auto">
            <a:xfrm>
              <a:off x="8526482" y="2160804"/>
              <a:ext cx="532759" cy="184809"/>
              <a:chOff x="2356" y="1300"/>
              <a:chExt cx="555" cy="194"/>
            </a:xfrm>
          </p:grpSpPr>
          <p:sp>
            <p:nvSpPr>
              <p:cNvPr id="96461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62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63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464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467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468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465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466" name="Line 141"/>
              <p:cNvSpPr>
                <a:spLocks noChangeShapeType="1"/>
              </p:cNvSpPr>
              <p:nvPr/>
            </p:nvSpPr>
            <p:spPr bwMode="auto">
              <a:xfrm>
                <a:off x="2906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cxnSp>
          <p:nvCxnSpPr>
            <p:cNvPr id="96388" name="Straight Connector 334"/>
            <p:cNvCxnSpPr>
              <a:cxnSpLocks noChangeShapeType="1"/>
              <a:stCxn id="96466" idx="0"/>
            </p:cNvCxnSpPr>
            <p:nvPr/>
          </p:nvCxnSpPr>
          <p:spPr bwMode="auto">
            <a:xfrm>
              <a:off x="9055401" y="2220819"/>
              <a:ext cx="975377" cy="13653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89" name="Straight Connector 335"/>
            <p:cNvCxnSpPr>
              <a:cxnSpLocks noChangeShapeType="1"/>
            </p:cNvCxnSpPr>
            <p:nvPr/>
          </p:nvCxnSpPr>
          <p:spPr bwMode="auto">
            <a:xfrm>
              <a:off x="9522191" y="2583188"/>
              <a:ext cx="120745" cy="8339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90" name="Straight Connector 336"/>
            <p:cNvCxnSpPr>
              <a:cxnSpLocks noChangeShapeType="1"/>
            </p:cNvCxnSpPr>
            <p:nvPr/>
          </p:nvCxnSpPr>
          <p:spPr bwMode="auto">
            <a:xfrm flipV="1">
              <a:off x="9323081" y="2786992"/>
              <a:ext cx="243358" cy="4562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91" name="Straight Connector 337"/>
            <p:cNvCxnSpPr>
              <a:cxnSpLocks noChangeShapeType="1"/>
            </p:cNvCxnSpPr>
            <p:nvPr/>
          </p:nvCxnSpPr>
          <p:spPr bwMode="auto">
            <a:xfrm flipV="1">
              <a:off x="9028147" y="2611644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92" name="Straight Connector 338"/>
            <p:cNvCxnSpPr>
              <a:cxnSpLocks noChangeShapeType="1"/>
            </p:cNvCxnSpPr>
            <p:nvPr/>
          </p:nvCxnSpPr>
          <p:spPr bwMode="auto">
            <a:xfrm flipV="1">
              <a:off x="8729859" y="2909476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93" name="Straight Connector 339"/>
            <p:cNvCxnSpPr>
              <a:cxnSpLocks noChangeShapeType="1"/>
            </p:cNvCxnSpPr>
            <p:nvPr/>
          </p:nvCxnSpPr>
          <p:spPr bwMode="auto">
            <a:xfrm flipV="1">
              <a:off x="9537887" y="2836224"/>
              <a:ext cx="252969" cy="25294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94" name="Straight Connector 340"/>
            <p:cNvCxnSpPr>
              <a:cxnSpLocks noChangeShapeType="1"/>
            </p:cNvCxnSpPr>
            <p:nvPr/>
          </p:nvCxnSpPr>
          <p:spPr bwMode="auto">
            <a:xfrm flipH="1" flipV="1">
              <a:off x="10029359" y="2822067"/>
              <a:ext cx="354959" cy="12439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95" name="Straight Connector 341"/>
            <p:cNvCxnSpPr>
              <a:cxnSpLocks noChangeShapeType="1"/>
            </p:cNvCxnSpPr>
            <p:nvPr/>
          </p:nvCxnSpPr>
          <p:spPr bwMode="auto">
            <a:xfrm flipV="1">
              <a:off x="10015190" y="2475242"/>
              <a:ext cx="283363" cy="19566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96" name="Straight Connector 342"/>
            <p:cNvCxnSpPr>
              <a:cxnSpLocks noChangeShapeType="1"/>
              <a:endCxn id="96461" idx="4"/>
            </p:cNvCxnSpPr>
            <p:nvPr/>
          </p:nvCxnSpPr>
          <p:spPr bwMode="auto">
            <a:xfrm flipH="1" flipV="1">
              <a:off x="8791902" y="2345614"/>
              <a:ext cx="410984" cy="8718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96397" name="TextBox 343"/>
            <p:cNvSpPr txBox="1">
              <a:spLocks noChangeArrowheads="1"/>
            </p:cNvSpPr>
            <p:nvPr/>
          </p:nvSpPr>
          <p:spPr bwMode="auto">
            <a:xfrm>
              <a:off x="7958081" y="2471292"/>
              <a:ext cx="874406" cy="40011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 i="1"/>
                <a:t>ISP A</a:t>
              </a:r>
            </a:p>
          </p:txBody>
        </p:sp>
        <p:grpSp>
          <p:nvGrpSpPr>
            <p:cNvPr id="96398" name="Group 133"/>
            <p:cNvGrpSpPr>
              <a:grpSpLocks/>
            </p:cNvGrpSpPr>
            <p:nvPr/>
          </p:nvGrpSpPr>
          <p:grpSpPr bwMode="auto">
            <a:xfrm>
              <a:off x="9555206" y="2650627"/>
              <a:ext cx="532759" cy="184809"/>
              <a:chOff x="2356" y="1300"/>
              <a:chExt cx="555" cy="194"/>
            </a:xfrm>
          </p:grpSpPr>
          <p:sp>
            <p:nvSpPr>
              <p:cNvPr id="96453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54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55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456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459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460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457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458" name="Line 141"/>
              <p:cNvSpPr>
                <a:spLocks noChangeShapeType="1"/>
              </p:cNvSpPr>
              <p:nvPr/>
            </p:nvSpPr>
            <p:spPr bwMode="auto">
              <a:xfrm>
                <a:off x="2906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399" name="Group 133"/>
            <p:cNvGrpSpPr>
              <a:grpSpLocks/>
            </p:cNvGrpSpPr>
            <p:nvPr/>
          </p:nvGrpSpPr>
          <p:grpSpPr bwMode="auto">
            <a:xfrm>
              <a:off x="8772607" y="2725609"/>
              <a:ext cx="532759" cy="184809"/>
              <a:chOff x="2356" y="1300"/>
              <a:chExt cx="555" cy="194"/>
            </a:xfrm>
          </p:grpSpPr>
          <p:sp>
            <p:nvSpPr>
              <p:cNvPr id="96445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46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47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448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451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452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449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450" name="Line 141"/>
              <p:cNvSpPr>
                <a:spLocks noChangeShapeType="1"/>
              </p:cNvSpPr>
              <p:nvPr/>
            </p:nvSpPr>
            <p:spPr bwMode="auto">
              <a:xfrm>
                <a:off x="2906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400" name="Group 133"/>
            <p:cNvGrpSpPr>
              <a:grpSpLocks/>
            </p:cNvGrpSpPr>
            <p:nvPr/>
          </p:nvGrpSpPr>
          <p:grpSpPr bwMode="auto">
            <a:xfrm>
              <a:off x="9060908" y="2428111"/>
              <a:ext cx="532759" cy="184809"/>
              <a:chOff x="2356" y="1300"/>
              <a:chExt cx="555" cy="194"/>
            </a:xfrm>
          </p:grpSpPr>
          <p:sp>
            <p:nvSpPr>
              <p:cNvPr id="96437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38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39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440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443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444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441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442" name="Line 141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401" name="Group 133"/>
            <p:cNvGrpSpPr>
              <a:grpSpLocks/>
            </p:cNvGrpSpPr>
            <p:nvPr/>
          </p:nvGrpSpPr>
          <p:grpSpPr bwMode="auto">
            <a:xfrm>
              <a:off x="10005281" y="2289952"/>
              <a:ext cx="532759" cy="184809"/>
              <a:chOff x="2356" y="1300"/>
              <a:chExt cx="555" cy="194"/>
            </a:xfrm>
          </p:grpSpPr>
          <p:sp>
            <p:nvSpPr>
              <p:cNvPr id="96429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30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31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432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435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436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433" name="Line 140"/>
              <p:cNvSpPr>
                <a:spLocks noChangeShapeType="1"/>
              </p:cNvSpPr>
              <p:nvPr/>
            </p:nvSpPr>
            <p:spPr bwMode="auto">
              <a:xfrm>
                <a:off x="2358" y="1360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434" name="Line 141"/>
              <p:cNvSpPr>
                <a:spLocks noChangeShapeType="1"/>
              </p:cNvSpPr>
              <p:nvPr/>
            </p:nvSpPr>
            <p:spPr bwMode="auto">
              <a:xfrm>
                <a:off x="2906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402" name="Group 133"/>
            <p:cNvGrpSpPr>
              <a:grpSpLocks/>
            </p:cNvGrpSpPr>
            <p:nvPr/>
          </p:nvGrpSpPr>
          <p:grpSpPr bwMode="auto">
            <a:xfrm>
              <a:off x="10232661" y="2882876"/>
              <a:ext cx="532759" cy="184809"/>
              <a:chOff x="2356" y="1300"/>
              <a:chExt cx="555" cy="194"/>
            </a:xfrm>
          </p:grpSpPr>
          <p:sp>
            <p:nvSpPr>
              <p:cNvPr id="96421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22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23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424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427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428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425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426" name="Line 141"/>
              <p:cNvSpPr>
                <a:spLocks noChangeShapeType="1"/>
              </p:cNvSpPr>
              <p:nvPr/>
            </p:nvSpPr>
            <p:spPr bwMode="auto">
              <a:xfrm>
                <a:off x="2906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403" name="Group 133"/>
            <p:cNvGrpSpPr>
              <a:grpSpLocks/>
            </p:cNvGrpSpPr>
            <p:nvPr/>
          </p:nvGrpSpPr>
          <p:grpSpPr bwMode="auto">
            <a:xfrm>
              <a:off x="9330660" y="3072767"/>
              <a:ext cx="532759" cy="184809"/>
              <a:chOff x="2356" y="1300"/>
              <a:chExt cx="555" cy="194"/>
            </a:xfrm>
          </p:grpSpPr>
          <p:sp>
            <p:nvSpPr>
              <p:cNvPr id="96413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14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15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416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419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420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417" name="Line 140"/>
              <p:cNvSpPr>
                <a:spLocks noChangeShapeType="1"/>
              </p:cNvSpPr>
              <p:nvPr/>
            </p:nvSpPr>
            <p:spPr bwMode="auto">
              <a:xfrm>
                <a:off x="2357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418" name="Line 141"/>
              <p:cNvSpPr>
                <a:spLocks noChangeShapeType="1"/>
              </p:cNvSpPr>
              <p:nvPr/>
            </p:nvSpPr>
            <p:spPr bwMode="auto">
              <a:xfrm>
                <a:off x="2907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404" name="Group 133"/>
            <p:cNvGrpSpPr>
              <a:grpSpLocks/>
            </p:cNvGrpSpPr>
            <p:nvPr/>
          </p:nvGrpSpPr>
          <p:grpSpPr bwMode="auto">
            <a:xfrm>
              <a:off x="8438032" y="3018963"/>
              <a:ext cx="532759" cy="184809"/>
              <a:chOff x="2356" y="1300"/>
              <a:chExt cx="555" cy="194"/>
            </a:xfrm>
          </p:grpSpPr>
          <p:sp>
            <p:nvSpPr>
              <p:cNvPr id="96405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06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407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408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411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412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409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79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410" name="Line 141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grpSp>
        <p:nvGrpSpPr>
          <p:cNvPr id="96263" name="Group 416"/>
          <p:cNvGrpSpPr>
            <a:grpSpLocks/>
          </p:cNvGrpSpPr>
          <p:nvPr/>
        </p:nvGrpSpPr>
        <p:grpSpPr bwMode="auto">
          <a:xfrm>
            <a:off x="1498600" y="4165600"/>
            <a:ext cx="3086100" cy="1168400"/>
            <a:chOff x="7848600" y="2044700"/>
            <a:chExt cx="3200399" cy="1371600"/>
          </a:xfrm>
        </p:grpSpPr>
        <p:sp>
          <p:nvSpPr>
            <p:cNvPr id="96303" name="Oval 417"/>
            <p:cNvSpPr>
              <a:spLocks noChangeArrowheads="1"/>
            </p:cNvSpPr>
            <p:nvPr/>
          </p:nvSpPr>
          <p:spPr bwMode="auto">
            <a:xfrm>
              <a:off x="7848600" y="2044700"/>
              <a:ext cx="3200399" cy="1371600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96304" name="Group 133"/>
            <p:cNvGrpSpPr>
              <a:grpSpLocks/>
            </p:cNvGrpSpPr>
            <p:nvPr/>
          </p:nvGrpSpPr>
          <p:grpSpPr bwMode="auto">
            <a:xfrm>
              <a:off x="8526482" y="2160804"/>
              <a:ext cx="532759" cy="184809"/>
              <a:chOff x="2356" y="1300"/>
              <a:chExt cx="555" cy="194"/>
            </a:xfrm>
          </p:grpSpPr>
          <p:sp>
            <p:nvSpPr>
              <p:cNvPr id="96378" name="Oval 492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79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80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381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384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385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382" name="Line 140"/>
              <p:cNvSpPr>
                <a:spLocks noChangeShapeType="1"/>
              </p:cNvSpPr>
              <p:nvPr/>
            </p:nvSpPr>
            <p:spPr bwMode="auto">
              <a:xfrm>
                <a:off x="2358" y="1360"/>
                <a:ext cx="0" cy="8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383" name="Line 141"/>
              <p:cNvSpPr>
                <a:spLocks noChangeShapeType="1"/>
              </p:cNvSpPr>
              <p:nvPr/>
            </p:nvSpPr>
            <p:spPr bwMode="auto">
              <a:xfrm>
                <a:off x="2907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cxnSp>
          <p:nvCxnSpPr>
            <p:cNvPr id="96305" name="Straight Connector 419"/>
            <p:cNvCxnSpPr>
              <a:cxnSpLocks noChangeShapeType="1"/>
              <a:stCxn id="96383" idx="0"/>
            </p:cNvCxnSpPr>
            <p:nvPr/>
          </p:nvCxnSpPr>
          <p:spPr bwMode="auto">
            <a:xfrm>
              <a:off x="9055401" y="2220819"/>
              <a:ext cx="975377" cy="13653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06" name="Straight Connector 420"/>
            <p:cNvCxnSpPr>
              <a:cxnSpLocks noChangeShapeType="1"/>
            </p:cNvCxnSpPr>
            <p:nvPr/>
          </p:nvCxnSpPr>
          <p:spPr bwMode="auto">
            <a:xfrm>
              <a:off x="9522191" y="2583188"/>
              <a:ext cx="120745" cy="8339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07" name="Straight Connector 421"/>
            <p:cNvCxnSpPr>
              <a:cxnSpLocks noChangeShapeType="1"/>
            </p:cNvCxnSpPr>
            <p:nvPr/>
          </p:nvCxnSpPr>
          <p:spPr bwMode="auto">
            <a:xfrm flipV="1">
              <a:off x="9323081" y="2786992"/>
              <a:ext cx="243358" cy="4562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08" name="Straight Connector 422"/>
            <p:cNvCxnSpPr>
              <a:cxnSpLocks noChangeShapeType="1"/>
            </p:cNvCxnSpPr>
            <p:nvPr/>
          </p:nvCxnSpPr>
          <p:spPr bwMode="auto">
            <a:xfrm flipV="1">
              <a:off x="9028147" y="2611644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09" name="Straight Connector 423"/>
            <p:cNvCxnSpPr>
              <a:cxnSpLocks noChangeShapeType="1"/>
            </p:cNvCxnSpPr>
            <p:nvPr/>
          </p:nvCxnSpPr>
          <p:spPr bwMode="auto">
            <a:xfrm flipV="1">
              <a:off x="8729859" y="2909476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10" name="Straight Connector 424"/>
            <p:cNvCxnSpPr>
              <a:cxnSpLocks noChangeShapeType="1"/>
            </p:cNvCxnSpPr>
            <p:nvPr/>
          </p:nvCxnSpPr>
          <p:spPr bwMode="auto">
            <a:xfrm flipV="1">
              <a:off x="9537887" y="2836224"/>
              <a:ext cx="252969" cy="25294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11" name="Straight Connector 425"/>
            <p:cNvCxnSpPr>
              <a:cxnSpLocks noChangeShapeType="1"/>
            </p:cNvCxnSpPr>
            <p:nvPr/>
          </p:nvCxnSpPr>
          <p:spPr bwMode="auto">
            <a:xfrm flipH="1" flipV="1">
              <a:off x="10029359" y="2822067"/>
              <a:ext cx="354959" cy="12439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12" name="Straight Connector 426"/>
            <p:cNvCxnSpPr>
              <a:cxnSpLocks noChangeShapeType="1"/>
            </p:cNvCxnSpPr>
            <p:nvPr/>
          </p:nvCxnSpPr>
          <p:spPr bwMode="auto">
            <a:xfrm flipV="1">
              <a:off x="10015190" y="2475242"/>
              <a:ext cx="283363" cy="19566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13" name="Straight Connector 427"/>
            <p:cNvCxnSpPr>
              <a:cxnSpLocks noChangeShapeType="1"/>
              <a:endCxn id="96378" idx="4"/>
            </p:cNvCxnSpPr>
            <p:nvPr/>
          </p:nvCxnSpPr>
          <p:spPr bwMode="auto">
            <a:xfrm flipH="1" flipV="1">
              <a:off x="8791902" y="2345614"/>
              <a:ext cx="410984" cy="8718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96314" name="TextBox 428"/>
            <p:cNvSpPr txBox="1">
              <a:spLocks noChangeArrowheads="1"/>
            </p:cNvSpPr>
            <p:nvPr/>
          </p:nvSpPr>
          <p:spPr bwMode="auto">
            <a:xfrm>
              <a:off x="7958081" y="2471292"/>
              <a:ext cx="876536" cy="46969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 i="1"/>
                <a:t>ISP C</a:t>
              </a:r>
            </a:p>
          </p:txBody>
        </p:sp>
        <p:grpSp>
          <p:nvGrpSpPr>
            <p:cNvPr id="96315" name="Group 133"/>
            <p:cNvGrpSpPr>
              <a:grpSpLocks/>
            </p:cNvGrpSpPr>
            <p:nvPr/>
          </p:nvGrpSpPr>
          <p:grpSpPr bwMode="auto">
            <a:xfrm>
              <a:off x="9555206" y="2650627"/>
              <a:ext cx="532759" cy="184809"/>
              <a:chOff x="2356" y="1300"/>
              <a:chExt cx="555" cy="194"/>
            </a:xfrm>
          </p:grpSpPr>
          <p:sp>
            <p:nvSpPr>
              <p:cNvPr id="96370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71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72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373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376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377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374" name="Line 140"/>
              <p:cNvSpPr>
                <a:spLocks noChangeShapeType="1"/>
              </p:cNvSpPr>
              <p:nvPr/>
            </p:nvSpPr>
            <p:spPr bwMode="auto">
              <a:xfrm>
                <a:off x="2358" y="1360"/>
                <a:ext cx="0" cy="8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375" name="Line 141"/>
              <p:cNvSpPr>
                <a:spLocks noChangeShapeType="1"/>
              </p:cNvSpPr>
              <p:nvPr/>
            </p:nvSpPr>
            <p:spPr bwMode="auto">
              <a:xfrm>
                <a:off x="2907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316" name="Group 133"/>
            <p:cNvGrpSpPr>
              <a:grpSpLocks/>
            </p:cNvGrpSpPr>
            <p:nvPr/>
          </p:nvGrpSpPr>
          <p:grpSpPr bwMode="auto">
            <a:xfrm>
              <a:off x="8772607" y="2725609"/>
              <a:ext cx="532759" cy="184809"/>
              <a:chOff x="2356" y="1300"/>
              <a:chExt cx="555" cy="194"/>
            </a:xfrm>
          </p:grpSpPr>
          <p:sp>
            <p:nvSpPr>
              <p:cNvPr id="96362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63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64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365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368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369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366" name="Line 140"/>
              <p:cNvSpPr>
                <a:spLocks noChangeShapeType="1"/>
              </p:cNvSpPr>
              <p:nvPr/>
            </p:nvSpPr>
            <p:spPr bwMode="auto">
              <a:xfrm>
                <a:off x="2357" y="1360"/>
                <a:ext cx="0" cy="8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367" name="Line 141"/>
              <p:cNvSpPr>
                <a:spLocks noChangeShapeType="1"/>
              </p:cNvSpPr>
              <p:nvPr/>
            </p:nvSpPr>
            <p:spPr bwMode="auto">
              <a:xfrm>
                <a:off x="2908" y="1362"/>
                <a:ext cx="0" cy="8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317" name="Group 133"/>
            <p:cNvGrpSpPr>
              <a:grpSpLocks/>
            </p:cNvGrpSpPr>
            <p:nvPr/>
          </p:nvGrpSpPr>
          <p:grpSpPr bwMode="auto">
            <a:xfrm>
              <a:off x="9060908" y="2428111"/>
              <a:ext cx="532759" cy="184809"/>
              <a:chOff x="2356" y="1300"/>
              <a:chExt cx="555" cy="194"/>
            </a:xfrm>
          </p:grpSpPr>
          <p:sp>
            <p:nvSpPr>
              <p:cNvPr id="96354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55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56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357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360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361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358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359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318" name="Group 133"/>
            <p:cNvGrpSpPr>
              <a:grpSpLocks/>
            </p:cNvGrpSpPr>
            <p:nvPr/>
          </p:nvGrpSpPr>
          <p:grpSpPr bwMode="auto">
            <a:xfrm>
              <a:off x="10005281" y="2289952"/>
              <a:ext cx="532759" cy="184809"/>
              <a:chOff x="2356" y="1300"/>
              <a:chExt cx="555" cy="194"/>
            </a:xfrm>
          </p:grpSpPr>
          <p:sp>
            <p:nvSpPr>
              <p:cNvPr id="96346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47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48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349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352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353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350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351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319" name="Group 133"/>
            <p:cNvGrpSpPr>
              <a:grpSpLocks/>
            </p:cNvGrpSpPr>
            <p:nvPr/>
          </p:nvGrpSpPr>
          <p:grpSpPr bwMode="auto">
            <a:xfrm>
              <a:off x="10232661" y="2882876"/>
              <a:ext cx="532759" cy="184809"/>
              <a:chOff x="2356" y="1300"/>
              <a:chExt cx="555" cy="194"/>
            </a:xfrm>
          </p:grpSpPr>
          <p:sp>
            <p:nvSpPr>
              <p:cNvPr id="96338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39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40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341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344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345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342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343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320" name="Group 133"/>
            <p:cNvGrpSpPr>
              <a:grpSpLocks/>
            </p:cNvGrpSpPr>
            <p:nvPr/>
          </p:nvGrpSpPr>
          <p:grpSpPr bwMode="auto">
            <a:xfrm>
              <a:off x="9330660" y="3072767"/>
              <a:ext cx="532759" cy="184809"/>
              <a:chOff x="2356" y="1300"/>
              <a:chExt cx="555" cy="194"/>
            </a:xfrm>
          </p:grpSpPr>
          <p:sp>
            <p:nvSpPr>
              <p:cNvPr id="96330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31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32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333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336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337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334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335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6321" name="Group 133"/>
            <p:cNvGrpSpPr>
              <a:grpSpLocks/>
            </p:cNvGrpSpPr>
            <p:nvPr/>
          </p:nvGrpSpPr>
          <p:grpSpPr bwMode="auto">
            <a:xfrm>
              <a:off x="8438032" y="3018963"/>
              <a:ext cx="532759" cy="184809"/>
              <a:chOff x="2356" y="1300"/>
              <a:chExt cx="555" cy="194"/>
            </a:xfrm>
          </p:grpSpPr>
          <p:sp>
            <p:nvSpPr>
              <p:cNvPr id="96322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23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6324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6325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6328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6329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6326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6327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cxnSp>
        <p:nvCxnSpPr>
          <p:cNvPr id="96264" name="Straight Connector 12"/>
          <p:cNvCxnSpPr>
            <a:cxnSpLocks noChangeShapeType="1"/>
            <a:endCxn id="96463" idx="1"/>
          </p:cNvCxnSpPr>
          <p:nvPr/>
        </p:nvCxnSpPr>
        <p:spPr bwMode="auto">
          <a:xfrm>
            <a:off x="2382838" y="2609850"/>
            <a:ext cx="238125" cy="2619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65" name="Straight Connector 500"/>
          <p:cNvCxnSpPr>
            <a:cxnSpLocks noChangeShapeType="1"/>
            <a:endCxn id="96465" idx="1"/>
          </p:cNvCxnSpPr>
          <p:nvPr/>
        </p:nvCxnSpPr>
        <p:spPr bwMode="auto">
          <a:xfrm>
            <a:off x="1638300" y="2849563"/>
            <a:ext cx="900113" cy="1270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66" name="Straight Connector 501"/>
          <p:cNvCxnSpPr>
            <a:cxnSpLocks noChangeShapeType="1"/>
            <a:endCxn id="96461" idx="2"/>
          </p:cNvCxnSpPr>
          <p:nvPr/>
        </p:nvCxnSpPr>
        <p:spPr bwMode="auto">
          <a:xfrm flipV="1">
            <a:off x="1235075" y="2973388"/>
            <a:ext cx="1303338" cy="27781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67" name="Straight Connector 502"/>
          <p:cNvCxnSpPr>
            <a:cxnSpLocks noChangeShapeType="1"/>
            <a:endCxn id="96431" idx="1"/>
          </p:cNvCxnSpPr>
          <p:nvPr/>
        </p:nvCxnSpPr>
        <p:spPr bwMode="auto">
          <a:xfrm>
            <a:off x="3916363" y="2411413"/>
            <a:ext cx="307975" cy="5730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68" name="Straight Connector 503"/>
          <p:cNvCxnSpPr>
            <a:cxnSpLocks noChangeShapeType="1"/>
            <a:endCxn id="96431" idx="0"/>
          </p:cNvCxnSpPr>
          <p:nvPr/>
        </p:nvCxnSpPr>
        <p:spPr bwMode="auto">
          <a:xfrm flipH="1">
            <a:off x="4425950" y="2389188"/>
            <a:ext cx="384175" cy="57943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69" name="Straight Connector 504"/>
          <p:cNvCxnSpPr>
            <a:cxnSpLocks noChangeShapeType="1"/>
            <a:endCxn id="96514" idx="0"/>
          </p:cNvCxnSpPr>
          <p:nvPr/>
        </p:nvCxnSpPr>
        <p:spPr bwMode="auto">
          <a:xfrm>
            <a:off x="6770688" y="2900363"/>
            <a:ext cx="215900" cy="10461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70" name="Straight Connector 505"/>
          <p:cNvCxnSpPr>
            <a:cxnSpLocks noChangeShapeType="1"/>
          </p:cNvCxnSpPr>
          <p:nvPr/>
        </p:nvCxnSpPr>
        <p:spPr bwMode="auto">
          <a:xfrm flipH="1">
            <a:off x="7137400" y="3251200"/>
            <a:ext cx="241300" cy="6921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71" name="Straight Connector 506"/>
          <p:cNvCxnSpPr>
            <a:cxnSpLocks noChangeShapeType="1"/>
            <a:stCxn id="96580" idx="4"/>
            <a:endCxn id="96509" idx="0"/>
          </p:cNvCxnSpPr>
          <p:nvPr/>
        </p:nvCxnSpPr>
        <p:spPr bwMode="auto">
          <a:xfrm flipH="1">
            <a:off x="7483475" y="4229100"/>
            <a:ext cx="541338" cy="2492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72" name="Straight Connector 507"/>
          <p:cNvCxnSpPr>
            <a:cxnSpLocks noChangeShapeType="1"/>
          </p:cNvCxnSpPr>
          <p:nvPr/>
        </p:nvCxnSpPr>
        <p:spPr bwMode="auto">
          <a:xfrm flipH="1" flipV="1">
            <a:off x="7454900" y="4573588"/>
            <a:ext cx="796925" cy="6143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73" name="Straight Connector 508"/>
          <p:cNvCxnSpPr>
            <a:cxnSpLocks noChangeShapeType="1"/>
            <a:endCxn id="96496" idx="5"/>
          </p:cNvCxnSpPr>
          <p:nvPr/>
        </p:nvCxnSpPr>
        <p:spPr bwMode="auto">
          <a:xfrm flipH="1" flipV="1">
            <a:off x="6496050" y="4722813"/>
            <a:ext cx="1047750" cy="9667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74" name="Straight Connector 509"/>
          <p:cNvCxnSpPr>
            <a:cxnSpLocks noChangeShapeType="1"/>
            <a:stCxn id="96578" idx="0"/>
          </p:cNvCxnSpPr>
          <p:nvPr/>
        </p:nvCxnSpPr>
        <p:spPr bwMode="auto">
          <a:xfrm flipH="1" flipV="1">
            <a:off x="5319713" y="4694238"/>
            <a:ext cx="285750" cy="11604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75" name="Straight Connector 510"/>
          <p:cNvCxnSpPr>
            <a:cxnSpLocks noChangeShapeType="1"/>
          </p:cNvCxnSpPr>
          <p:nvPr/>
        </p:nvCxnSpPr>
        <p:spPr bwMode="auto">
          <a:xfrm flipH="1" flipV="1">
            <a:off x="4068763" y="5045075"/>
            <a:ext cx="371475" cy="9731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76" name="Straight Connector 511"/>
          <p:cNvCxnSpPr>
            <a:cxnSpLocks noChangeShapeType="1"/>
            <a:stCxn id="96575" idx="0"/>
          </p:cNvCxnSpPr>
          <p:nvPr/>
        </p:nvCxnSpPr>
        <p:spPr bwMode="auto">
          <a:xfrm flipH="1" flipV="1">
            <a:off x="3144838" y="5192713"/>
            <a:ext cx="244475" cy="6619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77" name="Straight Connector 512"/>
          <p:cNvCxnSpPr>
            <a:cxnSpLocks noChangeShapeType="1"/>
          </p:cNvCxnSpPr>
          <p:nvPr/>
        </p:nvCxnSpPr>
        <p:spPr bwMode="auto">
          <a:xfrm flipV="1">
            <a:off x="1790700" y="5160963"/>
            <a:ext cx="401638" cy="2095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78" name="Straight Connector 513"/>
          <p:cNvCxnSpPr>
            <a:cxnSpLocks noChangeShapeType="1"/>
            <a:endCxn id="96326" idx="0"/>
          </p:cNvCxnSpPr>
          <p:nvPr/>
        </p:nvCxnSpPr>
        <p:spPr bwMode="auto">
          <a:xfrm flipV="1">
            <a:off x="1362075" y="5045075"/>
            <a:ext cx="706438" cy="444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6279" name="Straight Connector 514"/>
          <p:cNvCxnSpPr>
            <a:cxnSpLocks noChangeShapeType="1"/>
            <a:endCxn id="96382" idx="1"/>
          </p:cNvCxnSpPr>
          <p:nvPr/>
        </p:nvCxnSpPr>
        <p:spPr bwMode="auto">
          <a:xfrm>
            <a:off x="1155700" y="4376738"/>
            <a:ext cx="996950" cy="47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grpSp>
        <p:nvGrpSpPr>
          <p:cNvPr id="45217" name="Group 20"/>
          <p:cNvGrpSpPr>
            <a:grpSpLocks/>
          </p:cNvGrpSpPr>
          <p:nvPr/>
        </p:nvGrpSpPr>
        <p:grpSpPr bwMode="auto">
          <a:xfrm>
            <a:off x="4713288" y="2871788"/>
            <a:ext cx="2117725" cy="1082675"/>
            <a:chOff x="4712800" y="2871032"/>
            <a:chExt cx="2117908" cy="1082781"/>
          </a:xfrm>
        </p:grpSpPr>
        <p:grpSp>
          <p:nvGrpSpPr>
            <p:cNvPr id="96298" name="Group 16"/>
            <p:cNvGrpSpPr>
              <a:grpSpLocks/>
            </p:cNvGrpSpPr>
            <p:nvPr/>
          </p:nvGrpSpPr>
          <p:grpSpPr bwMode="auto">
            <a:xfrm>
              <a:off x="5677190" y="2871032"/>
              <a:ext cx="530938" cy="338554"/>
              <a:chOff x="5573768" y="2726239"/>
              <a:chExt cx="530938" cy="338554"/>
            </a:xfrm>
          </p:grpSpPr>
          <p:sp>
            <p:nvSpPr>
              <p:cNvPr id="96301" name="Oval 14"/>
              <p:cNvSpPr>
                <a:spLocks noChangeArrowheads="1"/>
              </p:cNvSpPr>
              <p:nvPr/>
            </p:nvSpPr>
            <p:spPr bwMode="auto">
              <a:xfrm>
                <a:off x="5573768" y="2751297"/>
                <a:ext cx="528092" cy="304800"/>
              </a:xfrm>
              <a:prstGeom prst="ellipse">
                <a:avLst/>
              </a:prstGeom>
              <a:solidFill>
                <a:srgbClr val="0000FF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96302" name="TextBox 15"/>
              <p:cNvSpPr txBox="1">
                <a:spLocks noChangeArrowheads="1"/>
              </p:cNvSpPr>
              <p:nvPr/>
            </p:nvSpPr>
            <p:spPr bwMode="auto">
              <a:xfrm>
                <a:off x="5593027" y="2726239"/>
                <a:ext cx="511679" cy="33855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r>
                  <a:rPr lang="en-US" altLang="en-US" sz="1600">
                    <a:solidFill>
                      <a:schemeClr val="bg1"/>
                    </a:solidFill>
                  </a:rPr>
                  <a:t>IXP</a:t>
                </a:r>
              </a:p>
            </p:txBody>
          </p:sp>
        </p:grpSp>
        <p:cxnSp>
          <p:nvCxnSpPr>
            <p:cNvPr id="96299" name="Straight Connector 18"/>
            <p:cNvCxnSpPr>
              <a:cxnSpLocks noChangeShapeType="1"/>
            </p:cNvCxnSpPr>
            <p:nvPr/>
          </p:nvCxnSpPr>
          <p:spPr bwMode="auto">
            <a:xfrm>
              <a:off x="4712800" y="3050554"/>
              <a:ext cx="964390" cy="26895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300" name="Straight Connector 516"/>
            <p:cNvCxnSpPr>
              <a:cxnSpLocks noChangeShapeType="1"/>
            </p:cNvCxnSpPr>
            <p:nvPr/>
          </p:nvCxnSpPr>
          <p:spPr bwMode="auto">
            <a:xfrm>
              <a:off x="6139092" y="3168890"/>
              <a:ext cx="691616" cy="784923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45233" name="Group 39937"/>
          <p:cNvGrpSpPr>
            <a:grpSpLocks/>
          </p:cNvGrpSpPr>
          <p:nvPr/>
        </p:nvGrpSpPr>
        <p:grpSpPr bwMode="auto">
          <a:xfrm>
            <a:off x="3692525" y="3789363"/>
            <a:ext cx="1538288" cy="585787"/>
            <a:chOff x="3692946" y="3789212"/>
            <a:chExt cx="1537885" cy="585306"/>
          </a:xfrm>
        </p:grpSpPr>
        <p:cxnSp>
          <p:nvCxnSpPr>
            <p:cNvPr id="96292" name="Straight Connector 515"/>
            <p:cNvCxnSpPr>
              <a:cxnSpLocks noChangeShapeType="1"/>
              <a:stCxn id="96348" idx="0"/>
            </p:cNvCxnSpPr>
            <p:nvPr/>
          </p:nvCxnSpPr>
          <p:spPr bwMode="auto">
            <a:xfrm flipV="1">
              <a:off x="3833272" y="4233204"/>
              <a:ext cx="190444" cy="141314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grpSp>
          <p:nvGrpSpPr>
            <p:cNvPr id="96293" name="Group 518"/>
            <p:cNvGrpSpPr>
              <a:grpSpLocks/>
            </p:cNvGrpSpPr>
            <p:nvPr/>
          </p:nvGrpSpPr>
          <p:grpSpPr bwMode="auto">
            <a:xfrm>
              <a:off x="3932901" y="3934211"/>
              <a:ext cx="530938" cy="338554"/>
              <a:chOff x="5573768" y="2726239"/>
              <a:chExt cx="530938" cy="338554"/>
            </a:xfrm>
          </p:grpSpPr>
          <p:sp>
            <p:nvSpPr>
              <p:cNvPr id="96296" name="Oval 521"/>
              <p:cNvSpPr>
                <a:spLocks noChangeArrowheads="1"/>
              </p:cNvSpPr>
              <p:nvPr/>
            </p:nvSpPr>
            <p:spPr bwMode="auto">
              <a:xfrm>
                <a:off x="5573768" y="2751297"/>
                <a:ext cx="528092" cy="304800"/>
              </a:xfrm>
              <a:prstGeom prst="ellipse">
                <a:avLst/>
              </a:prstGeom>
              <a:solidFill>
                <a:srgbClr val="0000FF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96297" name="TextBox 522"/>
              <p:cNvSpPr txBox="1">
                <a:spLocks noChangeArrowheads="1"/>
              </p:cNvSpPr>
              <p:nvPr/>
            </p:nvSpPr>
            <p:spPr bwMode="auto">
              <a:xfrm>
                <a:off x="5593027" y="2726239"/>
                <a:ext cx="511679" cy="33855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r>
                  <a:rPr lang="en-US" altLang="en-US" sz="1600">
                    <a:solidFill>
                      <a:schemeClr val="bg1"/>
                    </a:solidFill>
                  </a:rPr>
                  <a:t>IXP</a:t>
                </a:r>
              </a:p>
            </p:txBody>
          </p:sp>
        </p:grpSp>
        <p:cxnSp>
          <p:nvCxnSpPr>
            <p:cNvPr id="96294" name="Straight Connector 519"/>
            <p:cNvCxnSpPr>
              <a:cxnSpLocks noChangeShapeType="1"/>
              <a:stCxn id="96296" idx="6"/>
              <a:endCxn id="96548" idx="1"/>
            </p:cNvCxnSpPr>
            <p:nvPr/>
          </p:nvCxnSpPr>
          <p:spPr bwMode="auto">
            <a:xfrm flipV="1">
              <a:off x="4460993" y="3953654"/>
              <a:ext cx="769838" cy="158015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295" name="Straight Connector 520"/>
            <p:cNvCxnSpPr>
              <a:cxnSpLocks noChangeShapeType="1"/>
            </p:cNvCxnSpPr>
            <p:nvPr/>
          </p:nvCxnSpPr>
          <p:spPr bwMode="auto">
            <a:xfrm>
              <a:off x="3692946" y="3789212"/>
              <a:ext cx="342738" cy="204847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45249" name="Group 39939"/>
          <p:cNvGrpSpPr>
            <a:grpSpLocks/>
          </p:cNvGrpSpPr>
          <p:nvPr/>
        </p:nvGrpSpPr>
        <p:grpSpPr bwMode="auto">
          <a:xfrm>
            <a:off x="2406650" y="3633788"/>
            <a:ext cx="2901950" cy="1296987"/>
            <a:chOff x="2407287" y="3633041"/>
            <a:chExt cx="2900648" cy="1297685"/>
          </a:xfrm>
        </p:grpSpPr>
        <p:cxnSp>
          <p:nvCxnSpPr>
            <p:cNvPr id="96289" name="Straight Connector 7"/>
            <p:cNvCxnSpPr>
              <a:cxnSpLocks noChangeShapeType="1"/>
              <a:stCxn id="96421" idx="5"/>
              <a:endCxn id="96546" idx="1"/>
            </p:cNvCxnSpPr>
            <p:nvPr/>
          </p:nvCxnSpPr>
          <p:spPr bwMode="auto">
            <a:xfrm>
              <a:off x="4876256" y="3633041"/>
              <a:ext cx="431679" cy="222499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290" name="Straight Connector 415"/>
            <p:cNvCxnSpPr>
              <a:cxnSpLocks noChangeShapeType="1"/>
              <a:endCxn id="96380" idx="0"/>
            </p:cNvCxnSpPr>
            <p:nvPr/>
          </p:nvCxnSpPr>
          <p:spPr bwMode="auto">
            <a:xfrm flipH="1">
              <a:off x="2407287" y="3753131"/>
              <a:ext cx="282429" cy="511372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6291" name="Straight Connector 523"/>
            <p:cNvCxnSpPr>
              <a:cxnSpLocks noChangeShapeType="1"/>
              <a:stCxn id="96343" idx="0"/>
            </p:cNvCxnSpPr>
            <p:nvPr/>
          </p:nvCxnSpPr>
          <p:spPr bwMode="auto">
            <a:xfrm flipV="1">
              <a:off x="4307545" y="4626270"/>
              <a:ext cx="843636" cy="304456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45257" name="Group 39945"/>
          <p:cNvGrpSpPr>
            <a:grpSpLocks/>
          </p:cNvGrpSpPr>
          <p:nvPr/>
        </p:nvGrpSpPr>
        <p:grpSpPr bwMode="auto">
          <a:xfrm>
            <a:off x="4686300" y="4864100"/>
            <a:ext cx="1914525" cy="741363"/>
            <a:chOff x="4686300" y="4864100"/>
            <a:chExt cx="1914118" cy="740879"/>
          </a:xfrm>
        </p:grpSpPr>
        <p:sp>
          <p:nvSpPr>
            <p:cNvPr id="96287" name="TextBox 39940"/>
            <p:cNvSpPr txBox="1">
              <a:spLocks noChangeArrowheads="1"/>
            </p:cNvSpPr>
            <p:nvPr/>
          </p:nvSpPr>
          <p:spPr bwMode="auto">
            <a:xfrm>
              <a:off x="4838700" y="5143500"/>
              <a:ext cx="1761718" cy="461479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i="1">
                  <a:solidFill>
                    <a:srgbClr val="CC0000"/>
                  </a:solidFill>
                </a:rPr>
                <a:t>peering link</a:t>
              </a:r>
            </a:p>
          </p:txBody>
        </p:sp>
        <p:cxnSp>
          <p:nvCxnSpPr>
            <p:cNvPr id="96288" name="Straight Connector 39943"/>
            <p:cNvCxnSpPr>
              <a:cxnSpLocks noChangeShapeType="1"/>
            </p:cNvCxnSpPr>
            <p:nvPr/>
          </p:nvCxnSpPr>
          <p:spPr bwMode="auto">
            <a:xfrm>
              <a:off x="4686300" y="4864100"/>
              <a:ext cx="266700" cy="419100"/>
            </a:xfrm>
            <a:prstGeom prst="line">
              <a:avLst/>
            </a:prstGeom>
            <a:noFill/>
            <a:ln w="9525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45265" name="Group 39950"/>
          <p:cNvGrpSpPr>
            <a:grpSpLocks/>
          </p:cNvGrpSpPr>
          <p:nvPr/>
        </p:nvGrpSpPr>
        <p:grpSpPr bwMode="auto">
          <a:xfrm>
            <a:off x="5270500" y="1701800"/>
            <a:ext cx="3403600" cy="1169988"/>
            <a:chOff x="5270500" y="1701800"/>
            <a:chExt cx="3402978" cy="1169232"/>
          </a:xfrm>
        </p:grpSpPr>
        <p:sp>
          <p:nvSpPr>
            <p:cNvPr id="96285" name="TextBox 39946"/>
            <p:cNvSpPr txBox="1">
              <a:spLocks noChangeArrowheads="1"/>
            </p:cNvSpPr>
            <p:nvPr/>
          </p:nvSpPr>
          <p:spPr bwMode="auto">
            <a:xfrm>
              <a:off x="5270500" y="1701800"/>
              <a:ext cx="3402978" cy="46136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i="1">
                  <a:solidFill>
                    <a:srgbClr val="CC0000"/>
                  </a:solidFill>
                </a:rPr>
                <a:t>Internet exchange point</a:t>
              </a:r>
            </a:p>
          </p:txBody>
        </p:sp>
        <p:cxnSp>
          <p:nvCxnSpPr>
            <p:cNvPr id="96286" name="Straight Connector 39948"/>
            <p:cNvCxnSpPr>
              <a:cxnSpLocks noChangeShapeType="1"/>
              <a:endCxn id="96302" idx="0"/>
            </p:cNvCxnSpPr>
            <p:nvPr/>
          </p:nvCxnSpPr>
          <p:spPr bwMode="auto">
            <a:xfrm flipH="1">
              <a:off x="5952289" y="2159000"/>
              <a:ext cx="219911" cy="712032"/>
            </a:xfrm>
            <a:prstGeom prst="line">
              <a:avLst/>
            </a:prstGeom>
            <a:noFill/>
            <a:ln w="9525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sp>
        <p:nvSpPr>
          <p:cNvPr id="351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Structure: Network of Networks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373571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2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452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2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452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2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5" dur="500"/>
                                        <p:tgtEl>
                                          <p:spTgt spid="452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2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8" dur="500"/>
                                        <p:tgtEl>
                                          <p:spTgt spid="452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2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1" dur="500"/>
                                        <p:tgtEl>
                                          <p:spTgt spid="4526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8307" name="Group 5"/>
          <p:cNvGrpSpPr>
            <a:grpSpLocks/>
          </p:cNvGrpSpPr>
          <p:nvPr/>
        </p:nvGrpSpPr>
        <p:grpSpPr bwMode="auto">
          <a:xfrm>
            <a:off x="450850" y="1849438"/>
            <a:ext cx="8437563" cy="4559300"/>
            <a:chOff x="154891" y="1905681"/>
            <a:chExt cx="8436427" cy="4559651"/>
          </a:xfrm>
        </p:grpSpPr>
        <p:grpSp>
          <p:nvGrpSpPr>
            <p:cNvPr id="98599" name="Group 2"/>
            <p:cNvGrpSpPr>
              <a:grpSpLocks/>
            </p:cNvGrpSpPr>
            <p:nvPr/>
          </p:nvGrpSpPr>
          <p:grpSpPr bwMode="auto">
            <a:xfrm>
              <a:off x="1529396" y="2297655"/>
              <a:ext cx="648422" cy="418253"/>
              <a:chOff x="3053396" y="4304255"/>
              <a:chExt cx="648422" cy="418253"/>
            </a:xfrm>
          </p:grpSpPr>
          <p:sp>
            <p:nvSpPr>
              <p:cNvPr id="9865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52" name="TextBox 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00" name="Group 131"/>
            <p:cNvGrpSpPr>
              <a:grpSpLocks/>
            </p:cNvGrpSpPr>
            <p:nvPr/>
          </p:nvGrpSpPr>
          <p:grpSpPr bwMode="auto">
            <a:xfrm>
              <a:off x="373696" y="3097755"/>
              <a:ext cx="648422" cy="418253"/>
              <a:chOff x="3053396" y="4304255"/>
              <a:chExt cx="648422" cy="418253"/>
            </a:xfrm>
          </p:grpSpPr>
          <p:sp>
            <p:nvSpPr>
              <p:cNvPr id="9864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50" name="TextBox 13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01" name="Group 135"/>
            <p:cNvGrpSpPr>
              <a:grpSpLocks/>
            </p:cNvGrpSpPr>
            <p:nvPr/>
          </p:nvGrpSpPr>
          <p:grpSpPr bwMode="auto">
            <a:xfrm>
              <a:off x="6037896" y="2551655"/>
              <a:ext cx="648422" cy="418253"/>
              <a:chOff x="3053396" y="4304255"/>
              <a:chExt cx="648422" cy="418253"/>
            </a:xfrm>
          </p:grpSpPr>
          <p:sp>
            <p:nvSpPr>
              <p:cNvPr id="9864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48" name="TextBox 13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02" name="Group 138"/>
            <p:cNvGrpSpPr>
              <a:grpSpLocks/>
            </p:cNvGrpSpPr>
            <p:nvPr/>
          </p:nvGrpSpPr>
          <p:grpSpPr bwMode="auto">
            <a:xfrm>
              <a:off x="945196" y="5409155"/>
              <a:ext cx="648422" cy="418253"/>
              <a:chOff x="3053396" y="4304255"/>
              <a:chExt cx="648422" cy="418253"/>
            </a:xfrm>
          </p:grpSpPr>
          <p:sp>
            <p:nvSpPr>
              <p:cNvPr id="9864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46" name="TextBox 140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03" name="Group 141"/>
            <p:cNvGrpSpPr>
              <a:grpSpLocks/>
            </p:cNvGrpSpPr>
            <p:nvPr/>
          </p:nvGrpSpPr>
          <p:grpSpPr bwMode="auto">
            <a:xfrm>
              <a:off x="526096" y="4786855"/>
              <a:ext cx="648422" cy="418253"/>
              <a:chOff x="3053396" y="4304255"/>
              <a:chExt cx="648422" cy="418253"/>
            </a:xfrm>
          </p:grpSpPr>
          <p:sp>
            <p:nvSpPr>
              <p:cNvPr id="9864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44" name="TextBox 14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04" name="Group 144"/>
            <p:cNvGrpSpPr>
              <a:grpSpLocks/>
            </p:cNvGrpSpPr>
            <p:nvPr/>
          </p:nvGrpSpPr>
          <p:grpSpPr bwMode="auto">
            <a:xfrm>
              <a:off x="297496" y="4126455"/>
              <a:ext cx="648422" cy="418253"/>
              <a:chOff x="3053396" y="4304255"/>
              <a:chExt cx="648422" cy="418253"/>
            </a:xfrm>
          </p:grpSpPr>
          <p:sp>
            <p:nvSpPr>
              <p:cNvPr id="9864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42" name="TextBox 146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05" name="Group 147"/>
            <p:cNvGrpSpPr>
              <a:grpSpLocks/>
            </p:cNvGrpSpPr>
            <p:nvPr/>
          </p:nvGrpSpPr>
          <p:grpSpPr bwMode="auto">
            <a:xfrm>
              <a:off x="6787196" y="2983455"/>
              <a:ext cx="648422" cy="418253"/>
              <a:chOff x="3053396" y="4304255"/>
              <a:chExt cx="648422" cy="418253"/>
            </a:xfrm>
          </p:grpSpPr>
          <p:sp>
            <p:nvSpPr>
              <p:cNvPr id="9863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40" name="TextBox 149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06" name="Group 150"/>
            <p:cNvGrpSpPr>
              <a:grpSpLocks/>
            </p:cNvGrpSpPr>
            <p:nvPr/>
          </p:nvGrpSpPr>
          <p:grpSpPr bwMode="auto">
            <a:xfrm>
              <a:off x="3129596" y="2056355"/>
              <a:ext cx="648422" cy="418253"/>
              <a:chOff x="3053396" y="4304255"/>
              <a:chExt cx="648422" cy="418253"/>
            </a:xfrm>
          </p:grpSpPr>
          <p:sp>
            <p:nvSpPr>
              <p:cNvPr id="9863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38" name="TextBox 15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07" name="Group 153"/>
            <p:cNvGrpSpPr>
              <a:grpSpLocks/>
            </p:cNvGrpSpPr>
            <p:nvPr/>
          </p:nvGrpSpPr>
          <p:grpSpPr bwMode="auto">
            <a:xfrm>
              <a:off x="754696" y="2704055"/>
              <a:ext cx="648422" cy="418253"/>
              <a:chOff x="3053396" y="4304255"/>
              <a:chExt cx="648422" cy="418253"/>
            </a:xfrm>
          </p:grpSpPr>
          <p:sp>
            <p:nvSpPr>
              <p:cNvPr id="9863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36" name="TextBox 15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08" name="Group 156"/>
            <p:cNvGrpSpPr>
              <a:grpSpLocks/>
            </p:cNvGrpSpPr>
            <p:nvPr/>
          </p:nvGrpSpPr>
          <p:grpSpPr bwMode="auto">
            <a:xfrm>
              <a:off x="4043996" y="2030955"/>
              <a:ext cx="648422" cy="418253"/>
              <a:chOff x="3053396" y="4304255"/>
              <a:chExt cx="648422" cy="418253"/>
            </a:xfrm>
          </p:grpSpPr>
          <p:sp>
            <p:nvSpPr>
              <p:cNvPr id="9863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34" name="TextBox 15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09" name="Group 160"/>
            <p:cNvGrpSpPr>
              <a:grpSpLocks/>
            </p:cNvGrpSpPr>
            <p:nvPr/>
          </p:nvGrpSpPr>
          <p:grpSpPr bwMode="auto">
            <a:xfrm>
              <a:off x="7104696" y="5663155"/>
              <a:ext cx="648422" cy="418253"/>
              <a:chOff x="3053396" y="4304255"/>
              <a:chExt cx="648422" cy="418253"/>
            </a:xfrm>
          </p:grpSpPr>
          <p:sp>
            <p:nvSpPr>
              <p:cNvPr id="9863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32" name="TextBox 16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10" name="Group 163"/>
            <p:cNvGrpSpPr>
              <a:grpSpLocks/>
            </p:cNvGrpSpPr>
            <p:nvPr/>
          </p:nvGrpSpPr>
          <p:grpSpPr bwMode="auto">
            <a:xfrm>
              <a:off x="7942896" y="5015455"/>
              <a:ext cx="648422" cy="418253"/>
              <a:chOff x="3053396" y="4304255"/>
              <a:chExt cx="648422" cy="418253"/>
            </a:xfrm>
          </p:grpSpPr>
          <p:sp>
            <p:nvSpPr>
              <p:cNvPr id="98629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30" name="TextBox 16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11" name="Group 166"/>
            <p:cNvGrpSpPr>
              <a:grpSpLocks/>
            </p:cNvGrpSpPr>
            <p:nvPr/>
          </p:nvGrpSpPr>
          <p:grpSpPr bwMode="auto">
            <a:xfrm>
              <a:off x="7714296" y="4101055"/>
              <a:ext cx="648422" cy="418253"/>
              <a:chOff x="3053396" y="4304255"/>
              <a:chExt cx="648422" cy="418253"/>
            </a:xfrm>
          </p:grpSpPr>
          <p:sp>
            <p:nvSpPr>
              <p:cNvPr id="98627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28" name="TextBox 16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12" name="Group 169"/>
            <p:cNvGrpSpPr>
              <a:grpSpLocks/>
            </p:cNvGrpSpPr>
            <p:nvPr/>
          </p:nvGrpSpPr>
          <p:grpSpPr bwMode="auto">
            <a:xfrm>
              <a:off x="4869496" y="5904455"/>
              <a:ext cx="648422" cy="418253"/>
              <a:chOff x="3053396" y="4304255"/>
              <a:chExt cx="648422" cy="418253"/>
            </a:xfrm>
          </p:grpSpPr>
          <p:sp>
            <p:nvSpPr>
              <p:cNvPr id="98625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26" name="TextBox 17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13" name="Group 172"/>
            <p:cNvGrpSpPr>
              <a:grpSpLocks/>
            </p:cNvGrpSpPr>
            <p:nvPr/>
          </p:nvGrpSpPr>
          <p:grpSpPr bwMode="auto">
            <a:xfrm>
              <a:off x="3955096" y="6044155"/>
              <a:ext cx="648422" cy="418253"/>
              <a:chOff x="3053396" y="4304255"/>
              <a:chExt cx="648422" cy="418253"/>
            </a:xfrm>
          </p:grpSpPr>
          <p:sp>
            <p:nvSpPr>
              <p:cNvPr id="98623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24" name="TextBox 174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98614" name="Group 175"/>
            <p:cNvGrpSpPr>
              <a:grpSpLocks/>
            </p:cNvGrpSpPr>
            <p:nvPr/>
          </p:nvGrpSpPr>
          <p:grpSpPr bwMode="auto">
            <a:xfrm>
              <a:off x="2735896" y="5891755"/>
              <a:ext cx="648422" cy="418253"/>
              <a:chOff x="3053396" y="4304255"/>
              <a:chExt cx="648422" cy="418253"/>
            </a:xfrm>
          </p:grpSpPr>
          <p:sp>
            <p:nvSpPr>
              <p:cNvPr id="98621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622" name="TextBox 17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sp>
          <p:nvSpPr>
            <p:cNvPr id="98615" name="TextBox 4"/>
            <p:cNvSpPr txBox="1">
              <a:spLocks noChangeArrowheads="1"/>
            </p:cNvSpPr>
            <p:nvPr/>
          </p:nvSpPr>
          <p:spPr bwMode="auto">
            <a:xfrm rot="1053502">
              <a:off x="5143500" y="19558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8616" name="TextBox 179"/>
            <p:cNvSpPr txBox="1">
              <a:spLocks noChangeArrowheads="1"/>
            </p:cNvSpPr>
            <p:nvPr/>
          </p:nvSpPr>
          <p:spPr bwMode="auto">
            <a:xfrm rot="2829263">
              <a:off x="7429500" y="34290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8617" name="TextBox 180"/>
            <p:cNvSpPr txBox="1">
              <a:spLocks noChangeArrowheads="1"/>
            </p:cNvSpPr>
            <p:nvPr/>
          </p:nvSpPr>
          <p:spPr bwMode="auto">
            <a:xfrm rot="9845918">
              <a:off x="6098241" y="5942112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8618" name="TextBox 181"/>
            <p:cNvSpPr txBox="1">
              <a:spLocks noChangeArrowheads="1"/>
            </p:cNvSpPr>
            <p:nvPr/>
          </p:nvSpPr>
          <p:spPr bwMode="auto">
            <a:xfrm rot="-9948738">
              <a:off x="1730786" y="5845469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8619" name="TextBox 182"/>
            <p:cNvSpPr txBox="1">
              <a:spLocks noChangeArrowheads="1"/>
            </p:cNvSpPr>
            <p:nvPr/>
          </p:nvSpPr>
          <p:spPr bwMode="auto">
            <a:xfrm rot="-4992697">
              <a:off x="144631" y="3539025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98620" name="TextBox 183"/>
            <p:cNvSpPr txBox="1">
              <a:spLocks noChangeArrowheads="1"/>
            </p:cNvSpPr>
            <p:nvPr/>
          </p:nvSpPr>
          <p:spPr bwMode="auto">
            <a:xfrm rot="-1017263">
              <a:off x="2330376" y="1905681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</p:grpSp>
      <p:sp>
        <p:nvSpPr>
          <p:cNvPr id="98308" name="Rectangle 3"/>
          <p:cNvSpPr txBox="1">
            <a:spLocks noChangeArrowheads="1"/>
          </p:cNvSpPr>
          <p:nvPr/>
        </p:nvSpPr>
        <p:spPr bwMode="auto">
          <a:xfrm>
            <a:off x="473075" y="1073150"/>
            <a:ext cx="8204200" cy="673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None/>
            </a:pPr>
            <a:r>
              <a:rPr lang="en-US" altLang="en-US">
                <a:latin typeface="Gill Sans MT" panose="020B0502020104020203" pitchFamily="34" charset="0"/>
              </a:rPr>
              <a:t>… and regional networks may arise to connect access nets to ISPS </a:t>
            </a:r>
          </a:p>
        </p:txBody>
      </p:sp>
      <p:grpSp>
        <p:nvGrpSpPr>
          <p:cNvPr id="98309" name="Group 8"/>
          <p:cNvGrpSpPr>
            <a:grpSpLocks/>
          </p:cNvGrpSpPr>
          <p:nvPr/>
        </p:nvGrpSpPr>
        <p:grpSpPr bwMode="auto">
          <a:xfrm>
            <a:off x="4546600" y="3746500"/>
            <a:ext cx="3225800" cy="1117600"/>
            <a:chOff x="7848600" y="2044700"/>
            <a:chExt cx="3200399" cy="1371600"/>
          </a:xfrm>
        </p:grpSpPr>
        <p:sp>
          <p:nvSpPr>
            <p:cNvPr id="98516" name="Oval 3"/>
            <p:cNvSpPr>
              <a:spLocks noChangeArrowheads="1"/>
            </p:cNvSpPr>
            <p:nvPr/>
          </p:nvSpPr>
          <p:spPr bwMode="auto">
            <a:xfrm>
              <a:off x="7848600" y="2044700"/>
              <a:ext cx="3200399" cy="1371600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98517" name="Group 133"/>
            <p:cNvGrpSpPr>
              <a:grpSpLocks/>
            </p:cNvGrpSpPr>
            <p:nvPr/>
          </p:nvGrpSpPr>
          <p:grpSpPr bwMode="auto">
            <a:xfrm>
              <a:off x="8526482" y="2160804"/>
              <a:ext cx="532759" cy="184809"/>
              <a:chOff x="2356" y="1300"/>
              <a:chExt cx="555" cy="194"/>
            </a:xfrm>
          </p:grpSpPr>
          <p:sp>
            <p:nvSpPr>
              <p:cNvPr id="98591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92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93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594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597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598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595" name="Line 140"/>
              <p:cNvSpPr>
                <a:spLocks noChangeShapeType="1"/>
              </p:cNvSpPr>
              <p:nvPr/>
            </p:nvSpPr>
            <p:spPr bwMode="auto">
              <a:xfrm>
                <a:off x="2357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596" name="Line 141"/>
              <p:cNvSpPr>
                <a:spLocks noChangeShapeType="1"/>
              </p:cNvSpPr>
              <p:nvPr/>
            </p:nvSpPr>
            <p:spPr bwMode="auto">
              <a:xfrm>
                <a:off x="2908" y="1364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cxnSp>
          <p:nvCxnSpPr>
            <p:cNvPr id="98518" name="Straight Connector 10"/>
            <p:cNvCxnSpPr>
              <a:cxnSpLocks noChangeShapeType="1"/>
              <a:stCxn id="98596" idx="0"/>
            </p:cNvCxnSpPr>
            <p:nvPr/>
          </p:nvCxnSpPr>
          <p:spPr bwMode="auto">
            <a:xfrm>
              <a:off x="9055401" y="2220819"/>
              <a:ext cx="975377" cy="13653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519" name="Straight Connector 297"/>
            <p:cNvCxnSpPr>
              <a:cxnSpLocks noChangeShapeType="1"/>
            </p:cNvCxnSpPr>
            <p:nvPr/>
          </p:nvCxnSpPr>
          <p:spPr bwMode="auto">
            <a:xfrm>
              <a:off x="9522191" y="2583188"/>
              <a:ext cx="120745" cy="8339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520" name="Straight Connector 298"/>
            <p:cNvCxnSpPr>
              <a:cxnSpLocks noChangeShapeType="1"/>
            </p:cNvCxnSpPr>
            <p:nvPr/>
          </p:nvCxnSpPr>
          <p:spPr bwMode="auto">
            <a:xfrm flipV="1">
              <a:off x="9323081" y="2786992"/>
              <a:ext cx="243358" cy="4562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521" name="Straight Connector 299"/>
            <p:cNvCxnSpPr>
              <a:cxnSpLocks noChangeShapeType="1"/>
            </p:cNvCxnSpPr>
            <p:nvPr/>
          </p:nvCxnSpPr>
          <p:spPr bwMode="auto">
            <a:xfrm flipV="1">
              <a:off x="9028147" y="2611644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522" name="Straight Connector 300"/>
            <p:cNvCxnSpPr>
              <a:cxnSpLocks noChangeShapeType="1"/>
            </p:cNvCxnSpPr>
            <p:nvPr/>
          </p:nvCxnSpPr>
          <p:spPr bwMode="auto">
            <a:xfrm flipV="1">
              <a:off x="8729859" y="2909476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523" name="Straight Connector 301"/>
            <p:cNvCxnSpPr>
              <a:cxnSpLocks noChangeShapeType="1"/>
            </p:cNvCxnSpPr>
            <p:nvPr/>
          </p:nvCxnSpPr>
          <p:spPr bwMode="auto">
            <a:xfrm flipV="1">
              <a:off x="9537887" y="2836224"/>
              <a:ext cx="252969" cy="25294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524" name="Straight Connector 302"/>
            <p:cNvCxnSpPr>
              <a:cxnSpLocks noChangeShapeType="1"/>
            </p:cNvCxnSpPr>
            <p:nvPr/>
          </p:nvCxnSpPr>
          <p:spPr bwMode="auto">
            <a:xfrm flipH="1" flipV="1">
              <a:off x="10029359" y="2822067"/>
              <a:ext cx="354959" cy="12439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525" name="Straight Connector 303"/>
            <p:cNvCxnSpPr>
              <a:cxnSpLocks noChangeShapeType="1"/>
            </p:cNvCxnSpPr>
            <p:nvPr/>
          </p:nvCxnSpPr>
          <p:spPr bwMode="auto">
            <a:xfrm flipV="1">
              <a:off x="10015190" y="2475242"/>
              <a:ext cx="283363" cy="19566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526" name="Straight Connector 304"/>
            <p:cNvCxnSpPr>
              <a:cxnSpLocks noChangeShapeType="1"/>
              <a:endCxn id="98591" idx="4"/>
            </p:cNvCxnSpPr>
            <p:nvPr/>
          </p:nvCxnSpPr>
          <p:spPr bwMode="auto">
            <a:xfrm flipH="1" flipV="1">
              <a:off x="8791902" y="2345614"/>
              <a:ext cx="410984" cy="8718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98527" name="TextBox 39958"/>
            <p:cNvSpPr txBox="1">
              <a:spLocks noChangeArrowheads="1"/>
            </p:cNvSpPr>
            <p:nvPr/>
          </p:nvSpPr>
          <p:spPr bwMode="auto">
            <a:xfrm>
              <a:off x="7958081" y="2471291"/>
              <a:ext cx="886407" cy="49104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 i="1"/>
                <a:t>ISP B</a:t>
              </a:r>
            </a:p>
          </p:txBody>
        </p:sp>
        <p:grpSp>
          <p:nvGrpSpPr>
            <p:cNvPr id="98528" name="Group 133"/>
            <p:cNvGrpSpPr>
              <a:grpSpLocks/>
            </p:cNvGrpSpPr>
            <p:nvPr/>
          </p:nvGrpSpPr>
          <p:grpSpPr bwMode="auto">
            <a:xfrm>
              <a:off x="9555206" y="2650627"/>
              <a:ext cx="532759" cy="184809"/>
              <a:chOff x="2356" y="1300"/>
              <a:chExt cx="555" cy="194"/>
            </a:xfrm>
          </p:grpSpPr>
          <p:sp>
            <p:nvSpPr>
              <p:cNvPr id="98583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84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85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586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589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590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587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588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529" name="Group 133"/>
            <p:cNvGrpSpPr>
              <a:grpSpLocks/>
            </p:cNvGrpSpPr>
            <p:nvPr/>
          </p:nvGrpSpPr>
          <p:grpSpPr bwMode="auto">
            <a:xfrm>
              <a:off x="8772607" y="2725609"/>
              <a:ext cx="532759" cy="184809"/>
              <a:chOff x="2356" y="1300"/>
              <a:chExt cx="555" cy="194"/>
            </a:xfrm>
          </p:grpSpPr>
          <p:sp>
            <p:nvSpPr>
              <p:cNvPr id="98575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76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77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578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581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582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579" name="Line 140"/>
              <p:cNvSpPr>
                <a:spLocks noChangeShapeType="1"/>
              </p:cNvSpPr>
              <p:nvPr/>
            </p:nvSpPr>
            <p:spPr bwMode="auto">
              <a:xfrm>
                <a:off x="2358" y="1356"/>
                <a:ext cx="0" cy="88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580" name="Line 141"/>
              <p:cNvSpPr>
                <a:spLocks noChangeShapeType="1"/>
              </p:cNvSpPr>
              <p:nvPr/>
            </p:nvSpPr>
            <p:spPr bwMode="auto">
              <a:xfrm>
                <a:off x="2908" y="1358"/>
                <a:ext cx="0" cy="8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530" name="Group 133"/>
            <p:cNvGrpSpPr>
              <a:grpSpLocks/>
            </p:cNvGrpSpPr>
            <p:nvPr/>
          </p:nvGrpSpPr>
          <p:grpSpPr bwMode="auto">
            <a:xfrm>
              <a:off x="9060908" y="2428111"/>
              <a:ext cx="532759" cy="184809"/>
              <a:chOff x="2356" y="1300"/>
              <a:chExt cx="555" cy="194"/>
            </a:xfrm>
          </p:grpSpPr>
          <p:sp>
            <p:nvSpPr>
              <p:cNvPr id="98567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68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69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570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573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574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571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572" name="Line 141"/>
              <p:cNvSpPr>
                <a:spLocks noChangeShapeType="1"/>
              </p:cNvSpPr>
              <p:nvPr/>
            </p:nvSpPr>
            <p:spPr bwMode="auto">
              <a:xfrm>
                <a:off x="2908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531" name="Group 133"/>
            <p:cNvGrpSpPr>
              <a:grpSpLocks/>
            </p:cNvGrpSpPr>
            <p:nvPr/>
          </p:nvGrpSpPr>
          <p:grpSpPr bwMode="auto">
            <a:xfrm>
              <a:off x="10005281" y="2289952"/>
              <a:ext cx="532759" cy="184809"/>
              <a:chOff x="2356" y="1300"/>
              <a:chExt cx="555" cy="194"/>
            </a:xfrm>
          </p:grpSpPr>
          <p:sp>
            <p:nvSpPr>
              <p:cNvPr id="98559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60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61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562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565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566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563" name="Line 140"/>
              <p:cNvSpPr>
                <a:spLocks noChangeShapeType="1"/>
              </p:cNvSpPr>
              <p:nvPr/>
            </p:nvSpPr>
            <p:spPr bwMode="auto">
              <a:xfrm>
                <a:off x="2357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564" name="Line 141"/>
              <p:cNvSpPr>
                <a:spLocks noChangeShapeType="1"/>
              </p:cNvSpPr>
              <p:nvPr/>
            </p:nvSpPr>
            <p:spPr bwMode="auto">
              <a:xfrm>
                <a:off x="2908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532" name="Group 133"/>
            <p:cNvGrpSpPr>
              <a:grpSpLocks/>
            </p:cNvGrpSpPr>
            <p:nvPr/>
          </p:nvGrpSpPr>
          <p:grpSpPr bwMode="auto">
            <a:xfrm>
              <a:off x="10232661" y="2882876"/>
              <a:ext cx="532759" cy="184809"/>
              <a:chOff x="2356" y="1300"/>
              <a:chExt cx="555" cy="194"/>
            </a:xfrm>
          </p:grpSpPr>
          <p:sp>
            <p:nvSpPr>
              <p:cNvPr id="98551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52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53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554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557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558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555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556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533" name="Group 133"/>
            <p:cNvGrpSpPr>
              <a:grpSpLocks/>
            </p:cNvGrpSpPr>
            <p:nvPr/>
          </p:nvGrpSpPr>
          <p:grpSpPr bwMode="auto">
            <a:xfrm>
              <a:off x="9330660" y="3072767"/>
              <a:ext cx="532759" cy="184809"/>
              <a:chOff x="2356" y="1300"/>
              <a:chExt cx="555" cy="194"/>
            </a:xfrm>
          </p:grpSpPr>
          <p:sp>
            <p:nvSpPr>
              <p:cNvPr id="98543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44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45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546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549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550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547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548" name="Line 141"/>
              <p:cNvSpPr>
                <a:spLocks noChangeShapeType="1"/>
              </p:cNvSpPr>
              <p:nvPr/>
            </p:nvSpPr>
            <p:spPr bwMode="auto">
              <a:xfrm>
                <a:off x="2907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534" name="Group 133"/>
            <p:cNvGrpSpPr>
              <a:grpSpLocks/>
            </p:cNvGrpSpPr>
            <p:nvPr/>
          </p:nvGrpSpPr>
          <p:grpSpPr bwMode="auto">
            <a:xfrm>
              <a:off x="8438032" y="3018963"/>
              <a:ext cx="532759" cy="184809"/>
              <a:chOff x="2356" y="1300"/>
              <a:chExt cx="555" cy="194"/>
            </a:xfrm>
          </p:grpSpPr>
          <p:sp>
            <p:nvSpPr>
              <p:cNvPr id="98535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36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37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538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541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542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539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540" name="Line 141"/>
              <p:cNvSpPr>
                <a:spLocks noChangeShapeType="1"/>
              </p:cNvSpPr>
              <p:nvPr/>
            </p:nvSpPr>
            <p:spPr bwMode="auto">
              <a:xfrm>
                <a:off x="2910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grpSp>
        <p:nvGrpSpPr>
          <p:cNvPr id="98310" name="Group 331"/>
          <p:cNvGrpSpPr>
            <a:grpSpLocks/>
          </p:cNvGrpSpPr>
          <p:nvPr/>
        </p:nvGrpSpPr>
        <p:grpSpPr bwMode="auto">
          <a:xfrm>
            <a:off x="1803400" y="2755900"/>
            <a:ext cx="3467100" cy="1193800"/>
            <a:chOff x="7848600" y="2044700"/>
            <a:chExt cx="3200399" cy="1371600"/>
          </a:xfrm>
        </p:grpSpPr>
        <p:sp>
          <p:nvSpPr>
            <p:cNvPr id="98433" name="Oval 332"/>
            <p:cNvSpPr>
              <a:spLocks noChangeArrowheads="1"/>
            </p:cNvSpPr>
            <p:nvPr/>
          </p:nvSpPr>
          <p:spPr bwMode="auto">
            <a:xfrm>
              <a:off x="7848600" y="2044700"/>
              <a:ext cx="3200399" cy="1371600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98434" name="Group 133"/>
            <p:cNvGrpSpPr>
              <a:grpSpLocks/>
            </p:cNvGrpSpPr>
            <p:nvPr/>
          </p:nvGrpSpPr>
          <p:grpSpPr bwMode="auto">
            <a:xfrm>
              <a:off x="8526482" y="2160804"/>
              <a:ext cx="532759" cy="184809"/>
              <a:chOff x="2356" y="1300"/>
              <a:chExt cx="555" cy="194"/>
            </a:xfrm>
          </p:grpSpPr>
          <p:sp>
            <p:nvSpPr>
              <p:cNvPr id="98508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09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10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511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514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515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512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513" name="Line 141"/>
              <p:cNvSpPr>
                <a:spLocks noChangeShapeType="1"/>
              </p:cNvSpPr>
              <p:nvPr/>
            </p:nvSpPr>
            <p:spPr bwMode="auto">
              <a:xfrm>
                <a:off x="2906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cxnSp>
          <p:nvCxnSpPr>
            <p:cNvPr id="98435" name="Straight Connector 334"/>
            <p:cNvCxnSpPr>
              <a:cxnSpLocks noChangeShapeType="1"/>
              <a:stCxn id="98513" idx="0"/>
            </p:cNvCxnSpPr>
            <p:nvPr/>
          </p:nvCxnSpPr>
          <p:spPr bwMode="auto">
            <a:xfrm>
              <a:off x="9055401" y="2220819"/>
              <a:ext cx="975377" cy="13653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436" name="Straight Connector 335"/>
            <p:cNvCxnSpPr>
              <a:cxnSpLocks noChangeShapeType="1"/>
            </p:cNvCxnSpPr>
            <p:nvPr/>
          </p:nvCxnSpPr>
          <p:spPr bwMode="auto">
            <a:xfrm>
              <a:off x="9522191" y="2583188"/>
              <a:ext cx="120745" cy="8339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437" name="Straight Connector 336"/>
            <p:cNvCxnSpPr>
              <a:cxnSpLocks noChangeShapeType="1"/>
            </p:cNvCxnSpPr>
            <p:nvPr/>
          </p:nvCxnSpPr>
          <p:spPr bwMode="auto">
            <a:xfrm flipV="1">
              <a:off x="9323081" y="2786992"/>
              <a:ext cx="243358" cy="4562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438" name="Straight Connector 337"/>
            <p:cNvCxnSpPr>
              <a:cxnSpLocks noChangeShapeType="1"/>
            </p:cNvCxnSpPr>
            <p:nvPr/>
          </p:nvCxnSpPr>
          <p:spPr bwMode="auto">
            <a:xfrm flipV="1">
              <a:off x="9028147" y="2611644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439" name="Straight Connector 338"/>
            <p:cNvCxnSpPr>
              <a:cxnSpLocks noChangeShapeType="1"/>
            </p:cNvCxnSpPr>
            <p:nvPr/>
          </p:nvCxnSpPr>
          <p:spPr bwMode="auto">
            <a:xfrm flipV="1">
              <a:off x="8729859" y="2909476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440" name="Straight Connector 339"/>
            <p:cNvCxnSpPr>
              <a:cxnSpLocks noChangeShapeType="1"/>
            </p:cNvCxnSpPr>
            <p:nvPr/>
          </p:nvCxnSpPr>
          <p:spPr bwMode="auto">
            <a:xfrm flipV="1">
              <a:off x="9537887" y="2836224"/>
              <a:ext cx="252969" cy="25294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441" name="Straight Connector 340"/>
            <p:cNvCxnSpPr>
              <a:cxnSpLocks noChangeShapeType="1"/>
            </p:cNvCxnSpPr>
            <p:nvPr/>
          </p:nvCxnSpPr>
          <p:spPr bwMode="auto">
            <a:xfrm flipH="1" flipV="1">
              <a:off x="10029359" y="2822067"/>
              <a:ext cx="354959" cy="12439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442" name="Straight Connector 341"/>
            <p:cNvCxnSpPr>
              <a:cxnSpLocks noChangeShapeType="1"/>
            </p:cNvCxnSpPr>
            <p:nvPr/>
          </p:nvCxnSpPr>
          <p:spPr bwMode="auto">
            <a:xfrm flipV="1">
              <a:off x="10015190" y="2475242"/>
              <a:ext cx="283363" cy="19566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443" name="Straight Connector 342"/>
            <p:cNvCxnSpPr>
              <a:cxnSpLocks noChangeShapeType="1"/>
              <a:endCxn id="98508" idx="4"/>
            </p:cNvCxnSpPr>
            <p:nvPr/>
          </p:nvCxnSpPr>
          <p:spPr bwMode="auto">
            <a:xfrm flipH="1" flipV="1">
              <a:off x="8791902" y="2345614"/>
              <a:ext cx="410984" cy="8718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98444" name="TextBox 343"/>
            <p:cNvSpPr txBox="1">
              <a:spLocks noChangeArrowheads="1"/>
            </p:cNvSpPr>
            <p:nvPr/>
          </p:nvSpPr>
          <p:spPr bwMode="auto">
            <a:xfrm>
              <a:off x="7958081" y="2471292"/>
              <a:ext cx="874406" cy="40011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 i="1"/>
                <a:t>ISP A</a:t>
              </a:r>
            </a:p>
          </p:txBody>
        </p:sp>
        <p:grpSp>
          <p:nvGrpSpPr>
            <p:cNvPr id="98445" name="Group 133"/>
            <p:cNvGrpSpPr>
              <a:grpSpLocks/>
            </p:cNvGrpSpPr>
            <p:nvPr/>
          </p:nvGrpSpPr>
          <p:grpSpPr bwMode="auto">
            <a:xfrm>
              <a:off x="9555206" y="2650627"/>
              <a:ext cx="532759" cy="184809"/>
              <a:chOff x="2356" y="1300"/>
              <a:chExt cx="555" cy="194"/>
            </a:xfrm>
          </p:grpSpPr>
          <p:sp>
            <p:nvSpPr>
              <p:cNvPr id="98500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01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502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503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506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507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504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505" name="Line 141"/>
              <p:cNvSpPr>
                <a:spLocks noChangeShapeType="1"/>
              </p:cNvSpPr>
              <p:nvPr/>
            </p:nvSpPr>
            <p:spPr bwMode="auto">
              <a:xfrm>
                <a:off x="2906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446" name="Group 133"/>
            <p:cNvGrpSpPr>
              <a:grpSpLocks/>
            </p:cNvGrpSpPr>
            <p:nvPr/>
          </p:nvGrpSpPr>
          <p:grpSpPr bwMode="auto">
            <a:xfrm>
              <a:off x="8772607" y="2725609"/>
              <a:ext cx="532759" cy="184809"/>
              <a:chOff x="2356" y="1300"/>
              <a:chExt cx="555" cy="194"/>
            </a:xfrm>
          </p:grpSpPr>
          <p:sp>
            <p:nvSpPr>
              <p:cNvPr id="98492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93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94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495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498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499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496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497" name="Line 141"/>
              <p:cNvSpPr>
                <a:spLocks noChangeShapeType="1"/>
              </p:cNvSpPr>
              <p:nvPr/>
            </p:nvSpPr>
            <p:spPr bwMode="auto">
              <a:xfrm>
                <a:off x="2906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447" name="Group 133"/>
            <p:cNvGrpSpPr>
              <a:grpSpLocks/>
            </p:cNvGrpSpPr>
            <p:nvPr/>
          </p:nvGrpSpPr>
          <p:grpSpPr bwMode="auto">
            <a:xfrm>
              <a:off x="9060908" y="2428111"/>
              <a:ext cx="532759" cy="184809"/>
              <a:chOff x="2356" y="1300"/>
              <a:chExt cx="555" cy="194"/>
            </a:xfrm>
          </p:grpSpPr>
          <p:sp>
            <p:nvSpPr>
              <p:cNvPr id="98484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85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86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487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490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491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488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489" name="Line 141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448" name="Group 133"/>
            <p:cNvGrpSpPr>
              <a:grpSpLocks/>
            </p:cNvGrpSpPr>
            <p:nvPr/>
          </p:nvGrpSpPr>
          <p:grpSpPr bwMode="auto">
            <a:xfrm>
              <a:off x="10005281" y="2289952"/>
              <a:ext cx="532759" cy="184809"/>
              <a:chOff x="2356" y="1300"/>
              <a:chExt cx="555" cy="194"/>
            </a:xfrm>
          </p:grpSpPr>
          <p:sp>
            <p:nvSpPr>
              <p:cNvPr id="98476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77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78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479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482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483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480" name="Line 140"/>
              <p:cNvSpPr>
                <a:spLocks noChangeShapeType="1"/>
              </p:cNvSpPr>
              <p:nvPr/>
            </p:nvSpPr>
            <p:spPr bwMode="auto">
              <a:xfrm>
                <a:off x="2358" y="1360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481" name="Line 141"/>
              <p:cNvSpPr>
                <a:spLocks noChangeShapeType="1"/>
              </p:cNvSpPr>
              <p:nvPr/>
            </p:nvSpPr>
            <p:spPr bwMode="auto">
              <a:xfrm>
                <a:off x="2906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449" name="Group 133"/>
            <p:cNvGrpSpPr>
              <a:grpSpLocks/>
            </p:cNvGrpSpPr>
            <p:nvPr/>
          </p:nvGrpSpPr>
          <p:grpSpPr bwMode="auto">
            <a:xfrm>
              <a:off x="10232661" y="2882876"/>
              <a:ext cx="532759" cy="184809"/>
              <a:chOff x="2356" y="1300"/>
              <a:chExt cx="555" cy="194"/>
            </a:xfrm>
          </p:grpSpPr>
          <p:sp>
            <p:nvSpPr>
              <p:cNvPr id="98468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69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70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471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474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475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472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473" name="Line 141"/>
              <p:cNvSpPr>
                <a:spLocks noChangeShapeType="1"/>
              </p:cNvSpPr>
              <p:nvPr/>
            </p:nvSpPr>
            <p:spPr bwMode="auto">
              <a:xfrm>
                <a:off x="2906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450" name="Group 133"/>
            <p:cNvGrpSpPr>
              <a:grpSpLocks/>
            </p:cNvGrpSpPr>
            <p:nvPr/>
          </p:nvGrpSpPr>
          <p:grpSpPr bwMode="auto">
            <a:xfrm>
              <a:off x="9330660" y="3072767"/>
              <a:ext cx="532759" cy="184809"/>
              <a:chOff x="2356" y="1300"/>
              <a:chExt cx="555" cy="194"/>
            </a:xfrm>
          </p:grpSpPr>
          <p:sp>
            <p:nvSpPr>
              <p:cNvPr id="98460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61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62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463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466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467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464" name="Line 140"/>
              <p:cNvSpPr>
                <a:spLocks noChangeShapeType="1"/>
              </p:cNvSpPr>
              <p:nvPr/>
            </p:nvSpPr>
            <p:spPr bwMode="auto">
              <a:xfrm>
                <a:off x="2357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465" name="Line 141"/>
              <p:cNvSpPr>
                <a:spLocks noChangeShapeType="1"/>
              </p:cNvSpPr>
              <p:nvPr/>
            </p:nvSpPr>
            <p:spPr bwMode="auto">
              <a:xfrm>
                <a:off x="2907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451" name="Group 133"/>
            <p:cNvGrpSpPr>
              <a:grpSpLocks/>
            </p:cNvGrpSpPr>
            <p:nvPr/>
          </p:nvGrpSpPr>
          <p:grpSpPr bwMode="auto">
            <a:xfrm>
              <a:off x="8438032" y="3018963"/>
              <a:ext cx="532759" cy="184809"/>
              <a:chOff x="2356" y="1300"/>
              <a:chExt cx="555" cy="194"/>
            </a:xfrm>
          </p:grpSpPr>
          <p:sp>
            <p:nvSpPr>
              <p:cNvPr id="98452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53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54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455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458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459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456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79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457" name="Line 141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grpSp>
        <p:nvGrpSpPr>
          <p:cNvPr id="98311" name="Group 416"/>
          <p:cNvGrpSpPr>
            <a:grpSpLocks/>
          </p:cNvGrpSpPr>
          <p:nvPr/>
        </p:nvGrpSpPr>
        <p:grpSpPr bwMode="auto">
          <a:xfrm>
            <a:off x="1498600" y="4165600"/>
            <a:ext cx="3086100" cy="1168400"/>
            <a:chOff x="7848600" y="2044700"/>
            <a:chExt cx="3200399" cy="1371600"/>
          </a:xfrm>
        </p:grpSpPr>
        <p:sp>
          <p:nvSpPr>
            <p:cNvPr id="98350" name="Oval 417"/>
            <p:cNvSpPr>
              <a:spLocks noChangeArrowheads="1"/>
            </p:cNvSpPr>
            <p:nvPr/>
          </p:nvSpPr>
          <p:spPr bwMode="auto">
            <a:xfrm>
              <a:off x="7848600" y="2044700"/>
              <a:ext cx="3200399" cy="1371600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98351" name="Group 133"/>
            <p:cNvGrpSpPr>
              <a:grpSpLocks/>
            </p:cNvGrpSpPr>
            <p:nvPr/>
          </p:nvGrpSpPr>
          <p:grpSpPr bwMode="auto">
            <a:xfrm>
              <a:off x="8526482" y="2160804"/>
              <a:ext cx="532759" cy="184809"/>
              <a:chOff x="2356" y="1300"/>
              <a:chExt cx="555" cy="194"/>
            </a:xfrm>
          </p:grpSpPr>
          <p:sp>
            <p:nvSpPr>
              <p:cNvPr id="98425" name="Oval 492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26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27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428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431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432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429" name="Line 140"/>
              <p:cNvSpPr>
                <a:spLocks noChangeShapeType="1"/>
              </p:cNvSpPr>
              <p:nvPr/>
            </p:nvSpPr>
            <p:spPr bwMode="auto">
              <a:xfrm>
                <a:off x="2358" y="1360"/>
                <a:ext cx="0" cy="8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430" name="Line 141"/>
              <p:cNvSpPr>
                <a:spLocks noChangeShapeType="1"/>
              </p:cNvSpPr>
              <p:nvPr/>
            </p:nvSpPr>
            <p:spPr bwMode="auto">
              <a:xfrm>
                <a:off x="2907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cxnSp>
          <p:nvCxnSpPr>
            <p:cNvPr id="98352" name="Straight Connector 419"/>
            <p:cNvCxnSpPr>
              <a:cxnSpLocks noChangeShapeType="1"/>
              <a:stCxn id="98430" idx="0"/>
            </p:cNvCxnSpPr>
            <p:nvPr/>
          </p:nvCxnSpPr>
          <p:spPr bwMode="auto">
            <a:xfrm>
              <a:off x="9055401" y="2220819"/>
              <a:ext cx="975377" cy="13653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353" name="Straight Connector 420"/>
            <p:cNvCxnSpPr>
              <a:cxnSpLocks noChangeShapeType="1"/>
            </p:cNvCxnSpPr>
            <p:nvPr/>
          </p:nvCxnSpPr>
          <p:spPr bwMode="auto">
            <a:xfrm>
              <a:off x="9522191" y="2583188"/>
              <a:ext cx="120745" cy="8339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354" name="Straight Connector 421"/>
            <p:cNvCxnSpPr>
              <a:cxnSpLocks noChangeShapeType="1"/>
            </p:cNvCxnSpPr>
            <p:nvPr/>
          </p:nvCxnSpPr>
          <p:spPr bwMode="auto">
            <a:xfrm flipV="1">
              <a:off x="9323081" y="2786992"/>
              <a:ext cx="243358" cy="4562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355" name="Straight Connector 422"/>
            <p:cNvCxnSpPr>
              <a:cxnSpLocks noChangeShapeType="1"/>
            </p:cNvCxnSpPr>
            <p:nvPr/>
          </p:nvCxnSpPr>
          <p:spPr bwMode="auto">
            <a:xfrm flipV="1">
              <a:off x="9028147" y="2611644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356" name="Straight Connector 423"/>
            <p:cNvCxnSpPr>
              <a:cxnSpLocks noChangeShapeType="1"/>
            </p:cNvCxnSpPr>
            <p:nvPr/>
          </p:nvCxnSpPr>
          <p:spPr bwMode="auto">
            <a:xfrm flipV="1">
              <a:off x="8729859" y="2909476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357" name="Straight Connector 424"/>
            <p:cNvCxnSpPr>
              <a:cxnSpLocks noChangeShapeType="1"/>
            </p:cNvCxnSpPr>
            <p:nvPr/>
          </p:nvCxnSpPr>
          <p:spPr bwMode="auto">
            <a:xfrm flipV="1">
              <a:off x="9537887" y="2836224"/>
              <a:ext cx="252969" cy="25294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358" name="Straight Connector 425"/>
            <p:cNvCxnSpPr>
              <a:cxnSpLocks noChangeShapeType="1"/>
            </p:cNvCxnSpPr>
            <p:nvPr/>
          </p:nvCxnSpPr>
          <p:spPr bwMode="auto">
            <a:xfrm flipH="1" flipV="1">
              <a:off x="10029359" y="2822067"/>
              <a:ext cx="354959" cy="12439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359" name="Straight Connector 426"/>
            <p:cNvCxnSpPr>
              <a:cxnSpLocks noChangeShapeType="1"/>
            </p:cNvCxnSpPr>
            <p:nvPr/>
          </p:nvCxnSpPr>
          <p:spPr bwMode="auto">
            <a:xfrm flipV="1">
              <a:off x="10015190" y="2475242"/>
              <a:ext cx="283363" cy="19566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360" name="Straight Connector 427"/>
            <p:cNvCxnSpPr>
              <a:cxnSpLocks noChangeShapeType="1"/>
              <a:endCxn id="98425" idx="4"/>
            </p:cNvCxnSpPr>
            <p:nvPr/>
          </p:nvCxnSpPr>
          <p:spPr bwMode="auto">
            <a:xfrm flipH="1" flipV="1">
              <a:off x="8791902" y="2345614"/>
              <a:ext cx="410984" cy="8718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98361" name="TextBox 428"/>
            <p:cNvSpPr txBox="1">
              <a:spLocks noChangeArrowheads="1"/>
            </p:cNvSpPr>
            <p:nvPr/>
          </p:nvSpPr>
          <p:spPr bwMode="auto">
            <a:xfrm>
              <a:off x="7958081" y="2471292"/>
              <a:ext cx="876536" cy="46969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 i="1"/>
                <a:t>ISP C</a:t>
              </a:r>
            </a:p>
          </p:txBody>
        </p:sp>
        <p:grpSp>
          <p:nvGrpSpPr>
            <p:cNvPr id="98362" name="Group 133"/>
            <p:cNvGrpSpPr>
              <a:grpSpLocks/>
            </p:cNvGrpSpPr>
            <p:nvPr/>
          </p:nvGrpSpPr>
          <p:grpSpPr bwMode="auto">
            <a:xfrm>
              <a:off x="9555206" y="2650627"/>
              <a:ext cx="532759" cy="184809"/>
              <a:chOff x="2356" y="1300"/>
              <a:chExt cx="555" cy="194"/>
            </a:xfrm>
          </p:grpSpPr>
          <p:sp>
            <p:nvSpPr>
              <p:cNvPr id="98417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18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19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420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423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424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421" name="Line 140"/>
              <p:cNvSpPr>
                <a:spLocks noChangeShapeType="1"/>
              </p:cNvSpPr>
              <p:nvPr/>
            </p:nvSpPr>
            <p:spPr bwMode="auto">
              <a:xfrm>
                <a:off x="2358" y="1360"/>
                <a:ext cx="0" cy="8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422" name="Line 141"/>
              <p:cNvSpPr>
                <a:spLocks noChangeShapeType="1"/>
              </p:cNvSpPr>
              <p:nvPr/>
            </p:nvSpPr>
            <p:spPr bwMode="auto">
              <a:xfrm>
                <a:off x="2907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363" name="Group 133"/>
            <p:cNvGrpSpPr>
              <a:grpSpLocks/>
            </p:cNvGrpSpPr>
            <p:nvPr/>
          </p:nvGrpSpPr>
          <p:grpSpPr bwMode="auto">
            <a:xfrm>
              <a:off x="8772607" y="2725609"/>
              <a:ext cx="532759" cy="184809"/>
              <a:chOff x="2356" y="1300"/>
              <a:chExt cx="555" cy="194"/>
            </a:xfrm>
          </p:grpSpPr>
          <p:sp>
            <p:nvSpPr>
              <p:cNvPr id="98409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10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11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412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415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416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413" name="Line 140"/>
              <p:cNvSpPr>
                <a:spLocks noChangeShapeType="1"/>
              </p:cNvSpPr>
              <p:nvPr/>
            </p:nvSpPr>
            <p:spPr bwMode="auto">
              <a:xfrm>
                <a:off x="2357" y="1360"/>
                <a:ext cx="0" cy="8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414" name="Line 141"/>
              <p:cNvSpPr>
                <a:spLocks noChangeShapeType="1"/>
              </p:cNvSpPr>
              <p:nvPr/>
            </p:nvSpPr>
            <p:spPr bwMode="auto">
              <a:xfrm>
                <a:off x="2908" y="1362"/>
                <a:ext cx="0" cy="8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364" name="Group 133"/>
            <p:cNvGrpSpPr>
              <a:grpSpLocks/>
            </p:cNvGrpSpPr>
            <p:nvPr/>
          </p:nvGrpSpPr>
          <p:grpSpPr bwMode="auto">
            <a:xfrm>
              <a:off x="9060908" y="2428111"/>
              <a:ext cx="532759" cy="184809"/>
              <a:chOff x="2356" y="1300"/>
              <a:chExt cx="555" cy="194"/>
            </a:xfrm>
          </p:grpSpPr>
          <p:sp>
            <p:nvSpPr>
              <p:cNvPr id="98401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02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403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404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407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408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405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406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365" name="Group 133"/>
            <p:cNvGrpSpPr>
              <a:grpSpLocks/>
            </p:cNvGrpSpPr>
            <p:nvPr/>
          </p:nvGrpSpPr>
          <p:grpSpPr bwMode="auto">
            <a:xfrm>
              <a:off x="10005281" y="2289952"/>
              <a:ext cx="532759" cy="184809"/>
              <a:chOff x="2356" y="1300"/>
              <a:chExt cx="555" cy="194"/>
            </a:xfrm>
          </p:grpSpPr>
          <p:sp>
            <p:nvSpPr>
              <p:cNvPr id="98393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394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395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396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399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400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397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398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366" name="Group 133"/>
            <p:cNvGrpSpPr>
              <a:grpSpLocks/>
            </p:cNvGrpSpPr>
            <p:nvPr/>
          </p:nvGrpSpPr>
          <p:grpSpPr bwMode="auto">
            <a:xfrm>
              <a:off x="10232661" y="2882876"/>
              <a:ext cx="532759" cy="184809"/>
              <a:chOff x="2356" y="1300"/>
              <a:chExt cx="555" cy="194"/>
            </a:xfrm>
          </p:grpSpPr>
          <p:sp>
            <p:nvSpPr>
              <p:cNvPr id="98385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386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387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388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391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392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389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390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367" name="Group 133"/>
            <p:cNvGrpSpPr>
              <a:grpSpLocks/>
            </p:cNvGrpSpPr>
            <p:nvPr/>
          </p:nvGrpSpPr>
          <p:grpSpPr bwMode="auto">
            <a:xfrm>
              <a:off x="9330660" y="3072767"/>
              <a:ext cx="532759" cy="184809"/>
              <a:chOff x="2356" y="1300"/>
              <a:chExt cx="555" cy="194"/>
            </a:xfrm>
          </p:grpSpPr>
          <p:sp>
            <p:nvSpPr>
              <p:cNvPr id="98377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378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379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380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383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384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381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382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98368" name="Group 133"/>
            <p:cNvGrpSpPr>
              <a:grpSpLocks/>
            </p:cNvGrpSpPr>
            <p:nvPr/>
          </p:nvGrpSpPr>
          <p:grpSpPr bwMode="auto">
            <a:xfrm>
              <a:off x="8438032" y="3018963"/>
              <a:ext cx="532759" cy="184809"/>
              <a:chOff x="2356" y="1300"/>
              <a:chExt cx="555" cy="194"/>
            </a:xfrm>
          </p:grpSpPr>
          <p:sp>
            <p:nvSpPr>
              <p:cNvPr id="98369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370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98371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98372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98375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98376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98373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98374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cxnSp>
        <p:nvCxnSpPr>
          <p:cNvPr id="98312" name="Straight Connector 12"/>
          <p:cNvCxnSpPr>
            <a:cxnSpLocks noChangeShapeType="1"/>
            <a:endCxn id="98510" idx="1"/>
          </p:cNvCxnSpPr>
          <p:nvPr/>
        </p:nvCxnSpPr>
        <p:spPr bwMode="auto">
          <a:xfrm>
            <a:off x="2382838" y="2609850"/>
            <a:ext cx="238125" cy="2619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13" name="Straight Connector 500"/>
          <p:cNvCxnSpPr>
            <a:cxnSpLocks noChangeShapeType="1"/>
            <a:stCxn id="98635" idx="8"/>
            <a:endCxn id="98333" idx="2"/>
          </p:cNvCxnSpPr>
          <p:nvPr/>
        </p:nvCxnSpPr>
        <p:spPr bwMode="auto">
          <a:xfrm>
            <a:off x="1455738" y="2990850"/>
            <a:ext cx="38100" cy="3095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14" name="Straight Connector 501"/>
          <p:cNvCxnSpPr>
            <a:cxnSpLocks noChangeShapeType="1"/>
            <a:endCxn id="98333" idx="3"/>
          </p:cNvCxnSpPr>
          <p:nvPr/>
        </p:nvCxnSpPr>
        <p:spPr bwMode="auto">
          <a:xfrm>
            <a:off x="1235075" y="3271838"/>
            <a:ext cx="123825" cy="2127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15" name="Straight Connector 502"/>
          <p:cNvCxnSpPr>
            <a:cxnSpLocks noChangeShapeType="1"/>
            <a:endCxn id="98478" idx="1"/>
          </p:cNvCxnSpPr>
          <p:nvPr/>
        </p:nvCxnSpPr>
        <p:spPr bwMode="auto">
          <a:xfrm>
            <a:off x="3916363" y="2411413"/>
            <a:ext cx="307975" cy="5730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16" name="Straight Connector 503"/>
          <p:cNvCxnSpPr>
            <a:cxnSpLocks noChangeShapeType="1"/>
            <a:endCxn id="98478" idx="0"/>
          </p:cNvCxnSpPr>
          <p:nvPr/>
        </p:nvCxnSpPr>
        <p:spPr bwMode="auto">
          <a:xfrm flipH="1">
            <a:off x="4425950" y="2389188"/>
            <a:ext cx="384175" cy="57943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17" name="Straight Connector 504"/>
          <p:cNvCxnSpPr>
            <a:cxnSpLocks noChangeShapeType="1"/>
            <a:endCxn id="98561" idx="0"/>
          </p:cNvCxnSpPr>
          <p:nvPr/>
        </p:nvCxnSpPr>
        <p:spPr bwMode="auto">
          <a:xfrm>
            <a:off x="6770688" y="2900363"/>
            <a:ext cx="215900" cy="10461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18" name="Straight Connector 505"/>
          <p:cNvCxnSpPr>
            <a:cxnSpLocks noChangeShapeType="1"/>
          </p:cNvCxnSpPr>
          <p:nvPr/>
        </p:nvCxnSpPr>
        <p:spPr bwMode="auto">
          <a:xfrm flipH="1">
            <a:off x="7137400" y="3251200"/>
            <a:ext cx="241300" cy="6921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19" name="Straight Connector 506"/>
          <p:cNvCxnSpPr>
            <a:cxnSpLocks noChangeShapeType="1"/>
            <a:stCxn id="98627" idx="4"/>
            <a:endCxn id="98556" idx="0"/>
          </p:cNvCxnSpPr>
          <p:nvPr/>
        </p:nvCxnSpPr>
        <p:spPr bwMode="auto">
          <a:xfrm flipH="1">
            <a:off x="7483475" y="4229100"/>
            <a:ext cx="541338" cy="2492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20" name="Straight Connector 507"/>
          <p:cNvCxnSpPr>
            <a:cxnSpLocks noChangeShapeType="1"/>
          </p:cNvCxnSpPr>
          <p:nvPr/>
        </p:nvCxnSpPr>
        <p:spPr bwMode="auto">
          <a:xfrm flipH="1" flipV="1">
            <a:off x="7454900" y="4573588"/>
            <a:ext cx="796925" cy="6143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21" name="Straight Connector 508"/>
          <p:cNvCxnSpPr>
            <a:cxnSpLocks noChangeShapeType="1"/>
            <a:endCxn id="98543" idx="5"/>
          </p:cNvCxnSpPr>
          <p:nvPr/>
        </p:nvCxnSpPr>
        <p:spPr bwMode="auto">
          <a:xfrm flipH="1" flipV="1">
            <a:off x="6496050" y="4722813"/>
            <a:ext cx="1047750" cy="9667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22" name="Straight Connector 509"/>
          <p:cNvCxnSpPr>
            <a:cxnSpLocks noChangeShapeType="1"/>
            <a:stCxn id="98625" idx="0"/>
            <a:endCxn id="98331" idx="5"/>
          </p:cNvCxnSpPr>
          <p:nvPr/>
        </p:nvCxnSpPr>
        <p:spPr bwMode="auto">
          <a:xfrm flipH="1" flipV="1">
            <a:off x="5084763" y="5684838"/>
            <a:ext cx="520700" cy="1698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23" name="Straight Connector 510"/>
          <p:cNvCxnSpPr>
            <a:cxnSpLocks noChangeShapeType="1"/>
          </p:cNvCxnSpPr>
          <p:nvPr/>
        </p:nvCxnSpPr>
        <p:spPr bwMode="auto">
          <a:xfrm flipH="1" flipV="1">
            <a:off x="4068763" y="5045075"/>
            <a:ext cx="371475" cy="9731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24" name="Straight Connector 511"/>
          <p:cNvCxnSpPr>
            <a:cxnSpLocks noChangeShapeType="1"/>
            <a:stCxn id="98622" idx="0"/>
          </p:cNvCxnSpPr>
          <p:nvPr/>
        </p:nvCxnSpPr>
        <p:spPr bwMode="auto">
          <a:xfrm flipV="1">
            <a:off x="3389313" y="5689600"/>
            <a:ext cx="306387" cy="1651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25" name="Straight Connector 512"/>
          <p:cNvCxnSpPr>
            <a:cxnSpLocks noChangeShapeType="1"/>
          </p:cNvCxnSpPr>
          <p:nvPr/>
        </p:nvCxnSpPr>
        <p:spPr bwMode="auto">
          <a:xfrm flipV="1">
            <a:off x="1790700" y="5160963"/>
            <a:ext cx="401638" cy="2095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26" name="Straight Connector 513"/>
          <p:cNvCxnSpPr>
            <a:cxnSpLocks noChangeShapeType="1"/>
            <a:stCxn id="98644" idx="0"/>
          </p:cNvCxnSpPr>
          <p:nvPr/>
        </p:nvCxnSpPr>
        <p:spPr bwMode="auto">
          <a:xfrm flipV="1">
            <a:off x="1179513" y="4467225"/>
            <a:ext cx="227012" cy="28257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27" name="Straight Connector 514"/>
          <p:cNvCxnSpPr>
            <a:cxnSpLocks noChangeShapeType="1"/>
            <a:endCxn id="98333" idx="5"/>
          </p:cNvCxnSpPr>
          <p:nvPr/>
        </p:nvCxnSpPr>
        <p:spPr bwMode="auto">
          <a:xfrm flipV="1">
            <a:off x="1155700" y="4368800"/>
            <a:ext cx="203200" cy="79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grpSp>
        <p:nvGrpSpPr>
          <p:cNvPr id="98328" name="Group 20"/>
          <p:cNvGrpSpPr>
            <a:grpSpLocks/>
          </p:cNvGrpSpPr>
          <p:nvPr/>
        </p:nvGrpSpPr>
        <p:grpSpPr bwMode="auto">
          <a:xfrm>
            <a:off x="4713288" y="2871788"/>
            <a:ext cx="2117725" cy="1082675"/>
            <a:chOff x="4712800" y="2871032"/>
            <a:chExt cx="2117908" cy="1082781"/>
          </a:xfrm>
        </p:grpSpPr>
        <p:grpSp>
          <p:nvGrpSpPr>
            <p:cNvPr id="98345" name="Group 16"/>
            <p:cNvGrpSpPr>
              <a:grpSpLocks/>
            </p:cNvGrpSpPr>
            <p:nvPr/>
          </p:nvGrpSpPr>
          <p:grpSpPr bwMode="auto">
            <a:xfrm>
              <a:off x="5677190" y="2871032"/>
              <a:ext cx="530938" cy="338554"/>
              <a:chOff x="5573768" y="2726239"/>
              <a:chExt cx="530938" cy="338554"/>
            </a:xfrm>
          </p:grpSpPr>
          <p:sp>
            <p:nvSpPr>
              <p:cNvPr id="98348" name="Oval 14"/>
              <p:cNvSpPr>
                <a:spLocks noChangeArrowheads="1"/>
              </p:cNvSpPr>
              <p:nvPr/>
            </p:nvSpPr>
            <p:spPr bwMode="auto">
              <a:xfrm>
                <a:off x="5573768" y="2751297"/>
                <a:ext cx="528092" cy="304800"/>
              </a:xfrm>
              <a:prstGeom prst="ellipse">
                <a:avLst/>
              </a:prstGeom>
              <a:solidFill>
                <a:srgbClr val="0000FF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98349" name="TextBox 15"/>
              <p:cNvSpPr txBox="1">
                <a:spLocks noChangeArrowheads="1"/>
              </p:cNvSpPr>
              <p:nvPr/>
            </p:nvSpPr>
            <p:spPr bwMode="auto">
              <a:xfrm>
                <a:off x="5593027" y="2726239"/>
                <a:ext cx="511679" cy="33855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r>
                  <a:rPr lang="en-US" altLang="en-US" sz="1600">
                    <a:solidFill>
                      <a:schemeClr val="bg1"/>
                    </a:solidFill>
                  </a:rPr>
                  <a:t>IXP</a:t>
                </a:r>
              </a:p>
            </p:txBody>
          </p:sp>
        </p:grpSp>
        <p:cxnSp>
          <p:nvCxnSpPr>
            <p:cNvPr id="98346" name="Straight Connector 18"/>
            <p:cNvCxnSpPr>
              <a:cxnSpLocks noChangeShapeType="1"/>
            </p:cNvCxnSpPr>
            <p:nvPr/>
          </p:nvCxnSpPr>
          <p:spPr bwMode="auto">
            <a:xfrm>
              <a:off x="4712800" y="3050554"/>
              <a:ext cx="964390" cy="26895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347" name="Straight Connector 516"/>
            <p:cNvCxnSpPr>
              <a:cxnSpLocks noChangeShapeType="1"/>
            </p:cNvCxnSpPr>
            <p:nvPr/>
          </p:nvCxnSpPr>
          <p:spPr bwMode="auto">
            <a:xfrm>
              <a:off x="6139092" y="3168890"/>
              <a:ext cx="691616" cy="784923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98329" name="Group 39937"/>
          <p:cNvGrpSpPr>
            <a:grpSpLocks/>
          </p:cNvGrpSpPr>
          <p:nvPr/>
        </p:nvGrpSpPr>
        <p:grpSpPr bwMode="auto">
          <a:xfrm>
            <a:off x="3692525" y="3789363"/>
            <a:ext cx="1538288" cy="585787"/>
            <a:chOff x="3692946" y="3789212"/>
            <a:chExt cx="1537885" cy="585306"/>
          </a:xfrm>
        </p:grpSpPr>
        <p:cxnSp>
          <p:nvCxnSpPr>
            <p:cNvPr id="98339" name="Straight Connector 515"/>
            <p:cNvCxnSpPr>
              <a:cxnSpLocks noChangeShapeType="1"/>
              <a:stCxn id="98395" idx="0"/>
            </p:cNvCxnSpPr>
            <p:nvPr/>
          </p:nvCxnSpPr>
          <p:spPr bwMode="auto">
            <a:xfrm flipV="1">
              <a:off x="3833272" y="4233204"/>
              <a:ext cx="190444" cy="141314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grpSp>
          <p:nvGrpSpPr>
            <p:cNvPr id="98340" name="Group 518"/>
            <p:cNvGrpSpPr>
              <a:grpSpLocks/>
            </p:cNvGrpSpPr>
            <p:nvPr/>
          </p:nvGrpSpPr>
          <p:grpSpPr bwMode="auto">
            <a:xfrm>
              <a:off x="3932901" y="3934211"/>
              <a:ext cx="530938" cy="338554"/>
              <a:chOff x="5573768" y="2726239"/>
              <a:chExt cx="530938" cy="338554"/>
            </a:xfrm>
          </p:grpSpPr>
          <p:sp>
            <p:nvSpPr>
              <p:cNvPr id="98343" name="Oval 521"/>
              <p:cNvSpPr>
                <a:spLocks noChangeArrowheads="1"/>
              </p:cNvSpPr>
              <p:nvPr/>
            </p:nvSpPr>
            <p:spPr bwMode="auto">
              <a:xfrm>
                <a:off x="5573768" y="2751297"/>
                <a:ext cx="528092" cy="304800"/>
              </a:xfrm>
              <a:prstGeom prst="ellipse">
                <a:avLst/>
              </a:prstGeom>
              <a:solidFill>
                <a:srgbClr val="0000FF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98344" name="TextBox 522"/>
              <p:cNvSpPr txBox="1">
                <a:spLocks noChangeArrowheads="1"/>
              </p:cNvSpPr>
              <p:nvPr/>
            </p:nvSpPr>
            <p:spPr bwMode="auto">
              <a:xfrm>
                <a:off x="5593027" y="2726239"/>
                <a:ext cx="511679" cy="33855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r>
                  <a:rPr lang="en-US" altLang="en-US" sz="1600">
                    <a:solidFill>
                      <a:schemeClr val="bg1"/>
                    </a:solidFill>
                  </a:rPr>
                  <a:t>IXP</a:t>
                </a:r>
              </a:p>
            </p:txBody>
          </p:sp>
        </p:grpSp>
        <p:cxnSp>
          <p:nvCxnSpPr>
            <p:cNvPr id="98341" name="Straight Connector 519"/>
            <p:cNvCxnSpPr>
              <a:cxnSpLocks noChangeShapeType="1"/>
              <a:stCxn id="98343" idx="6"/>
              <a:endCxn id="98595" idx="1"/>
            </p:cNvCxnSpPr>
            <p:nvPr/>
          </p:nvCxnSpPr>
          <p:spPr bwMode="auto">
            <a:xfrm flipV="1">
              <a:off x="4460993" y="3953654"/>
              <a:ext cx="769838" cy="158015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342" name="Straight Connector 520"/>
            <p:cNvCxnSpPr>
              <a:cxnSpLocks noChangeShapeType="1"/>
            </p:cNvCxnSpPr>
            <p:nvPr/>
          </p:nvCxnSpPr>
          <p:spPr bwMode="auto">
            <a:xfrm>
              <a:off x="3692946" y="3789212"/>
              <a:ext cx="342738" cy="204847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98330" name="Group 39939"/>
          <p:cNvGrpSpPr>
            <a:grpSpLocks/>
          </p:cNvGrpSpPr>
          <p:nvPr/>
        </p:nvGrpSpPr>
        <p:grpSpPr bwMode="auto">
          <a:xfrm>
            <a:off x="2406650" y="3633788"/>
            <a:ext cx="2901950" cy="1296987"/>
            <a:chOff x="2407287" y="3633041"/>
            <a:chExt cx="2900648" cy="1297685"/>
          </a:xfrm>
        </p:grpSpPr>
        <p:cxnSp>
          <p:nvCxnSpPr>
            <p:cNvPr id="98336" name="Straight Connector 7"/>
            <p:cNvCxnSpPr>
              <a:cxnSpLocks noChangeShapeType="1"/>
              <a:stCxn id="98468" idx="5"/>
              <a:endCxn id="98593" idx="1"/>
            </p:cNvCxnSpPr>
            <p:nvPr/>
          </p:nvCxnSpPr>
          <p:spPr bwMode="auto">
            <a:xfrm>
              <a:off x="4876256" y="3633041"/>
              <a:ext cx="431679" cy="222499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337" name="Straight Connector 415"/>
            <p:cNvCxnSpPr>
              <a:cxnSpLocks noChangeShapeType="1"/>
              <a:endCxn id="98427" idx="0"/>
            </p:cNvCxnSpPr>
            <p:nvPr/>
          </p:nvCxnSpPr>
          <p:spPr bwMode="auto">
            <a:xfrm flipH="1">
              <a:off x="2407287" y="3753131"/>
              <a:ext cx="282429" cy="511372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98338" name="Straight Connector 523"/>
            <p:cNvCxnSpPr>
              <a:cxnSpLocks noChangeShapeType="1"/>
              <a:stCxn id="98390" idx="0"/>
            </p:cNvCxnSpPr>
            <p:nvPr/>
          </p:nvCxnSpPr>
          <p:spPr bwMode="auto">
            <a:xfrm flipV="1">
              <a:off x="4307545" y="4626270"/>
              <a:ext cx="843636" cy="304456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sp>
        <p:nvSpPr>
          <p:cNvPr id="98331" name="Oval 6"/>
          <p:cNvSpPr>
            <a:spLocks noChangeArrowheads="1"/>
          </p:cNvSpPr>
          <p:nvPr/>
        </p:nvSpPr>
        <p:spPr bwMode="auto">
          <a:xfrm>
            <a:off x="3340100" y="5359400"/>
            <a:ext cx="2044700" cy="381000"/>
          </a:xfrm>
          <a:prstGeom prst="ellipse">
            <a:avLst/>
          </a:prstGeom>
          <a:solidFill>
            <a:srgbClr val="FFFF00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/>
          </a:p>
        </p:txBody>
      </p:sp>
      <p:sp>
        <p:nvSpPr>
          <p:cNvPr id="98332" name="TextBox 9"/>
          <p:cNvSpPr txBox="1">
            <a:spLocks noChangeArrowheads="1"/>
          </p:cNvSpPr>
          <p:nvPr/>
        </p:nvSpPr>
        <p:spPr bwMode="auto">
          <a:xfrm>
            <a:off x="3556000" y="5334000"/>
            <a:ext cx="1587500" cy="400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2000" i="1"/>
              <a:t>regional net</a:t>
            </a:r>
          </a:p>
        </p:txBody>
      </p:sp>
      <p:sp>
        <p:nvSpPr>
          <p:cNvPr id="98333" name="Oval 517"/>
          <p:cNvSpPr>
            <a:spLocks noChangeArrowheads="1"/>
          </p:cNvSpPr>
          <p:nvPr/>
        </p:nvSpPr>
        <p:spPr bwMode="auto">
          <a:xfrm rot="5400000">
            <a:off x="867569" y="3736182"/>
            <a:ext cx="1252537" cy="381000"/>
          </a:xfrm>
          <a:prstGeom prst="ellipse">
            <a:avLst/>
          </a:prstGeom>
          <a:solidFill>
            <a:srgbClr val="FFFF00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/>
          </a:p>
        </p:txBody>
      </p:sp>
      <p:cxnSp>
        <p:nvCxnSpPr>
          <p:cNvPr id="98334" name="Straight Connector 39941"/>
          <p:cNvCxnSpPr>
            <a:cxnSpLocks noChangeShapeType="1"/>
            <a:stCxn id="98333" idx="0"/>
            <a:endCxn id="98456" idx="0"/>
          </p:cNvCxnSpPr>
          <p:nvPr/>
        </p:nvCxnSpPr>
        <p:spPr bwMode="auto">
          <a:xfrm flipV="1">
            <a:off x="1684338" y="3654425"/>
            <a:ext cx="758825" cy="2730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98335" name="Straight Connector 524"/>
          <p:cNvCxnSpPr>
            <a:cxnSpLocks noChangeShapeType="1"/>
            <a:endCxn id="98429" idx="1"/>
          </p:cNvCxnSpPr>
          <p:nvPr/>
        </p:nvCxnSpPr>
        <p:spPr bwMode="auto">
          <a:xfrm>
            <a:off x="1685925" y="4111625"/>
            <a:ext cx="466725" cy="26987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350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Structure: Network of Networks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354668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0355" name="Group 5"/>
          <p:cNvGrpSpPr>
            <a:grpSpLocks/>
          </p:cNvGrpSpPr>
          <p:nvPr/>
        </p:nvGrpSpPr>
        <p:grpSpPr bwMode="auto">
          <a:xfrm>
            <a:off x="450850" y="1849438"/>
            <a:ext cx="8437563" cy="4559300"/>
            <a:chOff x="154891" y="1905681"/>
            <a:chExt cx="8436427" cy="4559651"/>
          </a:xfrm>
        </p:grpSpPr>
        <p:grpSp>
          <p:nvGrpSpPr>
            <p:cNvPr id="100658" name="Group 2"/>
            <p:cNvGrpSpPr>
              <a:grpSpLocks/>
            </p:cNvGrpSpPr>
            <p:nvPr/>
          </p:nvGrpSpPr>
          <p:grpSpPr bwMode="auto">
            <a:xfrm>
              <a:off x="1529396" y="2297655"/>
              <a:ext cx="648422" cy="418253"/>
              <a:chOff x="3053396" y="4304255"/>
              <a:chExt cx="648422" cy="418253"/>
            </a:xfrm>
          </p:grpSpPr>
          <p:sp>
            <p:nvSpPr>
              <p:cNvPr id="100710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711" name="TextBox 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59" name="Group 131"/>
            <p:cNvGrpSpPr>
              <a:grpSpLocks/>
            </p:cNvGrpSpPr>
            <p:nvPr/>
          </p:nvGrpSpPr>
          <p:grpSpPr bwMode="auto">
            <a:xfrm>
              <a:off x="373696" y="3097755"/>
              <a:ext cx="648422" cy="418253"/>
              <a:chOff x="3053396" y="4304255"/>
              <a:chExt cx="648422" cy="418253"/>
            </a:xfrm>
          </p:grpSpPr>
          <p:sp>
            <p:nvSpPr>
              <p:cNvPr id="100708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709" name="TextBox 13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60" name="Group 135"/>
            <p:cNvGrpSpPr>
              <a:grpSpLocks/>
            </p:cNvGrpSpPr>
            <p:nvPr/>
          </p:nvGrpSpPr>
          <p:grpSpPr bwMode="auto">
            <a:xfrm>
              <a:off x="6037896" y="2551655"/>
              <a:ext cx="648422" cy="418253"/>
              <a:chOff x="3053396" y="4304255"/>
              <a:chExt cx="648422" cy="418253"/>
            </a:xfrm>
          </p:grpSpPr>
          <p:sp>
            <p:nvSpPr>
              <p:cNvPr id="100706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707" name="TextBox 13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61" name="Group 138"/>
            <p:cNvGrpSpPr>
              <a:grpSpLocks/>
            </p:cNvGrpSpPr>
            <p:nvPr/>
          </p:nvGrpSpPr>
          <p:grpSpPr bwMode="auto">
            <a:xfrm>
              <a:off x="945196" y="5409155"/>
              <a:ext cx="648422" cy="418253"/>
              <a:chOff x="3053396" y="4304255"/>
              <a:chExt cx="648422" cy="418253"/>
            </a:xfrm>
          </p:grpSpPr>
          <p:sp>
            <p:nvSpPr>
              <p:cNvPr id="100704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705" name="TextBox 140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62" name="Group 141"/>
            <p:cNvGrpSpPr>
              <a:grpSpLocks/>
            </p:cNvGrpSpPr>
            <p:nvPr/>
          </p:nvGrpSpPr>
          <p:grpSpPr bwMode="auto">
            <a:xfrm>
              <a:off x="526096" y="4786855"/>
              <a:ext cx="648422" cy="418253"/>
              <a:chOff x="3053396" y="4304255"/>
              <a:chExt cx="648422" cy="418253"/>
            </a:xfrm>
          </p:grpSpPr>
          <p:sp>
            <p:nvSpPr>
              <p:cNvPr id="100702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703" name="TextBox 143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63" name="Group 144"/>
            <p:cNvGrpSpPr>
              <a:grpSpLocks/>
            </p:cNvGrpSpPr>
            <p:nvPr/>
          </p:nvGrpSpPr>
          <p:grpSpPr bwMode="auto">
            <a:xfrm>
              <a:off x="297496" y="4126455"/>
              <a:ext cx="648422" cy="418253"/>
              <a:chOff x="3053396" y="4304255"/>
              <a:chExt cx="648422" cy="418253"/>
            </a:xfrm>
          </p:grpSpPr>
          <p:sp>
            <p:nvSpPr>
              <p:cNvPr id="100700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701" name="TextBox 146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64" name="Group 147"/>
            <p:cNvGrpSpPr>
              <a:grpSpLocks/>
            </p:cNvGrpSpPr>
            <p:nvPr/>
          </p:nvGrpSpPr>
          <p:grpSpPr bwMode="auto">
            <a:xfrm>
              <a:off x="6787196" y="2983455"/>
              <a:ext cx="648422" cy="418253"/>
              <a:chOff x="3053396" y="4304255"/>
              <a:chExt cx="648422" cy="418253"/>
            </a:xfrm>
          </p:grpSpPr>
          <p:sp>
            <p:nvSpPr>
              <p:cNvPr id="100698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99" name="TextBox 149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65" name="Group 150"/>
            <p:cNvGrpSpPr>
              <a:grpSpLocks/>
            </p:cNvGrpSpPr>
            <p:nvPr/>
          </p:nvGrpSpPr>
          <p:grpSpPr bwMode="auto">
            <a:xfrm>
              <a:off x="3129596" y="2056355"/>
              <a:ext cx="648422" cy="418253"/>
              <a:chOff x="3053396" y="4304255"/>
              <a:chExt cx="648422" cy="418253"/>
            </a:xfrm>
          </p:grpSpPr>
          <p:sp>
            <p:nvSpPr>
              <p:cNvPr id="100696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97" name="TextBox 15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66" name="Group 153"/>
            <p:cNvGrpSpPr>
              <a:grpSpLocks/>
            </p:cNvGrpSpPr>
            <p:nvPr/>
          </p:nvGrpSpPr>
          <p:grpSpPr bwMode="auto">
            <a:xfrm>
              <a:off x="754696" y="2704055"/>
              <a:ext cx="648422" cy="418253"/>
              <a:chOff x="3053396" y="4304255"/>
              <a:chExt cx="648422" cy="418253"/>
            </a:xfrm>
          </p:grpSpPr>
          <p:sp>
            <p:nvSpPr>
              <p:cNvPr id="100694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95" name="TextBox 15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67" name="Group 156"/>
            <p:cNvGrpSpPr>
              <a:grpSpLocks/>
            </p:cNvGrpSpPr>
            <p:nvPr/>
          </p:nvGrpSpPr>
          <p:grpSpPr bwMode="auto">
            <a:xfrm>
              <a:off x="4043996" y="2030955"/>
              <a:ext cx="648422" cy="418253"/>
              <a:chOff x="3053396" y="4304255"/>
              <a:chExt cx="648422" cy="418253"/>
            </a:xfrm>
          </p:grpSpPr>
          <p:sp>
            <p:nvSpPr>
              <p:cNvPr id="100692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93" name="TextBox 15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68" name="Group 160"/>
            <p:cNvGrpSpPr>
              <a:grpSpLocks/>
            </p:cNvGrpSpPr>
            <p:nvPr/>
          </p:nvGrpSpPr>
          <p:grpSpPr bwMode="auto">
            <a:xfrm>
              <a:off x="7104696" y="5663155"/>
              <a:ext cx="648422" cy="418253"/>
              <a:chOff x="3053396" y="4304255"/>
              <a:chExt cx="648422" cy="418253"/>
            </a:xfrm>
          </p:grpSpPr>
          <p:sp>
            <p:nvSpPr>
              <p:cNvPr id="100690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91" name="TextBox 162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69" name="Group 163"/>
            <p:cNvGrpSpPr>
              <a:grpSpLocks/>
            </p:cNvGrpSpPr>
            <p:nvPr/>
          </p:nvGrpSpPr>
          <p:grpSpPr bwMode="auto">
            <a:xfrm>
              <a:off x="7942896" y="5015455"/>
              <a:ext cx="648422" cy="418253"/>
              <a:chOff x="3053396" y="4304255"/>
              <a:chExt cx="648422" cy="418253"/>
            </a:xfrm>
          </p:grpSpPr>
          <p:sp>
            <p:nvSpPr>
              <p:cNvPr id="100688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89" name="TextBox 165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70" name="Group 166"/>
            <p:cNvGrpSpPr>
              <a:grpSpLocks/>
            </p:cNvGrpSpPr>
            <p:nvPr/>
          </p:nvGrpSpPr>
          <p:grpSpPr bwMode="auto">
            <a:xfrm>
              <a:off x="7714296" y="4101055"/>
              <a:ext cx="648422" cy="418253"/>
              <a:chOff x="3053396" y="4304255"/>
              <a:chExt cx="648422" cy="418253"/>
            </a:xfrm>
          </p:grpSpPr>
          <p:sp>
            <p:nvSpPr>
              <p:cNvPr id="100686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87" name="TextBox 168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71" name="Group 169"/>
            <p:cNvGrpSpPr>
              <a:grpSpLocks/>
            </p:cNvGrpSpPr>
            <p:nvPr/>
          </p:nvGrpSpPr>
          <p:grpSpPr bwMode="auto">
            <a:xfrm>
              <a:off x="4869496" y="5904455"/>
              <a:ext cx="648422" cy="418253"/>
              <a:chOff x="3053396" y="4304255"/>
              <a:chExt cx="648422" cy="418253"/>
            </a:xfrm>
          </p:grpSpPr>
          <p:sp>
            <p:nvSpPr>
              <p:cNvPr id="100684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85" name="TextBox 171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72" name="Group 172"/>
            <p:cNvGrpSpPr>
              <a:grpSpLocks/>
            </p:cNvGrpSpPr>
            <p:nvPr/>
          </p:nvGrpSpPr>
          <p:grpSpPr bwMode="auto">
            <a:xfrm>
              <a:off x="3955096" y="6044155"/>
              <a:ext cx="648422" cy="418253"/>
              <a:chOff x="3053396" y="4304255"/>
              <a:chExt cx="648422" cy="418253"/>
            </a:xfrm>
          </p:grpSpPr>
          <p:sp>
            <p:nvSpPr>
              <p:cNvPr id="100682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83" name="TextBox 174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grpSp>
          <p:nvGrpSpPr>
            <p:cNvPr id="100673" name="Group 175"/>
            <p:cNvGrpSpPr>
              <a:grpSpLocks/>
            </p:cNvGrpSpPr>
            <p:nvPr/>
          </p:nvGrpSpPr>
          <p:grpSpPr bwMode="auto">
            <a:xfrm>
              <a:off x="2735896" y="5891755"/>
              <a:ext cx="648422" cy="418253"/>
              <a:chOff x="3053396" y="4304255"/>
              <a:chExt cx="648422" cy="418253"/>
            </a:xfrm>
          </p:grpSpPr>
          <p:sp>
            <p:nvSpPr>
              <p:cNvPr id="100680" name="Freeform 84"/>
              <p:cNvSpPr>
                <a:spLocks/>
              </p:cNvSpPr>
              <p:nvPr/>
            </p:nvSpPr>
            <p:spPr bwMode="auto">
              <a:xfrm>
                <a:off x="3053396" y="4304255"/>
                <a:ext cx="596988" cy="418253"/>
              </a:xfrm>
              <a:custGeom>
                <a:avLst/>
                <a:gdLst>
                  <a:gd name="T0" fmla="*/ 2147483647 w 1036"/>
                  <a:gd name="T1" fmla="*/ 2147483647 h 675"/>
                  <a:gd name="T2" fmla="*/ 2147483647 w 1036"/>
                  <a:gd name="T3" fmla="*/ 2147483647 h 675"/>
                  <a:gd name="T4" fmla="*/ 2147483647 w 1036"/>
                  <a:gd name="T5" fmla="*/ 2147483647 h 675"/>
                  <a:gd name="T6" fmla="*/ 2147483647 w 1036"/>
                  <a:gd name="T7" fmla="*/ 2147483647 h 675"/>
                  <a:gd name="T8" fmla="*/ 2147483647 w 1036"/>
                  <a:gd name="T9" fmla="*/ 2147483647 h 675"/>
                  <a:gd name="T10" fmla="*/ 2147483647 w 1036"/>
                  <a:gd name="T11" fmla="*/ 2147483647 h 675"/>
                  <a:gd name="T12" fmla="*/ 2147483647 w 1036"/>
                  <a:gd name="T13" fmla="*/ 2147483647 h 675"/>
                  <a:gd name="T14" fmla="*/ 2147483647 w 1036"/>
                  <a:gd name="T15" fmla="*/ 2147483647 h 675"/>
                  <a:gd name="T16" fmla="*/ 2147483647 w 1036"/>
                  <a:gd name="T17" fmla="*/ 2147483647 h 675"/>
                  <a:gd name="T18" fmla="*/ 2147483647 w 1036"/>
                  <a:gd name="T19" fmla="*/ 2147483647 h 675"/>
                  <a:gd name="T20" fmla="*/ 2147483647 w 1036"/>
                  <a:gd name="T21" fmla="*/ 2147483647 h 675"/>
                  <a:gd name="T22" fmla="*/ 2147483647 w 1036"/>
                  <a:gd name="T23" fmla="*/ 2147483647 h 675"/>
                  <a:gd name="T24" fmla="*/ 2147483647 w 1036"/>
                  <a:gd name="T25" fmla="*/ 2147483647 h 675"/>
                  <a:gd name="T26" fmla="*/ 2147483647 w 1036"/>
                  <a:gd name="T27" fmla="*/ 2147483647 h 675"/>
                  <a:gd name="T28" fmla="*/ 2147483647 w 1036"/>
                  <a:gd name="T29" fmla="*/ 2147483647 h 675"/>
                  <a:gd name="T30" fmla="*/ 2147483647 w 1036"/>
                  <a:gd name="T31" fmla="*/ 2147483647 h 675"/>
                  <a:gd name="T32" fmla="*/ 2147483647 w 1036"/>
                  <a:gd name="T33" fmla="*/ 2147483647 h 675"/>
                  <a:gd name="T34" fmla="*/ 2147483647 w 1036"/>
                  <a:gd name="T35" fmla="*/ 2147483647 h 675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w 1036"/>
                  <a:gd name="T55" fmla="*/ 0 h 675"/>
                  <a:gd name="T56" fmla="*/ 1036 w 1036"/>
                  <a:gd name="T57" fmla="*/ 675 h 675"/>
                </a:gdLst>
                <a:ahLst/>
                <a:cxnLst>
                  <a:cxn ang="T36">
                    <a:pos x="T0" y="T1"/>
                  </a:cxn>
                  <a:cxn ang="T37">
                    <a:pos x="T2" y="T3"/>
                  </a:cxn>
                  <a:cxn ang="T38">
                    <a:pos x="T4" y="T5"/>
                  </a:cxn>
                  <a:cxn ang="T39">
                    <a:pos x="T6" y="T7"/>
                  </a:cxn>
                  <a:cxn ang="T40">
                    <a:pos x="T8" y="T9"/>
                  </a:cxn>
                  <a:cxn ang="T41">
                    <a:pos x="T10" y="T11"/>
                  </a:cxn>
                  <a:cxn ang="T42">
                    <a:pos x="T12" y="T13"/>
                  </a:cxn>
                  <a:cxn ang="T43">
                    <a:pos x="T14" y="T15"/>
                  </a:cxn>
                  <a:cxn ang="T44">
                    <a:pos x="T16" y="T17"/>
                  </a:cxn>
                  <a:cxn ang="T45">
                    <a:pos x="T18" y="T19"/>
                  </a:cxn>
                  <a:cxn ang="T46">
                    <a:pos x="T20" y="T21"/>
                  </a:cxn>
                  <a:cxn ang="T47">
                    <a:pos x="T22" y="T23"/>
                  </a:cxn>
                  <a:cxn ang="T48">
                    <a:pos x="T24" y="T25"/>
                  </a:cxn>
                  <a:cxn ang="T49">
                    <a:pos x="T26" y="T27"/>
                  </a:cxn>
                  <a:cxn ang="T50">
                    <a:pos x="T28" y="T29"/>
                  </a:cxn>
                  <a:cxn ang="T51">
                    <a:pos x="T30" y="T31"/>
                  </a:cxn>
                  <a:cxn ang="T52">
                    <a:pos x="T32" y="T33"/>
                  </a:cxn>
                  <a:cxn ang="T53">
                    <a:pos x="T34" y="T35"/>
                  </a:cxn>
                </a:cxnLst>
                <a:rect l="T54" t="T55" r="T56" b="T57"/>
                <a:pathLst>
                  <a:path w="1036" h="675">
                    <a:moveTo>
                      <a:pt x="648" y="11"/>
                    </a:moveTo>
                    <a:cubicBezTo>
                      <a:pt x="584" y="19"/>
                      <a:pt x="464" y="33"/>
                      <a:pt x="390" y="53"/>
                    </a:cubicBezTo>
                    <a:cubicBezTo>
                      <a:pt x="316" y="73"/>
                      <a:pt x="246" y="100"/>
                      <a:pt x="206" y="129"/>
                    </a:cubicBezTo>
                    <a:cubicBezTo>
                      <a:pt x="166" y="158"/>
                      <a:pt x="183" y="201"/>
                      <a:pt x="152" y="229"/>
                    </a:cubicBezTo>
                    <a:cubicBezTo>
                      <a:pt x="121" y="257"/>
                      <a:pt x="44" y="259"/>
                      <a:pt x="22" y="297"/>
                    </a:cubicBezTo>
                    <a:cubicBezTo>
                      <a:pt x="0" y="335"/>
                      <a:pt x="0" y="427"/>
                      <a:pt x="18" y="459"/>
                    </a:cubicBezTo>
                    <a:cubicBezTo>
                      <a:pt x="36" y="491"/>
                      <a:pt x="59" y="484"/>
                      <a:pt x="132" y="489"/>
                    </a:cubicBezTo>
                    <a:cubicBezTo>
                      <a:pt x="205" y="494"/>
                      <a:pt x="380" y="478"/>
                      <a:pt x="458" y="489"/>
                    </a:cubicBezTo>
                    <a:cubicBezTo>
                      <a:pt x="536" y="500"/>
                      <a:pt x="549" y="527"/>
                      <a:pt x="598" y="555"/>
                    </a:cubicBezTo>
                    <a:cubicBezTo>
                      <a:pt x="647" y="583"/>
                      <a:pt x="707" y="639"/>
                      <a:pt x="752" y="657"/>
                    </a:cubicBezTo>
                    <a:cubicBezTo>
                      <a:pt x="797" y="675"/>
                      <a:pt x="837" y="670"/>
                      <a:pt x="870" y="661"/>
                    </a:cubicBezTo>
                    <a:cubicBezTo>
                      <a:pt x="903" y="652"/>
                      <a:pt x="932" y="639"/>
                      <a:pt x="952" y="603"/>
                    </a:cubicBezTo>
                    <a:cubicBezTo>
                      <a:pt x="972" y="567"/>
                      <a:pt x="981" y="497"/>
                      <a:pt x="992" y="445"/>
                    </a:cubicBezTo>
                    <a:cubicBezTo>
                      <a:pt x="1003" y="393"/>
                      <a:pt x="1013" y="347"/>
                      <a:pt x="1018" y="291"/>
                    </a:cubicBezTo>
                    <a:cubicBezTo>
                      <a:pt x="1023" y="235"/>
                      <a:pt x="1036" y="153"/>
                      <a:pt x="1022" y="107"/>
                    </a:cubicBezTo>
                    <a:cubicBezTo>
                      <a:pt x="1008" y="61"/>
                      <a:pt x="975" y="34"/>
                      <a:pt x="934" y="17"/>
                    </a:cubicBezTo>
                    <a:cubicBezTo>
                      <a:pt x="893" y="0"/>
                      <a:pt x="824" y="4"/>
                      <a:pt x="776" y="3"/>
                    </a:cubicBezTo>
                    <a:cubicBezTo>
                      <a:pt x="728" y="2"/>
                      <a:pt x="712" y="3"/>
                      <a:pt x="648" y="11"/>
                    </a:cubicBezTo>
                    <a:close/>
                  </a:path>
                </a:pathLst>
              </a:custGeom>
              <a:solidFill>
                <a:srgbClr val="00CC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81" name="TextBox 177"/>
              <p:cNvSpPr txBox="1">
                <a:spLocks noChangeArrowheads="1"/>
              </p:cNvSpPr>
              <p:nvPr/>
            </p:nvSpPr>
            <p:spPr bwMode="auto">
              <a:xfrm>
                <a:off x="3118029" y="4323258"/>
                <a:ext cx="583789" cy="3530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access</a:t>
                </a:r>
              </a:p>
              <a:p>
                <a:pPr algn="ctr">
                  <a:lnSpc>
                    <a:spcPts val="1000"/>
                  </a:lnSpc>
                </a:pPr>
                <a:r>
                  <a:rPr lang="en-US" altLang="en-US" sz="1000"/>
                  <a:t>net</a:t>
                </a:r>
              </a:p>
            </p:txBody>
          </p:sp>
        </p:grpSp>
        <p:sp>
          <p:nvSpPr>
            <p:cNvPr id="100674" name="TextBox 4"/>
            <p:cNvSpPr txBox="1">
              <a:spLocks noChangeArrowheads="1"/>
            </p:cNvSpPr>
            <p:nvPr/>
          </p:nvSpPr>
          <p:spPr bwMode="auto">
            <a:xfrm rot="1053502">
              <a:off x="5143500" y="19558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100675" name="TextBox 179"/>
            <p:cNvSpPr txBox="1">
              <a:spLocks noChangeArrowheads="1"/>
            </p:cNvSpPr>
            <p:nvPr/>
          </p:nvSpPr>
          <p:spPr bwMode="auto">
            <a:xfrm rot="2829263">
              <a:off x="7429500" y="3429000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100676" name="TextBox 180"/>
            <p:cNvSpPr txBox="1">
              <a:spLocks noChangeArrowheads="1"/>
            </p:cNvSpPr>
            <p:nvPr/>
          </p:nvSpPr>
          <p:spPr bwMode="auto">
            <a:xfrm rot="9845918">
              <a:off x="6098241" y="5942112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100677" name="TextBox 181"/>
            <p:cNvSpPr txBox="1">
              <a:spLocks noChangeArrowheads="1"/>
            </p:cNvSpPr>
            <p:nvPr/>
          </p:nvSpPr>
          <p:spPr bwMode="auto">
            <a:xfrm rot="-9948738">
              <a:off x="1730786" y="5845469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100678" name="TextBox 182"/>
            <p:cNvSpPr txBox="1">
              <a:spLocks noChangeArrowheads="1"/>
            </p:cNvSpPr>
            <p:nvPr/>
          </p:nvSpPr>
          <p:spPr bwMode="auto">
            <a:xfrm rot="-4992697">
              <a:off x="144631" y="3539025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  <p:sp>
          <p:nvSpPr>
            <p:cNvPr id="100679" name="TextBox 183"/>
            <p:cNvSpPr txBox="1">
              <a:spLocks noChangeArrowheads="1"/>
            </p:cNvSpPr>
            <p:nvPr/>
          </p:nvSpPr>
          <p:spPr bwMode="auto">
            <a:xfrm rot="-1017263">
              <a:off x="2330376" y="1905681"/>
              <a:ext cx="543739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800">
                  <a:solidFill>
                    <a:srgbClr val="0000FF"/>
                  </a:solidFill>
                </a:rPr>
                <a:t>…</a:t>
              </a:r>
            </a:p>
          </p:txBody>
        </p:sp>
      </p:grpSp>
      <p:sp>
        <p:nvSpPr>
          <p:cNvPr id="100356" name="Rectangle 3"/>
          <p:cNvSpPr txBox="1">
            <a:spLocks noChangeArrowheads="1"/>
          </p:cNvSpPr>
          <p:nvPr/>
        </p:nvSpPr>
        <p:spPr bwMode="auto">
          <a:xfrm>
            <a:off x="485775" y="1011238"/>
            <a:ext cx="8204200" cy="673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>
              <a:lnSpc>
                <a:spcPct val="85000"/>
              </a:lnSpc>
              <a:spcBef>
                <a:spcPct val="20000"/>
              </a:spcBef>
              <a:buClr>
                <a:srgbClr val="000099"/>
              </a:buClr>
              <a:buSzPct val="75000"/>
              <a:buFont typeface="Wingdings" panose="05000000000000000000" pitchFamily="2" charset="2"/>
              <a:buNone/>
            </a:pPr>
            <a:r>
              <a:rPr lang="en-US" altLang="en-US">
                <a:latin typeface="Gill Sans MT" panose="020B0502020104020203" pitchFamily="34" charset="0"/>
              </a:rPr>
              <a:t>… and content provider networks  (e.g., Google, Microsoft,   Akamai ) may run their own network, to bring services, content close to end users</a:t>
            </a:r>
          </a:p>
        </p:txBody>
      </p:sp>
      <p:grpSp>
        <p:nvGrpSpPr>
          <p:cNvPr id="100357" name="Group 8"/>
          <p:cNvGrpSpPr>
            <a:grpSpLocks/>
          </p:cNvGrpSpPr>
          <p:nvPr/>
        </p:nvGrpSpPr>
        <p:grpSpPr bwMode="auto">
          <a:xfrm>
            <a:off x="4546600" y="3746500"/>
            <a:ext cx="3225800" cy="1117600"/>
            <a:chOff x="7848600" y="2044700"/>
            <a:chExt cx="3200399" cy="1371600"/>
          </a:xfrm>
        </p:grpSpPr>
        <p:sp>
          <p:nvSpPr>
            <p:cNvPr id="100575" name="Oval 3"/>
            <p:cNvSpPr>
              <a:spLocks noChangeArrowheads="1"/>
            </p:cNvSpPr>
            <p:nvPr/>
          </p:nvSpPr>
          <p:spPr bwMode="auto">
            <a:xfrm>
              <a:off x="7848600" y="2044700"/>
              <a:ext cx="3200399" cy="1371600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00576" name="Group 133"/>
            <p:cNvGrpSpPr>
              <a:grpSpLocks/>
            </p:cNvGrpSpPr>
            <p:nvPr/>
          </p:nvGrpSpPr>
          <p:grpSpPr bwMode="auto">
            <a:xfrm>
              <a:off x="8526482" y="2160804"/>
              <a:ext cx="532759" cy="184809"/>
              <a:chOff x="2356" y="1300"/>
              <a:chExt cx="555" cy="194"/>
            </a:xfrm>
          </p:grpSpPr>
          <p:sp>
            <p:nvSpPr>
              <p:cNvPr id="100650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51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52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653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656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657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654" name="Line 140"/>
              <p:cNvSpPr>
                <a:spLocks noChangeShapeType="1"/>
              </p:cNvSpPr>
              <p:nvPr/>
            </p:nvSpPr>
            <p:spPr bwMode="auto">
              <a:xfrm>
                <a:off x="2357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55" name="Line 141"/>
              <p:cNvSpPr>
                <a:spLocks noChangeShapeType="1"/>
              </p:cNvSpPr>
              <p:nvPr/>
            </p:nvSpPr>
            <p:spPr bwMode="auto">
              <a:xfrm>
                <a:off x="2908" y="1364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cxnSp>
          <p:nvCxnSpPr>
            <p:cNvPr id="100577" name="Straight Connector 10"/>
            <p:cNvCxnSpPr>
              <a:cxnSpLocks noChangeShapeType="1"/>
              <a:stCxn id="100655" idx="0"/>
            </p:cNvCxnSpPr>
            <p:nvPr/>
          </p:nvCxnSpPr>
          <p:spPr bwMode="auto">
            <a:xfrm>
              <a:off x="9055401" y="2220819"/>
              <a:ext cx="975377" cy="13653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578" name="Straight Connector 297"/>
            <p:cNvCxnSpPr>
              <a:cxnSpLocks noChangeShapeType="1"/>
            </p:cNvCxnSpPr>
            <p:nvPr/>
          </p:nvCxnSpPr>
          <p:spPr bwMode="auto">
            <a:xfrm>
              <a:off x="9522191" y="2583188"/>
              <a:ext cx="120745" cy="8339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579" name="Straight Connector 298"/>
            <p:cNvCxnSpPr>
              <a:cxnSpLocks noChangeShapeType="1"/>
            </p:cNvCxnSpPr>
            <p:nvPr/>
          </p:nvCxnSpPr>
          <p:spPr bwMode="auto">
            <a:xfrm flipV="1">
              <a:off x="9323081" y="2786992"/>
              <a:ext cx="243358" cy="4562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580" name="Straight Connector 299"/>
            <p:cNvCxnSpPr>
              <a:cxnSpLocks noChangeShapeType="1"/>
            </p:cNvCxnSpPr>
            <p:nvPr/>
          </p:nvCxnSpPr>
          <p:spPr bwMode="auto">
            <a:xfrm flipV="1">
              <a:off x="9028147" y="2611644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581" name="Straight Connector 300"/>
            <p:cNvCxnSpPr>
              <a:cxnSpLocks noChangeShapeType="1"/>
            </p:cNvCxnSpPr>
            <p:nvPr/>
          </p:nvCxnSpPr>
          <p:spPr bwMode="auto">
            <a:xfrm flipV="1">
              <a:off x="8729859" y="2909476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582" name="Straight Connector 301"/>
            <p:cNvCxnSpPr>
              <a:cxnSpLocks noChangeShapeType="1"/>
            </p:cNvCxnSpPr>
            <p:nvPr/>
          </p:nvCxnSpPr>
          <p:spPr bwMode="auto">
            <a:xfrm flipV="1">
              <a:off x="9537887" y="2836224"/>
              <a:ext cx="252969" cy="25294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583" name="Straight Connector 302"/>
            <p:cNvCxnSpPr>
              <a:cxnSpLocks noChangeShapeType="1"/>
            </p:cNvCxnSpPr>
            <p:nvPr/>
          </p:nvCxnSpPr>
          <p:spPr bwMode="auto">
            <a:xfrm flipH="1" flipV="1">
              <a:off x="10029359" y="2822067"/>
              <a:ext cx="354959" cy="12439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584" name="Straight Connector 303"/>
            <p:cNvCxnSpPr>
              <a:cxnSpLocks noChangeShapeType="1"/>
            </p:cNvCxnSpPr>
            <p:nvPr/>
          </p:nvCxnSpPr>
          <p:spPr bwMode="auto">
            <a:xfrm flipV="1">
              <a:off x="10015190" y="2475242"/>
              <a:ext cx="283363" cy="19566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585" name="Straight Connector 304"/>
            <p:cNvCxnSpPr>
              <a:cxnSpLocks noChangeShapeType="1"/>
              <a:endCxn id="100650" idx="4"/>
            </p:cNvCxnSpPr>
            <p:nvPr/>
          </p:nvCxnSpPr>
          <p:spPr bwMode="auto">
            <a:xfrm flipH="1" flipV="1">
              <a:off x="8791902" y="2345614"/>
              <a:ext cx="410984" cy="8718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100586" name="TextBox 39958"/>
            <p:cNvSpPr txBox="1">
              <a:spLocks noChangeArrowheads="1"/>
            </p:cNvSpPr>
            <p:nvPr/>
          </p:nvSpPr>
          <p:spPr bwMode="auto">
            <a:xfrm>
              <a:off x="7958081" y="2471291"/>
              <a:ext cx="886407" cy="49104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 i="1"/>
                <a:t>ISP B</a:t>
              </a:r>
            </a:p>
          </p:txBody>
        </p:sp>
        <p:grpSp>
          <p:nvGrpSpPr>
            <p:cNvPr id="100587" name="Group 133"/>
            <p:cNvGrpSpPr>
              <a:grpSpLocks/>
            </p:cNvGrpSpPr>
            <p:nvPr/>
          </p:nvGrpSpPr>
          <p:grpSpPr bwMode="auto">
            <a:xfrm>
              <a:off x="9555206" y="2650627"/>
              <a:ext cx="532759" cy="184809"/>
              <a:chOff x="2356" y="1300"/>
              <a:chExt cx="555" cy="194"/>
            </a:xfrm>
          </p:grpSpPr>
          <p:sp>
            <p:nvSpPr>
              <p:cNvPr id="100642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43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44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645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648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649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646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47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588" name="Group 133"/>
            <p:cNvGrpSpPr>
              <a:grpSpLocks/>
            </p:cNvGrpSpPr>
            <p:nvPr/>
          </p:nvGrpSpPr>
          <p:grpSpPr bwMode="auto">
            <a:xfrm>
              <a:off x="8772607" y="2725609"/>
              <a:ext cx="532759" cy="184809"/>
              <a:chOff x="2356" y="1300"/>
              <a:chExt cx="555" cy="194"/>
            </a:xfrm>
          </p:grpSpPr>
          <p:sp>
            <p:nvSpPr>
              <p:cNvPr id="100634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35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36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637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640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641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638" name="Line 140"/>
              <p:cNvSpPr>
                <a:spLocks noChangeShapeType="1"/>
              </p:cNvSpPr>
              <p:nvPr/>
            </p:nvSpPr>
            <p:spPr bwMode="auto">
              <a:xfrm>
                <a:off x="2358" y="1356"/>
                <a:ext cx="0" cy="88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39" name="Line 141"/>
              <p:cNvSpPr>
                <a:spLocks noChangeShapeType="1"/>
              </p:cNvSpPr>
              <p:nvPr/>
            </p:nvSpPr>
            <p:spPr bwMode="auto">
              <a:xfrm>
                <a:off x="2908" y="1358"/>
                <a:ext cx="0" cy="8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589" name="Group 133"/>
            <p:cNvGrpSpPr>
              <a:grpSpLocks/>
            </p:cNvGrpSpPr>
            <p:nvPr/>
          </p:nvGrpSpPr>
          <p:grpSpPr bwMode="auto">
            <a:xfrm>
              <a:off x="9060908" y="2428111"/>
              <a:ext cx="532759" cy="184809"/>
              <a:chOff x="2356" y="1300"/>
              <a:chExt cx="555" cy="194"/>
            </a:xfrm>
          </p:grpSpPr>
          <p:sp>
            <p:nvSpPr>
              <p:cNvPr id="100626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27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28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629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632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633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630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31" name="Line 141"/>
              <p:cNvSpPr>
                <a:spLocks noChangeShapeType="1"/>
              </p:cNvSpPr>
              <p:nvPr/>
            </p:nvSpPr>
            <p:spPr bwMode="auto">
              <a:xfrm>
                <a:off x="2908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590" name="Group 133"/>
            <p:cNvGrpSpPr>
              <a:grpSpLocks/>
            </p:cNvGrpSpPr>
            <p:nvPr/>
          </p:nvGrpSpPr>
          <p:grpSpPr bwMode="auto">
            <a:xfrm>
              <a:off x="10005281" y="2289952"/>
              <a:ext cx="532759" cy="184809"/>
              <a:chOff x="2356" y="1300"/>
              <a:chExt cx="555" cy="194"/>
            </a:xfrm>
          </p:grpSpPr>
          <p:sp>
            <p:nvSpPr>
              <p:cNvPr id="100618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19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20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621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624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625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622" name="Line 140"/>
              <p:cNvSpPr>
                <a:spLocks noChangeShapeType="1"/>
              </p:cNvSpPr>
              <p:nvPr/>
            </p:nvSpPr>
            <p:spPr bwMode="auto">
              <a:xfrm>
                <a:off x="2357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23" name="Line 141"/>
              <p:cNvSpPr>
                <a:spLocks noChangeShapeType="1"/>
              </p:cNvSpPr>
              <p:nvPr/>
            </p:nvSpPr>
            <p:spPr bwMode="auto">
              <a:xfrm>
                <a:off x="2908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591" name="Group 133"/>
            <p:cNvGrpSpPr>
              <a:grpSpLocks/>
            </p:cNvGrpSpPr>
            <p:nvPr/>
          </p:nvGrpSpPr>
          <p:grpSpPr bwMode="auto">
            <a:xfrm>
              <a:off x="10232661" y="2882876"/>
              <a:ext cx="532759" cy="184809"/>
              <a:chOff x="2356" y="1300"/>
              <a:chExt cx="555" cy="194"/>
            </a:xfrm>
          </p:grpSpPr>
          <p:sp>
            <p:nvSpPr>
              <p:cNvPr id="100610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11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12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613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616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617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614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15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592" name="Group 133"/>
            <p:cNvGrpSpPr>
              <a:grpSpLocks/>
            </p:cNvGrpSpPr>
            <p:nvPr/>
          </p:nvGrpSpPr>
          <p:grpSpPr bwMode="auto">
            <a:xfrm>
              <a:off x="9330660" y="3072767"/>
              <a:ext cx="532759" cy="184809"/>
              <a:chOff x="2356" y="1300"/>
              <a:chExt cx="555" cy="194"/>
            </a:xfrm>
          </p:grpSpPr>
          <p:sp>
            <p:nvSpPr>
              <p:cNvPr id="100602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03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604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605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608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609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606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607" name="Line 141"/>
              <p:cNvSpPr>
                <a:spLocks noChangeShapeType="1"/>
              </p:cNvSpPr>
              <p:nvPr/>
            </p:nvSpPr>
            <p:spPr bwMode="auto">
              <a:xfrm>
                <a:off x="2907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593" name="Group 133"/>
            <p:cNvGrpSpPr>
              <a:grpSpLocks/>
            </p:cNvGrpSpPr>
            <p:nvPr/>
          </p:nvGrpSpPr>
          <p:grpSpPr bwMode="auto">
            <a:xfrm>
              <a:off x="8438032" y="3018963"/>
              <a:ext cx="532759" cy="184809"/>
              <a:chOff x="2356" y="1300"/>
              <a:chExt cx="555" cy="194"/>
            </a:xfrm>
          </p:grpSpPr>
          <p:sp>
            <p:nvSpPr>
              <p:cNvPr id="100594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95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96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597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600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601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598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599" name="Line 141"/>
              <p:cNvSpPr>
                <a:spLocks noChangeShapeType="1"/>
              </p:cNvSpPr>
              <p:nvPr/>
            </p:nvSpPr>
            <p:spPr bwMode="auto">
              <a:xfrm>
                <a:off x="2910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grpSp>
        <p:nvGrpSpPr>
          <p:cNvPr id="100358" name="Group 331"/>
          <p:cNvGrpSpPr>
            <a:grpSpLocks/>
          </p:cNvGrpSpPr>
          <p:nvPr/>
        </p:nvGrpSpPr>
        <p:grpSpPr bwMode="auto">
          <a:xfrm>
            <a:off x="1803400" y="2755900"/>
            <a:ext cx="3467100" cy="1193800"/>
            <a:chOff x="7848600" y="2044700"/>
            <a:chExt cx="3200399" cy="1371600"/>
          </a:xfrm>
        </p:grpSpPr>
        <p:sp>
          <p:nvSpPr>
            <p:cNvPr id="100492" name="Oval 332"/>
            <p:cNvSpPr>
              <a:spLocks noChangeArrowheads="1"/>
            </p:cNvSpPr>
            <p:nvPr/>
          </p:nvSpPr>
          <p:spPr bwMode="auto">
            <a:xfrm>
              <a:off x="7848600" y="2044700"/>
              <a:ext cx="3200399" cy="1371600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00493" name="Group 133"/>
            <p:cNvGrpSpPr>
              <a:grpSpLocks/>
            </p:cNvGrpSpPr>
            <p:nvPr/>
          </p:nvGrpSpPr>
          <p:grpSpPr bwMode="auto">
            <a:xfrm>
              <a:off x="8526482" y="2160804"/>
              <a:ext cx="532759" cy="184809"/>
              <a:chOff x="2356" y="1300"/>
              <a:chExt cx="555" cy="194"/>
            </a:xfrm>
          </p:grpSpPr>
          <p:sp>
            <p:nvSpPr>
              <p:cNvPr id="100567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68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69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570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573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574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571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572" name="Line 141"/>
              <p:cNvSpPr>
                <a:spLocks noChangeShapeType="1"/>
              </p:cNvSpPr>
              <p:nvPr/>
            </p:nvSpPr>
            <p:spPr bwMode="auto">
              <a:xfrm>
                <a:off x="2906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cxnSp>
          <p:nvCxnSpPr>
            <p:cNvPr id="100494" name="Straight Connector 334"/>
            <p:cNvCxnSpPr>
              <a:cxnSpLocks noChangeShapeType="1"/>
              <a:stCxn id="100572" idx="0"/>
            </p:cNvCxnSpPr>
            <p:nvPr/>
          </p:nvCxnSpPr>
          <p:spPr bwMode="auto">
            <a:xfrm>
              <a:off x="9055401" y="2220819"/>
              <a:ext cx="975377" cy="13653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95" name="Straight Connector 335"/>
            <p:cNvCxnSpPr>
              <a:cxnSpLocks noChangeShapeType="1"/>
            </p:cNvCxnSpPr>
            <p:nvPr/>
          </p:nvCxnSpPr>
          <p:spPr bwMode="auto">
            <a:xfrm>
              <a:off x="9522191" y="2583188"/>
              <a:ext cx="120745" cy="8339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96" name="Straight Connector 336"/>
            <p:cNvCxnSpPr>
              <a:cxnSpLocks noChangeShapeType="1"/>
            </p:cNvCxnSpPr>
            <p:nvPr/>
          </p:nvCxnSpPr>
          <p:spPr bwMode="auto">
            <a:xfrm flipV="1">
              <a:off x="9323081" y="2786992"/>
              <a:ext cx="243358" cy="4562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97" name="Straight Connector 337"/>
            <p:cNvCxnSpPr>
              <a:cxnSpLocks noChangeShapeType="1"/>
            </p:cNvCxnSpPr>
            <p:nvPr/>
          </p:nvCxnSpPr>
          <p:spPr bwMode="auto">
            <a:xfrm flipV="1">
              <a:off x="9028147" y="2611644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98" name="Straight Connector 338"/>
            <p:cNvCxnSpPr>
              <a:cxnSpLocks noChangeShapeType="1"/>
            </p:cNvCxnSpPr>
            <p:nvPr/>
          </p:nvCxnSpPr>
          <p:spPr bwMode="auto">
            <a:xfrm flipV="1">
              <a:off x="8729859" y="2909476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99" name="Straight Connector 339"/>
            <p:cNvCxnSpPr>
              <a:cxnSpLocks noChangeShapeType="1"/>
            </p:cNvCxnSpPr>
            <p:nvPr/>
          </p:nvCxnSpPr>
          <p:spPr bwMode="auto">
            <a:xfrm flipV="1">
              <a:off x="9537887" y="2836224"/>
              <a:ext cx="252969" cy="25294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500" name="Straight Connector 340"/>
            <p:cNvCxnSpPr>
              <a:cxnSpLocks noChangeShapeType="1"/>
            </p:cNvCxnSpPr>
            <p:nvPr/>
          </p:nvCxnSpPr>
          <p:spPr bwMode="auto">
            <a:xfrm flipH="1" flipV="1">
              <a:off x="10029359" y="2822067"/>
              <a:ext cx="354959" cy="12439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501" name="Straight Connector 341"/>
            <p:cNvCxnSpPr>
              <a:cxnSpLocks noChangeShapeType="1"/>
            </p:cNvCxnSpPr>
            <p:nvPr/>
          </p:nvCxnSpPr>
          <p:spPr bwMode="auto">
            <a:xfrm flipV="1">
              <a:off x="10015190" y="2475242"/>
              <a:ext cx="283363" cy="19566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502" name="Straight Connector 342"/>
            <p:cNvCxnSpPr>
              <a:cxnSpLocks noChangeShapeType="1"/>
              <a:endCxn id="100567" idx="4"/>
            </p:cNvCxnSpPr>
            <p:nvPr/>
          </p:nvCxnSpPr>
          <p:spPr bwMode="auto">
            <a:xfrm flipH="1" flipV="1">
              <a:off x="8791902" y="2345614"/>
              <a:ext cx="410984" cy="8718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100503" name="TextBox 343"/>
            <p:cNvSpPr txBox="1">
              <a:spLocks noChangeArrowheads="1"/>
            </p:cNvSpPr>
            <p:nvPr/>
          </p:nvSpPr>
          <p:spPr bwMode="auto">
            <a:xfrm>
              <a:off x="7958081" y="2471292"/>
              <a:ext cx="874406" cy="40011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 i="1"/>
                <a:t>ISP A</a:t>
              </a:r>
            </a:p>
          </p:txBody>
        </p:sp>
        <p:grpSp>
          <p:nvGrpSpPr>
            <p:cNvPr id="100504" name="Group 133"/>
            <p:cNvGrpSpPr>
              <a:grpSpLocks/>
            </p:cNvGrpSpPr>
            <p:nvPr/>
          </p:nvGrpSpPr>
          <p:grpSpPr bwMode="auto">
            <a:xfrm>
              <a:off x="9555206" y="2650627"/>
              <a:ext cx="532759" cy="184809"/>
              <a:chOff x="2356" y="1300"/>
              <a:chExt cx="555" cy="194"/>
            </a:xfrm>
          </p:grpSpPr>
          <p:sp>
            <p:nvSpPr>
              <p:cNvPr id="100559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60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61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562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565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566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563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564" name="Line 141"/>
              <p:cNvSpPr>
                <a:spLocks noChangeShapeType="1"/>
              </p:cNvSpPr>
              <p:nvPr/>
            </p:nvSpPr>
            <p:spPr bwMode="auto">
              <a:xfrm>
                <a:off x="2906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505" name="Group 133"/>
            <p:cNvGrpSpPr>
              <a:grpSpLocks/>
            </p:cNvGrpSpPr>
            <p:nvPr/>
          </p:nvGrpSpPr>
          <p:grpSpPr bwMode="auto">
            <a:xfrm>
              <a:off x="8772607" y="2725609"/>
              <a:ext cx="532759" cy="184809"/>
              <a:chOff x="2356" y="1300"/>
              <a:chExt cx="555" cy="194"/>
            </a:xfrm>
          </p:grpSpPr>
          <p:sp>
            <p:nvSpPr>
              <p:cNvPr id="100551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52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53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554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557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558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555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556" name="Line 141"/>
              <p:cNvSpPr>
                <a:spLocks noChangeShapeType="1"/>
              </p:cNvSpPr>
              <p:nvPr/>
            </p:nvSpPr>
            <p:spPr bwMode="auto">
              <a:xfrm>
                <a:off x="2906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506" name="Group 133"/>
            <p:cNvGrpSpPr>
              <a:grpSpLocks/>
            </p:cNvGrpSpPr>
            <p:nvPr/>
          </p:nvGrpSpPr>
          <p:grpSpPr bwMode="auto">
            <a:xfrm>
              <a:off x="9060908" y="2428111"/>
              <a:ext cx="532759" cy="184809"/>
              <a:chOff x="2356" y="1300"/>
              <a:chExt cx="555" cy="194"/>
            </a:xfrm>
          </p:grpSpPr>
          <p:sp>
            <p:nvSpPr>
              <p:cNvPr id="100543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44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45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546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549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550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547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548" name="Line 141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507" name="Group 133"/>
            <p:cNvGrpSpPr>
              <a:grpSpLocks/>
            </p:cNvGrpSpPr>
            <p:nvPr/>
          </p:nvGrpSpPr>
          <p:grpSpPr bwMode="auto">
            <a:xfrm>
              <a:off x="10005281" y="2289952"/>
              <a:ext cx="532759" cy="184809"/>
              <a:chOff x="2356" y="1300"/>
              <a:chExt cx="555" cy="194"/>
            </a:xfrm>
          </p:grpSpPr>
          <p:sp>
            <p:nvSpPr>
              <p:cNvPr id="100535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36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37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538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541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542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539" name="Line 140"/>
              <p:cNvSpPr>
                <a:spLocks noChangeShapeType="1"/>
              </p:cNvSpPr>
              <p:nvPr/>
            </p:nvSpPr>
            <p:spPr bwMode="auto">
              <a:xfrm>
                <a:off x="2358" y="1360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540" name="Line 141"/>
              <p:cNvSpPr>
                <a:spLocks noChangeShapeType="1"/>
              </p:cNvSpPr>
              <p:nvPr/>
            </p:nvSpPr>
            <p:spPr bwMode="auto">
              <a:xfrm>
                <a:off x="2906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508" name="Group 133"/>
            <p:cNvGrpSpPr>
              <a:grpSpLocks/>
            </p:cNvGrpSpPr>
            <p:nvPr/>
          </p:nvGrpSpPr>
          <p:grpSpPr bwMode="auto">
            <a:xfrm>
              <a:off x="10232661" y="2882876"/>
              <a:ext cx="532759" cy="184809"/>
              <a:chOff x="2356" y="1300"/>
              <a:chExt cx="555" cy="194"/>
            </a:xfrm>
          </p:grpSpPr>
          <p:sp>
            <p:nvSpPr>
              <p:cNvPr id="100527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28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29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530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533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534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531" name="Line 140"/>
              <p:cNvSpPr>
                <a:spLocks noChangeShapeType="1"/>
              </p:cNvSpPr>
              <p:nvPr/>
            </p:nvSpPr>
            <p:spPr bwMode="auto">
              <a:xfrm>
                <a:off x="2358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532" name="Line 141"/>
              <p:cNvSpPr>
                <a:spLocks noChangeShapeType="1"/>
              </p:cNvSpPr>
              <p:nvPr/>
            </p:nvSpPr>
            <p:spPr bwMode="auto">
              <a:xfrm>
                <a:off x="2906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509" name="Group 133"/>
            <p:cNvGrpSpPr>
              <a:grpSpLocks/>
            </p:cNvGrpSpPr>
            <p:nvPr/>
          </p:nvGrpSpPr>
          <p:grpSpPr bwMode="auto">
            <a:xfrm>
              <a:off x="9330660" y="3072767"/>
              <a:ext cx="532759" cy="184809"/>
              <a:chOff x="2356" y="1300"/>
              <a:chExt cx="555" cy="194"/>
            </a:xfrm>
          </p:grpSpPr>
          <p:sp>
            <p:nvSpPr>
              <p:cNvPr id="100519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20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21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522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525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526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523" name="Line 140"/>
              <p:cNvSpPr>
                <a:spLocks noChangeShapeType="1"/>
              </p:cNvSpPr>
              <p:nvPr/>
            </p:nvSpPr>
            <p:spPr bwMode="auto">
              <a:xfrm>
                <a:off x="2357" y="1362"/>
                <a:ext cx="0" cy="8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524" name="Line 141"/>
              <p:cNvSpPr>
                <a:spLocks noChangeShapeType="1"/>
              </p:cNvSpPr>
              <p:nvPr/>
            </p:nvSpPr>
            <p:spPr bwMode="auto">
              <a:xfrm>
                <a:off x="2907" y="1364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510" name="Group 133"/>
            <p:cNvGrpSpPr>
              <a:grpSpLocks/>
            </p:cNvGrpSpPr>
            <p:nvPr/>
          </p:nvGrpSpPr>
          <p:grpSpPr bwMode="auto">
            <a:xfrm>
              <a:off x="8438032" y="3018963"/>
              <a:ext cx="532759" cy="184809"/>
              <a:chOff x="2356" y="1300"/>
              <a:chExt cx="555" cy="194"/>
            </a:xfrm>
          </p:grpSpPr>
          <p:sp>
            <p:nvSpPr>
              <p:cNvPr id="100511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12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513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514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517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518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515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79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516" name="Line 141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grpSp>
        <p:nvGrpSpPr>
          <p:cNvPr id="100359" name="Group 416"/>
          <p:cNvGrpSpPr>
            <a:grpSpLocks/>
          </p:cNvGrpSpPr>
          <p:nvPr/>
        </p:nvGrpSpPr>
        <p:grpSpPr bwMode="auto">
          <a:xfrm>
            <a:off x="1498600" y="4165600"/>
            <a:ext cx="3086100" cy="1168400"/>
            <a:chOff x="7848600" y="2044700"/>
            <a:chExt cx="3200399" cy="1371600"/>
          </a:xfrm>
        </p:grpSpPr>
        <p:sp>
          <p:nvSpPr>
            <p:cNvPr id="100409" name="Oval 417"/>
            <p:cNvSpPr>
              <a:spLocks noChangeArrowheads="1"/>
            </p:cNvSpPr>
            <p:nvPr/>
          </p:nvSpPr>
          <p:spPr bwMode="auto">
            <a:xfrm>
              <a:off x="7848600" y="2044700"/>
              <a:ext cx="3200399" cy="1371600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00410" name="Group 133"/>
            <p:cNvGrpSpPr>
              <a:grpSpLocks/>
            </p:cNvGrpSpPr>
            <p:nvPr/>
          </p:nvGrpSpPr>
          <p:grpSpPr bwMode="auto">
            <a:xfrm>
              <a:off x="8526482" y="2160804"/>
              <a:ext cx="532759" cy="184809"/>
              <a:chOff x="2356" y="1300"/>
              <a:chExt cx="555" cy="194"/>
            </a:xfrm>
          </p:grpSpPr>
          <p:sp>
            <p:nvSpPr>
              <p:cNvPr id="100484" name="Oval 492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85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86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487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490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491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488" name="Line 140"/>
              <p:cNvSpPr>
                <a:spLocks noChangeShapeType="1"/>
              </p:cNvSpPr>
              <p:nvPr/>
            </p:nvSpPr>
            <p:spPr bwMode="auto">
              <a:xfrm>
                <a:off x="2358" y="1360"/>
                <a:ext cx="0" cy="8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489" name="Line 141"/>
              <p:cNvSpPr>
                <a:spLocks noChangeShapeType="1"/>
              </p:cNvSpPr>
              <p:nvPr/>
            </p:nvSpPr>
            <p:spPr bwMode="auto">
              <a:xfrm>
                <a:off x="2907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cxnSp>
          <p:nvCxnSpPr>
            <p:cNvPr id="100411" name="Straight Connector 419"/>
            <p:cNvCxnSpPr>
              <a:cxnSpLocks noChangeShapeType="1"/>
              <a:stCxn id="100489" idx="0"/>
            </p:cNvCxnSpPr>
            <p:nvPr/>
          </p:nvCxnSpPr>
          <p:spPr bwMode="auto">
            <a:xfrm>
              <a:off x="9055401" y="2220819"/>
              <a:ext cx="975377" cy="13653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12" name="Straight Connector 420"/>
            <p:cNvCxnSpPr>
              <a:cxnSpLocks noChangeShapeType="1"/>
            </p:cNvCxnSpPr>
            <p:nvPr/>
          </p:nvCxnSpPr>
          <p:spPr bwMode="auto">
            <a:xfrm>
              <a:off x="9522191" y="2583188"/>
              <a:ext cx="120745" cy="8339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13" name="Straight Connector 421"/>
            <p:cNvCxnSpPr>
              <a:cxnSpLocks noChangeShapeType="1"/>
            </p:cNvCxnSpPr>
            <p:nvPr/>
          </p:nvCxnSpPr>
          <p:spPr bwMode="auto">
            <a:xfrm flipV="1">
              <a:off x="9323081" y="2786992"/>
              <a:ext cx="243358" cy="4562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14" name="Straight Connector 422"/>
            <p:cNvCxnSpPr>
              <a:cxnSpLocks noChangeShapeType="1"/>
            </p:cNvCxnSpPr>
            <p:nvPr/>
          </p:nvCxnSpPr>
          <p:spPr bwMode="auto">
            <a:xfrm flipV="1">
              <a:off x="9028147" y="2611644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15" name="Straight Connector 423"/>
            <p:cNvCxnSpPr>
              <a:cxnSpLocks noChangeShapeType="1"/>
            </p:cNvCxnSpPr>
            <p:nvPr/>
          </p:nvCxnSpPr>
          <p:spPr bwMode="auto">
            <a:xfrm flipV="1">
              <a:off x="8729859" y="2909476"/>
              <a:ext cx="192778" cy="10958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16" name="Straight Connector 424"/>
            <p:cNvCxnSpPr>
              <a:cxnSpLocks noChangeShapeType="1"/>
            </p:cNvCxnSpPr>
            <p:nvPr/>
          </p:nvCxnSpPr>
          <p:spPr bwMode="auto">
            <a:xfrm flipV="1">
              <a:off x="9537887" y="2836224"/>
              <a:ext cx="252969" cy="252942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17" name="Straight Connector 425"/>
            <p:cNvCxnSpPr>
              <a:cxnSpLocks noChangeShapeType="1"/>
            </p:cNvCxnSpPr>
            <p:nvPr/>
          </p:nvCxnSpPr>
          <p:spPr bwMode="auto">
            <a:xfrm flipH="1" flipV="1">
              <a:off x="10029359" y="2822067"/>
              <a:ext cx="354959" cy="12439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18" name="Straight Connector 426"/>
            <p:cNvCxnSpPr>
              <a:cxnSpLocks noChangeShapeType="1"/>
            </p:cNvCxnSpPr>
            <p:nvPr/>
          </p:nvCxnSpPr>
          <p:spPr bwMode="auto">
            <a:xfrm flipV="1">
              <a:off x="10015190" y="2475242"/>
              <a:ext cx="283363" cy="195664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19" name="Straight Connector 427"/>
            <p:cNvCxnSpPr>
              <a:cxnSpLocks noChangeShapeType="1"/>
              <a:endCxn id="100484" idx="4"/>
            </p:cNvCxnSpPr>
            <p:nvPr/>
          </p:nvCxnSpPr>
          <p:spPr bwMode="auto">
            <a:xfrm flipH="1" flipV="1">
              <a:off x="8791902" y="2345614"/>
              <a:ext cx="410984" cy="87180"/>
            </a:xfrm>
            <a:prstGeom prst="line">
              <a:avLst/>
            </a:prstGeom>
            <a:noFill/>
            <a:ln w="158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100420" name="TextBox 428"/>
            <p:cNvSpPr txBox="1">
              <a:spLocks noChangeArrowheads="1"/>
            </p:cNvSpPr>
            <p:nvPr/>
          </p:nvSpPr>
          <p:spPr bwMode="auto">
            <a:xfrm>
              <a:off x="7958081" y="2471292"/>
              <a:ext cx="926532" cy="46969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 sz="2000" i="1"/>
                <a:t>ISP B</a:t>
              </a:r>
            </a:p>
          </p:txBody>
        </p:sp>
        <p:grpSp>
          <p:nvGrpSpPr>
            <p:cNvPr id="100421" name="Group 133"/>
            <p:cNvGrpSpPr>
              <a:grpSpLocks/>
            </p:cNvGrpSpPr>
            <p:nvPr/>
          </p:nvGrpSpPr>
          <p:grpSpPr bwMode="auto">
            <a:xfrm>
              <a:off x="9555206" y="2650627"/>
              <a:ext cx="532759" cy="184809"/>
              <a:chOff x="2356" y="1300"/>
              <a:chExt cx="555" cy="194"/>
            </a:xfrm>
          </p:grpSpPr>
          <p:sp>
            <p:nvSpPr>
              <p:cNvPr id="100476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77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78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479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482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483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480" name="Line 140"/>
              <p:cNvSpPr>
                <a:spLocks noChangeShapeType="1"/>
              </p:cNvSpPr>
              <p:nvPr/>
            </p:nvSpPr>
            <p:spPr bwMode="auto">
              <a:xfrm>
                <a:off x="2358" y="1360"/>
                <a:ext cx="0" cy="80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481" name="Line 141"/>
              <p:cNvSpPr>
                <a:spLocks noChangeShapeType="1"/>
              </p:cNvSpPr>
              <p:nvPr/>
            </p:nvSpPr>
            <p:spPr bwMode="auto">
              <a:xfrm>
                <a:off x="2907" y="1362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422" name="Group 133"/>
            <p:cNvGrpSpPr>
              <a:grpSpLocks/>
            </p:cNvGrpSpPr>
            <p:nvPr/>
          </p:nvGrpSpPr>
          <p:grpSpPr bwMode="auto">
            <a:xfrm>
              <a:off x="8772607" y="2725609"/>
              <a:ext cx="532759" cy="184809"/>
              <a:chOff x="2356" y="1300"/>
              <a:chExt cx="555" cy="194"/>
            </a:xfrm>
          </p:grpSpPr>
          <p:sp>
            <p:nvSpPr>
              <p:cNvPr id="100468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69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70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471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474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475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472" name="Line 140"/>
              <p:cNvSpPr>
                <a:spLocks noChangeShapeType="1"/>
              </p:cNvSpPr>
              <p:nvPr/>
            </p:nvSpPr>
            <p:spPr bwMode="auto">
              <a:xfrm>
                <a:off x="2357" y="1360"/>
                <a:ext cx="0" cy="8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473" name="Line 141"/>
              <p:cNvSpPr>
                <a:spLocks noChangeShapeType="1"/>
              </p:cNvSpPr>
              <p:nvPr/>
            </p:nvSpPr>
            <p:spPr bwMode="auto">
              <a:xfrm>
                <a:off x="2908" y="1362"/>
                <a:ext cx="0" cy="8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423" name="Group 133"/>
            <p:cNvGrpSpPr>
              <a:grpSpLocks/>
            </p:cNvGrpSpPr>
            <p:nvPr/>
          </p:nvGrpSpPr>
          <p:grpSpPr bwMode="auto">
            <a:xfrm>
              <a:off x="9060908" y="2428111"/>
              <a:ext cx="532759" cy="184809"/>
              <a:chOff x="2356" y="1300"/>
              <a:chExt cx="555" cy="194"/>
            </a:xfrm>
          </p:grpSpPr>
          <p:sp>
            <p:nvSpPr>
              <p:cNvPr id="100460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61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62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463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466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467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464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465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424" name="Group 133"/>
            <p:cNvGrpSpPr>
              <a:grpSpLocks/>
            </p:cNvGrpSpPr>
            <p:nvPr/>
          </p:nvGrpSpPr>
          <p:grpSpPr bwMode="auto">
            <a:xfrm>
              <a:off x="10005281" y="2289952"/>
              <a:ext cx="532759" cy="184809"/>
              <a:chOff x="2356" y="1300"/>
              <a:chExt cx="555" cy="194"/>
            </a:xfrm>
          </p:grpSpPr>
          <p:sp>
            <p:nvSpPr>
              <p:cNvPr id="100452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53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54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455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458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459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456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457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425" name="Group 133"/>
            <p:cNvGrpSpPr>
              <a:grpSpLocks/>
            </p:cNvGrpSpPr>
            <p:nvPr/>
          </p:nvGrpSpPr>
          <p:grpSpPr bwMode="auto">
            <a:xfrm>
              <a:off x="10232661" y="2882876"/>
              <a:ext cx="532759" cy="184809"/>
              <a:chOff x="2356" y="1300"/>
              <a:chExt cx="555" cy="194"/>
            </a:xfrm>
          </p:grpSpPr>
          <p:sp>
            <p:nvSpPr>
              <p:cNvPr id="100444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45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46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447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450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451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448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449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426" name="Group 133"/>
            <p:cNvGrpSpPr>
              <a:grpSpLocks/>
            </p:cNvGrpSpPr>
            <p:nvPr/>
          </p:nvGrpSpPr>
          <p:grpSpPr bwMode="auto">
            <a:xfrm>
              <a:off x="9330660" y="3072767"/>
              <a:ext cx="532759" cy="184809"/>
              <a:chOff x="2356" y="1300"/>
              <a:chExt cx="555" cy="194"/>
            </a:xfrm>
          </p:grpSpPr>
          <p:sp>
            <p:nvSpPr>
              <p:cNvPr id="100436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37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38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439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442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443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440" name="Line 140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441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0427" name="Group 133"/>
            <p:cNvGrpSpPr>
              <a:grpSpLocks/>
            </p:cNvGrpSpPr>
            <p:nvPr/>
          </p:nvGrpSpPr>
          <p:grpSpPr bwMode="auto">
            <a:xfrm>
              <a:off x="8438032" y="3018963"/>
              <a:ext cx="532759" cy="184809"/>
              <a:chOff x="2356" y="1300"/>
              <a:chExt cx="555" cy="194"/>
            </a:xfrm>
          </p:grpSpPr>
          <p:sp>
            <p:nvSpPr>
              <p:cNvPr id="100428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29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0430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chemeClr val="hlink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0431" name="Group 137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0434" name="Freeform 13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0435" name="Freeform 13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19050" cmpd="sng">
                  <a:solidFill>
                    <a:schemeClr val="tx1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0432" name="Line 140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0433" name="Line 141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4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cxnSp>
        <p:nvCxnSpPr>
          <p:cNvPr id="100360" name="Straight Connector 12"/>
          <p:cNvCxnSpPr>
            <a:cxnSpLocks noChangeShapeType="1"/>
            <a:endCxn id="100569" idx="1"/>
          </p:cNvCxnSpPr>
          <p:nvPr/>
        </p:nvCxnSpPr>
        <p:spPr bwMode="auto">
          <a:xfrm>
            <a:off x="2382838" y="2609850"/>
            <a:ext cx="238125" cy="2619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61" name="Straight Connector 500"/>
          <p:cNvCxnSpPr>
            <a:cxnSpLocks noChangeShapeType="1"/>
            <a:stCxn id="100694" idx="8"/>
            <a:endCxn id="100381" idx="2"/>
          </p:cNvCxnSpPr>
          <p:nvPr/>
        </p:nvCxnSpPr>
        <p:spPr bwMode="auto">
          <a:xfrm>
            <a:off x="1455738" y="2990850"/>
            <a:ext cx="38100" cy="3095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62" name="Straight Connector 501"/>
          <p:cNvCxnSpPr>
            <a:cxnSpLocks noChangeShapeType="1"/>
            <a:endCxn id="100381" idx="3"/>
          </p:cNvCxnSpPr>
          <p:nvPr/>
        </p:nvCxnSpPr>
        <p:spPr bwMode="auto">
          <a:xfrm>
            <a:off x="1235075" y="3271838"/>
            <a:ext cx="123825" cy="2127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63" name="Straight Connector 502"/>
          <p:cNvCxnSpPr>
            <a:cxnSpLocks noChangeShapeType="1"/>
            <a:endCxn id="100537" idx="1"/>
          </p:cNvCxnSpPr>
          <p:nvPr/>
        </p:nvCxnSpPr>
        <p:spPr bwMode="auto">
          <a:xfrm>
            <a:off x="3916363" y="2411413"/>
            <a:ext cx="307975" cy="5730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64" name="Straight Connector 503"/>
          <p:cNvCxnSpPr>
            <a:cxnSpLocks noChangeShapeType="1"/>
            <a:endCxn id="100537" idx="0"/>
          </p:cNvCxnSpPr>
          <p:nvPr/>
        </p:nvCxnSpPr>
        <p:spPr bwMode="auto">
          <a:xfrm flipH="1">
            <a:off x="4425950" y="2389188"/>
            <a:ext cx="384175" cy="57943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65" name="Straight Connector 504"/>
          <p:cNvCxnSpPr>
            <a:cxnSpLocks noChangeShapeType="1"/>
            <a:endCxn id="100620" idx="0"/>
          </p:cNvCxnSpPr>
          <p:nvPr/>
        </p:nvCxnSpPr>
        <p:spPr bwMode="auto">
          <a:xfrm>
            <a:off x="6770688" y="2900363"/>
            <a:ext cx="215900" cy="10461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66" name="Straight Connector 505"/>
          <p:cNvCxnSpPr>
            <a:cxnSpLocks noChangeShapeType="1"/>
          </p:cNvCxnSpPr>
          <p:nvPr/>
        </p:nvCxnSpPr>
        <p:spPr bwMode="auto">
          <a:xfrm flipH="1">
            <a:off x="7137400" y="3251200"/>
            <a:ext cx="241300" cy="6921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67" name="Straight Connector 506"/>
          <p:cNvCxnSpPr>
            <a:cxnSpLocks noChangeShapeType="1"/>
            <a:stCxn id="100686" idx="4"/>
            <a:endCxn id="100615" idx="0"/>
          </p:cNvCxnSpPr>
          <p:nvPr/>
        </p:nvCxnSpPr>
        <p:spPr bwMode="auto">
          <a:xfrm flipH="1">
            <a:off x="7483475" y="4229100"/>
            <a:ext cx="541338" cy="2492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68" name="Straight Connector 507"/>
          <p:cNvCxnSpPr>
            <a:cxnSpLocks noChangeShapeType="1"/>
          </p:cNvCxnSpPr>
          <p:nvPr/>
        </p:nvCxnSpPr>
        <p:spPr bwMode="auto">
          <a:xfrm flipH="1" flipV="1">
            <a:off x="7454900" y="4573588"/>
            <a:ext cx="796925" cy="6143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69" name="Straight Connector 508"/>
          <p:cNvCxnSpPr>
            <a:cxnSpLocks noChangeShapeType="1"/>
            <a:endCxn id="100602" idx="5"/>
          </p:cNvCxnSpPr>
          <p:nvPr/>
        </p:nvCxnSpPr>
        <p:spPr bwMode="auto">
          <a:xfrm flipH="1" flipV="1">
            <a:off x="6496050" y="4722813"/>
            <a:ext cx="1047750" cy="9667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70" name="Straight Connector 509"/>
          <p:cNvCxnSpPr>
            <a:cxnSpLocks noChangeShapeType="1"/>
            <a:stCxn id="100684" idx="0"/>
            <a:endCxn id="100379" idx="5"/>
          </p:cNvCxnSpPr>
          <p:nvPr/>
        </p:nvCxnSpPr>
        <p:spPr bwMode="auto">
          <a:xfrm flipH="1" flipV="1">
            <a:off x="5084763" y="5684838"/>
            <a:ext cx="520700" cy="1698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71" name="Straight Connector 510"/>
          <p:cNvCxnSpPr>
            <a:cxnSpLocks noChangeShapeType="1"/>
          </p:cNvCxnSpPr>
          <p:nvPr/>
        </p:nvCxnSpPr>
        <p:spPr bwMode="auto">
          <a:xfrm flipH="1" flipV="1">
            <a:off x="4068763" y="5045075"/>
            <a:ext cx="371475" cy="9731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72" name="Straight Connector 511"/>
          <p:cNvCxnSpPr>
            <a:cxnSpLocks noChangeShapeType="1"/>
            <a:stCxn id="100681" idx="0"/>
          </p:cNvCxnSpPr>
          <p:nvPr/>
        </p:nvCxnSpPr>
        <p:spPr bwMode="auto">
          <a:xfrm flipV="1">
            <a:off x="3389313" y="5689600"/>
            <a:ext cx="306387" cy="1651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73" name="Straight Connector 512"/>
          <p:cNvCxnSpPr>
            <a:cxnSpLocks noChangeShapeType="1"/>
          </p:cNvCxnSpPr>
          <p:nvPr/>
        </p:nvCxnSpPr>
        <p:spPr bwMode="auto">
          <a:xfrm flipV="1">
            <a:off x="1790700" y="5160963"/>
            <a:ext cx="401638" cy="2095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74" name="Straight Connector 513"/>
          <p:cNvCxnSpPr>
            <a:cxnSpLocks noChangeShapeType="1"/>
            <a:stCxn id="100703" idx="0"/>
          </p:cNvCxnSpPr>
          <p:nvPr/>
        </p:nvCxnSpPr>
        <p:spPr bwMode="auto">
          <a:xfrm flipV="1">
            <a:off x="1179513" y="4467225"/>
            <a:ext cx="227012" cy="28257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75" name="Straight Connector 514"/>
          <p:cNvCxnSpPr>
            <a:cxnSpLocks noChangeShapeType="1"/>
            <a:endCxn id="100381" idx="5"/>
          </p:cNvCxnSpPr>
          <p:nvPr/>
        </p:nvCxnSpPr>
        <p:spPr bwMode="auto">
          <a:xfrm flipV="1">
            <a:off x="1155700" y="4368800"/>
            <a:ext cx="203200" cy="79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grpSp>
        <p:nvGrpSpPr>
          <p:cNvPr id="100376" name="Group 20"/>
          <p:cNvGrpSpPr>
            <a:grpSpLocks/>
          </p:cNvGrpSpPr>
          <p:nvPr/>
        </p:nvGrpSpPr>
        <p:grpSpPr bwMode="auto">
          <a:xfrm>
            <a:off x="4713288" y="2871788"/>
            <a:ext cx="2117725" cy="1082675"/>
            <a:chOff x="4712800" y="2871032"/>
            <a:chExt cx="2117908" cy="1082781"/>
          </a:xfrm>
        </p:grpSpPr>
        <p:grpSp>
          <p:nvGrpSpPr>
            <p:cNvPr id="100404" name="Group 16"/>
            <p:cNvGrpSpPr>
              <a:grpSpLocks/>
            </p:cNvGrpSpPr>
            <p:nvPr/>
          </p:nvGrpSpPr>
          <p:grpSpPr bwMode="auto">
            <a:xfrm>
              <a:off x="5677190" y="2871032"/>
              <a:ext cx="530938" cy="338554"/>
              <a:chOff x="5573768" y="2726239"/>
              <a:chExt cx="530938" cy="338554"/>
            </a:xfrm>
          </p:grpSpPr>
          <p:sp>
            <p:nvSpPr>
              <p:cNvPr id="100407" name="Oval 14"/>
              <p:cNvSpPr>
                <a:spLocks noChangeArrowheads="1"/>
              </p:cNvSpPr>
              <p:nvPr/>
            </p:nvSpPr>
            <p:spPr bwMode="auto">
              <a:xfrm>
                <a:off x="5573768" y="2751297"/>
                <a:ext cx="528092" cy="304800"/>
              </a:xfrm>
              <a:prstGeom prst="ellipse">
                <a:avLst/>
              </a:prstGeom>
              <a:solidFill>
                <a:srgbClr val="0000FF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00408" name="TextBox 15"/>
              <p:cNvSpPr txBox="1">
                <a:spLocks noChangeArrowheads="1"/>
              </p:cNvSpPr>
              <p:nvPr/>
            </p:nvSpPr>
            <p:spPr bwMode="auto">
              <a:xfrm>
                <a:off x="5593027" y="2726239"/>
                <a:ext cx="511679" cy="33855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r>
                  <a:rPr lang="en-US" altLang="en-US" sz="1600">
                    <a:solidFill>
                      <a:schemeClr val="bg1"/>
                    </a:solidFill>
                  </a:rPr>
                  <a:t>IXP</a:t>
                </a:r>
              </a:p>
            </p:txBody>
          </p:sp>
        </p:grpSp>
        <p:cxnSp>
          <p:nvCxnSpPr>
            <p:cNvPr id="100405" name="Straight Connector 18"/>
            <p:cNvCxnSpPr>
              <a:cxnSpLocks noChangeShapeType="1"/>
            </p:cNvCxnSpPr>
            <p:nvPr/>
          </p:nvCxnSpPr>
          <p:spPr bwMode="auto">
            <a:xfrm>
              <a:off x="4712800" y="3050554"/>
              <a:ext cx="964390" cy="26895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06" name="Straight Connector 516"/>
            <p:cNvCxnSpPr>
              <a:cxnSpLocks noChangeShapeType="1"/>
            </p:cNvCxnSpPr>
            <p:nvPr/>
          </p:nvCxnSpPr>
          <p:spPr bwMode="auto">
            <a:xfrm>
              <a:off x="6139092" y="3168890"/>
              <a:ext cx="691616" cy="784923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100377" name="Group 39937"/>
          <p:cNvGrpSpPr>
            <a:grpSpLocks/>
          </p:cNvGrpSpPr>
          <p:nvPr/>
        </p:nvGrpSpPr>
        <p:grpSpPr bwMode="auto">
          <a:xfrm>
            <a:off x="3692525" y="3789363"/>
            <a:ext cx="1538288" cy="585787"/>
            <a:chOff x="3692946" y="3789212"/>
            <a:chExt cx="1537885" cy="585306"/>
          </a:xfrm>
        </p:grpSpPr>
        <p:cxnSp>
          <p:nvCxnSpPr>
            <p:cNvPr id="100398" name="Straight Connector 515"/>
            <p:cNvCxnSpPr>
              <a:cxnSpLocks noChangeShapeType="1"/>
              <a:stCxn id="100454" idx="0"/>
            </p:cNvCxnSpPr>
            <p:nvPr/>
          </p:nvCxnSpPr>
          <p:spPr bwMode="auto">
            <a:xfrm flipV="1">
              <a:off x="3833272" y="4233204"/>
              <a:ext cx="190444" cy="141314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grpSp>
          <p:nvGrpSpPr>
            <p:cNvPr id="100399" name="Group 518"/>
            <p:cNvGrpSpPr>
              <a:grpSpLocks/>
            </p:cNvGrpSpPr>
            <p:nvPr/>
          </p:nvGrpSpPr>
          <p:grpSpPr bwMode="auto">
            <a:xfrm>
              <a:off x="3932901" y="3934211"/>
              <a:ext cx="530938" cy="338554"/>
              <a:chOff x="5573768" y="2726239"/>
              <a:chExt cx="530938" cy="338554"/>
            </a:xfrm>
          </p:grpSpPr>
          <p:sp>
            <p:nvSpPr>
              <p:cNvPr id="100402" name="Oval 521"/>
              <p:cNvSpPr>
                <a:spLocks noChangeArrowheads="1"/>
              </p:cNvSpPr>
              <p:nvPr/>
            </p:nvSpPr>
            <p:spPr bwMode="auto">
              <a:xfrm>
                <a:off x="5573768" y="2751297"/>
                <a:ext cx="528092" cy="304800"/>
              </a:xfrm>
              <a:prstGeom prst="ellipse">
                <a:avLst/>
              </a:prstGeom>
              <a:solidFill>
                <a:srgbClr val="0000FF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00403" name="TextBox 522"/>
              <p:cNvSpPr txBox="1">
                <a:spLocks noChangeArrowheads="1"/>
              </p:cNvSpPr>
              <p:nvPr/>
            </p:nvSpPr>
            <p:spPr bwMode="auto">
              <a:xfrm>
                <a:off x="5593027" y="2726239"/>
                <a:ext cx="511679" cy="33855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r>
                  <a:rPr lang="en-US" altLang="en-US" sz="1600">
                    <a:solidFill>
                      <a:schemeClr val="bg1"/>
                    </a:solidFill>
                  </a:rPr>
                  <a:t>IXP</a:t>
                </a:r>
              </a:p>
            </p:txBody>
          </p:sp>
        </p:grpSp>
        <p:cxnSp>
          <p:nvCxnSpPr>
            <p:cNvPr id="100400" name="Straight Connector 519"/>
            <p:cNvCxnSpPr>
              <a:cxnSpLocks noChangeShapeType="1"/>
              <a:stCxn id="100402" idx="6"/>
              <a:endCxn id="100654" idx="1"/>
            </p:cNvCxnSpPr>
            <p:nvPr/>
          </p:nvCxnSpPr>
          <p:spPr bwMode="auto">
            <a:xfrm flipV="1">
              <a:off x="4460993" y="3953654"/>
              <a:ext cx="769838" cy="158015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401" name="Straight Connector 520"/>
            <p:cNvCxnSpPr>
              <a:cxnSpLocks noChangeShapeType="1"/>
            </p:cNvCxnSpPr>
            <p:nvPr/>
          </p:nvCxnSpPr>
          <p:spPr bwMode="auto">
            <a:xfrm>
              <a:off x="3692946" y="3789212"/>
              <a:ext cx="342738" cy="204847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100378" name="Group 39939"/>
          <p:cNvGrpSpPr>
            <a:grpSpLocks/>
          </p:cNvGrpSpPr>
          <p:nvPr/>
        </p:nvGrpSpPr>
        <p:grpSpPr bwMode="auto">
          <a:xfrm>
            <a:off x="2406650" y="3633788"/>
            <a:ext cx="2901950" cy="1296987"/>
            <a:chOff x="2407287" y="3633041"/>
            <a:chExt cx="2900648" cy="1297685"/>
          </a:xfrm>
        </p:grpSpPr>
        <p:cxnSp>
          <p:nvCxnSpPr>
            <p:cNvPr id="100395" name="Straight Connector 7"/>
            <p:cNvCxnSpPr>
              <a:cxnSpLocks noChangeShapeType="1"/>
              <a:stCxn id="100527" idx="5"/>
              <a:endCxn id="100652" idx="1"/>
            </p:cNvCxnSpPr>
            <p:nvPr/>
          </p:nvCxnSpPr>
          <p:spPr bwMode="auto">
            <a:xfrm>
              <a:off x="4876256" y="3633041"/>
              <a:ext cx="431679" cy="222499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396" name="Straight Connector 415"/>
            <p:cNvCxnSpPr>
              <a:cxnSpLocks noChangeShapeType="1"/>
              <a:endCxn id="100486" idx="0"/>
            </p:cNvCxnSpPr>
            <p:nvPr/>
          </p:nvCxnSpPr>
          <p:spPr bwMode="auto">
            <a:xfrm flipH="1">
              <a:off x="2407287" y="3753131"/>
              <a:ext cx="282429" cy="511372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100397" name="Straight Connector 523"/>
            <p:cNvCxnSpPr>
              <a:cxnSpLocks noChangeShapeType="1"/>
              <a:stCxn id="100449" idx="0"/>
            </p:cNvCxnSpPr>
            <p:nvPr/>
          </p:nvCxnSpPr>
          <p:spPr bwMode="auto">
            <a:xfrm flipV="1">
              <a:off x="4307545" y="4626270"/>
              <a:ext cx="843636" cy="304456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sp>
        <p:nvSpPr>
          <p:cNvPr id="100379" name="Oval 6"/>
          <p:cNvSpPr>
            <a:spLocks noChangeArrowheads="1"/>
          </p:cNvSpPr>
          <p:nvPr/>
        </p:nvSpPr>
        <p:spPr bwMode="auto">
          <a:xfrm>
            <a:off x="3340100" y="5359400"/>
            <a:ext cx="2044700" cy="381000"/>
          </a:xfrm>
          <a:prstGeom prst="ellipse">
            <a:avLst/>
          </a:prstGeom>
          <a:solidFill>
            <a:srgbClr val="FFFF00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/>
          </a:p>
        </p:txBody>
      </p:sp>
      <p:sp>
        <p:nvSpPr>
          <p:cNvPr id="100380" name="TextBox 9"/>
          <p:cNvSpPr txBox="1">
            <a:spLocks noChangeArrowheads="1"/>
          </p:cNvSpPr>
          <p:nvPr/>
        </p:nvSpPr>
        <p:spPr bwMode="auto">
          <a:xfrm>
            <a:off x="3556000" y="5334000"/>
            <a:ext cx="1587500" cy="400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2000" i="1"/>
              <a:t>regional net</a:t>
            </a:r>
          </a:p>
        </p:txBody>
      </p:sp>
      <p:sp>
        <p:nvSpPr>
          <p:cNvPr id="100381" name="Oval 517"/>
          <p:cNvSpPr>
            <a:spLocks noChangeArrowheads="1"/>
          </p:cNvSpPr>
          <p:nvPr/>
        </p:nvSpPr>
        <p:spPr bwMode="auto">
          <a:xfrm rot="5400000">
            <a:off x="867569" y="3736182"/>
            <a:ext cx="1252537" cy="381000"/>
          </a:xfrm>
          <a:prstGeom prst="ellipse">
            <a:avLst/>
          </a:prstGeom>
          <a:solidFill>
            <a:srgbClr val="FFFF00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/>
          </a:p>
        </p:txBody>
      </p:sp>
      <p:cxnSp>
        <p:nvCxnSpPr>
          <p:cNvPr id="100382" name="Straight Connector 39941"/>
          <p:cNvCxnSpPr>
            <a:cxnSpLocks noChangeShapeType="1"/>
            <a:stCxn id="100381" idx="0"/>
            <a:endCxn id="100515" idx="0"/>
          </p:cNvCxnSpPr>
          <p:nvPr/>
        </p:nvCxnSpPr>
        <p:spPr bwMode="auto">
          <a:xfrm flipV="1">
            <a:off x="1684338" y="3654425"/>
            <a:ext cx="758825" cy="27305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83" name="Straight Connector 524"/>
          <p:cNvCxnSpPr>
            <a:cxnSpLocks noChangeShapeType="1"/>
            <a:endCxn id="100488" idx="1"/>
          </p:cNvCxnSpPr>
          <p:nvPr/>
        </p:nvCxnSpPr>
        <p:spPr bwMode="auto">
          <a:xfrm>
            <a:off x="1685925" y="4111625"/>
            <a:ext cx="466725" cy="26987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100384" name="Oval 11"/>
          <p:cNvSpPr>
            <a:spLocks noChangeArrowheads="1"/>
          </p:cNvSpPr>
          <p:nvPr/>
        </p:nvSpPr>
        <p:spPr bwMode="auto">
          <a:xfrm>
            <a:off x="1866900" y="3429000"/>
            <a:ext cx="6096000" cy="673100"/>
          </a:xfrm>
          <a:prstGeom prst="ellipse">
            <a:avLst/>
          </a:prstGeom>
          <a:solidFill>
            <a:srgbClr val="FF6600">
              <a:alpha val="70195"/>
            </a:srgbClr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endParaRPr lang="en-US" altLang="en-US"/>
          </a:p>
        </p:txBody>
      </p:sp>
      <p:sp>
        <p:nvSpPr>
          <p:cNvPr id="100385" name="TextBox 13"/>
          <p:cNvSpPr txBox="1">
            <a:spLocks noChangeArrowheads="1"/>
          </p:cNvSpPr>
          <p:nvPr/>
        </p:nvSpPr>
        <p:spPr bwMode="auto">
          <a:xfrm>
            <a:off x="3113088" y="3541713"/>
            <a:ext cx="3627437" cy="461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i="1">
                <a:solidFill>
                  <a:schemeClr val="bg1"/>
                </a:solidFill>
              </a:rPr>
              <a:t>Content provider network</a:t>
            </a:r>
          </a:p>
        </p:txBody>
      </p:sp>
      <p:cxnSp>
        <p:nvCxnSpPr>
          <p:cNvPr id="100386" name="Straight Connector 19"/>
          <p:cNvCxnSpPr>
            <a:cxnSpLocks noChangeShapeType="1"/>
            <a:stCxn id="100707" idx="2"/>
          </p:cNvCxnSpPr>
          <p:nvPr/>
        </p:nvCxnSpPr>
        <p:spPr bwMode="auto">
          <a:xfrm flipH="1">
            <a:off x="6540500" y="2867025"/>
            <a:ext cx="150813" cy="6096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87" name="Straight Connector 525"/>
          <p:cNvCxnSpPr>
            <a:cxnSpLocks noChangeShapeType="1"/>
            <a:endCxn id="100384" idx="7"/>
          </p:cNvCxnSpPr>
          <p:nvPr/>
        </p:nvCxnSpPr>
        <p:spPr bwMode="auto">
          <a:xfrm flipH="1">
            <a:off x="7070725" y="3221038"/>
            <a:ext cx="142875" cy="3063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88" name="Straight Connector 526"/>
          <p:cNvCxnSpPr>
            <a:cxnSpLocks noChangeShapeType="1"/>
          </p:cNvCxnSpPr>
          <p:nvPr/>
        </p:nvCxnSpPr>
        <p:spPr bwMode="auto">
          <a:xfrm flipH="1">
            <a:off x="5773738" y="3205163"/>
            <a:ext cx="111125" cy="244475"/>
          </a:xfrm>
          <a:prstGeom prst="line">
            <a:avLst/>
          </a:prstGeom>
          <a:noFill/>
          <a:ln w="3810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89" name="Straight Connector 527"/>
          <p:cNvCxnSpPr>
            <a:cxnSpLocks noChangeShapeType="1"/>
            <a:endCxn id="100384" idx="1"/>
          </p:cNvCxnSpPr>
          <p:nvPr/>
        </p:nvCxnSpPr>
        <p:spPr bwMode="auto">
          <a:xfrm>
            <a:off x="2682875" y="3008313"/>
            <a:ext cx="76200" cy="519112"/>
          </a:xfrm>
          <a:prstGeom prst="line">
            <a:avLst/>
          </a:prstGeom>
          <a:noFill/>
          <a:ln w="3810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90" name="Straight Connector 528"/>
          <p:cNvCxnSpPr>
            <a:cxnSpLocks noChangeShapeType="1"/>
            <a:endCxn id="100454" idx="1"/>
          </p:cNvCxnSpPr>
          <p:nvPr/>
        </p:nvCxnSpPr>
        <p:spPr bwMode="auto">
          <a:xfrm>
            <a:off x="3413125" y="4049713"/>
            <a:ext cx="239713" cy="339725"/>
          </a:xfrm>
          <a:prstGeom prst="line">
            <a:avLst/>
          </a:prstGeom>
          <a:noFill/>
          <a:ln w="3810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91" name="Straight Connector 529"/>
          <p:cNvCxnSpPr>
            <a:cxnSpLocks noChangeShapeType="1"/>
          </p:cNvCxnSpPr>
          <p:nvPr/>
        </p:nvCxnSpPr>
        <p:spPr bwMode="auto">
          <a:xfrm>
            <a:off x="2303463" y="2651125"/>
            <a:ext cx="14287" cy="94138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92" name="Straight Connector 530"/>
          <p:cNvCxnSpPr>
            <a:cxnSpLocks noChangeShapeType="1"/>
          </p:cNvCxnSpPr>
          <p:nvPr/>
        </p:nvCxnSpPr>
        <p:spPr bwMode="auto">
          <a:xfrm flipH="1">
            <a:off x="1693863" y="3935413"/>
            <a:ext cx="528637" cy="11747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93" name="Straight Connector 531"/>
          <p:cNvCxnSpPr>
            <a:cxnSpLocks noChangeShapeType="1"/>
            <a:stCxn id="100686" idx="3"/>
          </p:cNvCxnSpPr>
          <p:nvPr/>
        </p:nvCxnSpPr>
        <p:spPr bwMode="auto">
          <a:xfrm flipH="1" flipV="1">
            <a:off x="7713663" y="3903663"/>
            <a:ext cx="400050" cy="28257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cxnSp>
        <p:nvCxnSpPr>
          <p:cNvPr id="100394" name="Straight Connector 532"/>
          <p:cNvCxnSpPr>
            <a:cxnSpLocks noChangeShapeType="1"/>
            <a:stCxn id="100688" idx="4"/>
          </p:cNvCxnSpPr>
          <p:nvPr/>
        </p:nvCxnSpPr>
        <p:spPr bwMode="auto">
          <a:xfrm flipH="1" flipV="1">
            <a:off x="7624763" y="3929063"/>
            <a:ext cx="628650" cy="121443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361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Structure: Network of Networks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790035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01" name="Footer Placeholder 2"/>
          <p:cNvSpPr>
            <a:spLocks noGrp="1"/>
          </p:cNvSpPr>
          <p:nvPr>
            <p:ph type="ftr" sz="quarter" idx="1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 smtClean="0">
                <a:latin typeface="Tahoma" panose="020B0604030504040204" pitchFamily="34" charset="0"/>
              </a:rPr>
              <a:t>Introduction</a:t>
            </a:r>
          </a:p>
        </p:txBody>
      </p:sp>
      <p:sp>
        <p:nvSpPr>
          <p:cNvPr id="102403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0" y="5149850"/>
            <a:ext cx="8440738" cy="4648200"/>
          </a:xfrm>
        </p:spPr>
        <p:txBody>
          <a:bodyPr/>
          <a:lstStyle/>
          <a:p>
            <a:pPr eaLnBrk="1" hangingPunct="1">
              <a:buSzPct val="75000"/>
            </a:pPr>
            <a:r>
              <a:rPr lang="en-US" altLang="en-US" sz="2400" smtClean="0">
                <a:ea typeface="ＭＳ Ｐゴシック" panose="020B0600070205080204" pitchFamily="34" charset="-128"/>
              </a:rPr>
              <a:t>at center: small # of well-connected large networks</a:t>
            </a:r>
          </a:p>
          <a:p>
            <a:pPr lvl="1" eaLnBrk="1" hangingPunct="1"/>
            <a:r>
              <a:rPr lang="ja-JP" altLang="en-US" sz="20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“</a:t>
            </a:r>
            <a:r>
              <a:rPr lang="en-US" altLang="ja-JP" sz="20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tier-1</a:t>
            </a:r>
            <a:r>
              <a:rPr lang="ja-JP" altLang="en-US" sz="20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”</a:t>
            </a:r>
            <a:r>
              <a:rPr lang="en-US" altLang="ja-JP" sz="2000" smtClean="0">
                <a:solidFill>
                  <a:srgbClr val="CC0000"/>
                </a:solidFill>
                <a:ea typeface="ＭＳ Ｐゴシック" panose="020B0600070205080204" pitchFamily="34" charset="-128"/>
              </a:rPr>
              <a:t> commercial ISPs</a:t>
            </a:r>
            <a:r>
              <a:rPr lang="en-US" altLang="ja-JP" sz="2000" smtClean="0">
                <a:solidFill>
                  <a:srgbClr val="FF000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ja-JP" sz="2000" smtClean="0">
                <a:ea typeface="ＭＳ Ｐゴシック" panose="020B0600070205080204" pitchFamily="34" charset="-128"/>
              </a:rPr>
              <a:t>(e.g., Level 3, Sprint, AT&amp;T, NTT), national &amp; international coverage</a:t>
            </a:r>
          </a:p>
          <a:p>
            <a:pPr lvl="1" eaLnBrk="1" hangingPunct="1"/>
            <a:r>
              <a:rPr lang="en-US" altLang="en-US" sz="2000" smtClean="0">
                <a:solidFill>
                  <a:srgbClr val="CC0000"/>
                </a:solidFill>
                <a:ea typeface="Arial" panose="020B0604020202020204" pitchFamily="34" charset="0"/>
              </a:rPr>
              <a:t>content provider network </a:t>
            </a:r>
            <a:r>
              <a:rPr lang="en-US" altLang="en-US" sz="2000" smtClean="0">
                <a:ea typeface="Arial" panose="020B0604020202020204" pitchFamily="34" charset="0"/>
              </a:rPr>
              <a:t>(e.g, Google): private network that connects it data centers to Internet, often bypassing tier-1, regional ISPs</a:t>
            </a:r>
          </a:p>
          <a:p>
            <a:pPr lvl="1" eaLnBrk="1" hangingPunct="1">
              <a:buFont typeface="Wingdings" panose="05000000000000000000" pitchFamily="2" charset="2"/>
              <a:buNone/>
            </a:pPr>
            <a:endParaRPr lang="en-US" altLang="en-US" sz="2000" smtClean="0">
              <a:ea typeface="Arial" panose="020B0604020202020204" pitchFamily="34" charset="0"/>
            </a:endParaRPr>
          </a:p>
        </p:txBody>
      </p:sp>
      <p:sp>
        <p:nvSpPr>
          <p:cNvPr id="102405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>
                <a:latin typeface="Tahoma" panose="020B0604030504040204" pitchFamily="34" charset="0"/>
              </a:rPr>
              <a:t>1-</a:t>
            </a:r>
            <a:fld id="{F06AAC36-DC5A-438B-97FF-E88CFBD869CF}" type="slidenum">
              <a:rPr lang="en-US" altLang="en-US" sz="1200">
                <a:latin typeface="Tahoma" panose="020B0604030504040204" pitchFamily="34" charset="0"/>
              </a:rPr>
              <a:pPr/>
              <a:t>49</a:t>
            </a:fld>
            <a:endParaRPr lang="en-US" altLang="en-US" sz="1200">
              <a:latin typeface="Tahoma" panose="020B0604030504040204" pitchFamily="34" charset="0"/>
            </a:endParaRPr>
          </a:p>
        </p:txBody>
      </p:sp>
      <p:grpSp>
        <p:nvGrpSpPr>
          <p:cNvPr id="102406" name="Group 67"/>
          <p:cNvGrpSpPr>
            <a:grpSpLocks/>
          </p:cNvGrpSpPr>
          <p:nvPr/>
        </p:nvGrpSpPr>
        <p:grpSpPr bwMode="auto">
          <a:xfrm>
            <a:off x="1054100" y="1038225"/>
            <a:ext cx="7658100" cy="3984625"/>
            <a:chOff x="1066800" y="1371600"/>
            <a:chExt cx="7194549" cy="3984625"/>
          </a:xfrm>
        </p:grpSpPr>
        <p:sp>
          <p:nvSpPr>
            <p:cNvPr id="102407" name="Oval 76"/>
            <p:cNvSpPr>
              <a:spLocks noChangeArrowheads="1"/>
            </p:cNvSpPr>
            <p:nvPr/>
          </p:nvSpPr>
          <p:spPr bwMode="auto">
            <a:xfrm>
              <a:off x="1981200" y="4724400"/>
              <a:ext cx="793749" cy="631825"/>
            </a:xfrm>
            <a:prstGeom prst="ellipse">
              <a:avLst/>
            </a:prstGeom>
            <a:solidFill>
              <a:srgbClr val="00FFFF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600"/>
                <a:t>access</a:t>
              </a:r>
            </a:p>
            <a:p>
              <a:pPr algn="ctr"/>
              <a:r>
                <a:rPr lang="en-US" altLang="en-US" sz="1600"/>
                <a:t>ISP</a:t>
              </a:r>
            </a:p>
          </p:txBody>
        </p:sp>
        <p:sp>
          <p:nvSpPr>
            <p:cNvPr id="102408" name="Oval 76"/>
            <p:cNvSpPr>
              <a:spLocks noChangeArrowheads="1"/>
            </p:cNvSpPr>
            <p:nvPr/>
          </p:nvSpPr>
          <p:spPr bwMode="auto">
            <a:xfrm>
              <a:off x="1066800" y="4724400"/>
              <a:ext cx="793749" cy="631825"/>
            </a:xfrm>
            <a:prstGeom prst="ellipse">
              <a:avLst/>
            </a:prstGeom>
            <a:solidFill>
              <a:srgbClr val="00FFFF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600"/>
                <a:t>access</a:t>
              </a:r>
            </a:p>
            <a:p>
              <a:pPr algn="ctr"/>
              <a:r>
                <a:rPr lang="en-US" altLang="en-US" sz="1600"/>
                <a:t>ISP</a:t>
              </a:r>
            </a:p>
          </p:txBody>
        </p:sp>
        <p:sp>
          <p:nvSpPr>
            <p:cNvPr id="102409" name="Oval 76"/>
            <p:cNvSpPr>
              <a:spLocks noChangeArrowheads="1"/>
            </p:cNvSpPr>
            <p:nvPr/>
          </p:nvSpPr>
          <p:spPr bwMode="auto">
            <a:xfrm>
              <a:off x="5638800" y="4724400"/>
              <a:ext cx="793749" cy="631825"/>
            </a:xfrm>
            <a:prstGeom prst="ellipse">
              <a:avLst/>
            </a:prstGeom>
            <a:solidFill>
              <a:srgbClr val="00FFFF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600"/>
                <a:t>access</a:t>
              </a:r>
            </a:p>
            <a:p>
              <a:pPr algn="ctr"/>
              <a:r>
                <a:rPr lang="en-US" altLang="en-US" sz="1600"/>
                <a:t>ISP</a:t>
              </a:r>
            </a:p>
          </p:txBody>
        </p:sp>
        <p:sp>
          <p:nvSpPr>
            <p:cNvPr id="102410" name="Oval 76"/>
            <p:cNvSpPr>
              <a:spLocks noChangeArrowheads="1"/>
            </p:cNvSpPr>
            <p:nvPr/>
          </p:nvSpPr>
          <p:spPr bwMode="auto">
            <a:xfrm>
              <a:off x="4724400" y="4724400"/>
              <a:ext cx="793749" cy="631825"/>
            </a:xfrm>
            <a:prstGeom prst="ellipse">
              <a:avLst/>
            </a:prstGeom>
            <a:solidFill>
              <a:srgbClr val="00FFFF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600"/>
                <a:t>access</a:t>
              </a:r>
            </a:p>
            <a:p>
              <a:pPr algn="ctr"/>
              <a:r>
                <a:rPr lang="en-US" altLang="en-US" sz="1600"/>
                <a:t>ISP</a:t>
              </a:r>
            </a:p>
          </p:txBody>
        </p:sp>
        <p:sp>
          <p:nvSpPr>
            <p:cNvPr id="102411" name="Oval 76"/>
            <p:cNvSpPr>
              <a:spLocks noChangeArrowheads="1"/>
            </p:cNvSpPr>
            <p:nvPr/>
          </p:nvSpPr>
          <p:spPr bwMode="auto">
            <a:xfrm>
              <a:off x="3810000" y="4724400"/>
              <a:ext cx="793749" cy="631825"/>
            </a:xfrm>
            <a:prstGeom prst="ellipse">
              <a:avLst/>
            </a:prstGeom>
            <a:solidFill>
              <a:srgbClr val="00FFFF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600"/>
                <a:t>access</a:t>
              </a:r>
            </a:p>
            <a:p>
              <a:pPr algn="ctr"/>
              <a:r>
                <a:rPr lang="en-US" altLang="en-US" sz="1600"/>
                <a:t>ISP</a:t>
              </a:r>
            </a:p>
          </p:txBody>
        </p:sp>
        <p:sp>
          <p:nvSpPr>
            <p:cNvPr id="102412" name="Oval 76"/>
            <p:cNvSpPr>
              <a:spLocks noChangeArrowheads="1"/>
            </p:cNvSpPr>
            <p:nvPr/>
          </p:nvSpPr>
          <p:spPr bwMode="auto">
            <a:xfrm>
              <a:off x="2895600" y="4724400"/>
              <a:ext cx="793749" cy="631825"/>
            </a:xfrm>
            <a:prstGeom prst="ellipse">
              <a:avLst/>
            </a:prstGeom>
            <a:solidFill>
              <a:srgbClr val="00FFFF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600"/>
                <a:t>access</a:t>
              </a:r>
            </a:p>
            <a:p>
              <a:pPr algn="ctr"/>
              <a:r>
                <a:rPr lang="en-US" altLang="en-US" sz="1600"/>
                <a:t>ISP</a:t>
              </a:r>
            </a:p>
          </p:txBody>
        </p:sp>
        <p:sp>
          <p:nvSpPr>
            <p:cNvPr id="102413" name="Oval 76"/>
            <p:cNvSpPr>
              <a:spLocks noChangeArrowheads="1"/>
            </p:cNvSpPr>
            <p:nvPr/>
          </p:nvSpPr>
          <p:spPr bwMode="auto">
            <a:xfrm>
              <a:off x="6553200" y="4724400"/>
              <a:ext cx="793749" cy="631825"/>
            </a:xfrm>
            <a:prstGeom prst="ellipse">
              <a:avLst/>
            </a:prstGeom>
            <a:solidFill>
              <a:srgbClr val="00FFFF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600"/>
                <a:t>access</a:t>
              </a:r>
            </a:p>
            <a:p>
              <a:pPr algn="ctr"/>
              <a:r>
                <a:rPr lang="en-US" altLang="en-US" sz="1600"/>
                <a:t>ISP</a:t>
              </a:r>
            </a:p>
          </p:txBody>
        </p:sp>
        <p:sp>
          <p:nvSpPr>
            <p:cNvPr id="102414" name="Oval 76"/>
            <p:cNvSpPr>
              <a:spLocks noChangeArrowheads="1"/>
            </p:cNvSpPr>
            <p:nvPr/>
          </p:nvSpPr>
          <p:spPr bwMode="auto">
            <a:xfrm>
              <a:off x="7467600" y="4724400"/>
              <a:ext cx="793749" cy="631825"/>
            </a:xfrm>
            <a:prstGeom prst="ellipse">
              <a:avLst/>
            </a:prstGeom>
            <a:solidFill>
              <a:srgbClr val="00FFFF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 sz="1600"/>
                <a:t>access</a:t>
              </a:r>
            </a:p>
            <a:p>
              <a:pPr algn="ctr"/>
              <a:r>
                <a:rPr lang="en-US" altLang="en-US" sz="1600"/>
                <a:t>ISP</a:t>
              </a:r>
            </a:p>
          </p:txBody>
        </p:sp>
        <p:sp>
          <p:nvSpPr>
            <p:cNvPr id="102415" name="Oval 33"/>
            <p:cNvSpPr>
              <a:spLocks noChangeArrowheads="1"/>
            </p:cNvSpPr>
            <p:nvPr/>
          </p:nvSpPr>
          <p:spPr bwMode="auto">
            <a:xfrm>
              <a:off x="2438400" y="3429000"/>
              <a:ext cx="1863725" cy="790575"/>
            </a:xfrm>
            <a:prstGeom prst="ellipse">
              <a:avLst/>
            </a:prstGeom>
            <a:solidFill>
              <a:schemeClr val="hlink"/>
            </a:soli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>
                  <a:solidFill>
                    <a:srgbClr val="808080"/>
                  </a:solidFill>
                </a:rPr>
                <a:t>Regional ISP</a:t>
              </a:r>
            </a:p>
          </p:txBody>
        </p:sp>
        <p:sp>
          <p:nvSpPr>
            <p:cNvPr id="102416" name="Oval 33"/>
            <p:cNvSpPr>
              <a:spLocks noChangeArrowheads="1"/>
            </p:cNvSpPr>
            <p:nvPr/>
          </p:nvSpPr>
          <p:spPr bwMode="auto">
            <a:xfrm>
              <a:off x="4800600" y="3429000"/>
              <a:ext cx="1863725" cy="790575"/>
            </a:xfrm>
            <a:prstGeom prst="ellipse">
              <a:avLst/>
            </a:prstGeom>
            <a:solidFill>
              <a:schemeClr val="hlink"/>
            </a:solidFill>
            <a:ln w="9525">
              <a:solidFill>
                <a:schemeClr val="bg2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>
                  <a:solidFill>
                    <a:srgbClr val="808080"/>
                  </a:solidFill>
                </a:rPr>
                <a:t>Regional ISP</a:t>
              </a:r>
            </a:p>
          </p:txBody>
        </p:sp>
        <p:sp>
          <p:nvSpPr>
            <p:cNvPr id="79" name="Rectangle 78"/>
            <p:cNvSpPr/>
            <p:nvPr/>
          </p:nvSpPr>
          <p:spPr>
            <a:xfrm>
              <a:off x="2133157" y="2819400"/>
              <a:ext cx="609985" cy="457200"/>
            </a:xfrm>
            <a:prstGeom prst="rect">
              <a:avLst/>
            </a:prstGeom>
            <a:solidFill>
              <a:schemeClr val="tx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r>
                <a:rPr lang="en-US" dirty="0"/>
                <a:t>IXP</a:t>
              </a:r>
            </a:p>
          </p:txBody>
        </p:sp>
        <p:sp>
          <p:nvSpPr>
            <p:cNvPr id="80" name="Rectangle 79"/>
            <p:cNvSpPr/>
            <p:nvPr/>
          </p:nvSpPr>
          <p:spPr>
            <a:xfrm>
              <a:off x="4801284" y="2743200"/>
              <a:ext cx="608494" cy="457200"/>
            </a:xfrm>
            <a:prstGeom prst="rect">
              <a:avLst/>
            </a:prstGeom>
            <a:solidFill>
              <a:schemeClr val="tx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r>
                <a:rPr lang="en-US" dirty="0"/>
                <a:t>IXP</a:t>
              </a:r>
            </a:p>
          </p:txBody>
        </p:sp>
        <p:sp>
          <p:nvSpPr>
            <p:cNvPr id="102419" name="Oval 34"/>
            <p:cNvSpPr>
              <a:spLocks noChangeArrowheads="1"/>
            </p:cNvSpPr>
            <p:nvPr/>
          </p:nvSpPr>
          <p:spPr bwMode="auto">
            <a:xfrm>
              <a:off x="1143000" y="1600200"/>
              <a:ext cx="1863725" cy="790575"/>
            </a:xfrm>
            <a:prstGeom prst="ellipse">
              <a:avLst/>
            </a:prstGeom>
            <a:solidFill>
              <a:schemeClr val="accent2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>
                  <a:solidFill>
                    <a:schemeClr val="bg1"/>
                  </a:solidFill>
                </a:rPr>
                <a:t>Tier 1 ISP</a:t>
              </a:r>
              <a:endParaRPr lang="en-US" altLang="en-US"/>
            </a:p>
          </p:txBody>
        </p:sp>
        <p:sp>
          <p:nvSpPr>
            <p:cNvPr id="102420" name="Oval 34"/>
            <p:cNvSpPr>
              <a:spLocks noChangeArrowheads="1"/>
            </p:cNvSpPr>
            <p:nvPr/>
          </p:nvSpPr>
          <p:spPr bwMode="auto">
            <a:xfrm>
              <a:off x="3352800" y="1600200"/>
              <a:ext cx="1863725" cy="790575"/>
            </a:xfrm>
            <a:prstGeom prst="ellipse">
              <a:avLst/>
            </a:prstGeom>
            <a:solidFill>
              <a:schemeClr val="accent2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>
                  <a:solidFill>
                    <a:schemeClr val="bg1"/>
                  </a:solidFill>
                </a:rPr>
                <a:t>Tier 1 ISP</a:t>
              </a:r>
              <a:endParaRPr lang="en-US" altLang="en-US"/>
            </a:p>
          </p:txBody>
        </p:sp>
        <p:sp>
          <p:nvSpPr>
            <p:cNvPr id="102421" name="Oval 34"/>
            <p:cNvSpPr>
              <a:spLocks noChangeArrowheads="1"/>
            </p:cNvSpPr>
            <p:nvPr/>
          </p:nvSpPr>
          <p:spPr bwMode="auto">
            <a:xfrm>
              <a:off x="5638800" y="1600200"/>
              <a:ext cx="1981200" cy="838200"/>
            </a:xfrm>
            <a:prstGeom prst="ellipse">
              <a:avLst/>
            </a:prstGeom>
            <a:solidFill>
              <a:srgbClr val="002060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algn="ctr"/>
              <a:r>
                <a:rPr lang="en-US" altLang="en-US">
                  <a:solidFill>
                    <a:schemeClr val="bg1"/>
                  </a:solidFill>
                </a:rPr>
                <a:t>Google</a:t>
              </a:r>
              <a:endParaRPr lang="en-US" altLang="en-US"/>
            </a:p>
          </p:txBody>
        </p:sp>
        <p:cxnSp>
          <p:nvCxnSpPr>
            <p:cNvPr id="84" name="Straight Connector 83"/>
            <p:cNvCxnSpPr>
              <a:endCxn id="102408" idx="0"/>
            </p:cNvCxnSpPr>
            <p:nvPr/>
          </p:nvCxnSpPr>
          <p:spPr>
            <a:xfrm rot="5400000">
              <a:off x="427081" y="3398633"/>
              <a:ext cx="2362200" cy="289333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5" name="Straight Connector 84"/>
            <p:cNvCxnSpPr>
              <a:stCxn id="102415" idx="4"/>
            </p:cNvCxnSpPr>
            <p:nvPr/>
          </p:nvCxnSpPr>
          <p:spPr>
            <a:xfrm rot="5400000">
              <a:off x="3070887" y="4425754"/>
              <a:ext cx="504825" cy="92467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6" name="Straight Connector 85"/>
            <p:cNvCxnSpPr>
              <a:stCxn id="102415" idx="3"/>
            </p:cNvCxnSpPr>
            <p:nvPr/>
          </p:nvCxnSpPr>
          <p:spPr>
            <a:xfrm rot="5400000">
              <a:off x="2265003" y="4277579"/>
              <a:ext cx="620712" cy="27292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7" name="Straight Connector 86"/>
            <p:cNvCxnSpPr/>
            <p:nvPr/>
          </p:nvCxnSpPr>
          <p:spPr>
            <a:xfrm rot="16200000" flipH="1">
              <a:off x="808066" y="3459105"/>
              <a:ext cx="2438400" cy="244591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8" name="Straight Connector 87"/>
            <p:cNvCxnSpPr>
              <a:stCxn id="79" idx="2"/>
            </p:cNvCxnSpPr>
            <p:nvPr/>
          </p:nvCxnSpPr>
          <p:spPr>
            <a:xfrm rot="5400000">
              <a:off x="1333803" y="3771707"/>
              <a:ext cx="1600200" cy="609985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89" name="Rectangle 88"/>
            <p:cNvSpPr/>
            <p:nvPr/>
          </p:nvSpPr>
          <p:spPr>
            <a:xfrm>
              <a:off x="7315797" y="2819400"/>
              <a:ext cx="608494" cy="457200"/>
            </a:xfrm>
            <a:prstGeom prst="rect">
              <a:avLst/>
            </a:prstGeom>
            <a:solidFill>
              <a:schemeClr val="tx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r>
                <a:rPr lang="en-US" dirty="0"/>
                <a:t>IXP</a:t>
              </a:r>
            </a:p>
          </p:txBody>
        </p:sp>
        <p:cxnSp>
          <p:nvCxnSpPr>
            <p:cNvPr id="90" name="Straight Connector 89"/>
            <p:cNvCxnSpPr/>
            <p:nvPr/>
          </p:nvCxnSpPr>
          <p:spPr>
            <a:xfrm rot="16200000" flipH="1">
              <a:off x="3747986" y="4252513"/>
              <a:ext cx="504825" cy="38180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1" name="Straight Connector 90"/>
            <p:cNvCxnSpPr>
              <a:stCxn id="102416" idx="2"/>
              <a:endCxn id="102415" idx="6"/>
            </p:cNvCxnSpPr>
            <p:nvPr/>
          </p:nvCxnSpPr>
          <p:spPr>
            <a:xfrm rot="10800000">
              <a:off x="4301663" y="3824288"/>
              <a:ext cx="499621" cy="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2" name="Straight Connector 91"/>
            <p:cNvCxnSpPr/>
            <p:nvPr/>
          </p:nvCxnSpPr>
          <p:spPr>
            <a:xfrm rot="5400000">
              <a:off x="4931639" y="4288692"/>
              <a:ext cx="620713" cy="27292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3" name="Straight Connector 92"/>
            <p:cNvCxnSpPr/>
            <p:nvPr/>
          </p:nvCxnSpPr>
          <p:spPr>
            <a:xfrm rot="16200000" flipH="1">
              <a:off x="5633414" y="4425226"/>
              <a:ext cx="544513" cy="76061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4" name="Straight Connector 93"/>
            <p:cNvCxnSpPr>
              <a:stCxn id="102416" idx="5"/>
            </p:cNvCxnSpPr>
            <p:nvPr/>
          </p:nvCxnSpPr>
          <p:spPr>
            <a:xfrm rot="16200000" flipH="1">
              <a:off x="6276143" y="4218669"/>
              <a:ext cx="620712" cy="390749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5" name="Straight Connector 94"/>
            <p:cNvCxnSpPr>
              <a:stCxn id="102421" idx="4"/>
            </p:cNvCxnSpPr>
            <p:nvPr/>
          </p:nvCxnSpPr>
          <p:spPr>
            <a:xfrm rot="16200000" flipH="1">
              <a:off x="5747409" y="3320741"/>
              <a:ext cx="2297113" cy="532433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6" name="Straight Connector 95"/>
            <p:cNvCxnSpPr/>
            <p:nvPr/>
          </p:nvCxnSpPr>
          <p:spPr>
            <a:xfrm rot="10800000">
              <a:off x="2971328" y="1981200"/>
              <a:ext cx="499621" cy="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7" name="Straight Connector 96"/>
            <p:cNvCxnSpPr/>
            <p:nvPr/>
          </p:nvCxnSpPr>
          <p:spPr>
            <a:xfrm rot="10800000">
              <a:off x="5181593" y="1981200"/>
              <a:ext cx="498130" cy="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98" name="Arc 97"/>
            <p:cNvSpPr/>
            <p:nvPr/>
          </p:nvSpPr>
          <p:spPr>
            <a:xfrm>
              <a:off x="2133157" y="1371600"/>
              <a:ext cx="4190855" cy="457200"/>
            </a:xfrm>
            <a:prstGeom prst="arc">
              <a:avLst>
                <a:gd name="adj1" fmla="val 10681875"/>
                <a:gd name="adj2" fmla="val 0"/>
              </a:avLst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anchor="ctr"/>
            <a:lstStyle/>
            <a:p>
              <a:pPr algn="ctr">
                <a:defRPr/>
              </a:pPr>
              <a:endParaRPr lang="en-US"/>
            </a:p>
          </p:txBody>
        </p:sp>
        <p:cxnSp>
          <p:nvCxnSpPr>
            <p:cNvPr id="99" name="Straight Connector 98"/>
            <p:cNvCxnSpPr/>
            <p:nvPr/>
          </p:nvCxnSpPr>
          <p:spPr>
            <a:xfrm rot="16200000" flipH="1">
              <a:off x="6972290" y="2399831"/>
              <a:ext cx="533400" cy="305739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0" name="Straight Connector 99"/>
            <p:cNvCxnSpPr>
              <a:endCxn id="79" idx="0"/>
            </p:cNvCxnSpPr>
            <p:nvPr/>
          </p:nvCxnSpPr>
          <p:spPr>
            <a:xfrm rot="16200000" flipH="1">
              <a:off x="2095457" y="2475961"/>
              <a:ext cx="457200" cy="229677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1" name="Straight Connector 100"/>
            <p:cNvCxnSpPr/>
            <p:nvPr/>
          </p:nvCxnSpPr>
          <p:spPr>
            <a:xfrm rot="16200000" flipH="1">
              <a:off x="2628635" y="3238707"/>
              <a:ext cx="457200" cy="228186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2" name="Straight Connector 101"/>
            <p:cNvCxnSpPr/>
            <p:nvPr/>
          </p:nvCxnSpPr>
          <p:spPr>
            <a:xfrm rot="10800000" flipV="1">
              <a:off x="2743142" y="2209800"/>
              <a:ext cx="2972375" cy="773113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3" name="Straight Connector 102"/>
            <p:cNvCxnSpPr/>
            <p:nvPr/>
          </p:nvCxnSpPr>
          <p:spPr>
            <a:xfrm rot="16200000" flipH="1">
              <a:off x="4662218" y="2423713"/>
              <a:ext cx="504825" cy="38180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4" name="Straight Connector 103"/>
            <p:cNvCxnSpPr/>
            <p:nvPr/>
          </p:nvCxnSpPr>
          <p:spPr>
            <a:xfrm rot="5400000">
              <a:off x="3314806" y="2856893"/>
              <a:ext cx="1143000" cy="15361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5" name="Straight Connector 104"/>
            <p:cNvCxnSpPr/>
            <p:nvPr/>
          </p:nvCxnSpPr>
          <p:spPr>
            <a:xfrm rot="16200000" flipH="1">
              <a:off x="5105256" y="3276738"/>
              <a:ext cx="304800" cy="152124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6" name="Straight Connector 105"/>
            <p:cNvCxnSpPr/>
            <p:nvPr/>
          </p:nvCxnSpPr>
          <p:spPr>
            <a:xfrm rot="10800000" flipV="1">
              <a:off x="4039175" y="3124200"/>
              <a:ext cx="762109" cy="544513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7" name="Straight Connector 106"/>
            <p:cNvCxnSpPr>
              <a:stCxn id="102419" idx="5"/>
            </p:cNvCxnSpPr>
            <p:nvPr/>
          </p:nvCxnSpPr>
          <p:spPr>
            <a:xfrm rot="16200000" flipH="1">
              <a:off x="3070757" y="1938325"/>
              <a:ext cx="1470025" cy="2143153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8" name="Straight Connector 107"/>
            <p:cNvCxnSpPr>
              <a:stCxn id="89" idx="2"/>
            </p:cNvCxnSpPr>
            <p:nvPr/>
          </p:nvCxnSpPr>
          <p:spPr>
            <a:xfrm rot="16200000" flipH="1">
              <a:off x="7004680" y="3891964"/>
              <a:ext cx="1458913" cy="228186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9" name="Straight Connector 108"/>
            <p:cNvCxnSpPr/>
            <p:nvPr/>
          </p:nvCxnSpPr>
          <p:spPr>
            <a:xfrm rot="5400000">
              <a:off x="6052348" y="3472202"/>
              <a:ext cx="1535113" cy="114391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0" name="Straight Connector 109"/>
            <p:cNvCxnSpPr>
              <a:stCxn id="89" idx="1"/>
            </p:cNvCxnSpPr>
            <p:nvPr/>
          </p:nvCxnSpPr>
          <p:spPr>
            <a:xfrm rot="10800000" flipV="1">
              <a:off x="6095826" y="3048000"/>
              <a:ext cx="1219971" cy="468313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1" name="Straight Connector 110"/>
            <p:cNvCxnSpPr>
              <a:endCxn id="80" idx="3"/>
            </p:cNvCxnSpPr>
            <p:nvPr/>
          </p:nvCxnSpPr>
          <p:spPr>
            <a:xfrm rot="10800000" flipV="1">
              <a:off x="5409778" y="2362200"/>
              <a:ext cx="780007" cy="60960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2" name="Straight Connector 111"/>
            <p:cNvCxnSpPr/>
            <p:nvPr/>
          </p:nvCxnSpPr>
          <p:spPr>
            <a:xfrm>
              <a:off x="5053332" y="2217738"/>
              <a:ext cx="2286327" cy="68580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52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Structure: Network of Networks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238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449" name="Footer Placeholder 2"/>
          <p:cNvSpPr>
            <a:spLocks noGrp="1"/>
          </p:cNvSpPr>
          <p:nvPr>
            <p:ph type="ftr" sz="quarter" idx="1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 smtClean="0">
                <a:latin typeface="Tahoma" panose="020B0604030504040204" pitchFamily="34" charset="0"/>
              </a:rPr>
              <a:t>Introduction</a:t>
            </a:r>
          </a:p>
        </p:txBody>
      </p:sp>
      <p:pic>
        <p:nvPicPr>
          <p:cNvPr id="104451" name="Picture 31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0075" y="1452563"/>
            <a:ext cx="8385175" cy="4765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2" name="Group 187"/>
          <p:cNvGrpSpPr>
            <a:grpSpLocks/>
          </p:cNvGrpSpPr>
          <p:nvPr/>
        </p:nvGrpSpPr>
        <p:grpSpPr bwMode="auto">
          <a:xfrm>
            <a:off x="1371600" y="1662113"/>
            <a:ext cx="3179763" cy="3081337"/>
            <a:chOff x="864" y="1047"/>
            <a:chExt cx="2003" cy="1941"/>
          </a:xfrm>
        </p:grpSpPr>
        <p:sp>
          <p:nvSpPr>
            <p:cNvPr id="104455" name="Rectangle 202"/>
            <p:cNvSpPr>
              <a:spLocks noChangeArrowheads="1"/>
            </p:cNvSpPr>
            <p:nvPr/>
          </p:nvSpPr>
          <p:spPr bwMode="auto">
            <a:xfrm>
              <a:off x="1307" y="1103"/>
              <a:ext cx="1560" cy="188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104456" name="Line 205"/>
            <p:cNvSpPr>
              <a:spLocks noChangeShapeType="1"/>
            </p:cNvSpPr>
            <p:nvPr/>
          </p:nvSpPr>
          <p:spPr bwMode="auto">
            <a:xfrm flipH="1">
              <a:off x="1408" y="1945"/>
              <a:ext cx="282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04457" name="Line 206"/>
            <p:cNvSpPr>
              <a:spLocks noChangeShapeType="1"/>
            </p:cNvSpPr>
            <p:nvPr/>
          </p:nvSpPr>
          <p:spPr bwMode="auto">
            <a:xfrm flipH="1">
              <a:off x="1408" y="2028"/>
              <a:ext cx="282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04458" name="Text Box 207"/>
            <p:cNvSpPr txBox="1">
              <a:spLocks noChangeArrowheads="1"/>
            </p:cNvSpPr>
            <p:nvPr/>
          </p:nvSpPr>
          <p:spPr bwMode="auto">
            <a:xfrm flipH="1">
              <a:off x="1336" y="1789"/>
              <a:ext cx="229" cy="28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>
                  <a:latin typeface="Times New Roman" panose="02020603050405020304" pitchFamily="18" charset="0"/>
                </a:rPr>
                <a:t>…</a:t>
              </a:r>
            </a:p>
          </p:txBody>
        </p:sp>
        <p:grpSp>
          <p:nvGrpSpPr>
            <p:cNvPr id="104459" name="Group 208"/>
            <p:cNvGrpSpPr>
              <a:grpSpLocks/>
            </p:cNvGrpSpPr>
            <p:nvPr/>
          </p:nvGrpSpPr>
          <p:grpSpPr bwMode="auto">
            <a:xfrm flipH="1">
              <a:off x="1617" y="2063"/>
              <a:ext cx="775" cy="284"/>
              <a:chOff x="2927" y="2500"/>
              <a:chExt cx="949" cy="332"/>
            </a:xfrm>
          </p:grpSpPr>
          <p:sp>
            <p:nvSpPr>
              <p:cNvPr id="104531" name="Line 209"/>
              <p:cNvSpPr>
                <a:spLocks noChangeShapeType="1"/>
              </p:cNvSpPr>
              <p:nvPr/>
            </p:nvSpPr>
            <p:spPr bwMode="auto">
              <a:xfrm flipH="1">
                <a:off x="2927" y="2515"/>
                <a:ext cx="236" cy="311"/>
              </a:xfrm>
              <a:prstGeom prst="line">
                <a:avLst/>
              </a:prstGeom>
              <a:noFill/>
              <a:ln w="12700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4532" name="Line 210"/>
              <p:cNvSpPr>
                <a:spLocks noChangeShapeType="1"/>
              </p:cNvSpPr>
              <p:nvPr/>
            </p:nvSpPr>
            <p:spPr bwMode="auto">
              <a:xfrm>
                <a:off x="3209" y="2500"/>
                <a:ext cx="201" cy="332"/>
              </a:xfrm>
              <a:prstGeom prst="line">
                <a:avLst/>
              </a:prstGeom>
              <a:noFill/>
              <a:ln w="12700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4533" name="Line 211"/>
              <p:cNvSpPr>
                <a:spLocks noChangeShapeType="1"/>
              </p:cNvSpPr>
              <p:nvPr/>
            </p:nvSpPr>
            <p:spPr bwMode="auto">
              <a:xfrm>
                <a:off x="3315" y="2500"/>
                <a:ext cx="561" cy="324"/>
              </a:xfrm>
              <a:prstGeom prst="line">
                <a:avLst/>
              </a:prstGeom>
              <a:noFill/>
              <a:ln w="12700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04460" name="Line 212"/>
            <p:cNvSpPr>
              <a:spLocks noChangeShapeType="1"/>
            </p:cNvSpPr>
            <p:nvPr/>
          </p:nvSpPr>
          <p:spPr bwMode="auto">
            <a:xfrm flipH="1" flipV="1">
              <a:off x="1819" y="1533"/>
              <a:ext cx="0" cy="356"/>
            </a:xfrm>
            <a:prstGeom prst="line">
              <a:avLst/>
            </a:prstGeom>
            <a:noFill/>
            <a:ln w="12700">
              <a:solidFill>
                <a:srgbClr val="0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04461" name="Line 213"/>
            <p:cNvSpPr>
              <a:spLocks noChangeShapeType="1"/>
            </p:cNvSpPr>
            <p:nvPr/>
          </p:nvSpPr>
          <p:spPr bwMode="auto">
            <a:xfrm flipH="1">
              <a:off x="1587" y="2081"/>
              <a:ext cx="193" cy="266"/>
            </a:xfrm>
            <a:prstGeom prst="line">
              <a:avLst/>
            </a:prstGeom>
            <a:noFill/>
            <a:ln w="12700">
              <a:solidFill>
                <a:srgbClr val="0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04462" name="Line 214"/>
            <p:cNvSpPr>
              <a:spLocks noChangeShapeType="1"/>
            </p:cNvSpPr>
            <p:nvPr/>
          </p:nvSpPr>
          <p:spPr bwMode="auto">
            <a:xfrm>
              <a:off x="1818" y="2068"/>
              <a:ext cx="164" cy="284"/>
            </a:xfrm>
            <a:prstGeom prst="line">
              <a:avLst/>
            </a:prstGeom>
            <a:noFill/>
            <a:ln w="12700">
              <a:solidFill>
                <a:srgbClr val="0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04463" name="Line 215"/>
            <p:cNvSpPr>
              <a:spLocks noChangeShapeType="1"/>
            </p:cNvSpPr>
            <p:nvPr/>
          </p:nvSpPr>
          <p:spPr bwMode="auto">
            <a:xfrm>
              <a:off x="1904" y="2068"/>
              <a:ext cx="459" cy="277"/>
            </a:xfrm>
            <a:prstGeom prst="line">
              <a:avLst/>
            </a:prstGeom>
            <a:noFill/>
            <a:ln w="12700">
              <a:solidFill>
                <a:srgbClr val="0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04464" name="Text Box 272"/>
            <p:cNvSpPr txBox="1">
              <a:spLocks noChangeArrowheads="1"/>
            </p:cNvSpPr>
            <p:nvPr/>
          </p:nvSpPr>
          <p:spPr bwMode="auto">
            <a:xfrm>
              <a:off x="1583" y="2691"/>
              <a:ext cx="1142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 sz="1600"/>
                <a:t>to/from customers</a:t>
              </a:r>
            </a:p>
          </p:txBody>
        </p:sp>
        <p:sp>
          <p:nvSpPr>
            <p:cNvPr id="104465" name="Text Box 273"/>
            <p:cNvSpPr txBox="1">
              <a:spLocks noChangeArrowheads="1"/>
            </p:cNvSpPr>
            <p:nvPr/>
          </p:nvSpPr>
          <p:spPr bwMode="auto">
            <a:xfrm>
              <a:off x="2262" y="1699"/>
              <a:ext cx="541" cy="21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 sz="1600"/>
                <a:t>peering</a:t>
              </a:r>
            </a:p>
          </p:txBody>
        </p:sp>
        <p:sp>
          <p:nvSpPr>
            <p:cNvPr id="104466" name="Text Box 274"/>
            <p:cNvSpPr txBox="1">
              <a:spLocks noChangeArrowheads="1"/>
            </p:cNvSpPr>
            <p:nvPr/>
          </p:nvSpPr>
          <p:spPr bwMode="auto">
            <a:xfrm>
              <a:off x="1636" y="1367"/>
              <a:ext cx="1141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 sz="1600"/>
                <a:t> to/from backbone</a:t>
              </a:r>
            </a:p>
          </p:txBody>
        </p:sp>
        <p:sp>
          <p:nvSpPr>
            <p:cNvPr id="104467" name="Rectangle 275"/>
            <p:cNvSpPr>
              <a:spLocks noChangeArrowheads="1"/>
            </p:cNvSpPr>
            <p:nvPr/>
          </p:nvSpPr>
          <p:spPr bwMode="auto">
            <a:xfrm>
              <a:off x="1355" y="1139"/>
              <a:ext cx="1447" cy="1774"/>
            </a:xfrm>
            <a:prstGeom prst="rect">
              <a:avLst/>
            </a:prstGeom>
            <a:noFill/>
            <a:ln w="9525">
              <a:solidFill>
                <a:srgbClr val="FF0000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endParaRPr lang="en-US" altLang="en-US">
                <a:latin typeface="Times New Roman" panose="02020603050405020304" pitchFamily="18" charset="0"/>
              </a:endParaRPr>
            </a:p>
          </p:txBody>
        </p:sp>
        <p:sp>
          <p:nvSpPr>
            <p:cNvPr id="104468" name="Line 290"/>
            <p:cNvSpPr>
              <a:spLocks noChangeShapeType="1"/>
            </p:cNvSpPr>
            <p:nvPr/>
          </p:nvSpPr>
          <p:spPr bwMode="auto">
            <a:xfrm flipH="1" flipV="1">
              <a:off x="2226" y="1559"/>
              <a:ext cx="0" cy="355"/>
            </a:xfrm>
            <a:prstGeom prst="line">
              <a:avLst/>
            </a:prstGeom>
            <a:noFill/>
            <a:ln w="12700">
              <a:solidFill>
                <a:srgbClr val="00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04469" name="Line 292"/>
            <p:cNvSpPr>
              <a:spLocks noChangeShapeType="1"/>
            </p:cNvSpPr>
            <p:nvPr/>
          </p:nvSpPr>
          <p:spPr bwMode="auto">
            <a:xfrm>
              <a:off x="2360" y="1948"/>
              <a:ext cx="360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04470" name="Line 293"/>
            <p:cNvSpPr>
              <a:spLocks noChangeShapeType="1"/>
            </p:cNvSpPr>
            <p:nvPr/>
          </p:nvSpPr>
          <p:spPr bwMode="auto">
            <a:xfrm>
              <a:off x="2360" y="2030"/>
              <a:ext cx="360" cy="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04471" name="Text Box 294"/>
            <p:cNvSpPr txBox="1">
              <a:spLocks noChangeArrowheads="1"/>
            </p:cNvSpPr>
            <p:nvPr/>
          </p:nvSpPr>
          <p:spPr bwMode="auto">
            <a:xfrm>
              <a:off x="2410" y="1790"/>
              <a:ext cx="290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>
                  <a:latin typeface="Times New Roman" panose="02020603050405020304" pitchFamily="18" charset="0"/>
                </a:rPr>
                <a:t>…</a:t>
              </a:r>
            </a:p>
          </p:txBody>
        </p:sp>
        <p:grpSp>
          <p:nvGrpSpPr>
            <p:cNvPr id="104472" name="Group 296"/>
            <p:cNvGrpSpPr>
              <a:grpSpLocks/>
            </p:cNvGrpSpPr>
            <p:nvPr/>
          </p:nvGrpSpPr>
          <p:grpSpPr bwMode="auto">
            <a:xfrm>
              <a:off x="2376" y="2519"/>
              <a:ext cx="83" cy="167"/>
              <a:chOff x="4467" y="2745"/>
              <a:chExt cx="96" cy="345"/>
            </a:xfrm>
          </p:grpSpPr>
          <p:sp>
            <p:nvSpPr>
              <p:cNvPr id="104529" name="Line 297"/>
              <p:cNvSpPr>
                <a:spLocks noChangeShapeType="1"/>
              </p:cNvSpPr>
              <p:nvPr/>
            </p:nvSpPr>
            <p:spPr bwMode="auto">
              <a:xfrm rot="16200000" flipH="1">
                <a:off x="4294" y="2918"/>
                <a:ext cx="345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4530" name="Line 298"/>
              <p:cNvSpPr>
                <a:spLocks noChangeShapeType="1"/>
              </p:cNvSpPr>
              <p:nvPr/>
            </p:nvSpPr>
            <p:spPr bwMode="auto">
              <a:xfrm rot="16200000" flipH="1">
                <a:off x="4390" y="2918"/>
                <a:ext cx="345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04473" name="Text Box 299"/>
            <p:cNvSpPr txBox="1">
              <a:spLocks noChangeArrowheads="1"/>
            </p:cNvSpPr>
            <p:nvPr/>
          </p:nvSpPr>
          <p:spPr bwMode="auto">
            <a:xfrm rot="16200000" flipH="1">
              <a:off x="2242" y="2497"/>
              <a:ext cx="238" cy="28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>
                  <a:latin typeface="Times New Roman" panose="02020603050405020304" pitchFamily="18" charset="0"/>
                </a:rPr>
                <a:t>…</a:t>
              </a:r>
            </a:p>
          </p:txBody>
        </p:sp>
        <p:grpSp>
          <p:nvGrpSpPr>
            <p:cNvPr id="104474" name="Group 301"/>
            <p:cNvGrpSpPr>
              <a:grpSpLocks/>
            </p:cNvGrpSpPr>
            <p:nvPr/>
          </p:nvGrpSpPr>
          <p:grpSpPr bwMode="auto">
            <a:xfrm>
              <a:off x="1977" y="2528"/>
              <a:ext cx="84" cy="167"/>
              <a:chOff x="4467" y="2745"/>
              <a:chExt cx="96" cy="345"/>
            </a:xfrm>
          </p:grpSpPr>
          <p:sp>
            <p:nvSpPr>
              <p:cNvPr id="104527" name="Line 302"/>
              <p:cNvSpPr>
                <a:spLocks noChangeShapeType="1"/>
              </p:cNvSpPr>
              <p:nvPr/>
            </p:nvSpPr>
            <p:spPr bwMode="auto">
              <a:xfrm rot="16200000" flipH="1">
                <a:off x="4294" y="2918"/>
                <a:ext cx="345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4528" name="Line 303"/>
              <p:cNvSpPr>
                <a:spLocks noChangeShapeType="1"/>
              </p:cNvSpPr>
              <p:nvPr/>
            </p:nvSpPr>
            <p:spPr bwMode="auto">
              <a:xfrm rot="16200000" flipH="1">
                <a:off x="4390" y="2918"/>
                <a:ext cx="345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04475" name="Text Box 304"/>
            <p:cNvSpPr txBox="1">
              <a:spLocks noChangeArrowheads="1"/>
            </p:cNvSpPr>
            <p:nvPr/>
          </p:nvSpPr>
          <p:spPr bwMode="auto">
            <a:xfrm rot="16200000" flipH="1">
              <a:off x="1837" y="2491"/>
              <a:ext cx="239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>
                  <a:latin typeface="Times New Roman" panose="02020603050405020304" pitchFamily="18" charset="0"/>
                </a:rPr>
                <a:t>…</a:t>
              </a:r>
            </a:p>
          </p:txBody>
        </p:sp>
        <p:grpSp>
          <p:nvGrpSpPr>
            <p:cNvPr id="104476" name="Group 306"/>
            <p:cNvGrpSpPr>
              <a:grpSpLocks/>
            </p:cNvGrpSpPr>
            <p:nvPr/>
          </p:nvGrpSpPr>
          <p:grpSpPr bwMode="auto">
            <a:xfrm>
              <a:off x="1545" y="2526"/>
              <a:ext cx="92" cy="167"/>
              <a:chOff x="4467" y="2745"/>
              <a:chExt cx="96" cy="345"/>
            </a:xfrm>
          </p:grpSpPr>
          <p:sp>
            <p:nvSpPr>
              <p:cNvPr id="104525" name="Line 307"/>
              <p:cNvSpPr>
                <a:spLocks noChangeShapeType="1"/>
              </p:cNvSpPr>
              <p:nvPr/>
            </p:nvSpPr>
            <p:spPr bwMode="auto">
              <a:xfrm rot="16200000" flipH="1">
                <a:off x="4294" y="2918"/>
                <a:ext cx="345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4526" name="Line 308"/>
              <p:cNvSpPr>
                <a:spLocks noChangeShapeType="1"/>
              </p:cNvSpPr>
              <p:nvPr/>
            </p:nvSpPr>
            <p:spPr bwMode="auto">
              <a:xfrm rot="16200000" flipH="1">
                <a:off x="4390" y="2918"/>
                <a:ext cx="345" cy="0"/>
              </a:xfrm>
              <a:prstGeom prst="line">
                <a:avLst/>
              </a:prstGeom>
              <a:noFill/>
              <a:ln w="12700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04477" name="Text Box 309"/>
            <p:cNvSpPr txBox="1">
              <a:spLocks noChangeArrowheads="1"/>
            </p:cNvSpPr>
            <p:nvPr/>
          </p:nvSpPr>
          <p:spPr bwMode="auto">
            <a:xfrm rot="16200000" flipH="1">
              <a:off x="1407" y="2492"/>
              <a:ext cx="239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r>
                <a:rPr lang="en-US" altLang="en-US">
                  <a:latin typeface="Times New Roman" panose="02020603050405020304" pitchFamily="18" charset="0"/>
                </a:rPr>
                <a:t>…</a:t>
              </a:r>
            </a:p>
          </p:txBody>
        </p:sp>
        <p:sp>
          <p:nvSpPr>
            <p:cNvPr id="104478" name="Text Box 310"/>
            <p:cNvSpPr txBox="1">
              <a:spLocks noChangeArrowheads="1"/>
            </p:cNvSpPr>
            <p:nvPr/>
          </p:nvSpPr>
          <p:spPr bwMode="auto">
            <a:xfrm>
              <a:off x="1415" y="1047"/>
              <a:ext cx="1282" cy="192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ＭＳ Ｐゴシック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 sz="1400">
                  <a:solidFill>
                    <a:srgbClr val="FF0000"/>
                  </a:solidFill>
                </a:rPr>
                <a:t>POP: point-of-presence</a:t>
              </a:r>
            </a:p>
          </p:txBody>
        </p:sp>
        <p:grpSp>
          <p:nvGrpSpPr>
            <p:cNvPr id="104479" name="Group 131"/>
            <p:cNvGrpSpPr>
              <a:grpSpLocks/>
            </p:cNvGrpSpPr>
            <p:nvPr/>
          </p:nvGrpSpPr>
          <p:grpSpPr bwMode="auto">
            <a:xfrm>
              <a:off x="1575" y="1880"/>
              <a:ext cx="415" cy="197"/>
              <a:chOff x="2356" y="1300"/>
              <a:chExt cx="555" cy="194"/>
            </a:xfrm>
          </p:grpSpPr>
          <p:sp>
            <p:nvSpPr>
              <p:cNvPr id="104517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rgbClr val="000000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4518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4519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rgbClr val="000000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4520" name="Group 135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4523" name="Freeform 136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28575" cmpd="sng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4524" name="Freeform 137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28575" cmpd="sng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4521" name="Line 138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4522" name="Line 139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4480" name="Group 140"/>
            <p:cNvGrpSpPr>
              <a:grpSpLocks/>
            </p:cNvGrpSpPr>
            <p:nvPr/>
          </p:nvGrpSpPr>
          <p:grpSpPr bwMode="auto">
            <a:xfrm>
              <a:off x="2038" y="1886"/>
              <a:ext cx="413" cy="199"/>
              <a:chOff x="2356" y="1300"/>
              <a:chExt cx="555" cy="194"/>
            </a:xfrm>
          </p:grpSpPr>
          <p:sp>
            <p:nvSpPr>
              <p:cNvPr id="104509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rgbClr val="000000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4510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4511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rgbClr val="000000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4512" name="Group 144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4515" name="Freeform 145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28575" cmpd="sng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4516" name="Freeform 146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28575" cmpd="sng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4513" name="Line 147"/>
              <p:cNvSpPr>
                <a:spLocks noChangeShapeType="1"/>
              </p:cNvSpPr>
              <p:nvPr/>
            </p:nvSpPr>
            <p:spPr bwMode="auto">
              <a:xfrm>
                <a:off x="2357" y="1361"/>
                <a:ext cx="0" cy="84"/>
              </a:xfrm>
              <a:prstGeom prst="line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4514" name="Line 148"/>
              <p:cNvSpPr>
                <a:spLocks noChangeShapeType="1"/>
              </p:cNvSpPr>
              <p:nvPr/>
            </p:nvSpPr>
            <p:spPr bwMode="auto">
              <a:xfrm>
                <a:off x="2907" y="1363"/>
                <a:ext cx="0" cy="84"/>
              </a:xfrm>
              <a:prstGeom prst="line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4481" name="Group 149"/>
            <p:cNvGrpSpPr>
              <a:grpSpLocks/>
            </p:cNvGrpSpPr>
            <p:nvPr/>
          </p:nvGrpSpPr>
          <p:grpSpPr bwMode="auto">
            <a:xfrm>
              <a:off x="1425" y="2322"/>
              <a:ext cx="343" cy="204"/>
              <a:chOff x="2356" y="1300"/>
              <a:chExt cx="555" cy="194"/>
            </a:xfrm>
          </p:grpSpPr>
          <p:sp>
            <p:nvSpPr>
              <p:cNvPr id="104501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rgbClr val="000000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4502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4503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rgbClr val="000000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4504" name="Group 153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4507" name="Freeform 154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28575" cmpd="sng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4508" name="Freeform 155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28575" cmpd="sng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4505" name="Line 156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4506" name="Line 157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7"/>
              </a:xfrm>
              <a:prstGeom prst="line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4482" name="Group 167"/>
            <p:cNvGrpSpPr>
              <a:grpSpLocks/>
            </p:cNvGrpSpPr>
            <p:nvPr/>
          </p:nvGrpSpPr>
          <p:grpSpPr bwMode="auto">
            <a:xfrm>
              <a:off x="2242" y="2332"/>
              <a:ext cx="343" cy="204"/>
              <a:chOff x="2356" y="1300"/>
              <a:chExt cx="555" cy="194"/>
            </a:xfrm>
          </p:grpSpPr>
          <p:sp>
            <p:nvSpPr>
              <p:cNvPr id="104493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rgbClr val="000000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4494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4495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rgbClr val="000000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4496" name="Group 171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4499" name="Freeform 172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28575" cmpd="sng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4500" name="Freeform 173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28575" cmpd="sng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4497" name="Line 174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4498" name="Line 175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7"/>
              </a:xfrm>
              <a:prstGeom prst="line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104483" name="Group 176"/>
            <p:cNvGrpSpPr>
              <a:grpSpLocks/>
            </p:cNvGrpSpPr>
            <p:nvPr/>
          </p:nvGrpSpPr>
          <p:grpSpPr bwMode="auto">
            <a:xfrm>
              <a:off x="1847" y="2327"/>
              <a:ext cx="343" cy="204"/>
              <a:chOff x="2356" y="1300"/>
              <a:chExt cx="555" cy="194"/>
            </a:xfrm>
          </p:grpSpPr>
          <p:sp>
            <p:nvSpPr>
              <p:cNvPr id="104485" name="Oval 407"/>
              <p:cNvSpPr>
                <a:spLocks noChangeArrowheads="1"/>
              </p:cNvSpPr>
              <p:nvPr/>
            </p:nvSpPr>
            <p:spPr bwMode="auto">
              <a:xfrm>
                <a:off x="2357" y="1385"/>
                <a:ext cx="551" cy="109"/>
              </a:xfrm>
              <a:prstGeom prst="ellipse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rgbClr val="000000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4486" name="Rectangle 410"/>
              <p:cNvSpPr>
                <a:spLocks noChangeArrowheads="1"/>
              </p:cNvSpPr>
              <p:nvPr/>
            </p:nvSpPr>
            <p:spPr bwMode="auto">
              <a:xfrm>
                <a:off x="2357" y="1374"/>
                <a:ext cx="554" cy="66"/>
              </a:xfrm>
              <a:prstGeom prst="rect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pPr algn="ctr"/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sp>
            <p:nvSpPr>
              <p:cNvPr id="104487" name="Oval 411"/>
              <p:cNvSpPr>
                <a:spLocks noChangeArrowheads="1"/>
              </p:cNvSpPr>
              <p:nvPr/>
            </p:nvSpPr>
            <p:spPr bwMode="auto">
              <a:xfrm>
                <a:off x="2356" y="1300"/>
                <a:ext cx="551" cy="127"/>
              </a:xfrm>
              <a:prstGeom prst="ellipse">
                <a:avLst/>
              </a:prstGeom>
              <a:gradFill rotWithShape="1">
                <a:gsLst>
                  <a:gs pos="0">
                    <a:srgbClr val="009999"/>
                  </a:gs>
                  <a:gs pos="100000">
                    <a:srgbClr val="FFFFFF"/>
                  </a:gs>
                </a:gsLst>
                <a:lin ang="0" scaled="1"/>
              </a:gradFill>
              <a:ln w="9525">
                <a:solidFill>
                  <a:srgbClr val="000000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ＭＳ Ｐゴシック" panose="020B0600070205080204" pitchFamily="34" charset="-128"/>
                  </a:defRPr>
                </a:lvl9pPr>
              </a:lstStyle>
              <a:p>
                <a:endParaRPr lang="en-US" altLang="en-US">
                  <a:latin typeface="Times New Roman" panose="02020603050405020304" pitchFamily="18" charset="0"/>
                </a:endParaRPr>
              </a:p>
            </p:txBody>
          </p:sp>
          <p:grpSp>
            <p:nvGrpSpPr>
              <p:cNvPr id="104488" name="Group 180"/>
              <p:cNvGrpSpPr>
                <a:grpSpLocks/>
              </p:cNvGrpSpPr>
              <p:nvPr/>
            </p:nvGrpSpPr>
            <p:grpSpPr bwMode="auto">
              <a:xfrm>
                <a:off x="2468" y="1332"/>
                <a:ext cx="310" cy="60"/>
                <a:chOff x="2468" y="1332"/>
                <a:chExt cx="310" cy="60"/>
              </a:xfrm>
            </p:grpSpPr>
            <p:sp>
              <p:nvSpPr>
                <p:cNvPr id="104491" name="Freeform 181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noFill/>
                <a:ln w="28575" cmpd="sng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104492" name="Freeform 182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noFill/>
                <a:ln w="28575" cmpd="sng">
                  <a:solidFill>
                    <a:srgbClr val="00000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104489" name="Line 183"/>
              <p:cNvSpPr>
                <a:spLocks noChangeShapeType="1"/>
              </p:cNvSpPr>
              <p:nvPr/>
            </p:nvSpPr>
            <p:spPr bwMode="auto">
              <a:xfrm>
                <a:off x="2358" y="1361"/>
                <a:ext cx="0" cy="84"/>
              </a:xfrm>
              <a:prstGeom prst="line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04490" name="Line 184"/>
              <p:cNvSpPr>
                <a:spLocks noChangeShapeType="1"/>
              </p:cNvSpPr>
              <p:nvPr/>
            </p:nvSpPr>
            <p:spPr bwMode="auto">
              <a:xfrm>
                <a:off x="2908" y="1363"/>
                <a:ext cx="0" cy="87"/>
              </a:xfrm>
              <a:prstGeom prst="line">
                <a:avLst/>
              </a:prstGeom>
              <a:noFill/>
              <a:ln w="9525">
                <a:solidFill>
                  <a:srgbClr val="000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04484" name="Freeform 186"/>
            <p:cNvSpPr>
              <a:spLocks/>
            </p:cNvSpPr>
            <p:nvPr/>
          </p:nvSpPr>
          <p:spPr bwMode="auto">
            <a:xfrm>
              <a:off x="864" y="1087"/>
              <a:ext cx="475" cy="1879"/>
            </a:xfrm>
            <a:custGeom>
              <a:avLst/>
              <a:gdLst>
                <a:gd name="T0" fmla="*/ 0 w 475"/>
                <a:gd name="T1" fmla="*/ 1224 h 1879"/>
                <a:gd name="T2" fmla="*/ 475 w 475"/>
                <a:gd name="T3" fmla="*/ 0 h 1879"/>
                <a:gd name="T4" fmla="*/ 468 w 475"/>
                <a:gd name="T5" fmla="*/ 1879 h 1879"/>
                <a:gd name="T6" fmla="*/ 0 w 475"/>
                <a:gd name="T7" fmla="*/ 1224 h 1879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475"/>
                <a:gd name="T13" fmla="*/ 0 h 1879"/>
                <a:gd name="T14" fmla="*/ 475 w 475"/>
                <a:gd name="T15" fmla="*/ 1879 h 1879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475" h="1879">
                  <a:moveTo>
                    <a:pt x="0" y="1224"/>
                  </a:moveTo>
                  <a:lnTo>
                    <a:pt x="475" y="0"/>
                  </a:lnTo>
                  <a:lnTo>
                    <a:pt x="468" y="1879"/>
                  </a:lnTo>
                  <a:lnTo>
                    <a:pt x="0" y="1224"/>
                  </a:lnTo>
                  <a:close/>
                </a:path>
              </a:pathLst>
            </a:custGeom>
            <a:gradFill rotWithShape="1">
              <a:gsLst>
                <a:gs pos="0">
                  <a:srgbClr val="CC0000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104454" name="Slide Number Placeholder 3"/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en-US" sz="1200">
                <a:latin typeface="Tahoma" panose="020B0604030504040204" pitchFamily="34" charset="0"/>
              </a:rPr>
              <a:t>1-</a:t>
            </a:r>
            <a:fld id="{1C4FDA0E-93C8-4E09-994D-773DA7F6563D}" type="slidenum">
              <a:rPr lang="en-US" altLang="en-US" sz="1200">
                <a:latin typeface="Tahoma" panose="020B0604030504040204" pitchFamily="34" charset="0"/>
              </a:rPr>
              <a:pPr/>
              <a:t>50</a:t>
            </a:fld>
            <a:endParaRPr lang="en-US" altLang="en-US" sz="1200">
              <a:latin typeface="Tahoma" panose="020B0604030504040204" pitchFamily="34" charset="0"/>
            </a:endParaRPr>
          </a:p>
        </p:txBody>
      </p:sp>
      <p:sp>
        <p:nvSpPr>
          <p:cNvPr id="87" name="Title 2"/>
          <p:cNvSpPr txBox="1">
            <a:spLocks/>
          </p:cNvSpPr>
          <p:nvPr/>
        </p:nvSpPr>
        <p:spPr>
          <a:xfrm>
            <a:off x="0" y="-15648"/>
            <a:ext cx="7874000" cy="683305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Internet Structure: Network of Networks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1062892" y="719015"/>
            <a:ext cx="196650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 smtClean="0"/>
              <a:t>E.g. AT&amp;T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320470404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Goals for Today</a:t>
            </a:r>
          </a:p>
        </p:txBody>
      </p:sp>
      <p:sp>
        <p:nvSpPr>
          <p:cNvPr id="716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 dirty="0" smtClean="0"/>
              <a:t>Overview</a:t>
            </a:r>
            <a:endParaRPr lang="en-US" sz="2800" dirty="0" smtClean="0"/>
          </a:p>
          <a:p>
            <a:pPr lvl="1"/>
            <a:r>
              <a:rPr lang="en-US" sz="2400" dirty="0" smtClean="0"/>
              <a:t>What is the Internet?</a:t>
            </a:r>
          </a:p>
          <a:p>
            <a:pPr lvl="2"/>
            <a:r>
              <a:rPr lang="en-US" sz="2000" dirty="0" smtClean="0"/>
              <a:t>What is it and how did we get here?</a:t>
            </a:r>
            <a:endParaRPr lang="en-US" sz="2000" dirty="0" smtClean="0"/>
          </a:p>
          <a:p>
            <a:pPr lvl="1"/>
            <a:r>
              <a:rPr lang="en-US" sz="2400" dirty="0" smtClean="0"/>
              <a:t>What is about Data Centers?</a:t>
            </a:r>
          </a:p>
          <a:p>
            <a:r>
              <a:rPr lang="en-US" sz="2800" dirty="0" smtClean="0"/>
              <a:t>Network Structure</a:t>
            </a:r>
          </a:p>
          <a:p>
            <a:pPr lvl="1"/>
            <a:r>
              <a:rPr lang="en-US" sz="2400" dirty="0" smtClean="0"/>
              <a:t>Internet</a:t>
            </a:r>
          </a:p>
          <a:p>
            <a:pPr lvl="1"/>
            <a:r>
              <a:rPr lang="en-US" sz="2400" dirty="0" smtClean="0"/>
              <a:t>Data center</a:t>
            </a:r>
            <a:endParaRPr lang="en-US" dirty="0" smtClean="0"/>
          </a:p>
          <a:p>
            <a:pPr lvl="1"/>
            <a:endParaRPr lang="en-US" sz="2400" dirty="0" smtClean="0"/>
          </a:p>
          <a:p>
            <a:endParaRPr lang="en-US" sz="2800" dirty="0" smtClean="0"/>
          </a:p>
          <a:p>
            <a:endParaRPr lang="en-US" sz="2800" dirty="0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1314950540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loud 1"/>
          <p:cNvSpPr/>
          <p:nvPr/>
        </p:nvSpPr>
        <p:spPr>
          <a:xfrm>
            <a:off x="1604665" y="1297352"/>
            <a:ext cx="6765612" cy="840813"/>
          </a:xfrm>
          <a:prstGeom prst="cloud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198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3800" dirty="0" smtClean="0"/>
              <a:t>Networking in Data Centers</a:t>
            </a:r>
            <a:endParaRPr lang="en-US" sz="3800" dirty="0"/>
          </a:p>
        </p:txBody>
      </p:sp>
      <p:sp>
        <p:nvSpPr>
          <p:cNvPr id="12" name="Rectangle 3"/>
          <p:cNvSpPr txBox="1">
            <a:spLocks noChangeArrowheads="1"/>
          </p:cNvSpPr>
          <p:nvPr/>
        </p:nvSpPr>
        <p:spPr>
          <a:xfrm>
            <a:off x="76199" y="872128"/>
            <a:ext cx="9067801" cy="542834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sz="2400" dirty="0">
              <a:solidFill>
                <a:schemeClr val="bg1">
                  <a:lumMod val="50000"/>
                </a:schemeClr>
              </a:solidFill>
            </a:endParaRPr>
          </a:p>
          <a:p>
            <a:pPr lvl="1"/>
            <a:endParaRPr lang="en-US" dirty="0" smtClean="0"/>
          </a:p>
        </p:txBody>
      </p:sp>
      <p:grpSp>
        <p:nvGrpSpPr>
          <p:cNvPr id="86" name="Group 85"/>
          <p:cNvGrpSpPr/>
          <p:nvPr/>
        </p:nvGrpSpPr>
        <p:grpSpPr>
          <a:xfrm>
            <a:off x="685800" y="4070970"/>
            <a:ext cx="1676400" cy="1752600"/>
            <a:chOff x="685800" y="4191000"/>
            <a:chExt cx="1676400" cy="1752600"/>
          </a:xfrm>
        </p:grpSpPr>
        <p:sp>
          <p:nvSpPr>
            <p:cNvPr id="87" name="Rectangle 86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8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8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3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94" name="TextBox 93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sp>
        <p:nvSpPr>
          <p:cNvPr id="95" name="TextBox 94"/>
          <p:cNvSpPr txBox="1"/>
          <p:nvPr/>
        </p:nvSpPr>
        <p:spPr>
          <a:xfrm>
            <a:off x="6019800" y="468057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grpSp>
        <p:nvGrpSpPr>
          <p:cNvPr id="96" name="Group 95"/>
          <p:cNvGrpSpPr/>
          <p:nvPr/>
        </p:nvGrpSpPr>
        <p:grpSpPr>
          <a:xfrm>
            <a:off x="1981200" y="4070970"/>
            <a:ext cx="1676400" cy="1752600"/>
            <a:chOff x="685800" y="4191000"/>
            <a:chExt cx="1676400" cy="1752600"/>
          </a:xfrm>
        </p:grpSpPr>
        <p:sp>
          <p:nvSpPr>
            <p:cNvPr id="97" name="Rectangle 96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9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3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04" name="TextBox 103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grpSp>
        <p:nvGrpSpPr>
          <p:cNvPr id="105" name="Group 104"/>
          <p:cNvGrpSpPr/>
          <p:nvPr/>
        </p:nvGrpSpPr>
        <p:grpSpPr>
          <a:xfrm>
            <a:off x="6781800" y="4070970"/>
            <a:ext cx="1676400" cy="1752600"/>
            <a:chOff x="685800" y="4191000"/>
            <a:chExt cx="1676400" cy="1752600"/>
          </a:xfrm>
        </p:grpSpPr>
        <p:sp>
          <p:nvSpPr>
            <p:cNvPr id="106" name="Rectangle 105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07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1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1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1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13" name="TextBox 112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pic>
        <p:nvPicPr>
          <p:cNvPr id="114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838200" y="3766170"/>
            <a:ext cx="1219200" cy="239877"/>
          </a:xfrm>
          <a:prstGeom prst="rect">
            <a:avLst/>
          </a:prstGeom>
          <a:noFill/>
        </p:spPr>
      </p:pic>
      <p:pic>
        <p:nvPicPr>
          <p:cNvPr id="115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2133600" y="3766170"/>
            <a:ext cx="1219200" cy="239877"/>
          </a:xfrm>
          <a:prstGeom prst="rect">
            <a:avLst/>
          </a:prstGeom>
          <a:noFill/>
        </p:spPr>
      </p:pic>
      <p:pic>
        <p:nvPicPr>
          <p:cNvPr id="116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6934200" y="3766170"/>
            <a:ext cx="1219200" cy="239877"/>
          </a:xfrm>
          <a:prstGeom prst="rect">
            <a:avLst/>
          </a:prstGeom>
          <a:noFill/>
        </p:spPr>
      </p:pic>
      <p:pic>
        <p:nvPicPr>
          <p:cNvPr id="117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1524000" y="2787238"/>
            <a:ext cx="1219200" cy="239877"/>
          </a:xfrm>
          <a:prstGeom prst="rect">
            <a:avLst/>
          </a:prstGeom>
          <a:noFill/>
        </p:spPr>
      </p:pic>
      <p:pic>
        <p:nvPicPr>
          <p:cNvPr id="118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6324600" y="2775961"/>
            <a:ext cx="1219200" cy="239877"/>
          </a:xfrm>
          <a:prstGeom prst="rect">
            <a:avLst/>
          </a:prstGeom>
          <a:noFill/>
        </p:spPr>
      </p:pic>
      <p:pic>
        <p:nvPicPr>
          <p:cNvPr id="119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3048000" y="1937370"/>
            <a:ext cx="1219200" cy="239877"/>
          </a:xfrm>
          <a:prstGeom prst="rect">
            <a:avLst/>
          </a:prstGeom>
          <a:noFill/>
        </p:spPr>
      </p:pic>
      <p:pic>
        <p:nvPicPr>
          <p:cNvPr id="120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5638800" y="1937370"/>
            <a:ext cx="1219200" cy="239877"/>
          </a:xfrm>
          <a:prstGeom prst="rect">
            <a:avLst/>
          </a:prstGeom>
          <a:noFill/>
        </p:spPr>
      </p:pic>
      <p:cxnSp>
        <p:nvCxnSpPr>
          <p:cNvPr id="121" name="Straight Connector 120"/>
          <p:cNvCxnSpPr>
            <a:stCxn id="114" idx="0"/>
            <a:endCxn id="117" idx="2"/>
          </p:cNvCxnSpPr>
          <p:nvPr/>
        </p:nvCxnSpPr>
        <p:spPr>
          <a:xfrm rot="5400000" flipH="1" flipV="1">
            <a:off x="1421173" y="3053743"/>
            <a:ext cx="739055" cy="685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2" name="Straight Connector 121"/>
          <p:cNvCxnSpPr>
            <a:stCxn id="115" idx="0"/>
            <a:endCxn id="117" idx="2"/>
          </p:cNvCxnSpPr>
          <p:nvPr/>
        </p:nvCxnSpPr>
        <p:spPr>
          <a:xfrm rot="16200000" flipV="1">
            <a:off x="2068873" y="3091843"/>
            <a:ext cx="739055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3" name="Straight Connector 122"/>
          <p:cNvCxnSpPr>
            <a:stCxn id="117" idx="0"/>
            <a:endCxn id="119" idx="2"/>
          </p:cNvCxnSpPr>
          <p:nvPr/>
        </p:nvCxnSpPr>
        <p:spPr>
          <a:xfrm rot="5400000" flipH="1" flipV="1">
            <a:off x="2590605" y="1720243"/>
            <a:ext cx="609991" cy="1524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4" name="Straight Connector 123"/>
          <p:cNvCxnSpPr>
            <a:stCxn id="116" idx="0"/>
            <a:endCxn id="118" idx="2"/>
          </p:cNvCxnSpPr>
          <p:nvPr/>
        </p:nvCxnSpPr>
        <p:spPr>
          <a:xfrm rot="16200000" flipV="1">
            <a:off x="6863834" y="3086204"/>
            <a:ext cx="750332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5" name="Straight Connector 124"/>
          <p:cNvCxnSpPr>
            <a:stCxn id="117" idx="0"/>
            <a:endCxn id="120" idx="2"/>
          </p:cNvCxnSpPr>
          <p:nvPr/>
        </p:nvCxnSpPr>
        <p:spPr>
          <a:xfrm rot="5400000" flipH="1" flipV="1">
            <a:off x="3886005" y="424843"/>
            <a:ext cx="609991" cy="4114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26" name="Group 125"/>
          <p:cNvGrpSpPr/>
          <p:nvPr/>
        </p:nvGrpSpPr>
        <p:grpSpPr>
          <a:xfrm>
            <a:off x="3276600" y="4070970"/>
            <a:ext cx="1676400" cy="1752600"/>
            <a:chOff x="685800" y="4191000"/>
            <a:chExt cx="1676400" cy="1752600"/>
          </a:xfrm>
        </p:grpSpPr>
        <p:sp>
          <p:nvSpPr>
            <p:cNvPr id="127" name="Rectangle 126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2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2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3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34" name="TextBox 133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grpSp>
        <p:nvGrpSpPr>
          <p:cNvPr id="135" name="Group 134"/>
          <p:cNvGrpSpPr/>
          <p:nvPr/>
        </p:nvGrpSpPr>
        <p:grpSpPr>
          <a:xfrm>
            <a:off x="4572000" y="4070970"/>
            <a:ext cx="1676400" cy="1752600"/>
            <a:chOff x="685800" y="4191000"/>
            <a:chExt cx="1676400" cy="1752600"/>
          </a:xfrm>
        </p:grpSpPr>
        <p:sp>
          <p:nvSpPr>
            <p:cNvPr id="136" name="Rectangle 135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37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4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4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4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43" name="TextBox 142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pic>
        <p:nvPicPr>
          <p:cNvPr id="144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3429000" y="3766170"/>
            <a:ext cx="1219200" cy="239877"/>
          </a:xfrm>
          <a:prstGeom prst="rect">
            <a:avLst/>
          </a:prstGeom>
          <a:noFill/>
        </p:spPr>
      </p:pic>
      <p:pic>
        <p:nvPicPr>
          <p:cNvPr id="145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4724400" y="3766170"/>
            <a:ext cx="1219200" cy="239877"/>
          </a:xfrm>
          <a:prstGeom prst="rect">
            <a:avLst/>
          </a:prstGeom>
          <a:noFill/>
        </p:spPr>
      </p:pic>
      <p:pic>
        <p:nvPicPr>
          <p:cNvPr id="146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4114800" y="2787238"/>
            <a:ext cx="1219200" cy="239877"/>
          </a:xfrm>
          <a:prstGeom prst="rect">
            <a:avLst/>
          </a:prstGeom>
          <a:noFill/>
        </p:spPr>
      </p:pic>
      <p:cxnSp>
        <p:nvCxnSpPr>
          <p:cNvPr id="147" name="Straight Connector 146"/>
          <p:cNvCxnSpPr>
            <a:stCxn id="144" idx="0"/>
            <a:endCxn id="146" idx="2"/>
          </p:cNvCxnSpPr>
          <p:nvPr/>
        </p:nvCxnSpPr>
        <p:spPr>
          <a:xfrm rot="5400000" flipH="1" flipV="1">
            <a:off x="4011973" y="3053743"/>
            <a:ext cx="739055" cy="685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8" name="Straight Connector 147"/>
          <p:cNvCxnSpPr>
            <a:stCxn id="145" idx="0"/>
            <a:endCxn id="146" idx="2"/>
          </p:cNvCxnSpPr>
          <p:nvPr/>
        </p:nvCxnSpPr>
        <p:spPr>
          <a:xfrm rot="16200000" flipV="1">
            <a:off x="4659673" y="3091843"/>
            <a:ext cx="739055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9" name="Straight Connector 148"/>
          <p:cNvCxnSpPr>
            <a:stCxn id="146" idx="0"/>
            <a:endCxn id="120" idx="2"/>
          </p:cNvCxnSpPr>
          <p:nvPr/>
        </p:nvCxnSpPr>
        <p:spPr>
          <a:xfrm rot="5400000" flipH="1" flipV="1">
            <a:off x="5181405" y="1720243"/>
            <a:ext cx="609991" cy="1524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0" name="Straight Connector 149"/>
          <p:cNvCxnSpPr>
            <a:stCxn id="146" idx="0"/>
            <a:endCxn id="119" idx="2"/>
          </p:cNvCxnSpPr>
          <p:nvPr/>
        </p:nvCxnSpPr>
        <p:spPr>
          <a:xfrm rot="16200000" flipV="1">
            <a:off x="3886005" y="1948843"/>
            <a:ext cx="609991" cy="1066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1" name="Straight Connector 150"/>
          <p:cNvCxnSpPr>
            <a:stCxn id="118" idx="0"/>
            <a:endCxn id="120" idx="2"/>
          </p:cNvCxnSpPr>
          <p:nvPr/>
        </p:nvCxnSpPr>
        <p:spPr>
          <a:xfrm rot="16200000" flipV="1">
            <a:off x="6291943" y="2133704"/>
            <a:ext cx="598714" cy="685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2" name="Straight Connector 151"/>
          <p:cNvCxnSpPr>
            <a:stCxn id="118" idx="0"/>
            <a:endCxn id="119" idx="2"/>
          </p:cNvCxnSpPr>
          <p:nvPr/>
        </p:nvCxnSpPr>
        <p:spPr>
          <a:xfrm rot="16200000" flipV="1">
            <a:off x="4996543" y="838304"/>
            <a:ext cx="598714" cy="3276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3" name="TextBox 152"/>
          <p:cNvSpPr txBox="1"/>
          <p:nvPr/>
        </p:nvSpPr>
        <p:spPr>
          <a:xfrm>
            <a:off x="5638800" y="2711038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154" name="TextBox 153"/>
          <p:cNvSpPr txBox="1"/>
          <p:nvPr/>
        </p:nvSpPr>
        <p:spPr>
          <a:xfrm>
            <a:off x="1828800" y="330897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155" name="TextBox 154"/>
          <p:cNvSpPr txBox="1"/>
          <p:nvPr/>
        </p:nvSpPr>
        <p:spPr>
          <a:xfrm>
            <a:off x="4419600" y="330897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156" name="TextBox 155"/>
          <p:cNvSpPr txBox="1"/>
          <p:nvPr/>
        </p:nvSpPr>
        <p:spPr>
          <a:xfrm>
            <a:off x="76200" y="3461370"/>
            <a:ext cx="71218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err="1" smtClean="0"/>
              <a:t>ToR</a:t>
            </a:r>
            <a:endParaRPr lang="en-US" sz="2800" dirty="0"/>
          </a:p>
        </p:txBody>
      </p:sp>
      <p:sp>
        <p:nvSpPr>
          <p:cNvPr id="157" name="TextBox 156"/>
          <p:cNvSpPr txBox="1"/>
          <p:nvPr/>
        </p:nvSpPr>
        <p:spPr>
          <a:xfrm>
            <a:off x="76200" y="2354863"/>
            <a:ext cx="1815625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/>
              <a:t>Aggregate</a:t>
            </a:r>
          </a:p>
          <a:p>
            <a:r>
              <a:rPr lang="en-US" sz="2800" dirty="0" smtClean="0"/>
              <a:t>Switch (AS)</a:t>
            </a:r>
            <a:endParaRPr lang="en-US" sz="2800" dirty="0"/>
          </a:p>
        </p:txBody>
      </p:sp>
      <p:sp>
        <p:nvSpPr>
          <p:cNvPr id="158" name="TextBox 157"/>
          <p:cNvSpPr txBox="1"/>
          <p:nvPr/>
        </p:nvSpPr>
        <p:spPr>
          <a:xfrm>
            <a:off x="76200" y="1556370"/>
            <a:ext cx="255788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/>
              <a:t>Core Switch (CS)</a:t>
            </a:r>
            <a:endParaRPr lang="en-US" sz="2800" dirty="0"/>
          </a:p>
        </p:txBody>
      </p:sp>
      <p:sp>
        <p:nvSpPr>
          <p:cNvPr id="3" name="TextBox 2"/>
          <p:cNvSpPr txBox="1"/>
          <p:nvPr/>
        </p:nvSpPr>
        <p:spPr>
          <a:xfrm>
            <a:off x="4162545" y="1267622"/>
            <a:ext cx="153683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/>
              <a:t>Internet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5080784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1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1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1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1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1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1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1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1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1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500"/>
                                        <p:tgtEl>
                                          <p:spTgt spid="1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8" dur="500"/>
                                        <p:tgtEl>
                                          <p:spTgt spid="1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1" dur="500"/>
                                        <p:tgtEl>
                                          <p:spTgt spid="1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4" dur="500"/>
                                        <p:tgtEl>
                                          <p:spTgt spid="1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500"/>
                                        <p:tgtEl>
                                          <p:spTgt spid="1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0" dur="500"/>
                                        <p:tgtEl>
                                          <p:spTgt spid="1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3" dur="500"/>
                                        <p:tgtEl>
                                          <p:spTgt spid="1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6" dur="500"/>
                                        <p:tgtEl>
                                          <p:spTgt spid="1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9" dur="500"/>
                                        <p:tgtEl>
                                          <p:spTgt spid="1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2" dur="500"/>
                                        <p:tgtEl>
                                          <p:spTgt spid="1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5" dur="500"/>
                                        <p:tgtEl>
                                          <p:spTgt spid="1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8" dur="500"/>
                                        <p:tgtEl>
                                          <p:spTgt spid="1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1" dur="500"/>
                                        <p:tgtEl>
                                          <p:spTgt spid="1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4" dur="500"/>
                                        <p:tgtEl>
                                          <p:spTgt spid="1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7" dur="500"/>
                                        <p:tgtEl>
                                          <p:spTgt spid="1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0" dur="500"/>
                                        <p:tgtEl>
                                          <p:spTgt spid="1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3" dur="500"/>
                                        <p:tgtEl>
                                          <p:spTgt spid="1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5" grpId="0"/>
      <p:bldP spid="153" grpId="0"/>
      <p:bldP spid="154" grpId="0"/>
      <p:bldP spid="155" grpId="0"/>
      <p:bldP spid="156" grpId="0"/>
      <p:bldP spid="157" grpId="0"/>
      <p:bldP spid="158" grpId="0"/>
    </p:bld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loud 1"/>
          <p:cNvSpPr/>
          <p:nvPr/>
        </p:nvSpPr>
        <p:spPr>
          <a:xfrm>
            <a:off x="1604665" y="1297352"/>
            <a:ext cx="6765612" cy="840813"/>
          </a:xfrm>
          <a:prstGeom prst="cloud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198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3800" dirty="0" smtClean="0"/>
              <a:t>Networking in Data Centers</a:t>
            </a:r>
            <a:endParaRPr lang="en-US" sz="3800" dirty="0"/>
          </a:p>
        </p:txBody>
      </p:sp>
      <p:sp>
        <p:nvSpPr>
          <p:cNvPr id="12" name="Rectangle 3"/>
          <p:cNvSpPr txBox="1">
            <a:spLocks noChangeArrowheads="1"/>
          </p:cNvSpPr>
          <p:nvPr/>
        </p:nvSpPr>
        <p:spPr>
          <a:xfrm>
            <a:off x="76199" y="872128"/>
            <a:ext cx="9067801" cy="542834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sz="2400" dirty="0">
              <a:solidFill>
                <a:schemeClr val="bg1">
                  <a:lumMod val="50000"/>
                </a:schemeClr>
              </a:solidFill>
            </a:endParaRPr>
          </a:p>
          <a:p>
            <a:pPr lvl="1"/>
            <a:endParaRPr lang="en-US" dirty="0" smtClean="0"/>
          </a:p>
        </p:txBody>
      </p:sp>
      <p:grpSp>
        <p:nvGrpSpPr>
          <p:cNvPr id="86" name="Group 85"/>
          <p:cNvGrpSpPr/>
          <p:nvPr/>
        </p:nvGrpSpPr>
        <p:grpSpPr>
          <a:xfrm>
            <a:off x="685800" y="4070970"/>
            <a:ext cx="1676400" cy="1752600"/>
            <a:chOff x="685800" y="4191000"/>
            <a:chExt cx="1676400" cy="1752600"/>
          </a:xfrm>
        </p:grpSpPr>
        <p:sp>
          <p:nvSpPr>
            <p:cNvPr id="87" name="Rectangle 86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8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8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3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94" name="TextBox 93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sp>
        <p:nvSpPr>
          <p:cNvPr id="95" name="TextBox 94"/>
          <p:cNvSpPr txBox="1"/>
          <p:nvPr/>
        </p:nvSpPr>
        <p:spPr>
          <a:xfrm>
            <a:off x="6019800" y="468057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grpSp>
        <p:nvGrpSpPr>
          <p:cNvPr id="96" name="Group 95"/>
          <p:cNvGrpSpPr/>
          <p:nvPr/>
        </p:nvGrpSpPr>
        <p:grpSpPr>
          <a:xfrm>
            <a:off x="1981200" y="4070970"/>
            <a:ext cx="1676400" cy="1752600"/>
            <a:chOff x="685800" y="4191000"/>
            <a:chExt cx="1676400" cy="1752600"/>
          </a:xfrm>
        </p:grpSpPr>
        <p:sp>
          <p:nvSpPr>
            <p:cNvPr id="97" name="Rectangle 96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9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9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3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04" name="TextBox 103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grpSp>
        <p:nvGrpSpPr>
          <p:cNvPr id="105" name="Group 104"/>
          <p:cNvGrpSpPr/>
          <p:nvPr/>
        </p:nvGrpSpPr>
        <p:grpSpPr>
          <a:xfrm>
            <a:off x="6781800" y="4070970"/>
            <a:ext cx="1676400" cy="1752600"/>
            <a:chOff x="685800" y="4191000"/>
            <a:chExt cx="1676400" cy="1752600"/>
          </a:xfrm>
        </p:grpSpPr>
        <p:sp>
          <p:nvSpPr>
            <p:cNvPr id="106" name="Rectangle 105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07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0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1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1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1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13" name="TextBox 112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pic>
        <p:nvPicPr>
          <p:cNvPr id="114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838200" y="3766170"/>
            <a:ext cx="1219200" cy="239877"/>
          </a:xfrm>
          <a:prstGeom prst="rect">
            <a:avLst/>
          </a:prstGeom>
          <a:noFill/>
        </p:spPr>
      </p:pic>
      <p:pic>
        <p:nvPicPr>
          <p:cNvPr id="115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2133600" y="3766170"/>
            <a:ext cx="1219200" cy="239877"/>
          </a:xfrm>
          <a:prstGeom prst="rect">
            <a:avLst/>
          </a:prstGeom>
          <a:noFill/>
        </p:spPr>
      </p:pic>
      <p:pic>
        <p:nvPicPr>
          <p:cNvPr id="116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6934200" y="3766170"/>
            <a:ext cx="1219200" cy="239877"/>
          </a:xfrm>
          <a:prstGeom prst="rect">
            <a:avLst/>
          </a:prstGeom>
          <a:noFill/>
        </p:spPr>
      </p:pic>
      <p:pic>
        <p:nvPicPr>
          <p:cNvPr id="117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1524000" y="2787238"/>
            <a:ext cx="1219200" cy="239877"/>
          </a:xfrm>
          <a:prstGeom prst="rect">
            <a:avLst/>
          </a:prstGeom>
          <a:noFill/>
        </p:spPr>
      </p:pic>
      <p:pic>
        <p:nvPicPr>
          <p:cNvPr id="118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6324600" y="2775961"/>
            <a:ext cx="1219200" cy="239877"/>
          </a:xfrm>
          <a:prstGeom prst="rect">
            <a:avLst/>
          </a:prstGeom>
          <a:noFill/>
        </p:spPr>
      </p:pic>
      <p:pic>
        <p:nvPicPr>
          <p:cNvPr id="119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3048000" y="1937370"/>
            <a:ext cx="1219200" cy="239877"/>
          </a:xfrm>
          <a:prstGeom prst="rect">
            <a:avLst/>
          </a:prstGeom>
          <a:noFill/>
        </p:spPr>
      </p:pic>
      <p:pic>
        <p:nvPicPr>
          <p:cNvPr id="120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5638800" y="1937370"/>
            <a:ext cx="1219200" cy="239877"/>
          </a:xfrm>
          <a:prstGeom prst="rect">
            <a:avLst/>
          </a:prstGeom>
          <a:noFill/>
        </p:spPr>
      </p:pic>
      <p:cxnSp>
        <p:nvCxnSpPr>
          <p:cNvPr id="121" name="Straight Connector 120"/>
          <p:cNvCxnSpPr>
            <a:stCxn id="114" idx="0"/>
            <a:endCxn id="117" idx="2"/>
          </p:cNvCxnSpPr>
          <p:nvPr/>
        </p:nvCxnSpPr>
        <p:spPr>
          <a:xfrm rot="5400000" flipH="1" flipV="1">
            <a:off x="1421173" y="3053743"/>
            <a:ext cx="739055" cy="685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2" name="Straight Connector 121"/>
          <p:cNvCxnSpPr>
            <a:stCxn id="115" idx="0"/>
            <a:endCxn id="117" idx="2"/>
          </p:cNvCxnSpPr>
          <p:nvPr/>
        </p:nvCxnSpPr>
        <p:spPr>
          <a:xfrm rot="16200000" flipV="1">
            <a:off x="2068873" y="3091843"/>
            <a:ext cx="739055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3" name="Straight Connector 122"/>
          <p:cNvCxnSpPr>
            <a:stCxn id="117" idx="0"/>
            <a:endCxn id="119" idx="2"/>
          </p:cNvCxnSpPr>
          <p:nvPr/>
        </p:nvCxnSpPr>
        <p:spPr>
          <a:xfrm rot="5400000" flipH="1" flipV="1">
            <a:off x="2590605" y="1720243"/>
            <a:ext cx="609991" cy="1524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4" name="Straight Connector 123"/>
          <p:cNvCxnSpPr>
            <a:stCxn id="116" idx="0"/>
            <a:endCxn id="118" idx="2"/>
          </p:cNvCxnSpPr>
          <p:nvPr/>
        </p:nvCxnSpPr>
        <p:spPr>
          <a:xfrm rot="16200000" flipV="1">
            <a:off x="6863834" y="3086204"/>
            <a:ext cx="750332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5" name="Straight Connector 124"/>
          <p:cNvCxnSpPr>
            <a:stCxn id="117" idx="0"/>
            <a:endCxn id="120" idx="2"/>
          </p:cNvCxnSpPr>
          <p:nvPr/>
        </p:nvCxnSpPr>
        <p:spPr>
          <a:xfrm rot="5400000" flipH="1" flipV="1">
            <a:off x="3886005" y="424843"/>
            <a:ext cx="609991" cy="4114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26" name="Group 125"/>
          <p:cNvGrpSpPr/>
          <p:nvPr/>
        </p:nvGrpSpPr>
        <p:grpSpPr>
          <a:xfrm>
            <a:off x="3276600" y="4070970"/>
            <a:ext cx="1676400" cy="1752600"/>
            <a:chOff x="685800" y="4191000"/>
            <a:chExt cx="1676400" cy="1752600"/>
          </a:xfrm>
        </p:grpSpPr>
        <p:sp>
          <p:nvSpPr>
            <p:cNvPr id="127" name="Rectangle 126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2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2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3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34" name="TextBox 133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grpSp>
        <p:nvGrpSpPr>
          <p:cNvPr id="135" name="Group 134"/>
          <p:cNvGrpSpPr/>
          <p:nvPr/>
        </p:nvGrpSpPr>
        <p:grpSpPr>
          <a:xfrm>
            <a:off x="4572000" y="4070970"/>
            <a:ext cx="1676400" cy="1752600"/>
            <a:chOff x="685800" y="4191000"/>
            <a:chExt cx="1676400" cy="1752600"/>
          </a:xfrm>
        </p:grpSpPr>
        <p:sp>
          <p:nvSpPr>
            <p:cNvPr id="136" name="Rectangle 135"/>
            <p:cNvSpPr/>
            <p:nvPr/>
          </p:nvSpPr>
          <p:spPr>
            <a:xfrm>
              <a:off x="838200" y="4191000"/>
              <a:ext cx="1219200" cy="1752600"/>
            </a:xfrm>
            <a:prstGeom prst="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37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8768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8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7244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39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572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40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44196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41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715000"/>
              <a:ext cx="1676400" cy="113270"/>
            </a:xfrm>
            <a:prstGeom prst="rect">
              <a:avLst/>
            </a:prstGeom>
            <a:noFill/>
          </p:spPr>
        </p:pic>
        <p:pic>
          <p:nvPicPr>
            <p:cNvPr id="142" name="Picture 11" descr="C:\Users\t-jiyshi\AppData\Local\Microsoft\Windows\Temporary Internet Files\Content.IE5\0MW07YT4\MCj04348450000[1].png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85800" y="5562600"/>
              <a:ext cx="1676400" cy="113270"/>
            </a:xfrm>
            <a:prstGeom prst="rect">
              <a:avLst/>
            </a:prstGeom>
            <a:noFill/>
          </p:spPr>
        </p:pic>
        <p:sp>
          <p:nvSpPr>
            <p:cNvPr id="143" name="TextBox 142"/>
            <p:cNvSpPr txBox="1"/>
            <p:nvPr/>
          </p:nvSpPr>
          <p:spPr>
            <a:xfrm>
              <a:off x="1143000" y="5105400"/>
              <a:ext cx="461665" cy="381000"/>
            </a:xfrm>
            <a:prstGeom prst="rect">
              <a:avLst/>
            </a:prstGeom>
            <a:noFill/>
          </p:spPr>
          <p:txBody>
            <a:bodyPr vert="eaVert" wrap="square" rtlCol="0">
              <a:spAutoFit/>
            </a:bodyPr>
            <a:lstStyle/>
            <a:p>
              <a:r>
                <a:rPr lang="en-US" dirty="0" smtClean="0"/>
                <a:t>…</a:t>
              </a:r>
              <a:endParaRPr lang="en-US" dirty="0"/>
            </a:p>
          </p:txBody>
        </p:sp>
      </p:grpSp>
      <p:pic>
        <p:nvPicPr>
          <p:cNvPr id="144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3429000" y="3766170"/>
            <a:ext cx="1219200" cy="239877"/>
          </a:xfrm>
          <a:prstGeom prst="rect">
            <a:avLst/>
          </a:prstGeom>
          <a:noFill/>
        </p:spPr>
      </p:pic>
      <p:pic>
        <p:nvPicPr>
          <p:cNvPr id="145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4724400" y="3766170"/>
            <a:ext cx="1219200" cy="239877"/>
          </a:xfrm>
          <a:prstGeom prst="rect">
            <a:avLst/>
          </a:prstGeom>
          <a:noFill/>
        </p:spPr>
      </p:pic>
      <p:pic>
        <p:nvPicPr>
          <p:cNvPr id="146" name="Picture 30" descr="C:\Users\t-jiyshi\AppData\Local\Microsoft\Windows\Temporary Internet Files\Content.IE5\EUEP9VTG\MCj03984470000[1].wmf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flipH="1">
            <a:off x="4114800" y="2787238"/>
            <a:ext cx="1219200" cy="239877"/>
          </a:xfrm>
          <a:prstGeom prst="rect">
            <a:avLst/>
          </a:prstGeom>
          <a:noFill/>
        </p:spPr>
      </p:pic>
      <p:cxnSp>
        <p:nvCxnSpPr>
          <p:cNvPr id="147" name="Straight Connector 146"/>
          <p:cNvCxnSpPr>
            <a:stCxn id="144" idx="0"/>
            <a:endCxn id="146" idx="2"/>
          </p:cNvCxnSpPr>
          <p:nvPr/>
        </p:nvCxnSpPr>
        <p:spPr>
          <a:xfrm rot="5400000" flipH="1" flipV="1">
            <a:off x="4011973" y="3053743"/>
            <a:ext cx="739055" cy="685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8" name="Straight Connector 147"/>
          <p:cNvCxnSpPr>
            <a:stCxn id="145" idx="0"/>
            <a:endCxn id="146" idx="2"/>
          </p:cNvCxnSpPr>
          <p:nvPr/>
        </p:nvCxnSpPr>
        <p:spPr>
          <a:xfrm rot="16200000" flipV="1">
            <a:off x="4659673" y="3091843"/>
            <a:ext cx="739055" cy="609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9" name="Straight Connector 148"/>
          <p:cNvCxnSpPr>
            <a:stCxn id="146" idx="0"/>
            <a:endCxn id="120" idx="2"/>
          </p:cNvCxnSpPr>
          <p:nvPr/>
        </p:nvCxnSpPr>
        <p:spPr>
          <a:xfrm rot="5400000" flipH="1" flipV="1">
            <a:off x="5181405" y="1720243"/>
            <a:ext cx="609991" cy="1524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0" name="Straight Connector 149"/>
          <p:cNvCxnSpPr>
            <a:stCxn id="146" idx="0"/>
            <a:endCxn id="119" idx="2"/>
          </p:cNvCxnSpPr>
          <p:nvPr/>
        </p:nvCxnSpPr>
        <p:spPr>
          <a:xfrm rot="16200000" flipV="1">
            <a:off x="3886005" y="1948843"/>
            <a:ext cx="609991" cy="1066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1" name="Straight Connector 150"/>
          <p:cNvCxnSpPr>
            <a:stCxn id="118" idx="0"/>
            <a:endCxn id="120" idx="2"/>
          </p:cNvCxnSpPr>
          <p:nvPr/>
        </p:nvCxnSpPr>
        <p:spPr>
          <a:xfrm rot="16200000" flipV="1">
            <a:off x="6291943" y="2133704"/>
            <a:ext cx="598714" cy="6858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2" name="Straight Connector 151"/>
          <p:cNvCxnSpPr>
            <a:stCxn id="118" idx="0"/>
            <a:endCxn id="119" idx="2"/>
          </p:cNvCxnSpPr>
          <p:nvPr/>
        </p:nvCxnSpPr>
        <p:spPr>
          <a:xfrm rot="16200000" flipV="1">
            <a:off x="4996543" y="838304"/>
            <a:ext cx="598714" cy="32766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3" name="TextBox 152"/>
          <p:cNvSpPr txBox="1"/>
          <p:nvPr/>
        </p:nvSpPr>
        <p:spPr>
          <a:xfrm>
            <a:off x="5638800" y="2711038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154" name="TextBox 153"/>
          <p:cNvSpPr txBox="1"/>
          <p:nvPr/>
        </p:nvSpPr>
        <p:spPr>
          <a:xfrm>
            <a:off x="1828800" y="330897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155" name="TextBox 154"/>
          <p:cNvSpPr txBox="1"/>
          <p:nvPr/>
        </p:nvSpPr>
        <p:spPr>
          <a:xfrm>
            <a:off x="4419600" y="3308970"/>
            <a:ext cx="533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endParaRPr lang="en-US" dirty="0"/>
          </a:p>
        </p:txBody>
      </p:sp>
      <p:sp>
        <p:nvSpPr>
          <p:cNvPr id="156" name="TextBox 155"/>
          <p:cNvSpPr txBox="1"/>
          <p:nvPr/>
        </p:nvSpPr>
        <p:spPr>
          <a:xfrm>
            <a:off x="76200" y="3461370"/>
            <a:ext cx="71218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err="1" smtClean="0"/>
              <a:t>ToR</a:t>
            </a:r>
            <a:endParaRPr lang="en-US" sz="2800" dirty="0"/>
          </a:p>
        </p:txBody>
      </p:sp>
      <p:sp>
        <p:nvSpPr>
          <p:cNvPr id="157" name="TextBox 156"/>
          <p:cNvSpPr txBox="1"/>
          <p:nvPr/>
        </p:nvSpPr>
        <p:spPr>
          <a:xfrm>
            <a:off x="76200" y="2354863"/>
            <a:ext cx="1815625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/>
              <a:t>Aggregate</a:t>
            </a:r>
          </a:p>
          <a:p>
            <a:r>
              <a:rPr lang="en-US" sz="2800" dirty="0" smtClean="0"/>
              <a:t>Switch (AS)</a:t>
            </a:r>
            <a:endParaRPr lang="en-US" sz="2800" dirty="0"/>
          </a:p>
        </p:txBody>
      </p:sp>
      <p:sp>
        <p:nvSpPr>
          <p:cNvPr id="158" name="TextBox 157"/>
          <p:cNvSpPr txBox="1"/>
          <p:nvPr/>
        </p:nvSpPr>
        <p:spPr>
          <a:xfrm>
            <a:off x="76200" y="1556370"/>
            <a:ext cx="255788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/>
              <a:t>Core Switch (CS)</a:t>
            </a:r>
            <a:endParaRPr lang="en-US" sz="2800" dirty="0"/>
          </a:p>
        </p:txBody>
      </p:sp>
      <p:sp>
        <p:nvSpPr>
          <p:cNvPr id="3" name="TextBox 2"/>
          <p:cNvSpPr txBox="1"/>
          <p:nvPr/>
        </p:nvSpPr>
        <p:spPr>
          <a:xfrm>
            <a:off x="4162545" y="1267622"/>
            <a:ext cx="153683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/>
              <a:t>Internet</a:t>
            </a:r>
            <a:endParaRPr lang="en-US" sz="3200" dirty="0"/>
          </a:p>
        </p:txBody>
      </p:sp>
      <p:grpSp>
        <p:nvGrpSpPr>
          <p:cNvPr id="79" name="Group 78"/>
          <p:cNvGrpSpPr/>
          <p:nvPr/>
        </p:nvGrpSpPr>
        <p:grpSpPr>
          <a:xfrm>
            <a:off x="533400" y="2042877"/>
            <a:ext cx="1524000" cy="1295400"/>
            <a:chOff x="7086600" y="2133600"/>
            <a:chExt cx="2209800" cy="1371600"/>
          </a:xfrm>
        </p:grpSpPr>
        <p:sp>
          <p:nvSpPr>
            <p:cNvPr id="80" name="Rounded Rectangular Callout 79"/>
            <p:cNvSpPr/>
            <p:nvPr/>
          </p:nvSpPr>
          <p:spPr>
            <a:xfrm>
              <a:off x="7086600" y="2133600"/>
              <a:ext cx="2209800" cy="1371600"/>
            </a:xfrm>
            <a:prstGeom prst="wedgeRoundRectCallout">
              <a:avLst>
                <a:gd name="adj1" fmla="val -3592"/>
                <a:gd name="adj2" fmla="val 124307"/>
                <a:gd name="adj3" fmla="val 16667"/>
              </a:avLst>
            </a:prstGeom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81" name="Picture 2" descr="C:\Users\t-jiyshi\AppData\Local\Microsoft\Windows\Temporary Internet Files\Content.IE5\EUEP9VTG\MPj04025140000[1].jpg"/>
            <p:cNvPicPr>
              <a:picLocks noChangeAspect="1" noChangeArrowheads="1"/>
            </p:cNvPicPr>
            <p:nvPr/>
          </p:nvPicPr>
          <p:blipFill>
            <a:blip r:embed="rId5" cstate="print"/>
            <a:srcRect t="38889"/>
            <a:stretch>
              <a:fillRect/>
            </a:stretch>
          </p:blipFill>
          <p:spPr bwMode="auto">
            <a:xfrm>
              <a:off x="7239000" y="2209801"/>
              <a:ext cx="1905000" cy="1219200"/>
            </a:xfrm>
            <a:prstGeom prst="rect">
              <a:avLst/>
            </a:prstGeom>
            <a:noFill/>
          </p:spPr>
        </p:pic>
      </p:grpSp>
      <p:grpSp>
        <p:nvGrpSpPr>
          <p:cNvPr id="82" name="Group 81"/>
          <p:cNvGrpSpPr/>
          <p:nvPr/>
        </p:nvGrpSpPr>
        <p:grpSpPr>
          <a:xfrm>
            <a:off x="7239000" y="1738077"/>
            <a:ext cx="1524000" cy="1295400"/>
            <a:chOff x="6096000" y="1600200"/>
            <a:chExt cx="1905000" cy="1752600"/>
          </a:xfrm>
        </p:grpSpPr>
        <p:sp>
          <p:nvSpPr>
            <p:cNvPr id="83" name="Rounded Rectangular Callout 82"/>
            <p:cNvSpPr/>
            <p:nvPr/>
          </p:nvSpPr>
          <p:spPr>
            <a:xfrm>
              <a:off x="6096000" y="1600200"/>
              <a:ext cx="1905000" cy="1752600"/>
            </a:xfrm>
            <a:prstGeom prst="wedgeRoundRectCallout">
              <a:avLst>
                <a:gd name="adj1" fmla="val -39916"/>
                <a:gd name="adj2" fmla="val 104245"/>
                <a:gd name="adj3" fmla="val 16667"/>
              </a:avLst>
            </a:prstGeom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84" name="Picture 34" descr="C:\Users\t-jiyshi\AppData\Local\Microsoft\Windows\Temporary Internet Files\Content.IE5\0MW07YT4\MCj04421300000[1].png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6248400" y="1676400"/>
              <a:ext cx="1602662" cy="1581150"/>
            </a:xfrm>
            <a:prstGeom prst="rect">
              <a:avLst/>
            </a:prstGeom>
            <a:noFill/>
          </p:spPr>
        </p:pic>
      </p:grpSp>
      <p:grpSp>
        <p:nvGrpSpPr>
          <p:cNvPr id="85" name="Group 84"/>
          <p:cNvGrpSpPr/>
          <p:nvPr/>
        </p:nvGrpSpPr>
        <p:grpSpPr>
          <a:xfrm>
            <a:off x="6858000" y="-14523"/>
            <a:ext cx="1524000" cy="1295400"/>
            <a:chOff x="3581400" y="3048000"/>
            <a:chExt cx="1905000" cy="1752600"/>
          </a:xfrm>
        </p:grpSpPr>
        <p:sp>
          <p:nvSpPr>
            <p:cNvPr id="159" name="Rounded Rectangular Callout 158"/>
            <p:cNvSpPr/>
            <p:nvPr/>
          </p:nvSpPr>
          <p:spPr>
            <a:xfrm>
              <a:off x="3581400" y="3048000"/>
              <a:ext cx="1905000" cy="1752600"/>
            </a:xfrm>
            <a:prstGeom prst="wedgeRoundRectCallout">
              <a:avLst>
                <a:gd name="adj1" fmla="val -67791"/>
                <a:gd name="adj2" fmla="val 102967"/>
                <a:gd name="adj3" fmla="val 16667"/>
              </a:avLst>
            </a:prstGeom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60" name="Picture 35" descr="C:\Users\t-jiyshi\AppData\Local\Microsoft\Windows\Temporary Internet Files\Content.IE5\DVEXFCUI\MCj04259860000[1].wmf"/>
            <p:cNvPicPr>
              <a:picLocks noChangeAspect="1" noChangeArrowheads="1"/>
            </p:cNvPicPr>
            <p:nvPr/>
          </p:nvPicPr>
          <p:blipFill>
            <a:blip r:embed="rId7" cstate="print"/>
            <a:srcRect/>
            <a:stretch>
              <a:fillRect/>
            </a:stretch>
          </p:blipFill>
          <p:spPr bwMode="auto">
            <a:xfrm>
              <a:off x="3886200" y="3200401"/>
              <a:ext cx="1295400" cy="1371600"/>
            </a:xfrm>
            <a:prstGeom prst="rect">
              <a:avLst/>
            </a:prstGeom>
            <a:noFill/>
          </p:spPr>
        </p:pic>
      </p:grpSp>
      <p:grpSp>
        <p:nvGrpSpPr>
          <p:cNvPr id="161" name="Group 160"/>
          <p:cNvGrpSpPr/>
          <p:nvPr/>
        </p:nvGrpSpPr>
        <p:grpSpPr>
          <a:xfrm>
            <a:off x="4724400" y="976077"/>
            <a:ext cx="1524000" cy="1295400"/>
            <a:chOff x="2667000" y="2819400"/>
            <a:chExt cx="1524000" cy="1295400"/>
          </a:xfrm>
        </p:grpSpPr>
        <p:sp>
          <p:nvSpPr>
            <p:cNvPr id="162" name="Rounded Rectangular Callout 161"/>
            <p:cNvSpPr/>
            <p:nvPr/>
          </p:nvSpPr>
          <p:spPr>
            <a:xfrm>
              <a:off x="2667000" y="2819400"/>
              <a:ext cx="1524000" cy="1295400"/>
            </a:xfrm>
            <a:prstGeom prst="wedgeRoundRectCallout">
              <a:avLst>
                <a:gd name="adj1" fmla="val -45916"/>
                <a:gd name="adj2" fmla="val 91203"/>
                <a:gd name="adj3" fmla="val 16667"/>
              </a:avLst>
            </a:prstGeom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pic>
          <p:nvPicPr>
            <p:cNvPr id="163" name="Picture 36" descr="C:\Users\t-jiyshi\AppData\Local\Microsoft\Windows\Temporary Internet Files\Content.IE5\EUEP9VTG\MCj04417950000[1].png"/>
            <p:cNvPicPr>
              <a:picLocks noChangeAspect="1" noChangeArrowheads="1"/>
            </p:cNvPicPr>
            <p:nvPr/>
          </p:nvPicPr>
          <p:blipFill>
            <a:blip r:embed="rId8" cstate="print"/>
            <a:srcRect/>
            <a:stretch>
              <a:fillRect/>
            </a:stretch>
          </p:blipFill>
          <p:spPr bwMode="auto">
            <a:xfrm>
              <a:off x="2819400" y="2819400"/>
              <a:ext cx="1219200" cy="1295400"/>
            </a:xfrm>
            <a:prstGeom prst="rect">
              <a:avLst/>
            </a:prstGeom>
            <a:noFill/>
          </p:spPr>
        </p:pic>
      </p:grpSp>
      <p:grpSp>
        <p:nvGrpSpPr>
          <p:cNvPr id="164" name="Group 163"/>
          <p:cNvGrpSpPr/>
          <p:nvPr/>
        </p:nvGrpSpPr>
        <p:grpSpPr>
          <a:xfrm>
            <a:off x="2438400" y="1738077"/>
            <a:ext cx="1524000" cy="1295400"/>
            <a:chOff x="2438400" y="1905000"/>
            <a:chExt cx="1524000" cy="1295400"/>
          </a:xfrm>
        </p:grpSpPr>
        <p:sp>
          <p:nvSpPr>
            <p:cNvPr id="165" name="Rounded Rectangular Callout 164"/>
            <p:cNvSpPr/>
            <p:nvPr/>
          </p:nvSpPr>
          <p:spPr>
            <a:xfrm>
              <a:off x="2438400" y="1905000"/>
              <a:ext cx="1524000" cy="1295400"/>
            </a:xfrm>
            <a:prstGeom prst="wedgeRoundRectCallout">
              <a:avLst>
                <a:gd name="adj1" fmla="val 38790"/>
                <a:gd name="adj2" fmla="val 105043"/>
                <a:gd name="adj3" fmla="val 16667"/>
              </a:avLst>
            </a:prstGeom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6" name="&quot;No&quot; Symbol 165"/>
            <p:cNvSpPr/>
            <p:nvPr/>
          </p:nvSpPr>
          <p:spPr>
            <a:xfrm>
              <a:off x="2667000" y="2057400"/>
              <a:ext cx="1066800" cy="990600"/>
            </a:xfrm>
            <a:prstGeom prst="noSmoking">
              <a:avLst>
                <a:gd name="adj" fmla="val 10311"/>
              </a:avLst>
            </a:prstGeom>
          </p:spPr>
          <p:style>
            <a:lnRef idx="2">
              <a:schemeClr val="accent2">
                <a:shade val="50000"/>
              </a:schemeClr>
            </a:lnRef>
            <a:fillRef idx="1">
              <a:schemeClr val="accent2"/>
            </a:fillRef>
            <a:effectRef idx="0">
              <a:schemeClr val="accent2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solidFill>
                  <a:schemeClr val="tx1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1407091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1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1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1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1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1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1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1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1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1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500"/>
                                        <p:tgtEl>
                                          <p:spTgt spid="1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8" dur="500"/>
                                        <p:tgtEl>
                                          <p:spTgt spid="1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1" dur="500"/>
                                        <p:tgtEl>
                                          <p:spTgt spid="1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4" dur="500"/>
                                        <p:tgtEl>
                                          <p:spTgt spid="1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500"/>
                                        <p:tgtEl>
                                          <p:spTgt spid="1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0" dur="500"/>
                                        <p:tgtEl>
                                          <p:spTgt spid="1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3" dur="500"/>
                                        <p:tgtEl>
                                          <p:spTgt spid="1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6" dur="500"/>
                                        <p:tgtEl>
                                          <p:spTgt spid="1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9" dur="500"/>
                                        <p:tgtEl>
                                          <p:spTgt spid="1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2" dur="500"/>
                                        <p:tgtEl>
                                          <p:spTgt spid="1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5" dur="500"/>
                                        <p:tgtEl>
                                          <p:spTgt spid="1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8" dur="500"/>
                                        <p:tgtEl>
                                          <p:spTgt spid="1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1" dur="500"/>
                                        <p:tgtEl>
                                          <p:spTgt spid="1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4" dur="500"/>
                                        <p:tgtEl>
                                          <p:spTgt spid="1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7" dur="500"/>
                                        <p:tgtEl>
                                          <p:spTgt spid="1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0" dur="500"/>
                                        <p:tgtEl>
                                          <p:spTgt spid="1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3" dur="500"/>
                                        <p:tgtEl>
                                          <p:spTgt spid="1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4" fill="hold">
                      <p:stCondLst>
                        <p:cond delay="indefinite"/>
                      </p:stCondLst>
                      <p:childTnLst>
                        <p:par>
                          <p:cTn id="105" fill="hold">
                            <p:stCondLst>
                              <p:cond delay="0"/>
                            </p:stCondLst>
                            <p:childTnLst>
                              <p:par>
                                <p:cTn id="106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8" dur="500"/>
                                        <p:tgtEl>
                                          <p:spTgt spid="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9" fill="hold">
                      <p:stCondLst>
                        <p:cond delay="indefinite"/>
                      </p:stCondLst>
                      <p:childTnLst>
                        <p:par>
                          <p:cTn id="110" fill="hold">
                            <p:stCondLst>
                              <p:cond delay="0"/>
                            </p:stCondLst>
                            <p:childTnLst>
                              <p:par>
                                <p:cTn id="111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3" dur="500"/>
                                        <p:tgtEl>
                                          <p:spTgt spid="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4" fill="hold">
                      <p:stCondLst>
                        <p:cond delay="indefinite"/>
                      </p:stCondLst>
                      <p:childTnLst>
                        <p:par>
                          <p:cTn id="115" fill="hold">
                            <p:stCondLst>
                              <p:cond delay="0"/>
                            </p:stCondLst>
                            <p:childTnLst>
                              <p:par>
                                <p:cTn id="116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8" dur="500"/>
                                        <p:tgtEl>
                                          <p:spTgt spid="1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9" fill="hold">
                      <p:stCondLst>
                        <p:cond delay="indefinite"/>
                      </p:stCondLst>
                      <p:childTnLst>
                        <p:par>
                          <p:cTn id="120" fill="hold">
                            <p:stCondLst>
                              <p:cond delay="0"/>
                            </p:stCondLst>
                            <p:childTnLst>
                              <p:par>
                                <p:cTn id="121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3" dur="500"/>
                                        <p:tgtEl>
                                          <p:spTgt spid="8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4" fill="hold">
                      <p:stCondLst>
                        <p:cond delay="indefinite"/>
                      </p:stCondLst>
                      <p:childTnLst>
                        <p:par>
                          <p:cTn id="125" fill="hold">
                            <p:stCondLst>
                              <p:cond delay="0"/>
                            </p:stCondLst>
                            <p:childTnLst>
                              <p:par>
                                <p:cTn id="126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8" dur="500"/>
                                        <p:tgtEl>
                                          <p:spTgt spid="1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5" grpId="0"/>
      <p:bldP spid="153" grpId="0"/>
      <p:bldP spid="154" grpId="0"/>
      <p:bldP spid="155" grpId="0"/>
      <p:bldP spid="156" grpId="0"/>
      <p:bldP spid="157" grpId="0"/>
      <p:bldP spid="158" grpId="0"/>
    </p:bld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3800" dirty="0" smtClean="0"/>
              <a:t>Geo-distributed </a:t>
            </a:r>
            <a:r>
              <a:rPr lang="en-US" sz="3800" dirty="0" smtClean="0"/>
              <a:t>Data Centers</a:t>
            </a:r>
            <a:endParaRPr lang="en-US" sz="3800" dirty="0"/>
          </a:p>
        </p:txBody>
      </p:sp>
      <p:sp>
        <p:nvSpPr>
          <p:cNvPr id="12" name="Rectangle 3"/>
          <p:cNvSpPr txBox="1">
            <a:spLocks noChangeArrowheads="1"/>
          </p:cNvSpPr>
          <p:nvPr/>
        </p:nvSpPr>
        <p:spPr>
          <a:xfrm>
            <a:off x="76199" y="872128"/>
            <a:ext cx="8876379" cy="542834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 smtClean="0"/>
          </a:p>
        </p:txBody>
      </p:sp>
      <p:grpSp>
        <p:nvGrpSpPr>
          <p:cNvPr id="40" name="Group 39"/>
          <p:cNvGrpSpPr/>
          <p:nvPr/>
        </p:nvGrpSpPr>
        <p:grpSpPr>
          <a:xfrm>
            <a:off x="949483" y="2880919"/>
            <a:ext cx="6674088" cy="3946100"/>
            <a:chOff x="1124176" y="4223163"/>
            <a:chExt cx="6723063" cy="3112430"/>
          </a:xfrm>
        </p:grpSpPr>
        <p:pic>
          <p:nvPicPr>
            <p:cNvPr id="41" name="Picture 40" descr="MC910216337.PNG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1192779" y="4223163"/>
              <a:ext cx="6654460" cy="3112430"/>
            </a:xfrm>
            <a:prstGeom prst="rect">
              <a:avLst/>
            </a:prstGeom>
          </p:spPr>
        </p:pic>
        <p:pic>
          <p:nvPicPr>
            <p:cNvPr id="42" name="Picture 41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6406583" y="5449019"/>
              <a:ext cx="617424" cy="286119"/>
            </a:xfrm>
            <a:prstGeom prst="rect">
              <a:avLst/>
            </a:prstGeom>
          </p:spPr>
        </p:pic>
        <p:pic>
          <p:nvPicPr>
            <p:cNvPr id="43" name="Picture 42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5514748" y="5677694"/>
              <a:ext cx="617424" cy="286119"/>
            </a:xfrm>
            <a:prstGeom prst="rect">
              <a:avLst/>
            </a:prstGeom>
          </p:spPr>
        </p:pic>
        <p:pic>
          <p:nvPicPr>
            <p:cNvPr id="44" name="Picture 43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3799681" y="5048836"/>
              <a:ext cx="617424" cy="286119"/>
            </a:xfrm>
            <a:prstGeom prst="rect">
              <a:avLst/>
            </a:prstGeom>
          </p:spPr>
        </p:pic>
        <p:pic>
          <p:nvPicPr>
            <p:cNvPr id="45" name="Picture 44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4417105" y="4820161"/>
              <a:ext cx="617424" cy="286119"/>
            </a:xfrm>
            <a:prstGeom prst="rect">
              <a:avLst/>
            </a:prstGeom>
          </p:spPr>
        </p:pic>
        <p:pic>
          <p:nvPicPr>
            <p:cNvPr id="46" name="Picture 45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2427627" y="5048836"/>
              <a:ext cx="617424" cy="286119"/>
            </a:xfrm>
            <a:prstGeom prst="rect">
              <a:avLst/>
            </a:prstGeom>
          </p:spPr>
        </p:pic>
        <p:pic>
          <p:nvPicPr>
            <p:cNvPr id="47" name="Picture 46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1535792" y="4991667"/>
              <a:ext cx="617424" cy="286119"/>
            </a:xfrm>
            <a:prstGeom prst="rect">
              <a:avLst/>
            </a:prstGeom>
          </p:spPr>
        </p:pic>
        <p:pic>
          <p:nvPicPr>
            <p:cNvPr id="48" name="Picture 47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1124176" y="4591485"/>
              <a:ext cx="617424" cy="286119"/>
            </a:xfrm>
            <a:prstGeom prst="rect">
              <a:avLst/>
            </a:prstGeom>
          </p:spPr>
        </p:pic>
        <p:pic>
          <p:nvPicPr>
            <p:cNvPr id="49" name="Picture 48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2359024" y="5963539"/>
              <a:ext cx="617424" cy="286119"/>
            </a:xfrm>
            <a:prstGeom prst="rect">
              <a:avLst/>
            </a:prstGeom>
          </p:spPr>
        </p:pic>
        <p:pic>
          <p:nvPicPr>
            <p:cNvPr id="50" name="Picture 49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5994966" y="6706735"/>
              <a:ext cx="617424" cy="286119"/>
            </a:xfrm>
            <a:prstGeom prst="rect">
              <a:avLst/>
            </a:prstGeom>
          </p:spPr>
        </p:pic>
        <p:pic>
          <p:nvPicPr>
            <p:cNvPr id="51" name="Picture 50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4142694" y="5620526"/>
              <a:ext cx="617424" cy="286119"/>
            </a:xfrm>
            <a:prstGeom prst="rect">
              <a:avLst/>
            </a:prstGeom>
          </p:spPr>
        </p:pic>
        <p:pic>
          <p:nvPicPr>
            <p:cNvPr id="52" name="Picture 51" descr="container.pn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6132172" y="4877330"/>
              <a:ext cx="617424" cy="286119"/>
            </a:xfrm>
            <a:prstGeom prst="rect">
              <a:avLst/>
            </a:prstGeom>
          </p:spPr>
        </p:pic>
        <p:cxnSp>
          <p:nvCxnSpPr>
            <p:cNvPr id="53" name="Straight Connector 52"/>
            <p:cNvCxnSpPr>
              <a:stCxn id="48" idx="2"/>
              <a:endCxn id="47" idx="0"/>
            </p:cNvCxnSpPr>
            <p:nvPr/>
          </p:nvCxnSpPr>
          <p:spPr>
            <a:xfrm rot="16200000" flipH="1">
              <a:off x="1581664" y="4728828"/>
              <a:ext cx="114063" cy="411616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54" name="Straight Connector 53"/>
            <p:cNvCxnSpPr>
              <a:stCxn id="47" idx="3"/>
              <a:endCxn id="46" idx="1"/>
            </p:cNvCxnSpPr>
            <p:nvPr/>
          </p:nvCxnSpPr>
          <p:spPr>
            <a:xfrm>
              <a:off x="2153216" y="5134727"/>
              <a:ext cx="274411" cy="57169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55" name="Straight Connector 54"/>
            <p:cNvCxnSpPr>
              <a:stCxn id="47" idx="2"/>
              <a:endCxn id="49" idx="0"/>
            </p:cNvCxnSpPr>
            <p:nvPr/>
          </p:nvCxnSpPr>
          <p:spPr>
            <a:xfrm rot="16200000" flipH="1">
              <a:off x="1913244" y="5209047"/>
              <a:ext cx="685752" cy="823232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56" name="Straight Connector 55"/>
            <p:cNvCxnSpPr>
              <a:stCxn id="46" idx="3"/>
              <a:endCxn id="44" idx="1"/>
            </p:cNvCxnSpPr>
            <p:nvPr/>
          </p:nvCxnSpPr>
          <p:spPr>
            <a:xfrm>
              <a:off x="3045051" y="5191896"/>
              <a:ext cx="754630" cy="1191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57" name="Straight Connector 56"/>
            <p:cNvCxnSpPr>
              <a:stCxn id="49" idx="3"/>
              <a:endCxn id="44" idx="1"/>
            </p:cNvCxnSpPr>
            <p:nvPr/>
          </p:nvCxnSpPr>
          <p:spPr>
            <a:xfrm flipV="1">
              <a:off x="2976448" y="5191896"/>
              <a:ext cx="823232" cy="914703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58" name="Straight Connector 57"/>
            <p:cNvCxnSpPr>
              <a:stCxn id="49" idx="3"/>
              <a:endCxn id="51" idx="1"/>
            </p:cNvCxnSpPr>
            <p:nvPr/>
          </p:nvCxnSpPr>
          <p:spPr>
            <a:xfrm flipV="1">
              <a:off x="2976448" y="5763585"/>
              <a:ext cx="1166246" cy="343013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59" name="Straight Connector 58"/>
            <p:cNvCxnSpPr>
              <a:stCxn id="44" idx="3"/>
              <a:endCxn id="45" idx="2"/>
            </p:cNvCxnSpPr>
            <p:nvPr/>
          </p:nvCxnSpPr>
          <p:spPr>
            <a:xfrm flipV="1">
              <a:off x="4417105" y="5106280"/>
              <a:ext cx="308712" cy="85616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0" name="Straight Connector 59"/>
            <p:cNvCxnSpPr>
              <a:stCxn id="45" idx="3"/>
              <a:endCxn id="52" idx="1"/>
            </p:cNvCxnSpPr>
            <p:nvPr/>
          </p:nvCxnSpPr>
          <p:spPr>
            <a:xfrm>
              <a:off x="5034529" y="4963220"/>
              <a:ext cx="1097643" cy="57169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1" name="Straight Connector 60"/>
            <p:cNvCxnSpPr>
              <a:stCxn id="43" idx="0"/>
              <a:endCxn id="52" idx="2"/>
            </p:cNvCxnSpPr>
            <p:nvPr/>
          </p:nvCxnSpPr>
          <p:spPr>
            <a:xfrm rot="5400000" flipH="1" flipV="1">
              <a:off x="5875049" y="5111860"/>
              <a:ext cx="514246" cy="617424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2" name="Straight Connector 61"/>
            <p:cNvCxnSpPr>
              <a:stCxn id="52" idx="2"/>
              <a:endCxn id="42" idx="0"/>
            </p:cNvCxnSpPr>
            <p:nvPr/>
          </p:nvCxnSpPr>
          <p:spPr>
            <a:xfrm rot="16200000" flipH="1">
              <a:off x="6435304" y="5169028"/>
              <a:ext cx="285570" cy="274411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3" name="Straight Connector 62"/>
            <p:cNvCxnSpPr>
              <a:stCxn id="42" idx="2"/>
              <a:endCxn id="50" idx="0"/>
            </p:cNvCxnSpPr>
            <p:nvPr/>
          </p:nvCxnSpPr>
          <p:spPr>
            <a:xfrm rot="5400000">
              <a:off x="6023688" y="6015128"/>
              <a:ext cx="971597" cy="411616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4" name="Straight Connector 63"/>
            <p:cNvCxnSpPr>
              <a:stCxn id="43" idx="2"/>
              <a:endCxn id="50" idx="0"/>
            </p:cNvCxnSpPr>
            <p:nvPr/>
          </p:nvCxnSpPr>
          <p:spPr>
            <a:xfrm rot="16200000" flipH="1">
              <a:off x="5692108" y="6095165"/>
              <a:ext cx="742921" cy="480219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5" name="Straight Connector 64"/>
            <p:cNvCxnSpPr>
              <a:stCxn id="43" idx="3"/>
              <a:endCxn id="42" idx="2"/>
            </p:cNvCxnSpPr>
            <p:nvPr/>
          </p:nvCxnSpPr>
          <p:spPr>
            <a:xfrm flipV="1">
              <a:off x="6132172" y="5735138"/>
              <a:ext cx="583123" cy="85616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6" name="Straight Connector 65"/>
            <p:cNvCxnSpPr>
              <a:stCxn id="43" idx="1"/>
              <a:endCxn id="51" idx="3"/>
            </p:cNvCxnSpPr>
            <p:nvPr/>
          </p:nvCxnSpPr>
          <p:spPr>
            <a:xfrm rot="10800000">
              <a:off x="4760118" y="5763585"/>
              <a:ext cx="754630" cy="57169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  <p:cxnSp>
          <p:nvCxnSpPr>
            <p:cNvPr id="67" name="Straight Connector 66"/>
            <p:cNvCxnSpPr>
              <a:stCxn id="44" idx="2"/>
              <a:endCxn id="51" idx="0"/>
            </p:cNvCxnSpPr>
            <p:nvPr/>
          </p:nvCxnSpPr>
          <p:spPr>
            <a:xfrm rot="16200000" flipH="1">
              <a:off x="4137114" y="5306234"/>
              <a:ext cx="285570" cy="343013"/>
            </a:xfrm>
            <a:prstGeom prst="line">
              <a:avLst/>
            </a:prstGeom>
            <a:ln w="57150"/>
          </p:spPr>
          <p:style>
            <a:lnRef idx="2">
              <a:schemeClr val="accent6"/>
            </a:lnRef>
            <a:fillRef idx="0">
              <a:schemeClr val="accent6"/>
            </a:fillRef>
            <a:effectRef idx="1">
              <a:schemeClr val="accent6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6983195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Large cloud service provides have deployed their own networks</a:t>
            </a:r>
          </a:p>
          <a:p>
            <a:pPr lvl="1"/>
            <a:r>
              <a:rPr lang="en-US" dirty="0" smtClean="0"/>
              <a:t>Private networks, perhaps as large as the Internet</a:t>
            </a:r>
          </a:p>
          <a:p>
            <a:pPr lvl="1"/>
            <a:r>
              <a:rPr lang="en-US" dirty="0" smtClean="0"/>
              <a:t>But, bypass the Internet core and connect directly with ISPs</a:t>
            </a:r>
          </a:p>
          <a:p>
            <a:pPr lvl="1"/>
            <a:r>
              <a:rPr lang="en-US" dirty="0" smtClean="0"/>
              <a:t>Near instantaneous access </a:t>
            </a:r>
            <a:r>
              <a:rPr lang="en-US" dirty="0" err="1" smtClean="0"/>
              <a:t>betwee</a:t>
            </a:r>
            <a:r>
              <a:rPr lang="en-US" dirty="0" smtClean="0"/>
              <a:t> consumers and data centers</a:t>
            </a:r>
          </a:p>
          <a:p>
            <a:r>
              <a:rPr lang="en-US" dirty="0" smtClean="0"/>
              <a:t>Economies of scale dominate in cloud data centers</a:t>
            </a: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Perspective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35625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i="1" dirty="0" smtClean="0"/>
              <a:t>Before</a:t>
            </a:r>
            <a:r>
              <a:rPr lang="en-US" dirty="0" smtClean="0"/>
              <a:t> Next time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42900" y="1447800"/>
            <a:ext cx="8458200" cy="4525963"/>
          </a:xfrm>
        </p:spPr>
        <p:txBody>
          <a:bodyPr>
            <a:normAutofit/>
          </a:bodyPr>
          <a:lstStyle/>
          <a:p>
            <a:r>
              <a:rPr lang="en-US" sz="2800" dirty="0" smtClean="0"/>
              <a:t>No required reading and review due</a:t>
            </a:r>
          </a:p>
          <a:p>
            <a:r>
              <a:rPr lang="en-US" sz="2800" dirty="0" smtClean="0"/>
              <a:t>But, review chapter 2 from the book, Application Layer</a:t>
            </a:r>
          </a:p>
          <a:p>
            <a:endParaRPr lang="en-US" sz="2800" dirty="0"/>
          </a:p>
          <a:p>
            <a:r>
              <a:rPr lang="en-US" sz="2800" dirty="0" smtClean="0"/>
              <a:t>Create a project group </a:t>
            </a:r>
          </a:p>
          <a:p>
            <a:pPr lvl="1"/>
            <a:r>
              <a:rPr lang="en-US" sz="2400" dirty="0" smtClean="0"/>
              <a:t>Start asking questions about </a:t>
            </a:r>
            <a:r>
              <a:rPr lang="en-US" sz="2400" smtClean="0"/>
              <a:t>possible projects</a:t>
            </a:r>
            <a:endParaRPr lang="en-US" sz="2400" dirty="0" smtClean="0"/>
          </a:p>
          <a:p>
            <a:pPr lvl="1">
              <a:buNone/>
            </a:pPr>
            <a:r>
              <a:rPr lang="en-US" sz="2000" dirty="0" smtClean="0"/>
              <a:t>	</a:t>
            </a:r>
          </a:p>
          <a:p>
            <a:r>
              <a:rPr lang="en-US" sz="2800" dirty="0" smtClean="0"/>
              <a:t>Check website for updated schedule</a:t>
            </a:r>
          </a:p>
          <a:p>
            <a:pPr lvl="1"/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8113556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44.2|17|9.4|16.4|13.2|16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44.2|17|9.4|16.4|13.2|16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44.2|17|9.4|16.4|13.2|16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44.2|17|9.4|16.4|13.2|16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3688</TotalTime>
  <Words>3078</Words>
  <Application>Microsoft Office PowerPoint</Application>
  <PresentationFormat>On-screen Show (4:3)</PresentationFormat>
  <Paragraphs>1035</Paragraphs>
  <Slides>56</Slides>
  <Notes>46</Notes>
  <HiddenSlides>0</HiddenSlides>
  <MMClips>0</MMClips>
  <ScaleCrop>false</ScaleCrop>
  <HeadingPairs>
    <vt:vector size="8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0</vt:i4>
      </vt:variant>
      <vt:variant>
        <vt:lpstr>Slide Titles</vt:lpstr>
      </vt:variant>
      <vt:variant>
        <vt:i4>56</vt:i4>
      </vt:variant>
    </vt:vector>
  </HeadingPairs>
  <TitlesOfParts>
    <vt:vector size="65" baseType="lpstr">
      <vt:lpstr>ＭＳ Ｐゴシック</vt:lpstr>
      <vt:lpstr>Arial</vt:lpstr>
      <vt:lpstr>Calibri</vt:lpstr>
      <vt:lpstr>Comic Sans MS</vt:lpstr>
      <vt:lpstr>Gill Sans MT</vt:lpstr>
      <vt:lpstr>Tahoma</vt:lpstr>
      <vt:lpstr>Times New Roman</vt:lpstr>
      <vt:lpstr>Wingdings</vt:lpstr>
      <vt:lpstr>Office Theme</vt:lpstr>
      <vt:lpstr>Overview: Internet vs Data Center Networks</vt:lpstr>
      <vt:lpstr>Goals for Today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Goals for Today</vt:lpstr>
      <vt:lpstr>PowerPoint Presentation</vt:lpstr>
      <vt:lpstr>PowerPoint Presentation</vt:lpstr>
      <vt:lpstr>PowerPoint Presentation</vt:lpstr>
      <vt:lpstr>What is different about Data Centers?</vt:lpstr>
      <vt:lpstr>Where do the costs go?</vt:lpstr>
      <vt:lpstr>Where do the costs go?</vt:lpstr>
      <vt:lpstr>Networking in Data Centers</vt:lpstr>
      <vt:lpstr>Networking in Data Centers</vt:lpstr>
      <vt:lpstr>Geo-distributed Data Centers</vt:lpstr>
      <vt:lpstr>Goals for Today</vt:lpstr>
      <vt:lpstr>Internet Structure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Why layering?</vt:lpstr>
      <vt:lpstr>PowerPoint Presentation</vt:lpstr>
      <vt:lpstr>PowerPoint Presentation</vt:lpstr>
      <vt:lpstr>Encapsulation</vt:lpstr>
      <vt:lpstr>What About Data Centers?</vt:lpstr>
      <vt:lpstr>What About Data Centers?</vt:lpstr>
      <vt:lpstr>Internet Structure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Goals for Today</vt:lpstr>
      <vt:lpstr>Networking in Data Centers</vt:lpstr>
      <vt:lpstr>Networking in Data Centers</vt:lpstr>
      <vt:lpstr>Geo-distributed Data Centers</vt:lpstr>
      <vt:lpstr>Perspective</vt:lpstr>
      <vt:lpstr>Before Next time</vt:lpstr>
    </vt:vector>
  </TitlesOfParts>
  <Company>Cornell University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Hakim Weatherspoon</dc:creator>
  <cp:lastModifiedBy>Hakim Weatherspoon</cp:lastModifiedBy>
  <cp:revision>107</cp:revision>
  <dcterms:created xsi:type="dcterms:W3CDTF">2011-03-13T12:50:14Z</dcterms:created>
  <dcterms:modified xsi:type="dcterms:W3CDTF">2014-08-29T16:05:30Z</dcterms:modified>
</cp:coreProperties>
</file>