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715" r:id="rId3"/>
    <p:sldId id="789" r:id="rId4"/>
    <p:sldId id="791" r:id="rId5"/>
    <p:sldId id="795" r:id="rId6"/>
    <p:sldId id="793" r:id="rId7"/>
    <p:sldId id="759" r:id="rId8"/>
    <p:sldId id="389" r:id="rId9"/>
    <p:sldId id="379" r:id="rId10"/>
    <p:sldId id="420" r:id="rId11"/>
    <p:sldId id="391" r:id="rId12"/>
    <p:sldId id="392" r:id="rId13"/>
    <p:sldId id="409" r:id="rId14"/>
    <p:sldId id="424" r:id="rId15"/>
    <p:sldId id="416" r:id="rId16"/>
    <p:sldId id="417" r:id="rId17"/>
    <p:sldId id="418" r:id="rId18"/>
    <p:sldId id="423" r:id="rId19"/>
    <p:sldId id="425" r:id="rId20"/>
    <p:sldId id="426" r:id="rId21"/>
    <p:sldId id="419"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387" r:id="rId35"/>
    <p:sldId id="355" r:id="rId36"/>
    <p:sldId id="421" r:id="rId37"/>
    <p:sldId id="422" r:id="rId38"/>
    <p:sldId id="372" r:id="rId39"/>
    <p:sldId id="361" r:id="rId40"/>
    <p:sldId id="362" r:id="rId41"/>
    <p:sldId id="374" r:id="rId42"/>
    <p:sldId id="267" r:id="rId43"/>
    <p:sldId id="268" r:id="rId44"/>
    <p:sldId id="269" r:id="rId45"/>
    <p:sldId id="277" r:id="rId46"/>
    <p:sldId id="278" r:id="rId47"/>
    <p:sldId id="279" r:id="rId48"/>
    <p:sldId id="270" r:id="rId49"/>
    <p:sldId id="271" r:id="rId50"/>
    <p:sldId id="272" r:id="rId51"/>
    <p:sldId id="276" r:id="rId52"/>
    <p:sldId id="280" r:id="rId53"/>
    <p:sldId id="281" r:id="rId54"/>
    <p:sldId id="282" r:id="rId55"/>
    <p:sldId id="42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715"/>
            <p14:sldId id="789"/>
            <p14:sldId id="791"/>
            <p14:sldId id="795"/>
            <p14:sldId id="793"/>
            <p14:sldId id="759"/>
            <p14:sldId id="389"/>
            <p14:sldId id="379"/>
            <p14:sldId id="420"/>
            <p14:sldId id="391"/>
            <p14:sldId id="392"/>
            <p14:sldId id="409"/>
            <p14:sldId id="424"/>
            <p14:sldId id="416"/>
            <p14:sldId id="417"/>
            <p14:sldId id="418"/>
            <p14:sldId id="423"/>
            <p14:sldId id="425"/>
            <p14:sldId id="426"/>
            <p14:sldId id="419"/>
            <p14:sldId id="396"/>
            <p14:sldId id="397"/>
            <p14:sldId id="398"/>
            <p14:sldId id="399"/>
            <p14:sldId id="400"/>
            <p14:sldId id="401"/>
            <p14:sldId id="402"/>
            <p14:sldId id="403"/>
            <p14:sldId id="404"/>
            <p14:sldId id="405"/>
            <p14:sldId id="406"/>
            <p14:sldId id="407"/>
            <p14:sldId id="387"/>
            <p14:sldId id="355"/>
            <p14:sldId id="421"/>
            <p14:sldId id="422"/>
            <p14:sldId id="372"/>
            <p14:sldId id="361"/>
            <p14:sldId id="362"/>
            <p14:sldId id="374"/>
            <p14:sldId id="267"/>
            <p14:sldId id="268"/>
            <p14:sldId id="269"/>
            <p14:sldId id="277"/>
            <p14:sldId id="278"/>
            <p14:sldId id="279"/>
            <p14:sldId id="270"/>
            <p14:sldId id="271"/>
            <p14:sldId id="272"/>
            <p14:sldId id="276"/>
            <p14:sldId id="280"/>
            <p14:sldId id="281"/>
            <p14:sldId id="282"/>
            <p14:sldId id="4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66"/>
    <a:srgbClr val="92D050"/>
    <a:srgbClr val="1CADE4"/>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5" autoAdjust="0"/>
  </p:normalViewPr>
  <p:slideViewPr>
    <p:cSldViewPr snapToGrid="0">
      <p:cViewPr varScale="1">
        <p:scale>
          <a:sx n="71" d="100"/>
          <a:sy n="71" d="100"/>
        </p:scale>
        <p:origin x="846" y="60"/>
      </p:cViewPr>
      <p:guideLst/>
    </p:cSldViewPr>
  </p:slideViewPr>
  <p:outlineViewPr>
    <p:cViewPr>
      <p:scale>
        <a:sx n="33" d="100"/>
        <a:sy n="33" d="100"/>
      </p:scale>
      <p:origin x="0" y="-4260"/>
    </p:cViewPr>
  </p:outlin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77086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2227392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68280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28418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365399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posed that question to get you thinking about the sense in which consistency within a system (“are all the sensors using the same plan”) needs to match with physical consistency obligations.</a:t>
            </a:r>
          </a:p>
          <a:p>
            <a:endParaRPr lang="en-US" dirty="0"/>
          </a:p>
          <a:p>
            <a:r>
              <a:rPr lang="en-US" dirty="0"/>
              <a:t>If we allowed a drone to switch to plan B while some other drone is still using plan A, we end up with a risk of problems, such as collisions.</a:t>
            </a:r>
          </a:p>
          <a:p>
            <a:endParaRPr lang="en-US" dirty="0"/>
          </a:p>
          <a:p>
            <a:r>
              <a:rPr lang="en-US" dirty="0"/>
              <a:t>This forces us to briefly pause our drones.  To make the pause delay as small as feasible, we would upload plan B while continuing to use plan A.  Then when every drone has B available (and is accessible via wireless) we ask all drones to pause.  When every drone has paused, all can switch to the new plan and resume the search.</a:t>
            </a:r>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404351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is a bit like a Swiss watch, with a LOT of moving parts that all cooperate.  For example, many elements use Cosmos DB and yet we didn’t actually see how they use it in this graphic (we will learn more later in the class).  Similarly, for the standard Azure image processing service.  Meanwhile, some are harder to build than others.  Cornell’s “Derecho” software library is intended to help you create new specialized IoT services with machine intelligence, and Microsoft encourages this.  Just the same, it is easier to build such a service with Derecho than to install it cleanly into Azure (we recommend using the Azure Hybrid Cloud tools, and these in turn would automatically know how to set up the Azure App Service to run your Derecho solution – but even that takes multiple steps).  Most of these others will be discussed in future lectures.</a:t>
            </a:r>
          </a:p>
        </p:txBody>
      </p:sp>
      <p:sp>
        <p:nvSpPr>
          <p:cNvPr id="4" name="Slide Number Placeholder 3"/>
          <p:cNvSpPr>
            <a:spLocks noGrp="1"/>
          </p:cNvSpPr>
          <p:nvPr>
            <p:ph type="sldNum" sz="quarter" idx="5"/>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416306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receive arguments via command line, just as if you were launching them on your desktop, or via a framework that turns that into a procedure call in Python or C# or some other programming language.</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401010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43426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244661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function is valuable as a way to shed load (like if the event can be handled</a:t>
            </a:r>
            <a:r>
              <a:rPr lang="en-US" baseline="0" dirty="0"/>
              <a:t> quickly).</a:t>
            </a:r>
          </a:p>
          <a:p>
            <a:endParaRPr lang="en-US" baseline="0" dirty="0"/>
          </a:p>
          <a:p>
            <a:r>
              <a:rPr lang="en-US" baseline="0" dirty="0"/>
              <a:t>This definitely can involve pulling data from some set of </a:t>
            </a:r>
            <a:r>
              <a:rPr lang="en-US" baseline="0" dirty="0" err="1"/>
              <a:t>microservices</a:t>
            </a:r>
            <a:r>
              <a:rPr lang="en-US" baseline="0" dirty="0"/>
              <a:t>.  You “bind” the function to them, and then it can issue RPC requests.</a:t>
            </a:r>
          </a:p>
          <a:p>
            <a:endParaRPr lang="en-US" baseline="0" dirty="0"/>
          </a:p>
          <a:p>
            <a:r>
              <a:rPr lang="en-US" baseline="0" dirty="0"/>
              <a:t>We use a message bus for notifications: “If anyone is interested, IBM shares just spiked 10%”.   The publisher is basically not aware of who the subscribers are or even if there are any.  These often use some form of topics (like “sudden stock movements”).</a:t>
            </a:r>
          </a:p>
          <a:p>
            <a:endParaRPr lang="en-US" baseline="0" dirty="0"/>
          </a:p>
          <a:p>
            <a:r>
              <a:rPr lang="en-US" baseline="0" dirty="0"/>
              <a:t>We use a message queue for delayed, batched operations.  “When you get a chance, credit $100 to Ken’s meal card account.”  This is mostly used if the sender knows the target but it might be busy or not even running right </a:t>
            </a:r>
            <a:r>
              <a:rPr lang="en-US" baseline="0"/>
              <a:t>this second.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01506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oversimplified when I told you about Put when we first touched on the key-value concept.  A normal get/put solution wouldn’t easily be able to support this type of conditional update, at least not without locking.</a:t>
            </a:r>
          </a:p>
          <a:p>
            <a:endParaRPr lang="en-US" dirty="0"/>
          </a:p>
          <a:p>
            <a:r>
              <a:rPr lang="en-US" dirty="0"/>
              <a:t>But in fact there are versions of Get that track version numbers for the state they fetch.  And then Put makes sure to only overwrite the proper version.</a:t>
            </a:r>
          </a:p>
          <a:p>
            <a:endParaRPr lang="en-US" dirty="0"/>
          </a:p>
          <a:p>
            <a:r>
              <a:rPr lang="en-US" dirty="0"/>
              <a:t>This allows you to code a program that (1) reads the state, and at the same time, learns the current version number.  (2) updates the state “in place”.  (3) Conditionally rewrites the state.  The key-value server checks to see if the version you are writing is actually numbered correctly.  If so, the update goes through.</a:t>
            </a:r>
          </a:p>
          <a:p>
            <a:endParaRPr lang="en-US" dirty="0"/>
          </a:p>
          <a:p>
            <a:r>
              <a:rPr lang="en-US" dirty="0"/>
              <a:t>Now if two processes manage to end up in a race, one will succeed, but the other will fail: it will try to write “version 18” and yet there already is a version 18.  The key-value service would reject the update and the process can recompute the update (reread, recompute, retry the write but now with version number 19) and it works!</a:t>
            </a:r>
          </a:p>
          <a:p>
            <a:br>
              <a:rPr lang="en-US" dirty="0"/>
            </a:br>
            <a:r>
              <a:rPr lang="en-US" dirty="0"/>
              <a:t>This avoids locks but still provides consistency.</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42846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conditional put checked and found that the (</a:t>
            </a:r>
            <a:r>
              <a:rPr lang="en-US" dirty="0" err="1"/>
              <a:t>key,value</a:t>
            </a:r>
            <a:r>
              <a:rPr lang="en-US" dirty="0"/>
              <a:t>) version wasn’t 16 when the </a:t>
            </a:r>
            <a:r>
              <a:rPr lang="en-US" dirty="0" err="1"/>
              <a:t>CPut</a:t>
            </a:r>
            <a:r>
              <a:rPr lang="en-US" dirty="0"/>
              <a:t> was attempted.  The application will need to retry.</a:t>
            </a:r>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406351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oversimplified when I told you about Put when we first touched on the key-value concept.  A normal get/put solution wouldn’t easily be able to support this type of conditional update, at least not without locking.</a:t>
            </a:r>
          </a:p>
          <a:p>
            <a:endParaRPr lang="en-US" dirty="0"/>
          </a:p>
          <a:p>
            <a:r>
              <a:rPr lang="en-US" dirty="0"/>
              <a:t>But in fact there are versions of Get that track version numbers for the state they fetch.  And then Put makes sure to only overwrite the proper version.</a:t>
            </a:r>
          </a:p>
          <a:p>
            <a:endParaRPr lang="en-US" dirty="0"/>
          </a:p>
          <a:p>
            <a:r>
              <a:rPr lang="en-US" dirty="0"/>
              <a:t>This allows you to code a program that (1) reads the state, and at the same time, learns the current version number.  (2) updates the state “in place”.  (3) Conditionally rewrites the state.  The key-value server checks to see if the version you are writing is actually numbered correctly.  If so, the update goes through.</a:t>
            </a:r>
          </a:p>
          <a:p>
            <a:endParaRPr lang="en-US" dirty="0"/>
          </a:p>
          <a:p>
            <a:r>
              <a:rPr lang="en-US" dirty="0"/>
              <a:t>Now if two processes manage to end up in a race, one will succeed, but the other will fail: it will try to write “version 18” and yet there already is a version 18.  The key-value service would reject the update and the process can recompute the update (reread, recompute, retry the write but now with version number 19) and it works!</a:t>
            </a:r>
          </a:p>
          <a:p>
            <a:br>
              <a:rPr lang="en-US" dirty="0"/>
            </a:br>
            <a:r>
              <a:rPr lang="en-US" dirty="0"/>
              <a:t>This avoids locks but still provides consistency.</a:t>
            </a:r>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69614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A911F475-A812-4C23-B88D-A09A883F48B8}" type="datetime1">
              <a:rPr lang="en-US" smtClean="0"/>
              <a:t>2/3/2022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3CCE0E-279C-4796-852F-2F1A642003AD}" type="datetime1">
              <a:rPr lang="en-US" smtClean="0"/>
              <a:t>2/3/2022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B8D4C3-AAC3-45BC-BBB1-0A0A3510826C}" type="datetime1">
              <a:rPr lang="en-US" smtClean="0"/>
              <a:t>2/3/2022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FF5E15D-9E2B-4C89-A093-A7EE26809AEA}" type="datetime1">
              <a:rPr lang="en-US" smtClean="0"/>
              <a:t>2/3/2022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61D259-AB3D-4C11-8C74-58C1FA8EE1A1}" type="datetime1">
              <a:rPr lang="en-US" smtClean="0"/>
              <a:t>2/3/2022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67BE-452D-4448-BEB4-77188D9A1173}" type="datetime1">
              <a:rPr lang="en-US" smtClean="0"/>
              <a:t>2/3/2022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AF500A-1649-4277-852A-AD2B40C95726}" type="datetime1">
              <a:rPr lang="en-US" smtClean="0"/>
              <a:t>2/3/2022</a:t>
            </a:fld>
            <a:endParaRPr lang="en-US"/>
          </a:p>
        </p:txBody>
      </p:sp>
      <p:sp>
        <p:nvSpPr>
          <p:cNvPr id="8" name="Footer Placeholder 7"/>
          <p:cNvSpPr>
            <a:spLocks noGrp="1"/>
          </p:cNvSpPr>
          <p:nvPr>
            <p:ph type="ftr" sz="quarter" idx="11"/>
          </p:nvPr>
        </p:nvSpPr>
        <p:spPr/>
        <p:txBody>
          <a:bodyPr/>
          <a:lstStyle/>
          <a:p>
            <a:r>
              <a:rPr lang="en-US"/>
              <a:t>http://www.cs.cornell.edu/courses/cs5412/2022sp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841894D9-1548-4F7F-B6BF-218D5E010971}" type="datetime1">
              <a:rPr lang="en-US" smtClean="0"/>
              <a:t>2/3/2022</a:t>
            </a:fld>
            <a:endParaRPr lang="en-US"/>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2DF817-505E-4677-B0E7-56635936B799}" type="datetime1">
              <a:rPr lang="en-US" smtClean="0"/>
              <a:t>2/3/2022</a:t>
            </a:fld>
            <a:endParaRPr lang="en-US"/>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12ECECB-96E1-449F-8406-CB47E640D71A}" type="datetime1">
              <a:rPr lang="en-US" smtClean="0"/>
              <a:t>2/3/2022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E67118-3ABF-4F65-A647-8089D0084462}" type="datetime1">
              <a:rPr lang="en-US" smtClean="0"/>
              <a:t>2/3/2022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85CD889-7555-4D28-A77D-1A96F3B8C253}" type="datetime1">
              <a:rPr lang="en-US" smtClean="0"/>
              <a:t>2/3/2022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tiff"/><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0" y="4960137"/>
            <a:ext cx="8229600" cy="1463040"/>
          </a:xfrm>
        </p:spPr>
        <p:txBody>
          <a:bodyPr>
            <a:noAutofit/>
          </a:bodyPr>
          <a:lstStyle/>
          <a:p>
            <a:r>
              <a:rPr lang="en-US" sz="4000" dirty="0"/>
              <a:t>CS5412: </a:t>
            </a:r>
            <a:r>
              <a:rPr lang="en-US" sz="4000"/>
              <a:t>Lecture 4</a:t>
            </a:r>
            <a:br>
              <a:rPr lang="en-US" sz="4000" dirty="0"/>
            </a:br>
            <a:r>
              <a:rPr lang="en-US" sz="4000" dirty="0"/>
              <a:t>implementing a smart Farm</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a:t>
            </a:r>
            <a:r>
              <a:rPr lang="en-US"/>
              <a:t>, 2022</a:t>
            </a:r>
            <a:endParaRPr lang="en-US" dirty="0"/>
          </a:p>
        </p:txBody>
      </p:sp>
      <p:sp>
        <p:nvSpPr>
          <p:cNvPr id="4" name="Footer Placeholder 3"/>
          <p:cNvSpPr>
            <a:spLocks noGrp="1"/>
          </p:cNvSpPr>
          <p:nvPr>
            <p:ph type="ftr" sz="quarter" idx="11"/>
          </p:nvPr>
        </p:nvSpPr>
        <p:spPr/>
        <p:txBody>
          <a:bodyPr/>
          <a:lstStyle/>
          <a:p>
            <a:r>
              <a:rPr lang="en-US"/>
              <a:t>http://www.cs.cornell.edu/courses/cs5412/2022sp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But the future is thrilling!</a:t>
            </a:r>
          </a:p>
        </p:txBody>
      </p:sp>
      <p:sp>
        <p:nvSpPr>
          <p:cNvPr id="3" name="Content Placeholder 2"/>
          <p:cNvSpPr>
            <a:spLocks noGrp="1"/>
          </p:cNvSpPr>
          <p:nvPr>
            <p:ph idx="1"/>
          </p:nvPr>
        </p:nvSpPr>
        <p:spPr>
          <a:xfrm>
            <a:off x="1024128" y="2022231"/>
            <a:ext cx="10786872" cy="4023360"/>
          </a:xfrm>
        </p:spPr>
        <p:txBody>
          <a:bodyPr>
            <a:normAutofit fontScale="92500" lnSpcReduction="10000"/>
          </a:bodyPr>
          <a:lstStyle/>
          <a:p>
            <a:endParaRPr lang="en-US" dirty="0"/>
          </a:p>
          <a:p>
            <a:r>
              <a:rPr lang="en-US" dirty="0"/>
              <a:t>Smart Homes</a:t>
            </a:r>
          </a:p>
          <a:p>
            <a:endParaRPr lang="en-US" dirty="0"/>
          </a:p>
          <a:p>
            <a:r>
              <a:rPr lang="en-US" dirty="0"/>
              <a:t>Smart Farms</a:t>
            </a:r>
          </a:p>
          <a:p>
            <a:endParaRPr lang="en-US" dirty="0"/>
          </a:p>
          <a:p>
            <a:r>
              <a:rPr lang="en-US" dirty="0"/>
              <a:t>Smart Grid</a:t>
            </a:r>
          </a:p>
          <a:p>
            <a:endParaRPr lang="en-US" dirty="0"/>
          </a:p>
          <a:p>
            <a:r>
              <a:rPr lang="en-US" dirty="0"/>
              <a:t>Smart Highways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sp>
        <p:nvSpPr>
          <p:cNvPr id="6" name="TextBox 5"/>
          <p:cNvSpPr txBox="1"/>
          <p:nvPr/>
        </p:nvSpPr>
        <p:spPr>
          <a:xfrm>
            <a:off x="5512776" y="3042137"/>
            <a:ext cx="4299439" cy="1569660"/>
          </a:xfrm>
          <a:prstGeom prst="rect">
            <a:avLst/>
          </a:prstGeom>
          <a:noFill/>
        </p:spPr>
        <p:txBody>
          <a:bodyPr wrap="square" rtlCol="0">
            <a:spAutoFit/>
          </a:bodyPr>
          <a:lstStyle/>
          <a:p>
            <a:pPr algn="ctr"/>
            <a:r>
              <a:rPr lang="en-US" sz="3200" b="1" dirty="0"/>
              <a:t>These are just a few examples of future cloud </a:t>
            </a:r>
            <a:r>
              <a:rPr lang="en-US" sz="3200" b="1" dirty="0" err="1"/>
              <a:t>IoT</a:t>
            </a:r>
            <a:r>
              <a:rPr lang="en-US" sz="3200" b="1" dirty="0"/>
              <a:t> opportunities</a:t>
            </a:r>
          </a:p>
        </p:txBody>
      </p:sp>
      <p:pic>
        <p:nvPicPr>
          <p:cNvPr id="8" name="Picture 7">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928783" y="3292231"/>
            <a:ext cx="1527818" cy="1069472"/>
          </a:xfrm>
          <a:prstGeom prst="rect">
            <a:avLst/>
          </a:prstGeom>
        </p:spPr>
      </p:pic>
      <p:pic>
        <p:nvPicPr>
          <p:cNvPr id="9" name="Picture 8">
            <a:extLst>
              <a:ext uri="{FF2B5EF4-FFF2-40B4-BE49-F238E27FC236}">
                <a16:creationId xmlns:a16="http://schemas.microsoft.com/office/drawing/2014/main" id="{9C50210E-2B12-47F0-A4B4-E39E5D90E123}"/>
              </a:ext>
            </a:extLst>
          </p:cNvPr>
          <p:cNvPicPr>
            <a:picLocks noChangeAspect="1"/>
          </p:cNvPicPr>
          <p:nvPr/>
        </p:nvPicPr>
        <p:blipFill>
          <a:blip r:embed="rId3"/>
          <a:stretch>
            <a:fillRect/>
          </a:stretch>
        </p:blipFill>
        <p:spPr>
          <a:xfrm>
            <a:off x="3586156" y="1887336"/>
            <a:ext cx="2164013" cy="1218030"/>
          </a:xfrm>
          <a:prstGeom prst="rect">
            <a:avLst/>
          </a:prstGeom>
        </p:spPr>
      </p:pic>
      <p:sp>
        <p:nvSpPr>
          <p:cNvPr id="10" name="Slide Number Placeholder 2"/>
          <p:cNvSpPr txBox="1">
            <a:spLocks/>
          </p:cNvSpPr>
          <p:nvPr/>
        </p:nvSpPr>
        <p:spPr>
          <a:xfrm>
            <a:off x="10837333" y="6470704"/>
            <a:ext cx="97366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165642-2DC6-4995-8FB3-76453B93C11F}" type="slidenum">
              <a:rPr lang="en-US" smtClean="0"/>
              <a:pPr/>
              <a:t>10</a:t>
            </a:fld>
            <a:endParaRPr lang="en-US"/>
          </a:p>
        </p:txBody>
      </p:sp>
      <p:pic>
        <p:nvPicPr>
          <p:cNvPr id="11" name="Picture 10">
            <a:extLst>
              <a:ext uri="{FF2B5EF4-FFF2-40B4-BE49-F238E27FC236}">
                <a16:creationId xmlns:a16="http://schemas.microsoft.com/office/drawing/2014/main" id="{79A491DC-5AFA-4929-8285-2C7510146EFE}"/>
              </a:ext>
            </a:extLst>
          </p:cNvPr>
          <p:cNvPicPr>
            <a:picLocks noChangeAspect="1"/>
          </p:cNvPicPr>
          <p:nvPr/>
        </p:nvPicPr>
        <p:blipFill rotWithShape="1">
          <a:blip r:embed="rId4"/>
          <a:srcRect l="10522" t="14364" r="52067" b="53550"/>
          <a:stretch/>
        </p:blipFill>
        <p:spPr>
          <a:xfrm>
            <a:off x="6417564" y="5271837"/>
            <a:ext cx="2762055" cy="997408"/>
          </a:xfrm>
          <a:prstGeom prst="rect">
            <a:avLst/>
          </a:prstGeom>
        </p:spPr>
      </p:pic>
      <p:sp>
        <p:nvSpPr>
          <p:cNvPr id="12" name="Rectangle 11">
            <a:extLst>
              <a:ext uri="{FF2B5EF4-FFF2-40B4-BE49-F238E27FC236}">
                <a16:creationId xmlns:a16="http://schemas.microsoft.com/office/drawing/2014/main" id="{17AE10FD-04D9-4639-AE5F-28F420C1A202}"/>
              </a:ext>
            </a:extLst>
          </p:cNvPr>
          <p:cNvSpPr/>
          <p:nvPr/>
        </p:nvSpPr>
        <p:spPr>
          <a:xfrm>
            <a:off x="2527468" y="5963821"/>
            <a:ext cx="99890" cy="2166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53497D3-B42F-410F-AB23-7633B945650F}"/>
              </a:ext>
            </a:extLst>
          </p:cNvPr>
          <p:cNvPicPr>
            <a:picLocks noChangeAspect="1"/>
          </p:cNvPicPr>
          <p:nvPr/>
        </p:nvPicPr>
        <p:blipFill>
          <a:blip r:embed="rId5"/>
          <a:stretch>
            <a:fillRect/>
          </a:stretch>
        </p:blipFill>
        <p:spPr>
          <a:xfrm>
            <a:off x="3171232" y="4496598"/>
            <a:ext cx="1208971" cy="905561"/>
          </a:xfrm>
          <a:prstGeom prst="rect">
            <a:avLst/>
          </a:prstGeom>
        </p:spPr>
      </p:pic>
      <p:pic>
        <p:nvPicPr>
          <p:cNvPr id="14" name="Picture 13">
            <a:extLst>
              <a:ext uri="{FF2B5EF4-FFF2-40B4-BE49-F238E27FC236}">
                <a16:creationId xmlns:a16="http://schemas.microsoft.com/office/drawing/2014/main" id="{2E50630E-D942-49BF-B9B2-5A155490D6A4}"/>
              </a:ext>
            </a:extLst>
          </p:cNvPr>
          <p:cNvPicPr>
            <a:picLocks noChangeAspect="1"/>
          </p:cNvPicPr>
          <p:nvPr/>
        </p:nvPicPr>
        <p:blipFill>
          <a:blip r:embed="rId6"/>
          <a:stretch>
            <a:fillRect/>
          </a:stretch>
        </p:blipFill>
        <p:spPr>
          <a:xfrm>
            <a:off x="4221780" y="4652242"/>
            <a:ext cx="1633897" cy="889307"/>
          </a:xfrm>
          <a:prstGeom prst="rect">
            <a:avLst/>
          </a:prstGeom>
        </p:spPr>
      </p:pic>
    </p:spTree>
    <p:extLst>
      <p:ext uri="{BB962C8B-B14F-4D97-AF65-F5344CB8AC3E}">
        <p14:creationId xmlns:p14="http://schemas.microsoft.com/office/powerpoint/2010/main" val="67798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Edge versus </a:t>
            </a:r>
            <a:r>
              <a:rPr lang="en-US" dirty="0" err="1"/>
              <a:t>IoT</a:t>
            </a:r>
            <a:r>
              <a:rPr lang="en-US" dirty="0"/>
              <a:t> Cloud</a:t>
            </a:r>
          </a:p>
        </p:txBody>
      </p:sp>
      <p:sp>
        <p:nvSpPr>
          <p:cNvPr id="3" name="Content Placeholder 2"/>
          <p:cNvSpPr>
            <a:spLocks noGrp="1"/>
          </p:cNvSpPr>
          <p:nvPr>
            <p:ph idx="1"/>
          </p:nvPr>
        </p:nvSpPr>
        <p:spPr/>
        <p:txBody>
          <a:bodyPr>
            <a:normAutofit fontScale="92500"/>
          </a:bodyPr>
          <a:lstStyle/>
          <a:p>
            <a:r>
              <a:rPr lang="en-US" dirty="0"/>
              <a:t>Many devices need even lower latency than 100ms.  For example, a drone flying over a farm may need continuous directions on where to fly.</a:t>
            </a:r>
          </a:p>
          <a:p>
            <a:endParaRPr lang="en-US" dirty="0"/>
          </a:p>
          <a:p>
            <a:r>
              <a:rPr lang="en-US" dirty="0"/>
              <a:t>To solve this, vendors have created specialized “mini-clouds” that run on a machine or a small cluster close to the devices: in the home, or office building, or on the farm, or even in a truck that can go from place to place.</a:t>
            </a:r>
          </a:p>
          <a:p>
            <a:br>
              <a:rPr lang="en-US" dirty="0"/>
            </a:br>
            <a:r>
              <a:rPr lang="en-US" dirty="0"/>
              <a:t>This is called an </a:t>
            </a:r>
            <a:r>
              <a:rPr lang="en-US" dirty="0" err="1"/>
              <a:t>IoT</a:t>
            </a:r>
            <a:r>
              <a:rPr lang="en-US" dirty="0"/>
              <a:t> Edge approach.  The </a:t>
            </a:r>
            <a:r>
              <a:rPr lang="en-US" dirty="0" err="1"/>
              <a:t>IoT</a:t>
            </a:r>
            <a:r>
              <a:rPr lang="en-US" dirty="0"/>
              <a:t> Edge connects back to the </a:t>
            </a:r>
            <a:r>
              <a:rPr lang="en-US" dirty="0" err="1"/>
              <a:t>IoT</a:t>
            </a:r>
            <a:r>
              <a:rPr lang="en-US" dirty="0"/>
              <a:t> cloud, where more of the heavy-lifting can occur, but handles “easy” tasks.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211648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drone, an </a:t>
            </a:r>
            <a:r>
              <a:rPr lang="en-US" dirty="0" err="1"/>
              <a:t>IoT</a:t>
            </a:r>
            <a:r>
              <a:rPr lang="en-US" dirty="0"/>
              <a:t> Edge, and a cloud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p:cNvPicPr>
            <a:picLocks noChangeAspect="1"/>
          </p:cNvPicPr>
          <p:nvPr/>
        </p:nvPicPr>
        <p:blipFill>
          <a:blip r:embed="rId2"/>
          <a:stretch>
            <a:fillRect/>
          </a:stretch>
        </p:blipFill>
        <p:spPr>
          <a:xfrm>
            <a:off x="953233" y="2879832"/>
            <a:ext cx="2000983" cy="840413"/>
          </a:xfrm>
          <a:prstGeom prst="rect">
            <a:avLst/>
          </a:prstGeom>
        </p:spPr>
      </p:pic>
      <p:pic>
        <p:nvPicPr>
          <p:cNvPr id="7" name="Picture 6"/>
          <p:cNvPicPr>
            <a:picLocks noChangeAspect="1"/>
          </p:cNvPicPr>
          <p:nvPr/>
        </p:nvPicPr>
        <p:blipFill>
          <a:blip r:embed="rId3">
            <a:clrChange>
              <a:clrFrom>
                <a:srgbClr val="000000"/>
              </a:clrFrom>
              <a:clrTo>
                <a:srgbClr val="000000">
                  <a:alpha val="0"/>
                </a:srgbClr>
              </a:clrTo>
            </a:clrChange>
          </a:blip>
          <a:stretch>
            <a:fillRect/>
          </a:stretch>
        </p:blipFill>
        <p:spPr>
          <a:xfrm>
            <a:off x="2659674" y="2685509"/>
            <a:ext cx="2007577" cy="803031"/>
          </a:xfrm>
          <a:prstGeom prst="rect">
            <a:avLst/>
          </a:prstGeom>
        </p:spPr>
      </p:pic>
      <p:sp>
        <p:nvSpPr>
          <p:cNvPr id="8" name="TextBox 7"/>
          <p:cNvSpPr txBox="1"/>
          <p:nvPr/>
        </p:nvSpPr>
        <p:spPr>
          <a:xfrm>
            <a:off x="1783607" y="3945306"/>
            <a:ext cx="3305907" cy="923330"/>
          </a:xfrm>
          <a:prstGeom prst="rect">
            <a:avLst/>
          </a:prstGeom>
          <a:noFill/>
        </p:spPr>
        <p:txBody>
          <a:bodyPr wrap="square" rtlCol="0">
            <a:spAutoFit/>
          </a:bodyPr>
          <a:lstStyle/>
          <a:p>
            <a:pPr algn="ctr"/>
            <a:r>
              <a:rPr lang="en-US" b="1" dirty="0" err="1"/>
              <a:t>IoT</a:t>
            </a:r>
            <a:r>
              <a:rPr lang="en-US" b="1" dirty="0"/>
              <a:t> Edge Server runs a stripped-down set of cloud functionality, but close to the device</a:t>
            </a:r>
            <a:r>
              <a:rPr lang="en-US" dirty="0"/>
              <a:t>.</a:t>
            </a:r>
          </a:p>
        </p:txBody>
      </p:sp>
      <p:sp>
        <p:nvSpPr>
          <p:cNvPr id="9" name="Oval 8"/>
          <p:cNvSpPr/>
          <p:nvPr/>
        </p:nvSpPr>
        <p:spPr>
          <a:xfrm>
            <a:off x="7297615" y="1573823"/>
            <a:ext cx="2444262" cy="3675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76646" y="2184671"/>
            <a:ext cx="2444262" cy="3675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70063" y="2490095"/>
            <a:ext cx="2444262" cy="3675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225167" y="1879247"/>
            <a:ext cx="3621610" cy="41346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3" name="Freeform 12"/>
          <p:cNvSpPr/>
          <p:nvPr/>
        </p:nvSpPr>
        <p:spPr>
          <a:xfrm>
            <a:off x="4361630" y="3068071"/>
            <a:ext cx="2215016" cy="516327"/>
          </a:xfrm>
          <a:custGeom>
            <a:avLst/>
            <a:gdLst>
              <a:gd name="connsiteX0" fmla="*/ 0 w 1679331"/>
              <a:gd name="connsiteY0" fmla="*/ 30509 h 654763"/>
              <a:gd name="connsiteX1" fmla="*/ 650631 w 1679331"/>
              <a:gd name="connsiteY1" fmla="*/ 56886 h 654763"/>
              <a:gd name="connsiteX2" fmla="*/ 545124 w 1679331"/>
              <a:gd name="connsiteY2" fmla="*/ 549255 h 654763"/>
              <a:gd name="connsiteX3" fmla="*/ 1679331 w 1679331"/>
              <a:gd name="connsiteY3" fmla="*/ 654763 h 654763"/>
            </a:gdLst>
            <a:ahLst/>
            <a:cxnLst>
              <a:cxn ang="0">
                <a:pos x="connsiteX0" y="connsiteY0"/>
              </a:cxn>
              <a:cxn ang="0">
                <a:pos x="connsiteX1" y="connsiteY1"/>
              </a:cxn>
              <a:cxn ang="0">
                <a:pos x="connsiteX2" y="connsiteY2"/>
              </a:cxn>
              <a:cxn ang="0">
                <a:pos x="connsiteX3" y="connsiteY3"/>
              </a:cxn>
            </a:cxnLst>
            <a:rect l="l" t="t" r="r" b="b"/>
            <a:pathLst>
              <a:path w="1679331" h="654763">
                <a:moveTo>
                  <a:pt x="0" y="30509"/>
                </a:moveTo>
                <a:cubicBezTo>
                  <a:pt x="279888" y="468"/>
                  <a:pt x="559777" y="-29572"/>
                  <a:pt x="650631" y="56886"/>
                </a:cubicBezTo>
                <a:cubicBezTo>
                  <a:pt x="741485" y="143344"/>
                  <a:pt x="373674" y="449609"/>
                  <a:pt x="545124" y="549255"/>
                </a:cubicBezTo>
                <a:cubicBezTo>
                  <a:pt x="716574" y="648901"/>
                  <a:pt x="1197952" y="651832"/>
                  <a:pt x="1679331" y="65476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3036" y="2190342"/>
            <a:ext cx="3305907" cy="646331"/>
          </a:xfrm>
          <a:prstGeom prst="rect">
            <a:avLst/>
          </a:prstGeom>
          <a:noFill/>
        </p:spPr>
        <p:txBody>
          <a:bodyPr wrap="square" rtlCol="0">
            <a:spAutoFit/>
          </a:bodyPr>
          <a:lstStyle/>
          <a:p>
            <a:pPr algn="ctr"/>
            <a:r>
              <a:rPr lang="en-US" dirty="0"/>
              <a:t>Internet link (might not always be up, and may be slow).</a:t>
            </a:r>
          </a:p>
        </p:txBody>
      </p:sp>
      <p:pic>
        <p:nvPicPr>
          <p:cNvPr id="15" name="Picture 14"/>
          <p:cNvPicPr>
            <a:picLocks noChangeAspect="1"/>
          </p:cNvPicPr>
          <p:nvPr/>
        </p:nvPicPr>
        <p:blipFill>
          <a:blip r:embed="rId4"/>
          <a:stretch>
            <a:fillRect/>
          </a:stretch>
        </p:blipFill>
        <p:spPr>
          <a:xfrm>
            <a:off x="6951608" y="2775127"/>
            <a:ext cx="3357756" cy="2347805"/>
          </a:xfrm>
          <a:prstGeom prst="rect">
            <a:avLst/>
          </a:prstGeom>
        </p:spPr>
      </p:pic>
      <p:sp>
        <p:nvSpPr>
          <p:cNvPr id="16" name="TextBox 15"/>
          <p:cNvSpPr txBox="1"/>
          <p:nvPr/>
        </p:nvSpPr>
        <p:spPr>
          <a:xfrm>
            <a:off x="7219539" y="5858986"/>
            <a:ext cx="2875085" cy="369332"/>
          </a:xfrm>
          <a:prstGeom prst="rect">
            <a:avLst/>
          </a:prstGeom>
          <a:solidFill>
            <a:schemeClr val="bg1"/>
          </a:solidFill>
        </p:spPr>
        <p:txBody>
          <a:bodyPr wrap="square" rtlCol="0">
            <a:spAutoFit/>
          </a:bodyPr>
          <a:lstStyle/>
          <a:p>
            <a:pPr algn="ctr"/>
            <a:r>
              <a:rPr lang="en-US" b="1" dirty="0"/>
              <a:t>Full cloud datacenter</a:t>
            </a:r>
          </a:p>
        </p:txBody>
      </p:sp>
      <p:pic>
        <p:nvPicPr>
          <p:cNvPr id="17" name="Picture 16">
            <a:extLst>
              <a:ext uri="{FF2B5EF4-FFF2-40B4-BE49-F238E27FC236}">
                <a16:creationId xmlns:a16="http://schemas.microsoft.com/office/drawing/2014/main" id="{8BD5923B-ECC2-477E-B17B-FCD210880517}"/>
              </a:ext>
            </a:extLst>
          </p:cNvPr>
          <p:cNvPicPr>
            <a:picLocks noChangeAspect="1"/>
          </p:cNvPicPr>
          <p:nvPr/>
        </p:nvPicPr>
        <p:blipFill>
          <a:blip r:embed="rId5"/>
          <a:stretch>
            <a:fillRect/>
          </a:stretch>
        </p:blipFill>
        <p:spPr>
          <a:xfrm>
            <a:off x="260219" y="3914568"/>
            <a:ext cx="1527818" cy="1069472"/>
          </a:xfrm>
          <a:prstGeom prst="rect">
            <a:avLst/>
          </a:prstGeom>
        </p:spPr>
      </p:pic>
    </p:spTree>
    <p:extLst>
      <p:ext uri="{BB962C8B-B14F-4D97-AF65-F5344CB8AC3E}">
        <p14:creationId xmlns:p14="http://schemas.microsoft.com/office/powerpoint/2010/main" val="98980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2EA974B3-6E5C-4191-88D6-F2783F78234B}"/>
              </a:ext>
            </a:extLst>
          </p:cNvPr>
          <p:cNvSpPr/>
          <p:nvPr/>
        </p:nvSpPr>
        <p:spPr>
          <a:xfrm>
            <a:off x="3277095" y="116759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8345133-4A12-4654-8713-9588DC20466A}"/>
              </a:ext>
            </a:extLst>
          </p:cNvPr>
          <p:cNvSpPr/>
          <p:nvPr/>
        </p:nvSpPr>
        <p:spPr>
          <a:xfrm>
            <a:off x="3025391" y="1713294"/>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6E0BEA0-C570-4EE5-AB75-C962E498E566}"/>
              </a:ext>
            </a:extLst>
          </p:cNvPr>
          <p:cNvSpPr/>
          <p:nvPr/>
        </p:nvSpPr>
        <p:spPr>
          <a:xfrm>
            <a:off x="2711734" y="241926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F9F9491-5C60-443A-8023-A95AF66B2270}"/>
              </a:ext>
            </a:extLst>
          </p:cNvPr>
          <p:cNvSpPr/>
          <p:nvPr/>
        </p:nvSpPr>
        <p:spPr>
          <a:xfrm>
            <a:off x="2790786" y="3275633"/>
            <a:ext cx="9105736" cy="319507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8D6FF91-B225-46E6-AB84-616B7D47FB25}"/>
              </a:ext>
            </a:extLst>
          </p:cNvPr>
          <p:cNvSpPr/>
          <p:nvPr/>
        </p:nvSpPr>
        <p:spPr>
          <a:xfrm>
            <a:off x="3479048" y="1615947"/>
            <a:ext cx="8331952" cy="38125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AEC725F-D5B4-4847-8905-3C620D306722}"/>
              </a:ext>
            </a:extLst>
          </p:cNvPr>
          <p:cNvSpPr/>
          <p:nvPr/>
        </p:nvSpPr>
        <p:spPr>
          <a:xfrm>
            <a:off x="6533635" y="2592719"/>
            <a:ext cx="5583331" cy="23981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74039-1C30-4618-BF2B-430BC5FD1B9B}"/>
              </a:ext>
            </a:extLst>
          </p:cNvPr>
          <p:cNvSpPr>
            <a:spLocks noGrp="1"/>
          </p:cNvSpPr>
          <p:nvPr>
            <p:ph type="title"/>
          </p:nvPr>
        </p:nvSpPr>
        <p:spPr>
          <a:xfrm>
            <a:off x="1002708" y="411595"/>
            <a:ext cx="11026701" cy="1499616"/>
          </a:xfrm>
          <a:solidFill>
            <a:schemeClr val="bg1"/>
          </a:solidFill>
        </p:spPr>
        <p:txBody>
          <a:bodyPr/>
          <a:lstStyle/>
          <a:p>
            <a:r>
              <a:rPr lang="en-US" b="1" dirty="0">
                <a:solidFill>
                  <a:srgbClr val="C00000"/>
                </a:solidFill>
              </a:rPr>
              <a:t>Example we will revisit often</a:t>
            </a:r>
          </a:p>
        </p:txBody>
      </p:sp>
      <p:sp>
        <p:nvSpPr>
          <p:cNvPr id="4" name="Footer Placeholder 3">
            <a:extLst>
              <a:ext uri="{FF2B5EF4-FFF2-40B4-BE49-F238E27FC236}">
                <a16:creationId xmlns:a16="http://schemas.microsoft.com/office/drawing/2014/main" id="{952B0983-A73D-4A9A-A3EB-75BB7E92D949}"/>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B0AF40DB-7C34-4D67-A12C-A06A34AFF1A7}"/>
              </a:ext>
            </a:extLst>
          </p:cNvPr>
          <p:cNvSpPr>
            <a:spLocks noGrp="1"/>
          </p:cNvSpPr>
          <p:nvPr>
            <p:ph type="sldNum" sz="quarter" idx="12"/>
          </p:nvPr>
        </p:nvSpPr>
        <p:spPr/>
        <p:txBody>
          <a:bodyPr/>
          <a:lstStyle/>
          <a:p>
            <a:fld id="{26165642-2DC6-4995-8FB3-76453B93C11F}" type="slidenum">
              <a:rPr lang="en-US" smtClean="0"/>
              <a:pPr/>
              <a:t>13</a:t>
            </a:fld>
            <a:endParaRPr lang="en-US"/>
          </a:p>
        </p:txBody>
      </p:sp>
      <p:sp>
        <p:nvSpPr>
          <p:cNvPr id="7" name="Oval 6">
            <a:extLst>
              <a:ext uri="{FF2B5EF4-FFF2-40B4-BE49-F238E27FC236}">
                <a16:creationId xmlns:a16="http://schemas.microsoft.com/office/drawing/2014/main" id="{5C6D65DB-37F7-49E4-8C65-1FADD59D862A}"/>
              </a:ext>
            </a:extLst>
          </p:cNvPr>
          <p:cNvSpPr/>
          <p:nvPr/>
        </p:nvSpPr>
        <p:spPr>
          <a:xfrm>
            <a:off x="3782728" y="1982803"/>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84BFE2-42C2-47BA-8851-2B66EB025655}"/>
              </a:ext>
            </a:extLst>
          </p:cNvPr>
          <p:cNvSpPr/>
          <p:nvPr/>
        </p:nvSpPr>
        <p:spPr>
          <a:xfrm>
            <a:off x="3782729" y="2597216"/>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F6A3C5-D285-4931-A7E5-C3D38340EE62}"/>
              </a:ext>
            </a:extLst>
          </p:cNvPr>
          <p:cNvSpPr/>
          <p:nvPr/>
        </p:nvSpPr>
        <p:spPr>
          <a:xfrm>
            <a:off x="3782728" y="3220583"/>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6AB8AA-EE7B-4AF2-89DD-7A049803C9A2}"/>
              </a:ext>
            </a:extLst>
          </p:cNvPr>
          <p:cNvSpPr/>
          <p:nvPr/>
        </p:nvSpPr>
        <p:spPr>
          <a:xfrm>
            <a:off x="3782728" y="3860934"/>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B3EB7D-4D7B-4B83-A6A1-74578EB69404}"/>
              </a:ext>
            </a:extLst>
          </p:cNvPr>
          <p:cNvSpPr txBox="1"/>
          <p:nvPr/>
        </p:nvSpPr>
        <p:spPr>
          <a:xfrm>
            <a:off x="2765921" y="4437489"/>
            <a:ext cx="3017337" cy="646331"/>
          </a:xfrm>
          <a:prstGeom prst="rect">
            <a:avLst/>
          </a:prstGeom>
          <a:noFill/>
        </p:spPr>
        <p:txBody>
          <a:bodyPr wrap="square" rtlCol="0">
            <a:spAutoFit/>
          </a:bodyPr>
          <a:lstStyle/>
          <a:p>
            <a:pPr algn="ctr"/>
            <a:r>
              <a:rPr lang="en-US" b="1" dirty="0"/>
              <a:t>First tier: inexpensive computation on meta-data</a:t>
            </a:r>
          </a:p>
        </p:txBody>
      </p:sp>
      <p:cxnSp>
        <p:nvCxnSpPr>
          <p:cNvPr id="13" name="Straight Arrow Connector 12">
            <a:extLst>
              <a:ext uri="{FF2B5EF4-FFF2-40B4-BE49-F238E27FC236}">
                <a16:creationId xmlns:a16="http://schemas.microsoft.com/office/drawing/2014/main" id="{9D816685-99C8-4EF6-BB34-FAD825584C2B}"/>
              </a:ext>
            </a:extLst>
          </p:cNvPr>
          <p:cNvCxnSpPr>
            <a:endCxn id="9" idx="2"/>
          </p:cNvCxnSpPr>
          <p:nvPr/>
        </p:nvCxnSpPr>
        <p:spPr>
          <a:xfrm flipV="1">
            <a:off x="2146434" y="3429000"/>
            <a:ext cx="1636294" cy="368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DECB362-9A2C-457E-9666-6BE78B79B581}"/>
              </a:ext>
            </a:extLst>
          </p:cNvPr>
          <p:cNvSpPr/>
          <p:nvPr/>
        </p:nvSpPr>
        <p:spPr>
          <a:xfrm>
            <a:off x="5601659" y="2478235"/>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AE0F62-7F1B-417C-9CD8-C6582CE81FCA}"/>
              </a:ext>
            </a:extLst>
          </p:cNvPr>
          <p:cNvSpPr/>
          <p:nvPr/>
        </p:nvSpPr>
        <p:spPr>
          <a:xfrm>
            <a:off x="5754060" y="26475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06B70C1-CCE9-4B89-9B52-B7142E607A82}"/>
              </a:ext>
            </a:extLst>
          </p:cNvPr>
          <p:cNvSpPr/>
          <p:nvPr/>
        </p:nvSpPr>
        <p:spPr>
          <a:xfrm>
            <a:off x="6058859" y="26475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08B9AB-43C1-4A08-95B2-AEAEEEC07002}"/>
              </a:ext>
            </a:extLst>
          </p:cNvPr>
          <p:cNvSpPr/>
          <p:nvPr/>
        </p:nvSpPr>
        <p:spPr>
          <a:xfrm>
            <a:off x="6363659" y="26475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E7D790-93C5-4A1F-86FD-418F270678EA}"/>
              </a:ext>
            </a:extLst>
          </p:cNvPr>
          <p:cNvSpPr/>
          <p:nvPr/>
        </p:nvSpPr>
        <p:spPr>
          <a:xfrm>
            <a:off x="6820859" y="2495169"/>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889F94-820B-4207-9BB3-57E34E80D8EF}"/>
              </a:ext>
            </a:extLst>
          </p:cNvPr>
          <p:cNvSpPr/>
          <p:nvPr/>
        </p:nvSpPr>
        <p:spPr>
          <a:xfrm>
            <a:off x="6973260" y="2664503"/>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39F801-FD99-4339-B43C-A1BB783D0ECD}"/>
              </a:ext>
            </a:extLst>
          </p:cNvPr>
          <p:cNvSpPr/>
          <p:nvPr/>
        </p:nvSpPr>
        <p:spPr>
          <a:xfrm>
            <a:off x="7278059" y="2664503"/>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AD4300-483D-4DE1-8F4C-063179081D72}"/>
              </a:ext>
            </a:extLst>
          </p:cNvPr>
          <p:cNvSpPr/>
          <p:nvPr/>
        </p:nvSpPr>
        <p:spPr>
          <a:xfrm>
            <a:off x="7582859" y="2664503"/>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2EAF68E-D20D-41FE-845D-EA34574A6820}"/>
              </a:ext>
            </a:extLst>
          </p:cNvPr>
          <p:cNvSpPr/>
          <p:nvPr/>
        </p:nvSpPr>
        <p:spPr>
          <a:xfrm>
            <a:off x="5373059" y="2249635"/>
            <a:ext cx="5714999"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012EBFB-292D-4E48-BC80-1B0ABBD2E384}"/>
              </a:ext>
            </a:extLst>
          </p:cNvPr>
          <p:cNvSpPr/>
          <p:nvPr/>
        </p:nvSpPr>
        <p:spPr>
          <a:xfrm>
            <a:off x="8031593" y="2516335"/>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0483961-6F57-4B36-9100-51C78B106E1D}"/>
              </a:ext>
            </a:extLst>
          </p:cNvPr>
          <p:cNvSpPr/>
          <p:nvPr/>
        </p:nvSpPr>
        <p:spPr>
          <a:xfrm>
            <a:off x="8183994" y="26856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9B186B1-7286-4B3C-863E-4E401CAAA4DD}"/>
              </a:ext>
            </a:extLst>
          </p:cNvPr>
          <p:cNvSpPr/>
          <p:nvPr/>
        </p:nvSpPr>
        <p:spPr>
          <a:xfrm>
            <a:off x="8488793" y="26856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4625966-31F6-4432-A814-09E8CC704563}"/>
              </a:ext>
            </a:extLst>
          </p:cNvPr>
          <p:cNvSpPr/>
          <p:nvPr/>
        </p:nvSpPr>
        <p:spPr>
          <a:xfrm>
            <a:off x="8793593" y="26856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923AD60-CF97-43CB-BA24-CB8CFCC01AC4}"/>
              </a:ext>
            </a:extLst>
          </p:cNvPr>
          <p:cNvSpPr/>
          <p:nvPr/>
        </p:nvSpPr>
        <p:spPr>
          <a:xfrm>
            <a:off x="9259258" y="2706836"/>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B377FF1-AD65-4834-918B-1644111D8403}"/>
              </a:ext>
            </a:extLst>
          </p:cNvPr>
          <p:cNvSpPr/>
          <p:nvPr/>
        </p:nvSpPr>
        <p:spPr>
          <a:xfrm>
            <a:off x="9411658" y="2706836"/>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F045DBE-7282-40AF-8164-C15449E03692}"/>
              </a:ext>
            </a:extLst>
          </p:cNvPr>
          <p:cNvSpPr/>
          <p:nvPr/>
        </p:nvSpPr>
        <p:spPr>
          <a:xfrm>
            <a:off x="9564058" y="2706836"/>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ultidocument 29">
            <a:extLst>
              <a:ext uri="{FF2B5EF4-FFF2-40B4-BE49-F238E27FC236}">
                <a16:creationId xmlns:a16="http://schemas.microsoft.com/office/drawing/2014/main" id="{F456D5A9-26DE-49C5-B8E1-CD48DDD4610E}"/>
              </a:ext>
            </a:extLst>
          </p:cNvPr>
          <p:cNvSpPr/>
          <p:nvPr/>
        </p:nvSpPr>
        <p:spPr>
          <a:xfrm>
            <a:off x="5842288" y="281300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ultidocument 30">
            <a:extLst>
              <a:ext uri="{FF2B5EF4-FFF2-40B4-BE49-F238E27FC236}">
                <a16:creationId xmlns:a16="http://schemas.microsoft.com/office/drawing/2014/main" id="{0E16EE31-4FA9-40F0-8B74-1E586539F711}"/>
              </a:ext>
            </a:extLst>
          </p:cNvPr>
          <p:cNvSpPr/>
          <p:nvPr/>
        </p:nvSpPr>
        <p:spPr>
          <a:xfrm>
            <a:off x="6149660" y="2803395"/>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ultidocument 31">
            <a:extLst>
              <a:ext uri="{FF2B5EF4-FFF2-40B4-BE49-F238E27FC236}">
                <a16:creationId xmlns:a16="http://schemas.microsoft.com/office/drawing/2014/main" id="{89A21381-B217-4FB9-A1A4-E8B0C9C3874D}"/>
              </a:ext>
            </a:extLst>
          </p:cNvPr>
          <p:cNvSpPr/>
          <p:nvPr/>
        </p:nvSpPr>
        <p:spPr>
          <a:xfrm>
            <a:off x="6454565" y="2806931"/>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ultidocument 32">
            <a:extLst>
              <a:ext uri="{FF2B5EF4-FFF2-40B4-BE49-F238E27FC236}">
                <a16:creationId xmlns:a16="http://schemas.microsoft.com/office/drawing/2014/main" id="{BBA77762-BC13-4A49-8D5E-08E77BAA9060}"/>
              </a:ext>
            </a:extLst>
          </p:cNvPr>
          <p:cNvSpPr/>
          <p:nvPr/>
        </p:nvSpPr>
        <p:spPr>
          <a:xfrm>
            <a:off x="7095516" y="2805604"/>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ultidocument 33">
            <a:extLst>
              <a:ext uri="{FF2B5EF4-FFF2-40B4-BE49-F238E27FC236}">
                <a16:creationId xmlns:a16="http://schemas.microsoft.com/office/drawing/2014/main" id="{3E747B65-6D22-4661-B5AB-BDB9BC06A4B7}"/>
              </a:ext>
            </a:extLst>
          </p:cNvPr>
          <p:cNvSpPr/>
          <p:nvPr/>
        </p:nvSpPr>
        <p:spPr>
          <a:xfrm>
            <a:off x="7402888" y="279599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ultidocument 34">
            <a:extLst>
              <a:ext uri="{FF2B5EF4-FFF2-40B4-BE49-F238E27FC236}">
                <a16:creationId xmlns:a16="http://schemas.microsoft.com/office/drawing/2014/main" id="{61AA5DEC-9C03-4083-814B-8423A9CDE5FE}"/>
              </a:ext>
            </a:extLst>
          </p:cNvPr>
          <p:cNvSpPr/>
          <p:nvPr/>
        </p:nvSpPr>
        <p:spPr>
          <a:xfrm>
            <a:off x="7707793" y="279952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ultidocument 35">
            <a:extLst>
              <a:ext uri="{FF2B5EF4-FFF2-40B4-BE49-F238E27FC236}">
                <a16:creationId xmlns:a16="http://schemas.microsoft.com/office/drawing/2014/main" id="{1A5B70E5-1F7C-421F-957E-4B14A19F4714}"/>
              </a:ext>
            </a:extLst>
          </p:cNvPr>
          <p:cNvSpPr/>
          <p:nvPr/>
        </p:nvSpPr>
        <p:spPr>
          <a:xfrm>
            <a:off x="8294014" y="2823364"/>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ultidocument 36">
            <a:extLst>
              <a:ext uri="{FF2B5EF4-FFF2-40B4-BE49-F238E27FC236}">
                <a16:creationId xmlns:a16="http://schemas.microsoft.com/office/drawing/2014/main" id="{69A2FA97-4634-4EF3-ABC8-51D4A2A5FE0E}"/>
              </a:ext>
            </a:extLst>
          </p:cNvPr>
          <p:cNvSpPr/>
          <p:nvPr/>
        </p:nvSpPr>
        <p:spPr>
          <a:xfrm>
            <a:off x="8601386" y="281375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ultidocument 37">
            <a:extLst>
              <a:ext uri="{FF2B5EF4-FFF2-40B4-BE49-F238E27FC236}">
                <a16:creationId xmlns:a16="http://schemas.microsoft.com/office/drawing/2014/main" id="{65190824-2F35-4645-AC5D-329EE7C8966E}"/>
              </a:ext>
            </a:extLst>
          </p:cNvPr>
          <p:cNvSpPr/>
          <p:nvPr/>
        </p:nvSpPr>
        <p:spPr>
          <a:xfrm>
            <a:off x="8906291" y="281728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B0D68EA-3FA3-4F99-B2B9-DBDF30B36C68}"/>
              </a:ext>
            </a:extLst>
          </p:cNvPr>
          <p:cNvSpPr txBox="1"/>
          <p:nvPr/>
        </p:nvSpPr>
        <p:spPr>
          <a:xfrm>
            <a:off x="6084472" y="4436628"/>
            <a:ext cx="5294740" cy="646331"/>
          </a:xfrm>
          <a:prstGeom prst="rect">
            <a:avLst/>
          </a:prstGeom>
          <a:noFill/>
        </p:spPr>
        <p:txBody>
          <a:bodyPr wrap="square" rtlCol="0">
            <a:spAutoFit/>
          </a:bodyPr>
          <a:lstStyle/>
          <a:p>
            <a:pPr algn="ctr"/>
            <a:r>
              <a:rPr lang="en-US" b="1" dirty="0"/>
              <a:t>Key-value object store holds specialized knowledge models for categories (cows, pigs, dogs, trees…)</a:t>
            </a:r>
          </a:p>
        </p:txBody>
      </p:sp>
      <p:sp>
        <p:nvSpPr>
          <p:cNvPr id="40" name="Freeform: Shape 39">
            <a:extLst>
              <a:ext uri="{FF2B5EF4-FFF2-40B4-BE49-F238E27FC236}">
                <a16:creationId xmlns:a16="http://schemas.microsoft.com/office/drawing/2014/main" id="{42AAAD24-FBF0-4F1E-A3FF-F2033E84834A}"/>
              </a:ext>
            </a:extLst>
          </p:cNvPr>
          <p:cNvSpPr/>
          <p:nvPr/>
        </p:nvSpPr>
        <p:spPr>
          <a:xfrm>
            <a:off x="4186989" y="1954727"/>
            <a:ext cx="3128211" cy="1385239"/>
          </a:xfrm>
          <a:custGeom>
            <a:avLst/>
            <a:gdLst>
              <a:gd name="connsiteX0" fmla="*/ 0 w 3128211"/>
              <a:gd name="connsiteY0" fmla="*/ 1385239 h 1385239"/>
              <a:gd name="connsiteX1" fmla="*/ 1973179 w 3128211"/>
              <a:gd name="connsiteY1" fmla="*/ 18452 h 1385239"/>
              <a:gd name="connsiteX2" fmla="*/ 3128211 w 3128211"/>
              <a:gd name="connsiteY2" fmla="*/ 721096 h 1385239"/>
            </a:gdLst>
            <a:ahLst/>
            <a:cxnLst>
              <a:cxn ang="0">
                <a:pos x="connsiteX0" y="connsiteY0"/>
              </a:cxn>
              <a:cxn ang="0">
                <a:pos x="connsiteX1" y="connsiteY1"/>
              </a:cxn>
              <a:cxn ang="0">
                <a:pos x="connsiteX2" y="connsiteY2"/>
              </a:cxn>
            </a:cxnLst>
            <a:rect l="l" t="t" r="r" b="b"/>
            <a:pathLst>
              <a:path w="3128211" h="1385239">
                <a:moveTo>
                  <a:pt x="0" y="1385239"/>
                </a:moveTo>
                <a:cubicBezTo>
                  <a:pt x="725905" y="757190"/>
                  <a:pt x="1451811" y="129142"/>
                  <a:pt x="1973179" y="18452"/>
                </a:cubicBezTo>
                <a:cubicBezTo>
                  <a:pt x="2494547" y="-92238"/>
                  <a:pt x="2811379" y="314429"/>
                  <a:pt x="3128211" y="721096"/>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6F3535C-0E12-44E6-A1BF-F2A0D7665464}"/>
              </a:ext>
            </a:extLst>
          </p:cNvPr>
          <p:cNvSpPr/>
          <p:nvPr/>
        </p:nvSpPr>
        <p:spPr>
          <a:xfrm>
            <a:off x="4175875" y="1963178"/>
            <a:ext cx="4720129" cy="1385239"/>
          </a:xfrm>
          <a:custGeom>
            <a:avLst/>
            <a:gdLst>
              <a:gd name="connsiteX0" fmla="*/ 0 w 3128211"/>
              <a:gd name="connsiteY0" fmla="*/ 1385239 h 1385239"/>
              <a:gd name="connsiteX1" fmla="*/ 1973179 w 3128211"/>
              <a:gd name="connsiteY1" fmla="*/ 18452 h 1385239"/>
              <a:gd name="connsiteX2" fmla="*/ 3128211 w 3128211"/>
              <a:gd name="connsiteY2" fmla="*/ 721096 h 1385239"/>
            </a:gdLst>
            <a:ahLst/>
            <a:cxnLst>
              <a:cxn ang="0">
                <a:pos x="connsiteX0" y="connsiteY0"/>
              </a:cxn>
              <a:cxn ang="0">
                <a:pos x="connsiteX1" y="connsiteY1"/>
              </a:cxn>
              <a:cxn ang="0">
                <a:pos x="connsiteX2" y="connsiteY2"/>
              </a:cxn>
            </a:cxnLst>
            <a:rect l="l" t="t" r="r" b="b"/>
            <a:pathLst>
              <a:path w="3128211" h="1385239">
                <a:moveTo>
                  <a:pt x="0" y="1385239"/>
                </a:moveTo>
                <a:cubicBezTo>
                  <a:pt x="725905" y="757190"/>
                  <a:pt x="1451811" y="129142"/>
                  <a:pt x="1973179" y="18452"/>
                </a:cubicBezTo>
                <a:cubicBezTo>
                  <a:pt x="2494547" y="-92238"/>
                  <a:pt x="2811379" y="314429"/>
                  <a:pt x="3128211" y="721096"/>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EB14C6A-DF70-4882-881C-3BB3E328231F}"/>
              </a:ext>
            </a:extLst>
          </p:cNvPr>
          <p:cNvSpPr txBox="1"/>
          <p:nvPr/>
        </p:nvSpPr>
        <p:spPr>
          <a:xfrm>
            <a:off x="4186988" y="2870316"/>
            <a:ext cx="1769465" cy="646331"/>
          </a:xfrm>
          <a:prstGeom prst="rect">
            <a:avLst/>
          </a:prstGeom>
          <a:noFill/>
        </p:spPr>
        <p:txBody>
          <a:bodyPr wrap="square" rtlCol="0">
            <a:spAutoFit/>
          </a:bodyPr>
          <a:lstStyle/>
          <a:p>
            <a:r>
              <a:rPr lang="en-US" dirty="0"/>
              <a:t>Cow p=.85</a:t>
            </a:r>
            <a:br>
              <a:rPr lang="en-US" dirty="0"/>
            </a:br>
            <a:r>
              <a:rPr lang="en-US" dirty="0"/>
              <a:t>Pig p=.6</a:t>
            </a:r>
          </a:p>
        </p:txBody>
      </p:sp>
      <p:sp>
        <p:nvSpPr>
          <p:cNvPr id="43" name="TextBox 42">
            <a:extLst>
              <a:ext uri="{FF2B5EF4-FFF2-40B4-BE49-F238E27FC236}">
                <a16:creationId xmlns:a16="http://schemas.microsoft.com/office/drawing/2014/main" id="{93D5309B-5655-4F96-8810-80E916CBC8E1}"/>
              </a:ext>
            </a:extLst>
          </p:cNvPr>
          <p:cNvSpPr txBox="1"/>
          <p:nvPr/>
        </p:nvSpPr>
        <p:spPr>
          <a:xfrm>
            <a:off x="5211833" y="1941517"/>
            <a:ext cx="884168" cy="369332"/>
          </a:xfrm>
          <a:prstGeom prst="rect">
            <a:avLst/>
          </a:prstGeom>
          <a:solidFill>
            <a:srgbClr val="FFFF00"/>
          </a:solidFill>
        </p:spPr>
        <p:txBody>
          <a:bodyPr wrap="square" rtlCol="0">
            <a:spAutoFit/>
          </a:bodyPr>
          <a:lstStyle/>
          <a:p>
            <a:r>
              <a:rPr lang="en-US" dirty="0"/>
              <a:t>Cows</a:t>
            </a:r>
          </a:p>
        </p:txBody>
      </p:sp>
      <p:sp>
        <p:nvSpPr>
          <p:cNvPr id="44" name="TextBox 43">
            <a:extLst>
              <a:ext uri="{FF2B5EF4-FFF2-40B4-BE49-F238E27FC236}">
                <a16:creationId xmlns:a16="http://schemas.microsoft.com/office/drawing/2014/main" id="{A89725EB-0948-4C5D-B96F-96F6168417E5}"/>
              </a:ext>
            </a:extLst>
          </p:cNvPr>
          <p:cNvSpPr txBox="1"/>
          <p:nvPr/>
        </p:nvSpPr>
        <p:spPr>
          <a:xfrm>
            <a:off x="6930745" y="1737118"/>
            <a:ext cx="1405649" cy="369332"/>
          </a:xfrm>
          <a:prstGeom prst="rect">
            <a:avLst/>
          </a:prstGeom>
          <a:solidFill>
            <a:srgbClr val="FFFF00"/>
          </a:solidFill>
        </p:spPr>
        <p:txBody>
          <a:bodyPr wrap="square" rtlCol="0">
            <a:spAutoFit/>
          </a:bodyPr>
          <a:lstStyle/>
          <a:p>
            <a:r>
              <a:rPr lang="en-US" dirty="0"/>
              <a:t>Pigs</a:t>
            </a:r>
          </a:p>
        </p:txBody>
      </p:sp>
      <p:sp>
        <p:nvSpPr>
          <p:cNvPr id="45" name="Freeform: Shape 44">
            <a:extLst>
              <a:ext uri="{FF2B5EF4-FFF2-40B4-BE49-F238E27FC236}">
                <a16:creationId xmlns:a16="http://schemas.microsoft.com/office/drawing/2014/main" id="{186A949F-C6D5-47B8-AA62-6DC818FC25C8}"/>
              </a:ext>
            </a:extLst>
          </p:cNvPr>
          <p:cNvSpPr/>
          <p:nvPr/>
        </p:nvSpPr>
        <p:spPr>
          <a:xfrm>
            <a:off x="4292260" y="2945330"/>
            <a:ext cx="3273668" cy="613213"/>
          </a:xfrm>
          <a:custGeom>
            <a:avLst/>
            <a:gdLst>
              <a:gd name="connsiteX0" fmla="*/ 2233061 w 2376552"/>
              <a:gd name="connsiteY0" fmla="*/ 0 h 962506"/>
              <a:gd name="connsiteX1" fmla="*/ 2136808 w 2376552"/>
              <a:gd name="connsiteY1" fmla="*/ 837397 h 962506"/>
              <a:gd name="connsiteX2" fmla="*/ 0 w 2376552"/>
              <a:gd name="connsiteY2" fmla="*/ 943275 h 962506"/>
            </a:gdLst>
            <a:ahLst/>
            <a:cxnLst>
              <a:cxn ang="0">
                <a:pos x="connsiteX0" y="connsiteY0"/>
              </a:cxn>
              <a:cxn ang="0">
                <a:pos x="connsiteX1" y="connsiteY1"/>
              </a:cxn>
              <a:cxn ang="0">
                <a:pos x="connsiteX2" y="connsiteY2"/>
              </a:cxn>
            </a:cxnLst>
            <a:rect l="l" t="t" r="r" b="b"/>
            <a:pathLst>
              <a:path w="2376552" h="962506">
                <a:moveTo>
                  <a:pt x="2233061" y="0"/>
                </a:moveTo>
                <a:cubicBezTo>
                  <a:pt x="2371023" y="340092"/>
                  <a:pt x="2508985" y="680185"/>
                  <a:pt x="2136808" y="837397"/>
                </a:cubicBezTo>
                <a:cubicBezTo>
                  <a:pt x="1764631" y="994609"/>
                  <a:pt x="882315" y="968942"/>
                  <a:pt x="0" y="94327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0A1B4FFB-F94A-4438-81F0-EEAFFF66812F}"/>
              </a:ext>
            </a:extLst>
          </p:cNvPr>
          <p:cNvSpPr/>
          <p:nvPr/>
        </p:nvSpPr>
        <p:spPr>
          <a:xfrm>
            <a:off x="6668459" y="2990639"/>
            <a:ext cx="2456767" cy="1092329"/>
          </a:xfrm>
          <a:custGeom>
            <a:avLst/>
            <a:gdLst>
              <a:gd name="connsiteX0" fmla="*/ 2233061 w 2376552"/>
              <a:gd name="connsiteY0" fmla="*/ 0 h 962506"/>
              <a:gd name="connsiteX1" fmla="*/ 2136808 w 2376552"/>
              <a:gd name="connsiteY1" fmla="*/ 837397 h 962506"/>
              <a:gd name="connsiteX2" fmla="*/ 0 w 2376552"/>
              <a:gd name="connsiteY2" fmla="*/ 943275 h 962506"/>
            </a:gdLst>
            <a:ahLst/>
            <a:cxnLst>
              <a:cxn ang="0">
                <a:pos x="connsiteX0" y="connsiteY0"/>
              </a:cxn>
              <a:cxn ang="0">
                <a:pos x="connsiteX1" y="connsiteY1"/>
              </a:cxn>
              <a:cxn ang="0">
                <a:pos x="connsiteX2" y="connsiteY2"/>
              </a:cxn>
            </a:cxnLst>
            <a:rect l="l" t="t" r="r" b="b"/>
            <a:pathLst>
              <a:path w="2376552" h="962506">
                <a:moveTo>
                  <a:pt x="2233061" y="0"/>
                </a:moveTo>
                <a:cubicBezTo>
                  <a:pt x="2371023" y="340092"/>
                  <a:pt x="2508985" y="680185"/>
                  <a:pt x="2136808" y="837397"/>
                </a:cubicBezTo>
                <a:cubicBezTo>
                  <a:pt x="1764631" y="994609"/>
                  <a:pt x="882315" y="968942"/>
                  <a:pt x="0" y="94327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DB36793-4762-4658-BE1B-5255DD967B04}"/>
              </a:ext>
            </a:extLst>
          </p:cNvPr>
          <p:cNvSpPr txBox="1"/>
          <p:nvPr/>
        </p:nvSpPr>
        <p:spPr>
          <a:xfrm>
            <a:off x="6455662" y="3364462"/>
            <a:ext cx="1926642" cy="369332"/>
          </a:xfrm>
          <a:prstGeom prst="rect">
            <a:avLst/>
          </a:prstGeom>
          <a:solidFill>
            <a:srgbClr val="FFFF00"/>
          </a:solidFill>
        </p:spPr>
        <p:txBody>
          <a:bodyPr wrap="square" rtlCol="0">
            <a:spAutoFit/>
          </a:bodyPr>
          <a:lstStyle/>
          <a:p>
            <a:r>
              <a:rPr lang="en-US" dirty="0" err="1"/>
              <a:t>Cow:Bessie</a:t>
            </a:r>
            <a:r>
              <a:rPr lang="en-US" dirty="0"/>
              <a:t> p=.97</a:t>
            </a:r>
          </a:p>
        </p:txBody>
      </p:sp>
      <p:sp>
        <p:nvSpPr>
          <p:cNvPr id="48" name="TextBox 47">
            <a:extLst>
              <a:ext uri="{FF2B5EF4-FFF2-40B4-BE49-F238E27FC236}">
                <a16:creationId xmlns:a16="http://schemas.microsoft.com/office/drawing/2014/main" id="{6DBFA6D2-15E4-4D18-9B4B-D1A77A865E5F}"/>
              </a:ext>
            </a:extLst>
          </p:cNvPr>
          <p:cNvSpPr txBox="1"/>
          <p:nvPr/>
        </p:nvSpPr>
        <p:spPr>
          <a:xfrm>
            <a:off x="8371265" y="3637145"/>
            <a:ext cx="2373126" cy="369332"/>
          </a:xfrm>
          <a:prstGeom prst="rect">
            <a:avLst/>
          </a:prstGeom>
          <a:solidFill>
            <a:srgbClr val="FFFF00"/>
          </a:solidFill>
        </p:spPr>
        <p:txBody>
          <a:bodyPr wrap="square" rtlCol="0">
            <a:spAutoFit/>
          </a:bodyPr>
          <a:lstStyle/>
          <a:p>
            <a:r>
              <a:rPr lang="en-US" dirty="0" err="1"/>
              <a:t>Pig:Wilber</a:t>
            </a:r>
            <a:r>
              <a:rPr lang="en-US" dirty="0"/>
              <a:t> p=.04</a:t>
            </a:r>
          </a:p>
        </p:txBody>
      </p:sp>
      <p:cxnSp>
        <p:nvCxnSpPr>
          <p:cNvPr id="51" name="Straight Arrow Connector 50">
            <a:extLst>
              <a:ext uri="{FF2B5EF4-FFF2-40B4-BE49-F238E27FC236}">
                <a16:creationId xmlns:a16="http://schemas.microsoft.com/office/drawing/2014/main" id="{96BD4B91-91C2-4F6D-8F2D-D7D0F4DE936E}"/>
              </a:ext>
            </a:extLst>
          </p:cNvPr>
          <p:cNvCxnSpPr/>
          <p:nvPr/>
        </p:nvCxnSpPr>
        <p:spPr>
          <a:xfrm flipH="1">
            <a:off x="2300438" y="3637145"/>
            <a:ext cx="1482290" cy="270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AF813A8-DEEA-4036-9CAC-50CAE5D87719}"/>
              </a:ext>
            </a:extLst>
          </p:cNvPr>
          <p:cNvSpPr txBox="1"/>
          <p:nvPr/>
        </p:nvSpPr>
        <p:spPr>
          <a:xfrm>
            <a:off x="2347540" y="3931316"/>
            <a:ext cx="1183484" cy="369332"/>
          </a:xfrm>
          <a:prstGeom prst="rect">
            <a:avLst/>
          </a:prstGeom>
          <a:solidFill>
            <a:srgbClr val="FFFF00"/>
          </a:solidFill>
        </p:spPr>
        <p:txBody>
          <a:bodyPr wrap="square" rtlCol="0">
            <a:spAutoFit/>
          </a:bodyPr>
          <a:lstStyle/>
          <a:p>
            <a:r>
              <a:rPr lang="en-US" dirty="0" err="1"/>
              <a:t>Cow:Bessie</a:t>
            </a:r>
            <a:endParaRPr lang="en-US" dirty="0"/>
          </a:p>
        </p:txBody>
      </p:sp>
      <p:sp>
        <p:nvSpPr>
          <p:cNvPr id="59" name="TextBox 58">
            <a:extLst>
              <a:ext uri="{FF2B5EF4-FFF2-40B4-BE49-F238E27FC236}">
                <a16:creationId xmlns:a16="http://schemas.microsoft.com/office/drawing/2014/main" id="{E68020B4-0275-40F2-B739-860790D42618}"/>
              </a:ext>
            </a:extLst>
          </p:cNvPr>
          <p:cNvSpPr txBox="1"/>
          <p:nvPr/>
        </p:nvSpPr>
        <p:spPr>
          <a:xfrm>
            <a:off x="5503399" y="5823034"/>
            <a:ext cx="4083790" cy="523220"/>
          </a:xfrm>
          <a:prstGeom prst="rect">
            <a:avLst/>
          </a:prstGeom>
          <a:noFill/>
        </p:spPr>
        <p:txBody>
          <a:bodyPr wrap="square" rtlCol="0">
            <a:spAutoFit/>
          </a:bodyPr>
          <a:lstStyle/>
          <a:p>
            <a:r>
              <a:rPr lang="en-US" sz="2800" b="1" dirty="0">
                <a:solidFill>
                  <a:srgbClr val="C00000"/>
                </a:solidFill>
              </a:rPr>
              <a:t>IoT Cloud Infrastructure</a:t>
            </a:r>
          </a:p>
        </p:txBody>
      </p:sp>
      <p:sp>
        <p:nvSpPr>
          <p:cNvPr id="60" name="TextBox 59">
            <a:extLst>
              <a:ext uri="{FF2B5EF4-FFF2-40B4-BE49-F238E27FC236}">
                <a16:creationId xmlns:a16="http://schemas.microsoft.com/office/drawing/2014/main" id="{16621C40-B3B1-469A-808F-4D10DCC1A99A}"/>
              </a:ext>
            </a:extLst>
          </p:cNvPr>
          <p:cNvSpPr txBox="1"/>
          <p:nvPr/>
        </p:nvSpPr>
        <p:spPr>
          <a:xfrm>
            <a:off x="3998542" y="3510006"/>
            <a:ext cx="2582678" cy="369332"/>
          </a:xfrm>
          <a:prstGeom prst="rect">
            <a:avLst/>
          </a:prstGeom>
          <a:noFill/>
        </p:spPr>
        <p:txBody>
          <a:bodyPr wrap="square" rtlCol="0">
            <a:spAutoFit/>
          </a:bodyPr>
          <a:lstStyle/>
          <a:p>
            <a:r>
              <a:rPr lang="en-US" dirty="0"/>
              <a:t>Most likely a cow!</a:t>
            </a:r>
          </a:p>
        </p:txBody>
      </p:sp>
      <p:pic>
        <p:nvPicPr>
          <p:cNvPr id="61" name="Picture 60">
            <a:extLst>
              <a:ext uri="{FF2B5EF4-FFF2-40B4-BE49-F238E27FC236}">
                <a16:creationId xmlns:a16="http://schemas.microsoft.com/office/drawing/2014/main" id="{8BD5923B-ECC2-477E-B17B-FCD210880517}"/>
              </a:ext>
            </a:extLst>
          </p:cNvPr>
          <p:cNvPicPr>
            <a:picLocks noChangeAspect="1"/>
          </p:cNvPicPr>
          <p:nvPr/>
        </p:nvPicPr>
        <p:blipFill>
          <a:blip r:embed="rId3"/>
          <a:stretch>
            <a:fillRect/>
          </a:stretch>
        </p:blipFill>
        <p:spPr>
          <a:xfrm>
            <a:off x="662894" y="3250740"/>
            <a:ext cx="1527818" cy="1069472"/>
          </a:xfrm>
          <a:prstGeom prst="rect">
            <a:avLst/>
          </a:prstGeom>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3168" y="2882518"/>
            <a:ext cx="644117" cy="362852"/>
          </a:xfrm>
          <a:prstGeom prst="rect">
            <a:avLst/>
          </a:prstGeom>
        </p:spPr>
      </p:pic>
      <p:sp>
        <p:nvSpPr>
          <p:cNvPr id="3" name="Rectangular Callout 2"/>
          <p:cNvSpPr/>
          <p:nvPr/>
        </p:nvSpPr>
        <p:spPr>
          <a:xfrm>
            <a:off x="753228" y="1978875"/>
            <a:ext cx="1594311" cy="612648"/>
          </a:xfrm>
          <a:prstGeom prst="wedgeRectCallout">
            <a:avLst>
              <a:gd name="adj1" fmla="val 41581"/>
              <a:gd name="adj2" fmla="val 897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What’s that?</a:t>
            </a:r>
          </a:p>
        </p:txBody>
      </p:sp>
    </p:spTree>
    <p:custDataLst>
      <p:tags r:id="rId1"/>
    </p:custDataLst>
    <p:extLst>
      <p:ext uri="{BB962C8B-B14F-4D97-AF65-F5344CB8AC3E}">
        <p14:creationId xmlns:p14="http://schemas.microsoft.com/office/powerpoint/2010/main" val="28256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randombar(horizontal)">
                                      <p:cBhvr>
                                        <p:cTn id="55" dur="500"/>
                                        <p:tgtEl>
                                          <p:spTgt spid="25"/>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randombar(horizontal)">
                                      <p:cBhvr>
                                        <p:cTn id="61" dur="500"/>
                                        <p:tgtEl>
                                          <p:spTgt spid="27"/>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randombar(horizontal)">
                                      <p:cBhvr>
                                        <p:cTn id="73" dur="500"/>
                                        <p:tgtEl>
                                          <p:spTgt spid="31"/>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randombar(horizontal)">
                                      <p:cBhvr>
                                        <p:cTn id="76" dur="500"/>
                                        <p:tgtEl>
                                          <p:spTgt spid="32"/>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randombar(horizontal)">
                                      <p:cBhvr>
                                        <p:cTn id="79" dur="500"/>
                                        <p:tgtEl>
                                          <p:spTgt spid="3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randombar(horizontal)">
                                      <p:cBhvr>
                                        <p:cTn id="82" dur="500"/>
                                        <p:tgtEl>
                                          <p:spTgt spid="34"/>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randombar(horizontal)">
                                      <p:cBhvr>
                                        <p:cTn id="85" dur="500"/>
                                        <p:tgtEl>
                                          <p:spTgt spid="35"/>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randombar(horizontal)">
                                      <p:cBhvr>
                                        <p:cTn id="88" dur="500"/>
                                        <p:tgtEl>
                                          <p:spTgt spid="36"/>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randombar(horizontal)">
                                      <p:cBhvr>
                                        <p:cTn id="91" dur="500"/>
                                        <p:tgtEl>
                                          <p:spTgt spid="37"/>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randombar(horizontal)">
                                      <p:cBhvr>
                                        <p:cTn id="94" dur="500"/>
                                        <p:tgtEl>
                                          <p:spTgt spid="38"/>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randombar(horizontal)">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randombar(horizontal)">
                                      <p:cBhvr>
                                        <p:cTn id="102" dur="500"/>
                                        <p:tgtEl>
                                          <p:spTgt spid="13"/>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randombar(horizontal)">
                                      <p:cBhvr>
                                        <p:cTn id="105" dur="500"/>
                                        <p:tgtEl>
                                          <p:spTgt spid="42"/>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randombar(horizontal)">
                                      <p:cBhvr>
                                        <p:cTn id="110" dur="500"/>
                                        <p:tgtEl>
                                          <p:spTgt spid="40"/>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randombar(horizontal)">
                                      <p:cBhvr>
                                        <p:cTn id="113" dur="500"/>
                                        <p:tgtEl>
                                          <p:spTgt spid="41"/>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randombar(horizontal)">
                                      <p:cBhvr>
                                        <p:cTn id="116" dur="500"/>
                                        <p:tgtEl>
                                          <p:spTgt spid="43"/>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randombar(horizontal)">
                                      <p:cBhvr>
                                        <p:cTn id="119" dur="500"/>
                                        <p:tgtEl>
                                          <p:spTgt spid="44"/>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randombar(horizontal)">
                                      <p:cBhvr>
                                        <p:cTn id="124" dur="500"/>
                                        <p:tgtEl>
                                          <p:spTgt spid="45"/>
                                        </p:tgtEl>
                                      </p:cBhvr>
                                    </p:animEffect>
                                  </p:childTnLst>
                                </p:cTn>
                              </p:par>
                              <p:par>
                                <p:cTn id="125" presetID="14" presetClass="entr" presetSubtype="1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randombar(horizontal)">
                                      <p:cBhvr>
                                        <p:cTn id="127" dur="500"/>
                                        <p:tgtEl>
                                          <p:spTgt spid="47"/>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46"/>
                                        </p:tgtEl>
                                        <p:attrNameLst>
                                          <p:attrName>style.visibility</p:attrName>
                                        </p:attrNameLst>
                                      </p:cBhvr>
                                      <p:to>
                                        <p:strVal val="visible"/>
                                      </p:to>
                                    </p:set>
                                    <p:animEffect transition="in" filter="randombar(horizontal)">
                                      <p:cBhvr>
                                        <p:cTn id="130" dur="500"/>
                                        <p:tgtEl>
                                          <p:spTgt spid="46"/>
                                        </p:tgtEl>
                                      </p:cBhvr>
                                    </p:animEffect>
                                  </p:childTnLst>
                                </p:cTn>
                              </p:par>
                              <p:par>
                                <p:cTn id="131" presetID="14" presetClass="entr" presetSubtype="1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randombar(horizontal)">
                                      <p:cBhvr>
                                        <p:cTn id="133" dur="500"/>
                                        <p:tgtEl>
                                          <p:spTgt spid="48"/>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grpId="1" nodeType="clickEffect">
                                  <p:stCondLst>
                                    <p:cond delay="0"/>
                                  </p:stCondLst>
                                  <p:childTnLst>
                                    <p:set>
                                      <p:cBhvr>
                                        <p:cTn id="137" dur="1" fill="hold">
                                          <p:stCondLst>
                                            <p:cond delay="0"/>
                                          </p:stCondLst>
                                        </p:cTn>
                                        <p:tgtEl>
                                          <p:spTgt spid="42"/>
                                        </p:tgtEl>
                                        <p:attrNameLst>
                                          <p:attrName>style.visibility</p:attrName>
                                        </p:attrNameLst>
                                      </p:cBhvr>
                                      <p:to>
                                        <p:strVal val="hidden"/>
                                      </p:to>
                                    </p:set>
                                  </p:childTnLst>
                                </p:cTn>
                              </p:par>
                              <p:par>
                                <p:cTn id="138" presetID="14" presetClass="entr" presetSubtype="10" fill="hold" grpId="0" nodeType="with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randombar(horizontal)">
                                      <p:cBhvr>
                                        <p:cTn id="140" dur="500"/>
                                        <p:tgtEl>
                                          <p:spTgt spid="60"/>
                                        </p:tgtEl>
                                      </p:cBhvr>
                                    </p:animEffect>
                                  </p:childTnLst>
                                </p:cTn>
                              </p:par>
                            </p:childTnLst>
                          </p:cTn>
                        </p:par>
                        <p:par>
                          <p:cTn id="141" fill="hold">
                            <p:stCondLst>
                              <p:cond delay="500"/>
                            </p:stCondLst>
                            <p:childTnLst>
                              <p:par>
                                <p:cTn id="142" presetID="14" presetClass="entr" presetSubtype="10" fill="hold" nodeType="after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randombar(horizontal)">
                                      <p:cBhvr>
                                        <p:cTn id="144" dur="500"/>
                                        <p:tgtEl>
                                          <p:spTgt spid="51"/>
                                        </p:tgtEl>
                                      </p:cBhvr>
                                    </p:animEffect>
                                  </p:childTnLst>
                                </p:cTn>
                              </p:par>
                              <p:par>
                                <p:cTn id="145" presetID="14" presetClass="entr" presetSubtype="10" fill="hold" grpId="0" nodeType="with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randombar(horizontal)">
                                      <p:cBhvr>
                                        <p:cTn id="1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animBg="1"/>
      <p:bldP spid="41" grpId="0" animBg="1"/>
      <p:bldP spid="42" grpId="0"/>
      <p:bldP spid="42" grpId="1"/>
      <p:bldP spid="43" grpId="0" animBg="1"/>
      <p:bldP spid="44" grpId="0" animBg="1"/>
      <p:bldP spid="45" grpId="0" animBg="1"/>
      <p:bldP spid="46" grpId="0" animBg="1"/>
      <p:bldP spid="47" grpId="0" animBg="1"/>
      <p:bldP spid="48" grpId="0" animBg="1"/>
      <p:bldP spid="52" grpId="0" animBg="1"/>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8498-FB81-4215-9902-00DB2C37E73C}"/>
              </a:ext>
            </a:extLst>
          </p:cNvPr>
          <p:cNvSpPr>
            <a:spLocks noGrp="1"/>
          </p:cNvSpPr>
          <p:nvPr>
            <p:ph type="title"/>
          </p:nvPr>
        </p:nvSpPr>
        <p:spPr/>
        <p:txBody>
          <a:bodyPr/>
          <a:lstStyle/>
          <a:p>
            <a:r>
              <a:rPr lang="en-US" dirty="0"/>
              <a:t>Unfortunately… this is oversimplified</a:t>
            </a:r>
          </a:p>
        </p:txBody>
      </p:sp>
      <p:sp>
        <p:nvSpPr>
          <p:cNvPr id="5" name="Content Placeholder 4">
            <a:extLst>
              <a:ext uri="{FF2B5EF4-FFF2-40B4-BE49-F238E27FC236}">
                <a16:creationId xmlns:a16="http://schemas.microsoft.com/office/drawing/2014/main" id="{D8C5233A-680B-492D-BB11-B1334A3CCEC1}"/>
              </a:ext>
            </a:extLst>
          </p:cNvPr>
          <p:cNvSpPr>
            <a:spLocks noGrp="1"/>
          </p:cNvSpPr>
          <p:nvPr>
            <p:ph idx="1"/>
          </p:nvPr>
        </p:nvSpPr>
        <p:spPr>
          <a:xfrm>
            <a:off x="1024128" y="2582332"/>
            <a:ext cx="10786872" cy="3727027"/>
          </a:xfrm>
        </p:spPr>
        <p:txBody>
          <a:bodyPr/>
          <a:lstStyle/>
          <a:p>
            <a:r>
              <a:rPr lang="en-US" dirty="0"/>
              <a:t>This animation showed the “important aspects” but left out a lot of details.</a:t>
            </a:r>
          </a:p>
          <a:p>
            <a:endParaRPr lang="en-US" dirty="0"/>
          </a:p>
          <a:p>
            <a:r>
              <a:rPr lang="en-US" dirty="0"/>
              <a:t>Let’s look at it a second time and show some of the missing parts.</a:t>
            </a:r>
          </a:p>
        </p:txBody>
      </p:sp>
      <p:sp>
        <p:nvSpPr>
          <p:cNvPr id="3" name="Footer Placeholder 2">
            <a:extLst>
              <a:ext uri="{FF2B5EF4-FFF2-40B4-BE49-F238E27FC236}">
                <a16:creationId xmlns:a16="http://schemas.microsoft.com/office/drawing/2014/main" id="{840BBFE9-85DA-4B20-AF17-6181C6C9027D}"/>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5D541917-9D8A-435F-A77A-0FB432877B03}"/>
              </a:ext>
            </a:extLst>
          </p:cNvPr>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111741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36E0BEA0-C570-4EE5-AB75-C962E498E566}"/>
              </a:ext>
            </a:extLst>
          </p:cNvPr>
          <p:cNvSpPr/>
          <p:nvPr/>
        </p:nvSpPr>
        <p:spPr>
          <a:xfrm>
            <a:off x="2711734" y="241926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EA974B3-6E5C-4191-88D6-F2783F78234B}"/>
              </a:ext>
            </a:extLst>
          </p:cNvPr>
          <p:cNvSpPr/>
          <p:nvPr/>
        </p:nvSpPr>
        <p:spPr>
          <a:xfrm>
            <a:off x="3277095" y="116759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8345133-4A12-4654-8713-9588DC20466A}"/>
              </a:ext>
            </a:extLst>
          </p:cNvPr>
          <p:cNvSpPr/>
          <p:nvPr/>
        </p:nvSpPr>
        <p:spPr>
          <a:xfrm>
            <a:off x="3025391" y="1713294"/>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F9F9491-5C60-443A-8023-A95AF66B2270}"/>
              </a:ext>
            </a:extLst>
          </p:cNvPr>
          <p:cNvSpPr/>
          <p:nvPr/>
        </p:nvSpPr>
        <p:spPr>
          <a:xfrm>
            <a:off x="2790786" y="3275633"/>
            <a:ext cx="9105736" cy="319507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8D6FF91-B225-46E6-AB84-616B7D47FB25}"/>
              </a:ext>
            </a:extLst>
          </p:cNvPr>
          <p:cNvSpPr/>
          <p:nvPr/>
        </p:nvSpPr>
        <p:spPr>
          <a:xfrm>
            <a:off x="3479048" y="1615947"/>
            <a:ext cx="8331952" cy="38125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AEC725F-D5B4-4847-8905-3C620D306722}"/>
              </a:ext>
            </a:extLst>
          </p:cNvPr>
          <p:cNvSpPr/>
          <p:nvPr/>
        </p:nvSpPr>
        <p:spPr>
          <a:xfrm>
            <a:off x="6533635" y="2592719"/>
            <a:ext cx="5583331" cy="23981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24040" y="1795862"/>
            <a:ext cx="1527818" cy="1069472"/>
          </a:xfrm>
          <a:prstGeom prst="rect">
            <a:avLst/>
          </a:prstGeom>
        </p:spPr>
      </p:pic>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1549" y="342342"/>
            <a:ext cx="11167872" cy="1499616"/>
          </a:xfrm>
          <a:noFill/>
        </p:spPr>
        <p:txBody>
          <a:bodyPr/>
          <a:lstStyle/>
          <a:p>
            <a:r>
              <a:rPr lang="en-US" b="1" dirty="0">
                <a:solidFill>
                  <a:srgbClr val="C00000"/>
                </a:solidFill>
              </a:rPr>
              <a:t>Suppose a cow stumbles. Is it hurt?</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2" y="1685547"/>
            <a:ext cx="644117" cy="362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13" y="2286286"/>
            <a:ext cx="644117" cy="3628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38" y="2996045"/>
            <a:ext cx="644117" cy="362852"/>
          </a:xfrm>
          <a:prstGeom prst="rect">
            <a:avLst/>
          </a:prstGeom>
        </p:spPr>
      </p:pic>
      <p:cxnSp>
        <p:nvCxnSpPr>
          <p:cNvPr id="11" name="Straight Arrow Connector 10"/>
          <p:cNvCxnSpPr>
            <a:cxnSpLocks/>
            <a:stCxn id="6" idx="2"/>
          </p:cNvCxnSpPr>
          <p:nvPr/>
        </p:nvCxnSpPr>
        <p:spPr>
          <a:xfrm>
            <a:off x="2136061" y="2048399"/>
            <a:ext cx="1512661" cy="10144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2"/>
          </p:cNvCxnSpPr>
          <p:nvPr/>
        </p:nvCxnSpPr>
        <p:spPr>
          <a:xfrm>
            <a:off x="2047672" y="2649138"/>
            <a:ext cx="1601050" cy="903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480297" y="3358897"/>
            <a:ext cx="3292712" cy="18745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4077184" y="3044067"/>
            <a:ext cx="1298500" cy="1298500"/>
          </a:xfrm>
          <a:prstGeom prst="rect">
            <a:avLst/>
          </a:prstGeom>
        </p:spPr>
      </p:pic>
      <p:sp>
        <p:nvSpPr>
          <p:cNvPr id="72" name="TextBox 71"/>
          <p:cNvSpPr txBox="1"/>
          <p:nvPr/>
        </p:nvSpPr>
        <p:spPr>
          <a:xfrm>
            <a:off x="158238" y="4016559"/>
            <a:ext cx="1642225" cy="369332"/>
          </a:xfrm>
          <a:prstGeom prst="rect">
            <a:avLst/>
          </a:prstGeom>
          <a:noFill/>
        </p:spPr>
        <p:txBody>
          <a:bodyPr wrap="square" rtlCol="0">
            <a:spAutoFit/>
          </a:bodyPr>
          <a:lstStyle/>
          <a:p>
            <a:pPr algn="ctr"/>
            <a:r>
              <a:rPr lang="en-US" dirty="0"/>
              <a:t>IoT Devices</a:t>
            </a:r>
          </a:p>
        </p:txBody>
      </p:sp>
      <p:sp>
        <p:nvSpPr>
          <p:cNvPr id="3" name="Rectangle 2"/>
          <p:cNvSpPr/>
          <p:nvPr/>
        </p:nvSpPr>
        <p:spPr>
          <a:xfrm>
            <a:off x="1472857" y="3154204"/>
            <a:ext cx="1958933" cy="646331"/>
          </a:xfrm>
          <a:prstGeom prst="rect">
            <a:avLst/>
          </a:prstGeom>
          <a:solidFill>
            <a:srgbClr val="FFC000"/>
          </a:solidFill>
          <a:ln w="12700">
            <a:solidFill>
              <a:srgbClr val="002060"/>
            </a:solidFill>
          </a:ln>
        </p:spPr>
        <p:txBody>
          <a:bodyPr wrap="none">
            <a:spAutoFit/>
          </a:bodyPr>
          <a:lstStyle/>
          <a:p>
            <a:pPr algn="ctr"/>
            <a:r>
              <a:rPr lang="en-US" b="1" dirty="0"/>
              <a:t>Google GRPC </a:t>
            </a:r>
            <a:br>
              <a:rPr lang="en-US" b="1" dirty="0"/>
            </a:br>
            <a:r>
              <a:rPr lang="en-US" b="1" dirty="0"/>
              <a:t>Slow but universal</a:t>
            </a:r>
          </a:p>
        </p:txBody>
      </p:sp>
      <p:sp>
        <p:nvSpPr>
          <p:cNvPr id="12" name="Flowchart: Magnetic Disk 11"/>
          <p:cNvSpPr/>
          <p:nvPr/>
        </p:nvSpPr>
        <p:spPr>
          <a:xfrm>
            <a:off x="6957752" y="1866973"/>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Blob Store</a:t>
            </a:r>
          </a:p>
        </p:txBody>
      </p:sp>
      <p:sp>
        <p:nvSpPr>
          <p:cNvPr id="33" name="Flowchart: Magnetic Disk 32"/>
          <p:cNvSpPr/>
          <p:nvPr/>
        </p:nvSpPr>
        <p:spPr>
          <a:xfrm>
            <a:off x="8259703" y="1863390"/>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NoSQL Database</a:t>
            </a:r>
          </a:p>
        </p:txBody>
      </p:sp>
      <p:sp>
        <p:nvSpPr>
          <p:cNvPr id="34" name="Flowchart: Magnetic Disk 33"/>
          <p:cNvSpPr/>
          <p:nvPr/>
        </p:nvSpPr>
        <p:spPr>
          <a:xfrm>
            <a:off x="9561654" y="1868949"/>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Image processing engine</a:t>
            </a:r>
          </a:p>
        </p:txBody>
      </p:sp>
      <p:sp>
        <p:nvSpPr>
          <p:cNvPr id="14" name="TextBox 13"/>
          <p:cNvSpPr txBox="1"/>
          <p:nvPr/>
        </p:nvSpPr>
        <p:spPr>
          <a:xfrm>
            <a:off x="11039302" y="2238176"/>
            <a:ext cx="466794" cy="369332"/>
          </a:xfrm>
          <a:prstGeom prst="rect">
            <a:avLst/>
          </a:prstGeom>
          <a:noFill/>
        </p:spPr>
        <p:txBody>
          <a:bodyPr wrap="none" rtlCol="0">
            <a:spAutoFit/>
          </a:bodyPr>
          <a:lstStyle/>
          <a:p>
            <a:r>
              <a:rPr lang="en-US" dirty="0"/>
              <a:t>. . .</a:t>
            </a:r>
          </a:p>
        </p:txBody>
      </p:sp>
      <p:sp>
        <p:nvSpPr>
          <p:cNvPr id="18" name="Freeform 17"/>
          <p:cNvSpPr/>
          <p:nvPr/>
        </p:nvSpPr>
        <p:spPr>
          <a:xfrm>
            <a:off x="2302625" y="1411837"/>
            <a:ext cx="4580313" cy="599843"/>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69656" y="1455021"/>
            <a:ext cx="1946560" cy="369332"/>
          </a:xfrm>
          <a:prstGeom prst="rect">
            <a:avLst/>
          </a:prstGeom>
          <a:noFill/>
        </p:spPr>
        <p:txBody>
          <a:bodyPr wrap="none" rtlCol="0">
            <a:spAutoFit/>
          </a:bodyPr>
          <a:lstStyle/>
          <a:p>
            <a:pPr algn="ctr"/>
            <a:r>
              <a:rPr lang="en-US" dirty="0"/>
              <a:t>Image upload path</a:t>
            </a:r>
          </a:p>
        </p:txBody>
      </p:sp>
      <p:cxnSp>
        <p:nvCxnSpPr>
          <p:cNvPr id="39" name="Straight Arrow Connector 38"/>
          <p:cNvCxnSpPr>
            <a:cxnSpLocks/>
          </p:cNvCxnSpPr>
          <p:nvPr/>
        </p:nvCxnSpPr>
        <p:spPr>
          <a:xfrm flipH="1">
            <a:off x="5971975" y="2467712"/>
            <a:ext cx="985777" cy="3976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4064924" y="4663440"/>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251602" y="4772837"/>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461797" y="4636381"/>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70478" y="4732266"/>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034348" y="1929237"/>
            <a:ext cx="230870" cy="201453"/>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50F8730-D705-49D0-AE0E-4F1951B3C269}"/>
              </a:ext>
            </a:extLst>
          </p:cNvPr>
          <p:cNvSpPr txBox="1"/>
          <p:nvPr/>
        </p:nvSpPr>
        <p:spPr>
          <a:xfrm>
            <a:off x="6251409" y="2885633"/>
            <a:ext cx="5460294" cy="369332"/>
          </a:xfrm>
          <a:prstGeom prst="rect">
            <a:avLst/>
          </a:prstGeom>
          <a:noFill/>
        </p:spPr>
        <p:txBody>
          <a:bodyPr wrap="square" rtlCol="0">
            <a:spAutoFit/>
          </a:bodyPr>
          <a:lstStyle/>
          <a:p>
            <a:pPr algn="ctr"/>
            <a:r>
              <a:rPr lang="en-US" b="1" i="1" dirty="0"/>
              <a:t>Vendor-supplied services (fairly rigid)</a:t>
            </a:r>
          </a:p>
        </p:txBody>
      </p:sp>
      <p:sp>
        <p:nvSpPr>
          <p:cNvPr id="37" name="TextBox 36"/>
          <p:cNvSpPr txBox="1"/>
          <p:nvPr/>
        </p:nvSpPr>
        <p:spPr>
          <a:xfrm>
            <a:off x="2452323" y="5384745"/>
            <a:ext cx="4189747" cy="523220"/>
          </a:xfrm>
          <a:prstGeom prst="rect">
            <a:avLst/>
          </a:prstGeom>
          <a:noFill/>
        </p:spPr>
        <p:txBody>
          <a:bodyPr wrap="square" rtlCol="0">
            <a:spAutoFit/>
          </a:bodyPr>
          <a:lstStyle/>
          <a:p>
            <a:pPr algn="ctr"/>
            <a:r>
              <a:rPr lang="en-US" sz="2800" b="1" dirty="0">
                <a:solidFill>
                  <a:srgbClr val="C00000"/>
                </a:solidFill>
              </a:rPr>
              <a:t>No Hardware Accelerators</a:t>
            </a:r>
          </a:p>
        </p:txBody>
      </p:sp>
      <p:pic>
        <p:nvPicPr>
          <p:cNvPr id="40" name="Picture 39">
            <a:extLst>
              <a:ext uri="{FF2B5EF4-FFF2-40B4-BE49-F238E27FC236}">
                <a16:creationId xmlns:a16="http://schemas.microsoft.com/office/drawing/2014/main" id="{9A021CC7-4535-458E-A91D-DC0F1FB1765A}"/>
              </a:ext>
            </a:extLst>
          </p:cNvPr>
          <p:cNvPicPr>
            <a:picLocks noChangeAspect="1"/>
          </p:cNvPicPr>
          <p:nvPr/>
        </p:nvPicPr>
        <p:blipFill rotWithShape="1">
          <a:blip r:embed="rId2"/>
          <a:srcRect l="78841" t="39565" r="4045" b="7042"/>
          <a:stretch/>
        </p:blipFill>
        <p:spPr>
          <a:xfrm>
            <a:off x="1436998" y="2226787"/>
            <a:ext cx="261463" cy="571019"/>
          </a:xfrm>
          <a:prstGeom prst="rect">
            <a:avLst/>
          </a:prstGeom>
        </p:spPr>
      </p:pic>
      <p:pic>
        <p:nvPicPr>
          <p:cNvPr id="41" name="Picture 40">
            <a:extLst>
              <a:ext uri="{FF2B5EF4-FFF2-40B4-BE49-F238E27FC236}">
                <a16:creationId xmlns:a16="http://schemas.microsoft.com/office/drawing/2014/main" id="{670C66D4-1AB1-4393-9BE0-A35C0468F26F}"/>
              </a:ext>
            </a:extLst>
          </p:cNvPr>
          <p:cNvPicPr>
            <a:picLocks noChangeAspect="1"/>
          </p:cNvPicPr>
          <p:nvPr/>
        </p:nvPicPr>
        <p:blipFill>
          <a:blip r:embed="rId5"/>
          <a:stretch>
            <a:fillRect/>
          </a:stretch>
        </p:blipFill>
        <p:spPr>
          <a:xfrm>
            <a:off x="4370248" y="2118167"/>
            <a:ext cx="901328" cy="507174"/>
          </a:xfrm>
          <a:prstGeom prst="rect">
            <a:avLst/>
          </a:prstGeom>
        </p:spPr>
      </p:pic>
      <p:sp>
        <p:nvSpPr>
          <p:cNvPr id="47" name="TextBox 46">
            <a:extLst>
              <a:ext uri="{FF2B5EF4-FFF2-40B4-BE49-F238E27FC236}">
                <a16:creationId xmlns:a16="http://schemas.microsoft.com/office/drawing/2014/main" id="{00A47E8F-3E15-4006-B4ED-E4C82FE4ED30}"/>
              </a:ext>
            </a:extLst>
          </p:cNvPr>
          <p:cNvSpPr txBox="1"/>
          <p:nvPr/>
        </p:nvSpPr>
        <p:spPr>
          <a:xfrm>
            <a:off x="4370827" y="2437593"/>
            <a:ext cx="889876" cy="184666"/>
          </a:xfrm>
          <a:prstGeom prst="rect">
            <a:avLst/>
          </a:prstGeom>
          <a:solidFill>
            <a:schemeClr val="bg1"/>
          </a:solidFill>
        </p:spPr>
        <p:txBody>
          <a:bodyPr wrap="square" rtlCol="0">
            <a:spAutoFit/>
          </a:bodyPr>
          <a:lstStyle/>
          <a:p>
            <a:pPr algn="ctr"/>
            <a:r>
              <a:rPr lang="en-US" sz="600" b="1" dirty="0">
                <a:solidFill>
                  <a:srgbClr val="0070C0"/>
                </a:solidFill>
                <a:latin typeface="Arial" panose="020B0604020202020204" pitchFamily="34" charset="0"/>
                <a:cs typeface="Arial" panose="020B0604020202020204" pitchFamily="34" charset="0"/>
              </a:rPr>
              <a:t>Azure IoT Hub</a:t>
            </a:r>
          </a:p>
        </p:txBody>
      </p:sp>
      <p:sp>
        <p:nvSpPr>
          <p:cNvPr id="48" name="Footer Placeholder 3">
            <a:extLst>
              <a:ext uri="{FF2B5EF4-FFF2-40B4-BE49-F238E27FC236}">
                <a16:creationId xmlns:a16="http://schemas.microsoft.com/office/drawing/2014/main" id="{F3965620-F8F5-4FB6-99D6-6E6F65FF52F2}"/>
              </a:ext>
            </a:extLst>
          </p:cNvPr>
          <p:cNvSpPr>
            <a:spLocks noGrp="1"/>
          </p:cNvSpPr>
          <p:nvPr>
            <p:ph type="ftr" sz="quarter" idx="11"/>
          </p:nvPr>
        </p:nvSpPr>
        <p:spPr>
          <a:xfrm>
            <a:off x="4842932" y="6470704"/>
            <a:ext cx="5901459" cy="274320"/>
          </a:xfrm>
        </p:spPr>
        <p:txBody>
          <a:bodyPr/>
          <a:lstStyle/>
          <a:p>
            <a:r>
              <a:rPr lang="en-US"/>
              <a:t>http://www.cs.cornell.edu/courses/cs5412/2022sp</a:t>
            </a:r>
            <a:endParaRPr lang="en-US" dirty="0"/>
          </a:p>
        </p:txBody>
      </p:sp>
    </p:spTree>
    <p:extLst>
      <p:ext uri="{BB962C8B-B14F-4D97-AF65-F5344CB8AC3E}">
        <p14:creationId xmlns:p14="http://schemas.microsoft.com/office/powerpoint/2010/main" val="2210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37" presetClass="path" presetSubtype="0" accel="50000" decel="50000" fill="hold" nodeType="withEffect">
                                  <p:stCondLst>
                                    <p:cond delay="0"/>
                                  </p:stCondLst>
                                  <p:childTnLst>
                                    <p:animMotion origin="layout" path="M 4.375E-6 2.22222E-6 L 0.13958 -0.11019 C 0.16849 -0.13496 0.21224 -0.14792 0.25794 -0.14792 C 0.31002 -0.14792 0.35182 -0.13496 0.38072 -0.11019 L 0.52044 2.22222E-6 " pathEditMode="relative" rAng="0" ptsTypes="AAAAA">
                                      <p:cBhvr>
                                        <p:cTn id="9" dur="5000" fill="hold"/>
                                        <p:tgtEl>
                                          <p:spTgt spid="40"/>
                                        </p:tgtEl>
                                        <p:attrNameLst>
                                          <p:attrName>ppt_x</p:attrName>
                                          <p:attrName>ppt_y</p:attrName>
                                        </p:attrNameLst>
                                      </p:cBhvr>
                                      <p:rCtr x="26016" y="-7407"/>
                                    </p:animMotion>
                                  </p:childTnLst>
                                </p:cTn>
                              </p:par>
                              <p:par>
                                <p:cTn id="10" presetID="14" presetClass="entr" presetSubtype="1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0"/>
                            </p:stCondLst>
                            <p:childTnLst>
                              <p:par>
                                <p:cTn id="14" presetID="1" presetClass="entr" presetSubtype="0" fill="hold" grpId="1"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5500"/>
                            </p:stCondLst>
                            <p:childTnLst>
                              <p:par>
                                <p:cTn id="17" presetID="42" presetClass="path" presetSubtype="0" accel="50000" decel="50000" fill="hold" grpId="0" nodeType="afterEffect">
                                  <p:stCondLst>
                                    <p:cond delay="1500"/>
                                  </p:stCondLst>
                                  <p:childTnLst>
                                    <p:animMotion origin="layout" path="M -2.08333E-6 -3.33333E-6 L 0.21042 0.27153 " pathEditMode="relative" rAng="0" ptsTypes="AA">
                                      <p:cBhvr>
                                        <p:cTn id="18" dur="4000" fill="hold"/>
                                        <p:tgtEl>
                                          <p:spTgt spid="22"/>
                                        </p:tgtEl>
                                        <p:attrNameLst>
                                          <p:attrName>ppt_x</p:attrName>
                                          <p:attrName>ppt_y</p:attrName>
                                        </p:attrNameLst>
                                      </p:cBhvr>
                                      <p:rCtr x="10521" y="13565"/>
                                    </p:animMotion>
                                  </p:childTnLst>
                                </p:cTn>
                              </p:par>
                            </p:childTnLst>
                          </p:cTn>
                        </p:par>
                        <p:par>
                          <p:cTn id="19" fill="hold">
                            <p:stCondLst>
                              <p:cond delay="11000"/>
                            </p:stCondLst>
                            <p:childTnLst>
                              <p:par>
                                <p:cTn id="20" presetID="1" presetClass="entr" presetSubtype="0" fill="hold" grpId="1" nodeType="afterEffect">
                                  <p:stCondLst>
                                    <p:cond delay="1500"/>
                                  </p:stCondLst>
                                  <p:childTnLst>
                                    <p:set>
                                      <p:cBhvr>
                                        <p:cTn id="21" dur="1" fill="hold">
                                          <p:stCondLst>
                                            <p:cond delay="0"/>
                                          </p:stCondLst>
                                        </p:cTn>
                                        <p:tgtEl>
                                          <p:spTgt spid="44"/>
                                        </p:tgtEl>
                                        <p:attrNameLst>
                                          <p:attrName>style.visibility</p:attrName>
                                        </p:attrNameLst>
                                      </p:cBhvr>
                                      <p:to>
                                        <p:strVal val="visible"/>
                                      </p:to>
                                    </p:set>
                                  </p:childTnLst>
                                </p:cTn>
                              </p:par>
                            </p:childTnLst>
                          </p:cTn>
                        </p:par>
                        <p:par>
                          <p:cTn id="22" fill="hold">
                            <p:stCondLst>
                              <p:cond delay="12500"/>
                            </p:stCondLst>
                            <p:childTnLst>
                              <p:par>
                                <p:cTn id="23" presetID="21" presetClass="emph" presetSubtype="0" fill="hold" grpId="0" nodeType="afterEffect">
                                  <p:stCondLst>
                                    <p:cond delay="2250"/>
                                  </p:stCondLst>
                                  <p:childTnLst>
                                    <p:animClr clrSpc="hsl" dir="cw">
                                      <p:cBhvr override="childStyle">
                                        <p:cTn id="24" dur="1250" fill="hold"/>
                                        <p:tgtEl>
                                          <p:spTgt spid="44"/>
                                        </p:tgtEl>
                                        <p:attrNameLst>
                                          <p:attrName>style.color</p:attrName>
                                        </p:attrNameLst>
                                      </p:cBhvr>
                                      <p:by>
                                        <p:hsl h="7200000" s="0" l="0"/>
                                      </p:by>
                                    </p:animClr>
                                    <p:animClr clrSpc="hsl" dir="cw">
                                      <p:cBhvr>
                                        <p:cTn id="25" dur="1250" fill="hold"/>
                                        <p:tgtEl>
                                          <p:spTgt spid="44"/>
                                        </p:tgtEl>
                                        <p:attrNameLst>
                                          <p:attrName>fillcolor</p:attrName>
                                        </p:attrNameLst>
                                      </p:cBhvr>
                                      <p:by>
                                        <p:hsl h="7200000" s="0" l="0"/>
                                      </p:by>
                                    </p:animClr>
                                    <p:animClr clrSpc="hsl" dir="cw">
                                      <p:cBhvr>
                                        <p:cTn id="26" dur="1250" fill="hold"/>
                                        <p:tgtEl>
                                          <p:spTgt spid="44"/>
                                        </p:tgtEl>
                                        <p:attrNameLst>
                                          <p:attrName>stroke.color</p:attrName>
                                        </p:attrNameLst>
                                      </p:cBhvr>
                                      <p:by>
                                        <p:hsl h="7200000" s="0" l="0"/>
                                      </p:by>
                                    </p:animClr>
                                    <p:set>
                                      <p:cBhvr>
                                        <p:cTn id="27" dur="1250" fill="hold"/>
                                        <p:tgtEl>
                                          <p:spTgt spid="44"/>
                                        </p:tgtEl>
                                        <p:attrNameLst>
                                          <p:attrName>fill.type</p:attrName>
                                        </p:attrNameLst>
                                      </p:cBhvr>
                                      <p:to>
                                        <p:strVal val="solid"/>
                                      </p:to>
                                    </p:set>
                                  </p:childTnLst>
                                </p:cTn>
                              </p:par>
                              <p:par>
                                <p:cTn id="28" presetID="14" presetClass="entr" presetSubtype="1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randombar(horizontal)">
                                      <p:cBhvr>
                                        <p:cTn id="30" dur="500"/>
                                        <p:tgtEl>
                                          <p:spTgt spid="37"/>
                                        </p:tgtEl>
                                      </p:cBhvr>
                                    </p:animEffect>
                                  </p:childTnLst>
                                </p:cTn>
                              </p:par>
                              <p:par>
                                <p:cTn id="31" presetID="1" presetClass="exit" presetSubtype="0" fill="hold" grpId="2" nodeType="withEffect">
                                  <p:stCondLst>
                                    <p:cond delay="150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44" grpId="0" animBg="1"/>
      <p:bldP spid="44" grpId="1" animBg="1"/>
      <p:bldP spid="22" grpId="0" animBg="1"/>
      <p:bldP spid="22" grpId="1" animBg="1"/>
      <p:bldP spid="22" grpId="2" animBg="1"/>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81E3DD6-0FAD-4EB0-AB70-00F432E50233}"/>
              </a:ext>
            </a:extLst>
          </p:cNvPr>
          <p:cNvSpPr txBox="1"/>
          <p:nvPr/>
        </p:nvSpPr>
        <p:spPr>
          <a:xfrm>
            <a:off x="158238" y="4016559"/>
            <a:ext cx="1642225" cy="369332"/>
          </a:xfrm>
          <a:prstGeom prst="rect">
            <a:avLst/>
          </a:prstGeom>
          <a:noFill/>
        </p:spPr>
        <p:txBody>
          <a:bodyPr wrap="square" rtlCol="0">
            <a:spAutoFit/>
          </a:bodyPr>
          <a:lstStyle/>
          <a:p>
            <a:pPr algn="ctr"/>
            <a:r>
              <a:rPr lang="en-US" dirty="0"/>
              <a:t>IoT Devices</a:t>
            </a:r>
          </a:p>
        </p:txBody>
      </p:sp>
      <p:sp>
        <p:nvSpPr>
          <p:cNvPr id="42" name="TextBox 41">
            <a:extLst>
              <a:ext uri="{FF2B5EF4-FFF2-40B4-BE49-F238E27FC236}">
                <a16:creationId xmlns:a16="http://schemas.microsoft.com/office/drawing/2014/main" id="{395F166A-DBFD-49FB-9D14-A1D089C132E3}"/>
              </a:ext>
            </a:extLst>
          </p:cNvPr>
          <p:cNvSpPr txBox="1"/>
          <p:nvPr/>
        </p:nvSpPr>
        <p:spPr>
          <a:xfrm>
            <a:off x="6251409" y="2885633"/>
            <a:ext cx="5460294" cy="646331"/>
          </a:xfrm>
          <a:prstGeom prst="rect">
            <a:avLst/>
          </a:prstGeom>
          <a:noFill/>
        </p:spPr>
        <p:txBody>
          <a:bodyPr wrap="square" rtlCol="0">
            <a:spAutoFit/>
          </a:bodyPr>
          <a:lstStyle/>
          <a:p>
            <a:pPr algn="ctr"/>
            <a:r>
              <a:rPr lang="en-US" b="1" i="1" dirty="0">
                <a:solidFill>
                  <a:srgbClr val="C00000"/>
                </a:solidFill>
              </a:rPr>
              <a:t>Today: Functions do lightweight computing and interact purely with vendor-supplied (standardized) services.</a:t>
            </a:r>
          </a:p>
        </p:txBody>
      </p:sp>
      <p:sp>
        <p:nvSpPr>
          <p:cNvPr id="31" name="Flowchart: Magnetic Disk 30"/>
          <p:cNvSpPr/>
          <p:nvPr/>
        </p:nvSpPr>
        <p:spPr>
          <a:xfrm>
            <a:off x="6957752" y="1866973"/>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Blob Store</a:t>
            </a:r>
          </a:p>
        </p:txBody>
      </p:sp>
      <p:sp>
        <p:nvSpPr>
          <p:cNvPr id="32" name="Flowchart: Magnetic Disk 31"/>
          <p:cNvSpPr/>
          <p:nvPr/>
        </p:nvSpPr>
        <p:spPr>
          <a:xfrm>
            <a:off x="8259703" y="1863390"/>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NoSQL Database</a:t>
            </a:r>
          </a:p>
        </p:txBody>
      </p:sp>
      <p:sp>
        <p:nvSpPr>
          <p:cNvPr id="33" name="Flowchart: Magnetic Disk 32"/>
          <p:cNvSpPr/>
          <p:nvPr/>
        </p:nvSpPr>
        <p:spPr>
          <a:xfrm>
            <a:off x="9561654" y="1868949"/>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 processing engine</a:t>
            </a:r>
          </a:p>
        </p:txBody>
      </p:sp>
      <p:sp>
        <p:nvSpPr>
          <p:cNvPr id="34" name="TextBox 33"/>
          <p:cNvSpPr txBox="1"/>
          <p:nvPr/>
        </p:nvSpPr>
        <p:spPr>
          <a:xfrm>
            <a:off x="11039302" y="2238176"/>
            <a:ext cx="466794" cy="369332"/>
          </a:xfrm>
          <a:prstGeom prst="rect">
            <a:avLst/>
          </a:prstGeom>
          <a:noFill/>
        </p:spPr>
        <p:txBody>
          <a:bodyPr wrap="none" rtlCol="0">
            <a:spAutoFit/>
          </a:bodyPr>
          <a:lstStyle/>
          <a:p>
            <a:r>
              <a:rPr lang="en-US" dirty="0"/>
              <a:t>. . .</a:t>
            </a:r>
          </a:p>
        </p:txBody>
      </p:sp>
      <p:cxnSp>
        <p:nvCxnSpPr>
          <p:cNvPr id="38" name="Straight Arrow Connector 37"/>
          <p:cNvCxnSpPr>
            <a:cxnSpLocks/>
          </p:cNvCxnSpPr>
          <p:nvPr/>
        </p:nvCxnSpPr>
        <p:spPr>
          <a:xfrm flipH="1">
            <a:off x="5971975" y="2467712"/>
            <a:ext cx="985777" cy="3976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24040" y="1795862"/>
            <a:ext cx="1527818" cy="1069472"/>
          </a:xfrm>
          <a:prstGeom prst="rect">
            <a:avLst/>
          </a:prstGeom>
        </p:spPr>
      </p:pic>
      <p:sp>
        <p:nvSpPr>
          <p:cNvPr id="71" name="Can 70"/>
          <p:cNvSpPr/>
          <p:nvPr/>
        </p:nvSpPr>
        <p:spPr>
          <a:xfrm>
            <a:off x="6516210" y="1828800"/>
            <a:ext cx="4811697" cy="4208016"/>
          </a:xfrm>
          <a:prstGeom prst="can">
            <a:avLst/>
          </a:prstGeom>
          <a:solidFill>
            <a:srgbClr val="FFC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1549" y="342342"/>
            <a:ext cx="11167872" cy="1499616"/>
          </a:xfrm>
        </p:spPr>
        <p:txBody>
          <a:bodyPr/>
          <a:lstStyle/>
          <a:p>
            <a:r>
              <a:rPr lang="en-US" dirty="0"/>
              <a:t>Suppose a cow stumbles. Is it hurt?</a:t>
            </a:r>
            <a:endParaRPr lang="en-US" b="1" dirty="0">
              <a:solidFill>
                <a:srgbClr val="C00000"/>
              </a:solidFill>
            </a:endParaRP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2" y="1685547"/>
            <a:ext cx="644117" cy="362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13" y="2286286"/>
            <a:ext cx="644117" cy="3628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38" y="2996045"/>
            <a:ext cx="644117" cy="362852"/>
          </a:xfrm>
          <a:prstGeom prst="rect">
            <a:avLst/>
          </a:prstGeom>
        </p:spPr>
      </p:pic>
      <p:cxnSp>
        <p:nvCxnSpPr>
          <p:cNvPr id="11" name="Straight Arrow Connector 10"/>
          <p:cNvCxnSpPr>
            <a:cxnSpLocks/>
            <a:stCxn id="6" idx="2"/>
          </p:cNvCxnSpPr>
          <p:nvPr/>
        </p:nvCxnSpPr>
        <p:spPr>
          <a:xfrm>
            <a:off x="2136061" y="2048399"/>
            <a:ext cx="1512661" cy="10144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2"/>
          </p:cNvCxnSpPr>
          <p:nvPr/>
        </p:nvCxnSpPr>
        <p:spPr>
          <a:xfrm>
            <a:off x="2047672" y="2649138"/>
            <a:ext cx="1601050" cy="903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480297" y="3358897"/>
            <a:ext cx="3292712" cy="18745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4077184" y="3044067"/>
            <a:ext cx="1298500" cy="1298500"/>
          </a:xfrm>
          <a:prstGeom prst="rect">
            <a:avLst/>
          </a:prstGeom>
        </p:spPr>
      </p:pic>
      <p:pic>
        <p:nvPicPr>
          <p:cNvPr id="64" name="Picture 63"/>
          <p:cNvPicPr>
            <a:picLocks noChangeAspect="1"/>
          </p:cNvPicPr>
          <p:nvPr/>
        </p:nvPicPr>
        <p:blipFill>
          <a:blip r:embed="rId5"/>
          <a:stretch>
            <a:fillRect/>
          </a:stretch>
        </p:blipFill>
        <p:spPr>
          <a:xfrm>
            <a:off x="7055784" y="3307307"/>
            <a:ext cx="1925772" cy="674613"/>
          </a:xfrm>
          <a:prstGeom prst="rect">
            <a:avLst/>
          </a:prstGeom>
        </p:spPr>
      </p:pic>
      <p:pic>
        <p:nvPicPr>
          <p:cNvPr id="67" name="Picture 66"/>
          <p:cNvPicPr>
            <a:picLocks noChangeAspect="1"/>
          </p:cNvPicPr>
          <p:nvPr/>
        </p:nvPicPr>
        <p:blipFill>
          <a:blip r:embed="rId5"/>
          <a:stretch>
            <a:fillRect/>
          </a:stretch>
        </p:blipFill>
        <p:spPr>
          <a:xfrm>
            <a:off x="9001275" y="4089833"/>
            <a:ext cx="1925772" cy="674613"/>
          </a:xfrm>
          <a:prstGeom prst="rect">
            <a:avLst/>
          </a:prstGeom>
        </p:spPr>
      </p:pic>
      <p:pic>
        <p:nvPicPr>
          <p:cNvPr id="70" name="Picture 69"/>
          <p:cNvPicPr>
            <a:picLocks noChangeAspect="1"/>
          </p:cNvPicPr>
          <p:nvPr/>
        </p:nvPicPr>
        <p:blipFill>
          <a:blip r:embed="rId5"/>
          <a:stretch>
            <a:fillRect/>
          </a:stretch>
        </p:blipFill>
        <p:spPr>
          <a:xfrm>
            <a:off x="6640497" y="4493211"/>
            <a:ext cx="1925772" cy="674613"/>
          </a:xfrm>
          <a:prstGeom prst="rect">
            <a:avLst/>
          </a:prstGeom>
        </p:spPr>
      </p:pic>
      <p:sp>
        <p:nvSpPr>
          <p:cNvPr id="74" name="TextBox 73"/>
          <p:cNvSpPr txBox="1"/>
          <p:nvPr/>
        </p:nvSpPr>
        <p:spPr>
          <a:xfrm>
            <a:off x="3773009" y="5949989"/>
            <a:ext cx="8418991" cy="523220"/>
          </a:xfrm>
          <a:prstGeom prst="rect">
            <a:avLst/>
          </a:prstGeom>
          <a:noFill/>
        </p:spPr>
        <p:txBody>
          <a:bodyPr wrap="square" rtlCol="0">
            <a:spAutoFit/>
          </a:bodyPr>
          <a:lstStyle/>
          <a:p>
            <a:pPr algn="ctr"/>
            <a:r>
              <a:rPr lang="en-US" sz="2800" b="1" dirty="0"/>
              <a:t>Ken’s research: Tools to build these smart </a:t>
            </a:r>
            <a:r>
              <a:rPr lang="en-US" sz="2800" b="1" dirty="0">
                <a:sym typeface="Symbol" panose="05050102010706020507" pitchFamily="18" charset="2"/>
              </a:rPr>
              <a:t>-Services</a:t>
            </a:r>
            <a:endParaRPr lang="en-US" sz="2800" b="1" dirty="0"/>
          </a:p>
        </p:txBody>
      </p:sp>
      <p:sp>
        <p:nvSpPr>
          <p:cNvPr id="76" name="Right Arrow 75"/>
          <p:cNvSpPr/>
          <p:nvPr/>
        </p:nvSpPr>
        <p:spPr>
          <a:xfrm>
            <a:off x="5489354" y="4575639"/>
            <a:ext cx="1100409" cy="484632"/>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 name="Rectangle 2"/>
          <p:cNvSpPr/>
          <p:nvPr/>
        </p:nvSpPr>
        <p:spPr>
          <a:xfrm>
            <a:off x="1472857" y="3154204"/>
            <a:ext cx="1958933" cy="646331"/>
          </a:xfrm>
          <a:prstGeom prst="rect">
            <a:avLst/>
          </a:prstGeom>
          <a:solidFill>
            <a:srgbClr val="FFC000"/>
          </a:solidFill>
          <a:ln w="12700">
            <a:solidFill>
              <a:srgbClr val="002060"/>
            </a:solidFill>
          </a:ln>
        </p:spPr>
        <p:txBody>
          <a:bodyPr wrap="none">
            <a:spAutoFit/>
          </a:bodyPr>
          <a:lstStyle/>
          <a:p>
            <a:pPr algn="ctr"/>
            <a:r>
              <a:rPr lang="en-US" b="1" dirty="0"/>
              <a:t>Google GRPC</a:t>
            </a:r>
            <a:br>
              <a:rPr lang="en-US" b="1" dirty="0"/>
            </a:br>
            <a:r>
              <a:rPr lang="en-US" b="1" dirty="0"/>
              <a:t>Slow but universal</a:t>
            </a:r>
          </a:p>
        </p:txBody>
      </p:sp>
      <p:sp>
        <p:nvSpPr>
          <p:cNvPr id="46" name="Freeform 45"/>
          <p:cNvSpPr/>
          <p:nvPr/>
        </p:nvSpPr>
        <p:spPr>
          <a:xfrm>
            <a:off x="4064924" y="4663440"/>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251602" y="4772837"/>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461797" y="4636381"/>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870478" y="4732266"/>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02625" y="1411837"/>
            <a:ext cx="4580313" cy="599843"/>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869656" y="1455021"/>
            <a:ext cx="1946560" cy="369332"/>
          </a:xfrm>
          <a:prstGeom prst="rect">
            <a:avLst/>
          </a:prstGeom>
          <a:noFill/>
        </p:spPr>
        <p:txBody>
          <a:bodyPr wrap="none" rtlCol="0">
            <a:spAutoFit/>
          </a:bodyPr>
          <a:lstStyle/>
          <a:p>
            <a:pPr algn="ctr"/>
            <a:r>
              <a:rPr lang="en-US" dirty="0"/>
              <a:t>Image upload path</a:t>
            </a:r>
          </a:p>
        </p:txBody>
      </p:sp>
      <p:grpSp>
        <p:nvGrpSpPr>
          <p:cNvPr id="14" name="Group 13">
            <a:extLst>
              <a:ext uri="{FF2B5EF4-FFF2-40B4-BE49-F238E27FC236}">
                <a16:creationId xmlns:a16="http://schemas.microsoft.com/office/drawing/2014/main" id="{81ED5D28-6030-46B0-83BC-20A2F706188B}"/>
              </a:ext>
            </a:extLst>
          </p:cNvPr>
          <p:cNvGrpSpPr/>
          <p:nvPr/>
        </p:nvGrpSpPr>
        <p:grpSpPr>
          <a:xfrm>
            <a:off x="4370248" y="2118167"/>
            <a:ext cx="901328" cy="507174"/>
            <a:chOff x="4370248" y="2118167"/>
            <a:chExt cx="901328" cy="507174"/>
          </a:xfrm>
          <a:scene3d>
            <a:camera prst="orthographicFront">
              <a:rot lat="0" lon="0" rev="0"/>
            </a:camera>
            <a:lightRig rig="threePt" dir="t"/>
          </a:scene3d>
        </p:grpSpPr>
        <p:pic>
          <p:nvPicPr>
            <p:cNvPr id="10" name="Picture 9">
              <a:extLst>
                <a:ext uri="{FF2B5EF4-FFF2-40B4-BE49-F238E27FC236}">
                  <a16:creationId xmlns:a16="http://schemas.microsoft.com/office/drawing/2014/main" id="{0419E338-BCAE-4E24-BBA9-AC4BD0C5D2E9}"/>
                </a:ext>
              </a:extLst>
            </p:cNvPr>
            <p:cNvPicPr>
              <a:picLocks noChangeAspect="1"/>
            </p:cNvPicPr>
            <p:nvPr/>
          </p:nvPicPr>
          <p:blipFill>
            <a:blip r:embed="rId6"/>
            <a:stretch>
              <a:fillRect/>
            </a:stretch>
          </p:blipFill>
          <p:spPr>
            <a:xfrm>
              <a:off x="4370248" y="2118167"/>
              <a:ext cx="901328" cy="507174"/>
            </a:xfrm>
            <a:prstGeom prst="rect">
              <a:avLst/>
            </a:prstGeom>
          </p:spPr>
        </p:pic>
        <p:sp>
          <p:nvSpPr>
            <p:cNvPr id="12" name="TextBox 11">
              <a:extLst>
                <a:ext uri="{FF2B5EF4-FFF2-40B4-BE49-F238E27FC236}">
                  <a16:creationId xmlns:a16="http://schemas.microsoft.com/office/drawing/2014/main" id="{823FB598-458B-4D76-B824-014CF0D4D79A}"/>
                </a:ext>
              </a:extLst>
            </p:cNvPr>
            <p:cNvSpPr txBox="1"/>
            <p:nvPr/>
          </p:nvSpPr>
          <p:spPr>
            <a:xfrm>
              <a:off x="4370827" y="2437593"/>
              <a:ext cx="889876" cy="184666"/>
            </a:xfrm>
            <a:prstGeom prst="rect">
              <a:avLst/>
            </a:prstGeom>
            <a:solidFill>
              <a:schemeClr val="bg1"/>
            </a:solidFill>
          </p:spPr>
          <p:txBody>
            <a:bodyPr wrap="square" rtlCol="0">
              <a:spAutoFit/>
            </a:bodyPr>
            <a:lstStyle/>
            <a:p>
              <a:pPr algn="ctr"/>
              <a:r>
                <a:rPr lang="en-US" sz="600" b="1" dirty="0">
                  <a:solidFill>
                    <a:srgbClr val="0070C0"/>
                  </a:solidFill>
                  <a:latin typeface="Arial" panose="020B0604020202020204" pitchFamily="34" charset="0"/>
                  <a:cs typeface="Arial" panose="020B0604020202020204" pitchFamily="34" charset="0"/>
                </a:rPr>
                <a:t>Azure IoT Hub</a:t>
              </a:r>
            </a:p>
          </p:txBody>
        </p:sp>
      </p:grpSp>
      <p:sp>
        <p:nvSpPr>
          <p:cNvPr id="40" name="Footer Placeholder 3">
            <a:extLst>
              <a:ext uri="{FF2B5EF4-FFF2-40B4-BE49-F238E27FC236}">
                <a16:creationId xmlns:a16="http://schemas.microsoft.com/office/drawing/2014/main" id="{941D1F96-F06B-4C78-9FD4-3D4971E85290}"/>
              </a:ext>
            </a:extLst>
          </p:cNvPr>
          <p:cNvSpPr>
            <a:spLocks noGrp="1"/>
          </p:cNvSpPr>
          <p:nvPr>
            <p:ph type="ftr" sz="quarter" idx="11"/>
          </p:nvPr>
        </p:nvSpPr>
        <p:spPr>
          <a:xfrm>
            <a:off x="4842932" y="6470704"/>
            <a:ext cx="5901459" cy="274320"/>
          </a:xfrm>
        </p:spPr>
        <p:txBody>
          <a:bodyPr/>
          <a:lstStyle/>
          <a:p>
            <a:r>
              <a:rPr lang="en-US"/>
              <a:t>http://www.cs.cornell.edu/courses/cs5412/2022sp</a:t>
            </a:r>
            <a:endParaRPr lang="en-US" dirty="0"/>
          </a:p>
        </p:txBody>
      </p:sp>
      <p:sp>
        <p:nvSpPr>
          <p:cNvPr id="4" name="TextBox 3"/>
          <p:cNvSpPr txBox="1"/>
          <p:nvPr/>
        </p:nvSpPr>
        <p:spPr>
          <a:xfrm>
            <a:off x="7055784" y="2084832"/>
            <a:ext cx="3781549" cy="646331"/>
          </a:xfrm>
          <a:prstGeom prst="rect">
            <a:avLst/>
          </a:prstGeom>
          <a:noFill/>
        </p:spPr>
        <p:txBody>
          <a:bodyPr wrap="square" rtlCol="0">
            <a:spAutoFit/>
          </a:bodyPr>
          <a:lstStyle/>
          <a:p>
            <a:pPr algn="ctr"/>
            <a:r>
              <a:rPr lang="en-US" b="1" dirty="0"/>
              <a:t>Cow hoof-health evaluation </a:t>
            </a:r>
            <a:r>
              <a:rPr lang="en-US" b="1" dirty="0" err="1"/>
              <a:t>microservice</a:t>
            </a:r>
            <a:endParaRPr lang="en-US" b="1" dirty="0"/>
          </a:p>
        </p:txBody>
      </p:sp>
    </p:spTree>
    <p:extLst>
      <p:ext uri="{BB962C8B-B14F-4D97-AF65-F5344CB8AC3E}">
        <p14:creationId xmlns:p14="http://schemas.microsoft.com/office/powerpoint/2010/main" val="381437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randombar(horizontal)">
                                      <p:cBhvr>
                                        <p:cTn id="10" dur="500"/>
                                        <p:tgtEl>
                                          <p:spTgt spid="7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an 53"/>
          <p:cNvSpPr/>
          <p:nvPr/>
        </p:nvSpPr>
        <p:spPr>
          <a:xfrm>
            <a:off x="6853472" y="3605762"/>
            <a:ext cx="1452873" cy="1263336"/>
          </a:xfrm>
          <a:prstGeom prst="can">
            <a:avLst/>
          </a:prstGeom>
          <a:solidFill>
            <a:srgbClr val="FFC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Flowchart: Magnetic Disk 30"/>
          <p:cNvSpPr/>
          <p:nvPr/>
        </p:nvSpPr>
        <p:spPr>
          <a:xfrm>
            <a:off x="6957752" y="1866973"/>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Blob Store</a:t>
            </a:r>
          </a:p>
        </p:txBody>
      </p:sp>
      <p:sp>
        <p:nvSpPr>
          <p:cNvPr id="32" name="Flowchart: Magnetic Disk 31"/>
          <p:cNvSpPr/>
          <p:nvPr/>
        </p:nvSpPr>
        <p:spPr>
          <a:xfrm>
            <a:off x="8259703" y="1863390"/>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NoSQL Database</a:t>
            </a:r>
          </a:p>
        </p:txBody>
      </p:sp>
      <p:sp>
        <p:nvSpPr>
          <p:cNvPr id="33" name="Flowchart: Magnetic Disk 32"/>
          <p:cNvSpPr/>
          <p:nvPr/>
        </p:nvSpPr>
        <p:spPr>
          <a:xfrm>
            <a:off x="9561654" y="1868949"/>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 processing engine</a:t>
            </a:r>
          </a:p>
        </p:txBody>
      </p:sp>
      <p:sp>
        <p:nvSpPr>
          <p:cNvPr id="34" name="TextBox 33"/>
          <p:cNvSpPr txBox="1"/>
          <p:nvPr/>
        </p:nvSpPr>
        <p:spPr>
          <a:xfrm>
            <a:off x="11039302" y="2238176"/>
            <a:ext cx="466794" cy="369332"/>
          </a:xfrm>
          <a:prstGeom prst="rect">
            <a:avLst/>
          </a:prstGeom>
          <a:noFill/>
        </p:spPr>
        <p:txBody>
          <a:bodyPr wrap="none" rtlCol="0">
            <a:spAutoFit/>
          </a:bodyPr>
          <a:lstStyle/>
          <a:p>
            <a:r>
              <a:rPr lang="en-US" dirty="0"/>
              <a:t>. . .</a:t>
            </a:r>
          </a:p>
        </p:txBody>
      </p:sp>
      <p:cxnSp>
        <p:nvCxnSpPr>
          <p:cNvPr id="38" name="Straight Arrow Connector 37"/>
          <p:cNvCxnSpPr>
            <a:cxnSpLocks/>
          </p:cNvCxnSpPr>
          <p:nvPr/>
        </p:nvCxnSpPr>
        <p:spPr>
          <a:xfrm flipH="1">
            <a:off x="5971975" y="2467712"/>
            <a:ext cx="985777" cy="3976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24040" y="1795862"/>
            <a:ext cx="1527818" cy="1069472"/>
          </a:xfrm>
          <a:prstGeom prst="rect">
            <a:avLst/>
          </a:prstGeom>
        </p:spPr>
      </p:pic>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1549" y="342342"/>
            <a:ext cx="11167872" cy="1499616"/>
          </a:xfrm>
        </p:spPr>
        <p:txBody>
          <a:bodyPr/>
          <a:lstStyle/>
          <a:p>
            <a:r>
              <a:rPr lang="en-US" b="1" dirty="0">
                <a:solidFill>
                  <a:srgbClr val="C00000"/>
                </a:solidFill>
              </a:rPr>
              <a:t>Revisiting our Edge </a:t>
            </a:r>
            <a:r>
              <a:rPr lang="en-US" b="1" dirty="0" err="1">
                <a:solidFill>
                  <a:srgbClr val="C00000"/>
                </a:solidFill>
              </a:rPr>
              <a:t>IoT</a:t>
            </a:r>
            <a:r>
              <a:rPr lang="en-US" b="1" dirty="0">
                <a:solidFill>
                  <a:srgbClr val="C00000"/>
                </a:solidFill>
              </a:rPr>
              <a:t> Example</a:t>
            </a:r>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2" y="1685547"/>
            <a:ext cx="644117" cy="362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13" y="2286286"/>
            <a:ext cx="644117" cy="3628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38" y="2996045"/>
            <a:ext cx="644117" cy="362852"/>
          </a:xfrm>
          <a:prstGeom prst="rect">
            <a:avLst/>
          </a:prstGeom>
        </p:spPr>
      </p:pic>
      <p:cxnSp>
        <p:nvCxnSpPr>
          <p:cNvPr id="11" name="Straight Arrow Connector 10"/>
          <p:cNvCxnSpPr>
            <a:cxnSpLocks/>
            <a:stCxn id="6" idx="2"/>
          </p:cNvCxnSpPr>
          <p:nvPr/>
        </p:nvCxnSpPr>
        <p:spPr>
          <a:xfrm>
            <a:off x="2136061" y="2048399"/>
            <a:ext cx="1512661" cy="10144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2"/>
          </p:cNvCxnSpPr>
          <p:nvPr/>
        </p:nvCxnSpPr>
        <p:spPr>
          <a:xfrm>
            <a:off x="2047672" y="2649138"/>
            <a:ext cx="1601050" cy="903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480297" y="3358897"/>
            <a:ext cx="3292712" cy="18745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4077184" y="3044067"/>
            <a:ext cx="1298500" cy="1298500"/>
          </a:xfrm>
          <a:prstGeom prst="rect">
            <a:avLst/>
          </a:prstGeom>
        </p:spPr>
      </p:pic>
      <p:sp>
        <p:nvSpPr>
          <p:cNvPr id="76" name="Right Arrow 75"/>
          <p:cNvSpPr/>
          <p:nvPr/>
        </p:nvSpPr>
        <p:spPr>
          <a:xfrm>
            <a:off x="5664257" y="4121689"/>
            <a:ext cx="1100409" cy="484632"/>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 name="Rectangle 2"/>
          <p:cNvSpPr/>
          <p:nvPr/>
        </p:nvSpPr>
        <p:spPr>
          <a:xfrm>
            <a:off x="1472857" y="3154204"/>
            <a:ext cx="1958933" cy="646331"/>
          </a:xfrm>
          <a:prstGeom prst="rect">
            <a:avLst/>
          </a:prstGeom>
          <a:solidFill>
            <a:srgbClr val="FFC000"/>
          </a:solidFill>
          <a:ln w="12700">
            <a:solidFill>
              <a:srgbClr val="002060"/>
            </a:solidFill>
          </a:ln>
        </p:spPr>
        <p:txBody>
          <a:bodyPr wrap="none">
            <a:spAutoFit/>
          </a:bodyPr>
          <a:lstStyle/>
          <a:p>
            <a:pPr algn="ctr"/>
            <a:r>
              <a:rPr lang="en-US" b="1" dirty="0"/>
              <a:t>Google GRPC </a:t>
            </a:r>
            <a:br>
              <a:rPr lang="en-US" b="1" dirty="0"/>
            </a:br>
            <a:r>
              <a:rPr lang="en-US" b="1" dirty="0"/>
              <a:t>Slow but universal</a:t>
            </a:r>
          </a:p>
        </p:txBody>
      </p:sp>
      <p:pic>
        <p:nvPicPr>
          <p:cNvPr id="40" name="Picture 39"/>
          <p:cNvPicPr>
            <a:picLocks noChangeAspect="1"/>
          </p:cNvPicPr>
          <p:nvPr/>
        </p:nvPicPr>
        <p:blipFill>
          <a:blip r:embed="rId5">
            <a:duotone>
              <a:prstClr val="black"/>
              <a:schemeClr val="accent3">
                <a:tint val="45000"/>
                <a:satMod val="400000"/>
              </a:schemeClr>
            </a:duotone>
          </a:blip>
          <a:stretch>
            <a:fillRect/>
          </a:stretch>
        </p:blipFill>
        <p:spPr>
          <a:xfrm>
            <a:off x="8669501" y="3562191"/>
            <a:ext cx="1441465" cy="1260597"/>
          </a:xfrm>
          <a:prstGeom prst="rect">
            <a:avLst/>
          </a:prstGeom>
        </p:spPr>
      </p:pic>
      <p:pic>
        <p:nvPicPr>
          <p:cNvPr id="41" name="Picture 40"/>
          <p:cNvPicPr>
            <a:picLocks noChangeAspect="1"/>
          </p:cNvPicPr>
          <p:nvPr/>
        </p:nvPicPr>
        <p:blipFill>
          <a:blip r:embed="rId5">
            <a:duotone>
              <a:prstClr val="black"/>
              <a:schemeClr val="tx2">
                <a:tint val="45000"/>
                <a:satMod val="400000"/>
              </a:schemeClr>
            </a:duotone>
          </a:blip>
          <a:stretch>
            <a:fillRect/>
          </a:stretch>
        </p:blipFill>
        <p:spPr>
          <a:xfrm>
            <a:off x="10318569" y="3712268"/>
            <a:ext cx="1441465" cy="1260597"/>
          </a:xfrm>
          <a:prstGeom prst="rect">
            <a:avLst/>
          </a:prstGeom>
        </p:spPr>
      </p:pic>
      <p:sp>
        <p:nvSpPr>
          <p:cNvPr id="39" name="TextBox 38">
            <a:extLst>
              <a:ext uri="{FF2B5EF4-FFF2-40B4-BE49-F238E27FC236}">
                <a16:creationId xmlns:a16="http://schemas.microsoft.com/office/drawing/2014/main" id="{9DD821E6-F3BB-4312-B401-FC8066B6250D}"/>
              </a:ext>
            </a:extLst>
          </p:cNvPr>
          <p:cNvSpPr txBox="1"/>
          <p:nvPr/>
        </p:nvSpPr>
        <p:spPr>
          <a:xfrm>
            <a:off x="158238" y="4016559"/>
            <a:ext cx="1642225" cy="369332"/>
          </a:xfrm>
          <a:prstGeom prst="rect">
            <a:avLst/>
          </a:prstGeom>
          <a:noFill/>
        </p:spPr>
        <p:txBody>
          <a:bodyPr wrap="square" rtlCol="0">
            <a:spAutoFit/>
          </a:bodyPr>
          <a:lstStyle/>
          <a:p>
            <a:pPr algn="ctr"/>
            <a:r>
              <a:rPr lang="en-US" dirty="0"/>
              <a:t>IoT Devices</a:t>
            </a:r>
          </a:p>
        </p:txBody>
      </p:sp>
      <p:sp>
        <p:nvSpPr>
          <p:cNvPr id="46" name="Freeform 45"/>
          <p:cNvSpPr/>
          <p:nvPr/>
        </p:nvSpPr>
        <p:spPr>
          <a:xfrm>
            <a:off x="4064924" y="4663440"/>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251602" y="4772837"/>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461797" y="4636381"/>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870478" y="4732266"/>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02625" y="1411837"/>
            <a:ext cx="4580313" cy="599843"/>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869656" y="1455021"/>
            <a:ext cx="1946560" cy="369332"/>
          </a:xfrm>
          <a:prstGeom prst="rect">
            <a:avLst/>
          </a:prstGeom>
          <a:noFill/>
        </p:spPr>
        <p:txBody>
          <a:bodyPr wrap="none" rtlCol="0">
            <a:spAutoFit/>
          </a:bodyPr>
          <a:lstStyle/>
          <a:p>
            <a:pPr algn="ctr"/>
            <a:r>
              <a:rPr lang="en-US" dirty="0"/>
              <a:t>Image upload path</a:t>
            </a:r>
          </a:p>
        </p:txBody>
      </p:sp>
      <p:sp>
        <p:nvSpPr>
          <p:cNvPr id="35" name="Freeform 34"/>
          <p:cNvSpPr/>
          <p:nvPr/>
        </p:nvSpPr>
        <p:spPr>
          <a:xfrm rot="17007311">
            <a:off x="6727846" y="3217541"/>
            <a:ext cx="1173451" cy="210599"/>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7007311" flipH="1" flipV="1">
            <a:off x="7048946" y="3269356"/>
            <a:ext cx="1156982" cy="224145"/>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65892B8-17F2-4181-BC31-2EA64C404B59}"/>
              </a:ext>
            </a:extLst>
          </p:cNvPr>
          <p:cNvPicPr>
            <a:picLocks noChangeAspect="1"/>
          </p:cNvPicPr>
          <p:nvPr/>
        </p:nvPicPr>
        <p:blipFill rotWithShape="1">
          <a:blip r:embed="rId2"/>
          <a:srcRect l="78841" t="39565" r="4045" b="7042"/>
          <a:stretch/>
        </p:blipFill>
        <p:spPr>
          <a:xfrm>
            <a:off x="7826820" y="2374872"/>
            <a:ext cx="186649" cy="407630"/>
          </a:xfrm>
          <a:prstGeom prst="rect">
            <a:avLst/>
          </a:prstGeom>
        </p:spPr>
      </p:pic>
      <p:sp>
        <p:nvSpPr>
          <p:cNvPr id="44" name="TextBox 43"/>
          <p:cNvSpPr txBox="1"/>
          <p:nvPr/>
        </p:nvSpPr>
        <p:spPr>
          <a:xfrm>
            <a:off x="6483949" y="4927661"/>
            <a:ext cx="5584588" cy="1384995"/>
          </a:xfrm>
          <a:prstGeom prst="rect">
            <a:avLst/>
          </a:prstGeom>
          <a:noFill/>
        </p:spPr>
        <p:txBody>
          <a:bodyPr wrap="square" rtlCol="0">
            <a:spAutoFit/>
          </a:bodyPr>
          <a:lstStyle/>
          <a:p>
            <a:pPr algn="ctr"/>
            <a:r>
              <a:rPr lang="en-US" sz="2800" b="1" dirty="0">
                <a:solidFill>
                  <a:srgbClr val="00B050"/>
                </a:solidFill>
              </a:rPr>
              <a:t>Hardware Accelerators and Machine-Learned Models Available.</a:t>
            </a:r>
            <a:br>
              <a:rPr lang="en-US" sz="2800" b="1" dirty="0">
                <a:solidFill>
                  <a:srgbClr val="00B050"/>
                </a:solidFill>
              </a:rPr>
            </a:br>
            <a:r>
              <a:rPr lang="en-US" sz="2800" b="1" dirty="0">
                <a:solidFill>
                  <a:srgbClr val="00B050"/>
                </a:solidFill>
              </a:rPr>
              <a:t>Managed by the “App Service”</a:t>
            </a:r>
          </a:p>
        </p:txBody>
      </p:sp>
      <p:pic>
        <p:nvPicPr>
          <p:cNvPr id="42" name="Picture 41">
            <a:extLst>
              <a:ext uri="{FF2B5EF4-FFF2-40B4-BE49-F238E27FC236}">
                <a16:creationId xmlns:a16="http://schemas.microsoft.com/office/drawing/2014/main" id="{F708055F-E08C-402C-8C5C-42A7B0204BC0}"/>
              </a:ext>
            </a:extLst>
          </p:cNvPr>
          <p:cNvPicPr>
            <a:picLocks noChangeAspect="1"/>
          </p:cNvPicPr>
          <p:nvPr/>
        </p:nvPicPr>
        <p:blipFill>
          <a:blip r:embed="rId6"/>
          <a:stretch>
            <a:fillRect/>
          </a:stretch>
        </p:blipFill>
        <p:spPr>
          <a:xfrm>
            <a:off x="4370248" y="2118167"/>
            <a:ext cx="901328" cy="507174"/>
          </a:xfrm>
          <a:prstGeom prst="rect">
            <a:avLst/>
          </a:prstGeom>
        </p:spPr>
      </p:pic>
      <p:sp>
        <p:nvSpPr>
          <p:cNvPr id="45" name="TextBox 44">
            <a:extLst>
              <a:ext uri="{FF2B5EF4-FFF2-40B4-BE49-F238E27FC236}">
                <a16:creationId xmlns:a16="http://schemas.microsoft.com/office/drawing/2014/main" id="{22747FCD-24D4-471B-BE90-B10E50CA4ED5}"/>
              </a:ext>
            </a:extLst>
          </p:cNvPr>
          <p:cNvSpPr txBox="1"/>
          <p:nvPr/>
        </p:nvSpPr>
        <p:spPr>
          <a:xfrm>
            <a:off x="4370827" y="2437593"/>
            <a:ext cx="889876" cy="184666"/>
          </a:xfrm>
          <a:prstGeom prst="rect">
            <a:avLst/>
          </a:prstGeom>
          <a:solidFill>
            <a:schemeClr val="bg1"/>
          </a:solidFill>
        </p:spPr>
        <p:txBody>
          <a:bodyPr wrap="square" rtlCol="0">
            <a:spAutoFit/>
          </a:bodyPr>
          <a:lstStyle/>
          <a:p>
            <a:pPr algn="ctr"/>
            <a:r>
              <a:rPr lang="en-US" sz="600" b="1" dirty="0">
                <a:solidFill>
                  <a:srgbClr val="0070C0"/>
                </a:solidFill>
                <a:latin typeface="Arial" panose="020B0604020202020204" pitchFamily="34" charset="0"/>
                <a:cs typeface="Arial" panose="020B0604020202020204" pitchFamily="34" charset="0"/>
              </a:rPr>
              <a:t>Azure IoT Hub</a:t>
            </a:r>
          </a:p>
        </p:txBody>
      </p:sp>
      <p:sp>
        <p:nvSpPr>
          <p:cNvPr id="52" name="Footer Placeholder 3">
            <a:extLst>
              <a:ext uri="{FF2B5EF4-FFF2-40B4-BE49-F238E27FC236}">
                <a16:creationId xmlns:a16="http://schemas.microsoft.com/office/drawing/2014/main" id="{FDEF45DC-4B96-45C3-A799-3EFBAC543B83}"/>
              </a:ext>
            </a:extLst>
          </p:cNvPr>
          <p:cNvSpPr>
            <a:spLocks noGrp="1"/>
          </p:cNvSpPr>
          <p:nvPr>
            <p:ph type="ftr" sz="quarter" idx="11"/>
          </p:nvPr>
        </p:nvSpPr>
        <p:spPr>
          <a:xfrm>
            <a:off x="4842932" y="6470704"/>
            <a:ext cx="5901459" cy="274320"/>
          </a:xfrm>
        </p:spPr>
        <p:txBody>
          <a:bodyPr/>
          <a:lstStyle/>
          <a:p>
            <a:r>
              <a:rPr lang="en-US"/>
              <a:t>http://www.cs.cornell.edu/courses/cs5412/2022sp</a:t>
            </a:r>
            <a:endParaRPr lang="en-US" dirty="0"/>
          </a:p>
        </p:txBody>
      </p:sp>
      <p:pic>
        <p:nvPicPr>
          <p:cNvPr id="53" name="Picture 52"/>
          <p:cNvPicPr>
            <a:picLocks noChangeAspect="1"/>
          </p:cNvPicPr>
          <p:nvPr/>
        </p:nvPicPr>
        <p:blipFill>
          <a:blip r:embed="rId7"/>
          <a:stretch>
            <a:fillRect/>
          </a:stretch>
        </p:blipFill>
        <p:spPr>
          <a:xfrm>
            <a:off x="7165481" y="4128167"/>
            <a:ext cx="1034405" cy="362360"/>
          </a:xfrm>
          <a:prstGeom prst="rect">
            <a:avLst/>
          </a:prstGeom>
        </p:spPr>
      </p:pic>
      <p:sp>
        <p:nvSpPr>
          <p:cNvPr id="55" name="Freeform 54"/>
          <p:cNvSpPr/>
          <p:nvPr/>
        </p:nvSpPr>
        <p:spPr>
          <a:xfrm>
            <a:off x="6912747" y="4000606"/>
            <a:ext cx="75123" cy="385285"/>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0913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3000"/>
                            </p:stCondLst>
                            <p:childTnLst>
                              <p:par>
                                <p:cTn id="11" presetID="1" presetClass="exit"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6.25E-7 4.07407E-6 L -0.06185 0.24305 " pathEditMode="relative" rAng="0" ptsTypes="AA">
                                      <p:cBhvr>
                                        <p:cTn id="14" dur="2000" fill="hold"/>
                                        <p:tgtEl>
                                          <p:spTgt spid="37"/>
                                        </p:tgtEl>
                                        <p:attrNameLst>
                                          <p:attrName>ppt_x</p:attrName>
                                          <p:attrName>ppt_y</p:attrName>
                                        </p:attrNameLst>
                                      </p:cBhvr>
                                      <p:rCtr x="-3099" y="12153"/>
                                    </p:animMotion>
                                  </p:childTnLst>
                                </p:cTn>
                              </p:par>
                            </p:childTnLst>
                          </p:cTn>
                        </p:par>
                        <p:par>
                          <p:cTn id="15" fill="hold">
                            <p:stCondLst>
                              <p:cond delay="5000"/>
                            </p:stCondLst>
                            <p:childTnLst>
                              <p:par>
                                <p:cTn id="16" presetID="14"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9D1E-3CBD-4E81-838D-5DDD97BDE116}"/>
              </a:ext>
            </a:extLst>
          </p:cNvPr>
          <p:cNvSpPr>
            <a:spLocks noGrp="1"/>
          </p:cNvSpPr>
          <p:nvPr>
            <p:ph type="title"/>
          </p:nvPr>
        </p:nvSpPr>
        <p:spPr/>
        <p:txBody>
          <a:bodyPr/>
          <a:lstStyle/>
          <a:p>
            <a:r>
              <a:rPr lang="en-US" dirty="0"/>
              <a:t>Many steps involved!</a:t>
            </a:r>
          </a:p>
        </p:txBody>
      </p:sp>
      <p:sp>
        <p:nvSpPr>
          <p:cNvPr id="6" name="Content Placeholder 5">
            <a:extLst>
              <a:ext uri="{FF2B5EF4-FFF2-40B4-BE49-F238E27FC236}">
                <a16:creationId xmlns:a16="http://schemas.microsoft.com/office/drawing/2014/main" id="{BAE986E1-6215-4729-A9CD-C6B09D633DEE}"/>
              </a:ext>
            </a:extLst>
          </p:cNvPr>
          <p:cNvSpPr>
            <a:spLocks noGrp="1"/>
          </p:cNvSpPr>
          <p:nvPr>
            <p:ph idx="1"/>
          </p:nvPr>
        </p:nvSpPr>
        <p:spPr/>
        <p:txBody>
          <a:bodyPr/>
          <a:lstStyle/>
          <a:p>
            <a:r>
              <a:rPr lang="en-US" dirty="0"/>
              <a:t>We needed to send a drone to watch the herd.  Fields are big… it had to find them first.</a:t>
            </a:r>
          </a:p>
          <a:p>
            <a:endParaRPr lang="en-US" dirty="0"/>
          </a:p>
          <a:p>
            <a:r>
              <a:rPr lang="en-US" dirty="0"/>
              <a:t>It figured out which cow is which</a:t>
            </a:r>
          </a:p>
          <a:p>
            <a:r>
              <a:rPr lang="en-US" dirty="0"/>
              <a:t>It noticed that Bessie walked unevenly</a:t>
            </a:r>
          </a:p>
          <a:p>
            <a:r>
              <a:rPr lang="en-US" dirty="0"/>
              <a:t>It asked “Is she hurt?  Or was she just walking on rough terrain?”</a:t>
            </a:r>
          </a:p>
          <a:p>
            <a:r>
              <a:rPr lang="en-US" dirty="0"/>
              <a:t>We decided to call a vet and have her check Bessie’s right front foot.</a:t>
            </a:r>
          </a:p>
        </p:txBody>
      </p:sp>
      <p:sp>
        <p:nvSpPr>
          <p:cNvPr id="3" name="Footer Placeholder 2">
            <a:extLst>
              <a:ext uri="{FF2B5EF4-FFF2-40B4-BE49-F238E27FC236}">
                <a16:creationId xmlns:a16="http://schemas.microsoft.com/office/drawing/2014/main" id="{C18AA892-CA00-4D87-8331-520A818356CA}"/>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505CB9DF-1356-4FD7-81EC-585C23823391}"/>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254007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48D6-7335-40A8-AD09-A2D2C889D347}"/>
              </a:ext>
            </a:extLst>
          </p:cNvPr>
          <p:cNvSpPr>
            <a:spLocks noGrp="1"/>
          </p:cNvSpPr>
          <p:nvPr>
            <p:ph type="title"/>
          </p:nvPr>
        </p:nvSpPr>
        <p:spPr/>
        <p:txBody>
          <a:bodyPr/>
          <a:lstStyle/>
          <a:p>
            <a:r>
              <a:rPr lang="en-US" dirty="0"/>
              <a:t>Many components were involved</a:t>
            </a:r>
          </a:p>
        </p:txBody>
      </p:sp>
      <p:sp>
        <p:nvSpPr>
          <p:cNvPr id="3" name="Content Placeholder 2">
            <a:extLst>
              <a:ext uri="{FF2B5EF4-FFF2-40B4-BE49-F238E27FC236}">
                <a16:creationId xmlns:a16="http://schemas.microsoft.com/office/drawing/2014/main" id="{441D1B5F-12D9-44BA-80C1-AB94D2ED7BBA}"/>
              </a:ext>
            </a:extLst>
          </p:cNvPr>
          <p:cNvSpPr>
            <a:spLocks noGrp="1"/>
          </p:cNvSpPr>
          <p:nvPr>
            <p:ph idx="1"/>
          </p:nvPr>
        </p:nvSpPr>
        <p:spPr/>
        <p:txBody>
          <a:bodyPr>
            <a:normAutofit fontScale="92500" lnSpcReduction="10000"/>
          </a:bodyPr>
          <a:lstStyle/>
          <a:p>
            <a:r>
              <a:rPr lang="en-US" dirty="0"/>
              <a:t>Azure Blob Upload: For putting photos into the Binary Large Objects store.</a:t>
            </a:r>
          </a:p>
          <a:p>
            <a:r>
              <a:rPr lang="en-US" dirty="0"/>
              <a:t>Cosmos DB: A general-purpose NoSQL database with “processing” power.</a:t>
            </a:r>
          </a:p>
          <a:p>
            <a:r>
              <a:rPr lang="en-US" dirty="0"/>
              <a:t>Azure image processing service:  Can do many “photoshop” tasks.</a:t>
            </a:r>
          </a:p>
          <a:p>
            <a:r>
              <a:rPr lang="en-US" dirty="0"/>
              <a:t>Azure IoT Hub: Secure connectivity to our drone.</a:t>
            </a:r>
          </a:p>
          <a:p>
            <a:r>
              <a:rPr lang="en-US" dirty="0"/>
              <a:t>Azure IoT Edge: Wasn’t even shown, but it was on the prior slide (“mini-cloud close to the IoT device or drone”).</a:t>
            </a:r>
          </a:p>
          <a:p>
            <a:r>
              <a:rPr lang="en-US" dirty="0"/>
              <a:t>Azure Function Service: Lightweight container launching.</a:t>
            </a:r>
          </a:p>
          <a:p>
            <a:r>
              <a:rPr lang="en-US" dirty="0"/>
              <a:t>Specialized </a:t>
            </a:r>
            <a:r>
              <a:rPr lang="en-US" dirty="0">
                <a:sym typeface="Symbol" panose="05050102010706020507" pitchFamily="18" charset="2"/>
              </a:rPr>
              <a:t>Service with GPU accelerator: You can build these and manage them with the Azure Hybrid Cloud layer, which includes the Azure App Service.</a:t>
            </a:r>
            <a:endParaRPr lang="en-US" dirty="0"/>
          </a:p>
        </p:txBody>
      </p:sp>
      <p:sp>
        <p:nvSpPr>
          <p:cNvPr id="4" name="Footer Placeholder 3">
            <a:extLst>
              <a:ext uri="{FF2B5EF4-FFF2-40B4-BE49-F238E27FC236}">
                <a16:creationId xmlns:a16="http://schemas.microsoft.com/office/drawing/2014/main" id="{184F1FC8-88B0-4D39-A3EB-3E448F86C6D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29452C7-6507-4451-94F7-E1B7022CD847}"/>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1877895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23EE63-2DFB-4B81-96CA-23052B8201A8}"/>
              </a:ext>
            </a:extLst>
          </p:cNvPr>
          <p:cNvPicPr>
            <a:picLocks noChangeAspect="1"/>
          </p:cNvPicPr>
          <p:nvPr/>
        </p:nvPicPr>
        <p:blipFill>
          <a:blip r:embed="rId2"/>
          <a:stretch>
            <a:fillRect/>
          </a:stretch>
        </p:blipFill>
        <p:spPr>
          <a:xfrm>
            <a:off x="5800087" y="3379176"/>
            <a:ext cx="3830960" cy="2154915"/>
          </a:xfrm>
          <a:prstGeom prst="rect">
            <a:avLst/>
          </a:prstGeom>
        </p:spPr>
      </p:pic>
      <p:sp>
        <p:nvSpPr>
          <p:cNvPr id="2" name="Title 1">
            <a:extLst>
              <a:ext uri="{FF2B5EF4-FFF2-40B4-BE49-F238E27FC236}">
                <a16:creationId xmlns:a16="http://schemas.microsoft.com/office/drawing/2014/main" id="{7490A8FE-E52F-4E22-BEAD-1A693F6A4DA6}"/>
              </a:ext>
            </a:extLst>
          </p:cNvPr>
          <p:cNvSpPr>
            <a:spLocks noGrp="1"/>
          </p:cNvSpPr>
          <p:nvPr>
            <p:ph type="title"/>
          </p:nvPr>
        </p:nvSpPr>
        <p:spPr/>
        <p:txBody>
          <a:bodyPr>
            <a:normAutofit fontScale="90000"/>
          </a:bodyPr>
          <a:lstStyle/>
          <a:p>
            <a:r>
              <a:rPr lang="en-US" dirty="0"/>
              <a:t>The world is generating a new wave of IoT/ML pipelines… there are many use cases</a:t>
            </a:r>
          </a:p>
        </p:txBody>
      </p:sp>
      <p:sp>
        <p:nvSpPr>
          <p:cNvPr id="3" name="Content Placeholder 2">
            <a:extLst>
              <a:ext uri="{FF2B5EF4-FFF2-40B4-BE49-F238E27FC236}">
                <a16:creationId xmlns:a16="http://schemas.microsoft.com/office/drawing/2014/main" id="{EC424971-2D20-4206-A492-AEC9291D900A}"/>
              </a:ext>
            </a:extLst>
          </p:cNvPr>
          <p:cNvSpPr>
            <a:spLocks noGrp="1"/>
          </p:cNvSpPr>
          <p:nvPr>
            <p:ph idx="1"/>
          </p:nvPr>
        </p:nvSpPr>
        <p:spPr/>
        <p:txBody>
          <a:bodyPr/>
          <a:lstStyle/>
          <a:p>
            <a:r>
              <a:rPr lang="en-US" dirty="0"/>
              <a:t>Data sources                          Federated ML                 Smart </a:t>
            </a:r>
            <a:br>
              <a:rPr lang="en-US" dirty="0"/>
            </a:br>
            <a:r>
              <a:rPr lang="en-US" dirty="0"/>
              <a:t>                                             Distributed AI                Queries</a:t>
            </a:r>
          </a:p>
        </p:txBody>
      </p:sp>
      <p:sp>
        <p:nvSpPr>
          <p:cNvPr id="4" name="Footer Placeholder 3">
            <a:extLst>
              <a:ext uri="{FF2B5EF4-FFF2-40B4-BE49-F238E27FC236}">
                <a16:creationId xmlns:a16="http://schemas.microsoft.com/office/drawing/2014/main" id="{328937C9-24BF-48E9-A58E-583A7E12F1BF}"/>
              </a:ext>
            </a:extLst>
          </p:cNvPr>
          <p:cNvSpPr>
            <a:spLocks noGrp="1"/>
          </p:cNvSpPr>
          <p:nvPr>
            <p:ph type="ftr" sz="quarter" idx="11"/>
          </p:nvPr>
        </p:nvSpPr>
        <p:spPr/>
        <p:txBody>
          <a:bodyPr/>
          <a:lstStyle/>
          <a:p>
            <a:r>
              <a:rPr lang="en-US"/>
              <a:t>Ken Birman (ken@cs.cornell.edu)                                                                           </a:t>
            </a:r>
          </a:p>
        </p:txBody>
      </p:sp>
      <p:sp>
        <p:nvSpPr>
          <p:cNvPr id="5" name="Slide Number Placeholder 4">
            <a:extLst>
              <a:ext uri="{FF2B5EF4-FFF2-40B4-BE49-F238E27FC236}">
                <a16:creationId xmlns:a16="http://schemas.microsoft.com/office/drawing/2014/main" id="{7264BED2-B7F3-4933-8EE0-17A81E5F7BF1}"/>
              </a:ext>
            </a:extLst>
          </p:cNvPr>
          <p:cNvSpPr>
            <a:spLocks noGrp="1"/>
          </p:cNvSpPr>
          <p:nvPr>
            <p:ph type="sldNum" sz="quarter" idx="12"/>
          </p:nvPr>
        </p:nvSpPr>
        <p:spPr/>
        <p:txBody>
          <a:bodyPr/>
          <a:lstStyle/>
          <a:p>
            <a:fld id="{26165642-2DC6-4995-8FB3-76453B93C11F}" type="slidenum">
              <a:rPr lang="en-US" smtClean="0"/>
              <a:pPr/>
              <a:t>2</a:t>
            </a:fld>
            <a:endParaRPr lang="en-US"/>
          </a:p>
        </p:txBody>
      </p:sp>
      <p:pic>
        <p:nvPicPr>
          <p:cNvPr id="7" name="Picture 6">
            <a:extLst>
              <a:ext uri="{FF2B5EF4-FFF2-40B4-BE49-F238E27FC236}">
                <a16:creationId xmlns:a16="http://schemas.microsoft.com/office/drawing/2014/main" id="{2095E10B-C560-48A7-BB55-8A68EEF8A5A3}"/>
              </a:ext>
            </a:extLst>
          </p:cNvPr>
          <p:cNvPicPr>
            <a:picLocks noChangeAspect="1"/>
          </p:cNvPicPr>
          <p:nvPr/>
        </p:nvPicPr>
        <p:blipFill>
          <a:blip r:embed="rId3"/>
          <a:stretch>
            <a:fillRect/>
          </a:stretch>
        </p:blipFill>
        <p:spPr>
          <a:xfrm>
            <a:off x="696268" y="3118644"/>
            <a:ext cx="3531593" cy="1855466"/>
          </a:xfrm>
          <a:prstGeom prst="rect">
            <a:avLst/>
          </a:prstGeom>
        </p:spPr>
      </p:pic>
      <p:pic>
        <p:nvPicPr>
          <p:cNvPr id="6" name="Picture 5">
            <a:extLst>
              <a:ext uri="{FF2B5EF4-FFF2-40B4-BE49-F238E27FC236}">
                <a16:creationId xmlns:a16="http://schemas.microsoft.com/office/drawing/2014/main" id="{55758198-2807-417B-A287-EE04B7B11FD2}"/>
              </a:ext>
            </a:extLst>
          </p:cNvPr>
          <p:cNvPicPr>
            <a:picLocks noChangeAspect="1"/>
          </p:cNvPicPr>
          <p:nvPr/>
        </p:nvPicPr>
        <p:blipFill>
          <a:blip r:embed="rId4"/>
          <a:stretch>
            <a:fillRect/>
          </a:stretch>
        </p:blipFill>
        <p:spPr>
          <a:xfrm>
            <a:off x="1265326" y="3996855"/>
            <a:ext cx="3171724" cy="1524868"/>
          </a:xfrm>
          <a:prstGeom prst="rect">
            <a:avLst/>
          </a:prstGeom>
        </p:spPr>
      </p:pic>
      <p:sp>
        <p:nvSpPr>
          <p:cNvPr id="8" name="Arrow: Right 7">
            <a:extLst>
              <a:ext uri="{FF2B5EF4-FFF2-40B4-BE49-F238E27FC236}">
                <a16:creationId xmlns:a16="http://schemas.microsoft.com/office/drawing/2014/main" id="{5E4C841A-87D4-4039-981C-3465836396E8}"/>
              </a:ext>
            </a:extLst>
          </p:cNvPr>
          <p:cNvSpPr/>
          <p:nvPr/>
        </p:nvSpPr>
        <p:spPr>
          <a:xfrm>
            <a:off x="5439154" y="41890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A8A5B75-2837-4718-9BFE-BBDFB2E81C80}"/>
              </a:ext>
            </a:extLst>
          </p:cNvPr>
          <p:cNvSpPr/>
          <p:nvPr/>
        </p:nvSpPr>
        <p:spPr>
          <a:xfrm>
            <a:off x="9030422" y="41637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44556B6-8507-461F-B5D4-391D4352F725}"/>
              </a:ext>
            </a:extLst>
          </p:cNvPr>
          <p:cNvPicPr>
            <a:picLocks noChangeAspect="1"/>
          </p:cNvPicPr>
          <p:nvPr/>
        </p:nvPicPr>
        <p:blipFill>
          <a:blip r:embed="rId5"/>
          <a:stretch>
            <a:fillRect/>
          </a:stretch>
        </p:blipFill>
        <p:spPr>
          <a:xfrm flipH="1">
            <a:off x="10080505" y="3639963"/>
            <a:ext cx="1753911" cy="1315433"/>
          </a:xfrm>
          <a:prstGeom prst="rect">
            <a:avLst/>
          </a:prstGeom>
        </p:spPr>
      </p:pic>
      <p:sp>
        <p:nvSpPr>
          <p:cNvPr id="12" name="TextBox 11">
            <a:extLst>
              <a:ext uri="{FF2B5EF4-FFF2-40B4-BE49-F238E27FC236}">
                <a16:creationId xmlns:a16="http://schemas.microsoft.com/office/drawing/2014/main" id="{F0870E9F-181B-4968-A611-F3A3E404537E}"/>
              </a:ext>
            </a:extLst>
          </p:cNvPr>
          <p:cNvSpPr txBox="1"/>
          <p:nvPr/>
        </p:nvSpPr>
        <p:spPr>
          <a:xfrm>
            <a:off x="9634879" y="5130536"/>
            <a:ext cx="2537054" cy="1200329"/>
          </a:xfrm>
          <a:prstGeom prst="rect">
            <a:avLst/>
          </a:prstGeom>
          <a:noFill/>
        </p:spPr>
        <p:txBody>
          <a:bodyPr wrap="square" rtlCol="0">
            <a:spAutoFit/>
          </a:bodyPr>
          <a:lstStyle/>
          <a:p>
            <a:pPr algn="ctr"/>
            <a:r>
              <a:rPr lang="en-US" b="1" dirty="0"/>
              <a:t>How much should I budget for raw milk purchases in March for </a:t>
            </a:r>
            <a:r>
              <a:rPr lang="en-US" b="1"/>
              <a:t>my yoghurt </a:t>
            </a:r>
            <a:r>
              <a:rPr lang="en-US" b="1" dirty="0"/>
              <a:t>factory?”</a:t>
            </a:r>
          </a:p>
        </p:txBody>
      </p:sp>
      <p:pic>
        <p:nvPicPr>
          <p:cNvPr id="14" name="Picture 13"/>
          <p:cNvPicPr>
            <a:picLocks noChangeAspect="1"/>
          </p:cNvPicPr>
          <p:nvPr/>
        </p:nvPicPr>
        <p:blipFill rotWithShape="1">
          <a:blip r:embed="rId6"/>
          <a:srcRect t="27552"/>
          <a:stretch/>
        </p:blipFill>
        <p:spPr>
          <a:xfrm>
            <a:off x="2120376" y="4526716"/>
            <a:ext cx="3116739" cy="1782644"/>
          </a:xfrm>
          <a:prstGeom prst="rect">
            <a:avLst/>
          </a:prstGeom>
        </p:spPr>
      </p:pic>
    </p:spTree>
    <p:extLst>
      <p:ext uri="{BB962C8B-B14F-4D97-AF65-F5344CB8AC3E}">
        <p14:creationId xmlns:p14="http://schemas.microsoft.com/office/powerpoint/2010/main" val="2001643190"/>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A355-051A-4AE8-8CA3-1B844FD472AE}"/>
              </a:ext>
            </a:extLst>
          </p:cNvPr>
          <p:cNvSpPr>
            <a:spLocks noGrp="1"/>
          </p:cNvSpPr>
          <p:nvPr>
            <p:ph type="title"/>
          </p:nvPr>
        </p:nvSpPr>
        <p:spPr/>
        <p:txBody>
          <a:bodyPr/>
          <a:lstStyle/>
          <a:p>
            <a:r>
              <a:rPr lang="en-US" dirty="0"/>
              <a:t>Concept: Critical Path</a:t>
            </a:r>
          </a:p>
        </p:txBody>
      </p:sp>
      <p:sp>
        <p:nvSpPr>
          <p:cNvPr id="3" name="Content Placeholder 2">
            <a:extLst>
              <a:ext uri="{FF2B5EF4-FFF2-40B4-BE49-F238E27FC236}">
                <a16:creationId xmlns:a16="http://schemas.microsoft.com/office/drawing/2014/main" id="{66008779-68E9-4F3F-8C1B-9FFF46DB67B6}"/>
              </a:ext>
            </a:extLst>
          </p:cNvPr>
          <p:cNvSpPr>
            <a:spLocks noGrp="1"/>
          </p:cNvSpPr>
          <p:nvPr>
            <p:ph idx="1"/>
          </p:nvPr>
        </p:nvSpPr>
        <p:spPr/>
        <p:txBody>
          <a:bodyPr>
            <a:normAutofit/>
          </a:bodyPr>
          <a:lstStyle/>
          <a:p>
            <a:endParaRPr lang="en-US" dirty="0"/>
          </a:p>
          <a:p>
            <a:pPr algn="ctr"/>
            <a:r>
              <a:rPr lang="en-US" b="1" dirty="0"/>
              <a:t>The pathway in your system that shapes performance for some task.</a:t>
            </a:r>
          </a:p>
          <a:p>
            <a:pPr algn="ctr"/>
            <a:endParaRPr lang="en-US" b="1" dirty="0"/>
          </a:p>
          <a:p>
            <a:pPr algn="ctr"/>
            <a:r>
              <a:rPr lang="en-US" b="1" dirty="0"/>
              <a:t>If you make the critical path faster, you accelerate the task.</a:t>
            </a:r>
          </a:p>
          <a:p>
            <a:pPr algn="ctr"/>
            <a:endParaRPr lang="en-US" b="1" dirty="0"/>
          </a:p>
          <a:p>
            <a:r>
              <a:rPr lang="en-US" dirty="0"/>
              <a:t>But </a:t>
            </a:r>
            <a:r>
              <a:rPr lang="en-US" dirty="0">
                <a:sym typeface="Wingdings" panose="05000000000000000000" pitchFamily="2" charset="2"/>
              </a:rPr>
              <a:t>there might be a second critical path just a tiny bit slower than the one you are focused on, so fixing one might just reveal the other.</a:t>
            </a:r>
            <a:endParaRPr lang="en-US" dirty="0"/>
          </a:p>
        </p:txBody>
      </p:sp>
      <p:sp>
        <p:nvSpPr>
          <p:cNvPr id="4" name="Footer Placeholder 3">
            <a:extLst>
              <a:ext uri="{FF2B5EF4-FFF2-40B4-BE49-F238E27FC236}">
                <a16:creationId xmlns:a16="http://schemas.microsoft.com/office/drawing/2014/main" id="{8CA7E323-F285-4D6B-9378-A31B52666BD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5945388D-7E42-4E7A-AF95-E1D5C60B927B}"/>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8" name="Picture 7" descr="A sign on a pole&#10;&#10;Description automatically generated">
            <a:extLst>
              <a:ext uri="{FF2B5EF4-FFF2-40B4-BE49-F238E27FC236}">
                <a16:creationId xmlns:a16="http://schemas.microsoft.com/office/drawing/2014/main" id="{72A282C7-2D18-4556-A8CB-3599D7AA7E3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9649"/>
          <a:stretch/>
        </p:blipFill>
        <p:spPr>
          <a:xfrm>
            <a:off x="9117642" y="201168"/>
            <a:ext cx="2835023" cy="1883664"/>
          </a:xfrm>
          <a:prstGeom prst="rect">
            <a:avLst/>
          </a:prstGeom>
        </p:spPr>
      </p:pic>
    </p:spTree>
    <p:extLst>
      <p:ext uri="{BB962C8B-B14F-4D97-AF65-F5344CB8AC3E}">
        <p14:creationId xmlns:p14="http://schemas.microsoft.com/office/powerpoint/2010/main" val="281236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a:xfrm>
            <a:off x="4234103" y="56501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72540" y="5713617"/>
            <a:ext cx="2323360" cy="369332"/>
          </a:xfrm>
          <a:prstGeom prst="rect">
            <a:avLst/>
          </a:prstGeom>
          <a:noFill/>
        </p:spPr>
        <p:txBody>
          <a:bodyPr wrap="square" rtlCol="0">
            <a:spAutoFit/>
          </a:bodyPr>
          <a:lstStyle/>
          <a:p>
            <a:r>
              <a:rPr lang="en-US" b="1" dirty="0"/>
              <a:t>Schedule the vet!</a:t>
            </a:r>
          </a:p>
        </p:txBody>
      </p:sp>
      <p:pic>
        <p:nvPicPr>
          <p:cNvPr id="87" name="Picture 86">
            <a:extLst>
              <a:ext uri="{FF2B5EF4-FFF2-40B4-BE49-F238E27FC236}">
                <a16:creationId xmlns:a16="http://schemas.microsoft.com/office/drawing/2014/main" id="{93739E8A-474B-40FD-A24B-B049D53936A9}"/>
              </a:ext>
            </a:extLst>
          </p:cNvPr>
          <p:cNvPicPr>
            <a:picLocks noChangeAspect="1"/>
          </p:cNvPicPr>
          <p:nvPr/>
        </p:nvPicPr>
        <p:blipFill rotWithShape="1">
          <a:blip r:embed="rId2"/>
          <a:srcRect l="78841" t="39565" r="4045" b="7042"/>
          <a:stretch/>
        </p:blipFill>
        <p:spPr>
          <a:xfrm>
            <a:off x="5488294" y="2606771"/>
            <a:ext cx="107741" cy="235300"/>
          </a:xfrm>
          <a:prstGeom prst="rect">
            <a:avLst/>
          </a:prstGeom>
        </p:spPr>
      </p:pic>
      <p:pic>
        <p:nvPicPr>
          <p:cNvPr id="84" name="Picture 83">
            <a:extLst>
              <a:ext uri="{FF2B5EF4-FFF2-40B4-BE49-F238E27FC236}">
                <a16:creationId xmlns:a16="http://schemas.microsoft.com/office/drawing/2014/main" id="{2DBAC55A-5289-403D-ADB7-B27A51ABC10E}"/>
              </a:ext>
            </a:extLst>
          </p:cNvPr>
          <p:cNvPicPr>
            <a:picLocks noChangeAspect="1"/>
          </p:cNvPicPr>
          <p:nvPr/>
        </p:nvPicPr>
        <p:blipFill rotWithShape="1">
          <a:blip r:embed="rId2"/>
          <a:srcRect l="78841" t="39565" r="4045" b="7042"/>
          <a:stretch/>
        </p:blipFill>
        <p:spPr>
          <a:xfrm>
            <a:off x="8409643" y="4542625"/>
            <a:ext cx="261463" cy="571019"/>
          </a:xfrm>
          <a:prstGeom prst="rect">
            <a:avLst/>
          </a:prstGeom>
        </p:spPr>
      </p:pic>
      <p:cxnSp>
        <p:nvCxnSpPr>
          <p:cNvPr id="13" name="Straight Arrow Connector 12"/>
          <p:cNvCxnSpPr>
            <a:endCxn id="15" idx="2"/>
          </p:cNvCxnSpPr>
          <p:nvPr/>
        </p:nvCxnSpPr>
        <p:spPr>
          <a:xfrm>
            <a:off x="3705021" y="2541813"/>
            <a:ext cx="1475958" cy="1850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894423" y="4472247"/>
            <a:ext cx="1869738" cy="822960"/>
          </a:xfrm>
          <a:prstGeom prst="ellipse">
            <a:avLst/>
          </a:prstGeom>
          <a:noFill/>
          <a:ln w="38100">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535048" y="4335088"/>
            <a:ext cx="4275952" cy="1112519"/>
          </a:xfrm>
          <a:prstGeom prst="ellipse">
            <a:avLst/>
          </a:prstGeom>
          <a:noFill/>
          <a:ln w="38100">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9176334" y="5227986"/>
            <a:ext cx="611517" cy="369332"/>
          </a:xfrm>
          <a:prstGeom prst="rect">
            <a:avLst/>
          </a:prstGeom>
          <a:solidFill>
            <a:schemeClr val="bg1"/>
          </a:solidFill>
          <a:ln>
            <a:solidFill>
              <a:srgbClr val="FA5D06"/>
            </a:solidFill>
          </a:ln>
        </p:spPr>
        <p:txBody>
          <a:bodyPr wrap="square" rtlCol="0">
            <a:spAutoFit/>
          </a:bodyPr>
          <a:lstStyle/>
          <a:p>
            <a:pPr algn="ctr"/>
            <a:r>
              <a:rPr lang="en-US" b="1" dirty="0"/>
              <a:t>GPU</a:t>
            </a:r>
          </a:p>
        </p:txBody>
      </p:sp>
      <p:sp>
        <p:nvSpPr>
          <p:cNvPr id="77" name="TextBox 76"/>
          <p:cNvSpPr txBox="1"/>
          <p:nvPr/>
        </p:nvSpPr>
        <p:spPr>
          <a:xfrm>
            <a:off x="8400655" y="5230354"/>
            <a:ext cx="611517" cy="369332"/>
          </a:xfrm>
          <a:prstGeom prst="rect">
            <a:avLst/>
          </a:prstGeom>
          <a:solidFill>
            <a:schemeClr val="bg1"/>
          </a:solidFill>
          <a:ln>
            <a:solidFill>
              <a:srgbClr val="FA5D06"/>
            </a:solidFill>
          </a:ln>
        </p:spPr>
        <p:txBody>
          <a:bodyPr wrap="square" rtlCol="0">
            <a:spAutoFit/>
          </a:bodyPr>
          <a:lstStyle/>
          <a:p>
            <a:pPr algn="ctr"/>
            <a:r>
              <a:rPr lang="en-US" b="1" dirty="0"/>
              <a:t>GPU</a:t>
            </a:r>
          </a:p>
        </p:txBody>
      </p:sp>
      <p:sp>
        <p:nvSpPr>
          <p:cNvPr id="6" name="Title 5"/>
          <p:cNvSpPr>
            <a:spLocks noGrp="1"/>
          </p:cNvSpPr>
          <p:nvPr>
            <p:ph type="title"/>
          </p:nvPr>
        </p:nvSpPr>
        <p:spPr>
          <a:xfrm>
            <a:off x="950561" y="417653"/>
            <a:ext cx="9720072" cy="1499616"/>
          </a:xfrm>
        </p:spPr>
        <p:txBody>
          <a:bodyPr/>
          <a:lstStyle/>
          <a:p>
            <a:r>
              <a:rPr lang="en-US" b="1" dirty="0">
                <a:solidFill>
                  <a:srgbClr val="C00000"/>
                </a:solidFill>
              </a:rPr>
              <a:t>Critical Path? </a:t>
            </a:r>
            <a:r>
              <a:rPr lang="en-US" b="1" u="sng" dirty="0">
                <a:solidFill>
                  <a:srgbClr val="C00000"/>
                </a:solidFill>
              </a:rPr>
              <a:t>Many</a:t>
            </a:r>
            <a:r>
              <a:rPr lang="en-US" b="1" dirty="0">
                <a:solidFill>
                  <a:srgbClr val="C00000"/>
                </a:solidFill>
              </a:rPr>
              <a:t> elements!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21</a:t>
            </a:fld>
            <a:endParaRPr lang="en-US"/>
          </a:p>
        </p:txBody>
      </p:sp>
      <p:pic>
        <p:nvPicPr>
          <p:cNvPr id="7" name="Picture 6"/>
          <p:cNvPicPr>
            <a:picLocks noChangeAspect="1"/>
          </p:cNvPicPr>
          <p:nvPr/>
        </p:nvPicPr>
        <p:blipFill>
          <a:blip r:embed="rId3"/>
          <a:stretch>
            <a:fillRect/>
          </a:stretch>
        </p:blipFill>
        <p:spPr>
          <a:xfrm rot="983073">
            <a:off x="304498" y="2635595"/>
            <a:ext cx="1006531" cy="1006531"/>
          </a:xfrm>
          <a:prstGeom prst="rect">
            <a:avLst/>
          </a:prstGeom>
        </p:spPr>
      </p:pic>
      <p:cxnSp>
        <p:nvCxnSpPr>
          <p:cNvPr id="9" name="Straight Arrow Connector 8"/>
          <p:cNvCxnSpPr/>
          <p:nvPr/>
        </p:nvCxnSpPr>
        <p:spPr>
          <a:xfrm flipV="1">
            <a:off x="1527393" y="2560320"/>
            <a:ext cx="1165931" cy="68164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53203" y="2227900"/>
            <a:ext cx="1014153" cy="646331"/>
          </a:xfrm>
          <a:prstGeom prst="rect">
            <a:avLst/>
          </a:prstGeom>
          <a:noFill/>
        </p:spPr>
        <p:txBody>
          <a:bodyPr wrap="square" rtlCol="0">
            <a:spAutoFit/>
          </a:bodyPr>
          <a:lstStyle/>
          <a:p>
            <a:pPr algn="ctr"/>
            <a:r>
              <a:rPr lang="en-US" dirty="0"/>
              <a:t>Photo upload</a:t>
            </a:r>
          </a:p>
        </p:txBody>
      </p:sp>
      <p:sp>
        <p:nvSpPr>
          <p:cNvPr id="12" name="TextBox 11"/>
          <p:cNvSpPr txBox="1"/>
          <p:nvPr/>
        </p:nvSpPr>
        <p:spPr>
          <a:xfrm>
            <a:off x="2693324" y="2317149"/>
            <a:ext cx="1321724" cy="369332"/>
          </a:xfrm>
          <a:prstGeom prst="rect">
            <a:avLst/>
          </a:prstGeom>
          <a:solidFill>
            <a:srgbClr val="92D050"/>
          </a:solidFill>
          <a:ln>
            <a:solidFill>
              <a:schemeClr val="tx1"/>
            </a:solidFill>
          </a:ln>
        </p:spPr>
        <p:txBody>
          <a:bodyPr wrap="square" rtlCol="0">
            <a:spAutoFit/>
          </a:bodyPr>
          <a:lstStyle/>
          <a:p>
            <a:pPr algn="ctr"/>
            <a:r>
              <a:rPr lang="en-US" dirty="0"/>
              <a:t>Key-hash</a:t>
            </a:r>
          </a:p>
        </p:txBody>
      </p:sp>
      <p:sp>
        <p:nvSpPr>
          <p:cNvPr id="17" name="Oval 16"/>
          <p:cNvSpPr/>
          <p:nvPr/>
        </p:nvSpPr>
        <p:spPr>
          <a:xfrm>
            <a:off x="4842932" y="2140919"/>
            <a:ext cx="1869738" cy="8229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168584" y="2560320"/>
            <a:ext cx="740371" cy="603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180979" y="2376772"/>
            <a:ext cx="365760" cy="367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27" name="TextBox 26"/>
          <p:cNvSpPr txBox="1"/>
          <p:nvPr/>
        </p:nvSpPr>
        <p:spPr>
          <a:xfrm>
            <a:off x="6242137" y="1504482"/>
            <a:ext cx="3202407" cy="369332"/>
          </a:xfrm>
          <a:prstGeom prst="rect">
            <a:avLst/>
          </a:prstGeom>
          <a:noFill/>
        </p:spPr>
        <p:txBody>
          <a:bodyPr wrap="square" rtlCol="0">
            <a:spAutoFit/>
          </a:bodyPr>
          <a:lstStyle/>
          <a:p>
            <a:pPr algn="ctr"/>
            <a:r>
              <a:rPr lang="en-US" dirty="0" err="1"/>
              <a:t>Sharded</a:t>
            </a:r>
            <a:r>
              <a:rPr lang="en-US" dirty="0"/>
              <a:t>, replicated blob store</a:t>
            </a:r>
          </a:p>
        </p:txBody>
      </p:sp>
      <p:sp>
        <p:nvSpPr>
          <p:cNvPr id="29" name="Freeform 28"/>
          <p:cNvSpPr/>
          <p:nvPr/>
        </p:nvSpPr>
        <p:spPr>
          <a:xfrm>
            <a:off x="1777484" y="2683144"/>
            <a:ext cx="4658319" cy="731175"/>
          </a:xfrm>
          <a:custGeom>
            <a:avLst/>
            <a:gdLst>
              <a:gd name="connsiteX0" fmla="*/ 2867891 w 3591814"/>
              <a:gd name="connsiteY0" fmla="*/ 0 h 872836"/>
              <a:gd name="connsiteX1" fmla="*/ 3399906 w 3591814"/>
              <a:gd name="connsiteY1" fmla="*/ 681644 h 872836"/>
              <a:gd name="connsiteX2" fmla="*/ 0 w 3591814"/>
              <a:gd name="connsiteY2" fmla="*/ 872836 h 872836"/>
            </a:gdLst>
            <a:ahLst/>
            <a:cxnLst>
              <a:cxn ang="0">
                <a:pos x="connsiteX0" y="connsiteY0"/>
              </a:cxn>
              <a:cxn ang="0">
                <a:pos x="connsiteX1" y="connsiteY1"/>
              </a:cxn>
              <a:cxn ang="0">
                <a:pos x="connsiteX2" y="connsiteY2"/>
              </a:cxn>
            </a:cxnLst>
            <a:rect l="l" t="t" r="r" b="b"/>
            <a:pathLst>
              <a:path w="3591814" h="872836">
                <a:moveTo>
                  <a:pt x="2867891" y="0"/>
                </a:moveTo>
                <a:cubicBezTo>
                  <a:pt x="3372889" y="268085"/>
                  <a:pt x="3877888" y="536171"/>
                  <a:pt x="3399906" y="681644"/>
                </a:cubicBezTo>
                <a:cubicBezTo>
                  <a:pt x="2921924" y="827117"/>
                  <a:pt x="1460962" y="849976"/>
                  <a:pt x="0" y="872836"/>
                </a:cubicBezTo>
              </a:path>
            </a:pathLst>
          </a:custGeom>
          <a:noFill/>
          <a:ln w="127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947375" y="3065907"/>
            <a:ext cx="898934" cy="369332"/>
          </a:xfrm>
          <a:prstGeom prst="rect">
            <a:avLst/>
          </a:prstGeom>
          <a:noFill/>
        </p:spPr>
        <p:txBody>
          <a:bodyPr wrap="square" rtlCol="0">
            <a:spAutoFit/>
          </a:bodyPr>
          <a:lstStyle/>
          <a:p>
            <a:r>
              <a:rPr lang="en-US" i="1" dirty="0"/>
              <a:t>Done!</a:t>
            </a:r>
          </a:p>
        </p:txBody>
      </p:sp>
      <p:cxnSp>
        <p:nvCxnSpPr>
          <p:cNvPr id="31" name="Straight Arrow Connector 30"/>
          <p:cNvCxnSpPr/>
          <p:nvPr/>
        </p:nvCxnSpPr>
        <p:spPr>
          <a:xfrm>
            <a:off x="1394507" y="3478488"/>
            <a:ext cx="955377" cy="856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06583" y="3806900"/>
            <a:ext cx="1240792" cy="646331"/>
          </a:xfrm>
          <a:prstGeom prst="rect">
            <a:avLst/>
          </a:prstGeom>
          <a:noFill/>
        </p:spPr>
        <p:txBody>
          <a:bodyPr wrap="square" rtlCol="0">
            <a:spAutoFit/>
          </a:bodyPr>
          <a:lstStyle/>
          <a:p>
            <a:pPr algn="ctr"/>
            <a:r>
              <a:rPr lang="en-US" dirty="0"/>
              <a:t>Event meta-data</a:t>
            </a:r>
          </a:p>
        </p:txBody>
      </p:sp>
      <p:sp>
        <p:nvSpPr>
          <p:cNvPr id="34" name="TextBox 33"/>
          <p:cNvSpPr txBox="1"/>
          <p:nvPr/>
        </p:nvSpPr>
        <p:spPr>
          <a:xfrm>
            <a:off x="2470266" y="4116166"/>
            <a:ext cx="883920" cy="369332"/>
          </a:xfrm>
          <a:prstGeom prst="rect">
            <a:avLst/>
          </a:prstGeom>
          <a:noFill/>
          <a:ln>
            <a:solidFill>
              <a:schemeClr val="tx1"/>
            </a:solidFill>
          </a:ln>
        </p:spPr>
        <p:txBody>
          <a:bodyPr wrap="square" rtlCol="0">
            <a:spAutoFit/>
          </a:bodyPr>
          <a:lstStyle/>
          <a:p>
            <a:r>
              <a:rPr lang="en-US" dirty="0" err="1"/>
              <a:t>IoT</a:t>
            </a:r>
            <a:r>
              <a:rPr lang="en-US" dirty="0"/>
              <a:t> Hub</a:t>
            </a:r>
          </a:p>
        </p:txBody>
      </p:sp>
      <p:sp>
        <p:nvSpPr>
          <p:cNvPr id="35" name="Freeform 34"/>
          <p:cNvSpPr/>
          <p:nvPr/>
        </p:nvSpPr>
        <p:spPr>
          <a:xfrm>
            <a:off x="3607677" y="4472247"/>
            <a:ext cx="515436" cy="1371600"/>
          </a:xfrm>
          <a:custGeom>
            <a:avLst/>
            <a:gdLst>
              <a:gd name="connsiteX0" fmla="*/ 16672 w 515436"/>
              <a:gd name="connsiteY0" fmla="*/ 0 h 1371600"/>
              <a:gd name="connsiteX1" fmla="*/ 482185 w 515436"/>
              <a:gd name="connsiteY1" fmla="*/ 432262 h 1371600"/>
              <a:gd name="connsiteX2" fmla="*/ 47 w 515436"/>
              <a:gd name="connsiteY2" fmla="*/ 847898 h 1371600"/>
              <a:gd name="connsiteX3" fmla="*/ 515436 w 515436"/>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515436" h="1371600">
                <a:moveTo>
                  <a:pt x="16672" y="0"/>
                </a:moveTo>
                <a:cubicBezTo>
                  <a:pt x="250814" y="145473"/>
                  <a:pt x="484956" y="290946"/>
                  <a:pt x="482185" y="432262"/>
                </a:cubicBezTo>
                <a:cubicBezTo>
                  <a:pt x="479414" y="573578"/>
                  <a:pt x="-5495" y="691342"/>
                  <a:pt x="47" y="847898"/>
                </a:cubicBezTo>
                <a:cubicBezTo>
                  <a:pt x="5589" y="1004454"/>
                  <a:pt x="260512" y="1188027"/>
                  <a:pt x="515436" y="1371600"/>
                </a:cubicBezTo>
              </a:path>
            </a:pathLst>
          </a:custGeom>
          <a:noFill/>
          <a:ln w="57150">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65395" y="4268565"/>
            <a:ext cx="898934" cy="369332"/>
          </a:xfrm>
          <a:prstGeom prst="rect">
            <a:avLst/>
          </a:prstGeom>
          <a:noFill/>
        </p:spPr>
        <p:txBody>
          <a:bodyPr wrap="square" rtlCol="0">
            <a:spAutoFit/>
          </a:bodyPr>
          <a:lstStyle/>
          <a:p>
            <a:r>
              <a:rPr lang="en-US" i="1" dirty="0"/>
              <a:t>Function</a:t>
            </a:r>
          </a:p>
        </p:txBody>
      </p:sp>
      <p:sp>
        <p:nvSpPr>
          <p:cNvPr id="38" name="TextBox 37"/>
          <p:cNvSpPr txBox="1"/>
          <p:nvPr/>
        </p:nvSpPr>
        <p:spPr>
          <a:xfrm>
            <a:off x="4048002" y="4649495"/>
            <a:ext cx="1321724" cy="369332"/>
          </a:xfrm>
          <a:prstGeom prst="rect">
            <a:avLst/>
          </a:prstGeom>
          <a:noFill/>
        </p:spPr>
        <p:txBody>
          <a:bodyPr wrap="square" rtlCol="0">
            <a:spAutoFit/>
          </a:bodyPr>
          <a:lstStyle/>
          <a:p>
            <a:r>
              <a:rPr lang="en-US" dirty="0"/>
              <a:t>Key-hash</a:t>
            </a:r>
          </a:p>
        </p:txBody>
      </p:sp>
      <p:sp>
        <p:nvSpPr>
          <p:cNvPr id="39" name="Oval 38"/>
          <p:cNvSpPr/>
          <p:nvPr/>
        </p:nvSpPr>
        <p:spPr>
          <a:xfrm>
            <a:off x="8960446" y="4708100"/>
            <a:ext cx="365760" cy="367096"/>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a:endCxn id="43" idx="2"/>
          </p:cNvCxnSpPr>
          <p:nvPr/>
        </p:nvCxnSpPr>
        <p:spPr>
          <a:xfrm>
            <a:off x="4966338" y="4870536"/>
            <a:ext cx="3266132" cy="211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8232470" y="4708100"/>
            <a:ext cx="365760" cy="367096"/>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436572" y="3969026"/>
            <a:ext cx="3202407" cy="369332"/>
          </a:xfrm>
          <a:prstGeom prst="rect">
            <a:avLst/>
          </a:prstGeom>
          <a:noFill/>
        </p:spPr>
        <p:txBody>
          <a:bodyPr wrap="square" rtlCol="0">
            <a:spAutoFit/>
          </a:bodyPr>
          <a:lstStyle/>
          <a:p>
            <a:pPr algn="ctr"/>
            <a:r>
              <a:rPr lang="en-US" dirty="0" err="1"/>
              <a:t>Sharded</a:t>
            </a:r>
            <a:r>
              <a:rPr lang="en-US" dirty="0"/>
              <a:t> knowledge store</a:t>
            </a:r>
          </a:p>
        </p:txBody>
      </p:sp>
      <p:sp>
        <p:nvSpPr>
          <p:cNvPr id="46" name="Freeform 45"/>
          <p:cNvSpPr/>
          <p:nvPr/>
        </p:nvSpPr>
        <p:spPr>
          <a:xfrm>
            <a:off x="5078637" y="2751513"/>
            <a:ext cx="3159276" cy="2019992"/>
          </a:xfrm>
          <a:custGeom>
            <a:avLst/>
            <a:gdLst>
              <a:gd name="connsiteX0" fmla="*/ 3159276 w 3159276"/>
              <a:gd name="connsiteY0" fmla="*/ 2019992 h 2019992"/>
              <a:gd name="connsiteX1" fmla="*/ 3092774 w 3159276"/>
              <a:gd name="connsiteY1" fmla="*/ 2011680 h 2019992"/>
              <a:gd name="connsiteX2" fmla="*/ 349574 w 3159276"/>
              <a:gd name="connsiteY2" fmla="*/ 1188720 h 2019992"/>
              <a:gd name="connsiteX3" fmla="*/ 125130 w 3159276"/>
              <a:gd name="connsiteY3" fmla="*/ 0 h 2019992"/>
            </a:gdLst>
            <a:ahLst/>
            <a:cxnLst>
              <a:cxn ang="0">
                <a:pos x="connsiteX0" y="connsiteY0"/>
              </a:cxn>
              <a:cxn ang="0">
                <a:pos x="connsiteX1" y="connsiteY1"/>
              </a:cxn>
              <a:cxn ang="0">
                <a:pos x="connsiteX2" y="connsiteY2"/>
              </a:cxn>
              <a:cxn ang="0">
                <a:pos x="connsiteX3" y="connsiteY3"/>
              </a:cxn>
            </a:cxnLst>
            <a:rect l="l" t="t" r="r" b="b"/>
            <a:pathLst>
              <a:path w="3159276" h="2019992">
                <a:moveTo>
                  <a:pt x="3159276" y="2019992"/>
                </a:moveTo>
                <a:lnTo>
                  <a:pt x="3092774" y="2011680"/>
                </a:lnTo>
                <a:cubicBezTo>
                  <a:pt x="2624490" y="1873135"/>
                  <a:pt x="844181" y="1524000"/>
                  <a:pt x="349574" y="1188720"/>
                </a:cubicBezTo>
                <a:cubicBezTo>
                  <a:pt x="-145033" y="853440"/>
                  <a:pt x="-9952" y="426720"/>
                  <a:pt x="12513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0619319">
            <a:off x="5579081" y="2625583"/>
            <a:ext cx="2965977" cy="2102252"/>
          </a:xfrm>
          <a:custGeom>
            <a:avLst/>
            <a:gdLst>
              <a:gd name="connsiteX0" fmla="*/ 3159276 w 3159276"/>
              <a:gd name="connsiteY0" fmla="*/ 2019992 h 2019992"/>
              <a:gd name="connsiteX1" fmla="*/ 3092774 w 3159276"/>
              <a:gd name="connsiteY1" fmla="*/ 2011680 h 2019992"/>
              <a:gd name="connsiteX2" fmla="*/ 349574 w 3159276"/>
              <a:gd name="connsiteY2" fmla="*/ 1188720 h 2019992"/>
              <a:gd name="connsiteX3" fmla="*/ 125130 w 3159276"/>
              <a:gd name="connsiteY3" fmla="*/ 0 h 2019992"/>
            </a:gdLst>
            <a:ahLst/>
            <a:cxnLst>
              <a:cxn ang="0">
                <a:pos x="connsiteX0" y="connsiteY0"/>
              </a:cxn>
              <a:cxn ang="0">
                <a:pos x="connsiteX1" y="connsiteY1"/>
              </a:cxn>
              <a:cxn ang="0">
                <a:pos x="connsiteX2" y="connsiteY2"/>
              </a:cxn>
              <a:cxn ang="0">
                <a:pos x="connsiteX3" y="connsiteY3"/>
              </a:cxn>
            </a:cxnLst>
            <a:rect l="l" t="t" r="r" b="b"/>
            <a:pathLst>
              <a:path w="3159276" h="2019992">
                <a:moveTo>
                  <a:pt x="3159276" y="2019992"/>
                </a:moveTo>
                <a:lnTo>
                  <a:pt x="3092774" y="2011680"/>
                </a:lnTo>
                <a:cubicBezTo>
                  <a:pt x="2624490" y="1873135"/>
                  <a:pt x="844181" y="1524000"/>
                  <a:pt x="349574" y="1188720"/>
                </a:cubicBezTo>
                <a:cubicBezTo>
                  <a:pt x="-145033" y="853440"/>
                  <a:pt x="-9952" y="426720"/>
                  <a:pt x="125130" y="0"/>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8384851" y="5118976"/>
            <a:ext cx="269028" cy="22685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Freeform 51"/>
          <p:cNvSpPr/>
          <p:nvPr/>
        </p:nvSpPr>
        <p:spPr>
          <a:xfrm>
            <a:off x="8305202" y="5084502"/>
            <a:ext cx="383132" cy="515184"/>
          </a:xfrm>
          <a:custGeom>
            <a:avLst/>
            <a:gdLst>
              <a:gd name="connsiteX0" fmla="*/ 914400 w 914400"/>
              <a:gd name="connsiteY0" fmla="*/ 548640 h 571728"/>
              <a:gd name="connsiteX1" fmla="*/ 249382 w 914400"/>
              <a:gd name="connsiteY1" fmla="*/ 507077 h 571728"/>
              <a:gd name="connsiteX2" fmla="*/ 0 w 914400"/>
              <a:gd name="connsiteY2" fmla="*/ 0 h 571728"/>
            </a:gdLst>
            <a:ahLst/>
            <a:cxnLst>
              <a:cxn ang="0">
                <a:pos x="connsiteX0" y="connsiteY0"/>
              </a:cxn>
              <a:cxn ang="0">
                <a:pos x="connsiteX1" y="connsiteY1"/>
              </a:cxn>
              <a:cxn ang="0">
                <a:pos x="connsiteX2" y="connsiteY2"/>
              </a:cxn>
            </a:cxnLst>
            <a:rect l="l" t="t" r="r" b="b"/>
            <a:pathLst>
              <a:path w="914400" h="571728">
                <a:moveTo>
                  <a:pt x="914400" y="548640"/>
                </a:moveTo>
                <a:cubicBezTo>
                  <a:pt x="658091" y="573578"/>
                  <a:pt x="401782" y="598517"/>
                  <a:pt x="249382" y="507077"/>
                </a:cubicBezTo>
                <a:cubicBezTo>
                  <a:pt x="96982" y="415637"/>
                  <a:pt x="48491" y="207818"/>
                  <a:pt x="0" y="0"/>
                </a:cubicBezTo>
              </a:path>
            </a:pathLst>
          </a:custGeom>
          <a:no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8027272" y="5943309"/>
            <a:ext cx="2142393" cy="369332"/>
          </a:xfrm>
          <a:prstGeom prst="rect">
            <a:avLst/>
          </a:prstGeom>
          <a:solidFill>
            <a:srgbClr val="FFFF00"/>
          </a:solidFill>
        </p:spPr>
        <p:txBody>
          <a:bodyPr wrap="square" rtlCol="0">
            <a:spAutoFit/>
          </a:bodyPr>
          <a:lstStyle/>
          <a:p>
            <a:pPr algn="ctr"/>
            <a:r>
              <a:rPr lang="en-US" i="1" dirty="0"/>
              <a:t>Hoof crack, p=.78</a:t>
            </a:r>
          </a:p>
        </p:txBody>
      </p:sp>
      <p:sp>
        <p:nvSpPr>
          <p:cNvPr id="54" name="4-Point Star 53"/>
          <p:cNvSpPr/>
          <p:nvPr/>
        </p:nvSpPr>
        <p:spPr>
          <a:xfrm>
            <a:off x="8620594" y="5241689"/>
            <a:ext cx="324196" cy="378758"/>
          </a:xfrm>
          <a:prstGeom prst="star4">
            <a:avLst/>
          </a:prstGeom>
          <a:solidFill>
            <a:srgbClr val="FA5D06"/>
          </a:solidFill>
          <a:ln>
            <a:solidFill>
              <a:srgbClr val="E53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ightning Bolt 54"/>
          <p:cNvSpPr/>
          <p:nvPr/>
        </p:nvSpPr>
        <p:spPr>
          <a:xfrm>
            <a:off x="8655048" y="5292311"/>
            <a:ext cx="255288" cy="289808"/>
          </a:xfrm>
          <a:prstGeom prst="lightningBolt">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flipH="1" flipV="1">
            <a:off x="4123113" y="5132542"/>
            <a:ext cx="4238048" cy="25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908955" y="2376772"/>
            <a:ext cx="365760" cy="367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ultidocument 63"/>
          <p:cNvSpPr/>
          <p:nvPr/>
        </p:nvSpPr>
        <p:spPr>
          <a:xfrm>
            <a:off x="9344627" y="4491147"/>
            <a:ext cx="419534" cy="25982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ultidocument 64"/>
          <p:cNvSpPr/>
          <p:nvPr/>
        </p:nvSpPr>
        <p:spPr>
          <a:xfrm>
            <a:off x="8627991" y="4525336"/>
            <a:ext cx="384181" cy="24570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65" idx="2"/>
          </p:cNvCxnSpPr>
          <p:nvPr/>
        </p:nvCxnSpPr>
        <p:spPr>
          <a:xfrm>
            <a:off x="8793367" y="4761733"/>
            <a:ext cx="15066" cy="5574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524773" y="1950520"/>
            <a:ext cx="5932637" cy="12090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066539" y="2514070"/>
            <a:ext cx="93403" cy="107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228482" y="2517889"/>
            <a:ext cx="93403" cy="107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369900" y="2517889"/>
            <a:ext cx="93403" cy="107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050367" y="4861897"/>
            <a:ext cx="93403" cy="107463"/>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212310" y="4865716"/>
            <a:ext cx="93403" cy="107463"/>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0353728" y="4865716"/>
            <a:ext cx="93403" cy="107463"/>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7159941" y="5507732"/>
            <a:ext cx="3287189" cy="369332"/>
          </a:xfrm>
          <a:prstGeom prst="rect">
            <a:avLst/>
          </a:prstGeom>
          <a:noFill/>
        </p:spPr>
        <p:txBody>
          <a:bodyPr wrap="square" rtlCol="0">
            <a:spAutoFit/>
          </a:bodyPr>
          <a:lstStyle/>
          <a:p>
            <a:pPr algn="ctr"/>
            <a:r>
              <a:rPr lang="en-US" dirty="0"/>
              <a:t>GPU-accelerated computation</a:t>
            </a:r>
          </a:p>
        </p:txBody>
      </p:sp>
      <p:cxnSp>
        <p:nvCxnSpPr>
          <p:cNvPr id="81" name="Straight Arrow Connector 80"/>
          <p:cNvCxnSpPr/>
          <p:nvPr/>
        </p:nvCxnSpPr>
        <p:spPr>
          <a:xfrm flipV="1">
            <a:off x="4189679" y="4584438"/>
            <a:ext cx="1594600" cy="267064"/>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4123855" y="4660922"/>
            <a:ext cx="1684967" cy="49129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278786" y="4913252"/>
            <a:ext cx="2318238" cy="369332"/>
          </a:xfrm>
          <a:prstGeom prst="rect">
            <a:avLst/>
          </a:prstGeom>
          <a:solidFill>
            <a:srgbClr val="FFFF00"/>
          </a:solidFill>
          <a:ln>
            <a:solidFill>
              <a:schemeClr val="tx1"/>
            </a:solidFill>
          </a:ln>
        </p:spPr>
        <p:txBody>
          <a:bodyPr wrap="square" rtlCol="0">
            <a:spAutoFit/>
          </a:bodyPr>
          <a:lstStyle/>
          <a:p>
            <a:pPr algn="ctr"/>
            <a:r>
              <a:rPr lang="en-US" i="1" dirty="0"/>
              <a:t>Rough terrain, p=.03</a:t>
            </a:r>
          </a:p>
        </p:txBody>
      </p:sp>
      <p:sp>
        <p:nvSpPr>
          <p:cNvPr id="93" name="TextBox 92"/>
          <p:cNvSpPr txBox="1"/>
          <p:nvPr/>
        </p:nvSpPr>
        <p:spPr>
          <a:xfrm>
            <a:off x="3567380" y="2097251"/>
            <a:ext cx="3202407" cy="276999"/>
          </a:xfrm>
          <a:prstGeom prst="rect">
            <a:avLst/>
          </a:prstGeom>
          <a:noFill/>
        </p:spPr>
        <p:txBody>
          <a:bodyPr wrap="square" rtlCol="0">
            <a:spAutoFit/>
          </a:bodyPr>
          <a:lstStyle/>
          <a:p>
            <a:r>
              <a:rPr lang="en-US" sz="1200" i="1" dirty="0"/>
              <a:t>router</a:t>
            </a:r>
          </a:p>
        </p:txBody>
      </p:sp>
      <p:sp>
        <p:nvSpPr>
          <p:cNvPr id="60" name="TextBox 59"/>
          <p:cNvSpPr txBox="1"/>
          <p:nvPr/>
        </p:nvSpPr>
        <p:spPr>
          <a:xfrm>
            <a:off x="4015048" y="5211744"/>
            <a:ext cx="1915989" cy="369332"/>
          </a:xfrm>
          <a:prstGeom prst="rect">
            <a:avLst/>
          </a:prstGeom>
          <a:solidFill>
            <a:srgbClr val="FFFF00"/>
          </a:solidFill>
          <a:ln>
            <a:solidFill>
              <a:schemeClr val="tx1"/>
            </a:solidFill>
          </a:ln>
        </p:spPr>
        <p:txBody>
          <a:bodyPr wrap="square" rtlCol="0">
            <a:spAutoFit/>
          </a:bodyPr>
          <a:lstStyle/>
          <a:p>
            <a:pPr algn="ctr"/>
            <a:r>
              <a:rPr lang="en-US" i="1" dirty="0"/>
              <a:t>Hoof crack, p=.78</a:t>
            </a:r>
          </a:p>
        </p:txBody>
      </p:sp>
      <p:sp>
        <p:nvSpPr>
          <p:cNvPr id="2" name="TextBox 1">
            <a:extLst>
              <a:ext uri="{FF2B5EF4-FFF2-40B4-BE49-F238E27FC236}">
                <a16:creationId xmlns:a16="http://schemas.microsoft.com/office/drawing/2014/main" id="{CE142F82-BF1E-4B1D-858F-92BC172219AE}"/>
              </a:ext>
            </a:extLst>
          </p:cNvPr>
          <p:cNvSpPr txBox="1"/>
          <p:nvPr/>
        </p:nvSpPr>
        <p:spPr>
          <a:xfrm>
            <a:off x="6552339" y="2018520"/>
            <a:ext cx="1424354" cy="369332"/>
          </a:xfrm>
          <a:prstGeom prst="rect">
            <a:avLst/>
          </a:prstGeom>
          <a:noFill/>
        </p:spPr>
        <p:txBody>
          <a:bodyPr wrap="square" rtlCol="0">
            <a:spAutoFit/>
          </a:bodyPr>
          <a:lstStyle/>
          <a:p>
            <a:r>
              <a:rPr lang="en-US" dirty="0"/>
              <a:t>2-node shard</a:t>
            </a:r>
          </a:p>
        </p:txBody>
      </p:sp>
      <p:sp>
        <p:nvSpPr>
          <p:cNvPr id="8" name="Rectangle 7">
            <a:extLst>
              <a:ext uri="{FF2B5EF4-FFF2-40B4-BE49-F238E27FC236}">
                <a16:creationId xmlns:a16="http://schemas.microsoft.com/office/drawing/2014/main" id="{8C209B47-3233-41B1-BC77-941CEAC393E6}"/>
              </a:ext>
            </a:extLst>
          </p:cNvPr>
          <p:cNvSpPr/>
          <p:nvPr/>
        </p:nvSpPr>
        <p:spPr>
          <a:xfrm>
            <a:off x="5213608" y="2441661"/>
            <a:ext cx="328557" cy="215444"/>
          </a:xfrm>
          <a:prstGeom prst="rect">
            <a:avLst/>
          </a:prstGeom>
        </p:spPr>
        <p:txBody>
          <a:bodyPr wrap="square">
            <a:spAutoFit/>
          </a:bodyPr>
          <a:lstStyle/>
          <a:p>
            <a:pPr algn="ctr"/>
            <a:r>
              <a:rPr lang="en-US" sz="800" b="1" dirty="0"/>
              <a:t>N1</a:t>
            </a:r>
          </a:p>
        </p:txBody>
      </p:sp>
      <p:sp>
        <p:nvSpPr>
          <p:cNvPr id="68" name="Rectangle 67">
            <a:extLst>
              <a:ext uri="{FF2B5EF4-FFF2-40B4-BE49-F238E27FC236}">
                <a16:creationId xmlns:a16="http://schemas.microsoft.com/office/drawing/2014/main" id="{783B16D1-C73F-4F35-8ECE-20234EFF61D9}"/>
              </a:ext>
            </a:extLst>
          </p:cNvPr>
          <p:cNvSpPr/>
          <p:nvPr/>
        </p:nvSpPr>
        <p:spPr>
          <a:xfrm>
            <a:off x="5931038" y="2434377"/>
            <a:ext cx="328557" cy="215444"/>
          </a:xfrm>
          <a:prstGeom prst="rect">
            <a:avLst/>
          </a:prstGeom>
        </p:spPr>
        <p:txBody>
          <a:bodyPr wrap="square">
            <a:spAutoFit/>
          </a:bodyPr>
          <a:lstStyle/>
          <a:p>
            <a:pPr algn="ctr"/>
            <a:r>
              <a:rPr lang="en-US" sz="800" b="1" dirty="0"/>
              <a:t>N2</a:t>
            </a:r>
          </a:p>
        </p:txBody>
      </p:sp>
      <p:sp>
        <p:nvSpPr>
          <p:cNvPr id="79" name="Rectangle 78">
            <a:extLst>
              <a:ext uri="{FF2B5EF4-FFF2-40B4-BE49-F238E27FC236}">
                <a16:creationId xmlns:a16="http://schemas.microsoft.com/office/drawing/2014/main" id="{F79A9061-0886-495E-A920-77B06914F190}"/>
              </a:ext>
            </a:extLst>
          </p:cNvPr>
          <p:cNvSpPr/>
          <p:nvPr/>
        </p:nvSpPr>
        <p:spPr>
          <a:xfrm>
            <a:off x="5870617" y="2186813"/>
            <a:ext cx="478210" cy="215444"/>
          </a:xfrm>
          <a:prstGeom prst="rect">
            <a:avLst/>
          </a:prstGeom>
        </p:spPr>
        <p:txBody>
          <a:bodyPr wrap="square">
            <a:spAutoFit/>
          </a:bodyPr>
          <a:lstStyle/>
          <a:p>
            <a:pPr algn="ctr"/>
            <a:r>
              <a:rPr lang="en-US" sz="800" i="1" dirty="0"/>
              <a:t>replica</a:t>
            </a:r>
          </a:p>
        </p:txBody>
      </p:sp>
      <p:sp>
        <p:nvSpPr>
          <p:cNvPr id="80" name="Rectangle 79">
            <a:extLst>
              <a:ext uri="{FF2B5EF4-FFF2-40B4-BE49-F238E27FC236}">
                <a16:creationId xmlns:a16="http://schemas.microsoft.com/office/drawing/2014/main" id="{D9D83217-CE8B-4D89-934B-41A23CFBBE64}"/>
              </a:ext>
            </a:extLst>
          </p:cNvPr>
          <p:cNvSpPr/>
          <p:nvPr/>
        </p:nvSpPr>
        <p:spPr>
          <a:xfrm>
            <a:off x="8271107" y="4780740"/>
            <a:ext cx="309700" cy="215444"/>
          </a:xfrm>
          <a:prstGeom prst="rect">
            <a:avLst/>
          </a:prstGeom>
        </p:spPr>
        <p:txBody>
          <a:bodyPr wrap="none">
            <a:spAutoFit/>
          </a:bodyPr>
          <a:lstStyle/>
          <a:p>
            <a:pPr algn="ctr"/>
            <a:r>
              <a:rPr lang="en-US" sz="800" b="1" dirty="0"/>
              <a:t>N3</a:t>
            </a:r>
          </a:p>
        </p:txBody>
      </p:sp>
      <p:sp>
        <p:nvSpPr>
          <p:cNvPr id="82" name="Rectangle 81">
            <a:extLst>
              <a:ext uri="{FF2B5EF4-FFF2-40B4-BE49-F238E27FC236}">
                <a16:creationId xmlns:a16="http://schemas.microsoft.com/office/drawing/2014/main" id="{76EBF08A-4640-4B6C-9C99-9D89CA19048B}"/>
              </a:ext>
            </a:extLst>
          </p:cNvPr>
          <p:cNvSpPr/>
          <p:nvPr/>
        </p:nvSpPr>
        <p:spPr>
          <a:xfrm>
            <a:off x="8986038" y="4785684"/>
            <a:ext cx="309700" cy="215444"/>
          </a:xfrm>
          <a:prstGeom prst="rect">
            <a:avLst/>
          </a:prstGeom>
        </p:spPr>
        <p:txBody>
          <a:bodyPr wrap="none">
            <a:spAutoFit/>
          </a:bodyPr>
          <a:lstStyle/>
          <a:p>
            <a:pPr algn="ctr"/>
            <a:r>
              <a:rPr lang="en-US" sz="800" b="1" dirty="0"/>
              <a:t>N4</a:t>
            </a:r>
          </a:p>
        </p:txBody>
      </p:sp>
      <p:sp>
        <p:nvSpPr>
          <p:cNvPr id="86" name="TextBox 85">
            <a:extLst>
              <a:ext uri="{FF2B5EF4-FFF2-40B4-BE49-F238E27FC236}">
                <a16:creationId xmlns:a16="http://schemas.microsoft.com/office/drawing/2014/main" id="{D8D7DE28-B350-4D1A-807C-A169713398C7}"/>
              </a:ext>
            </a:extLst>
          </p:cNvPr>
          <p:cNvSpPr txBox="1"/>
          <p:nvPr/>
        </p:nvSpPr>
        <p:spPr>
          <a:xfrm>
            <a:off x="2324656" y="4043161"/>
            <a:ext cx="1199836" cy="892552"/>
          </a:xfrm>
          <a:prstGeom prst="rect">
            <a:avLst/>
          </a:prstGeom>
          <a:noFill/>
          <a:ln>
            <a:solidFill>
              <a:schemeClr val="tx1"/>
            </a:solidFill>
          </a:ln>
        </p:spPr>
        <p:txBody>
          <a:bodyPr wrap="square" rtlCol="0">
            <a:spAutoFit/>
          </a:bodyPr>
          <a:lstStyle/>
          <a:p>
            <a:pPr algn="ctr"/>
            <a:endParaRPr lang="en-US" dirty="0"/>
          </a:p>
          <a:p>
            <a:pPr algn="ctr"/>
            <a:endParaRPr lang="en-US" dirty="0"/>
          </a:p>
          <a:p>
            <a:pPr algn="ctr"/>
            <a:r>
              <a:rPr lang="en-US" sz="1600" dirty="0"/>
              <a:t>Function Svc</a:t>
            </a:r>
          </a:p>
        </p:txBody>
      </p:sp>
      <p:sp>
        <p:nvSpPr>
          <p:cNvPr id="10" name="Oval Callout 9"/>
          <p:cNvSpPr/>
          <p:nvPr/>
        </p:nvSpPr>
        <p:spPr>
          <a:xfrm>
            <a:off x="4463934" y="1773661"/>
            <a:ext cx="4862271" cy="609598"/>
          </a:xfrm>
          <a:prstGeom prst="wedgeEllipseCallout">
            <a:avLst>
              <a:gd name="adj1" fmla="val -100052"/>
              <a:gd name="adj2" fmla="val 156143"/>
            </a:avLst>
          </a:prstGeom>
          <a:solidFill>
            <a:srgbClr val="CBE4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Thick line denotes “large objects”</a:t>
            </a:r>
          </a:p>
        </p:txBody>
      </p:sp>
      <p:pic>
        <p:nvPicPr>
          <p:cNvPr id="89" name="Picture 88">
            <a:extLst>
              <a:ext uri="{FF2B5EF4-FFF2-40B4-BE49-F238E27FC236}">
                <a16:creationId xmlns:a16="http://schemas.microsoft.com/office/drawing/2014/main" id="{93739E8A-474B-40FD-A24B-B049D53936A9}"/>
              </a:ext>
            </a:extLst>
          </p:cNvPr>
          <p:cNvPicPr>
            <a:picLocks noChangeAspect="1"/>
          </p:cNvPicPr>
          <p:nvPr/>
        </p:nvPicPr>
        <p:blipFill rotWithShape="1">
          <a:blip r:embed="rId2"/>
          <a:srcRect l="78841" t="39565" r="4045" b="7042"/>
          <a:stretch/>
        </p:blipFill>
        <p:spPr>
          <a:xfrm>
            <a:off x="6231066" y="2618612"/>
            <a:ext cx="107741" cy="235300"/>
          </a:xfrm>
          <a:prstGeom prst="rect">
            <a:avLst/>
          </a:prstGeom>
        </p:spPr>
      </p:pic>
      <p:pic>
        <p:nvPicPr>
          <p:cNvPr id="63" name="Picture 62">
            <a:extLst>
              <a:ext uri="{FF2B5EF4-FFF2-40B4-BE49-F238E27FC236}">
                <a16:creationId xmlns:a16="http://schemas.microsoft.com/office/drawing/2014/main" id="{93739E8A-474B-40FD-A24B-B049D53936A9}"/>
              </a:ext>
            </a:extLst>
          </p:cNvPr>
          <p:cNvPicPr>
            <a:picLocks noChangeAspect="1"/>
          </p:cNvPicPr>
          <p:nvPr/>
        </p:nvPicPr>
        <p:blipFill rotWithShape="1">
          <a:blip r:embed="rId2"/>
          <a:srcRect l="78841" t="39565" r="4045" b="7042"/>
          <a:stretch/>
        </p:blipFill>
        <p:spPr>
          <a:xfrm>
            <a:off x="404920" y="3335769"/>
            <a:ext cx="261463" cy="571019"/>
          </a:xfrm>
          <a:prstGeom prst="rect">
            <a:avLst/>
          </a:prstGeom>
        </p:spPr>
      </p:pic>
      <p:pic>
        <p:nvPicPr>
          <p:cNvPr id="94" name="Picture 93">
            <a:extLst>
              <a:ext uri="{FF2B5EF4-FFF2-40B4-BE49-F238E27FC236}">
                <a16:creationId xmlns:a16="http://schemas.microsoft.com/office/drawing/2014/main" id="{F65892B8-17F2-4181-BC31-2EA64C404B59}"/>
              </a:ext>
            </a:extLst>
          </p:cNvPr>
          <p:cNvPicPr>
            <a:picLocks noChangeAspect="1"/>
          </p:cNvPicPr>
          <p:nvPr/>
        </p:nvPicPr>
        <p:blipFill rotWithShape="1">
          <a:blip r:embed="rId2"/>
          <a:srcRect l="78841" t="39565" r="4045" b="7042"/>
          <a:stretch/>
        </p:blipFill>
        <p:spPr>
          <a:xfrm>
            <a:off x="423544" y="3335769"/>
            <a:ext cx="261463" cy="571019"/>
          </a:xfrm>
          <a:prstGeom prst="rect">
            <a:avLst/>
          </a:prstGeom>
        </p:spPr>
      </p:pic>
    </p:spTree>
    <p:extLst>
      <p:ext uri="{BB962C8B-B14F-4D97-AF65-F5344CB8AC3E}">
        <p14:creationId xmlns:p14="http://schemas.microsoft.com/office/powerpoint/2010/main" val="1640483537"/>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randombar(horizontal)">
                                      <p:cBhvr>
                                        <p:cTn id="7" dur="500"/>
                                        <p:tgtEl>
                                          <p:spTgt spid="9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ntr" presetSubtype="10" fill="hold" grpId="0" nodeType="with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randombar(horizontal)">
                                      <p:cBhvr>
                                        <p:cTn id="37" dur="500"/>
                                        <p:tgtEl>
                                          <p:spTgt spid="93"/>
                                        </p:tgtEl>
                                      </p:cBhvr>
                                    </p:animEffect>
                                  </p:childTnLst>
                                </p:cTn>
                              </p:par>
                              <p:par>
                                <p:cTn id="38" presetID="42" presetClass="path" presetSubtype="0" accel="50000" decel="50000" fill="hold" nodeType="withEffect">
                                  <p:stCondLst>
                                    <p:cond delay="0"/>
                                  </p:stCondLst>
                                  <p:childTnLst>
                                    <p:animMotion origin="layout" path="M -2.08333E-7 7.40741E-7 L 0.17435 -0.18079 " pathEditMode="relative" rAng="0" ptsTypes="AA">
                                      <p:cBhvr>
                                        <p:cTn id="39" dur="2000" fill="hold"/>
                                        <p:tgtEl>
                                          <p:spTgt spid="63"/>
                                        </p:tgtEl>
                                        <p:attrNameLst>
                                          <p:attrName>ppt_x</p:attrName>
                                          <p:attrName>ppt_y</p:attrName>
                                        </p:attrNameLst>
                                      </p:cBhvr>
                                      <p:rCtr x="8711" y="-9051"/>
                                    </p:animMotion>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par>
                                <p:cTn id="45" presetID="42" presetClass="path" presetSubtype="0" accel="50000" decel="50000" fill="hold" nodeType="withEffect">
                                  <p:stCondLst>
                                    <p:cond delay="0"/>
                                  </p:stCondLst>
                                  <p:childTnLst>
                                    <p:animMotion origin="layout" path="M 0.17435 -0.18079 L 0.39453 -0.2 " pathEditMode="relative" rAng="0" ptsTypes="AA">
                                      <p:cBhvr>
                                        <p:cTn id="46" dur="2000" fill="hold"/>
                                        <p:tgtEl>
                                          <p:spTgt spid="63"/>
                                        </p:tgtEl>
                                        <p:attrNameLst>
                                          <p:attrName>ppt_x</p:attrName>
                                          <p:attrName>ppt_y</p:attrName>
                                        </p:attrNameLst>
                                      </p:cBhvr>
                                      <p:rCtr x="11003" y="-972"/>
                                    </p:animMotion>
                                  </p:childTnLst>
                                </p:cTn>
                              </p:par>
                            </p:childTnLst>
                          </p:cTn>
                        </p:par>
                        <p:par>
                          <p:cTn id="47" fill="hold">
                            <p:stCondLst>
                              <p:cond delay="2000"/>
                            </p:stCondLst>
                            <p:childTnLst>
                              <p:par>
                                <p:cTn id="48" presetID="14" presetClass="entr" presetSubtype="10" fill="hold"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randombar(horizontal)">
                                      <p:cBhvr>
                                        <p:cTn id="50" dur="500"/>
                                        <p:tgtEl>
                                          <p:spTgt spid="87"/>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randombar(horizontal)">
                                      <p:cBhvr>
                                        <p:cTn id="55" dur="500"/>
                                        <p:tgtEl>
                                          <p:spTgt spid="19"/>
                                        </p:tgtEl>
                                      </p:cBhvr>
                                    </p:animEffect>
                                  </p:childTnLst>
                                </p:cTn>
                              </p:par>
                              <p:par>
                                <p:cTn id="56" presetID="42" presetClass="path" presetSubtype="0" accel="50000" decel="50000" fill="hold" nodeType="withEffect">
                                  <p:stCondLst>
                                    <p:cond delay="0"/>
                                  </p:stCondLst>
                                  <p:childTnLst>
                                    <p:animMotion origin="layout" path="M 0.39453 -0.2 L 0.46458 -0.2 " pathEditMode="relative" rAng="0" ptsTypes="AA">
                                      <p:cBhvr>
                                        <p:cTn id="57" dur="2000" fill="hold"/>
                                        <p:tgtEl>
                                          <p:spTgt spid="63"/>
                                        </p:tgtEl>
                                        <p:attrNameLst>
                                          <p:attrName>ppt_x</p:attrName>
                                          <p:attrName>ppt_y</p:attrName>
                                        </p:attrNameLst>
                                      </p:cBhvr>
                                      <p:rCtr x="3503" y="0"/>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63"/>
                                        </p:tgtEl>
                                        <p:attrNameLst>
                                          <p:attrName>style.visibility</p:attrName>
                                        </p:attrNameLst>
                                      </p:cBhvr>
                                      <p:to>
                                        <p:strVal val="hidden"/>
                                      </p:to>
                                    </p:set>
                                  </p:childTnLst>
                                </p:cTn>
                              </p:par>
                            </p:childTnLst>
                          </p:cTn>
                        </p:par>
                        <p:par>
                          <p:cTn id="61" fill="hold">
                            <p:stCondLst>
                              <p:cond delay="2000"/>
                            </p:stCondLst>
                            <p:childTnLst>
                              <p:par>
                                <p:cTn id="62" presetID="14" presetClass="entr" presetSubtype="10" fill="hold" nodeType="after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randombar(horizontal)">
                                      <p:cBhvr>
                                        <p:cTn id="64" dur="500"/>
                                        <p:tgtEl>
                                          <p:spTgt spid="8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randombar(horizont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randombar(horizontal)">
                                      <p:cBhvr>
                                        <p:cTn id="77" dur="500"/>
                                        <p:tgtEl>
                                          <p:spTgt spid="33"/>
                                        </p:tgtEl>
                                      </p:cBhvr>
                                    </p:animEffect>
                                  </p:childTnLst>
                                </p:cTn>
                              </p:par>
                              <p:par>
                                <p:cTn id="78" presetID="14" presetClass="entr" presetSubtype="1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randombar(horizontal)">
                                      <p:cBhvr>
                                        <p:cTn id="83" dur="500"/>
                                        <p:tgtEl>
                                          <p:spTgt spid="34"/>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randombar(horizontal)">
                                      <p:cBhvr>
                                        <p:cTn id="86" dur="500"/>
                                        <p:tgtEl>
                                          <p:spTgt spid="86"/>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randombar(horizontal)">
                                      <p:cBhvr>
                                        <p:cTn id="91" dur="500"/>
                                        <p:tgtEl>
                                          <p:spTgt spid="35"/>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randombar(horizontal)">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randombar(horizontal)">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randombar(horizontal)">
                                      <p:cBhvr>
                                        <p:cTn id="104" dur="50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randombar(horizontal)">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randombar(horizontal)">
                                      <p:cBhvr>
                                        <p:cTn id="114" dur="500"/>
                                        <p:tgtEl>
                                          <p:spTgt spid="47"/>
                                        </p:tgtEl>
                                      </p:cBhvr>
                                    </p:animEffect>
                                  </p:childTnLst>
                                </p:cTn>
                              </p:par>
                              <p:par>
                                <p:cTn id="115" presetID="42" presetClass="path" presetSubtype="0" accel="50000" decel="50000" fill="hold" nodeType="withEffect">
                                  <p:stCondLst>
                                    <p:cond delay="0"/>
                                  </p:stCondLst>
                                  <p:childTnLst>
                                    <p:animMotion origin="layout" path="M 0.39453 -0.2 L 0.64206 0.14699 " pathEditMode="relative" rAng="0" ptsTypes="AA">
                                      <p:cBhvr>
                                        <p:cTn id="116" dur="1000" fill="hold"/>
                                        <p:tgtEl>
                                          <p:spTgt spid="63"/>
                                        </p:tgtEl>
                                        <p:attrNameLst>
                                          <p:attrName>ppt_x</p:attrName>
                                          <p:attrName>ppt_y</p:attrName>
                                        </p:attrNameLst>
                                      </p:cBhvr>
                                      <p:rCtr x="12370" y="17338"/>
                                    </p:animMotion>
                                  </p:childTnLst>
                                </p:cTn>
                              </p:par>
                            </p:childTnLst>
                          </p:cTn>
                        </p:par>
                        <p:par>
                          <p:cTn id="117" fill="hold">
                            <p:stCondLst>
                              <p:cond delay="1000"/>
                            </p:stCondLst>
                            <p:childTnLst>
                              <p:par>
                                <p:cTn id="118" presetID="14" presetClass="entr" presetSubtype="10" fill="hold" nodeType="after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randombar(horizontal)">
                                      <p:cBhvr>
                                        <p:cTn id="120" dur="500"/>
                                        <p:tgtEl>
                                          <p:spTgt spid="84"/>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nodeType="click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randombar(horizontal)">
                                      <p:cBhvr>
                                        <p:cTn id="125" dur="500"/>
                                        <p:tgtEl>
                                          <p:spTgt spid="49"/>
                                        </p:tgtEl>
                                      </p:cBhvr>
                                    </p:animEffect>
                                  </p:childTnLst>
                                </p:cTn>
                              </p:par>
                            </p:childTnLst>
                          </p:cTn>
                        </p:par>
                        <p:par>
                          <p:cTn id="126" fill="hold">
                            <p:stCondLst>
                              <p:cond delay="500"/>
                            </p:stCondLst>
                            <p:childTnLst>
                              <p:par>
                                <p:cTn id="127" presetID="1" presetClass="exit" presetSubtype="0" fill="hold" nodeType="afterEffect">
                                  <p:stCondLst>
                                    <p:cond delay="0"/>
                                  </p:stCondLst>
                                  <p:childTnLst>
                                    <p:set>
                                      <p:cBhvr>
                                        <p:cTn id="128" dur="1" fill="hold">
                                          <p:stCondLst>
                                            <p:cond delay="0"/>
                                          </p:stCondLst>
                                        </p:cTn>
                                        <p:tgtEl>
                                          <p:spTgt spid="63"/>
                                        </p:tgtEl>
                                        <p:attrNameLst>
                                          <p:attrName>style.visibility</p:attrName>
                                        </p:attrNameLst>
                                      </p:cBhvr>
                                      <p:to>
                                        <p:strVal val="hidden"/>
                                      </p:to>
                                    </p:set>
                                  </p:childTnLst>
                                </p:cTn>
                              </p:par>
                              <p:par>
                                <p:cTn id="129" presetID="14" presetClass="entr" presetSubtype="10" fill="hold"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randombar(horizontal)">
                                      <p:cBhvr>
                                        <p:cTn id="131" dur="500"/>
                                        <p:tgtEl>
                                          <p:spTgt spid="67"/>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randombar(horizontal)">
                                      <p:cBhvr>
                                        <p:cTn id="136" dur="500"/>
                                        <p:tgtEl>
                                          <p:spTgt spid="48"/>
                                        </p:tgtEl>
                                      </p:cBhvr>
                                    </p:animEffect>
                                  </p:childTnLst>
                                </p:cTn>
                              </p:par>
                              <p:par>
                                <p:cTn id="137" presetID="14" presetClass="entr" presetSubtype="1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randombar(horizontal)">
                                      <p:cBhvr>
                                        <p:cTn id="139" dur="500"/>
                                        <p:tgtEl>
                                          <p:spTgt spid="54"/>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randombar(horizontal)">
                                      <p:cBhvr>
                                        <p:cTn id="142" dur="500"/>
                                        <p:tgtEl>
                                          <p:spTgt spid="55"/>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randombar(horizontal)">
                                      <p:cBhvr>
                                        <p:cTn id="147" dur="500"/>
                                        <p:tgtEl>
                                          <p:spTgt spid="52"/>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randombar(horizontal)">
                                      <p:cBhvr>
                                        <p:cTn id="150" dur="500"/>
                                        <p:tgtEl>
                                          <p:spTgt spid="53"/>
                                        </p:tgtEl>
                                      </p:cBhvr>
                                    </p:animEffect>
                                  </p:childTnLst>
                                </p:cTn>
                              </p:par>
                            </p:childTnLst>
                          </p:cTn>
                        </p:par>
                      </p:childTnLst>
                    </p:cTn>
                  </p:par>
                  <p:par>
                    <p:cTn id="151" fill="hold">
                      <p:stCondLst>
                        <p:cond delay="indefinite"/>
                      </p:stCondLst>
                      <p:childTnLst>
                        <p:par>
                          <p:cTn id="152" fill="hold">
                            <p:stCondLst>
                              <p:cond delay="0"/>
                            </p:stCondLst>
                            <p:childTnLst>
                              <p:par>
                                <p:cTn id="153" presetID="14" presetClass="entr" presetSubtype="10" fill="hold" nodeType="click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randombar(horizontal)">
                                      <p:cBhvr>
                                        <p:cTn id="155" dur="500"/>
                                        <p:tgtEl>
                                          <p:spTgt spid="57"/>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randombar(horizontal)">
                                      <p:cBhvr>
                                        <p:cTn id="158" dur="500"/>
                                        <p:tgtEl>
                                          <p:spTgt spid="60"/>
                                        </p:tgtEl>
                                      </p:cBhvr>
                                    </p:animEffect>
                                  </p:childTnLst>
                                </p:cTn>
                              </p:par>
                              <p:par>
                                <p:cTn id="159" presetID="14" presetClass="entr" presetSubtype="10" fill="hold" nodeType="withEffect">
                                  <p:stCondLst>
                                    <p:cond delay="0"/>
                                  </p:stCondLst>
                                  <p:childTnLst>
                                    <p:set>
                                      <p:cBhvr>
                                        <p:cTn id="160" dur="1" fill="hold">
                                          <p:stCondLst>
                                            <p:cond delay="0"/>
                                          </p:stCondLst>
                                        </p:cTn>
                                        <p:tgtEl>
                                          <p:spTgt spid="81"/>
                                        </p:tgtEl>
                                        <p:attrNameLst>
                                          <p:attrName>style.visibility</p:attrName>
                                        </p:attrNameLst>
                                      </p:cBhvr>
                                      <p:to>
                                        <p:strVal val="visible"/>
                                      </p:to>
                                    </p:set>
                                    <p:animEffect transition="in" filter="randombar(horizontal)">
                                      <p:cBhvr>
                                        <p:cTn id="161" dur="500"/>
                                        <p:tgtEl>
                                          <p:spTgt spid="81"/>
                                        </p:tgtEl>
                                      </p:cBhvr>
                                    </p:animEffect>
                                  </p:childTnLst>
                                </p:cTn>
                              </p:par>
                              <p:par>
                                <p:cTn id="162" presetID="14" presetClass="entr" presetSubtype="10" fill="hold" nodeType="withEffect">
                                  <p:stCondLst>
                                    <p:cond delay="0"/>
                                  </p:stCondLst>
                                  <p:childTnLst>
                                    <p:set>
                                      <p:cBhvr>
                                        <p:cTn id="163" dur="1" fill="hold">
                                          <p:stCondLst>
                                            <p:cond delay="0"/>
                                          </p:stCondLst>
                                        </p:cTn>
                                        <p:tgtEl>
                                          <p:spTgt spid="83"/>
                                        </p:tgtEl>
                                        <p:attrNameLst>
                                          <p:attrName>style.visibility</p:attrName>
                                        </p:attrNameLst>
                                      </p:cBhvr>
                                      <p:to>
                                        <p:strVal val="visible"/>
                                      </p:to>
                                    </p:set>
                                    <p:animEffect transition="in" filter="randombar(horizontal)">
                                      <p:cBhvr>
                                        <p:cTn id="164" dur="500"/>
                                        <p:tgtEl>
                                          <p:spTgt spid="83"/>
                                        </p:tgtEl>
                                      </p:cBhvr>
                                    </p:animEffec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85"/>
                                        </p:tgtEl>
                                        <p:attrNameLst>
                                          <p:attrName>style.visibility</p:attrName>
                                        </p:attrNameLst>
                                      </p:cBhvr>
                                      <p:to>
                                        <p:strVal val="visible"/>
                                      </p:to>
                                    </p:set>
                                    <p:animEffect transition="in" filter="randombar(horizontal)">
                                      <p:cBhvr>
                                        <p:cTn id="169" dur="500"/>
                                        <p:tgtEl>
                                          <p:spTgt spid="85"/>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randombar(horizontal)">
                                      <p:cBhvr>
                                        <p:cTn id="174" dur="500"/>
                                        <p:tgtEl>
                                          <p:spTgt spid="20"/>
                                        </p:tgtEl>
                                      </p:cBhvr>
                                    </p:animEffect>
                                  </p:childTnLst>
                                </p:cTn>
                              </p:par>
                              <p:par>
                                <p:cTn id="175" presetID="14" presetClass="entr" presetSubtype="10" fill="hold" grpId="0" nodeType="withEffect">
                                  <p:stCondLst>
                                    <p:cond delay="0"/>
                                  </p:stCondLst>
                                  <p:childTnLst>
                                    <p:set>
                                      <p:cBhvr>
                                        <p:cTn id="176" dur="1" fill="hold">
                                          <p:stCondLst>
                                            <p:cond delay="0"/>
                                          </p:stCondLst>
                                        </p:cTn>
                                        <p:tgtEl>
                                          <p:spTgt spid="18"/>
                                        </p:tgtEl>
                                        <p:attrNameLst>
                                          <p:attrName>style.visibility</p:attrName>
                                        </p:attrNameLst>
                                      </p:cBhvr>
                                      <p:to>
                                        <p:strVal val="visible"/>
                                      </p:to>
                                    </p:set>
                                    <p:animEffect transition="in" filter="randombar(horizontal)">
                                      <p:cBhvr>
                                        <p:cTn id="1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11" grpId="0"/>
      <p:bldP spid="12" grpId="0" animBg="1"/>
      <p:bldP spid="29" grpId="0" animBg="1"/>
      <p:bldP spid="30" grpId="0"/>
      <p:bldP spid="33" grpId="0"/>
      <p:bldP spid="34" grpId="0" animBg="1"/>
      <p:bldP spid="35" grpId="0" animBg="1"/>
      <p:bldP spid="36" grpId="0"/>
      <p:bldP spid="38" grpId="0"/>
      <p:bldP spid="46" grpId="0" animBg="1"/>
      <p:bldP spid="47" grpId="0" animBg="1"/>
      <p:bldP spid="52" grpId="0" animBg="1"/>
      <p:bldP spid="53" grpId="0" animBg="1"/>
      <p:bldP spid="54" grpId="0" animBg="1"/>
      <p:bldP spid="55" grpId="0" animBg="1"/>
      <p:bldP spid="48" grpId="0"/>
      <p:bldP spid="85" grpId="0" animBg="1"/>
      <p:bldP spid="93" grpId="0"/>
      <p:bldP spid="60" grpId="0" animBg="1"/>
      <p:bldP spid="86" grpId="0"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41E7-5E04-4C07-BFCC-9E4ACE917972}"/>
              </a:ext>
            </a:extLst>
          </p:cNvPr>
          <p:cNvSpPr>
            <a:spLocks noGrp="1"/>
          </p:cNvSpPr>
          <p:nvPr>
            <p:ph type="title"/>
          </p:nvPr>
        </p:nvSpPr>
        <p:spPr/>
        <p:txBody>
          <a:bodyPr/>
          <a:lstStyle/>
          <a:p>
            <a:r>
              <a:rPr lang="en-US" dirty="0"/>
              <a:t>Function Model</a:t>
            </a:r>
          </a:p>
        </p:txBody>
      </p:sp>
      <p:sp>
        <p:nvSpPr>
          <p:cNvPr id="3" name="Content Placeholder 2">
            <a:extLst>
              <a:ext uri="{FF2B5EF4-FFF2-40B4-BE49-F238E27FC236}">
                <a16:creationId xmlns:a16="http://schemas.microsoft.com/office/drawing/2014/main" id="{AA184BE1-7A53-4A4B-866A-DD927E8157AC}"/>
              </a:ext>
            </a:extLst>
          </p:cNvPr>
          <p:cNvSpPr>
            <a:spLocks noGrp="1"/>
          </p:cNvSpPr>
          <p:nvPr>
            <p:ph idx="1"/>
          </p:nvPr>
        </p:nvSpPr>
        <p:spPr/>
        <p:txBody>
          <a:bodyPr/>
          <a:lstStyle/>
          <a:p>
            <a:r>
              <a:rPr lang="en-US" dirty="0"/>
              <a:t>Each function is a small program that will be launched with arguments extracted from the event.</a:t>
            </a:r>
          </a:p>
          <a:p>
            <a:endParaRPr lang="en-US" dirty="0"/>
          </a:p>
          <a:p>
            <a:r>
              <a:rPr lang="en-US" dirty="0"/>
              <a:t>The function runs on some machine selected by the Function server, which has a pool of machines that it manages elastically.</a:t>
            </a:r>
          </a:p>
          <a:p>
            <a:endParaRPr lang="en-US" dirty="0"/>
          </a:p>
          <a:p>
            <a:r>
              <a:rPr lang="en-US" dirty="0"/>
              <a:t>To make things simple, the function and any files it needs are wrapped up into a container: a kind of virtual machine, very cheap to launch.</a:t>
            </a:r>
          </a:p>
        </p:txBody>
      </p:sp>
      <p:sp>
        <p:nvSpPr>
          <p:cNvPr id="4" name="Footer Placeholder 3">
            <a:extLst>
              <a:ext uri="{FF2B5EF4-FFF2-40B4-BE49-F238E27FC236}">
                <a16:creationId xmlns:a16="http://schemas.microsoft.com/office/drawing/2014/main" id="{B11A3D15-0E6E-4119-84B1-ACADE5EA39C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5336D64-4839-4748-9D50-8503E9BBEF4D}"/>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3502235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event is passed to the function</a:t>
            </a:r>
          </a:p>
        </p:txBody>
      </p:sp>
      <p:sp>
        <p:nvSpPr>
          <p:cNvPr id="3" name="Content Placeholder 2"/>
          <p:cNvSpPr>
            <a:spLocks noGrp="1"/>
          </p:cNvSpPr>
          <p:nvPr>
            <p:ph idx="1"/>
          </p:nvPr>
        </p:nvSpPr>
        <p:spPr/>
        <p:txBody>
          <a:bodyPr/>
          <a:lstStyle/>
          <a:p>
            <a:r>
              <a:rPr lang="en-US" dirty="0"/>
              <a:t>When an event occurs, a new instance of the event handling function you registered will be launched in a “clean” state.</a:t>
            </a:r>
          </a:p>
          <a:p>
            <a:endParaRPr lang="en-US" dirty="0"/>
          </a:p>
          <a:p>
            <a:r>
              <a:rPr lang="en-US" dirty="0"/>
              <a:t>The event itself is available either as program arguments, or via an API</a:t>
            </a:r>
          </a:p>
          <a:p>
            <a:endParaRPr lang="en-US" dirty="0"/>
          </a:p>
          <a:p>
            <a:r>
              <a:rPr lang="en-US" dirty="0"/>
              <a:t>You can also register a shell script if you wish.</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339995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C14-AEEC-4FFA-8FB9-FBA570AA8F9B}"/>
              </a:ext>
            </a:extLst>
          </p:cNvPr>
          <p:cNvSpPr>
            <a:spLocks noGrp="1"/>
          </p:cNvSpPr>
          <p:nvPr>
            <p:ph type="title"/>
          </p:nvPr>
        </p:nvSpPr>
        <p:spPr>
          <a:xfrm>
            <a:off x="1024128" y="585216"/>
            <a:ext cx="11167872" cy="1499616"/>
          </a:xfrm>
        </p:spPr>
        <p:txBody>
          <a:bodyPr>
            <a:normAutofit/>
          </a:bodyPr>
          <a:lstStyle/>
          <a:p>
            <a:r>
              <a:rPr lang="en-US" sz="4000" dirty="0"/>
              <a:t>Example: Passing parameters to Azure Functions</a:t>
            </a:r>
            <a:br>
              <a:rPr lang="en-US" sz="4000" dirty="0"/>
            </a:br>
            <a:r>
              <a:rPr lang="en-US" sz="4000" dirty="0"/>
              <a:t>(AWS Lambda is quite similar)</a:t>
            </a:r>
          </a:p>
        </p:txBody>
      </p:sp>
      <p:sp>
        <p:nvSpPr>
          <p:cNvPr id="3" name="Content Placeholder 2">
            <a:extLst>
              <a:ext uri="{FF2B5EF4-FFF2-40B4-BE49-F238E27FC236}">
                <a16:creationId xmlns:a16="http://schemas.microsoft.com/office/drawing/2014/main" id="{B0026967-551C-4B98-B33B-C1C9DD100767}"/>
              </a:ext>
            </a:extLst>
          </p:cNvPr>
          <p:cNvSpPr>
            <a:spLocks noGrp="1"/>
          </p:cNvSpPr>
          <p:nvPr>
            <p:ph idx="1"/>
          </p:nvPr>
        </p:nvSpPr>
        <p:spPr/>
        <p:txBody>
          <a:bodyPr>
            <a:normAutofit/>
          </a:bodyPr>
          <a:lstStyle/>
          <a:p>
            <a:r>
              <a:rPr lang="en-US" dirty="0"/>
              <a:t>In Azure, a function </a:t>
            </a:r>
            <a:r>
              <a:rPr lang="en-US" i="1" dirty="0"/>
              <a:t>trigger</a:t>
            </a:r>
            <a:r>
              <a:rPr lang="en-US" dirty="0"/>
              <a:t> defines how a function is invoked. A function must have exactly one trigger. Triggers have associated data, which is usually the payload that triggered the function.</a:t>
            </a:r>
          </a:p>
          <a:p>
            <a:r>
              <a:rPr lang="en-US" dirty="0"/>
              <a:t>Input and output </a:t>
            </a:r>
            <a:r>
              <a:rPr lang="en-US" i="1" dirty="0"/>
              <a:t>bindings</a:t>
            </a:r>
            <a:r>
              <a:rPr lang="en-US" dirty="0"/>
              <a:t> provide a declarative way to connect to external data or </a:t>
            </a:r>
            <a:r>
              <a:rPr lang="en-US" dirty="0">
                <a:sym typeface="Symbol" panose="05050102010706020507" pitchFamily="18" charset="2"/>
              </a:rPr>
              <a:t>-</a:t>
            </a:r>
            <a:r>
              <a:rPr lang="en-US" dirty="0"/>
              <a:t>services from within your code. Bindings are optional and a function can have multiple input and output bindings. </a:t>
            </a:r>
          </a:p>
          <a:p>
            <a:r>
              <a:rPr lang="en-US" dirty="0"/>
              <a:t>Triggers and bindings let you avoid hardcoding many details that would involve complicated “boilerplate.”   You can arrange to receive data (for example, the content of a queue message) via parameters in the trigger.</a:t>
            </a:r>
          </a:p>
          <a:p>
            <a:endParaRPr lang="en-US" dirty="0"/>
          </a:p>
        </p:txBody>
      </p:sp>
      <p:sp>
        <p:nvSpPr>
          <p:cNvPr id="4" name="Footer Placeholder 3">
            <a:extLst>
              <a:ext uri="{FF2B5EF4-FFF2-40B4-BE49-F238E27FC236}">
                <a16:creationId xmlns:a16="http://schemas.microsoft.com/office/drawing/2014/main" id="{776CFDCA-5716-4325-89D4-0700F479588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7E8C2EC-7498-48E2-AACF-222BBBC70206}"/>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3334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451469" cy="1499616"/>
          </a:xfrm>
        </p:spPr>
        <p:txBody>
          <a:bodyPr>
            <a:normAutofit/>
          </a:bodyPr>
          <a:lstStyle/>
          <a:p>
            <a:r>
              <a:rPr lang="en-US" sz="4400" dirty="0"/>
              <a:t>What if a device can generate many kinds of events?</a:t>
            </a:r>
          </a:p>
        </p:txBody>
      </p:sp>
      <p:sp>
        <p:nvSpPr>
          <p:cNvPr id="3" name="Content Placeholder 2"/>
          <p:cNvSpPr>
            <a:spLocks noGrp="1"/>
          </p:cNvSpPr>
          <p:nvPr>
            <p:ph idx="1"/>
          </p:nvPr>
        </p:nvSpPr>
        <p:spPr/>
        <p:txBody>
          <a:bodyPr>
            <a:normAutofit/>
          </a:bodyPr>
          <a:lstStyle/>
          <a:p>
            <a:r>
              <a:rPr lang="en-US" dirty="0"/>
              <a:t>A single “function program” will handle all of them: </a:t>
            </a:r>
            <a:br>
              <a:rPr lang="en-US" dirty="0"/>
            </a:br>
            <a:r>
              <a:rPr lang="en-US" dirty="0"/>
              <a:t>                      </a:t>
            </a:r>
            <a:r>
              <a:rPr lang="en-US" i="1" dirty="0"/>
              <a:t>switch(event-type) { …. }</a:t>
            </a:r>
          </a:p>
          <a:p>
            <a:endParaRPr lang="en-US" dirty="0"/>
          </a:p>
          <a:p>
            <a:r>
              <a:rPr lang="en-US" dirty="0"/>
              <a:t>The event type would be passed as one of the event parameters.  This way there is still just one trigger for the function.</a:t>
            </a:r>
          </a:p>
          <a:p>
            <a:endParaRPr lang="en-US" dirty="0"/>
          </a:p>
          <a:p>
            <a:r>
              <a:rPr lang="en-US" dirty="0"/>
              <a:t>Your logic for dealing with a single event should be short and simple.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3390850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functions talk to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Just like with web pages, there </a:t>
            </a:r>
            <a:r>
              <a:rPr lang="en-US"/>
              <a:t>are three </a:t>
            </a:r>
            <a:r>
              <a:rPr lang="en-US" dirty="0"/>
              <a:t>main options:</a:t>
            </a:r>
          </a:p>
          <a:p>
            <a:pPr>
              <a:buFont typeface="Wingdings" panose="05000000000000000000" pitchFamily="2" charset="2"/>
              <a:buChar char="Ø"/>
            </a:pPr>
            <a:r>
              <a:rPr lang="en-US" dirty="0"/>
              <a:t>  Remote method invocation (for example over the RESTful RPC layer,</a:t>
            </a:r>
            <a:br>
              <a:rPr lang="en-US" dirty="0"/>
            </a:br>
            <a:r>
              <a:rPr lang="en-US" dirty="0"/>
              <a:t>    or JNI, or WCF).  Google GRPC would work here too, but Microsoft</a:t>
            </a:r>
            <a:br>
              <a:rPr lang="en-US" dirty="0"/>
            </a:br>
            <a:r>
              <a:rPr lang="en-US" dirty="0"/>
              <a:t>    prefers for you to use Azure’s own solutions.</a:t>
            </a:r>
          </a:p>
          <a:p>
            <a:pPr>
              <a:buFont typeface="Wingdings" panose="05000000000000000000" pitchFamily="2" charset="2"/>
              <a:buChar char="Ø"/>
            </a:pPr>
            <a:r>
              <a:rPr lang="en-US" dirty="0"/>
              <a:t>  Via a message “bus”  (no storage: like a “broadcast”)</a:t>
            </a:r>
          </a:p>
          <a:p>
            <a:pPr>
              <a:buFont typeface="Wingdings" panose="05000000000000000000" pitchFamily="2" charset="2"/>
              <a:buChar char="Ø"/>
            </a:pPr>
            <a:r>
              <a:rPr lang="en-US" dirty="0"/>
              <a:t>  Via a message “queue” (stores messages, like an email)</a:t>
            </a:r>
          </a:p>
          <a:p>
            <a:pPr marL="0" indent="0">
              <a:buNone/>
            </a:pPr>
            <a:endParaRPr lang="en-US" dirty="0"/>
          </a:p>
          <a:p>
            <a:pPr marL="0" indent="0">
              <a:buNone/>
            </a:pPr>
            <a:r>
              <a:rPr lang="en-US" dirty="0"/>
              <a:t>Use the remote method approach for immediate actions with immediate responses.  The other two “decouple” the source and receiver.</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248549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D89B-2E11-47BC-8986-FE58CA632C56}"/>
              </a:ext>
            </a:extLst>
          </p:cNvPr>
          <p:cNvSpPr>
            <a:spLocks noGrp="1"/>
          </p:cNvSpPr>
          <p:nvPr>
            <p:ph type="title"/>
          </p:nvPr>
        </p:nvSpPr>
        <p:spPr/>
        <p:txBody>
          <a:bodyPr/>
          <a:lstStyle/>
          <a:p>
            <a:r>
              <a:rPr lang="en-US" dirty="0"/>
              <a:t>Fancier Case: Point, Focus and Shoot</a:t>
            </a:r>
          </a:p>
        </p:txBody>
      </p:sp>
      <p:sp>
        <p:nvSpPr>
          <p:cNvPr id="3" name="Content Placeholder 2">
            <a:extLst>
              <a:ext uri="{FF2B5EF4-FFF2-40B4-BE49-F238E27FC236}">
                <a16:creationId xmlns:a16="http://schemas.microsoft.com/office/drawing/2014/main" id="{8D118AD4-CBAB-4133-B9CD-301B6C40F5E0}"/>
              </a:ext>
            </a:extLst>
          </p:cNvPr>
          <p:cNvSpPr>
            <a:spLocks noGrp="1"/>
          </p:cNvSpPr>
          <p:nvPr>
            <p:ph idx="1"/>
          </p:nvPr>
        </p:nvSpPr>
        <p:spPr/>
        <p:txBody>
          <a:bodyPr/>
          <a:lstStyle/>
          <a:p>
            <a:r>
              <a:rPr lang="en-US" dirty="0"/>
              <a:t>Suppose that some event occurs: “Animal motion detected”.</a:t>
            </a:r>
          </a:p>
          <a:p>
            <a:r>
              <a:rPr lang="en-US" dirty="0"/>
              <a:t>This might require us to </a:t>
            </a:r>
            <a:r>
              <a:rPr lang="en-US" u="sng" dirty="0"/>
              <a:t>swivel</a:t>
            </a:r>
            <a:r>
              <a:rPr lang="en-US" dirty="0"/>
              <a:t> the camera or point the drone.</a:t>
            </a:r>
          </a:p>
          <a:p>
            <a:r>
              <a:rPr lang="en-US" dirty="0"/>
              <a:t>After the camera is pointed towards the location, focus the lens.</a:t>
            </a:r>
          </a:p>
          <a:p>
            <a:r>
              <a:rPr lang="en-US" dirty="0"/>
              <a:t>When the focus converges, we shoot a photo.</a:t>
            </a:r>
          </a:p>
          <a:p>
            <a:r>
              <a:rPr lang="en-US" dirty="0"/>
              <a:t>Now the thumbnail is sent to the server.</a:t>
            </a:r>
          </a:p>
          <a:p>
            <a:r>
              <a:rPr lang="en-US" dirty="0"/>
              <a:t>If the photo is considered interesting, we’ll download it.</a:t>
            </a:r>
          </a:p>
        </p:txBody>
      </p:sp>
      <p:sp>
        <p:nvSpPr>
          <p:cNvPr id="4" name="Footer Placeholder 3">
            <a:extLst>
              <a:ext uri="{FF2B5EF4-FFF2-40B4-BE49-F238E27FC236}">
                <a16:creationId xmlns:a16="http://schemas.microsoft.com/office/drawing/2014/main" id="{6F091B33-A0FD-45FD-8020-AA52CD9005D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1D467CD-6692-412C-BA75-D250AE5C3B67}"/>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2314781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CBF1-D342-47FF-B561-474F4A08AE6A}"/>
              </a:ext>
            </a:extLst>
          </p:cNvPr>
          <p:cNvSpPr>
            <a:spLocks noGrp="1"/>
          </p:cNvSpPr>
          <p:nvPr>
            <p:ph type="title"/>
          </p:nvPr>
        </p:nvSpPr>
        <p:spPr/>
        <p:txBody>
          <a:bodyPr/>
          <a:lstStyle/>
          <a:p>
            <a:r>
              <a:rPr lang="en-US" dirty="0"/>
              <a:t>This is a form of state machine!</a:t>
            </a:r>
          </a:p>
        </p:txBody>
      </p:sp>
      <p:sp>
        <p:nvSpPr>
          <p:cNvPr id="4" name="Footer Placeholder 3">
            <a:extLst>
              <a:ext uri="{FF2B5EF4-FFF2-40B4-BE49-F238E27FC236}">
                <a16:creationId xmlns:a16="http://schemas.microsoft.com/office/drawing/2014/main" id="{8B5D54A7-140D-4884-84D6-5EB3EF590EA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DEB070B-DEC6-459D-BEB5-A54E93A112B4}"/>
              </a:ext>
            </a:extLst>
          </p:cNvPr>
          <p:cNvSpPr>
            <a:spLocks noGrp="1"/>
          </p:cNvSpPr>
          <p:nvPr>
            <p:ph type="sldNum" sz="quarter" idx="12"/>
          </p:nvPr>
        </p:nvSpPr>
        <p:spPr/>
        <p:txBody>
          <a:bodyPr/>
          <a:lstStyle/>
          <a:p>
            <a:fld id="{3C974458-8A97-4835-BF79-1FB6D7856C21}" type="slidenum">
              <a:rPr lang="en-US" smtClean="0"/>
              <a:t>28</a:t>
            </a:fld>
            <a:endParaRPr lang="en-US"/>
          </a:p>
        </p:txBody>
      </p:sp>
      <p:sp>
        <p:nvSpPr>
          <p:cNvPr id="6" name="Oval 5">
            <a:extLst>
              <a:ext uri="{FF2B5EF4-FFF2-40B4-BE49-F238E27FC236}">
                <a16:creationId xmlns:a16="http://schemas.microsoft.com/office/drawing/2014/main" id="{4231D1C8-C459-4761-9934-1B91457161D5}"/>
              </a:ext>
            </a:extLst>
          </p:cNvPr>
          <p:cNvSpPr/>
          <p:nvPr/>
        </p:nvSpPr>
        <p:spPr>
          <a:xfrm>
            <a:off x="1447800" y="1861808"/>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Idle</a:t>
            </a:r>
          </a:p>
        </p:txBody>
      </p:sp>
      <p:sp>
        <p:nvSpPr>
          <p:cNvPr id="7" name="Oval 6">
            <a:extLst>
              <a:ext uri="{FF2B5EF4-FFF2-40B4-BE49-F238E27FC236}">
                <a16:creationId xmlns:a16="http://schemas.microsoft.com/office/drawing/2014/main" id="{9959C75B-0A55-43C3-B707-38D509719B9A}"/>
              </a:ext>
            </a:extLst>
          </p:cNvPr>
          <p:cNvSpPr/>
          <p:nvPr/>
        </p:nvSpPr>
        <p:spPr>
          <a:xfrm>
            <a:off x="1447800" y="2820367"/>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Swivel</a:t>
            </a:r>
          </a:p>
        </p:txBody>
      </p:sp>
      <p:sp>
        <p:nvSpPr>
          <p:cNvPr id="8" name="Oval 7">
            <a:extLst>
              <a:ext uri="{FF2B5EF4-FFF2-40B4-BE49-F238E27FC236}">
                <a16:creationId xmlns:a16="http://schemas.microsoft.com/office/drawing/2014/main" id="{8BCBE7D2-80A9-4948-A03B-243B838122F7}"/>
              </a:ext>
            </a:extLst>
          </p:cNvPr>
          <p:cNvSpPr/>
          <p:nvPr/>
        </p:nvSpPr>
        <p:spPr>
          <a:xfrm>
            <a:off x="1447800" y="3778926"/>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Focus</a:t>
            </a:r>
          </a:p>
        </p:txBody>
      </p:sp>
      <p:sp>
        <p:nvSpPr>
          <p:cNvPr id="9" name="Oval 8">
            <a:extLst>
              <a:ext uri="{FF2B5EF4-FFF2-40B4-BE49-F238E27FC236}">
                <a16:creationId xmlns:a16="http://schemas.microsoft.com/office/drawing/2014/main" id="{5F62C75F-D120-4956-8AB9-62EEA25708AC}"/>
              </a:ext>
            </a:extLst>
          </p:cNvPr>
          <p:cNvSpPr/>
          <p:nvPr/>
        </p:nvSpPr>
        <p:spPr>
          <a:xfrm>
            <a:off x="1447800" y="4737485"/>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Take Photo</a:t>
            </a:r>
          </a:p>
        </p:txBody>
      </p:sp>
      <p:sp>
        <p:nvSpPr>
          <p:cNvPr id="10" name="Freeform: Shape 9">
            <a:extLst>
              <a:ext uri="{FF2B5EF4-FFF2-40B4-BE49-F238E27FC236}">
                <a16:creationId xmlns:a16="http://schemas.microsoft.com/office/drawing/2014/main" id="{FC458C0D-96C8-43E5-A034-81F772E101B0}"/>
              </a:ext>
            </a:extLst>
          </p:cNvPr>
          <p:cNvSpPr/>
          <p:nvPr/>
        </p:nvSpPr>
        <p:spPr>
          <a:xfrm>
            <a:off x="3178098" y="1962289"/>
            <a:ext cx="657989" cy="639117"/>
          </a:xfrm>
          <a:custGeom>
            <a:avLst/>
            <a:gdLst>
              <a:gd name="connsiteX0" fmla="*/ 0 w 657989"/>
              <a:gd name="connsiteY0" fmla="*/ 234501 h 639117"/>
              <a:gd name="connsiteX1" fmla="*/ 401443 w 657989"/>
              <a:gd name="connsiteY1" fmla="*/ 326 h 639117"/>
              <a:gd name="connsiteX2" fmla="*/ 657922 w 657989"/>
              <a:gd name="connsiteY2" fmla="*/ 279106 h 639117"/>
              <a:gd name="connsiteX3" fmla="*/ 379141 w 657989"/>
              <a:gd name="connsiteY3" fmla="*/ 635945 h 639117"/>
              <a:gd name="connsiteX4" fmla="*/ 44604 w 657989"/>
              <a:gd name="connsiteY4" fmla="*/ 424072 h 63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89" h="639117">
                <a:moveTo>
                  <a:pt x="0" y="234501"/>
                </a:moveTo>
                <a:cubicBezTo>
                  <a:pt x="145894" y="113696"/>
                  <a:pt x="291789" y="-7108"/>
                  <a:pt x="401443" y="326"/>
                </a:cubicBezTo>
                <a:cubicBezTo>
                  <a:pt x="511097" y="7760"/>
                  <a:pt x="661639" y="173170"/>
                  <a:pt x="657922" y="279106"/>
                </a:cubicBezTo>
                <a:cubicBezTo>
                  <a:pt x="654205" y="385042"/>
                  <a:pt x="481361" y="611784"/>
                  <a:pt x="379141" y="635945"/>
                </a:cubicBezTo>
                <a:cubicBezTo>
                  <a:pt x="276921" y="660106"/>
                  <a:pt x="160762" y="542089"/>
                  <a:pt x="44604" y="42407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A136049-92AC-4F9D-8C35-B5CBFD4F7381}"/>
              </a:ext>
            </a:extLst>
          </p:cNvPr>
          <p:cNvSpPr txBox="1"/>
          <p:nvPr/>
        </p:nvSpPr>
        <p:spPr>
          <a:xfrm>
            <a:off x="3891775" y="2084832"/>
            <a:ext cx="3702205" cy="369332"/>
          </a:xfrm>
          <a:prstGeom prst="rect">
            <a:avLst/>
          </a:prstGeom>
          <a:noFill/>
        </p:spPr>
        <p:txBody>
          <a:bodyPr wrap="square" rtlCol="0">
            <a:spAutoFit/>
          </a:bodyPr>
          <a:lstStyle/>
          <a:p>
            <a:r>
              <a:rPr lang="en-US" dirty="0"/>
              <a:t>Handle various mundane events</a:t>
            </a:r>
          </a:p>
        </p:txBody>
      </p:sp>
      <p:sp>
        <p:nvSpPr>
          <p:cNvPr id="12" name="Freeform: Shape 11">
            <a:extLst>
              <a:ext uri="{FF2B5EF4-FFF2-40B4-BE49-F238E27FC236}">
                <a16:creationId xmlns:a16="http://schemas.microsoft.com/office/drawing/2014/main" id="{3A0E9566-F3FF-409B-88A6-18B9489AE023}"/>
              </a:ext>
            </a:extLst>
          </p:cNvPr>
          <p:cNvSpPr/>
          <p:nvPr/>
        </p:nvSpPr>
        <p:spPr>
          <a:xfrm>
            <a:off x="3033132" y="2553629"/>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FA8540-EA1A-40A2-8F8E-8BFBFBA7554A}"/>
              </a:ext>
            </a:extLst>
          </p:cNvPr>
          <p:cNvSpPr txBox="1"/>
          <p:nvPr/>
        </p:nvSpPr>
        <p:spPr>
          <a:xfrm>
            <a:off x="3891775" y="2805499"/>
            <a:ext cx="3702205" cy="369332"/>
          </a:xfrm>
          <a:prstGeom prst="rect">
            <a:avLst/>
          </a:prstGeom>
          <a:noFill/>
        </p:spPr>
        <p:txBody>
          <a:bodyPr wrap="square" rtlCol="0">
            <a:spAutoFit/>
          </a:bodyPr>
          <a:lstStyle/>
          <a:p>
            <a:r>
              <a:rPr lang="en-US" dirty="0"/>
              <a:t>Movement sensed!  Point the camera</a:t>
            </a:r>
          </a:p>
        </p:txBody>
      </p:sp>
      <p:sp>
        <p:nvSpPr>
          <p:cNvPr id="14" name="TextBox 13">
            <a:extLst>
              <a:ext uri="{FF2B5EF4-FFF2-40B4-BE49-F238E27FC236}">
                <a16:creationId xmlns:a16="http://schemas.microsoft.com/office/drawing/2014/main" id="{A1BDCEA1-74B2-45CB-BD96-1E84363FA1EB}"/>
              </a:ext>
            </a:extLst>
          </p:cNvPr>
          <p:cNvSpPr txBox="1"/>
          <p:nvPr/>
        </p:nvSpPr>
        <p:spPr>
          <a:xfrm>
            <a:off x="7387682" y="2820367"/>
            <a:ext cx="4423318" cy="369332"/>
          </a:xfrm>
          <a:prstGeom prst="rect">
            <a:avLst/>
          </a:prstGeom>
          <a:solidFill>
            <a:srgbClr val="92D050"/>
          </a:solidFill>
          <a:ln w="19050">
            <a:solidFill>
              <a:schemeClr val="accent2"/>
            </a:solidFill>
          </a:ln>
        </p:spPr>
        <p:txBody>
          <a:bodyPr wrap="square" rtlCol="0">
            <a:spAutoFit/>
          </a:bodyPr>
          <a:lstStyle/>
          <a:p>
            <a:r>
              <a:rPr lang="en-US" dirty="0"/>
              <a:t>Send swivel command to Camera {</a:t>
            </a:r>
            <a:r>
              <a:rPr lang="en-US" dirty="0" err="1"/>
              <a:t>args</a:t>
            </a:r>
            <a:r>
              <a:rPr lang="en-US" dirty="0"/>
              <a:t>…}</a:t>
            </a:r>
          </a:p>
        </p:txBody>
      </p:sp>
      <p:sp>
        <p:nvSpPr>
          <p:cNvPr id="16" name="TextBox 15">
            <a:extLst>
              <a:ext uri="{FF2B5EF4-FFF2-40B4-BE49-F238E27FC236}">
                <a16:creationId xmlns:a16="http://schemas.microsoft.com/office/drawing/2014/main" id="{0A988D6C-F9E6-4070-8F04-07CA8DDF3F49}"/>
              </a:ext>
            </a:extLst>
          </p:cNvPr>
          <p:cNvSpPr txBox="1"/>
          <p:nvPr/>
        </p:nvSpPr>
        <p:spPr>
          <a:xfrm>
            <a:off x="3803837" y="2508580"/>
            <a:ext cx="2213448" cy="369332"/>
          </a:xfrm>
          <a:prstGeom prst="rect">
            <a:avLst/>
          </a:prstGeom>
          <a:solidFill>
            <a:srgbClr val="FFC000"/>
          </a:solidFill>
          <a:ln w="19050">
            <a:solidFill>
              <a:schemeClr val="accent2"/>
            </a:solidFill>
          </a:ln>
        </p:spPr>
        <p:txBody>
          <a:bodyPr wrap="square" rtlCol="0">
            <a:spAutoFit/>
          </a:bodyPr>
          <a:lstStyle/>
          <a:p>
            <a:r>
              <a:rPr lang="en-US" dirty="0"/>
              <a:t>Motion event {</a:t>
            </a:r>
            <a:r>
              <a:rPr lang="en-US" dirty="0" err="1"/>
              <a:t>args</a:t>
            </a:r>
            <a:r>
              <a:rPr lang="en-US" dirty="0"/>
              <a:t>…}</a:t>
            </a:r>
          </a:p>
        </p:txBody>
      </p:sp>
      <p:sp>
        <p:nvSpPr>
          <p:cNvPr id="17" name="Freeform: Shape 16">
            <a:extLst>
              <a:ext uri="{FF2B5EF4-FFF2-40B4-BE49-F238E27FC236}">
                <a16:creationId xmlns:a16="http://schemas.microsoft.com/office/drawing/2014/main" id="{4B122A70-C585-4267-B221-521E90D75A4C}"/>
              </a:ext>
            </a:extLst>
          </p:cNvPr>
          <p:cNvSpPr/>
          <p:nvPr/>
        </p:nvSpPr>
        <p:spPr>
          <a:xfrm>
            <a:off x="3153936" y="3454362"/>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406A2FD-3459-4A25-A104-A2109936AFF4}"/>
              </a:ext>
            </a:extLst>
          </p:cNvPr>
          <p:cNvSpPr txBox="1"/>
          <p:nvPr/>
        </p:nvSpPr>
        <p:spPr>
          <a:xfrm>
            <a:off x="4012579" y="3706232"/>
            <a:ext cx="3702205" cy="369332"/>
          </a:xfrm>
          <a:prstGeom prst="rect">
            <a:avLst/>
          </a:prstGeom>
          <a:noFill/>
        </p:spPr>
        <p:txBody>
          <a:bodyPr wrap="square" rtlCol="0">
            <a:spAutoFit/>
          </a:bodyPr>
          <a:lstStyle/>
          <a:p>
            <a:r>
              <a:rPr lang="en-US" dirty="0"/>
              <a:t>Pointed!  Focus the camera</a:t>
            </a:r>
          </a:p>
        </p:txBody>
      </p:sp>
      <p:sp>
        <p:nvSpPr>
          <p:cNvPr id="19" name="TextBox 18">
            <a:extLst>
              <a:ext uri="{FF2B5EF4-FFF2-40B4-BE49-F238E27FC236}">
                <a16:creationId xmlns:a16="http://schemas.microsoft.com/office/drawing/2014/main" id="{72D82B06-4272-4547-B89E-DF5DF1B43801}"/>
              </a:ext>
            </a:extLst>
          </p:cNvPr>
          <p:cNvSpPr txBox="1"/>
          <p:nvPr/>
        </p:nvSpPr>
        <p:spPr>
          <a:xfrm>
            <a:off x="6660993" y="3734767"/>
            <a:ext cx="4423318" cy="369332"/>
          </a:xfrm>
          <a:prstGeom prst="rect">
            <a:avLst/>
          </a:prstGeom>
          <a:solidFill>
            <a:srgbClr val="92D050"/>
          </a:solidFill>
          <a:ln w="19050">
            <a:solidFill>
              <a:schemeClr val="accent2"/>
            </a:solidFill>
          </a:ln>
        </p:spPr>
        <p:txBody>
          <a:bodyPr wrap="square" rtlCol="0">
            <a:spAutoFit/>
          </a:bodyPr>
          <a:lstStyle/>
          <a:p>
            <a:r>
              <a:rPr lang="en-US" dirty="0"/>
              <a:t>Send focus command to Camera {</a:t>
            </a:r>
            <a:r>
              <a:rPr lang="en-US" dirty="0" err="1"/>
              <a:t>args</a:t>
            </a:r>
            <a:r>
              <a:rPr lang="en-US" dirty="0"/>
              <a:t>…}</a:t>
            </a:r>
          </a:p>
        </p:txBody>
      </p:sp>
      <p:sp>
        <p:nvSpPr>
          <p:cNvPr id="20" name="TextBox 19">
            <a:extLst>
              <a:ext uri="{FF2B5EF4-FFF2-40B4-BE49-F238E27FC236}">
                <a16:creationId xmlns:a16="http://schemas.microsoft.com/office/drawing/2014/main" id="{44BABC0E-7F31-4411-8C91-C26CC0B163E5}"/>
              </a:ext>
            </a:extLst>
          </p:cNvPr>
          <p:cNvSpPr txBox="1"/>
          <p:nvPr/>
        </p:nvSpPr>
        <p:spPr>
          <a:xfrm>
            <a:off x="3803837" y="3328432"/>
            <a:ext cx="3266036" cy="369332"/>
          </a:xfrm>
          <a:prstGeom prst="rect">
            <a:avLst/>
          </a:prstGeom>
          <a:solidFill>
            <a:srgbClr val="FFC000"/>
          </a:solidFill>
          <a:ln w="19050">
            <a:solidFill>
              <a:schemeClr val="accent2"/>
            </a:solidFill>
          </a:ln>
        </p:spPr>
        <p:txBody>
          <a:bodyPr wrap="square" rtlCol="0">
            <a:spAutoFit/>
          </a:bodyPr>
          <a:lstStyle/>
          <a:p>
            <a:r>
              <a:rPr lang="en-US" dirty="0"/>
              <a:t>Camera movement done {</a:t>
            </a:r>
            <a:r>
              <a:rPr lang="en-US" dirty="0" err="1"/>
              <a:t>args</a:t>
            </a:r>
            <a:r>
              <a:rPr lang="en-US" dirty="0"/>
              <a:t>…}</a:t>
            </a:r>
          </a:p>
        </p:txBody>
      </p:sp>
      <p:sp>
        <p:nvSpPr>
          <p:cNvPr id="21" name="Freeform: Shape 20">
            <a:extLst>
              <a:ext uri="{FF2B5EF4-FFF2-40B4-BE49-F238E27FC236}">
                <a16:creationId xmlns:a16="http://schemas.microsoft.com/office/drawing/2014/main" id="{A9891A57-C929-4431-A0CC-4E62AA3F9625}"/>
              </a:ext>
            </a:extLst>
          </p:cNvPr>
          <p:cNvSpPr/>
          <p:nvPr/>
        </p:nvSpPr>
        <p:spPr>
          <a:xfrm>
            <a:off x="3178098" y="4437622"/>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6B8F6E-80ED-4E53-A7E1-F10D9DB65B75}"/>
              </a:ext>
            </a:extLst>
          </p:cNvPr>
          <p:cNvSpPr txBox="1"/>
          <p:nvPr/>
        </p:nvSpPr>
        <p:spPr>
          <a:xfrm>
            <a:off x="4036741" y="4689492"/>
            <a:ext cx="3702205" cy="369332"/>
          </a:xfrm>
          <a:prstGeom prst="rect">
            <a:avLst/>
          </a:prstGeom>
          <a:noFill/>
        </p:spPr>
        <p:txBody>
          <a:bodyPr wrap="square" rtlCol="0">
            <a:spAutoFit/>
          </a:bodyPr>
          <a:lstStyle/>
          <a:p>
            <a:r>
              <a:rPr lang="en-US" dirty="0"/>
              <a:t>Focused!  Take a photo</a:t>
            </a:r>
          </a:p>
        </p:txBody>
      </p:sp>
      <p:sp>
        <p:nvSpPr>
          <p:cNvPr id="23" name="TextBox 22">
            <a:extLst>
              <a:ext uri="{FF2B5EF4-FFF2-40B4-BE49-F238E27FC236}">
                <a16:creationId xmlns:a16="http://schemas.microsoft.com/office/drawing/2014/main" id="{ADC9E37C-6432-4152-B40A-C6AFAEB91881}"/>
              </a:ext>
            </a:extLst>
          </p:cNvPr>
          <p:cNvSpPr txBox="1"/>
          <p:nvPr/>
        </p:nvSpPr>
        <p:spPr>
          <a:xfrm>
            <a:off x="6685155" y="4718027"/>
            <a:ext cx="4423318" cy="369332"/>
          </a:xfrm>
          <a:prstGeom prst="rect">
            <a:avLst/>
          </a:prstGeom>
          <a:solidFill>
            <a:srgbClr val="92D050"/>
          </a:solidFill>
          <a:ln w="19050">
            <a:solidFill>
              <a:schemeClr val="accent2"/>
            </a:solidFill>
          </a:ln>
        </p:spPr>
        <p:txBody>
          <a:bodyPr wrap="square" rtlCol="0">
            <a:spAutoFit/>
          </a:bodyPr>
          <a:lstStyle/>
          <a:p>
            <a:r>
              <a:rPr lang="en-US" dirty="0"/>
              <a:t>Send photo command to Camera {</a:t>
            </a:r>
            <a:r>
              <a:rPr lang="en-US" dirty="0" err="1"/>
              <a:t>args</a:t>
            </a:r>
            <a:r>
              <a:rPr lang="en-US" dirty="0"/>
              <a:t>…}</a:t>
            </a:r>
          </a:p>
        </p:txBody>
      </p:sp>
      <p:sp>
        <p:nvSpPr>
          <p:cNvPr id="24" name="TextBox 23">
            <a:extLst>
              <a:ext uri="{FF2B5EF4-FFF2-40B4-BE49-F238E27FC236}">
                <a16:creationId xmlns:a16="http://schemas.microsoft.com/office/drawing/2014/main" id="{A77A42C4-B9D6-4FEF-99E9-47F242F59313}"/>
              </a:ext>
            </a:extLst>
          </p:cNvPr>
          <p:cNvSpPr txBox="1"/>
          <p:nvPr/>
        </p:nvSpPr>
        <p:spPr>
          <a:xfrm>
            <a:off x="3827999" y="4311692"/>
            <a:ext cx="3266036" cy="369332"/>
          </a:xfrm>
          <a:prstGeom prst="rect">
            <a:avLst/>
          </a:prstGeom>
          <a:solidFill>
            <a:srgbClr val="FFC000"/>
          </a:solidFill>
          <a:ln w="19050">
            <a:solidFill>
              <a:schemeClr val="accent2"/>
            </a:solidFill>
          </a:ln>
        </p:spPr>
        <p:txBody>
          <a:bodyPr wrap="square" rtlCol="0">
            <a:spAutoFit/>
          </a:bodyPr>
          <a:lstStyle/>
          <a:p>
            <a:r>
              <a:rPr lang="en-US" dirty="0"/>
              <a:t>Focus operation done {</a:t>
            </a:r>
            <a:r>
              <a:rPr lang="en-US" dirty="0" err="1"/>
              <a:t>args</a:t>
            </a:r>
            <a:r>
              <a:rPr lang="en-US" dirty="0"/>
              <a:t>…}</a:t>
            </a:r>
          </a:p>
        </p:txBody>
      </p:sp>
      <p:sp>
        <p:nvSpPr>
          <p:cNvPr id="25" name="Freeform: Shape 24">
            <a:extLst>
              <a:ext uri="{FF2B5EF4-FFF2-40B4-BE49-F238E27FC236}">
                <a16:creationId xmlns:a16="http://schemas.microsoft.com/office/drawing/2014/main" id="{ABA88CBF-A31E-4BFF-87C2-45BC3275BF72}"/>
              </a:ext>
            </a:extLst>
          </p:cNvPr>
          <p:cNvSpPr/>
          <p:nvPr/>
        </p:nvSpPr>
        <p:spPr>
          <a:xfrm>
            <a:off x="3266036" y="5327721"/>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8AFF63-878E-440A-A9FE-B4CE0DD9ADCC}"/>
              </a:ext>
            </a:extLst>
          </p:cNvPr>
          <p:cNvSpPr txBox="1"/>
          <p:nvPr/>
        </p:nvSpPr>
        <p:spPr>
          <a:xfrm>
            <a:off x="3915937" y="5201791"/>
            <a:ext cx="3266036" cy="369332"/>
          </a:xfrm>
          <a:prstGeom prst="rect">
            <a:avLst/>
          </a:prstGeom>
          <a:solidFill>
            <a:srgbClr val="FFC000"/>
          </a:solidFill>
          <a:ln w="19050">
            <a:solidFill>
              <a:schemeClr val="accent2"/>
            </a:solidFill>
          </a:ln>
        </p:spPr>
        <p:txBody>
          <a:bodyPr wrap="square" rtlCol="0">
            <a:spAutoFit/>
          </a:bodyPr>
          <a:lstStyle/>
          <a:p>
            <a:r>
              <a:rPr lang="en-US" dirty="0"/>
              <a:t>Captured photo {info,           }</a:t>
            </a:r>
          </a:p>
        </p:txBody>
      </p:sp>
      <p:pic>
        <p:nvPicPr>
          <p:cNvPr id="27" name="Picture 26">
            <a:extLst>
              <a:ext uri="{FF2B5EF4-FFF2-40B4-BE49-F238E27FC236}">
                <a16:creationId xmlns:a16="http://schemas.microsoft.com/office/drawing/2014/main" id="{ECF5E810-A1DF-4044-85E6-251CA3BAE4C2}"/>
              </a:ext>
            </a:extLst>
          </p:cNvPr>
          <p:cNvPicPr>
            <a:picLocks noChangeAspect="1"/>
          </p:cNvPicPr>
          <p:nvPr/>
        </p:nvPicPr>
        <p:blipFill>
          <a:blip r:embed="rId2"/>
          <a:stretch>
            <a:fillRect/>
          </a:stretch>
        </p:blipFill>
        <p:spPr>
          <a:xfrm flipH="1">
            <a:off x="6096000" y="5225796"/>
            <a:ext cx="516319" cy="387296"/>
          </a:xfrm>
          <a:prstGeom prst="rect">
            <a:avLst/>
          </a:prstGeom>
        </p:spPr>
      </p:pic>
      <p:sp>
        <p:nvSpPr>
          <p:cNvPr id="28" name="TextBox 27">
            <a:extLst>
              <a:ext uri="{FF2B5EF4-FFF2-40B4-BE49-F238E27FC236}">
                <a16:creationId xmlns:a16="http://schemas.microsoft.com/office/drawing/2014/main" id="{FA6C60AD-31F7-4CDE-A59D-B853F198171B}"/>
              </a:ext>
            </a:extLst>
          </p:cNvPr>
          <p:cNvSpPr txBox="1"/>
          <p:nvPr/>
        </p:nvSpPr>
        <p:spPr>
          <a:xfrm>
            <a:off x="599720" y="6238532"/>
            <a:ext cx="3715802" cy="369332"/>
          </a:xfrm>
          <a:prstGeom prst="rect">
            <a:avLst/>
          </a:prstGeom>
          <a:solidFill>
            <a:srgbClr val="FFC000"/>
          </a:solidFill>
          <a:ln w="19050">
            <a:solidFill>
              <a:schemeClr val="accent2"/>
            </a:solidFill>
          </a:ln>
        </p:spPr>
        <p:txBody>
          <a:bodyPr wrap="square" rtlCol="0">
            <a:spAutoFit/>
          </a:bodyPr>
          <a:lstStyle/>
          <a:p>
            <a:r>
              <a:rPr lang="en-US" dirty="0"/>
              <a:t>Orange: “camera to Azure IoT”</a:t>
            </a:r>
          </a:p>
        </p:txBody>
      </p:sp>
      <p:sp>
        <p:nvSpPr>
          <p:cNvPr id="29" name="TextBox 28">
            <a:extLst>
              <a:ext uri="{FF2B5EF4-FFF2-40B4-BE49-F238E27FC236}">
                <a16:creationId xmlns:a16="http://schemas.microsoft.com/office/drawing/2014/main" id="{723ECBE9-6BEA-40D0-B50D-5D296A5BEE89}"/>
              </a:ext>
            </a:extLst>
          </p:cNvPr>
          <p:cNvSpPr txBox="1"/>
          <p:nvPr/>
        </p:nvSpPr>
        <p:spPr>
          <a:xfrm>
            <a:off x="4629614" y="6238532"/>
            <a:ext cx="4423318" cy="369332"/>
          </a:xfrm>
          <a:prstGeom prst="rect">
            <a:avLst/>
          </a:prstGeom>
          <a:solidFill>
            <a:srgbClr val="92D050"/>
          </a:solidFill>
          <a:ln w="19050">
            <a:solidFill>
              <a:schemeClr val="accent2"/>
            </a:solidFill>
          </a:ln>
        </p:spPr>
        <p:txBody>
          <a:bodyPr wrap="square" rtlCol="0">
            <a:spAutoFit/>
          </a:bodyPr>
          <a:lstStyle/>
          <a:p>
            <a:r>
              <a:rPr lang="en-US" dirty="0"/>
              <a:t>Green: “Azure IoT to camera”</a:t>
            </a:r>
          </a:p>
        </p:txBody>
      </p:sp>
    </p:spTree>
    <p:extLst>
      <p:ext uri="{BB962C8B-B14F-4D97-AF65-F5344CB8AC3E}">
        <p14:creationId xmlns:p14="http://schemas.microsoft.com/office/powerpoint/2010/main" val="1456490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D70711-6894-4A93-ACA7-3873D5F0D0FF}"/>
              </a:ext>
            </a:extLst>
          </p:cNvPr>
          <p:cNvSpPr>
            <a:spLocks noGrp="1"/>
          </p:cNvSpPr>
          <p:nvPr>
            <p:ph type="title"/>
          </p:nvPr>
        </p:nvSpPr>
        <p:spPr/>
        <p:txBody>
          <a:bodyPr/>
          <a:lstStyle/>
          <a:p>
            <a:r>
              <a:rPr lang="en-US" dirty="0"/>
              <a:t>Definition: State Machine</a:t>
            </a:r>
          </a:p>
        </p:txBody>
      </p:sp>
      <p:sp>
        <p:nvSpPr>
          <p:cNvPr id="6" name="Content Placeholder 5">
            <a:extLst>
              <a:ext uri="{FF2B5EF4-FFF2-40B4-BE49-F238E27FC236}">
                <a16:creationId xmlns:a16="http://schemas.microsoft.com/office/drawing/2014/main" id="{632B55FE-B1EF-4478-A433-955F2F45845E}"/>
              </a:ext>
            </a:extLst>
          </p:cNvPr>
          <p:cNvSpPr>
            <a:spLocks noGrp="1"/>
          </p:cNvSpPr>
          <p:nvPr>
            <p:ph idx="1"/>
          </p:nvPr>
        </p:nvSpPr>
        <p:spPr/>
        <p:txBody>
          <a:bodyPr>
            <a:normAutofit/>
          </a:bodyPr>
          <a:lstStyle/>
          <a:p>
            <a:r>
              <a:rPr lang="en-US" dirty="0"/>
              <a:t>A state machine is a program that is in some “state”, corresponding to the nodes in the figure.  The states form a directed graph.</a:t>
            </a:r>
          </a:p>
          <a:p>
            <a:endParaRPr lang="en-US" dirty="0"/>
          </a:p>
          <a:p>
            <a:r>
              <a:rPr lang="en-US" dirty="0"/>
              <a:t>Events cause some action (label on the arrow) and also a transition to the same state (loop back) or some other state.</a:t>
            </a:r>
          </a:p>
          <a:p>
            <a:endParaRPr lang="en-US" dirty="0"/>
          </a:p>
          <a:p>
            <a:r>
              <a:rPr lang="en-US" dirty="0"/>
              <a:t>In an IoT setting, we favor </a:t>
            </a:r>
            <a:r>
              <a:rPr lang="en-US" i="1" dirty="0"/>
              <a:t>deterministic</a:t>
            </a:r>
            <a:r>
              <a:rPr lang="en-US" dirty="0"/>
              <a:t> state machines:</a:t>
            </a:r>
            <a:r>
              <a:rPr lang="en-US" i="1" dirty="0"/>
              <a:t>  </a:t>
            </a:r>
            <a:r>
              <a:rPr lang="en-US" dirty="0"/>
              <a:t>The same events, handed to the state machine in the same state, produce the same effect.</a:t>
            </a:r>
          </a:p>
        </p:txBody>
      </p:sp>
      <p:sp>
        <p:nvSpPr>
          <p:cNvPr id="3" name="Footer Placeholder 2">
            <a:extLst>
              <a:ext uri="{FF2B5EF4-FFF2-40B4-BE49-F238E27FC236}">
                <a16:creationId xmlns:a16="http://schemas.microsoft.com/office/drawing/2014/main" id="{D82B0AF9-5115-4712-B121-29380F3AB54E}"/>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C6A46172-ABF7-4CEA-BDD6-DE41ED47E234}"/>
              </a:ext>
            </a:extLst>
          </p:cNvPr>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209920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“Machine Intelligence for Farming”</a:t>
            </a:r>
          </a:p>
        </p:txBody>
      </p:sp>
      <p:sp>
        <p:nvSpPr>
          <p:cNvPr id="3" name="Content Placeholder 2"/>
          <p:cNvSpPr>
            <a:spLocks noGrp="1"/>
          </p:cNvSpPr>
          <p:nvPr>
            <p:ph idx="1"/>
          </p:nvPr>
        </p:nvSpPr>
        <p:spPr>
          <a:xfrm>
            <a:off x="1024127" y="2286000"/>
            <a:ext cx="10962825" cy="4023360"/>
          </a:xfrm>
        </p:spPr>
        <p:txBody>
          <a:bodyPr>
            <a:normAutofit/>
          </a:bodyPr>
          <a:lstStyle/>
          <a:p>
            <a:r>
              <a:rPr lang="en-US" dirty="0"/>
              <a:t>The Cornell CIDA initiative is a campus-wide effort in this area</a:t>
            </a:r>
          </a:p>
          <a:p>
            <a:endParaRPr lang="en-US" dirty="0"/>
          </a:p>
          <a:p>
            <a:r>
              <a:rPr lang="en-US" dirty="0"/>
              <a:t>Profs Giordano and Birman decided to collaborate through CIDA.</a:t>
            </a:r>
          </a:p>
          <a:p>
            <a:pPr>
              <a:buFont typeface="Wingdings" panose="05000000000000000000" pitchFamily="2" charset="2"/>
              <a:buChar char="Ø"/>
            </a:pPr>
            <a:r>
              <a:rPr lang="en-US" dirty="0"/>
              <a:t>  ANSC 3150: Cutting edge ideas for dairy management</a:t>
            </a:r>
          </a:p>
          <a:p>
            <a:pPr>
              <a:buFont typeface="Wingdings" panose="05000000000000000000" pitchFamily="2" charset="2"/>
              <a:buChar char="Ø"/>
            </a:pPr>
            <a:r>
              <a:rPr lang="en-US" dirty="0"/>
              <a:t>  CS 5412: How to build effective cloud computing solutions</a:t>
            </a:r>
          </a:p>
          <a:p>
            <a:pPr marL="0" indent="0">
              <a:buNone/>
            </a:pPr>
            <a:endParaRPr lang="en-US" dirty="0"/>
          </a:p>
          <a:p>
            <a:pPr marL="0" indent="0">
              <a:buNone/>
            </a:pPr>
            <a:r>
              <a:rPr lang="en-US" dirty="0"/>
              <a:t>By pooling ideas, we can advance both our teaching and research</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3</a:t>
            </a:fld>
            <a:endParaRPr lang="en-US"/>
          </a:p>
        </p:txBody>
      </p:sp>
    </p:spTree>
    <p:extLst>
      <p:ext uri="{BB962C8B-B14F-4D97-AF65-F5344CB8AC3E}">
        <p14:creationId xmlns:p14="http://schemas.microsoft.com/office/powerpoint/2010/main" val="2306426088"/>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2867" y="839215"/>
            <a:ext cx="10845800" cy="788035"/>
          </a:xfrm>
          <a:prstGeom prst="rect">
            <a:avLst/>
          </a:prstGeom>
        </p:spPr>
        <p:txBody>
          <a:bodyPr vert="horz" wrap="square" lIns="0" tIns="13335" rIns="0" bIns="0" rtlCol="0">
            <a:spAutoFit/>
          </a:bodyPr>
          <a:lstStyle/>
          <a:p>
            <a:pPr marL="12700">
              <a:lnSpc>
                <a:spcPct val="100000"/>
              </a:lnSpc>
              <a:spcBef>
                <a:spcPts val="105"/>
              </a:spcBef>
            </a:pPr>
            <a:r>
              <a:rPr dirty="0"/>
              <a:t>… </a:t>
            </a:r>
            <a:r>
              <a:rPr spc="10" dirty="0"/>
              <a:t>THAT </a:t>
            </a:r>
            <a:r>
              <a:rPr dirty="0"/>
              <a:t>STATE </a:t>
            </a:r>
            <a:r>
              <a:rPr spc="45" dirty="0"/>
              <a:t>IS </a:t>
            </a:r>
            <a:r>
              <a:rPr spc="70" dirty="0"/>
              <a:t>HELD </a:t>
            </a:r>
            <a:r>
              <a:rPr spc="45" dirty="0"/>
              <a:t>IN </a:t>
            </a:r>
            <a:r>
              <a:rPr dirty="0"/>
              <a:t>A </a:t>
            </a:r>
            <a:r>
              <a:rPr spc="20" dirty="0"/>
              <a:t>KEY-VALUE</a:t>
            </a:r>
            <a:r>
              <a:rPr spc="315" dirty="0"/>
              <a:t> </a:t>
            </a:r>
            <a:r>
              <a:rPr spc="75" dirty="0"/>
              <a:t>STORE</a:t>
            </a:r>
          </a:p>
        </p:txBody>
      </p:sp>
      <p:sp>
        <p:nvSpPr>
          <p:cNvPr id="4" name="object 4"/>
          <p:cNvSpPr txBox="1"/>
          <p:nvPr/>
        </p:nvSpPr>
        <p:spPr>
          <a:xfrm>
            <a:off x="8548791" y="6531685"/>
            <a:ext cx="2115820" cy="141064"/>
          </a:xfrm>
          <a:prstGeom prst="rect">
            <a:avLst/>
          </a:prstGeom>
        </p:spPr>
        <p:txBody>
          <a:bodyPr vert="horz" wrap="square" lIns="0" tIns="0" rIns="0" bIns="0" rtlCol="0">
            <a:spAutoFit/>
          </a:bodyPr>
          <a:lstStyle/>
          <a:p>
            <a:pPr marL="12700">
              <a:lnSpc>
                <a:spcPts val="1125"/>
              </a:lnSpc>
            </a:pPr>
            <a:r>
              <a:rPr sz="1000" spc="-5" dirty="0">
                <a:solidFill>
                  <a:srgbClr val="050505"/>
                </a:solidFill>
                <a:latin typeface="Tw Cen MT Condensed"/>
                <a:cs typeface="Tw Cen MT Condensed"/>
              </a:rPr>
              <a:t>HTTP://WWW.CS.CORNELL.EDU/COURSES/CS5412/2019SP</a:t>
            </a:r>
            <a:endParaRPr sz="1000" dirty="0">
              <a:latin typeface="Tw Cen MT Condensed"/>
              <a:cs typeface="Tw Cen MT Condensed"/>
            </a:endParaRPr>
          </a:p>
        </p:txBody>
      </p:sp>
      <p:sp>
        <p:nvSpPr>
          <p:cNvPr id="5" name="object 5"/>
          <p:cNvSpPr txBox="1">
            <a:spLocks noGrp="1"/>
          </p:cNvSpPr>
          <p:nvPr>
            <p:ph type="sldNum" sz="quarter" idx="4294967295"/>
          </p:nvPr>
        </p:nvSpPr>
        <p:spPr>
          <a:prstGeom prst="rect">
            <a:avLst/>
          </a:prstGeom>
        </p:spPr>
        <p:txBody>
          <a:bodyPr vert="horz" wrap="square" lIns="0" tIns="0" rIns="0" bIns="0" rtlCol="0">
            <a:spAutoFit/>
          </a:bodyPr>
          <a:lstStyle/>
          <a:p>
            <a:pPr marL="25400">
              <a:lnSpc>
                <a:spcPts val="1125"/>
              </a:lnSpc>
            </a:pPr>
            <a:fld id="{81D60167-4931-47E6-BA6A-407CBD079E47}" type="slidenum">
              <a:rPr spc="-5" dirty="0"/>
              <a:t>30</a:t>
            </a:fld>
            <a:endParaRPr spc="-5" dirty="0"/>
          </a:p>
        </p:txBody>
      </p:sp>
      <p:sp>
        <p:nvSpPr>
          <p:cNvPr id="3" name="object 3"/>
          <p:cNvSpPr txBox="1"/>
          <p:nvPr/>
        </p:nvSpPr>
        <p:spPr>
          <a:xfrm>
            <a:off x="1148552" y="2475609"/>
            <a:ext cx="10341610" cy="3495675"/>
          </a:xfrm>
          <a:prstGeom prst="rect">
            <a:avLst/>
          </a:prstGeom>
        </p:spPr>
        <p:txBody>
          <a:bodyPr vert="horz" wrap="square" lIns="0" tIns="12065" rIns="0" bIns="0" rtlCol="0">
            <a:spAutoFit/>
          </a:bodyPr>
          <a:lstStyle/>
          <a:p>
            <a:pPr marL="20320">
              <a:lnSpc>
                <a:spcPct val="100000"/>
              </a:lnSpc>
              <a:spcBef>
                <a:spcPts val="95"/>
              </a:spcBef>
            </a:pPr>
            <a:r>
              <a:rPr sz="2800" dirty="0">
                <a:latin typeface="Tw Cen MT"/>
                <a:cs typeface="Tw Cen MT"/>
              </a:rPr>
              <a:t>The function </a:t>
            </a:r>
            <a:r>
              <a:rPr sz="2800" spc="-5" dirty="0">
                <a:latin typeface="Tw Cen MT"/>
                <a:cs typeface="Tw Cen MT"/>
              </a:rPr>
              <a:t>loads it, </a:t>
            </a:r>
            <a:r>
              <a:rPr sz="2800" dirty="0">
                <a:latin typeface="Tw Cen MT"/>
                <a:cs typeface="Tw Cen MT"/>
              </a:rPr>
              <a:t>mutates </a:t>
            </a:r>
            <a:r>
              <a:rPr sz="2800" spc="-5" dirty="0">
                <a:latin typeface="Tw Cen MT"/>
                <a:cs typeface="Tw Cen MT"/>
              </a:rPr>
              <a:t>it, </a:t>
            </a:r>
            <a:r>
              <a:rPr sz="2800" dirty="0">
                <a:latin typeface="Tw Cen MT"/>
                <a:cs typeface="Tw Cen MT"/>
              </a:rPr>
              <a:t>then stores </a:t>
            </a:r>
            <a:r>
              <a:rPr sz="2800" spc="-5" dirty="0">
                <a:latin typeface="Tw Cen MT"/>
                <a:cs typeface="Tw Cen MT"/>
              </a:rPr>
              <a:t>it</a:t>
            </a:r>
            <a:r>
              <a:rPr sz="2800" spc="110" dirty="0">
                <a:latin typeface="Tw Cen MT"/>
                <a:cs typeface="Tw Cen MT"/>
              </a:rPr>
              <a:t> </a:t>
            </a:r>
            <a:r>
              <a:rPr sz="2800" dirty="0">
                <a:latin typeface="Tw Cen MT"/>
                <a:cs typeface="Tw Cen MT"/>
              </a:rPr>
              <a:t>back.</a:t>
            </a:r>
            <a:endParaRPr sz="2800">
              <a:latin typeface="Tw Cen MT"/>
              <a:cs typeface="Tw Cen MT"/>
            </a:endParaRPr>
          </a:p>
          <a:p>
            <a:pPr>
              <a:lnSpc>
                <a:spcPct val="100000"/>
              </a:lnSpc>
              <a:spcBef>
                <a:spcPts val="15"/>
              </a:spcBef>
            </a:pPr>
            <a:endParaRPr sz="2650">
              <a:latin typeface="Times New Roman"/>
              <a:cs typeface="Times New Roman"/>
            </a:endParaRPr>
          </a:p>
          <a:p>
            <a:pPr marL="12700" marR="5080">
              <a:lnSpc>
                <a:spcPts val="3030"/>
              </a:lnSpc>
            </a:pPr>
            <a:r>
              <a:rPr sz="2800" spc="-5" dirty="0">
                <a:latin typeface="Tw Cen MT"/>
                <a:cs typeface="Tw Cen MT"/>
              </a:rPr>
              <a:t>An atomicity issue </a:t>
            </a:r>
            <a:r>
              <a:rPr sz="2800" dirty="0">
                <a:latin typeface="Tw Cen MT"/>
                <a:cs typeface="Tw Cen MT"/>
              </a:rPr>
              <a:t>arises </a:t>
            </a:r>
            <a:r>
              <a:rPr sz="2800" spc="-5" dirty="0">
                <a:latin typeface="Tw Cen MT"/>
                <a:cs typeface="Tw Cen MT"/>
              </a:rPr>
              <a:t>if concurrent </a:t>
            </a:r>
            <a:r>
              <a:rPr sz="2800" spc="-15" dirty="0">
                <a:latin typeface="Tw Cen MT"/>
                <a:cs typeface="Tw Cen MT"/>
              </a:rPr>
              <a:t>events </a:t>
            </a:r>
            <a:r>
              <a:rPr sz="2800" spc="-10" dirty="0">
                <a:latin typeface="Tw Cen MT"/>
                <a:cs typeface="Tw Cen MT"/>
              </a:rPr>
              <a:t>trigger </a:t>
            </a:r>
            <a:r>
              <a:rPr sz="2800" spc="-30" dirty="0">
                <a:latin typeface="Tw Cen MT"/>
                <a:cs typeface="Tw Cen MT"/>
              </a:rPr>
              <a:t>two </a:t>
            </a:r>
            <a:r>
              <a:rPr sz="2800" spc="-5" dirty="0">
                <a:latin typeface="Tw Cen MT"/>
                <a:cs typeface="Tw Cen MT"/>
              </a:rPr>
              <a:t>functions that </a:t>
            </a:r>
            <a:r>
              <a:rPr sz="2800" dirty="0">
                <a:latin typeface="Tw Cen MT"/>
                <a:cs typeface="Tw Cen MT"/>
              </a:rPr>
              <a:t>try  </a:t>
            </a:r>
            <a:r>
              <a:rPr sz="2800" spc="-5" dirty="0">
                <a:latin typeface="Tw Cen MT"/>
                <a:cs typeface="Tw Cen MT"/>
              </a:rPr>
              <a:t>to </a:t>
            </a:r>
            <a:r>
              <a:rPr sz="2800" spc="-20" dirty="0">
                <a:latin typeface="Tw Cen MT"/>
                <a:cs typeface="Tw Cen MT"/>
              </a:rPr>
              <a:t>make </a:t>
            </a:r>
            <a:r>
              <a:rPr sz="2800" spc="-5" dirty="0">
                <a:latin typeface="Tw Cen MT"/>
                <a:cs typeface="Tw Cen MT"/>
              </a:rPr>
              <a:t>conflicting updates to the state </a:t>
            </a:r>
            <a:r>
              <a:rPr sz="2800" spc="10" dirty="0">
                <a:latin typeface="Tw Cen MT"/>
                <a:cs typeface="Tw Cen MT"/>
              </a:rPr>
              <a:t>machine</a:t>
            </a:r>
            <a:r>
              <a:rPr sz="2800" spc="130" dirty="0">
                <a:latin typeface="Tw Cen MT"/>
                <a:cs typeface="Tw Cen MT"/>
              </a:rPr>
              <a:t> </a:t>
            </a:r>
            <a:r>
              <a:rPr sz="2800" spc="-5" dirty="0">
                <a:latin typeface="Tw Cen MT"/>
                <a:cs typeface="Tw Cen MT"/>
              </a:rPr>
              <a:t>state.</a:t>
            </a:r>
            <a:endParaRPr sz="2800">
              <a:latin typeface="Tw Cen MT"/>
              <a:cs typeface="Tw Cen MT"/>
            </a:endParaRPr>
          </a:p>
          <a:p>
            <a:pPr>
              <a:lnSpc>
                <a:spcPct val="100000"/>
              </a:lnSpc>
            </a:pPr>
            <a:endParaRPr sz="3000">
              <a:latin typeface="Times New Roman"/>
              <a:cs typeface="Times New Roman"/>
            </a:endParaRPr>
          </a:p>
          <a:p>
            <a:pPr marL="12700" marR="459740" indent="7620">
              <a:lnSpc>
                <a:spcPts val="3030"/>
              </a:lnSpc>
              <a:spcBef>
                <a:spcPts val="2360"/>
              </a:spcBef>
              <a:tabLst>
                <a:tab pos="4092575" algn="l"/>
              </a:tabLst>
            </a:pPr>
            <a:r>
              <a:rPr sz="2800" spc="-5" dirty="0">
                <a:latin typeface="Tw Cen MT"/>
                <a:cs typeface="Tw Cen MT"/>
              </a:rPr>
              <a:t>If </a:t>
            </a:r>
            <a:r>
              <a:rPr sz="2800" dirty="0">
                <a:latin typeface="Tw Cen MT"/>
                <a:cs typeface="Tw Cen MT"/>
              </a:rPr>
              <a:t>we solve this by adding </a:t>
            </a:r>
            <a:r>
              <a:rPr sz="2800" spc="-5" dirty="0">
                <a:latin typeface="Tw Cen MT"/>
                <a:cs typeface="Tw Cen MT"/>
              </a:rPr>
              <a:t>locks </a:t>
            </a:r>
            <a:r>
              <a:rPr sz="2800" dirty="0">
                <a:latin typeface="Tw Cen MT"/>
                <a:cs typeface="Tw Cen MT"/>
              </a:rPr>
              <a:t>to the </a:t>
            </a:r>
            <a:r>
              <a:rPr sz="2800" spc="-55" dirty="0">
                <a:latin typeface="Tw Cen MT"/>
                <a:cs typeface="Tw Cen MT"/>
              </a:rPr>
              <a:t>key-value </a:t>
            </a:r>
            <a:r>
              <a:rPr sz="2800" spc="-20" dirty="0">
                <a:latin typeface="Tw Cen MT"/>
                <a:cs typeface="Tw Cen MT"/>
              </a:rPr>
              <a:t>store, </a:t>
            </a:r>
            <a:r>
              <a:rPr sz="2800" spc="-5" dirty="0">
                <a:latin typeface="Tw Cen MT"/>
                <a:cs typeface="Tw Cen MT"/>
              </a:rPr>
              <a:t>Jim </a:t>
            </a:r>
            <a:r>
              <a:rPr sz="2800" spc="-25" dirty="0">
                <a:latin typeface="Tw Cen MT"/>
                <a:cs typeface="Tw Cen MT"/>
              </a:rPr>
              <a:t>Gray’s  </a:t>
            </a:r>
            <a:r>
              <a:rPr sz="2800" spc="-5" dirty="0">
                <a:latin typeface="Tw Cen MT"/>
                <a:cs typeface="Tw Cen MT"/>
              </a:rPr>
              <a:t>scalability</a:t>
            </a:r>
            <a:r>
              <a:rPr sz="2800" spc="30" dirty="0">
                <a:latin typeface="Tw Cen MT"/>
                <a:cs typeface="Tw Cen MT"/>
              </a:rPr>
              <a:t> </a:t>
            </a:r>
            <a:r>
              <a:rPr sz="2800" spc="-15" dirty="0">
                <a:latin typeface="Tw Cen MT"/>
                <a:cs typeface="Tw Cen MT"/>
              </a:rPr>
              <a:t>warning</a:t>
            </a:r>
            <a:r>
              <a:rPr sz="2800" spc="30" dirty="0">
                <a:latin typeface="Tw Cen MT"/>
                <a:cs typeface="Tw Cen MT"/>
              </a:rPr>
              <a:t> </a:t>
            </a:r>
            <a:r>
              <a:rPr sz="2800" dirty="0">
                <a:latin typeface="Tw Cen MT"/>
                <a:cs typeface="Tw Cen MT"/>
              </a:rPr>
              <a:t>applies!	</a:t>
            </a:r>
            <a:r>
              <a:rPr sz="2800" spc="-120" dirty="0">
                <a:latin typeface="Tw Cen MT"/>
                <a:cs typeface="Tw Cen MT"/>
              </a:rPr>
              <a:t>To </a:t>
            </a:r>
            <a:r>
              <a:rPr sz="2800" spc="-15" dirty="0">
                <a:latin typeface="Tw Cen MT"/>
                <a:cs typeface="Tw Cen MT"/>
              </a:rPr>
              <a:t>avoid </a:t>
            </a:r>
            <a:r>
              <a:rPr sz="2800" spc="-5" dirty="0">
                <a:latin typeface="Tw Cen MT"/>
                <a:cs typeface="Tw Cen MT"/>
              </a:rPr>
              <a:t>locks, </a:t>
            </a:r>
            <a:r>
              <a:rPr sz="2800" spc="-35" dirty="0">
                <a:latin typeface="Tw Cen MT"/>
                <a:cs typeface="Tw Cen MT"/>
              </a:rPr>
              <a:t>we </a:t>
            </a:r>
            <a:r>
              <a:rPr sz="2800" spc="-5" dirty="0">
                <a:latin typeface="Tw Cen MT"/>
                <a:cs typeface="Tw Cen MT"/>
              </a:rPr>
              <a:t>use a </a:t>
            </a:r>
            <a:r>
              <a:rPr sz="2800" spc="-10" dirty="0">
                <a:latin typeface="Tw Cen MT"/>
                <a:cs typeface="Tw Cen MT"/>
              </a:rPr>
              <a:t>kind </a:t>
            </a:r>
            <a:r>
              <a:rPr sz="2800" dirty="0">
                <a:latin typeface="Tw Cen MT"/>
                <a:cs typeface="Tw Cen MT"/>
              </a:rPr>
              <a:t>of </a:t>
            </a:r>
            <a:r>
              <a:rPr sz="2800" spc="-5" dirty="0">
                <a:latin typeface="Tw Cen MT"/>
                <a:cs typeface="Tw Cen MT"/>
              </a:rPr>
              <a:t>“atomic”  </a:t>
            </a:r>
            <a:r>
              <a:rPr sz="2800" i="1" spc="-5" dirty="0">
                <a:latin typeface="Tw Cen MT"/>
                <a:cs typeface="Tw Cen MT"/>
              </a:rPr>
              <a:t>conditional </a:t>
            </a:r>
            <a:r>
              <a:rPr sz="2800" i="1" spc="-15" dirty="0">
                <a:latin typeface="Tw Cen MT"/>
                <a:cs typeface="Tw Cen MT"/>
              </a:rPr>
              <a:t>key-value</a:t>
            </a:r>
            <a:r>
              <a:rPr sz="2800" i="1" spc="-10" dirty="0">
                <a:latin typeface="Tw Cen MT"/>
                <a:cs typeface="Tw Cen MT"/>
              </a:rPr>
              <a:t> </a:t>
            </a:r>
            <a:r>
              <a:rPr sz="2800" i="1" spc="-5" dirty="0">
                <a:latin typeface="Tw Cen MT"/>
                <a:cs typeface="Tw Cen MT"/>
              </a:rPr>
              <a:t>put</a:t>
            </a:r>
            <a:r>
              <a:rPr sz="2800" spc="-5" dirty="0">
                <a:latin typeface="Tw Cen MT"/>
                <a:cs typeface="Tw Cen MT"/>
              </a:rPr>
              <a:t>.</a:t>
            </a:r>
            <a:endParaRPr sz="2800">
              <a:latin typeface="Tw Cen MT"/>
              <a:cs typeface="Tw Cen MT"/>
            </a:endParaRPr>
          </a:p>
        </p:txBody>
      </p:sp>
      <p:sp>
        <p:nvSpPr>
          <p:cNvPr id="6" name="Footer Placeholder 5"/>
          <p:cNvSpPr>
            <a:spLocks noGrp="1"/>
          </p:cNvSpPr>
          <p:nvPr>
            <p:ph type="ftr" sz="quarter" idx="11"/>
          </p:nvPr>
        </p:nvSpPr>
        <p:spPr/>
        <p:txBody>
          <a:bodyPr/>
          <a:lstStyle/>
          <a:p>
            <a:r>
              <a:rPr lang="en-US"/>
              <a:t>http://www.cs.cornell.edu/courses/cs5412/2022sp</a:t>
            </a:r>
          </a:p>
        </p:txBody>
      </p:sp>
    </p:spTree>
    <p:extLst>
      <p:ext uri="{BB962C8B-B14F-4D97-AF65-F5344CB8AC3E}">
        <p14:creationId xmlns:p14="http://schemas.microsoft.com/office/powerpoint/2010/main" val="735473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Stateful behavior with a function</a:t>
            </a:r>
            <a:br>
              <a:rPr lang="en-US" dirty="0"/>
            </a:br>
            <a:r>
              <a:rPr lang="en-US" dirty="0"/>
              <a:t>                   Normal Case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
        <p:nvSpPr>
          <p:cNvPr id="6" name="Oval 5"/>
          <p:cNvSpPr/>
          <p:nvPr/>
        </p:nvSpPr>
        <p:spPr>
          <a:xfrm>
            <a:off x="1413163" y="3584448"/>
            <a:ext cx="3599411" cy="2560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Current State: Data in the (</a:t>
            </a:r>
            <a:r>
              <a:rPr lang="en-US" sz="2000" b="1" dirty="0" err="1"/>
              <a:t>key,value</a:t>
            </a:r>
            <a:r>
              <a:rPr lang="en-US" sz="2000" b="1" dirty="0"/>
              <a:t>) store can hold any information you like</a:t>
            </a:r>
          </a:p>
          <a:p>
            <a:pPr algn="ctr"/>
            <a:endParaRPr lang="en-US" sz="2000" b="1" dirty="0"/>
          </a:p>
          <a:p>
            <a:pPr algn="ctr"/>
            <a:r>
              <a:rPr lang="en-US" sz="2000" b="1" dirty="0"/>
              <a:t>Version=17</a:t>
            </a:r>
          </a:p>
        </p:txBody>
      </p:sp>
      <p:cxnSp>
        <p:nvCxnSpPr>
          <p:cNvPr id="8" name="Straight Arrow Connector 7"/>
          <p:cNvCxnSpPr/>
          <p:nvPr/>
        </p:nvCxnSpPr>
        <p:spPr>
          <a:xfrm>
            <a:off x="1687484" y="2335876"/>
            <a:ext cx="3155448" cy="1248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 y="2084832"/>
            <a:ext cx="1514767" cy="369332"/>
          </a:xfrm>
          <a:prstGeom prst="rect">
            <a:avLst/>
          </a:prstGeom>
          <a:noFill/>
        </p:spPr>
        <p:txBody>
          <a:bodyPr wrap="square" rtlCol="0">
            <a:spAutoFit/>
          </a:bodyPr>
          <a:lstStyle/>
          <a:p>
            <a:r>
              <a:rPr lang="en-US" dirty="0"/>
              <a:t>New Event</a:t>
            </a:r>
          </a:p>
        </p:txBody>
      </p:sp>
      <p:sp>
        <p:nvSpPr>
          <p:cNvPr id="11" name="Freeform 10"/>
          <p:cNvSpPr/>
          <p:nvPr/>
        </p:nvSpPr>
        <p:spPr>
          <a:xfrm>
            <a:off x="6159731" y="3674842"/>
            <a:ext cx="374073" cy="1197033"/>
          </a:xfrm>
          <a:custGeom>
            <a:avLst/>
            <a:gdLst>
              <a:gd name="connsiteX0" fmla="*/ 0 w 374073"/>
              <a:gd name="connsiteY0" fmla="*/ 0 h 1197033"/>
              <a:gd name="connsiteX1" fmla="*/ 332509 w 374073"/>
              <a:gd name="connsiteY1" fmla="*/ 349135 h 1197033"/>
              <a:gd name="connsiteX2" fmla="*/ 49877 w 374073"/>
              <a:gd name="connsiteY2" fmla="*/ 756458 h 1197033"/>
              <a:gd name="connsiteX3" fmla="*/ 374073 w 374073"/>
              <a:gd name="connsiteY3" fmla="*/ 1197033 h 1197033"/>
            </a:gdLst>
            <a:ahLst/>
            <a:cxnLst>
              <a:cxn ang="0">
                <a:pos x="connsiteX0" y="connsiteY0"/>
              </a:cxn>
              <a:cxn ang="0">
                <a:pos x="connsiteX1" y="connsiteY1"/>
              </a:cxn>
              <a:cxn ang="0">
                <a:pos x="connsiteX2" y="connsiteY2"/>
              </a:cxn>
              <a:cxn ang="0">
                <a:pos x="connsiteX3" y="connsiteY3"/>
              </a:cxn>
            </a:cxnLst>
            <a:rect l="l" t="t" r="r" b="b"/>
            <a:pathLst>
              <a:path w="374073" h="1197033">
                <a:moveTo>
                  <a:pt x="0" y="0"/>
                </a:moveTo>
                <a:cubicBezTo>
                  <a:pt x="162098" y="111529"/>
                  <a:pt x="324196" y="223059"/>
                  <a:pt x="332509" y="349135"/>
                </a:cubicBezTo>
                <a:cubicBezTo>
                  <a:pt x="340822" y="475211"/>
                  <a:pt x="42950" y="615142"/>
                  <a:pt x="49877" y="756458"/>
                </a:cubicBezTo>
                <a:cubicBezTo>
                  <a:pt x="56804" y="897774"/>
                  <a:pt x="215438" y="1047403"/>
                  <a:pt x="374073" y="119703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53030" y="3358847"/>
            <a:ext cx="1514767" cy="923330"/>
          </a:xfrm>
          <a:prstGeom prst="rect">
            <a:avLst/>
          </a:prstGeom>
          <a:noFill/>
        </p:spPr>
        <p:txBody>
          <a:bodyPr wrap="square" rtlCol="0">
            <a:spAutoFit/>
          </a:bodyPr>
          <a:lstStyle/>
          <a:p>
            <a:pPr algn="ctr"/>
            <a:r>
              <a:rPr lang="en-US" dirty="0"/>
              <a:t>Function launched to handle it</a:t>
            </a:r>
          </a:p>
        </p:txBody>
      </p:sp>
      <p:cxnSp>
        <p:nvCxnSpPr>
          <p:cNvPr id="14" name="Straight Arrow Connector 13"/>
          <p:cNvCxnSpPr>
            <a:cxnSpLocks/>
          </p:cNvCxnSpPr>
          <p:nvPr/>
        </p:nvCxnSpPr>
        <p:spPr>
          <a:xfrm>
            <a:off x="6680480" y="3986228"/>
            <a:ext cx="3005850" cy="5918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61465" y="4701793"/>
            <a:ext cx="3549535" cy="646331"/>
          </a:xfrm>
          <a:prstGeom prst="rect">
            <a:avLst/>
          </a:prstGeom>
          <a:noFill/>
        </p:spPr>
        <p:txBody>
          <a:bodyPr wrap="square" rtlCol="0">
            <a:spAutoFit/>
          </a:bodyPr>
          <a:lstStyle/>
          <a:p>
            <a:pPr algn="ctr"/>
            <a:r>
              <a:rPr lang="en-US" dirty="0"/>
              <a:t>Triggered action</a:t>
            </a:r>
          </a:p>
          <a:p>
            <a:r>
              <a:rPr lang="en-US" dirty="0"/>
              <a:t>(issued after successful state update)</a:t>
            </a:r>
          </a:p>
        </p:txBody>
      </p:sp>
      <p:cxnSp>
        <p:nvCxnSpPr>
          <p:cNvPr id="18" name="Straight Arrow Connector 17"/>
          <p:cNvCxnSpPr>
            <a:cxnSpLocks/>
          </p:cNvCxnSpPr>
          <p:nvPr/>
        </p:nvCxnSpPr>
        <p:spPr>
          <a:xfrm flipV="1">
            <a:off x="6686204" y="3033346"/>
            <a:ext cx="1391916" cy="703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261465" y="1554481"/>
            <a:ext cx="3599411" cy="256031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Updated state replaces prior state (“Replace state version 17 with state version 18”)</a:t>
            </a:r>
          </a:p>
        </p:txBody>
      </p:sp>
      <p:pic>
        <p:nvPicPr>
          <p:cNvPr id="3" name="Picture 2">
            <a:extLst>
              <a:ext uri="{FF2B5EF4-FFF2-40B4-BE49-F238E27FC236}">
                <a16:creationId xmlns:a16="http://schemas.microsoft.com/office/drawing/2014/main" id="{33AB77F8-359B-4D73-9154-9327851B23DA}"/>
              </a:ext>
            </a:extLst>
          </p:cNvPr>
          <p:cNvPicPr>
            <a:picLocks noChangeAspect="1"/>
          </p:cNvPicPr>
          <p:nvPr/>
        </p:nvPicPr>
        <p:blipFill>
          <a:blip r:embed="rId3"/>
          <a:stretch>
            <a:fillRect/>
          </a:stretch>
        </p:blipFill>
        <p:spPr>
          <a:xfrm>
            <a:off x="362712" y="2475530"/>
            <a:ext cx="1248572" cy="1248572"/>
          </a:xfrm>
          <a:prstGeom prst="rect">
            <a:avLst/>
          </a:prstGeom>
        </p:spPr>
      </p:pic>
      <p:sp>
        <p:nvSpPr>
          <p:cNvPr id="7" name="Freeform: Shape 6">
            <a:extLst>
              <a:ext uri="{FF2B5EF4-FFF2-40B4-BE49-F238E27FC236}">
                <a16:creationId xmlns:a16="http://schemas.microsoft.com/office/drawing/2014/main" id="{7044724E-66E5-4D35-AC1E-FBB88DA7CD9B}"/>
              </a:ext>
            </a:extLst>
          </p:cNvPr>
          <p:cNvSpPr/>
          <p:nvPr/>
        </p:nvSpPr>
        <p:spPr>
          <a:xfrm>
            <a:off x="5010411" y="4634630"/>
            <a:ext cx="977030" cy="440598"/>
          </a:xfrm>
          <a:custGeom>
            <a:avLst/>
            <a:gdLst>
              <a:gd name="connsiteX0" fmla="*/ 0 w 977030"/>
              <a:gd name="connsiteY0" fmla="*/ 137786 h 440598"/>
              <a:gd name="connsiteX1" fmla="*/ 425885 w 977030"/>
              <a:gd name="connsiteY1" fmla="*/ 438411 h 440598"/>
              <a:gd name="connsiteX2" fmla="*/ 977030 w 977030"/>
              <a:gd name="connsiteY2" fmla="*/ 0 h 440598"/>
            </a:gdLst>
            <a:ahLst/>
            <a:cxnLst>
              <a:cxn ang="0">
                <a:pos x="connsiteX0" y="connsiteY0"/>
              </a:cxn>
              <a:cxn ang="0">
                <a:pos x="connsiteX1" y="connsiteY1"/>
              </a:cxn>
              <a:cxn ang="0">
                <a:pos x="connsiteX2" y="connsiteY2"/>
              </a:cxn>
            </a:cxnLst>
            <a:rect l="l" t="t" r="r" b="b"/>
            <a:pathLst>
              <a:path w="977030" h="440598">
                <a:moveTo>
                  <a:pt x="0" y="137786"/>
                </a:moveTo>
                <a:cubicBezTo>
                  <a:pt x="131523" y="299580"/>
                  <a:pt x="263047" y="461375"/>
                  <a:pt x="425885" y="438411"/>
                </a:cubicBezTo>
                <a:cubicBezTo>
                  <a:pt x="588723" y="415447"/>
                  <a:pt x="782876" y="207723"/>
                  <a:pt x="97703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ptagon 9">
            <a:extLst>
              <a:ext uri="{FF2B5EF4-FFF2-40B4-BE49-F238E27FC236}">
                <a16:creationId xmlns:a16="http://schemas.microsoft.com/office/drawing/2014/main" id="{D85DB704-EE8A-4D25-A8A5-34A9C6A31CFF}"/>
              </a:ext>
            </a:extLst>
          </p:cNvPr>
          <p:cNvSpPr/>
          <p:nvPr/>
        </p:nvSpPr>
        <p:spPr>
          <a:xfrm>
            <a:off x="2996961" y="2757772"/>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1</a:t>
            </a:r>
          </a:p>
        </p:txBody>
      </p:sp>
      <p:sp>
        <p:nvSpPr>
          <p:cNvPr id="19" name="Heptagon 18">
            <a:extLst>
              <a:ext uri="{FF2B5EF4-FFF2-40B4-BE49-F238E27FC236}">
                <a16:creationId xmlns:a16="http://schemas.microsoft.com/office/drawing/2014/main" id="{D95B4C11-1CBD-4AE5-9ED5-23D6B39ED9EC}"/>
              </a:ext>
            </a:extLst>
          </p:cNvPr>
          <p:cNvSpPr/>
          <p:nvPr/>
        </p:nvSpPr>
        <p:spPr>
          <a:xfrm>
            <a:off x="5316596" y="4182829"/>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2</a:t>
            </a:r>
          </a:p>
        </p:txBody>
      </p:sp>
      <p:sp>
        <p:nvSpPr>
          <p:cNvPr id="21" name="Heptagon 20">
            <a:extLst>
              <a:ext uri="{FF2B5EF4-FFF2-40B4-BE49-F238E27FC236}">
                <a16:creationId xmlns:a16="http://schemas.microsoft.com/office/drawing/2014/main" id="{4B5FF80A-A590-4F90-AD33-739D6BC2AA03}"/>
              </a:ext>
            </a:extLst>
          </p:cNvPr>
          <p:cNvSpPr/>
          <p:nvPr/>
        </p:nvSpPr>
        <p:spPr>
          <a:xfrm>
            <a:off x="5262563" y="5113668"/>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3</a:t>
            </a:r>
          </a:p>
        </p:txBody>
      </p:sp>
      <p:sp>
        <p:nvSpPr>
          <p:cNvPr id="22" name="Heptagon 21">
            <a:extLst>
              <a:ext uri="{FF2B5EF4-FFF2-40B4-BE49-F238E27FC236}">
                <a16:creationId xmlns:a16="http://schemas.microsoft.com/office/drawing/2014/main" id="{EFE10823-1FA8-42AC-8B8E-7956BE27654E}"/>
              </a:ext>
            </a:extLst>
          </p:cNvPr>
          <p:cNvSpPr/>
          <p:nvPr/>
        </p:nvSpPr>
        <p:spPr>
          <a:xfrm>
            <a:off x="7147383" y="328715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4</a:t>
            </a:r>
          </a:p>
        </p:txBody>
      </p:sp>
      <p:sp>
        <p:nvSpPr>
          <p:cNvPr id="23" name="Heptagon 22">
            <a:extLst>
              <a:ext uri="{FF2B5EF4-FFF2-40B4-BE49-F238E27FC236}">
                <a16:creationId xmlns:a16="http://schemas.microsoft.com/office/drawing/2014/main" id="{1033651B-02D4-41F2-915D-89C44B70C808}"/>
              </a:ext>
            </a:extLst>
          </p:cNvPr>
          <p:cNvSpPr/>
          <p:nvPr/>
        </p:nvSpPr>
        <p:spPr>
          <a:xfrm>
            <a:off x="7820402" y="413557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5</a:t>
            </a:r>
          </a:p>
        </p:txBody>
      </p:sp>
    </p:spTree>
    <p:extLst>
      <p:ext uri="{BB962C8B-B14F-4D97-AF65-F5344CB8AC3E}">
        <p14:creationId xmlns:p14="http://schemas.microsoft.com/office/powerpoint/2010/main" val="160351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500"/>
                                        <p:tgtEl>
                                          <p:spTgt spid="14"/>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randombar(horizontal)">
                                      <p:cBhvr>
                                        <p:cTn id="59" dur="500"/>
                                        <p:tgtEl>
                                          <p:spTgt spid="23"/>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animBg="1"/>
      <p:bldP spid="12" grpId="0"/>
      <p:bldP spid="17" grpId="0"/>
      <p:bldP spid="20" grpId="0" animBg="1"/>
      <p:bldP spid="7" grpId="0" animBg="1"/>
      <p:bldP spid="10" grpId="0" animBg="1"/>
      <p:bldP spid="19" grpId="0" animBg="1"/>
      <p:bldP spid="21" grpId="0" animBg="1"/>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Stateful behavior with a function</a:t>
            </a:r>
            <a:br>
              <a:rPr lang="en-US" dirty="0"/>
            </a:br>
            <a:r>
              <a:rPr lang="en-US" dirty="0"/>
              <a:t>             Concurrency conflict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
        <p:nvSpPr>
          <p:cNvPr id="6" name="Oval 5"/>
          <p:cNvSpPr/>
          <p:nvPr/>
        </p:nvSpPr>
        <p:spPr>
          <a:xfrm>
            <a:off x="1413163" y="3584448"/>
            <a:ext cx="3599411" cy="2560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Current State: Data in the (</a:t>
            </a:r>
            <a:r>
              <a:rPr lang="en-US" sz="2000" b="1" dirty="0" err="1"/>
              <a:t>key,value</a:t>
            </a:r>
            <a:r>
              <a:rPr lang="en-US" sz="2000" b="1" dirty="0"/>
              <a:t>) store can hold any information you like</a:t>
            </a:r>
          </a:p>
          <a:p>
            <a:pPr algn="ctr"/>
            <a:endParaRPr lang="en-US" sz="2000" b="1" dirty="0"/>
          </a:p>
          <a:p>
            <a:pPr algn="ctr"/>
            <a:r>
              <a:rPr lang="en-US" sz="2000" b="1" dirty="0"/>
              <a:t>Version=17</a:t>
            </a:r>
          </a:p>
        </p:txBody>
      </p:sp>
      <p:cxnSp>
        <p:nvCxnSpPr>
          <p:cNvPr id="8" name="Straight Arrow Connector 7"/>
          <p:cNvCxnSpPr/>
          <p:nvPr/>
        </p:nvCxnSpPr>
        <p:spPr>
          <a:xfrm>
            <a:off x="1687484" y="2335876"/>
            <a:ext cx="3155448" cy="1248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 y="2084832"/>
            <a:ext cx="1514767" cy="369332"/>
          </a:xfrm>
          <a:prstGeom prst="rect">
            <a:avLst/>
          </a:prstGeom>
          <a:noFill/>
        </p:spPr>
        <p:txBody>
          <a:bodyPr wrap="square" rtlCol="0">
            <a:spAutoFit/>
          </a:bodyPr>
          <a:lstStyle/>
          <a:p>
            <a:r>
              <a:rPr lang="en-US" dirty="0"/>
              <a:t>New Event</a:t>
            </a:r>
          </a:p>
        </p:txBody>
      </p:sp>
      <p:sp>
        <p:nvSpPr>
          <p:cNvPr id="11" name="Freeform 10"/>
          <p:cNvSpPr/>
          <p:nvPr/>
        </p:nvSpPr>
        <p:spPr>
          <a:xfrm>
            <a:off x="6159731" y="3674842"/>
            <a:ext cx="374073" cy="1197033"/>
          </a:xfrm>
          <a:custGeom>
            <a:avLst/>
            <a:gdLst>
              <a:gd name="connsiteX0" fmla="*/ 0 w 374073"/>
              <a:gd name="connsiteY0" fmla="*/ 0 h 1197033"/>
              <a:gd name="connsiteX1" fmla="*/ 332509 w 374073"/>
              <a:gd name="connsiteY1" fmla="*/ 349135 h 1197033"/>
              <a:gd name="connsiteX2" fmla="*/ 49877 w 374073"/>
              <a:gd name="connsiteY2" fmla="*/ 756458 h 1197033"/>
              <a:gd name="connsiteX3" fmla="*/ 374073 w 374073"/>
              <a:gd name="connsiteY3" fmla="*/ 1197033 h 1197033"/>
            </a:gdLst>
            <a:ahLst/>
            <a:cxnLst>
              <a:cxn ang="0">
                <a:pos x="connsiteX0" y="connsiteY0"/>
              </a:cxn>
              <a:cxn ang="0">
                <a:pos x="connsiteX1" y="connsiteY1"/>
              </a:cxn>
              <a:cxn ang="0">
                <a:pos x="connsiteX2" y="connsiteY2"/>
              </a:cxn>
              <a:cxn ang="0">
                <a:pos x="connsiteX3" y="connsiteY3"/>
              </a:cxn>
            </a:cxnLst>
            <a:rect l="l" t="t" r="r" b="b"/>
            <a:pathLst>
              <a:path w="374073" h="1197033">
                <a:moveTo>
                  <a:pt x="0" y="0"/>
                </a:moveTo>
                <a:cubicBezTo>
                  <a:pt x="162098" y="111529"/>
                  <a:pt x="324196" y="223059"/>
                  <a:pt x="332509" y="349135"/>
                </a:cubicBezTo>
                <a:cubicBezTo>
                  <a:pt x="340822" y="475211"/>
                  <a:pt x="42950" y="615142"/>
                  <a:pt x="49877" y="756458"/>
                </a:cubicBezTo>
                <a:cubicBezTo>
                  <a:pt x="56804" y="897774"/>
                  <a:pt x="215438" y="1047403"/>
                  <a:pt x="374073" y="119703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53030" y="3358847"/>
            <a:ext cx="1514767" cy="923330"/>
          </a:xfrm>
          <a:prstGeom prst="rect">
            <a:avLst/>
          </a:prstGeom>
          <a:noFill/>
        </p:spPr>
        <p:txBody>
          <a:bodyPr wrap="square" rtlCol="0">
            <a:spAutoFit/>
          </a:bodyPr>
          <a:lstStyle/>
          <a:p>
            <a:pPr algn="ctr"/>
            <a:r>
              <a:rPr lang="en-US" dirty="0"/>
              <a:t>Function launched to handle it</a:t>
            </a:r>
          </a:p>
        </p:txBody>
      </p:sp>
      <p:sp>
        <p:nvSpPr>
          <p:cNvPr id="17" name="TextBox 16"/>
          <p:cNvSpPr txBox="1"/>
          <p:nvPr/>
        </p:nvSpPr>
        <p:spPr>
          <a:xfrm>
            <a:off x="6715048" y="5309669"/>
            <a:ext cx="3549535" cy="369332"/>
          </a:xfrm>
          <a:prstGeom prst="rect">
            <a:avLst/>
          </a:prstGeom>
          <a:noFill/>
        </p:spPr>
        <p:txBody>
          <a:bodyPr wrap="square" rtlCol="0">
            <a:spAutoFit/>
          </a:bodyPr>
          <a:lstStyle/>
          <a:p>
            <a:pPr algn="ctr"/>
            <a:r>
              <a:rPr lang="en-US" dirty="0"/>
              <a:t>Must retry!</a:t>
            </a:r>
          </a:p>
        </p:txBody>
      </p:sp>
      <p:cxnSp>
        <p:nvCxnSpPr>
          <p:cNvPr id="18" name="Straight Arrow Connector 17"/>
          <p:cNvCxnSpPr>
            <a:cxnSpLocks/>
          </p:cNvCxnSpPr>
          <p:nvPr/>
        </p:nvCxnSpPr>
        <p:spPr>
          <a:xfrm flipV="1">
            <a:off x="6686204" y="3033346"/>
            <a:ext cx="1391916" cy="703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261465" y="1554481"/>
            <a:ext cx="3599411" cy="25603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Tries to update version 17, but discovers that version has already been changed to 18…</a:t>
            </a:r>
          </a:p>
        </p:txBody>
      </p:sp>
      <p:pic>
        <p:nvPicPr>
          <p:cNvPr id="3" name="Picture 2">
            <a:extLst>
              <a:ext uri="{FF2B5EF4-FFF2-40B4-BE49-F238E27FC236}">
                <a16:creationId xmlns:a16="http://schemas.microsoft.com/office/drawing/2014/main" id="{33AB77F8-359B-4D73-9154-9327851B23DA}"/>
              </a:ext>
            </a:extLst>
          </p:cNvPr>
          <p:cNvPicPr>
            <a:picLocks noChangeAspect="1"/>
          </p:cNvPicPr>
          <p:nvPr/>
        </p:nvPicPr>
        <p:blipFill>
          <a:blip r:embed="rId3"/>
          <a:stretch>
            <a:fillRect/>
          </a:stretch>
        </p:blipFill>
        <p:spPr>
          <a:xfrm>
            <a:off x="362712" y="2475530"/>
            <a:ext cx="1248572" cy="1248572"/>
          </a:xfrm>
          <a:prstGeom prst="rect">
            <a:avLst/>
          </a:prstGeom>
        </p:spPr>
      </p:pic>
      <p:sp>
        <p:nvSpPr>
          <p:cNvPr id="7" name="Freeform: Shape 6">
            <a:extLst>
              <a:ext uri="{FF2B5EF4-FFF2-40B4-BE49-F238E27FC236}">
                <a16:creationId xmlns:a16="http://schemas.microsoft.com/office/drawing/2014/main" id="{7044724E-66E5-4D35-AC1E-FBB88DA7CD9B}"/>
              </a:ext>
            </a:extLst>
          </p:cNvPr>
          <p:cNvSpPr/>
          <p:nvPr/>
        </p:nvSpPr>
        <p:spPr>
          <a:xfrm>
            <a:off x="5010411" y="4634630"/>
            <a:ext cx="977030" cy="440598"/>
          </a:xfrm>
          <a:custGeom>
            <a:avLst/>
            <a:gdLst>
              <a:gd name="connsiteX0" fmla="*/ 0 w 977030"/>
              <a:gd name="connsiteY0" fmla="*/ 137786 h 440598"/>
              <a:gd name="connsiteX1" fmla="*/ 425885 w 977030"/>
              <a:gd name="connsiteY1" fmla="*/ 438411 h 440598"/>
              <a:gd name="connsiteX2" fmla="*/ 977030 w 977030"/>
              <a:gd name="connsiteY2" fmla="*/ 0 h 440598"/>
            </a:gdLst>
            <a:ahLst/>
            <a:cxnLst>
              <a:cxn ang="0">
                <a:pos x="connsiteX0" y="connsiteY0"/>
              </a:cxn>
              <a:cxn ang="0">
                <a:pos x="connsiteX1" y="connsiteY1"/>
              </a:cxn>
              <a:cxn ang="0">
                <a:pos x="connsiteX2" y="connsiteY2"/>
              </a:cxn>
            </a:cxnLst>
            <a:rect l="l" t="t" r="r" b="b"/>
            <a:pathLst>
              <a:path w="977030" h="440598">
                <a:moveTo>
                  <a:pt x="0" y="137786"/>
                </a:moveTo>
                <a:cubicBezTo>
                  <a:pt x="131523" y="299580"/>
                  <a:pt x="263047" y="461375"/>
                  <a:pt x="425885" y="438411"/>
                </a:cubicBezTo>
                <a:cubicBezTo>
                  <a:pt x="588723" y="415447"/>
                  <a:pt x="782876" y="207723"/>
                  <a:pt x="97703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ptagon 9">
            <a:extLst>
              <a:ext uri="{FF2B5EF4-FFF2-40B4-BE49-F238E27FC236}">
                <a16:creationId xmlns:a16="http://schemas.microsoft.com/office/drawing/2014/main" id="{D85DB704-EE8A-4D25-A8A5-34A9C6A31CFF}"/>
              </a:ext>
            </a:extLst>
          </p:cNvPr>
          <p:cNvSpPr/>
          <p:nvPr/>
        </p:nvSpPr>
        <p:spPr>
          <a:xfrm>
            <a:off x="2996961" y="2757772"/>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1</a:t>
            </a:r>
          </a:p>
        </p:txBody>
      </p:sp>
      <p:sp>
        <p:nvSpPr>
          <p:cNvPr id="19" name="Heptagon 18">
            <a:extLst>
              <a:ext uri="{FF2B5EF4-FFF2-40B4-BE49-F238E27FC236}">
                <a16:creationId xmlns:a16="http://schemas.microsoft.com/office/drawing/2014/main" id="{D95B4C11-1CBD-4AE5-9ED5-23D6B39ED9EC}"/>
              </a:ext>
            </a:extLst>
          </p:cNvPr>
          <p:cNvSpPr/>
          <p:nvPr/>
        </p:nvSpPr>
        <p:spPr>
          <a:xfrm>
            <a:off x="5316596" y="4182829"/>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2</a:t>
            </a:r>
          </a:p>
        </p:txBody>
      </p:sp>
      <p:sp>
        <p:nvSpPr>
          <p:cNvPr id="21" name="Heptagon 20">
            <a:extLst>
              <a:ext uri="{FF2B5EF4-FFF2-40B4-BE49-F238E27FC236}">
                <a16:creationId xmlns:a16="http://schemas.microsoft.com/office/drawing/2014/main" id="{4B5FF80A-A590-4F90-AD33-739D6BC2AA03}"/>
              </a:ext>
            </a:extLst>
          </p:cNvPr>
          <p:cNvSpPr/>
          <p:nvPr/>
        </p:nvSpPr>
        <p:spPr>
          <a:xfrm>
            <a:off x="5262563" y="5113668"/>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3</a:t>
            </a:r>
          </a:p>
        </p:txBody>
      </p:sp>
      <p:sp>
        <p:nvSpPr>
          <p:cNvPr id="22" name="Heptagon 21">
            <a:extLst>
              <a:ext uri="{FF2B5EF4-FFF2-40B4-BE49-F238E27FC236}">
                <a16:creationId xmlns:a16="http://schemas.microsoft.com/office/drawing/2014/main" id="{EFE10823-1FA8-42AC-8B8E-7956BE27654E}"/>
              </a:ext>
            </a:extLst>
          </p:cNvPr>
          <p:cNvSpPr/>
          <p:nvPr/>
        </p:nvSpPr>
        <p:spPr>
          <a:xfrm>
            <a:off x="7147383" y="328715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4</a:t>
            </a:r>
          </a:p>
        </p:txBody>
      </p:sp>
      <p:sp>
        <p:nvSpPr>
          <p:cNvPr id="23" name="Heptagon 22">
            <a:extLst>
              <a:ext uri="{FF2B5EF4-FFF2-40B4-BE49-F238E27FC236}">
                <a16:creationId xmlns:a16="http://schemas.microsoft.com/office/drawing/2014/main" id="{1033651B-02D4-41F2-915D-89C44B70C808}"/>
              </a:ext>
            </a:extLst>
          </p:cNvPr>
          <p:cNvSpPr/>
          <p:nvPr/>
        </p:nvSpPr>
        <p:spPr>
          <a:xfrm>
            <a:off x="8154233" y="4517966"/>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5</a:t>
            </a:r>
          </a:p>
        </p:txBody>
      </p:sp>
      <p:sp>
        <p:nvSpPr>
          <p:cNvPr id="13" name="Freeform: Shape 12">
            <a:extLst>
              <a:ext uri="{FF2B5EF4-FFF2-40B4-BE49-F238E27FC236}">
                <a16:creationId xmlns:a16="http://schemas.microsoft.com/office/drawing/2014/main" id="{04F74B89-BD85-441F-940B-B99888368FD8}"/>
              </a:ext>
            </a:extLst>
          </p:cNvPr>
          <p:cNvSpPr/>
          <p:nvPr/>
        </p:nvSpPr>
        <p:spPr>
          <a:xfrm>
            <a:off x="4224197" y="3682652"/>
            <a:ext cx="4015630" cy="2464202"/>
          </a:xfrm>
          <a:custGeom>
            <a:avLst/>
            <a:gdLst>
              <a:gd name="connsiteX0" fmla="*/ 2389545 w 4015630"/>
              <a:gd name="connsiteY0" fmla="*/ 338203 h 2464202"/>
              <a:gd name="connsiteX1" fmla="*/ 3992877 w 4015630"/>
              <a:gd name="connsiteY1" fmla="*/ 1139869 h 2464202"/>
              <a:gd name="connsiteX2" fmla="*/ 3241315 w 4015630"/>
              <a:gd name="connsiteY2" fmla="*/ 2116899 h 2464202"/>
              <a:gd name="connsiteX3" fmla="*/ 1963661 w 4015630"/>
              <a:gd name="connsiteY3" fmla="*/ 2392471 h 2464202"/>
              <a:gd name="connsiteX4" fmla="*/ 47178 w 4015630"/>
              <a:gd name="connsiteY4" fmla="*/ 901874 h 2464202"/>
              <a:gd name="connsiteX5" fmla="*/ 773688 w 4015630"/>
              <a:gd name="connsiteY5" fmla="*/ 0 h 24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5630" h="2464202">
                <a:moveTo>
                  <a:pt x="2389545" y="338203"/>
                </a:moveTo>
                <a:cubicBezTo>
                  <a:pt x="3120230" y="590811"/>
                  <a:pt x="3850915" y="843420"/>
                  <a:pt x="3992877" y="1139869"/>
                </a:cubicBezTo>
                <a:cubicBezTo>
                  <a:pt x="4134839" y="1436318"/>
                  <a:pt x="3579518" y="1908132"/>
                  <a:pt x="3241315" y="2116899"/>
                </a:cubicBezTo>
                <a:cubicBezTo>
                  <a:pt x="2903112" y="2325666"/>
                  <a:pt x="2496017" y="2594975"/>
                  <a:pt x="1963661" y="2392471"/>
                </a:cubicBezTo>
                <a:cubicBezTo>
                  <a:pt x="1431305" y="2189967"/>
                  <a:pt x="245507" y="1300619"/>
                  <a:pt x="47178" y="901874"/>
                </a:cubicBezTo>
                <a:cubicBezTo>
                  <a:pt x="-151151" y="503129"/>
                  <a:pt x="311268" y="251564"/>
                  <a:pt x="773688"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86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2" grpId="0" animBg="1"/>
      <p:bldP spid="23"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Stateful behavior with a function</a:t>
            </a:r>
            <a:br>
              <a:rPr lang="en-US" dirty="0"/>
            </a:br>
            <a:r>
              <a:rPr lang="en-US" dirty="0"/>
              <a:t>                   Retry Case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
        <p:nvSpPr>
          <p:cNvPr id="6" name="Oval 5"/>
          <p:cNvSpPr/>
          <p:nvPr/>
        </p:nvSpPr>
        <p:spPr>
          <a:xfrm>
            <a:off x="1413163" y="3584448"/>
            <a:ext cx="3599411" cy="2560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Current State: Data in the (</a:t>
            </a:r>
            <a:r>
              <a:rPr lang="en-US" sz="2000" b="1" dirty="0" err="1"/>
              <a:t>key,value</a:t>
            </a:r>
            <a:r>
              <a:rPr lang="en-US" sz="2000" b="1" dirty="0"/>
              <a:t>) store can hold any information you like</a:t>
            </a:r>
          </a:p>
          <a:p>
            <a:pPr algn="ctr"/>
            <a:endParaRPr lang="en-US" sz="2000" b="1" dirty="0"/>
          </a:p>
          <a:p>
            <a:pPr algn="ctr"/>
            <a:r>
              <a:rPr lang="en-US" sz="2000" b="1" dirty="0"/>
              <a:t>Version=</a:t>
            </a:r>
            <a:r>
              <a:rPr lang="en-US" sz="3600" b="1" dirty="0">
                <a:solidFill>
                  <a:srgbClr val="FFFF00"/>
                </a:solidFill>
              </a:rPr>
              <a:t>18</a:t>
            </a:r>
            <a:endParaRPr lang="en-US" sz="2000" b="1" dirty="0">
              <a:solidFill>
                <a:srgbClr val="FFFF00"/>
              </a:solidFill>
            </a:endParaRPr>
          </a:p>
        </p:txBody>
      </p:sp>
      <p:cxnSp>
        <p:nvCxnSpPr>
          <p:cNvPr id="8" name="Straight Arrow Connector 7"/>
          <p:cNvCxnSpPr/>
          <p:nvPr/>
        </p:nvCxnSpPr>
        <p:spPr>
          <a:xfrm>
            <a:off x="1687484" y="2335876"/>
            <a:ext cx="3155448" cy="1248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 y="2084832"/>
            <a:ext cx="1514767" cy="369332"/>
          </a:xfrm>
          <a:prstGeom prst="rect">
            <a:avLst/>
          </a:prstGeom>
          <a:noFill/>
        </p:spPr>
        <p:txBody>
          <a:bodyPr wrap="square" rtlCol="0">
            <a:spAutoFit/>
          </a:bodyPr>
          <a:lstStyle/>
          <a:p>
            <a:r>
              <a:rPr lang="en-US" dirty="0"/>
              <a:t>New Event</a:t>
            </a:r>
          </a:p>
        </p:txBody>
      </p:sp>
      <p:sp>
        <p:nvSpPr>
          <p:cNvPr id="11" name="Freeform 10"/>
          <p:cNvSpPr/>
          <p:nvPr/>
        </p:nvSpPr>
        <p:spPr>
          <a:xfrm>
            <a:off x="6159731" y="3674842"/>
            <a:ext cx="374073" cy="1197033"/>
          </a:xfrm>
          <a:custGeom>
            <a:avLst/>
            <a:gdLst>
              <a:gd name="connsiteX0" fmla="*/ 0 w 374073"/>
              <a:gd name="connsiteY0" fmla="*/ 0 h 1197033"/>
              <a:gd name="connsiteX1" fmla="*/ 332509 w 374073"/>
              <a:gd name="connsiteY1" fmla="*/ 349135 h 1197033"/>
              <a:gd name="connsiteX2" fmla="*/ 49877 w 374073"/>
              <a:gd name="connsiteY2" fmla="*/ 756458 h 1197033"/>
              <a:gd name="connsiteX3" fmla="*/ 374073 w 374073"/>
              <a:gd name="connsiteY3" fmla="*/ 1197033 h 1197033"/>
            </a:gdLst>
            <a:ahLst/>
            <a:cxnLst>
              <a:cxn ang="0">
                <a:pos x="connsiteX0" y="connsiteY0"/>
              </a:cxn>
              <a:cxn ang="0">
                <a:pos x="connsiteX1" y="connsiteY1"/>
              </a:cxn>
              <a:cxn ang="0">
                <a:pos x="connsiteX2" y="connsiteY2"/>
              </a:cxn>
              <a:cxn ang="0">
                <a:pos x="connsiteX3" y="connsiteY3"/>
              </a:cxn>
            </a:cxnLst>
            <a:rect l="l" t="t" r="r" b="b"/>
            <a:pathLst>
              <a:path w="374073" h="1197033">
                <a:moveTo>
                  <a:pt x="0" y="0"/>
                </a:moveTo>
                <a:cubicBezTo>
                  <a:pt x="162098" y="111529"/>
                  <a:pt x="324196" y="223059"/>
                  <a:pt x="332509" y="349135"/>
                </a:cubicBezTo>
                <a:cubicBezTo>
                  <a:pt x="340822" y="475211"/>
                  <a:pt x="42950" y="615142"/>
                  <a:pt x="49877" y="756458"/>
                </a:cubicBezTo>
                <a:cubicBezTo>
                  <a:pt x="56804" y="897774"/>
                  <a:pt x="215438" y="1047403"/>
                  <a:pt x="374073" y="119703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53030" y="3358847"/>
            <a:ext cx="1514767" cy="923330"/>
          </a:xfrm>
          <a:prstGeom prst="rect">
            <a:avLst/>
          </a:prstGeom>
          <a:noFill/>
        </p:spPr>
        <p:txBody>
          <a:bodyPr wrap="square" rtlCol="0">
            <a:spAutoFit/>
          </a:bodyPr>
          <a:lstStyle/>
          <a:p>
            <a:pPr algn="ctr"/>
            <a:r>
              <a:rPr lang="en-US" dirty="0"/>
              <a:t>Function launched to handle it</a:t>
            </a:r>
          </a:p>
        </p:txBody>
      </p:sp>
      <p:cxnSp>
        <p:nvCxnSpPr>
          <p:cNvPr id="14" name="Straight Arrow Connector 13"/>
          <p:cNvCxnSpPr>
            <a:cxnSpLocks/>
          </p:cNvCxnSpPr>
          <p:nvPr/>
        </p:nvCxnSpPr>
        <p:spPr>
          <a:xfrm>
            <a:off x="6680480" y="3986228"/>
            <a:ext cx="3005850" cy="5918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61465" y="4701793"/>
            <a:ext cx="3549535" cy="646331"/>
          </a:xfrm>
          <a:prstGeom prst="rect">
            <a:avLst/>
          </a:prstGeom>
          <a:noFill/>
        </p:spPr>
        <p:txBody>
          <a:bodyPr wrap="square" rtlCol="0">
            <a:spAutoFit/>
          </a:bodyPr>
          <a:lstStyle/>
          <a:p>
            <a:pPr algn="ctr"/>
            <a:r>
              <a:rPr lang="en-US" dirty="0"/>
              <a:t>Triggered action</a:t>
            </a:r>
          </a:p>
          <a:p>
            <a:r>
              <a:rPr lang="en-US" dirty="0"/>
              <a:t>(issued after successful state update)</a:t>
            </a:r>
          </a:p>
        </p:txBody>
      </p:sp>
      <p:cxnSp>
        <p:nvCxnSpPr>
          <p:cNvPr id="18" name="Straight Arrow Connector 17"/>
          <p:cNvCxnSpPr>
            <a:cxnSpLocks/>
          </p:cNvCxnSpPr>
          <p:nvPr/>
        </p:nvCxnSpPr>
        <p:spPr>
          <a:xfrm flipV="1">
            <a:off x="6686204" y="3033346"/>
            <a:ext cx="1391916" cy="703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261465" y="1554481"/>
            <a:ext cx="3599411" cy="256031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Updated state replaces prior state (“Replace state version 18 with state version 19”)</a:t>
            </a:r>
          </a:p>
        </p:txBody>
      </p:sp>
      <p:pic>
        <p:nvPicPr>
          <p:cNvPr id="3" name="Picture 2">
            <a:extLst>
              <a:ext uri="{FF2B5EF4-FFF2-40B4-BE49-F238E27FC236}">
                <a16:creationId xmlns:a16="http://schemas.microsoft.com/office/drawing/2014/main" id="{33AB77F8-359B-4D73-9154-9327851B23DA}"/>
              </a:ext>
            </a:extLst>
          </p:cNvPr>
          <p:cNvPicPr>
            <a:picLocks noChangeAspect="1"/>
          </p:cNvPicPr>
          <p:nvPr/>
        </p:nvPicPr>
        <p:blipFill>
          <a:blip r:embed="rId3"/>
          <a:stretch>
            <a:fillRect/>
          </a:stretch>
        </p:blipFill>
        <p:spPr>
          <a:xfrm>
            <a:off x="362712" y="2475530"/>
            <a:ext cx="1248572" cy="1248572"/>
          </a:xfrm>
          <a:prstGeom prst="rect">
            <a:avLst/>
          </a:prstGeom>
        </p:spPr>
      </p:pic>
      <p:sp>
        <p:nvSpPr>
          <p:cNvPr id="7" name="Freeform: Shape 6">
            <a:extLst>
              <a:ext uri="{FF2B5EF4-FFF2-40B4-BE49-F238E27FC236}">
                <a16:creationId xmlns:a16="http://schemas.microsoft.com/office/drawing/2014/main" id="{7044724E-66E5-4D35-AC1E-FBB88DA7CD9B}"/>
              </a:ext>
            </a:extLst>
          </p:cNvPr>
          <p:cNvSpPr/>
          <p:nvPr/>
        </p:nvSpPr>
        <p:spPr>
          <a:xfrm>
            <a:off x="5010411" y="4634630"/>
            <a:ext cx="977030" cy="440598"/>
          </a:xfrm>
          <a:custGeom>
            <a:avLst/>
            <a:gdLst>
              <a:gd name="connsiteX0" fmla="*/ 0 w 977030"/>
              <a:gd name="connsiteY0" fmla="*/ 137786 h 440598"/>
              <a:gd name="connsiteX1" fmla="*/ 425885 w 977030"/>
              <a:gd name="connsiteY1" fmla="*/ 438411 h 440598"/>
              <a:gd name="connsiteX2" fmla="*/ 977030 w 977030"/>
              <a:gd name="connsiteY2" fmla="*/ 0 h 440598"/>
            </a:gdLst>
            <a:ahLst/>
            <a:cxnLst>
              <a:cxn ang="0">
                <a:pos x="connsiteX0" y="connsiteY0"/>
              </a:cxn>
              <a:cxn ang="0">
                <a:pos x="connsiteX1" y="connsiteY1"/>
              </a:cxn>
              <a:cxn ang="0">
                <a:pos x="connsiteX2" y="connsiteY2"/>
              </a:cxn>
            </a:cxnLst>
            <a:rect l="l" t="t" r="r" b="b"/>
            <a:pathLst>
              <a:path w="977030" h="440598">
                <a:moveTo>
                  <a:pt x="0" y="137786"/>
                </a:moveTo>
                <a:cubicBezTo>
                  <a:pt x="131523" y="299580"/>
                  <a:pt x="263047" y="461375"/>
                  <a:pt x="425885" y="438411"/>
                </a:cubicBezTo>
                <a:cubicBezTo>
                  <a:pt x="588723" y="415447"/>
                  <a:pt x="782876" y="207723"/>
                  <a:pt x="97703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ptagon 9">
            <a:extLst>
              <a:ext uri="{FF2B5EF4-FFF2-40B4-BE49-F238E27FC236}">
                <a16:creationId xmlns:a16="http://schemas.microsoft.com/office/drawing/2014/main" id="{D85DB704-EE8A-4D25-A8A5-34A9C6A31CFF}"/>
              </a:ext>
            </a:extLst>
          </p:cNvPr>
          <p:cNvSpPr/>
          <p:nvPr/>
        </p:nvSpPr>
        <p:spPr>
          <a:xfrm>
            <a:off x="2996961" y="2757772"/>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1</a:t>
            </a:r>
          </a:p>
        </p:txBody>
      </p:sp>
      <p:sp>
        <p:nvSpPr>
          <p:cNvPr id="19" name="Heptagon 18">
            <a:extLst>
              <a:ext uri="{FF2B5EF4-FFF2-40B4-BE49-F238E27FC236}">
                <a16:creationId xmlns:a16="http://schemas.microsoft.com/office/drawing/2014/main" id="{D95B4C11-1CBD-4AE5-9ED5-23D6B39ED9EC}"/>
              </a:ext>
            </a:extLst>
          </p:cNvPr>
          <p:cNvSpPr/>
          <p:nvPr/>
        </p:nvSpPr>
        <p:spPr>
          <a:xfrm>
            <a:off x="5316596" y="4182829"/>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6</a:t>
            </a:r>
          </a:p>
        </p:txBody>
      </p:sp>
      <p:sp>
        <p:nvSpPr>
          <p:cNvPr id="21" name="Heptagon 20">
            <a:extLst>
              <a:ext uri="{FF2B5EF4-FFF2-40B4-BE49-F238E27FC236}">
                <a16:creationId xmlns:a16="http://schemas.microsoft.com/office/drawing/2014/main" id="{4B5FF80A-A590-4F90-AD33-739D6BC2AA03}"/>
              </a:ext>
            </a:extLst>
          </p:cNvPr>
          <p:cNvSpPr/>
          <p:nvPr/>
        </p:nvSpPr>
        <p:spPr>
          <a:xfrm>
            <a:off x="5262563" y="5113668"/>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7</a:t>
            </a:r>
          </a:p>
        </p:txBody>
      </p:sp>
      <p:sp>
        <p:nvSpPr>
          <p:cNvPr id="22" name="Heptagon 21">
            <a:extLst>
              <a:ext uri="{FF2B5EF4-FFF2-40B4-BE49-F238E27FC236}">
                <a16:creationId xmlns:a16="http://schemas.microsoft.com/office/drawing/2014/main" id="{EFE10823-1FA8-42AC-8B8E-7956BE27654E}"/>
              </a:ext>
            </a:extLst>
          </p:cNvPr>
          <p:cNvSpPr/>
          <p:nvPr/>
        </p:nvSpPr>
        <p:spPr>
          <a:xfrm>
            <a:off x="7147383" y="328715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8</a:t>
            </a:r>
          </a:p>
        </p:txBody>
      </p:sp>
      <p:sp>
        <p:nvSpPr>
          <p:cNvPr id="23" name="Heptagon 22">
            <a:extLst>
              <a:ext uri="{FF2B5EF4-FFF2-40B4-BE49-F238E27FC236}">
                <a16:creationId xmlns:a16="http://schemas.microsoft.com/office/drawing/2014/main" id="{1033651B-02D4-41F2-915D-89C44B70C808}"/>
              </a:ext>
            </a:extLst>
          </p:cNvPr>
          <p:cNvSpPr/>
          <p:nvPr/>
        </p:nvSpPr>
        <p:spPr>
          <a:xfrm>
            <a:off x="7820402" y="413557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9</a:t>
            </a:r>
          </a:p>
        </p:txBody>
      </p:sp>
    </p:spTree>
    <p:extLst>
      <p:ext uri="{BB962C8B-B14F-4D97-AF65-F5344CB8AC3E}">
        <p14:creationId xmlns:p14="http://schemas.microsoft.com/office/powerpoint/2010/main" val="98661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20" grpId="0" animBg="1"/>
      <p:bldP spid="7"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versus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lnSpcReduction="10000"/>
          </a:bodyPr>
          <a:lstStyle/>
          <a:p>
            <a:r>
              <a:rPr lang="en-US" dirty="0"/>
              <a:t>Use functions for simple read-only actions (the function can still fetch the data from some set of </a:t>
            </a:r>
            <a:r>
              <a:rPr lang="en-US" dirty="0">
                <a:sym typeface="Symbol" panose="05050102010706020507" pitchFamily="18" charset="2"/>
              </a:rPr>
              <a:t>-services).  Pass updates to -services.</a:t>
            </a:r>
          </a:p>
          <a:p>
            <a:r>
              <a:rPr lang="en-US" dirty="0">
                <a:sym typeface="Symbol" panose="05050102010706020507" pitchFamily="18" charset="2"/>
              </a:rPr>
              <a:t>Limit multi-step functions to </a:t>
            </a:r>
            <a:r>
              <a:rPr lang="en-US">
                <a:sym typeface="Symbol" panose="05050102010706020507" pitchFamily="18" charset="2"/>
              </a:rPr>
              <a:t>simple state-machine </a:t>
            </a:r>
            <a:r>
              <a:rPr lang="en-US" dirty="0">
                <a:sym typeface="Symbol" panose="05050102010706020507" pitchFamily="18" charset="2"/>
              </a:rPr>
              <a:t>logic.</a:t>
            </a:r>
          </a:p>
          <a:p>
            <a:endParaRPr lang="en-US" dirty="0">
              <a:sym typeface="Symbol" panose="05050102010706020507" pitchFamily="18" charset="2"/>
            </a:endParaRPr>
          </a:p>
          <a:p>
            <a:r>
              <a:rPr lang="en-US" dirty="0">
                <a:sym typeface="Symbol" panose="05050102010706020507" pitchFamily="18" charset="2"/>
              </a:rPr>
              <a:t>Use -services for complex or </a:t>
            </a:r>
            <a:r>
              <a:rPr lang="en-US" dirty="0" err="1">
                <a:sym typeface="Symbol" panose="05050102010706020507" pitchFamily="18" charset="2"/>
              </a:rPr>
              <a:t>stateful</a:t>
            </a:r>
            <a:r>
              <a:rPr lang="en-US" dirty="0">
                <a:sym typeface="Symbol" panose="05050102010706020507" pitchFamily="18" charset="2"/>
              </a:rPr>
              <a:t> tasks.</a:t>
            </a:r>
          </a:p>
          <a:p>
            <a:pPr>
              <a:buFont typeface="Wingdings" panose="05000000000000000000" pitchFamily="2" charset="2"/>
              <a:buChar char="Ø"/>
            </a:pPr>
            <a:r>
              <a:rPr lang="en-US" dirty="0">
                <a:sym typeface="Symbol" panose="05050102010706020507" pitchFamily="18" charset="2"/>
              </a:rPr>
              <a:t>  Ideally, find some way to leverage existing -services.  They often have</a:t>
            </a:r>
            <a:br>
              <a:rPr lang="en-US" dirty="0">
                <a:sym typeface="Symbol" panose="05050102010706020507" pitchFamily="18" charset="2"/>
              </a:rPr>
            </a:br>
            <a:r>
              <a:rPr lang="en-US" dirty="0">
                <a:sym typeface="Symbol" panose="05050102010706020507" pitchFamily="18" charset="2"/>
              </a:rPr>
              <a:t>    magic superpowers, like access to hardware accelerators.</a:t>
            </a:r>
          </a:p>
          <a:p>
            <a:pPr>
              <a:buFont typeface="Wingdings" panose="05000000000000000000" pitchFamily="2" charset="2"/>
              <a:buChar char="Ø"/>
            </a:pPr>
            <a:r>
              <a:rPr lang="en-US" dirty="0">
                <a:sym typeface="Symbol" panose="05050102010706020507" pitchFamily="18" charset="2"/>
              </a:rPr>
              <a:t>  Build your own -services if there are no existing options that match.</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70425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E7E3-F96B-4B88-B3EE-1ED3834721F0}"/>
              </a:ext>
            </a:extLst>
          </p:cNvPr>
          <p:cNvSpPr>
            <a:spLocks noGrp="1"/>
          </p:cNvSpPr>
          <p:nvPr>
            <p:ph type="title"/>
          </p:nvPr>
        </p:nvSpPr>
        <p:spPr/>
        <p:txBody>
          <a:bodyPr/>
          <a:lstStyle/>
          <a:p>
            <a:r>
              <a:rPr lang="en-US" dirty="0"/>
              <a:t>Microsoft </a:t>
            </a:r>
            <a:r>
              <a:rPr lang="en-US" dirty="0" err="1"/>
              <a:t>FarmBeats</a:t>
            </a:r>
            <a:endParaRPr lang="en-US" dirty="0"/>
          </a:p>
        </p:txBody>
      </p:sp>
      <p:sp>
        <p:nvSpPr>
          <p:cNvPr id="3" name="Content Placeholder 2">
            <a:extLst>
              <a:ext uri="{FF2B5EF4-FFF2-40B4-BE49-F238E27FC236}">
                <a16:creationId xmlns:a16="http://schemas.microsoft.com/office/drawing/2014/main" id="{FE56320A-A863-414A-AB22-253A83A99139}"/>
              </a:ext>
            </a:extLst>
          </p:cNvPr>
          <p:cNvSpPr>
            <a:spLocks noGrp="1"/>
          </p:cNvSpPr>
          <p:nvPr>
            <p:ph idx="1"/>
          </p:nvPr>
        </p:nvSpPr>
        <p:spPr/>
        <p:txBody>
          <a:bodyPr>
            <a:normAutofit lnSpcReduction="10000"/>
          </a:bodyPr>
          <a:lstStyle/>
          <a:p>
            <a:r>
              <a:rPr lang="en-US" dirty="0"/>
              <a:t>Quick reminder of some smart farming ideas:</a:t>
            </a:r>
          </a:p>
          <a:p>
            <a:pPr>
              <a:buFont typeface="Wingdings" panose="05000000000000000000" pitchFamily="2" charset="2"/>
              <a:buChar char="Ø"/>
            </a:pPr>
            <a:r>
              <a:rPr lang="en-US" dirty="0"/>
              <a:t>  Drones that would survey fields and help with intelligent decisions about</a:t>
            </a:r>
            <a:br>
              <a:rPr lang="en-US" dirty="0"/>
            </a:br>
            <a:r>
              <a:rPr lang="en-US" dirty="0"/>
              <a:t>    seed choices, irrigation, fertilizers, pesticide/fungicide use, etc.</a:t>
            </a:r>
          </a:p>
          <a:p>
            <a:pPr>
              <a:buFont typeface="Wingdings" panose="05000000000000000000" pitchFamily="2" charset="2"/>
              <a:buChar char="Ø"/>
            </a:pPr>
            <a:r>
              <a:rPr lang="en-US" dirty="0"/>
              <a:t>  </a:t>
            </a:r>
            <a:r>
              <a:rPr lang="en-US" dirty="0" err="1"/>
              <a:t>BlockChain</a:t>
            </a:r>
            <a:r>
              <a:rPr lang="en-US" dirty="0"/>
              <a:t> style audit trails of actions in dairy or similar situations</a:t>
            </a:r>
          </a:p>
          <a:p>
            <a:pPr>
              <a:buFont typeface="Wingdings" panose="05000000000000000000" pitchFamily="2" charset="2"/>
              <a:buChar char="Ø"/>
            </a:pPr>
            <a:r>
              <a:rPr lang="en-US" dirty="0"/>
              <a:t>  Real-time monitoring of animal health and related tasks, like milking</a:t>
            </a:r>
          </a:p>
          <a:p>
            <a:pPr>
              <a:buFont typeface="Wingdings" panose="05000000000000000000" pitchFamily="2" charset="2"/>
              <a:buChar char="Ø"/>
            </a:pPr>
            <a:r>
              <a:rPr lang="en-US" dirty="0"/>
              <a:t>  Systems to recycle farm waste into useful products like bio-oil</a:t>
            </a:r>
          </a:p>
          <a:p>
            <a:pPr>
              <a:buFont typeface="Wingdings" panose="05000000000000000000" pitchFamily="2" charset="2"/>
              <a:buChar char="Ø"/>
            </a:pPr>
            <a:r>
              <a:rPr lang="en-US" dirty="0"/>
              <a:t>  Maybe a “smart calendar” for the farmer’s wall, showing upcoming </a:t>
            </a:r>
            <a:br>
              <a:rPr lang="en-US" dirty="0"/>
            </a:br>
            <a:r>
              <a:rPr lang="en-US" dirty="0"/>
              <a:t>    tasks, explaining the reasoning, like an iPad but for the farm</a:t>
            </a:r>
          </a:p>
        </p:txBody>
      </p:sp>
      <p:sp>
        <p:nvSpPr>
          <p:cNvPr id="4" name="Footer Placeholder 3">
            <a:extLst>
              <a:ext uri="{FF2B5EF4-FFF2-40B4-BE49-F238E27FC236}">
                <a16:creationId xmlns:a16="http://schemas.microsoft.com/office/drawing/2014/main" id="{C7E1FA99-C298-4C19-91AC-B091951A564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78638C0-3DA0-4CC3-9D6F-49BDD116687E}"/>
              </a:ext>
            </a:extLst>
          </p:cNvPr>
          <p:cNvSpPr>
            <a:spLocks noGrp="1"/>
          </p:cNvSpPr>
          <p:nvPr>
            <p:ph type="sldNum" sz="quarter" idx="12"/>
          </p:nvPr>
        </p:nvSpPr>
        <p:spPr/>
        <p:txBody>
          <a:bodyPr/>
          <a:lstStyle/>
          <a:p>
            <a:fld id="{3C974458-8A97-4835-BF79-1FB6D7856C21}" type="slidenum">
              <a:rPr lang="en-US" smtClean="0"/>
              <a:t>35</a:t>
            </a:fld>
            <a:endParaRPr lang="en-US"/>
          </a:p>
        </p:txBody>
      </p:sp>
      <p:pic>
        <p:nvPicPr>
          <p:cNvPr id="6" name="Picture 5">
            <a:extLst>
              <a:ext uri="{FF2B5EF4-FFF2-40B4-BE49-F238E27FC236}">
                <a16:creationId xmlns:a16="http://schemas.microsoft.com/office/drawing/2014/main" id="{622E3A76-350C-4F73-8A01-544AECE43C48}"/>
              </a:ext>
            </a:extLst>
          </p:cNvPr>
          <p:cNvPicPr>
            <a:picLocks noChangeAspect="1"/>
          </p:cNvPicPr>
          <p:nvPr/>
        </p:nvPicPr>
        <p:blipFill>
          <a:blip r:embed="rId3"/>
          <a:stretch>
            <a:fillRect/>
          </a:stretch>
        </p:blipFill>
        <p:spPr>
          <a:xfrm>
            <a:off x="8910735" y="112084"/>
            <a:ext cx="3106115" cy="2073332"/>
          </a:xfrm>
          <a:prstGeom prst="rect">
            <a:avLst/>
          </a:prstGeom>
        </p:spPr>
      </p:pic>
    </p:spTree>
    <p:extLst>
      <p:ext uri="{BB962C8B-B14F-4D97-AF65-F5344CB8AC3E}">
        <p14:creationId xmlns:p14="http://schemas.microsoft.com/office/powerpoint/2010/main" val="2295441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a:t>
            </a:r>
            <a:r>
              <a:rPr lang="en-US" dirty="0" err="1"/>
              <a:t>FarmBeats</a:t>
            </a:r>
            <a:endParaRPr lang="en-US" dirty="0"/>
          </a:p>
        </p:txBody>
      </p:sp>
      <p:sp>
        <p:nvSpPr>
          <p:cNvPr id="3" name="Content Placeholder 2"/>
          <p:cNvSpPr>
            <a:spLocks noGrp="1"/>
          </p:cNvSpPr>
          <p:nvPr>
            <p:ph idx="1"/>
          </p:nvPr>
        </p:nvSpPr>
        <p:spPr/>
        <p:txBody>
          <a:bodyPr>
            <a:normAutofit lnSpcReduction="10000"/>
          </a:bodyPr>
          <a:lstStyle/>
          <a:p>
            <a:r>
              <a:rPr lang="en-US" dirty="0" err="1"/>
              <a:t>Farmbeats</a:t>
            </a:r>
            <a:r>
              <a:rPr lang="en-US" dirty="0"/>
              <a:t> was a research project aimed at prototyping solutions to those kinds of problems.</a:t>
            </a:r>
          </a:p>
          <a:p>
            <a:endParaRPr lang="en-US" dirty="0"/>
          </a:p>
          <a:p>
            <a:r>
              <a:rPr lang="en-US" dirty="0"/>
              <a:t>It evolved and became a new product from Microsoft – a kind of “app platform” that runs on Azure </a:t>
            </a:r>
            <a:r>
              <a:rPr lang="en-US" dirty="0" err="1"/>
              <a:t>IoT</a:t>
            </a:r>
            <a:r>
              <a:rPr lang="en-US" dirty="0"/>
              <a:t> Edge and </a:t>
            </a:r>
            <a:r>
              <a:rPr lang="en-US" dirty="0" err="1"/>
              <a:t>IoT</a:t>
            </a:r>
            <a:r>
              <a:rPr lang="en-US" dirty="0"/>
              <a:t> Cloud and is intended to support more and more farming use-cases over time.</a:t>
            </a:r>
          </a:p>
          <a:p>
            <a:endParaRPr lang="en-US" dirty="0"/>
          </a:p>
          <a:p>
            <a:r>
              <a:rPr lang="en-US" dirty="0"/>
              <a:t>There is some duplication of functionality because </a:t>
            </a:r>
            <a:r>
              <a:rPr lang="en-US" dirty="0" err="1"/>
              <a:t>Farmbeats</a:t>
            </a:r>
            <a:r>
              <a:rPr lang="en-US" dirty="0"/>
              <a:t> existed before they ported it to start to use more of Azure cloud’s </a:t>
            </a:r>
            <a:r>
              <a:rPr lang="en-US" dirty="0" err="1"/>
              <a:t>IoT</a:t>
            </a:r>
            <a:r>
              <a:rPr lang="en-US" dirty="0"/>
              <a:t> approach.</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622E3A76-350C-4F73-8A01-544AECE43C48}"/>
              </a:ext>
            </a:extLst>
          </p:cNvPr>
          <p:cNvPicPr>
            <a:picLocks noChangeAspect="1"/>
          </p:cNvPicPr>
          <p:nvPr/>
        </p:nvPicPr>
        <p:blipFill>
          <a:blip r:embed="rId2"/>
          <a:stretch>
            <a:fillRect/>
          </a:stretch>
        </p:blipFill>
        <p:spPr>
          <a:xfrm>
            <a:off x="8910735" y="112084"/>
            <a:ext cx="3106115" cy="2073332"/>
          </a:xfrm>
          <a:prstGeom prst="rect">
            <a:avLst/>
          </a:prstGeom>
        </p:spPr>
      </p:pic>
    </p:spTree>
    <p:extLst>
      <p:ext uri="{BB962C8B-B14F-4D97-AF65-F5344CB8AC3E}">
        <p14:creationId xmlns:p14="http://schemas.microsoft.com/office/powerpoint/2010/main" val="2608044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a:t>
            </a:r>
            <a:r>
              <a:rPr lang="en-US" dirty="0" err="1"/>
              <a:t>FarmBeats</a:t>
            </a:r>
            <a:endParaRPr lang="en-US" dirty="0"/>
          </a:p>
        </p:txBody>
      </p:sp>
      <p:sp>
        <p:nvSpPr>
          <p:cNvPr id="3" name="Content Placeholder 2"/>
          <p:cNvSpPr>
            <a:spLocks noGrp="1"/>
          </p:cNvSpPr>
          <p:nvPr>
            <p:ph idx="1"/>
          </p:nvPr>
        </p:nvSpPr>
        <p:spPr/>
        <p:txBody>
          <a:bodyPr>
            <a:normAutofit lnSpcReduction="10000"/>
          </a:bodyPr>
          <a:lstStyle/>
          <a:p>
            <a:r>
              <a:rPr lang="en-US" dirty="0"/>
              <a:t>We can actually use this platform to work with drones</a:t>
            </a:r>
          </a:p>
          <a:p>
            <a:endParaRPr lang="en-US" dirty="0"/>
          </a:p>
          <a:p>
            <a:r>
              <a:rPr lang="en-US" dirty="0"/>
              <a:t>It has great software for drone flight control, photo upload, other similar tasks.</a:t>
            </a:r>
          </a:p>
          <a:p>
            <a:br>
              <a:rPr lang="en-US" dirty="0"/>
            </a:br>
            <a:r>
              <a:rPr lang="en-US" dirty="0"/>
              <a:t>Microsoft has used to build up soil “maps” showing humidity and other important properties for farms.  Then, using NOAA weather databases, we can predict how the farm conditions may look over the coming months and event select seeds parcel by parcel to optimize for the specific setting.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622E3A76-350C-4F73-8A01-544AECE43C48}"/>
              </a:ext>
            </a:extLst>
          </p:cNvPr>
          <p:cNvPicPr>
            <a:picLocks noChangeAspect="1"/>
          </p:cNvPicPr>
          <p:nvPr/>
        </p:nvPicPr>
        <p:blipFill>
          <a:blip r:embed="rId2"/>
          <a:stretch>
            <a:fillRect/>
          </a:stretch>
        </p:blipFill>
        <p:spPr>
          <a:xfrm>
            <a:off x="8910735" y="112084"/>
            <a:ext cx="3106115" cy="2073332"/>
          </a:xfrm>
          <a:prstGeom prst="rect">
            <a:avLst/>
          </a:prstGeom>
        </p:spPr>
      </p:pic>
    </p:spTree>
    <p:extLst>
      <p:ext uri="{BB962C8B-B14F-4D97-AF65-F5344CB8AC3E}">
        <p14:creationId xmlns:p14="http://schemas.microsoft.com/office/powerpoint/2010/main" val="1250379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22DC-24E4-4F65-B58D-8A17219615AC}"/>
              </a:ext>
            </a:extLst>
          </p:cNvPr>
          <p:cNvSpPr>
            <a:spLocks noGrp="1"/>
          </p:cNvSpPr>
          <p:nvPr>
            <p:ph type="title"/>
          </p:nvPr>
        </p:nvSpPr>
        <p:spPr/>
        <p:txBody>
          <a:bodyPr/>
          <a:lstStyle/>
          <a:p>
            <a:r>
              <a:rPr lang="en-US" dirty="0"/>
              <a:t>Where does computing occur?</a:t>
            </a:r>
          </a:p>
        </p:txBody>
      </p:sp>
      <p:sp>
        <p:nvSpPr>
          <p:cNvPr id="3" name="Content Placeholder 2">
            <a:extLst>
              <a:ext uri="{FF2B5EF4-FFF2-40B4-BE49-F238E27FC236}">
                <a16:creationId xmlns:a16="http://schemas.microsoft.com/office/drawing/2014/main" id="{E364C6F8-8C5F-4AEA-AA70-A5D9575051F0}"/>
              </a:ext>
            </a:extLst>
          </p:cNvPr>
          <p:cNvSpPr>
            <a:spLocks noGrp="1"/>
          </p:cNvSpPr>
          <p:nvPr>
            <p:ph idx="1"/>
          </p:nvPr>
        </p:nvSpPr>
        <p:spPr/>
        <p:txBody>
          <a:bodyPr>
            <a:normAutofit/>
          </a:bodyPr>
          <a:lstStyle/>
          <a:p>
            <a:r>
              <a:rPr lang="en-US" dirty="0"/>
              <a:t>The offline training involves “big data analytics” and need to be done on massive data centers with huge compute and storage resources.</a:t>
            </a:r>
          </a:p>
          <a:p>
            <a:endParaRPr lang="en-US" dirty="0"/>
          </a:p>
          <a:p>
            <a:r>
              <a:rPr lang="en-US" dirty="0"/>
              <a:t>But the dynamic form of control and learning needs to occur in real-time, on the </a:t>
            </a:r>
            <a:r>
              <a:rPr lang="en-US" b="1" dirty="0" err="1"/>
              <a:t>IoT</a:t>
            </a:r>
            <a:r>
              <a:rPr lang="en-US" b="1" dirty="0"/>
              <a:t> Edge</a:t>
            </a:r>
            <a:r>
              <a:rPr lang="en-US" dirty="0"/>
              <a:t>: a cluster of computers “near” the farm.  </a:t>
            </a:r>
          </a:p>
          <a:p>
            <a:endParaRPr lang="en-US" dirty="0"/>
          </a:p>
          <a:p>
            <a:r>
              <a:rPr lang="en-US" dirty="0"/>
              <a:t>The </a:t>
            </a:r>
            <a:r>
              <a:rPr lang="en-US" dirty="0" err="1"/>
              <a:t>IoT</a:t>
            </a:r>
            <a:r>
              <a:rPr lang="en-US" dirty="0"/>
              <a:t> Edge system might dynamically update a model that was mostly created offline on the </a:t>
            </a:r>
            <a:r>
              <a:rPr lang="en-US" dirty="0" err="1"/>
              <a:t>IoT</a:t>
            </a:r>
            <a:r>
              <a:rPr lang="en-US" dirty="0"/>
              <a:t> Cloud, but still needs additional “tuning”</a:t>
            </a:r>
          </a:p>
        </p:txBody>
      </p:sp>
      <p:sp>
        <p:nvSpPr>
          <p:cNvPr id="4" name="Footer Placeholder 3">
            <a:extLst>
              <a:ext uri="{FF2B5EF4-FFF2-40B4-BE49-F238E27FC236}">
                <a16:creationId xmlns:a16="http://schemas.microsoft.com/office/drawing/2014/main" id="{36CBD0A3-E4A1-409C-B025-A5408C5A812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4878F5A4-692D-4F87-9367-11601EEBFE91}"/>
              </a:ext>
            </a:extLst>
          </p:cNvPr>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a:extLst>
              <a:ext uri="{FF2B5EF4-FFF2-40B4-BE49-F238E27FC236}">
                <a16:creationId xmlns:a16="http://schemas.microsoft.com/office/drawing/2014/main" id="{1628E12D-074F-4470-A9CF-2405CFAFF17F}"/>
              </a:ext>
            </a:extLst>
          </p:cNvPr>
          <p:cNvPicPr>
            <a:picLocks noChangeAspect="1"/>
          </p:cNvPicPr>
          <p:nvPr/>
        </p:nvPicPr>
        <p:blipFill>
          <a:blip r:embed="rId3"/>
          <a:stretch>
            <a:fillRect/>
          </a:stretch>
        </p:blipFill>
        <p:spPr>
          <a:xfrm>
            <a:off x="9159667" y="112976"/>
            <a:ext cx="2853149" cy="1426575"/>
          </a:xfrm>
          <a:prstGeom prst="rect">
            <a:avLst/>
          </a:prstGeom>
        </p:spPr>
      </p:pic>
      <p:sp>
        <p:nvSpPr>
          <p:cNvPr id="7" name="TextBox 6">
            <a:extLst>
              <a:ext uri="{FF2B5EF4-FFF2-40B4-BE49-F238E27FC236}">
                <a16:creationId xmlns:a16="http://schemas.microsoft.com/office/drawing/2014/main" id="{EEF6A653-C1FF-4131-BA51-992EF33F18FC}"/>
              </a:ext>
            </a:extLst>
          </p:cNvPr>
          <p:cNvSpPr txBox="1"/>
          <p:nvPr/>
        </p:nvSpPr>
        <p:spPr>
          <a:xfrm>
            <a:off x="9642295" y="1270803"/>
            <a:ext cx="1681871" cy="369332"/>
          </a:xfrm>
          <a:prstGeom prst="rect">
            <a:avLst/>
          </a:prstGeom>
          <a:noFill/>
        </p:spPr>
        <p:txBody>
          <a:bodyPr wrap="none" rtlCol="0">
            <a:spAutoFit/>
          </a:bodyPr>
          <a:lstStyle/>
          <a:p>
            <a:r>
              <a:rPr lang="en-US" b="1" dirty="0"/>
              <a:t>IoT Edge inside!</a:t>
            </a:r>
          </a:p>
        </p:txBody>
      </p:sp>
    </p:spTree>
    <p:extLst>
      <p:ext uri="{BB962C8B-B14F-4D97-AF65-F5344CB8AC3E}">
        <p14:creationId xmlns:p14="http://schemas.microsoft.com/office/powerpoint/2010/main" val="4188088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CC92-EAED-4578-88E5-ACB6563521E7}"/>
              </a:ext>
            </a:extLst>
          </p:cNvPr>
          <p:cNvSpPr>
            <a:spLocks noGrp="1"/>
          </p:cNvSpPr>
          <p:nvPr>
            <p:ph type="title"/>
          </p:nvPr>
        </p:nvSpPr>
        <p:spPr/>
        <p:txBody>
          <a:bodyPr/>
          <a:lstStyle/>
          <a:p>
            <a:r>
              <a:rPr lang="en-US" dirty="0"/>
              <a:t>Dynamic Updates</a:t>
            </a:r>
          </a:p>
        </p:txBody>
      </p:sp>
      <p:sp>
        <p:nvSpPr>
          <p:cNvPr id="3" name="Content Placeholder 2">
            <a:extLst>
              <a:ext uri="{FF2B5EF4-FFF2-40B4-BE49-F238E27FC236}">
                <a16:creationId xmlns:a16="http://schemas.microsoft.com/office/drawing/2014/main" id="{8302EEB8-1EBA-4338-8297-5BCC1397ECC2}"/>
              </a:ext>
            </a:extLst>
          </p:cNvPr>
          <p:cNvSpPr>
            <a:spLocks noGrp="1"/>
          </p:cNvSpPr>
          <p:nvPr>
            <p:ph idx="1"/>
          </p:nvPr>
        </p:nvSpPr>
        <p:spPr/>
        <p:txBody>
          <a:bodyPr/>
          <a:lstStyle/>
          <a:p>
            <a:r>
              <a:rPr lang="en-US" dirty="0"/>
              <a:t>What would be examples of dynamic updates?</a:t>
            </a:r>
          </a:p>
          <a:p>
            <a:endParaRPr lang="en-US" dirty="0"/>
          </a:p>
          <a:p>
            <a:r>
              <a:rPr lang="en-US" dirty="0"/>
              <a:t>The drones will discover today’s wind patterns and output a learned model that they steadily refine as they scan the field.</a:t>
            </a:r>
          </a:p>
          <a:p>
            <a:endParaRPr lang="en-US" dirty="0"/>
          </a:p>
          <a:p>
            <a:r>
              <a:rPr lang="en-US" dirty="0"/>
              <a:t>The drones may discover a very dry area, or a muddy one.  Crop issues in that whole area would probably be associated with irrigation issues, even if they “show up” as brown spots, or as fungal breakouts on the leaves.</a:t>
            </a:r>
          </a:p>
        </p:txBody>
      </p:sp>
      <p:sp>
        <p:nvSpPr>
          <p:cNvPr id="4" name="Footer Placeholder 3">
            <a:extLst>
              <a:ext uri="{FF2B5EF4-FFF2-40B4-BE49-F238E27FC236}">
                <a16:creationId xmlns:a16="http://schemas.microsoft.com/office/drawing/2014/main" id="{54975F0D-2D73-406C-A6DF-07BCC9B77A2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C371ABE-1A42-41D8-9EB6-0864ECA3CC17}"/>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426847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IoT uses the cloud, but isn’t quite the same as “web support”</a:t>
            </a:r>
          </a:p>
        </p:txBody>
      </p:sp>
      <p:sp>
        <p:nvSpPr>
          <p:cNvPr id="3" name="Content Placeholder 2"/>
          <p:cNvSpPr>
            <a:spLocks noGrp="1"/>
          </p:cNvSpPr>
          <p:nvPr>
            <p:ph idx="1"/>
          </p:nvPr>
        </p:nvSpPr>
        <p:spPr>
          <a:xfrm>
            <a:off x="1024128" y="2743200"/>
            <a:ext cx="10786872" cy="3566160"/>
          </a:xfrm>
        </p:spPr>
        <p:txBody>
          <a:bodyPr/>
          <a:lstStyle/>
          <a:p>
            <a:r>
              <a:rPr lang="en-US" dirty="0"/>
              <a:t>“Where is 164 Morrison Hall?  Is there a nearby dining hall?”</a:t>
            </a:r>
          </a:p>
          <a:p>
            <a:endParaRPr lang="en-US" dirty="0"/>
          </a:p>
          <a:p>
            <a:r>
              <a:rPr lang="en-US" dirty="0"/>
              <a:t>“Is Jennifer Lopez happy to be back with Ben Affleck?”</a:t>
            </a:r>
          </a:p>
          <a:p>
            <a:endParaRPr lang="en-US" dirty="0"/>
          </a:p>
          <a:p>
            <a:r>
              <a:rPr lang="en-US" dirty="0"/>
              <a:t>Twitter, </a:t>
            </a:r>
            <a:r>
              <a:rPr lang="en-US" dirty="0" err="1"/>
              <a:t>Reddit</a:t>
            </a:r>
            <a:r>
              <a:rPr lang="en-US" dirty="0"/>
              <a:t>, Google, Amazon, </a:t>
            </a:r>
            <a:r>
              <a:rPr lang="en-US" dirty="0" err="1"/>
              <a:t>Tik</a:t>
            </a:r>
            <a:r>
              <a:rPr lang="en-US" dirty="0"/>
              <a:t> </a:t>
            </a:r>
            <a:r>
              <a:rPr lang="en-US" dirty="0" err="1"/>
              <a:t>Tok</a:t>
            </a:r>
            <a:r>
              <a:rPr lang="en-US" dirty="0"/>
              <a:t> – all are cloud apps.</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4</a:t>
            </a:fld>
            <a:endParaRPr lang="en-US"/>
          </a:p>
        </p:txBody>
      </p:sp>
    </p:spTree>
    <p:extLst>
      <p:ext uri="{BB962C8B-B14F-4D97-AF65-F5344CB8AC3E}">
        <p14:creationId xmlns:p14="http://schemas.microsoft.com/office/powerpoint/2010/main" val="315035103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2F16-815F-449C-904E-78AEA7CDE5BF}"/>
              </a:ext>
            </a:extLst>
          </p:cNvPr>
          <p:cNvSpPr>
            <a:spLocks noGrp="1"/>
          </p:cNvSpPr>
          <p:nvPr>
            <p:ph type="title"/>
          </p:nvPr>
        </p:nvSpPr>
        <p:spPr/>
        <p:txBody>
          <a:bodyPr/>
          <a:lstStyle/>
          <a:p>
            <a:r>
              <a:rPr lang="en-US" dirty="0"/>
              <a:t>Using Dynamic Updates to update plans</a:t>
            </a:r>
          </a:p>
        </p:txBody>
      </p:sp>
      <p:sp>
        <p:nvSpPr>
          <p:cNvPr id="3" name="Content Placeholder 2">
            <a:extLst>
              <a:ext uri="{FF2B5EF4-FFF2-40B4-BE49-F238E27FC236}">
                <a16:creationId xmlns:a16="http://schemas.microsoft.com/office/drawing/2014/main" id="{B54F3D4B-AB08-4F9A-B4CD-F79561BD01AF}"/>
              </a:ext>
            </a:extLst>
          </p:cNvPr>
          <p:cNvSpPr>
            <a:spLocks noGrp="1"/>
          </p:cNvSpPr>
          <p:nvPr>
            <p:ph idx="1"/>
          </p:nvPr>
        </p:nvSpPr>
        <p:spPr/>
        <p:txBody>
          <a:bodyPr>
            <a:normAutofit lnSpcReduction="10000"/>
          </a:bodyPr>
          <a:lstStyle/>
          <a:p>
            <a:r>
              <a:rPr lang="en-US" dirty="0"/>
              <a:t>With dynamically learned updates, a control system might realize that it can triple battery lifetime by switching to a new drone flight plan that sails on the breezes in a particular way.</a:t>
            </a:r>
          </a:p>
          <a:p>
            <a:endParaRPr lang="en-US" dirty="0"/>
          </a:p>
          <a:p>
            <a:r>
              <a:rPr lang="en-US" dirty="0"/>
              <a:t>So here we would have a system that recomputes the flight plan,  uploads the new plans (but without activating them), then tells all the drones to pause briefly, then allows all to start using the new plans.</a:t>
            </a:r>
          </a:p>
          <a:p>
            <a:endParaRPr lang="en-US" dirty="0"/>
          </a:p>
          <a:p>
            <a:r>
              <a:rPr lang="en-US" b="1" dirty="0"/>
              <a:t>Question: </a:t>
            </a:r>
            <a:r>
              <a:rPr lang="en-US" i="1" u="sng" dirty="0"/>
              <a:t>Why upload, then pause, and only then switch to the new plan</a:t>
            </a:r>
            <a:r>
              <a:rPr lang="en-US" dirty="0"/>
              <a:t>?</a:t>
            </a:r>
          </a:p>
        </p:txBody>
      </p:sp>
      <p:sp>
        <p:nvSpPr>
          <p:cNvPr id="4" name="Footer Placeholder 3">
            <a:extLst>
              <a:ext uri="{FF2B5EF4-FFF2-40B4-BE49-F238E27FC236}">
                <a16:creationId xmlns:a16="http://schemas.microsoft.com/office/drawing/2014/main" id="{F9F5E85B-1572-464F-BEDA-9F94235AE73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43CF3C5-AADF-4BED-BB73-AF78C6DEDE5C}"/>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2507457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669641" cy="1499616"/>
          </a:xfrm>
        </p:spPr>
        <p:txBody>
          <a:bodyPr/>
          <a:lstStyle/>
          <a:p>
            <a:r>
              <a:rPr lang="en-US" dirty="0"/>
              <a:t>… because we prefer not to see this!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41</a:t>
            </a:fld>
            <a:endParaRPr lang="en-US"/>
          </a:p>
        </p:txBody>
      </p:sp>
      <p:pic>
        <p:nvPicPr>
          <p:cNvPr id="6" name="Picture 5"/>
          <p:cNvPicPr>
            <a:picLocks noChangeAspect="1"/>
          </p:cNvPicPr>
          <p:nvPr/>
        </p:nvPicPr>
        <p:blipFill>
          <a:blip r:embed="rId3"/>
          <a:stretch>
            <a:fillRect/>
          </a:stretch>
        </p:blipFill>
        <p:spPr>
          <a:xfrm>
            <a:off x="2875085" y="2411290"/>
            <a:ext cx="5591908" cy="3145448"/>
          </a:xfrm>
          <a:prstGeom prst="rect">
            <a:avLst/>
          </a:prstGeom>
        </p:spPr>
      </p:pic>
      <p:sp>
        <p:nvSpPr>
          <p:cNvPr id="3" name="Rectangular Callout 2"/>
          <p:cNvSpPr/>
          <p:nvPr/>
        </p:nvSpPr>
        <p:spPr>
          <a:xfrm>
            <a:off x="694592" y="2303585"/>
            <a:ext cx="1820008" cy="797286"/>
          </a:xfrm>
          <a:prstGeom prst="wedgeRectCallout">
            <a:avLst>
              <a:gd name="adj1" fmla="val 135006"/>
              <a:gd name="adj2" fmla="val 1220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Still using search plan A</a:t>
            </a:r>
          </a:p>
        </p:txBody>
      </p:sp>
      <p:sp>
        <p:nvSpPr>
          <p:cNvPr id="7" name="Rectangular Callout 6"/>
          <p:cNvSpPr/>
          <p:nvPr/>
        </p:nvSpPr>
        <p:spPr>
          <a:xfrm>
            <a:off x="8672145" y="2084832"/>
            <a:ext cx="2495728" cy="956691"/>
          </a:xfrm>
          <a:prstGeom prst="wedgeRectCallout">
            <a:avLst>
              <a:gd name="adj1" fmla="val -114091"/>
              <a:gd name="adj2" fmla="val 1334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Starting to use insecticide spraying policy from plan B</a:t>
            </a:r>
          </a:p>
        </p:txBody>
      </p:sp>
    </p:spTree>
    <p:extLst>
      <p:ext uri="{BB962C8B-B14F-4D97-AF65-F5344CB8AC3E}">
        <p14:creationId xmlns:p14="http://schemas.microsoft.com/office/powerpoint/2010/main" val="29302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3000"/>
                            </p:stCondLst>
                            <p:childTnLst>
                              <p:par>
                                <p:cTn id="9" presetID="14" presetClass="entr" presetSubtype="1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Or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We actually could implement everything as a giant state machine with a large amount of state in our Azure key-value store.</a:t>
            </a:r>
          </a:p>
          <a:p>
            <a:endParaRPr lang="en-US" dirty="0"/>
          </a:p>
          <a:p>
            <a:r>
              <a:rPr lang="en-US" dirty="0"/>
              <a:t>But would that be the best plan?</a:t>
            </a:r>
          </a:p>
          <a:p>
            <a:pPr>
              <a:buFont typeface="Wingdings" panose="05000000000000000000" pitchFamily="2" charset="2"/>
              <a:buChar char="Ø"/>
            </a:pPr>
            <a:r>
              <a:rPr lang="en-US" dirty="0"/>
              <a:t>  It might be very hard to debug such a complex function application.</a:t>
            </a:r>
          </a:p>
          <a:p>
            <a:pPr>
              <a:buFont typeface="Wingdings" panose="05000000000000000000" pitchFamily="2" charset="2"/>
              <a:buChar char="Ø"/>
            </a:pPr>
            <a:r>
              <a:rPr lang="en-US" dirty="0"/>
              <a:t>  The logic itself might be very complicated, especially since everything</a:t>
            </a:r>
            <a:br>
              <a:rPr lang="en-US" dirty="0"/>
            </a:br>
            <a:r>
              <a:rPr lang="en-US" dirty="0"/>
              <a:t>    will be event driven.</a:t>
            </a:r>
          </a:p>
          <a:p>
            <a:pPr>
              <a:buFont typeface="Wingdings" panose="05000000000000000000" pitchFamily="2" charset="2"/>
              <a:buChar char="Ø"/>
            </a:pPr>
            <a:r>
              <a:rPr lang="en-US" dirty="0"/>
              <a:t>  As we “learn current conditions” we run into a big-data problem.  </a:t>
            </a:r>
            <a:br>
              <a:rPr lang="en-US" dirty="0"/>
            </a:br>
            <a:r>
              <a:rPr lang="en-US" dirty="0"/>
              <a:t>    A function server isn’t intended for such cases.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067613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everything be in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lstStyle/>
          <a:p>
            <a:r>
              <a:rPr lang="en-US" dirty="0"/>
              <a:t>Historically this was the most popular approach.</a:t>
            </a:r>
          </a:p>
          <a:p>
            <a:endParaRPr lang="en-US" dirty="0"/>
          </a:p>
          <a:p>
            <a:r>
              <a:rPr lang="en-US" dirty="0"/>
              <a:t>But we end up with ultra-specialized services, and they run all the time, so they might not be very cost-effective.</a:t>
            </a:r>
          </a:p>
          <a:p>
            <a:endParaRPr lang="en-US" dirty="0"/>
          </a:p>
          <a:p>
            <a:r>
              <a:rPr lang="en-US" dirty="0"/>
              <a:t>The nice feature of the function model is that it offers such a simple way to handle large numbers of events elastically.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724398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this leads towards</a:t>
            </a:r>
          </a:p>
        </p:txBody>
      </p:sp>
      <p:sp>
        <p:nvSpPr>
          <p:cNvPr id="3" name="Content Placeholder 2"/>
          <p:cNvSpPr>
            <a:spLocks noGrp="1"/>
          </p:cNvSpPr>
          <p:nvPr>
            <p:ph idx="1"/>
          </p:nvPr>
        </p:nvSpPr>
        <p:spPr/>
        <p:txBody>
          <a:bodyPr/>
          <a:lstStyle/>
          <a:p>
            <a:r>
              <a:rPr lang="en-US" dirty="0"/>
              <a:t>Use the functions for “lightweight” tasks and actions</a:t>
            </a:r>
          </a:p>
          <a:p>
            <a:pPr>
              <a:buFont typeface="Wingdings" panose="05000000000000000000" pitchFamily="2" charset="2"/>
              <a:buChar char="Ø"/>
            </a:pPr>
            <a:r>
              <a:rPr lang="en-US" dirty="0"/>
              <a:t>  Ideal for read-only actions like making a quick decision</a:t>
            </a:r>
          </a:p>
          <a:p>
            <a:pPr>
              <a:buFont typeface="Wingdings" panose="05000000000000000000" pitchFamily="2" charset="2"/>
              <a:buChar char="Ø"/>
            </a:pPr>
            <a:r>
              <a:rPr lang="en-US" dirty="0"/>
              <a:t>  OK for reporting events that go into some kind of record or log</a:t>
            </a:r>
          </a:p>
          <a:p>
            <a:pPr>
              <a:buFont typeface="Wingdings" panose="05000000000000000000" pitchFamily="2" charset="2"/>
              <a:buChar char="Ø"/>
            </a:pPr>
            <a:r>
              <a:rPr lang="en-US" dirty="0"/>
              <a:t>  But don’t use functions for serious computing.</a:t>
            </a:r>
          </a:p>
          <a:p>
            <a:pPr>
              <a:buFont typeface="Wingdings" panose="05000000000000000000" pitchFamily="2" charset="2"/>
              <a:buChar char="Ø"/>
            </a:pPr>
            <a:endParaRPr lang="en-US" dirty="0"/>
          </a:p>
          <a:p>
            <a:pPr marL="0" indent="0">
              <a:buNone/>
            </a:pPr>
            <a:r>
              <a:rPr lang="en-US" dirty="0"/>
              <a:t>Then build new </a:t>
            </a:r>
            <a:r>
              <a:rPr lang="en-US" dirty="0">
                <a:sym typeface="Symbol" panose="05050102010706020507" pitchFamily="18" charset="2"/>
              </a:rPr>
              <a:t>-services for the heavy-weight tasks, like learning a new</a:t>
            </a:r>
            <a:br>
              <a:rPr lang="en-US" dirty="0">
                <a:sym typeface="Symbol" panose="05050102010706020507" pitchFamily="18" charset="2"/>
              </a:rPr>
            </a:br>
            <a:r>
              <a:rPr lang="en-US" dirty="0">
                <a:sym typeface="Symbol" panose="05050102010706020507" pitchFamily="18" charset="2"/>
              </a:rPr>
              <a:t>machine-learned model, or computing the optimal search path with wind.</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608378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8927-9B46-4848-8EA1-7A774BC85C6A}"/>
              </a:ext>
            </a:extLst>
          </p:cNvPr>
          <p:cNvSpPr>
            <a:spLocks noGrp="1"/>
          </p:cNvSpPr>
          <p:nvPr>
            <p:ph type="title"/>
          </p:nvPr>
        </p:nvSpPr>
        <p:spPr/>
        <p:txBody>
          <a:bodyPr/>
          <a:lstStyle/>
          <a:p>
            <a:r>
              <a:rPr lang="en-US" dirty="0"/>
              <a:t>Summary of the pros and cons</a:t>
            </a:r>
          </a:p>
        </p:txBody>
      </p:sp>
      <p:graphicFrame>
        <p:nvGraphicFramePr>
          <p:cNvPr id="6" name="Content Placeholder 5">
            <a:extLst>
              <a:ext uri="{FF2B5EF4-FFF2-40B4-BE49-F238E27FC236}">
                <a16:creationId xmlns:a16="http://schemas.microsoft.com/office/drawing/2014/main" id="{F358B42C-87D7-48FB-8245-09B84F6BE438}"/>
              </a:ext>
            </a:extLst>
          </p:cNvPr>
          <p:cNvGraphicFramePr>
            <a:graphicFrameLocks noGrp="1"/>
          </p:cNvGraphicFramePr>
          <p:nvPr>
            <p:ph idx="1"/>
            <p:extLst>
              <p:ext uri="{D42A27DB-BD31-4B8C-83A1-F6EECF244321}">
                <p14:modId xmlns:p14="http://schemas.microsoft.com/office/powerpoint/2010/main" val="2993222469"/>
              </p:ext>
            </p:extLst>
          </p:nvPr>
        </p:nvGraphicFramePr>
        <p:xfrm>
          <a:off x="1023938" y="1871133"/>
          <a:ext cx="10787063" cy="4487715"/>
        </p:xfrm>
        <a:graphic>
          <a:graphicData uri="http://schemas.openxmlformats.org/drawingml/2006/table">
            <a:tbl>
              <a:tblPr firstRow="1" bandRow="1">
                <a:tableStyleId>{5C22544A-7EE6-4342-B048-85BDC9FD1C3A}</a:tableStyleId>
              </a:tblPr>
              <a:tblGrid>
                <a:gridCol w="3268662">
                  <a:extLst>
                    <a:ext uri="{9D8B030D-6E8A-4147-A177-3AD203B41FA5}">
                      <a16:colId xmlns:a16="http://schemas.microsoft.com/office/drawing/2014/main" val="779057123"/>
                    </a:ext>
                  </a:extLst>
                </a:gridCol>
                <a:gridCol w="2954867">
                  <a:extLst>
                    <a:ext uri="{9D8B030D-6E8A-4147-A177-3AD203B41FA5}">
                      <a16:colId xmlns:a16="http://schemas.microsoft.com/office/drawing/2014/main" val="312417814"/>
                    </a:ext>
                  </a:extLst>
                </a:gridCol>
                <a:gridCol w="4563534">
                  <a:extLst>
                    <a:ext uri="{9D8B030D-6E8A-4147-A177-3AD203B41FA5}">
                      <a16:colId xmlns:a16="http://schemas.microsoft.com/office/drawing/2014/main" val="2898296351"/>
                    </a:ext>
                  </a:extLst>
                </a:gridCol>
              </a:tblGrid>
              <a:tr h="410794">
                <a:tc>
                  <a:txBody>
                    <a:bodyPr/>
                    <a:lstStyle/>
                    <a:p>
                      <a:endParaRPr lang="en-US"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rPr>
                        <a:t>Functions</a:t>
                      </a:r>
                    </a:p>
                  </a:txBody>
                  <a:tcPr/>
                </a:tc>
                <a:tc>
                  <a:txBody>
                    <a:bodyPr/>
                    <a:lstStyle/>
                    <a:p>
                      <a:pPr algn="ctr"/>
                      <a:r>
                        <a:rPr lang="en-US" sz="2400" b="1" dirty="0">
                          <a:solidFill>
                            <a:srgbClr val="FFFF00"/>
                          </a:solidFill>
                          <a:sym typeface="Symbol" panose="05050102010706020507" pitchFamily="18" charset="2"/>
                        </a:rPr>
                        <a:t>-Service</a:t>
                      </a:r>
                      <a:endParaRPr lang="en-US" sz="2400" b="1" dirty="0">
                        <a:solidFill>
                          <a:srgbClr val="FFFF00"/>
                        </a:solidFill>
                      </a:endParaRPr>
                    </a:p>
                  </a:txBody>
                  <a:tcPr/>
                </a:tc>
                <a:extLst>
                  <a:ext uri="{0D108BD9-81ED-4DB2-BD59-A6C34878D82A}">
                    <a16:rowId xmlns:a16="http://schemas.microsoft.com/office/drawing/2014/main" val="1085922242"/>
                  </a:ext>
                </a:extLst>
              </a:tr>
              <a:tr h="1012917">
                <a:tc>
                  <a:txBody>
                    <a:bodyPr/>
                    <a:lstStyle/>
                    <a:p>
                      <a:r>
                        <a:rPr lang="en-US" dirty="0"/>
                        <a:t>Length of a typical “action”</a:t>
                      </a:r>
                    </a:p>
                  </a:txBody>
                  <a:tcPr/>
                </a:tc>
                <a:tc>
                  <a:txBody>
                    <a:bodyPr/>
                    <a:lstStyle/>
                    <a:p>
                      <a:r>
                        <a:rPr lang="en-US" dirty="0"/>
                        <a:t>Typically a single “RPC” or some other event from a client or sensor.  Execution time is often very short: milliseconds</a:t>
                      </a:r>
                    </a:p>
                  </a:txBody>
                  <a:tcPr/>
                </a:tc>
                <a:tc>
                  <a:txBody>
                    <a:bodyPr/>
                    <a:lstStyle/>
                    <a:p>
                      <a:r>
                        <a:rPr lang="en-US" dirty="0"/>
                        <a:t>Long-running, could continuously evolve some form of knowledge base using background computation that might be quite slow/costly.</a:t>
                      </a:r>
                    </a:p>
                  </a:txBody>
                  <a:tcPr/>
                </a:tc>
                <a:extLst>
                  <a:ext uri="{0D108BD9-81ED-4DB2-BD59-A6C34878D82A}">
                    <a16:rowId xmlns:a16="http://schemas.microsoft.com/office/drawing/2014/main" val="423857253"/>
                  </a:ext>
                </a:extLst>
              </a:tr>
              <a:tr h="709042">
                <a:tc>
                  <a:txBody>
                    <a:bodyPr/>
                    <a:lstStyle/>
                    <a:p>
                      <a:r>
                        <a:rPr lang="en-US" dirty="0"/>
                        <a:t>Long-term state</a:t>
                      </a:r>
                    </a:p>
                  </a:txBody>
                  <a:tcPr/>
                </a:tc>
                <a:tc>
                  <a:txBody>
                    <a:bodyPr/>
                    <a:lstStyle/>
                    <a:p>
                      <a:r>
                        <a:rPr lang="en-US" dirty="0"/>
                        <a:t>Lives outside the functions, like in a key-value store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in memory, or in local files, or could be in other </a:t>
                      </a:r>
                      <a:r>
                        <a:rPr lang="en-US" dirty="0">
                          <a:sym typeface="Symbol" panose="05050102010706020507" pitchFamily="18" charset="2"/>
                        </a:rPr>
                        <a:t>-Services.</a:t>
                      </a:r>
                      <a:endParaRPr lang="en-US" dirty="0"/>
                    </a:p>
                  </a:txBody>
                  <a:tcPr/>
                </a:tc>
                <a:extLst>
                  <a:ext uri="{0D108BD9-81ED-4DB2-BD59-A6C34878D82A}">
                    <a16:rowId xmlns:a16="http://schemas.microsoft.com/office/drawing/2014/main" val="337746433"/>
                  </a:ext>
                </a:extLst>
              </a:tr>
              <a:tr h="1012917">
                <a:tc>
                  <a:txBody>
                    <a:bodyPr/>
                    <a:lstStyle/>
                    <a:p>
                      <a:r>
                        <a:rPr lang="en-US" dirty="0"/>
                        <a:t>Resource footprint</a:t>
                      </a:r>
                    </a:p>
                  </a:txBody>
                  <a:tcPr/>
                </a:tc>
                <a:tc>
                  <a:txBody>
                    <a:bodyPr/>
                    <a:lstStyle/>
                    <a:p>
                      <a:r>
                        <a:rPr lang="en-US" dirty="0"/>
                        <a:t>Long-term state is small, function itself runs in a lightweight container</a:t>
                      </a:r>
                    </a:p>
                  </a:txBody>
                  <a:tcPr/>
                </a:tc>
                <a:tc>
                  <a:txBody>
                    <a:bodyPr/>
                    <a:lstStyle/>
                    <a:p>
                      <a:r>
                        <a:rPr lang="en-US" dirty="0"/>
                        <a:t>Long-term state might be huge, computation runs on heavier-weight compute nodes dedicated to the role for long periods of time</a:t>
                      </a:r>
                    </a:p>
                  </a:txBody>
                  <a:tcPr/>
                </a:tc>
                <a:extLst>
                  <a:ext uri="{0D108BD9-81ED-4DB2-BD59-A6C34878D82A}">
                    <a16:rowId xmlns:a16="http://schemas.microsoft.com/office/drawing/2014/main" val="896620408"/>
                  </a:ext>
                </a:extLst>
              </a:tr>
              <a:tr h="410794">
                <a:tc>
                  <a:txBody>
                    <a:bodyPr/>
                    <a:lstStyle/>
                    <a:p>
                      <a:r>
                        <a:rPr lang="en-US" dirty="0"/>
                        <a:t>Access to accelerators</a:t>
                      </a:r>
                    </a:p>
                  </a:txBody>
                  <a:tcPr/>
                </a:tc>
                <a:tc>
                  <a:txBody>
                    <a:bodyPr/>
                    <a:lstStyle/>
                    <a:p>
                      <a:r>
                        <a:rPr lang="en-US" dirty="0"/>
                        <a:t>Probably not.</a:t>
                      </a:r>
                    </a:p>
                  </a:txBody>
                  <a:tcPr/>
                </a:tc>
                <a:tc>
                  <a:txBody>
                    <a:bodyPr/>
                    <a:lstStyle/>
                    <a:p>
                      <a:r>
                        <a:rPr lang="en-US" dirty="0"/>
                        <a:t>If needed, yes.</a:t>
                      </a:r>
                    </a:p>
                  </a:txBody>
                  <a:tcPr/>
                </a:tc>
                <a:extLst>
                  <a:ext uri="{0D108BD9-81ED-4DB2-BD59-A6C34878D82A}">
                    <a16:rowId xmlns:a16="http://schemas.microsoft.com/office/drawing/2014/main" val="3207289909"/>
                  </a:ext>
                </a:extLst>
              </a:tr>
              <a:tr h="709042">
                <a:tc>
                  <a:txBody>
                    <a:bodyPr/>
                    <a:lstStyle/>
                    <a:p>
                      <a:r>
                        <a:rPr lang="en-US" dirty="0"/>
                        <a:t>Cost to own &amp; operate</a:t>
                      </a:r>
                    </a:p>
                  </a:txBody>
                  <a:tcPr/>
                </a:tc>
                <a:tc>
                  <a:txBody>
                    <a:bodyPr/>
                    <a:lstStyle/>
                    <a:p>
                      <a:r>
                        <a:rPr lang="en-US" dirty="0"/>
                        <a:t>Pay only for cycles you use.</a:t>
                      </a:r>
                    </a:p>
                  </a:txBody>
                  <a:tcPr/>
                </a:tc>
                <a:tc>
                  <a:txBody>
                    <a:bodyPr/>
                    <a:lstStyle/>
                    <a:p>
                      <a:r>
                        <a:rPr lang="en-US" dirty="0"/>
                        <a:t>Can be very costly, but amortized over many clients.</a:t>
                      </a:r>
                    </a:p>
                  </a:txBody>
                  <a:tcPr/>
                </a:tc>
                <a:extLst>
                  <a:ext uri="{0D108BD9-81ED-4DB2-BD59-A6C34878D82A}">
                    <a16:rowId xmlns:a16="http://schemas.microsoft.com/office/drawing/2014/main" val="961586650"/>
                  </a:ext>
                </a:extLst>
              </a:tr>
            </a:tbl>
          </a:graphicData>
        </a:graphic>
      </p:graphicFrame>
      <p:sp>
        <p:nvSpPr>
          <p:cNvPr id="4" name="Footer Placeholder 3">
            <a:extLst>
              <a:ext uri="{FF2B5EF4-FFF2-40B4-BE49-F238E27FC236}">
                <a16:creationId xmlns:a16="http://schemas.microsoft.com/office/drawing/2014/main" id="{5003C19E-7535-4640-92A4-39BD5FD582C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93DC72C2-8A01-4DFB-B32A-FEFE98D7AC57}"/>
              </a:ext>
            </a:extLst>
          </p:cNvPr>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1832495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AE5B-9578-4DB0-AB6A-E13B044C8FF4}"/>
              </a:ext>
            </a:extLst>
          </p:cNvPr>
          <p:cNvSpPr>
            <a:spLocks noGrp="1"/>
          </p:cNvSpPr>
          <p:nvPr>
            <p:ph type="title"/>
          </p:nvPr>
        </p:nvSpPr>
        <p:spPr/>
        <p:txBody>
          <a:bodyPr/>
          <a:lstStyle/>
          <a:p>
            <a:r>
              <a:rPr lang="en-US" dirty="0"/>
              <a:t>How to create new functions</a:t>
            </a:r>
          </a:p>
        </p:txBody>
      </p:sp>
      <p:sp>
        <p:nvSpPr>
          <p:cNvPr id="3" name="Content Placeholder 2">
            <a:extLst>
              <a:ext uri="{FF2B5EF4-FFF2-40B4-BE49-F238E27FC236}">
                <a16:creationId xmlns:a16="http://schemas.microsoft.com/office/drawing/2014/main" id="{6EA5D315-3787-4BB0-9592-60B45F6EE470}"/>
              </a:ext>
            </a:extLst>
          </p:cNvPr>
          <p:cNvSpPr>
            <a:spLocks noGrp="1"/>
          </p:cNvSpPr>
          <p:nvPr>
            <p:ph idx="1"/>
          </p:nvPr>
        </p:nvSpPr>
        <p:spPr/>
        <p:txBody>
          <a:bodyPr/>
          <a:lstStyle/>
          <a:p>
            <a:r>
              <a:rPr lang="en-US" dirty="0"/>
              <a:t>Register the corresponding event (or class of events).</a:t>
            </a:r>
          </a:p>
          <a:p>
            <a:endParaRPr lang="en-US" dirty="0"/>
          </a:p>
          <a:p>
            <a:r>
              <a:rPr lang="en-US" dirty="0"/>
              <a:t>Tell the function server to run your container for the specific events it will handle.</a:t>
            </a:r>
          </a:p>
          <a:p>
            <a:endParaRPr lang="en-US" dirty="0"/>
          </a:p>
          <a:p>
            <a:r>
              <a:rPr lang="en-US" dirty="0"/>
              <a:t>Develop code using cloud-vendor supplied tool that will provide a skeleton.  You might write just a few lines to specialize it for your events.</a:t>
            </a:r>
          </a:p>
        </p:txBody>
      </p:sp>
      <p:sp>
        <p:nvSpPr>
          <p:cNvPr id="4" name="Footer Placeholder 3">
            <a:extLst>
              <a:ext uri="{FF2B5EF4-FFF2-40B4-BE49-F238E27FC236}">
                <a16:creationId xmlns:a16="http://schemas.microsoft.com/office/drawing/2014/main" id="{AE98457A-221A-4523-B85E-C5F0978EBA9A}"/>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FE8CF40-5961-4586-9FEE-92E2E6A21FB0}"/>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1002009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606C-8AAB-4295-AF6D-24495F1BF0C4}"/>
              </a:ext>
            </a:extLst>
          </p:cNvPr>
          <p:cNvSpPr>
            <a:spLocks noGrp="1"/>
          </p:cNvSpPr>
          <p:nvPr>
            <p:ph type="title"/>
          </p:nvPr>
        </p:nvSpPr>
        <p:spPr/>
        <p:txBody>
          <a:bodyPr/>
          <a:lstStyle/>
          <a:p>
            <a:r>
              <a:rPr lang="en-US" dirty="0"/>
              <a:t>How to create new </a:t>
            </a:r>
            <a:r>
              <a:rPr lang="en-US" dirty="0">
                <a:sym typeface="Symbol" panose="05050102010706020507" pitchFamily="18" charset="2"/>
              </a:rPr>
              <a:t>-Services?</a:t>
            </a:r>
            <a:endParaRPr lang="en-US" dirty="0"/>
          </a:p>
        </p:txBody>
      </p:sp>
      <p:sp>
        <p:nvSpPr>
          <p:cNvPr id="3" name="Content Placeholder 2">
            <a:extLst>
              <a:ext uri="{FF2B5EF4-FFF2-40B4-BE49-F238E27FC236}">
                <a16:creationId xmlns:a16="http://schemas.microsoft.com/office/drawing/2014/main" id="{9E8730C5-3DA1-4D35-9991-3D1380F718CF}"/>
              </a:ext>
            </a:extLst>
          </p:cNvPr>
          <p:cNvSpPr>
            <a:spLocks noGrp="1"/>
          </p:cNvSpPr>
          <p:nvPr>
            <p:ph idx="1"/>
          </p:nvPr>
        </p:nvSpPr>
        <p:spPr/>
        <p:txBody>
          <a:bodyPr/>
          <a:lstStyle/>
          <a:p>
            <a:r>
              <a:rPr lang="en-US" dirty="0"/>
              <a:t>Architecture can be fairly complex, so you’ll start by really thinking hard about functionality, data representations, API.</a:t>
            </a:r>
          </a:p>
          <a:p>
            <a:endParaRPr lang="en-US" dirty="0"/>
          </a:p>
          <a:p>
            <a:r>
              <a:rPr lang="en-US" dirty="0"/>
              <a:t>Many services have a non-trivial internal structure: a top-level group but with several subgroups inside it, playing distinct roles.</a:t>
            </a:r>
          </a:p>
          <a:p>
            <a:endParaRPr lang="en-US" dirty="0"/>
          </a:p>
          <a:p>
            <a:r>
              <a:rPr lang="en-US" dirty="0"/>
              <a:t>Usually developed on a cluster of Linux servers using libraries that help with hard aspects.</a:t>
            </a:r>
          </a:p>
        </p:txBody>
      </p:sp>
      <p:sp>
        <p:nvSpPr>
          <p:cNvPr id="4" name="Footer Placeholder 3">
            <a:extLst>
              <a:ext uri="{FF2B5EF4-FFF2-40B4-BE49-F238E27FC236}">
                <a16:creationId xmlns:a16="http://schemas.microsoft.com/office/drawing/2014/main" id="{0590940B-5796-4E60-AE4B-BED9F72C2DD5}"/>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6A7F98B-3D8F-403E-992C-EAEEFD13F4E5}"/>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4168811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create new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fontScale="92500"/>
          </a:bodyPr>
          <a:lstStyle/>
          <a:p>
            <a:r>
              <a:rPr lang="en-US" dirty="0"/>
              <a:t>We can start with Jim Gray’s suggestion: key-value </a:t>
            </a:r>
            <a:r>
              <a:rPr lang="en-US" dirty="0" err="1"/>
              <a:t>sharding</a:t>
            </a:r>
            <a:r>
              <a:rPr lang="en-US" dirty="0"/>
              <a:t> from the outset.</a:t>
            </a:r>
          </a:p>
          <a:p>
            <a:endParaRPr lang="en-US" dirty="0"/>
          </a:p>
          <a:p>
            <a:r>
              <a:rPr lang="en-US" dirty="0"/>
              <a:t>Within a shard, data will need to be replicated.  This leads to what is called the “state machine replication model”, which involves</a:t>
            </a:r>
          </a:p>
          <a:p>
            <a:pPr>
              <a:buFont typeface="Wingdings" panose="05000000000000000000" pitchFamily="2" charset="2"/>
              <a:buChar char="Ø"/>
            </a:pPr>
            <a:r>
              <a:rPr lang="en-US" dirty="0"/>
              <a:t>  A group of replicas (and a </a:t>
            </a:r>
            <a:r>
              <a:rPr lang="en-US" i="1" dirty="0"/>
              <a:t>membership service</a:t>
            </a:r>
            <a:r>
              <a:rPr lang="en-US" dirty="0"/>
              <a:t> to track the set)</a:t>
            </a:r>
          </a:p>
          <a:p>
            <a:pPr>
              <a:buFont typeface="Wingdings" panose="05000000000000000000" pitchFamily="2" charset="2"/>
              <a:buChar char="Ø"/>
            </a:pPr>
            <a:r>
              <a:rPr lang="en-US" dirty="0"/>
              <a:t>  Each update occurs as a message delivered to all replicas</a:t>
            </a:r>
          </a:p>
          <a:p>
            <a:pPr>
              <a:buFont typeface="Wingdings" panose="05000000000000000000" pitchFamily="2" charset="2"/>
              <a:buChar char="Ø"/>
            </a:pPr>
            <a:r>
              <a:rPr lang="en-US" dirty="0"/>
              <a:t>  The updates are in the identical order</a:t>
            </a:r>
          </a:p>
          <a:p>
            <a:pPr>
              <a:buFont typeface="Wingdings" panose="05000000000000000000" pitchFamily="2" charset="2"/>
              <a:buChar char="Ø"/>
            </a:pPr>
            <a:r>
              <a:rPr lang="en-US" dirty="0"/>
              <a:t>  No matter what happens (failures, restarts) “amnesia” won’t occur.</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3196144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this scale?</a:t>
            </a:r>
          </a:p>
        </p:txBody>
      </p:sp>
      <p:sp>
        <p:nvSpPr>
          <p:cNvPr id="3" name="Content Placeholder 2"/>
          <p:cNvSpPr>
            <a:spLocks noGrp="1"/>
          </p:cNvSpPr>
          <p:nvPr>
            <p:ph idx="1"/>
          </p:nvPr>
        </p:nvSpPr>
        <p:spPr/>
        <p:txBody>
          <a:bodyPr/>
          <a:lstStyle/>
          <a:p>
            <a:r>
              <a:rPr lang="en-US" dirty="0"/>
              <a:t>Jim Gray’s analysis told us that general database transactions won’t scale.</a:t>
            </a:r>
          </a:p>
          <a:p>
            <a:endParaRPr lang="en-US" dirty="0"/>
          </a:p>
          <a:p>
            <a:r>
              <a:rPr lang="en-US" dirty="0"/>
              <a:t>But this simple key-value approach would scale very well provided that updates and queries run on a single shard at a time.</a:t>
            </a:r>
          </a:p>
          <a:p>
            <a:endParaRPr lang="en-US" dirty="0"/>
          </a:p>
          <a:p>
            <a:r>
              <a:rPr lang="en-US" dirty="0"/>
              <a:t>This was a sweet spot in Jim’s model.</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141883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9CB7-EA48-4D61-B4BC-ECE6A08B1398}"/>
              </a:ext>
            </a:extLst>
          </p:cNvPr>
          <p:cNvSpPr>
            <a:spLocks noGrp="1"/>
          </p:cNvSpPr>
          <p:nvPr>
            <p:ph type="title"/>
          </p:nvPr>
        </p:nvSpPr>
        <p:spPr/>
        <p:txBody>
          <a:bodyPr/>
          <a:lstStyle/>
          <a:p>
            <a:r>
              <a:rPr lang="en-US" dirty="0">
                <a:sym typeface="Symbol" panose="05050102010706020507" pitchFamily="18" charset="2"/>
              </a:rPr>
              <a:t>Do we just need different -services?</a:t>
            </a:r>
            <a:endParaRPr lang="en-US" dirty="0"/>
          </a:p>
        </p:txBody>
      </p:sp>
      <p:sp>
        <p:nvSpPr>
          <p:cNvPr id="3" name="Content Placeholder 2">
            <a:extLst>
              <a:ext uri="{FF2B5EF4-FFF2-40B4-BE49-F238E27FC236}">
                <a16:creationId xmlns:a16="http://schemas.microsoft.com/office/drawing/2014/main" id="{ACF36FFF-F77C-4DD7-82B4-7AE702D5EAF9}"/>
              </a:ext>
            </a:extLst>
          </p:cNvPr>
          <p:cNvSpPr>
            <a:spLocks noGrp="1"/>
          </p:cNvSpPr>
          <p:nvPr>
            <p:ph idx="1"/>
          </p:nvPr>
        </p:nvSpPr>
        <p:spPr/>
        <p:txBody>
          <a:bodyPr/>
          <a:lstStyle/>
          <a:p>
            <a:r>
              <a:rPr lang="en-US" dirty="0"/>
              <a:t>The cloud architecture used for the web, today, is a kind of graphical pipeline centered on:</a:t>
            </a:r>
          </a:p>
          <a:p>
            <a:pPr>
              <a:buFont typeface="Wingdings" panose="05000000000000000000" pitchFamily="2" charset="2"/>
              <a:buChar char="Ø"/>
            </a:pPr>
            <a:r>
              <a:rPr lang="en-US" dirty="0"/>
              <a:t>  Rapid responses to web queries, like from Facebook</a:t>
            </a:r>
          </a:p>
          <a:p>
            <a:pPr>
              <a:buFont typeface="Wingdings" panose="05000000000000000000" pitchFamily="2" charset="2"/>
              <a:buChar char="Ø"/>
            </a:pPr>
            <a:r>
              <a:rPr lang="en-US" dirty="0"/>
              <a:t>  Batched updates which accumulate as they are passed “inward” and </a:t>
            </a:r>
            <a:br>
              <a:rPr lang="en-US" dirty="0"/>
            </a:br>
            <a:r>
              <a:rPr lang="en-US" dirty="0"/>
              <a:t>    will be done later.  Eventually the effects propagate up to the first tier.</a:t>
            </a:r>
          </a:p>
          <a:p>
            <a:pPr>
              <a:buFont typeface="Wingdings" panose="05000000000000000000" pitchFamily="2" charset="2"/>
              <a:buChar char="Ø"/>
            </a:pPr>
            <a:endParaRPr lang="en-US" dirty="0"/>
          </a:p>
          <a:p>
            <a:pPr marL="0" indent="0">
              <a:buNone/>
            </a:pPr>
            <a:r>
              <a:rPr lang="en-US" dirty="0"/>
              <a:t>For IoT edge settings, we generally need immediate reactions.  And we also need to deal with challenges like data errors.</a:t>
            </a:r>
          </a:p>
        </p:txBody>
      </p:sp>
      <p:sp>
        <p:nvSpPr>
          <p:cNvPr id="4" name="Footer Placeholder 3">
            <a:extLst>
              <a:ext uri="{FF2B5EF4-FFF2-40B4-BE49-F238E27FC236}">
                <a16:creationId xmlns:a16="http://schemas.microsoft.com/office/drawing/2014/main" id="{211785D1-148B-4F6A-9738-FE608CF188A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B4DFD4E-B22D-41CD-9079-0673EFDC9E94}"/>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2167812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9064" y="2714214"/>
            <a:ext cx="4914900" cy="3686175"/>
          </a:xfrm>
          <a:prstGeom prst="rect">
            <a:avLst/>
          </a:prstGeom>
        </p:spPr>
      </p:pic>
      <p:sp>
        <p:nvSpPr>
          <p:cNvPr id="2" name="Title 1"/>
          <p:cNvSpPr>
            <a:spLocks noGrp="1"/>
          </p:cNvSpPr>
          <p:nvPr>
            <p:ph type="title"/>
          </p:nvPr>
        </p:nvSpPr>
        <p:spPr/>
        <p:txBody>
          <a:bodyPr/>
          <a:lstStyle/>
          <a:p>
            <a:r>
              <a:rPr lang="en-US" dirty="0"/>
              <a:t>So, back to our </a:t>
            </a:r>
            <a:r>
              <a:rPr lang="en-US" dirty="0" err="1"/>
              <a:t>FarmBeats</a:t>
            </a:r>
            <a:r>
              <a:rPr lang="en-US" dirty="0"/>
              <a:t> Drones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50</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055" y="2643899"/>
            <a:ext cx="1632592" cy="919693"/>
          </a:xfrm>
          <a:prstGeom prst="rect">
            <a:avLst/>
          </a:prstGeom>
        </p:spPr>
      </p:pic>
      <p:cxnSp>
        <p:nvCxnSpPr>
          <p:cNvPr id="12" name="Straight Arrow Connector 11"/>
          <p:cNvCxnSpPr/>
          <p:nvPr/>
        </p:nvCxnSpPr>
        <p:spPr>
          <a:xfrm>
            <a:off x="4510454" y="3103745"/>
            <a:ext cx="2795954" cy="7824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776546" y="3956515"/>
            <a:ext cx="3191608" cy="625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Azure Function Server</a:t>
            </a:r>
          </a:p>
        </p:txBody>
      </p:sp>
      <p:sp>
        <p:nvSpPr>
          <p:cNvPr id="14" name="Freeform 13"/>
          <p:cNvSpPr/>
          <p:nvPr/>
        </p:nvSpPr>
        <p:spPr>
          <a:xfrm>
            <a:off x="6559062" y="4633546"/>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214946" y="4646517"/>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130541" y="4661002"/>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76545" y="5662246"/>
            <a:ext cx="4149969" cy="923330"/>
          </a:xfrm>
          <a:prstGeom prst="rect">
            <a:avLst/>
          </a:prstGeom>
          <a:noFill/>
        </p:spPr>
        <p:txBody>
          <a:bodyPr wrap="square" rtlCol="0">
            <a:spAutoFit/>
          </a:bodyPr>
          <a:lstStyle/>
          <a:p>
            <a:pPr algn="ctr"/>
            <a:r>
              <a:rPr lang="en-US" i="1" dirty="0"/>
              <a:t>Functions: Lightweight, event-triggered programs in containers, “pay for what you use” resource model</a:t>
            </a:r>
          </a:p>
        </p:txBody>
      </p:sp>
      <p:cxnSp>
        <p:nvCxnSpPr>
          <p:cNvPr id="19" name="Straight Arrow Connector 18"/>
          <p:cNvCxnSpPr/>
          <p:nvPr/>
        </p:nvCxnSpPr>
        <p:spPr>
          <a:xfrm>
            <a:off x="8584222" y="3563592"/>
            <a:ext cx="3399693" cy="85216"/>
          </a:xfrm>
          <a:prstGeom prst="straightConnector1">
            <a:avLst/>
          </a:prstGeom>
          <a:ln w="7620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203548" y="3103745"/>
            <a:ext cx="2374250" cy="369332"/>
          </a:xfrm>
          <a:prstGeom prst="rect">
            <a:avLst/>
          </a:prstGeom>
          <a:noFill/>
        </p:spPr>
        <p:txBody>
          <a:bodyPr wrap="square" rtlCol="0">
            <a:spAutoFit/>
          </a:bodyPr>
          <a:lstStyle/>
          <a:p>
            <a:r>
              <a:rPr lang="en-US" dirty="0"/>
              <a:t>Message bus or queue</a:t>
            </a:r>
          </a:p>
        </p:txBody>
      </p:sp>
      <p:sp>
        <p:nvSpPr>
          <p:cNvPr id="21" name="Can 20"/>
          <p:cNvSpPr/>
          <p:nvPr/>
        </p:nvSpPr>
        <p:spPr>
          <a:xfrm>
            <a:off x="9203548" y="3886200"/>
            <a:ext cx="898814" cy="457200"/>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10337756" y="3886200"/>
            <a:ext cx="898814" cy="457200"/>
          </a:xfrm>
          <a:prstGeom prst="ca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186127" y="4328547"/>
            <a:ext cx="2374250" cy="646331"/>
          </a:xfrm>
          <a:prstGeom prst="rect">
            <a:avLst/>
          </a:prstGeom>
          <a:noFill/>
        </p:spPr>
        <p:txBody>
          <a:bodyPr wrap="square" rtlCol="0">
            <a:spAutoFit/>
          </a:bodyPr>
          <a:lstStyle/>
          <a:p>
            <a:r>
              <a:rPr lang="en-US" dirty="0">
                <a:sym typeface="Symbol" panose="05050102010706020507" pitchFamily="18" charset="2"/>
              </a:rPr>
              <a:t>-Services: some Azure provided, some “new”</a:t>
            </a:r>
            <a:endParaRPr lang="en-US" dirty="0"/>
          </a:p>
        </p:txBody>
      </p:sp>
    </p:spTree>
    <p:extLst>
      <p:ext uri="{BB962C8B-B14F-4D97-AF65-F5344CB8AC3E}">
        <p14:creationId xmlns:p14="http://schemas.microsoft.com/office/powerpoint/2010/main" val="3285610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might we tackle the cases mentioned earlier?</a:t>
            </a:r>
          </a:p>
        </p:txBody>
      </p:sp>
      <p:sp>
        <p:nvSpPr>
          <p:cNvPr id="3" name="Content Placeholder 2"/>
          <p:cNvSpPr>
            <a:spLocks noGrp="1"/>
          </p:cNvSpPr>
          <p:nvPr>
            <p:ph idx="1"/>
          </p:nvPr>
        </p:nvSpPr>
        <p:spPr/>
        <p:txBody>
          <a:bodyPr/>
          <a:lstStyle/>
          <a:p>
            <a:r>
              <a:rPr lang="en-US" dirty="0"/>
              <a:t>Consider one example: </a:t>
            </a:r>
          </a:p>
          <a:p>
            <a:pPr algn="ctr"/>
            <a:r>
              <a:rPr lang="en-US" i="1" dirty="0"/>
              <a:t>“Image analysis: “Are these plants healthy or diseased?”</a:t>
            </a:r>
          </a:p>
          <a:p>
            <a:pPr marL="0" indent="0">
              <a:buNone/>
            </a:pPr>
            <a:r>
              <a:rPr lang="en-US" dirty="0"/>
              <a:t> How might we solve such a problem using modern machine learning?</a:t>
            </a:r>
            <a:br>
              <a:rPr lang="en-US" dirty="0"/>
            </a:br>
            <a:br>
              <a:rPr lang="en-US" dirty="0"/>
            </a:br>
            <a:r>
              <a:rPr lang="en-US" dirty="0"/>
              <a:t> How would we turn our solution into a </a:t>
            </a:r>
            <a:r>
              <a:rPr lang="en-US" dirty="0">
                <a:sym typeface="Symbol" panose="05050102010706020507" pitchFamily="18" charset="2"/>
              </a:rPr>
              <a:t>-service?</a:t>
            </a:r>
            <a:br>
              <a:rPr lang="en-US" dirty="0">
                <a:sym typeface="Symbol" panose="05050102010706020507" pitchFamily="18" charset="2"/>
              </a:rPr>
            </a:br>
            <a:br>
              <a:rPr lang="en-US" dirty="0">
                <a:sym typeface="Symbol" panose="05050102010706020507" pitchFamily="18" charset="2"/>
              </a:rPr>
            </a:br>
            <a:r>
              <a:rPr lang="en-US" dirty="0">
                <a:sym typeface="Symbol" panose="05050102010706020507" pitchFamily="18" charset="2"/>
              </a:rPr>
              <a:t> How would a function in a function server interact </a:t>
            </a:r>
            <a:r>
              <a:rPr lang="en-US">
                <a:sym typeface="Symbol" panose="05050102010706020507" pitchFamily="18" charset="2"/>
              </a:rPr>
              <a:t>with it?</a:t>
            </a:r>
            <a:endParaRPr lang="en-US" dirty="0">
              <a:sym typeface="Symbol" panose="05050102010706020507" pitchFamily="18" charset="2"/>
            </a:endParaRP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732266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9F3C-A144-446E-8EDF-22FF2D470059}"/>
              </a:ext>
            </a:extLst>
          </p:cNvPr>
          <p:cNvSpPr>
            <a:spLocks noGrp="1"/>
          </p:cNvSpPr>
          <p:nvPr>
            <p:ph type="title"/>
          </p:nvPr>
        </p:nvSpPr>
        <p:spPr/>
        <p:txBody>
          <a:bodyPr/>
          <a:lstStyle/>
          <a:p>
            <a:r>
              <a:rPr lang="en-US" dirty="0"/>
              <a:t>Image knowledge base</a:t>
            </a:r>
          </a:p>
        </p:txBody>
      </p:sp>
      <p:sp>
        <p:nvSpPr>
          <p:cNvPr id="3" name="Content Placeholder 2">
            <a:extLst>
              <a:ext uri="{FF2B5EF4-FFF2-40B4-BE49-F238E27FC236}">
                <a16:creationId xmlns:a16="http://schemas.microsoft.com/office/drawing/2014/main" id="{B8E2629B-0627-4548-9A50-E3409384C2A5}"/>
              </a:ext>
            </a:extLst>
          </p:cNvPr>
          <p:cNvSpPr>
            <a:spLocks noGrp="1"/>
          </p:cNvSpPr>
          <p:nvPr>
            <p:ph idx="1"/>
          </p:nvPr>
        </p:nvSpPr>
        <p:spPr/>
        <p:txBody>
          <a:bodyPr/>
          <a:lstStyle/>
          <a:p>
            <a:r>
              <a:rPr lang="en-US" dirty="0"/>
              <a:t>We could start with labeled data: photos from drones that are hand-labeled to tag crop damage and identify possible causes.</a:t>
            </a:r>
          </a:p>
          <a:p>
            <a:endParaRPr lang="en-US" dirty="0"/>
          </a:p>
          <a:p>
            <a:r>
              <a:rPr lang="en-US" dirty="0"/>
              <a:t>Use this to train a computer-vision model (perhaps, a convolutional neural network – a CNN).</a:t>
            </a:r>
          </a:p>
          <a:p>
            <a:endParaRPr lang="en-US" dirty="0"/>
          </a:p>
          <a:p>
            <a:r>
              <a:rPr lang="en-US" dirty="0"/>
              <a:t>The resulting models will be large tensors.  Copy them to our </a:t>
            </a:r>
            <a:r>
              <a:rPr lang="en-US" dirty="0">
                <a:sym typeface="Symbol" panose="05050102010706020507" pitchFamily="18" charset="2"/>
              </a:rPr>
              <a:t>-service.</a:t>
            </a:r>
            <a:endParaRPr lang="en-US" dirty="0"/>
          </a:p>
        </p:txBody>
      </p:sp>
      <p:sp>
        <p:nvSpPr>
          <p:cNvPr id="4" name="Footer Placeholder 3">
            <a:extLst>
              <a:ext uri="{FF2B5EF4-FFF2-40B4-BE49-F238E27FC236}">
                <a16:creationId xmlns:a16="http://schemas.microsoft.com/office/drawing/2014/main" id="{5B38D9D7-8A22-4DD7-A0AC-8020A750BE3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3387E09-4C69-45C5-A7E4-B376C2B38703}"/>
              </a:ext>
            </a:extLst>
          </p:cNvPr>
          <p:cNvSpPr>
            <a:spLocks noGrp="1"/>
          </p:cNvSpPr>
          <p:nvPr>
            <p:ph type="sldNum" sz="quarter" idx="12"/>
          </p:nvPr>
        </p:nvSpPr>
        <p:spPr/>
        <p:txBody>
          <a:bodyPr/>
          <a:lstStyle/>
          <a:p>
            <a:fld id="{3C974458-8A97-4835-BF79-1FB6D7856C21}" type="slidenum">
              <a:rPr lang="en-US" smtClean="0"/>
              <a:t>52</a:t>
            </a:fld>
            <a:endParaRPr lang="en-US"/>
          </a:p>
        </p:txBody>
      </p:sp>
    </p:spTree>
    <p:extLst>
      <p:ext uri="{BB962C8B-B14F-4D97-AF65-F5344CB8AC3E}">
        <p14:creationId xmlns:p14="http://schemas.microsoft.com/office/powerpoint/2010/main" val="1030649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6059-AD21-4C17-A8FC-1954509A906E}"/>
              </a:ext>
            </a:extLst>
          </p:cNvPr>
          <p:cNvSpPr>
            <a:spLocks noGrp="1"/>
          </p:cNvSpPr>
          <p:nvPr>
            <p:ph type="title"/>
          </p:nvPr>
        </p:nvSpPr>
        <p:spPr/>
        <p:txBody>
          <a:bodyPr/>
          <a:lstStyle/>
          <a:p>
            <a:r>
              <a:rPr lang="en-US" dirty="0"/>
              <a:t>Image knowledge</a:t>
            </a:r>
          </a:p>
        </p:txBody>
      </p:sp>
      <p:sp>
        <p:nvSpPr>
          <p:cNvPr id="3" name="Content Placeholder 2">
            <a:extLst>
              <a:ext uri="{FF2B5EF4-FFF2-40B4-BE49-F238E27FC236}">
                <a16:creationId xmlns:a16="http://schemas.microsoft.com/office/drawing/2014/main" id="{9FBC0CFD-47DA-4C70-89E7-88D079F9C349}"/>
              </a:ext>
            </a:extLst>
          </p:cNvPr>
          <p:cNvSpPr>
            <a:spLocks noGrp="1"/>
          </p:cNvSpPr>
          <p:nvPr>
            <p:ph idx="1"/>
          </p:nvPr>
        </p:nvSpPr>
        <p:spPr/>
        <p:txBody>
          <a:bodyPr/>
          <a:lstStyle/>
          <a:p>
            <a:r>
              <a:rPr lang="en-US" dirty="0"/>
              <a:t>We might have two cases: one for initial thumbnail images (small, low-resolution) and a second for follow-up detail imaging (ultra-high resolution)</a:t>
            </a:r>
          </a:p>
          <a:p>
            <a:endParaRPr lang="en-US" dirty="0"/>
          </a:p>
          <a:p>
            <a:r>
              <a:rPr lang="en-US" dirty="0"/>
              <a:t>Now our </a:t>
            </a:r>
            <a:r>
              <a:rPr lang="en-US" dirty="0">
                <a:sym typeface="Symbol" panose="05050102010706020507" pitchFamily="18" charset="2"/>
              </a:rPr>
              <a:t>-service could have an API with operations such as “classify new thumbnail”, “analyze follow-up imagery”.</a:t>
            </a:r>
          </a:p>
          <a:p>
            <a:endParaRPr lang="en-US" dirty="0">
              <a:sym typeface="Symbol" panose="05050102010706020507" pitchFamily="18" charset="2"/>
            </a:endParaRPr>
          </a:p>
          <a:p>
            <a:r>
              <a:rPr lang="en-US" dirty="0">
                <a:sym typeface="Symbol" panose="05050102010706020507" pitchFamily="18" charset="2"/>
              </a:rPr>
              <a:t>The function server would take a drone event and just turn around and make a call into the -service </a:t>
            </a:r>
            <a:endParaRPr lang="en-US" dirty="0"/>
          </a:p>
        </p:txBody>
      </p:sp>
      <p:sp>
        <p:nvSpPr>
          <p:cNvPr id="4" name="Footer Placeholder 3">
            <a:extLst>
              <a:ext uri="{FF2B5EF4-FFF2-40B4-BE49-F238E27FC236}">
                <a16:creationId xmlns:a16="http://schemas.microsoft.com/office/drawing/2014/main" id="{076CDCF6-75DF-4AFA-BA16-3BBE804EA4B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C744BBFF-5B80-4375-9DC3-C204244A0DF1}"/>
              </a:ext>
            </a:extLst>
          </p:cNvPr>
          <p:cNvSpPr>
            <a:spLocks noGrp="1"/>
          </p:cNvSpPr>
          <p:nvPr>
            <p:ph type="sldNum" sz="quarter" idx="12"/>
          </p:nvPr>
        </p:nvSpPr>
        <p:spPr/>
        <p:txBody>
          <a:bodyPr/>
          <a:lstStyle/>
          <a:p>
            <a:fld id="{3C974458-8A97-4835-BF79-1FB6D7856C21}" type="slidenum">
              <a:rPr lang="en-US" smtClean="0"/>
              <a:t>53</a:t>
            </a:fld>
            <a:endParaRPr lang="en-US"/>
          </a:p>
        </p:txBody>
      </p:sp>
    </p:spTree>
    <p:extLst>
      <p:ext uri="{BB962C8B-B14F-4D97-AF65-F5344CB8AC3E}">
        <p14:creationId xmlns:p14="http://schemas.microsoft.com/office/powerpoint/2010/main" val="1972214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8A0B-954D-4663-825F-AF0A3AB1343F}"/>
              </a:ext>
            </a:extLst>
          </p:cNvPr>
          <p:cNvSpPr>
            <a:spLocks noGrp="1"/>
          </p:cNvSpPr>
          <p:nvPr>
            <p:ph type="title"/>
          </p:nvPr>
        </p:nvSpPr>
        <p:spPr/>
        <p:txBody>
          <a:bodyPr/>
          <a:lstStyle/>
          <a:p>
            <a:r>
              <a:rPr lang="en-US" dirty="0"/>
              <a:t>Secondary actions</a:t>
            </a:r>
          </a:p>
        </p:txBody>
      </p:sp>
      <p:sp>
        <p:nvSpPr>
          <p:cNvPr id="3" name="Content Placeholder 2">
            <a:extLst>
              <a:ext uri="{FF2B5EF4-FFF2-40B4-BE49-F238E27FC236}">
                <a16:creationId xmlns:a16="http://schemas.microsoft.com/office/drawing/2014/main" id="{64DE718D-7468-4FD3-B950-1500435F4541}"/>
              </a:ext>
            </a:extLst>
          </p:cNvPr>
          <p:cNvSpPr>
            <a:spLocks noGrp="1"/>
          </p:cNvSpPr>
          <p:nvPr>
            <p:ph idx="1"/>
          </p:nvPr>
        </p:nvSpPr>
        <p:spPr/>
        <p:txBody>
          <a:bodyPr>
            <a:normAutofit fontScale="92500" lnSpcReduction="10000"/>
          </a:bodyPr>
          <a:lstStyle/>
          <a:p>
            <a:r>
              <a:rPr lang="en-US" dirty="0"/>
              <a:t>The </a:t>
            </a:r>
            <a:r>
              <a:rPr lang="en-US" dirty="0">
                <a:sym typeface="Symbol" panose="05050102010706020507" pitchFamily="18" charset="2"/>
              </a:rPr>
              <a:t>-service would then be able to “tell” the function what action to take.  This avoids having to talk directly to the drones: the functions become specialists in drone operations, while the -service plays general roles.</a:t>
            </a:r>
          </a:p>
          <a:p>
            <a:endParaRPr lang="en-US" dirty="0">
              <a:sym typeface="Symbol" panose="05050102010706020507" pitchFamily="18" charset="2"/>
            </a:endParaRPr>
          </a:p>
          <a:p>
            <a:r>
              <a:rPr lang="en-US" dirty="0">
                <a:sym typeface="Symbol" panose="05050102010706020507" pitchFamily="18" charset="2"/>
              </a:rPr>
              <a:t>Similarly for requesting “follow-up detail”: the -service can request this in its reply to the function layer, and then the function would turn to the -service that plans detailed imaging studies for advice on camera angles and image settings to use.</a:t>
            </a:r>
          </a:p>
          <a:p>
            <a:endParaRPr lang="en-US" dirty="0">
              <a:sym typeface="Symbol" panose="05050102010706020507" pitchFamily="18" charset="2"/>
            </a:endParaRPr>
          </a:p>
          <a:p>
            <a:r>
              <a:rPr lang="en-US" dirty="0">
                <a:sym typeface="Symbol" panose="05050102010706020507" pitchFamily="18" charset="2"/>
              </a:rPr>
              <a:t>Functions aren’t doing much, but they glue the heavy lifters together.</a:t>
            </a:r>
          </a:p>
        </p:txBody>
      </p:sp>
      <p:sp>
        <p:nvSpPr>
          <p:cNvPr id="4" name="Footer Placeholder 3">
            <a:extLst>
              <a:ext uri="{FF2B5EF4-FFF2-40B4-BE49-F238E27FC236}">
                <a16:creationId xmlns:a16="http://schemas.microsoft.com/office/drawing/2014/main" id="{E80951A3-7815-4A9E-838E-B9501EEB3EDA}"/>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2F764D1-F552-45D2-B63D-08B28EEC46D4}"/>
              </a:ext>
            </a:extLst>
          </p:cNvPr>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585766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An </a:t>
            </a:r>
            <a:r>
              <a:rPr lang="en-US" dirty="0" err="1"/>
              <a:t>IoT</a:t>
            </a:r>
            <a:r>
              <a:rPr lang="en-US" dirty="0"/>
              <a:t> system like a smart farm has a lot of “moving parts”!</a:t>
            </a:r>
          </a:p>
          <a:p>
            <a:endParaRPr lang="en-US" dirty="0"/>
          </a:p>
          <a:p>
            <a:r>
              <a:rPr lang="en-US" dirty="0"/>
              <a:t>Even so, we can break the tasks down and map them to a </a:t>
            </a:r>
            <a:r>
              <a:rPr lang="en-US" dirty="0">
                <a:sym typeface="Symbol" panose="05050102010706020507" pitchFamily="18" charset="2"/>
              </a:rPr>
              <a:t>-services model, using a KVS to store any needed state.</a:t>
            </a:r>
          </a:p>
          <a:p>
            <a:endParaRPr lang="en-US" dirty="0">
              <a:sym typeface="Symbol" panose="05050102010706020507" pitchFamily="18" charset="2"/>
            </a:endParaRPr>
          </a:p>
          <a:p>
            <a:r>
              <a:rPr lang="en-US" dirty="0">
                <a:sym typeface="Symbol" panose="05050102010706020507" pitchFamily="18" charset="2"/>
              </a:rPr>
              <a:t>Some tasks look tricky at first, but once you see how key-value </a:t>
            </a:r>
            <a:r>
              <a:rPr lang="en-US" i="1" dirty="0">
                <a:sym typeface="Symbol" panose="05050102010706020507" pitchFamily="18" charset="2"/>
              </a:rPr>
              <a:t>versioning</a:t>
            </a:r>
            <a:r>
              <a:rPr lang="en-US" dirty="0">
                <a:sym typeface="Symbol" panose="05050102010706020507" pitchFamily="18" charset="2"/>
              </a:rPr>
              <a:t> works, it enables exactly the kind of </a:t>
            </a:r>
            <a:r>
              <a:rPr lang="en-US">
                <a:sym typeface="Symbol" panose="05050102010706020507" pitchFamily="18" charset="2"/>
              </a:rPr>
              <a:t>atomic operations we seem to need.</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1288572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how data might be bad</a:t>
            </a:r>
          </a:p>
        </p:txBody>
      </p:sp>
      <p:sp>
        <p:nvSpPr>
          <p:cNvPr id="3" name="Content Placeholder 2"/>
          <p:cNvSpPr>
            <a:spLocks noGrp="1"/>
          </p:cNvSpPr>
          <p:nvPr>
            <p:ph idx="1"/>
          </p:nvPr>
        </p:nvSpPr>
        <p:spPr>
          <a:xfrm>
            <a:off x="1024128" y="2286000"/>
            <a:ext cx="10963280" cy="4023360"/>
          </a:xfrm>
        </p:spPr>
        <p:txBody>
          <a:bodyPr>
            <a:normAutofit/>
          </a:bodyPr>
          <a:lstStyle/>
          <a:p>
            <a:r>
              <a:rPr lang="en-US" dirty="0"/>
              <a:t>You have to tell it what to do – it won’t guess.  And you may need to clean up bad data: that would confuse the analysis. </a:t>
            </a:r>
          </a:p>
          <a:p>
            <a:r>
              <a:rPr lang="en-US" dirty="0"/>
              <a:t>Coding is generally needed, at some steps.</a:t>
            </a:r>
          </a:p>
          <a:p>
            <a:r>
              <a:rPr lang="en-US" dirty="0"/>
              <a:t>Real dairy examples: </a:t>
            </a:r>
          </a:p>
          <a:p>
            <a:r>
              <a:rPr lang="en-US" dirty="0"/>
              <a:t>       “Cow 1281 was inseminated on January 2019 and had her </a:t>
            </a:r>
            <a:br>
              <a:rPr lang="en-US" dirty="0"/>
            </a:br>
            <a:r>
              <a:rPr lang="en-US" dirty="0"/>
              <a:t>                         calf in July 2021.”  </a:t>
            </a:r>
            <a:br>
              <a:rPr lang="en-US" dirty="0"/>
            </a:br>
            <a:r>
              <a:rPr lang="en-US" dirty="0"/>
              <a:t>        “Cow 8711 body temp 0, weight 0 on Jan 5, 2022”.</a:t>
            </a:r>
          </a:p>
          <a:p>
            <a:r>
              <a:rPr lang="en-US" dirty="0"/>
              <a:t>         “Farmer Jones was last located at &lt;invalid-GPS-coordinates&gt;”</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6</a:t>
            </a:fld>
            <a:endParaRPr lang="en-US"/>
          </a:p>
        </p:txBody>
      </p:sp>
    </p:spTree>
    <p:extLst>
      <p:ext uri="{BB962C8B-B14F-4D97-AF65-F5344CB8AC3E}">
        <p14:creationId xmlns:p14="http://schemas.microsoft.com/office/powerpoint/2010/main" val="359116553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23D84-B71D-43F8-BB06-7BF4A194326B}"/>
              </a:ext>
            </a:extLst>
          </p:cNvPr>
          <p:cNvPicPr>
            <a:picLocks noChangeAspect="1"/>
          </p:cNvPicPr>
          <p:nvPr/>
        </p:nvPicPr>
        <p:blipFill>
          <a:blip r:embed="rId2"/>
          <a:stretch>
            <a:fillRect/>
          </a:stretch>
        </p:blipFill>
        <p:spPr>
          <a:xfrm>
            <a:off x="3915559" y="4526427"/>
            <a:ext cx="1255833" cy="776804"/>
          </a:xfrm>
          <a:prstGeom prst="rect">
            <a:avLst/>
          </a:prstGeom>
        </p:spPr>
      </p:pic>
      <p:pic>
        <p:nvPicPr>
          <p:cNvPr id="93" name="Picture 92">
            <a:extLst>
              <a:ext uri="{FF2B5EF4-FFF2-40B4-BE49-F238E27FC236}">
                <a16:creationId xmlns:a16="http://schemas.microsoft.com/office/drawing/2014/main" id="{617D3AD6-DC3A-554A-B675-5ACC98D6DD7D}"/>
              </a:ext>
            </a:extLst>
          </p:cNvPr>
          <p:cNvPicPr>
            <a:picLocks noChangeAspect="1"/>
          </p:cNvPicPr>
          <p:nvPr/>
        </p:nvPicPr>
        <p:blipFill rotWithShape="1">
          <a:blip r:embed="rId3">
            <a:alphaModFix/>
          </a:blip>
          <a:srcRect l="4206" t="6370" r="4229" b="6295"/>
          <a:stretch/>
        </p:blipFill>
        <p:spPr>
          <a:xfrm>
            <a:off x="176110" y="4665493"/>
            <a:ext cx="3095036" cy="1968046"/>
          </a:xfrm>
          <a:prstGeom prst="rect">
            <a:avLst/>
          </a:prstGeom>
          <a:solidFill>
            <a:schemeClr val="bg1"/>
          </a:solidFill>
        </p:spPr>
      </p:pic>
      <p:sp>
        <p:nvSpPr>
          <p:cNvPr id="25" name="TextBox 24">
            <a:extLst>
              <a:ext uri="{FF2B5EF4-FFF2-40B4-BE49-F238E27FC236}">
                <a16:creationId xmlns:a16="http://schemas.microsoft.com/office/drawing/2014/main" id="{424DDC3E-0896-B040-B0C9-16E3D13AE057}"/>
              </a:ext>
            </a:extLst>
          </p:cNvPr>
          <p:cNvSpPr txBox="1"/>
          <p:nvPr/>
        </p:nvSpPr>
        <p:spPr>
          <a:xfrm>
            <a:off x="409465" y="4201393"/>
            <a:ext cx="2910220" cy="276999"/>
          </a:xfrm>
          <a:prstGeom prst="rect">
            <a:avLst/>
          </a:prstGeom>
          <a:noFill/>
        </p:spPr>
        <p:txBody>
          <a:bodyPr wrap="none" rtlCol="0">
            <a:spAutoFit/>
          </a:bodyPr>
          <a:lstStyle/>
          <a:p>
            <a:r>
              <a:rPr lang="en-US" sz="1200" dirty="0"/>
              <a:t>Streaming image frames through TCP portal</a:t>
            </a:r>
          </a:p>
        </p:txBody>
      </p:sp>
      <p:pic>
        <p:nvPicPr>
          <p:cNvPr id="4" name="Picture 3">
            <a:extLst>
              <a:ext uri="{FF2B5EF4-FFF2-40B4-BE49-F238E27FC236}">
                <a16:creationId xmlns:a16="http://schemas.microsoft.com/office/drawing/2014/main" id="{F9171DB1-4ECD-084E-AD13-C91C8DB5206B}"/>
              </a:ext>
            </a:extLst>
          </p:cNvPr>
          <p:cNvPicPr>
            <a:picLocks noChangeAspect="1"/>
          </p:cNvPicPr>
          <p:nvPr/>
        </p:nvPicPr>
        <p:blipFill>
          <a:blip r:embed="rId4"/>
          <a:stretch>
            <a:fillRect/>
          </a:stretch>
        </p:blipFill>
        <p:spPr>
          <a:xfrm>
            <a:off x="1764149" y="5580160"/>
            <a:ext cx="449479" cy="421782"/>
          </a:xfrm>
          <a:prstGeom prst="rect">
            <a:avLst/>
          </a:prstGeom>
        </p:spPr>
      </p:pic>
      <p:pic>
        <p:nvPicPr>
          <p:cNvPr id="5" name="Picture 4">
            <a:extLst>
              <a:ext uri="{FF2B5EF4-FFF2-40B4-BE49-F238E27FC236}">
                <a16:creationId xmlns:a16="http://schemas.microsoft.com/office/drawing/2014/main" id="{8F4CCCBC-8B64-C84D-8E3D-F8E8F07CE73C}"/>
              </a:ext>
            </a:extLst>
          </p:cNvPr>
          <p:cNvPicPr>
            <a:picLocks noChangeAspect="1"/>
          </p:cNvPicPr>
          <p:nvPr/>
        </p:nvPicPr>
        <p:blipFill>
          <a:blip r:embed="rId5"/>
          <a:stretch>
            <a:fillRect/>
          </a:stretch>
        </p:blipFill>
        <p:spPr>
          <a:xfrm>
            <a:off x="3573627" y="3395950"/>
            <a:ext cx="812601" cy="762532"/>
          </a:xfrm>
          <a:prstGeom prst="rect">
            <a:avLst/>
          </a:prstGeom>
        </p:spPr>
      </p:pic>
      <p:cxnSp>
        <p:nvCxnSpPr>
          <p:cNvPr id="9" name="Straight Arrow Connector 8">
            <a:extLst>
              <a:ext uri="{FF2B5EF4-FFF2-40B4-BE49-F238E27FC236}">
                <a16:creationId xmlns:a16="http://schemas.microsoft.com/office/drawing/2014/main" id="{3DC6EA1B-9BA8-4F4B-AF64-F8C5799BB1EA}"/>
              </a:ext>
            </a:extLst>
          </p:cNvPr>
          <p:cNvCxnSpPr>
            <a:cxnSpLocks/>
            <a:endCxn id="23" idx="1"/>
          </p:cNvCxnSpPr>
          <p:nvPr/>
        </p:nvCxnSpPr>
        <p:spPr>
          <a:xfrm flipV="1">
            <a:off x="1946295" y="4250745"/>
            <a:ext cx="1588004" cy="1329415"/>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A78AADCF-CAAF-9D44-A90B-680EDE48CB82}"/>
              </a:ext>
            </a:extLst>
          </p:cNvPr>
          <p:cNvSpPr txBox="1"/>
          <p:nvPr/>
        </p:nvSpPr>
        <p:spPr>
          <a:xfrm>
            <a:off x="3534299" y="4108615"/>
            <a:ext cx="950166" cy="284260"/>
          </a:xfrm>
          <a:prstGeom prst="rect">
            <a:avLst/>
          </a:prstGeom>
          <a:noFill/>
        </p:spPr>
        <p:txBody>
          <a:bodyPr wrap="none" rtlCol="0">
            <a:spAutoFit/>
          </a:bodyPr>
          <a:lstStyle/>
          <a:p>
            <a:r>
              <a:rPr lang="en-US" sz="1200" dirty="0"/>
              <a:t>Farm server</a:t>
            </a:r>
          </a:p>
        </p:txBody>
      </p:sp>
      <p:sp>
        <p:nvSpPr>
          <p:cNvPr id="86" name="TextBox 85">
            <a:extLst>
              <a:ext uri="{FF2B5EF4-FFF2-40B4-BE49-F238E27FC236}">
                <a16:creationId xmlns:a16="http://schemas.microsoft.com/office/drawing/2014/main" id="{E1009B1A-B366-084A-8E3F-859980CFDE51}"/>
              </a:ext>
            </a:extLst>
          </p:cNvPr>
          <p:cNvSpPr txBox="1"/>
          <p:nvPr/>
        </p:nvSpPr>
        <p:spPr>
          <a:xfrm>
            <a:off x="1579418" y="64655"/>
            <a:ext cx="184731" cy="369332"/>
          </a:xfrm>
          <a:prstGeom prst="rect">
            <a:avLst/>
          </a:prstGeom>
          <a:noFill/>
        </p:spPr>
        <p:txBody>
          <a:bodyPr wrap="none" rtlCol="0">
            <a:spAutoFit/>
          </a:bodyPr>
          <a:lstStyle/>
          <a:p>
            <a:endParaRPr lang="en-US" dirty="0"/>
          </a:p>
        </p:txBody>
      </p:sp>
      <p:sp>
        <p:nvSpPr>
          <p:cNvPr id="124" name="TextBox 123">
            <a:extLst>
              <a:ext uri="{FF2B5EF4-FFF2-40B4-BE49-F238E27FC236}">
                <a16:creationId xmlns:a16="http://schemas.microsoft.com/office/drawing/2014/main" id="{0649086F-1620-A64E-817A-F68625706E5A}"/>
              </a:ext>
            </a:extLst>
          </p:cNvPr>
          <p:cNvSpPr txBox="1"/>
          <p:nvPr/>
        </p:nvSpPr>
        <p:spPr>
          <a:xfrm>
            <a:off x="63923" y="-56732"/>
            <a:ext cx="10170798" cy="830997"/>
          </a:xfrm>
          <a:prstGeom prst="rect">
            <a:avLst/>
          </a:prstGeom>
          <a:noFill/>
        </p:spPr>
        <p:txBody>
          <a:bodyPr wrap="none" rtlCol="0">
            <a:spAutoFit/>
          </a:bodyPr>
          <a:lstStyle/>
          <a:p>
            <a:r>
              <a:rPr lang="en-US" sz="4800" b="1" dirty="0">
                <a:solidFill>
                  <a:srgbClr val="C00000"/>
                </a:solidFill>
                <a:latin typeface="+mj-lt"/>
              </a:rPr>
              <a:t>  DAIRY INTELLIGENCE PLATFORM WE CREATED</a:t>
            </a:r>
          </a:p>
        </p:txBody>
      </p:sp>
      <p:pic>
        <p:nvPicPr>
          <p:cNvPr id="128" name="Picture 127">
            <a:extLst>
              <a:ext uri="{FF2B5EF4-FFF2-40B4-BE49-F238E27FC236}">
                <a16:creationId xmlns:a16="http://schemas.microsoft.com/office/drawing/2014/main" id="{6CD4BF9E-5B80-3341-A22D-5F0D7D8CA5DB}"/>
              </a:ext>
            </a:extLst>
          </p:cNvPr>
          <p:cNvPicPr>
            <a:picLocks noChangeAspect="1"/>
          </p:cNvPicPr>
          <p:nvPr/>
        </p:nvPicPr>
        <p:blipFill rotWithShape="1">
          <a:blip r:embed="rId6"/>
          <a:srcRect b="7527"/>
          <a:stretch/>
        </p:blipFill>
        <p:spPr>
          <a:xfrm>
            <a:off x="6141724" y="3374467"/>
            <a:ext cx="950166" cy="948939"/>
          </a:xfrm>
          <a:prstGeom prst="rect">
            <a:avLst/>
          </a:prstGeom>
        </p:spPr>
      </p:pic>
      <p:pic>
        <p:nvPicPr>
          <p:cNvPr id="134" name="Graphic 133" descr="Cow with solid fill">
            <a:extLst>
              <a:ext uri="{FF2B5EF4-FFF2-40B4-BE49-F238E27FC236}">
                <a16:creationId xmlns:a16="http://schemas.microsoft.com/office/drawing/2014/main" id="{A9D14A1A-CC19-0047-A63C-923041352A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32257" y="3777145"/>
            <a:ext cx="555437" cy="555437"/>
          </a:xfrm>
          <a:prstGeom prst="rect">
            <a:avLst/>
          </a:prstGeom>
        </p:spPr>
      </p:pic>
      <p:cxnSp>
        <p:nvCxnSpPr>
          <p:cNvPr id="137" name="Straight Arrow Connector 136">
            <a:extLst>
              <a:ext uri="{FF2B5EF4-FFF2-40B4-BE49-F238E27FC236}">
                <a16:creationId xmlns:a16="http://schemas.microsoft.com/office/drawing/2014/main" id="{C3E19334-6634-2A48-8ABA-8DE1B682B8A2}"/>
              </a:ext>
            </a:extLst>
          </p:cNvPr>
          <p:cNvCxnSpPr>
            <a:cxnSpLocks/>
          </p:cNvCxnSpPr>
          <p:nvPr/>
        </p:nvCxnSpPr>
        <p:spPr>
          <a:xfrm flipV="1">
            <a:off x="4466592" y="3794467"/>
            <a:ext cx="1486769" cy="1"/>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pic>
        <p:nvPicPr>
          <p:cNvPr id="140" name="Picture 139">
            <a:extLst>
              <a:ext uri="{FF2B5EF4-FFF2-40B4-BE49-F238E27FC236}">
                <a16:creationId xmlns:a16="http://schemas.microsoft.com/office/drawing/2014/main" id="{85105938-C28F-8B40-B008-FEBF8290DE6F}"/>
              </a:ext>
            </a:extLst>
          </p:cNvPr>
          <p:cNvPicPr>
            <a:picLocks noChangeAspect="1"/>
          </p:cNvPicPr>
          <p:nvPr/>
        </p:nvPicPr>
        <p:blipFill rotWithShape="1">
          <a:blip r:embed="rId9"/>
          <a:srcRect l="24063" r="-1"/>
          <a:stretch/>
        </p:blipFill>
        <p:spPr>
          <a:xfrm>
            <a:off x="1586149" y="708959"/>
            <a:ext cx="2389240" cy="1028310"/>
          </a:xfrm>
          <a:prstGeom prst="rect">
            <a:avLst/>
          </a:prstGeom>
        </p:spPr>
      </p:pic>
      <p:graphicFrame>
        <p:nvGraphicFramePr>
          <p:cNvPr id="141" name="Table 141">
            <a:extLst>
              <a:ext uri="{FF2B5EF4-FFF2-40B4-BE49-F238E27FC236}">
                <a16:creationId xmlns:a16="http://schemas.microsoft.com/office/drawing/2014/main" id="{8F7AFC03-C277-7545-A87F-B91F545CD817}"/>
              </a:ext>
            </a:extLst>
          </p:cNvPr>
          <p:cNvGraphicFramePr>
            <a:graphicFrameLocks noGrp="1"/>
          </p:cNvGraphicFramePr>
          <p:nvPr/>
        </p:nvGraphicFramePr>
        <p:xfrm>
          <a:off x="3173675" y="724471"/>
          <a:ext cx="5340598" cy="1336496"/>
        </p:xfrm>
        <a:graphic>
          <a:graphicData uri="http://schemas.openxmlformats.org/drawingml/2006/table">
            <a:tbl>
              <a:tblPr firstRow="1" bandRow="1">
                <a:tableStyleId>{5C22544A-7EE6-4342-B048-85BDC9FD1C3A}</a:tableStyleId>
              </a:tblPr>
              <a:tblGrid>
                <a:gridCol w="811530">
                  <a:extLst>
                    <a:ext uri="{9D8B030D-6E8A-4147-A177-3AD203B41FA5}">
                      <a16:colId xmlns:a16="http://schemas.microsoft.com/office/drawing/2014/main" val="3077352813"/>
                    </a:ext>
                  </a:extLst>
                </a:gridCol>
                <a:gridCol w="751586">
                  <a:extLst>
                    <a:ext uri="{9D8B030D-6E8A-4147-A177-3AD203B41FA5}">
                      <a16:colId xmlns:a16="http://schemas.microsoft.com/office/drawing/2014/main" val="256775899"/>
                    </a:ext>
                  </a:extLst>
                </a:gridCol>
                <a:gridCol w="1024255">
                  <a:extLst>
                    <a:ext uri="{9D8B030D-6E8A-4147-A177-3AD203B41FA5}">
                      <a16:colId xmlns:a16="http://schemas.microsoft.com/office/drawing/2014/main" val="1307812660"/>
                    </a:ext>
                  </a:extLst>
                </a:gridCol>
                <a:gridCol w="846789">
                  <a:extLst>
                    <a:ext uri="{9D8B030D-6E8A-4147-A177-3AD203B41FA5}">
                      <a16:colId xmlns:a16="http://schemas.microsoft.com/office/drawing/2014/main" val="2872844562"/>
                    </a:ext>
                  </a:extLst>
                </a:gridCol>
                <a:gridCol w="733246">
                  <a:extLst>
                    <a:ext uri="{9D8B030D-6E8A-4147-A177-3AD203B41FA5}">
                      <a16:colId xmlns:a16="http://schemas.microsoft.com/office/drawing/2014/main" val="2888123435"/>
                    </a:ext>
                  </a:extLst>
                </a:gridCol>
                <a:gridCol w="1173192">
                  <a:extLst>
                    <a:ext uri="{9D8B030D-6E8A-4147-A177-3AD203B41FA5}">
                      <a16:colId xmlns:a16="http://schemas.microsoft.com/office/drawing/2014/main" val="1509710299"/>
                    </a:ext>
                  </a:extLst>
                </a:gridCol>
              </a:tblGrid>
              <a:tr h="334124">
                <a:tc>
                  <a:txBody>
                    <a:bodyPr/>
                    <a:lstStyle/>
                    <a:p>
                      <a:pPr algn="ctr"/>
                      <a:r>
                        <a:rPr lang="en-US" sz="1400" dirty="0">
                          <a:solidFill>
                            <a:schemeClr val="tx1"/>
                          </a:solidFill>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err="1">
                          <a:solidFill>
                            <a:schemeClr val="tx1"/>
                          </a:solidFill>
                        </a:rPr>
                        <a:t>cow_id</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err="1">
                          <a:solidFill>
                            <a:schemeClr val="tx1"/>
                          </a:solidFill>
                        </a:rPr>
                        <a:t>daily_yield</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err="1">
                          <a:solidFill>
                            <a:schemeClr val="tx1"/>
                          </a:solidFill>
                        </a:rPr>
                        <a:t>daily_fat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err="1">
                          <a:solidFill>
                            <a:schemeClr val="tx1"/>
                          </a:solidFill>
                        </a:rPr>
                        <a:t>daily_protein</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7206219"/>
                  </a:ext>
                </a:extLst>
              </a:tr>
              <a:tr h="334124">
                <a:tc>
                  <a:txBody>
                    <a:bodyPr/>
                    <a:lstStyle/>
                    <a:p>
                      <a:pPr algn="ctr"/>
                      <a:r>
                        <a:rPr lang="en-US" sz="1200" dirty="0">
                          <a:solidFill>
                            <a:schemeClr val="tx1"/>
                          </a:solidFill>
                        </a:rPr>
                        <a:t>12/3/20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3.96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3662285"/>
                  </a:ext>
                </a:extLst>
              </a:tr>
              <a:tr h="334124">
                <a:tc>
                  <a:txBody>
                    <a:bodyPr/>
                    <a:lstStyle/>
                    <a:p>
                      <a:pPr algn="ctr"/>
                      <a:r>
                        <a:rPr lang="en-US"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056567"/>
                  </a:ext>
                </a:extLst>
              </a:tr>
              <a:tr h="334124">
                <a:tc>
                  <a:txBody>
                    <a:bodyPr/>
                    <a:lstStyle/>
                    <a:p>
                      <a:pPr algn="ctr"/>
                      <a:r>
                        <a:rPr lang="en-US" sz="1200" dirty="0">
                          <a:solidFill>
                            <a:schemeClr val="tx1"/>
                          </a:solidFill>
                        </a:rPr>
                        <a:t>1/10/21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4.42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4.55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908962"/>
                  </a:ext>
                </a:extLst>
              </a:tr>
            </a:tbl>
          </a:graphicData>
        </a:graphic>
      </p:graphicFrame>
      <p:sp>
        <p:nvSpPr>
          <p:cNvPr id="142" name="TextBox 141">
            <a:extLst>
              <a:ext uri="{FF2B5EF4-FFF2-40B4-BE49-F238E27FC236}">
                <a16:creationId xmlns:a16="http://schemas.microsoft.com/office/drawing/2014/main" id="{C38B77F2-86B8-5B46-9CC2-58346A25AC43}"/>
              </a:ext>
            </a:extLst>
          </p:cNvPr>
          <p:cNvSpPr txBox="1"/>
          <p:nvPr/>
        </p:nvSpPr>
        <p:spPr>
          <a:xfrm>
            <a:off x="5319252" y="1907458"/>
            <a:ext cx="184731" cy="369332"/>
          </a:xfrm>
          <a:prstGeom prst="rect">
            <a:avLst/>
          </a:prstGeom>
          <a:noFill/>
        </p:spPr>
        <p:txBody>
          <a:bodyPr wrap="none" rtlCol="0">
            <a:spAutoFit/>
          </a:bodyPr>
          <a:lstStyle/>
          <a:p>
            <a:endParaRPr lang="en-US" dirty="0"/>
          </a:p>
        </p:txBody>
      </p:sp>
      <p:sp>
        <p:nvSpPr>
          <p:cNvPr id="146" name="TextBox 145">
            <a:extLst>
              <a:ext uri="{FF2B5EF4-FFF2-40B4-BE49-F238E27FC236}">
                <a16:creationId xmlns:a16="http://schemas.microsoft.com/office/drawing/2014/main" id="{7AC5B7A1-E37C-0A4E-BE9D-019E01EB7A40}"/>
              </a:ext>
            </a:extLst>
          </p:cNvPr>
          <p:cNvSpPr txBox="1"/>
          <p:nvPr/>
        </p:nvSpPr>
        <p:spPr>
          <a:xfrm>
            <a:off x="4415457" y="3524681"/>
            <a:ext cx="1545488" cy="276999"/>
          </a:xfrm>
          <a:prstGeom prst="rect">
            <a:avLst/>
          </a:prstGeom>
          <a:noFill/>
        </p:spPr>
        <p:txBody>
          <a:bodyPr wrap="none" rtlCol="0">
            <a:spAutoFit/>
          </a:bodyPr>
          <a:lstStyle/>
          <a:p>
            <a:r>
              <a:rPr lang="en-US" sz="1200" dirty="0"/>
              <a:t>Filtered image frames</a:t>
            </a:r>
          </a:p>
        </p:txBody>
      </p:sp>
      <p:sp>
        <p:nvSpPr>
          <p:cNvPr id="144" name="TextBox 143">
            <a:extLst>
              <a:ext uri="{FF2B5EF4-FFF2-40B4-BE49-F238E27FC236}">
                <a16:creationId xmlns:a16="http://schemas.microsoft.com/office/drawing/2014/main" id="{2DC989DF-880D-0E4A-B736-BB091AF64143}"/>
              </a:ext>
            </a:extLst>
          </p:cNvPr>
          <p:cNvSpPr txBox="1"/>
          <p:nvPr/>
        </p:nvSpPr>
        <p:spPr>
          <a:xfrm>
            <a:off x="5714444" y="4139279"/>
            <a:ext cx="1804725" cy="276999"/>
          </a:xfrm>
          <a:prstGeom prst="rect">
            <a:avLst/>
          </a:prstGeom>
          <a:noFill/>
        </p:spPr>
        <p:txBody>
          <a:bodyPr wrap="none" rtlCol="0">
            <a:spAutoFit/>
          </a:bodyPr>
          <a:lstStyle/>
          <a:p>
            <a:r>
              <a:rPr lang="en-US" sz="1200" dirty="0"/>
              <a:t>External Client to Cascade</a:t>
            </a:r>
          </a:p>
        </p:txBody>
      </p:sp>
      <p:cxnSp>
        <p:nvCxnSpPr>
          <p:cNvPr id="151" name="Straight Arrow Connector 150">
            <a:extLst>
              <a:ext uri="{FF2B5EF4-FFF2-40B4-BE49-F238E27FC236}">
                <a16:creationId xmlns:a16="http://schemas.microsoft.com/office/drawing/2014/main" id="{E13D5BE0-8A55-9343-AFCF-9A1666FCC879}"/>
              </a:ext>
            </a:extLst>
          </p:cNvPr>
          <p:cNvCxnSpPr>
            <a:cxnSpLocks/>
          </p:cNvCxnSpPr>
          <p:nvPr/>
        </p:nvCxnSpPr>
        <p:spPr>
          <a:xfrm flipV="1">
            <a:off x="7187784" y="3792687"/>
            <a:ext cx="1992515" cy="8993"/>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4FC44B98-DA1B-E940-B0B8-4C2CA416392E}"/>
              </a:ext>
            </a:extLst>
          </p:cNvPr>
          <p:cNvCxnSpPr>
            <a:cxnSpLocks/>
          </p:cNvCxnSpPr>
          <p:nvPr/>
        </p:nvCxnSpPr>
        <p:spPr>
          <a:xfrm flipH="1" flipV="1">
            <a:off x="2505642" y="1843100"/>
            <a:ext cx="1469747" cy="1404163"/>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60" name="TextBox 159">
            <a:extLst>
              <a:ext uri="{FF2B5EF4-FFF2-40B4-BE49-F238E27FC236}">
                <a16:creationId xmlns:a16="http://schemas.microsoft.com/office/drawing/2014/main" id="{9848BCBD-0C37-E943-B2B7-63769AA3463B}"/>
              </a:ext>
            </a:extLst>
          </p:cNvPr>
          <p:cNvSpPr txBox="1"/>
          <p:nvPr/>
        </p:nvSpPr>
        <p:spPr>
          <a:xfrm>
            <a:off x="87643" y="2397463"/>
            <a:ext cx="3081869" cy="307777"/>
          </a:xfrm>
          <a:prstGeom prst="rect">
            <a:avLst/>
          </a:prstGeom>
          <a:noFill/>
        </p:spPr>
        <p:txBody>
          <a:bodyPr wrap="none" rtlCol="0">
            <a:spAutoFit/>
          </a:bodyPr>
          <a:lstStyle/>
          <a:p>
            <a:r>
              <a:rPr lang="en-US" sz="1400" dirty="0"/>
              <a:t>Upload daily date to Azure Blob Storage</a:t>
            </a:r>
          </a:p>
        </p:txBody>
      </p:sp>
      <p:graphicFrame>
        <p:nvGraphicFramePr>
          <p:cNvPr id="162" name="Table 141">
            <a:extLst>
              <a:ext uri="{FF2B5EF4-FFF2-40B4-BE49-F238E27FC236}">
                <a16:creationId xmlns:a16="http://schemas.microsoft.com/office/drawing/2014/main" id="{8E34936F-6142-E249-AD7E-54CBCB142590}"/>
              </a:ext>
            </a:extLst>
          </p:cNvPr>
          <p:cNvGraphicFramePr>
            <a:graphicFrameLocks noGrp="1"/>
          </p:cNvGraphicFramePr>
          <p:nvPr/>
        </p:nvGraphicFramePr>
        <p:xfrm>
          <a:off x="562762" y="2727363"/>
          <a:ext cx="2130264" cy="1168056"/>
        </p:xfrm>
        <a:graphic>
          <a:graphicData uri="http://schemas.openxmlformats.org/drawingml/2006/table">
            <a:tbl>
              <a:tblPr firstRow="1" bandRow="1">
                <a:tableStyleId>{5C22544A-7EE6-4342-B048-85BDC9FD1C3A}</a:tableStyleId>
              </a:tblPr>
              <a:tblGrid>
                <a:gridCol w="710088">
                  <a:extLst>
                    <a:ext uri="{9D8B030D-6E8A-4147-A177-3AD203B41FA5}">
                      <a16:colId xmlns:a16="http://schemas.microsoft.com/office/drawing/2014/main" val="3077352813"/>
                    </a:ext>
                  </a:extLst>
                </a:gridCol>
                <a:gridCol w="710088">
                  <a:extLst>
                    <a:ext uri="{9D8B030D-6E8A-4147-A177-3AD203B41FA5}">
                      <a16:colId xmlns:a16="http://schemas.microsoft.com/office/drawing/2014/main" val="256775899"/>
                    </a:ext>
                  </a:extLst>
                </a:gridCol>
                <a:gridCol w="710088">
                  <a:extLst>
                    <a:ext uri="{9D8B030D-6E8A-4147-A177-3AD203B41FA5}">
                      <a16:colId xmlns:a16="http://schemas.microsoft.com/office/drawing/2014/main" val="1307812660"/>
                    </a:ext>
                  </a:extLst>
                </a:gridCol>
              </a:tblGrid>
              <a:tr h="292014">
                <a:tc>
                  <a:txBody>
                    <a:bodyPr/>
                    <a:lstStyle/>
                    <a:p>
                      <a:pPr algn="ctr"/>
                      <a:r>
                        <a:rPr lang="en-US" sz="1200" dirty="0">
                          <a:solidFill>
                            <a:schemeClr val="tx1"/>
                          </a:solidFill>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err="1">
                          <a:solidFill>
                            <a:schemeClr val="tx1"/>
                          </a:solidFill>
                        </a:rPr>
                        <a:t>cow_id</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7206219"/>
                  </a:ext>
                </a:extLst>
              </a:tr>
              <a:tr h="292014">
                <a:tc>
                  <a:txBody>
                    <a:bodyPr/>
                    <a:lstStyle/>
                    <a:p>
                      <a:pPr algn="ctr"/>
                      <a:r>
                        <a:rPr lang="en-US" sz="1050" dirty="0">
                          <a:solidFill>
                            <a:schemeClr val="tx1"/>
                          </a:solidFill>
                        </a:rPr>
                        <a:t>12/3/20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3662285"/>
                  </a:ext>
                </a:extLst>
              </a:tr>
              <a:tr h="292014">
                <a:tc>
                  <a:txBody>
                    <a:bodyPr/>
                    <a:lstStyle/>
                    <a:p>
                      <a:pPr algn="ctr"/>
                      <a:r>
                        <a:rPr lang="en-US" sz="105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056567"/>
                  </a:ext>
                </a:extLst>
              </a:tr>
              <a:tr h="292014">
                <a:tc>
                  <a:txBody>
                    <a:bodyPr/>
                    <a:lstStyle/>
                    <a:p>
                      <a:pPr algn="ctr"/>
                      <a:r>
                        <a:rPr lang="en-US" sz="1050" dirty="0">
                          <a:solidFill>
                            <a:schemeClr val="tx1"/>
                          </a:solidFill>
                        </a:rPr>
                        <a:t>12/3/20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237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908962"/>
                  </a:ext>
                </a:extLst>
              </a:tr>
            </a:tbl>
          </a:graphicData>
        </a:graphic>
      </p:graphicFrame>
      <p:pic>
        <p:nvPicPr>
          <p:cNvPr id="171" name="Picture 170">
            <a:extLst>
              <a:ext uri="{FF2B5EF4-FFF2-40B4-BE49-F238E27FC236}">
                <a16:creationId xmlns:a16="http://schemas.microsoft.com/office/drawing/2014/main" id="{1C877979-9DBF-7E46-A686-A31AE66D8535}"/>
              </a:ext>
            </a:extLst>
          </p:cNvPr>
          <p:cNvPicPr>
            <a:picLocks noChangeAspect="1"/>
          </p:cNvPicPr>
          <p:nvPr/>
        </p:nvPicPr>
        <p:blipFill>
          <a:blip r:embed="rId10"/>
          <a:stretch>
            <a:fillRect/>
          </a:stretch>
        </p:blipFill>
        <p:spPr>
          <a:xfrm>
            <a:off x="759031" y="1016029"/>
            <a:ext cx="827118" cy="555437"/>
          </a:xfrm>
          <a:prstGeom prst="rect">
            <a:avLst/>
          </a:prstGeom>
        </p:spPr>
      </p:pic>
      <p:sp>
        <p:nvSpPr>
          <p:cNvPr id="172" name="TextBox 171">
            <a:extLst>
              <a:ext uri="{FF2B5EF4-FFF2-40B4-BE49-F238E27FC236}">
                <a16:creationId xmlns:a16="http://schemas.microsoft.com/office/drawing/2014/main" id="{DD248D48-3629-A94A-ACED-D21E1BD9F95B}"/>
              </a:ext>
            </a:extLst>
          </p:cNvPr>
          <p:cNvSpPr txBox="1"/>
          <p:nvPr/>
        </p:nvSpPr>
        <p:spPr>
          <a:xfrm>
            <a:off x="346433" y="1493735"/>
            <a:ext cx="1599862" cy="307777"/>
          </a:xfrm>
          <a:prstGeom prst="rect">
            <a:avLst/>
          </a:prstGeom>
          <a:noFill/>
        </p:spPr>
        <p:txBody>
          <a:bodyPr wrap="none" rtlCol="0">
            <a:spAutoFit/>
          </a:bodyPr>
          <a:lstStyle/>
          <a:p>
            <a:r>
              <a:rPr lang="en-US" sz="1400" dirty="0"/>
              <a:t>Integrate daily data</a:t>
            </a:r>
          </a:p>
        </p:txBody>
      </p:sp>
      <p:pic>
        <p:nvPicPr>
          <p:cNvPr id="180" name="Picture 179">
            <a:extLst>
              <a:ext uri="{FF2B5EF4-FFF2-40B4-BE49-F238E27FC236}">
                <a16:creationId xmlns:a16="http://schemas.microsoft.com/office/drawing/2014/main" id="{BC288DC2-A311-CC48-9F21-BBEA8E9310CE}"/>
              </a:ext>
            </a:extLst>
          </p:cNvPr>
          <p:cNvPicPr>
            <a:picLocks noChangeAspect="1"/>
          </p:cNvPicPr>
          <p:nvPr/>
        </p:nvPicPr>
        <p:blipFill>
          <a:blip r:embed="rId11"/>
          <a:stretch>
            <a:fillRect/>
          </a:stretch>
        </p:blipFill>
        <p:spPr>
          <a:xfrm>
            <a:off x="9291199" y="3247263"/>
            <a:ext cx="698716" cy="722006"/>
          </a:xfrm>
          <a:prstGeom prst="rect">
            <a:avLst/>
          </a:prstGeom>
        </p:spPr>
      </p:pic>
      <p:sp>
        <p:nvSpPr>
          <p:cNvPr id="55" name="TextBox 54">
            <a:extLst>
              <a:ext uri="{FF2B5EF4-FFF2-40B4-BE49-F238E27FC236}">
                <a16:creationId xmlns:a16="http://schemas.microsoft.com/office/drawing/2014/main" id="{FD0F3E0F-F6E4-3344-86A7-BD1DD94EECE2}"/>
              </a:ext>
            </a:extLst>
          </p:cNvPr>
          <p:cNvSpPr txBox="1"/>
          <p:nvPr/>
        </p:nvSpPr>
        <p:spPr>
          <a:xfrm>
            <a:off x="9975386" y="3361082"/>
            <a:ext cx="1254061" cy="276999"/>
          </a:xfrm>
          <a:prstGeom prst="rect">
            <a:avLst/>
          </a:prstGeom>
          <a:noFill/>
        </p:spPr>
        <p:txBody>
          <a:bodyPr wrap="none" rtlCol="0">
            <a:spAutoFit/>
          </a:bodyPr>
          <a:lstStyle/>
          <a:p>
            <a:r>
              <a:rPr lang="en-US" sz="1200" dirty="0"/>
              <a:t>Cascade backend</a:t>
            </a:r>
          </a:p>
        </p:txBody>
      </p:sp>
      <p:sp>
        <p:nvSpPr>
          <p:cNvPr id="64" name="TextBox 63">
            <a:extLst>
              <a:ext uri="{FF2B5EF4-FFF2-40B4-BE49-F238E27FC236}">
                <a16:creationId xmlns:a16="http://schemas.microsoft.com/office/drawing/2014/main" id="{BEF584D8-7DAA-1D49-B96A-6698F79B83B7}"/>
              </a:ext>
            </a:extLst>
          </p:cNvPr>
          <p:cNvSpPr txBox="1"/>
          <p:nvPr/>
        </p:nvSpPr>
        <p:spPr>
          <a:xfrm>
            <a:off x="8821352" y="736653"/>
            <a:ext cx="2527872" cy="461665"/>
          </a:xfrm>
          <a:prstGeom prst="rect">
            <a:avLst/>
          </a:prstGeom>
          <a:noFill/>
        </p:spPr>
        <p:txBody>
          <a:bodyPr wrap="none" rtlCol="0">
            <a:spAutoFit/>
          </a:bodyPr>
          <a:lstStyle/>
          <a:p>
            <a:r>
              <a:rPr lang="en-US" sz="1200" b="1" dirty="0">
                <a:solidFill>
                  <a:schemeClr val="accent1"/>
                </a:solidFill>
              </a:rPr>
              <a:t>&lt;field&gt;/&lt;</a:t>
            </a:r>
            <a:r>
              <a:rPr lang="en-US" sz="1200" b="1" dirty="0" err="1">
                <a:solidFill>
                  <a:schemeClr val="accent1"/>
                </a:solidFill>
              </a:rPr>
              <a:t>cow_id</a:t>
            </a:r>
            <a:r>
              <a:rPr lang="en-US" sz="1200" b="1" dirty="0">
                <a:solidFill>
                  <a:schemeClr val="accent1"/>
                </a:solidFill>
              </a:rPr>
              <a:t>&gt;{&lt;</a:t>
            </a:r>
            <a:r>
              <a:rPr lang="en-US" sz="1200" b="1" dirty="0" err="1">
                <a:solidFill>
                  <a:schemeClr val="accent1"/>
                </a:solidFill>
              </a:rPr>
              <a:t>ts</a:t>
            </a:r>
            <a:r>
              <a:rPr lang="en-US" sz="1200" b="1" dirty="0">
                <a:solidFill>
                  <a:schemeClr val="accent1"/>
                </a:solidFill>
              </a:rPr>
              <a:t>(</a:t>
            </a:r>
            <a:r>
              <a:rPr lang="en-US" sz="1200" b="1" dirty="0" err="1">
                <a:solidFill>
                  <a:schemeClr val="accent1"/>
                </a:solidFill>
              </a:rPr>
              <a:t>ver</a:t>
            </a:r>
            <a:r>
              <a:rPr lang="en-US" sz="1200" b="1" dirty="0">
                <a:solidFill>
                  <a:schemeClr val="accent1"/>
                </a:solidFill>
              </a:rPr>
              <a:t>)&gt;}</a:t>
            </a:r>
          </a:p>
          <a:p>
            <a:r>
              <a:rPr lang="en-US" sz="1200" b="1" dirty="0" err="1">
                <a:solidFill>
                  <a:schemeClr val="accent1"/>
                </a:solidFill>
              </a:rPr>
              <a:t>daily_protein</a:t>
            </a:r>
            <a:r>
              <a:rPr lang="en-US" sz="1200" b="1" dirty="0">
                <a:solidFill>
                  <a:schemeClr val="accent1"/>
                </a:solidFill>
              </a:rPr>
              <a:t>/cow_id1{ver_1} = 2.89</a:t>
            </a:r>
          </a:p>
        </p:txBody>
      </p:sp>
      <p:cxnSp>
        <p:nvCxnSpPr>
          <p:cNvPr id="78" name="Elbow Connector 77">
            <a:extLst>
              <a:ext uri="{FF2B5EF4-FFF2-40B4-BE49-F238E27FC236}">
                <a16:creationId xmlns:a16="http://schemas.microsoft.com/office/drawing/2014/main" id="{A5FDF846-ED48-5F42-A8BA-9BCA5B0EAFA8}"/>
              </a:ext>
            </a:extLst>
          </p:cNvPr>
          <p:cNvCxnSpPr>
            <a:cxnSpLocks/>
          </p:cNvCxnSpPr>
          <p:nvPr/>
        </p:nvCxnSpPr>
        <p:spPr>
          <a:xfrm rot="16200000" flipH="1">
            <a:off x="8026490" y="1583649"/>
            <a:ext cx="1975806" cy="1247186"/>
          </a:xfrm>
          <a:prstGeom prst="bentConnector3">
            <a:avLst>
              <a:gd name="adj1" fmla="val -4"/>
            </a:avLst>
          </a:prstGeom>
          <a:ln w="12700">
            <a:tailEnd type="triangle"/>
          </a:ln>
        </p:spPr>
        <p:style>
          <a:lnRef idx="1">
            <a:schemeClr val="dk1"/>
          </a:lnRef>
          <a:fillRef idx="0">
            <a:schemeClr val="dk1"/>
          </a:fillRef>
          <a:effectRef idx="0">
            <a:schemeClr val="dk1"/>
          </a:effectRef>
          <a:fontRef idx="minor">
            <a:schemeClr val="tx1"/>
          </a:fontRef>
        </p:style>
      </p:cxnSp>
      <p:cxnSp>
        <p:nvCxnSpPr>
          <p:cNvPr id="125" name="Elbow Connector 124">
            <a:extLst>
              <a:ext uri="{FF2B5EF4-FFF2-40B4-BE49-F238E27FC236}">
                <a16:creationId xmlns:a16="http://schemas.microsoft.com/office/drawing/2014/main" id="{9B6EFFB1-686B-004A-AB47-A92B25283F9E}"/>
              </a:ext>
            </a:extLst>
          </p:cNvPr>
          <p:cNvCxnSpPr>
            <a:cxnSpLocks/>
          </p:cNvCxnSpPr>
          <p:nvPr/>
        </p:nvCxnSpPr>
        <p:spPr>
          <a:xfrm>
            <a:off x="6179550" y="1985629"/>
            <a:ext cx="3000749" cy="1426584"/>
          </a:xfrm>
          <a:prstGeom prst="bentConnector3">
            <a:avLst>
              <a:gd name="adj1" fmla="val 189"/>
            </a:avLst>
          </a:prstGeom>
          <a:ln w="12700">
            <a:tailEnd type="triangle"/>
          </a:ln>
        </p:spPr>
        <p:style>
          <a:lnRef idx="1">
            <a:schemeClr val="dk1"/>
          </a:lnRef>
          <a:fillRef idx="0">
            <a:schemeClr val="dk1"/>
          </a:fillRef>
          <a:effectRef idx="0">
            <a:schemeClr val="dk1"/>
          </a:effectRef>
          <a:fontRef idx="minor">
            <a:schemeClr val="tx1"/>
          </a:fontRef>
        </p:style>
      </p:cxnSp>
      <p:sp>
        <p:nvSpPr>
          <p:cNvPr id="106" name="Rectangle 105">
            <a:extLst>
              <a:ext uri="{FF2B5EF4-FFF2-40B4-BE49-F238E27FC236}">
                <a16:creationId xmlns:a16="http://schemas.microsoft.com/office/drawing/2014/main" id="{DD49EF53-09D3-924E-A893-19579B9B5624}"/>
              </a:ext>
            </a:extLst>
          </p:cNvPr>
          <p:cNvSpPr/>
          <p:nvPr/>
        </p:nvSpPr>
        <p:spPr>
          <a:xfrm>
            <a:off x="6362339" y="3140074"/>
            <a:ext cx="2466766" cy="276999"/>
          </a:xfrm>
          <a:prstGeom prst="rect">
            <a:avLst/>
          </a:prstGeom>
        </p:spPr>
        <p:txBody>
          <a:bodyPr wrap="none">
            <a:spAutoFit/>
          </a:bodyPr>
          <a:lstStyle/>
          <a:p>
            <a:r>
              <a:rPr lang="en-US" sz="1200" b="1" dirty="0" err="1">
                <a:solidFill>
                  <a:schemeClr val="accent1"/>
                </a:solidFill>
              </a:rPr>
              <a:t>daily_fat</a:t>
            </a:r>
            <a:r>
              <a:rPr lang="en-US" sz="1200" b="1" dirty="0">
                <a:solidFill>
                  <a:schemeClr val="accent1"/>
                </a:solidFill>
              </a:rPr>
              <a:t>/cow_id237{ver_38} = 4.42</a:t>
            </a:r>
            <a:endParaRPr lang="en-US" sz="1200" dirty="0"/>
          </a:p>
        </p:txBody>
      </p:sp>
      <p:pic>
        <p:nvPicPr>
          <p:cNvPr id="114" name="Picture 113">
            <a:extLst>
              <a:ext uri="{FF2B5EF4-FFF2-40B4-BE49-F238E27FC236}">
                <a16:creationId xmlns:a16="http://schemas.microsoft.com/office/drawing/2014/main" id="{91CB4184-B4FA-8F40-9647-2512D4D7EDDD}"/>
              </a:ext>
            </a:extLst>
          </p:cNvPr>
          <p:cNvPicPr>
            <a:picLocks noChangeAspect="1"/>
          </p:cNvPicPr>
          <p:nvPr/>
        </p:nvPicPr>
        <p:blipFill>
          <a:blip r:embed="rId12"/>
          <a:stretch>
            <a:fillRect/>
          </a:stretch>
        </p:blipFill>
        <p:spPr>
          <a:xfrm>
            <a:off x="6727924" y="4422560"/>
            <a:ext cx="485866" cy="485866"/>
          </a:xfrm>
          <a:prstGeom prst="rect">
            <a:avLst/>
          </a:prstGeom>
        </p:spPr>
      </p:pic>
      <p:sp>
        <p:nvSpPr>
          <p:cNvPr id="115" name="TextBox 114">
            <a:extLst>
              <a:ext uri="{FF2B5EF4-FFF2-40B4-BE49-F238E27FC236}">
                <a16:creationId xmlns:a16="http://schemas.microsoft.com/office/drawing/2014/main" id="{4D0E2788-07F5-BE45-B053-160D7748CCF5}"/>
              </a:ext>
            </a:extLst>
          </p:cNvPr>
          <p:cNvSpPr txBox="1"/>
          <p:nvPr/>
        </p:nvSpPr>
        <p:spPr>
          <a:xfrm>
            <a:off x="7293072" y="4386060"/>
            <a:ext cx="1090876" cy="461665"/>
          </a:xfrm>
          <a:prstGeom prst="rect">
            <a:avLst/>
          </a:prstGeom>
          <a:noFill/>
        </p:spPr>
        <p:txBody>
          <a:bodyPr wrap="none" rtlCol="0">
            <a:spAutoFit/>
          </a:bodyPr>
          <a:lstStyle/>
          <a:p>
            <a:r>
              <a:rPr lang="en-US" sz="1200" dirty="0"/>
              <a:t>CV model</a:t>
            </a:r>
          </a:p>
          <a:p>
            <a:r>
              <a:rPr lang="en-US" sz="1200" dirty="0"/>
              <a:t>Image analysis</a:t>
            </a:r>
          </a:p>
        </p:txBody>
      </p:sp>
      <p:sp>
        <p:nvSpPr>
          <p:cNvPr id="131" name="TextBox 130">
            <a:extLst>
              <a:ext uri="{FF2B5EF4-FFF2-40B4-BE49-F238E27FC236}">
                <a16:creationId xmlns:a16="http://schemas.microsoft.com/office/drawing/2014/main" id="{3ACF060C-D055-D644-A0A4-FB3C5ED5580E}"/>
              </a:ext>
            </a:extLst>
          </p:cNvPr>
          <p:cNvSpPr txBox="1"/>
          <p:nvPr/>
        </p:nvSpPr>
        <p:spPr>
          <a:xfrm>
            <a:off x="9691593" y="1668928"/>
            <a:ext cx="2192716" cy="461665"/>
          </a:xfrm>
          <a:prstGeom prst="rect">
            <a:avLst/>
          </a:prstGeom>
          <a:noFill/>
        </p:spPr>
        <p:txBody>
          <a:bodyPr wrap="none" rtlCol="0">
            <a:spAutoFit/>
          </a:bodyPr>
          <a:lstStyle/>
          <a:p>
            <a:r>
              <a:rPr lang="en-US" sz="1200" dirty="0"/>
              <a:t>Download blobs from Azure &amp; </a:t>
            </a:r>
          </a:p>
          <a:p>
            <a:r>
              <a:rPr lang="en-US" sz="1200" dirty="0"/>
              <a:t>Store to Cascade VCSS subgroup</a:t>
            </a:r>
          </a:p>
        </p:txBody>
      </p:sp>
      <p:cxnSp>
        <p:nvCxnSpPr>
          <p:cNvPr id="155" name="Straight Arrow Connector 154">
            <a:extLst>
              <a:ext uri="{FF2B5EF4-FFF2-40B4-BE49-F238E27FC236}">
                <a16:creationId xmlns:a16="http://schemas.microsoft.com/office/drawing/2014/main" id="{DD61EA8C-3EEF-DB47-A44B-360BB4C76A26}"/>
              </a:ext>
            </a:extLst>
          </p:cNvPr>
          <p:cNvCxnSpPr>
            <a:cxnSpLocks/>
            <a:stCxn id="115" idx="1"/>
            <a:endCxn id="115" idx="3"/>
          </p:cNvCxnSpPr>
          <p:nvPr/>
        </p:nvCxnSpPr>
        <p:spPr>
          <a:xfrm>
            <a:off x="7293072" y="4616893"/>
            <a:ext cx="1090876" cy="0"/>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35" name="TextBox 134">
            <a:extLst>
              <a:ext uri="{FF2B5EF4-FFF2-40B4-BE49-F238E27FC236}">
                <a16:creationId xmlns:a16="http://schemas.microsoft.com/office/drawing/2014/main" id="{98E256A8-E0BE-4E44-B295-D8CD53A93D04}"/>
              </a:ext>
            </a:extLst>
          </p:cNvPr>
          <p:cNvSpPr txBox="1"/>
          <p:nvPr/>
        </p:nvSpPr>
        <p:spPr>
          <a:xfrm>
            <a:off x="8352418" y="4459282"/>
            <a:ext cx="1035348" cy="307777"/>
          </a:xfrm>
          <a:prstGeom prst="rect">
            <a:avLst/>
          </a:prstGeom>
          <a:noFill/>
        </p:spPr>
        <p:txBody>
          <a:bodyPr wrap="none" rtlCol="0">
            <a:spAutoFit/>
          </a:bodyPr>
          <a:lstStyle/>
          <a:p>
            <a:r>
              <a:rPr lang="en-US" sz="1400" dirty="0"/>
              <a:t>cow id: 127</a:t>
            </a:r>
          </a:p>
        </p:txBody>
      </p:sp>
      <p:sp>
        <p:nvSpPr>
          <p:cNvPr id="136" name="TextBox 135">
            <a:extLst>
              <a:ext uri="{FF2B5EF4-FFF2-40B4-BE49-F238E27FC236}">
                <a16:creationId xmlns:a16="http://schemas.microsoft.com/office/drawing/2014/main" id="{09E17BEA-6232-224D-B4B3-88A84995C1E8}"/>
              </a:ext>
            </a:extLst>
          </p:cNvPr>
          <p:cNvSpPr txBox="1"/>
          <p:nvPr/>
        </p:nvSpPr>
        <p:spPr>
          <a:xfrm>
            <a:off x="5953362" y="4889127"/>
            <a:ext cx="6253996" cy="307777"/>
          </a:xfrm>
          <a:prstGeom prst="rect">
            <a:avLst/>
          </a:prstGeom>
          <a:noFill/>
        </p:spPr>
        <p:txBody>
          <a:bodyPr wrap="square" rtlCol="0">
            <a:spAutoFit/>
          </a:bodyPr>
          <a:lstStyle/>
          <a:p>
            <a:r>
              <a:rPr lang="en-US" sz="1400" b="1" dirty="0"/>
              <a:t>LINQ query to retrieve data of most recent 10 days from Cascade about cow 128</a:t>
            </a:r>
          </a:p>
        </p:txBody>
      </p:sp>
      <p:pic>
        <p:nvPicPr>
          <p:cNvPr id="164" name="Picture 163">
            <a:extLst>
              <a:ext uri="{FF2B5EF4-FFF2-40B4-BE49-F238E27FC236}">
                <a16:creationId xmlns:a16="http://schemas.microsoft.com/office/drawing/2014/main" id="{29164BCD-0BBE-1748-A9BD-202E3848C2A7}"/>
              </a:ext>
            </a:extLst>
          </p:cNvPr>
          <p:cNvPicPr>
            <a:picLocks noChangeAspect="1"/>
          </p:cNvPicPr>
          <p:nvPr/>
        </p:nvPicPr>
        <p:blipFill>
          <a:blip r:embed="rId12"/>
          <a:stretch>
            <a:fillRect/>
          </a:stretch>
        </p:blipFill>
        <p:spPr>
          <a:xfrm>
            <a:off x="3933798" y="5792483"/>
            <a:ext cx="485866" cy="485866"/>
          </a:xfrm>
          <a:prstGeom prst="rect">
            <a:avLst/>
          </a:prstGeom>
        </p:spPr>
      </p:pic>
      <p:sp>
        <p:nvSpPr>
          <p:cNvPr id="166" name="TextBox 165">
            <a:extLst>
              <a:ext uri="{FF2B5EF4-FFF2-40B4-BE49-F238E27FC236}">
                <a16:creationId xmlns:a16="http://schemas.microsoft.com/office/drawing/2014/main" id="{C7D28B82-EF11-EB4A-8575-9FDB4A756CA7}"/>
              </a:ext>
            </a:extLst>
          </p:cNvPr>
          <p:cNvSpPr txBox="1"/>
          <p:nvPr/>
        </p:nvSpPr>
        <p:spPr>
          <a:xfrm>
            <a:off x="4664018" y="5816684"/>
            <a:ext cx="1157240" cy="461665"/>
          </a:xfrm>
          <a:prstGeom prst="rect">
            <a:avLst/>
          </a:prstGeom>
          <a:noFill/>
        </p:spPr>
        <p:txBody>
          <a:bodyPr wrap="none" rtlCol="0">
            <a:spAutoFit/>
          </a:bodyPr>
          <a:lstStyle/>
          <a:p>
            <a:r>
              <a:rPr lang="en-US" sz="1200" dirty="0"/>
              <a:t>ML Model</a:t>
            </a:r>
          </a:p>
          <a:p>
            <a:r>
              <a:rPr lang="en-US" sz="1200" dirty="0"/>
              <a:t>birth prediction</a:t>
            </a:r>
          </a:p>
        </p:txBody>
      </p:sp>
      <p:cxnSp>
        <p:nvCxnSpPr>
          <p:cNvPr id="167" name="Straight Arrow Connector 166">
            <a:extLst>
              <a:ext uri="{FF2B5EF4-FFF2-40B4-BE49-F238E27FC236}">
                <a16:creationId xmlns:a16="http://schemas.microsoft.com/office/drawing/2014/main" id="{61763CE4-177C-894A-99BF-1DE2DDD7537A}"/>
              </a:ext>
            </a:extLst>
          </p:cNvPr>
          <p:cNvCxnSpPr>
            <a:cxnSpLocks/>
          </p:cNvCxnSpPr>
          <p:nvPr/>
        </p:nvCxnSpPr>
        <p:spPr>
          <a:xfrm flipH="1" flipV="1">
            <a:off x="4484465" y="6035416"/>
            <a:ext cx="1598279" cy="1169"/>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15621137-90F9-B445-90E1-9C509117D4DE}"/>
              </a:ext>
            </a:extLst>
          </p:cNvPr>
          <p:cNvCxnSpPr>
            <a:cxnSpLocks/>
          </p:cNvCxnSpPr>
          <p:nvPr/>
        </p:nvCxnSpPr>
        <p:spPr>
          <a:xfrm flipV="1">
            <a:off x="4176731" y="5312092"/>
            <a:ext cx="0" cy="424977"/>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59" name="TextBox 158">
            <a:extLst>
              <a:ext uri="{FF2B5EF4-FFF2-40B4-BE49-F238E27FC236}">
                <a16:creationId xmlns:a16="http://schemas.microsoft.com/office/drawing/2014/main" id="{78744F77-FC53-5E46-851A-2359AEFFB560}"/>
              </a:ext>
            </a:extLst>
          </p:cNvPr>
          <p:cNvSpPr txBox="1"/>
          <p:nvPr/>
        </p:nvSpPr>
        <p:spPr>
          <a:xfrm>
            <a:off x="4150444" y="5312092"/>
            <a:ext cx="1508618" cy="461665"/>
          </a:xfrm>
          <a:prstGeom prst="rect">
            <a:avLst/>
          </a:prstGeom>
          <a:noFill/>
        </p:spPr>
        <p:txBody>
          <a:bodyPr wrap="none" rtlCol="0">
            <a:spAutoFit/>
          </a:bodyPr>
          <a:lstStyle/>
          <a:p>
            <a:r>
              <a:rPr lang="en-US" sz="1200" dirty="0"/>
              <a:t>Probability of calving</a:t>
            </a:r>
            <a:br>
              <a:rPr lang="en-US" sz="1200" dirty="0"/>
            </a:br>
            <a:r>
              <a:rPr lang="en-US" sz="1200" dirty="0"/>
              <a:t>in next 8h is: </a:t>
            </a:r>
            <a:r>
              <a:rPr lang="en-US" sz="1200" b="1" dirty="0">
                <a:solidFill>
                  <a:srgbClr val="00B050"/>
                </a:solidFill>
              </a:rPr>
              <a:t>80%</a:t>
            </a:r>
          </a:p>
        </p:txBody>
      </p:sp>
      <p:sp>
        <p:nvSpPr>
          <p:cNvPr id="51" name="TextBox 50">
            <a:extLst>
              <a:ext uri="{FF2B5EF4-FFF2-40B4-BE49-F238E27FC236}">
                <a16:creationId xmlns:a16="http://schemas.microsoft.com/office/drawing/2014/main" id="{E1A92FC5-01E8-B74A-9E86-710DB2B6F32A}"/>
              </a:ext>
            </a:extLst>
          </p:cNvPr>
          <p:cNvSpPr txBox="1"/>
          <p:nvPr/>
        </p:nvSpPr>
        <p:spPr>
          <a:xfrm>
            <a:off x="7379640" y="3561854"/>
            <a:ext cx="1645772" cy="461665"/>
          </a:xfrm>
          <a:prstGeom prst="rect">
            <a:avLst/>
          </a:prstGeom>
          <a:noFill/>
        </p:spPr>
        <p:txBody>
          <a:bodyPr wrap="none" rtlCol="0">
            <a:spAutoFit/>
          </a:bodyPr>
          <a:lstStyle/>
          <a:p>
            <a:r>
              <a:rPr lang="en-US" sz="1200" dirty="0"/>
              <a:t>Store to subgroup VCSS</a:t>
            </a:r>
          </a:p>
          <a:p>
            <a:r>
              <a:rPr lang="en-US" sz="1200" dirty="0"/>
              <a:t>Trigger image analysis</a:t>
            </a:r>
          </a:p>
        </p:txBody>
      </p:sp>
      <p:pic>
        <p:nvPicPr>
          <p:cNvPr id="16" name="Graphic 15" descr="Clapper board with solid fill">
            <a:extLst>
              <a:ext uri="{FF2B5EF4-FFF2-40B4-BE49-F238E27FC236}">
                <a16:creationId xmlns:a16="http://schemas.microsoft.com/office/drawing/2014/main" id="{64A74EEE-1055-E348-870B-54F51E3924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96916" y="3902807"/>
            <a:ext cx="305591" cy="305591"/>
          </a:xfrm>
          <a:prstGeom prst="rect">
            <a:avLst/>
          </a:prstGeom>
        </p:spPr>
      </p:pic>
      <p:sp>
        <p:nvSpPr>
          <p:cNvPr id="17" name="TextBox 16">
            <a:extLst>
              <a:ext uri="{FF2B5EF4-FFF2-40B4-BE49-F238E27FC236}">
                <a16:creationId xmlns:a16="http://schemas.microsoft.com/office/drawing/2014/main" id="{6E965A55-72B8-B440-BB0B-92B75899514B}"/>
              </a:ext>
            </a:extLst>
          </p:cNvPr>
          <p:cNvSpPr txBox="1"/>
          <p:nvPr/>
        </p:nvSpPr>
        <p:spPr>
          <a:xfrm>
            <a:off x="7313628" y="3994902"/>
            <a:ext cx="1744517" cy="276999"/>
          </a:xfrm>
          <a:prstGeom prst="rect">
            <a:avLst/>
          </a:prstGeom>
          <a:noFill/>
        </p:spPr>
        <p:txBody>
          <a:bodyPr wrap="none" rtlCol="0">
            <a:spAutoFit/>
          </a:bodyPr>
          <a:lstStyle/>
          <a:p>
            <a:r>
              <a:rPr lang="en-US" sz="1200" dirty="0"/>
              <a:t>Action = </a:t>
            </a:r>
            <a:r>
              <a:rPr lang="en-US" sz="1200" dirty="0" err="1"/>
              <a:t>black_cow_infer</a:t>
            </a:r>
            <a:endParaRPr lang="en-US" sz="1200" dirty="0"/>
          </a:p>
        </p:txBody>
      </p:sp>
      <p:sp>
        <p:nvSpPr>
          <p:cNvPr id="2" name="TextBox 1">
            <a:extLst>
              <a:ext uri="{FF2B5EF4-FFF2-40B4-BE49-F238E27FC236}">
                <a16:creationId xmlns:a16="http://schemas.microsoft.com/office/drawing/2014/main" id="{43F9F3CF-5FF2-514E-8558-E4575FC150D1}"/>
              </a:ext>
            </a:extLst>
          </p:cNvPr>
          <p:cNvSpPr txBox="1"/>
          <p:nvPr/>
        </p:nvSpPr>
        <p:spPr>
          <a:xfrm>
            <a:off x="4285673" y="-314036"/>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855C989A-6EFA-DF4E-BEE9-7ADAF72425D7}"/>
              </a:ext>
            </a:extLst>
          </p:cNvPr>
          <p:cNvPicPr>
            <a:picLocks noChangeAspect="1"/>
          </p:cNvPicPr>
          <p:nvPr/>
        </p:nvPicPr>
        <p:blipFill>
          <a:blip r:embed="rId15"/>
          <a:stretch>
            <a:fillRect/>
          </a:stretch>
        </p:blipFill>
        <p:spPr>
          <a:xfrm>
            <a:off x="6620896" y="2356090"/>
            <a:ext cx="5419254" cy="421404"/>
          </a:xfrm>
          <a:prstGeom prst="rect">
            <a:avLst/>
          </a:prstGeom>
        </p:spPr>
      </p:pic>
      <p:pic>
        <p:nvPicPr>
          <p:cNvPr id="8" name="Picture 7">
            <a:extLst>
              <a:ext uri="{FF2B5EF4-FFF2-40B4-BE49-F238E27FC236}">
                <a16:creationId xmlns:a16="http://schemas.microsoft.com/office/drawing/2014/main" id="{1BB0A9C4-B7AD-7046-9818-DFF67A82FFAB}"/>
              </a:ext>
            </a:extLst>
          </p:cNvPr>
          <p:cNvPicPr>
            <a:picLocks noChangeAspect="1"/>
          </p:cNvPicPr>
          <p:nvPr/>
        </p:nvPicPr>
        <p:blipFill>
          <a:blip r:embed="rId16"/>
          <a:stretch>
            <a:fillRect/>
          </a:stretch>
        </p:blipFill>
        <p:spPr>
          <a:xfrm>
            <a:off x="6327098" y="5138781"/>
            <a:ext cx="4651435" cy="1555909"/>
          </a:xfrm>
          <a:prstGeom prst="rect">
            <a:avLst/>
          </a:prstGeom>
        </p:spPr>
      </p:pic>
      <p:pic>
        <p:nvPicPr>
          <p:cNvPr id="10" name="Picture 9">
            <a:extLst>
              <a:ext uri="{FF2B5EF4-FFF2-40B4-BE49-F238E27FC236}">
                <a16:creationId xmlns:a16="http://schemas.microsoft.com/office/drawing/2014/main" id="{372DB1BA-9BAE-F245-8F69-8883B838EED6}"/>
              </a:ext>
            </a:extLst>
          </p:cNvPr>
          <p:cNvPicPr>
            <a:picLocks noChangeAspect="1"/>
          </p:cNvPicPr>
          <p:nvPr/>
        </p:nvPicPr>
        <p:blipFill>
          <a:blip r:embed="rId17"/>
          <a:stretch>
            <a:fillRect/>
          </a:stretch>
        </p:blipFill>
        <p:spPr>
          <a:xfrm>
            <a:off x="9363088" y="3243416"/>
            <a:ext cx="2699066" cy="1616346"/>
          </a:xfrm>
          <a:prstGeom prst="rect">
            <a:avLst/>
          </a:prstGeom>
        </p:spPr>
      </p:pic>
    </p:spTree>
    <p:extLst>
      <p:ext uri="{BB962C8B-B14F-4D97-AF65-F5344CB8AC3E}">
        <p14:creationId xmlns:p14="http://schemas.microsoft.com/office/powerpoint/2010/main" val="1426020535"/>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randombar(horizontal)">
                                      <p:cBhvr>
                                        <p:cTn id="13" dur="500"/>
                                        <p:tgtEl>
                                          <p:spTgt spid="16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par>
                                <p:cTn id="19" presetID="14" presetClass="entr" presetSubtype="1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animEffect transition="in" filter="randombar(horizontal)">
                                      <p:cBhvr>
                                        <p:cTn id="21" dur="500"/>
                                        <p:tgtEl>
                                          <p:spTgt spid="15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0"/>
                                        </p:tgtEl>
                                        <p:attrNameLst>
                                          <p:attrName>style.visibility</p:attrName>
                                        </p:attrNameLst>
                                      </p:cBhvr>
                                      <p:to>
                                        <p:strVal val="visible"/>
                                      </p:to>
                                    </p:set>
                                    <p:animEffect transition="in" filter="randombar(horizontal)">
                                      <p:cBhvr>
                                        <p:cTn id="24" dur="500"/>
                                        <p:tgtEl>
                                          <p:spTgt spid="16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randombar(horizontal)">
                                      <p:cBhvr>
                                        <p:cTn id="27" dur="500"/>
                                        <p:tgtEl>
                                          <p:spTgt spid="172"/>
                                        </p:tgtEl>
                                      </p:cBhvr>
                                    </p:animEffect>
                                  </p:childTnLst>
                                </p:cTn>
                              </p:par>
                              <p:par>
                                <p:cTn id="28" presetID="14" presetClass="entr" presetSubtype="10" fill="hold" nodeType="withEffect">
                                  <p:stCondLst>
                                    <p:cond delay="0"/>
                                  </p:stCondLst>
                                  <p:childTnLst>
                                    <p:set>
                                      <p:cBhvr>
                                        <p:cTn id="29" dur="1" fill="hold">
                                          <p:stCondLst>
                                            <p:cond delay="0"/>
                                          </p:stCondLst>
                                        </p:cTn>
                                        <p:tgtEl>
                                          <p:spTgt spid="171"/>
                                        </p:tgtEl>
                                        <p:attrNameLst>
                                          <p:attrName>style.visibility</p:attrName>
                                        </p:attrNameLst>
                                      </p:cBhvr>
                                      <p:to>
                                        <p:strVal val="visible"/>
                                      </p:to>
                                    </p:set>
                                    <p:animEffect transition="in" filter="randombar(horizontal)">
                                      <p:cBhvr>
                                        <p:cTn id="30" dur="500"/>
                                        <p:tgtEl>
                                          <p:spTgt spid="171"/>
                                        </p:tgtEl>
                                      </p:cBhvr>
                                    </p:animEffect>
                                  </p:childTnLst>
                                </p:cTn>
                              </p:par>
                              <p:par>
                                <p:cTn id="31" presetID="14" presetClass="entr" presetSubtype="10" fill="hold" nodeType="with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randombar(horizontal)">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randombar(horizontal)">
                                      <p:cBhvr>
                                        <p:cTn id="38" dur="500"/>
                                        <p:tgtEl>
                                          <p:spTgt spid="106"/>
                                        </p:tgtEl>
                                      </p:cBhvr>
                                    </p:animEffect>
                                  </p:childTnLst>
                                </p:cTn>
                              </p:par>
                              <p:par>
                                <p:cTn id="39" presetID="14" presetClass="entr" presetSubtype="10" fill="hold" nodeType="with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randombar(horizontal)">
                                      <p:cBhvr>
                                        <p:cTn id="41" dur="500"/>
                                        <p:tgtEl>
                                          <p:spTgt spid="12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1"/>
                                        </p:tgtEl>
                                        <p:attrNameLst>
                                          <p:attrName>style.visibility</p:attrName>
                                        </p:attrNameLst>
                                      </p:cBhvr>
                                      <p:to>
                                        <p:strVal val="visible"/>
                                      </p:to>
                                    </p:set>
                                    <p:animEffect transition="in" filter="randombar(horizontal)">
                                      <p:cBhvr>
                                        <p:cTn id="44" dur="500"/>
                                        <p:tgtEl>
                                          <p:spTgt spid="131"/>
                                        </p:tgtEl>
                                      </p:cBhvr>
                                    </p:animEffect>
                                  </p:childTnLst>
                                </p:cTn>
                              </p:par>
                              <p:par>
                                <p:cTn id="45" presetID="14"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randombar(horizontal)">
                                      <p:cBhvr>
                                        <p:cTn id="47" dur="500"/>
                                        <p:tgtEl>
                                          <p:spTgt spid="7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randombar(horizontal)">
                                      <p:cBhvr>
                                        <p:cTn id="50" dur="500"/>
                                        <p:tgtEl>
                                          <p:spTgt spid="64"/>
                                        </p:tgtEl>
                                      </p:cBhvr>
                                    </p:animEffect>
                                  </p:childTnLst>
                                </p:cTn>
                              </p:par>
                              <p:par>
                                <p:cTn id="51" presetID="14" presetClass="entr" presetSubtype="1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randombar(horizont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37"/>
                                        </p:tgtEl>
                                        <p:attrNameLst>
                                          <p:attrName>style.visibility</p:attrName>
                                        </p:attrNameLst>
                                      </p:cBhvr>
                                      <p:to>
                                        <p:strVal val="visible"/>
                                      </p:to>
                                    </p:set>
                                    <p:animEffect transition="in" filter="randombar(horizontal)">
                                      <p:cBhvr>
                                        <p:cTn id="58" dur="500"/>
                                        <p:tgtEl>
                                          <p:spTgt spid="1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46"/>
                                        </p:tgtEl>
                                        <p:attrNameLst>
                                          <p:attrName>style.visibility</p:attrName>
                                        </p:attrNameLst>
                                      </p:cBhvr>
                                      <p:to>
                                        <p:strVal val="visible"/>
                                      </p:to>
                                    </p:set>
                                    <p:animEffect transition="in" filter="randombar(horizontal)">
                                      <p:cBhvr>
                                        <p:cTn id="61" dur="500"/>
                                        <p:tgtEl>
                                          <p:spTgt spid="146"/>
                                        </p:tgtEl>
                                      </p:cBhvr>
                                    </p:animEffect>
                                  </p:childTnLst>
                                </p:cTn>
                              </p:par>
                              <p:par>
                                <p:cTn id="62" presetID="14" presetClass="entr" presetSubtype="10" fill="hold" nodeType="withEffect">
                                  <p:stCondLst>
                                    <p:cond delay="0"/>
                                  </p:stCondLst>
                                  <p:childTnLst>
                                    <p:set>
                                      <p:cBhvr>
                                        <p:cTn id="63" dur="1" fill="hold">
                                          <p:stCondLst>
                                            <p:cond delay="0"/>
                                          </p:stCondLst>
                                        </p:cTn>
                                        <p:tgtEl>
                                          <p:spTgt spid="134"/>
                                        </p:tgtEl>
                                        <p:attrNameLst>
                                          <p:attrName>style.visibility</p:attrName>
                                        </p:attrNameLst>
                                      </p:cBhvr>
                                      <p:to>
                                        <p:strVal val="visible"/>
                                      </p:to>
                                    </p:set>
                                    <p:animEffect transition="in" filter="randombar(horizontal)">
                                      <p:cBhvr>
                                        <p:cTn id="64" dur="500"/>
                                        <p:tgtEl>
                                          <p:spTgt spid="134"/>
                                        </p:tgtEl>
                                      </p:cBhvr>
                                    </p:animEffect>
                                  </p:childTnLst>
                                </p:cTn>
                              </p:par>
                              <p:par>
                                <p:cTn id="65" presetID="14" presetClass="entr" presetSubtype="10" fill="hold" nodeType="withEffect">
                                  <p:stCondLst>
                                    <p:cond delay="0"/>
                                  </p:stCondLst>
                                  <p:childTnLst>
                                    <p:set>
                                      <p:cBhvr>
                                        <p:cTn id="66" dur="1" fill="hold">
                                          <p:stCondLst>
                                            <p:cond delay="0"/>
                                          </p:stCondLst>
                                        </p:cTn>
                                        <p:tgtEl>
                                          <p:spTgt spid="151"/>
                                        </p:tgtEl>
                                        <p:attrNameLst>
                                          <p:attrName>style.visibility</p:attrName>
                                        </p:attrNameLst>
                                      </p:cBhvr>
                                      <p:to>
                                        <p:strVal val="visible"/>
                                      </p:to>
                                    </p:set>
                                    <p:animEffect transition="in" filter="randombar(horizontal)">
                                      <p:cBhvr>
                                        <p:cTn id="67" dur="500"/>
                                        <p:tgtEl>
                                          <p:spTgt spid="151"/>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randombar(horizontal)">
                                      <p:cBhvr>
                                        <p:cTn id="70" dur="500"/>
                                        <p:tgtEl>
                                          <p:spTgt spid="51"/>
                                        </p:tgtEl>
                                      </p:cBhvr>
                                    </p:animEffect>
                                  </p:childTnLst>
                                </p:cTn>
                              </p:par>
                              <p:par>
                                <p:cTn id="71" presetID="14" presetClass="entr" presetSubtype="10" fill="hold" nodeType="withEffect">
                                  <p:stCondLst>
                                    <p:cond delay="0"/>
                                  </p:stCondLst>
                                  <p:childTnLst>
                                    <p:set>
                                      <p:cBhvr>
                                        <p:cTn id="72" dur="1" fill="hold">
                                          <p:stCondLst>
                                            <p:cond delay="0"/>
                                          </p:stCondLst>
                                        </p:cTn>
                                        <p:tgtEl>
                                          <p:spTgt spid="128"/>
                                        </p:tgtEl>
                                        <p:attrNameLst>
                                          <p:attrName>style.visibility</p:attrName>
                                        </p:attrNameLst>
                                      </p:cBhvr>
                                      <p:to>
                                        <p:strVal val="visible"/>
                                      </p:to>
                                    </p:set>
                                    <p:animEffect transition="in" filter="randombar(horizontal)">
                                      <p:cBhvr>
                                        <p:cTn id="73" dur="500"/>
                                        <p:tgtEl>
                                          <p:spTgt spid="128"/>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44"/>
                                        </p:tgtEl>
                                        <p:attrNameLst>
                                          <p:attrName>style.visibility</p:attrName>
                                        </p:attrNameLst>
                                      </p:cBhvr>
                                      <p:to>
                                        <p:strVal val="visible"/>
                                      </p:to>
                                    </p:set>
                                    <p:animEffect transition="in" filter="randombar(horizontal)">
                                      <p:cBhvr>
                                        <p:cTn id="76" dur="500"/>
                                        <p:tgtEl>
                                          <p:spTgt spid="144"/>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randombar(horizontal)">
                                      <p:cBhvr>
                                        <p:cTn id="81" dur="500"/>
                                        <p:tgtEl>
                                          <p:spTgt spid="16"/>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randombar(horizontal)">
                                      <p:cBhvr>
                                        <p:cTn id="84" dur="500"/>
                                        <p:tgtEl>
                                          <p:spTgt spid="17"/>
                                        </p:tgtEl>
                                      </p:cBhvr>
                                    </p:animEffect>
                                  </p:childTnLst>
                                </p:cTn>
                              </p:par>
                              <p:par>
                                <p:cTn id="85" presetID="14" presetClass="entr" presetSubtype="10" fill="hold" nodeType="withEffect">
                                  <p:stCondLst>
                                    <p:cond delay="0"/>
                                  </p:stCondLst>
                                  <p:childTnLst>
                                    <p:set>
                                      <p:cBhvr>
                                        <p:cTn id="86" dur="1" fill="hold">
                                          <p:stCondLst>
                                            <p:cond delay="0"/>
                                          </p:stCondLst>
                                        </p:cTn>
                                        <p:tgtEl>
                                          <p:spTgt spid="114"/>
                                        </p:tgtEl>
                                        <p:attrNameLst>
                                          <p:attrName>style.visibility</p:attrName>
                                        </p:attrNameLst>
                                      </p:cBhvr>
                                      <p:to>
                                        <p:strVal val="visible"/>
                                      </p:to>
                                    </p:set>
                                    <p:animEffect transition="in" filter="randombar(horizontal)">
                                      <p:cBhvr>
                                        <p:cTn id="87" dur="500"/>
                                        <p:tgtEl>
                                          <p:spTgt spid="114"/>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randombar(horizontal)">
                                      <p:cBhvr>
                                        <p:cTn id="90" dur="500"/>
                                        <p:tgtEl>
                                          <p:spTgt spid="115"/>
                                        </p:tgtEl>
                                      </p:cBhvr>
                                    </p:animEffect>
                                  </p:childTnLst>
                                </p:cTn>
                              </p:par>
                              <p:par>
                                <p:cTn id="91" presetID="14" presetClass="entr" presetSubtype="10" fill="hold" nodeType="withEffect">
                                  <p:stCondLst>
                                    <p:cond delay="0"/>
                                  </p:stCondLst>
                                  <p:childTnLst>
                                    <p:set>
                                      <p:cBhvr>
                                        <p:cTn id="92" dur="1" fill="hold">
                                          <p:stCondLst>
                                            <p:cond delay="0"/>
                                          </p:stCondLst>
                                        </p:cTn>
                                        <p:tgtEl>
                                          <p:spTgt spid="155"/>
                                        </p:tgtEl>
                                        <p:attrNameLst>
                                          <p:attrName>style.visibility</p:attrName>
                                        </p:attrNameLst>
                                      </p:cBhvr>
                                      <p:to>
                                        <p:strVal val="visible"/>
                                      </p:to>
                                    </p:set>
                                    <p:animEffect transition="in" filter="randombar(horizontal)">
                                      <p:cBhvr>
                                        <p:cTn id="93" dur="500"/>
                                        <p:tgtEl>
                                          <p:spTgt spid="155"/>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135"/>
                                        </p:tgtEl>
                                        <p:attrNameLst>
                                          <p:attrName>style.visibility</p:attrName>
                                        </p:attrNameLst>
                                      </p:cBhvr>
                                      <p:to>
                                        <p:strVal val="visible"/>
                                      </p:to>
                                    </p:set>
                                    <p:animEffect transition="in" filter="randombar(horizontal)">
                                      <p:cBhvr>
                                        <p:cTn id="96" dur="500"/>
                                        <p:tgtEl>
                                          <p:spTgt spid="135"/>
                                        </p:tgtEl>
                                      </p:cBhvr>
                                    </p:animEffect>
                                  </p:childTnLst>
                                </p:cTn>
                              </p:par>
                              <p:par>
                                <p:cTn id="97" presetID="14" presetClass="entr" presetSubtype="10" fill="hold" nodeType="with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randombar(horizontal)">
                                      <p:cBhvr>
                                        <p:cTn id="99" dur="500"/>
                                        <p:tgtEl>
                                          <p:spTgt spid="10"/>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randombar(horizontal)">
                                      <p:cBhvr>
                                        <p:cTn id="104" dur="500"/>
                                        <p:tgtEl>
                                          <p:spTgt spid="8"/>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136"/>
                                        </p:tgtEl>
                                        <p:attrNameLst>
                                          <p:attrName>style.visibility</p:attrName>
                                        </p:attrNameLst>
                                      </p:cBhvr>
                                      <p:to>
                                        <p:strVal val="visible"/>
                                      </p:to>
                                    </p:set>
                                    <p:animEffect transition="in" filter="randombar(horizontal)">
                                      <p:cBhvr>
                                        <p:cTn id="107" dur="500"/>
                                        <p:tgtEl>
                                          <p:spTgt spid="136"/>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167"/>
                                        </p:tgtEl>
                                        <p:attrNameLst>
                                          <p:attrName>style.visibility</p:attrName>
                                        </p:attrNameLst>
                                      </p:cBhvr>
                                      <p:to>
                                        <p:strVal val="visible"/>
                                      </p:to>
                                    </p:set>
                                    <p:animEffect transition="in" filter="randombar(horizontal)">
                                      <p:cBhvr>
                                        <p:cTn id="112" dur="500"/>
                                        <p:tgtEl>
                                          <p:spTgt spid="167"/>
                                        </p:tgtEl>
                                      </p:cBhvr>
                                    </p:animEffect>
                                  </p:childTnLst>
                                </p:cTn>
                              </p:par>
                              <p:par>
                                <p:cTn id="113" presetID="14" presetClass="entr" presetSubtype="10" fill="hold" grpId="0" nodeType="withEffect">
                                  <p:stCondLst>
                                    <p:cond delay="0"/>
                                  </p:stCondLst>
                                  <p:childTnLst>
                                    <p:set>
                                      <p:cBhvr>
                                        <p:cTn id="114" dur="1" fill="hold">
                                          <p:stCondLst>
                                            <p:cond delay="0"/>
                                          </p:stCondLst>
                                        </p:cTn>
                                        <p:tgtEl>
                                          <p:spTgt spid="166"/>
                                        </p:tgtEl>
                                        <p:attrNameLst>
                                          <p:attrName>style.visibility</p:attrName>
                                        </p:attrNameLst>
                                      </p:cBhvr>
                                      <p:to>
                                        <p:strVal val="visible"/>
                                      </p:to>
                                    </p:set>
                                    <p:animEffect transition="in" filter="randombar(horizontal)">
                                      <p:cBhvr>
                                        <p:cTn id="115" dur="500"/>
                                        <p:tgtEl>
                                          <p:spTgt spid="166"/>
                                        </p:tgtEl>
                                      </p:cBhvr>
                                    </p:animEffect>
                                  </p:childTnLst>
                                </p:cTn>
                              </p:par>
                              <p:par>
                                <p:cTn id="116" presetID="14" presetClass="entr" presetSubtype="10" fill="hold" nodeType="withEffect">
                                  <p:stCondLst>
                                    <p:cond delay="0"/>
                                  </p:stCondLst>
                                  <p:childTnLst>
                                    <p:set>
                                      <p:cBhvr>
                                        <p:cTn id="117" dur="1" fill="hold">
                                          <p:stCondLst>
                                            <p:cond delay="0"/>
                                          </p:stCondLst>
                                        </p:cTn>
                                        <p:tgtEl>
                                          <p:spTgt spid="164"/>
                                        </p:tgtEl>
                                        <p:attrNameLst>
                                          <p:attrName>style.visibility</p:attrName>
                                        </p:attrNameLst>
                                      </p:cBhvr>
                                      <p:to>
                                        <p:strVal val="visible"/>
                                      </p:to>
                                    </p:set>
                                    <p:animEffect transition="in" filter="randombar(horizontal)">
                                      <p:cBhvr>
                                        <p:cTn id="118" dur="500"/>
                                        <p:tgtEl>
                                          <p:spTgt spid="164"/>
                                        </p:tgtEl>
                                      </p:cBhvr>
                                    </p:animEffect>
                                  </p:childTnLst>
                                </p:cTn>
                              </p:par>
                              <p:par>
                                <p:cTn id="119" presetID="14" presetClass="entr" presetSubtype="10" fill="hold" nodeType="withEffect">
                                  <p:stCondLst>
                                    <p:cond delay="0"/>
                                  </p:stCondLst>
                                  <p:childTnLst>
                                    <p:set>
                                      <p:cBhvr>
                                        <p:cTn id="120" dur="1" fill="hold">
                                          <p:stCondLst>
                                            <p:cond delay="0"/>
                                          </p:stCondLst>
                                        </p:cTn>
                                        <p:tgtEl>
                                          <p:spTgt spid="158"/>
                                        </p:tgtEl>
                                        <p:attrNameLst>
                                          <p:attrName>style.visibility</p:attrName>
                                        </p:attrNameLst>
                                      </p:cBhvr>
                                      <p:to>
                                        <p:strVal val="visible"/>
                                      </p:to>
                                    </p:set>
                                    <p:animEffect transition="in" filter="randombar(horizontal)">
                                      <p:cBhvr>
                                        <p:cTn id="121" dur="500"/>
                                        <p:tgtEl>
                                          <p:spTgt spid="158"/>
                                        </p:tgtEl>
                                      </p:cBhvr>
                                    </p:animEffect>
                                  </p:childTnLst>
                                </p:cTn>
                              </p:par>
                              <p:par>
                                <p:cTn id="122" presetID="14" presetClass="entr" presetSubtype="10" fill="hold" grpId="0" nodeType="withEffect">
                                  <p:stCondLst>
                                    <p:cond delay="0"/>
                                  </p:stCondLst>
                                  <p:childTnLst>
                                    <p:set>
                                      <p:cBhvr>
                                        <p:cTn id="123" dur="1" fill="hold">
                                          <p:stCondLst>
                                            <p:cond delay="0"/>
                                          </p:stCondLst>
                                        </p:cTn>
                                        <p:tgtEl>
                                          <p:spTgt spid="159"/>
                                        </p:tgtEl>
                                        <p:attrNameLst>
                                          <p:attrName>style.visibility</p:attrName>
                                        </p:attrNameLst>
                                      </p:cBhvr>
                                      <p:to>
                                        <p:strVal val="visible"/>
                                      </p:to>
                                    </p:set>
                                    <p:animEffect transition="in" filter="randombar(horizontal)">
                                      <p:cBhvr>
                                        <p:cTn id="124" dur="500"/>
                                        <p:tgtEl>
                                          <p:spTgt spid="159"/>
                                        </p:tgtEl>
                                      </p:cBhvr>
                                    </p:animEffect>
                                  </p:childTnLst>
                                </p:cTn>
                              </p:par>
                              <p:par>
                                <p:cTn id="125" presetID="14" presetClass="entr" presetSubtype="10" fill="hold" nodeType="withEffect">
                                  <p:stCondLst>
                                    <p:cond delay="0"/>
                                  </p:stCondLst>
                                  <p:childTnLst>
                                    <p:set>
                                      <p:cBhvr>
                                        <p:cTn id="126" dur="1" fill="hold">
                                          <p:stCondLst>
                                            <p:cond delay="0"/>
                                          </p:stCondLst>
                                        </p:cTn>
                                        <p:tgtEl>
                                          <p:spTgt spid="6"/>
                                        </p:tgtEl>
                                        <p:attrNameLst>
                                          <p:attrName>style.visibility</p:attrName>
                                        </p:attrNameLst>
                                      </p:cBhvr>
                                      <p:to>
                                        <p:strVal val="visible"/>
                                      </p:to>
                                    </p:set>
                                    <p:animEffect transition="in" filter="randombar(horizontal)">
                                      <p:cBhvr>
                                        <p:cTn id="1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6" grpId="0"/>
      <p:bldP spid="144" grpId="0"/>
      <p:bldP spid="160" grpId="0"/>
      <p:bldP spid="172" grpId="0"/>
      <p:bldP spid="64" grpId="0"/>
      <p:bldP spid="106" grpId="0"/>
      <p:bldP spid="115" grpId="0"/>
      <p:bldP spid="131" grpId="0"/>
      <p:bldP spid="135" grpId="0"/>
      <p:bldP spid="136" grpId="0"/>
      <p:bldP spid="166" grpId="0"/>
      <p:bldP spid="159" grpId="0"/>
      <p:bldP spid="5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of things (</a:t>
            </a:r>
            <a:r>
              <a:rPr lang="en-US" dirty="0" err="1"/>
              <a:t>I</a:t>
            </a:r>
            <a:r>
              <a:rPr lang="en-US" sz="4000" dirty="0" err="1"/>
              <a:t>o</a:t>
            </a:r>
            <a:r>
              <a:rPr lang="en-US" dirty="0" err="1"/>
              <a:t>T</a:t>
            </a:r>
            <a:r>
              <a:rPr lang="en-US" dirty="0"/>
              <a:t>)</a:t>
            </a:r>
          </a:p>
        </p:txBody>
      </p:sp>
      <p:sp>
        <p:nvSpPr>
          <p:cNvPr id="3" name="Content Placeholder 2"/>
          <p:cNvSpPr>
            <a:spLocks noGrp="1"/>
          </p:cNvSpPr>
          <p:nvPr>
            <p:ph idx="1"/>
          </p:nvPr>
        </p:nvSpPr>
        <p:spPr/>
        <p:txBody>
          <a:bodyPr/>
          <a:lstStyle/>
          <a:p>
            <a:r>
              <a:rPr lang="en-US" dirty="0"/>
              <a:t>Today’s cloud has been enlarged in recent years so that we can connect devices to the cloud, very much in the same way as we attach clients.</a:t>
            </a:r>
          </a:p>
          <a:p>
            <a:endParaRPr lang="en-US" dirty="0"/>
          </a:p>
          <a:p>
            <a:r>
              <a:rPr lang="en-US" dirty="0"/>
              <a:t>The idea is to create a device (say, a smart thermostat) so that it produces web pages in the same format used when a web browser talks to the cloud.  Now the sensor can “talk to the cloud” to upload new data.</a:t>
            </a:r>
          </a:p>
          <a:p>
            <a:endParaRPr lang="en-US" dirty="0"/>
          </a:p>
          <a:p>
            <a:r>
              <a:rPr lang="en-US" dirty="0"/>
              <a:t>Same for things that take actions (“actuators”).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53992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A0DF-642F-41B9-9468-6DCB05DBE211}"/>
              </a:ext>
            </a:extLst>
          </p:cNvPr>
          <p:cNvSpPr>
            <a:spLocks noGrp="1"/>
          </p:cNvSpPr>
          <p:nvPr>
            <p:ph type="title"/>
          </p:nvPr>
        </p:nvSpPr>
        <p:spPr/>
        <p:txBody>
          <a:bodyPr/>
          <a:lstStyle/>
          <a:p>
            <a:r>
              <a:rPr lang="en-US" dirty="0"/>
              <a:t>What is IoT best at, today?</a:t>
            </a:r>
          </a:p>
        </p:txBody>
      </p:sp>
      <p:sp>
        <p:nvSpPr>
          <p:cNvPr id="3" name="Content Placeholder 2">
            <a:extLst>
              <a:ext uri="{FF2B5EF4-FFF2-40B4-BE49-F238E27FC236}">
                <a16:creationId xmlns:a16="http://schemas.microsoft.com/office/drawing/2014/main" id="{1DF966B5-8EFF-4B2F-818D-DC110D611F06}"/>
              </a:ext>
            </a:extLst>
          </p:cNvPr>
          <p:cNvSpPr>
            <a:spLocks noGrp="1"/>
          </p:cNvSpPr>
          <p:nvPr>
            <p:ph idx="1"/>
          </p:nvPr>
        </p:nvSpPr>
        <p:spPr>
          <a:xfrm>
            <a:off x="1024128" y="2448560"/>
            <a:ext cx="11045952" cy="4155440"/>
          </a:xfrm>
        </p:spPr>
        <p:txBody>
          <a:bodyPr>
            <a:normAutofit/>
          </a:bodyPr>
          <a:lstStyle/>
          <a:p>
            <a:r>
              <a:rPr lang="en-US" dirty="0"/>
              <a:t>Suppose a company wants to implement a good physical security solution.</a:t>
            </a:r>
          </a:p>
          <a:p>
            <a:endParaRPr lang="en-US" dirty="0"/>
          </a:p>
          <a:p>
            <a:r>
              <a:rPr lang="en-US" dirty="0"/>
              <a:t>This could include swipe cards, facial recognition, </a:t>
            </a:r>
            <a:r>
              <a:rPr lang="en-US" dirty="0" err="1"/>
              <a:t>etc</a:t>
            </a:r>
            <a:r>
              <a:rPr lang="en-US" dirty="0"/>
              <a:t> at various doorways.</a:t>
            </a:r>
          </a:p>
          <a:p>
            <a:pPr>
              <a:buFont typeface="Wingdings" panose="05000000000000000000" pitchFamily="2" charset="2"/>
              <a:buChar char="Ø"/>
            </a:pPr>
            <a:r>
              <a:rPr lang="en-US" dirty="0"/>
              <a:t>  Swipe sensor to function server: {</a:t>
            </a:r>
            <a:r>
              <a:rPr lang="en-US" dirty="0" err="1"/>
              <a:t>NewSwipe</a:t>
            </a:r>
            <a:r>
              <a:rPr lang="en-US" dirty="0"/>
              <a:t>, Name=</a:t>
            </a:r>
            <a:r>
              <a:rPr lang="en-US" dirty="0" err="1"/>
              <a:t>Ken_Birman</a:t>
            </a:r>
            <a:r>
              <a:rPr lang="en-US" dirty="0"/>
              <a:t>, ….}</a:t>
            </a:r>
          </a:p>
          <a:p>
            <a:pPr>
              <a:buFont typeface="Wingdings" panose="05000000000000000000" pitchFamily="2" charset="2"/>
              <a:buChar char="Ø"/>
            </a:pPr>
            <a:r>
              <a:rPr lang="en-US" dirty="0"/>
              <a:t>  Camera to function server: {</a:t>
            </a:r>
            <a:r>
              <a:rPr lang="en-US" dirty="0" err="1"/>
              <a:t>NewImage</a:t>
            </a:r>
            <a:r>
              <a:rPr lang="en-US" dirty="0"/>
              <a:t>,     }</a:t>
            </a:r>
          </a:p>
          <a:p>
            <a:pPr>
              <a:buFont typeface="Wingdings" panose="05000000000000000000" pitchFamily="2" charset="2"/>
              <a:buChar char="Ø"/>
            </a:pPr>
            <a:r>
              <a:rPr lang="en-US" dirty="0"/>
              <a:t>  Function server to audit-log: {Tuesday, 10:05am, </a:t>
            </a:r>
            <a:r>
              <a:rPr lang="en-US" dirty="0" err="1"/>
              <a:t>Ken_Birman</a:t>
            </a:r>
            <a:r>
              <a:rPr lang="en-US" dirty="0"/>
              <a:t>, …}</a:t>
            </a:r>
          </a:p>
          <a:p>
            <a:pPr>
              <a:buFont typeface="Wingdings" panose="05000000000000000000" pitchFamily="2" charset="2"/>
              <a:buChar char="Ø"/>
            </a:pPr>
            <a:r>
              <a:rPr lang="en-US" dirty="0"/>
              <a:t>  Function server to door-lock: {Say=“You are approved to enter”, Unlock}</a:t>
            </a:r>
          </a:p>
          <a:p>
            <a:pPr>
              <a:buFont typeface="Wingdings" panose="05000000000000000000" pitchFamily="2" charset="2"/>
              <a:buChar char="Ø"/>
            </a:pPr>
            <a:endParaRPr lang="en-US" dirty="0"/>
          </a:p>
        </p:txBody>
      </p:sp>
      <p:sp>
        <p:nvSpPr>
          <p:cNvPr id="4" name="Footer Placeholder 3">
            <a:extLst>
              <a:ext uri="{FF2B5EF4-FFF2-40B4-BE49-F238E27FC236}">
                <a16:creationId xmlns:a16="http://schemas.microsoft.com/office/drawing/2014/main" id="{44A75D53-CA50-4F88-B47C-F710F2491BC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17B360D-F2ED-4090-846B-4195BF3FA892}"/>
              </a:ext>
            </a:extLst>
          </p:cNvPr>
          <p:cNvSpPr>
            <a:spLocks noGrp="1"/>
          </p:cNvSpPr>
          <p:nvPr>
            <p:ph type="sldNum" sz="quarter" idx="12"/>
          </p:nvPr>
        </p:nvSpPr>
        <p:spPr/>
        <p:txBody>
          <a:bodyPr/>
          <a:lstStyle/>
          <a:p>
            <a:fld id="{3C974458-8A97-4835-BF79-1FB6D7856C21}" type="slidenum">
              <a:rPr lang="en-US" smtClean="0"/>
              <a:t>9</a:t>
            </a:fld>
            <a:endParaRPr lang="en-US"/>
          </a:p>
        </p:txBody>
      </p:sp>
      <p:pic>
        <p:nvPicPr>
          <p:cNvPr id="7" name="Picture 6">
            <a:extLst>
              <a:ext uri="{FF2B5EF4-FFF2-40B4-BE49-F238E27FC236}">
                <a16:creationId xmlns:a16="http://schemas.microsoft.com/office/drawing/2014/main" id="{4728AE90-A630-41F1-A986-E52B55FB7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3120" y="4626808"/>
            <a:ext cx="396240" cy="527804"/>
          </a:xfrm>
          <a:prstGeom prst="rect">
            <a:avLst/>
          </a:prstGeom>
        </p:spPr>
      </p:pic>
    </p:spTree>
    <p:extLst>
      <p:ext uri="{BB962C8B-B14F-4D97-AF65-F5344CB8AC3E}">
        <p14:creationId xmlns:p14="http://schemas.microsoft.com/office/powerpoint/2010/main" val="1060659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8|2.9|1.3|1.2|57.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4392</TotalTime>
  <Words>5946</Words>
  <Application>Microsoft Office PowerPoint</Application>
  <PresentationFormat>Widescreen</PresentationFormat>
  <Paragraphs>629</Paragraphs>
  <Slides>55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Symbol</vt:lpstr>
      <vt:lpstr>Times New Roman</vt:lpstr>
      <vt:lpstr>Tw Cen MT</vt:lpstr>
      <vt:lpstr>Tw Cen MT Condensed</vt:lpstr>
      <vt:lpstr>Wingdings</vt:lpstr>
      <vt:lpstr>Wingdings 3</vt:lpstr>
      <vt:lpstr>Integral</vt:lpstr>
      <vt:lpstr>CS5412: Lecture 4 implementing a smart Farm</vt:lpstr>
      <vt:lpstr>The world is generating a new wave of IoT/ML pipelines… there are many use cases</vt:lpstr>
      <vt:lpstr>… “Machine Intelligence for Farming”</vt:lpstr>
      <vt:lpstr>IoT uses the cloud, but isn’t quite the same as “web support”</vt:lpstr>
      <vt:lpstr>Do we just need different -services?</vt:lpstr>
      <vt:lpstr>Examples of how data might be bad</vt:lpstr>
      <vt:lpstr>PowerPoint Presentation</vt:lpstr>
      <vt:lpstr>Internet of things (IoT)</vt:lpstr>
      <vt:lpstr>What is IoT best at, today?</vt:lpstr>
      <vt:lpstr>… But the future is thrilling!</vt:lpstr>
      <vt:lpstr>IoT Edge versus IoT Cloud</vt:lpstr>
      <vt:lpstr>A drone, an IoT Edge, and a cloud</vt:lpstr>
      <vt:lpstr>Example we will revisit often</vt:lpstr>
      <vt:lpstr>Unfortunately… this is oversimplified</vt:lpstr>
      <vt:lpstr>Suppose a cow stumbles. Is it hurt?</vt:lpstr>
      <vt:lpstr>Suppose a cow stumbles. Is it hurt?</vt:lpstr>
      <vt:lpstr>Revisiting our Edge IoT Example</vt:lpstr>
      <vt:lpstr>Many steps involved!</vt:lpstr>
      <vt:lpstr>Many components were involved</vt:lpstr>
      <vt:lpstr>Concept: Critical Path</vt:lpstr>
      <vt:lpstr>Critical Path? Many elements!</vt:lpstr>
      <vt:lpstr>Function Model</vt:lpstr>
      <vt:lpstr>How the event is passed to the function</vt:lpstr>
      <vt:lpstr>Example: Passing parameters to Azure Functions (AWS Lambda is quite similar)</vt:lpstr>
      <vt:lpstr>What if a device can generate many kinds of events?</vt:lpstr>
      <vt:lpstr>How do functions talk to -Services?</vt:lpstr>
      <vt:lpstr>Fancier Case: Point, Focus and Shoot</vt:lpstr>
      <vt:lpstr>This is a form of state machine!</vt:lpstr>
      <vt:lpstr>Definition: State Machine</vt:lpstr>
      <vt:lpstr>… THAT STATE IS HELD IN A KEY-VALUE STORE</vt:lpstr>
      <vt:lpstr>Stateful behavior with a function                    Normal Case</vt:lpstr>
      <vt:lpstr>Stateful behavior with a function              Concurrency conflict</vt:lpstr>
      <vt:lpstr>Stateful behavior with a function                    Retry Case</vt:lpstr>
      <vt:lpstr>Functions versus -services</vt:lpstr>
      <vt:lpstr>Microsoft FarmBeats</vt:lpstr>
      <vt:lpstr>Microsoft FarmBeats</vt:lpstr>
      <vt:lpstr>Microsoft FarmBeats</vt:lpstr>
      <vt:lpstr>Where does computing occur?</vt:lpstr>
      <vt:lpstr>Dynamic Updates</vt:lpstr>
      <vt:lpstr>Using Dynamic Updates to update plans</vt:lpstr>
      <vt:lpstr>… because we prefer not to see this!</vt:lpstr>
      <vt:lpstr>Functions?  Or -Services?</vt:lpstr>
      <vt:lpstr>Should everything be in -Services?</vt:lpstr>
      <vt:lpstr>Approach this leads towards</vt:lpstr>
      <vt:lpstr>Summary of the pros and cons</vt:lpstr>
      <vt:lpstr>How to create new functions</vt:lpstr>
      <vt:lpstr>How to create new -Services?</vt:lpstr>
      <vt:lpstr>How to create new -Services?</vt:lpstr>
      <vt:lpstr>Will this scale?</vt:lpstr>
      <vt:lpstr>So, back to our FarmBeats Drones</vt:lpstr>
      <vt:lpstr>How might we tackle the cases mentioned earlier?</vt:lpstr>
      <vt:lpstr>Image knowledge base</vt:lpstr>
      <vt:lpstr>Image knowledge</vt:lpstr>
      <vt:lpstr>Secondary actions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258</cp:revision>
  <dcterms:created xsi:type="dcterms:W3CDTF">2017-12-19T18:11:25Z</dcterms:created>
  <dcterms:modified xsi:type="dcterms:W3CDTF">2022-02-03T16:27:00Z</dcterms:modified>
</cp:coreProperties>
</file>