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6" r:id="rId2"/>
    <p:sldId id="343" r:id="rId3"/>
    <p:sldId id="381" r:id="rId4"/>
    <p:sldId id="382" r:id="rId5"/>
    <p:sldId id="344" r:id="rId6"/>
    <p:sldId id="345" r:id="rId7"/>
    <p:sldId id="385" r:id="rId8"/>
    <p:sldId id="346" r:id="rId9"/>
    <p:sldId id="376" r:id="rId10"/>
    <p:sldId id="347" r:id="rId11"/>
    <p:sldId id="349" r:id="rId12"/>
    <p:sldId id="350" r:id="rId13"/>
    <p:sldId id="377" r:id="rId14"/>
    <p:sldId id="387" r:id="rId15"/>
    <p:sldId id="351" r:id="rId16"/>
    <p:sldId id="352" r:id="rId17"/>
    <p:sldId id="355" r:id="rId18"/>
    <p:sldId id="356" r:id="rId19"/>
    <p:sldId id="357" r:id="rId20"/>
    <p:sldId id="378" r:id="rId21"/>
    <p:sldId id="358" r:id="rId22"/>
    <p:sldId id="359" r:id="rId23"/>
    <p:sldId id="362" r:id="rId24"/>
    <p:sldId id="363" r:id="rId25"/>
    <p:sldId id="364" r:id="rId26"/>
    <p:sldId id="365" r:id="rId27"/>
    <p:sldId id="366" r:id="rId28"/>
    <p:sldId id="367" r:id="rId29"/>
    <p:sldId id="369" r:id="rId30"/>
    <p:sldId id="368" r:id="rId31"/>
    <p:sldId id="370" r:id="rId32"/>
    <p:sldId id="371" r:id="rId33"/>
    <p:sldId id="372" r:id="rId34"/>
    <p:sldId id="373" r:id="rId35"/>
    <p:sldId id="374" r:id="rId36"/>
    <p:sldId id="375" r:id="rId37"/>
    <p:sldId id="388" r:id="rId38"/>
    <p:sldId id="384"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565"/>
    <a:srgbClr val="777777"/>
    <a:srgbClr val="FFFFFF"/>
    <a:srgbClr val="FFFF99"/>
    <a:srgbClr val="E917B2"/>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89" autoAdjust="0"/>
    <p:restoredTop sz="86427" autoAdjust="0"/>
  </p:normalViewPr>
  <p:slideViewPr>
    <p:cSldViewPr snapToGrid="0">
      <p:cViewPr varScale="1">
        <p:scale>
          <a:sx n="65" d="100"/>
          <a:sy n="65" d="100"/>
        </p:scale>
        <p:origin x="1020"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1" d="100"/>
          <a:sy n="91" d="100"/>
        </p:scale>
        <p:origin x="3750"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30579A-B1E4-47EB-8BA9-D99CA9E7BA07}" type="datetimeFigureOut">
              <a:rPr lang="en-US" smtClean="0"/>
              <a:t>1/31/2022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CDC88A-CD66-4609-884B-39722DAC333B}" type="slidenum">
              <a:rPr lang="en-US" smtClean="0"/>
              <a:t>‹#›</a:t>
            </a:fld>
            <a:endParaRPr lang="en-US"/>
          </a:p>
        </p:txBody>
      </p:sp>
    </p:spTree>
    <p:extLst>
      <p:ext uri="{BB962C8B-B14F-4D97-AF65-F5344CB8AC3E}">
        <p14:creationId xmlns:p14="http://schemas.microsoft.com/office/powerpoint/2010/main" val="753246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CDC88A-CD66-4609-884B-39722DAC333B}" type="slidenum">
              <a:rPr lang="en-US" smtClean="0"/>
              <a:t>1</a:t>
            </a:fld>
            <a:endParaRPr lang="en-US"/>
          </a:p>
        </p:txBody>
      </p:sp>
    </p:spTree>
    <p:extLst>
      <p:ext uri="{BB962C8B-B14F-4D97-AF65-F5344CB8AC3E}">
        <p14:creationId xmlns:p14="http://schemas.microsoft.com/office/powerpoint/2010/main" val="31352006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Later we will look closely at C and will discover that we can have consistency with high performance, but that it demands a whole different style of application design.</a:t>
            </a:r>
          </a:p>
        </p:txBody>
      </p:sp>
      <p:sp>
        <p:nvSpPr>
          <p:cNvPr id="4" name="Slide Number Placeholder 3"/>
          <p:cNvSpPr>
            <a:spLocks noGrp="1"/>
          </p:cNvSpPr>
          <p:nvPr>
            <p:ph type="sldNum" sz="quarter" idx="10"/>
          </p:nvPr>
        </p:nvSpPr>
        <p:spPr/>
        <p:txBody>
          <a:bodyPr/>
          <a:lstStyle/>
          <a:p>
            <a:fld id="{DACDC88A-CD66-4609-884B-39722DAC333B}" type="slidenum">
              <a:rPr lang="en-US" smtClean="0"/>
              <a:t>19</a:t>
            </a:fld>
            <a:endParaRPr lang="en-US"/>
          </a:p>
        </p:txBody>
      </p:sp>
    </p:spTree>
    <p:extLst>
      <p:ext uri="{BB962C8B-B14F-4D97-AF65-F5344CB8AC3E}">
        <p14:creationId xmlns:p14="http://schemas.microsoft.com/office/powerpoint/2010/main" val="41600232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for CAP, people still need guidance.</a:t>
            </a:r>
          </a:p>
          <a:p>
            <a:br>
              <a:rPr lang="en-US" dirty="0"/>
            </a:br>
            <a:r>
              <a:rPr lang="en-US" dirty="0"/>
              <a:t>Did you ever learn about software design templates, for Java?</a:t>
            </a:r>
            <a:br>
              <a:rPr lang="en-US" dirty="0"/>
            </a:br>
            <a:br>
              <a:rPr lang="en-US" dirty="0"/>
            </a:br>
            <a:r>
              <a:rPr lang="en-US" dirty="0"/>
              <a:t>BASE is similar in style: a set of rules for leading you to CAP-based solutions for the cloud (but not the </a:t>
            </a:r>
            <a:r>
              <a:rPr lang="en-US" dirty="0" err="1"/>
              <a:t>IoT</a:t>
            </a:r>
            <a:r>
              <a:rPr lang="en-US" dirty="0"/>
              <a:t> cloud: this is the e-commerce web site kind of cloud) in which things just work well even though caches full of stale data are used whenever possible.</a:t>
            </a:r>
          </a:p>
          <a:p>
            <a:br>
              <a:rPr lang="en-US" dirty="0"/>
            </a:br>
            <a:r>
              <a:rPr lang="en-US" dirty="0"/>
              <a:t>As an example, BASE would help you realize that product photos rarely change, so you can probably cache photos of products and not check for staleness and just let them expire “naturally”, or maybe after six weeks.  Sure, sometimes a product photo </a:t>
            </a:r>
            <a:r>
              <a:rPr lang="en-US" i="1" dirty="0"/>
              <a:t>does </a:t>
            </a:r>
            <a:r>
              <a:rPr lang="en-US" dirty="0"/>
              <a:t>change and you are showing the old model.  But you avoid all that cache refresh traffic and in the big picture, that wins a lot, and the staleness rarely bites back.</a:t>
            </a:r>
          </a:p>
          <a:p>
            <a:endParaRPr lang="en-US" dirty="0"/>
          </a:p>
          <a:p>
            <a:r>
              <a:rPr lang="en-US" dirty="0"/>
              <a:t>Anyhow, BASE doesn’t say to </a:t>
            </a:r>
            <a:r>
              <a:rPr lang="en-US" i="1" dirty="0"/>
              <a:t>always use stale caches.</a:t>
            </a:r>
            <a:r>
              <a:rPr lang="en-US" dirty="0"/>
              <a:t>  It says </a:t>
            </a:r>
            <a:r>
              <a:rPr lang="en-US" i="1" dirty="0"/>
              <a:t>think about whether you really need cache coherent data at this point, and don’t ask for it if you don’t need it.”</a:t>
            </a:r>
            <a:r>
              <a:rPr lang="en-US" dirty="0"/>
              <a:t>  BASE is a step-by-step methodology with steps like that, for building correct code that minimizes its use of locking or coherent caching or other consistency mechanisms.</a:t>
            </a:r>
          </a:p>
        </p:txBody>
      </p:sp>
      <p:sp>
        <p:nvSpPr>
          <p:cNvPr id="4" name="Slide Number Placeholder 3"/>
          <p:cNvSpPr>
            <a:spLocks noGrp="1"/>
          </p:cNvSpPr>
          <p:nvPr>
            <p:ph type="sldNum" sz="quarter" idx="10"/>
          </p:nvPr>
        </p:nvSpPr>
        <p:spPr/>
        <p:txBody>
          <a:bodyPr/>
          <a:lstStyle/>
          <a:p>
            <a:fld id="{DACDC88A-CD66-4609-884B-39722DAC333B}" type="slidenum">
              <a:rPr lang="en-US" smtClean="0"/>
              <a:t>21</a:t>
            </a:fld>
            <a:endParaRPr lang="en-US"/>
          </a:p>
        </p:txBody>
      </p:sp>
    </p:spTree>
    <p:extLst>
      <p:ext uri="{BB962C8B-B14F-4D97-AF65-F5344CB8AC3E}">
        <p14:creationId xmlns:p14="http://schemas.microsoft.com/office/powerpoint/2010/main" val="28487460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problem is that </a:t>
            </a:r>
            <a:r>
              <a:rPr lang="en-US" dirty="0" err="1"/>
              <a:t>IoT</a:t>
            </a:r>
            <a:r>
              <a:rPr lang="en-US" dirty="0"/>
              <a:t> may need much more consistency!</a:t>
            </a:r>
          </a:p>
        </p:txBody>
      </p:sp>
      <p:sp>
        <p:nvSpPr>
          <p:cNvPr id="4" name="Slide Number Placeholder 3"/>
          <p:cNvSpPr>
            <a:spLocks noGrp="1"/>
          </p:cNvSpPr>
          <p:nvPr>
            <p:ph type="sldNum" sz="quarter" idx="10"/>
          </p:nvPr>
        </p:nvSpPr>
        <p:spPr/>
        <p:txBody>
          <a:bodyPr/>
          <a:lstStyle/>
          <a:p>
            <a:fld id="{DACDC88A-CD66-4609-884B-39722DAC333B}" type="slidenum">
              <a:rPr lang="en-US" smtClean="0"/>
              <a:t>22</a:t>
            </a:fld>
            <a:endParaRPr lang="en-US"/>
          </a:p>
        </p:txBody>
      </p:sp>
    </p:spTree>
    <p:extLst>
      <p:ext uri="{BB962C8B-B14F-4D97-AF65-F5344CB8AC3E}">
        <p14:creationId xmlns:p14="http://schemas.microsoft.com/office/powerpoint/2010/main" val="42514255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CDC88A-CD66-4609-884B-39722DAC333B}" type="slidenum">
              <a:rPr lang="en-US" smtClean="0"/>
              <a:t>27</a:t>
            </a:fld>
            <a:endParaRPr lang="en-US"/>
          </a:p>
        </p:txBody>
      </p:sp>
    </p:spTree>
    <p:extLst>
      <p:ext uri="{BB962C8B-B14F-4D97-AF65-F5344CB8AC3E}">
        <p14:creationId xmlns:p14="http://schemas.microsoft.com/office/powerpoint/2010/main" val="1383382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Inside this pool of servers</a:t>
            </a:r>
            <a:r>
              <a:rPr lang="en-US" baseline="0" dirty="0"/>
              <a:t> would be some program you wrote – we’ll talk about how you design it.  The program is designed so that it can run on one machine, but it could also run with ten copies, one each on ten machines, or twenty, or whatever.  Then your pool of servers cooperate to handle incoming requests from client systems.</a:t>
            </a:r>
            <a:endParaRPr lang="en-US" dirty="0"/>
          </a:p>
        </p:txBody>
      </p:sp>
      <p:sp>
        <p:nvSpPr>
          <p:cNvPr id="4" name="Slide Number Placeholder 3"/>
          <p:cNvSpPr>
            <a:spLocks noGrp="1"/>
          </p:cNvSpPr>
          <p:nvPr>
            <p:ph type="sldNum" sz="quarter" idx="10"/>
          </p:nvPr>
        </p:nvSpPr>
        <p:spPr/>
        <p:txBody>
          <a:bodyPr/>
          <a:lstStyle/>
          <a:p>
            <a:fld id="{DACDC88A-CD66-4609-884B-39722DAC333B}" type="slidenum">
              <a:rPr lang="en-US" smtClean="0"/>
              <a:t>6</a:t>
            </a:fld>
            <a:endParaRPr lang="en-US"/>
          </a:p>
        </p:txBody>
      </p:sp>
    </p:spTree>
    <p:extLst>
      <p:ext uri="{BB962C8B-B14F-4D97-AF65-F5344CB8AC3E}">
        <p14:creationId xmlns:p14="http://schemas.microsoft.com/office/powerpoint/2010/main" val="3092294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CDC88A-CD66-4609-884B-39722DAC333B}" type="slidenum">
              <a:rPr lang="en-US" smtClean="0"/>
              <a:t>7</a:t>
            </a:fld>
            <a:endParaRPr lang="en-US"/>
          </a:p>
        </p:txBody>
      </p:sp>
    </p:spTree>
    <p:extLst>
      <p:ext uri="{BB962C8B-B14F-4D97-AF65-F5344CB8AC3E}">
        <p14:creationId xmlns:p14="http://schemas.microsoft.com/office/powerpoint/2010/main" val="725994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word</a:t>
            </a:r>
            <a:r>
              <a:rPr lang="en-US" baseline="0" dirty="0"/>
              <a:t> “stateless” is a huge source of confusion because half of these kinds of states are still used just as normal.  People see the word and imagine that it is some kind of weird functional way of programming.  Actually, the term has to do with stored data in databases or in long-term files, and even then, the issue has to do mostly with </a:t>
            </a:r>
            <a:r>
              <a:rPr lang="en-US" i="1" baseline="0" dirty="0"/>
              <a:t>where </a:t>
            </a:r>
            <a:r>
              <a:rPr lang="en-US" i="0" baseline="0" dirty="0"/>
              <a:t>the data is stored.  Is it on your local machine?  Or it is over the network, on some other service?  The stateless word is entirely about that choice: a stateless system keeps long-term data over the network on file systems or DHTs or other services, and has no local data or files that have to be stored for long term purposes.  </a:t>
            </a:r>
            <a:endParaRPr lang="en-US" dirty="0"/>
          </a:p>
        </p:txBody>
      </p:sp>
      <p:sp>
        <p:nvSpPr>
          <p:cNvPr id="4" name="Slide Number Placeholder 3"/>
          <p:cNvSpPr>
            <a:spLocks noGrp="1"/>
          </p:cNvSpPr>
          <p:nvPr>
            <p:ph type="sldNum" sz="quarter" idx="10"/>
          </p:nvPr>
        </p:nvSpPr>
        <p:spPr/>
        <p:txBody>
          <a:bodyPr/>
          <a:lstStyle/>
          <a:p>
            <a:fld id="{DACDC88A-CD66-4609-884B-39722DAC333B}" type="slidenum">
              <a:rPr lang="en-US" smtClean="0"/>
              <a:t>8</a:t>
            </a:fld>
            <a:endParaRPr lang="en-US"/>
          </a:p>
        </p:txBody>
      </p:sp>
    </p:spTree>
    <p:extLst>
      <p:ext uri="{BB962C8B-B14F-4D97-AF65-F5344CB8AC3E}">
        <p14:creationId xmlns:p14="http://schemas.microsoft.com/office/powerpoint/2010/main" val="274849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CDC88A-CD66-4609-884B-39722DAC333B}" type="slidenum">
              <a:rPr lang="en-US" smtClean="0"/>
              <a:t>9</a:t>
            </a:fld>
            <a:endParaRPr lang="en-US"/>
          </a:p>
        </p:txBody>
      </p:sp>
    </p:spTree>
    <p:extLst>
      <p:ext uri="{BB962C8B-B14F-4D97-AF65-F5344CB8AC3E}">
        <p14:creationId xmlns:p14="http://schemas.microsoft.com/office/powerpoint/2010/main" val="2036798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next ten or so slides are block – they build up to a picture of how things work.</a:t>
            </a:r>
          </a:p>
        </p:txBody>
      </p:sp>
      <p:sp>
        <p:nvSpPr>
          <p:cNvPr id="4" name="Slide Number Placeholder 3"/>
          <p:cNvSpPr>
            <a:spLocks noGrp="1"/>
          </p:cNvSpPr>
          <p:nvPr>
            <p:ph type="sldNum" sz="quarter" idx="10"/>
          </p:nvPr>
        </p:nvSpPr>
        <p:spPr/>
        <p:txBody>
          <a:bodyPr/>
          <a:lstStyle/>
          <a:p>
            <a:fld id="{DACDC88A-CD66-4609-884B-39722DAC333B}" type="slidenum">
              <a:rPr lang="en-US" smtClean="0"/>
              <a:t>10</a:t>
            </a:fld>
            <a:endParaRPr lang="en-US"/>
          </a:p>
        </p:txBody>
      </p:sp>
    </p:spTree>
    <p:extLst>
      <p:ext uri="{BB962C8B-B14F-4D97-AF65-F5344CB8AC3E}">
        <p14:creationId xmlns:p14="http://schemas.microsoft.com/office/powerpoint/2010/main" val="18638513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why the red lines aren’t easy to do in a stateless</a:t>
            </a:r>
            <a:r>
              <a:rPr lang="en-US" baseline="0" dirty="0"/>
              <a:t> way.  Each of them saves data and the wording says that the service itself saves the data – not that it puts it elsewhere.  So that state is persistent and must be in a file or a database right on this machine.  That makes the solution </a:t>
            </a:r>
            <a:r>
              <a:rPr lang="en-US" baseline="0" dirty="0" err="1"/>
              <a:t>stateful</a:t>
            </a:r>
            <a:r>
              <a:rPr lang="en-US" baseline="0" dirty="0"/>
              <a:t>.</a:t>
            </a:r>
          </a:p>
          <a:p>
            <a:endParaRPr lang="en-US" baseline="0" dirty="0"/>
          </a:p>
          <a:p>
            <a:r>
              <a:rPr lang="en-US" baseline="0" dirty="0"/>
              <a:t>In contrast, a resizer takes an input file (a photo), computes a new format for it, and the output doesn’t even need to be saved – we could send it to the client on the network.  Anything saved was just a temporary file that can be discarded.  That makes it stateless.</a:t>
            </a:r>
          </a:p>
          <a:p>
            <a:br>
              <a:rPr lang="en-US" baseline="0" dirty="0"/>
            </a:br>
            <a:r>
              <a:rPr lang="en-US" baseline="0" dirty="0"/>
              <a:t>Same for product recommendations: we could do that same computation as many times as we like.  No need to save the result locally.</a:t>
            </a:r>
            <a:endParaRPr lang="en-US" dirty="0"/>
          </a:p>
        </p:txBody>
      </p:sp>
      <p:sp>
        <p:nvSpPr>
          <p:cNvPr id="4" name="Slide Number Placeholder 3"/>
          <p:cNvSpPr>
            <a:spLocks noGrp="1"/>
          </p:cNvSpPr>
          <p:nvPr>
            <p:ph type="sldNum" sz="quarter" idx="10"/>
          </p:nvPr>
        </p:nvSpPr>
        <p:spPr/>
        <p:txBody>
          <a:bodyPr/>
          <a:lstStyle/>
          <a:p>
            <a:fld id="{DACDC88A-CD66-4609-884B-39722DAC333B}" type="slidenum">
              <a:rPr lang="en-US" smtClean="0"/>
              <a:t>12</a:t>
            </a:fld>
            <a:endParaRPr lang="en-US"/>
          </a:p>
        </p:txBody>
      </p:sp>
    </p:spTree>
    <p:extLst>
      <p:ext uri="{BB962C8B-B14F-4D97-AF65-F5344CB8AC3E}">
        <p14:creationId xmlns:p14="http://schemas.microsoft.com/office/powerpoint/2010/main" val="38415615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point here is that if the systems says</a:t>
            </a:r>
            <a:r>
              <a:rPr lang="en-US" baseline="0" dirty="0"/>
              <a:t> “2 are left” but you try to buy one and it says “sorry, we just sold out” you won’t be feeling that it was buggy.  You would be feeling upset if it said “one is reserved for you” but later said “you have no reserved units.”  So this is a distinction about staleness: we can put up with a stale count of how many units are available, but not a stale count of whether or not the product was reserved for me.</a:t>
            </a:r>
          </a:p>
          <a:p>
            <a:endParaRPr lang="en-US" baseline="0" dirty="0"/>
          </a:p>
          <a:p>
            <a:r>
              <a:rPr lang="en-US" baseline="0" dirty="0"/>
              <a:t>The whole goal here is to get a response to the client in 100ms or less.  So if the response is a tiny bit stale, but we send it sooner – we can live with that.</a:t>
            </a:r>
            <a:endParaRPr lang="en-US" dirty="0"/>
          </a:p>
        </p:txBody>
      </p:sp>
      <p:sp>
        <p:nvSpPr>
          <p:cNvPr id="4" name="Slide Number Placeholder 3"/>
          <p:cNvSpPr>
            <a:spLocks noGrp="1"/>
          </p:cNvSpPr>
          <p:nvPr>
            <p:ph type="sldNum" sz="quarter" idx="10"/>
          </p:nvPr>
        </p:nvSpPr>
        <p:spPr/>
        <p:txBody>
          <a:bodyPr/>
          <a:lstStyle/>
          <a:p>
            <a:fld id="{DACDC88A-CD66-4609-884B-39722DAC333B}" type="slidenum">
              <a:rPr lang="en-US" smtClean="0"/>
              <a:t>15</a:t>
            </a:fld>
            <a:endParaRPr lang="en-US"/>
          </a:p>
        </p:txBody>
      </p:sp>
    </p:spTree>
    <p:extLst>
      <p:ext uri="{BB962C8B-B14F-4D97-AF65-F5344CB8AC3E}">
        <p14:creationId xmlns:p14="http://schemas.microsoft.com/office/powerpoint/2010/main" val="41513953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just a build that crosses out the P, then rejects that decision and instead crosses out the C)</a:t>
            </a:r>
          </a:p>
        </p:txBody>
      </p:sp>
      <p:sp>
        <p:nvSpPr>
          <p:cNvPr id="4" name="Slide Number Placeholder 3"/>
          <p:cNvSpPr>
            <a:spLocks noGrp="1"/>
          </p:cNvSpPr>
          <p:nvPr>
            <p:ph type="sldNum" sz="quarter" idx="10"/>
          </p:nvPr>
        </p:nvSpPr>
        <p:spPr/>
        <p:txBody>
          <a:bodyPr/>
          <a:lstStyle/>
          <a:p>
            <a:fld id="{DACDC88A-CD66-4609-884B-39722DAC333B}" type="slidenum">
              <a:rPr lang="en-US" smtClean="0"/>
              <a:t>18</a:t>
            </a:fld>
            <a:endParaRPr lang="en-US"/>
          </a:p>
        </p:txBody>
      </p:sp>
    </p:spTree>
    <p:extLst>
      <p:ext uri="{BB962C8B-B14F-4D97-AF65-F5344CB8AC3E}">
        <p14:creationId xmlns:p14="http://schemas.microsoft.com/office/powerpoint/2010/main" val="2538883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2400" b="1">
                <a:solidFill>
                  <a:srgbClr val="C00000"/>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dirty="0"/>
              <a:t>Click to edit Master subtitle style</a:t>
            </a:r>
          </a:p>
        </p:txBody>
      </p:sp>
      <p:sp>
        <p:nvSpPr>
          <p:cNvPr id="4" name="Date Placeholder 3"/>
          <p:cNvSpPr>
            <a:spLocks noGrp="1"/>
          </p:cNvSpPr>
          <p:nvPr>
            <p:ph type="dt" sz="half" idx="10"/>
          </p:nvPr>
        </p:nvSpPr>
        <p:spPr/>
        <p:txBody>
          <a:bodyPr/>
          <a:lstStyle>
            <a:lvl1pPr algn="l">
              <a:defRPr/>
            </a:lvl1pPr>
          </a:lstStyle>
          <a:p>
            <a:fld id="{7FE0F377-6AC4-41D7-BDCB-CCF3F86EE108}" type="datetime1">
              <a:rPr lang="en-US" smtClean="0"/>
              <a:t>1/31/2022</a:t>
            </a:fld>
            <a:endParaRPr lang="en-US"/>
          </a:p>
        </p:txBody>
      </p:sp>
      <p:sp>
        <p:nvSpPr>
          <p:cNvPr id="5" name="Footer Placeholder 4"/>
          <p:cNvSpPr>
            <a:spLocks noGrp="1"/>
          </p:cNvSpPr>
          <p:nvPr>
            <p:ph type="ftr" sz="quarter" idx="11"/>
          </p:nvPr>
        </p:nvSpPr>
        <p:spPr/>
        <p:txBody>
          <a:bodyPr/>
          <a:lstStyle/>
          <a:p>
            <a:r>
              <a:rPr lang="en-US"/>
              <a:t>http://www.cs.cornell.edu/courses/cs5412/2022sp</a:t>
            </a:r>
          </a:p>
        </p:txBody>
      </p:sp>
      <p:sp>
        <p:nvSpPr>
          <p:cNvPr id="6" name="Slide Number Placeholder 5"/>
          <p:cNvSpPr>
            <a:spLocks noGrp="1"/>
          </p:cNvSpPr>
          <p:nvPr>
            <p:ph type="sldNum" sz="quarter" idx="12"/>
          </p:nvPr>
        </p:nvSpPr>
        <p:spPr/>
        <p:txBody>
          <a:bodyPr/>
          <a:lstStyle/>
          <a:p>
            <a:fld id="{3C974458-8A97-4835-BF79-1FB6D7856C2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9201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8EEDFF-C5EC-4204-ACBC-8802FCC50790}" type="datetime1">
              <a:rPr lang="en-US" smtClean="0"/>
              <a:t>1/31/2022</a:t>
            </a:fld>
            <a:endParaRPr lang="en-US"/>
          </a:p>
        </p:txBody>
      </p:sp>
      <p:sp>
        <p:nvSpPr>
          <p:cNvPr id="5" name="Footer Placeholder 4"/>
          <p:cNvSpPr>
            <a:spLocks noGrp="1"/>
          </p:cNvSpPr>
          <p:nvPr>
            <p:ph type="ftr" sz="quarter" idx="11"/>
          </p:nvPr>
        </p:nvSpPr>
        <p:spPr/>
        <p:txBody>
          <a:bodyPr/>
          <a:lstStyle/>
          <a:p>
            <a:r>
              <a:rPr lang="en-US"/>
              <a:t>http://www.cs.cornell.edu/courses/cs5412/2022sp</a:t>
            </a:r>
          </a:p>
        </p:txBody>
      </p:sp>
      <p:sp>
        <p:nvSpPr>
          <p:cNvPr id="6" name="Slide Number Placeholder 5"/>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574587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15BCF8-2D99-4E06-9CDA-2B4340034F3E}" type="datetime1">
              <a:rPr lang="en-US" smtClean="0"/>
              <a:t>1/31/2022</a:t>
            </a:fld>
            <a:endParaRPr lang="en-US"/>
          </a:p>
        </p:txBody>
      </p:sp>
      <p:sp>
        <p:nvSpPr>
          <p:cNvPr id="5" name="Footer Placeholder 4"/>
          <p:cNvSpPr>
            <a:spLocks noGrp="1"/>
          </p:cNvSpPr>
          <p:nvPr>
            <p:ph type="ftr" sz="quarter" idx="11"/>
          </p:nvPr>
        </p:nvSpPr>
        <p:spPr/>
        <p:txBody>
          <a:bodyPr/>
          <a:lstStyle/>
          <a:p>
            <a:r>
              <a:rPr lang="en-US"/>
              <a:t>http://www.cs.cornell.edu/courses/cs5412/2022sp</a:t>
            </a:r>
          </a:p>
        </p:txBody>
      </p:sp>
      <p:sp>
        <p:nvSpPr>
          <p:cNvPr id="6" name="Slide Number Placeholder 5"/>
          <p:cNvSpPr>
            <a:spLocks noGrp="1"/>
          </p:cNvSpPr>
          <p:nvPr>
            <p:ph type="sldNum" sz="quarter" idx="12"/>
          </p:nvPr>
        </p:nvSpPr>
        <p:spPr/>
        <p:txBody>
          <a:bodyPr/>
          <a:lstStyle/>
          <a:p>
            <a:fld id="{3C974458-8A97-4835-BF79-1FB6D7856C21}"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8942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idx="1"/>
          </p:nvPr>
        </p:nvSpPr>
        <p:spPr>
          <a:xfrm>
            <a:off x="1024128" y="2286000"/>
            <a:ext cx="10786872" cy="4023360"/>
          </a:xfrm>
        </p:spPr>
        <p:txBody>
          <a:bodyPr>
            <a:normAutofit/>
          </a:bodyPr>
          <a:lstStyle>
            <a:lvl1pPr>
              <a:defRPr sz="2800"/>
            </a:lvl1pPr>
            <a:lvl2pPr>
              <a:defRPr sz="2400"/>
            </a:lvl2pPr>
            <a:lvl3pPr>
              <a:defRPr sz="1800"/>
            </a:lvl3pPr>
            <a:lvl4pPr>
              <a:defRPr sz="1800"/>
            </a:lvl4pPr>
            <a:lvl5pPr>
              <a:defRPr sz="1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BC8F96C-2ACC-451F-AAD1-5641C86E5E23}" type="datetime1">
              <a:rPr lang="en-US" smtClean="0"/>
              <a:t>1/31/2022</a:t>
            </a:fld>
            <a:endParaRPr lang="en-US"/>
          </a:p>
        </p:txBody>
      </p:sp>
      <p:sp>
        <p:nvSpPr>
          <p:cNvPr id="5" name="Footer Placeholder 4"/>
          <p:cNvSpPr>
            <a:spLocks noGrp="1"/>
          </p:cNvSpPr>
          <p:nvPr>
            <p:ph type="ftr" sz="quarter" idx="11"/>
          </p:nvPr>
        </p:nvSpPr>
        <p:spPr/>
        <p:txBody>
          <a:bodyPr/>
          <a:lstStyle/>
          <a:p>
            <a:r>
              <a:rPr lang="en-US"/>
              <a:t>http://www.cs.cornell.edu/courses/cs5412/2022sp</a:t>
            </a:r>
          </a:p>
        </p:txBody>
      </p:sp>
      <p:sp>
        <p:nvSpPr>
          <p:cNvPr id="6" name="Slide Number Placeholder 5"/>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2979149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F46D7FE-2E96-44A7-A278-E01ABAD356FF}" type="datetime1">
              <a:rPr lang="en-US" smtClean="0"/>
              <a:t>1/31/2022</a:t>
            </a:fld>
            <a:endParaRPr lang="en-US"/>
          </a:p>
        </p:txBody>
      </p:sp>
      <p:sp>
        <p:nvSpPr>
          <p:cNvPr id="5" name="Footer Placeholder 4"/>
          <p:cNvSpPr>
            <a:spLocks noGrp="1"/>
          </p:cNvSpPr>
          <p:nvPr>
            <p:ph type="ftr" sz="quarter" idx="11"/>
          </p:nvPr>
        </p:nvSpPr>
        <p:spPr/>
        <p:txBody>
          <a:bodyPr/>
          <a:lstStyle/>
          <a:p>
            <a:r>
              <a:rPr lang="en-US"/>
              <a:t>http://www.cs.cornell.edu/courses/cs5412/2022sp</a:t>
            </a:r>
          </a:p>
        </p:txBody>
      </p:sp>
      <p:sp>
        <p:nvSpPr>
          <p:cNvPr id="6" name="Slide Number Placeholder 5"/>
          <p:cNvSpPr>
            <a:spLocks noGrp="1"/>
          </p:cNvSpPr>
          <p:nvPr>
            <p:ph type="sldNum" sz="quarter" idx="12"/>
          </p:nvPr>
        </p:nvSpPr>
        <p:spPr/>
        <p:txBody>
          <a:bodyPr/>
          <a:lstStyle/>
          <a:p>
            <a:fld id="{3C974458-8A97-4835-BF79-1FB6D7856C2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137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C10FE14-54D3-4EF7-B26F-CC40B494DDEE}" type="datetime1">
              <a:rPr lang="en-US" smtClean="0"/>
              <a:t>1/31/2022</a:t>
            </a:fld>
            <a:endParaRPr lang="en-US"/>
          </a:p>
        </p:txBody>
      </p:sp>
      <p:sp>
        <p:nvSpPr>
          <p:cNvPr id="6" name="Footer Placeholder 5"/>
          <p:cNvSpPr>
            <a:spLocks noGrp="1"/>
          </p:cNvSpPr>
          <p:nvPr>
            <p:ph type="ftr" sz="quarter" idx="11"/>
          </p:nvPr>
        </p:nvSpPr>
        <p:spPr/>
        <p:txBody>
          <a:bodyPr/>
          <a:lstStyle/>
          <a:p>
            <a:r>
              <a:rPr lang="en-US"/>
              <a:t>http://www.cs.cornell.edu/courses/cs5412/2022sp</a:t>
            </a:r>
          </a:p>
        </p:txBody>
      </p:sp>
      <p:sp>
        <p:nvSpPr>
          <p:cNvPr id="7" name="Slide Number Placeholder 6"/>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2934212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327FF5-A1AF-43B4-B515-46A0FB540FE2}" type="datetime1">
              <a:rPr lang="en-US" smtClean="0"/>
              <a:t>1/31/2022</a:t>
            </a:fld>
            <a:endParaRPr lang="en-US"/>
          </a:p>
        </p:txBody>
      </p:sp>
      <p:sp>
        <p:nvSpPr>
          <p:cNvPr id="8" name="Footer Placeholder 7"/>
          <p:cNvSpPr>
            <a:spLocks noGrp="1"/>
          </p:cNvSpPr>
          <p:nvPr>
            <p:ph type="ftr" sz="quarter" idx="11"/>
          </p:nvPr>
        </p:nvSpPr>
        <p:spPr/>
        <p:txBody>
          <a:bodyPr/>
          <a:lstStyle/>
          <a:p>
            <a:r>
              <a:rPr lang="en-US"/>
              <a:t>http://www.cs.cornell.edu/courses/cs5412/2022sp</a:t>
            </a:r>
          </a:p>
        </p:txBody>
      </p:sp>
      <p:sp>
        <p:nvSpPr>
          <p:cNvPr id="9" name="Slide Number Placeholder 8"/>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1550824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C00000"/>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F2BEF876-648F-46A0-964B-A1FF7BF674B9}" type="datetime1">
              <a:rPr lang="en-US" smtClean="0"/>
              <a:t>1/31/2022</a:t>
            </a:fld>
            <a:endParaRPr lang="en-US"/>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1641014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4FD4FA-CDA7-429E-BABF-BF6DFF9CA7BF}" type="datetime1">
              <a:rPr lang="en-US" smtClean="0"/>
              <a:t>1/31/2022</a:t>
            </a:fld>
            <a:endParaRPr lang="en-US"/>
          </a:p>
        </p:txBody>
      </p:sp>
      <p:sp>
        <p:nvSpPr>
          <p:cNvPr id="3" name="Footer Placeholder 2"/>
          <p:cNvSpPr>
            <a:spLocks noGrp="1"/>
          </p:cNvSpPr>
          <p:nvPr>
            <p:ph type="ftr" sz="quarter" idx="11"/>
          </p:nvPr>
        </p:nvSpPr>
        <p:spPr/>
        <p:txBody>
          <a:bodyPr/>
          <a:lstStyle/>
          <a:p>
            <a:r>
              <a:rPr lang="en-US"/>
              <a:t>http://www.cs.cornell.edu/courses/cs5412/2022sp</a:t>
            </a:r>
          </a:p>
        </p:txBody>
      </p:sp>
      <p:sp>
        <p:nvSpPr>
          <p:cNvPr id="4" name="Slide Number Placeholder 3"/>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1164180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4C7036B-6B9A-408E-90BE-070F2AB30174}" type="datetime1">
              <a:rPr lang="en-US" smtClean="0"/>
              <a:t>1/31/2022</a:t>
            </a:fld>
            <a:endParaRPr lang="en-US"/>
          </a:p>
        </p:txBody>
      </p:sp>
      <p:sp>
        <p:nvSpPr>
          <p:cNvPr id="6" name="Footer Placeholder 5"/>
          <p:cNvSpPr>
            <a:spLocks noGrp="1"/>
          </p:cNvSpPr>
          <p:nvPr>
            <p:ph type="ftr" sz="quarter" idx="11"/>
          </p:nvPr>
        </p:nvSpPr>
        <p:spPr/>
        <p:txBody>
          <a:bodyPr/>
          <a:lstStyle/>
          <a:p>
            <a:r>
              <a:rPr lang="en-US"/>
              <a:t>http://www.cs.cornell.edu/courses/cs5412/2022sp</a:t>
            </a:r>
          </a:p>
        </p:txBody>
      </p:sp>
      <p:sp>
        <p:nvSpPr>
          <p:cNvPr id="7" name="Slide Number Placeholder 6"/>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2890135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ED6A8C6-93A3-4CCF-9861-9C94CC9ADDAD}" type="datetime1">
              <a:rPr lang="en-US" smtClean="0"/>
              <a:t>1/31/2022</a:t>
            </a:fld>
            <a:endParaRPr lang="en-US"/>
          </a:p>
        </p:txBody>
      </p:sp>
      <p:sp>
        <p:nvSpPr>
          <p:cNvPr id="6" name="Footer Placeholder 5"/>
          <p:cNvSpPr>
            <a:spLocks noGrp="1"/>
          </p:cNvSpPr>
          <p:nvPr>
            <p:ph type="ftr" sz="quarter" idx="11"/>
          </p:nvPr>
        </p:nvSpPr>
        <p:spPr/>
        <p:txBody>
          <a:bodyPr/>
          <a:lstStyle/>
          <a:p>
            <a:r>
              <a:rPr lang="en-US"/>
              <a:t>http://www.cs.cornell.edu/courses/cs5412/2022sp</a:t>
            </a:r>
          </a:p>
        </p:txBody>
      </p:sp>
      <p:sp>
        <p:nvSpPr>
          <p:cNvPr id="7" name="Slide Number Placeholder 6"/>
          <p:cNvSpPr>
            <a:spLocks noGrp="1"/>
          </p:cNvSpPr>
          <p:nvPr>
            <p:ph type="sldNum" sz="quarter" idx="12"/>
          </p:nvPr>
        </p:nvSpPr>
        <p:spPr/>
        <p:txBody>
          <a:bodyPr/>
          <a:lstStyle/>
          <a:p>
            <a:fld id="{3C974458-8A97-4835-BF79-1FB6D7856C2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0046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D2AB57B-6007-4F36-A28D-A347E5BCCABC}" type="datetime1">
              <a:rPr lang="en-US" smtClean="0"/>
              <a:t>1/31/2022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a:t>http://www.cs.cornell.edu/courses/cs5412/2022sp</a:t>
            </a: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C974458-8A97-4835-BF79-1FB6D7856C21}"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92701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7B2A5-D888-4A68-9EB8-E190FABBD294}"/>
              </a:ext>
            </a:extLst>
          </p:cNvPr>
          <p:cNvSpPr>
            <a:spLocks noGrp="1"/>
          </p:cNvSpPr>
          <p:nvPr>
            <p:ph type="ctrTitle"/>
          </p:nvPr>
        </p:nvSpPr>
        <p:spPr/>
        <p:txBody>
          <a:bodyPr>
            <a:normAutofit/>
          </a:bodyPr>
          <a:lstStyle/>
          <a:p>
            <a:r>
              <a:rPr lang="en-US" dirty="0"/>
              <a:t>CS 5412/Lecture 3: More Cloud Architecture Details</a:t>
            </a:r>
          </a:p>
        </p:txBody>
      </p:sp>
      <p:sp>
        <p:nvSpPr>
          <p:cNvPr id="3" name="Subtitle 2">
            <a:extLst>
              <a:ext uri="{FF2B5EF4-FFF2-40B4-BE49-F238E27FC236}">
                <a16:creationId xmlns:a16="http://schemas.microsoft.com/office/drawing/2014/main" id="{D1664BDB-4610-415E-B88D-82832DD4507C}"/>
              </a:ext>
            </a:extLst>
          </p:cNvPr>
          <p:cNvSpPr>
            <a:spLocks noGrp="1"/>
          </p:cNvSpPr>
          <p:nvPr>
            <p:ph type="subTitle" idx="1"/>
          </p:nvPr>
        </p:nvSpPr>
        <p:spPr/>
        <p:txBody>
          <a:bodyPr/>
          <a:lstStyle/>
          <a:p>
            <a:r>
              <a:rPr lang="en-US" dirty="0"/>
              <a:t>Ken Birman</a:t>
            </a:r>
          </a:p>
          <a:p>
            <a:r>
              <a:rPr lang="en-US" dirty="0"/>
              <a:t>Spring</a:t>
            </a:r>
            <a:r>
              <a:rPr lang="en-US"/>
              <a:t>, 2022</a:t>
            </a:r>
            <a:endParaRPr lang="en-US" dirty="0"/>
          </a:p>
        </p:txBody>
      </p:sp>
      <p:sp>
        <p:nvSpPr>
          <p:cNvPr id="4" name="Footer Placeholder 3"/>
          <p:cNvSpPr>
            <a:spLocks noGrp="1"/>
          </p:cNvSpPr>
          <p:nvPr>
            <p:ph type="ftr" sz="quarter" idx="11"/>
          </p:nvPr>
        </p:nvSpPr>
        <p:spPr/>
        <p:txBody>
          <a:bodyPr/>
          <a:lstStyle/>
          <a:p>
            <a:r>
              <a:rPr lang="en-US"/>
              <a:t>http://www.cs.cornell.edu/courses/cs5412/2022sp</a:t>
            </a:r>
            <a:endParaRPr lang="en-US" dirty="0"/>
          </a:p>
        </p:txBody>
      </p:sp>
      <p:sp>
        <p:nvSpPr>
          <p:cNvPr id="5" name="Slide Number Placeholder 4"/>
          <p:cNvSpPr>
            <a:spLocks noGrp="1"/>
          </p:cNvSpPr>
          <p:nvPr>
            <p:ph type="sldNum" sz="quarter" idx="12"/>
          </p:nvPr>
        </p:nvSpPr>
        <p:spPr/>
        <p:txBody>
          <a:bodyPr/>
          <a:lstStyle/>
          <a:p>
            <a:fld id="{3C974458-8A97-4835-BF79-1FB6D7856C21}" type="slidenum">
              <a:rPr lang="en-US" smtClean="0"/>
              <a:t>1</a:t>
            </a:fld>
            <a:endParaRPr lang="en-US"/>
          </a:p>
        </p:txBody>
      </p:sp>
    </p:spTree>
    <p:extLst>
      <p:ext uri="{BB962C8B-B14F-4D97-AF65-F5344CB8AC3E}">
        <p14:creationId xmlns:p14="http://schemas.microsoft.com/office/powerpoint/2010/main" val="32456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first tier of a cloud is “stateless”</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3" name="Content Placeholder 2"/>
          <p:cNvSpPr>
            <a:spLocks noGrp="1"/>
          </p:cNvSpPr>
          <p:nvPr>
            <p:ph idx="1"/>
          </p:nvPr>
        </p:nvSpPr>
        <p:spPr/>
        <p:txBody>
          <a:bodyPr>
            <a:normAutofit fontScale="92500"/>
          </a:bodyPr>
          <a:lstStyle/>
          <a:p>
            <a:r>
              <a:rPr lang="en-US" dirty="0"/>
              <a:t>This design idea dates to Professor Eric Brewer, at Berkeley</a:t>
            </a:r>
          </a:p>
          <a:p>
            <a:endParaRPr lang="en-US" dirty="0"/>
          </a:p>
          <a:p>
            <a:r>
              <a:rPr lang="en-US" dirty="0"/>
              <a:t>He observed very scalable pools of </a:t>
            </a:r>
            <a:r>
              <a:rPr lang="en-US" dirty="0">
                <a:sym typeface="Symbol" panose="05050102010706020507" pitchFamily="18" charset="2"/>
              </a:rPr>
              <a:t>-Services are easier to build and extend if the data used is all read-only.  </a:t>
            </a:r>
          </a:p>
          <a:p>
            <a:pPr>
              <a:buFont typeface="Wingdings" panose="05000000000000000000" pitchFamily="2" charset="2"/>
              <a:buChar char="Ø"/>
            </a:pPr>
            <a:r>
              <a:rPr lang="en-US" dirty="0">
                <a:sym typeface="Symbol" panose="05050102010706020507" pitchFamily="18" charset="2"/>
              </a:rPr>
              <a:t>  Sometimes he called this “soft state”, meaning the “hard version is elsewhere”</a:t>
            </a:r>
          </a:p>
          <a:p>
            <a:pPr>
              <a:buFont typeface="Wingdings" panose="05000000000000000000" pitchFamily="2" charset="2"/>
              <a:buChar char="Ø"/>
            </a:pPr>
            <a:r>
              <a:rPr lang="en-US" dirty="0">
                <a:sym typeface="Symbol" panose="05050102010706020507" pitchFamily="18" charset="2"/>
              </a:rPr>
              <a:t>  But most people just call this a stateless model.</a:t>
            </a:r>
          </a:p>
          <a:p>
            <a:endParaRPr lang="en-US" dirty="0">
              <a:sym typeface="Symbol" panose="05050102010706020507" pitchFamily="18" charset="2"/>
            </a:endParaRPr>
          </a:p>
          <a:p>
            <a:r>
              <a:rPr lang="en-US" dirty="0"/>
              <a:t>A stateless server is easy to shut down (kill it, throw away any files it created).  </a:t>
            </a:r>
          </a:p>
        </p:txBody>
      </p:sp>
      <p:sp>
        <p:nvSpPr>
          <p:cNvPr id="5" name="Slide Number Placeholder 4"/>
          <p:cNvSpPr>
            <a:spLocks noGrp="1"/>
          </p:cNvSpPr>
          <p:nvPr>
            <p:ph type="sldNum" sz="quarter" idx="12"/>
          </p:nvPr>
        </p:nvSpPr>
        <p:spPr/>
        <p:txBody>
          <a:bodyPr/>
          <a:lstStyle/>
          <a:p>
            <a:fld id="{3C974458-8A97-4835-BF79-1FB6D7856C21}" type="slidenum">
              <a:rPr lang="en-US" smtClean="0"/>
              <a:t>10</a:t>
            </a:fld>
            <a:endParaRPr lang="en-US"/>
          </a:p>
        </p:txBody>
      </p:sp>
      <p:pic>
        <p:nvPicPr>
          <p:cNvPr id="7" name="Picture 6"/>
          <p:cNvPicPr>
            <a:picLocks noChangeAspect="1"/>
          </p:cNvPicPr>
          <p:nvPr/>
        </p:nvPicPr>
        <p:blipFill>
          <a:blip r:embed="rId3"/>
          <a:stretch>
            <a:fillRect/>
          </a:stretch>
        </p:blipFill>
        <p:spPr>
          <a:xfrm>
            <a:off x="10399096" y="1742131"/>
            <a:ext cx="1040430" cy="1461983"/>
          </a:xfrm>
          <a:prstGeom prst="rect">
            <a:avLst/>
          </a:prstGeom>
        </p:spPr>
      </p:pic>
    </p:spTree>
    <p:extLst>
      <p:ext uri="{BB962C8B-B14F-4D97-AF65-F5344CB8AC3E}">
        <p14:creationId xmlns:p14="http://schemas.microsoft.com/office/powerpoint/2010/main" val="411994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Which can we do in a stateless way?</a:t>
            </a:r>
          </a:p>
        </p:txBody>
      </p:sp>
      <p:sp>
        <p:nvSpPr>
          <p:cNvPr id="3" name="Content Placeholder 2"/>
          <p:cNvSpPr>
            <a:spLocks noGrp="1"/>
          </p:cNvSpPr>
          <p:nvPr>
            <p:ph idx="1"/>
          </p:nvPr>
        </p:nvSpPr>
        <p:spPr/>
        <p:txBody>
          <a:bodyPr>
            <a:normAutofit/>
          </a:bodyPr>
          <a:lstStyle/>
          <a:p>
            <a:r>
              <a:rPr lang="en-US" dirty="0"/>
              <a:t>Consider the Amazon shopping web pages.  We can build these by looking up data held in other services.</a:t>
            </a:r>
          </a:p>
          <a:p>
            <a:pPr>
              <a:buFont typeface="Wingdings" panose="05000000000000000000" pitchFamily="2" charset="2"/>
              <a:buChar char="Ø"/>
            </a:pPr>
            <a:r>
              <a:rPr lang="en-US" b="1" dirty="0"/>
              <a:t>  A </a:t>
            </a:r>
            <a:r>
              <a:rPr lang="en-US" b="1" dirty="0">
                <a:sym typeface="Symbol" panose="05050102010706020507" pitchFamily="18" charset="2"/>
              </a:rPr>
              <a:t>-</a:t>
            </a:r>
            <a:r>
              <a:rPr lang="en-US" b="1" dirty="0"/>
              <a:t>service that tracks your purchase history.</a:t>
            </a:r>
          </a:p>
          <a:p>
            <a:pPr>
              <a:buFont typeface="Wingdings" panose="05000000000000000000" pitchFamily="2" charset="2"/>
              <a:buChar char="Ø"/>
            </a:pPr>
            <a:r>
              <a:rPr lang="en-US" b="1" dirty="0"/>
              <a:t>  A </a:t>
            </a:r>
            <a:r>
              <a:rPr lang="en-US" b="1" dirty="0">
                <a:sym typeface="Symbol" panose="05050102010706020507" pitchFamily="18" charset="2"/>
              </a:rPr>
              <a:t>-</a:t>
            </a:r>
            <a:r>
              <a:rPr lang="en-US" b="1" dirty="0"/>
              <a:t>service that computes recommendations.</a:t>
            </a:r>
          </a:p>
          <a:p>
            <a:pPr>
              <a:buFont typeface="Wingdings" panose="05000000000000000000" pitchFamily="2" charset="2"/>
              <a:buChar char="Ø"/>
            </a:pPr>
            <a:r>
              <a:rPr lang="en-US" b="1" dirty="0"/>
              <a:t>  A </a:t>
            </a:r>
            <a:r>
              <a:rPr lang="en-US" b="1" dirty="0">
                <a:sym typeface="Symbol" panose="05050102010706020507" pitchFamily="18" charset="2"/>
              </a:rPr>
              <a:t>-</a:t>
            </a:r>
            <a:r>
              <a:rPr lang="en-US" b="1" dirty="0"/>
              <a:t>service that resizes images of products to fit your screen</a:t>
            </a:r>
          </a:p>
          <a:p>
            <a:pPr>
              <a:buFont typeface="Wingdings" panose="05000000000000000000" pitchFamily="2" charset="2"/>
              <a:buChar char="Ø"/>
            </a:pPr>
            <a:r>
              <a:rPr lang="en-US" b="1" dirty="0"/>
              <a:t>  A </a:t>
            </a:r>
            <a:r>
              <a:rPr lang="en-US" b="1" dirty="0">
                <a:sym typeface="Symbol" panose="05050102010706020507" pitchFamily="18" charset="2"/>
              </a:rPr>
              <a:t>-service that manages the shopping cart</a:t>
            </a:r>
          </a:p>
          <a:p>
            <a:pPr>
              <a:buFont typeface="Wingdings" panose="05000000000000000000" pitchFamily="2" charset="2"/>
              <a:buChar char="Ø"/>
            </a:pPr>
            <a:endParaRPr lang="en-US" dirty="0">
              <a:sym typeface="Symbol" panose="05050102010706020507" pitchFamily="18" charset="2"/>
            </a:endParaRP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11</a:t>
            </a:fld>
            <a:endParaRPr lang="en-US"/>
          </a:p>
        </p:txBody>
      </p:sp>
    </p:spTree>
    <p:extLst>
      <p:ext uri="{BB962C8B-B14F-4D97-AF65-F5344CB8AC3E}">
        <p14:creationId xmlns:p14="http://schemas.microsoft.com/office/powerpoint/2010/main" val="2084231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Which can we do in a stateless way?</a:t>
            </a:r>
          </a:p>
        </p:txBody>
      </p:sp>
      <p:sp>
        <p:nvSpPr>
          <p:cNvPr id="3" name="Content Placeholder 2"/>
          <p:cNvSpPr>
            <a:spLocks noGrp="1"/>
          </p:cNvSpPr>
          <p:nvPr>
            <p:ph idx="1"/>
          </p:nvPr>
        </p:nvSpPr>
        <p:spPr/>
        <p:txBody>
          <a:bodyPr>
            <a:normAutofit/>
          </a:bodyPr>
          <a:lstStyle/>
          <a:p>
            <a:r>
              <a:rPr lang="en-US" dirty="0"/>
              <a:t>Consider the Amazon shopping web pages.  We can build these by looking up data held in other services.</a:t>
            </a:r>
          </a:p>
          <a:p>
            <a:pPr>
              <a:buFont typeface="Wingdings" panose="05000000000000000000" pitchFamily="2" charset="2"/>
              <a:buChar char="Ø"/>
            </a:pPr>
            <a:r>
              <a:rPr lang="en-US" dirty="0"/>
              <a:t>  </a:t>
            </a:r>
            <a:r>
              <a:rPr lang="en-US" b="1" dirty="0">
                <a:solidFill>
                  <a:srgbClr val="C00000"/>
                </a:solidFill>
              </a:rPr>
              <a:t>A </a:t>
            </a:r>
            <a:r>
              <a:rPr lang="en-US" b="1" dirty="0">
                <a:solidFill>
                  <a:srgbClr val="C00000"/>
                </a:solidFill>
                <a:sym typeface="Symbol" panose="05050102010706020507" pitchFamily="18" charset="2"/>
              </a:rPr>
              <a:t>-</a:t>
            </a:r>
            <a:r>
              <a:rPr lang="en-US" b="1" dirty="0">
                <a:solidFill>
                  <a:srgbClr val="C00000"/>
                </a:solidFill>
              </a:rPr>
              <a:t>service that hosts (keeps) your purchase history.</a:t>
            </a:r>
          </a:p>
          <a:p>
            <a:pPr>
              <a:buFont typeface="Wingdings" panose="05000000000000000000" pitchFamily="2" charset="2"/>
              <a:buChar char="Ø"/>
            </a:pPr>
            <a:r>
              <a:rPr lang="en-US" b="1" dirty="0"/>
              <a:t>  </a:t>
            </a:r>
            <a:r>
              <a:rPr lang="en-US" b="1" dirty="0">
                <a:solidFill>
                  <a:srgbClr val="00B050"/>
                </a:solidFill>
              </a:rPr>
              <a:t>A </a:t>
            </a:r>
            <a:r>
              <a:rPr lang="en-US" b="1" dirty="0">
                <a:solidFill>
                  <a:srgbClr val="00B050"/>
                </a:solidFill>
                <a:sym typeface="Symbol" panose="05050102010706020507" pitchFamily="18" charset="2"/>
              </a:rPr>
              <a:t>-</a:t>
            </a:r>
            <a:r>
              <a:rPr lang="en-US" b="1" dirty="0">
                <a:solidFill>
                  <a:srgbClr val="00B050"/>
                </a:solidFill>
              </a:rPr>
              <a:t>service that computes recommendations.</a:t>
            </a:r>
          </a:p>
          <a:p>
            <a:pPr>
              <a:buFont typeface="Wingdings" panose="05000000000000000000" pitchFamily="2" charset="2"/>
              <a:buChar char="Ø"/>
            </a:pPr>
            <a:r>
              <a:rPr lang="en-US" b="1" dirty="0">
                <a:solidFill>
                  <a:srgbClr val="00B050"/>
                </a:solidFill>
              </a:rPr>
              <a:t>  A </a:t>
            </a:r>
            <a:r>
              <a:rPr lang="en-US" b="1" dirty="0">
                <a:solidFill>
                  <a:srgbClr val="00B050"/>
                </a:solidFill>
                <a:sym typeface="Symbol" panose="05050102010706020507" pitchFamily="18" charset="2"/>
              </a:rPr>
              <a:t>-</a:t>
            </a:r>
            <a:r>
              <a:rPr lang="en-US" b="1" dirty="0">
                <a:solidFill>
                  <a:srgbClr val="00B050"/>
                </a:solidFill>
              </a:rPr>
              <a:t>service that resizes images of products to fit your screen</a:t>
            </a:r>
          </a:p>
          <a:p>
            <a:pPr>
              <a:buFont typeface="Wingdings" panose="05000000000000000000" pitchFamily="2" charset="2"/>
              <a:buChar char="Ø"/>
            </a:pPr>
            <a:r>
              <a:rPr lang="en-US" b="1" dirty="0"/>
              <a:t> </a:t>
            </a:r>
            <a:r>
              <a:rPr lang="en-US" b="1" dirty="0">
                <a:solidFill>
                  <a:srgbClr val="C00000"/>
                </a:solidFill>
              </a:rPr>
              <a:t> A </a:t>
            </a:r>
            <a:r>
              <a:rPr lang="en-US" b="1" dirty="0">
                <a:solidFill>
                  <a:srgbClr val="C00000"/>
                </a:solidFill>
                <a:sym typeface="Symbol" panose="05050102010706020507" pitchFamily="18" charset="2"/>
              </a:rPr>
              <a:t>-service that manages the shopping cart (and remembers the list)</a:t>
            </a:r>
          </a:p>
          <a:p>
            <a:pPr>
              <a:buFont typeface="Wingdings" panose="05000000000000000000" pitchFamily="2" charset="2"/>
              <a:buChar char="Ø"/>
            </a:pPr>
            <a:endParaRPr lang="en-US" dirty="0">
              <a:sym typeface="Symbol" panose="05050102010706020507" pitchFamily="18" charset="2"/>
            </a:endParaRP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12</a:t>
            </a:fld>
            <a:endParaRPr lang="en-US"/>
          </a:p>
        </p:txBody>
      </p:sp>
    </p:spTree>
    <p:extLst>
      <p:ext uri="{BB962C8B-B14F-4D97-AF65-F5344CB8AC3E}">
        <p14:creationId xmlns:p14="http://schemas.microsoft.com/office/powerpoint/2010/main" val="4037409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Often we pair a stateless front end with </a:t>
            </a:r>
            <a:r>
              <a:rPr lang="en-US" dirty="0" err="1"/>
              <a:t>stateful</a:t>
            </a:r>
            <a:r>
              <a:rPr lang="en-US" dirty="0"/>
              <a:t> </a:t>
            </a:r>
            <a:r>
              <a:rPr lang="en-US" dirty="0">
                <a:sym typeface="Symbol" panose="05050102010706020507" pitchFamily="18" charset="2"/>
              </a:rPr>
              <a:t>-Services</a:t>
            </a:r>
            <a:endParaRPr lang="en-US" dirty="0"/>
          </a:p>
        </p:txBody>
      </p:sp>
      <p:sp>
        <p:nvSpPr>
          <p:cNvPr id="3" name="Content Placeholder 2"/>
          <p:cNvSpPr>
            <a:spLocks noGrp="1"/>
          </p:cNvSpPr>
          <p:nvPr>
            <p:ph idx="1"/>
          </p:nvPr>
        </p:nvSpPr>
        <p:spPr/>
        <p:txBody>
          <a:bodyPr>
            <a:normAutofit fontScale="92500"/>
          </a:bodyPr>
          <a:lstStyle/>
          <a:p>
            <a:r>
              <a:rPr lang="en-US" dirty="0"/>
              <a:t>Stateful services are harder to build, so usually vendors like Oracle (the database company) or Amazon or Microsoft do that for you.</a:t>
            </a:r>
          </a:p>
          <a:p>
            <a:br>
              <a:rPr lang="en-US" dirty="0"/>
            </a:br>
            <a:r>
              <a:rPr lang="en-US" dirty="0">
                <a:sym typeface="Symbol" panose="05050102010706020507" pitchFamily="18" charset="2"/>
              </a:rPr>
              <a:t>The cloud file system is the most obvious example.  Others include the image storage service (in addition it usually can resize photos, segment them, perhaps even recognize who is in them), databases, DHTs, etc.</a:t>
            </a:r>
          </a:p>
          <a:p>
            <a:endParaRPr lang="en-US" dirty="0">
              <a:sym typeface="Symbol" panose="05050102010706020507" pitchFamily="18" charset="2"/>
            </a:endParaRPr>
          </a:p>
          <a:p>
            <a:r>
              <a:rPr lang="en-US" dirty="0">
                <a:sym typeface="Symbol" panose="05050102010706020507" pitchFamily="18" charset="2"/>
              </a:rPr>
              <a:t>Then we might build a stateless service that sits in front and adds some of our own logic but relays anything that needs to be saved into the </a:t>
            </a:r>
            <a:r>
              <a:rPr lang="en-US" dirty="0" err="1">
                <a:sym typeface="Symbol" panose="05050102010706020507" pitchFamily="18" charset="2"/>
              </a:rPr>
              <a:t>stateful</a:t>
            </a:r>
            <a:r>
              <a:rPr lang="en-US" dirty="0">
                <a:sym typeface="Symbol" panose="05050102010706020507" pitchFamily="18" charset="2"/>
              </a:rPr>
              <a:t> tier.</a:t>
            </a:r>
            <a:endParaRPr lang="en-US" dirty="0"/>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13</a:t>
            </a:fld>
            <a:endParaRPr lang="en-US"/>
          </a:p>
        </p:txBody>
      </p:sp>
    </p:spTree>
    <p:extLst>
      <p:ext uri="{BB962C8B-B14F-4D97-AF65-F5344CB8AC3E}">
        <p14:creationId xmlns:p14="http://schemas.microsoft.com/office/powerpoint/2010/main" val="1820671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2C621-82FD-4C97-B269-1F0C45AF6928}"/>
              </a:ext>
            </a:extLst>
          </p:cNvPr>
          <p:cNvSpPr>
            <a:spLocks noGrp="1"/>
          </p:cNvSpPr>
          <p:nvPr>
            <p:ph type="title"/>
          </p:nvPr>
        </p:nvSpPr>
        <p:spPr/>
        <p:txBody>
          <a:bodyPr/>
          <a:lstStyle/>
          <a:p>
            <a:r>
              <a:rPr lang="en-US" dirty="0"/>
              <a:t>Some important Stateful Servers in the cloud</a:t>
            </a:r>
          </a:p>
        </p:txBody>
      </p:sp>
      <p:sp>
        <p:nvSpPr>
          <p:cNvPr id="3" name="Content Placeholder 2">
            <a:extLst>
              <a:ext uri="{FF2B5EF4-FFF2-40B4-BE49-F238E27FC236}">
                <a16:creationId xmlns:a16="http://schemas.microsoft.com/office/drawing/2014/main" id="{4F84E362-CE3F-4D93-9AD5-0FAEEA25210E}"/>
              </a:ext>
            </a:extLst>
          </p:cNvPr>
          <p:cNvSpPr>
            <a:spLocks noGrp="1"/>
          </p:cNvSpPr>
          <p:nvPr>
            <p:ph idx="1"/>
          </p:nvPr>
        </p:nvSpPr>
        <p:spPr/>
        <p:txBody>
          <a:bodyPr>
            <a:normAutofit/>
          </a:bodyPr>
          <a:lstStyle/>
          <a:p>
            <a:r>
              <a:rPr lang="en-US" dirty="0"/>
              <a:t>Azure:  The global file system, the Cosmos Database, the BLOB store.  The </a:t>
            </a:r>
            <a:r>
              <a:rPr lang="en-US" dirty="0" err="1"/>
              <a:t>nessage</a:t>
            </a:r>
            <a:r>
              <a:rPr lang="en-US" dirty="0"/>
              <a:t> queue service.  Various DHT products, like Cassandra</a:t>
            </a:r>
          </a:p>
          <a:p>
            <a:endParaRPr lang="en-US" dirty="0"/>
          </a:p>
          <a:p>
            <a:r>
              <a:rPr lang="en-US" dirty="0"/>
              <a:t>AWS: Many of the same options, plus DynamoDB, Amazon’s scalable DHT</a:t>
            </a:r>
          </a:p>
          <a:p>
            <a:endParaRPr lang="en-US" dirty="0"/>
          </a:p>
          <a:p>
            <a:r>
              <a:rPr lang="en-US" dirty="0"/>
              <a:t>Note: Even though these may use the term “database”,  and you access them with SQL, Cosmos and Dynamo are not true databases.  The model is “NoSQL” (meaning “This is not transactional SQL”)</a:t>
            </a:r>
          </a:p>
          <a:p>
            <a:endParaRPr lang="en-US" dirty="0"/>
          </a:p>
        </p:txBody>
      </p:sp>
      <p:sp>
        <p:nvSpPr>
          <p:cNvPr id="4" name="Footer Placeholder 3">
            <a:extLst>
              <a:ext uri="{FF2B5EF4-FFF2-40B4-BE49-F238E27FC236}">
                <a16:creationId xmlns:a16="http://schemas.microsoft.com/office/drawing/2014/main" id="{B0F74684-8339-4FBD-B70A-84107E401742}"/>
              </a:ext>
            </a:extLst>
          </p:cNvPr>
          <p:cNvSpPr>
            <a:spLocks noGrp="1"/>
          </p:cNvSpPr>
          <p:nvPr>
            <p:ph type="ftr" sz="quarter" idx="11"/>
          </p:nvPr>
        </p:nvSpPr>
        <p:spPr/>
        <p:txBody>
          <a:bodyPr/>
          <a:lstStyle/>
          <a:p>
            <a:r>
              <a:rPr lang="en-US"/>
              <a:t>http://www.cs.cornell.edu/courses/cs5412/2022sp</a:t>
            </a:r>
          </a:p>
        </p:txBody>
      </p:sp>
      <p:sp>
        <p:nvSpPr>
          <p:cNvPr id="5" name="Slide Number Placeholder 4">
            <a:extLst>
              <a:ext uri="{FF2B5EF4-FFF2-40B4-BE49-F238E27FC236}">
                <a16:creationId xmlns:a16="http://schemas.microsoft.com/office/drawing/2014/main" id="{E3F1D444-5816-463F-83BD-DA65818D2FB6}"/>
              </a:ext>
            </a:extLst>
          </p:cNvPr>
          <p:cNvSpPr>
            <a:spLocks noGrp="1"/>
          </p:cNvSpPr>
          <p:nvPr>
            <p:ph type="sldNum" sz="quarter" idx="12"/>
          </p:nvPr>
        </p:nvSpPr>
        <p:spPr/>
        <p:txBody>
          <a:bodyPr/>
          <a:lstStyle/>
          <a:p>
            <a:fld id="{3C974458-8A97-4835-BF79-1FB6D7856C21}" type="slidenum">
              <a:rPr lang="en-US" smtClean="0"/>
              <a:t>14</a:t>
            </a:fld>
            <a:endParaRPr lang="en-US"/>
          </a:p>
        </p:txBody>
      </p:sp>
    </p:spTree>
    <p:extLst>
      <p:ext uri="{BB962C8B-B14F-4D97-AF65-F5344CB8AC3E}">
        <p14:creationId xmlns:p14="http://schemas.microsoft.com/office/powerpoint/2010/main" val="1046278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Helpful ideas for stateless design</a:t>
            </a:r>
          </a:p>
        </p:txBody>
      </p:sp>
      <p:sp>
        <p:nvSpPr>
          <p:cNvPr id="3" name="Content Placeholder 2"/>
          <p:cNvSpPr>
            <a:spLocks noGrp="1"/>
          </p:cNvSpPr>
          <p:nvPr>
            <p:ph idx="1"/>
          </p:nvPr>
        </p:nvSpPr>
        <p:spPr/>
        <p:txBody>
          <a:bodyPr>
            <a:normAutofit lnSpcReduction="10000"/>
          </a:bodyPr>
          <a:lstStyle/>
          <a:p>
            <a:r>
              <a:rPr lang="en-US" dirty="0"/>
              <a:t>Use a scalable DHT as a cache for any data the program reads.  With luck we will get a good hit rate (like in Facebook) and this will shield the big </a:t>
            </a:r>
            <a:r>
              <a:rPr lang="en-US" dirty="0" err="1"/>
              <a:t>stateful</a:t>
            </a:r>
            <a:r>
              <a:rPr lang="en-US" dirty="0"/>
              <a:t> systems at the back-end from most of the load.</a:t>
            </a:r>
          </a:p>
          <a:p>
            <a:endParaRPr lang="en-US" dirty="0"/>
          </a:p>
          <a:p>
            <a:r>
              <a:rPr lang="en-US" dirty="0"/>
              <a:t>A DHT can hold much more stuff than any single computer could ever hold.</a:t>
            </a:r>
          </a:p>
          <a:p>
            <a:endParaRPr lang="en-US" dirty="0"/>
          </a:p>
          <a:p>
            <a:r>
              <a:rPr lang="en-US" dirty="0"/>
              <a:t>Be tolerant of staleness.  This a high cost to be sure our cached data.  For example, if a site says “2 Xbox Series X units left at this price”, that could be a bit stale…  I wouldn’t notice.</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15</a:t>
            </a:fld>
            <a:endParaRPr lang="en-US"/>
          </a:p>
        </p:txBody>
      </p:sp>
    </p:spTree>
    <p:extLst>
      <p:ext uri="{BB962C8B-B14F-4D97-AF65-F5344CB8AC3E}">
        <p14:creationId xmlns:p14="http://schemas.microsoft.com/office/powerpoint/2010/main" val="15619834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Ideas for Stateless Design</a:t>
            </a:r>
          </a:p>
        </p:txBody>
      </p:sp>
      <p:sp>
        <p:nvSpPr>
          <p:cNvPr id="3" name="Content Placeholder 2"/>
          <p:cNvSpPr>
            <a:spLocks noGrp="1"/>
          </p:cNvSpPr>
          <p:nvPr>
            <p:ph idx="1"/>
          </p:nvPr>
        </p:nvSpPr>
        <p:spPr/>
        <p:txBody>
          <a:bodyPr>
            <a:normAutofit fontScale="92500"/>
          </a:bodyPr>
          <a:lstStyle/>
          <a:p>
            <a:r>
              <a:rPr lang="en-US" dirty="0"/>
              <a:t>Soft state can easily be regenerated, so don’t worry much about fault tolerance.</a:t>
            </a:r>
          </a:p>
          <a:p>
            <a:r>
              <a:rPr lang="en-US" dirty="0"/>
              <a:t>In our DHT examples last week, we talked about state machine replication for fault-tolerance, but this involves using atomic multicast or </a:t>
            </a:r>
            <a:r>
              <a:rPr lang="en-US" dirty="0" err="1"/>
              <a:t>Paxos</a:t>
            </a:r>
            <a:r>
              <a:rPr lang="en-US" dirty="0"/>
              <a:t> for updates, to ensure that all replicas see the same update sequence.  </a:t>
            </a:r>
            <a:br>
              <a:rPr lang="en-US" dirty="0"/>
            </a:br>
            <a:br>
              <a:rPr lang="en-US" dirty="0"/>
            </a:br>
            <a:r>
              <a:rPr lang="en-US" dirty="0"/>
              <a:t>If we don’t care about losing data during a crash, we can skip that step.</a:t>
            </a:r>
          </a:p>
          <a:p>
            <a:pPr>
              <a:buFont typeface="Wingdings" panose="05000000000000000000" pitchFamily="2" charset="2"/>
              <a:buChar char="Ø"/>
            </a:pPr>
            <a:r>
              <a:rPr lang="en-US" dirty="0"/>
              <a:t>  The real data would live in a back-end database or file system.</a:t>
            </a:r>
          </a:p>
          <a:p>
            <a:pPr>
              <a:buFont typeface="Wingdings" panose="05000000000000000000" pitchFamily="2" charset="2"/>
              <a:buChar char="Ø"/>
            </a:pPr>
            <a:r>
              <a:rPr lang="en-US" dirty="0"/>
              <a:t>  Since we are only keeping cached data in the DHT, if a shard gets </a:t>
            </a:r>
            <a:br>
              <a:rPr lang="en-US" dirty="0"/>
            </a:br>
            <a:r>
              <a:rPr lang="en-US" dirty="0"/>
              <a:t>    amnesia, we can always fetch it from the back-end system a second time.</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16</a:t>
            </a:fld>
            <a:endParaRPr lang="en-US"/>
          </a:p>
        </p:txBody>
      </p:sp>
    </p:spTree>
    <p:extLst>
      <p:ext uri="{BB962C8B-B14F-4D97-AF65-F5344CB8AC3E}">
        <p14:creationId xmlns:p14="http://schemas.microsoft.com/office/powerpoint/2010/main" val="623524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D58CD-07CE-4DF9-A331-0183B9AE7188}"/>
              </a:ext>
            </a:extLst>
          </p:cNvPr>
          <p:cNvSpPr>
            <a:spLocks noGrp="1"/>
          </p:cNvSpPr>
          <p:nvPr>
            <p:ph type="title"/>
          </p:nvPr>
        </p:nvSpPr>
        <p:spPr/>
        <p:txBody>
          <a:bodyPr/>
          <a:lstStyle/>
          <a:p>
            <a:r>
              <a:rPr lang="en-US" dirty="0"/>
              <a:t>Definitions (Slightly informal!)</a:t>
            </a:r>
          </a:p>
        </p:txBody>
      </p:sp>
      <p:sp>
        <p:nvSpPr>
          <p:cNvPr id="3" name="Content Placeholder 2">
            <a:extLst>
              <a:ext uri="{FF2B5EF4-FFF2-40B4-BE49-F238E27FC236}">
                <a16:creationId xmlns:a16="http://schemas.microsoft.com/office/drawing/2014/main" id="{F04EDD7A-8FC2-4CFE-A379-584A928AAF1F}"/>
              </a:ext>
            </a:extLst>
          </p:cNvPr>
          <p:cNvSpPr>
            <a:spLocks noGrp="1"/>
          </p:cNvSpPr>
          <p:nvPr>
            <p:ph idx="1"/>
          </p:nvPr>
        </p:nvSpPr>
        <p:spPr>
          <a:xfrm>
            <a:off x="1024128" y="1856792"/>
            <a:ext cx="10786872" cy="4452568"/>
          </a:xfrm>
        </p:spPr>
        <p:txBody>
          <a:bodyPr>
            <a:normAutofit lnSpcReduction="10000"/>
          </a:bodyPr>
          <a:lstStyle/>
          <a:p>
            <a:r>
              <a:rPr lang="en-US" b="1" dirty="0">
                <a:solidFill>
                  <a:schemeClr val="accent5"/>
                </a:solidFill>
              </a:rPr>
              <a:t>Consistency: </a:t>
            </a:r>
            <a:r>
              <a:rPr lang="en-US" dirty="0"/>
              <a:t>The system responds using </a:t>
            </a:r>
            <a:r>
              <a:rPr lang="en-US" i="1" dirty="0"/>
              <a:t>the most current values </a:t>
            </a:r>
            <a:r>
              <a:rPr lang="en-US" dirty="0"/>
              <a:t>(updates). </a:t>
            </a:r>
            <a:r>
              <a:rPr lang="en-US" i="1" u="sng" dirty="0"/>
              <a:t>Conflicting updates are performed in some system-selected order by all replicas.</a:t>
            </a:r>
            <a:r>
              <a:rPr lang="en-US" i="1" dirty="0"/>
              <a:t>  Q</a:t>
            </a:r>
            <a:r>
              <a:rPr lang="en-US" dirty="0"/>
              <a:t>ueries thus will see a “single system” and will be up to date.</a:t>
            </a:r>
          </a:p>
          <a:p>
            <a:r>
              <a:rPr lang="en-US" b="1" dirty="0">
                <a:solidFill>
                  <a:schemeClr val="accent5"/>
                </a:solidFill>
              </a:rPr>
              <a:t>Availability: </a:t>
            </a:r>
            <a:r>
              <a:rPr lang="en-US" dirty="0"/>
              <a:t>The system is </a:t>
            </a:r>
            <a:r>
              <a:rPr lang="en-US" i="1" u="sng" dirty="0"/>
              <a:t>rapidly responsive</a:t>
            </a:r>
            <a:r>
              <a:rPr lang="en-US" dirty="0"/>
              <a:t>, and will </a:t>
            </a:r>
            <a:r>
              <a:rPr lang="en-US" i="1" u="sng" dirty="0"/>
              <a:t>self-repair</a:t>
            </a:r>
            <a:r>
              <a:rPr lang="en-US" dirty="0"/>
              <a:t> if some single component fails, restoring normal functionality asap.  Of course fault-tolerance isn’t always possible: if too many components fail all at once, availability is lost.</a:t>
            </a:r>
          </a:p>
          <a:p>
            <a:r>
              <a:rPr lang="en-US" b="1" dirty="0">
                <a:solidFill>
                  <a:schemeClr val="accent5"/>
                </a:solidFill>
              </a:rPr>
              <a:t>Partition Tolerant:</a:t>
            </a:r>
            <a:r>
              <a:rPr lang="en-US" dirty="0">
                <a:solidFill>
                  <a:schemeClr val="accent5"/>
                </a:solidFill>
              </a:rPr>
              <a:t>  </a:t>
            </a:r>
            <a:r>
              <a:rPr lang="en-US" dirty="0"/>
              <a:t>A data center can have network issues, or entire services can be down.  Yet </a:t>
            </a:r>
            <a:r>
              <a:rPr lang="en-US" i="1" u="sng" dirty="0"/>
              <a:t>as seen from outside, the cloud should continue to respond even if its first-tier services are temporarily unable to talk to some inner services</a:t>
            </a:r>
            <a:r>
              <a:rPr lang="en-US" dirty="0"/>
              <a:t> they would normally depend upon.</a:t>
            </a:r>
            <a:endParaRPr lang="en-US" b="1" dirty="0"/>
          </a:p>
        </p:txBody>
      </p:sp>
      <p:sp>
        <p:nvSpPr>
          <p:cNvPr id="4" name="Footer Placeholder 3">
            <a:extLst>
              <a:ext uri="{FF2B5EF4-FFF2-40B4-BE49-F238E27FC236}">
                <a16:creationId xmlns:a16="http://schemas.microsoft.com/office/drawing/2014/main" id="{48DB9251-6A1B-4CEB-8E95-975E31AF15C5}"/>
              </a:ext>
            </a:extLst>
          </p:cNvPr>
          <p:cNvSpPr>
            <a:spLocks noGrp="1"/>
          </p:cNvSpPr>
          <p:nvPr>
            <p:ph type="ftr" sz="quarter" idx="11"/>
          </p:nvPr>
        </p:nvSpPr>
        <p:spPr/>
        <p:txBody>
          <a:bodyPr/>
          <a:lstStyle/>
          <a:p>
            <a:r>
              <a:rPr lang="en-US"/>
              <a:t>http://www.cs.cornell.edu/courses/cs5412/2022sp</a:t>
            </a:r>
          </a:p>
        </p:txBody>
      </p:sp>
      <p:sp>
        <p:nvSpPr>
          <p:cNvPr id="5" name="Slide Number Placeholder 4">
            <a:extLst>
              <a:ext uri="{FF2B5EF4-FFF2-40B4-BE49-F238E27FC236}">
                <a16:creationId xmlns:a16="http://schemas.microsoft.com/office/drawing/2014/main" id="{1923A337-B995-4C4A-9D91-29DD3ECFE74A}"/>
              </a:ext>
            </a:extLst>
          </p:cNvPr>
          <p:cNvSpPr>
            <a:spLocks noGrp="1"/>
          </p:cNvSpPr>
          <p:nvPr>
            <p:ph type="sldNum" sz="quarter" idx="12"/>
          </p:nvPr>
        </p:nvSpPr>
        <p:spPr/>
        <p:txBody>
          <a:bodyPr/>
          <a:lstStyle/>
          <a:p>
            <a:fld id="{3C974458-8A97-4835-BF79-1FB6D7856C21}" type="slidenum">
              <a:rPr lang="en-US" smtClean="0"/>
              <a:t>17</a:t>
            </a:fld>
            <a:endParaRPr lang="en-US"/>
          </a:p>
        </p:txBody>
      </p:sp>
    </p:spTree>
    <p:extLst>
      <p:ext uri="{BB962C8B-B14F-4D97-AF65-F5344CB8AC3E}">
        <p14:creationId xmlns:p14="http://schemas.microsoft.com/office/powerpoint/2010/main" val="2774595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0138356" y="2691700"/>
            <a:ext cx="1684659" cy="1605980"/>
          </a:xfrm>
          <a:prstGeom prst="rect">
            <a:avLst/>
          </a:prstGeom>
        </p:spPr>
      </p:pic>
      <p:sp>
        <p:nvSpPr>
          <p:cNvPr id="2" name="Title 1"/>
          <p:cNvSpPr>
            <a:spLocks noGrp="1"/>
          </p:cNvSpPr>
          <p:nvPr>
            <p:ph type="title"/>
          </p:nvPr>
        </p:nvSpPr>
        <p:spPr/>
        <p:txBody>
          <a:bodyPr>
            <a:normAutofit/>
          </a:bodyPr>
          <a:lstStyle/>
          <a:p>
            <a:r>
              <a:rPr lang="en-US" dirty="0"/>
              <a:t>In the cloud, not every subsystem </a:t>
            </a:r>
            <a:br>
              <a:rPr lang="en-US" dirty="0"/>
            </a:br>
            <a:r>
              <a:rPr lang="en-US" dirty="0"/>
              <a:t>needs the strongest guarantees</a:t>
            </a:r>
          </a:p>
        </p:txBody>
      </p:sp>
      <p:sp>
        <p:nvSpPr>
          <p:cNvPr id="5" name="Content Placeholder 4"/>
          <p:cNvSpPr>
            <a:spLocks noGrp="1"/>
          </p:cNvSpPr>
          <p:nvPr>
            <p:ph idx="1"/>
          </p:nvPr>
        </p:nvSpPr>
        <p:spPr>
          <a:xfrm>
            <a:off x="773723" y="2185416"/>
            <a:ext cx="11255519" cy="4123944"/>
          </a:xfrm>
        </p:spPr>
        <p:txBody>
          <a:bodyPr>
            <a:normAutofit fontScale="92500" lnSpcReduction="10000"/>
          </a:bodyPr>
          <a:lstStyle/>
          <a:p>
            <a:r>
              <a:rPr lang="en-US" dirty="0"/>
              <a:t>At Berkeley, Eric Brewer captured this insight with a “theorem”</a:t>
            </a:r>
          </a:p>
          <a:p>
            <a:r>
              <a:rPr lang="en-US" dirty="0"/>
              <a:t>CAP is short for “Consistency, Availability and Partition Tolerance”</a:t>
            </a:r>
          </a:p>
          <a:p>
            <a:endParaRPr lang="en-US" dirty="0"/>
          </a:p>
          <a:p>
            <a:r>
              <a:rPr lang="en-US" dirty="0"/>
              <a:t>Basically, Eric argues that:</a:t>
            </a:r>
          </a:p>
          <a:p>
            <a:pPr>
              <a:buFont typeface="Wingdings" panose="05000000000000000000" pitchFamily="2" charset="2"/>
              <a:buChar char="Ø"/>
            </a:pPr>
            <a:r>
              <a:rPr lang="en-US" dirty="0"/>
              <a:t> The theoretically “best” solution often brings heavy costs.</a:t>
            </a:r>
          </a:p>
          <a:p>
            <a:pPr>
              <a:buFont typeface="Wingdings" panose="05000000000000000000" pitchFamily="2" charset="2"/>
              <a:buChar char="Ø"/>
            </a:pPr>
            <a:r>
              <a:rPr lang="en-US" dirty="0"/>
              <a:t> Consistency is one example: conflicting database updates can be forced into</a:t>
            </a:r>
            <a:br>
              <a:rPr lang="en-US" dirty="0"/>
            </a:br>
            <a:r>
              <a:rPr lang="en-US" dirty="0"/>
              <a:t>   an agreed order, but this takes time and involves node-node dialog (hence </a:t>
            </a:r>
            <a:r>
              <a:rPr lang="en-US" b="1" dirty="0">
                <a:solidFill>
                  <a:srgbClr val="C00000"/>
                </a:solidFill>
                <a:sym typeface="Symbol" panose="05050102010706020507" pitchFamily="18" charset="2"/>
              </a:rPr>
              <a:t></a:t>
            </a:r>
            <a:r>
              <a:rPr lang="en-US" b="1" dirty="0">
                <a:solidFill>
                  <a:srgbClr val="C00000"/>
                </a:solidFill>
              </a:rPr>
              <a:t>P</a:t>
            </a:r>
            <a:r>
              <a:rPr lang="en-US" dirty="0"/>
              <a:t>).</a:t>
            </a:r>
          </a:p>
          <a:p>
            <a:pPr>
              <a:buFont typeface="Wingdings" panose="05000000000000000000" pitchFamily="2" charset="2"/>
              <a:buChar char="Ø"/>
            </a:pPr>
            <a:r>
              <a:rPr lang="en-US" dirty="0"/>
              <a:t> Remember that to earn the most money, you need the fastest possible responses.</a:t>
            </a:r>
            <a:br>
              <a:rPr lang="en-US" dirty="0"/>
            </a:br>
            <a:r>
              <a:rPr lang="en-US" dirty="0"/>
              <a:t>   Eric concluded that this means you might have to relax consistency: </a:t>
            </a:r>
            <a:r>
              <a:rPr lang="en-US" b="1" dirty="0">
                <a:solidFill>
                  <a:srgbClr val="C00000"/>
                </a:solidFill>
              </a:rPr>
              <a:t>C</a:t>
            </a:r>
            <a:r>
              <a:rPr lang="en-US" b="1" dirty="0"/>
              <a:t>AP</a:t>
            </a:r>
            <a:r>
              <a:rPr lang="en-US" dirty="0"/>
              <a:t>.</a:t>
            </a:r>
          </a:p>
        </p:txBody>
      </p:sp>
      <p:pic>
        <p:nvPicPr>
          <p:cNvPr id="6" name="Picture 5"/>
          <p:cNvPicPr>
            <a:picLocks noChangeAspect="1"/>
          </p:cNvPicPr>
          <p:nvPr/>
        </p:nvPicPr>
        <p:blipFill>
          <a:blip r:embed="rId4"/>
          <a:stretch>
            <a:fillRect/>
          </a:stretch>
        </p:blipFill>
        <p:spPr>
          <a:xfrm>
            <a:off x="10408620" y="197948"/>
            <a:ext cx="1414395" cy="1987468"/>
          </a:xfrm>
          <a:prstGeom prst="rect">
            <a:avLst/>
          </a:prstGeom>
        </p:spPr>
      </p:pic>
      <p:sp>
        <p:nvSpPr>
          <p:cNvPr id="7" name="Footer Placeholder 6"/>
          <p:cNvSpPr>
            <a:spLocks noGrp="1"/>
          </p:cNvSpPr>
          <p:nvPr>
            <p:ph type="ftr" sz="quarter" idx="11"/>
          </p:nvPr>
        </p:nvSpPr>
        <p:spPr/>
        <p:txBody>
          <a:bodyPr/>
          <a:lstStyle/>
          <a:p>
            <a:r>
              <a:rPr lang="en-US"/>
              <a:t>http://www.cs.cornell.edu/courses/cs5412/2022sp</a:t>
            </a:r>
          </a:p>
        </p:txBody>
      </p:sp>
      <p:sp>
        <p:nvSpPr>
          <p:cNvPr id="8" name="Slide Number Placeholder 7"/>
          <p:cNvSpPr>
            <a:spLocks noGrp="1"/>
          </p:cNvSpPr>
          <p:nvPr>
            <p:ph type="sldNum" sz="quarter" idx="12"/>
          </p:nvPr>
        </p:nvSpPr>
        <p:spPr/>
        <p:txBody>
          <a:bodyPr/>
          <a:lstStyle/>
          <a:p>
            <a:fld id="{3C974458-8A97-4835-BF79-1FB6D7856C21}" type="slidenum">
              <a:rPr lang="en-US" smtClean="0"/>
              <a:t>18</a:t>
            </a:fld>
            <a:endParaRPr lang="en-US"/>
          </a:p>
        </p:txBody>
      </p:sp>
      <p:sp>
        <p:nvSpPr>
          <p:cNvPr id="4" name="TextBox 3"/>
          <p:cNvSpPr txBox="1"/>
          <p:nvPr/>
        </p:nvSpPr>
        <p:spPr>
          <a:xfrm>
            <a:off x="9900139" y="5715000"/>
            <a:ext cx="452598" cy="490358"/>
          </a:xfrm>
          <a:prstGeom prst="rect">
            <a:avLst/>
          </a:prstGeom>
          <a:noFill/>
        </p:spPr>
        <p:txBody>
          <a:bodyPr wrap="square" rtlCol="0">
            <a:spAutoFit/>
          </a:bodyPr>
          <a:lstStyle/>
          <a:p>
            <a:r>
              <a:rPr lang="en-US" sz="2600" b="1" dirty="0">
                <a:solidFill>
                  <a:srgbClr val="C00000"/>
                </a:solidFill>
              </a:rPr>
              <a:t>\</a:t>
            </a:r>
          </a:p>
        </p:txBody>
      </p:sp>
      <p:sp>
        <p:nvSpPr>
          <p:cNvPr id="9" name="TextBox 8"/>
          <p:cNvSpPr txBox="1"/>
          <p:nvPr/>
        </p:nvSpPr>
        <p:spPr>
          <a:xfrm rot="2450329" flipH="1">
            <a:off x="9900139" y="5778536"/>
            <a:ext cx="452598" cy="490358"/>
          </a:xfrm>
          <a:prstGeom prst="rect">
            <a:avLst/>
          </a:prstGeom>
          <a:noFill/>
        </p:spPr>
        <p:txBody>
          <a:bodyPr wrap="square" rtlCol="0">
            <a:spAutoFit/>
          </a:bodyPr>
          <a:lstStyle/>
          <a:p>
            <a:r>
              <a:rPr lang="en-US" sz="2600" b="1" dirty="0">
                <a:solidFill>
                  <a:srgbClr val="C00000"/>
                </a:solidFill>
              </a:rPr>
              <a:t>\</a:t>
            </a:r>
          </a:p>
        </p:txBody>
      </p:sp>
    </p:spTree>
    <p:extLst>
      <p:ext uri="{BB962C8B-B14F-4D97-AF65-F5344CB8AC3E}">
        <p14:creationId xmlns:p14="http://schemas.microsoft.com/office/powerpoint/2010/main" val="42031688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41138-4B30-4F87-BA3B-D99782821755}"/>
              </a:ext>
            </a:extLst>
          </p:cNvPr>
          <p:cNvSpPr>
            <a:spLocks noGrp="1"/>
          </p:cNvSpPr>
          <p:nvPr>
            <p:ph type="title"/>
          </p:nvPr>
        </p:nvSpPr>
        <p:spPr/>
        <p:txBody>
          <a:bodyPr/>
          <a:lstStyle/>
          <a:p>
            <a:r>
              <a:rPr lang="en-US" dirty="0"/>
              <a:t>Eric Brewer’s Cap Theorem</a:t>
            </a:r>
          </a:p>
        </p:txBody>
      </p:sp>
      <p:sp>
        <p:nvSpPr>
          <p:cNvPr id="3" name="Content Placeholder 2">
            <a:extLst>
              <a:ext uri="{FF2B5EF4-FFF2-40B4-BE49-F238E27FC236}">
                <a16:creationId xmlns:a16="http://schemas.microsoft.com/office/drawing/2014/main" id="{5A81A420-F048-40C8-B78D-446257181AFF}"/>
              </a:ext>
            </a:extLst>
          </p:cNvPr>
          <p:cNvSpPr>
            <a:spLocks noGrp="1"/>
          </p:cNvSpPr>
          <p:nvPr>
            <p:ph idx="1"/>
          </p:nvPr>
        </p:nvSpPr>
        <p:spPr>
          <a:xfrm>
            <a:off x="1024128" y="2510533"/>
            <a:ext cx="10786872" cy="3798827"/>
          </a:xfrm>
        </p:spPr>
        <p:txBody>
          <a:bodyPr>
            <a:normAutofit lnSpcReduction="10000"/>
          </a:bodyPr>
          <a:lstStyle/>
          <a:p>
            <a:pPr marL="0" indent="0">
              <a:buNone/>
            </a:pPr>
            <a:r>
              <a:rPr lang="en-US" sz="3600" dirty="0"/>
              <a:t>Claim: A system can only have 2 out of 3 from CAP.  </a:t>
            </a:r>
            <a:br>
              <a:rPr lang="en-US" sz="3600" dirty="0"/>
            </a:br>
            <a:br>
              <a:rPr lang="en-US" sz="3600" dirty="0"/>
            </a:br>
            <a:r>
              <a:rPr lang="en-US" sz="3600" dirty="0"/>
              <a:t>What to do?</a:t>
            </a:r>
          </a:p>
          <a:p>
            <a:pPr>
              <a:buFont typeface="Wingdings" panose="05000000000000000000" pitchFamily="2" charset="2"/>
              <a:buChar char="Ø"/>
            </a:pPr>
            <a:r>
              <a:rPr lang="en-US" sz="3600" dirty="0"/>
              <a:t>  Relax consistency (</a:t>
            </a:r>
            <a:r>
              <a:rPr lang="en-US" sz="3600" b="1" dirty="0">
                <a:solidFill>
                  <a:srgbClr val="C00000"/>
                </a:solidFill>
              </a:rPr>
              <a:t>C</a:t>
            </a:r>
            <a:r>
              <a:rPr lang="en-US" sz="3600" dirty="0"/>
              <a:t>), </a:t>
            </a:r>
          </a:p>
          <a:p>
            <a:pPr>
              <a:buFont typeface="Wingdings" panose="05000000000000000000" pitchFamily="2" charset="2"/>
              <a:buChar char="Ø"/>
            </a:pPr>
            <a:r>
              <a:rPr lang="en-US" sz="3600" dirty="0"/>
              <a:t>  Gain faster response (</a:t>
            </a:r>
            <a:r>
              <a:rPr lang="en-US" sz="3600" b="1" dirty="0">
                <a:solidFill>
                  <a:schemeClr val="accent5"/>
                </a:solidFill>
              </a:rPr>
              <a:t>A</a:t>
            </a:r>
            <a:r>
              <a:rPr lang="en-US" sz="3600" dirty="0"/>
              <a:t>).  </a:t>
            </a:r>
          </a:p>
          <a:p>
            <a:pPr>
              <a:buFont typeface="Wingdings" panose="05000000000000000000" pitchFamily="2" charset="2"/>
              <a:buChar char="Ø"/>
            </a:pPr>
            <a:r>
              <a:rPr lang="en-US" sz="3600" dirty="0"/>
              <a:t>  Generate responses even when unable to talk to </a:t>
            </a:r>
            <a:br>
              <a:rPr lang="en-US" sz="3600" dirty="0"/>
            </a:br>
            <a:r>
              <a:rPr lang="en-US" sz="3600" dirty="0"/>
              <a:t>    back-end servers (</a:t>
            </a:r>
            <a:r>
              <a:rPr lang="en-US" sz="3600" b="1" dirty="0">
                <a:solidFill>
                  <a:schemeClr val="accent5"/>
                </a:solidFill>
              </a:rPr>
              <a:t>P</a:t>
            </a:r>
            <a:r>
              <a:rPr lang="en-US" sz="3600" b="1" dirty="0"/>
              <a:t>).</a:t>
            </a:r>
            <a:endParaRPr lang="en-US" sz="3600" dirty="0"/>
          </a:p>
        </p:txBody>
      </p:sp>
      <p:sp>
        <p:nvSpPr>
          <p:cNvPr id="4" name="Footer Placeholder 3">
            <a:extLst>
              <a:ext uri="{FF2B5EF4-FFF2-40B4-BE49-F238E27FC236}">
                <a16:creationId xmlns:a16="http://schemas.microsoft.com/office/drawing/2014/main" id="{4C294208-31B8-43E5-BA67-4E68C6309B62}"/>
              </a:ext>
            </a:extLst>
          </p:cNvPr>
          <p:cNvSpPr>
            <a:spLocks noGrp="1"/>
          </p:cNvSpPr>
          <p:nvPr>
            <p:ph type="ftr" sz="quarter" idx="11"/>
          </p:nvPr>
        </p:nvSpPr>
        <p:spPr/>
        <p:txBody>
          <a:bodyPr/>
          <a:lstStyle/>
          <a:p>
            <a:r>
              <a:rPr lang="en-US"/>
              <a:t>http://www.cs.cornell.edu/courses/cs5412/2022sp</a:t>
            </a:r>
          </a:p>
        </p:txBody>
      </p:sp>
      <p:sp>
        <p:nvSpPr>
          <p:cNvPr id="5" name="Slide Number Placeholder 4">
            <a:extLst>
              <a:ext uri="{FF2B5EF4-FFF2-40B4-BE49-F238E27FC236}">
                <a16:creationId xmlns:a16="http://schemas.microsoft.com/office/drawing/2014/main" id="{83A1E162-9455-483A-8C52-FD2EA4C7A030}"/>
              </a:ext>
            </a:extLst>
          </p:cNvPr>
          <p:cNvSpPr>
            <a:spLocks noGrp="1"/>
          </p:cNvSpPr>
          <p:nvPr>
            <p:ph type="sldNum" sz="quarter" idx="12"/>
          </p:nvPr>
        </p:nvSpPr>
        <p:spPr/>
        <p:txBody>
          <a:bodyPr/>
          <a:lstStyle/>
          <a:p>
            <a:fld id="{3C974458-8A97-4835-BF79-1FB6D7856C21}" type="slidenum">
              <a:rPr lang="en-US" smtClean="0"/>
              <a:t>19</a:t>
            </a:fld>
            <a:endParaRPr lang="en-US"/>
          </a:p>
        </p:txBody>
      </p:sp>
      <p:pic>
        <p:nvPicPr>
          <p:cNvPr id="6" name="Picture 5">
            <a:extLst>
              <a:ext uri="{FF2B5EF4-FFF2-40B4-BE49-F238E27FC236}">
                <a16:creationId xmlns:a16="http://schemas.microsoft.com/office/drawing/2014/main" id="{83BCCEDE-71DF-4333-B8FC-8FE8FD678049}"/>
              </a:ext>
            </a:extLst>
          </p:cNvPr>
          <p:cNvPicPr>
            <a:picLocks noChangeAspect="1"/>
          </p:cNvPicPr>
          <p:nvPr/>
        </p:nvPicPr>
        <p:blipFill>
          <a:blip r:embed="rId3"/>
          <a:stretch>
            <a:fillRect/>
          </a:stretch>
        </p:blipFill>
        <p:spPr>
          <a:xfrm>
            <a:off x="9902061" y="159515"/>
            <a:ext cx="1684659" cy="1605980"/>
          </a:xfrm>
          <a:prstGeom prst="rect">
            <a:avLst/>
          </a:prstGeom>
        </p:spPr>
      </p:pic>
    </p:spTree>
    <p:extLst>
      <p:ext uri="{BB962C8B-B14F-4D97-AF65-F5344CB8AC3E}">
        <p14:creationId xmlns:p14="http://schemas.microsoft.com/office/powerpoint/2010/main" val="2634002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93800"/>
            <a:ext cx="10786872" cy="1499616"/>
          </a:xfrm>
        </p:spPr>
        <p:txBody>
          <a:bodyPr/>
          <a:lstStyle/>
          <a:p>
            <a:r>
              <a:rPr lang="en-US" dirty="0"/>
              <a:t>Recap: Life-Cycle of a Cloud</a:t>
            </a:r>
            <a:br>
              <a:rPr lang="en-US" dirty="0"/>
            </a:br>
            <a:r>
              <a:rPr lang="en-US" dirty="0"/>
              <a:t>interaction</a:t>
            </a:r>
          </a:p>
        </p:txBody>
      </p:sp>
      <p:sp>
        <p:nvSpPr>
          <p:cNvPr id="3" name="Content Placeholder 2"/>
          <p:cNvSpPr>
            <a:spLocks noGrp="1"/>
          </p:cNvSpPr>
          <p:nvPr>
            <p:ph idx="1"/>
          </p:nvPr>
        </p:nvSpPr>
        <p:spPr/>
        <p:txBody>
          <a:bodyPr>
            <a:normAutofit fontScale="85000" lnSpcReduction="20000"/>
          </a:bodyPr>
          <a:lstStyle/>
          <a:p>
            <a:r>
              <a:rPr lang="en-US" dirty="0"/>
              <a:t>Client system connects to the cloud, makes a request</a:t>
            </a:r>
          </a:p>
          <a:p>
            <a:endParaRPr lang="en-US" dirty="0"/>
          </a:p>
          <a:p>
            <a:r>
              <a:rPr lang="en-US" dirty="0"/>
              <a:t>Outer tier relays the request to a logic layer where pools of compute servers (</a:t>
            </a:r>
            <a:r>
              <a:rPr lang="en-US" dirty="0">
                <a:sym typeface="Symbol" panose="05050102010706020507" pitchFamily="18" charset="2"/>
              </a:rPr>
              <a:t>Services) handle distinct aspects.</a:t>
            </a:r>
          </a:p>
          <a:p>
            <a:pPr>
              <a:buFont typeface="Wingdings" panose="05000000000000000000" pitchFamily="2" charset="2"/>
              <a:buChar char="Ø"/>
            </a:pPr>
            <a:r>
              <a:rPr lang="en-US" dirty="0">
                <a:sym typeface="Symbol" panose="05050102010706020507" pitchFamily="18" charset="2"/>
              </a:rPr>
              <a:t>  Like a “modular” decomposition of a big program.</a:t>
            </a:r>
          </a:p>
          <a:p>
            <a:pPr>
              <a:buFont typeface="Wingdings" panose="05000000000000000000" pitchFamily="2" charset="2"/>
              <a:buChar char="Ø"/>
            </a:pPr>
            <a:r>
              <a:rPr lang="en-US" dirty="0">
                <a:sym typeface="Symbol" panose="05050102010706020507" pitchFamily="18" charset="2"/>
              </a:rPr>
              <a:t>  They rely on a deeper tier with standard vendor-supplied Services for</a:t>
            </a:r>
            <a:br>
              <a:rPr lang="en-US" dirty="0">
                <a:sym typeface="Symbol" panose="05050102010706020507" pitchFamily="18" charset="2"/>
              </a:rPr>
            </a:br>
            <a:r>
              <a:rPr lang="en-US" dirty="0">
                <a:sym typeface="Symbol" panose="05050102010706020507" pitchFamily="18" charset="2"/>
              </a:rPr>
              <a:t>    tasks like key-value storage (DHT), image storage/compression/resizing, etc.</a:t>
            </a:r>
          </a:p>
          <a:p>
            <a:pPr>
              <a:buFont typeface="Wingdings" panose="05000000000000000000" pitchFamily="2" charset="2"/>
              <a:buChar char="Ø"/>
            </a:pPr>
            <a:r>
              <a:rPr lang="en-US" dirty="0">
                <a:sym typeface="Symbol" panose="05050102010706020507" pitchFamily="18" charset="2"/>
              </a:rPr>
              <a:t>  They often use hardware accelerators</a:t>
            </a:r>
          </a:p>
          <a:p>
            <a:endParaRPr lang="en-US" dirty="0">
              <a:sym typeface="Symbol" panose="05050102010706020507" pitchFamily="18" charset="2"/>
            </a:endParaRPr>
          </a:p>
          <a:p>
            <a:r>
              <a:rPr lang="en-US" dirty="0">
                <a:sym typeface="Symbol" panose="05050102010706020507" pitchFamily="18" charset="2"/>
              </a:rPr>
              <a:t>Outer tier reassembles the result and streams the reply back to the client.</a:t>
            </a:r>
            <a:endParaRPr lang="en-US" dirty="0"/>
          </a:p>
        </p:txBody>
      </p:sp>
      <p:sp>
        <p:nvSpPr>
          <p:cNvPr id="4" name="Footer Placeholder 3"/>
          <p:cNvSpPr>
            <a:spLocks noGrp="1"/>
          </p:cNvSpPr>
          <p:nvPr>
            <p:ph type="ftr" sz="quarter" idx="11"/>
          </p:nvPr>
        </p:nvSpPr>
        <p:spPr/>
        <p:txBody>
          <a:bodyPr/>
          <a:lstStyle/>
          <a:p>
            <a:r>
              <a:rPr lang="en-US"/>
              <a:t>http://www.cs.cornell.edu/courses/cs5412/2022sp</a:t>
            </a:r>
            <a:endParaRPr lang="en-US" dirty="0"/>
          </a:p>
        </p:txBody>
      </p:sp>
      <p:sp>
        <p:nvSpPr>
          <p:cNvPr id="5" name="Slide Number Placeholder 4"/>
          <p:cNvSpPr>
            <a:spLocks noGrp="1"/>
          </p:cNvSpPr>
          <p:nvPr>
            <p:ph type="sldNum" sz="quarter" idx="12"/>
          </p:nvPr>
        </p:nvSpPr>
        <p:spPr/>
        <p:txBody>
          <a:bodyPr/>
          <a:lstStyle/>
          <a:p>
            <a:fld id="{3C974458-8A97-4835-BF79-1FB6D7856C21}" type="slidenum">
              <a:rPr lang="en-US" smtClean="0"/>
              <a:t>2</a:t>
            </a:fld>
            <a:endParaRPr lang="en-US"/>
          </a:p>
        </p:txBody>
      </p:sp>
      <p:pic>
        <p:nvPicPr>
          <p:cNvPr id="23" name="Picture 22"/>
          <p:cNvPicPr>
            <a:picLocks noChangeAspect="1"/>
          </p:cNvPicPr>
          <p:nvPr/>
        </p:nvPicPr>
        <p:blipFill>
          <a:blip r:embed="rId2"/>
          <a:stretch>
            <a:fillRect/>
          </a:stretch>
        </p:blipFill>
        <p:spPr>
          <a:xfrm>
            <a:off x="7860336" y="997485"/>
            <a:ext cx="4096632" cy="824941"/>
          </a:xfrm>
          <a:prstGeom prst="rect">
            <a:avLst/>
          </a:prstGeom>
        </p:spPr>
      </p:pic>
      <p:sp>
        <p:nvSpPr>
          <p:cNvPr id="24" name="TextBox 23"/>
          <p:cNvSpPr txBox="1"/>
          <p:nvPr/>
        </p:nvSpPr>
        <p:spPr>
          <a:xfrm>
            <a:off x="7860336" y="1776163"/>
            <a:ext cx="769314" cy="369332"/>
          </a:xfrm>
          <a:prstGeom prst="rect">
            <a:avLst/>
          </a:prstGeom>
          <a:noFill/>
        </p:spPr>
        <p:txBody>
          <a:bodyPr wrap="square" rtlCol="0">
            <a:spAutoFit/>
          </a:bodyPr>
          <a:lstStyle/>
          <a:p>
            <a:r>
              <a:rPr lang="en-US" b="1" dirty="0"/>
              <a:t>client</a:t>
            </a:r>
          </a:p>
        </p:txBody>
      </p:sp>
      <p:sp>
        <p:nvSpPr>
          <p:cNvPr id="25" name="TextBox 24"/>
          <p:cNvSpPr txBox="1"/>
          <p:nvPr/>
        </p:nvSpPr>
        <p:spPr>
          <a:xfrm>
            <a:off x="9081746" y="1637663"/>
            <a:ext cx="769314" cy="646331"/>
          </a:xfrm>
          <a:prstGeom prst="rect">
            <a:avLst/>
          </a:prstGeom>
          <a:noFill/>
        </p:spPr>
        <p:txBody>
          <a:bodyPr wrap="square" rtlCol="0">
            <a:spAutoFit/>
          </a:bodyPr>
          <a:lstStyle/>
          <a:p>
            <a:pPr algn="ctr"/>
            <a:r>
              <a:rPr lang="en-US" b="1" dirty="0"/>
              <a:t>first tier</a:t>
            </a:r>
          </a:p>
        </p:txBody>
      </p:sp>
      <p:sp>
        <p:nvSpPr>
          <p:cNvPr id="26" name="TextBox 25"/>
          <p:cNvSpPr txBox="1"/>
          <p:nvPr/>
        </p:nvSpPr>
        <p:spPr>
          <a:xfrm>
            <a:off x="10084082" y="1700428"/>
            <a:ext cx="2245689" cy="646331"/>
          </a:xfrm>
          <a:prstGeom prst="rect">
            <a:avLst/>
          </a:prstGeom>
          <a:noFill/>
        </p:spPr>
        <p:txBody>
          <a:bodyPr wrap="square" rtlCol="0">
            <a:spAutoFit/>
          </a:bodyPr>
          <a:lstStyle/>
          <a:p>
            <a:pPr algn="ctr"/>
            <a:r>
              <a:rPr lang="en-US" b="1" dirty="0">
                <a:sym typeface="Symbol" panose="05050102010706020507" pitchFamily="18" charset="2"/>
              </a:rPr>
              <a:t>Services, each with a pool of servers</a:t>
            </a:r>
            <a:endParaRPr lang="en-US" b="1" dirty="0"/>
          </a:p>
        </p:txBody>
      </p:sp>
      <p:sp>
        <p:nvSpPr>
          <p:cNvPr id="6" name="Oval 5">
            <a:extLst>
              <a:ext uri="{FF2B5EF4-FFF2-40B4-BE49-F238E27FC236}">
                <a16:creationId xmlns:a16="http://schemas.microsoft.com/office/drawing/2014/main" id="{AC3645BC-283B-4949-B8E9-F4320285073B}"/>
              </a:ext>
            </a:extLst>
          </p:cNvPr>
          <p:cNvSpPr/>
          <p:nvPr/>
        </p:nvSpPr>
        <p:spPr>
          <a:xfrm>
            <a:off x="8629650" y="401216"/>
            <a:ext cx="2114741" cy="2183364"/>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6117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one tiny nit</a:t>
            </a:r>
          </a:p>
        </p:txBody>
      </p:sp>
      <p:sp>
        <p:nvSpPr>
          <p:cNvPr id="3" name="Content Placeholder 2"/>
          <p:cNvSpPr>
            <a:spLocks noGrp="1"/>
          </p:cNvSpPr>
          <p:nvPr>
            <p:ph idx="1"/>
          </p:nvPr>
        </p:nvSpPr>
        <p:spPr/>
        <p:txBody>
          <a:bodyPr>
            <a:normAutofit/>
          </a:bodyPr>
          <a:lstStyle/>
          <a:p>
            <a:pPr marL="0" indent="0" algn="ctr">
              <a:buNone/>
            </a:pPr>
            <a:r>
              <a:rPr lang="en-US" b="1" dirty="0"/>
              <a:t>The theorem isn’t actually true.  You actually can have all three at once.</a:t>
            </a:r>
          </a:p>
          <a:p>
            <a:endParaRPr lang="en-US" dirty="0"/>
          </a:p>
          <a:p>
            <a:r>
              <a:rPr lang="en-US" dirty="0"/>
              <a:t>How?  As we will see, you need to have a stateful cloud (even the outer tiers), using consistent replication for fault-tolerance and availability.  A Cornell tool called Derecho assists for this.</a:t>
            </a:r>
          </a:p>
          <a:p>
            <a:endParaRPr lang="en-US" dirty="0"/>
          </a:p>
          <a:p>
            <a:r>
              <a:rPr lang="en-US" dirty="0"/>
              <a:t>Call CAP more of a folk theorem: A useful rule of thumb.</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pPr/>
              <a:t>20</a:t>
            </a:fld>
            <a:endParaRPr lang="en-US"/>
          </a:p>
        </p:txBody>
      </p:sp>
    </p:spTree>
    <p:extLst>
      <p:ext uri="{BB962C8B-B14F-4D97-AF65-F5344CB8AC3E}">
        <p14:creationId xmlns:p14="http://schemas.microsoft.com/office/powerpoint/2010/main" val="40324276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duotone>
              <a:prstClr val="black"/>
              <a:schemeClr val="accent5">
                <a:tint val="45000"/>
                <a:satMod val="400000"/>
              </a:schemeClr>
            </a:duotone>
          </a:blip>
          <a:stretch>
            <a:fillRect/>
          </a:stretch>
        </p:blipFill>
        <p:spPr>
          <a:xfrm>
            <a:off x="1713038" y="3363238"/>
            <a:ext cx="1904690" cy="1904690"/>
          </a:xfrm>
          <a:prstGeom prst="rect">
            <a:avLst/>
          </a:prstGeom>
          <a:solidFill>
            <a:srgbClr val="FFFF00"/>
          </a:solidFill>
        </p:spPr>
      </p:pic>
      <p:sp>
        <p:nvSpPr>
          <p:cNvPr id="2" name="Title 1"/>
          <p:cNvSpPr>
            <a:spLocks noGrp="1"/>
          </p:cNvSpPr>
          <p:nvPr>
            <p:ph type="title"/>
          </p:nvPr>
        </p:nvSpPr>
        <p:spPr/>
        <p:txBody>
          <a:bodyPr/>
          <a:lstStyle/>
          <a:p>
            <a:r>
              <a:rPr lang="en-US" dirty="0"/>
              <a:t>BASE Methodology: Goes with CAP</a:t>
            </a:r>
          </a:p>
        </p:txBody>
      </p:sp>
      <p:sp>
        <p:nvSpPr>
          <p:cNvPr id="3" name="Content Placeholder 2"/>
          <p:cNvSpPr>
            <a:spLocks noGrp="1"/>
          </p:cNvSpPr>
          <p:nvPr>
            <p:ph idx="1"/>
          </p:nvPr>
        </p:nvSpPr>
        <p:spPr/>
        <p:txBody>
          <a:bodyPr>
            <a:normAutofit fontScale="92500" lnSpcReduction="20000"/>
          </a:bodyPr>
          <a:lstStyle/>
          <a:p>
            <a:r>
              <a:rPr lang="en-US" sz="3600" dirty="0"/>
              <a:t>Invented at eBay, adopted by Amazon and others</a:t>
            </a:r>
          </a:p>
          <a:p>
            <a:pPr>
              <a:buFont typeface="Wingdings" panose="05000000000000000000" pitchFamily="2" charset="2"/>
              <a:buChar char="Ø"/>
            </a:pPr>
            <a:r>
              <a:rPr lang="en-US" sz="3600" dirty="0"/>
              <a:t>  </a:t>
            </a:r>
            <a:r>
              <a:rPr lang="en-US" sz="3600" b="1" u="sng" dirty="0"/>
              <a:t>B</a:t>
            </a:r>
            <a:r>
              <a:rPr lang="en-US" sz="3600" dirty="0"/>
              <a:t>asic </a:t>
            </a:r>
            <a:r>
              <a:rPr lang="en-US" sz="3600" b="1" u="sng" dirty="0"/>
              <a:t>A</a:t>
            </a:r>
            <a:r>
              <a:rPr lang="en-US" sz="3600" dirty="0"/>
              <a:t>vailability, </a:t>
            </a:r>
            <a:r>
              <a:rPr lang="en-US" sz="3600" b="1" u="sng" dirty="0"/>
              <a:t>S</a:t>
            </a:r>
            <a:r>
              <a:rPr lang="en-US" sz="3600" dirty="0"/>
              <a:t>oft State and </a:t>
            </a:r>
            <a:r>
              <a:rPr lang="en-US" sz="3600" b="1" u="sng" dirty="0"/>
              <a:t>E</a:t>
            </a:r>
            <a:r>
              <a:rPr lang="en-US" sz="3600" dirty="0"/>
              <a:t>ventual Consistency</a:t>
            </a:r>
            <a:br>
              <a:rPr lang="en-US" sz="3600" dirty="0"/>
            </a:br>
            <a:endParaRPr lang="en-US" sz="3600" dirty="0"/>
          </a:p>
          <a:p>
            <a:pPr marL="0" indent="0">
              <a:buNone/>
            </a:pPr>
            <a:r>
              <a:rPr lang="en-US" sz="3600" dirty="0"/>
              <a:t>                              “Use CAP.  It may cause inconsistency.</a:t>
            </a:r>
          </a:p>
          <a:p>
            <a:pPr marL="0" indent="0">
              <a:buNone/>
            </a:pPr>
            <a:endParaRPr lang="en-US" sz="3600" dirty="0"/>
          </a:p>
          <a:p>
            <a:pPr marL="0" indent="0">
              <a:buNone/>
            </a:pPr>
            <a:r>
              <a:rPr lang="en-US" sz="3600" dirty="0"/>
              <a:t>                              Clean up later.”</a:t>
            </a:r>
          </a:p>
          <a:p>
            <a:pPr marL="0" indent="0">
              <a:buNone/>
            </a:pPr>
            <a:r>
              <a:rPr lang="en-US" sz="3600" dirty="0"/>
              <a:t>How BASE works: cache data but don’t worry about cache entries getting stale (hey, they were valid a little while ago).  </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21</a:t>
            </a:fld>
            <a:endParaRPr lang="en-US"/>
          </a:p>
        </p:txBody>
      </p:sp>
      <p:sp>
        <p:nvSpPr>
          <p:cNvPr id="8" name="TextBox 7"/>
          <p:cNvSpPr txBox="1"/>
          <p:nvPr/>
        </p:nvSpPr>
        <p:spPr>
          <a:xfrm>
            <a:off x="9693418" y="1755324"/>
            <a:ext cx="2498582" cy="369332"/>
          </a:xfrm>
          <a:prstGeom prst="rect">
            <a:avLst/>
          </a:prstGeom>
          <a:noFill/>
        </p:spPr>
        <p:txBody>
          <a:bodyPr wrap="square" rtlCol="0">
            <a:spAutoFit/>
          </a:bodyPr>
          <a:lstStyle/>
          <a:p>
            <a:pPr algn="ctr"/>
            <a:r>
              <a:rPr lang="en-US" i="1" dirty="0"/>
              <a:t>BASE </a:t>
            </a:r>
            <a:r>
              <a:rPr lang="en-US" i="1" dirty="0">
                <a:sym typeface="Symbol" panose="05050102010706020507" pitchFamily="18" charset="2"/>
              </a:rPr>
              <a:t></a:t>
            </a:r>
            <a:r>
              <a:rPr lang="en-US" i="1" dirty="0"/>
              <a:t> “CAP in practice”</a:t>
            </a:r>
          </a:p>
        </p:txBody>
      </p:sp>
      <p:pic>
        <p:nvPicPr>
          <p:cNvPr id="9" name="Picture 8">
            <a:extLst>
              <a:ext uri="{FF2B5EF4-FFF2-40B4-BE49-F238E27FC236}">
                <a16:creationId xmlns:a16="http://schemas.microsoft.com/office/drawing/2014/main" id="{83BCCEDE-71DF-4333-B8FC-8FE8FD678049}"/>
              </a:ext>
            </a:extLst>
          </p:cNvPr>
          <p:cNvPicPr>
            <a:picLocks noChangeAspect="1"/>
          </p:cNvPicPr>
          <p:nvPr/>
        </p:nvPicPr>
        <p:blipFill>
          <a:blip r:embed="rId4"/>
          <a:stretch>
            <a:fillRect/>
          </a:stretch>
        </p:blipFill>
        <p:spPr>
          <a:xfrm>
            <a:off x="10309022" y="149344"/>
            <a:ext cx="1684659" cy="1605980"/>
          </a:xfrm>
          <a:prstGeom prst="rect">
            <a:avLst/>
          </a:prstGeom>
        </p:spPr>
      </p:pic>
    </p:spTree>
    <p:extLst>
      <p:ext uri="{BB962C8B-B14F-4D97-AF65-F5344CB8AC3E}">
        <p14:creationId xmlns:p14="http://schemas.microsoft.com/office/powerpoint/2010/main" val="2765602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300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Today’s Cloud is a CAP+BASE “world”</a:t>
            </a:r>
          </a:p>
        </p:txBody>
      </p:sp>
      <p:sp>
        <p:nvSpPr>
          <p:cNvPr id="3" name="Content Placeholder 2"/>
          <p:cNvSpPr>
            <a:spLocks noGrp="1"/>
          </p:cNvSpPr>
          <p:nvPr>
            <p:ph idx="1"/>
          </p:nvPr>
        </p:nvSpPr>
        <p:spPr>
          <a:xfrm>
            <a:off x="905608" y="2435290"/>
            <a:ext cx="10905392" cy="3874070"/>
          </a:xfrm>
        </p:spPr>
        <p:txBody>
          <a:bodyPr>
            <a:normAutofit/>
          </a:bodyPr>
          <a:lstStyle/>
          <a:p>
            <a:r>
              <a:rPr lang="en-US" dirty="0"/>
              <a:t>By and large, cloud systems manage with stale data / weak consistency.  </a:t>
            </a:r>
          </a:p>
          <a:p>
            <a:br>
              <a:rPr lang="en-US" dirty="0"/>
            </a:br>
            <a:r>
              <a:rPr lang="en-US" dirty="0"/>
              <a:t>Most applications are read-only and are fine with slightly stale data.</a:t>
            </a:r>
          </a:p>
          <a:p>
            <a:endParaRPr lang="en-US" dirty="0"/>
          </a:p>
          <a:p>
            <a:r>
              <a:rPr lang="en-US" dirty="0"/>
              <a:t>In IoT, though, this will change.  When we look at IoT we will need more.</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22</a:t>
            </a:fld>
            <a:endParaRPr lang="en-US"/>
          </a:p>
        </p:txBody>
      </p:sp>
    </p:spTree>
    <p:extLst>
      <p:ext uri="{BB962C8B-B14F-4D97-AF65-F5344CB8AC3E}">
        <p14:creationId xmlns:p14="http://schemas.microsoft.com/office/powerpoint/2010/main" val="14743830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 stateless service is just a pool of stateless programs</a:t>
            </a:r>
          </a:p>
        </p:txBody>
      </p:sp>
      <p:sp>
        <p:nvSpPr>
          <p:cNvPr id="3" name="Content Placeholder 2"/>
          <p:cNvSpPr>
            <a:spLocks noGrp="1"/>
          </p:cNvSpPr>
          <p:nvPr>
            <p:ph idx="1"/>
          </p:nvPr>
        </p:nvSpPr>
        <p:spPr>
          <a:xfrm>
            <a:off x="1024128" y="2286000"/>
            <a:ext cx="11077676" cy="4023360"/>
          </a:xfrm>
        </p:spPr>
        <p:txBody>
          <a:bodyPr>
            <a:normAutofit/>
          </a:bodyPr>
          <a:lstStyle/>
          <a:p>
            <a:pPr>
              <a:buFont typeface="Wingdings" panose="05000000000000000000" pitchFamily="2" charset="2"/>
              <a:buChar char="Ø"/>
            </a:pPr>
            <a:r>
              <a:rPr lang="en-US" dirty="0"/>
              <a:t>  You upload a program, and the configuration data and parameter files.</a:t>
            </a:r>
          </a:p>
          <a:p>
            <a:pPr>
              <a:buFont typeface="Wingdings" panose="05000000000000000000" pitchFamily="2" charset="2"/>
              <a:buChar char="Ø"/>
            </a:pPr>
            <a:r>
              <a:rPr lang="en-US" dirty="0"/>
              <a:t>  You tell the cloud App Service how many instances to launch and when</a:t>
            </a:r>
            <a:br>
              <a:rPr lang="en-US" dirty="0"/>
            </a:br>
            <a:r>
              <a:rPr lang="en-US" dirty="0"/>
              <a:t>    to adjust the pool size.  It knows how to monitor the request queue.</a:t>
            </a:r>
          </a:p>
          <a:p>
            <a:pPr>
              <a:buFont typeface="Wingdings" panose="05000000000000000000" pitchFamily="2" charset="2"/>
              <a:buChar char="Ø"/>
            </a:pPr>
            <a:r>
              <a:rPr lang="en-US" dirty="0"/>
              <a:t>  The App Service will dynamically launch or kill your servers as needed.</a:t>
            </a:r>
          </a:p>
          <a:p>
            <a:pPr marL="0" indent="0">
              <a:buNone/>
            </a:pPr>
            <a:endParaRPr lang="en-US" dirty="0"/>
          </a:p>
          <a:p>
            <a:pPr marL="0" indent="0">
              <a:buNone/>
            </a:pPr>
            <a:r>
              <a:rPr lang="en-US" dirty="0"/>
              <a:t>It manages a collection of computers on which these servers can be launched</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23</a:t>
            </a:fld>
            <a:endParaRPr lang="en-US"/>
          </a:p>
        </p:txBody>
      </p:sp>
    </p:spTree>
    <p:extLst>
      <p:ext uri="{BB962C8B-B14F-4D97-AF65-F5344CB8AC3E}">
        <p14:creationId xmlns:p14="http://schemas.microsoft.com/office/powerpoint/2010/main" val="6222147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But installing programs is tricky!</a:t>
            </a:r>
          </a:p>
        </p:txBody>
      </p:sp>
      <p:sp>
        <p:nvSpPr>
          <p:cNvPr id="3" name="Content Placeholder 2"/>
          <p:cNvSpPr>
            <a:spLocks noGrp="1"/>
          </p:cNvSpPr>
          <p:nvPr>
            <p:ph idx="1"/>
          </p:nvPr>
        </p:nvSpPr>
        <p:spPr/>
        <p:txBody>
          <a:bodyPr/>
          <a:lstStyle/>
          <a:p>
            <a:r>
              <a:rPr lang="en-US" dirty="0"/>
              <a:t>Often, even if you don’t think of it, a program has a lot of </a:t>
            </a:r>
            <a:r>
              <a:rPr lang="en-US" i="1" dirty="0"/>
              <a:t>dependencies.</a:t>
            </a:r>
            <a:endParaRPr lang="en-US" dirty="0"/>
          </a:p>
          <a:p>
            <a:pPr>
              <a:buFont typeface="Wingdings" panose="05000000000000000000" pitchFamily="2" charset="2"/>
              <a:buChar char="Ø"/>
            </a:pPr>
            <a:r>
              <a:rPr lang="en-US" dirty="0"/>
              <a:t>  The runtime system of the programming language you picked.</a:t>
            </a:r>
          </a:p>
          <a:p>
            <a:pPr>
              <a:buFont typeface="Wingdings" panose="05000000000000000000" pitchFamily="2" charset="2"/>
              <a:buChar char="Ø"/>
            </a:pPr>
            <a:r>
              <a:rPr lang="en-US" dirty="0"/>
              <a:t>  Other specialized libraries you may have downloaded and used.</a:t>
            </a:r>
          </a:p>
          <a:p>
            <a:pPr>
              <a:buFont typeface="Wingdings" panose="05000000000000000000" pitchFamily="2" charset="2"/>
              <a:buChar char="Ø"/>
            </a:pPr>
            <a:r>
              <a:rPr lang="en-US" dirty="0"/>
              <a:t>  You may have trained a machine-learned model, and the program</a:t>
            </a:r>
            <a:br>
              <a:rPr lang="en-US" dirty="0"/>
            </a:br>
            <a:r>
              <a:rPr lang="en-US" dirty="0"/>
              <a:t>    might need the model, the </a:t>
            </a:r>
            <a:r>
              <a:rPr lang="en-US" dirty="0" err="1"/>
              <a:t>hyperparameters</a:t>
            </a:r>
            <a:r>
              <a:rPr lang="en-US" dirty="0"/>
              <a:t>, and the trained parameter </a:t>
            </a:r>
            <a:br>
              <a:rPr lang="en-US" dirty="0"/>
            </a:br>
            <a:r>
              <a:rPr lang="en-US" dirty="0"/>
              <a:t>    set to operate correctly.</a:t>
            </a:r>
          </a:p>
          <a:p>
            <a:pPr>
              <a:buFont typeface="Wingdings" panose="05000000000000000000" pitchFamily="2" charset="2"/>
              <a:buChar char="Ø"/>
            </a:pPr>
            <a:r>
              <a:rPr lang="en-US" dirty="0"/>
              <a:t>  The program may only be able to run if other </a:t>
            </a:r>
            <a:r>
              <a:rPr lang="en-US" dirty="0">
                <a:sym typeface="Symbol" panose="05050102010706020507" pitchFamily="18" charset="2"/>
              </a:rPr>
              <a:t>-Services on which it</a:t>
            </a:r>
            <a:br>
              <a:rPr lang="en-US" dirty="0">
                <a:sym typeface="Symbol" panose="05050102010706020507" pitchFamily="18" charset="2"/>
              </a:rPr>
            </a:br>
            <a:r>
              <a:rPr lang="en-US" dirty="0">
                <a:sym typeface="Symbol" panose="05050102010706020507" pitchFamily="18" charset="2"/>
              </a:rPr>
              <a:t>    depends are already running.  We call these </a:t>
            </a:r>
            <a:r>
              <a:rPr lang="en-US" i="1" dirty="0">
                <a:sym typeface="Symbol" panose="05050102010706020507" pitchFamily="18" charset="2"/>
              </a:rPr>
              <a:t>bindings</a:t>
            </a:r>
            <a:r>
              <a:rPr lang="en-US" dirty="0">
                <a:sym typeface="Symbol" panose="05050102010706020507" pitchFamily="18" charset="2"/>
              </a:rPr>
              <a:t>.</a:t>
            </a:r>
            <a:endParaRPr lang="en-US" dirty="0"/>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24</a:t>
            </a:fld>
            <a:endParaRPr lang="en-US"/>
          </a:p>
        </p:txBody>
      </p:sp>
    </p:spTree>
    <p:extLst>
      <p:ext uri="{BB962C8B-B14F-4D97-AF65-F5344CB8AC3E}">
        <p14:creationId xmlns:p14="http://schemas.microsoft.com/office/powerpoint/2010/main" val="5108627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does this pose a problem?</a:t>
            </a:r>
          </a:p>
        </p:txBody>
      </p:sp>
      <p:sp>
        <p:nvSpPr>
          <p:cNvPr id="3" name="Content Placeholder 2"/>
          <p:cNvSpPr>
            <a:spLocks noGrp="1"/>
          </p:cNvSpPr>
          <p:nvPr>
            <p:ph idx="1"/>
          </p:nvPr>
        </p:nvSpPr>
        <p:spPr/>
        <p:txBody>
          <a:bodyPr>
            <a:normAutofit fontScale="92500" lnSpcReduction="10000"/>
          </a:bodyPr>
          <a:lstStyle/>
          <a:p>
            <a:r>
              <a:rPr lang="en-US" dirty="0"/>
              <a:t>It means that our App Service will be managing some pool of </a:t>
            </a:r>
            <a:r>
              <a:rPr lang="en-US" dirty="0">
                <a:sym typeface="Symbol" panose="05050102010706020507" pitchFamily="18" charset="2"/>
              </a:rPr>
              <a:t>Services.  It needs to launch 5 more instances of “</a:t>
            </a:r>
            <a:r>
              <a:rPr lang="en-US" dirty="0" err="1">
                <a:sym typeface="Symbol" panose="05050102010706020507" pitchFamily="18" charset="2"/>
              </a:rPr>
              <a:t>myService</a:t>
            </a:r>
            <a:r>
              <a:rPr lang="en-US" dirty="0">
                <a:sym typeface="Symbol" panose="05050102010706020507" pitchFamily="18" charset="2"/>
              </a:rPr>
              <a:t>” (the one you wrote)</a:t>
            </a:r>
          </a:p>
          <a:p>
            <a:pPr>
              <a:buFont typeface="Wingdings" panose="05000000000000000000" pitchFamily="2" charset="2"/>
              <a:buChar char="Ø"/>
            </a:pPr>
            <a:r>
              <a:rPr lang="en-US" dirty="0">
                <a:sym typeface="Symbol" panose="05050102010706020507" pitchFamily="18" charset="2"/>
              </a:rPr>
              <a:t>  It has to first pick 5 suitable servers (enough memory, maybe they need</a:t>
            </a:r>
            <a:br>
              <a:rPr lang="en-US" dirty="0">
                <a:sym typeface="Symbol" panose="05050102010706020507" pitchFamily="18" charset="2"/>
              </a:rPr>
            </a:br>
            <a:r>
              <a:rPr lang="en-US" dirty="0">
                <a:sym typeface="Symbol" panose="05050102010706020507" pitchFamily="18" charset="2"/>
              </a:rPr>
              <a:t>    accelerators, maybe they have to be on machines that don’t share the</a:t>
            </a:r>
            <a:br>
              <a:rPr lang="en-US" dirty="0">
                <a:sym typeface="Symbol" panose="05050102010706020507" pitchFamily="18" charset="2"/>
              </a:rPr>
            </a:br>
            <a:r>
              <a:rPr lang="en-US" dirty="0">
                <a:sym typeface="Symbol" panose="05050102010706020507" pitchFamily="18" charset="2"/>
              </a:rPr>
              <a:t>    same power supply…)</a:t>
            </a:r>
          </a:p>
          <a:p>
            <a:pPr>
              <a:buFont typeface="Wingdings" panose="05000000000000000000" pitchFamily="2" charset="2"/>
              <a:buChar char="Ø"/>
            </a:pPr>
            <a:r>
              <a:rPr lang="en-US" dirty="0">
                <a:sym typeface="Symbol" panose="05050102010706020507" pitchFamily="18" charset="2"/>
              </a:rPr>
              <a:t>  It has to copy your program and these dependencies to it.</a:t>
            </a:r>
          </a:p>
          <a:p>
            <a:pPr>
              <a:buFont typeface="Wingdings" panose="05000000000000000000" pitchFamily="2" charset="2"/>
              <a:buChar char="Ø"/>
            </a:pPr>
            <a:r>
              <a:rPr lang="en-US" dirty="0">
                <a:sym typeface="Symbol" panose="05050102010706020507" pitchFamily="18" charset="2"/>
              </a:rPr>
              <a:t>  It has to verify that the bindings don’t require launching additional</a:t>
            </a:r>
            <a:br>
              <a:rPr lang="en-US" dirty="0">
                <a:sym typeface="Symbol" panose="05050102010706020507" pitchFamily="18" charset="2"/>
              </a:rPr>
            </a:br>
            <a:r>
              <a:rPr lang="en-US" dirty="0">
                <a:sym typeface="Symbol" panose="05050102010706020507" pitchFamily="18" charset="2"/>
              </a:rPr>
              <a:t>    Services, and launch them if needed.</a:t>
            </a:r>
          </a:p>
          <a:p>
            <a:pPr>
              <a:buFont typeface="Wingdings" panose="05000000000000000000" pitchFamily="2" charset="2"/>
              <a:buChar char="Ø"/>
            </a:pPr>
            <a:r>
              <a:rPr lang="en-US" dirty="0">
                <a:sym typeface="Symbol" panose="05050102010706020507" pitchFamily="18" charset="2"/>
              </a:rPr>
              <a:t>  Now it can start your program – your servers – by launching your code</a:t>
            </a:r>
            <a:br>
              <a:rPr lang="en-US" dirty="0">
                <a:sym typeface="Symbol" panose="05050102010706020507" pitchFamily="18" charset="2"/>
              </a:rPr>
            </a:br>
            <a:r>
              <a:rPr lang="en-US" dirty="0">
                <a:sym typeface="Symbol" panose="05050102010706020507" pitchFamily="18" charset="2"/>
              </a:rPr>
              <a:t>    with any arguments you told it to pass in.</a:t>
            </a:r>
            <a:endParaRPr lang="en-US" dirty="0"/>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25</a:t>
            </a:fld>
            <a:endParaRPr lang="en-US"/>
          </a:p>
        </p:txBody>
      </p:sp>
    </p:spTree>
    <p:extLst>
      <p:ext uri="{BB962C8B-B14F-4D97-AF65-F5344CB8AC3E}">
        <p14:creationId xmlns:p14="http://schemas.microsoft.com/office/powerpoint/2010/main" val="37023824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Issues that arise</a:t>
            </a:r>
          </a:p>
        </p:txBody>
      </p:sp>
      <p:sp>
        <p:nvSpPr>
          <p:cNvPr id="3" name="Content Placeholder 2"/>
          <p:cNvSpPr>
            <a:spLocks noGrp="1"/>
          </p:cNvSpPr>
          <p:nvPr>
            <p:ph idx="1"/>
          </p:nvPr>
        </p:nvSpPr>
        <p:spPr/>
        <p:txBody>
          <a:bodyPr/>
          <a:lstStyle/>
          <a:p>
            <a:r>
              <a:rPr lang="en-US" dirty="0"/>
              <a:t>How do we “tell” all of this to the App Service?</a:t>
            </a:r>
          </a:p>
          <a:p>
            <a:pPr>
              <a:buFont typeface="Wingdings" panose="05000000000000000000" pitchFamily="2" charset="2"/>
              <a:buChar char="Ø"/>
            </a:pPr>
            <a:r>
              <a:rPr lang="en-US" dirty="0"/>
              <a:t>  You use a little configuration management application.  It outputs a file</a:t>
            </a:r>
            <a:br>
              <a:rPr lang="en-US" dirty="0"/>
            </a:br>
            <a:r>
              <a:rPr lang="en-US" dirty="0"/>
              <a:t>    in a format called JSON, and you can later tweak that file.</a:t>
            </a:r>
          </a:p>
          <a:p>
            <a:pPr>
              <a:buFont typeface="Wingdings" panose="05000000000000000000" pitchFamily="2" charset="2"/>
              <a:buChar char="Ø"/>
            </a:pPr>
            <a:r>
              <a:rPr lang="en-US" dirty="0"/>
              <a:t>  All of the things the App Service needs to know go in the file.</a:t>
            </a:r>
          </a:p>
          <a:p>
            <a:pPr>
              <a:buFont typeface="Wingdings" panose="05000000000000000000" pitchFamily="2" charset="2"/>
              <a:buChar char="Ø"/>
            </a:pPr>
            <a:r>
              <a:rPr lang="en-US" dirty="0"/>
              <a:t>  At the same time, it needs to bundle your program up in a convenient </a:t>
            </a:r>
            <a:br>
              <a:rPr lang="en-US" dirty="0"/>
            </a:br>
            <a:r>
              <a:rPr lang="en-US" dirty="0"/>
              <a:t>    form for copying to a machine, and installing.</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26</a:t>
            </a:fld>
            <a:endParaRPr lang="en-US"/>
          </a:p>
        </p:txBody>
      </p:sp>
    </p:spTree>
    <p:extLst>
      <p:ext uri="{BB962C8B-B14F-4D97-AF65-F5344CB8AC3E}">
        <p14:creationId xmlns:p14="http://schemas.microsoft.com/office/powerpoint/2010/main" val="39861575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Issues that arise</a:t>
            </a:r>
          </a:p>
        </p:txBody>
      </p:sp>
      <p:sp>
        <p:nvSpPr>
          <p:cNvPr id="3" name="Content Placeholder 2"/>
          <p:cNvSpPr>
            <a:spLocks noGrp="1"/>
          </p:cNvSpPr>
          <p:nvPr>
            <p:ph idx="1"/>
          </p:nvPr>
        </p:nvSpPr>
        <p:spPr/>
        <p:txBody>
          <a:bodyPr/>
          <a:lstStyle/>
          <a:p>
            <a:r>
              <a:rPr lang="en-US" dirty="0"/>
              <a:t>There are dozens of popular versions of Linux, plus different revision levels of everything.  You can’t necessarily run a program that was built on Ubuntu Bionic Beaver (18.04) on a machine running CentOS 6.10</a:t>
            </a:r>
          </a:p>
          <a:p>
            <a:endParaRPr lang="en-US" dirty="0"/>
          </a:p>
          <a:p>
            <a:r>
              <a:rPr lang="en-US" dirty="0"/>
              <a:t>Package installation isn’t always trivial and might require some kind of licensing.   Sometimes you need to rerun the install script.</a:t>
            </a:r>
          </a:p>
          <a:p>
            <a:endParaRPr lang="en-US" dirty="0"/>
          </a:p>
          <a:p>
            <a:r>
              <a:rPr lang="en-US" dirty="0"/>
              <a:t>Even installing the “most current” release isn’t automatically a safe choice!</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27</a:t>
            </a:fld>
            <a:endParaRPr lang="en-US"/>
          </a:p>
        </p:txBody>
      </p:sp>
    </p:spTree>
    <p:extLst>
      <p:ext uri="{BB962C8B-B14F-4D97-AF65-F5344CB8AC3E}">
        <p14:creationId xmlns:p14="http://schemas.microsoft.com/office/powerpoint/2010/main" val="32433961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 how can we package a program and the things it depends on?</a:t>
            </a:r>
          </a:p>
        </p:txBody>
      </p:sp>
      <p:sp>
        <p:nvSpPr>
          <p:cNvPr id="3" name="Content Placeholder 2"/>
          <p:cNvSpPr>
            <a:spLocks noGrp="1"/>
          </p:cNvSpPr>
          <p:nvPr>
            <p:ph idx="1"/>
          </p:nvPr>
        </p:nvSpPr>
        <p:spPr/>
        <p:txBody>
          <a:bodyPr>
            <a:normAutofit fontScale="92500"/>
          </a:bodyPr>
          <a:lstStyle/>
          <a:p>
            <a:r>
              <a:rPr lang="en-US" dirty="0"/>
              <a:t>A common approach, in the early days, was to use a </a:t>
            </a:r>
            <a:r>
              <a:rPr lang="en-US" i="1" dirty="0"/>
              <a:t>virtual machine</a:t>
            </a:r>
            <a:r>
              <a:rPr lang="en-US" dirty="0"/>
              <a:t>.</a:t>
            </a:r>
          </a:p>
          <a:p>
            <a:endParaRPr lang="en-US" dirty="0"/>
          </a:p>
          <a:p>
            <a:r>
              <a:rPr lang="en-US" dirty="0"/>
              <a:t>This is a technology for making a snapshot of a computer system, as a single file, and then later running the snapshot on some other computer, perhaps one that doesn’t even normally support that same operating system.  A VM </a:t>
            </a:r>
            <a:r>
              <a:rPr lang="en-US" i="1" dirty="0"/>
              <a:t>Microkernel</a:t>
            </a:r>
            <a:r>
              <a:rPr lang="en-US" dirty="0"/>
              <a:t> or </a:t>
            </a:r>
            <a:r>
              <a:rPr lang="en-US" i="1" dirty="0"/>
              <a:t>Hypervisor</a:t>
            </a:r>
            <a:r>
              <a:rPr lang="en-US" dirty="0"/>
              <a:t> translates VM requests to whatever the actual computer supports.</a:t>
            </a:r>
          </a:p>
          <a:p>
            <a:endParaRPr lang="en-US" dirty="0"/>
          </a:p>
          <a:p>
            <a:r>
              <a:rPr lang="en-US" dirty="0"/>
              <a:t>In the early days, the main goal was back-compatibility for versions and for operating systems.</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28</a:t>
            </a:fld>
            <a:endParaRPr lang="en-US"/>
          </a:p>
        </p:txBody>
      </p:sp>
    </p:spTree>
    <p:extLst>
      <p:ext uri="{BB962C8B-B14F-4D97-AF65-F5344CB8AC3E}">
        <p14:creationId xmlns:p14="http://schemas.microsoft.com/office/powerpoint/2010/main" val="38678931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 Examples of VM platforms</a:t>
            </a:r>
          </a:p>
        </p:txBody>
      </p:sp>
      <p:sp>
        <p:nvSpPr>
          <p:cNvPr id="3" name="Content Placeholder 2"/>
          <p:cNvSpPr>
            <a:spLocks noGrp="1"/>
          </p:cNvSpPr>
          <p:nvPr>
            <p:ph idx="1"/>
          </p:nvPr>
        </p:nvSpPr>
        <p:spPr/>
        <p:txBody>
          <a:bodyPr>
            <a:normAutofit/>
          </a:bodyPr>
          <a:lstStyle/>
          <a:p>
            <a:r>
              <a:rPr lang="en-US" dirty="0"/>
              <a:t>Many people use Oracle Virtual Box.  It support “true” VMs.  The VM mimics an entire computer.  You pick the OS.</a:t>
            </a:r>
          </a:p>
          <a:p>
            <a:endParaRPr lang="en-US" dirty="0"/>
          </a:p>
          <a:p>
            <a:r>
              <a:rPr lang="en-US" dirty="0"/>
              <a:t>This is easily installed, and once you run it, you can create VMs, load ones your friend gave you or package one to send to a friend, etc.</a:t>
            </a:r>
          </a:p>
          <a:p>
            <a:endParaRPr lang="en-US" dirty="0"/>
          </a:p>
          <a:p>
            <a:r>
              <a:rPr lang="en-US" dirty="0"/>
              <a:t>Powerful, easily used and quite flexible.</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29</a:t>
            </a:fld>
            <a:endParaRPr lang="en-US"/>
          </a:p>
        </p:txBody>
      </p:sp>
    </p:spTree>
    <p:extLst>
      <p:ext uri="{BB962C8B-B14F-4D97-AF65-F5344CB8AC3E}">
        <p14:creationId xmlns:p14="http://schemas.microsoft.com/office/powerpoint/2010/main" val="3045573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4539C-48F0-421A-8622-E85AE0807941}"/>
              </a:ext>
            </a:extLst>
          </p:cNvPr>
          <p:cNvSpPr>
            <a:spLocks noGrp="1"/>
          </p:cNvSpPr>
          <p:nvPr>
            <p:ph type="title"/>
          </p:nvPr>
        </p:nvSpPr>
        <p:spPr>
          <a:xfrm>
            <a:off x="1024128" y="613843"/>
            <a:ext cx="10786872" cy="1499616"/>
          </a:xfrm>
        </p:spPr>
        <p:txBody>
          <a:bodyPr/>
          <a:lstStyle/>
          <a:p>
            <a:r>
              <a:rPr lang="en-US" dirty="0"/>
              <a:t>Tools for relaying </a:t>
            </a:r>
            <a:br>
              <a:rPr lang="en-US" dirty="0"/>
            </a:br>
            <a:r>
              <a:rPr lang="en-US" dirty="0"/>
              <a:t>requests to the </a:t>
            </a:r>
            <a:r>
              <a:rPr lang="en-US" dirty="0">
                <a:sym typeface="Symbol" panose="05050102010706020507" pitchFamily="18" charset="2"/>
              </a:rPr>
              <a:t>Services</a:t>
            </a:r>
          </a:p>
        </p:txBody>
      </p:sp>
      <p:sp>
        <p:nvSpPr>
          <p:cNvPr id="3" name="Content Placeholder 2">
            <a:extLst>
              <a:ext uri="{FF2B5EF4-FFF2-40B4-BE49-F238E27FC236}">
                <a16:creationId xmlns:a16="http://schemas.microsoft.com/office/drawing/2014/main" id="{807EAA9E-BA42-4DFB-9B4B-3555AFC2B440}"/>
              </a:ext>
            </a:extLst>
          </p:cNvPr>
          <p:cNvSpPr>
            <a:spLocks noGrp="1"/>
          </p:cNvSpPr>
          <p:nvPr>
            <p:ph idx="1"/>
          </p:nvPr>
        </p:nvSpPr>
        <p:spPr/>
        <p:txBody>
          <a:bodyPr>
            <a:normAutofit lnSpcReduction="10000"/>
          </a:bodyPr>
          <a:lstStyle/>
          <a:p>
            <a:r>
              <a:rPr lang="en-US" dirty="0">
                <a:sym typeface="Symbol" panose="05050102010706020507" pitchFamily="18" charset="2"/>
              </a:rPr>
              <a:t>GRPC: </a:t>
            </a:r>
            <a:r>
              <a:rPr lang="en-US" b="1" dirty="0">
                <a:sym typeface="Symbol" panose="05050102010706020507" pitchFamily="18" charset="2"/>
              </a:rPr>
              <a:t>remote procedure call.  </a:t>
            </a:r>
            <a:r>
              <a:rPr lang="en-US" i="1" dirty="0">
                <a:sym typeface="Symbol" panose="05050102010706020507" pitchFamily="18" charset="2"/>
              </a:rPr>
              <a:t>Client must know the Server IP address.</a:t>
            </a:r>
            <a:endParaRPr lang="en-US" b="1" i="1" dirty="0">
              <a:sym typeface="Symbol" panose="05050102010706020507" pitchFamily="18" charset="2"/>
            </a:endParaRPr>
          </a:p>
          <a:p>
            <a:pPr>
              <a:buFont typeface="Wingdings" panose="05000000000000000000" pitchFamily="2" charset="2"/>
              <a:buChar char="Ø"/>
            </a:pPr>
            <a:r>
              <a:rPr lang="en-US" dirty="0">
                <a:sym typeface="Symbol" panose="05050102010706020507" pitchFamily="18" charset="2"/>
              </a:rPr>
              <a:t> This is a limitation: Often, a first-tier component won’t know.</a:t>
            </a:r>
          </a:p>
          <a:p>
            <a:pPr marL="0" indent="0">
              <a:buNone/>
            </a:pPr>
            <a:br>
              <a:rPr lang="en-US" dirty="0">
                <a:sym typeface="Symbol" panose="05050102010706020507" pitchFamily="18" charset="2"/>
              </a:rPr>
            </a:br>
            <a:r>
              <a:rPr lang="en-US" dirty="0">
                <a:sym typeface="Symbol" panose="05050102010706020507" pitchFamily="18" charset="2"/>
              </a:rPr>
              <a:t> A </a:t>
            </a:r>
            <a:r>
              <a:rPr lang="en-US" b="1" dirty="0">
                <a:sym typeface="Symbol" panose="05050102010706020507" pitchFamily="18" charset="2"/>
              </a:rPr>
              <a:t>message </a:t>
            </a:r>
            <a:r>
              <a:rPr lang="en-US" b="1" u="sng" dirty="0">
                <a:sym typeface="Symbol" panose="05050102010706020507" pitchFamily="18" charset="2"/>
              </a:rPr>
              <a:t>bus</a:t>
            </a:r>
            <a:r>
              <a:rPr lang="en-US" b="1" dirty="0">
                <a:sym typeface="Symbol" panose="05050102010706020507" pitchFamily="18" charset="2"/>
              </a:rPr>
              <a:t> </a:t>
            </a:r>
            <a:r>
              <a:rPr lang="en-US" dirty="0">
                <a:sym typeface="Symbol" panose="05050102010706020507" pitchFamily="18" charset="2"/>
              </a:rPr>
              <a:t>automatically tracks the members of the pool</a:t>
            </a:r>
            <a:r>
              <a:rPr lang="en-US" i="1" dirty="0">
                <a:sym typeface="Symbol" panose="05050102010706020507" pitchFamily="18" charset="2"/>
              </a:rPr>
              <a:t>.</a:t>
            </a:r>
          </a:p>
          <a:p>
            <a:pPr>
              <a:buFont typeface="Wingdings" panose="05000000000000000000" pitchFamily="2" charset="2"/>
              <a:buChar char="Ø"/>
            </a:pPr>
            <a:r>
              <a:rPr lang="en-US" i="1" dirty="0">
                <a:sym typeface="Symbol" panose="05050102010706020507" pitchFamily="18" charset="2"/>
              </a:rPr>
              <a:t>  </a:t>
            </a:r>
            <a:r>
              <a:rPr lang="en-US" dirty="0">
                <a:sym typeface="Symbol" panose="05050102010706020507" pitchFamily="18" charset="2"/>
              </a:rPr>
              <a:t>You can ask for your request to go to any single member, or to all.      </a:t>
            </a:r>
            <a:br>
              <a:rPr lang="en-US" dirty="0">
                <a:sym typeface="Symbol" panose="05050102010706020507" pitchFamily="18" charset="2"/>
              </a:rPr>
            </a:br>
            <a:r>
              <a:rPr lang="en-US" dirty="0">
                <a:sym typeface="Symbol" panose="05050102010706020507" pitchFamily="18" charset="2"/>
              </a:rPr>
              <a:t>    Later the member that picked the request up can reply.</a:t>
            </a:r>
          </a:p>
          <a:p>
            <a:pPr>
              <a:buFont typeface="Wingdings" panose="05000000000000000000" pitchFamily="2" charset="2"/>
              <a:buChar char="Ø"/>
            </a:pPr>
            <a:r>
              <a:rPr lang="en-US" dirty="0">
                <a:sym typeface="Symbol" panose="05050102010706020507" pitchFamily="18" charset="2"/>
              </a:rPr>
              <a:t>  If a timeout occurs (like because the member crashed), you reissue it.</a:t>
            </a:r>
          </a:p>
          <a:p>
            <a:pPr>
              <a:buFont typeface="Wingdings" panose="05000000000000000000" pitchFamily="2" charset="2"/>
              <a:buChar char="Ø"/>
            </a:pPr>
            <a:r>
              <a:rPr lang="en-US" dirty="0">
                <a:sym typeface="Symbol" panose="05050102010706020507" pitchFamily="18" charset="2"/>
              </a:rPr>
              <a:t>  Sometimes called a publish/subscribe bus, or a data distribution service</a:t>
            </a:r>
            <a:endParaRPr lang="en-US" dirty="0"/>
          </a:p>
        </p:txBody>
      </p:sp>
      <p:sp>
        <p:nvSpPr>
          <p:cNvPr id="4" name="Footer Placeholder 3">
            <a:extLst>
              <a:ext uri="{FF2B5EF4-FFF2-40B4-BE49-F238E27FC236}">
                <a16:creationId xmlns:a16="http://schemas.microsoft.com/office/drawing/2014/main" id="{E97B6C83-5181-4909-8D0D-3B80A04E27E5}"/>
              </a:ext>
            </a:extLst>
          </p:cNvPr>
          <p:cNvSpPr>
            <a:spLocks noGrp="1"/>
          </p:cNvSpPr>
          <p:nvPr>
            <p:ph type="ftr" sz="quarter" idx="11"/>
          </p:nvPr>
        </p:nvSpPr>
        <p:spPr/>
        <p:txBody>
          <a:bodyPr/>
          <a:lstStyle/>
          <a:p>
            <a:r>
              <a:rPr lang="en-US"/>
              <a:t>http://www.cs.cornell.edu/courses/cs5412/2022sp</a:t>
            </a:r>
          </a:p>
        </p:txBody>
      </p:sp>
      <p:sp>
        <p:nvSpPr>
          <p:cNvPr id="5" name="Slide Number Placeholder 4">
            <a:extLst>
              <a:ext uri="{FF2B5EF4-FFF2-40B4-BE49-F238E27FC236}">
                <a16:creationId xmlns:a16="http://schemas.microsoft.com/office/drawing/2014/main" id="{043AAE68-2525-41DE-8AF8-25AD93955CED}"/>
              </a:ext>
            </a:extLst>
          </p:cNvPr>
          <p:cNvSpPr>
            <a:spLocks noGrp="1"/>
          </p:cNvSpPr>
          <p:nvPr>
            <p:ph type="sldNum" sz="quarter" idx="12"/>
          </p:nvPr>
        </p:nvSpPr>
        <p:spPr/>
        <p:txBody>
          <a:bodyPr/>
          <a:lstStyle/>
          <a:p>
            <a:fld id="{3C974458-8A97-4835-BF79-1FB6D7856C21}" type="slidenum">
              <a:rPr lang="en-US" smtClean="0"/>
              <a:t>3</a:t>
            </a:fld>
            <a:endParaRPr lang="en-US"/>
          </a:p>
        </p:txBody>
      </p:sp>
      <p:pic>
        <p:nvPicPr>
          <p:cNvPr id="6" name="Picture 5">
            <a:extLst>
              <a:ext uri="{FF2B5EF4-FFF2-40B4-BE49-F238E27FC236}">
                <a16:creationId xmlns:a16="http://schemas.microsoft.com/office/drawing/2014/main" id="{62D478B3-8BFC-4D20-BDCD-4561679C1FDF}"/>
              </a:ext>
            </a:extLst>
          </p:cNvPr>
          <p:cNvPicPr>
            <a:picLocks noChangeAspect="1"/>
          </p:cNvPicPr>
          <p:nvPr/>
        </p:nvPicPr>
        <p:blipFill>
          <a:blip r:embed="rId2"/>
          <a:stretch>
            <a:fillRect/>
          </a:stretch>
        </p:blipFill>
        <p:spPr>
          <a:xfrm>
            <a:off x="7627071" y="585216"/>
            <a:ext cx="4096632" cy="824941"/>
          </a:xfrm>
          <a:prstGeom prst="rect">
            <a:avLst/>
          </a:prstGeom>
        </p:spPr>
      </p:pic>
      <p:sp>
        <p:nvSpPr>
          <p:cNvPr id="7" name="Oval 6">
            <a:extLst>
              <a:ext uri="{FF2B5EF4-FFF2-40B4-BE49-F238E27FC236}">
                <a16:creationId xmlns:a16="http://schemas.microsoft.com/office/drawing/2014/main" id="{E5A82142-E177-4E6B-983B-EBBFF3EB78D9}"/>
              </a:ext>
            </a:extLst>
          </p:cNvPr>
          <p:cNvSpPr/>
          <p:nvPr/>
        </p:nvSpPr>
        <p:spPr>
          <a:xfrm>
            <a:off x="9982589" y="384048"/>
            <a:ext cx="2114741" cy="577005"/>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5227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2" dur="500"/>
                                        <p:tgtEl>
                                          <p:spTgt spid="3">
                                            <p:txEl>
                                              <p:pRg st="3" end="3"/>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5" dur="500"/>
                                        <p:tgtEl>
                                          <p:spTgt spid="3">
                                            <p:txEl>
                                              <p:pRg st="4" end="4"/>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 issue is slowdown</a:t>
            </a:r>
          </a:p>
        </p:txBody>
      </p:sp>
      <p:sp>
        <p:nvSpPr>
          <p:cNvPr id="3" name="Content Placeholder 2"/>
          <p:cNvSpPr>
            <a:spLocks noGrp="1"/>
          </p:cNvSpPr>
          <p:nvPr>
            <p:ph idx="1"/>
          </p:nvPr>
        </p:nvSpPr>
        <p:spPr/>
        <p:txBody>
          <a:bodyPr/>
          <a:lstStyle/>
          <a:p>
            <a:r>
              <a:rPr lang="en-US" dirty="0"/>
              <a:t>VMs can usually run plain old code at the full speed of the computer.  So individual cores don’t slow down.</a:t>
            </a:r>
          </a:p>
          <a:p>
            <a:endParaRPr lang="en-US" dirty="0"/>
          </a:p>
          <a:p>
            <a:r>
              <a:rPr lang="en-US" dirty="0"/>
              <a:t>But generally, system calls like file I/O pay a cost, and sometimes this cost is quite high.</a:t>
            </a:r>
          </a:p>
          <a:p>
            <a:endParaRPr lang="en-US" dirty="0"/>
          </a:p>
          <a:p>
            <a:r>
              <a:rPr lang="en-US" dirty="0"/>
              <a:t>VM approaches also use a lot of memory, making them expensive in $$ terms too.</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30</a:t>
            </a:fld>
            <a:endParaRPr lang="en-US"/>
          </a:p>
        </p:txBody>
      </p:sp>
    </p:spTree>
    <p:extLst>
      <p:ext uri="{BB962C8B-B14F-4D97-AF65-F5344CB8AC3E}">
        <p14:creationId xmlns:p14="http://schemas.microsoft.com/office/powerpoint/2010/main" val="21613541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Containers</a:t>
            </a:r>
          </a:p>
        </p:txBody>
      </p:sp>
      <p:sp>
        <p:nvSpPr>
          <p:cNvPr id="3" name="Content Placeholder 2"/>
          <p:cNvSpPr>
            <a:spLocks noGrp="1"/>
          </p:cNvSpPr>
          <p:nvPr>
            <p:ph idx="1"/>
          </p:nvPr>
        </p:nvSpPr>
        <p:spPr/>
        <p:txBody>
          <a:bodyPr>
            <a:normAutofit lnSpcReduction="10000"/>
          </a:bodyPr>
          <a:lstStyle/>
          <a:p>
            <a:r>
              <a:rPr lang="en-US" dirty="0"/>
              <a:t>This model emerged a few years ago in a project called Docker.</a:t>
            </a:r>
          </a:p>
          <a:p>
            <a:endParaRPr lang="en-US" dirty="0"/>
          </a:p>
          <a:p>
            <a:r>
              <a:rPr lang="en-US" dirty="0"/>
              <a:t>The idea was to run a normal Linux system, but to have individual processes see a virtualized world in which it would look as if they were alone on a VM.</a:t>
            </a:r>
          </a:p>
          <a:p>
            <a:endParaRPr lang="en-US" dirty="0"/>
          </a:p>
          <a:p>
            <a:r>
              <a:rPr lang="en-US" dirty="0"/>
              <a:t>Today, there are other solutions, notably Kubernetes, that are widely popular and used more commonly than Docker.  Kubernetes is “cluster aware”, while Docker and Virtual Box are “single machine oriented”.</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31</a:t>
            </a:fld>
            <a:endParaRPr lang="en-US"/>
          </a:p>
        </p:txBody>
      </p:sp>
    </p:spTree>
    <p:extLst>
      <p:ext uri="{BB962C8B-B14F-4D97-AF65-F5344CB8AC3E}">
        <p14:creationId xmlns:p14="http://schemas.microsoft.com/office/powerpoint/2010/main" val="22055051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do containers win?</a:t>
            </a:r>
          </a:p>
        </p:txBody>
      </p:sp>
      <p:sp>
        <p:nvSpPr>
          <p:cNvPr id="3" name="Content Placeholder 2"/>
          <p:cNvSpPr>
            <a:spLocks noGrp="1"/>
          </p:cNvSpPr>
          <p:nvPr>
            <p:ph idx="1"/>
          </p:nvPr>
        </p:nvSpPr>
        <p:spPr/>
        <p:txBody>
          <a:bodyPr>
            <a:normAutofit lnSpcReduction="10000"/>
          </a:bodyPr>
          <a:lstStyle/>
          <a:p>
            <a:r>
              <a:rPr lang="en-US" dirty="0"/>
              <a:t>Containers actually map everything to the same operating system and platform, so there is no need to emulate (for example) a Windows OS API on a Mac OS 10 computer.   The running program pays no overhead when it issues a file system call, or sends a message, or allocates memory.</a:t>
            </a:r>
          </a:p>
          <a:p>
            <a:endParaRPr lang="en-US" dirty="0"/>
          </a:p>
          <a:p>
            <a:r>
              <a:rPr lang="en-US" dirty="0"/>
              <a:t>The operating system can more easily notice that containers have some identical pages, and will avoid duplication, so less memory is wasted.</a:t>
            </a:r>
          </a:p>
          <a:p>
            <a:endParaRPr lang="en-US" dirty="0"/>
          </a:p>
          <a:p>
            <a:r>
              <a:rPr lang="en-US" dirty="0"/>
              <a:t>The delay to launch a new container is much smaller than for a new VM.</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32</a:t>
            </a:fld>
            <a:endParaRPr lang="en-US"/>
          </a:p>
        </p:txBody>
      </p:sp>
    </p:spTree>
    <p:extLst>
      <p:ext uri="{BB962C8B-B14F-4D97-AF65-F5344CB8AC3E}">
        <p14:creationId xmlns:p14="http://schemas.microsoft.com/office/powerpoint/2010/main" val="35624938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 in our APP Server managed Pools</a:t>
            </a:r>
          </a:p>
        </p:txBody>
      </p:sp>
      <p:sp>
        <p:nvSpPr>
          <p:cNvPr id="3" name="Content Placeholder 2"/>
          <p:cNvSpPr>
            <a:spLocks noGrp="1"/>
          </p:cNvSpPr>
          <p:nvPr>
            <p:ph idx="1"/>
          </p:nvPr>
        </p:nvSpPr>
        <p:spPr/>
        <p:txBody>
          <a:bodyPr/>
          <a:lstStyle/>
          <a:p>
            <a:r>
              <a:rPr lang="en-US" dirty="0"/>
              <a:t>Each pool corresponds to:</a:t>
            </a:r>
          </a:p>
          <a:p>
            <a:pPr>
              <a:buFont typeface="Wingdings" panose="05000000000000000000" pitchFamily="2" charset="2"/>
              <a:buChar char="Ø"/>
            </a:pPr>
            <a:r>
              <a:rPr lang="en-US" dirty="0"/>
              <a:t>  An application “defined” by a JSON file</a:t>
            </a:r>
          </a:p>
          <a:p>
            <a:pPr>
              <a:buFont typeface="Wingdings" panose="05000000000000000000" pitchFamily="2" charset="2"/>
              <a:buChar char="Ø"/>
            </a:pPr>
            <a:r>
              <a:rPr lang="en-US" dirty="0"/>
              <a:t>  The file pointed to a container image, and the App Server copied that</a:t>
            </a:r>
            <a:br>
              <a:rPr lang="en-US" dirty="0"/>
            </a:br>
            <a:r>
              <a:rPr lang="en-US" dirty="0"/>
              <a:t>    to machines where it might sometimes want to launch your server.</a:t>
            </a:r>
          </a:p>
          <a:p>
            <a:pPr>
              <a:buFont typeface="Wingdings" panose="05000000000000000000" pitchFamily="2" charset="2"/>
              <a:buChar char="Ø"/>
            </a:pPr>
            <a:r>
              <a:rPr lang="en-US" dirty="0"/>
              <a:t>  At runtime, it needs to run 5 copies of </a:t>
            </a:r>
            <a:r>
              <a:rPr lang="en-US" dirty="0" err="1"/>
              <a:t>myServer</a:t>
            </a:r>
            <a:r>
              <a:rPr lang="en-US" dirty="0"/>
              <a:t>.  It picks 1 to 5 physical</a:t>
            </a:r>
            <a:br>
              <a:rPr lang="en-US" dirty="0"/>
            </a:br>
            <a:r>
              <a:rPr lang="en-US" dirty="0"/>
              <a:t>    machines and launches your container on them, 5 instances in total.</a:t>
            </a:r>
          </a:p>
          <a:p>
            <a:pPr>
              <a:buFont typeface="Wingdings" panose="05000000000000000000" pitchFamily="2" charset="2"/>
              <a:buChar char="Ø"/>
            </a:pPr>
            <a:r>
              <a:rPr lang="en-US" dirty="0"/>
              <a:t>  Are we done?</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33</a:t>
            </a:fld>
            <a:endParaRPr lang="en-US"/>
          </a:p>
        </p:txBody>
      </p:sp>
    </p:spTree>
    <p:extLst>
      <p:ext uri="{BB962C8B-B14F-4D97-AF65-F5344CB8AC3E}">
        <p14:creationId xmlns:p14="http://schemas.microsoft.com/office/powerpoint/2010/main" val="1127503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Issues that arise</a:t>
            </a:r>
          </a:p>
        </p:txBody>
      </p:sp>
      <p:sp>
        <p:nvSpPr>
          <p:cNvPr id="3" name="Content Placeholder 2"/>
          <p:cNvSpPr>
            <a:spLocks noGrp="1"/>
          </p:cNvSpPr>
          <p:nvPr>
            <p:ph idx="1"/>
          </p:nvPr>
        </p:nvSpPr>
        <p:spPr/>
        <p:txBody>
          <a:bodyPr>
            <a:normAutofit lnSpcReduction="10000"/>
          </a:bodyPr>
          <a:lstStyle/>
          <a:p>
            <a:r>
              <a:rPr lang="en-US" dirty="0"/>
              <a:t>What about the network, or files that get created?</a:t>
            </a:r>
          </a:p>
          <a:p>
            <a:endParaRPr lang="en-US" dirty="0"/>
          </a:p>
          <a:p>
            <a:r>
              <a:rPr lang="en-US" dirty="0"/>
              <a:t>Your program may need a way for servers to talk to one-another.  How will that work?</a:t>
            </a:r>
            <a:br>
              <a:rPr lang="en-US" dirty="0"/>
            </a:br>
            <a:br>
              <a:rPr lang="en-US" dirty="0"/>
            </a:br>
            <a:r>
              <a:rPr lang="en-US" dirty="0"/>
              <a:t>And if your programs create files, where do those go if the App Server shuts down some instances?</a:t>
            </a:r>
          </a:p>
          <a:p>
            <a:endParaRPr lang="en-US" dirty="0"/>
          </a:p>
          <a:p>
            <a:r>
              <a:rPr lang="en-US" dirty="0"/>
              <a:t>And what if two containers clash in the way they operate?</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34</a:t>
            </a:fld>
            <a:endParaRPr lang="en-US"/>
          </a:p>
        </p:txBody>
      </p:sp>
    </p:spTree>
    <p:extLst>
      <p:ext uri="{BB962C8B-B14F-4D97-AF65-F5344CB8AC3E}">
        <p14:creationId xmlns:p14="http://schemas.microsoft.com/office/powerpoint/2010/main" val="25500182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many details!</a:t>
            </a:r>
          </a:p>
        </p:txBody>
      </p:sp>
      <p:sp>
        <p:nvSpPr>
          <p:cNvPr id="3" name="Content Placeholder 2"/>
          <p:cNvSpPr>
            <a:spLocks noGrp="1"/>
          </p:cNvSpPr>
          <p:nvPr>
            <p:ph idx="1"/>
          </p:nvPr>
        </p:nvSpPr>
        <p:spPr/>
        <p:txBody>
          <a:bodyPr>
            <a:normAutofit/>
          </a:bodyPr>
          <a:lstStyle/>
          <a:p>
            <a:r>
              <a:rPr lang="en-US" dirty="0"/>
              <a:t>Kubernetes is normally told to create what looks like a private network just for you.  Your applications sees a single network address space.</a:t>
            </a:r>
          </a:p>
          <a:p>
            <a:endParaRPr lang="en-US" dirty="0"/>
          </a:p>
          <a:p>
            <a:r>
              <a:rPr lang="en-US" dirty="0"/>
              <a:t>Kubernetes hides unrelated containers from one-another.  They won’t notice that they are sharing a computer.</a:t>
            </a:r>
          </a:p>
          <a:p>
            <a:endParaRPr lang="en-US" dirty="0"/>
          </a:p>
          <a:p>
            <a:r>
              <a:rPr lang="en-US" dirty="0"/>
              <a:t>But local files will typically be deleted when the container is shut down.  A stateless design helps: those aren’t allowed to hold hard state!</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35</a:t>
            </a:fld>
            <a:endParaRPr lang="en-US"/>
          </a:p>
        </p:txBody>
      </p:sp>
    </p:spTree>
    <p:extLst>
      <p:ext uri="{BB962C8B-B14F-4D97-AF65-F5344CB8AC3E}">
        <p14:creationId xmlns:p14="http://schemas.microsoft.com/office/powerpoint/2010/main" val="19172795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uses of containers</a:t>
            </a:r>
          </a:p>
        </p:txBody>
      </p:sp>
      <p:sp>
        <p:nvSpPr>
          <p:cNvPr id="3" name="Content Placeholder 2"/>
          <p:cNvSpPr>
            <a:spLocks noGrp="1"/>
          </p:cNvSpPr>
          <p:nvPr>
            <p:ph idx="1"/>
          </p:nvPr>
        </p:nvSpPr>
        <p:spPr/>
        <p:txBody>
          <a:bodyPr/>
          <a:lstStyle/>
          <a:p>
            <a:r>
              <a:rPr lang="en-US" dirty="0"/>
              <a:t>When we look at </a:t>
            </a:r>
            <a:r>
              <a:rPr lang="en-US" dirty="0" err="1"/>
              <a:t>IoT</a:t>
            </a:r>
            <a:r>
              <a:rPr lang="en-US" dirty="0"/>
              <a:t> programming, we will see that in </a:t>
            </a:r>
            <a:r>
              <a:rPr lang="en-US" dirty="0" err="1"/>
              <a:t>IoT</a:t>
            </a:r>
            <a:r>
              <a:rPr lang="en-US" dirty="0"/>
              <a:t> settings, we often want to launch a lightweight container to handle events that originate at sensors, like cameras.</a:t>
            </a:r>
          </a:p>
          <a:p>
            <a:endParaRPr lang="en-US" dirty="0"/>
          </a:p>
          <a:p>
            <a:r>
              <a:rPr lang="en-US" dirty="0"/>
              <a:t>This is done in something called the “Function Server”.  It is a lot like the App Service, but focuses on event processing.</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36</a:t>
            </a:fld>
            <a:endParaRPr lang="en-US"/>
          </a:p>
        </p:txBody>
      </p:sp>
    </p:spTree>
    <p:extLst>
      <p:ext uri="{BB962C8B-B14F-4D97-AF65-F5344CB8AC3E}">
        <p14:creationId xmlns:p14="http://schemas.microsoft.com/office/powerpoint/2010/main" val="30478065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B3421-C816-4D12-8347-DC425FC41B28}"/>
              </a:ext>
            </a:extLst>
          </p:cNvPr>
          <p:cNvSpPr>
            <a:spLocks noGrp="1"/>
          </p:cNvSpPr>
          <p:nvPr>
            <p:ph type="title"/>
          </p:nvPr>
        </p:nvSpPr>
        <p:spPr/>
        <p:txBody>
          <a:bodyPr/>
          <a:lstStyle/>
          <a:p>
            <a:r>
              <a:rPr lang="en-US" dirty="0"/>
              <a:t>Flask for Python</a:t>
            </a:r>
          </a:p>
        </p:txBody>
      </p:sp>
      <p:sp>
        <p:nvSpPr>
          <p:cNvPr id="3" name="Content Placeholder 2">
            <a:extLst>
              <a:ext uri="{FF2B5EF4-FFF2-40B4-BE49-F238E27FC236}">
                <a16:creationId xmlns:a16="http://schemas.microsoft.com/office/drawing/2014/main" id="{A573C0FF-6E9A-441E-AD0B-32BDA5FB2564}"/>
              </a:ext>
            </a:extLst>
          </p:cNvPr>
          <p:cNvSpPr>
            <a:spLocks noGrp="1"/>
          </p:cNvSpPr>
          <p:nvPr>
            <p:ph idx="1"/>
          </p:nvPr>
        </p:nvSpPr>
        <p:spPr/>
        <p:txBody>
          <a:bodyPr/>
          <a:lstStyle/>
          <a:p>
            <a:r>
              <a:rPr lang="en-US" dirty="0"/>
              <a:t>Flask is an example of a container useful in PaaS cloud solutions and in IoT applications.  It emerged from work on using Python in Web applications</a:t>
            </a:r>
          </a:p>
          <a:p>
            <a:endParaRPr lang="en-US" dirty="0"/>
          </a:p>
          <a:p>
            <a:r>
              <a:rPr lang="en-US" dirty="0"/>
              <a:t>It runs a small Python program in a container with a way to talk to web services.  Flask is easy to “plug into” many Azure PaaS platform components, such as </a:t>
            </a:r>
            <a:r>
              <a:rPr lang="en-US" dirty="0" err="1"/>
              <a:t>CosmosDB</a:t>
            </a:r>
            <a:r>
              <a:rPr lang="en-US" dirty="0"/>
              <a:t>, Blob service, IoT Hub, etc.</a:t>
            </a:r>
          </a:p>
          <a:p>
            <a:endParaRPr lang="en-US" dirty="0"/>
          </a:p>
          <a:p>
            <a:r>
              <a:rPr lang="en-US" dirty="0"/>
              <a:t>Many students use </a:t>
            </a:r>
            <a:r>
              <a:rPr lang="en-US" dirty="0" err="1"/>
              <a:t>Flask+Python</a:t>
            </a:r>
            <a:r>
              <a:rPr lang="en-US" dirty="0"/>
              <a:t> as part of their CS5412 projects</a:t>
            </a:r>
          </a:p>
        </p:txBody>
      </p:sp>
      <p:sp>
        <p:nvSpPr>
          <p:cNvPr id="4" name="Footer Placeholder 3">
            <a:extLst>
              <a:ext uri="{FF2B5EF4-FFF2-40B4-BE49-F238E27FC236}">
                <a16:creationId xmlns:a16="http://schemas.microsoft.com/office/drawing/2014/main" id="{E44C5F2F-7CCC-4563-9BF5-0BAF55F5C302}"/>
              </a:ext>
            </a:extLst>
          </p:cNvPr>
          <p:cNvSpPr>
            <a:spLocks noGrp="1"/>
          </p:cNvSpPr>
          <p:nvPr>
            <p:ph type="ftr" sz="quarter" idx="11"/>
          </p:nvPr>
        </p:nvSpPr>
        <p:spPr/>
        <p:txBody>
          <a:bodyPr/>
          <a:lstStyle/>
          <a:p>
            <a:r>
              <a:rPr lang="en-US"/>
              <a:t>http://www.cs.cornell.edu/courses/cs5412/2022sp</a:t>
            </a:r>
          </a:p>
        </p:txBody>
      </p:sp>
      <p:sp>
        <p:nvSpPr>
          <p:cNvPr id="5" name="Slide Number Placeholder 4">
            <a:extLst>
              <a:ext uri="{FF2B5EF4-FFF2-40B4-BE49-F238E27FC236}">
                <a16:creationId xmlns:a16="http://schemas.microsoft.com/office/drawing/2014/main" id="{01BF5911-622A-46BD-AFA5-F8BE54A71FD8}"/>
              </a:ext>
            </a:extLst>
          </p:cNvPr>
          <p:cNvSpPr>
            <a:spLocks noGrp="1"/>
          </p:cNvSpPr>
          <p:nvPr>
            <p:ph type="sldNum" sz="quarter" idx="12"/>
          </p:nvPr>
        </p:nvSpPr>
        <p:spPr/>
        <p:txBody>
          <a:bodyPr/>
          <a:lstStyle/>
          <a:p>
            <a:fld id="{3C974458-8A97-4835-BF79-1FB6D7856C21}" type="slidenum">
              <a:rPr lang="en-US" smtClean="0"/>
              <a:t>37</a:t>
            </a:fld>
            <a:endParaRPr lang="en-US"/>
          </a:p>
        </p:txBody>
      </p:sp>
      <p:pic>
        <p:nvPicPr>
          <p:cNvPr id="6" name="Picture 5">
            <a:extLst>
              <a:ext uri="{FF2B5EF4-FFF2-40B4-BE49-F238E27FC236}">
                <a16:creationId xmlns:a16="http://schemas.microsoft.com/office/drawing/2014/main" id="{5A25DDF5-C2D3-4237-9036-93AD648F425B}"/>
              </a:ext>
            </a:extLst>
          </p:cNvPr>
          <p:cNvPicPr>
            <a:picLocks noChangeAspect="1"/>
          </p:cNvPicPr>
          <p:nvPr/>
        </p:nvPicPr>
        <p:blipFill>
          <a:blip r:embed="rId2"/>
          <a:stretch>
            <a:fillRect/>
          </a:stretch>
        </p:blipFill>
        <p:spPr>
          <a:xfrm>
            <a:off x="8722595" y="384048"/>
            <a:ext cx="2828925" cy="1200150"/>
          </a:xfrm>
          <a:prstGeom prst="rect">
            <a:avLst/>
          </a:prstGeom>
        </p:spPr>
      </p:pic>
    </p:spTree>
    <p:extLst>
      <p:ext uri="{BB962C8B-B14F-4D97-AF65-F5344CB8AC3E}">
        <p14:creationId xmlns:p14="http://schemas.microsoft.com/office/powerpoint/2010/main" val="10812418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33A5A-4AAA-4A2F-867D-B0B694781587}"/>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D52D947E-9826-44E8-8C0A-C955CD0CB38A}"/>
              </a:ext>
            </a:extLst>
          </p:cNvPr>
          <p:cNvSpPr>
            <a:spLocks noGrp="1"/>
          </p:cNvSpPr>
          <p:nvPr>
            <p:ph idx="1"/>
          </p:nvPr>
        </p:nvSpPr>
        <p:spPr/>
        <p:txBody>
          <a:bodyPr/>
          <a:lstStyle/>
          <a:p>
            <a:r>
              <a:rPr lang="en-US" dirty="0"/>
              <a:t>We revisited the basic cloud model</a:t>
            </a:r>
          </a:p>
          <a:p>
            <a:endParaRPr lang="en-US" dirty="0"/>
          </a:p>
          <a:p>
            <a:r>
              <a:rPr lang="en-US" dirty="0"/>
              <a:t>We didn’t discuss the client platform itself, or the Internet, or load-balancer</a:t>
            </a:r>
          </a:p>
          <a:p>
            <a:endParaRPr lang="en-US" dirty="0"/>
          </a:p>
          <a:p>
            <a:r>
              <a:rPr lang="en-US" dirty="0"/>
              <a:t>But we saw how the first tier receives a request, relays it to one or more </a:t>
            </a:r>
            <a:r>
              <a:rPr lang="en-US" dirty="0">
                <a:sym typeface="Symbol" panose="05050102010706020507" pitchFamily="18" charset="2"/>
              </a:rPr>
              <a:t>Services via a message bus or queue, and how these pools are managed.  We also learned that the programs are typically packaged in containers, </a:t>
            </a:r>
            <a:r>
              <a:rPr lang="en-US">
                <a:sym typeface="Symbol" panose="05050102010706020507" pitchFamily="18" charset="2"/>
              </a:rPr>
              <a:t>like docker to </a:t>
            </a:r>
            <a:r>
              <a:rPr lang="en-US" dirty="0">
                <a:sym typeface="Symbol" panose="05050102010706020507" pitchFamily="18" charset="2"/>
              </a:rPr>
              <a:t>reduce the risk of interference/conflicts, with low overheads.</a:t>
            </a:r>
            <a:endParaRPr lang="en-US" dirty="0"/>
          </a:p>
        </p:txBody>
      </p:sp>
      <p:sp>
        <p:nvSpPr>
          <p:cNvPr id="4" name="Footer Placeholder 3">
            <a:extLst>
              <a:ext uri="{FF2B5EF4-FFF2-40B4-BE49-F238E27FC236}">
                <a16:creationId xmlns:a16="http://schemas.microsoft.com/office/drawing/2014/main" id="{73BBB525-2242-44A2-AC6D-F1FE40B350D4}"/>
              </a:ext>
            </a:extLst>
          </p:cNvPr>
          <p:cNvSpPr>
            <a:spLocks noGrp="1"/>
          </p:cNvSpPr>
          <p:nvPr>
            <p:ph type="ftr" sz="quarter" idx="11"/>
          </p:nvPr>
        </p:nvSpPr>
        <p:spPr/>
        <p:txBody>
          <a:bodyPr/>
          <a:lstStyle/>
          <a:p>
            <a:r>
              <a:rPr lang="en-US"/>
              <a:t>http://www.cs.cornell.edu/courses/cs5412/2022sp</a:t>
            </a:r>
          </a:p>
        </p:txBody>
      </p:sp>
      <p:sp>
        <p:nvSpPr>
          <p:cNvPr id="5" name="Slide Number Placeholder 4">
            <a:extLst>
              <a:ext uri="{FF2B5EF4-FFF2-40B4-BE49-F238E27FC236}">
                <a16:creationId xmlns:a16="http://schemas.microsoft.com/office/drawing/2014/main" id="{DA3953C0-BF99-4551-879A-FD0A0A032EA1}"/>
              </a:ext>
            </a:extLst>
          </p:cNvPr>
          <p:cNvSpPr>
            <a:spLocks noGrp="1"/>
          </p:cNvSpPr>
          <p:nvPr>
            <p:ph type="sldNum" sz="quarter" idx="12"/>
          </p:nvPr>
        </p:nvSpPr>
        <p:spPr/>
        <p:txBody>
          <a:bodyPr/>
          <a:lstStyle/>
          <a:p>
            <a:fld id="{3C974458-8A97-4835-BF79-1FB6D7856C21}" type="slidenum">
              <a:rPr lang="en-US" smtClean="0"/>
              <a:t>38</a:t>
            </a:fld>
            <a:endParaRPr lang="en-US"/>
          </a:p>
        </p:txBody>
      </p:sp>
      <p:pic>
        <p:nvPicPr>
          <p:cNvPr id="6" name="Picture 5">
            <a:extLst>
              <a:ext uri="{FF2B5EF4-FFF2-40B4-BE49-F238E27FC236}">
                <a16:creationId xmlns:a16="http://schemas.microsoft.com/office/drawing/2014/main" id="{973D5B20-132C-48EC-B62B-47A5B1AF2AC8}"/>
              </a:ext>
            </a:extLst>
          </p:cNvPr>
          <p:cNvPicPr>
            <a:picLocks noChangeAspect="1"/>
          </p:cNvPicPr>
          <p:nvPr/>
        </p:nvPicPr>
        <p:blipFill>
          <a:blip r:embed="rId2"/>
          <a:stretch>
            <a:fillRect/>
          </a:stretch>
        </p:blipFill>
        <p:spPr>
          <a:xfrm>
            <a:off x="7860336" y="997485"/>
            <a:ext cx="4096632" cy="824941"/>
          </a:xfrm>
          <a:prstGeom prst="rect">
            <a:avLst/>
          </a:prstGeom>
        </p:spPr>
      </p:pic>
      <p:sp>
        <p:nvSpPr>
          <p:cNvPr id="7" name="TextBox 6">
            <a:extLst>
              <a:ext uri="{FF2B5EF4-FFF2-40B4-BE49-F238E27FC236}">
                <a16:creationId xmlns:a16="http://schemas.microsoft.com/office/drawing/2014/main" id="{5CECBE20-2DB4-4C82-86C4-AB0362A9011D}"/>
              </a:ext>
            </a:extLst>
          </p:cNvPr>
          <p:cNvSpPr txBox="1"/>
          <p:nvPr/>
        </p:nvSpPr>
        <p:spPr>
          <a:xfrm>
            <a:off x="7860336" y="1776163"/>
            <a:ext cx="769314" cy="369332"/>
          </a:xfrm>
          <a:prstGeom prst="rect">
            <a:avLst/>
          </a:prstGeom>
          <a:noFill/>
        </p:spPr>
        <p:txBody>
          <a:bodyPr wrap="square" rtlCol="0">
            <a:spAutoFit/>
          </a:bodyPr>
          <a:lstStyle/>
          <a:p>
            <a:r>
              <a:rPr lang="en-US" b="1" dirty="0"/>
              <a:t>client</a:t>
            </a:r>
          </a:p>
        </p:txBody>
      </p:sp>
      <p:sp>
        <p:nvSpPr>
          <p:cNvPr id="8" name="TextBox 7">
            <a:extLst>
              <a:ext uri="{FF2B5EF4-FFF2-40B4-BE49-F238E27FC236}">
                <a16:creationId xmlns:a16="http://schemas.microsoft.com/office/drawing/2014/main" id="{3F0572CD-E73A-4D60-BFB0-D3A9040AF45F}"/>
              </a:ext>
            </a:extLst>
          </p:cNvPr>
          <p:cNvSpPr txBox="1"/>
          <p:nvPr/>
        </p:nvSpPr>
        <p:spPr>
          <a:xfrm>
            <a:off x="9081746" y="1637663"/>
            <a:ext cx="1275234" cy="369332"/>
          </a:xfrm>
          <a:prstGeom prst="rect">
            <a:avLst/>
          </a:prstGeom>
          <a:noFill/>
        </p:spPr>
        <p:txBody>
          <a:bodyPr wrap="square" rtlCol="0">
            <a:spAutoFit/>
          </a:bodyPr>
          <a:lstStyle/>
          <a:p>
            <a:pPr algn="ctr"/>
            <a:r>
              <a:rPr lang="en-US" b="1" dirty="0"/>
              <a:t>first tier</a:t>
            </a:r>
          </a:p>
        </p:txBody>
      </p:sp>
      <p:sp>
        <p:nvSpPr>
          <p:cNvPr id="9" name="TextBox 8">
            <a:extLst>
              <a:ext uri="{FF2B5EF4-FFF2-40B4-BE49-F238E27FC236}">
                <a16:creationId xmlns:a16="http://schemas.microsoft.com/office/drawing/2014/main" id="{9AECEE4E-39E3-49D0-8B54-73C22A700B91}"/>
              </a:ext>
            </a:extLst>
          </p:cNvPr>
          <p:cNvSpPr txBox="1"/>
          <p:nvPr/>
        </p:nvSpPr>
        <p:spPr>
          <a:xfrm>
            <a:off x="10741194" y="423872"/>
            <a:ext cx="1275234" cy="646331"/>
          </a:xfrm>
          <a:prstGeom prst="rect">
            <a:avLst/>
          </a:prstGeom>
          <a:noFill/>
        </p:spPr>
        <p:txBody>
          <a:bodyPr wrap="square" rtlCol="0">
            <a:spAutoFit/>
          </a:bodyPr>
          <a:lstStyle/>
          <a:p>
            <a:pPr algn="ctr"/>
            <a:r>
              <a:rPr lang="en-US" b="1" dirty="0"/>
              <a:t>Message bus/queue</a:t>
            </a:r>
          </a:p>
        </p:txBody>
      </p:sp>
      <p:sp>
        <p:nvSpPr>
          <p:cNvPr id="10" name="TextBox 9">
            <a:extLst>
              <a:ext uri="{FF2B5EF4-FFF2-40B4-BE49-F238E27FC236}">
                <a16:creationId xmlns:a16="http://schemas.microsoft.com/office/drawing/2014/main" id="{6F95B523-C77E-4B2B-9EA2-F7BDF6474F38}"/>
              </a:ext>
            </a:extLst>
          </p:cNvPr>
          <p:cNvSpPr txBox="1"/>
          <p:nvPr/>
        </p:nvSpPr>
        <p:spPr>
          <a:xfrm>
            <a:off x="10356980" y="1661750"/>
            <a:ext cx="1835019" cy="1200329"/>
          </a:xfrm>
          <a:prstGeom prst="rect">
            <a:avLst/>
          </a:prstGeom>
          <a:noFill/>
        </p:spPr>
        <p:txBody>
          <a:bodyPr wrap="square" rtlCol="0">
            <a:spAutoFit/>
          </a:bodyPr>
          <a:lstStyle/>
          <a:p>
            <a:pPr algn="ctr"/>
            <a:r>
              <a:rPr lang="en-US" b="1" dirty="0">
                <a:sym typeface="Symbol" panose="05050102010706020507" pitchFamily="18" charset="2"/>
              </a:rPr>
              <a:t>Services managed by the App Service (second</a:t>
            </a:r>
            <a:r>
              <a:rPr lang="en-US" b="1" dirty="0"/>
              <a:t> tier)</a:t>
            </a:r>
          </a:p>
        </p:txBody>
      </p:sp>
    </p:spTree>
    <p:extLst>
      <p:ext uri="{BB962C8B-B14F-4D97-AF65-F5344CB8AC3E}">
        <p14:creationId xmlns:p14="http://schemas.microsoft.com/office/powerpoint/2010/main" val="3157045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0CB02-3BFF-4F94-8916-25796F898511}"/>
              </a:ext>
            </a:extLst>
          </p:cNvPr>
          <p:cNvSpPr>
            <a:spLocks noGrp="1"/>
          </p:cNvSpPr>
          <p:nvPr>
            <p:ph type="title"/>
          </p:nvPr>
        </p:nvSpPr>
        <p:spPr/>
        <p:txBody>
          <a:bodyPr/>
          <a:lstStyle/>
          <a:p>
            <a:r>
              <a:rPr lang="en-US" dirty="0"/>
              <a:t>Message queue</a:t>
            </a:r>
          </a:p>
        </p:txBody>
      </p:sp>
      <p:sp>
        <p:nvSpPr>
          <p:cNvPr id="3" name="Content Placeholder 2">
            <a:extLst>
              <a:ext uri="{FF2B5EF4-FFF2-40B4-BE49-F238E27FC236}">
                <a16:creationId xmlns:a16="http://schemas.microsoft.com/office/drawing/2014/main" id="{E260CEB2-17F8-45B0-8BF6-0271457F8EA8}"/>
              </a:ext>
            </a:extLst>
          </p:cNvPr>
          <p:cNvSpPr>
            <a:spLocks noGrp="1"/>
          </p:cNvSpPr>
          <p:nvPr>
            <p:ph idx="1"/>
          </p:nvPr>
        </p:nvSpPr>
        <p:spPr/>
        <p:txBody>
          <a:bodyPr>
            <a:normAutofit fontScale="92500"/>
          </a:bodyPr>
          <a:lstStyle/>
          <a:p>
            <a:r>
              <a:rPr lang="en-US" dirty="0"/>
              <a:t>A </a:t>
            </a:r>
            <a:r>
              <a:rPr lang="en-US" b="1" dirty="0"/>
              <a:t>message queue</a:t>
            </a:r>
            <a:r>
              <a:rPr lang="en-US" dirty="0"/>
              <a:t> is more like an email system.  Your request has a message group address (like an email address), and is stored under that folder.  </a:t>
            </a:r>
            <a:r>
              <a:rPr lang="en-US" b="1" dirty="0"/>
              <a:t>Kafka</a:t>
            </a:r>
            <a:r>
              <a:rPr lang="en-US" dirty="0"/>
              <a:t> is the most famous message queue product.</a:t>
            </a:r>
          </a:p>
          <a:p>
            <a:endParaRPr lang="en-US" dirty="0"/>
          </a:p>
          <a:p>
            <a:r>
              <a:rPr lang="en-US" dirty="0"/>
              <a:t>A member of the </a:t>
            </a:r>
            <a:r>
              <a:rPr lang="en-US" dirty="0">
                <a:sym typeface="Symbol" panose="05050102010706020507" pitchFamily="18" charset="2"/>
              </a:rPr>
              <a:t>Service pool can ask for the next “unread” message, delete a message, reply to the sender, etc.   </a:t>
            </a:r>
          </a:p>
          <a:p>
            <a:pPr>
              <a:buFont typeface="Wingdings" panose="05000000000000000000" pitchFamily="2" charset="2"/>
              <a:buChar char="Ø"/>
            </a:pPr>
            <a:r>
              <a:rPr lang="en-US" dirty="0">
                <a:sym typeface="Symbol" panose="05050102010706020507" pitchFamily="18" charset="2"/>
              </a:rPr>
              <a:t>  For better efficiency, many applications read a batch of messages,</a:t>
            </a:r>
            <a:br>
              <a:rPr lang="en-US" dirty="0">
                <a:sym typeface="Symbol" panose="05050102010706020507" pitchFamily="18" charset="2"/>
              </a:rPr>
            </a:br>
            <a:r>
              <a:rPr lang="en-US" dirty="0">
                <a:sym typeface="Symbol" panose="05050102010706020507" pitchFamily="18" charset="2"/>
              </a:rPr>
              <a:t>    all at once, from the same group: “all pending messages”, or “next 100”</a:t>
            </a:r>
          </a:p>
          <a:p>
            <a:pPr>
              <a:buFont typeface="Wingdings" panose="05000000000000000000" pitchFamily="2" charset="2"/>
              <a:buChar char="Ø"/>
            </a:pPr>
            <a:r>
              <a:rPr lang="en-US" dirty="0">
                <a:sym typeface="Symbol" panose="05050102010706020507" pitchFamily="18" charset="2"/>
              </a:rPr>
              <a:t>  Batched processing reduces overheads of talking to the bus again and again</a:t>
            </a:r>
            <a:endParaRPr lang="en-US" dirty="0"/>
          </a:p>
        </p:txBody>
      </p:sp>
      <p:sp>
        <p:nvSpPr>
          <p:cNvPr id="4" name="Footer Placeholder 3">
            <a:extLst>
              <a:ext uri="{FF2B5EF4-FFF2-40B4-BE49-F238E27FC236}">
                <a16:creationId xmlns:a16="http://schemas.microsoft.com/office/drawing/2014/main" id="{74B3F752-BDDE-43A6-AB0C-766A492AF6ED}"/>
              </a:ext>
            </a:extLst>
          </p:cNvPr>
          <p:cNvSpPr>
            <a:spLocks noGrp="1"/>
          </p:cNvSpPr>
          <p:nvPr>
            <p:ph type="ftr" sz="quarter" idx="11"/>
          </p:nvPr>
        </p:nvSpPr>
        <p:spPr/>
        <p:txBody>
          <a:bodyPr/>
          <a:lstStyle/>
          <a:p>
            <a:r>
              <a:rPr lang="en-US"/>
              <a:t>http://www.cs.cornell.edu/courses/cs5412/2022sp</a:t>
            </a:r>
          </a:p>
        </p:txBody>
      </p:sp>
      <p:sp>
        <p:nvSpPr>
          <p:cNvPr id="5" name="Slide Number Placeholder 4">
            <a:extLst>
              <a:ext uri="{FF2B5EF4-FFF2-40B4-BE49-F238E27FC236}">
                <a16:creationId xmlns:a16="http://schemas.microsoft.com/office/drawing/2014/main" id="{E353894E-8DBF-4F14-96FD-DFAD617C7246}"/>
              </a:ext>
            </a:extLst>
          </p:cNvPr>
          <p:cNvSpPr>
            <a:spLocks noGrp="1"/>
          </p:cNvSpPr>
          <p:nvPr>
            <p:ph type="sldNum" sz="quarter" idx="12"/>
          </p:nvPr>
        </p:nvSpPr>
        <p:spPr/>
        <p:txBody>
          <a:bodyPr/>
          <a:lstStyle/>
          <a:p>
            <a:fld id="{3C974458-8A97-4835-BF79-1FB6D7856C21}" type="slidenum">
              <a:rPr lang="en-US" smtClean="0"/>
              <a:t>4</a:t>
            </a:fld>
            <a:endParaRPr lang="en-US"/>
          </a:p>
        </p:txBody>
      </p:sp>
      <p:pic>
        <p:nvPicPr>
          <p:cNvPr id="6" name="Picture 5">
            <a:extLst>
              <a:ext uri="{FF2B5EF4-FFF2-40B4-BE49-F238E27FC236}">
                <a16:creationId xmlns:a16="http://schemas.microsoft.com/office/drawing/2014/main" id="{0E656622-071F-44BF-B878-F1014834DA03}"/>
              </a:ext>
            </a:extLst>
          </p:cNvPr>
          <p:cNvPicPr>
            <a:picLocks noChangeAspect="1"/>
          </p:cNvPicPr>
          <p:nvPr/>
        </p:nvPicPr>
        <p:blipFill>
          <a:blip r:embed="rId2"/>
          <a:stretch>
            <a:fillRect/>
          </a:stretch>
        </p:blipFill>
        <p:spPr>
          <a:xfrm>
            <a:off x="7627071" y="585216"/>
            <a:ext cx="4096632" cy="824941"/>
          </a:xfrm>
          <a:prstGeom prst="rect">
            <a:avLst/>
          </a:prstGeom>
        </p:spPr>
      </p:pic>
      <p:sp>
        <p:nvSpPr>
          <p:cNvPr id="8" name="Flowchart: Multidocument 7">
            <a:extLst>
              <a:ext uri="{FF2B5EF4-FFF2-40B4-BE49-F238E27FC236}">
                <a16:creationId xmlns:a16="http://schemas.microsoft.com/office/drawing/2014/main" id="{30C67D15-3C0A-4DD1-98AB-0B07C08775B4}"/>
              </a:ext>
            </a:extLst>
          </p:cNvPr>
          <p:cNvSpPr/>
          <p:nvPr/>
        </p:nvSpPr>
        <p:spPr>
          <a:xfrm>
            <a:off x="9909109" y="112976"/>
            <a:ext cx="928224" cy="465149"/>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queue</a:t>
            </a:r>
          </a:p>
        </p:txBody>
      </p:sp>
      <p:sp>
        <p:nvSpPr>
          <p:cNvPr id="9" name="Arrow: Bent 8">
            <a:extLst>
              <a:ext uri="{FF2B5EF4-FFF2-40B4-BE49-F238E27FC236}">
                <a16:creationId xmlns:a16="http://schemas.microsoft.com/office/drawing/2014/main" id="{8143964B-A638-4B12-A6E8-B4BC34446048}"/>
              </a:ext>
            </a:extLst>
          </p:cNvPr>
          <p:cNvSpPr/>
          <p:nvPr/>
        </p:nvSpPr>
        <p:spPr>
          <a:xfrm>
            <a:off x="9513902" y="191297"/>
            <a:ext cx="307910" cy="465149"/>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7E8DFA3E-99D6-45D0-AE2D-F1FE56A1DC18}"/>
              </a:ext>
            </a:extLst>
          </p:cNvPr>
          <p:cNvSpPr/>
          <p:nvPr/>
        </p:nvSpPr>
        <p:spPr>
          <a:xfrm>
            <a:off x="10365955" y="533179"/>
            <a:ext cx="1414123" cy="27239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299ED35F-D04A-4EAA-9868-6310693228E5}"/>
              </a:ext>
            </a:extLst>
          </p:cNvPr>
          <p:cNvSpPr/>
          <p:nvPr/>
        </p:nvSpPr>
        <p:spPr>
          <a:xfrm>
            <a:off x="8966364" y="1"/>
            <a:ext cx="2757339" cy="786384"/>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Bent 9">
            <a:extLst>
              <a:ext uri="{FF2B5EF4-FFF2-40B4-BE49-F238E27FC236}">
                <a16:creationId xmlns:a16="http://schemas.microsoft.com/office/drawing/2014/main" id="{B258CAF9-C381-470C-9013-01A55CB19B5B}"/>
              </a:ext>
            </a:extLst>
          </p:cNvPr>
          <p:cNvSpPr/>
          <p:nvPr/>
        </p:nvSpPr>
        <p:spPr>
          <a:xfrm rot="5400000">
            <a:off x="10889266" y="236901"/>
            <a:ext cx="383679" cy="312951"/>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92526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5" dur="500"/>
                                        <p:tgtEl>
                                          <p:spTgt spid="3">
                                            <p:txEl>
                                              <p:pRg st="3" end="3"/>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 Service</a:t>
            </a:r>
          </a:p>
        </p:txBody>
      </p:sp>
      <p:sp>
        <p:nvSpPr>
          <p:cNvPr id="3" name="Content Placeholder 2"/>
          <p:cNvSpPr>
            <a:spLocks noGrp="1"/>
          </p:cNvSpPr>
          <p:nvPr>
            <p:ph idx="1"/>
          </p:nvPr>
        </p:nvSpPr>
        <p:spPr/>
        <p:txBody>
          <a:bodyPr>
            <a:normAutofit/>
          </a:bodyPr>
          <a:lstStyle/>
          <a:p>
            <a:r>
              <a:rPr lang="en-US" dirty="0"/>
              <a:t>We saw that each </a:t>
            </a:r>
            <a:r>
              <a:rPr lang="en-US" dirty="0">
                <a:sym typeface="Symbol" panose="05050102010706020507" pitchFamily="18" charset="2"/>
              </a:rPr>
              <a:t>-Service is managed by the “App Service”, which controls how many instances are launched, when to launch/kill members, and monitors overall load.</a:t>
            </a:r>
            <a:br>
              <a:rPr lang="en-US" dirty="0">
                <a:sym typeface="Symbol" panose="05050102010706020507" pitchFamily="18" charset="2"/>
              </a:rPr>
            </a:br>
            <a:br>
              <a:rPr lang="en-US" dirty="0">
                <a:sym typeface="Symbol" panose="05050102010706020507" pitchFamily="18" charset="2"/>
              </a:rPr>
            </a:br>
            <a:r>
              <a:rPr lang="en-US" dirty="0">
                <a:sym typeface="Symbol" panose="05050102010706020507" pitchFamily="18" charset="2"/>
              </a:rPr>
              <a:t>Job is to (1) monitor the load on -Service nodes, and (2) detect overload cases, such as backlog developing.  Then (3) grow the pool of replicas for that -Service by launching new copies – new container that hold instances of the program implementing the -Service.</a:t>
            </a:r>
            <a:endParaRPr lang="en-US" dirty="0"/>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5</a:t>
            </a:fld>
            <a:endParaRPr lang="en-US"/>
          </a:p>
        </p:txBody>
      </p:sp>
      <p:pic>
        <p:nvPicPr>
          <p:cNvPr id="6" name="Picture 5">
            <a:extLst>
              <a:ext uri="{FF2B5EF4-FFF2-40B4-BE49-F238E27FC236}">
                <a16:creationId xmlns:a16="http://schemas.microsoft.com/office/drawing/2014/main" id="{96BA14A2-4F88-4EE3-8A73-10ECBB23228C}"/>
              </a:ext>
            </a:extLst>
          </p:cNvPr>
          <p:cNvPicPr>
            <a:picLocks noChangeAspect="1"/>
          </p:cNvPicPr>
          <p:nvPr/>
        </p:nvPicPr>
        <p:blipFill>
          <a:blip r:embed="rId2"/>
          <a:stretch>
            <a:fillRect/>
          </a:stretch>
        </p:blipFill>
        <p:spPr>
          <a:xfrm>
            <a:off x="7627071" y="585216"/>
            <a:ext cx="4096632" cy="824941"/>
          </a:xfrm>
          <a:prstGeom prst="rect">
            <a:avLst/>
          </a:prstGeom>
        </p:spPr>
      </p:pic>
      <p:sp>
        <p:nvSpPr>
          <p:cNvPr id="7" name="Oval 6">
            <a:extLst>
              <a:ext uri="{FF2B5EF4-FFF2-40B4-BE49-F238E27FC236}">
                <a16:creationId xmlns:a16="http://schemas.microsoft.com/office/drawing/2014/main" id="{B2BCCE4E-839E-43BA-889B-9D815A2A56F3}"/>
              </a:ext>
            </a:extLst>
          </p:cNvPr>
          <p:cNvSpPr/>
          <p:nvPr/>
        </p:nvSpPr>
        <p:spPr>
          <a:xfrm>
            <a:off x="9982589" y="662473"/>
            <a:ext cx="2114741" cy="747684"/>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4169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Building Code to run in the “Pool Of servers” Model</a:t>
            </a:r>
          </a:p>
        </p:txBody>
      </p:sp>
      <p:sp>
        <p:nvSpPr>
          <p:cNvPr id="3" name="Content Placeholder 2"/>
          <p:cNvSpPr>
            <a:spLocks noGrp="1"/>
          </p:cNvSpPr>
          <p:nvPr>
            <p:ph idx="1"/>
          </p:nvPr>
        </p:nvSpPr>
        <p:spPr/>
        <p:txBody>
          <a:bodyPr/>
          <a:lstStyle/>
          <a:p>
            <a:r>
              <a:rPr lang="en-US" dirty="0"/>
              <a:t>Recall from lectures 1 and 2 that it can be much easier and more flexible to write a single program that isn’t heavily multi-threaded, and have each request processed by a single program instance.</a:t>
            </a:r>
          </a:p>
          <a:p>
            <a:endParaRPr lang="en-US" dirty="0"/>
          </a:p>
          <a:p>
            <a:r>
              <a:rPr lang="en-US" dirty="0"/>
              <a:t>We can scale our service out by just running it many times</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6</a:t>
            </a:fld>
            <a:endParaRPr lang="en-US"/>
          </a:p>
        </p:txBody>
      </p:sp>
    </p:spTree>
    <p:extLst>
      <p:ext uri="{BB962C8B-B14F-4D97-AF65-F5344CB8AC3E}">
        <p14:creationId xmlns:p14="http://schemas.microsoft.com/office/powerpoint/2010/main" val="2156194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A2E15-C253-4F4A-8683-EE27C5ADC2D4}"/>
              </a:ext>
            </a:extLst>
          </p:cNvPr>
          <p:cNvSpPr>
            <a:spLocks noGrp="1"/>
          </p:cNvSpPr>
          <p:nvPr>
            <p:ph type="title"/>
          </p:nvPr>
        </p:nvSpPr>
        <p:spPr/>
        <p:txBody>
          <a:bodyPr/>
          <a:lstStyle/>
          <a:p>
            <a:r>
              <a:rPr lang="en-US" dirty="0"/>
              <a:t>Stateless versus stateful programs</a:t>
            </a:r>
          </a:p>
        </p:txBody>
      </p:sp>
      <p:sp>
        <p:nvSpPr>
          <p:cNvPr id="3" name="Content Placeholder 2">
            <a:extLst>
              <a:ext uri="{FF2B5EF4-FFF2-40B4-BE49-F238E27FC236}">
                <a16:creationId xmlns:a16="http://schemas.microsoft.com/office/drawing/2014/main" id="{C9452334-E98C-4559-A76A-C6989CE21410}"/>
              </a:ext>
            </a:extLst>
          </p:cNvPr>
          <p:cNvSpPr>
            <a:spLocks noGrp="1"/>
          </p:cNvSpPr>
          <p:nvPr>
            <p:ph idx="1"/>
          </p:nvPr>
        </p:nvSpPr>
        <p:spPr/>
        <p:txBody>
          <a:bodyPr>
            <a:normAutofit lnSpcReduction="10000"/>
          </a:bodyPr>
          <a:lstStyle/>
          <a:p>
            <a:r>
              <a:rPr lang="en-US" dirty="0"/>
              <a:t>A newly launched program has some initial state:</a:t>
            </a:r>
          </a:p>
          <a:p>
            <a:pPr>
              <a:buFont typeface="Wingdings" panose="05000000000000000000" pitchFamily="2" charset="2"/>
              <a:buChar char="Ø"/>
            </a:pPr>
            <a:r>
              <a:rPr lang="en-US" dirty="0"/>
              <a:t> Variables you initialized</a:t>
            </a:r>
          </a:p>
          <a:p>
            <a:pPr>
              <a:buFont typeface="Wingdings" panose="05000000000000000000" pitchFamily="2" charset="2"/>
              <a:buChar char="Ø"/>
            </a:pPr>
            <a:r>
              <a:rPr lang="en-US" dirty="0"/>
              <a:t>  Files on the local disk that it reads as input</a:t>
            </a:r>
            <a:br>
              <a:rPr lang="en-US" dirty="0"/>
            </a:br>
            <a:endParaRPr lang="en-US" dirty="0"/>
          </a:p>
          <a:p>
            <a:pPr marL="0" indent="0">
              <a:buNone/>
            </a:pPr>
            <a:r>
              <a:rPr lang="en-US" dirty="0"/>
              <a:t>In the cloud, we call this </a:t>
            </a:r>
            <a:r>
              <a:rPr lang="en-US" i="1" dirty="0"/>
              <a:t>local</a:t>
            </a:r>
            <a:r>
              <a:rPr lang="en-US" dirty="0"/>
              <a:t> data and the </a:t>
            </a:r>
            <a:r>
              <a:rPr lang="en-US" i="1" dirty="0"/>
              <a:t>local file system</a:t>
            </a:r>
            <a:r>
              <a:rPr lang="en-US" dirty="0"/>
              <a:t>.  </a:t>
            </a:r>
            <a:br>
              <a:rPr lang="en-US" dirty="0"/>
            </a:br>
            <a:endParaRPr lang="en-US" dirty="0"/>
          </a:p>
          <a:p>
            <a:pPr marL="0" indent="0">
              <a:buNone/>
            </a:pPr>
            <a:r>
              <a:rPr lang="en-US" dirty="0"/>
              <a:t>The cloud also has a </a:t>
            </a:r>
            <a:r>
              <a:rPr lang="en-US" i="1" dirty="0"/>
              <a:t>global</a:t>
            </a:r>
            <a:r>
              <a:rPr lang="en-US" dirty="0"/>
              <a:t> cloud file system.  You talk to it via messages.</a:t>
            </a:r>
          </a:p>
          <a:p>
            <a:pPr>
              <a:buFont typeface="Wingdings" panose="05000000000000000000" pitchFamily="2" charset="2"/>
              <a:buChar char="Ø"/>
            </a:pPr>
            <a:r>
              <a:rPr lang="en-US" dirty="0"/>
              <a:t>  The cloud uses Google GRPC, or the Azure/AWS equivalent</a:t>
            </a:r>
          </a:p>
        </p:txBody>
      </p:sp>
      <p:sp>
        <p:nvSpPr>
          <p:cNvPr id="4" name="Footer Placeholder 3">
            <a:extLst>
              <a:ext uri="{FF2B5EF4-FFF2-40B4-BE49-F238E27FC236}">
                <a16:creationId xmlns:a16="http://schemas.microsoft.com/office/drawing/2014/main" id="{C9E77DAF-674C-42B6-A69D-C93DAE832395}"/>
              </a:ext>
            </a:extLst>
          </p:cNvPr>
          <p:cNvSpPr>
            <a:spLocks noGrp="1"/>
          </p:cNvSpPr>
          <p:nvPr>
            <p:ph type="ftr" sz="quarter" idx="11"/>
          </p:nvPr>
        </p:nvSpPr>
        <p:spPr/>
        <p:txBody>
          <a:bodyPr/>
          <a:lstStyle/>
          <a:p>
            <a:r>
              <a:rPr lang="en-US"/>
              <a:t>http://www.cs.cornell.edu/courses/cs5412/2022sp</a:t>
            </a:r>
          </a:p>
        </p:txBody>
      </p:sp>
      <p:sp>
        <p:nvSpPr>
          <p:cNvPr id="5" name="Slide Number Placeholder 4">
            <a:extLst>
              <a:ext uri="{FF2B5EF4-FFF2-40B4-BE49-F238E27FC236}">
                <a16:creationId xmlns:a16="http://schemas.microsoft.com/office/drawing/2014/main" id="{427FB64E-B061-4C24-95DB-902BDCDD47E6}"/>
              </a:ext>
            </a:extLst>
          </p:cNvPr>
          <p:cNvSpPr>
            <a:spLocks noGrp="1"/>
          </p:cNvSpPr>
          <p:nvPr>
            <p:ph type="sldNum" sz="quarter" idx="12"/>
          </p:nvPr>
        </p:nvSpPr>
        <p:spPr/>
        <p:txBody>
          <a:bodyPr/>
          <a:lstStyle/>
          <a:p>
            <a:fld id="{3C974458-8A97-4835-BF79-1FB6D7856C21}" type="slidenum">
              <a:rPr lang="en-US" smtClean="0"/>
              <a:t>7</a:t>
            </a:fld>
            <a:endParaRPr lang="en-US"/>
          </a:p>
        </p:txBody>
      </p:sp>
    </p:spTree>
    <p:extLst>
      <p:ext uri="{BB962C8B-B14F-4D97-AF65-F5344CB8AC3E}">
        <p14:creationId xmlns:p14="http://schemas.microsoft.com/office/powerpoint/2010/main" val="3197107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Stateless model</a:t>
            </a:r>
          </a:p>
        </p:txBody>
      </p:sp>
      <p:sp>
        <p:nvSpPr>
          <p:cNvPr id="3" name="Content Placeholder 2"/>
          <p:cNvSpPr>
            <a:spLocks noGrp="1"/>
          </p:cNvSpPr>
          <p:nvPr>
            <p:ph idx="1"/>
          </p:nvPr>
        </p:nvSpPr>
        <p:spPr/>
        <p:txBody>
          <a:bodyPr>
            <a:normAutofit/>
          </a:bodyPr>
          <a:lstStyle/>
          <a:p>
            <a:r>
              <a:rPr lang="en-US" dirty="0"/>
              <a:t>What does “state” mean to you?   For a single program, it could be:</a:t>
            </a:r>
          </a:p>
          <a:p>
            <a:pPr>
              <a:buFont typeface="Wingdings" panose="05000000000000000000" pitchFamily="2" charset="2"/>
              <a:buChar char="Ø"/>
            </a:pPr>
            <a:r>
              <a:rPr lang="en-US" dirty="0"/>
              <a:t>  Data in program variables, in memory, used as it runs.</a:t>
            </a:r>
          </a:p>
          <a:p>
            <a:pPr>
              <a:buFont typeface="Wingdings" panose="05000000000000000000" pitchFamily="2" charset="2"/>
              <a:buChar char="Ø"/>
            </a:pPr>
            <a:r>
              <a:rPr lang="en-US" dirty="0"/>
              <a:t>  Data that the program reads </a:t>
            </a:r>
            <a:r>
              <a:rPr lang="en-US" u="sng" dirty="0"/>
              <a:t>but didn’t create. </a:t>
            </a:r>
            <a:br>
              <a:rPr lang="en-US" u="sng" dirty="0">
                <a:sym typeface="Symbol" panose="05050102010706020507" pitchFamily="18" charset="2"/>
              </a:rPr>
            </a:br>
            <a:r>
              <a:rPr lang="en-US" dirty="0">
                <a:sym typeface="Symbol" panose="05050102010706020507" pitchFamily="18" charset="2"/>
              </a:rPr>
              <a:t>      Information in the Linux “environment” or Windows “active directory” </a:t>
            </a:r>
            <a:br>
              <a:rPr lang="en-US" dirty="0">
                <a:sym typeface="Symbol" panose="05050102010706020507" pitchFamily="18" charset="2"/>
              </a:rPr>
            </a:br>
            <a:r>
              <a:rPr lang="en-US" dirty="0">
                <a:sym typeface="Symbol" panose="05050102010706020507" pitchFamily="18" charset="2"/>
              </a:rPr>
              <a:t>      Data in parameter files or configuration files</a:t>
            </a:r>
            <a:r>
              <a:rPr lang="en-US" dirty="0"/>
              <a:t> </a:t>
            </a:r>
            <a:br>
              <a:rPr lang="en-US" dirty="0"/>
            </a:br>
            <a:r>
              <a:rPr lang="en-US" dirty="0"/>
              <a:t>    </a:t>
            </a:r>
            <a:r>
              <a:rPr lang="en-US" dirty="0">
                <a:sym typeface="Symbol" panose="05050102010706020507" pitchFamily="18" charset="2"/>
              </a:rPr>
              <a:t>  Data received in a request from the client.</a:t>
            </a:r>
            <a:br>
              <a:rPr lang="en-US" dirty="0">
                <a:sym typeface="Symbol" panose="05050102010706020507" pitchFamily="18" charset="2"/>
              </a:rPr>
            </a:br>
            <a:r>
              <a:rPr lang="en-US" dirty="0">
                <a:sym typeface="Symbol" panose="05050102010706020507" pitchFamily="18" charset="2"/>
              </a:rPr>
              <a:t>      </a:t>
            </a:r>
            <a:r>
              <a:rPr lang="en-US" dirty="0"/>
              <a:t>Data in files or a database that the program only reads.</a:t>
            </a:r>
          </a:p>
          <a:p>
            <a:pPr>
              <a:buFont typeface="Wingdings" panose="05000000000000000000" pitchFamily="2" charset="2"/>
              <a:buChar char="Ø"/>
            </a:pPr>
            <a:r>
              <a:rPr lang="en-US" dirty="0"/>
              <a:t> Data the program </a:t>
            </a:r>
            <a:r>
              <a:rPr lang="en-US" u="sng" dirty="0"/>
              <a:t>does create, or modify</a:t>
            </a:r>
            <a:r>
              <a:rPr lang="en-US" dirty="0"/>
              <a:t>.  </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8</a:t>
            </a:fld>
            <a:endParaRPr lang="en-US"/>
          </a:p>
        </p:txBody>
      </p:sp>
      <p:sp>
        <p:nvSpPr>
          <p:cNvPr id="6" name="Oval 5"/>
          <p:cNvSpPr/>
          <p:nvPr/>
        </p:nvSpPr>
        <p:spPr>
          <a:xfrm>
            <a:off x="1228725" y="5334000"/>
            <a:ext cx="6896100" cy="819150"/>
          </a:xfrm>
          <a:prstGeom prst="ellipse">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ular Callout 6"/>
          <p:cNvSpPr/>
          <p:nvPr/>
        </p:nvSpPr>
        <p:spPr>
          <a:xfrm>
            <a:off x="7839074" y="1828801"/>
            <a:ext cx="3790951" cy="2650998"/>
          </a:xfrm>
          <a:prstGeom prst="wedgeRectCallout">
            <a:avLst>
              <a:gd name="adj1" fmla="val -135367"/>
              <a:gd name="adj2" fmla="val 923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A stateless program actually </a:t>
            </a:r>
            <a:r>
              <a:rPr lang="en-US" sz="2800" b="1" u="sng" dirty="0"/>
              <a:t>can</a:t>
            </a:r>
            <a:r>
              <a:rPr lang="en-US" sz="2800" b="1" dirty="0"/>
              <a:t> update local state (nothing stops it).  But the updates will be lost.</a:t>
            </a:r>
          </a:p>
        </p:txBody>
      </p:sp>
      <p:pic>
        <p:nvPicPr>
          <p:cNvPr id="8" name="Picture 7">
            <a:extLst>
              <a:ext uri="{FF2B5EF4-FFF2-40B4-BE49-F238E27FC236}">
                <a16:creationId xmlns:a16="http://schemas.microsoft.com/office/drawing/2014/main" id="{FF6FC542-5431-449C-A18D-4138CFB34DE2}"/>
              </a:ext>
            </a:extLst>
          </p:cNvPr>
          <p:cNvPicPr>
            <a:picLocks noChangeAspect="1"/>
          </p:cNvPicPr>
          <p:nvPr/>
        </p:nvPicPr>
        <p:blipFill>
          <a:blip r:embed="rId3"/>
          <a:stretch>
            <a:fillRect/>
          </a:stretch>
        </p:blipFill>
        <p:spPr>
          <a:xfrm>
            <a:off x="9647852" y="112977"/>
            <a:ext cx="2163147" cy="1471258"/>
          </a:xfrm>
          <a:prstGeom prst="rect">
            <a:avLst/>
          </a:prstGeom>
        </p:spPr>
      </p:pic>
      <p:sp>
        <p:nvSpPr>
          <p:cNvPr id="9" name="TextBox 8">
            <a:extLst>
              <a:ext uri="{FF2B5EF4-FFF2-40B4-BE49-F238E27FC236}">
                <a16:creationId xmlns:a16="http://schemas.microsoft.com/office/drawing/2014/main" id="{3C3F42FE-BC63-49CF-9233-E95AC6C32419}"/>
              </a:ext>
            </a:extLst>
          </p:cNvPr>
          <p:cNvSpPr txBox="1"/>
          <p:nvPr/>
        </p:nvSpPr>
        <p:spPr>
          <a:xfrm>
            <a:off x="9588585" y="1509686"/>
            <a:ext cx="2481943" cy="369332"/>
          </a:xfrm>
          <a:prstGeom prst="rect">
            <a:avLst/>
          </a:prstGeom>
          <a:noFill/>
        </p:spPr>
        <p:txBody>
          <a:bodyPr wrap="square" rtlCol="0">
            <a:spAutoFit/>
          </a:bodyPr>
          <a:lstStyle/>
          <a:p>
            <a:pPr algn="ctr"/>
            <a:r>
              <a:rPr lang="en-US" b="1" dirty="0"/>
              <a:t>Stateless guy</a:t>
            </a:r>
          </a:p>
        </p:txBody>
      </p:sp>
    </p:spTree>
    <p:extLst>
      <p:ext uri="{BB962C8B-B14F-4D97-AF65-F5344CB8AC3E}">
        <p14:creationId xmlns:p14="http://schemas.microsoft.com/office/powerpoint/2010/main" val="564597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randombar(horizontal)">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Stateless Model</a:t>
            </a:r>
          </a:p>
        </p:txBody>
      </p:sp>
      <p:sp>
        <p:nvSpPr>
          <p:cNvPr id="3" name="Content Placeholder 2"/>
          <p:cNvSpPr>
            <a:spLocks noGrp="1"/>
          </p:cNvSpPr>
          <p:nvPr>
            <p:ph idx="1"/>
          </p:nvPr>
        </p:nvSpPr>
        <p:spPr/>
        <p:txBody>
          <a:bodyPr>
            <a:normAutofit/>
          </a:bodyPr>
          <a:lstStyle/>
          <a:p>
            <a:r>
              <a:rPr lang="en-US" dirty="0"/>
              <a:t>So… a stateless program is a </a:t>
            </a:r>
            <a:r>
              <a:rPr lang="en-US" i="1" dirty="0"/>
              <a:t>normal </a:t>
            </a:r>
            <a:r>
              <a:rPr lang="en-US" dirty="0"/>
              <a:t>program, written the way you write any computer program.</a:t>
            </a:r>
          </a:p>
          <a:p>
            <a:endParaRPr lang="en-US" dirty="0"/>
          </a:p>
          <a:p>
            <a:r>
              <a:rPr lang="en-US" dirty="0"/>
              <a:t>… but it follows one rule: no </a:t>
            </a:r>
            <a:r>
              <a:rPr lang="en-US" i="1" u="sng" dirty="0"/>
              <a:t>updates</a:t>
            </a:r>
            <a:r>
              <a:rPr lang="en-US" dirty="0"/>
              <a:t> to “persistent” data (that would still be there if I shut it down, then restart it) on the computer where it runs.</a:t>
            </a:r>
          </a:p>
          <a:p>
            <a:pPr>
              <a:buFont typeface="Wingdings" panose="05000000000000000000" pitchFamily="2" charset="2"/>
              <a:buChar char="Ø"/>
            </a:pPr>
            <a:r>
              <a:rPr lang="en-US" dirty="0"/>
              <a:t>  It still has “state” in its variables and so forth.  Not an issue.</a:t>
            </a:r>
          </a:p>
          <a:p>
            <a:pPr>
              <a:buFont typeface="Wingdings" panose="05000000000000000000" pitchFamily="2" charset="2"/>
              <a:buChar char="Ø"/>
            </a:pPr>
            <a:r>
              <a:rPr lang="en-US" dirty="0"/>
              <a:t>  But if it needs to save something, that update has to be sent to some </a:t>
            </a:r>
            <a:br>
              <a:rPr lang="en-US" dirty="0"/>
            </a:br>
            <a:r>
              <a:rPr lang="en-US" dirty="0"/>
              <a:t>    other place, like into the cloud’s global file system, or a database, etc.</a:t>
            </a:r>
          </a:p>
        </p:txBody>
      </p:sp>
      <p:sp>
        <p:nvSpPr>
          <p:cNvPr id="4" name="Footer Placeholder 3"/>
          <p:cNvSpPr>
            <a:spLocks noGrp="1"/>
          </p:cNvSpPr>
          <p:nvPr>
            <p:ph type="ftr" sz="quarter" idx="11"/>
          </p:nvPr>
        </p:nvSpPr>
        <p:spPr/>
        <p:txBody>
          <a:bodyPr/>
          <a:lstStyle/>
          <a:p>
            <a:r>
              <a:rPr lang="en-US"/>
              <a:t>http://www.cs.cornell.edu/courses/cs5412/2022sp</a:t>
            </a:r>
          </a:p>
        </p:txBody>
      </p:sp>
      <p:sp>
        <p:nvSpPr>
          <p:cNvPr id="5" name="Slide Number Placeholder 4"/>
          <p:cNvSpPr>
            <a:spLocks noGrp="1"/>
          </p:cNvSpPr>
          <p:nvPr>
            <p:ph type="sldNum" sz="quarter" idx="12"/>
          </p:nvPr>
        </p:nvSpPr>
        <p:spPr/>
        <p:txBody>
          <a:bodyPr/>
          <a:lstStyle/>
          <a:p>
            <a:fld id="{3C974458-8A97-4835-BF79-1FB6D7856C21}" type="slidenum">
              <a:rPr lang="en-US" smtClean="0"/>
              <a:t>9</a:t>
            </a:fld>
            <a:endParaRPr lang="en-US"/>
          </a:p>
        </p:txBody>
      </p:sp>
    </p:spTree>
    <p:extLst>
      <p:ext uri="{BB962C8B-B14F-4D97-AF65-F5344CB8AC3E}">
        <p14:creationId xmlns:p14="http://schemas.microsoft.com/office/powerpoint/2010/main" val="28980984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3738</TotalTime>
  <Words>4790</Words>
  <Application>Microsoft Office PowerPoint</Application>
  <PresentationFormat>Widescreen</PresentationFormat>
  <Paragraphs>339</Paragraphs>
  <Slides>38</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Calibri</vt:lpstr>
      <vt:lpstr>Symbol</vt:lpstr>
      <vt:lpstr>Tw Cen MT</vt:lpstr>
      <vt:lpstr>Tw Cen MT Condensed</vt:lpstr>
      <vt:lpstr>Wingdings</vt:lpstr>
      <vt:lpstr>Wingdings 3</vt:lpstr>
      <vt:lpstr>Integral</vt:lpstr>
      <vt:lpstr>CS 5412/Lecture 3: More Cloud Architecture Details</vt:lpstr>
      <vt:lpstr>Recap: Life-Cycle of a Cloud interaction</vt:lpstr>
      <vt:lpstr>Tools for relaying  requests to the Services</vt:lpstr>
      <vt:lpstr>Message queue</vt:lpstr>
      <vt:lpstr>App Service</vt:lpstr>
      <vt:lpstr>Building Code to run in the “Pool Of servers” Model</vt:lpstr>
      <vt:lpstr>Stateless versus stateful programs</vt:lpstr>
      <vt:lpstr>the Stateless model</vt:lpstr>
      <vt:lpstr>Stateless Model</vt:lpstr>
      <vt:lpstr>The first tier of a cloud is “stateless”</vt:lpstr>
      <vt:lpstr>Which can we do in a stateless way?</vt:lpstr>
      <vt:lpstr>Which can we do in a stateless way?</vt:lpstr>
      <vt:lpstr>Often we pair a stateless front end with stateful -Services</vt:lpstr>
      <vt:lpstr>Some important Stateful Servers in the cloud</vt:lpstr>
      <vt:lpstr>Helpful ideas for stateless design</vt:lpstr>
      <vt:lpstr>Key Ideas for Stateless Design</vt:lpstr>
      <vt:lpstr>Definitions (Slightly informal!)</vt:lpstr>
      <vt:lpstr>In the cloud, not every subsystem  needs the strongest guarantees</vt:lpstr>
      <vt:lpstr>Eric Brewer’s Cap Theorem</vt:lpstr>
      <vt:lpstr>… one tiny nit</vt:lpstr>
      <vt:lpstr>BASE Methodology: Goes with CAP</vt:lpstr>
      <vt:lpstr>Today’s Cloud is a CAP+BASE “world”</vt:lpstr>
      <vt:lpstr>A stateless service is just a pool of stateless programs</vt:lpstr>
      <vt:lpstr>But installing programs is tricky!</vt:lpstr>
      <vt:lpstr>Why does this pose a problem?</vt:lpstr>
      <vt:lpstr>Issues that arise</vt:lpstr>
      <vt:lpstr>Issues that arise</vt:lpstr>
      <vt:lpstr>So, how can we package a program and the things it depends on?</vt:lpstr>
      <vt:lpstr>Today: Examples of VM platforms</vt:lpstr>
      <vt:lpstr>Main issue is slowdown</vt:lpstr>
      <vt:lpstr>Containers</vt:lpstr>
      <vt:lpstr>Why do containers win?</vt:lpstr>
      <vt:lpstr>So… in our APP Server managed Pools</vt:lpstr>
      <vt:lpstr>More Issues that arise</vt:lpstr>
      <vt:lpstr>… many details!</vt:lpstr>
      <vt:lpstr>Other uses of containers</vt:lpstr>
      <vt:lpstr>Flask for Python</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5412:  Topics in Cloud Computing</dc:title>
  <dc:creator>ken</dc:creator>
  <cp:lastModifiedBy>Ken Birman</cp:lastModifiedBy>
  <cp:revision>181</cp:revision>
  <dcterms:created xsi:type="dcterms:W3CDTF">2017-12-19T18:11:25Z</dcterms:created>
  <dcterms:modified xsi:type="dcterms:W3CDTF">2022-01-31T19:39:06Z</dcterms:modified>
</cp:coreProperties>
</file>