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1"/>
  </p:notesMasterIdLst>
  <p:sldIdLst>
    <p:sldId id="256" r:id="rId4"/>
    <p:sldId id="370" r:id="rId5"/>
    <p:sldId id="258" r:id="rId6"/>
    <p:sldId id="259" r:id="rId7"/>
    <p:sldId id="260" r:id="rId8"/>
    <p:sldId id="364" r:id="rId9"/>
    <p:sldId id="365" r:id="rId10"/>
    <p:sldId id="366" r:id="rId11"/>
    <p:sldId id="367" r:id="rId12"/>
    <p:sldId id="301" r:id="rId13"/>
    <p:sldId id="302" r:id="rId14"/>
    <p:sldId id="303" r:id="rId15"/>
    <p:sldId id="304" r:id="rId16"/>
    <p:sldId id="354" r:id="rId17"/>
    <p:sldId id="806" r:id="rId18"/>
    <p:sldId id="306" r:id="rId19"/>
    <p:sldId id="305" r:id="rId20"/>
    <p:sldId id="307" r:id="rId21"/>
    <p:sldId id="308" r:id="rId22"/>
    <p:sldId id="309" r:id="rId23"/>
    <p:sldId id="310" r:id="rId24"/>
    <p:sldId id="324" r:id="rId25"/>
    <p:sldId id="311" r:id="rId26"/>
    <p:sldId id="312" r:id="rId27"/>
    <p:sldId id="313" r:id="rId28"/>
    <p:sldId id="314" r:id="rId29"/>
    <p:sldId id="315" r:id="rId30"/>
    <p:sldId id="316" r:id="rId31"/>
    <p:sldId id="317" r:id="rId32"/>
    <p:sldId id="318" r:id="rId33"/>
    <p:sldId id="319" r:id="rId34"/>
    <p:sldId id="320" r:id="rId35"/>
    <p:sldId id="355" r:id="rId36"/>
    <p:sldId id="321" r:id="rId37"/>
    <p:sldId id="322" r:id="rId38"/>
    <p:sldId id="325" r:id="rId39"/>
    <p:sldId id="326" r:id="rId40"/>
    <p:sldId id="805" r:id="rId41"/>
    <p:sldId id="356" r:id="rId42"/>
    <p:sldId id="371" r:id="rId43"/>
    <p:sldId id="372" r:id="rId44"/>
    <p:sldId id="373" r:id="rId45"/>
    <p:sldId id="802" r:id="rId46"/>
    <p:sldId id="374" r:id="rId47"/>
    <p:sldId id="803" r:id="rId48"/>
    <p:sldId id="804" r:id="rId49"/>
    <p:sldId id="36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70"/>
            <p14:sldId id="258"/>
            <p14:sldId id="259"/>
            <p14:sldId id="260"/>
            <p14:sldId id="364"/>
            <p14:sldId id="365"/>
            <p14:sldId id="366"/>
            <p14:sldId id="367"/>
            <p14:sldId id="301"/>
            <p14:sldId id="302"/>
            <p14:sldId id="303"/>
            <p14:sldId id="304"/>
            <p14:sldId id="354"/>
            <p14:sldId id="806"/>
            <p14:sldId id="306"/>
            <p14:sldId id="305"/>
            <p14:sldId id="307"/>
            <p14:sldId id="308"/>
            <p14:sldId id="309"/>
            <p14:sldId id="310"/>
            <p14:sldId id="324"/>
            <p14:sldId id="311"/>
            <p14:sldId id="312"/>
            <p14:sldId id="313"/>
            <p14:sldId id="314"/>
            <p14:sldId id="315"/>
            <p14:sldId id="316"/>
            <p14:sldId id="317"/>
            <p14:sldId id="318"/>
            <p14:sldId id="319"/>
            <p14:sldId id="320"/>
            <p14:sldId id="355"/>
            <p14:sldId id="321"/>
            <p14:sldId id="322"/>
            <p14:sldId id="325"/>
            <p14:sldId id="326"/>
            <p14:sldId id="805"/>
            <p14:sldId id="356"/>
            <p14:sldId id="371"/>
            <p14:sldId id="372"/>
            <p14:sldId id="373"/>
            <p14:sldId id="802"/>
            <p14:sldId id="374"/>
            <p14:sldId id="803"/>
            <p14:sldId id="804"/>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34" y="84"/>
      </p:cViewPr>
      <p:guideLst/>
    </p:cSldViewPr>
  </p:slideViewPr>
  <p:notesTextViewPr>
    <p:cViewPr>
      <p:scale>
        <a:sx n="1" d="1"/>
        <a:sy n="1" d="1"/>
      </p:scale>
      <p:origin x="0" y="0"/>
    </p:cViewPr>
  </p:notesTextViewPr>
  <p:notesViewPr>
    <p:cSldViewPr snapToGrid="0">
      <p:cViewPr varScale="1">
        <p:scale>
          <a:sx n="75" d="100"/>
          <a:sy n="75"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extLst>
            <c:ext xmlns:c16="http://schemas.microsoft.com/office/drawing/2014/chart" uri="{C3380CC4-5D6E-409C-BE32-E72D297353CC}">
              <c16:uniqueId val="{00000000-EC76-4619-A304-848DE1FE35A5}"/>
            </c:ext>
          </c:extLst>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a:t> Efficiency at scale</a:t>
          </a:r>
          <a:br>
            <a:rPr lang="en-US" dirty="0"/>
          </a:br>
          <a:r>
            <a:rPr lang="en-US" dirty="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t>
        <a:bodyPr/>
        <a:lstStyle/>
        <a:p>
          <a:endParaRPr lang="en-US"/>
        </a:p>
      </dgm:t>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t>
        <a:bodyPr/>
        <a:lstStyle/>
        <a:p>
          <a:endParaRPr lang="en-US"/>
        </a:p>
      </dgm:t>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t>
        <a:bodyPr/>
        <a:lstStyle/>
        <a:p>
          <a:endParaRPr lang="en-US"/>
        </a:p>
      </dgm:t>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t>
        <a:bodyPr/>
        <a:lstStyle/>
        <a:p>
          <a:endParaRPr lang="en-US"/>
        </a:p>
      </dgm:t>
    </dgm:pt>
    <dgm:pt modelId="{7FBFF964-6B55-7F4C-B62E-110C5F7F244B}" type="pres">
      <dgm:prSet presAssocID="{98CCAF75-BD4E-3F45-A431-7D5CB30DB5BD}" presName="descendantText" presStyleLbl="alignAccFollowNode1" presStyleIdx="1" presStyleCnt="3">
        <dgm:presLayoutVars>
          <dgm:bulletEnabled val="1"/>
        </dgm:presLayoutVars>
      </dgm:prSet>
      <dgm:spPr/>
      <dgm:t>
        <a:bodyPr/>
        <a:lstStyle/>
        <a:p>
          <a:endParaRPr lang="en-US"/>
        </a:p>
      </dgm:t>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t>
        <a:bodyPr/>
        <a:lstStyle/>
        <a:p>
          <a:endParaRPr lang="en-US"/>
        </a:p>
      </dgm:t>
    </dgm:pt>
    <dgm:pt modelId="{AC3DB974-1B9D-3045-8C65-0BFF5744262F}" type="pres">
      <dgm:prSet presAssocID="{D3DE2B4C-530F-DA44-A4DC-F6D3EF8A14DE}" presName="descendantText" presStyleLbl="alignAccFollowNode1" presStyleIdx="2" presStyleCnt="3">
        <dgm:presLayoutVars>
          <dgm:bulletEnabled val="1"/>
        </dgm:presLayoutVars>
      </dgm:prSet>
      <dgm:spPr/>
      <dgm:t>
        <a:bodyPr/>
        <a:lstStyle/>
        <a:p>
          <a:endParaRPr lang="en-US"/>
        </a:p>
      </dgm:t>
    </dgm:pt>
  </dgm:ptLst>
  <dgm:cxnLst>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D308272-6286-7845-AD26-323A703E4C9E}" type="presOf" srcId="{D6E03953-74DC-BB4D-9755-6C58CF154929}" destId="{AC3DB974-1B9D-3045-8C65-0BFF5744262F}"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DF71243-6CDA-724D-9A61-4A1B9D3F8B66}" srcId="{98CCAF75-BD4E-3F45-A431-7D5CB30DB5BD}" destId="{0DC91229-B7F2-BA44-B547-9C7A163CE51E}" srcOrd="1" destOrd="0" parTransId="{6B616A15-D188-134C-9D1B-5870BF0D014D}" sibTransId="{4DCB86B4-9A1D-F140-A220-1AD82B69EB48}"/>
    <dgm:cxn modelId="{7AD629E0-8456-8340-B6B2-6E9143DB3061}" type="presOf" srcId="{9262C093-F716-3C44-9A68-702D4F5A7576}" destId="{41E12CAC-A750-7A44-A035-38134D2E9C31}" srcOrd="0" destOrd="0" presId="urn:microsoft.com/office/officeart/2005/8/layout/vList5"/>
    <dgm:cxn modelId="{2418FF38-304B-AF45-957B-2A07F738EED2}" type="presOf" srcId="{0DC91229-B7F2-BA44-B547-9C7A163CE51E}" destId="{7FBFF964-6B55-7F4C-B62E-110C5F7F244B}" srcOrd="0" destOrd="1" presId="urn:microsoft.com/office/officeart/2005/8/layout/vList5"/>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29F2F255-98B9-D24D-988F-5897ECF1923B}" type="presOf" srcId="{D3DE2B4C-530F-DA44-A4DC-F6D3EF8A14DE}" destId="{9B6FFBE9-3A81-C84A-9BC3-CF5AD4818A6D}" srcOrd="0" destOrd="0" presId="urn:microsoft.com/office/officeart/2005/8/layout/vList5"/>
    <dgm:cxn modelId="{92109ED3-F215-5046-8EB9-67B79BBFBF02}" type="presOf" srcId="{5090DA38-4A55-374E-8F19-2CB99405CFA1}" destId="{400AD205-32EE-6D4F-AD3A-26672C617C57}" srcOrd="0" destOrd="0"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F45872F9-517D-5140-9E0F-2BAF27209FB5}" type="presOf" srcId="{F4D28785-278D-7245-BA34-B1A419A4B162}" destId="{41E12CAC-A750-7A44-A035-38134D2E9C31}" srcOrd="0" destOrd="1" presId="urn:microsoft.com/office/officeart/2005/8/layout/vList5"/>
    <dgm:cxn modelId="{8A188494-E345-6B45-82FA-E3AB2BF389F3}" type="presOf" srcId="{98CCAF75-BD4E-3F45-A431-7D5CB30DB5BD}" destId="{898FF52E-AB4C-D641-AAD2-23A1418F509C}"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5871651" y="-1813403"/>
          <a:ext cx="1749541" cy="575631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Separate cache and DB</a:t>
          </a:r>
        </a:p>
        <a:p>
          <a:pPr marL="285750" lvl="1" indent="-285750" algn="l" defTabSz="1422400">
            <a:lnSpc>
              <a:spcPct val="110000"/>
            </a:lnSpc>
            <a:spcBef>
              <a:spcPct val="0"/>
            </a:spcBef>
            <a:spcAft>
              <a:spcPct val="15000"/>
            </a:spcAft>
            <a:buChar char="••"/>
          </a:pPr>
          <a:r>
            <a:rPr lang="en-US" sz="3200" kern="1200" dirty="0"/>
            <a:t>Graph-specific caching</a:t>
          </a:r>
        </a:p>
        <a:p>
          <a:pPr marL="285750" lvl="1" indent="-285750" algn="l" defTabSz="1422400">
            <a:lnSpc>
              <a:spcPct val="110000"/>
            </a:lnSpc>
            <a:spcBef>
              <a:spcPct val="0"/>
            </a:spcBef>
            <a:spcAft>
              <a:spcPct val="15000"/>
            </a:spcAft>
            <a:buChar char="••"/>
          </a:pPr>
          <a:r>
            <a:rPr lang="en-US" sz="3200" kern="1200" dirty="0"/>
            <a:t>Subdivide data centers</a:t>
          </a:r>
        </a:p>
      </dsp:txBody>
      <dsp:txXfrm rot="-5400000">
        <a:off x="3868263" y="275391"/>
        <a:ext cx="5670912" cy="1578729"/>
      </dsp:txXfrm>
    </dsp:sp>
    <dsp:sp modelId="{DF514404-4A50-BB4E-9728-89C229596AF8}">
      <dsp:nvSpPr>
        <dsp:cNvPr id="0" name=""/>
        <dsp:cNvSpPr/>
      </dsp:nvSpPr>
      <dsp:spPr>
        <a:xfrm>
          <a:off x="1948" y="1770"/>
          <a:ext cx="3866314" cy="212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120000"/>
            </a:lnSpc>
            <a:spcBef>
              <a:spcPct val="0"/>
            </a:spcBef>
            <a:spcAft>
              <a:spcPct val="35000"/>
            </a:spcAft>
          </a:pPr>
          <a:r>
            <a:rPr lang="en-US" sz="3500" kern="1200" dirty="0"/>
            <a:t> Efficiency at scale</a:t>
          </a:r>
          <a:br>
            <a:rPr lang="en-US" sz="3500" kern="1200" dirty="0"/>
          </a:br>
          <a:r>
            <a:rPr lang="en-US" sz="3500" kern="1200" dirty="0"/>
            <a:t> Read latency</a:t>
          </a:r>
        </a:p>
      </dsp:txBody>
      <dsp:txXfrm>
        <a:off x="105729" y="105551"/>
        <a:ext cx="3658752" cy="1918408"/>
      </dsp:txXfrm>
    </dsp:sp>
    <dsp:sp modelId="{7FBFF964-6B55-7F4C-B62E-110C5F7F244B}">
      <dsp:nvSpPr>
        <dsp:cNvPr id="0" name=""/>
        <dsp:cNvSpPr/>
      </dsp:nvSpPr>
      <dsp:spPr>
        <a:xfrm rot="5400000">
          <a:off x="6195774" y="2264"/>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Write-through cache</a:t>
          </a:r>
        </a:p>
        <a:p>
          <a:pPr marL="285750" lvl="1" indent="-285750" algn="l" defTabSz="1422400">
            <a:lnSpc>
              <a:spcPct val="110000"/>
            </a:lnSpc>
            <a:spcBef>
              <a:spcPct val="0"/>
            </a:spcBef>
            <a:spcAft>
              <a:spcPct val="15000"/>
            </a:spcAft>
            <a:buChar char="••"/>
          </a:pPr>
          <a:r>
            <a:rPr lang="en-US" sz="3200" kern="1200" dirty="0"/>
            <a:t>Asynchronous replication</a:t>
          </a:r>
        </a:p>
      </dsp:txBody>
      <dsp:txXfrm rot="-5400000">
        <a:off x="3863432" y="2388464"/>
        <a:ext cx="5714108" cy="995566"/>
      </dsp:txXfrm>
    </dsp:sp>
    <dsp:sp modelId="{898FF52E-AB4C-D641-AAD2-23A1418F509C}">
      <dsp:nvSpPr>
        <dsp:cNvPr id="0" name=""/>
        <dsp:cNvSpPr/>
      </dsp:nvSpPr>
      <dsp:spPr>
        <a:xfrm>
          <a:off x="1948" y="2196696"/>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kern="1200" dirty="0"/>
            <a:t> Write timeliness</a:t>
          </a:r>
        </a:p>
      </dsp:txBody>
      <dsp:txXfrm>
        <a:off x="69270" y="2264018"/>
        <a:ext cx="3726840" cy="1244458"/>
      </dsp:txXfrm>
    </dsp:sp>
    <dsp:sp modelId="{AC3DB974-1B9D-3045-8C65-0BFF5744262F}">
      <dsp:nvSpPr>
        <dsp:cNvPr id="0" name=""/>
        <dsp:cNvSpPr/>
      </dsp:nvSpPr>
      <dsp:spPr>
        <a:xfrm rot="5400000">
          <a:off x="6195774" y="1450322"/>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Alternate data sources</a:t>
          </a:r>
        </a:p>
      </dsp:txBody>
      <dsp:txXfrm rot="-5400000">
        <a:off x="3863432" y="3836522"/>
        <a:ext cx="5714108" cy="995566"/>
      </dsp:txXfrm>
    </dsp:sp>
    <dsp:sp modelId="{9B6FFBE9-3A81-C84A-9BC3-CF5AD4818A6D}">
      <dsp:nvSpPr>
        <dsp:cNvPr id="0" name=""/>
        <dsp:cNvSpPr/>
      </dsp:nvSpPr>
      <dsp:spPr>
        <a:xfrm>
          <a:off x="1948" y="3644754"/>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kern="1200" dirty="0"/>
            <a:t> Read availability</a:t>
          </a:r>
        </a:p>
      </dsp:txBody>
      <dsp:txXfrm>
        <a:off x="69270" y="3712076"/>
        <a:ext cx="3726840" cy="124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a:extLst xmlns:a="http://schemas.openxmlformats.org/drawingml/2006/main">
            <a:ext uri="{FF2B5EF4-FFF2-40B4-BE49-F238E27FC236}">
              <a16:creationId xmlns:a16="http://schemas.microsoft.com/office/drawing/2014/main" id="{EECE3FEE-51B0-4D43-AF13-9E9259FFC2BD}"/>
            </a:ext>
          </a:extLst>
        </cdr:cNvPr>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29174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spend</a:t>
            </a:r>
            <a:r>
              <a:rPr lang="en-US" baseline="0" dirty="0"/>
              <a:t> less time here</a:t>
            </a:r>
            <a:endParaRPr lang="en-US" dirty="0"/>
          </a:p>
          <a:p>
            <a:endParaRPr lang="en-US" dirty="0"/>
          </a:p>
          <a:p>
            <a:r>
              <a:rPr lang="en-US" dirty="0"/>
              <a:t>So what is the social graph? The most basic</a:t>
            </a:r>
            <a:r>
              <a:rPr lang="en-US" baseline="0" dirty="0"/>
              <a:t> </a:t>
            </a:r>
            <a:r>
              <a:rPr lang="en-US" dirty="0"/>
              <a:t>nodes are obviously</a:t>
            </a:r>
            <a:r>
              <a:rPr lang="en-US" baseline="0" dirty="0"/>
              <a:t> users and their relationships, but we also use it to model physical things and to encode all of a users activity on Facebook.</a:t>
            </a:r>
          </a:p>
          <a:p>
            <a:endParaRPr lang="en-US" baseline="0" dirty="0"/>
          </a:p>
          <a:p>
            <a:r>
              <a:rPr lang="en-US" baseline="0" dirty="0"/>
              <a:t>Consider this post, where I uploaded a photo of myself at the top of a climb in the Sierras.</a:t>
            </a:r>
          </a:p>
          <a:p>
            <a:endParaRPr lang="en-US" baseline="0" dirty="0"/>
          </a:p>
          <a:p>
            <a:r>
              <a:rPr lang="en-US" baseline="0" dirty="0"/>
              <a:t>…</a:t>
            </a:r>
          </a:p>
          <a:p>
            <a:endParaRPr lang="en-US" baseline="0" dirty="0"/>
          </a:p>
          <a:p>
            <a:r>
              <a:rPr lang="en-US" baseline="0" dirty="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668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1205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we’ve got enough</a:t>
            </a:r>
            <a:r>
              <a:rPr lang="en-US" baseline="0" dirty="0"/>
              <a:t> boxes and arrows on the screen that I can show you where TAO fits. For the data types it handles, TAO is responsible for the right side of the picture.</a:t>
            </a:r>
            <a:endParaRPr lang="en-US" dirty="0"/>
          </a:p>
          <a:p>
            <a:endParaRPr lang="en-US" dirty="0"/>
          </a:p>
          <a:p>
            <a:r>
              <a:rPr lang="en-US" dirty="0"/>
              <a:t>TAO is a service that stores the graph and allows the web servers to read and write it.</a:t>
            </a:r>
          </a:p>
          <a:p>
            <a:endParaRPr lang="en-US" dirty="0"/>
          </a:p>
          <a:p>
            <a:r>
              <a:rPr lang="en-US" dirty="0"/>
              <a:t>So how do we go about actually turning the typed</a:t>
            </a:r>
            <a:r>
              <a:rPr lang="en-US" baseline="0" dirty="0"/>
              <a:t> nodes and typed edges into HTML? At a high level, we basically dynamically render from the graph every time.</a:t>
            </a:r>
            <a:endParaRPr lang="en-US" dirty="0"/>
          </a:p>
          <a:p>
            <a:endParaRPr lang="en-US" dirty="0"/>
          </a:p>
          <a:p>
            <a:r>
              <a:rPr lang="en-US" dirty="0"/>
              <a:t>No</a:t>
            </a:r>
            <a:r>
              <a:rPr lang="en-US" baseline="0" dirty="0"/>
              <a:t> page caching</a:t>
            </a:r>
          </a:p>
          <a:p>
            <a:r>
              <a:rPr lang="en-US" baseline="0" dirty="0"/>
              <a:t>Dynamically generate the page every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6646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3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how the web server renders the page. The edges are</a:t>
            </a:r>
            <a:r>
              <a:rPr lang="en-US" baseline="0" dirty="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10532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325245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29012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workload</a:t>
            </a:r>
            <a:r>
              <a:rPr lang="en-US" baseline="0" dirty="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19962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t>
            </a:r>
          </a:p>
          <a:p>
            <a:r>
              <a:rPr lang="en-US" dirty="0"/>
              <a:t>associations …</a:t>
            </a:r>
          </a:p>
          <a:p>
            <a:r>
              <a:rPr lang="en-US" dirty="0"/>
              <a:t>If you consider the edges</a:t>
            </a:r>
            <a:r>
              <a:rPr lang="en-US" baseline="0" dirty="0"/>
              <a:t> out of a particular node, there is often a natural ordering. For the association between a post and its comments, for example, …</a:t>
            </a:r>
          </a:p>
          <a:p>
            <a:endParaRPr lang="en-US" baseline="0" dirty="0"/>
          </a:p>
          <a:p>
            <a:r>
              <a:rPr lang="en-US" baseline="0" dirty="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93432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in addition to the</a:t>
            </a:r>
            <a:r>
              <a:rPr lang="en-US" baseline="0" dirty="0"/>
              <a:t> ability to query a single object or association, we also include in the API the ability to return a portion of a single association list.</a:t>
            </a:r>
          </a:p>
          <a:p>
            <a:endParaRPr lang="en-US" baseline="0" dirty="0"/>
          </a:p>
          <a:p>
            <a:r>
              <a:rPr lang="en-US" baseline="0" dirty="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8976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days of machine learning there were two big surprises.</a:t>
            </a:r>
          </a:p>
          <a:p>
            <a:endParaRPr lang="en-US" dirty="0"/>
          </a:p>
          <a:p>
            <a:r>
              <a:rPr lang="en-US" dirty="0"/>
              <a:t>One was that smart ad placement hugely impacted click-through revenue and sales.  And the other was that you can actually learn a lot by collecting these immense data sets and more or less classifying similar groups of users to learn huge models: “users like Ken, faced with choices like these, would often click on X and then purchase Y.”</a:t>
            </a:r>
          </a:p>
          <a:p>
            <a:endParaRPr lang="en-US" dirty="0"/>
          </a:p>
          <a:p>
            <a:r>
              <a:rPr lang="en-US" dirty="0"/>
              <a:t>All this occurred just as the machine learning community suddenly rediscovered neural networks (around 2004) and that model for learning completely took off.</a:t>
            </a:r>
          </a:p>
          <a:p>
            <a:endParaRPr lang="en-US" dirty="0"/>
          </a:p>
          <a:p>
            <a:r>
              <a:rPr lang="en-US" dirty="0"/>
              <a:t>So we saw an industry-wide transformation that is still playing out today, but it centers on learning from huge data sets.</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44399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18370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baseline="0" dirty="0"/>
              <a:t> replace wall of text with pie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5591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8920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Even though database has cache, this system lets us tune </a:t>
            </a:r>
          </a:p>
          <a:p>
            <a:endParaRPr lang="en-US" baseline="0" dirty="0"/>
          </a:p>
          <a:p>
            <a:r>
              <a:rPr lang="en-US" baseline="0" dirty="0"/>
              <a:t>Practical advantages to this system:</a:t>
            </a:r>
          </a:p>
          <a:p>
            <a:pPr marL="171450" indent="-171450">
              <a:buFontTx/>
              <a:buChar char="-"/>
            </a:pPr>
            <a:r>
              <a:rPr lang="en-US" baseline="0" dirty="0"/>
              <a:t>mature storage layer</a:t>
            </a:r>
          </a:p>
          <a:p>
            <a:pPr marL="171450" indent="-171450">
              <a:buFontTx/>
              <a:buChar char="-"/>
            </a:pPr>
            <a:r>
              <a:rPr lang="en-US" baseline="0" dirty="0"/>
              <a:t>complete tool set for free – backups, replication, bulk migrations, data export</a:t>
            </a:r>
          </a:p>
          <a:p>
            <a:pPr marL="171450" indent="-171450">
              <a:buFontTx/>
              <a:buChar char="-"/>
            </a:pPr>
            <a:r>
              <a:rPr lang="en-US" baseline="0" dirty="0"/>
              <a:t>incremental turn-up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72914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cache and databases gives</a:t>
            </a:r>
            <a:r>
              <a:rPr lang="en-US" baseline="0" dirty="0"/>
              <a:t> us</a:t>
            </a:r>
            <a:r>
              <a:rPr lang="en-US" dirty="0"/>
              <a:t> linear scaling, but</a:t>
            </a:r>
            <a:r>
              <a:rPr lang="en-US" baseline="0" dirty="0"/>
              <a:t> only up to a point. Hot spots in the cache become more numerous as the individual servers account for a smaller fraction of the total capacity. There are a fixed number of ports on cost-effective </a:t>
            </a:r>
            <a:r>
              <a:rPr lang="en-US" baseline="0" dirty="0" err="1"/>
              <a:t>ethernet</a:t>
            </a:r>
            <a:r>
              <a:rPr lang="en-US" baseline="0" dirty="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40152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48346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10573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1016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a:t>requery</a:t>
            </a:r>
            <a:r>
              <a:rPr lang="en-US" baseline="0" dirty="0"/>
              <a:t> the containing association list from the leader.</a:t>
            </a:r>
          </a:p>
          <a:p>
            <a:endParaRPr lang="en-US" baseline="0" dirty="0"/>
          </a:p>
          <a:p>
            <a:r>
              <a:rPr lang="en-US" baseline="0" dirty="0"/>
              <a:t>Refills have the nice property that they are idempotent, so we don’t have to send them synchronously as part of the write, and we can log them for replay if they fail.</a:t>
            </a:r>
          </a:p>
          <a:p>
            <a:endParaRPr lang="en-US" baseline="0" dirty="0"/>
          </a:p>
          <a:p>
            <a:r>
              <a:rPr lang="en-US" baseline="0" dirty="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22461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354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early lectures had far more examples of scale.</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8232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75320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9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11543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8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maybe add a number for each of the high-</a:t>
            </a:r>
            <a:r>
              <a:rPr lang="en-US"/>
              <a:t>level points?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2879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a:solidFill>
                  <a:schemeClr val="tx1"/>
                </a:solidFill>
                <a:effectLst/>
                <a:latin typeface="+mn-lt"/>
                <a:ea typeface="+mn-ea"/>
                <a:cs typeface="+mn-cs"/>
              </a:rPr>
              <a:t>msec</a:t>
            </a:r>
            <a:r>
              <a:rPr lang="en-US" sz="1200" kern="1200" dirty="0">
                <a:solidFill>
                  <a:schemeClr val="tx1"/>
                </a:solidFill>
                <a:effectLst/>
                <a:latin typeface="+mn-lt"/>
                <a:ea typeface="+mn-ea"/>
                <a:cs typeface="+mn-cs"/>
              </a:rPr>
              <a:t>; in the remote region it was 74.4 = 58.1 + 16.3 msec.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074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9051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pictures like this before, but I like the breakdown this company arrived at (they do consulting on all 10 aspects of the big data challenge).</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86500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data is so large and so </a:t>
            </a:r>
            <a:r>
              <a:rPr lang="en-US" dirty="0" err="1"/>
              <a:t>sharded</a:t>
            </a:r>
            <a:r>
              <a:rPr lang="en-US" dirty="0"/>
              <a:t>, big data is always about parallel computing and often, even the results are held in a massive </a:t>
            </a:r>
            <a:r>
              <a:rPr lang="en-US" dirty="0" err="1"/>
              <a:t>sharded</a:t>
            </a:r>
            <a:r>
              <a:rPr lang="en-US" dirty="0"/>
              <a:t> results layer: data is all </a:t>
            </a:r>
            <a:r>
              <a:rPr lang="en-US" dirty="0" err="1"/>
              <a:t>sharded</a:t>
            </a:r>
            <a:r>
              <a:rPr lang="en-US" dirty="0"/>
              <a:t>, all the time.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1465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perhaps not easy, but easier: web pages have a standard representation and a mix of text and images and sometimes semi-structured content like tables.  Powerful tools exist for data mining over these kinds of representations and are quite standard by now.  So once you learn which packages to use, your job is simplified.</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919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TAO deals with the other type of data, namely graphs representing social network information.  Their slides have notes and I won’t modify those.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30690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take the Facebook slides on their TAO system and actually look at their slides.  Why do this?</a:t>
            </a:r>
          </a:p>
          <a:p>
            <a:r>
              <a:rPr lang="en-US" dirty="0"/>
              <a:t/>
            </a:r>
            <a:br>
              <a:rPr lang="en-US" dirty="0"/>
            </a:br>
            <a:r>
              <a:rPr lang="en-US" dirty="0"/>
              <a:t>Well, this is real, and we might as well be as real as possible whenever possible.</a:t>
            </a:r>
          </a:p>
          <a:p>
            <a:r>
              <a:rPr lang="en-US" dirty="0"/>
              <a:t/>
            </a:r>
            <a:br>
              <a:rPr lang="en-US" dirty="0"/>
            </a:br>
            <a:r>
              <a:rPr lang="en-US" dirty="0"/>
              <a:t>Facebook considers TAO to be the core of its entire social networking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160445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1C19F5F-6FFF-423C-8522-8AD695982BC9}" type="datetime1">
              <a:rPr lang="en-US" smtClean="0"/>
              <a:t>4/28/2022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0C41C-08D4-42E2-AA08-C6320D45120C}" type="datetime1">
              <a:rPr lang="en-US" smtClean="0"/>
              <a:t>4/28/2022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A72A7-BBBD-4303-89D5-B10FEAF52779}" type="datetime1">
              <a:rPr lang="en-US" smtClean="0"/>
              <a:t>4/28/2022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28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2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4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7"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1484"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0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FC416E-05AB-417F-8F55-ABC82B9B75E6}" type="datetime1">
              <a:rPr lang="en-US" smtClean="0"/>
              <a:t>4/28/2022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496C5-0A57-4F8D-A01A-A2C3D91643B0}" type="datetime1">
              <a:rPr lang="en-US" smtClean="0"/>
              <a:t>4/28/2022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F6A05E-C858-4DC6-B12C-638FF22A5450}" type="datetime1">
              <a:rPr lang="en-US" smtClean="0"/>
              <a:t>4/28/2022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79698-DCF6-491C-BCFC-D78BD810FBF7}" type="datetime1">
              <a:rPr lang="en-US" smtClean="0"/>
              <a:t>4/28/2022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4859EB5-A936-43DF-A9B7-9E93D4DB4866}" type="datetime1">
              <a:rPr lang="en-US" smtClean="0"/>
              <a:t>4/28/2022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35C0-D0A8-40BC-9919-751DA53DF319}" type="datetime1">
              <a:rPr lang="en-US" smtClean="0"/>
              <a:t>4/28/2022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2A7865-32F5-4D0E-83D7-29ABA4FA93BB}" type="datetime1">
              <a:rPr lang="en-US" smtClean="0"/>
              <a:t>4/28/2022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614AD5-E5F1-4C20-BBFA-075F15BEB7D6}" type="datetime1">
              <a:rPr lang="en-US" smtClean="0"/>
              <a:t>4/28/2022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1A4C0C-59CA-4D05-B138-733E401C5A36}" type="datetime1">
              <a:rPr lang="en-US" smtClean="0"/>
              <a:t>4/28/2022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519"/>
          </a:p>
        </p:txBody>
      </p:sp>
      <p:sp>
        <p:nvSpPr>
          <p:cNvPr id="3075" name="Rectangle 1"/>
          <p:cNvSpPr>
            <a:spLocks noGrp="1" noChangeArrowheads="1"/>
          </p:cNvSpPr>
          <p:nvPr>
            <p:ph type="title"/>
          </p:nvPr>
        </p:nvSpPr>
        <p:spPr bwMode="auto">
          <a:xfrm>
            <a:off x="738188" y="1639491"/>
            <a:ext cx="10715625" cy="3193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38187" y="5440859"/>
            <a:ext cx="10703719" cy="846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 y="586680"/>
            <a:ext cx="1559719" cy="28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47275740"/>
      </p:ext>
    </p:extLst>
  </p:cSld>
  <p:clrMap bg1="dk2" tx1="lt1" bg2="dk1" tx2="lt2" accent1="accent1" accent2="accent2" accent3="accent3" accent4="accent4" accent5="accent5" accent6="accent6" hlink="hlink" folHlink="folHlink"/>
  <p:sldLayoutIdLst>
    <p:sldLayoutId id="2147483673" r:id="rId1"/>
    <p:sldLayoutId id="2147483674" r:id="rId2"/>
  </p:sldLayoutIdLst>
  <p:hf hdr="0" dt="0"/>
  <p:txStyles>
    <p:titleStyle>
      <a:lvl1pPr algn="l" rtl="0" eaLnBrk="0" fontAlgn="base" hangingPunct="0">
        <a:lnSpc>
          <a:spcPct val="90000"/>
        </a:lnSpc>
        <a:spcBef>
          <a:spcPct val="0"/>
        </a:spcBef>
        <a:spcAft>
          <a:spcPct val="0"/>
        </a:spcAft>
        <a:defRPr sz="4894">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89339" indent="-289339" algn="l" rtl="0" eaLnBrk="0" fontAlgn="base" hangingPunct="0">
        <a:spcBef>
          <a:spcPts val="169"/>
        </a:spcBef>
        <a:spcAft>
          <a:spcPct val="0"/>
        </a:spcAft>
        <a:buChar char="•"/>
        <a:defRPr sz="2700">
          <a:solidFill>
            <a:srgbClr val="AFBEE3"/>
          </a:solidFill>
          <a:latin typeface="+mn-lt"/>
          <a:ea typeface="+mn-ea"/>
          <a:cs typeface="+mn-cs"/>
          <a:sym typeface="Vista Sans OT Reg" charset="0"/>
        </a:defRPr>
      </a:lvl1pPr>
      <a:lvl2pPr marL="626901" indent="-241116" algn="l" rtl="0" eaLnBrk="0" fontAlgn="base" hangingPunct="0">
        <a:spcBef>
          <a:spcPts val="169"/>
        </a:spcBef>
        <a:spcAft>
          <a:spcPct val="0"/>
        </a:spcAft>
        <a:buChar char="–"/>
        <a:defRPr sz="2363">
          <a:solidFill>
            <a:srgbClr val="AFBEE3"/>
          </a:solidFill>
          <a:latin typeface="+mn-lt"/>
          <a:ea typeface="+mn-ea"/>
          <a:cs typeface="+mn-cs"/>
          <a:sym typeface="Vista Sans OT Reg" charset="0"/>
        </a:defRPr>
      </a:lvl2pPr>
      <a:lvl3pPr marL="964463" indent="-192893" algn="l" rtl="0" eaLnBrk="0" fontAlgn="base" hangingPunct="0">
        <a:spcBef>
          <a:spcPts val="169"/>
        </a:spcBef>
        <a:spcAft>
          <a:spcPct val="0"/>
        </a:spcAft>
        <a:buChar char="•"/>
        <a:defRPr sz="2025">
          <a:solidFill>
            <a:srgbClr val="AFBEE3"/>
          </a:solidFill>
          <a:latin typeface="+mn-lt"/>
          <a:ea typeface="+mn-ea"/>
          <a:cs typeface="+mn-cs"/>
          <a:sym typeface="Vista Sans OT Reg" charset="0"/>
        </a:defRPr>
      </a:lvl3pPr>
      <a:lvl4pPr marL="1350249"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4pPr>
      <a:lvl5pPr marL="1736034"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5pPr>
      <a:lvl6pPr marL="385785" algn="l" rtl="0" fontAlgn="base">
        <a:spcBef>
          <a:spcPts val="169"/>
        </a:spcBef>
        <a:spcAft>
          <a:spcPct val="0"/>
        </a:spcAft>
        <a:defRPr>
          <a:solidFill>
            <a:srgbClr val="AFBEE3"/>
          </a:solidFill>
          <a:latin typeface="+mn-lt"/>
          <a:ea typeface="+mn-ea"/>
          <a:cs typeface="+mn-cs"/>
          <a:sym typeface="Vista Sans OT Reg" pitchFamily="-65" charset="0"/>
        </a:defRPr>
      </a:lvl6pPr>
      <a:lvl7pPr marL="771571" algn="l" rtl="0" fontAlgn="base">
        <a:spcBef>
          <a:spcPts val="169"/>
        </a:spcBef>
        <a:spcAft>
          <a:spcPct val="0"/>
        </a:spcAft>
        <a:defRPr>
          <a:solidFill>
            <a:srgbClr val="AFBEE3"/>
          </a:solidFill>
          <a:latin typeface="+mn-lt"/>
          <a:ea typeface="+mn-ea"/>
          <a:cs typeface="+mn-cs"/>
          <a:sym typeface="Vista Sans OT Reg" pitchFamily="-65" charset="0"/>
        </a:defRPr>
      </a:lvl7pPr>
      <a:lvl8pPr marL="1157356" algn="l" rtl="0" fontAlgn="base">
        <a:spcBef>
          <a:spcPts val="169"/>
        </a:spcBef>
        <a:spcAft>
          <a:spcPct val="0"/>
        </a:spcAft>
        <a:defRPr>
          <a:solidFill>
            <a:srgbClr val="AFBEE3"/>
          </a:solidFill>
          <a:latin typeface="+mn-lt"/>
          <a:ea typeface="+mn-ea"/>
          <a:cs typeface="+mn-cs"/>
          <a:sym typeface="Vista Sans OT Reg" pitchFamily="-65" charset="0"/>
        </a:defRPr>
      </a:lvl8pPr>
      <a:lvl9pPr marL="1543141" algn="l" rtl="0" fontAlgn="base">
        <a:spcBef>
          <a:spcPts val="16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519"/>
          </a:p>
        </p:txBody>
      </p:sp>
      <p:sp>
        <p:nvSpPr>
          <p:cNvPr id="12291" name="Rectangle 1"/>
          <p:cNvSpPr>
            <a:spLocks noGrp="1" noChangeArrowheads="1"/>
          </p:cNvSpPr>
          <p:nvPr>
            <p:ph type="title"/>
          </p:nvPr>
        </p:nvSpPr>
        <p:spPr bwMode="auto">
          <a:xfrm>
            <a:off x="738187" y="546497"/>
            <a:ext cx="10703719"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38187" y="1360884"/>
            <a:ext cx="10703719" cy="5025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165700" y="6355706"/>
            <a:ext cx="3860602" cy="365670"/>
          </a:xfrm>
          <a:prstGeom prst="rect">
            <a:avLst/>
          </a:prstGeom>
        </p:spPr>
        <p:txBody>
          <a:bodyPr vert="horz" lIns="91440" tIns="45720" rIns="91440" bIns="45720" rtlCol="0" anchor="ctr"/>
          <a:lstStyle>
            <a:lvl1pPr algn="ctr">
              <a:defRPr sz="1013">
                <a:solidFill>
                  <a:schemeClr val="tx1">
                    <a:tint val="75000"/>
                  </a:schemeClr>
                </a:solidFill>
              </a:defRPr>
            </a:lvl1pPr>
          </a:lstStyle>
          <a:p>
            <a:r>
              <a:rPr lang="en-US"/>
              <a:t>http://www.cs.cornell.edu/courses/cs5412/2022sp</a:t>
            </a:r>
            <a:endParaRPr lang="en-US" dirty="0"/>
          </a:p>
        </p:txBody>
      </p:sp>
      <p:sp>
        <p:nvSpPr>
          <p:cNvPr id="3" name="Date Placeholder 2"/>
          <p:cNvSpPr>
            <a:spLocks noGrp="1"/>
          </p:cNvSpPr>
          <p:nvPr>
            <p:ph type="dt" sz="half" idx="2"/>
          </p:nvPr>
        </p:nvSpPr>
        <p:spPr>
          <a:xfrm>
            <a:off x="610196" y="6355706"/>
            <a:ext cx="2844106" cy="365670"/>
          </a:xfrm>
          <a:prstGeom prst="rect">
            <a:avLst/>
          </a:prstGeom>
        </p:spPr>
        <p:txBody>
          <a:bodyPr vert="horz" lIns="91440" tIns="45720" rIns="91440" bIns="45720" rtlCol="0" anchor="ctr"/>
          <a:lstStyle>
            <a:lvl1pPr algn="l">
              <a:defRPr sz="1013">
                <a:solidFill>
                  <a:schemeClr val="tx1">
                    <a:tint val="75000"/>
                  </a:schemeClr>
                </a:solidFill>
              </a:defRPr>
            </a:lvl1pPr>
          </a:lstStyle>
          <a:p>
            <a:fld id="{0EAFFA8E-BD46-4694-8601-9886332C1394}" type="datetime1">
              <a:rPr lang="en-US" smtClean="0"/>
              <a:t>4/28/2022</a:t>
            </a:fld>
            <a:endParaRPr lang="en-US" dirty="0"/>
          </a:p>
        </p:txBody>
      </p:sp>
      <p:sp>
        <p:nvSpPr>
          <p:cNvPr id="4" name="Slide Number Placeholder 3"/>
          <p:cNvSpPr>
            <a:spLocks noGrp="1"/>
          </p:cNvSpPr>
          <p:nvPr>
            <p:ph type="sldNum" sz="quarter" idx="4"/>
          </p:nvPr>
        </p:nvSpPr>
        <p:spPr>
          <a:xfrm>
            <a:off x="8737700" y="6355706"/>
            <a:ext cx="2844105" cy="365670"/>
          </a:xfrm>
          <a:prstGeom prst="rect">
            <a:avLst/>
          </a:prstGeom>
        </p:spPr>
        <p:txBody>
          <a:bodyPr vert="horz" lIns="91440" tIns="45720" rIns="91440" bIns="45720" rtlCol="0" anchor="ctr"/>
          <a:lstStyle>
            <a:lvl1pPr algn="r">
              <a:defRPr sz="1013">
                <a:solidFill>
                  <a:schemeClr val="tx1">
                    <a:tint val="75000"/>
                  </a:schemeClr>
                </a:solidFill>
              </a:defRPr>
            </a:lvl1pPr>
          </a:lstStyle>
          <a:p>
            <a:fld id="{3F799278-3799-9F4A-BF00-67112FF6EF7A}" type="slidenum">
              <a:rPr lang="en-US" smtClean="0"/>
              <a:t>‹#›</a:t>
            </a:fld>
            <a:endParaRPr lang="en-US" dirty="0"/>
          </a:p>
        </p:txBody>
      </p:sp>
    </p:spTree>
    <p:extLst>
      <p:ext uri="{BB962C8B-B14F-4D97-AF65-F5344CB8AC3E}">
        <p14:creationId xmlns:p14="http://schemas.microsoft.com/office/powerpoint/2010/main" val="18962504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rtl="0" eaLnBrk="0" fontAlgn="base" hangingPunct="0">
        <a:lnSpc>
          <a:spcPct val="90000"/>
        </a:lnSpc>
        <a:spcBef>
          <a:spcPct val="0"/>
        </a:spcBef>
        <a:spcAft>
          <a:spcPct val="0"/>
        </a:spcAft>
        <a:defRPr sz="3881">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180837" indent="-180837" algn="l" rtl="0" eaLnBrk="0" fontAlgn="base" hangingPunct="0">
        <a:lnSpc>
          <a:spcPct val="110000"/>
        </a:lnSpc>
        <a:spcBef>
          <a:spcPts val="1434"/>
        </a:spcBef>
        <a:spcAft>
          <a:spcPct val="0"/>
        </a:spcAft>
        <a:buClr>
          <a:srgbClr val="415995"/>
        </a:buClr>
        <a:buSzPct val="64000"/>
        <a:buFont typeface="Lucida Grande" charset="0"/>
        <a:buChar char="▪"/>
        <a:defRPr sz="2363">
          <a:solidFill>
            <a:schemeClr val="tx1"/>
          </a:solidFill>
          <a:latin typeface="+mn-lt"/>
          <a:ea typeface="+mn-ea"/>
          <a:cs typeface="+mn-cs"/>
          <a:sym typeface="Vista Sans OT Reg" charset="0"/>
        </a:defRPr>
      </a:lvl1pPr>
      <a:lvl2pPr marL="404539" indent="-200930" algn="l" rtl="0" eaLnBrk="0" fontAlgn="base" hangingPunct="0">
        <a:lnSpc>
          <a:spcPct val="110000"/>
        </a:lnSpc>
        <a:spcBef>
          <a:spcPts val="1181"/>
        </a:spcBef>
        <a:spcAft>
          <a:spcPct val="0"/>
        </a:spcAft>
        <a:buClr>
          <a:srgbClr val="888888"/>
        </a:buClr>
        <a:buSzPct val="64000"/>
        <a:buFont typeface="Lucida Grande" charset="0"/>
        <a:buChar char="▪"/>
        <a:defRPr sz="2363">
          <a:solidFill>
            <a:schemeClr val="tx1"/>
          </a:solidFill>
          <a:latin typeface="+mn-lt"/>
          <a:ea typeface="+mn-ea"/>
          <a:cs typeface="+mn-cs"/>
          <a:sym typeface="Vista Sans OT Reg" charset="0"/>
        </a:defRPr>
      </a:lvl2pPr>
      <a:lvl3pPr marL="586715" indent="-147349" algn="l" rtl="0" eaLnBrk="0" fontAlgn="base" hangingPunct="0">
        <a:lnSpc>
          <a:spcPct val="110000"/>
        </a:lnSpc>
        <a:spcBef>
          <a:spcPts val="1181"/>
        </a:spcBef>
        <a:spcAft>
          <a:spcPct val="0"/>
        </a:spcAft>
        <a:buClr>
          <a:srgbClr val="888888"/>
        </a:buClr>
        <a:buSzPct val="54000"/>
        <a:buFont typeface="Lucida Grande" charset="0"/>
        <a:buChar char="▪"/>
        <a:defRPr sz="2194">
          <a:solidFill>
            <a:schemeClr val="tx1"/>
          </a:solidFill>
          <a:latin typeface="+mn-lt"/>
          <a:ea typeface="+mn-ea"/>
          <a:cs typeface="+mn-cs"/>
          <a:sym typeface="Vista Sans OT Reg" charset="0"/>
        </a:defRPr>
      </a:lvl3pPr>
      <a:lvl4pPr marL="783627" indent="-151368" algn="l" rtl="0" eaLnBrk="0" fontAlgn="base" hangingPunct="0">
        <a:lnSpc>
          <a:spcPct val="110000"/>
        </a:lnSpc>
        <a:spcBef>
          <a:spcPts val="1181"/>
        </a:spcBef>
        <a:spcAft>
          <a:spcPct val="0"/>
        </a:spcAft>
        <a:buClr>
          <a:srgbClr val="888888"/>
        </a:buClr>
        <a:buSzPct val="44000"/>
        <a:buFont typeface="Lucida Grande" charset="0"/>
        <a:buChar char="▪"/>
        <a:defRPr sz="2194">
          <a:solidFill>
            <a:schemeClr val="tx1"/>
          </a:solidFill>
          <a:latin typeface="+mn-lt"/>
          <a:ea typeface="+mn-ea"/>
          <a:cs typeface="+mn-cs"/>
          <a:sym typeface="Vista Sans OT Reg" charset="0"/>
        </a:defRPr>
      </a:lvl4pPr>
      <a:lvl5pPr marL="977859" indent="-135293" algn="l" rtl="0" eaLnBrk="0" fontAlgn="base" hangingPunct="0">
        <a:lnSpc>
          <a:spcPct val="110000"/>
        </a:lnSpc>
        <a:spcBef>
          <a:spcPts val="1181"/>
        </a:spcBef>
        <a:spcAft>
          <a:spcPct val="0"/>
        </a:spcAft>
        <a:buClr>
          <a:srgbClr val="888888"/>
        </a:buClr>
        <a:buSzPct val="44000"/>
        <a:buFont typeface="Lucida Grande" charset="0"/>
        <a:buChar char="▪"/>
        <a:defRPr sz="2025">
          <a:solidFill>
            <a:schemeClr val="tx1"/>
          </a:solidFill>
          <a:latin typeface="+mn-lt"/>
          <a:ea typeface="+mn-ea"/>
          <a:cs typeface="+mn-cs"/>
          <a:sym typeface="Vista Sans OT Reg" charset="0"/>
        </a:defRPr>
      </a:lvl5pPr>
      <a:lvl6pPr marL="1363644"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6pPr>
      <a:lvl7pPr marL="1749429"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7pPr>
      <a:lvl8pPr marL="2135215"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8pPr>
      <a:lvl9pPr marL="2521000"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400" dirty="0"/>
              <a:t>CS5412 / Lecture 24 </a:t>
            </a:r>
            <a:br>
              <a:rPr lang="en-US" sz="4400" dirty="0"/>
            </a:br>
            <a:r>
              <a:rPr lang="en-US" sz="4400" dirty="0"/>
              <a:t>Social Network graphs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2022</a:t>
            </a:r>
            <a:endParaRPr lang="en-US" dirty="0"/>
          </a:p>
        </p:txBody>
      </p:sp>
      <p:sp>
        <p:nvSpPr>
          <p:cNvPr id="4" name="Footer Placeholder 3"/>
          <p:cNvSpPr>
            <a:spLocks noGrp="1"/>
          </p:cNvSpPr>
          <p:nvPr>
            <p:ph type="ftr" sz="quarter" idx="11"/>
          </p:nvPr>
        </p:nvSpPr>
        <p:spPr/>
        <p:txBody>
          <a:bodyPr/>
          <a:lstStyle/>
          <a:p>
            <a:r>
              <a:rPr lang="en-US"/>
              <a:t>http://www.cs.cornell.edu/courses/cs5412/2022sp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73969" y="1639491"/>
            <a:ext cx="9644063" cy="2625328"/>
          </a:xfrm>
        </p:spPr>
        <p:txBody>
          <a:bodyPr/>
          <a:lstStyle/>
          <a:p>
            <a:pPr eaLnBrk="1" hangingPunct="1"/>
            <a:r>
              <a:rPr lang="en-US" dirty="0">
                <a:latin typeface="Vista Sans OT Medium" charset="0"/>
                <a:ea typeface="ヒラギノ角ゴ ProN W6" charset="0"/>
                <a:cs typeface="ヒラギノ角ゴ ProN W6" charset="0"/>
              </a:rPr>
              <a:t>TAO</a:t>
            </a:r>
            <a:br>
              <a:rPr lang="en-US" dirty="0">
                <a:latin typeface="Vista Sans OT Medium" charset="0"/>
                <a:ea typeface="ヒラギノ角ゴ ProN W6" charset="0"/>
                <a:cs typeface="ヒラギノ角ゴ ProN W6" charset="0"/>
              </a:rPr>
            </a:br>
            <a:r>
              <a:rPr lang="en-US" sz="4388" dirty="0">
                <a:solidFill>
                  <a:srgbClr val="AFBEE3"/>
                </a:solidFill>
                <a:latin typeface="Vista Sans OT Medium" charset="0"/>
                <a:ea typeface="ヒラギノ角ゴ ProN W6" charset="0"/>
                <a:cs typeface="ヒラギノ角ゴ ProN W6" charset="0"/>
              </a:rPr>
              <a:t>Facebook’s Distributed Data Store for the Social Graph</a:t>
            </a:r>
          </a:p>
        </p:txBody>
      </p:sp>
      <p:sp>
        <p:nvSpPr>
          <p:cNvPr id="19459" name="Rectangle 2"/>
          <p:cNvSpPr>
            <a:spLocks noGrp="1" noChangeArrowheads="1"/>
          </p:cNvSpPr>
          <p:nvPr>
            <p:ph type="body" idx="1"/>
          </p:nvPr>
        </p:nvSpPr>
        <p:spPr>
          <a:xfrm>
            <a:off x="1273969" y="5036344"/>
            <a:ext cx="9633347" cy="1251049"/>
          </a:xfrm>
        </p:spPr>
        <p:txBody>
          <a:bodyPr/>
          <a:lstStyle/>
          <a:p>
            <a:pPr marL="0" indent="0" defTabSz="771571" eaLnBrk="1" hangingPunct="1">
              <a:buNone/>
              <a:defRPr/>
            </a:pPr>
            <a:r>
              <a:rPr lang="en-US" sz="2363" dirty="0">
                <a:solidFill>
                  <a:srgbClr val="FFFFFF"/>
                </a:solidFill>
              </a:rPr>
              <a:t>Nathan Bronson</a:t>
            </a:r>
            <a:r>
              <a:rPr lang="en-US" sz="2025" i="1" dirty="0"/>
              <a:t>, </a:t>
            </a:r>
            <a:r>
              <a:rPr lang="en-US" sz="2025" dirty="0"/>
              <a:t>Zach </a:t>
            </a:r>
            <a:r>
              <a:rPr lang="en-US" sz="2025" dirty="0" err="1"/>
              <a:t>Amsden</a:t>
            </a:r>
            <a:r>
              <a:rPr lang="en-US" sz="2025" i="1" dirty="0"/>
              <a:t>, </a:t>
            </a:r>
            <a:r>
              <a:rPr lang="en-US" sz="2025" dirty="0"/>
              <a:t>George Cabrera</a:t>
            </a:r>
            <a:r>
              <a:rPr lang="en-US" sz="2025" i="1" dirty="0"/>
              <a:t>, </a:t>
            </a:r>
            <a:r>
              <a:rPr lang="en-US" sz="2025" dirty="0"/>
              <a:t>Prasad </a:t>
            </a:r>
            <a:r>
              <a:rPr lang="en-US" sz="2025" dirty="0" err="1"/>
              <a:t>Chakka</a:t>
            </a:r>
            <a:r>
              <a:rPr lang="en-US" sz="2025" i="1" dirty="0"/>
              <a:t>, </a:t>
            </a:r>
            <a:r>
              <a:rPr lang="en-US" sz="2025" dirty="0"/>
              <a:t>Peter </a:t>
            </a:r>
            <a:r>
              <a:rPr lang="en-US" sz="2025" dirty="0" err="1"/>
              <a:t>Dimov</a:t>
            </a:r>
            <a:r>
              <a:rPr lang="en-US" sz="2025" dirty="0"/>
              <a:t>, </a:t>
            </a:r>
            <a:r>
              <a:rPr lang="en-US" sz="2025" dirty="0" err="1"/>
              <a:t>Hui</a:t>
            </a:r>
            <a:r>
              <a:rPr lang="en-US" sz="2025" dirty="0"/>
              <a:t> Ding</a:t>
            </a:r>
            <a:r>
              <a:rPr lang="en-US" sz="2025" i="1" dirty="0"/>
              <a:t>, </a:t>
            </a:r>
            <a:r>
              <a:rPr lang="en-US" sz="2025" dirty="0"/>
              <a:t>Jack Ferris</a:t>
            </a:r>
            <a:r>
              <a:rPr lang="en-US" sz="2025" i="1" dirty="0"/>
              <a:t>, </a:t>
            </a:r>
            <a:r>
              <a:rPr lang="en-US" sz="2025" dirty="0"/>
              <a:t>Anthony </a:t>
            </a:r>
            <a:r>
              <a:rPr lang="en-US" sz="2025" dirty="0" err="1"/>
              <a:t>Giardullo</a:t>
            </a:r>
            <a:r>
              <a:rPr lang="en-US" sz="2025" i="1" dirty="0"/>
              <a:t>, </a:t>
            </a:r>
            <a:r>
              <a:rPr lang="en-US" sz="2025" dirty="0" err="1"/>
              <a:t>Sachin</a:t>
            </a:r>
            <a:r>
              <a:rPr lang="en-US" sz="2025" dirty="0"/>
              <a:t> </a:t>
            </a:r>
            <a:r>
              <a:rPr lang="en-US" sz="2025" dirty="0" err="1"/>
              <a:t>Kulkarni</a:t>
            </a:r>
            <a:r>
              <a:rPr lang="en-US" sz="2025" i="1" dirty="0"/>
              <a:t>, </a:t>
            </a:r>
            <a:r>
              <a:rPr lang="en-US" sz="2025" dirty="0"/>
              <a:t>Harry Li</a:t>
            </a:r>
            <a:r>
              <a:rPr lang="en-US" sz="2025" i="1" dirty="0"/>
              <a:t>, </a:t>
            </a:r>
            <a:r>
              <a:rPr lang="en-US" sz="2025" dirty="0"/>
              <a:t>Mark </a:t>
            </a:r>
            <a:r>
              <a:rPr lang="en-US" sz="2025" dirty="0" err="1"/>
              <a:t>Marchukov</a:t>
            </a:r>
            <a:r>
              <a:rPr lang="en-US" sz="2025" dirty="0"/>
              <a:t>, Dmitri </a:t>
            </a:r>
            <a:r>
              <a:rPr lang="en-US" sz="2025" dirty="0" err="1"/>
              <a:t>Petrov</a:t>
            </a:r>
            <a:r>
              <a:rPr lang="en-US" sz="2025" i="1" dirty="0"/>
              <a:t>, </a:t>
            </a:r>
            <a:r>
              <a:rPr lang="en-US" sz="2025" dirty="0" err="1"/>
              <a:t>Lovro</a:t>
            </a:r>
            <a:r>
              <a:rPr lang="en-US" sz="2025" dirty="0"/>
              <a:t> </a:t>
            </a:r>
            <a:r>
              <a:rPr lang="en-US" sz="2025" dirty="0" err="1"/>
              <a:t>Puzar</a:t>
            </a:r>
            <a:r>
              <a:rPr lang="en-US" sz="2025" i="1" dirty="0"/>
              <a:t>, </a:t>
            </a:r>
            <a:r>
              <a:rPr lang="en-US" sz="2025" dirty="0"/>
              <a:t>Yee </a:t>
            </a:r>
            <a:r>
              <a:rPr lang="en-US" sz="2025" dirty="0" err="1"/>
              <a:t>Jiun</a:t>
            </a:r>
            <a:r>
              <a:rPr lang="en-US" sz="2025" dirty="0"/>
              <a:t> Song</a:t>
            </a:r>
            <a:r>
              <a:rPr lang="en-US" sz="2025" i="1" dirty="0"/>
              <a:t>, </a:t>
            </a:r>
            <a:r>
              <a:rPr lang="en-US" sz="2025" dirty="0" err="1"/>
              <a:t>Venkat</a:t>
            </a:r>
            <a:r>
              <a:rPr lang="en-US" sz="2025" dirty="0"/>
              <a:t> </a:t>
            </a:r>
            <a:r>
              <a:rPr lang="en-US" sz="2025" dirty="0" err="1"/>
              <a:t>Venkataramani</a:t>
            </a:r>
            <a:endParaRPr lang="en-US" sz="2025" dirty="0"/>
          </a:p>
        </p:txBody>
      </p:sp>
      <p:sp>
        <p:nvSpPr>
          <p:cNvPr id="2" name="TextBox 1"/>
          <p:cNvSpPr txBox="1"/>
          <p:nvPr/>
        </p:nvSpPr>
        <p:spPr>
          <a:xfrm>
            <a:off x="1788319" y="6322219"/>
            <a:ext cx="8872538"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Presented at USENIX ATC – June 26, 2013</a:t>
            </a:r>
          </a:p>
        </p:txBody>
      </p:sp>
      <p:sp>
        <p:nvSpPr>
          <p:cNvPr id="3" name="Oval 2">
            <a:extLst>
              <a:ext uri="{FF2B5EF4-FFF2-40B4-BE49-F238E27FC236}">
                <a16:creationId xmlns:a16="http://schemas.microsoft.com/office/drawing/2014/main" id="{E398DCBC-1C92-4224-80F2-30D89FA777F9}"/>
              </a:ext>
            </a:extLst>
          </p:cNvPr>
          <p:cNvSpPr/>
          <p:nvPr/>
        </p:nvSpPr>
        <p:spPr bwMode="auto">
          <a:xfrm>
            <a:off x="5710583" y="5482444"/>
            <a:ext cx="1924320" cy="818234"/>
          </a:xfrm>
          <a:prstGeom prst="ellipse">
            <a:avLst/>
          </a:prstGeom>
          <a:noFill/>
          <a:ln w="5715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5" name="Straight Connector 4">
            <a:extLst>
              <a:ext uri="{FF2B5EF4-FFF2-40B4-BE49-F238E27FC236}">
                <a16:creationId xmlns:a16="http://schemas.microsoft.com/office/drawing/2014/main" id="{DE9747EC-BF56-4DDF-A0B4-6345276F33B0}"/>
              </a:ext>
            </a:extLst>
          </p:cNvPr>
          <p:cNvCxnSpPr>
            <a:cxnSpLocks/>
            <a:stCxn id="3" idx="6"/>
          </p:cNvCxnSpPr>
          <p:nvPr/>
        </p:nvCxnSpPr>
        <p:spPr bwMode="auto">
          <a:xfrm flipV="1">
            <a:off x="7634903" y="5118437"/>
            <a:ext cx="451561" cy="773124"/>
          </a:xfrm>
          <a:prstGeom prst="line">
            <a:avLst/>
          </a:prstGeom>
          <a:solidFill>
            <a:srgbClr val="F0C423"/>
          </a:solidFill>
          <a:ln w="38100" cap="flat" cmpd="sng" algn="ctr">
            <a:solidFill>
              <a:srgbClr val="FFC000"/>
            </a:solidFill>
            <a:prstDash val="solid"/>
            <a:round/>
            <a:headEnd type="arrow" w="med" len="med"/>
            <a:tailEnd type="none" w="med" len="med"/>
          </a:ln>
          <a:effectLst/>
        </p:spPr>
      </p:cxnSp>
      <p:sp>
        <p:nvSpPr>
          <p:cNvPr id="6" name="TextBox 5">
            <a:extLst>
              <a:ext uri="{FF2B5EF4-FFF2-40B4-BE49-F238E27FC236}">
                <a16:creationId xmlns:a16="http://schemas.microsoft.com/office/drawing/2014/main" id="{24866965-908E-4F39-A0BD-3F783830B2A4}"/>
              </a:ext>
            </a:extLst>
          </p:cNvPr>
          <p:cNvSpPr txBox="1"/>
          <p:nvPr/>
        </p:nvSpPr>
        <p:spPr>
          <a:xfrm>
            <a:off x="4412201" y="4357586"/>
            <a:ext cx="7044608" cy="646331"/>
          </a:xfrm>
          <a:prstGeom prst="rect">
            <a:avLst/>
          </a:prstGeom>
          <a:solidFill>
            <a:schemeClr val="accent2"/>
          </a:solidFill>
          <a:ln w="5715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Cornell PhD who worked with Professor van Renesse.  Graduated in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Became “</a:t>
            </a:r>
            <a:r>
              <a:rPr lang="en-US" dirty="0">
                <a:solidFill>
                  <a:srgbClr val="FFFFFF"/>
                </a:solidFill>
                <a:latin typeface="Vista Sans OT Reg"/>
              </a:rPr>
              <a:t>d</a:t>
            </a:r>
            <a:r>
              <a:rPr kumimoji="0" lang="en-US" sz="1800" b="0" i="0" u="none" strike="noStrike" kern="1200" cap="none" spc="0" normalizeH="0" baseline="0" noProof="0" dirty="0" err="1">
                <a:ln>
                  <a:noFill/>
                </a:ln>
                <a:solidFill>
                  <a:srgbClr val="FFFFFF"/>
                </a:solidFill>
                <a:effectLst/>
                <a:uLnTx/>
                <a:uFillTx/>
                <a:latin typeface="Vista Sans OT Reg"/>
              </a:rPr>
              <a:t>irector</a:t>
            </a:r>
            <a:r>
              <a:rPr kumimoji="0" lang="en-US" sz="1800" b="0" i="0" u="none" strike="noStrike" kern="1200" cap="none" spc="0" normalizeH="0" baseline="0" noProof="0" dirty="0">
                <a:ln>
                  <a:noFill/>
                </a:ln>
                <a:solidFill>
                  <a:srgbClr val="FFFFFF"/>
                </a:solidFill>
                <a:effectLst/>
                <a:uLnTx/>
                <a:uFillTx/>
                <a:latin typeface="Vista Sans OT Reg"/>
              </a:rPr>
              <a:t> of engineering”, and</a:t>
            </a:r>
            <a:r>
              <a:rPr kumimoji="0" lang="en-US" sz="1800" b="0" i="0" u="none" strike="noStrike" kern="1200" cap="none" spc="0" normalizeH="0" noProof="0" dirty="0">
                <a:ln>
                  <a:noFill/>
                </a:ln>
                <a:solidFill>
                  <a:srgbClr val="FFFFFF"/>
                </a:solidFill>
                <a:effectLst/>
                <a:uLnTx/>
                <a:uFillTx/>
                <a:latin typeface="Vista Sans OT Reg"/>
              </a:rPr>
              <a:t> then recently joined a startup</a:t>
            </a:r>
            <a:r>
              <a:rPr kumimoji="0" lang="en-US" sz="1800" b="0" i="0" u="none" strike="noStrike" kern="1200" cap="none" spc="0" normalizeH="0" baseline="0" noProof="0" dirty="0">
                <a:ln>
                  <a:noFill/>
                </a:ln>
                <a:solidFill>
                  <a:srgbClr val="FFFFFF"/>
                </a:solidFill>
                <a:effectLst/>
                <a:uLnTx/>
                <a:uFillTx/>
                <a:latin typeface="Vista Sans OT Reg"/>
              </a:rPr>
              <a:t>.</a:t>
            </a:r>
          </a:p>
        </p:txBody>
      </p:sp>
    </p:spTree>
    <p:extLst>
      <p:ext uri="{BB962C8B-B14F-4D97-AF65-F5344CB8AC3E}">
        <p14:creationId xmlns:p14="http://schemas.microsoft.com/office/powerpoint/2010/main" val="3695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255465" y="3343041"/>
            <a:ext cx="3508646"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sp>
        <p:nvSpPr>
          <p:cNvPr id="2" name="Title 1"/>
          <p:cNvSpPr>
            <a:spLocks noGrp="1"/>
          </p:cNvSpPr>
          <p:nvPr>
            <p:ph type="title"/>
          </p:nvPr>
        </p:nvSpPr>
        <p:spPr>
          <a:xfrm>
            <a:off x="4938713" y="546497"/>
            <a:ext cx="5968603" cy="557213"/>
          </a:xfrm>
        </p:spPr>
        <p:txBody>
          <a:bodyPr/>
          <a:lstStyle/>
          <a:p>
            <a:r>
              <a:rPr lang="en-US" sz="1400" dirty="0"/>
              <a:t>The Social Graph</a:t>
            </a:r>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823913" y="600075"/>
            <a:ext cx="3793331" cy="5724973"/>
          </a:xfrm>
        </p:spPr>
      </p:pic>
      <p:grpSp>
        <p:nvGrpSpPr>
          <p:cNvPr id="29" name="Group 28"/>
          <p:cNvGrpSpPr/>
          <p:nvPr/>
        </p:nvGrpSpPr>
        <p:grpSpPr>
          <a:xfrm>
            <a:off x="9310687" y="5422107"/>
            <a:ext cx="2029111" cy="988516"/>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7639050" y="3236119"/>
            <a:ext cx="1705476" cy="1350170"/>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182100" y="921544"/>
            <a:ext cx="1705476" cy="1070893"/>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6867525" y="5357812"/>
            <a:ext cx="1705476" cy="1070893"/>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745831" y="2914650"/>
            <a:ext cx="2030329" cy="1729904"/>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pic>
          <p:nvPicPr>
            <p:cNvPr id="14" name="Picture 13" descr="example_photo.p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6738938" y="1435894"/>
            <a:ext cx="1705476" cy="988516"/>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0210800" y="2914651"/>
            <a:ext cx="1005013" cy="79563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40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0082212" y="400764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4" name="Rectangle 33"/>
          <p:cNvSpPr/>
          <p:nvPr/>
        </p:nvSpPr>
        <p:spPr bwMode="auto">
          <a:xfrm>
            <a:off x="10210800" y="420052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5" name="Rectangle 34"/>
          <p:cNvSpPr/>
          <p:nvPr/>
        </p:nvSpPr>
        <p:spPr bwMode="auto">
          <a:xfrm>
            <a:off x="10339387" y="4393406"/>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6" name="Rectangle 35"/>
          <p:cNvSpPr/>
          <p:nvPr/>
        </p:nvSpPr>
        <p:spPr bwMode="auto">
          <a:xfrm>
            <a:off x="4424362" y="5164931"/>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p>
        </p:txBody>
      </p:sp>
      <p:sp>
        <p:nvSpPr>
          <p:cNvPr id="37" name="Rectangle 36"/>
          <p:cNvSpPr/>
          <p:nvPr/>
        </p:nvSpPr>
        <p:spPr bwMode="auto">
          <a:xfrm>
            <a:off x="4874419" y="1885950"/>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42" name="Right Arrow 41"/>
          <p:cNvSpPr/>
          <p:nvPr/>
        </p:nvSpPr>
        <p:spPr bwMode="auto">
          <a:xfrm flipH="1">
            <a:off x="5967412" y="1693069"/>
            <a:ext cx="835819"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6674644" y="3300412"/>
            <a:ext cx="1028700" cy="900113"/>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714190" y="4581672"/>
            <a:ext cx="694092"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54" name="Right Arrow 53"/>
          <p:cNvSpPr/>
          <p:nvPr/>
        </p:nvSpPr>
        <p:spPr bwMode="auto">
          <a:xfrm rot="3132958">
            <a:off x="8410575" y="4586288"/>
            <a:ext cx="1221581"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7371850" y="2442891"/>
            <a:ext cx="1313472"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9256609" y="3111875"/>
            <a:ext cx="1092994"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9374747" y="3849551"/>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9439041" y="4042432"/>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9503334" y="4235314"/>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8474869" y="2271713"/>
            <a:ext cx="16716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8217694" y="5679281"/>
            <a:ext cx="1350169"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9910762" y="2078831"/>
            <a:ext cx="13287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cxnSp>
        <p:nvCxnSpPr>
          <p:cNvPr id="6" name="Straight Connector 5"/>
          <p:cNvCxnSpPr/>
          <p:nvPr/>
        </p:nvCxnSpPr>
        <p:spPr bwMode="auto">
          <a:xfrm>
            <a:off x="4552951" y="5036344"/>
            <a:ext cx="6758234" cy="372893"/>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888206" y="4329112"/>
            <a:ext cx="3857625" cy="321469"/>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617244" y="4586288"/>
            <a:ext cx="4757738" cy="1735932"/>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617244" y="1950244"/>
            <a:ext cx="2185988" cy="964406"/>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745832" y="728663"/>
            <a:ext cx="4700834" cy="2623174"/>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952500" y="5743575"/>
            <a:ext cx="8365578" cy="630068"/>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810126" y="5743576"/>
            <a:ext cx="1199367" cy="523220"/>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(hypothetical</a:t>
            </a:r>
            <a:b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br>
            <a: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encoding)</a:t>
            </a:r>
          </a:p>
        </p:txBody>
      </p:sp>
    </p:spTree>
    <p:custDataLst>
      <p:tags r:id="rId1"/>
    </p:custDataLst>
    <p:extLst>
      <p:ext uri="{BB962C8B-B14F-4D97-AF65-F5344CB8AC3E}">
        <p14:creationId xmlns:p14="http://schemas.microsoft.com/office/powerpoint/2010/main" val="22530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5710238" y="1564481"/>
            <a:ext cx="5248400" cy="4371975"/>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4874419" y="2786063"/>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4874419" y="3621881"/>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4874419" y="4457700"/>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810125" y="1243013"/>
            <a:ext cx="6493669" cy="51435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4557"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7381875" y="1757363"/>
            <a:ext cx="3641056" cy="30861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810125" y="1950244"/>
            <a:ext cx="0" cy="3857625"/>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453063" y="3879056"/>
            <a:ext cx="1478756" cy="1221581"/>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9" name="Group 18"/>
          <p:cNvGrpSpPr/>
          <p:nvPr/>
        </p:nvGrpSpPr>
        <p:grpSpPr>
          <a:xfrm>
            <a:off x="5517356" y="2336006"/>
            <a:ext cx="1350169" cy="1092994"/>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grpSp>
      <p:sp>
        <p:nvSpPr>
          <p:cNvPr id="7" name="TextBox 6"/>
          <p:cNvSpPr txBox="1"/>
          <p:nvPr/>
        </p:nvSpPr>
        <p:spPr>
          <a:xfrm>
            <a:off x="5324475" y="5357813"/>
            <a:ext cx="3418308" cy="819583"/>
          </a:xfrm>
          <a:prstGeom prst="rect">
            <a:avLst/>
          </a:prstGeom>
          <a:noFill/>
        </p:spPr>
        <p:txBody>
          <a:bodyPr wrap="none" rtlCol="0">
            <a:spAutoFit/>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1 billion queries/second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many petabytes of data</a:t>
            </a:r>
          </a:p>
        </p:txBody>
      </p:sp>
    </p:spTree>
    <p:extLst>
      <p:ext uri="{BB962C8B-B14F-4D97-AF65-F5344CB8AC3E}">
        <p14:creationId xmlns:p14="http://schemas.microsoft.com/office/powerpoint/2010/main" val="37481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TAO opts for NoSQL Model</a:t>
            </a:r>
          </a:p>
        </p:txBody>
      </p:sp>
      <p:sp>
        <p:nvSpPr>
          <p:cNvPr id="6" name="Content Placeholder 5"/>
          <p:cNvSpPr>
            <a:spLocks noGrp="1"/>
          </p:cNvSpPr>
          <p:nvPr>
            <p:ph idx="1"/>
          </p:nvPr>
        </p:nvSpPr>
        <p:spPr/>
        <p:txBody>
          <a:bodyPr/>
          <a:lstStyle/>
          <a:p>
            <a:r>
              <a:rPr lang="en-US" dirty="0"/>
              <a:t>Most TAO applications treat the graph like a very restricted form of SQL database: it looks like SQL.</a:t>
            </a:r>
          </a:p>
          <a:p>
            <a:r>
              <a:rPr lang="en-US" dirty="0"/>
              <a:t>But first, they limit the operations: it isn’t full SQL.</a:t>
            </a:r>
          </a:p>
          <a:p>
            <a:r>
              <a:rPr lang="en-US" dirty="0"/>
              <a:t>And then they don’t guarantee the ACID properties.</a:t>
            </a:r>
          </a:p>
          <a:p>
            <a:endParaRPr lang="en-US" dirty="0"/>
          </a:p>
          <a:p>
            <a:r>
              <a:rPr lang="en-US" dirty="0"/>
              <a:t>In fact the </a:t>
            </a:r>
            <a:r>
              <a:rPr lang="en-US" i="1" dirty="0"/>
              <a:t>back end</a:t>
            </a:r>
            <a:r>
              <a:rPr lang="en-US" dirty="0"/>
              <a:t> of TAO actually is serializable, but it runs out of band, in a batched and high-volume way (BASE: eventually, consistency happens).</a:t>
            </a:r>
          </a:p>
          <a:p>
            <a:r>
              <a:rPr lang="en-US" dirty="0"/>
              <a:t>The only edge consistency promise is that they try to avoid returning broken association lists, because applications find such situations hard to handle.</a:t>
            </a:r>
          </a:p>
        </p:txBody>
      </p:sp>
    </p:spTree>
    <p:extLst>
      <p:ext uri="{BB962C8B-B14F-4D97-AF65-F5344CB8AC3E}">
        <p14:creationId xmlns:p14="http://schemas.microsoft.com/office/powerpoint/2010/main" val="3260851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Concept: A </a:t>
            </a:r>
            <a:r>
              <a:rPr lang="en-US" i="1" dirty="0" smtClean="0"/>
              <a:t>data dependency</a:t>
            </a:r>
            <a:endParaRPr lang="en-US" dirty="0"/>
          </a:p>
        </p:txBody>
      </p:sp>
      <p:sp>
        <p:nvSpPr>
          <p:cNvPr id="6" name="Content Placeholder 5"/>
          <p:cNvSpPr>
            <a:spLocks noGrp="1"/>
          </p:cNvSpPr>
          <p:nvPr>
            <p:ph idx="1"/>
          </p:nvPr>
        </p:nvSpPr>
        <p:spPr/>
        <p:txBody>
          <a:bodyPr/>
          <a:lstStyle/>
          <a:p>
            <a:r>
              <a:rPr lang="en-US" dirty="0" smtClean="0"/>
              <a:t>For TAO, if a node has an edge to some other node, we say that there is a data dependency: the origin of that directed edge “depends” on the destination</a:t>
            </a:r>
          </a:p>
          <a:p>
            <a:endParaRPr lang="en-US" dirty="0"/>
          </a:p>
          <a:p>
            <a:r>
              <a:rPr lang="en-US" dirty="0" smtClean="0"/>
              <a:t>They think of the graph as “broken” if a dependent node can’t find the node it depends upon.</a:t>
            </a:r>
          </a:p>
          <a:p>
            <a:pPr>
              <a:buFont typeface="Wingdings" panose="05000000000000000000" pitchFamily="2" charset="2"/>
              <a:buChar char="Ø"/>
            </a:pPr>
            <a:r>
              <a:rPr lang="en-US" dirty="0"/>
              <a:t> </a:t>
            </a:r>
            <a:r>
              <a:rPr lang="en-US" dirty="0" smtClean="0"/>
              <a:t> It would show up as a “?” on the Facebook feed, and they don’t like that</a:t>
            </a:r>
          </a:p>
          <a:p>
            <a:pPr>
              <a:buFont typeface="Wingdings" panose="05000000000000000000" pitchFamily="2" charset="2"/>
              <a:buChar char="Ø"/>
            </a:pPr>
            <a:r>
              <a:rPr lang="en-US" dirty="0"/>
              <a:t> </a:t>
            </a:r>
            <a:r>
              <a:rPr lang="en-US" dirty="0" smtClean="0"/>
              <a:t> Ideally, you only see a “?” if they deleted some sort of spam, fake news, </a:t>
            </a:r>
            <a:r>
              <a:rPr lang="en-US" dirty="0" err="1" smtClean="0"/>
              <a:t>etc</a:t>
            </a:r>
            <a:endParaRPr lang="en-US" dirty="0" smtClean="0"/>
          </a:p>
          <a:p>
            <a:pPr marL="0" indent="0">
              <a:buNone/>
            </a:pPr>
            <a:endParaRPr lang="en-US" dirty="0"/>
          </a:p>
          <a:p>
            <a:r>
              <a:rPr lang="en-US" dirty="0" smtClean="0"/>
              <a:t>The graph has a depth and so we can talk about dependencies at depth </a:t>
            </a:r>
            <a:r>
              <a:rPr lang="en-US" i="1" dirty="0" smtClean="0"/>
              <a:t>d</a:t>
            </a:r>
          </a:p>
        </p:txBody>
      </p:sp>
    </p:spTree>
    <p:extLst>
      <p:ext uri="{BB962C8B-B14F-4D97-AF65-F5344CB8AC3E}">
        <p14:creationId xmlns:p14="http://schemas.microsoft.com/office/powerpoint/2010/main" val="292486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495" y="546497"/>
            <a:ext cx="9633347" cy="557213"/>
          </a:xfrm>
        </p:spPr>
        <p:txBody>
          <a:bodyPr/>
          <a:lstStyle/>
          <a:p>
            <a:r>
              <a:rPr lang="en-US" dirty="0"/>
              <a:t>Dynamic Resolution of Data Dependencies</a:t>
            </a:r>
          </a:p>
        </p:txBody>
      </p:sp>
      <p:grpSp>
        <p:nvGrpSpPr>
          <p:cNvPr id="29" name="Group 28"/>
          <p:cNvGrpSpPr/>
          <p:nvPr/>
        </p:nvGrpSpPr>
        <p:grpSpPr>
          <a:xfrm>
            <a:off x="3676242" y="3606029"/>
            <a:ext cx="1429101" cy="805873"/>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160294" y="1564481"/>
            <a:ext cx="1458030" cy="112822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8513201" y="3606028"/>
            <a:ext cx="1264205" cy="859599"/>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621276" y="5593850"/>
            <a:ext cx="1458030" cy="894855"/>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435136" y="3606028"/>
            <a:ext cx="1528425" cy="1289398"/>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2137208" y="3606029"/>
            <a:ext cx="1209239" cy="752148"/>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303961" y="3606029"/>
            <a:ext cx="859197" cy="66484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8" name="Rectangle 37"/>
          <p:cNvSpPr/>
          <p:nvPr/>
        </p:nvSpPr>
        <p:spPr bwMode="auto">
          <a:xfrm>
            <a:off x="5819894" y="5916200"/>
            <a:ext cx="989378" cy="53724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50" name="Right Arrow 49"/>
          <p:cNvSpPr/>
          <p:nvPr/>
        </p:nvSpPr>
        <p:spPr bwMode="auto">
          <a:xfrm rot="2233778">
            <a:off x="7486493" y="2574826"/>
            <a:ext cx="1621986"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51" name="Right Arrow 50"/>
          <p:cNvSpPr/>
          <p:nvPr/>
        </p:nvSpPr>
        <p:spPr bwMode="auto">
          <a:xfrm rot="3593669">
            <a:off x="6991606" y="2650019"/>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LIKED_BY</a:t>
            </a:r>
          </a:p>
        </p:txBody>
      </p:sp>
      <p:sp>
        <p:nvSpPr>
          <p:cNvPr id="52" name="Right Arrow 51"/>
          <p:cNvSpPr/>
          <p:nvPr/>
        </p:nvSpPr>
        <p:spPr bwMode="auto">
          <a:xfrm rot="16200000" flipH="1">
            <a:off x="5763400" y="4791986"/>
            <a:ext cx="992435" cy="769516"/>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5" name="Right Arrow 54"/>
          <p:cNvSpPr/>
          <p:nvPr/>
        </p:nvSpPr>
        <p:spPr bwMode="auto">
          <a:xfrm rot="16945914" flipH="1">
            <a:off x="6198757" y="2685062"/>
            <a:ext cx="913324"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ATTACH</a:t>
            </a:r>
          </a:p>
        </p:txBody>
      </p:sp>
      <p:sp>
        <p:nvSpPr>
          <p:cNvPr id="67" name="Right Arrow 66"/>
          <p:cNvSpPr/>
          <p:nvPr/>
        </p:nvSpPr>
        <p:spPr bwMode="auto">
          <a:xfrm rot="16200000" flipH="1">
            <a:off x="3861916" y="4557261"/>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8" name="Right Arrow 67"/>
          <p:cNvSpPr/>
          <p:nvPr/>
        </p:nvSpPr>
        <p:spPr bwMode="auto">
          <a:xfrm rot="19518775" flipH="1">
            <a:off x="4985960" y="2622772"/>
            <a:ext cx="1289558"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69" name="Right Arrow 68"/>
          <p:cNvSpPr/>
          <p:nvPr/>
        </p:nvSpPr>
        <p:spPr bwMode="auto">
          <a:xfrm rot="20387548" flipH="1">
            <a:off x="3054478" y="2409990"/>
            <a:ext cx="3206781"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CHECKED_IN</a:t>
            </a:r>
          </a:p>
        </p:txBody>
      </p:sp>
      <p:sp>
        <p:nvSpPr>
          <p:cNvPr id="5" name="Right Brace 4"/>
          <p:cNvSpPr/>
          <p:nvPr/>
        </p:nvSpPr>
        <p:spPr bwMode="auto">
          <a:xfrm>
            <a:off x="9447613" y="1295857"/>
            <a:ext cx="494689" cy="220272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9942302" y="3444853"/>
            <a:ext cx="494689" cy="2148997"/>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9447613" y="5593850"/>
            <a:ext cx="494689" cy="93123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0052233" y="2101731"/>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1</a:t>
            </a:r>
          </a:p>
        </p:txBody>
      </p:sp>
      <p:sp>
        <p:nvSpPr>
          <p:cNvPr id="75" name="TextBox 74"/>
          <p:cNvSpPr txBox="1"/>
          <p:nvPr/>
        </p:nvSpPr>
        <p:spPr>
          <a:xfrm>
            <a:off x="10491957" y="4197002"/>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2</a:t>
            </a:r>
          </a:p>
        </p:txBody>
      </p:sp>
      <p:sp>
        <p:nvSpPr>
          <p:cNvPr id="76" name="TextBox 75"/>
          <p:cNvSpPr txBox="1"/>
          <p:nvPr/>
        </p:nvSpPr>
        <p:spPr>
          <a:xfrm>
            <a:off x="9997268" y="5755025"/>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3</a:t>
            </a:r>
          </a:p>
        </p:txBody>
      </p:sp>
    </p:spTree>
    <p:custDataLst>
      <p:tags r:id="rId1"/>
    </p:custDataLst>
    <p:extLst>
      <p:ext uri="{BB962C8B-B14F-4D97-AF65-F5344CB8AC3E}">
        <p14:creationId xmlns:p14="http://schemas.microsoft.com/office/powerpoint/2010/main" val="1151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Graph in Memcache</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1950244"/>
            <a:ext cx="2172633" cy="3278981"/>
          </a:xfrm>
        </p:spPr>
      </p:pic>
      <p:grpSp>
        <p:nvGrpSpPr>
          <p:cNvPr id="19" name="Group 18"/>
          <p:cNvGrpSpPr/>
          <p:nvPr/>
        </p:nvGrpSpPr>
        <p:grpSpPr>
          <a:xfrm>
            <a:off x="6867525" y="2400300"/>
            <a:ext cx="4457700" cy="4114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grpSp>
      <p:sp>
        <p:nvSpPr>
          <p:cNvPr id="5" name="Rectangle 4"/>
          <p:cNvSpPr/>
          <p:nvPr/>
        </p:nvSpPr>
        <p:spPr bwMode="auto">
          <a:xfrm>
            <a:off x="3781425" y="1950244"/>
            <a:ext cx="2314575" cy="3278981"/>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552950" y="2078831"/>
            <a:ext cx="1414463" cy="3021806"/>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Obj</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&amp; </a:t>
            </a: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Assoc</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API</a:t>
            </a:r>
          </a:p>
        </p:txBody>
      </p:sp>
      <p:sp>
        <p:nvSpPr>
          <p:cNvPr id="71" name="Left-Right Arrow 70"/>
          <p:cNvSpPr/>
          <p:nvPr/>
        </p:nvSpPr>
        <p:spPr bwMode="auto">
          <a:xfrm rot="674402">
            <a:off x="6002188" y="4481442"/>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002187" y="3774211"/>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6867525" y="471488"/>
            <a:ext cx="4436269" cy="1478756"/>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Vista Sans OT Reg"/>
                <a:sym typeface="Vista Sans OT Reg" charset="0"/>
              </a:rPr>
              <a:t>memcache</a:t>
            </a:r>
          </a:p>
          <a:p>
            <a:pPr marL="0" marR="0" lvl="0" indent="0" algn="ctr" defTabSz="771571" rtl="0" eaLnBrk="1" fontAlgn="base" latinLnBrk="0" hangingPunct="1">
              <a:lnSpc>
                <a:spcPct val="12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a:sym typeface="Vista Sans OT Reg" charset="0"/>
              </a:rPr>
              <a:t>(nodes, edges, edge lists)</a:t>
            </a:r>
          </a:p>
        </p:txBody>
      </p:sp>
      <p:sp>
        <p:nvSpPr>
          <p:cNvPr id="33" name="TextBox 32"/>
          <p:cNvSpPr txBox="1"/>
          <p:nvPr/>
        </p:nvSpPr>
        <p:spPr>
          <a:xfrm>
            <a:off x="6931819" y="2400301"/>
            <a:ext cx="4371975" cy="507831"/>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err="1">
                <a:ln>
                  <a:noFill/>
                </a:ln>
                <a:solidFill>
                  <a:srgbClr val="000000"/>
                </a:solidFill>
                <a:effectLst/>
                <a:uLnTx/>
                <a:uFillTx/>
                <a:latin typeface="Vista Sans OT Reg" charset="0"/>
                <a:sym typeface="Vista Sans OT Reg" charset="0"/>
              </a:rPr>
              <a:t>mysql</a:t>
            </a:r>
            <a:endParaRPr kumimoji="0" lang="en-US" sz="2700" b="0" i="0" u="none" strike="noStrike" kern="1200" cap="none" spc="0" normalizeH="0" baseline="0" noProof="0" dirty="0">
              <a:ln>
                <a:noFill/>
              </a:ln>
              <a:solidFill>
                <a:srgbClr val="000000"/>
              </a:solidFill>
              <a:effectLst/>
              <a:uLnTx/>
              <a:uFillTx/>
              <a:latin typeface="Vista Sans OT Reg" charset="0"/>
              <a:sym typeface="Vista Sans OT Reg" charset="0"/>
            </a:endParaRPr>
          </a:p>
        </p:txBody>
      </p:sp>
      <p:sp>
        <p:nvSpPr>
          <p:cNvPr id="75" name="Left-Right Arrow 74"/>
          <p:cNvSpPr/>
          <p:nvPr/>
        </p:nvSpPr>
        <p:spPr bwMode="auto">
          <a:xfrm rot="19517573">
            <a:off x="5927237" y="1988321"/>
            <a:ext cx="1169118"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5868473" y="2217777"/>
            <a:ext cx="1829673"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202781" y="3300413"/>
            <a:ext cx="642938"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DD0-E1FC-42F7-A7D1-AEA953F11E8C}"/>
              </a:ext>
            </a:extLst>
          </p:cNvPr>
          <p:cNvSpPr>
            <a:spLocks noGrp="1"/>
          </p:cNvSpPr>
          <p:nvPr>
            <p:ph type="title"/>
          </p:nvPr>
        </p:nvSpPr>
        <p:spPr/>
        <p:txBody>
          <a:bodyPr/>
          <a:lstStyle/>
          <a:p>
            <a:r>
              <a:rPr lang="en-US" dirty="0"/>
              <a:t>Today… a “big data” topic</a:t>
            </a:r>
          </a:p>
        </p:txBody>
      </p:sp>
      <p:sp>
        <p:nvSpPr>
          <p:cNvPr id="3" name="Content Placeholder 2">
            <a:extLst>
              <a:ext uri="{FF2B5EF4-FFF2-40B4-BE49-F238E27FC236}">
                <a16:creationId xmlns:a16="http://schemas.microsoft.com/office/drawing/2014/main" id="{E8461E61-BECE-4C91-8B0C-510A46F1913B}"/>
              </a:ext>
            </a:extLst>
          </p:cNvPr>
          <p:cNvSpPr>
            <a:spLocks noGrp="1"/>
          </p:cNvSpPr>
          <p:nvPr>
            <p:ph idx="1"/>
          </p:nvPr>
        </p:nvSpPr>
        <p:spPr/>
        <p:txBody>
          <a:bodyPr>
            <a:normAutofit fontScale="92500"/>
          </a:bodyPr>
          <a:lstStyle/>
          <a:p>
            <a:r>
              <a:rPr lang="en-US" dirty="0"/>
              <a:t>The last few lectures have looked at computing on </a:t>
            </a:r>
            <a:r>
              <a:rPr lang="en-US" dirty="0" err="1"/>
              <a:t>sharded</a:t>
            </a:r>
            <a:r>
              <a:rPr lang="en-US" dirty="0"/>
              <a:t> big data.  But not all big data is actually stored in this form.</a:t>
            </a:r>
          </a:p>
          <a:p>
            <a:endParaRPr lang="en-US" dirty="0"/>
          </a:p>
          <a:p>
            <a:r>
              <a:rPr lang="en-US" dirty="0"/>
              <a:t>Today, we will look at the way that Facebook creates and manages its TAO database for the social networking graph.   This is a central form of big data in Facebook, and most cloud platforms have a similar system.</a:t>
            </a:r>
          </a:p>
          <a:p>
            <a:endParaRPr lang="en-US" dirty="0"/>
          </a:p>
          <a:p>
            <a:r>
              <a:rPr lang="en-US" dirty="0"/>
              <a:t>IoT will cause us to create new kinds of social network graphs (for example to track </a:t>
            </a:r>
            <a:r>
              <a:rPr lang="en-US" dirty="0" err="1"/>
              <a:t>Covid</a:t>
            </a:r>
            <a:r>
              <a:rPr lang="en-US"/>
              <a:t> spread).  </a:t>
            </a:r>
            <a:r>
              <a:rPr lang="en-US" dirty="0"/>
              <a:t>This is a huge opportunity area for researchers.</a:t>
            </a:r>
          </a:p>
        </p:txBody>
      </p:sp>
      <p:sp>
        <p:nvSpPr>
          <p:cNvPr id="4" name="Footer Placeholder 3">
            <a:extLst>
              <a:ext uri="{FF2B5EF4-FFF2-40B4-BE49-F238E27FC236}">
                <a16:creationId xmlns:a16="http://schemas.microsoft.com/office/drawing/2014/main" id="{44B86C72-EB85-41DD-82CE-8F9105A3169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1671342-35AB-4798-BB36-B12A8B7A374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8835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Identified 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a:t>Identified 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1273969" y="535781"/>
            <a:ext cx="4757738" cy="557213"/>
          </a:xfrm>
        </p:spPr>
        <p:txBody>
          <a:bodyPr/>
          <a:lstStyle/>
          <a:p>
            <a:r>
              <a:rPr lang="en-US" dirty="0"/>
              <a:t>Objects = Nodes</a:t>
            </a:r>
          </a:p>
        </p:txBody>
      </p:sp>
      <p:sp>
        <p:nvSpPr>
          <p:cNvPr id="6" name="Rectangle 5"/>
          <p:cNvSpPr/>
          <p:nvPr/>
        </p:nvSpPr>
        <p:spPr bwMode="auto">
          <a:xfrm>
            <a:off x="1724025" y="5164931"/>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308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name: “Alice”</a:t>
            </a:r>
          </a:p>
        </p:txBody>
      </p:sp>
      <p:sp>
        <p:nvSpPr>
          <p:cNvPr id="7" name="Rectangle 6"/>
          <p:cNvSpPr/>
          <p:nvPr/>
        </p:nvSpPr>
        <p:spPr bwMode="auto">
          <a:xfrm>
            <a:off x="7446169" y="3750469"/>
            <a:ext cx="2443163" cy="1607344"/>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a:t>
            </a:r>
          </a:p>
        </p:txBody>
      </p:sp>
      <p:sp>
        <p:nvSpPr>
          <p:cNvPr id="8" name="Rectangle 7"/>
          <p:cNvSpPr/>
          <p:nvPr/>
        </p:nvSpPr>
        <p:spPr bwMode="auto">
          <a:xfrm>
            <a:off x="2302669" y="2786062"/>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rot="848394">
            <a:off x="4708866" y="3042897"/>
            <a:ext cx="2764631"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1,371,704,655</a:t>
            </a:r>
          </a:p>
        </p:txBody>
      </p:sp>
      <p:sp>
        <p:nvSpPr>
          <p:cNvPr id="10" name="Right Arrow 9"/>
          <p:cNvSpPr/>
          <p:nvPr/>
        </p:nvSpPr>
        <p:spPr bwMode="auto">
          <a:xfrm rot="21135548">
            <a:off x="4295775" y="4457700"/>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1" name="Right Arrow 10"/>
          <p:cNvSpPr/>
          <p:nvPr/>
        </p:nvSpPr>
        <p:spPr bwMode="auto">
          <a:xfrm rot="21155697" flipH="1">
            <a:off x="4098902" y="5382772"/>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,308&gt;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2" name="Title 1"/>
          <p:cNvSpPr txBox="1">
            <a:spLocks/>
          </p:cNvSpPr>
          <p:nvPr/>
        </p:nvSpPr>
        <p:spPr bwMode="auto">
          <a:xfrm>
            <a:off x="6224587" y="535781"/>
            <a:ext cx="4757738"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pPr marL="0" marR="0" lvl="0" indent="0" algn="l" defTabSz="771571" rtl="0" eaLnBrk="0" fontAlgn="base" latinLnBrk="0" hangingPunct="0">
              <a:lnSpc>
                <a:spcPct val="90000"/>
              </a:lnSpc>
              <a:spcBef>
                <a:spcPct val="0"/>
              </a:spcBef>
              <a:spcAft>
                <a:spcPct val="0"/>
              </a:spcAft>
              <a:buClrTx/>
              <a:buSzTx/>
              <a:buFontTx/>
              <a:buNone/>
              <a:tabLst/>
              <a:defRPr/>
            </a:pPr>
            <a:r>
              <a:rPr kumimoji="0" lang="en-US" sz="3881" b="0" i="0" u="none" strike="noStrike" kern="1200" cap="none" spc="0" normalizeH="0" baseline="0" noProof="0" dirty="0">
                <a:ln>
                  <a:noFill/>
                </a:ln>
                <a:solidFill>
                  <a:srgbClr val="000000"/>
                </a:solidFill>
                <a:effectLst/>
                <a:uLnTx/>
                <a:uFillTx/>
                <a:latin typeface="Vista Sans OT Medium"/>
                <a:sym typeface="Vista Sans OT Medium" charset="0"/>
              </a:rPr>
              <a:t>Associations = Edges</a:t>
            </a:r>
          </a:p>
        </p:txBody>
      </p:sp>
    </p:spTree>
    <p:custDataLst>
      <p:tags r:id="rId1"/>
    </p:custDataLst>
    <p:extLst>
      <p:ext uri="{BB962C8B-B14F-4D97-AF65-F5344CB8AC3E}">
        <p14:creationId xmlns:p14="http://schemas.microsoft.com/office/powerpoint/2010/main" val="853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969" y="1360884"/>
            <a:ext cx="4752380" cy="5025628"/>
          </a:xfrm>
        </p:spPr>
        <p:txBody>
          <a:bodyPr/>
          <a:lstStyle/>
          <a:p>
            <a:r>
              <a:rPr lang="en-US" dirty="0"/>
              <a:t>&lt;id1, type, *&gt;</a:t>
            </a:r>
          </a:p>
          <a:p>
            <a:r>
              <a:rPr lang="en-US" dirty="0"/>
              <a:t>Descending order by time</a:t>
            </a:r>
          </a:p>
        </p:txBody>
      </p:sp>
      <p:sp>
        <p:nvSpPr>
          <p:cNvPr id="4" name="Content Placeholder 3"/>
          <p:cNvSpPr>
            <a:spLocks noGrp="1"/>
          </p:cNvSpPr>
          <p:nvPr>
            <p:ph sz="half" idx="2"/>
          </p:nvPr>
        </p:nvSpPr>
        <p:spPr/>
        <p:txBody>
          <a:bodyPr/>
          <a:lstStyle/>
          <a:p>
            <a:r>
              <a:rPr lang="en-US" dirty="0"/>
              <a:t>Query </a:t>
            </a:r>
            <a:r>
              <a:rPr lang="en-US" dirty="0" err="1"/>
              <a:t>sublist</a:t>
            </a:r>
            <a:r>
              <a:rPr lang="en-US" dirty="0"/>
              <a:t> by position or time</a:t>
            </a:r>
          </a:p>
          <a:p>
            <a:r>
              <a:rPr lang="en-US" dirty="0"/>
              <a:t>Query size of entire list</a:t>
            </a:r>
          </a:p>
        </p:txBody>
      </p:sp>
      <p:sp>
        <p:nvSpPr>
          <p:cNvPr id="5" name="Title 1"/>
          <p:cNvSpPr>
            <a:spLocks noGrp="1"/>
          </p:cNvSpPr>
          <p:nvPr>
            <p:ph type="title"/>
          </p:nvPr>
        </p:nvSpPr>
        <p:spPr>
          <a:xfrm>
            <a:off x="1273969" y="535781"/>
            <a:ext cx="4757738" cy="557213"/>
          </a:xfrm>
        </p:spPr>
        <p:txBody>
          <a:bodyPr/>
          <a:lstStyle/>
          <a:p>
            <a:r>
              <a:rPr lang="en-US" dirty="0"/>
              <a:t>Association Lists</a:t>
            </a:r>
          </a:p>
        </p:txBody>
      </p:sp>
      <p:sp>
        <p:nvSpPr>
          <p:cNvPr id="7" name="Rectangle 6"/>
          <p:cNvSpPr/>
          <p:nvPr/>
        </p:nvSpPr>
        <p:spPr bwMode="auto">
          <a:xfrm>
            <a:off x="6610350" y="52292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was it w…</a:t>
            </a:r>
          </a:p>
        </p:txBody>
      </p:sp>
      <p:sp>
        <p:nvSpPr>
          <p:cNvPr id="8" name="Rectangle 7"/>
          <p:cNvSpPr/>
          <p:nvPr/>
        </p:nvSpPr>
        <p:spPr bwMode="auto">
          <a:xfrm>
            <a:off x="1273969" y="2978944"/>
            <a:ext cx="2700338" cy="3278981"/>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a:off x="3910012" y="51006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5" name="Rectangle 14"/>
          <p:cNvSpPr/>
          <p:nvPr/>
        </p:nvSpPr>
        <p:spPr bwMode="auto">
          <a:xfrm>
            <a:off x="6610350" y="42005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8332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“The rock is flawless, …</a:t>
            </a:r>
          </a:p>
        </p:txBody>
      </p:sp>
      <p:sp>
        <p:nvSpPr>
          <p:cNvPr id="16" name="Rectangle 15"/>
          <p:cNvSpPr/>
          <p:nvPr/>
        </p:nvSpPr>
        <p:spPr bwMode="auto">
          <a:xfrm>
            <a:off x="6610350" y="31718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4141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“Been wanting to do …</a:t>
            </a:r>
          </a:p>
        </p:txBody>
      </p:sp>
      <p:sp>
        <p:nvSpPr>
          <p:cNvPr id="2" name="TextBox 1"/>
          <p:cNvSpPr txBox="1"/>
          <p:nvPr/>
        </p:nvSpPr>
        <p:spPr>
          <a:xfrm>
            <a:off x="10082212" y="2978944"/>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newer</a:t>
            </a:r>
          </a:p>
        </p:txBody>
      </p:sp>
      <p:sp>
        <p:nvSpPr>
          <p:cNvPr id="17" name="TextBox 16"/>
          <p:cNvSpPr txBox="1"/>
          <p:nvPr/>
        </p:nvSpPr>
        <p:spPr>
          <a:xfrm>
            <a:off x="10082212" y="5807869"/>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older</a:t>
            </a:r>
          </a:p>
        </p:txBody>
      </p:sp>
      <p:cxnSp>
        <p:nvCxnSpPr>
          <p:cNvPr id="19" name="Straight Arrow Connector 18"/>
          <p:cNvCxnSpPr>
            <a:endCxn id="17" idx="0"/>
          </p:cNvCxnSpPr>
          <p:nvPr/>
        </p:nvCxnSpPr>
        <p:spPr bwMode="auto">
          <a:xfrm>
            <a:off x="10596562" y="3429000"/>
            <a:ext cx="32147" cy="237886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0012" y="40719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,8332&gt;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1,371,708,678</a:t>
            </a:r>
          </a:p>
        </p:txBody>
      </p:sp>
      <p:sp>
        <p:nvSpPr>
          <p:cNvPr id="14" name="Right Arrow 13"/>
          <p:cNvSpPr/>
          <p:nvPr/>
        </p:nvSpPr>
        <p:spPr bwMode="auto">
          <a:xfrm>
            <a:off x="3910012" y="30432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,4141&gt;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1,371,709,009</a:t>
            </a:r>
          </a:p>
        </p:txBody>
      </p:sp>
      <p:sp>
        <p:nvSpPr>
          <p:cNvPr id="22" name="Double Brace 21"/>
          <p:cNvSpPr/>
          <p:nvPr/>
        </p:nvSpPr>
        <p:spPr bwMode="auto">
          <a:xfrm>
            <a:off x="3395662" y="2850356"/>
            <a:ext cx="3664744" cy="3536156"/>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Inverse associations</a:t>
            </a:r>
          </a:p>
        </p:txBody>
      </p:sp>
      <p:sp>
        <p:nvSpPr>
          <p:cNvPr id="11266" name="Rectangle 2"/>
          <p:cNvSpPr>
            <a:spLocks noGrp="1" noChangeArrowheads="1"/>
          </p:cNvSpPr>
          <p:nvPr>
            <p:ph type="body" idx="1"/>
          </p:nvPr>
        </p:nvSpPr>
        <p:spPr>
          <a:xfrm>
            <a:off x="1273969" y="1092994"/>
            <a:ext cx="5400675" cy="5111353"/>
          </a:xfrm>
          <a:ln/>
        </p:spPr>
        <p:txBody>
          <a:bodyPr>
            <a:normAutofit/>
          </a:bodyPr>
          <a:lstStyle/>
          <a:p>
            <a:pPr lvl="1"/>
            <a:endParaRPr lang="en-US" sz="2025" dirty="0"/>
          </a:p>
          <a:p>
            <a:pPr lvl="1"/>
            <a:r>
              <a:rPr lang="en-US" dirty="0"/>
              <a:t>Bidirectional relationships have separate </a:t>
            </a:r>
            <a:r>
              <a:rPr lang="en-US" i="1" dirty="0" err="1"/>
              <a:t>a</a:t>
            </a:r>
            <a:r>
              <a:rPr lang="en-US" dirty="0" err="1">
                <a:latin typeface="Vista Sans OT Reg"/>
                <a:cs typeface="Vista Sans OT Reg"/>
              </a:rPr>
              <a:t>→</a:t>
            </a:r>
            <a:r>
              <a:rPr lang="en-US" i="1" dirty="0" err="1"/>
              <a:t>b</a:t>
            </a:r>
            <a:r>
              <a:rPr lang="en-US" dirty="0"/>
              <a:t> and </a:t>
            </a:r>
            <a:r>
              <a:rPr lang="en-US" i="1" dirty="0" err="1"/>
              <a:t>b</a:t>
            </a:r>
            <a:r>
              <a:rPr lang="en-US" dirty="0" err="1">
                <a:latin typeface="Vista Sans OT Reg"/>
                <a:cs typeface="Vista Sans OT Reg"/>
              </a:rPr>
              <a:t>→</a:t>
            </a:r>
            <a:r>
              <a:rPr lang="en-US" i="1" dirty="0" err="1"/>
              <a:t>a</a:t>
            </a:r>
            <a:r>
              <a:rPr lang="en-US" dirty="0"/>
              <a:t> edges</a:t>
            </a:r>
          </a:p>
          <a:p>
            <a:pPr lvl="2"/>
            <a:r>
              <a:rPr lang="en-US" dirty="0" err="1"/>
              <a:t>inv_type</a:t>
            </a:r>
            <a:r>
              <a:rPr lang="en-US" dirty="0"/>
              <a:t>(</a:t>
            </a:r>
            <a:r>
              <a:rPr lang="en-US" b="1" dirty="0">
                <a:latin typeface="Courier New"/>
                <a:cs typeface="Courier New"/>
              </a:rPr>
              <a:t>LIKES</a:t>
            </a:r>
            <a:r>
              <a:rPr lang="en-US" dirty="0"/>
              <a:t>) = </a:t>
            </a:r>
            <a:r>
              <a:rPr lang="en-US" b="1" dirty="0">
                <a:latin typeface="Courier New"/>
                <a:cs typeface="Courier New"/>
              </a:rPr>
              <a:t>LIKED_BY</a:t>
            </a:r>
          </a:p>
          <a:p>
            <a:pPr lvl="2"/>
            <a:r>
              <a:rPr lang="en-US" dirty="0" err="1"/>
              <a:t>inv_type</a:t>
            </a:r>
            <a:r>
              <a:rPr lang="en-US" dirty="0"/>
              <a:t>(</a:t>
            </a:r>
            <a:r>
              <a:rPr lang="en-US" b="1" dirty="0">
                <a:latin typeface="Courier New"/>
                <a:cs typeface="Courier New"/>
              </a:rPr>
              <a:t>FRIEND_OF</a:t>
            </a:r>
            <a:r>
              <a:rPr lang="en-US" dirty="0"/>
              <a:t>) = </a:t>
            </a:r>
            <a:r>
              <a:rPr lang="en-US" b="1" dirty="0">
                <a:latin typeface="Courier New"/>
                <a:cs typeface="Courier New"/>
              </a:rPr>
              <a:t>FRIEND_OF</a:t>
            </a:r>
            <a:endParaRPr lang="en-US" dirty="0"/>
          </a:p>
          <a:p>
            <a:pPr lvl="1"/>
            <a:r>
              <a:rPr lang="en-US" dirty="0"/>
              <a:t>Forward and inverse types linked only during write</a:t>
            </a:r>
          </a:p>
          <a:p>
            <a:pPr lvl="2"/>
            <a:r>
              <a:rPr lang="en-US" dirty="0"/>
              <a:t>TAO </a:t>
            </a:r>
            <a:r>
              <a:rPr lang="en-US" b="1" dirty="0" err="1">
                <a:latin typeface="Courier New"/>
                <a:cs typeface="Courier New"/>
              </a:rPr>
              <a:t>assoc_add</a:t>
            </a:r>
            <a:r>
              <a:rPr lang="en-US" dirty="0"/>
              <a:t> will update both</a:t>
            </a:r>
          </a:p>
          <a:p>
            <a:pPr lvl="2"/>
            <a:r>
              <a:rPr lang="en-US" dirty="0"/>
              <a:t>Not atomic, but failures are logged and repaired</a:t>
            </a:r>
          </a:p>
          <a:p>
            <a:pPr marL="0" lvl="1" indent="0">
              <a:buNone/>
            </a:pPr>
            <a:endParaRPr lang="en-US" dirty="0"/>
          </a:p>
        </p:txBody>
      </p:sp>
      <p:sp>
        <p:nvSpPr>
          <p:cNvPr id="2" name="Rounded Rectangle 1"/>
          <p:cNvSpPr/>
          <p:nvPr/>
        </p:nvSpPr>
        <p:spPr bwMode="auto">
          <a:xfrm>
            <a:off x="7381875" y="1178719"/>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Nathan</a:t>
            </a:r>
          </a:p>
        </p:txBody>
      </p:sp>
      <p:sp>
        <p:nvSpPr>
          <p:cNvPr id="5" name="Rounded Rectangle 4"/>
          <p:cNvSpPr/>
          <p:nvPr/>
        </p:nvSpPr>
        <p:spPr bwMode="auto">
          <a:xfrm>
            <a:off x="9439275" y="3075384"/>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6" name="Rounded Rectangle 5"/>
          <p:cNvSpPr/>
          <p:nvPr/>
        </p:nvSpPr>
        <p:spPr bwMode="auto">
          <a:xfrm>
            <a:off x="7381875" y="4972050"/>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“On the summit”</a:t>
            </a:r>
          </a:p>
        </p:txBody>
      </p:sp>
      <p:sp>
        <p:nvSpPr>
          <p:cNvPr id="30" name="Right Arrow 29"/>
          <p:cNvSpPr/>
          <p:nvPr/>
        </p:nvSpPr>
        <p:spPr bwMode="auto">
          <a:xfrm rot="2793726">
            <a:off x="8923523" y="2156744"/>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4" name="Right Arrow 33"/>
          <p:cNvSpPr/>
          <p:nvPr/>
        </p:nvSpPr>
        <p:spPr bwMode="auto">
          <a:xfrm rot="2775647" flipH="1">
            <a:off x="8475234" y="215518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6" name="Right Arrow 35"/>
          <p:cNvSpPr/>
          <p:nvPr/>
        </p:nvSpPr>
        <p:spPr bwMode="auto">
          <a:xfrm rot="16200000" flipV="1">
            <a:off x="6430817" y="2965597"/>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6752285" y="3287066"/>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8859231" y="414985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8410941" y="4148288"/>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LIKES</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Associations API</a:t>
            </a:r>
          </a:p>
        </p:txBody>
      </p:sp>
      <p:sp>
        <p:nvSpPr>
          <p:cNvPr id="3" name="Content Placeholder 2"/>
          <p:cNvSpPr>
            <a:spLocks noGrp="1"/>
          </p:cNvSpPr>
          <p:nvPr>
            <p:ph sz="half" idx="1"/>
          </p:nvPr>
        </p:nvSpPr>
        <p:spPr/>
        <p:txBody>
          <a:bodyPr/>
          <a:lstStyle/>
          <a:p>
            <a:pPr marL="0" indent="0">
              <a:buNone/>
            </a:pPr>
            <a:r>
              <a:rPr lang="en-US" sz="2700" b="1" dirty="0">
                <a:solidFill>
                  <a:schemeClr val="accent2"/>
                </a:solidFill>
              </a:rPr>
              <a:t>Reads – 99.8%</a:t>
            </a:r>
          </a:p>
          <a:p>
            <a:r>
              <a:rPr lang="en-US" dirty="0"/>
              <a:t>Point queries</a:t>
            </a:r>
          </a:p>
          <a:p>
            <a:pPr lvl="1"/>
            <a:r>
              <a:rPr lang="en-US" b="1" dirty="0" err="1">
                <a:latin typeface="Consolas"/>
                <a:cs typeface="Consolas"/>
              </a:rPr>
              <a:t>obj_get</a:t>
            </a:r>
            <a:r>
              <a:rPr lang="en-US" dirty="0"/>
              <a:t> </a:t>
            </a:r>
            <a:r>
              <a:rPr lang="en-US" u="sng" dirty="0">
                <a:solidFill>
                  <a:schemeClr val="bg1">
                    <a:lumMod val="90000"/>
                  </a:schemeClr>
                </a:solidFill>
              </a:rPr>
              <a:t>			</a:t>
            </a:r>
            <a:r>
              <a:rPr lang="en-US" dirty="0" smtClean="0"/>
              <a:t> </a:t>
            </a:r>
            <a:r>
              <a:rPr lang="en-US" dirty="0"/>
              <a:t>28.9%</a:t>
            </a:r>
          </a:p>
          <a:p>
            <a:pPr lvl="1"/>
            <a:r>
              <a:rPr lang="en-US" b="1" dirty="0" err="1">
                <a:latin typeface="Consolas"/>
                <a:cs typeface="Consolas"/>
              </a:rPr>
              <a:t>assoc_get</a:t>
            </a:r>
            <a:r>
              <a:rPr lang="en-US" dirty="0"/>
              <a:t> </a:t>
            </a:r>
            <a:r>
              <a:rPr lang="en-US" u="sng" dirty="0">
                <a:solidFill>
                  <a:srgbClr val="C3CBDC"/>
                </a:solidFill>
              </a:rPr>
              <a:t>			</a:t>
            </a:r>
            <a:r>
              <a:rPr lang="en-US" dirty="0"/>
              <a:t> 15.7%</a:t>
            </a:r>
          </a:p>
          <a:p>
            <a:r>
              <a:rPr lang="en-US" dirty="0"/>
              <a:t>Range queries</a:t>
            </a:r>
          </a:p>
          <a:p>
            <a:pPr lvl="1"/>
            <a:r>
              <a:rPr lang="en-US" b="1" dirty="0" err="1">
                <a:latin typeface="Consolas"/>
                <a:cs typeface="Consolas"/>
              </a:rPr>
              <a:t>assoc_range</a:t>
            </a:r>
            <a:r>
              <a:rPr lang="en-US" dirty="0"/>
              <a:t> </a:t>
            </a:r>
            <a:r>
              <a:rPr lang="en-US" u="sng" dirty="0">
                <a:solidFill>
                  <a:srgbClr val="C3CBDC"/>
                </a:solidFill>
              </a:rPr>
              <a:t>		</a:t>
            </a:r>
            <a:r>
              <a:rPr lang="en-US" dirty="0" smtClean="0"/>
              <a:t> </a:t>
            </a:r>
            <a:r>
              <a:rPr lang="en-US" dirty="0"/>
              <a:t>40.9%</a:t>
            </a:r>
          </a:p>
          <a:p>
            <a:pPr lvl="1"/>
            <a:r>
              <a:rPr lang="en-US" b="1" dirty="0" err="1">
                <a:latin typeface="Consolas"/>
                <a:cs typeface="Consolas"/>
              </a:rPr>
              <a:t>assoc_time_range</a:t>
            </a:r>
            <a:r>
              <a:rPr lang="en-US" dirty="0"/>
              <a:t> </a:t>
            </a:r>
            <a:r>
              <a:rPr lang="en-US" u="sng" dirty="0">
                <a:solidFill>
                  <a:srgbClr val="C3CBDC"/>
                </a:solidFill>
              </a:rPr>
              <a:t>	</a:t>
            </a:r>
            <a:r>
              <a:rPr lang="en-US" u="sng" dirty="0" smtClean="0">
                <a:solidFill>
                  <a:srgbClr val="C3CBDC"/>
                </a:solidFill>
              </a:rPr>
              <a:t>	</a:t>
            </a:r>
            <a:r>
              <a:rPr lang="en-US" dirty="0" smtClean="0"/>
              <a:t> </a:t>
            </a:r>
            <a:r>
              <a:rPr lang="en-US" dirty="0"/>
              <a:t>2.8%</a:t>
            </a:r>
          </a:p>
          <a:p>
            <a:r>
              <a:rPr lang="en-US" dirty="0"/>
              <a:t>Count queries</a:t>
            </a:r>
          </a:p>
          <a:p>
            <a:pPr lvl="1"/>
            <a:r>
              <a:rPr lang="en-US" b="1" dirty="0" err="1">
                <a:latin typeface="Consolas"/>
                <a:cs typeface="Consolas"/>
              </a:rPr>
              <a:t>assoc_count</a:t>
            </a:r>
            <a:r>
              <a:rPr lang="en-US" dirty="0"/>
              <a:t> </a:t>
            </a:r>
            <a:r>
              <a:rPr lang="en-US" u="sng" dirty="0">
                <a:solidFill>
                  <a:srgbClr val="C3CBDC"/>
                </a:solidFill>
              </a:rPr>
              <a:t>		</a:t>
            </a:r>
            <a:r>
              <a:rPr lang="en-US" dirty="0"/>
              <a:t> 11.7%</a:t>
            </a:r>
          </a:p>
        </p:txBody>
      </p:sp>
      <p:sp>
        <p:nvSpPr>
          <p:cNvPr id="4" name="Content Placeholder 3"/>
          <p:cNvSpPr>
            <a:spLocks noGrp="1"/>
          </p:cNvSpPr>
          <p:nvPr>
            <p:ph sz="half" idx="2"/>
          </p:nvPr>
        </p:nvSpPr>
        <p:spPr/>
        <p:txBody>
          <a:bodyPr/>
          <a:lstStyle/>
          <a:p>
            <a:pPr marL="0" indent="0">
              <a:buNone/>
            </a:pPr>
            <a:r>
              <a:rPr lang="en-US" sz="2700" b="1" dirty="0">
                <a:solidFill>
                  <a:srgbClr val="333399"/>
                </a:solidFill>
              </a:rPr>
              <a:t>Writes – 0.2%</a:t>
            </a:r>
          </a:p>
          <a:p>
            <a:r>
              <a:rPr lang="en-US" dirty="0"/>
              <a:t>Create, update, delete for objects</a:t>
            </a:r>
          </a:p>
          <a:p>
            <a:pPr lvl="1"/>
            <a:r>
              <a:rPr lang="en-US" b="1" dirty="0" err="1">
                <a:latin typeface="Consolas"/>
                <a:cs typeface="Consolas"/>
              </a:rPr>
              <a:t>obj_add</a:t>
            </a:r>
            <a:r>
              <a:rPr lang="en-US" dirty="0"/>
              <a:t> </a:t>
            </a:r>
            <a:r>
              <a:rPr lang="en-US" u="sng" dirty="0">
                <a:solidFill>
                  <a:srgbClr val="C3CBDC"/>
                </a:solidFill>
              </a:rPr>
              <a:t>			</a:t>
            </a:r>
            <a:r>
              <a:rPr lang="en-US" dirty="0" smtClean="0"/>
              <a:t> </a:t>
            </a:r>
            <a:r>
              <a:rPr lang="en-US" dirty="0"/>
              <a:t>16.5%</a:t>
            </a:r>
          </a:p>
          <a:p>
            <a:pPr lvl="1"/>
            <a:r>
              <a:rPr lang="en-US" b="1" dirty="0" err="1">
                <a:latin typeface="Consolas"/>
                <a:cs typeface="Consolas"/>
              </a:rPr>
              <a:t>obj_update</a:t>
            </a:r>
            <a:r>
              <a:rPr lang="en-US" dirty="0"/>
              <a:t> </a:t>
            </a:r>
            <a:r>
              <a:rPr lang="en-US" u="sng" dirty="0">
                <a:solidFill>
                  <a:srgbClr val="C3CBDC"/>
                </a:solidFill>
              </a:rPr>
              <a:t>		</a:t>
            </a:r>
            <a:r>
              <a:rPr lang="en-US" dirty="0" smtClean="0"/>
              <a:t> </a:t>
            </a:r>
            <a:r>
              <a:rPr lang="en-US" dirty="0"/>
              <a:t>20.7%</a:t>
            </a:r>
          </a:p>
          <a:p>
            <a:pPr lvl="1"/>
            <a:r>
              <a:rPr lang="en-US" b="1" dirty="0" err="1">
                <a:latin typeface="Consolas"/>
                <a:cs typeface="Consolas"/>
              </a:rPr>
              <a:t>obj_del</a:t>
            </a:r>
            <a:r>
              <a:rPr lang="en-US" dirty="0"/>
              <a:t> </a:t>
            </a:r>
            <a:r>
              <a:rPr lang="en-US" u="sng" dirty="0">
                <a:solidFill>
                  <a:srgbClr val="C3CBDC"/>
                </a:solidFill>
              </a:rPr>
              <a:t>			</a:t>
            </a:r>
            <a:r>
              <a:rPr lang="en-US" dirty="0" smtClean="0"/>
              <a:t> </a:t>
            </a:r>
            <a:r>
              <a:rPr lang="en-US" dirty="0"/>
              <a:t>2.0%</a:t>
            </a:r>
          </a:p>
          <a:p>
            <a:r>
              <a:rPr lang="en-US" dirty="0"/>
              <a:t>Set and delete for associations</a:t>
            </a:r>
          </a:p>
          <a:p>
            <a:pPr lvl="1"/>
            <a:r>
              <a:rPr lang="en-US" b="1" dirty="0" err="1">
                <a:latin typeface="Consolas"/>
                <a:cs typeface="Consolas"/>
              </a:rPr>
              <a:t>assoc_add</a:t>
            </a:r>
            <a:r>
              <a:rPr lang="en-US" dirty="0"/>
              <a:t> </a:t>
            </a:r>
            <a:r>
              <a:rPr lang="en-US" u="sng" dirty="0">
                <a:solidFill>
                  <a:srgbClr val="C3CBDC"/>
                </a:solidFill>
              </a:rPr>
              <a:t>			</a:t>
            </a:r>
            <a:r>
              <a:rPr lang="en-US" dirty="0"/>
              <a:t> 52.5%</a:t>
            </a:r>
          </a:p>
          <a:p>
            <a:pPr lvl="1"/>
            <a:r>
              <a:rPr lang="en-US" b="1" dirty="0" err="1">
                <a:latin typeface="Consolas"/>
                <a:cs typeface="Consolas"/>
              </a:rPr>
              <a:t>assoc_del</a:t>
            </a:r>
            <a:r>
              <a:rPr lang="en-US" dirty="0"/>
              <a:t> </a:t>
            </a:r>
            <a:r>
              <a:rPr lang="en-US" u="sng" dirty="0">
                <a:solidFill>
                  <a:srgbClr val="C3CBDC"/>
                </a:solidFill>
              </a:rPr>
              <a:t>			</a:t>
            </a:r>
            <a:r>
              <a:rPr lang="en-US" dirty="0"/>
              <a:t> 8.3%</a:t>
            </a:r>
          </a:p>
        </p:txBody>
      </p:sp>
    </p:spTree>
    <p:extLst>
      <p:ext uri="{BB962C8B-B14F-4D97-AF65-F5344CB8AC3E}">
        <p14:creationId xmlns:p14="http://schemas.microsoft.com/office/powerpoint/2010/main" val="1642246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4025" y="2014538"/>
            <a:ext cx="4886325" cy="4371975"/>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b"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333399"/>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p>
        </p:txBody>
      </p:sp>
      <p:sp>
        <p:nvSpPr>
          <p:cNvPr id="2" name="Title 1"/>
          <p:cNvSpPr>
            <a:spLocks noGrp="1"/>
          </p:cNvSpPr>
          <p:nvPr>
            <p:ph type="title"/>
          </p:nvPr>
        </p:nvSpPr>
        <p:spPr/>
        <p:txBody>
          <a:bodyPr/>
          <a:lstStyle/>
          <a:p>
            <a:r>
              <a:rPr lang="en-US" dirty="0"/>
              <a:t>Independent Scaling by Separating Roles</a:t>
            </a:r>
          </a:p>
        </p:txBody>
      </p:sp>
      <p:sp>
        <p:nvSpPr>
          <p:cNvPr id="7" name="TextBox 6"/>
          <p:cNvSpPr txBox="1"/>
          <p:nvPr/>
        </p:nvSpPr>
        <p:spPr>
          <a:xfrm>
            <a:off x="1916906" y="2786063"/>
            <a:ext cx="2185988" cy="1546834"/>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Objects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lists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counts</a:t>
            </a:r>
          </a:p>
        </p:txBody>
      </p:sp>
      <p:sp>
        <p:nvSpPr>
          <p:cNvPr id="11" name="TextBox 10"/>
          <p:cNvSpPr txBox="1"/>
          <p:nvPr/>
        </p:nvSpPr>
        <p:spPr>
          <a:xfrm>
            <a:off x="1916906"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grpSp>
        <p:nvGrpSpPr>
          <p:cNvPr id="35" name="Group 34"/>
          <p:cNvGrpSpPr/>
          <p:nvPr/>
        </p:nvGrpSpPr>
        <p:grpSpPr>
          <a:xfrm>
            <a:off x="3910013" y="1596628"/>
            <a:ext cx="2314575" cy="546497"/>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24" name="TextBox 23"/>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38" name="Down Arrow 37"/>
          <p:cNvSpPr/>
          <p:nvPr/>
        </p:nvSpPr>
        <p:spPr bwMode="auto">
          <a:xfrm>
            <a:off x="4617244" y="2207419"/>
            <a:ext cx="900113" cy="86796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4938713" y="394335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552950" y="5068491"/>
            <a:ext cx="1028700" cy="835819"/>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61" name="Line Callout 1 60"/>
          <p:cNvSpPr/>
          <p:nvPr/>
        </p:nvSpPr>
        <p:spPr bwMode="auto">
          <a:xfrm>
            <a:off x="7060406" y="1307306"/>
            <a:ext cx="3857625" cy="10287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Stateless</a:t>
            </a:r>
          </a:p>
        </p:txBody>
      </p:sp>
      <p:sp>
        <p:nvSpPr>
          <p:cNvPr id="63" name="Line Callout 1 62"/>
          <p:cNvSpPr/>
          <p:nvPr/>
        </p:nvSpPr>
        <p:spPr bwMode="auto">
          <a:xfrm>
            <a:off x="7060406" y="4843462"/>
            <a:ext cx="3857625" cy="1157288"/>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bytes</a:t>
            </a:r>
          </a:p>
        </p:txBody>
      </p:sp>
      <p:sp>
        <p:nvSpPr>
          <p:cNvPr id="42" name="Line Callout 1 41"/>
          <p:cNvSpPr/>
          <p:nvPr/>
        </p:nvSpPr>
        <p:spPr bwMode="auto">
          <a:xfrm>
            <a:off x="7060406" y="2914650"/>
            <a:ext cx="3857625" cy="1092994"/>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read </a:t>
            </a: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qps</a:t>
            </a:r>
            <a:endParaRPr kumimoji="0" lang="en-US" sz="2363" b="0" i="0" u="none" strike="noStrike" kern="1200" cap="none" spc="0" normalizeH="0" baseline="0" noProof="0" dirty="0">
              <a:ln>
                <a:noFill/>
              </a:ln>
              <a:solidFill>
                <a:srgbClr val="000000"/>
              </a:solidFill>
              <a:effectLst/>
              <a:uLnTx/>
              <a:uFillTx/>
              <a:latin typeface="Vista Sans OT Reg"/>
              <a:sym typeface="Vista Sans OT Reg" charset="0"/>
            </a:endParaRPr>
          </a:p>
        </p:txBody>
      </p:sp>
      <p:grpSp>
        <p:nvGrpSpPr>
          <p:cNvPr id="6" name="Group 5"/>
          <p:cNvGrpSpPr/>
          <p:nvPr/>
        </p:nvGrpSpPr>
        <p:grpSpPr>
          <a:xfrm>
            <a:off x="4231481" y="3043237"/>
            <a:ext cx="1671638" cy="900113"/>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84087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0012" y="5036344"/>
            <a:ext cx="642938" cy="578644"/>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 name="Title 1"/>
          <p:cNvSpPr>
            <a:spLocks noGrp="1"/>
          </p:cNvSpPr>
          <p:nvPr>
            <p:ph type="title"/>
          </p:nvPr>
        </p:nvSpPr>
        <p:spPr/>
        <p:txBody>
          <a:bodyPr/>
          <a:lstStyle/>
          <a:p>
            <a:r>
              <a:rPr lang="en-US" dirty="0"/>
              <a:t>Subdividing the Data Center</a:t>
            </a:r>
          </a:p>
        </p:txBody>
      </p:sp>
      <p:grpSp>
        <p:nvGrpSpPr>
          <p:cNvPr id="35" name="Group 34"/>
          <p:cNvGrpSpPr/>
          <p:nvPr/>
        </p:nvGrpSpPr>
        <p:grpSpPr>
          <a:xfrm>
            <a:off x="3267075" y="1596628"/>
            <a:ext cx="2314575" cy="257175"/>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57" name="Magnetic Disk 56"/>
          <p:cNvSpPr/>
          <p:nvPr/>
        </p:nvSpPr>
        <p:spPr bwMode="auto">
          <a:xfrm>
            <a:off x="4038600" y="5100637"/>
            <a:ext cx="642938" cy="578644"/>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6" name="Group 5"/>
          <p:cNvGrpSpPr/>
          <p:nvPr/>
        </p:nvGrpSpPr>
        <p:grpSpPr>
          <a:xfrm>
            <a:off x="3588544" y="3043237"/>
            <a:ext cx="1671638" cy="900113"/>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49" name="Down Arrow 48"/>
          <p:cNvSpPr/>
          <p:nvPr/>
        </p:nvSpPr>
        <p:spPr bwMode="auto">
          <a:xfrm rot="20645275">
            <a:off x="3395663" y="195024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88926" y="196579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46030" y="194792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599502" y="1923557"/>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73547" y="1981228"/>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166810" y="199677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523914" y="1978907"/>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4977387" y="1954541"/>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6738937" y="1243013"/>
            <a:ext cx="4179094" cy="964406"/>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Inefficient failure detection</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switch traversals</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75" name="Line Callout 1 74"/>
          <p:cNvSpPr/>
          <p:nvPr/>
        </p:nvSpPr>
        <p:spPr bwMode="auto">
          <a:xfrm>
            <a:off x="6738937" y="3300412"/>
            <a:ext cx="4179094" cy="1092994"/>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open sockets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Lots of hot spots</a:t>
            </a:r>
          </a:p>
        </p:txBody>
      </p:sp>
      <p:sp>
        <p:nvSpPr>
          <p:cNvPr id="76" name="Down Arrow 75"/>
          <p:cNvSpPr/>
          <p:nvPr/>
        </p:nvSpPr>
        <p:spPr bwMode="auto">
          <a:xfrm rot="20645275">
            <a:off x="3717131" y="394334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10395" y="3958895"/>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467498" y="3941028"/>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095016" y="3974333"/>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488279" y="398987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4845383" y="397201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167187" y="5164931"/>
            <a:ext cx="642938" cy="578644"/>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295775" y="5229225"/>
            <a:ext cx="642938" cy="578644"/>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Tree>
    <p:custDataLst>
      <p:tags r:id="rId1"/>
    </p:custDataLst>
    <p:extLst>
      <p:ext uri="{BB962C8B-B14F-4D97-AF65-F5344CB8AC3E}">
        <p14:creationId xmlns:p14="http://schemas.microsoft.com/office/powerpoint/2010/main" val="2994812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Subdividing the Data Center</a:t>
            </a:r>
          </a:p>
        </p:txBody>
      </p:sp>
      <p:grpSp>
        <p:nvGrpSpPr>
          <p:cNvPr id="3" name="Group 2"/>
          <p:cNvGrpSpPr/>
          <p:nvPr/>
        </p:nvGrpSpPr>
        <p:grpSpPr>
          <a:xfrm>
            <a:off x="3910012" y="3043237"/>
            <a:ext cx="1157288" cy="900113"/>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4"/>
            <a:ext cx="1028323" cy="107523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560896" y="3884295"/>
            <a:ext cx="257175" cy="123999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031706" y="5036344"/>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56" name="Group 55"/>
          <p:cNvGrpSpPr/>
          <p:nvPr/>
        </p:nvGrpSpPr>
        <p:grpSpPr>
          <a:xfrm>
            <a:off x="5967412" y="3043237"/>
            <a:ext cx="1157288" cy="900113"/>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7" name="Group 66"/>
          <p:cNvGrpSpPr/>
          <p:nvPr/>
        </p:nvGrpSpPr>
        <p:grpSpPr>
          <a:xfrm>
            <a:off x="8024812" y="3043237"/>
            <a:ext cx="1157288" cy="900113"/>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4"/>
            <a:ext cx="1028323" cy="107523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4"/>
            <a:ext cx="1028323" cy="107523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244573" y="3851874"/>
            <a:ext cx="257175" cy="142113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7987478" y="3803756"/>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7648496" y="3726788"/>
            <a:ext cx="257175" cy="165421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76335" y="4007645"/>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74644" y="4071938"/>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024813" y="5036344"/>
            <a:ext cx="2828925" cy="642938"/>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Thundering herds</a:t>
            </a:r>
          </a:p>
        </p:txBody>
      </p:sp>
      <p:sp>
        <p:nvSpPr>
          <p:cNvPr id="124" name="Line Callout 1 123"/>
          <p:cNvSpPr/>
          <p:nvPr/>
        </p:nvSpPr>
        <p:spPr bwMode="auto">
          <a:xfrm flipH="1">
            <a:off x="1338263" y="4071937"/>
            <a:ext cx="2828925" cy="900113"/>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Follower and Leader Caches</a:t>
            </a:r>
          </a:p>
        </p:txBody>
      </p:sp>
      <p:grpSp>
        <p:nvGrpSpPr>
          <p:cNvPr id="5" name="Group 4"/>
          <p:cNvGrpSpPr/>
          <p:nvPr/>
        </p:nvGrpSpPr>
        <p:grpSpPr>
          <a:xfrm>
            <a:off x="3910012" y="2786062"/>
            <a:ext cx="1157288" cy="642938"/>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5"/>
            <a:ext cx="1028323" cy="707231"/>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031706" y="5357813"/>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5"/>
            <a:ext cx="1028323" cy="707231"/>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5"/>
            <a:ext cx="1028323" cy="707231"/>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394400" y="3447809"/>
            <a:ext cx="257175" cy="89826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139108" y="3252475"/>
            <a:ext cx="257175" cy="154001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7915134" y="3193921"/>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5"/>
            <a:ext cx="257175"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51484" y="3557587"/>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157288" cy="642938"/>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0" name="Group 79"/>
          <p:cNvGrpSpPr/>
          <p:nvPr/>
        </p:nvGrpSpPr>
        <p:grpSpPr>
          <a:xfrm>
            <a:off x="8089106" y="2786062"/>
            <a:ext cx="1157288" cy="642938"/>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6" name="Group 85"/>
          <p:cNvGrpSpPr/>
          <p:nvPr/>
        </p:nvGrpSpPr>
        <p:grpSpPr>
          <a:xfrm>
            <a:off x="6031706" y="4071937"/>
            <a:ext cx="1157288" cy="642938"/>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7" name="Down Arrow 126"/>
          <p:cNvSpPr/>
          <p:nvPr/>
        </p:nvSpPr>
        <p:spPr bwMode="auto">
          <a:xfrm rot="19987393" flipH="1">
            <a:off x="6221325" y="4675448"/>
            <a:ext cx="257175" cy="615894"/>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6651484" y="4843461"/>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Tree>
    <p:custDataLst>
      <p:tags r:id="rId1"/>
    </p:custDataLst>
    <p:extLst>
      <p:ext uri="{BB962C8B-B14F-4D97-AF65-F5344CB8AC3E}">
        <p14:creationId xmlns:p14="http://schemas.microsoft.com/office/powerpoint/2010/main" val="522808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50000"/>
                  </a:schemeClr>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rgbClr val="FCF3D3"/>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481-12E0-435F-9D3E-56C891711306}"/>
              </a:ext>
            </a:extLst>
          </p:cNvPr>
          <p:cNvSpPr>
            <a:spLocks noGrp="1"/>
          </p:cNvSpPr>
          <p:nvPr>
            <p:ph type="title"/>
          </p:nvPr>
        </p:nvSpPr>
        <p:spPr/>
        <p:txBody>
          <a:bodyPr/>
          <a:lstStyle/>
          <a:p>
            <a:r>
              <a:rPr lang="en-US" dirty="0"/>
              <a:t>What is “big data” usually about?</a:t>
            </a:r>
          </a:p>
        </p:txBody>
      </p:sp>
      <p:sp>
        <p:nvSpPr>
          <p:cNvPr id="3" name="Content Placeholder 2">
            <a:extLst>
              <a:ext uri="{FF2B5EF4-FFF2-40B4-BE49-F238E27FC236}">
                <a16:creationId xmlns:a16="http://schemas.microsoft.com/office/drawing/2014/main" id="{C438B368-801B-4371-B763-C184BD5A280D}"/>
              </a:ext>
            </a:extLst>
          </p:cNvPr>
          <p:cNvSpPr>
            <a:spLocks noGrp="1"/>
          </p:cNvSpPr>
          <p:nvPr>
            <p:ph idx="1"/>
          </p:nvPr>
        </p:nvSpPr>
        <p:spPr/>
        <p:txBody>
          <a:bodyPr/>
          <a:lstStyle/>
          <a:p>
            <a:r>
              <a:rPr lang="en-US" dirty="0"/>
              <a:t>Early in the cloud era, research at companies like Google and Amazon made it clear that people respond well to social networking tools and smarter advertising placement and recommendations.</a:t>
            </a:r>
          </a:p>
          <a:p>
            <a:endParaRPr lang="en-US" dirty="0"/>
          </a:p>
          <a:p>
            <a:r>
              <a:rPr lang="en-US" dirty="0"/>
              <a:t>The idea is simple: “People with Ken’s interest find this store fantastic.”   “Anne really like Eileen Fisher and might want to know about this 15% off sale on spring clothing.”   “Sarah had a flat tire and needs new ones.”</a:t>
            </a:r>
          </a:p>
        </p:txBody>
      </p:sp>
      <p:sp>
        <p:nvSpPr>
          <p:cNvPr id="4" name="Footer Placeholder 3">
            <a:extLst>
              <a:ext uri="{FF2B5EF4-FFF2-40B4-BE49-F238E27FC236}">
                <a16:creationId xmlns:a16="http://schemas.microsoft.com/office/drawing/2014/main" id="{EE91E2AA-6963-4940-A2FE-A7F6119B5E7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E2203AE-835A-42EE-9F8A-B70DB896E94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39177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Write-through Caching – Association Lists</a:t>
            </a:r>
          </a:p>
        </p:txBody>
      </p:sp>
      <p:sp>
        <p:nvSpPr>
          <p:cNvPr id="4" name="Rectangle 3"/>
          <p:cNvSpPr/>
          <p:nvPr/>
        </p:nvSpPr>
        <p:spPr bwMode="auto">
          <a:xfrm>
            <a:off x="3910012" y="2786062"/>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38600" y="2850356"/>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167187" y="2914650"/>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295775" y="2978944"/>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8" name="Group 7"/>
          <p:cNvGrpSpPr/>
          <p:nvPr/>
        </p:nvGrpSpPr>
        <p:grpSpPr>
          <a:xfrm>
            <a:off x="6031706" y="5357813"/>
            <a:ext cx="1028700" cy="771525"/>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X,…</a:t>
              </a: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8" name="Down Arrow 77"/>
          <p:cNvSpPr/>
          <p:nvPr/>
        </p:nvSpPr>
        <p:spPr bwMode="auto">
          <a:xfrm rot="7375108">
            <a:off x="5322331" y="3315191"/>
            <a:ext cx="257175" cy="10700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4"/>
            <a:ext cx="385763"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607344" cy="642938"/>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80" name="Group 79"/>
          <p:cNvGrpSpPr/>
          <p:nvPr/>
        </p:nvGrpSpPr>
        <p:grpSpPr>
          <a:xfrm>
            <a:off x="8089106" y="2786062"/>
            <a:ext cx="1157288" cy="642938"/>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8" name="Down Arrow 127"/>
          <p:cNvSpPr/>
          <p:nvPr/>
        </p:nvSpPr>
        <p:spPr bwMode="auto">
          <a:xfrm flipH="1">
            <a:off x="6353175" y="4779169"/>
            <a:ext cx="385763"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31" name="Down Arrow 130"/>
          <p:cNvSpPr/>
          <p:nvPr/>
        </p:nvSpPr>
        <p:spPr bwMode="auto">
          <a:xfrm flipH="1">
            <a:off x="6353175" y="1950244"/>
            <a:ext cx="385763" cy="77152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031706" y="4071937"/>
            <a:ext cx="1607344" cy="642938"/>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139" name="Group 138"/>
          <p:cNvGrpSpPr/>
          <p:nvPr/>
        </p:nvGrpSpPr>
        <p:grpSpPr>
          <a:xfrm>
            <a:off x="6031706" y="2786062"/>
            <a:ext cx="1607344" cy="642938"/>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grpSp>
        <p:nvGrpSpPr>
          <p:cNvPr id="151" name="Group 150"/>
          <p:cNvGrpSpPr/>
          <p:nvPr/>
        </p:nvGrpSpPr>
        <p:grpSpPr>
          <a:xfrm>
            <a:off x="6031706" y="4071937"/>
            <a:ext cx="1607344" cy="642938"/>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sp>
        <p:nvSpPr>
          <p:cNvPr id="3" name="Rectangle 2"/>
          <p:cNvSpPr/>
          <p:nvPr/>
        </p:nvSpPr>
        <p:spPr bwMode="auto">
          <a:xfrm>
            <a:off x="6803231" y="2143125"/>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7" name="Rectangle 156"/>
          <p:cNvSpPr/>
          <p:nvPr/>
        </p:nvSpPr>
        <p:spPr bwMode="auto">
          <a:xfrm>
            <a:off x="6803231" y="3557588"/>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8" name="Rectangle 157"/>
          <p:cNvSpPr/>
          <p:nvPr/>
        </p:nvSpPr>
        <p:spPr bwMode="auto">
          <a:xfrm>
            <a:off x="6803231" y="4843463"/>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9" name="Rectangle 158"/>
          <p:cNvSpPr/>
          <p:nvPr/>
        </p:nvSpPr>
        <p:spPr bwMode="auto">
          <a:xfrm>
            <a:off x="7639050" y="4972050"/>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0" name="Rectangle 159"/>
          <p:cNvSpPr/>
          <p:nvPr/>
        </p:nvSpPr>
        <p:spPr bwMode="auto">
          <a:xfrm>
            <a:off x="7639050" y="2271713"/>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1" name="Rectangle 160"/>
          <p:cNvSpPr/>
          <p:nvPr/>
        </p:nvSpPr>
        <p:spPr bwMode="auto">
          <a:xfrm>
            <a:off x="3588544"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2" name="Rectangle 161"/>
          <p:cNvSpPr/>
          <p:nvPr/>
        </p:nvSpPr>
        <p:spPr bwMode="auto">
          <a:xfrm>
            <a:off x="8539162"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3" name="Rectangle 162"/>
          <p:cNvSpPr/>
          <p:nvPr/>
        </p:nvSpPr>
        <p:spPr bwMode="auto">
          <a:xfrm>
            <a:off x="7639050" y="3686175"/>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grpSp>
        <p:nvGrpSpPr>
          <p:cNvPr id="164" name="Group 163"/>
          <p:cNvGrpSpPr/>
          <p:nvPr/>
        </p:nvGrpSpPr>
        <p:grpSpPr>
          <a:xfrm>
            <a:off x="6031706" y="5357813"/>
            <a:ext cx="1028700" cy="771525"/>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Y,…</a:t>
              </a:r>
            </a:p>
          </p:txBody>
        </p:sp>
      </p:grpSp>
      <p:sp>
        <p:nvSpPr>
          <p:cNvPr id="108" name="Rectangle 107"/>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50" name="Rectangle 149"/>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10" name="Down Arrow 109"/>
          <p:cNvSpPr/>
          <p:nvPr/>
        </p:nvSpPr>
        <p:spPr bwMode="auto">
          <a:xfrm rot="18175108">
            <a:off x="5329130" y="3614142"/>
            <a:ext cx="257175" cy="1070051"/>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Oval 4"/>
          <p:cNvSpPr/>
          <p:nvPr/>
        </p:nvSpPr>
        <p:spPr bwMode="auto">
          <a:xfrm>
            <a:off x="3698761" y="2494625"/>
            <a:ext cx="2204889" cy="1255843"/>
          </a:xfrm>
          <a:prstGeom prst="ellipse">
            <a:avLst/>
          </a:prstGeom>
          <a:noFill/>
          <a:ln w="571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TextBox 5"/>
          <p:cNvSpPr txBox="1"/>
          <p:nvPr/>
        </p:nvSpPr>
        <p:spPr>
          <a:xfrm>
            <a:off x="5637320" y="1802167"/>
            <a:ext cx="6178859" cy="923330"/>
          </a:xfrm>
          <a:prstGeom prst="rect">
            <a:avLst/>
          </a:prstGeom>
          <a:solidFill>
            <a:srgbClr val="FFC000"/>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ista Sans OT Reg"/>
              </a:rPr>
              <a:t>Ensure that range queries on association lists always work, even when a change has recently been made.  Not ACID, but “good enough” for TAO use cases.</a:t>
            </a:r>
          </a:p>
        </p:txBody>
      </p:sp>
      <p:cxnSp>
        <p:nvCxnSpPr>
          <p:cNvPr id="10" name="Straight Connector 9"/>
          <p:cNvCxnSpPr>
            <a:stCxn id="5" idx="6"/>
          </p:cNvCxnSpPr>
          <p:nvPr/>
        </p:nvCxnSpPr>
        <p:spPr bwMode="auto">
          <a:xfrm flipV="1">
            <a:off x="5903650" y="2721769"/>
            <a:ext cx="1028169" cy="400778"/>
          </a:xfrm>
          <a:prstGeom prst="line">
            <a:avLst/>
          </a:prstGeom>
          <a:solidFill>
            <a:srgbClr val="F0C423"/>
          </a:solidFill>
          <a:ln w="28575" cap="flat" cmpd="sng" algn="ctr">
            <a:solidFill>
              <a:schemeClr val="tx1"/>
            </a:solidFill>
            <a:prstDash val="solid"/>
            <a:round/>
            <a:headEnd type="arrow" w="med" len="med"/>
            <a:tailEnd type="none" w="med" len="med"/>
          </a:ln>
          <a:effectLst/>
        </p:spPr>
      </p:cxnSp>
    </p:spTree>
    <p:custDataLst>
      <p:tags r:id="rId1"/>
    </p:custDataLst>
    <p:extLst>
      <p:ext uri="{BB962C8B-B14F-4D97-AF65-F5344CB8AC3E}">
        <p14:creationId xmlns:p14="http://schemas.microsoft.com/office/powerpoint/2010/main" val="26721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10"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a:t>Asynchronous DB Replication</a:t>
            </a:r>
            <a:endParaRPr lang="en-US" sz="3375" dirty="0"/>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6" y="5293519"/>
            <a:ext cx="1168140"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52501" y="1950244"/>
            <a:ext cx="1485087"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38937"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5" name="Group 4"/>
          <p:cNvGrpSpPr/>
          <p:nvPr/>
        </p:nvGrpSpPr>
        <p:grpSpPr>
          <a:xfrm>
            <a:off x="2817019" y="2014538"/>
            <a:ext cx="3343275" cy="4018359"/>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131594" y="2014538"/>
            <a:ext cx="4950619" cy="4018359"/>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888206" y="4200525"/>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2" name="Rectangle 101"/>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3138488"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453063"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295775"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295775" y="4779169"/>
            <a:ext cx="321469" cy="385763"/>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060406"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9374981"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8217694"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099447" y="5325666"/>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131594" y="5550694"/>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7414023" y="5325667"/>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7446169" y="5550695"/>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8410575"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7703344"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8539162"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9213404"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81426"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617244"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291486"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609082" y="5486400"/>
            <a:ext cx="1671638" cy="128588"/>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609082" y="5709285"/>
            <a:ext cx="1671638" cy="128588"/>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rot="10800000">
            <a:off x="4617244"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823913" y="4136231"/>
            <a:ext cx="2507456" cy="964406"/>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Inval</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and refill embedded in SQL</a:t>
            </a:r>
          </a:p>
        </p:txBody>
      </p:sp>
      <p:sp>
        <p:nvSpPr>
          <p:cNvPr id="221" name="Line Callout 1 220"/>
          <p:cNvSpPr/>
          <p:nvPr/>
        </p:nvSpPr>
        <p:spPr bwMode="auto">
          <a:xfrm flipH="1">
            <a:off x="759619" y="2850356"/>
            <a:ext cx="2507456" cy="964406"/>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Writes forwarded to master</a:t>
            </a:r>
          </a:p>
        </p:txBody>
      </p:sp>
      <p:sp>
        <p:nvSpPr>
          <p:cNvPr id="222" name="Line Callout 1 221"/>
          <p:cNvSpPr/>
          <p:nvPr/>
        </p:nvSpPr>
        <p:spPr bwMode="auto">
          <a:xfrm flipH="1">
            <a:off x="888206" y="5357813"/>
            <a:ext cx="2507456" cy="964406"/>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Delivery after DB replication done</a:t>
            </a:r>
          </a:p>
        </p:txBody>
      </p:sp>
    </p:spTree>
    <p:custDataLst>
      <p:tags r:id="rId1"/>
    </p:custDataLst>
    <p:extLst>
      <p:ext uri="{BB962C8B-B14F-4D97-AF65-F5344CB8AC3E}">
        <p14:creationId xmlns:p14="http://schemas.microsoft.com/office/powerpoint/2010/main" val="3720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rgbClr val="816709"/>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Ideas</a:t>
            </a:r>
          </a:p>
        </p:txBody>
      </p:sp>
      <p:sp>
        <p:nvSpPr>
          <p:cNvPr id="6" name="Content Placeholder 5"/>
          <p:cNvSpPr>
            <a:spLocks noGrp="1"/>
          </p:cNvSpPr>
          <p:nvPr>
            <p:ph idx="1"/>
          </p:nvPr>
        </p:nvSpPr>
        <p:spPr/>
        <p:txBody>
          <a:bodyPr/>
          <a:lstStyle/>
          <a:p>
            <a:r>
              <a:rPr lang="en-US" dirty="0"/>
              <a:t>TAO has a “normal operations” pathway that offers pretty good properties, very similar to full ACID.</a:t>
            </a:r>
          </a:p>
          <a:p>
            <a:endParaRPr lang="en-US" dirty="0"/>
          </a:p>
          <a:p>
            <a:r>
              <a:rPr lang="en-US" dirty="0"/>
              <a:t>But they also have backup pathways for almost everything, to try to preserve updates (like unfollow, or unfriend, or friend, or like) even if connectivity to some portion of the system is disrupted.</a:t>
            </a:r>
          </a:p>
          <a:p>
            <a:endParaRPr lang="en-US" dirty="0"/>
          </a:p>
          <a:p>
            <a:r>
              <a:rPr lang="en-US" dirty="0"/>
              <a:t>This gives a kind of self-repairing form of fault tolerance.  It doesn’t promise a clean ACID model, yet is pretty close to that.</a:t>
            </a:r>
          </a:p>
        </p:txBody>
      </p:sp>
    </p:spTree>
    <p:extLst>
      <p:ext uri="{BB962C8B-B14F-4D97-AF65-F5344CB8AC3E}">
        <p14:creationId xmlns:p14="http://schemas.microsoft.com/office/powerpoint/2010/main" val="2280875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7896225" y="5197078"/>
            <a:ext cx="1028700" cy="835819"/>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203" name="Group 202"/>
          <p:cNvGrpSpPr/>
          <p:nvPr/>
        </p:nvGrpSpPr>
        <p:grpSpPr>
          <a:xfrm>
            <a:off x="6738938" y="2978944"/>
            <a:ext cx="1028700" cy="642938"/>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208" name="Group 207"/>
          <p:cNvGrpSpPr/>
          <p:nvPr/>
        </p:nvGrpSpPr>
        <p:grpSpPr>
          <a:xfrm>
            <a:off x="9053513" y="2978944"/>
            <a:ext cx="1028700" cy="642938"/>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2" name="Title 1"/>
          <p:cNvSpPr>
            <a:spLocks noGrp="1"/>
          </p:cNvSpPr>
          <p:nvPr>
            <p:ph type="title"/>
          </p:nvPr>
        </p:nvSpPr>
        <p:spPr/>
        <p:txBody>
          <a:bodyPr/>
          <a:lstStyle/>
          <a:p>
            <a:r>
              <a:rPr lang="en-US" dirty="0"/>
              <a:t>Improving Availability: Read Failover</a:t>
            </a:r>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7" y="5293519"/>
            <a:ext cx="1585162"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72663" y="1950244"/>
            <a:ext cx="1485087" cy="403957"/>
          </a:xfrm>
          <a:prstGeom prst="rect">
            <a:avLst/>
          </a:prstGeom>
          <a:noFill/>
        </p:spPr>
        <p:txBody>
          <a:bodyPr wrap="none" rtlCol="0">
            <a:spAutoFit/>
          </a:bodyPr>
          <a:lstStyle/>
          <a:p>
            <a:pPr marL="0" marR="0" lvl="0" indent="0" algn="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59190" y="1435894"/>
            <a:ext cx="3130141"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3" name="Group 2"/>
          <p:cNvGrpSpPr/>
          <p:nvPr/>
        </p:nvGrpSpPr>
        <p:grpSpPr>
          <a:xfrm>
            <a:off x="2817019" y="2014538"/>
            <a:ext cx="845004" cy="257175"/>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817019" y="2978944"/>
            <a:ext cx="1028700" cy="642938"/>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74306" y="5197078"/>
            <a:ext cx="1028700" cy="835819"/>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6" name="Down Arrow 75"/>
          <p:cNvSpPr/>
          <p:nvPr/>
        </p:nvSpPr>
        <p:spPr bwMode="auto">
          <a:xfrm>
            <a:off x="2881313"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167187"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74306" y="4071937"/>
            <a:ext cx="1028700" cy="642938"/>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74306" y="2978944"/>
            <a:ext cx="1028700" cy="642938"/>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131594" y="2978944"/>
            <a:ext cx="1028700" cy="642938"/>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74306" y="2014538"/>
            <a:ext cx="845004" cy="257175"/>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131594" y="2014538"/>
            <a:ext cx="845004" cy="257175"/>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28" name="Down Arrow 127"/>
          <p:cNvSpPr/>
          <p:nvPr/>
        </p:nvSpPr>
        <p:spPr bwMode="auto">
          <a:xfrm>
            <a:off x="4038600"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195888"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626252"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424363"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156737"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6738937" y="2014538"/>
            <a:ext cx="845004" cy="257175"/>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6738938" y="2978944"/>
            <a:ext cx="1028700" cy="642938"/>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7896225" y="5197078"/>
            <a:ext cx="1028700" cy="835819"/>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2" name="Down Arrow 141"/>
          <p:cNvSpPr/>
          <p:nvPr/>
        </p:nvSpPr>
        <p:spPr bwMode="auto">
          <a:xfrm>
            <a:off x="6803231"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089106"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7896225" y="407193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8024812" y="415766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8153400" y="424338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147" name="Group 146"/>
          <p:cNvGrpSpPr/>
          <p:nvPr/>
        </p:nvGrpSpPr>
        <p:grpSpPr>
          <a:xfrm>
            <a:off x="7896225" y="2978944"/>
            <a:ext cx="1028700" cy="642938"/>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7896225" y="2014538"/>
            <a:ext cx="845004" cy="257175"/>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9053512" y="2014538"/>
            <a:ext cx="845004" cy="257175"/>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1" name="Down Arrow 150"/>
          <p:cNvSpPr/>
          <p:nvPr/>
        </p:nvSpPr>
        <p:spPr bwMode="auto">
          <a:xfrm>
            <a:off x="7960519"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9117806"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7548171"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8346281"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9078656"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888206" y="4179094"/>
            <a:ext cx="1800225"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7" name="Down Arrow 106"/>
          <p:cNvSpPr/>
          <p:nvPr/>
        </p:nvSpPr>
        <p:spPr bwMode="auto">
          <a:xfrm rot="2805818" flipH="1">
            <a:off x="7548171" y="2385527"/>
            <a:ext cx="192881" cy="539916"/>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8312725" y="3990848"/>
            <a:ext cx="1137244" cy="1104642"/>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362347" y="3162654"/>
            <a:ext cx="192881" cy="2654388"/>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099447"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7414022"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8346281" y="3686175"/>
            <a:ext cx="192881" cy="321469"/>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153400" y="3557587"/>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7960519" y="2336006"/>
            <a:ext cx="450056" cy="578644"/>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7896225" y="2336006"/>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089106" y="4779169"/>
            <a:ext cx="321469" cy="385763"/>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7960519" y="4714875"/>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153400" y="4243387"/>
            <a:ext cx="642938" cy="385763"/>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8281987" y="432911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218" name="Group 217"/>
          <p:cNvGrpSpPr/>
          <p:nvPr/>
        </p:nvGrpSpPr>
        <p:grpSpPr>
          <a:xfrm>
            <a:off x="3974306" y="4071937"/>
            <a:ext cx="1028700" cy="642938"/>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1437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 Summary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89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Single-server Cache Node Peak Observed Capacity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Write latency</a:t>
            </a:r>
          </a:p>
        </p:txBody>
      </p:sp>
      <p:sp>
        <p:nvSpPr>
          <p:cNvPr id="11266" name="Rectangle 2"/>
          <p:cNvSpPr>
            <a:spLocks noGrp="1" noChangeArrowheads="1"/>
          </p:cNvSpPr>
          <p:nvPr>
            <p:ph type="body" idx="1"/>
          </p:nvPr>
        </p:nvSpPr>
        <p:spPr>
          <a:xfrm>
            <a:off x="1273969" y="1092994"/>
            <a:ext cx="9644063" cy="5111353"/>
          </a:xfrm>
          <a:ln/>
        </p:spPr>
        <p:txBody>
          <a:bodyPr/>
          <a:lstStyle/>
          <a:p>
            <a:endParaRPr lang="en-US" dirty="0"/>
          </a:p>
          <a:p>
            <a:pPr marL="0" lvl="1" indent="0">
              <a:buNone/>
            </a:pPr>
            <a:endParaRPr lang="en-US" dirty="0"/>
          </a:p>
          <a:p>
            <a:pPr marL="0" lvl="1" indent="0">
              <a:buNone/>
            </a:pP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1500188"/>
            <a:ext cx="7880171" cy="4746012"/>
          </a:xfrm>
          <a:prstGeom prst="rect">
            <a:avLst/>
          </a:prstGeom>
        </p:spPr>
      </p:pic>
    </p:spTree>
    <p:extLst>
      <p:ext uri="{BB962C8B-B14F-4D97-AF65-F5344CB8AC3E}">
        <p14:creationId xmlns:p14="http://schemas.microsoft.com/office/powerpoint/2010/main" val="889824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22397-EEA1-479C-BAF4-4E94BBE5EB6B}"/>
              </a:ext>
            </a:extLst>
          </p:cNvPr>
          <p:cNvSpPr>
            <a:spLocks noGrp="1"/>
          </p:cNvSpPr>
          <p:nvPr>
            <p:ph type="title"/>
          </p:nvPr>
        </p:nvSpPr>
        <p:spPr/>
        <p:txBody>
          <a:bodyPr/>
          <a:lstStyle/>
          <a:p>
            <a:r>
              <a:rPr lang="en-US" dirty="0"/>
              <a:t>Not on this slide set</a:t>
            </a:r>
          </a:p>
        </p:txBody>
      </p:sp>
      <p:sp>
        <p:nvSpPr>
          <p:cNvPr id="6" name="Content Placeholder 5">
            <a:extLst>
              <a:ext uri="{FF2B5EF4-FFF2-40B4-BE49-F238E27FC236}">
                <a16:creationId xmlns:a16="http://schemas.microsoft.com/office/drawing/2014/main" id="{FF00E4B7-53F3-4461-ABA2-074809E9884C}"/>
              </a:ext>
            </a:extLst>
          </p:cNvPr>
          <p:cNvSpPr>
            <a:spLocks noGrp="1"/>
          </p:cNvSpPr>
          <p:nvPr>
            <p:ph idx="1"/>
          </p:nvPr>
        </p:nvSpPr>
        <p:spPr/>
        <p:txBody>
          <a:bodyPr/>
          <a:lstStyle/>
          <a:p>
            <a:r>
              <a:rPr lang="en-US" i="1" dirty="0"/>
              <a:t>Much </a:t>
            </a:r>
            <a:r>
              <a:rPr lang="en-US" dirty="0"/>
              <a:t>more data about performance under various conditions</a:t>
            </a:r>
          </a:p>
          <a:p>
            <a:r>
              <a:rPr lang="en-US" dirty="0"/>
              <a:t>The role of association time in optimizing cache hit rates</a:t>
            </a:r>
          </a:p>
          <a:p>
            <a:r>
              <a:rPr lang="en-US" dirty="0"/>
              <a:t>Optimized graph-specific data structures</a:t>
            </a:r>
          </a:p>
          <a:p>
            <a:r>
              <a:rPr lang="en-US" dirty="0"/>
              <a:t>Write failover</a:t>
            </a:r>
          </a:p>
          <a:p>
            <a:r>
              <a:rPr lang="en-US" dirty="0"/>
              <a:t>Failure recovery</a:t>
            </a:r>
          </a:p>
          <a:p>
            <a:r>
              <a:rPr lang="en-US" dirty="0"/>
              <a:t>Workload characterization</a:t>
            </a:r>
          </a:p>
          <a:p>
            <a:endParaRPr lang="en-US" dirty="0"/>
          </a:p>
          <a:p>
            <a:endParaRPr lang="en-US" i="1" dirty="0"/>
          </a:p>
        </p:txBody>
      </p:sp>
    </p:spTree>
    <p:extLst>
      <p:ext uri="{BB962C8B-B14F-4D97-AF65-F5344CB8AC3E}">
        <p14:creationId xmlns:p14="http://schemas.microsoft.com/office/powerpoint/2010/main" val="4065748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E26-0428-4107-9DC1-CD17C588700A}"/>
              </a:ext>
            </a:extLst>
          </p:cNvPr>
          <p:cNvSpPr>
            <a:spLocks noGrp="1"/>
          </p:cNvSpPr>
          <p:nvPr>
            <p:ph type="title"/>
          </p:nvPr>
        </p:nvSpPr>
        <p:spPr/>
        <p:txBody>
          <a:bodyPr/>
          <a:lstStyle/>
          <a:p>
            <a:r>
              <a:rPr lang="en-US" b="1" dirty="0">
                <a:solidFill>
                  <a:srgbClr val="C00000"/>
                </a:solidFill>
              </a:rPr>
              <a:t>What will come next?</a:t>
            </a:r>
          </a:p>
        </p:txBody>
      </p:sp>
      <p:sp>
        <p:nvSpPr>
          <p:cNvPr id="3" name="Text Placeholder 2">
            <a:extLst>
              <a:ext uri="{FF2B5EF4-FFF2-40B4-BE49-F238E27FC236}">
                <a16:creationId xmlns:a16="http://schemas.microsoft.com/office/drawing/2014/main" id="{47A7253D-567C-4ADF-96D3-4A7DDE1B68D5}"/>
              </a:ext>
            </a:extLst>
          </p:cNvPr>
          <p:cNvSpPr>
            <a:spLocks noGrp="1"/>
          </p:cNvSpPr>
          <p:nvPr>
            <p:ph type="body" idx="1"/>
          </p:nvPr>
        </p:nvSpPr>
        <p:spPr/>
        <p:txBody>
          <a:bodyPr/>
          <a:lstStyle/>
          <a:p>
            <a:r>
              <a:rPr lang="en-US" b="1" dirty="0"/>
              <a:t>(End-of-TAO)</a:t>
            </a:r>
          </a:p>
        </p:txBody>
      </p:sp>
      <p:sp>
        <p:nvSpPr>
          <p:cNvPr id="4" name="Footer Placeholder 3">
            <a:extLst>
              <a:ext uri="{FF2B5EF4-FFF2-40B4-BE49-F238E27FC236}">
                <a16:creationId xmlns:a16="http://schemas.microsoft.com/office/drawing/2014/main" id="{83250A68-5331-4468-B1E8-C99B7C0F4BD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F444B7E-EAAC-4BD1-8EA0-A3DD04BDC5EE}"/>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5371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728-DBA1-48ED-8044-AF80C351C448}"/>
              </a:ext>
            </a:extLst>
          </p:cNvPr>
          <p:cNvSpPr>
            <a:spLocks noGrp="1"/>
          </p:cNvSpPr>
          <p:nvPr>
            <p:ph type="title"/>
          </p:nvPr>
        </p:nvSpPr>
        <p:spPr>
          <a:xfrm>
            <a:off x="1024127" y="585216"/>
            <a:ext cx="10959787" cy="1499616"/>
          </a:xfrm>
        </p:spPr>
        <p:txBody>
          <a:bodyPr/>
          <a:lstStyle/>
          <a:p>
            <a:r>
              <a:rPr lang="en-US" dirty="0"/>
              <a:t>they had a lot of customers and data</a:t>
            </a:r>
          </a:p>
        </p:txBody>
      </p:sp>
      <p:sp>
        <p:nvSpPr>
          <p:cNvPr id="3" name="Content Placeholder 2">
            <a:extLst>
              <a:ext uri="{FF2B5EF4-FFF2-40B4-BE49-F238E27FC236}">
                <a16:creationId xmlns:a16="http://schemas.microsoft.com/office/drawing/2014/main" id="{D2D1C455-099B-4FFF-955D-EF9D3D119CFD}"/>
              </a:ext>
            </a:extLst>
          </p:cNvPr>
          <p:cNvSpPr>
            <a:spLocks noGrp="1"/>
          </p:cNvSpPr>
          <p:nvPr>
            <p:ph idx="1"/>
          </p:nvPr>
        </p:nvSpPr>
        <p:spPr/>
        <p:txBody>
          <a:bodyPr/>
          <a:lstStyle/>
          <a:p>
            <a:r>
              <a:rPr lang="en-US" dirty="0"/>
              <a:t>Web search and product search tools needed to deal with billions of web pages and hundreds of millions of products.</a:t>
            </a:r>
          </a:p>
          <a:p>
            <a:endParaRPr lang="en-US" dirty="0"/>
          </a:p>
          <a:p>
            <a:r>
              <a:rPr lang="en-US" dirty="0"/>
              <a:t>Billions of people use these modern platforms.</a:t>
            </a:r>
          </a:p>
          <a:p>
            <a:endParaRPr lang="en-US" dirty="0"/>
          </a:p>
          <a:p>
            <a:r>
              <a:rPr lang="en-US" dirty="0"/>
              <a:t>So simple ideas still involve enormous data objects that simply can’t fit in memory on modern machines.  And yet in-memory computing is far faster than any form of disk-based storage and computing!</a:t>
            </a:r>
          </a:p>
        </p:txBody>
      </p:sp>
      <p:sp>
        <p:nvSpPr>
          <p:cNvPr id="4" name="Footer Placeholder 3">
            <a:extLst>
              <a:ext uri="{FF2B5EF4-FFF2-40B4-BE49-F238E27FC236}">
                <a16:creationId xmlns:a16="http://schemas.microsoft.com/office/drawing/2014/main" id="{8B56163D-BC23-4F2E-9DC4-8F79CB328D7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FCCAC28-7FA6-4EFD-B708-47ACA515097B}"/>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49135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17D377-A33E-427D-B5E9-A3F0F63B5AA6}"/>
              </a:ext>
            </a:extLst>
          </p:cNvPr>
          <p:cNvSpPr>
            <a:spLocks noGrp="1"/>
          </p:cNvSpPr>
          <p:nvPr>
            <p:ph type="title"/>
          </p:nvPr>
        </p:nvSpPr>
        <p:spPr/>
        <p:txBody>
          <a:bodyPr/>
          <a:lstStyle/>
          <a:p>
            <a:r>
              <a:rPr lang="en-US" dirty="0"/>
              <a:t>As we look beyond Spark and TAO…</a:t>
            </a:r>
          </a:p>
        </p:txBody>
      </p:sp>
      <p:sp>
        <p:nvSpPr>
          <p:cNvPr id="7" name="Content Placeholder 6">
            <a:extLst>
              <a:ext uri="{FF2B5EF4-FFF2-40B4-BE49-F238E27FC236}">
                <a16:creationId xmlns:a16="http://schemas.microsoft.com/office/drawing/2014/main" id="{1652D9C5-148F-4720-8B1C-DF8ED4334BCB}"/>
              </a:ext>
            </a:extLst>
          </p:cNvPr>
          <p:cNvSpPr>
            <a:spLocks noGrp="1"/>
          </p:cNvSpPr>
          <p:nvPr>
            <p:ph idx="1"/>
          </p:nvPr>
        </p:nvSpPr>
        <p:spPr/>
        <p:txBody>
          <a:bodyPr/>
          <a:lstStyle/>
          <a:p>
            <a:r>
              <a:rPr lang="en-US" dirty="0"/>
              <a:t>TAO showed us that the Hadoop style of computing on </a:t>
            </a:r>
            <a:r>
              <a:rPr lang="en-US" dirty="0" err="1"/>
              <a:t>sharded</a:t>
            </a:r>
            <a:r>
              <a:rPr lang="en-US" dirty="0"/>
              <a:t> data isn’t really enough.</a:t>
            </a:r>
          </a:p>
          <a:p>
            <a:endParaRPr lang="en-US" dirty="0"/>
          </a:p>
          <a:p>
            <a:r>
              <a:rPr lang="en-US" dirty="0"/>
              <a:t>We also need a data ingress infrastructure optimized for the expected workload and customized for the specifics of the target setting.</a:t>
            </a:r>
          </a:p>
          <a:p>
            <a:endParaRPr lang="en-US" dirty="0"/>
          </a:p>
          <a:p>
            <a:r>
              <a:rPr lang="en-US" dirty="0"/>
              <a:t>Because Facebook has such a social-network centrism, it makes sense that the company would innovate on social network graph infrastructure tools</a:t>
            </a:r>
          </a:p>
        </p:txBody>
      </p:sp>
      <p:sp>
        <p:nvSpPr>
          <p:cNvPr id="4" name="Footer Placeholder 3">
            <a:extLst>
              <a:ext uri="{FF2B5EF4-FFF2-40B4-BE49-F238E27FC236}">
                <a16:creationId xmlns:a16="http://schemas.microsoft.com/office/drawing/2014/main" id="{9165ED80-F9EE-459E-A5D6-8A7CD2A347C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D793D73-2325-4CB4-9531-CF3E94D605E9}"/>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483538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AB38-82D6-42E5-9983-6780557D2EC1}"/>
              </a:ext>
            </a:extLst>
          </p:cNvPr>
          <p:cNvSpPr>
            <a:spLocks noGrp="1"/>
          </p:cNvSpPr>
          <p:nvPr>
            <p:ph type="title"/>
          </p:nvPr>
        </p:nvSpPr>
        <p:spPr/>
        <p:txBody>
          <a:bodyPr/>
          <a:lstStyle/>
          <a:p>
            <a:r>
              <a:rPr lang="en-US" dirty="0"/>
              <a:t>The edge and IoT</a:t>
            </a:r>
          </a:p>
        </p:txBody>
      </p:sp>
      <p:sp>
        <p:nvSpPr>
          <p:cNvPr id="3" name="Content Placeholder 2">
            <a:extLst>
              <a:ext uri="{FF2B5EF4-FFF2-40B4-BE49-F238E27FC236}">
                <a16:creationId xmlns:a16="http://schemas.microsoft.com/office/drawing/2014/main" id="{F7C64A99-1A80-4CC0-AD58-68D9F5E88D48}"/>
              </a:ext>
            </a:extLst>
          </p:cNvPr>
          <p:cNvSpPr>
            <a:spLocks noGrp="1"/>
          </p:cNvSpPr>
          <p:nvPr>
            <p:ph idx="1"/>
          </p:nvPr>
        </p:nvSpPr>
        <p:spPr/>
        <p:txBody>
          <a:bodyPr/>
          <a:lstStyle/>
          <a:p>
            <a:r>
              <a:rPr lang="en-US" dirty="0"/>
              <a:t>Edge computing will demand new architectures and tools, as well!</a:t>
            </a:r>
          </a:p>
          <a:p>
            <a:endParaRPr lang="en-US" dirty="0"/>
          </a:p>
          <a:p>
            <a:r>
              <a:rPr lang="en-US" dirty="0"/>
              <a:t>Up to now we have treated IoT computing as if it would be mostly a job for standard big-data analytics.  </a:t>
            </a:r>
          </a:p>
          <a:p>
            <a:endParaRPr lang="en-US" dirty="0"/>
          </a:p>
          <a:p>
            <a:r>
              <a:rPr lang="en-US" dirty="0"/>
              <a:t>But in fact real IoT and edge applications have a “social structure” of their own, emerging from the roles the various elements are playing</a:t>
            </a:r>
          </a:p>
        </p:txBody>
      </p:sp>
      <p:sp>
        <p:nvSpPr>
          <p:cNvPr id="4" name="Footer Placeholder 3">
            <a:extLst>
              <a:ext uri="{FF2B5EF4-FFF2-40B4-BE49-F238E27FC236}">
                <a16:creationId xmlns:a16="http://schemas.microsoft.com/office/drawing/2014/main" id="{4067ADE7-30A6-4669-9AA5-B6DCA654946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2103F4C-21EB-4FAC-8D4D-06704E7859D5}"/>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968797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B96-121F-4249-9E3E-FCDB147EBE2B}"/>
              </a:ext>
            </a:extLst>
          </p:cNvPr>
          <p:cNvSpPr>
            <a:spLocks noGrp="1"/>
          </p:cNvSpPr>
          <p:nvPr>
            <p:ph type="title"/>
          </p:nvPr>
        </p:nvSpPr>
        <p:spPr/>
        <p:txBody>
          <a:bodyPr/>
          <a:lstStyle/>
          <a:p>
            <a:r>
              <a:rPr lang="en-US" dirty="0"/>
              <a:t>Think of smart cars in a smart city</a:t>
            </a:r>
          </a:p>
        </p:txBody>
      </p:sp>
      <p:sp>
        <p:nvSpPr>
          <p:cNvPr id="3" name="Content Placeholder 2">
            <a:extLst>
              <a:ext uri="{FF2B5EF4-FFF2-40B4-BE49-F238E27FC236}">
                <a16:creationId xmlns:a16="http://schemas.microsoft.com/office/drawing/2014/main" id="{21EC4444-22FE-432A-B61D-6DBE2C906EEC}"/>
              </a:ext>
            </a:extLst>
          </p:cNvPr>
          <p:cNvSpPr>
            <a:spLocks noGrp="1"/>
          </p:cNvSpPr>
          <p:nvPr>
            <p:ph idx="1"/>
          </p:nvPr>
        </p:nvSpPr>
        <p:spPr/>
        <p:txBody>
          <a:bodyPr>
            <a:normAutofit lnSpcReduction="10000"/>
          </a:bodyPr>
          <a:lstStyle/>
          <a:p>
            <a:r>
              <a:rPr lang="en-US" dirty="0"/>
              <a:t>Each vehicle has its own on-board computing infrastructure and a lot of knowledge of its current task, goals, plans.</a:t>
            </a:r>
          </a:p>
          <a:p>
            <a:endParaRPr lang="en-US" dirty="0"/>
          </a:p>
          <a:p>
            <a:r>
              <a:rPr lang="en-US" dirty="0"/>
              <a:t>Around it are smart urban support solutions, like smart traffic intersections and people carrying smart devices</a:t>
            </a:r>
          </a:p>
          <a:p>
            <a:endParaRPr lang="en-US" dirty="0"/>
          </a:p>
          <a:p>
            <a:r>
              <a:rPr lang="en-US" dirty="0"/>
              <a:t>The next generation of applications will need to put those together to create high value for consumers (and high value companies to provide those solutions)</a:t>
            </a:r>
          </a:p>
        </p:txBody>
      </p:sp>
      <p:sp>
        <p:nvSpPr>
          <p:cNvPr id="4" name="Footer Placeholder 3">
            <a:extLst>
              <a:ext uri="{FF2B5EF4-FFF2-40B4-BE49-F238E27FC236}">
                <a16:creationId xmlns:a16="http://schemas.microsoft.com/office/drawing/2014/main" id="{E88EA036-22A7-4FA8-8D1B-4A1929FBB6F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59B31B6-BCB8-4B0D-A2D9-5A92F0DD4D82}"/>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700590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70593-A46B-4073-BD3B-D7D44D911FAC}"/>
              </a:ext>
            </a:extLst>
          </p:cNvPr>
          <p:cNvSpPr>
            <a:spLocks noGrp="1"/>
          </p:cNvSpPr>
          <p:nvPr>
            <p:ph type="title"/>
          </p:nvPr>
        </p:nvSpPr>
        <p:spPr/>
        <p:txBody>
          <a:bodyPr/>
          <a:lstStyle/>
          <a:p>
            <a:r>
              <a:rPr lang="en-US" dirty="0"/>
              <a:t>Two of my favorite examples</a:t>
            </a:r>
          </a:p>
        </p:txBody>
      </p:sp>
      <p:sp>
        <p:nvSpPr>
          <p:cNvPr id="3" name="Footer Placeholder 2">
            <a:extLst>
              <a:ext uri="{FF2B5EF4-FFF2-40B4-BE49-F238E27FC236}">
                <a16:creationId xmlns:a16="http://schemas.microsoft.com/office/drawing/2014/main" id="{1947BBFC-0A98-4DFB-B4E2-5B5528160C04}"/>
              </a:ext>
            </a:extLst>
          </p:cNvPr>
          <p:cNvSpPr>
            <a:spLocks noGrp="1"/>
          </p:cNvSpPr>
          <p:nvPr>
            <p:ph type="ftr" sz="quarter" idx="11"/>
          </p:nvPr>
        </p:nvSpPr>
        <p:spPr/>
        <p:txBody>
          <a:bodyPr/>
          <a:lstStyle/>
          <a:p>
            <a:r>
              <a:rPr lang="en-US"/>
              <a:t>Ken Birman (ken@cs.cornell.edu)                                                                           </a:t>
            </a:r>
          </a:p>
        </p:txBody>
      </p:sp>
      <p:sp>
        <p:nvSpPr>
          <p:cNvPr id="4" name="Slide Number Placeholder 3">
            <a:extLst>
              <a:ext uri="{FF2B5EF4-FFF2-40B4-BE49-F238E27FC236}">
                <a16:creationId xmlns:a16="http://schemas.microsoft.com/office/drawing/2014/main" id="{3703EADA-2204-4833-8A09-5E63FDCE401E}"/>
              </a:ext>
            </a:extLst>
          </p:cNvPr>
          <p:cNvSpPr>
            <a:spLocks noGrp="1"/>
          </p:cNvSpPr>
          <p:nvPr>
            <p:ph type="sldNum" sz="quarter" idx="12"/>
          </p:nvPr>
        </p:nvSpPr>
        <p:spPr/>
        <p:txBody>
          <a:bodyPr/>
          <a:lstStyle/>
          <a:p>
            <a:fld id="{26165642-2DC6-4995-8FB3-76453B93C11F}" type="slidenum">
              <a:rPr lang="en-US" smtClean="0"/>
              <a:pPr/>
              <a:t>43</a:t>
            </a:fld>
            <a:endParaRPr lang="en-US"/>
          </a:p>
        </p:txBody>
      </p:sp>
      <p:graphicFrame>
        <p:nvGraphicFramePr>
          <p:cNvPr id="8" name="Object 7">
            <a:extLst>
              <a:ext uri="{FF2B5EF4-FFF2-40B4-BE49-F238E27FC236}">
                <a16:creationId xmlns:a16="http://schemas.microsoft.com/office/drawing/2014/main" id="{2272D146-0A74-49F4-A68B-E42E58C65003}"/>
              </a:ext>
            </a:extLst>
          </p:cNvPr>
          <p:cNvGraphicFramePr>
            <a:graphicFrameLocks noChangeAspect="1"/>
          </p:cNvGraphicFramePr>
          <p:nvPr>
            <p:extLst/>
          </p:nvPr>
        </p:nvGraphicFramePr>
        <p:xfrm>
          <a:off x="1759780" y="2540190"/>
          <a:ext cx="2495550" cy="2609850"/>
        </p:xfrm>
        <a:graphic>
          <a:graphicData uri="http://schemas.openxmlformats.org/presentationml/2006/ole">
            <mc:AlternateContent xmlns:mc="http://schemas.openxmlformats.org/markup-compatibility/2006">
              <mc:Choice xmlns:v="urn:schemas-microsoft-com:vml" Requires="v">
                <p:oleObj spid="_x0000_s1031" name="Acrobat Document" r:id="rId3" imgW="2495211" imgH="2609549" progId="AcroExch.Document.DC">
                  <p:embed/>
                </p:oleObj>
              </mc:Choice>
              <mc:Fallback>
                <p:oleObj name="Acrobat Document" r:id="rId3" imgW="2495211" imgH="2609549" progId="AcroExch.Document.DC">
                  <p:embed/>
                  <p:pic>
                    <p:nvPicPr>
                      <p:cNvPr id="8" name="Object 7">
                        <a:extLst>
                          <a:ext uri="{FF2B5EF4-FFF2-40B4-BE49-F238E27FC236}">
                            <a16:creationId xmlns:a16="http://schemas.microsoft.com/office/drawing/2014/main" id="{2272D146-0A74-49F4-A68B-E42E58C65003}"/>
                          </a:ext>
                        </a:extLst>
                      </p:cNvPr>
                      <p:cNvPicPr/>
                      <p:nvPr/>
                    </p:nvPicPr>
                    <p:blipFill>
                      <a:blip r:embed="rId4"/>
                      <a:stretch>
                        <a:fillRect/>
                      </a:stretch>
                    </p:blipFill>
                    <p:spPr>
                      <a:xfrm>
                        <a:off x="1759780" y="2540190"/>
                        <a:ext cx="2495550" cy="260985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2C6173C-9ED4-446A-B774-03DA3B9BF1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863905" y="2540191"/>
            <a:ext cx="4568315" cy="2571962"/>
          </a:xfrm>
          <a:prstGeom prst="rect">
            <a:avLst/>
          </a:prstGeom>
        </p:spPr>
      </p:pic>
      <p:sp>
        <p:nvSpPr>
          <p:cNvPr id="11" name="TextBox 10">
            <a:extLst>
              <a:ext uri="{FF2B5EF4-FFF2-40B4-BE49-F238E27FC236}">
                <a16:creationId xmlns:a16="http://schemas.microsoft.com/office/drawing/2014/main" id="{3A351B2C-865D-4E86-8CBF-B067ED338123}"/>
              </a:ext>
            </a:extLst>
          </p:cNvPr>
          <p:cNvSpPr txBox="1"/>
          <p:nvPr/>
        </p:nvSpPr>
        <p:spPr>
          <a:xfrm>
            <a:off x="1694576" y="5469622"/>
            <a:ext cx="9142757" cy="461665"/>
          </a:xfrm>
          <a:prstGeom prst="rect">
            <a:avLst/>
          </a:prstGeom>
          <a:noFill/>
        </p:spPr>
        <p:txBody>
          <a:bodyPr wrap="square" rtlCol="0">
            <a:spAutoFit/>
          </a:bodyPr>
          <a:lstStyle/>
          <a:p>
            <a:pPr algn="ctr"/>
            <a:r>
              <a:rPr lang="en-US" sz="2400" b="1" dirty="0"/>
              <a:t>A smart intersection or roadway must send warnings within 25-30ms!</a:t>
            </a:r>
          </a:p>
        </p:txBody>
      </p:sp>
    </p:spTree>
    <p:extLst>
      <p:ext uri="{BB962C8B-B14F-4D97-AF65-F5344CB8AC3E}">
        <p14:creationId xmlns:p14="http://schemas.microsoft.com/office/powerpoint/2010/main" val="1999163168"/>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E336-1FE2-4F0A-816E-CB2900805848}"/>
              </a:ext>
            </a:extLst>
          </p:cNvPr>
          <p:cNvSpPr>
            <a:spLocks noGrp="1"/>
          </p:cNvSpPr>
          <p:nvPr>
            <p:ph type="title"/>
          </p:nvPr>
        </p:nvSpPr>
        <p:spPr/>
        <p:txBody>
          <a:bodyPr/>
          <a:lstStyle/>
          <a:p>
            <a:r>
              <a:rPr lang="en-US" dirty="0"/>
              <a:t>Are there “graphs” here?</a:t>
            </a:r>
          </a:p>
        </p:txBody>
      </p:sp>
      <p:sp>
        <p:nvSpPr>
          <p:cNvPr id="3" name="Content Placeholder 2">
            <a:extLst>
              <a:ext uri="{FF2B5EF4-FFF2-40B4-BE49-F238E27FC236}">
                <a16:creationId xmlns:a16="http://schemas.microsoft.com/office/drawing/2014/main" id="{35BFF74F-CA40-4013-ABF4-2DAE5E98F71C}"/>
              </a:ext>
            </a:extLst>
          </p:cNvPr>
          <p:cNvSpPr>
            <a:spLocks noGrp="1"/>
          </p:cNvSpPr>
          <p:nvPr>
            <p:ph idx="1"/>
          </p:nvPr>
        </p:nvSpPr>
        <p:spPr/>
        <p:txBody>
          <a:bodyPr/>
          <a:lstStyle/>
          <a:p>
            <a:r>
              <a:rPr lang="en-US" dirty="0"/>
              <a:t>No, if we mean specifically Facebook TAO social networking graphs</a:t>
            </a:r>
          </a:p>
          <a:p>
            <a:endParaRPr lang="en-US" dirty="0"/>
          </a:p>
          <a:p>
            <a:r>
              <a:rPr lang="en-US" dirty="0"/>
              <a:t>But the information of relevance to a vehicle or a pedestrian is a kind of graph in which the nodes are other entities and the edges represent interactions, and the queries we might use have to run on that graph.</a:t>
            </a:r>
          </a:p>
          <a:p>
            <a:endParaRPr lang="en-US" dirty="0"/>
          </a:p>
          <a:p>
            <a:r>
              <a:rPr lang="en-US" dirty="0"/>
              <a:t>We want to warn “Watch out for that bicycle!” but do that we have to query vehicle paths and proximity and know which ones are impacted</a:t>
            </a:r>
          </a:p>
        </p:txBody>
      </p:sp>
      <p:sp>
        <p:nvSpPr>
          <p:cNvPr id="4" name="Footer Placeholder 3">
            <a:extLst>
              <a:ext uri="{FF2B5EF4-FFF2-40B4-BE49-F238E27FC236}">
                <a16:creationId xmlns:a16="http://schemas.microsoft.com/office/drawing/2014/main" id="{DA722FF9-0401-4CC4-92B2-665187BA133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68D5DE6-CF51-4B26-B2DB-FC728C654610}"/>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572783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5AD6-48F3-4089-880F-22C44CE1E8D5}"/>
              </a:ext>
            </a:extLst>
          </p:cNvPr>
          <p:cNvSpPr>
            <a:spLocks noGrp="1"/>
          </p:cNvSpPr>
          <p:nvPr>
            <p:ph type="title"/>
          </p:nvPr>
        </p:nvSpPr>
        <p:spPr/>
        <p:txBody>
          <a:bodyPr/>
          <a:lstStyle/>
          <a:p>
            <a:r>
              <a:rPr lang="en-US" dirty="0"/>
              <a:t>TAO could inspire those next solutions</a:t>
            </a:r>
          </a:p>
        </p:txBody>
      </p:sp>
      <p:sp>
        <p:nvSpPr>
          <p:cNvPr id="3" name="Content Placeholder 2">
            <a:extLst>
              <a:ext uri="{FF2B5EF4-FFF2-40B4-BE49-F238E27FC236}">
                <a16:creationId xmlns:a16="http://schemas.microsoft.com/office/drawing/2014/main" id="{8BBCABEF-48A9-47C9-8566-50D0CC7DACC9}"/>
              </a:ext>
            </a:extLst>
          </p:cNvPr>
          <p:cNvSpPr>
            <a:spLocks noGrp="1"/>
          </p:cNvSpPr>
          <p:nvPr>
            <p:ph idx="1"/>
          </p:nvPr>
        </p:nvSpPr>
        <p:spPr/>
        <p:txBody>
          <a:bodyPr/>
          <a:lstStyle/>
          <a:p>
            <a:r>
              <a:rPr lang="en-US" dirty="0"/>
              <a:t>Like TAO they need to be geo-scalable, timely, graph-oriented</a:t>
            </a:r>
          </a:p>
          <a:p>
            <a:endParaRPr lang="en-US" dirty="0"/>
          </a:p>
          <a:p>
            <a:r>
              <a:rPr lang="en-US" dirty="0"/>
              <a:t>One big difference is that we can rapidly discard the past: these smart solutions often care mostly about current state, although they may have learned “characteristics” from past observations (like, “Trinity is an insane motorcycle driver,” but “Joe the Uber driver is slow and careful”)</a:t>
            </a:r>
          </a:p>
          <a:p>
            <a:endParaRPr lang="en-US" dirty="0"/>
          </a:p>
          <a:p>
            <a:r>
              <a:rPr lang="en-US" dirty="0"/>
              <a:t>We could start with a TAO-like model and build from there… </a:t>
            </a:r>
          </a:p>
        </p:txBody>
      </p:sp>
      <p:sp>
        <p:nvSpPr>
          <p:cNvPr id="4" name="Footer Placeholder 3">
            <a:extLst>
              <a:ext uri="{FF2B5EF4-FFF2-40B4-BE49-F238E27FC236}">
                <a16:creationId xmlns:a16="http://schemas.microsoft.com/office/drawing/2014/main" id="{25439C8D-D04D-430B-8815-965D6A5FB62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DA6C6B5-951B-4123-95BC-F5300F030AA8}"/>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59716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F069-148F-438D-9791-74983B3FA2FF}"/>
              </a:ext>
            </a:extLst>
          </p:cNvPr>
          <p:cNvSpPr>
            <a:spLocks noGrp="1"/>
          </p:cNvSpPr>
          <p:nvPr>
            <p:ph type="title"/>
          </p:nvPr>
        </p:nvSpPr>
        <p:spPr/>
        <p:txBody>
          <a:bodyPr/>
          <a:lstStyle/>
          <a:p>
            <a:r>
              <a:rPr lang="en-US" dirty="0"/>
              <a:t>What will motivate the developers?</a:t>
            </a:r>
          </a:p>
        </p:txBody>
      </p:sp>
      <p:sp>
        <p:nvSpPr>
          <p:cNvPr id="3" name="Content Placeholder 2">
            <a:extLst>
              <a:ext uri="{FF2B5EF4-FFF2-40B4-BE49-F238E27FC236}">
                <a16:creationId xmlns:a16="http://schemas.microsoft.com/office/drawing/2014/main" id="{35AFE0F9-AB16-432A-9163-5C7AB86F11AF}"/>
              </a:ext>
            </a:extLst>
          </p:cNvPr>
          <p:cNvSpPr>
            <a:spLocks noGrp="1"/>
          </p:cNvSpPr>
          <p:nvPr>
            <p:ph idx="1"/>
          </p:nvPr>
        </p:nvSpPr>
        <p:spPr/>
        <p:txBody>
          <a:bodyPr/>
          <a:lstStyle/>
          <a:p>
            <a:r>
              <a:rPr lang="en-US" dirty="0"/>
              <a:t>Facebook is motivated to serve their customers amazingly well but also cost-effectively.</a:t>
            </a:r>
          </a:p>
          <a:p>
            <a:endParaRPr lang="en-US" dirty="0"/>
          </a:p>
          <a:p>
            <a:r>
              <a:rPr lang="en-US" dirty="0"/>
              <a:t>They also earn revenue by placing advertisements in smart ways that lead to click-throughs and purchases.</a:t>
            </a:r>
          </a:p>
          <a:p>
            <a:endParaRPr lang="en-US" dirty="0"/>
          </a:p>
          <a:p>
            <a:r>
              <a:rPr lang="en-US" dirty="0"/>
              <a:t>Future developers need a paycheck.  So early IoT edge and 5G solutions will align with revenue opportunities.  Always ask: “Who pays, and why?”</a:t>
            </a:r>
          </a:p>
        </p:txBody>
      </p:sp>
      <p:sp>
        <p:nvSpPr>
          <p:cNvPr id="4" name="Footer Placeholder 3">
            <a:extLst>
              <a:ext uri="{FF2B5EF4-FFF2-40B4-BE49-F238E27FC236}">
                <a16:creationId xmlns:a16="http://schemas.microsoft.com/office/drawing/2014/main" id="{B429F0F7-0AFB-4F83-8A7F-BE960B80BB6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53E3A1C-2E8B-4B5A-B652-12B211CE3541}"/>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2132526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Big </a:t>
            </a:r>
            <a:r>
              <a:rPr lang="en-US" dirty="0" err="1"/>
              <a:t>I</a:t>
            </a:r>
            <a:r>
              <a:rPr lang="en-US" sz="4000" dirty="0" err="1"/>
              <a:t>o</a:t>
            </a:r>
            <a:r>
              <a:rPr lang="en-US" dirty="0" err="1"/>
              <a:t>T</a:t>
            </a:r>
            <a:r>
              <a:rPr lang="en-US" dirty="0"/>
              <a:t> </a:t>
            </a:r>
            <a:r>
              <a:rPr lang="en-US" dirty="0" err="1"/>
              <a:t>DAta</a:t>
            </a:r>
            <a:endParaRPr lang="en-US" dirty="0"/>
          </a:p>
        </p:txBody>
      </p:sp>
      <p:sp>
        <p:nvSpPr>
          <p:cNvPr id="3" name="Content Placeholder 2"/>
          <p:cNvSpPr>
            <a:spLocks noGrp="1"/>
          </p:cNvSpPr>
          <p:nvPr>
            <p:ph idx="1"/>
          </p:nvPr>
        </p:nvSpPr>
        <p:spPr>
          <a:xfrm>
            <a:off x="1024127" y="2286000"/>
            <a:ext cx="10880657" cy="4023360"/>
          </a:xfrm>
        </p:spPr>
        <p:txBody>
          <a:bodyPr>
            <a:normAutofit/>
          </a:bodyPr>
          <a:lstStyle/>
          <a:p>
            <a:r>
              <a:rPr lang="en-US" dirty="0"/>
              <a:t>The big data world will be evolving rapidly under demand from </a:t>
            </a:r>
            <a:r>
              <a:rPr lang="en-US" dirty="0" err="1"/>
              <a:t>IoT</a:t>
            </a:r>
            <a:r>
              <a:rPr lang="en-US" dirty="0"/>
              <a:t> uses.</a:t>
            </a:r>
          </a:p>
          <a:p>
            <a:r>
              <a:rPr lang="en-US" dirty="0"/>
              <a:t>We should look for existing solutions and ask how much of the infrastructure can be reused for these </a:t>
            </a:r>
            <a:r>
              <a:rPr lang="en-US" dirty="0" err="1"/>
              <a:t>IoT</a:t>
            </a:r>
            <a:r>
              <a:rPr lang="en-US" dirty="0"/>
              <a:t> cases.  Example: Hybrid cloud can increase our confidence that a </a:t>
            </a:r>
            <a:r>
              <a:rPr lang="en-US" dirty="0">
                <a:sym typeface="Symbol" panose="05050102010706020507" pitchFamily="18" charset="2"/>
              </a:rPr>
              <a:t>-service model is genuinely viable.</a:t>
            </a:r>
            <a:endParaRPr lang="en-US" dirty="0"/>
          </a:p>
          <a:p>
            <a:r>
              <a:rPr lang="en-US" dirty="0"/>
              <a:t>But we should be “cautious” and not change lots of things all at once.  The cloud is surprisingly delicate and not everything would scale, be easy to manage, be cost-effective, be performant, etc.</a:t>
            </a:r>
          </a:p>
          <a:p>
            <a:r>
              <a:rPr lang="en-US" dirty="0"/>
              <a:t>Follow the money to understand which aspects will mature most quickly.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40206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81D-F060-470C-8247-071CF2823AAD}"/>
              </a:ext>
            </a:extLst>
          </p:cNvPr>
          <p:cNvSpPr>
            <a:spLocks noGrp="1"/>
          </p:cNvSpPr>
          <p:nvPr>
            <p:ph type="title"/>
          </p:nvPr>
        </p:nvSpPr>
        <p:spPr/>
        <p:txBody>
          <a:bodyPr/>
          <a:lstStyle/>
          <a:p>
            <a:r>
              <a:rPr lang="en-US" dirty="0"/>
              <a:t>What are the big data files?</a:t>
            </a:r>
          </a:p>
        </p:txBody>
      </p:sp>
      <p:sp>
        <p:nvSpPr>
          <p:cNvPr id="3" name="Content Placeholder 2">
            <a:extLst>
              <a:ext uri="{FF2B5EF4-FFF2-40B4-BE49-F238E27FC236}">
                <a16:creationId xmlns:a16="http://schemas.microsoft.com/office/drawing/2014/main" id="{E30C4823-B11B-443F-8D63-481FE4B8A76B}"/>
              </a:ext>
            </a:extLst>
          </p:cNvPr>
          <p:cNvSpPr>
            <a:spLocks noGrp="1"/>
          </p:cNvSpPr>
          <p:nvPr>
            <p:ph idx="1"/>
          </p:nvPr>
        </p:nvSpPr>
        <p:spPr/>
        <p:txBody>
          <a:bodyPr/>
          <a:lstStyle/>
          <a:p>
            <a:r>
              <a:rPr lang="en-US" dirty="0"/>
              <a:t>Snapshot of all the web pages in the world, updated daily.</a:t>
            </a:r>
          </a:p>
          <a:p>
            <a:endParaRPr lang="en-US" dirty="0"/>
          </a:p>
          <a:p>
            <a:r>
              <a:rPr lang="en-US" dirty="0"/>
              <a:t>Current product data &amp; price for every product Amazon knows about.</a:t>
            </a:r>
          </a:p>
          <a:p>
            <a:endParaRPr lang="en-US" dirty="0"/>
          </a:p>
          <a:p>
            <a:r>
              <a:rPr lang="en-US" dirty="0"/>
              <a:t>Social networking graph for all of Facebook</a:t>
            </a:r>
          </a:p>
        </p:txBody>
      </p:sp>
      <p:sp>
        <p:nvSpPr>
          <p:cNvPr id="4" name="Footer Placeholder 3">
            <a:extLst>
              <a:ext uri="{FF2B5EF4-FFF2-40B4-BE49-F238E27FC236}">
                <a16:creationId xmlns:a16="http://schemas.microsoft.com/office/drawing/2014/main" id="{B2F7CAB2-1E33-430C-AD69-8B994E29208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38ABF75-582E-4B8F-A651-AA54E153768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01758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challenges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56" y="2275742"/>
            <a:ext cx="6686550" cy="3467100"/>
          </a:xfrm>
          <a:prstGeom prst="rect">
            <a:avLst/>
          </a:prstGeom>
        </p:spPr>
      </p:pic>
      <p:sp>
        <p:nvSpPr>
          <p:cNvPr id="7" name="TextBox 6"/>
          <p:cNvSpPr txBox="1"/>
          <p:nvPr/>
        </p:nvSpPr>
        <p:spPr>
          <a:xfrm>
            <a:off x="7373083" y="5742842"/>
            <a:ext cx="1916723" cy="276999"/>
          </a:xfrm>
          <a:prstGeom prst="rect">
            <a:avLst/>
          </a:prstGeom>
          <a:noFill/>
        </p:spPr>
        <p:txBody>
          <a:bodyPr wrap="square" rtlCol="0">
            <a:spAutoFit/>
          </a:bodyPr>
          <a:lstStyle/>
          <a:p>
            <a:pPr algn="r"/>
            <a:r>
              <a:rPr lang="en-US" sz="1200" dirty="0"/>
              <a:t>XenonStack.com</a:t>
            </a:r>
          </a:p>
        </p:txBody>
      </p:sp>
    </p:spTree>
    <p:extLst>
      <p:ext uri="{BB962C8B-B14F-4D97-AF65-F5344CB8AC3E}">
        <p14:creationId xmlns:p14="http://schemas.microsoft.com/office/powerpoint/2010/main" val="404650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wn Arrow 40"/>
          <p:cNvSpPr/>
          <p:nvPr/>
        </p:nvSpPr>
        <p:spPr>
          <a:xfrm>
            <a:off x="7043663" y="311144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Visualizing the pipeline</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sp>
        <p:nvSpPr>
          <p:cNvPr id="5" name="Flowchart: Magnetic Disk 4"/>
          <p:cNvSpPr/>
          <p:nvPr/>
        </p:nvSpPr>
        <p:spPr>
          <a:xfrm>
            <a:off x="3086100"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3238500"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3390900"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543300"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3695700"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4445977"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4598377"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750777"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4903177"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5055577"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5805854"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5958254"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6110654"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6263054"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6415454"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7165731"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7318131"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470531"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7622931"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775331"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8525608"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8678008"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30408"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982808"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9135208"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885485"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0037885"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10190285"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10342685"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0495085"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4062" y="2084832"/>
            <a:ext cx="1925515" cy="923330"/>
          </a:xfrm>
          <a:prstGeom prst="rect">
            <a:avLst/>
          </a:prstGeom>
          <a:noFill/>
        </p:spPr>
        <p:txBody>
          <a:bodyPr wrap="square" rtlCol="0">
            <a:spAutoFit/>
          </a:bodyPr>
          <a:lstStyle/>
          <a:p>
            <a:pPr algn="ctr"/>
            <a:r>
              <a:rPr lang="en-US" dirty="0"/>
              <a:t>Data starts out </a:t>
            </a:r>
            <a:r>
              <a:rPr lang="en-US" dirty="0" err="1"/>
              <a:t>sharded</a:t>
            </a:r>
            <a:r>
              <a:rPr lang="en-US" dirty="0"/>
              <a:t> over servers</a:t>
            </a:r>
          </a:p>
        </p:txBody>
      </p:sp>
      <p:sp>
        <p:nvSpPr>
          <p:cNvPr id="37" name="Flowchart: Magnetic Disk 36"/>
          <p:cNvSpPr/>
          <p:nvPr/>
        </p:nvSpPr>
        <p:spPr>
          <a:xfrm>
            <a:off x="5791287" y="417179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6866879" y="4156651"/>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7965918" y="414496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95700" y="4754002"/>
            <a:ext cx="8220807" cy="646331"/>
          </a:xfrm>
          <a:prstGeom prst="rect">
            <a:avLst/>
          </a:prstGeom>
          <a:noFill/>
        </p:spPr>
        <p:txBody>
          <a:bodyPr wrap="square" rtlCol="0">
            <a:spAutoFit/>
          </a:bodyPr>
          <a:lstStyle/>
          <a:p>
            <a:pPr algn="ctr"/>
            <a:r>
              <a:rPr lang="en-US" dirty="0"/>
              <a:t>Eventually we squeeze our results into a more useful form, like a trained machine-learning model.  The first stages can run for a long time before this converges</a:t>
            </a:r>
          </a:p>
        </p:txBody>
      </p:sp>
      <p:sp>
        <p:nvSpPr>
          <p:cNvPr id="42" name="Down Arrow 41"/>
          <p:cNvSpPr/>
          <p:nvPr/>
        </p:nvSpPr>
        <p:spPr>
          <a:xfrm rot="2022697">
            <a:off x="8638002" y="314998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9247317">
            <a:off x="5516339" y="3061087"/>
            <a:ext cx="484632" cy="11217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64877" y="3245353"/>
            <a:ext cx="8220807" cy="369332"/>
          </a:xfrm>
          <a:prstGeom prst="rect">
            <a:avLst/>
          </a:prstGeom>
          <a:solidFill>
            <a:schemeClr val="bg1"/>
          </a:solidFill>
        </p:spPr>
        <p:txBody>
          <a:bodyPr wrap="square" rtlCol="0">
            <a:spAutoFit/>
          </a:bodyPr>
          <a:lstStyle/>
          <a:p>
            <a:pPr algn="ctr"/>
            <a:r>
              <a:rPr lang="en-US" dirty="0"/>
              <a:t>Early pipeline stages are extremely parallel: they </a:t>
            </a:r>
            <a:r>
              <a:rPr lang="en-US" i="1" dirty="0"/>
              <a:t>extract, transform, summarize</a:t>
            </a:r>
            <a:endParaRPr lang="en-US" dirty="0"/>
          </a:p>
        </p:txBody>
      </p:sp>
      <p:sp>
        <p:nvSpPr>
          <p:cNvPr id="44" name="Down Arrow 43"/>
          <p:cNvSpPr/>
          <p:nvPr/>
        </p:nvSpPr>
        <p:spPr>
          <a:xfrm>
            <a:off x="7126480" y="5480333"/>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9177152">
            <a:off x="8682326" y="5407056"/>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2261743">
            <a:off x="5683786" y="5417878"/>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5432" y="6268331"/>
            <a:ext cx="8220807" cy="369332"/>
          </a:xfrm>
          <a:prstGeom prst="rect">
            <a:avLst/>
          </a:prstGeom>
          <a:noFill/>
        </p:spPr>
        <p:txBody>
          <a:bodyPr wrap="square" rtlCol="0">
            <a:spAutoFit/>
          </a:bodyPr>
          <a:lstStyle/>
          <a:p>
            <a:pPr algn="ctr"/>
            <a:r>
              <a:rPr lang="en-US" dirty="0"/>
              <a:t>Copy the model to wherever we plan to use it.</a:t>
            </a:r>
          </a:p>
        </p:txBody>
      </p:sp>
    </p:spTree>
    <p:extLst>
      <p:ext uri="{BB962C8B-B14F-4D97-AF65-F5344CB8AC3E}">
        <p14:creationId xmlns:p14="http://schemas.microsoft.com/office/powerpoint/2010/main" val="225234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web pages this is “easy”</a:t>
            </a:r>
          </a:p>
        </p:txBody>
      </p:sp>
      <p:sp>
        <p:nvSpPr>
          <p:cNvPr id="6" name="Content Placeholder 5"/>
          <p:cNvSpPr>
            <a:spLocks noGrp="1"/>
          </p:cNvSpPr>
          <p:nvPr>
            <p:ph idx="1"/>
          </p:nvPr>
        </p:nvSpPr>
        <p:spPr/>
        <p:txBody>
          <a:bodyPr>
            <a:normAutofit fontScale="92500"/>
          </a:bodyPr>
          <a:lstStyle/>
          <a:p>
            <a:r>
              <a:rPr lang="en-US" dirty="0"/>
              <a:t>The early steps mostly extract words or phrases, and summarize by doing things like counting or making lists of URLs.</a:t>
            </a:r>
          </a:p>
          <a:p>
            <a:endParaRPr lang="en-US" dirty="0"/>
          </a:p>
          <a:p>
            <a:r>
              <a:rPr lang="en-US" dirty="0"/>
              <a:t>The computational stages do work similar to sorting (but at a very large scale), e.g. finding the “most authoritative pages” by organizing web pages in a graph and then finding the graph nodes with highest weight for a given search.</a:t>
            </a:r>
          </a:p>
          <a:p>
            <a:endParaRPr lang="en-US" dirty="0"/>
          </a:p>
          <a:p>
            <a:r>
              <a:rPr lang="en-US" dirty="0"/>
              <a:t>When we create a trained machine-learning model, the output is some sort of numerical data that parameterizes a “formula” for later use (like to select ads).</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448939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for social networks?</a:t>
            </a:r>
          </a:p>
        </p:txBody>
      </p:sp>
      <p:sp>
        <p:nvSpPr>
          <p:cNvPr id="3" name="Content Placeholder 2"/>
          <p:cNvSpPr>
            <a:spLocks noGrp="1"/>
          </p:cNvSpPr>
          <p:nvPr>
            <p:ph idx="1"/>
          </p:nvPr>
        </p:nvSpPr>
        <p:spPr/>
        <p:txBody>
          <a:bodyPr/>
          <a:lstStyle/>
          <a:p>
            <a:r>
              <a:rPr lang="en-US" dirty="0"/>
              <a:t>Here we tend to be dealing with very large and very dynamic graphs.</a:t>
            </a:r>
          </a:p>
          <a:p>
            <a:endParaRPr lang="en-US" dirty="0"/>
          </a:p>
          <a:p>
            <a:r>
              <a:rPr lang="en-US" dirty="0"/>
              <a:t>The approaches used involve specialized solutions that can cope with the resulting dynamic updates.</a:t>
            </a:r>
          </a:p>
          <a:p>
            <a:r>
              <a:rPr lang="en-US" dirty="0"/>
              <a:t/>
            </a:r>
            <a:br>
              <a:rPr lang="en-US" dirty="0"/>
            </a:br>
            <a:r>
              <a:rPr lang="en-US" dirty="0"/>
              <a:t>Facebook’s TAO is a great example, we’ll look closely at it.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639114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13.7|4.3|5.1"/>
</p:tagLst>
</file>

<file path=ppt/tags/tag3.xml><?xml version="1.0" encoding="utf-8"?>
<p:tagLst xmlns:a="http://schemas.openxmlformats.org/drawingml/2006/main" xmlns:r="http://schemas.openxmlformats.org/officeDocument/2006/relationships" xmlns:p="http://schemas.openxmlformats.org/presentationml/2006/main">
  <p:tag name="TIMING" val="|7.2"/>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5087</TotalTime>
  <Words>3976</Words>
  <Application>Microsoft Office PowerPoint</Application>
  <PresentationFormat>Widescreen</PresentationFormat>
  <Paragraphs>601</Paragraphs>
  <Slides>47</Slides>
  <Notes>35</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6" baseType="lpstr">
      <vt:lpstr>Arial</vt:lpstr>
      <vt:lpstr>Calibri</vt:lpstr>
      <vt:lpstr>Cambria</vt:lpstr>
      <vt:lpstr>Consolas</vt:lpstr>
      <vt:lpstr>Courier New</vt:lpstr>
      <vt:lpstr>Lucida Grande</vt:lpstr>
      <vt:lpstr>Symbol</vt:lpstr>
      <vt:lpstr>Tw Cen MT</vt:lpstr>
      <vt:lpstr>Tw Cen MT Condensed</vt:lpstr>
      <vt:lpstr>Vista Sans OT Medium</vt:lpstr>
      <vt:lpstr>Vista Sans OT Reg</vt:lpstr>
      <vt:lpstr>Wingdings</vt:lpstr>
      <vt:lpstr>Wingdings 3</vt:lpstr>
      <vt:lpstr>ヒラギノ角ゴ ProN W3</vt:lpstr>
      <vt:lpstr>ヒラギノ角ゴ ProN W6</vt:lpstr>
      <vt:lpstr>Integral</vt:lpstr>
      <vt:lpstr>Title</vt:lpstr>
      <vt:lpstr>Bullet</vt:lpstr>
      <vt:lpstr>Acrobat Document</vt:lpstr>
      <vt:lpstr>CS5412 / Lecture 24  Social Network graphs</vt:lpstr>
      <vt:lpstr>Today… a “big data” topic</vt:lpstr>
      <vt:lpstr>What is “big data” usually about?</vt:lpstr>
      <vt:lpstr>they had a lot of customers and data</vt:lpstr>
      <vt:lpstr>What are the big data files?</vt:lpstr>
      <vt:lpstr>Many challenges</vt:lpstr>
      <vt:lpstr>Visualizing the pipeline</vt:lpstr>
      <vt:lpstr>For web pages this is “easy”</vt:lpstr>
      <vt:lpstr>What about for social networks?</vt:lpstr>
      <vt:lpstr>TAO Facebook’s Distributed Data Store for the Social Graph</vt:lpstr>
      <vt:lpstr>The Social Graph</vt:lpstr>
      <vt:lpstr>Dynamically Rendering the Graph</vt:lpstr>
      <vt:lpstr>Dynamically Rendering the Graph</vt:lpstr>
      <vt:lpstr>TAO opts for NoSQL Model</vt:lpstr>
      <vt:lpstr>Concept: A data dependency</vt:lpstr>
      <vt:lpstr>Dynamic Resolution of Data Dependencies</vt:lpstr>
      <vt:lpstr>What Are TAO’s Goals/Challenges?</vt:lpstr>
      <vt:lpstr>What Are TAO’s Goals/Challenges?</vt:lpstr>
      <vt:lpstr>Graph in Memcache</vt:lpstr>
      <vt:lpstr>Objects = Nodes</vt:lpstr>
      <vt:lpstr>Association Lists</vt:lpstr>
      <vt:lpstr>Inverse associations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Key Ideas</vt:lpstr>
      <vt:lpstr>Improving Availability: Read Failover</vt:lpstr>
      <vt:lpstr>TAO Summary</vt:lpstr>
      <vt:lpstr>Single-server Cache Node Peak Observed Capacity</vt:lpstr>
      <vt:lpstr>Write latency</vt:lpstr>
      <vt:lpstr>Not on this slide set</vt:lpstr>
      <vt:lpstr>What will come next?</vt:lpstr>
      <vt:lpstr>As we look beyond Spark and TAO…</vt:lpstr>
      <vt:lpstr>The edge and IoT</vt:lpstr>
      <vt:lpstr>Think of smart cars in a smart city</vt:lpstr>
      <vt:lpstr>Two of my favorite examples</vt:lpstr>
      <vt:lpstr>Are there “graphs” here?</vt:lpstr>
      <vt:lpstr>TAO could inspire those next solutions</vt:lpstr>
      <vt:lpstr>What will motivate the developers?</vt:lpstr>
      <vt:lpstr>Conclusions: Big IoT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291</cp:revision>
  <dcterms:created xsi:type="dcterms:W3CDTF">2017-12-19T18:11:25Z</dcterms:created>
  <dcterms:modified xsi:type="dcterms:W3CDTF">2022-04-28T16:44:35Z</dcterms:modified>
</cp:coreProperties>
</file>