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6"/>
  </p:notesMasterIdLst>
  <p:sldIdLst>
    <p:sldId id="256" r:id="rId2"/>
    <p:sldId id="368" r:id="rId3"/>
    <p:sldId id="343" r:id="rId4"/>
    <p:sldId id="363" r:id="rId5"/>
    <p:sldId id="367" r:id="rId6"/>
    <p:sldId id="344" r:id="rId7"/>
    <p:sldId id="384" r:id="rId8"/>
    <p:sldId id="385" r:id="rId9"/>
    <p:sldId id="369" r:id="rId10"/>
    <p:sldId id="370" r:id="rId11"/>
    <p:sldId id="371" r:id="rId12"/>
    <p:sldId id="381" r:id="rId13"/>
    <p:sldId id="382" r:id="rId14"/>
    <p:sldId id="383" r:id="rId15"/>
    <p:sldId id="372" r:id="rId16"/>
    <p:sldId id="327" r:id="rId17"/>
    <p:sldId id="328" r:id="rId18"/>
    <p:sldId id="329" r:id="rId19"/>
    <p:sldId id="330" r:id="rId20"/>
    <p:sldId id="331" r:id="rId21"/>
    <p:sldId id="386" r:id="rId22"/>
    <p:sldId id="333" r:id="rId23"/>
    <p:sldId id="387" r:id="rId24"/>
    <p:sldId id="334" r:id="rId25"/>
    <p:sldId id="335" r:id="rId26"/>
    <p:sldId id="263" r:id="rId27"/>
    <p:sldId id="322" r:id="rId28"/>
    <p:sldId id="323" r:id="rId29"/>
    <p:sldId id="275" r:id="rId30"/>
    <p:sldId id="276" r:id="rId31"/>
    <p:sldId id="278"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325" r:id="rId47"/>
    <p:sldId id="294" r:id="rId48"/>
    <p:sldId id="295" r:id="rId49"/>
    <p:sldId id="296" r:id="rId50"/>
    <p:sldId id="297" r:id="rId51"/>
    <p:sldId id="298" r:id="rId52"/>
    <p:sldId id="326" r:id="rId53"/>
    <p:sldId id="299" r:id="rId54"/>
    <p:sldId id="324" r:id="rId55"/>
    <p:sldId id="300" r:id="rId56"/>
    <p:sldId id="301" r:id="rId57"/>
    <p:sldId id="302" r:id="rId58"/>
    <p:sldId id="303" r:id="rId59"/>
    <p:sldId id="304" r:id="rId60"/>
    <p:sldId id="305" r:id="rId61"/>
    <p:sldId id="306"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1" r:id="rId75"/>
  </p:sldIdLst>
  <p:sldSz cx="12192000" cy="6858000"/>
  <p:notesSz cx="6858000" cy="9144000"/>
  <p:embeddedFontLst>
    <p:embeddedFont>
      <p:font typeface="Calibri" panose="020F0502020204030204" pitchFamily="34" charset="0"/>
      <p:regular r:id="rId77"/>
      <p:bold r:id="rId78"/>
      <p:italic r:id="rId79"/>
      <p:boldItalic r:id="rId80"/>
    </p:embeddedFont>
    <p:embeddedFont>
      <p:font typeface="Questrial" panose="020B0604020202020204" charset="0"/>
      <p:regular r:id="rId81"/>
    </p:embeddedFont>
    <p:embeddedFont>
      <p:font typeface="Tw Cen MT" panose="020B0602020104020603"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8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12</a:t>
            </a:fld>
            <a:endParaRPr lang="en-US"/>
          </a:p>
        </p:txBody>
      </p:sp>
    </p:spTree>
    <p:extLst>
      <p:ext uri="{BB962C8B-B14F-4D97-AF65-F5344CB8AC3E}">
        <p14:creationId xmlns:p14="http://schemas.microsoft.com/office/powerpoint/2010/main" val="244064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13</a:t>
            </a:fld>
            <a:endParaRPr lang="en-US"/>
          </a:p>
        </p:txBody>
      </p:sp>
    </p:spTree>
    <p:extLst>
      <p:ext uri="{BB962C8B-B14F-4D97-AF65-F5344CB8AC3E}">
        <p14:creationId xmlns:p14="http://schemas.microsoft.com/office/powerpoint/2010/main" val="50023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14</a:t>
            </a:fld>
            <a:endParaRPr lang="en-US"/>
          </a:p>
        </p:txBody>
      </p:sp>
    </p:spTree>
    <p:extLst>
      <p:ext uri="{BB962C8B-B14F-4D97-AF65-F5344CB8AC3E}">
        <p14:creationId xmlns:p14="http://schemas.microsoft.com/office/powerpoint/2010/main" val="133263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15</a:t>
            </a:fld>
            <a:endParaRPr lang="en-US"/>
          </a:p>
        </p:txBody>
      </p:sp>
    </p:spTree>
    <p:extLst>
      <p:ext uri="{BB962C8B-B14F-4D97-AF65-F5344CB8AC3E}">
        <p14:creationId xmlns:p14="http://schemas.microsoft.com/office/powerpoint/2010/main" val="1531840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350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67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1" name="Shape 5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66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36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604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1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824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53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14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3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97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Cluster manager --  </a:t>
            </a:r>
            <a:r>
              <a:rPr lang="en-US" dirty="0" err="1"/>
              <a:t>mesos</a:t>
            </a:r>
            <a:r>
              <a:rPr lang="en-US" dirty="0"/>
              <a:t>, yarn, spark core standalone manager</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4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Uses a directed acyclic graph of RDDs </a:t>
            </a:r>
            <a:r>
              <a:rPr lang="en-US" dirty="0">
                <a:sym typeface="Wingdings" panose="05000000000000000000" pitchFamily="2" charset="2"/>
              </a:rPr>
              <a:t> create a schedule of spark tasks ..with the help of cluster manager assigns those tasks to worker nodes</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2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40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7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8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Created by starting with a file in </a:t>
            </a:r>
            <a:r>
              <a:rPr lang="en-US" sz="1100" b="0" i="1" u="none" strike="noStrike" cap="none" baseline="0" dirty="0">
                <a:solidFill>
                  <a:srgbClr val="000000"/>
                </a:solidFill>
                <a:latin typeface="Arial"/>
                <a:ea typeface="Arial"/>
                <a:cs typeface="Arial"/>
                <a:sym typeface="Arial"/>
              </a:rPr>
              <a:t>Hadoop Distributed File System </a:t>
            </a:r>
            <a:r>
              <a:rPr lang="en-US" sz="1100" b="0" i="0" u="none" strike="noStrike" cap="none" baseline="0" dirty="0">
                <a:solidFill>
                  <a:srgbClr val="000000"/>
                </a:solidFill>
                <a:latin typeface="Arial"/>
                <a:ea typeface="Arial"/>
                <a:cs typeface="Arial"/>
                <a:sym typeface="Arial"/>
              </a:rPr>
              <a:t>(HDFS) or an </a:t>
            </a:r>
            <a:r>
              <a:rPr lang="en-US" sz="1100" b="0" i="1" u="none" strike="noStrike" cap="none" baseline="0" dirty="0">
                <a:solidFill>
                  <a:srgbClr val="000000"/>
                </a:solidFill>
                <a:latin typeface="Arial"/>
                <a:ea typeface="Arial"/>
                <a:cs typeface="Arial"/>
                <a:sym typeface="Arial"/>
              </a:rPr>
              <a:t>existing collection </a:t>
            </a:r>
            <a:r>
              <a:rPr lang="en-US" sz="1100" b="0" i="0" u="none" strike="noStrike" cap="none" baseline="0" dirty="0">
                <a:solidFill>
                  <a:srgbClr val="000000"/>
                </a:solidFill>
                <a:latin typeface="Arial"/>
                <a:ea typeface="Arial"/>
                <a:cs typeface="Arial"/>
                <a:sym typeface="Arial"/>
              </a:rPr>
              <a:t>in the driver program</a:t>
            </a:r>
          </a:p>
          <a:p>
            <a:endParaRPr lang="en-US" dirty="0"/>
          </a:p>
          <a:p>
            <a:pPr marL="0" lvl="0" indent="0" rtl="0">
              <a:spcBef>
                <a:spcPts val="0"/>
              </a:spcBef>
              <a:spcAft>
                <a:spcPts val="0"/>
              </a:spcAft>
              <a:buNone/>
            </a:pPr>
            <a:r>
              <a:rPr lang="en-US" dirty="0"/>
              <a:t>Similar to map or reduce… Map is similar to map reduce map..   Group-by is kind of reduce function..  There are other functions</a:t>
            </a:r>
          </a:p>
          <a:p>
            <a:pPr marL="0" lvl="0" indent="0" rtl="0">
              <a:spcBef>
                <a:spcPts val="0"/>
              </a:spcBef>
              <a:spcAft>
                <a:spcPts val="0"/>
              </a:spcAft>
              <a:buNone/>
            </a:pPr>
            <a:endParaRPr lang="en-US" dirty="0"/>
          </a:p>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May be </a:t>
            </a:r>
            <a:r>
              <a:rPr lang="en-US" sz="1100" b="0" i="1" u="none" strike="noStrike" cap="none" baseline="0" dirty="0">
                <a:solidFill>
                  <a:srgbClr val="000000"/>
                </a:solidFill>
                <a:latin typeface="Arial"/>
                <a:ea typeface="Arial"/>
                <a:cs typeface="Arial"/>
                <a:sym typeface="Arial"/>
              </a:rPr>
              <a:t>persisted </a:t>
            </a:r>
            <a:r>
              <a:rPr lang="en-US" sz="1100" b="0" i="0" u="none" strike="noStrike" cap="none" baseline="0" dirty="0">
                <a:solidFill>
                  <a:srgbClr val="000000"/>
                </a:solidFill>
                <a:latin typeface="Arial"/>
                <a:ea typeface="Arial"/>
                <a:cs typeface="Arial"/>
                <a:sym typeface="Arial"/>
              </a:rPr>
              <a:t>in memory for </a:t>
            </a:r>
            <a:r>
              <a:rPr lang="en-US" sz="1100" b="0" i="1" u="none" strike="noStrike" cap="none" baseline="0" dirty="0">
                <a:solidFill>
                  <a:srgbClr val="000000"/>
                </a:solidFill>
                <a:latin typeface="Arial"/>
                <a:ea typeface="Arial"/>
                <a:cs typeface="Arial"/>
                <a:sym typeface="Arial"/>
              </a:rPr>
              <a:t>efficient reuse </a:t>
            </a:r>
            <a:r>
              <a:rPr lang="en-US" sz="1100" b="0" i="0" u="none" strike="noStrike" cap="none" baseline="0" dirty="0">
                <a:solidFill>
                  <a:srgbClr val="000000"/>
                </a:solidFill>
                <a:latin typeface="Arial"/>
                <a:ea typeface="Arial"/>
                <a:cs typeface="Arial"/>
                <a:sym typeface="Arial"/>
              </a:rPr>
              <a:t>across parallel operations (caching)</a:t>
            </a:r>
          </a:p>
          <a:p>
            <a:pPr marL="0" lvl="0" indent="0" rtl="0">
              <a:spcBef>
                <a:spcPts val="0"/>
              </a:spcBef>
              <a:spcAft>
                <a:spcPts val="0"/>
              </a:spcAft>
              <a:buNone/>
            </a:pPr>
            <a:endParaRPr lang="en-US" sz="1100" b="0" i="0" u="none" strike="noStrike" cap="none" baseline="0" dirty="0">
              <a:solidFill>
                <a:srgbClr val="000000"/>
              </a:solidFill>
              <a:latin typeface="Arial"/>
              <a:cs typeface="Arial"/>
              <a:sym typeface="Arial"/>
            </a:endParaRP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144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err="1">
                <a:solidFill>
                  <a:srgbClr val="000000"/>
                </a:solidFill>
                <a:latin typeface="Arial"/>
                <a:cs typeface="Arial"/>
                <a:sym typeface="Arial"/>
              </a:rPr>
              <a:t>mydata</a:t>
            </a:r>
            <a:r>
              <a:rPr lang="en-US" sz="1100" b="0" i="0" u="none" strike="noStrike" cap="none" baseline="0" dirty="0">
                <a:solidFill>
                  <a:srgbClr val="000000"/>
                </a:solidFill>
                <a:latin typeface="Arial"/>
                <a:cs typeface="Arial"/>
                <a:sym typeface="Arial"/>
              </a:rPr>
              <a:t> is a RDD…     </a:t>
            </a:r>
            <a:r>
              <a:rPr lang="en-US" sz="1100" b="0" i="0" u="none" strike="noStrike" cap="none" baseline="0" dirty="0" err="1">
                <a:solidFill>
                  <a:srgbClr val="000000"/>
                </a:solidFill>
                <a:latin typeface="Arial"/>
                <a:cs typeface="Arial"/>
                <a:sym typeface="Arial"/>
              </a:rPr>
              <a:t>sc</a:t>
            </a:r>
            <a:r>
              <a:rPr lang="en-US" sz="1100" b="0" i="0" u="none" strike="noStrike" cap="none" baseline="0" dirty="0">
                <a:solidFill>
                  <a:srgbClr val="000000"/>
                </a:solidFill>
                <a:latin typeface="Arial"/>
                <a:cs typeface="Arial"/>
                <a:sym typeface="Arial"/>
              </a:rPr>
              <a:t>– the context..  Count is an action…</a:t>
            </a: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226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8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03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72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Talk about lineage here</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319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22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6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866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3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94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7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52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224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495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87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570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8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7</a:t>
            </a:fld>
            <a:endParaRPr lang="en-US"/>
          </a:p>
        </p:txBody>
      </p:sp>
    </p:spTree>
    <p:extLst>
      <p:ext uri="{BB962C8B-B14F-4D97-AF65-F5344CB8AC3E}">
        <p14:creationId xmlns:p14="http://schemas.microsoft.com/office/powerpoint/2010/main" val="630008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76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6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11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669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585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57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585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818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67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3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8</a:t>
            </a:fld>
            <a:endParaRPr lang="en-US"/>
          </a:p>
        </p:txBody>
      </p:sp>
    </p:spTree>
    <p:extLst>
      <p:ext uri="{BB962C8B-B14F-4D97-AF65-F5344CB8AC3E}">
        <p14:creationId xmlns:p14="http://schemas.microsoft.com/office/powerpoint/2010/main" val="312844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406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24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5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9</a:t>
            </a:fld>
            <a:endParaRPr lang="en-US"/>
          </a:p>
        </p:txBody>
      </p:sp>
    </p:spTree>
    <p:extLst>
      <p:ext uri="{BB962C8B-B14F-4D97-AF65-F5344CB8AC3E}">
        <p14:creationId xmlns:p14="http://schemas.microsoft.com/office/powerpoint/2010/main" val="367440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10</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11</a:t>
            </a:fld>
            <a:endParaRPr lang="en-US"/>
          </a:p>
        </p:txBody>
      </p:sp>
    </p:spTree>
    <p:extLst>
      <p:ext uri="{BB962C8B-B14F-4D97-AF65-F5344CB8AC3E}">
        <p14:creationId xmlns:p14="http://schemas.microsoft.com/office/powerpoint/2010/main" val="163129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Questrial"/>
                <a:ea typeface="Questrial"/>
                <a:cs typeface="Questrial"/>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7C22-5CFB-4B75-9A61-1396D04FD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2BD59-611D-4B11-AF43-DBBB375B7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DD968-F1AF-44F2-982B-EF9F761F2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D0CF56-6D1D-4FB5-8002-2B3BC12700BA}"/>
              </a:ext>
            </a:extLst>
          </p:cNvPr>
          <p:cNvSpPr>
            <a:spLocks noGrp="1"/>
          </p:cNvSpPr>
          <p:nvPr>
            <p:ph type="ftr" sz="quarter" idx="11"/>
          </p:nvPr>
        </p:nvSpPr>
        <p:spPr/>
        <p:txBody>
          <a:bodyPr/>
          <a:lstStyle/>
          <a:p>
            <a:r>
              <a:rPr lang="en-US"/>
              <a:t>HTTP://WWW.CS.CORNELL.EDU/COURSES/CS5412/2021SP</a:t>
            </a:r>
          </a:p>
        </p:txBody>
      </p:sp>
      <p:sp>
        <p:nvSpPr>
          <p:cNvPr id="6" name="Slide Number Placeholder 5">
            <a:extLst>
              <a:ext uri="{FF2B5EF4-FFF2-40B4-BE49-F238E27FC236}">
                <a16:creationId xmlns:a16="http://schemas.microsoft.com/office/drawing/2014/main" id="{AB9BC99B-9111-4486-8307-F2B75AAEA9C2}"/>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5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4.emf"/><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9.emf"/></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4.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Arial"/>
                <a:ea typeface="Arial"/>
                <a:cs typeface="Arial"/>
                <a:sym typeface="Arial"/>
              </a:rPr>
              <a:t>CS5412 / Lecture 21</a:t>
            </a:r>
            <a:br>
              <a:rPr lang="en-US" sz="4000" dirty="0">
                <a:latin typeface="Arial"/>
                <a:ea typeface="Arial"/>
                <a:cs typeface="Arial"/>
                <a:sym typeface="Arial"/>
              </a:rPr>
            </a:br>
            <a:r>
              <a:rPr lang="en-US" sz="4000" dirty="0">
                <a:latin typeface="Arial"/>
                <a:ea typeface="Arial"/>
                <a:cs typeface="Arial"/>
                <a:sym typeface="Arial"/>
              </a:rPr>
              <a:t>Apache Spark and RDDs</a:t>
            </a:r>
            <a:endParaRPr dirty="0">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Arial"/>
                <a:ea typeface="Arial"/>
                <a:cs typeface="Arial"/>
                <a:sym typeface="Arial"/>
              </a:rPr>
              <a:t>Kishore Pusuku</a:t>
            </a:r>
            <a:r>
              <a:rPr lang="en-US" dirty="0">
                <a:latin typeface="Arial"/>
                <a:ea typeface="Arial"/>
                <a:cs typeface="Arial"/>
                <a:sym typeface="Arial"/>
              </a:rPr>
              <a:t>ri, </a:t>
            </a:r>
            <a:r>
              <a:rPr lang="en-US" sz="2400" i="0" u="none" strike="noStrike" cap="none">
                <a:solidFill>
                  <a:srgbClr val="C00000"/>
                </a:solidFill>
                <a:latin typeface="Arial"/>
                <a:ea typeface="Arial"/>
                <a:cs typeface="Arial"/>
                <a:sym typeface="Arial"/>
              </a:rPr>
              <a:t>Spring 2021</a:t>
            </a:r>
            <a:endParaRPr dirty="0">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HTTP://WWW.CS.CORNELL.EDU/COURSES/CS5412/2021SP</a:t>
            </a:r>
            <a:endParaRPr dirty="0">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43477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30" name="Content Placeholder 2">
            <a:extLst>
              <a:ext uri="{FF2B5EF4-FFF2-40B4-BE49-F238E27FC236}">
                <a16:creationId xmlns:a16="http://schemas.microsoft.com/office/drawing/2014/main" id="{0A660ED2-1B8F-4AB9-BD6B-F5663ED162CE}"/>
              </a:ext>
            </a:extLst>
          </p:cNvPr>
          <p:cNvSpPr txBox="1">
            <a:spLocks/>
          </p:cNvSpPr>
          <p:nvPr/>
        </p:nvSpPr>
        <p:spPr>
          <a:xfrm>
            <a:off x="1024128" y="5456130"/>
            <a:ext cx="10641690" cy="85323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Not shown: There are additional messages being sent from A to B and C, from B to A and C, and from C to A and B.  This “shuffles” the data</a:t>
            </a:r>
          </a:p>
        </p:txBody>
      </p:sp>
    </p:spTree>
    <p:extLst>
      <p:ext uri="{BB962C8B-B14F-4D97-AF65-F5344CB8AC3E}">
        <p14:creationId xmlns:p14="http://schemas.microsoft.com/office/powerpoint/2010/main" val="214935520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558162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3394073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79829794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MapReduce pattern: reduce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15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5949030" y="4510845"/>
            <a:ext cx="1882046" cy="391835"/>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A</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087089" y="4500760"/>
            <a:ext cx="1957467" cy="32851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B</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160050" y="4510178"/>
            <a:ext cx="1891431" cy="328515"/>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C</a:t>
            </a:r>
          </a:p>
        </p:txBody>
      </p:sp>
    </p:spTree>
    <p:extLst>
      <p:ext uri="{BB962C8B-B14F-4D97-AF65-F5344CB8AC3E}">
        <p14:creationId xmlns:p14="http://schemas.microsoft.com/office/powerpoint/2010/main" val="166467060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p:txBody>
          <a:bodyPr/>
          <a:lstStyle/>
          <a:p>
            <a:pPr lvl="0"/>
            <a:r>
              <a:rPr lang="en-US" dirty="0">
                <a:sym typeface="Arial"/>
              </a:rPr>
              <a:t>Example: Word Count </a:t>
            </a:r>
          </a:p>
        </p:txBody>
      </p:sp>
      <p:sp>
        <p:nvSpPr>
          <p:cNvPr id="530" name="Shape 530"/>
          <p:cNvSpPr txBox="1">
            <a:spLocks noGrp="1"/>
          </p:cNvSpPr>
          <p:nvPr>
            <p:ph type="body" idx="1"/>
          </p:nvPr>
        </p:nvSpPr>
        <p:spPr/>
        <p:txBody>
          <a:bodyPr/>
          <a:lstStyle/>
          <a:p>
            <a:pPr lvl="0"/>
            <a:r>
              <a:rPr lang="en-US" dirty="0">
                <a:sym typeface="Arial"/>
              </a:rPr>
              <a:t>The use case scenario:  Start with standard WC for one file.</a:t>
            </a:r>
          </a:p>
          <a:p>
            <a:pPr lvl="0"/>
            <a:endParaRPr lang="en-US" dirty="0">
              <a:sym typeface="Arial"/>
            </a:endParaRPr>
          </a:p>
          <a:p>
            <a:pPr lvl="0"/>
            <a:r>
              <a:rPr lang="en-US" dirty="0">
                <a:sym typeface="Arial"/>
              </a:rPr>
              <a:t>We have a large file of documents (the input elements) </a:t>
            </a:r>
          </a:p>
          <a:p>
            <a:pPr lvl="0"/>
            <a:r>
              <a:rPr lang="en-US" dirty="0">
                <a:sym typeface="Arial"/>
              </a:rPr>
              <a:t>Documents are words separated by whitespace.</a:t>
            </a:r>
          </a:p>
          <a:p>
            <a:pPr lvl="0"/>
            <a:r>
              <a:rPr lang="en-US" dirty="0">
                <a:sym typeface="Arial"/>
              </a:rPr>
              <a:t>Count the number of times each distinct word appears in the file.</a:t>
            </a:r>
          </a:p>
          <a:p>
            <a:pPr lvl="0"/>
            <a:endParaRPr lang="en-US" dirty="0">
              <a:sym typeface="Arial"/>
            </a:endParaRPr>
          </a:p>
          <a:p>
            <a:pPr lvl="0"/>
            <a:r>
              <a:rPr lang="en-US" dirty="0">
                <a:sym typeface="Arial"/>
              </a:rPr>
              <a:t>… with MapReduce we can extend this concept to huge numbers of files.</a:t>
            </a:r>
          </a:p>
          <a:p>
            <a:pPr lvl="0"/>
            <a:endParaRPr lang="en-US" dirty="0">
              <a:sym typeface="Arial"/>
            </a:endParaRPr>
          </a:p>
          <a:p>
            <a:pPr lvl="0"/>
            <a:endParaRPr lang="en-US" dirty="0"/>
          </a:p>
          <a:p>
            <a:pPr lvl="0"/>
            <a:endParaRPr lang="en-US" dirty="0"/>
          </a:p>
        </p:txBody>
      </p:sp>
      <p:sp>
        <p:nvSpPr>
          <p:cNvPr id="528" name="Shape 528"/>
          <p:cNvSpPr txBox="1">
            <a:spLocks noGrp="1"/>
          </p:cNvSpPr>
          <p:nvPr>
            <p:ph type="ftr" idx="11"/>
          </p:nvPr>
        </p:nvSpPr>
        <p:spPr/>
        <p:txBody>
          <a:bodyPr/>
          <a:lstStyle/>
          <a:p>
            <a:pPr lvl="0"/>
            <a:r>
              <a:rPr lang="en-US">
                <a:sym typeface="Questrial"/>
              </a:rPr>
              <a:t>HTTP://WWW.CS.CORNELL.EDU/COURSES/CS5412/2022SP</a:t>
            </a:r>
            <a:endParaRPr lang="en-US"/>
          </a:p>
        </p:txBody>
      </p:sp>
      <p:sp>
        <p:nvSpPr>
          <p:cNvPr id="529" name="Shape 529"/>
          <p:cNvSpPr txBox="1">
            <a:spLocks noGrp="1"/>
          </p:cNvSpPr>
          <p:nvPr>
            <p:ph type="sldNum" idx="12"/>
          </p:nvPr>
        </p:nvSpPr>
        <p:spPr/>
        <p:txBody>
          <a:bodyPr/>
          <a:lstStyle/>
          <a:p>
            <a:pPr lvl="0"/>
            <a:fld id="{00000000-1234-1234-1234-123412341234}" type="slidenum">
              <a:rPr lang="en-US" smtClean="0">
                <a:sym typeface="Questrial"/>
              </a:rPr>
              <a:pPr lvl="0"/>
              <a:t>16</a:t>
            </a:fld>
            <a:endParaRPr lang="en-US">
              <a:sym typeface="Questrial"/>
            </a:endParaRPr>
          </a:p>
        </p:txBody>
      </p:sp>
    </p:spTree>
    <p:extLst>
      <p:ext uri="{BB962C8B-B14F-4D97-AF65-F5344CB8AC3E}">
        <p14:creationId xmlns:p14="http://schemas.microsoft.com/office/powerpoint/2010/main" val="280119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Example: Word Count </a:t>
            </a:r>
            <a:endParaRPr dirty="0">
              <a:sym typeface="Arial"/>
            </a:endParaRPr>
          </a:p>
        </p:txBody>
      </p:sp>
      <p:sp>
        <p:nvSpPr>
          <p:cNvPr id="536" name="Shape 53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37" name="Shape 53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17</a:t>
            </a:fld>
            <a:endParaRPr sz="1000" b="0" i="0" u="none" strike="noStrike" cap="none">
              <a:solidFill>
                <a:srgbClr val="0C0C0C"/>
              </a:solidFill>
              <a:latin typeface="Questrial"/>
              <a:ea typeface="Questrial"/>
              <a:cs typeface="Questrial"/>
              <a:sym typeface="Questrial"/>
            </a:endParaRPr>
          </a:p>
        </p:txBody>
      </p:sp>
      <p:sp>
        <p:nvSpPr>
          <p:cNvPr id="538" name="Shape 538"/>
          <p:cNvSpPr txBox="1">
            <a:spLocks noGrp="1"/>
          </p:cNvSpPr>
          <p:nvPr>
            <p:ph type="body" idx="1"/>
          </p:nvPr>
        </p:nvSpPr>
        <p:spPr>
          <a:xfrm>
            <a:off x="530151" y="1561750"/>
            <a:ext cx="11451178" cy="4845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dirty="0">
                <a:latin typeface="Arial"/>
                <a:ea typeface="Arial"/>
                <a:cs typeface="Arial"/>
                <a:sym typeface="Arial"/>
              </a:rPr>
              <a:t>Why Do We Care About Counting Words?</a:t>
            </a:r>
            <a:endParaRPr sz="2600" dirty="0">
              <a:latin typeface="Arial"/>
              <a:ea typeface="Arial"/>
              <a:cs typeface="Arial"/>
              <a:sym typeface="Arial"/>
            </a:endParaRPr>
          </a:p>
          <a:p>
            <a:pPr indent="-393700">
              <a:lnSpc>
                <a:spcPct val="115000"/>
              </a:lnSpc>
              <a:spcBef>
                <a:spcPts val="1400"/>
              </a:spcBef>
              <a:buSzPts val="2600"/>
              <a:buFont typeface="Arial"/>
              <a:buChar char="➢"/>
            </a:pPr>
            <a:r>
              <a:rPr lang="en-US" sz="2600" dirty="0">
                <a:latin typeface="Arial"/>
                <a:ea typeface="Arial"/>
                <a:cs typeface="Arial"/>
                <a:sym typeface="Arial"/>
              </a:rPr>
              <a:t>NLP systems train on n-grams: counts of n-word sequences</a:t>
            </a:r>
          </a:p>
          <a:p>
            <a:pPr marL="457200" marR="0" lvl="0" indent="-393700" algn="l" rtl="0">
              <a:lnSpc>
                <a:spcPct val="115000"/>
              </a:lnSpc>
              <a:spcBef>
                <a:spcPts val="1400"/>
              </a:spcBef>
              <a:spcAft>
                <a:spcPts val="0"/>
              </a:spcAft>
              <a:buSzPts val="2600"/>
              <a:buFont typeface="Arial"/>
              <a:buChar char="➢"/>
            </a:pPr>
            <a:r>
              <a:rPr lang="en-US" sz="2600" dirty="0">
                <a:latin typeface="Arial"/>
                <a:ea typeface="Arial"/>
                <a:cs typeface="Arial"/>
                <a:sym typeface="Arial"/>
              </a:rPr>
              <a:t>Word or n-gram count is challenging over massive amounts of data</a:t>
            </a:r>
            <a:endParaRPr sz="2600" dirty="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dirty="0">
                <a:latin typeface="Arial"/>
                <a:ea typeface="Arial"/>
                <a:cs typeface="Arial"/>
                <a:sym typeface="Arial"/>
              </a:rPr>
              <a:t>Using a single compute node would be too time-consuming</a:t>
            </a:r>
            <a:endParaRPr dirty="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dirty="0">
                <a:latin typeface="Arial"/>
                <a:ea typeface="Arial"/>
                <a:cs typeface="Arial"/>
                <a:sym typeface="Arial"/>
              </a:rPr>
              <a:t>Using distributed nodes requires moving data</a:t>
            </a:r>
            <a:endParaRPr dirty="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dirty="0">
                <a:latin typeface="Arial"/>
                <a:ea typeface="Arial"/>
                <a:cs typeface="Arial"/>
                <a:sym typeface="Arial"/>
              </a:rPr>
              <a:t>Number of unique words can easily exceed available memory -- would need to store to disk</a:t>
            </a:r>
            <a:endParaRPr dirty="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endParaRPr lang="en-US" sz="2600" dirty="0">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dirty="0">
                <a:latin typeface="Arial"/>
                <a:ea typeface="Arial"/>
                <a:cs typeface="Arial"/>
                <a:sym typeface="Arial"/>
              </a:rPr>
              <a:t>Many common tasks are very similar to word count, e.g., log file analysis where we might look for the storage devices with the highest error rates, to service the ones that are most likely to fail soon</a:t>
            </a:r>
          </a:p>
          <a:p>
            <a:pPr marL="0" marR="0" lvl="0" indent="0" algn="l" rtl="0">
              <a:lnSpc>
                <a:spcPct val="115000"/>
              </a:lnSpc>
              <a:spcBef>
                <a:spcPts val="1400"/>
              </a:spcBef>
              <a:spcAft>
                <a:spcPts val="0"/>
              </a:spcAft>
              <a:buClr>
                <a:schemeClr val="dk1"/>
              </a:buClr>
              <a:buSzPts val="1100"/>
              <a:buFont typeface="Arial"/>
              <a:buNone/>
            </a:pPr>
            <a:endParaRPr sz="2400" dirty="0"/>
          </a:p>
          <a:p>
            <a:pPr marL="0" marR="0" lvl="0" indent="0" algn="l" rtl="0">
              <a:lnSpc>
                <a:spcPct val="115000"/>
              </a:lnSpc>
              <a:spcBef>
                <a:spcPts val="1400"/>
              </a:spcBef>
              <a:spcAft>
                <a:spcPts val="0"/>
              </a:spcAft>
              <a:buNone/>
            </a:pPr>
            <a:endParaRPr sz="2600" dirty="0"/>
          </a:p>
        </p:txBody>
      </p:sp>
    </p:spTree>
    <p:extLst>
      <p:ext uri="{BB962C8B-B14F-4D97-AF65-F5344CB8AC3E}">
        <p14:creationId xmlns:p14="http://schemas.microsoft.com/office/powerpoint/2010/main" val="417333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Using MapReduce </a:t>
            </a:r>
            <a:endParaRPr dirty="0">
              <a:sym typeface="Arial"/>
            </a:endParaRPr>
          </a:p>
        </p:txBody>
      </p:sp>
      <p:sp>
        <p:nvSpPr>
          <p:cNvPr id="544" name="Shape 5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45" name="Shape 5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18</a:t>
            </a:fld>
            <a:endParaRPr sz="1000" b="0" i="0" u="none" strike="noStrike" cap="none">
              <a:solidFill>
                <a:srgbClr val="0C0C0C"/>
              </a:solidFill>
              <a:latin typeface="Questrial"/>
              <a:ea typeface="Questrial"/>
              <a:cs typeface="Questrial"/>
              <a:sym typeface="Questrial"/>
            </a:endParaRPr>
          </a:p>
        </p:txBody>
      </p:sp>
      <p:sp>
        <p:nvSpPr>
          <p:cNvPr id="546" name="Shape 546"/>
          <p:cNvSpPr txBox="1">
            <a:spLocks noGrp="1"/>
          </p:cNvSpPr>
          <p:nvPr>
            <p:ph type="body" idx="1"/>
          </p:nvPr>
        </p:nvSpPr>
        <p:spPr>
          <a:xfrm>
            <a:off x="734750" y="1909175"/>
            <a:ext cx="5629200" cy="2709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Clr>
                <a:schemeClr val="dk1"/>
              </a:buClr>
              <a:buSzPts val="1100"/>
              <a:buFont typeface="Arial"/>
              <a:buNone/>
            </a:pPr>
            <a:r>
              <a:rPr lang="en-US" sz="2400" dirty="0">
                <a:solidFill>
                  <a:srgbClr val="FF0000"/>
                </a:solidFill>
                <a:latin typeface="Arial"/>
                <a:ea typeface="Arial"/>
                <a:cs typeface="Arial"/>
                <a:sym typeface="Arial"/>
              </a:rPr>
              <a:t>map(key, value):</a:t>
            </a:r>
            <a:endParaRPr sz="2400" dirty="0">
              <a:solidFill>
                <a:srgbClr val="FF0000"/>
              </a:solidFill>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key: document ID; value: text of document</a:t>
            </a:r>
            <a:endParaRPr sz="2400" dirty="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for (each word w in value)</a:t>
            </a:r>
            <a:endParaRPr sz="2400" dirty="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dirty="0">
                <a:latin typeface="Arial"/>
                <a:ea typeface="Arial"/>
                <a:cs typeface="Arial"/>
                <a:sym typeface="Arial"/>
              </a:rPr>
              <a:t>		emit(w, 1);</a:t>
            </a:r>
            <a:endParaRPr sz="2400" dirty="0">
              <a:latin typeface="Arial"/>
              <a:ea typeface="Arial"/>
              <a:cs typeface="Arial"/>
              <a:sym typeface="Arial"/>
            </a:endParaRPr>
          </a:p>
          <a:p>
            <a:pPr marL="0" lvl="0" indent="0" rtl="0">
              <a:spcBef>
                <a:spcPts val="1200"/>
              </a:spcBef>
              <a:spcAft>
                <a:spcPts val="200"/>
              </a:spcAft>
              <a:buClr>
                <a:schemeClr val="dk1"/>
              </a:buClr>
              <a:buSzPts val="1100"/>
              <a:buFont typeface="Arial"/>
              <a:buNone/>
            </a:pPr>
            <a:endParaRPr dirty="0"/>
          </a:p>
        </p:txBody>
      </p:sp>
      <p:sp>
        <p:nvSpPr>
          <p:cNvPr id="547" name="Shape 547"/>
          <p:cNvSpPr txBox="1">
            <a:spLocks noGrp="1"/>
          </p:cNvSpPr>
          <p:nvPr>
            <p:ph type="body" idx="1"/>
          </p:nvPr>
        </p:nvSpPr>
        <p:spPr>
          <a:xfrm>
            <a:off x="6080450" y="1909175"/>
            <a:ext cx="5847300" cy="3471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None/>
            </a:pPr>
            <a:r>
              <a:rPr lang="en-US" sz="2400" dirty="0">
                <a:solidFill>
                  <a:srgbClr val="FF0000"/>
                </a:solidFill>
                <a:latin typeface="Arial"/>
                <a:ea typeface="Arial"/>
                <a:cs typeface="Arial"/>
                <a:sym typeface="Arial"/>
              </a:rPr>
              <a:t>reduce(key, value-list):</a:t>
            </a:r>
            <a:endParaRPr sz="2400" dirty="0">
              <a:solidFill>
                <a:srgbClr val="FF0000"/>
              </a:solidFill>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key: a word; value-list: a list of integers</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result = 0;</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for (each integer v on value-list)</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result += v;</a:t>
            </a:r>
            <a:endParaRPr sz="2400" dirty="0">
              <a:latin typeface="Arial"/>
              <a:ea typeface="Arial"/>
              <a:cs typeface="Arial"/>
              <a:sym typeface="Arial"/>
            </a:endParaRPr>
          </a:p>
          <a:p>
            <a:pPr marL="0" lvl="0" indent="0">
              <a:lnSpc>
                <a:spcPct val="100000"/>
              </a:lnSpc>
              <a:spcBef>
                <a:spcPts val="1200"/>
              </a:spcBef>
              <a:spcAft>
                <a:spcPts val="0"/>
              </a:spcAft>
              <a:buNone/>
            </a:pPr>
            <a:r>
              <a:rPr lang="en-US" sz="2400" dirty="0">
                <a:latin typeface="Arial"/>
                <a:ea typeface="Arial"/>
                <a:cs typeface="Arial"/>
                <a:sym typeface="Arial"/>
              </a:rPr>
              <a:t>	emit(key, result);</a:t>
            </a:r>
            <a:endParaRPr sz="2400" dirty="0">
              <a:latin typeface="Arial"/>
              <a:ea typeface="Arial"/>
              <a:cs typeface="Arial"/>
              <a:sym typeface="Arial"/>
            </a:endParaRPr>
          </a:p>
          <a:p>
            <a:pPr marL="0" lvl="0" indent="0" rtl="0">
              <a:spcBef>
                <a:spcPts val="1200"/>
              </a:spcBef>
              <a:spcAft>
                <a:spcPts val="0"/>
              </a:spcAft>
              <a:buNone/>
            </a:pPr>
            <a:endParaRPr sz="2400" dirty="0"/>
          </a:p>
          <a:p>
            <a:pPr marL="0" lvl="0" indent="0" rtl="0">
              <a:spcBef>
                <a:spcPts val="1200"/>
              </a:spcBef>
              <a:spcAft>
                <a:spcPts val="200"/>
              </a:spcAft>
              <a:buNone/>
            </a:pPr>
            <a:endParaRPr dirty="0"/>
          </a:p>
        </p:txBody>
      </p:sp>
    </p:spTree>
    <p:extLst>
      <p:ext uri="{BB962C8B-B14F-4D97-AF65-F5344CB8AC3E}">
        <p14:creationId xmlns:p14="http://schemas.microsoft.com/office/powerpoint/2010/main" val="69090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Using MapReduce </a:t>
            </a:r>
            <a:endParaRPr dirty="0">
              <a:sym typeface="Arial"/>
            </a:endParaRPr>
          </a:p>
        </p:txBody>
      </p:sp>
      <p:sp>
        <p:nvSpPr>
          <p:cNvPr id="553" name="Shape 55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54" name="Shape 55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19</a:t>
            </a:fld>
            <a:endParaRPr sz="1000" b="0" i="0" u="none" strike="noStrike" cap="none">
              <a:solidFill>
                <a:srgbClr val="0C0C0C"/>
              </a:solidFill>
              <a:latin typeface="Questrial"/>
              <a:ea typeface="Questrial"/>
              <a:cs typeface="Questrial"/>
              <a:sym typeface="Questrial"/>
            </a:endParaRPr>
          </a:p>
        </p:txBody>
      </p:sp>
      <p:sp>
        <p:nvSpPr>
          <p:cNvPr id="555" name="Shape 555"/>
          <p:cNvSpPr/>
          <p:nvPr/>
        </p:nvSpPr>
        <p:spPr>
          <a:xfrm>
            <a:off x="80865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the	 cat sat on the mat</a:t>
            </a:r>
            <a:endParaRPr sz="2200"/>
          </a:p>
          <a:p>
            <a:pPr marL="0" lvl="0" indent="0" algn="ctr" rtl="0">
              <a:lnSpc>
                <a:spcPct val="150000"/>
              </a:lnSpc>
              <a:spcBef>
                <a:spcPts val="0"/>
              </a:spcBef>
              <a:spcAft>
                <a:spcPts val="0"/>
              </a:spcAft>
              <a:buNone/>
            </a:pPr>
            <a:r>
              <a:rPr lang="en-US" sz="2200"/>
              <a:t>the aardvark sat on the sofa</a:t>
            </a:r>
            <a:endParaRPr sz="2200"/>
          </a:p>
        </p:txBody>
      </p:sp>
      <p:cxnSp>
        <p:nvCxnSpPr>
          <p:cNvPr id="556" name="Shape 556"/>
          <p:cNvCxnSpPr/>
          <p:nvPr/>
        </p:nvCxnSpPr>
        <p:spPr>
          <a:xfrm rot="10800000" flipH="1">
            <a:off x="5691500" y="3549450"/>
            <a:ext cx="2286300" cy="7800"/>
          </a:xfrm>
          <a:prstGeom prst="straightConnector1">
            <a:avLst/>
          </a:prstGeom>
          <a:noFill/>
          <a:ln w="38100" cap="flat" cmpd="sng">
            <a:solidFill>
              <a:schemeClr val="dk2"/>
            </a:solidFill>
            <a:prstDash val="solid"/>
            <a:round/>
            <a:headEnd type="none" w="lg" len="lg"/>
            <a:tailEnd type="triangle" w="lg" len="lg"/>
          </a:ln>
        </p:spPr>
      </p:cxnSp>
      <p:sp>
        <p:nvSpPr>
          <p:cNvPr id="557" name="Shape 557"/>
          <p:cNvSpPr txBox="1"/>
          <p:nvPr/>
        </p:nvSpPr>
        <p:spPr>
          <a:xfrm>
            <a:off x="5691500" y="2970250"/>
            <a:ext cx="21618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solidFill>
                  <a:srgbClr val="980000"/>
                </a:solidFill>
              </a:rPr>
              <a:t>Map</a:t>
            </a:r>
            <a:r>
              <a:rPr lang="en-US" sz="2200">
                <a:solidFill>
                  <a:srgbClr val="274E13"/>
                </a:solidFill>
              </a:rPr>
              <a:t> </a:t>
            </a:r>
            <a:r>
              <a:rPr lang="en-US" sz="2200"/>
              <a:t>&amp;</a:t>
            </a:r>
            <a:r>
              <a:rPr lang="en-US" sz="2200">
                <a:solidFill>
                  <a:srgbClr val="274E13"/>
                </a:solidFill>
              </a:rPr>
              <a:t> </a:t>
            </a:r>
            <a:r>
              <a:rPr lang="en-US" sz="2200">
                <a:solidFill>
                  <a:srgbClr val="0000FF"/>
                </a:solidFill>
              </a:rPr>
              <a:t>Reduce</a:t>
            </a:r>
            <a:endParaRPr sz="2200">
              <a:solidFill>
                <a:srgbClr val="0000FF"/>
              </a:solidFill>
            </a:endParaRPr>
          </a:p>
        </p:txBody>
      </p:sp>
      <p:sp>
        <p:nvSpPr>
          <p:cNvPr id="558" name="Shape 558"/>
          <p:cNvSpPr/>
          <p:nvPr/>
        </p:nvSpPr>
        <p:spPr>
          <a:xfrm>
            <a:off x="8675525" y="2503175"/>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aardvark 1</a:t>
            </a:r>
            <a:endParaRPr sz="2200"/>
          </a:p>
          <a:p>
            <a:pPr marL="0" lvl="0" indent="0" algn="ctr">
              <a:lnSpc>
                <a:spcPct val="150000"/>
              </a:lnSpc>
              <a:spcBef>
                <a:spcPts val="0"/>
              </a:spcBef>
              <a:spcAft>
                <a:spcPts val="0"/>
              </a:spcAft>
              <a:buClr>
                <a:schemeClr val="dk1"/>
              </a:buClr>
              <a:buSzPts val="1100"/>
              <a:buFont typeface="Arial"/>
              <a:buNone/>
            </a:pPr>
            <a:r>
              <a:rPr lang="en-US" sz="2200"/>
              <a:t>cat 1</a:t>
            </a:r>
            <a:endParaRPr sz="2200"/>
          </a:p>
          <a:p>
            <a:pPr marL="0" lvl="0" indent="0" algn="ctr">
              <a:lnSpc>
                <a:spcPct val="150000"/>
              </a:lnSpc>
              <a:spcBef>
                <a:spcPts val="0"/>
              </a:spcBef>
              <a:spcAft>
                <a:spcPts val="0"/>
              </a:spcAft>
              <a:buClr>
                <a:schemeClr val="dk1"/>
              </a:buClr>
              <a:buSzPts val="1100"/>
              <a:buFont typeface="Arial"/>
              <a:buNone/>
            </a:pPr>
            <a:r>
              <a:rPr lang="en-US" sz="2200"/>
              <a:t>mat 1</a:t>
            </a:r>
            <a:endParaRPr sz="2200"/>
          </a:p>
          <a:p>
            <a:pPr marL="0" lvl="0" indent="0" algn="ctr">
              <a:lnSpc>
                <a:spcPct val="150000"/>
              </a:lnSpc>
              <a:spcBef>
                <a:spcPts val="0"/>
              </a:spcBef>
              <a:spcAft>
                <a:spcPts val="0"/>
              </a:spcAft>
              <a:buClr>
                <a:schemeClr val="dk1"/>
              </a:buClr>
              <a:buSzPts val="1100"/>
              <a:buFont typeface="Arial"/>
              <a:buNone/>
            </a:pPr>
            <a:r>
              <a:rPr lang="en-US" sz="2200"/>
              <a:t>on 2</a:t>
            </a:r>
            <a:endParaRPr sz="2200"/>
          </a:p>
          <a:p>
            <a:pPr marL="0" lvl="0" indent="0" algn="ctr">
              <a:lnSpc>
                <a:spcPct val="150000"/>
              </a:lnSpc>
              <a:spcBef>
                <a:spcPts val="0"/>
              </a:spcBef>
              <a:spcAft>
                <a:spcPts val="0"/>
              </a:spcAft>
              <a:buClr>
                <a:schemeClr val="dk1"/>
              </a:buClr>
              <a:buSzPts val="1100"/>
              <a:buFont typeface="Arial"/>
              <a:buNone/>
            </a:pPr>
            <a:r>
              <a:rPr lang="en-US" sz="2200"/>
              <a:t>sat 2</a:t>
            </a:r>
            <a:endParaRPr sz="2200"/>
          </a:p>
          <a:p>
            <a:pPr marL="0" lvl="0" indent="0" algn="ctr">
              <a:lnSpc>
                <a:spcPct val="150000"/>
              </a:lnSpc>
              <a:spcBef>
                <a:spcPts val="0"/>
              </a:spcBef>
              <a:spcAft>
                <a:spcPts val="0"/>
              </a:spcAft>
              <a:buClr>
                <a:schemeClr val="dk1"/>
              </a:buClr>
              <a:buSzPts val="1100"/>
              <a:buFont typeface="Arial"/>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559" name="Shape 559"/>
          <p:cNvSpPr txBox="1"/>
          <p:nvPr/>
        </p:nvSpPr>
        <p:spPr>
          <a:xfrm>
            <a:off x="2799000" y="2360650"/>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60" name="Shape 560"/>
          <p:cNvSpPr txBox="1"/>
          <p:nvPr/>
        </p:nvSpPr>
        <p:spPr>
          <a:xfrm>
            <a:off x="9142025" y="1942463"/>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103090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a:xfrm>
            <a:off x="1024128" y="585216"/>
            <a:ext cx="11167872" cy="1499616"/>
          </a:xfrm>
        </p:spPr>
        <p:txBody>
          <a:bodyPr/>
          <a:lstStyle/>
          <a:p>
            <a:r>
              <a:rPr lang="en-US" sz="4400" dirty="0"/>
              <a:t>MapReduce pattern: </a:t>
            </a:r>
            <a:r>
              <a:rPr lang="en-US" sz="4400" dirty="0" err="1"/>
              <a:t>Sharded</a:t>
            </a:r>
            <a:r>
              <a:rPr lang="en-US" sz="4400"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err="1">
                <a:sym typeface="Arial"/>
              </a:rPr>
              <a:t>Sharded</a:t>
            </a:r>
            <a:r>
              <a:rPr lang="en-US" dirty="0">
                <a:sym typeface="Arial"/>
              </a:rPr>
              <a:t> Word Count: Map</a:t>
            </a:r>
            <a:endParaRPr dirty="0">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20</a:t>
            </a:fld>
            <a:endParaRPr sz="1000" b="0" i="0" u="none" strike="noStrike" cap="none">
              <a:solidFill>
                <a:srgbClr val="0C0C0C"/>
              </a:solidFill>
              <a:latin typeface="Questrial"/>
              <a:ea typeface="Questrial"/>
              <a:cs typeface="Questria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69" name="Shape 569"/>
          <p:cNvSpPr/>
          <p:nvPr/>
        </p:nvSpPr>
        <p:spPr>
          <a:xfrm>
            <a:off x="9697825" y="1016825"/>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cat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mat 1</a:t>
            </a:r>
            <a:endParaRPr sz="21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939300" y="3001350"/>
            <a:ext cx="349265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dirty="0">
                <a:solidFill>
                  <a:schemeClr val="dk1"/>
                </a:solidFill>
              </a:rPr>
              <a:t>the	 cat sat on the mat</a:t>
            </a:r>
            <a:endParaRPr dirty="0"/>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573" name="Shape 573"/>
          <p:cNvSpPr/>
          <p:nvPr/>
        </p:nvSpPr>
        <p:spPr>
          <a:xfrm>
            <a:off x="6018051" y="2056076"/>
            <a:ext cx="1443362" cy="13839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2400" b="1" dirty="0"/>
              <a:t>Map, run on shard 1</a:t>
            </a:r>
            <a:endParaRPr sz="2400" b="1" dirty="0"/>
          </a:p>
        </p:txBody>
      </p:sp>
      <p:sp>
        <p:nvSpPr>
          <p:cNvPr id="574" name="Shape 574"/>
          <p:cNvSpPr/>
          <p:nvPr/>
        </p:nvSpPr>
        <p:spPr>
          <a:xfrm>
            <a:off x="6204849" y="4277238"/>
            <a:ext cx="1443361" cy="1262486"/>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lang="en-US" sz="2400" b="1" dirty="0"/>
          </a:p>
          <a:p>
            <a:r>
              <a:rPr lang="en-US" sz="2400" b="1" dirty="0"/>
              <a:t>Map, run on shard 2</a:t>
            </a:r>
          </a:p>
          <a:p>
            <a:pPr marL="0" lvl="0" indent="0" rtl="0">
              <a:spcBef>
                <a:spcPts val="0"/>
              </a:spcBef>
              <a:spcAft>
                <a:spcPts val="0"/>
              </a:spcAft>
              <a:buNone/>
            </a:pPr>
            <a:endParaRPr sz="2400" b="1" dirty="0"/>
          </a:p>
        </p:txBody>
      </p:sp>
      <p:sp>
        <p:nvSpPr>
          <p:cNvPr id="575" name="Shape 575"/>
          <p:cNvSpPr/>
          <p:nvPr/>
        </p:nvSpPr>
        <p:spPr>
          <a:xfrm>
            <a:off x="9697825" y="3810774"/>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aardvark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sofa 1</a:t>
            </a:r>
            <a:endParaRPr sz="2100"/>
          </a:p>
        </p:txBody>
      </p:sp>
      <p:cxnSp>
        <p:nvCxnSpPr>
          <p:cNvPr id="576" name="Shape 576"/>
          <p:cNvCxnSpPr>
            <a:cxnSpLocks/>
            <a:stCxn id="571" idx="3"/>
            <a:endCxn id="573" idx="1"/>
          </p:cNvCxnSpPr>
          <p:nvPr/>
        </p:nvCxnSpPr>
        <p:spPr>
          <a:xfrm flipV="1">
            <a:off x="4431950" y="2748026"/>
            <a:ext cx="1586101" cy="470974"/>
          </a:xfrm>
          <a:prstGeom prst="straightConnector1">
            <a:avLst/>
          </a:prstGeom>
          <a:noFill/>
          <a:ln w="28575" cap="flat" cmpd="sng">
            <a:solidFill>
              <a:schemeClr val="dk2"/>
            </a:solidFill>
            <a:prstDash val="solid"/>
            <a:round/>
            <a:headEnd type="none" w="lg" len="lg"/>
            <a:tailEnd type="triangle" w="lg" len="lg"/>
          </a:ln>
        </p:spPr>
      </p:cxnSp>
      <p:cxnSp>
        <p:nvCxnSpPr>
          <p:cNvPr id="577" name="Shape 577"/>
          <p:cNvCxnSpPr>
            <a:stCxn id="572" idx="3"/>
          </p:cNvCxnSpPr>
          <p:nvPr/>
        </p:nvCxnSpPr>
        <p:spPr>
          <a:xfrm>
            <a:off x="5069700" y="3879925"/>
            <a:ext cx="1135200" cy="844500"/>
          </a:xfrm>
          <a:prstGeom prst="straightConnector1">
            <a:avLst/>
          </a:prstGeom>
          <a:noFill/>
          <a:ln w="28575" cap="flat" cmpd="sng">
            <a:solidFill>
              <a:schemeClr val="dk2"/>
            </a:solidFill>
            <a:prstDash val="solid"/>
            <a:round/>
            <a:headEnd type="none" w="lg" len="lg"/>
            <a:tailEnd type="triangle" w="lg" len="lg"/>
          </a:ln>
        </p:spPr>
      </p:cxnSp>
      <p:cxnSp>
        <p:nvCxnSpPr>
          <p:cNvPr id="578" name="Shape 578"/>
          <p:cNvCxnSpPr>
            <a:cxnSpLocks/>
            <a:stCxn id="573" idx="3"/>
            <a:endCxn id="569" idx="1"/>
          </p:cNvCxnSpPr>
          <p:nvPr/>
        </p:nvCxnSpPr>
        <p:spPr>
          <a:xfrm flipV="1">
            <a:off x="7461413" y="2128325"/>
            <a:ext cx="2236412" cy="619701"/>
          </a:xfrm>
          <a:prstGeom prst="straightConnector1">
            <a:avLst/>
          </a:prstGeom>
          <a:noFill/>
          <a:ln w="28575" cap="flat" cmpd="sng">
            <a:solidFill>
              <a:schemeClr val="dk2"/>
            </a:solidFill>
            <a:prstDash val="solid"/>
            <a:round/>
            <a:headEnd type="none" w="lg" len="lg"/>
            <a:tailEnd type="triangle" w="lg" len="lg"/>
          </a:ln>
        </p:spPr>
      </p:cxnSp>
      <p:cxnSp>
        <p:nvCxnSpPr>
          <p:cNvPr id="579" name="Shape 579"/>
          <p:cNvCxnSpPr>
            <a:cxnSpLocks/>
            <a:stCxn id="574" idx="3"/>
            <a:endCxn id="575" idx="1"/>
          </p:cNvCxnSpPr>
          <p:nvPr/>
        </p:nvCxnSpPr>
        <p:spPr>
          <a:xfrm>
            <a:off x="7648210" y="4908481"/>
            <a:ext cx="2049615" cy="13793"/>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553952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Shuffle &amp; Sort</a:t>
            </a:r>
            <a:endParaRPr dirty="0">
              <a:sym typeface="Arial"/>
            </a:endParaRPr>
          </a:p>
        </p:txBody>
      </p:sp>
      <p:sp>
        <p:nvSpPr>
          <p:cNvPr id="585" name="Shape 58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586" name="Shape 58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21</a:t>
            </a:fld>
            <a:endParaRPr sz="1000" b="0" i="0" u="none" strike="noStrike" cap="none">
              <a:solidFill>
                <a:srgbClr val="0C0C0C"/>
              </a:solidFill>
              <a:latin typeface="Questrial"/>
              <a:ea typeface="Questrial"/>
              <a:cs typeface="Questrial"/>
              <a:sym typeface="Questrial"/>
            </a:endParaRPr>
          </a:p>
        </p:txBody>
      </p:sp>
      <p:sp>
        <p:nvSpPr>
          <p:cNvPr id="587" name="Shape 587"/>
          <p:cNvSpPr/>
          <p:nvPr/>
        </p:nvSpPr>
        <p:spPr>
          <a:xfrm>
            <a:off x="2964225" y="2024700"/>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mat 1</a:t>
            </a:r>
            <a:endParaRPr sz="2000"/>
          </a:p>
        </p:txBody>
      </p:sp>
      <p:sp>
        <p:nvSpPr>
          <p:cNvPr id="588" name="Shape 588"/>
          <p:cNvSpPr/>
          <p:nvPr/>
        </p:nvSpPr>
        <p:spPr>
          <a:xfrm>
            <a:off x="2964225" y="4247699"/>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sofa 1</a:t>
            </a:r>
            <a:endParaRPr sz="2000"/>
          </a:p>
        </p:txBody>
      </p:sp>
      <p:sp>
        <p:nvSpPr>
          <p:cNvPr id="589" name="Shape 589"/>
          <p:cNvSpPr txBox="1"/>
          <p:nvPr/>
        </p:nvSpPr>
        <p:spPr>
          <a:xfrm>
            <a:off x="1399375" y="3890150"/>
            <a:ext cx="1244400" cy="89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Mapper Output</a:t>
            </a:r>
            <a:endParaRPr sz="2400"/>
          </a:p>
        </p:txBody>
      </p:sp>
      <p:sp>
        <p:nvSpPr>
          <p:cNvPr id="590" name="Shape 590"/>
          <p:cNvSpPr/>
          <p:nvPr/>
        </p:nvSpPr>
        <p:spPr>
          <a:xfrm>
            <a:off x="7531466" y="1958647"/>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1, 1</a:t>
            </a:r>
          </a:p>
          <a:p>
            <a:pPr marL="0" lvl="0" indent="0" algn="ctr" rtl="0">
              <a:lnSpc>
                <a:spcPct val="115000"/>
              </a:lnSpc>
              <a:spcBef>
                <a:spcPts val="0"/>
              </a:spcBef>
              <a:spcAft>
                <a:spcPts val="0"/>
              </a:spcAft>
              <a:buNone/>
            </a:pPr>
            <a:r>
              <a:rPr lang="en-US" sz="2000" dirty="0"/>
              <a:t>sofa 1</a:t>
            </a:r>
            <a:endParaRPr sz="2000" dirty="0"/>
          </a:p>
        </p:txBody>
      </p:sp>
      <p:cxnSp>
        <p:nvCxnSpPr>
          <p:cNvPr id="591" name="Shape 591"/>
          <p:cNvCxnSpPr/>
          <p:nvPr/>
        </p:nvCxnSpPr>
        <p:spPr>
          <a:xfrm>
            <a:off x="5020200" y="4340000"/>
            <a:ext cx="2363700" cy="0"/>
          </a:xfrm>
          <a:prstGeom prst="straightConnector1">
            <a:avLst/>
          </a:prstGeom>
          <a:noFill/>
          <a:ln w="38100" cap="flat" cmpd="sng">
            <a:solidFill>
              <a:schemeClr val="dk2"/>
            </a:solidFill>
            <a:prstDash val="solid"/>
            <a:round/>
            <a:headEnd type="none" w="lg" len="lg"/>
            <a:tailEnd type="triangle" w="lg" len="lg"/>
          </a:ln>
        </p:spPr>
      </p:cxnSp>
      <p:sp>
        <p:nvSpPr>
          <p:cNvPr id="592" name="Shape 592"/>
          <p:cNvSpPr txBox="1"/>
          <p:nvPr/>
        </p:nvSpPr>
        <p:spPr>
          <a:xfrm>
            <a:off x="5006875" y="3689125"/>
            <a:ext cx="21690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Shuffle &amp; Sort</a:t>
            </a:r>
            <a:endParaRPr sz="2200"/>
          </a:p>
        </p:txBody>
      </p:sp>
      <p:sp>
        <p:nvSpPr>
          <p:cNvPr id="593" name="Shape 593"/>
          <p:cNvSpPr txBox="1"/>
          <p:nvPr/>
        </p:nvSpPr>
        <p:spPr>
          <a:xfrm>
            <a:off x="7175875" y="1421788"/>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dirty="0"/>
              <a:t>Intermediate Data</a:t>
            </a:r>
            <a:endParaRPr sz="2200" dirty="0"/>
          </a:p>
        </p:txBody>
      </p:sp>
      <p:sp>
        <p:nvSpPr>
          <p:cNvPr id="12" name="Shape 590">
            <a:extLst>
              <a:ext uri="{FF2B5EF4-FFF2-40B4-BE49-F238E27FC236}">
                <a16:creationId xmlns:a16="http://schemas.microsoft.com/office/drawing/2014/main" id="{ACE967C7-C32D-480C-8B64-01832E821AEC}"/>
              </a:ext>
            </a:extLst>
          </p:cNvPr>
          <p:cNvSpPr/>
          <p:nvPr/>
        </p:nvSpPr>
        <p:spPr>
          <a:xfrm>
            <a:off x="7531466" y="4263557"/>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1,1</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1,1,1,1</a:t>
            </a:r>
            <a:endParaRPr sz="2000" dirty="0"/>
          </a:p>
        </p:txBody>
      </p:sp>
      <p:sp>
        <p:nvSpPr>
          <p:cNvPr id="2" name="TextBox 1">
            <a:extLst>
              <a:ext uri="{FF2B5EF4-FFF2-40B4-BE49-F238E27FC236}">
                <a16:creationId xmlns:a16="http://schemas.microsoft.com/office/drawing/2014/main" id="{E7AD056C-4308-427B-90F3-51DA80430787}"/>
              </a:ext>
            </a:extLst>
          </p:cNvPr>
          <p:cNvSpPr txBox="1"/>
          <p:nvPr/>
        </p:nvSpPr>
        <p:spPr>
          <a:xfrm>
            <a:off x="9385857" y="2688724"/>
            <a:ext cx="2521500" cy="738664"/>
          </a:xfrm>
          <a:prstGeom prst="rect">
            <a:avLst/>
          </a:prstGeom>
          <a:noFill/>
        </p:spPr>
        <p:txBody>
          <a:bodyPr wrap="square" rtlCol="0">
            <a:spAutoFit/>
          </a:bodyPr>
          <a:lstStyle/>
          <a:p>
            <a:r>
              <a:rPr lang="en-US" dirty="0"/>
              <a:t>Keys that mapped to shard 1 are still on shard 1.  The sort was internal to shard 1</a:t>
            </a:r>
          </a:p>
        </p:txBody>
      </p:sp>
      <p:sp>
        <p:nvSpPr>
          <p:cNvPr id="14" name="TextBox 13">
            <a:extLst>
              <a:ext uri="{FF2B5EF4-FFF2-40B4-BE49-F238E27FC236}">
                <a16:creationId xmlns:a16="http://schemas.microsoft.com/office/drawing/2014/main" id="{EA8693BC-E1EE-42F9-8661-CDA11F9F97E8}"/>
              </a:ext>
            </a:extLst>
          </p:cNvPr>
          <p:cNvSpPr txBox="1"/>
          <p:nvPr/>
        </p:nvSpPr>
        <p:spPr>
          <a:xfrm>
            <a:off x="9385857" y="5097573"/>
            <a:ext cx="2521500" cy="307777"/>
          </a:xfrm>
          <a:prstGeom prst="rect">
            <a:avLst/>
          </a:prstGeom>
          <a:noFill/>
        </p:spPr>
        <p:txBody>
          <a:bodyPr wrap="square" rtlCol="0">
            <a:spAutoFit/>
          </a:bodyPr>
          <a:lstStyle/>
          <a:p>
            <a:r>
              <a:rPr lang="en-US" dirty="0"/>
              <a:t>Keys that mapped to shard 2</a:t>
            </a:r>
          </a:p>
        </p:txBody>
      </p:sp>
    </p:spTree>
    <p:extLst>
      <p:ext uri="{BB962C8B-B14F-4D97-AF65-F5344CB8AC3E}">
        <p14:creationId xmlns:p14="http://schemas.microsoft.com/office/powerpoint/2010/main" val="3377005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sym typeface="Arial"/>
              </a:rPr>
              <a:t>Word Count: Reducer</a:t>
            </a:r>
            <a:endParaRPr dirty="0">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HTTP://WWW.CS.CORNELL.EDU/COURSES/CS5412/2022SP</a:t>
            </a:r>
            <a:endParaRPr/>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22</a:t>
            </a:fld>
            <a:endParaRPr sz="1000" b="0" i="0" u="none" strike="noStrike" cap="none">
              <a:solidFill>
                <a:srgbClr val="0C0C0C"/>
              </a:solidFill>
              <a:latin typeface="Questrial"/>
              <a:ea typeface="Questrial"/>
              <a:cs typeface="Questrial"/>
              <a:sym typeface="Questrial"/>
            </a:endParaRPr>
          </a:p>
        </p:txBody>
      </p:sp>
      <p:sp>
        <p:nvSpPr>
          <p:cNvPr id="603" name="Shape 603"/>
          <p:cNvSpPr/>
          <p:nvPr/>
        </p:nvSpPr>
        <p:spPr>
          <a:xfrm>
            <a:off x="4758600" y="17257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4" name="Shape 604"/>
          <p:cNvSpPr/>
          <p:nvPr/>
        </p:nvSpPr>
        <p:spPr>
          <a:xfrm>
            <a:off x="4758600" y="24311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5" name="Shape 605"/>
          <p:cNvSpPr/>
          <p:nvPr/>
        </p:nvSpPr>
        <p:spPr>
          <a:xfrm>
            <a:off x="4758600" y="31366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6" name="Shape 606"/>
          <p:cNvSpPr/>
          <p:nvPr/>
        </p:nvSpPr>
        <p:spPr>
          <a:xfrm>
            <a:off x="4758600" y="38420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7" name="Shape 607"/>
          <p:cNvSpPr/>
          <p:nvPr/>
        </p:nvSpPr>
        <p:spPr>
          <a:xfrm>
            <a:off x="4758600" y="45475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8" name="Shape 608"/>
          <p:cNvSpPr/>
          <p:nvPr/>
        </p:nvSpPr>
        <p:spPr>
          <a:xfrm>
            <a:off x="4758600" y="525299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9" name="Shape 609"/>
          <p:cNvSpPr/>
          <p:nvPr/>
        </p:nvSpPr>
        <p:spPr>
          <a:xfrm>
            <a:off x="4758600" y="5958448"/>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cxnSp>
        <p:nvCxnSpPr>
          <p:cNvPr id="610" name="Shape 610"/>
          <p:cNvCxnSpPr>
            <a:cxnSpLocks/>
            <a:endCxn id="603" idx="1"/>
          </p:cNvCxnSpPr>
          <p:nvPr/>
        </p:nvCxnSpPr>
        <p:spPr>
          <a:xfrm flipV="1">
            <a:off x="2166099" y="2032498"/>
            <a:ext cx="2592501" cy="3987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cxnSpLocks/>
            <a:endCxn id="604" idx="1"/>
          </p:cNvCxnSpPr>
          <p:nvPr/>
        </p:nvCxnSpPr>
        <p:spPr>
          <a:xfrm>
            <a:off x="2166099" y="2737948"/>
            <a:ext cx="2592501" cy="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cxnSpLocks/>
            <a:endCxn id="605" idx="1"/>
          </p:cNvCxnSpPr>
          <p:nvPr/>
        </p:nvCxnSpPr>
        <p:spPr>
          <a:xfrm>
            <a:off x="2166099" y="3136648"/>
            <a:ext cx="2592501" cy="30675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cxnSpLocks/>
            <a:endCxn id="606" idx="1"/>
          </p:cNvCxnSpPr>
          <p:nvPr/>
        </p:nvCxnSpPr>
        <p:spPr>
          <a:xfrm>
            <a:off x="2157175" y="3517650"/>
            <a:ext cx="2601425" cy="631198"/>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cxnSpLocks/>
            <a:endCxn id="607" idx="1"/>
          </p:cNvCxnSpPr>
          <p:nvPr/>
        </p:nvCxnSpPr>
        <p:spPr>
          <a:xfrm>
            <a:off x="2326341" y="4832923"/>
            <a:ext cx="2432259" cy="21375"/>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cxnSpLocks/>
            <a:endCxn id="608" idx="1"/>
          </p:cNvCxnSpPr>
          <p:nvPr/>
        </p:nvCxnSpPr>
        <p:spPr>
          <a:xfrm>
            <a:off x="2326341" y="5231623"/>
            <a:ext cx="2432259" cy="328125"/>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cxnSpLocks/>
            <a:endCxn id="609" idx="1"/>
          </p:cNvCxnSpPr>
          <p:nvPr/>
        </p:nvCxnSpPr>
        <p:spPr>
          <a:xfrm>
            <a:off x="2326341" y="5630323"/>
            <a:ext cx="2432259" cy="634875"/>
          </a:xfrm>
          <a:prstGeom prst="straightConnector1">
            <a:avLst/>
          </a:prstGeom>
          <a:noFill/>
          <a:ln w="9525" cap="flat" cmpd="sng">
            <a:solidFill>
              <a:schemeClr val="dk2"/>
            </a:solidFill>
            <a:prstDash val="solid"/>
            <a:round/>
            <a:headEnd type="none" w="lg" len="lg"/>
            <a:tailEnd type="triangle" w="lg" len="lg"/>
          </a:ln>
        </p:spPr>
      </p:cxnSp>
      <p:cxnSp>
        <p:nvCxnSpPr>
          <p:cNvPr id="624" name="Shape 624"/>
          <p:cNvCxnSpPr>
            <a:cxnSpLocks/>
            <a:stCxn id="603" idx="3"/>
          </p:cNvCxnSpPr>
          <p:nvPr/>
        </p:nvCxnSpPr>
        <p:spPr>
          <a:xfrm>
            <a:off x="6096000" y="2032498"/>
            <a:ext cx="2758550" cy="239777"/>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cxnSpLocks/>
            <a:stCxn id="604" idx="3"/>
          </p:cNvCxnSpPr>
          <p:nvPr/>
        </p:nvCxnSpPr>
        <p:spPr>
          <a:xfrm>
            <a:off x="6096000" y="2737948"/>
            <a:ext cx="2758550" cy="80025"/>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cxnSpLocks/>
            <a:stCxn id="605" idx="3"/>
          </p:cNvCxnSpPr>
          <p:nvPr/>
        </p:nvCxnSpPr>
        <p:spPr>
          <a:xfrm flipV="1">
            <a:off x="6096000" y="3340650"/>
            <a:ext cx="2758550" cy="102748"/>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cxnSpLocks/>
            <a:stCxn id="606" idx="3"/>
          </p:cNvCxnSpPr>
          <p:nvPr/>
        </p:nvCxnSpPr>
        <p:spPr>
          <a:xfrm flipV="1">
            <a:off x="6096000" y="3742650"/>
            <a:ext cx="2758550" cy="406198"/>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cxnSpLocks/>
            <a:stCxn id="607" idx="3"/>
          </p:cNvCxnSpPr>
          <p:nvPr/>
        </p:nvCxnSpPr>
        <p:spPr>
          <a:xfrm>
            <a:off x="6096000" y="4854298"/>
            <a:ext cx="2967318" cy="17346"/>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cxnSpLocks/>
            <a:stCxn id="608" idx="3"/>
          </p:cNvCxnSpPr>
          <p:nvPr/>
        </p:nvCxnSpPr>
        <p:spPr>
          <a:xfrm flipV="1">
            <a:off x="6096000" y="5270344"/>
            <a:ext cx="2967318" cy="289404"/>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cxnSpLocks/>
            <a:stCxn id="609" idx="3"/>
          </p:cNvCxnSpPr>
          <p:nvPr/>
        </p:nvCxnSpPr>
        <p:spPr>
          <a:xfrm flipV="1">
            <a:off x="6096000" y="5725179"/>
            <a:ext cx="2967318" cy="540019"/>
          </a:xfrm>
          <a:prstGeom prst="straightConnector1">
            <a:avLst/>
          </a:prstGeom>
          <a:noFill/>
          <a:ln w="9525" cap="flat" cmpd="sng">
            <a:solidFill>
              <a:schemeClr val="dk2"/>
            </a:solidFill>
            <a:prstDash val="solid"/>
            <a:round/>
            <a:headEnd type="none" w="lg" len="lg"/>
            <a:tailEnd type="triangle" w="lg" len="lg"/>
          </a:ln>
        </p:spPr>
      </p:cxn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
        <p:nvSpPr>
          <p:cNvPr id="40" name="Shape 590">
            <a:extLst>
              <a:ext uri="{FF2B5EF4-FFF2-40B4-BE49-F238E27FC236}">
                <a16:creationId xmlns:a16="http://schemas.microsoft.com/office/drawing/2014/main" id="{DD5FDFA9-44D7-4369-A2D1-F38492CC3C48}"/>
              </a:ext>
            </a:extLst>
          </p:cNvPr>
          <p:cNvSpPr/>
          <p:nvPr/>
        </p:nvSpPr>
        <p:spPr>
          <a:xfrm>
            <a:off x="9187651" y="1855897"/>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2</a:t>
            </a:r>
          </a:p>
          <a:p>
            <a:pPr marL="0" lvl="0" indent="0" algn="ctr" rtl="0">
              <a:lnSpc>
                <a:spcPct val="115000"/>
              </a:lnSpc>
              <a:spcBef>
                <a:spcPts val="0"/>
              </a:spcBef>
              <a:spcAft>
                <a:spcPts val="0"/>
              </a:spcAft>
              <a:buNone/>
            </a:pPr>
            <a:r>
              <a:rPr lang="en-US" sz="2000" dirty="0"/>
              <a:t>sofa 1</a:t>
            </a:r>
            <a:endParaRPr sz="2000" dirty="0"/>
          </a:p>
        </p:txBody>
      </p:sp>
      <p:sp>
        <p:nvSpPr>
          <p:cNvPr id="41" name="Shape 590">
            <a:extLst>
              <a:ext uri="{FF2B5EF4-FFF2-40B4-BE49-F238E27FC236}">
                <a16:creationId xmlns:a16="http://schemas.microsoft.com/office/drawing/2014/main" id="{090A218E-61E1-40BF-8FB9-8E95B3BB67F8}"/>
              </a:ext>
            </a:extLst>
          </p:cNvPr>
          <p:cNvSpPr/>
          <p:nvPr/>
        </p:nvSpPr>
        <p:spPr>
          <a:xfrm>
            <a:off x="9187651" y="4160807"/>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2</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4</a:t>
            </a:r>
            <a:endParaRPr sz="2000" dirty="0"/>
          </a:p>
        </p:txBody>
      </p:sp>
      <p:sp>
        <p:nvSpPr>
          <p:cNvPr id="44" name="Shape 590">
            <a:extLst>
              <a:ext uri="{FF2B5EF4-FFF2-40B4-BE49-F238E27FC236}">
                <a16:creationId xmlns:a16="http://schemas.microsoft.com/office/drawing/2014/main" id="{436AEAE9-7ACC-4B4F-AC51-01503B31BC84}"/>
              </a:ext>
            </a:extLst>
          </p:cNvPr>
          <p:cNvSpPr/>
          <p:nvPr/>
        </p:nvSpPr>
        <p:spPr>
          <a:xfrm>
            <a:off x="667299" y="1800150"/>
            <a:ext cx="1498800" cy="2275605"/>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aardvark 1</a:t>
            </a:r>
            <a:endParaRPr sz="2000" dirty="0"/>
          </a:p>
          <a:p>
            <a:pPr marL="0" lvl="0" indent="0" algn="ctr" rtl="0">
              <a:lnSpc>
                <a:spcPct val="115000"/>
              </a:lnSpc>
              <a:spcBef>
                <a:spcPts val="0"/>
              </a:spcBef>
              <a:spcAft>
                <a:spcPts val="0"/>
              </a:spcAft>
              <a:buNone/>
            </a:pPr>
            <a:r>
              <a:rPr lang="en-US" sz="2000" dirty="0"/>
              <a:t>cat 1</a:t>
            </a:r>
            <a:endParaRPr sz="2000" dirty="0"/>
          </a:p>
          <a:p>
            <a:pPr marL="0" lvl="0" indent="0" algn="ctr" rtl="0">
              <a:lnSpc>
                <a:spcPct val="115000"/>
              </a:lnSpc>
              <a:spcBef>
                <a:spcPts val="0"/>
              </a:spcBef>
              <a:spcAft>
                <a:spcPts val="0"/>
              </a:spcAft>
              <a:buNone/>
            </a:pPr>
            <a:r>
              <a:rPr lang="en-US" sz="2000" dirty="0"/>
              <a:t>sat 1, 1</a:t>
            </a:r>
          </a:p>
          <a:p>
            <a:pPr marL="0" lvl="0" indent="0" algn="ctr" rtl="0">
              <a:lnSpc>
                <a:spcPct val="115000"/>
              </a:lnSpc>
              <a:spcBef>
                <a:spcPts val="0"/>
              </a:spcBef>
              <a:spcAft>
                <a:spcPts val="0"/>
              </a:spcAft>
              <a:buNone/>
            </a:pPr>
            <a:r>
              <a:rPr lang="en-US" sz="2000" dirty="0"/>
              <a:t>sofa 1</a:t>
            </a:r>
            <a:endParaRPr sz="2000" dirty="0"/>
          </a:p>
        </p:txBody>
      </p:sp>
      <p:sp>
        <p:nvSpPr>
          <p:cNvPr id="45" name="Shape 590">
            <a:extLst>
              <a:ext uri="{FF2B5EF4-FFF2-40B4-BE49-F238E27FC236}">
                <a16:creationId xmlns:a16="http://schemas.microsoft.com/office/drawing/2014/main" id="{FB3EDB78-65E9-40EE-BFB3-2BB5FCB62727}"/>
              </a:ext>
            </a:extLst>
          </p:cNvPr>
          <p:cNvSpPr/>
          <p:nvPr/>
        </p:nvSpPr>
        <p:spPr>
          <a:xfrm>
            <a:off x="667299" y="4105060"/>
            <a:ext cx="1498800" cy="2223000"/>
          </a:xfrm>
          <a:prstGeom prst="rect">
            <a:avLst/>
          </a:prstGeom>
          <a:solidFill>
            <a:srgbClr val="D5A6BD"/>
          </a:solidFill>
          <a:ln w="9525" cap="flat" cmpd="sng">
            <a:solidFill>
              <a:schemeClr val="tx1"/>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dirty="0"/>
              <a:t>on 1,1</a:t>
            </a:r>
            <a:endParaRPr sz="2000" dirty="0"/>
          </a:p>
          <a:p>
            <a:pPr marL="0" lvl="0" indent="0" algn="ctr" rtl="0">
              <a:lnSpc>
                <a:spcPct val="115000"/>
              </a:lnSpc>
              <a:spcBef>
                <a:spcPts val="0"/>
              </a:spcBef>
              <a:spcAft>
                <a:spcPts val="0"/>
              </a:spcAft>
              <a:buNone/>
            </a:pPr>
            <a:r>
              <a:rPr lang="en-US" sz="2000" dirty="0"/>
              <a:t>mat 1</a:t>
            </a:r>
          </a:p>
          <a:p>
            <a:pPr marL="0" lvl="0" indent="0" algn="ctr" rtl="0">
              <a:lnSpc>
                <a:spcPct val="115000"/>
              </a:lnSpc>
              <a:spcBef>
                <a:spcPts val="0"/>
              </a:spcBef>
              <a:spcAft>
                <a:spcPts val="0"/>
              </a:spcAft>
              <a:buNone/>
            </a:pPr>
            <a:r>
              <a:rPr lang="en-US" sz="2000" dirty="0"/>
              <a:t>the 1,1,1,1</a:t>
            </a:r>
            <a:endParaRPr sz="2000" dirty="0"/>
          </a:p>
        </p:txBody>
      </p:sp>
    </p:spTree>
    <p:extLst>
      <p:ext uri="{BB962C8B-B14F-4D97-AF65-F5344CB8AC3E}">
        <p14:creationId xmlns:p14="http://schemas.microsoft.com/office/powerpoint/2010/main" val="383909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05E8-E6A3-4677-BD63-AB7AA3526AFB}"/>
              </a:ext>
            </a:extLst>
          </p:cNvPr>
          <p:cNvSpPr>
            <a:spLocks noGrp="1"/>
          </p:cNvSpPr>
          <p:nvPr>
            <p:ph type="title"/>
          </p:nvPr>
        </p:nvSpPr>
        <p:spPr/>
        <p:txBody>
          <a:bodyPr/>
          <a:lstStyle/>
          <a:p>
            <a:r>
              <a:rPr lang="en-US" dirty="0"/>
              <a:t>Notice that…</a:t>
            </a:r>
          </a:p>
        </p:txBody>
      </p:sp>
      <p:sp>
        <p:nvSpPr>
          <p:cNvPr id="3" name="Content Placeholder 2">
            <a:extLst>
              <a:ext uri="{FF2B5EF4-FFF2-40B4-BE49-F238E27FC236}">
                <a16:creationId xmlns:a16="http://schemas.microsoft.com/office/drawing/2014/main" id="{159279CB-9B6A-48C8-B416-0A7F38F511BD}"/>
              </a:ext>
            </a:extLst>
          </p:cNvPr>
          <p:cNvSpPr>
            <a:spLocks noGrp="1"/>
          </p:cNvSpPr>
          <p:nvPr>
            <p:ph idx="1"/>
          </p:nvPr>
        </p:nvSpPr>
        <p:spPr>
          <a:xfrm>
            <a:off x="186018" y="1896035"/>
            <a:ext cx="11819964" cy="4023360"/>
          </a:xfrm>
        </p:spPr>
        <p:txBody>
          <a:bodyPr/>
          <a:lstStyle/>
          <a:p>
            <a:r>
              <a:rPr lang="en-US" dirty="0"/>
              <a:t>Data stays </a:t>
            </a:r>
            <a:r>
              <a:rPr lang="en-US" dirty="0" err="1"/>
              <a:t>sharded</a:t>
            </a:r>
            <a:r>
              <a:rPr lang="en-US" dirty="0"/>
              <a:t> at all times.  Originally, or document names determined which document was on which shard.  Now, after the shuffle exchange, the words themselves are the keys, and determined which shard that word count will be on</a:t>
            </a:r>
          </a:p>
          <a:p>
            <a:endParaRPr lang="en-US" dirty="0"/>
          </a:p>
          <a:p>
            <a:r>
              <a:rPr lang="en-US" dirty="0"/>
              <a:t>Keys are sorted and grouped shard-by-shard.  We never merge and sort the full data set</a:t>
            </a:r>
          </a:p>
          <a:p>
            <a:endParaRPr lang="en-US" dirty="0"/>
          </a:p>
          <a:p>
            <a:r>
              <a:rPr lang="en-US" dirty="0"/>
              <a:t>Reduce runs on (key, {v</a:t>
            </a:r>
            <a:r>
              <a:rPr lang="en-US" baseline="-25000" dirty="0"/>
              <a:t>1</a:t>
            </a:r>
            <a:r>
              <a:rPr lang="en-US" dirty="0"/>
              <a:t>, …. </a:t>
            </a:r>
            <a:r>
              <a:rPr lang="en-US" dirty="0" err="1"/>
              <a:t>v</a:t>
            </a:r>
            <a:r>
              <a:rPr lang="en-US" baseline="-25000" dirty="0" err="1"/>
              <a:t>k</a:t>
            </a:r>
            <a:r>
              <a:rPr lang="en-US" dirty="0"/>
              <a:t>}) and outputs (</a:t>
            </a:r>
            <a:r>
              <a:rPr lang="en-US" dirty="0" err="1"/>
              <a:t>key,reduced</a:t>
            </a:r>
            <a:r>
              <a:rPr lang="en-US" dirty="0"/>
              <a:t>-value), once per key</a:t>
            </a:r>
          </a:p>
          <a:p>
            <a:endParaRPr lang="en-US" dirty="0"/>
          </a:p>
          <a:p>
            <a:r>
              <a:rPr lang="en-US" dirty="0"/>
              <a:t>Output is never collected to one place:  We retain it in a </a:t>
            </a:r>
            <a:r>
              <a:rPr lang="en-US" dirty="0" err="1"/>
              <a:t>sharded</a:t>
            </a:r>
            <a:r>
              <a:rPr lang="en-US" dirty="0"/>
              <a:t> form</a:t>
            </a:r>
          </a:p>
        </p:txBody>
      </p:sp>
      <p:sp>
        <p:nvSpPr>
          <p:cNvPr id="4" name="Footer Placeholder 3">
            <a:extLst>
              <a:ext uri="{FF2B5EF4-FFF2-40B4-BE49-F238E27FC236}">
                <a16:creationId xmlns:a16="http://schemas.microsoft.com/office/drawing/2014/main" id="{9238451C-A990-42AB-947C-F2C300CAEB0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5ED4932-1307-4719-8C3B-1696EF2BD689}"/>
              </a:ext>
            </a:extLst>
          </p:cNvPr>
          <p:cNvSpPr>
            <a:spLocks noGrp="1"/>
          </p:cNvSpPr>
          <p:nvPr>
            <p:ph type="sldNum" sz="quarter"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4142021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a:t>
            </a:r>
            <a:r>
              <a:rPr lang="en-US" dirty="0" err="1"/>
              <a:t>MapReduce</a:t>
            </a:r>
            <a:r>
              <a:rPr lang="en-US" dirty="0"/>
              <a:t>?</a:t>
            </a:r>
          </a:p>
        </p:txBody>
      </p:sp>
      <p:sp>
        <p:nvSpPr>
          <p:cNvPr id="3" name="Content Placeholder 2"/>
          <p:cNvSpPr>
            <a:spLocks noGrp="1"/>
          </p:cNvSpPr>
          <p:nvPr>
            <p:ph idx="1"/>
          </p:nvPr>
        </p:nvSpPr>
        <p:spPr/>
        <p:txBody>
          <a:bodyPr/>
          <a:lstStyle/>
          <a:p>
            <a:r>
              <a:rPr lang="en-US" dirty="0"/>
              <a:t>Over the past decade, much of the parallel computing needed for big data analytics and machine learning has shifted towards </a:t>
            </a:r>
            <a:r>
              <a:rPr lang="en-US" dirty="0" err="1"/>
              <a:t>MapReduce</a:t>
            </a:r>
            <a:r>
              <a:rPr lang="en-US" dirty="0"/>
              <a:t> frameworks.</a:t>
            </a:r>
          </a:p>
          <a:p>
            <a:endParaRPr lang="en-US" dirty="0"/>
          </a:p>
          <a:p>
            <a:r>
              <a:rPr lang="en-US" dirty="0"/>
              <a:t>On high performance computing (HPC) systems, people use </a:t>
            </a:r>
            <a:r>
              <a:rPr lang="en-US" dirty="0" err="1"/>
              <a:t>AllReduce</a:t>
            </a:r>
            <a:r>
              <a:rPr lang="en-US" dirty="0"/>
              <a:t> in the MPI (message passing interface) library.</a:t>
            </a:r>
          </a:p>
          <a:p>
            <a:endParaRPr lang="en-US" dirty="0"/>
          </a:p>
          <a:p>
            <a:r>
              <a:rPr lang="en-US" dirty="0"/>
              <a:t>As a result, </a:t>
            </a:r>
            <a:r>
              <a:rPr lang="en-US" dirty="0" err="1"/>
              <a:t>MapReduce</a:t>
            </a:r>
            <a:r>
              <a:rPr lang="en-US" dirty="0"/>
              <a:t> is the workhorse of modern cloud computing.</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96350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Spark Project</a:t>
            </a:r>
          </a:p>
        </p:txBody>
      </p:sp>
      <p:sp>
        <p:nvSpPr>
          <p:cNvPr id="3" name="Content Placeholder 2"/>
          <p:cNvSpPr>
            <a:spLocks noGrp="1"/>
          </p:cNvSpPr>
          <p:nvPr>
            <p:ph idx="1"/>
          </p:nvPr>
        </p:nvSpPr>
        <p:spPr/>
        <p:txBody>
          <a:bodyPr/>
          <a:lstStyle/>
          <a:p>
            <a:r>
              <a:rPr lang="en-US" dirty="0"/>
              <a:t>Undertaken at UC Berkeley</a:t>
            </a:r>
          </a:p>
          <a:p>
            <a:endParaRPr lang="en-US" dirty="0"/>
          </a:p>
          <a:p>
            <a:r>
              <a:rPr lang="en-US" dirty="0"/>
              <a:t>Goal was to speed </a:t>
            </a:r>
            <a:r>
              <a:rPr lang="en-US" dirty="0" err="1"/>
              <a:t>MapReduce</a:t>
            </a:r>
            <a:r>
              <a:rPr lang="en-US" dirty="0"/>
              <a:t> up, focusing on the Hadoop version</a:t>
            </a:r>
          </a:p>
          <a:p>
            <a:endParaRPr lang="en-US" dirty="0"/>
          </a:p>
          <a:p>
            <a:r>
              <a:rPr lang="en-US" dirty="0"/>
              <a:t>Part of the Berkeley “View from the clouds” vision for cloud computing research, authored by Ion </a:t>
            </a:r>
            <a:r>
              <a:rPr lang="en-US" dirty="0" err="1"/>
              <a:t>Stoica</a:t>
            </a:r>
            <a:endParaRPr lang="en-US" dirty="0"/>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28796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02600" y="276357"/>
            <a:ext cx="10786800" cy="68043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Ecosystem: A Unified Pipeline</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26</a:t>
            </a:fld>
            <a:endParaRPr/>
          </a:p>
        </p:txBody>
      </p:sp>
      <p:pic>
        <p:nvPicPr>
          <p:cNvPr id="358" name="Shape 358"/>
          <p:cNvPicPr preferRelativeResize="0"/>
          <p:nvPr/>
        </p:nvPicPr>
        <p:blipFill>
          <a:blip r:embed="rId3">
            <a:alphaModFix/>
          </a:blip>
          <a:stretch>
            <a:fillRect/>
          </a:stretch>
        </p:blipFill>
        <p:spPr>
          <a:xfrm>
            <a:off x="1797755" y="1397268"/>
            <a:ext cx="8058151" cy="3200400"/>
          </a:xfrm>
          <a:prstGeom prst="rect">
            <a:avLst/>
          </a:prstGeom>
          <a:noFill/>
          <a:ln>
            <a:noFill/>
          </a:ln>
        </p:spPr>
      </p:pic>
      <p:sp>
        <p:nvSpPr>
          <p:cNvPr id="6" name="Line 2">
            <a:extLst>
              <a:ext uri="{FF2B5EF4-FFF2-40B4-BE49-F238E27FC236}">
                <a16:creationId xmlns:a16="http://schemas.microsoft.com/office/drawing/2014/main" id="{B6A8EDB6-2F92-44E9-B6ED-EE8381D1F7B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TextBox 1"/>
          <p:cNvSpPr txBox="1"/>
          <p:nvPr/>
        </p:nvSpPr>
        <p:spPr>
          <a:xfrm>
            <a:off x="492033" y="5038144"/>
            <a:ext cx="11473543" cy="1569660"/>
          </a:xfrm>
          <a:prstGeom prst="rect">
            <a:avLst/>
          </a:prstGeom>
          <a:noFill/>
        </p:spPr>
        <p:txBody>
          <a:bodyPr wrap="square" rtlCol="0">
            <a:spAutoFit/>
          </a:bodyPr>
          <a:lstStyle/>
          <a:p>
            <a:r>
              <a:rPr lang="en-US" sz="2400" dirty="0"/>
              <a:t>Note: Spark is </a:t>
            </a:r>
            <a:r>
              <a:rPr lang="en-US" sz="2400" u="sng" dirty="0"/>
              <a:t>not</a:t>
            </a:r>
            <a:r>
              <a:rPr lang="en-US" sz="2400" dirty="0"/>
              <a:t> designed for </a:t>
            </a:r>
            <a:r>
              <a:rPr lang="en-US" sz="2400" dirty="0" err="1"/>
              <a:t>IoT</a:t>
            </a:r>
            <a:r>
              <a:rPr lang="en-US" sz="2400" dirty="0"/>
              <a:t> real-time.  The streaming layer is used for continuous input streams like financial data from stock markets, where events occur steadily and must be processed as they occur.  But there is no sense of direct I/O from sensors/actuators.  For </a:t>
            </a:r>
            <a:r>
              <a:rPr lang="en-US" sz="2400" dirty="0" err="1"/>
              <a:t>IoT</a:t>
            </a:r>
            <a:r>
              <a:rPr lang="en-US" sz="2400" dirty="0"/>
              <a:t> use cases, Spark would not be suitable.</a:t>
            </a:r>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526125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lstStyle/>
          <a:p>
            <a:r>
              <a:rPr lang="en-US" dirty="0"/>
              <a:t>In Hadoop, each developer tends to invent his or her own style of work</a:t>
            </a:r>
          </a:p>
          <a:p>
            <a:endParaRPr lang="en-US" dirty="0"/>
          </a:p>
          <a:p>
            <a:r>
              <a:rPr lang="en-US" dirty="0"/>
              <a:t>With Spark, serious effort to standardize around the idea that people are writing parallel code that often runs for many “cycles” or “iterations” in which a lot of reuse of information occurs.</a:t>
            </a:r>
          </a:p>
          <a:p>
            <a:endParaRPr lang="en-US" dirty="0"/>
          </a:p>
          <a:p>
            <a:r>
              <a:rPr lang="en-US" dirty="0"/>
              <a:t>Spark centers on Resilient Distributed Dataset, RDDs, that capture the information being reused.</a:t>
            </a:r>
          </a:p>
        </p:txBody>
      </p:sp>
      <p:sp>
        <p:nvSpPr>
          <p:cNvPr id="4" name="Slide Number Placeholder 3"/>
          <p:cNvSpPr>
            <a:spLocks noGrp="1"/>
          </p:cNvSpPr>
          <p:nvPr>
            <p:ph type="sldNum" sz="quarter" idx="12"/>
          </p:nvPr>
        </p:nvSpPr>
        <p:spPr/>
        <p:txBody>
          <a:bodyPr/>
          <a:lstStyle/>
          <a:p>
            <a:fld id="{00000000-1234-1234-1234-123412341234}" type="slidenum">
              <a:rPr lang="en" smtClean="0"/>
              <a:pPr/>
              <a:t>27</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602266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works</a:t>
            </a:r>
          </a:p>
        </p:txBody>
      </p:sp>
      <p:sp>
        <p:nvSpPr>
          <p:cNvPr id="3" name="Content Placeholder 2"/>
          <p:cNvSpPr>
            <a:spLocks noGrp="1"/>
          </p:cNvSpPr>
          <p:nvPr>
            <p:ph idx="1"/>
          </p:nvPr>
        </p:nvSpPr>
        <p:spPr>
          <a:xfrm>
            <a:off x="1117260" y="2259874"/>
            <a:ext cx="9720073" cy="4023360"/>
          </a:xfrm>
        </p:spPr>
        <p:txBody>
          <a:bodyPr/>
          <a:lstStyle/>
          <a:p>
            <a:r>
              <a:rPr lang="en-US" dirty="0"/>
              <a:t>You express your application as a graph of RDDs.</a:t>
            </a:r>
          </a:p>
          <a:p>
            <a:endParaRPr lang="en-US" dirty="0"/>
          </a:p>
          <a:p>
            <a:r>
              <a:rPr lang="en-US" dirty="0"/>
              <a:t>The graph is only evaluated as needed, and they only compute the RDDs actually needed for the output you have requested.</a:t>
            </a:r>
          </a:p>
          <a:p>
            <a:endParaRPr lang="en-US" dirty="0"/>
          </a:p>
          <a:p>
            <a:r>
              <a:rPr lang="en-US" dirty="0"/>
              <a:t>Then Spark can be told to cache the </a:t>
            </a:r>
            <a:r>
              <a:rPr lang="en-US" dirty="0" err="1"/>
              <a:t>reuseable</a:t>
            </a:r>
            <a:r>
              <a:rPr lang="en-US" dirty="0"/>
              <a:t> information either in memory, in SSD storage or even on disk, based on </a:t>
            </a:r>
            <a:r>
              <a:rPr lang="en-US" i="1" dirty="0"/>
              <a:t>when </a:t>
            </a:r>
            <a:r>
              <a:rPr lang="en-US" dirty="0"/>
              <a:t>it will be needed again, </a:t>
            </a:r>
            <a:r>
              <a:rPr lang="en-US" i="1" dirty="0"/>
              <a:t>how big it is</a:t>
            </a:r>
            <a:r>
              <a:rPr lang="en-US" dirty="0"/>
              <a:t>, and </a:t>
            </a:r>
            <a:r>
              <a:rPr lang="en-US" i="1" dirty="0"/>
              <a:t>how costly it would be to recreate.</a:t>
            </a:r>
            <a:endParaRPr lang="en-US" dirty="0"/>
          </a:p>
          <a:p>
            <a:endParaRPr lang="en-US" dirty="0"/>
          </a:p>
          <a:p>
            <a:r>
              <a:rPr lang="en-US" dirty="0"/>
              <a:t>You write the RDD logic and control all of this via hints</a:t>
            </a:r>
          </a:p>
        </p:txBody>
      </p:sp>
      <p:sp>
        <p:nvSpPr>
          <p:cNvPr id="4" name="Slide Number Placeholder 3"/>
          <p:cNvSpPr>
            <a:spLocks noGrp="1"/>
          </p:cNvSpPr>
          <p:nvPr>
            <p:ph type="sldNum" sz="quarter" idx="12"/>
          </p:nvPr>
        </p:nvSpPr>
        <p:spPr/>
        <p:txBody>
          <a:bodyPr/>
          <a:lstStyle/>
          <a:p>
            <a:fld id="{00000000-1234-1234-1234-123412341234}" type="slidenum">
              <a:rPr lang="en" smtClean="0"/>
              <a:pPr/>
              <a:t>28</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61047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29</a:t>
            </a:fld>
            <a:endParaRPr/>
          </a:p>
        </p:txBody>
      </p:sp>
      <p:sp>
        <p:nvSpPr>
          <p:cNvPr id="200" name="Shape 200"/>
          <p:cNvSpPr txBox="1">
            <a:spLocks noGrp="1"/>
          </p:cNvSpPr>
          <p:nvPr>
            <p:ph type="body" idx="1"/>
          </p:nvPr>
        </p:nvSpPr>
        <p:spPr>
          <a:xfrm>
            <a:off x="944348" y="1365795"/>
            <a:ext cx="10400248" cy="4159171"/>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ea typeface="Arial"/>
                <a:cs typeface="Arial"/>
                <a:sym typeface="Arial"/>
              </a:rPr>
              <a:t>There are two ways to manipulate data in Spark</a:t>
            </a:r>
          </a:p>
          <a:p>
            <a:pPr lvl="1">
              <a:lnSpc>
                <a:spcPct val="100000"/>
              </a:lnSpc>
              <a:spcBef>
                <a:spcPts val="467"/>
              </a:spcBef>
              <a:spcAft>
                <a:spcPts val="467"/>
              </a:spcAft>
            </a:pPr>
            <a:r>
              <a:rPr lang="en-US" sz="2800" dirty="0">
                <a:ea typeface="Arial"/>
                <a:cs typeface="Arial"/>
                <a:sym typeface="Arial"/>
              </a:rPr>
              <a:t>Spark Shell</a:t>
            </a:r>
            <a:r>
              <a:rPr lang="en-US" sz="2800" dirty="0">
                <a:solidFill>
                  <a:srgbClr val="000000"/>
                </a:solidFill>
                <a:ea typeface="Arial"/>
                <a:cs typeface="Arial"/>
                <a:sym typeface="Arial"/>
              </a:rPr>
              <a:t>:</a:t>
            </a:r>
          </a:p>
          <a:p>
            <a:pPr lvl="2">
              <a:lnSpc>
                <a:spcPct val="100000"/>
              </a:lnSpc>
              <a:spcBef>
                <a:spcPts val="467"/>
              </a:spcBef>
              <a:spcAft>
                <a:spcPts val="467"/>
              </a:spcAft>
              <a:buSzPct val="60000"/>
              <a:buFont typeface="Wingdings" panose="05000000000000000000" pitchFamily="2" charset="2"/>
              <a:buChar char="Ø"/>
            </a:pPr>
            <a:r>
              <a:rPr lang="en-US" sz="2400" dirty="0"/>
              <a:t>Interactive – for learning or data exploration</a:t>
            </a:r>
          </a:p>
          <a:p>
            <a:pPr lvl="2">
              <a:lnSpc>
                <a:spcPct val="100000"/>
              </a:lnSpc>
              <a:spcBef>
                <a:spcPts val="467"/>
              </a:spcBef>
              <a:spcAft>
                <a:spcPts val="467"/>
              </a:spcAft>
              <a:buSzPct val="60000"/>
              <a:buFont typeface="Wingdings" panose="05000000000000000000" pitchFamily="2" charset="2"/>
              <a:buChar char="Ø"/>
            </a:pPr>
            <a:r>
              <a:rPr lang="en-US" sz="2400" dirty="0"/>
              <a:t>Python or Scala</a:t>
            </a:r>
          </a:p>
          <a:p>
            <a:pPr lvl="1">
              <a:lnSpc>
                <a:spcPct val="100000"/>
              </a:lnSpc>
              <a:spcBef>
                <a:spcPts val="467"/>
              </a:spcBef>
              <a:spcAft>
                <a:spcPts val="467"/>
              </a:spcAft>
            </a:pPr>
            <a:r>
              <a:rPr lang="en-US" sz="2800" dirty="0">
                <a:solidFill>
                  <a:srgbClr val="000000"/>
                </a:solidFill>
                <a:ea typeface="Arial"/>
                <a:cs typeface="Arial"/>
                <a:sym typeface="Arial"/>
              </a:rPr>
              <a:t>Spark Applications</a:t>
            </a:r>
          </a:p>
          <a:p>
            <a:pPr lvl="2">
              <a:lnSpc>
                <a:spcPct val="100000"/>
              </a:lnSpc>
              <a:spcBef>
                <a:spcPts val="467"/>
              </a:spcBef>
              <a:spcAft>
                <a:spcPts val="467"/>
              </a:spcAft>
              <a:buSzPct val="60000"/>
              <a:buFont typeface="Wingdings" panose="05000000000000000000" pitchFamily="2" charset="2"/>
              <a:buChar char="Ø"/>
            </a:pPr>
            <a:r>
              <a:rPr lang="en-US" sz="2400" dirty="0"/>
              <a:t>For large scale data processing</a:t>
            </a:r>
          </a:p>
          <a:p>
            <a:pPr lvl="2">
              <a:lnSpc>
                <a:spcPct val="100000"/>
              </a:lnSpc>
              <a:spcBef>
                <a:spcPts val="467"/>
              </a:spcBef>
              <a:spcAft>
                <a:spcPts val="467"/>
              </a:spcAft>
              <a:buSzPct val="60000"/>
              <a:buFont typeface="Wingdings" panose="05000000000000000000" pitchFamily="2" charset="2"/>
              <a:buChar char="Ø"/>
            </a:pPr>
            <a:r>
              <a:rPr lang="en-US" sz="2400" dirty="0"/>
              <a:t>Python, Scala, or Java</a:t>
            </a:r>
            <a:endParaRPr lang="en-US" sz="24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6292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b="1" dirty="0">
                <a:solidFill>
                  <a:srgbClr val="C00000"/>
                </a:solidFill>
              </a:rPr>
              <a:t>MapReduce: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903395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Shell</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30</a:t>
            </a:fld>
            <a:endParaRPr/>
          </a:p>
        </p:txBody>
      </p:sp>
      <p:sp>
        <p:nvSpPr>
          <p:cNvPr id="200" name="Shape 200"/>
          <p:cNvSpPr txBox="1">
            <a:spLocks noGrp="1"/>
          </p:cNvSpPr>
          <p:nvPr>
            <p:ph type="body" idx="1"/>
          </p:nvPr>
        </p:nvSpPr>
        <p:spPr>
          <a:xfrm>
            <a:off x="699632" y="1300482"/>
            <a:ext cx="10400248" cy="72764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t>The Spark Shell provides interactive data exploration (REPL)</a:t>
            </a:r>
            <a:endParaRPr lang="en-US" sz="32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AF2F7209-0132-4CA9-866C-939CE38F9FAC}"/>
              </a:ext>
            </a:extLst>
          </p:cNvPr>
          <p:cNvPicPr>
            <a:picLocks noChangeAspect="1"/>
          </p:cNvPicPr>
          <p:nvPr/>
        </p:nvPicPr>
        <p:blipFill>
          <a:blip r:embed="rId3"/>
          <a:stretch>
            <a:fillRect/>
          </a:stretch>
        </p:blipFill>
        <p:spPr>
          <a:xfrm>
            <a:off x="816542" y="2419653"/>
            <a:ext cx="4019591" cy="3051007"/>
          </a:xfrm>
          <a:prstGeom prst="rect">
            <a:avLst/>
          </a:prstGeom>
        </p:spPr>
      </p:pic>
      <p:pic>
        <p:nvPicPr>
          <p:cNvPr id="3" name="Picture 2">
            <a:extLst>
              <a:ext uri="{FF2B5EF4-FFF2-40B4-BE49-F238E27FC236}">
                <a16:creationId xmlns:a16="http://schemas.microsoft.com/office/drawing/2014/main" id="{A6B68F4B-6CA1-43C7-A00D-DF50B260CC6F}"/>
              </a:ext>
            </a:extLst>
          </p:cNvPr>
          <p:cNvPicPr>
            <a:picLocks noChangeAspect="1"/>
          </p:cNvPicPr>
          <p:nvPr/>
        </p:nvPicPr>
        <p:blipFill>
          <a:blip r:embed="rId4"/>
          <a:stretch>
            <a:fillRect/>
          </a:stretch>
        </p:blipFill>
        <p:spPr>
          <a:xfrm>
            <a:off x="5760623" y="2343634"/>
            <a:ext cx="3575444" cy="3127025"/>
          </a:xfrm>
          <a:prstGeom prst="rect">
            <a:avLst/>
          </a:prstGeom>
        </p:spPr>
      </p:pic>
      <p:sp>
        <p:nvSpPr>
          <p:cNvPr id="4" name="TextBox 3">
            <a:extLst>
              <a:ext uri="{FF2B5EF4-FFF2-40B4-BE49-F238E27FC236}">
                <a16:creationId xmlns:a16="http://schemas.microsoft.com/office/drawing/2014/main" id="{46D4F3E6-A901-4C65-9AB9-65997A5F95CE}"/>
              </a:ext>
            </a:extLst>
          </p:cNvPr>
          <p:cNvSpPr txBox="1"/>
          <p:nvPr/>
        </p:nvSpPr>
        <p:spPr>
          <a:xfrm>
            <a:off x="816542" y="5862181"/>
            <a:ext cx="5730396" cy="379656"/>
          </a:xfrm>
          <a:prstGeom prst="rect">
            <a:avLst/>
          </a:prstGeom>
          <a:noFill/>
        </p:spPr>
        <p:txBody>
          <a:bodyPr wrap="square" rtlCol="0">
            <a:spAutoFit/>
          </a:bodyPr>
          <a:lstStyle/>
          <a:p>
            <a:r>
              <a:rPr lang="en-US" sz="1867" dirty="0"/>
              <a:t>REPL: Repeat/Evaluate/Print Loop</a:t>
            </a:r>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66817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791072" y="2590600"/>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b="1" dirty="0">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4553685"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75877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(1)</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1" y="1295666"/>
            <a:ext cx="11111501" cy="161843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3067" dirty="0">
                <a:ea typeface="Arial"/>
                <a:cs typeface="Arial"/>
              </a:rPr>
              <a:t>Every Spark application requires a </a:t>
            </a:r>
            <a:r>
              <a:rPr lang="en-US" sz="3067" i="1" dirty="0">
                <a:ea typeface="Arial"/>
                <a:cs typeface="Arial"/>
              </a:rPr>
              <a:t>spark context</a:t>
            </a:r>
            <a:r>
              <a:rPr lang="en-US" sz="3067" dirty="0">
                <a:ea typeface="Arial"/>
                <a:cs typeface="Arial"/>
              </a:rPr>
              <a:t>: the main entry point to the Spark API</a:t>
            </a:r>
          </a:p>
          <a:p>
            <a:pPr>
              <a:lnSpc>
                <a:spcPct val="100000"/>
              </a:lnSpc>
              <a:spcBef>
                <a:spcPts val="400"/>
              </a:spcBef>
              <a:spcAft>
                <a:spcPts val="400"/>
              </a:spcAft>
            </a:pPr>
            <a:r>
              <a:rPr lang="en-US" sz="3067" dirty="0"/>
              <a:t>Spark Shell provides a preconfigured Spark Context called “</a:t>
            </a:r>
            <a:r>
              <a:rPr lang="en-US" sz="3067" dirty="0" err="1"/>
              <a:t>sc</a:t>
            </a:r>
            <a:r>
              <a:rPr lang="en-US" sz="3067" dirty="0"/>
              <a:t>”</a:t>
            </a:r>
            <a:endParaRPr lang="en-US" sz="3067" dirty="0">
              <a:ea typeface="Arial"/>
              <a:cs typeface="Arial"/>
            </a:endParaRPr>
          </a:p>
        </p:txBody>
      </p:sp>
      <p:pic>
        <p:nvPicPr>
          <p:cNvPr id="7" name="Picture 6">
            <a:extLst>
              <a:ext uri="{FF2B5EF4-FFF2-40B4-BE49-F238E27FC236}">
                <a16:creationId xmlns:a16="http://schemas.microsoft.com/office/drawing/2014/main" id="{532963F3-52C7-4371-B13F-7C4252E04E74}"/>
              </a:ext>
            </a:extLst>
          </p:cNvPr>
          <p:cNvPicPr>
            <a:picLocks noChangeAspect="1"/>
          </p:cNvPicPr>
          <p:nvPr/>
        </p:nvPicPr>
        <p:blipFill>
          <a:blip r:embed="rId3"/>
          <a:stretch>
            <a:fillRect/>
          </a:stretch>
        </p:blipFill>
        <p:spPr>
          <a:xfrm>
            <a:off x="2230285" y="3217175"/>
            <a:ext cx="7731431" cy="3337415"/>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340585"/>
            <a:ext cx="10321936" cy="111066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2800" dirty="0">
                <a:ea typeface="Arial"/>
                <a:cs typeface="Arial"/>
              </a:rPr>
              <a:t>Standalone applications </a:t>
            </a:r>
            <a:r>
              <a:rPr lang="en-US" sz="2800" dirty="0">
                <a:ea typeface="Arial"/>
                <a:cs typeface="Arial"/>
                <a:sym typeface="Wingdings" panose="05000000000000000000" pitchFamily="2" charset="2"/>
              </a:rPr>
              <a:t> Driver code  Spark Context</a:t>
            </a:r>
            <a:endParaRPr lang="en-US" sz="2800" dirty="0">
              <a:ea typeface="Arial"/>
              <a:cs typeface="Arial"/>
            </a:endParaRPr>
          </a:p>
          <a:p>
            <a:pPr>
              <a:lnSpc>
                <a:spcPct val="100000"/>
              </a:lnSpc>
              <a:spcBef>
                <a:spcPts val="400"/>
              </a:spcBef>
              <a:spcAft>
                <a:spcPts val="400"/>
              </a:spcAft>
            </a:pPr>
            <a:r>
              <a:rPr lang="en-US" sz="2800" dirty="0">
                <a:ea typeface="Arial"/>
                <a:cs typeface="Arial"/>
              </a:rPr>
              <a:t>Spark Context holds configuration information and represents connection to a Spark cluster</a:t>
            </a:r>
          </a:p>
        </p:txBody>
      </p:sp>
      <p:pic>
        <p:nvPicPr>
          <p:cNvPr id="5" name="Picture 4">
            <a:extLst>
              <a:ext uri="{FF2B5EF4-FFF2-40B4-BE49-F238E27FC236}">
                <a16:creationId xmlns:a16="http://schemas.microsoft.com/office/drawing/2014/main" id="{B0BE53E9-B4EA-47D5-8E8E-522397A75CE1}"/>
              </a:ext>
            </a:extLst>
          </p:cNvPr>
          <p:cNvPicPr>
            <a:picLocks noChangeAspect="1"/>
          </p:cNvPicPr>
          <p:nvPr/>
        </p:nvPicPr>
        <p:blipFill>
          <a:blip r:embed="rId3"/>
          <a:stretch>
            <a:fillRect/>
          </a:stretch>
        </p:blipFill>
        <p:spPr>
          <a:xfrm>
            <a:off x="1845065" y="3110516"/>
            <a:ext cx="7621677" cy="3470261"/>
          </a:xfrm>
          <a:prstGeom prst="rect">
            <a:avLst/>
          </a:prstGeom>
        </p:spPr>
      </p:pic>
      <p:sp>
        <p:nvSpPr>
          <p:cNvPr id="2" name="TextBox 1">
            <a:extLst>
              <a:ext uri="{FF2B5EF4-FFF2-40B4-BE49-F238E27FC236}">
                <a16:creationId xmlns:a16="http://schemas.microsoft.com/office/drawing/2014/main" id="{63725939-EC39-4ED0-834E-7723F3738069}"/>
              </a:ext>
            </a:extLst>
          </p:cNvPr>
          <p:cNvSpPr txBox="1"/>
          <p:nvPr/>
        </p:nvSpPr>
        <p:spPr>
          <a:xfrm>
            <a:off x="1323529" y="3286479"/>
            <a:ext cx="3336483" cy="666977"/>
          </a:xfrm>
          <a:prstGeom prst="rect">
            <a:avLst/>
          </a:prstGeom>
          <a:noFill/>
        </p:spPr>
        <p:txBody>
          <a:bodyPr wrap="square" rtlCol="0">
            <a:spAutoFit/>
          </a:bodyPr>
          <a:lstStyle/>
          <a:p>
            <a:pPr algn="ctr"/>
            <a:r>
              <a:rPr lang="en-US" sz="1867" dirty="0"/>
              <a:t>Standalone Application (Drives Computation)</a:t>
            </a:r>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65695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(3)</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34</a:t>
            </a:fld>
            <a:endParaRPr/>
          </a:p>
        </p:txBody>
      </p:sp>
      <p:sp>
        <p:nvSpPr>
          <p:cNvPr id="208" name="Shape 208"/>
          <p:cNvSpPr txBox="1">
            <a:spLocks noGrp="1"/>
          </p:cNvSpPr>
          <p:nvPr>
            <p:ph type="body" idx="1"/>
          </p:nvPr>
        </p:nvSpPr>
        <p:spPr>
          <a:xfrm>
            <a:off x="699632" y="1210107"/>
            <a:ext cx="10321936" cy="106297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400"/>
              </a:spcBef>
              <a:spcAft>
                <a:spcPts val="400"/>
              </a:spcAft>
            </a:pPr>
            <a:r>
              <a:rPr lang="en-US" dirty="0">
                <a:ea typeface="Arial"/>
                <a:cs typeface="Arial"/>
                <a:sym typeface="Arial"/>
              </a:rPr>
              <a:t>Spark context works as a client and represents connection to a Spark cluster</a:t>
            </a:r>
            <a:endParaRPr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317291CB-C203-438B-9B35-3A74BE47288C}"/>
              </a:ext>
            </a:extLst>
          </p:cNvPr>
          <p:cNvPicPr>
            <a:picLocks noChangeAspect="1"/>
          </p:cNvPicPr>
          <p:nvPr/>
        </p:nvPicPr>
        <p:blipFill>
          <a:blip r:embed="rId3"/>
          <a:stretch>
            <a:fillRect/>
          </a:stretch>
        </p:blipFill>
        <p:spPr>
          <a:xfrm>
            <a:off x="2039776" y="2285006"/>
            <a:ext cx="7641648" cy="3857505"/>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0444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dirty="0">
                <a:ea typeface="Arial"/>
                <a:cs typeface="Arial"/>
              </a:rPr>
              <a:t>Transformations</a:t>
            </a:r>
          </a:p>
          <a:p>
            <a:pPr>
              <a:lnSpc>
                <a:spcPct val="115000"/>
              </a:lnSpc>
              <a:spcBef>
                <a:spcPts val="1400"/>
              </a:spcBef>
            </a:pPr>
            <a:r>
              <a:rPr lang="en-US" sz="2800"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639576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31753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Resilient Distributed Dataset (RDD)</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36</a:t>
            </a:fld>
            <a:endParaRPr/>
          </a:p>
        </p:txBody>
      </p:sp>
      <p:sp>
        <p:nvSpPr>
          <p:cNvPr id="208" name="Shape 208"/>
          <p:cNvSpPr txBox="1">
            <a:spLocks noGrp="1"/>
          </p:cNvSpPr>
          <p:nvPr>
            <p:ph type="body" idx="1"/>
          </p:nvPr>
        </p:nvSpPr>
        <p:spPr>
          <a:xfrm>
            <a:off x="1080499" y="1409327"/>
            <a:ext cx="11111501" cy="5198477"/>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b="1" dirty="0"/>
              <a:t>The RDD</a:t>
            </a:r>
            <a:r>
              <a:rPr lang="en-US" dirty="0"/>
              <a:t> (Resilient Distributed Dataset) is the fundamental unit of data in Spark</a:t>
            </a:r>
            <a:r>
              <a:rPr lang="en-US" b="1" dirty="0"/>
              <a:t>: </a:t>
            </a:r>
            <a:r>
              <a:rPr lang="en-US" dirty="0"/>
              <a:t>An </a:t>
            </a:r>
            <a:r>
              <a:rPr lang="en-US" i="1" dirty="0"/>
              <a:t>Immutable </a:t>
            </a:r>
            <a:r>
              <a:rPr lang="en-US" dirty="0"/>
              <a:t>collection of objects (or records, or elements) that can be operated on “in parallel” (</a:t>
            </a:r>
            <a:r>
              <a:rPr lang="en-US" dirty="0">
                <a:solidFill>
                  <a:srgbClr val="000000"/>
                </a:solidFill>
                <a:ea typeface="Arial"/>
                <a:cs typeface="Arial"/>
                <a:sym typeface="Arial"/>
              </a:rPr>
              <a:t>spread across a cluster)</a:t>
            </a:r>
            <a:endParaRPr lang="en-US" b="1" dirty="0"/>
          </a:p>
          <a:p>
            <a:pPr marL="0" indent="0">
              <a:lnSpc>
                <a:spcPct val="100000"/>
              </a:lnSpc>
              <a:spcBef>
                <a:spcPts val="400"/>
              </a:spcBef>
              <a:spcAft>
                <a:spcPts val="400"/>
              </a:spcAft>
              <a:buNone/>
            </a:pPr>
            <a:r>
              <a:rPr lang="en-US" b="1" dirty="0"/>
              <a:t>Resilient</a:t>
            </a:r>
            <a:r>
              <a:rPr lang="en-US" dirty="0"/>
              <a:t> -- if data in memory is lost, it can be recreated</a:t>
            </a:r>
          </a:p>
          <a:p>
            <a:pPr lvl="1">
              <a:lnSpc>
                <a:spcPct val="100000"/>
              </a:lnSpc>
              <a:spcBef>
                <a:spcPts val="400"/>
              </a:spcBef>
              <a:spcAft>
                <a:spcPts val="400"/>
              </a:spcAft>
            </a:pPr>
            <a:r>
              <a:rPr lang="en-US" sz="2533" dirty="0"/>
              <a:t>Recover from node failures</a:t>
            </a:r>
          </a:p>
          <a:p>
            <a:pPr lvl="1">
              <a:lnSpc>
                <a:spcPct val="100000"/>
              </a:lnSpc>
              <a:spcBef>
                <a:spcPts val="400"/>
              </a:spcBef>
              <a:spcAft>
                <a:spcPts val="400"/>
              </a:spcAft>
            </a:pPr>
            <a:r>
              <a:rPr lang="en-US" sz="2533" dirty="0">
                <a:solidFill>
                  <a:srgbClr val="FF0000"/>
                </a:solidFill>
              </a:rPr>
              <a:t>An RDD keeps its lineage information </a:t>
            </a:r>
            <a:r>
              <a:rPr lang="en-US" sz="2533" dirty="0">
                <a:solidFill>
                  <a:srgbClr val="FF0000"/>
                </a:solidFill>
                <a:sym typeface="Wingdings" panose="05000000000000000000" pitchFamily="2" charset="2"/>
              </a:rPr>
              <a:t></a:t>
            </a:r>
            <a:r>
              <a:rPr lang="en-US" sz="2533" dirty="0">
                <a:solidFill>
                  <a:srgbClr val="FF0000"/>
                </a:solidFill>
              </a:rPr>
              <a:t> it can be recreated from parent RDDs</a:t>
            </a:r>
          </a:p>
          <a:p>
            <a:pPr marL="0" indent="0">
              <a:lnSpc>
                <a:spcPct val="100000"/>
              </a:lnSpc>
              <a:spcBef>
                <a:spcPts val="400"/>
              </a:spcBef>
              <a:spcAft>
                <a:spcPts val="400"/>
              </a:spcAft>
              <a:buNone/>
            </a:pPr>
            <a:r>
              <a:rPr lang="en-US" b="1" dirty="0"/>
              <a:t>Distributed</a:t>
            </a:r>
            <a:r>
              <a:rPr lang="en-US" dirty="0"/>
              <a:t> -- processed across the cluster</a:t>
            </a:r>
          </a:p>
          <a:p>
            <a:pPr lvl="1">
              <a:lnSpc>
                <a:spcPct val="100000"/>
              </a:lnSpc>
              <a:spcBef>
                <a:spcPts val="400"/>
              </a:spcBef>
              <a:spcAft>
                <a:spcPts val="400"/>
              </a:spcAft>
            </a:pPr>
            <a:r>
              <a:rPr lang="en-US" sz="2533" dirty="0"/>
              <a:t>Each RDD is composed of one or more partitions </a:t>
            </a:r>
            <a:r>
              <a:rPr lang="en-US" sz="2533" dirty="0">
                <a:sym typeface="Wingdings" panose="05000000000000000000" pitchFamily="2" charset="2"/>
              </a:rPr>
              <a:t> (more partitions – more parallelism)</a:t>
            </a:r>
            <a:r>
              <a:rPr lang="en-US" sz="2533" dirty="0"/>
              <a:t> </a:t>
            </a:r>
          </a:p>
          <a:p>
            <a:pPr marL="0" indent="0">
              <a:lnSpc>
                <a:spcPct val="100000"/>
              </a:lnSpc>
              <a:spcBef>
                <a:spcPts val="400"/>
              </a:spcBef>
              <a:spcAft>
                <a:spcPts val="400"/>
              </a:spcAft>
              <a:buNone/>
            </a:pPr>
            <a:r>
              <a:rPr lang="en-US" b="1" dirty="0"/>
              <a:t>Dataset</a:t>
            </a:r>
            <a:r>
              <a:rPr lang="en-US" dirty="0"/>
              <a:t> -- initial data can come from a file or be created</a:t>
            </a:r>
          </a:p>
          <a:p>
            <a:endParaRPr lang="en-US" b="1"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158489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37</a:t>
            </a:fld>
            <a:endParaRPr/>
          </a:p>
        </p:txBody>
      </p:sp>
      <p:sp>
        <p:nvSpPr>
          <p:cNvPr id="208" name="Shape 208"/>
          <p:cNvSpPr txBox="1">
            <a:spLocks noGrp="1"/>
          </p:cNvSpPr>
          <p:nvPr>
            <p:ph type="body" idx="1"/>
          </p:nvPr>
        </p:nvSpPr>
        <p:spPr>
          <a:xfrm>
            <a:off x="1065392" y="1198187"/>
            <a:ext cx="10613827" cy="503131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b="1" dirty="0">
                <a:ea typeface="Arial"/>
                <a:cs typeface="Arial"/>
                <a:sym typeface="Arial"/>
              </a:rPr>
              <a:t>Key Idea</a:t>
            </a:r>
            <a:r>
              <a:rPr lang="en-US" sz="3200" dirty="0">
                <a:ea typeface="Arial"/>
                <a:cs typeface="Arial"/>
                <a:sym typeface="Arial"/>
              </a:rPr>
              <a:t>: Write applications in terms of transformations on distributed datasets.  One RDD per transformation.</a:t>
            </a:r>
            <a:endParaRPr sz="3200" dirty="0">
              <a:ea typeface="Arial"/>
              <a:cs typeface="Arial"/>
              <a:sym typeface="Arial"/>
            </a:endParaRPr>
          </a:p>
          <a:p>
            <a:pPr lvl="1">
              <a:lnSpc>
                <a:spcPct val="100000"/>
              </a:lnSpc>
              <a:spcBef>
                <a:spcPts val="533"/>
              </a:spcBef>
              <a:spcAft>
                <a:spcPts val="533"/>
              </a:spcAft>
            </a:pPr>
            <a:r>
              <a:rPr lang="en-US" sz="2800" dirty="0">
                <a:solidFill>
                  <a:srgbClr val="000000"/>
                </a:solidFill>
                <a:ea typeface="Arial"/>
                <a:cs typeface="Arial"/>
                <a:sym typeface="Arial"/>
              </a:rPr>
              <a:t>Organize the RDDs into a DAG showing how data flows.</a:t>
            </a:r>
            <a:endParaRPr lang="en-US" sz="2800" dirty="0">
              <a:ea typeface="Arial"/>
              <a:cs typeface="Arial"/>
              <a:sym typeface="Arial"/>
            </a:endParaRPr>
          </a:p>
          <a:p>
            <a:pPr lvl="1">
              <a:lnSpc>
                <a:spcPct val="100000"/>
              </a:lnSpc>
              <a:spcBef>
                <a:spcPts val="533"/>
              </a:spcBef>
              <a:spcAft>
                <a:spcPts val="533"/>
              </a:spcAft>
            </a:pPr>
            <a:r>
              <a:rPr lang="en-US" sz="2800" dirty="0">
                <a:ea typeface="Arial"/>
                <a:cs typeface="Arial"/>
                <a:sym typeface="Arial"/>
              </a:rPr>
              <a:t>RDD can be saved and reused or recomputed.  Spark can save it to disk if the dataset does not fit in memory</a:t>
            </a:r>
          </a:p>
          <a:p>
            <a:pPr lvl="1">
              <a:lnSpc>
                <a:spcPct val="100000"/>
              </a:lnSpc>
              <a:spcBef>
                <a:spcPts val="533"/>
              </a:spcBef>
              <a:spcAft>
                <a:spcPts val="533"/>
              </a:spcAft>
            </a:pPr>
            <a:r>
              <a:rPr lang="en-US" sz="2800" dirty="0">
                <a:solidFill>
                  <a:srgbClr val="000000"/>
                </a:solidFill>
                <a:ea typeface="Arial"/>
                <a:cs typeface="Arial"/>
                <a:sym typeface="Arial"/>
              </a:rPr>
              <a:t>Built through parallel transformations (map, filter, </a:t>
            </a:r>
            <a:r>
              <a:rPr lang="en-US" sz="2800" dirty="0">
                <a:ea typeface="Arial"/>
                <a:cs typeface="Arial"/>
                <a:sym typeface="Arial"/>
              </a:rPr>
              <a:t>group-by, join, </a:t>
            </a:r>
            <a:r>
              <a:rPr lang="en-US" sz="2800" dirty="0" err="1">
                <a:solidFill>
                  <a:srgbClr val="000000"/>
                </a:solidFill>
                <a:ea typeface="Arial"/>
                <a:cs typeface="Arial"/>
                <a:sym typeface="Arial"/>
              </a:rPr>
              <a:t>etc</a:t>
            </a:r>
            <a:r>
              <a:rPr lang="en-US" sz="2800" dirty="0">
                <a:solidFill>
                  <a:srgbClr val="000000"/>
                </a:solidFill>
                <a:ea typeface="Arial"/>
                <a:cs typeface="Arial"/>
                <a:sym typeface="Arial"/>
              </a:rPr>
              <a:t>).  Automatically rebuilt on failure</a:t>
            </a:r>
          </a:p>
          <a:p>
            <a:pPr lvl="1">
              <a:lnSpc>
                <a:spcPct val="100000"/>
              </a:lnSpc>
              <a:spcBef>
                <a:spcPts val="533"/>
              </a:spcBef>
              <a:spcAft>
                <a:spcPts val="533"/>
              </a:spcAft>
            </a:pPr>
            <a:r>
              <a:rPr lang="en-US" sz="2800" dirty="0">
                <a:solidFill>
                  <a:srgbClr val="000000"/>
                </a:solidFill>
                <a:ea typeface="Arial"/>
                <a:cs typeface="Arial"/>
                <a:sym typeface="Arial"/>
              </a:rPr>
              <a:t>Controllable persistence (e.g. caching in RAM)</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01938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1" y="303411"/>
            <a:ext cx="11111501"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are designed to be “immutable”</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38</a:t>
            </a:fld>
            <a:endParaRPr/>
          </a:p>
        </p:txBody>
      </p:sp>
      <p:sp>
        <p:nvSpPr>
          <p:cNvPr id="208" name="Shape 208"/>
          <p:cNvSpPr txBox="1">
            <a:spLocks noGrp="1"/>
          </p:cNvSpPr>
          <p:nvPr>
            <p:ph type="body" idx="1"/>
          </p:nvPr>
        </p:nvSpPr>
        <p:spPr>
          <a:xfrm>
            <a:off x="699631" y="1398061"/>
            <a:ext cx="11292071" cy="4335791"/>
          </a:xfrm>
          <a:prstGeom prst="rect">
            <a:avLst/>
          </a:prstGeom>
          <a:noFill/>
          <a:ln>
            <a:noFill/>
          </a:ln>
        </p:spPr>
        <p:txBody>
          <a:bodyPr spcFirstLastPara="1" vert="horz" wrap="square" lIns="45700" tIns="45700" rIns="45700" bIns="45700" rtlCol="0" anchor="t" anchorCtr="0">
            <a:noAutofit/>
          </a:bodyPr>
          <a:lstStyle/>
          <a:p>
            <a:pPr marL="457189" lvl="1" indent="-457189">
              <a:lnSpc>
                <a:spcPct val="100000"/>
              </a:lnSpc>
              <a:spcBef>
                <a:spcPts val="533"/>
              </a:spcBef>
              <a:spcAft>
                <a:spcPts val="533"/>
              </a:spcAft>
            </a:pPr>
            <a:r>
              <a:rPr lang="en-US" sz="3200" dirty="0">
                <a:solidFill>
                  <a:srgbClr val="000000"/>
                </a:solidFill>
                <a:ea typeface="Arial"/>
                <a:cs typeface="Arial"/>
                <a:sym typeface="Arial"/>
              </a:rPr>
              <a:t>Create once, then reuse without changes.  Spark knows lineage </a:t>
            </a:r>
            <a:r>
              <a:rPr lang="en-US" sz="3200" dirty="0">
                <a:solidFill>
                  <a:srgbClr val="000000"/>
                </a:solidFill>
                <a:ea typeface="Arial"/>
                <a:cs typeface="Arial"/>
                <a:sym typeface="Wingdings" panose="05000000000000000000" pitchFamily="2" charset="2"/>
              </a:rPr>
              <a:t> can be recreated at any time  Fault-tolerance</a:t>
            </a:r>
            <a:endParaRPr lang="en-US" sz="3200" dirty="0">
              <a:ea typeface="Arial"/>
              <a:cs typeface="Arial"/>
              <a:sym typeface="Arial"/>
            </a:endParaRPr>
          </a:p>
          <a:p>
            <a:pPr marL="457189" lvl="1" indent="-457189">
              <a:lnSpc>
                <a:spcPct val="100000"/>
              </a:lnSpc>
              <a:spcBef>
                <a:spcPts val="533"/>
              </a:spcBef>
              <a:spcAft>
                <a:spcPts val="533"/>
              </a:spcAft>
            </a:pPr>
            <a:r>
              <a:rPr lang="en-US" sz="3200" dirty="0">
                <a:ea typeface="Arial"/>
                <a:cs typeface="Arial"/>
                <a:sym typeface="Arial"/>
              </a:rPr>
              <a:t>Avoids data inconsistency problems </a:t>
            </a:r>
            <a:r>
              <a:rPr lang="en-US" sz="3200" dirty="0">
                <a:ea typeface="Arial"/>
                <a:cs typeface="Arial"/>
                <a:sym typeface="Wingdings" panose="05000000000000000000" pitchFamily="2" charset="2"/>
              </a:rPr>
              <a:t> (no simultaneous updates)  Correctness</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Easily live in memory as on disk  Caching  Safe to share across processes/tasks  Improves performance</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Tradeoff: </a:t>
            </a:r>
            <a:r>
              <a:rPr lang="en-US" sz="2800" dirty="0">
                <a:ea typeface="Arial"/>
                <a:cs typeface="Arial"/>
                <a:sym typeface="Wingdings" panose="05000000000000000000" pitchFamily="2" charset="2"/>
              </a:rPr>
              <a:t>(</a:t>
            </a:r>
            <a:r>
              <a:rPr lang="en-US" sz="2800" b="1" dirty="0">
                <a:solidFill>
                  <a:srgbClr val="00B050"/>
                </a:solidFill>
                <a:ea typeface="Arial"/>
                <a:cs typeface="Arial"/>
                <a:sym typeface="Wingdings" panose="05000000000000000000" pitchFamily="2" charset="2"/>
              </a:rPr>
              <a:t>Fault-tolerance &amp; Correctness</a:t>
            </a:r>
            <a:r>
              <a:rPr lang="en-US" sz="2800" dirty="0">
                <a:ea typeface="Arial"/>
                <a:cs typeface="Arial"/>
                <a:sym typeface="Wingdings" panose="05000000000000000000" pitchFamily="2" charset="2"/>
              </a:rPr>
              <a:t>)  vs (</a:t>
            </a:r>
            <a:r>
              <a:rPr lang="en-US" sz="2800" b="1" dirty="0">
                <a:solidFill>
                  <a:srgbClr val="FF0000"/>
                </a:solidFill>
                <a:ea typeface="Arial"/>
                <a:cs typeface="Arial"/>
                <a:sym typeface="Wingdings" panose="05000000000000000000" pitchFamily="2" charset="2"/>
              </a:rPr>
              <a:t>Disk Memory &amp; CPU</a:t>
            </a:r>
            <a:r>
              <a:rPr lang="en-US" sz="2800" dirty="0">
                <a:ea typeface="Arial"/>
                <a:cs typeface="Arial"/>
                <a:sym typeface="Wingdings" panose="05000000000000000000" pitchFamily="2" charset="2"/>
              </a:rPr>
              <a:t>)</a:t>
            </a:r>
          </a:p>
          <a:p>
            <a:pPr marL="0" lvl="1" indent="0">
              <a:lnSpc>
                <a:spcPct val="100000"/>
              </a:lnSpc>
              <a:spcBef>
                <a:spcPts val="533"/>
              </a:spcBef>
              <a:spcAft>
                <a:spcPts val="533"/>
              </a:spcAft>
              <a:buNone/>
            </a:pPr>
            <a:endParaRPr lang="en-US"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948950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Creating a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39</a:t>
            </a:fld>
            <a:endParaRPr/>
          </a:p>
        </p:txBody>
      </p:sp>
      <p:sp>
        <p:nvSpPr>
          <p:cNvPr id="208" name="Shape 208"/>
          <p:cNvSpPr txBox="1">
            <a:spLocks noGrp="1"/>
          </p:cNvSpPr>
          <p:nvPr>
            <p:ph type="body" idx="1"/>
          </p:nvPr>
        </p:nvSpPr>
        <p:spPr>
          <a:xfrm>
            <a:off x="1026891" y="1365222"/>
            <a:ext cx="10137701" cy="246922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Three ways to create a RDD</a:t>
            </a:r>
            <a:endParaRPr sz="3200" dirty="0">
              <a:ea typeface="Arial"/>
              <a:cs typeface="Arial"/>
              <a:sym typeface="Arial"/>
            </a:endParaRPr>
          </a:p>
          <a:p>
            <a:pPr lvl="1">
              <a:lnSpc>
                <a:spcPct val="100000"/>
              </a:lnSpc>
              <a:spcBef>
                <a:spcPts val="533"/>
              </a:spcBef>
              <a:spcAft>
                <a:spcPts val="533"/>
              </a:spcAft>
            </a:pPr>
            <a:r>
              <a:rPr lang="en-US" sz="2800" dirty="0"/>
              <a:t>From a file or set of files</a:t>
            </a:r>
          </a:p>
          <a:p>
            <a:pPr lvl="1">
              <a:lnSpc>
                <a:spcPct val="100000"/>
              </a:lnSpc>
              <a:spcBef>
                <a:spcPts val="533"/>
              </a:spcBef>
              <a:spcAft>
                <a:spcPts val="533"/>
              </a:spcAft>
            </a:pPr>
            <a:r>
              <a:rPr lang="en-US" sz="2800" dirty="0"/>
              <a:t>From data in memory</a:t>
            </a:r>
          </a:p>
          <a:p>
            <a:pPr lvl="1">
              <a:lnSpc>
                <a:spcPct val="100000"/>
              </a:lnSpc>
              <a:spcBef>
                <a:spcPts val="533"/>
              </a:spcBef>
              <a:spcAft>
                <a:spcPts val="533"/>
              </a:spcAft>
            </a:pPr>
            <a:r>
              <a:rPr lang="en-US" sz="2800" dirty="0"/>
              <a:t>From another RDD</a:t>
            </a:r>
            <a:endParaRPr sz="3333"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005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a:xfrm>
            <a:off x="1024128" y="585216"/>
            <a:ext cx="11064778" cy="1499616"/>
          </a:xfrm>
        </p:spPr>
        <p:txBody>
          <a:bodyPr/>
          <a:lstStyle/>
          <a:p>
            <a:r>
              <a:rPr lang="en-US" sz="4400" dirty="0"/>
              <a:t>MapReduce pattern: </a:t>
            </a:r>
            <a:r>
              <a:rPr lang="en-US" sz="4400" dirty="0" err="1"/>
              <a:t>Sharded</a:t>
            </a:r>
            <a:r>
              <a:rPr lang="en-US" sz="4400"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 File-based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29A81812-6182-4FE5-8129-A1B15B5516B8}"/>
              </a:ext>
            </a:extLst>
          </p:cNvPr>
          <p:cNvPicPr>
            <a:picLocks noChangeAspect="1"/>
          </p:cNvPicPr>
          <p:nvPr/>
        </p:nvPicPr>
        <p:blipFill>
          <a:blip r:embed="rId3"/>
          <a:stretch>
            <a:fillRect/>
          </a:stretch>
        </p:blipFill>
        <p:spPr>
          <a:xfrm>
            <a:off x="1032389" y="1566617"/>
            <a:ext cx="10132204" cy="4535656"/>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09191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solidFill>
                  <a:schemeClr val="bg1">
                    <a:lumMod val="65000"/>
                  </a:schemeClr>
                </a:solidFill>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768823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61825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Operations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B023B0D-07B8-403D-9E03-2E72D427CFFB}"/>
              </a:ext>
            </a:extLst>
          </p:cNvPr>
          <p:cNvSpPr txBox="1">
            <a:spLocks/>
          </p:cNvSpPr>
          <p:nvPr/>
        </p:nvSpPr>
        <p:spPr>
          <a:xfrm>
            <a:off x="699632" y="1456710"/>
            <a:ext cx="5644341" cy="265550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33"/>
              </a:spcBef>
              <a:spcAft>
                <a:spcPts val="533"/>
              </a:spcAft>
              <a:buNone/>
            </a:pPr>
            <a:r>
              <a:rPr lang="en-US" sz="3200" dirty="0">
                <a:ea typeface="Arial"/>
                <a:cs typeface="Arial"/>
              </a:rPr>
              <a:t>Two types of operations</a:t>
            </a:r>
          </a:p>
          <a:p>
            <a:pPr marL="0" indent="0">
              <a:lnSpc>
                <a:spcPct val="100000"/>
              </a:lnSpc>
              <a:spcBef>
                <a:spcPts val="533"/>
              </a:spcBef>
              <a:spcAft>
                <a:spcPts val="533"/>
              </a:spcAft>
              <a:buNone/>
            </a:pPr>
            <a:r>
              <a:rPr lang="en-US" sz="3200" b="1" dirty="0">
                <a:ea typeface="Arial"/>
                <a:cs typeface="Arial"/>
              </a:rPr>
              <a:t>Transformations</a:t>
            </a:r>
            <a:r>
              <a:rPr lang="en-US" sz="3200" dirty="0">
                <a:ea typeface="Arial"/>
                <a:cs typeface="Arial"/>
              </a:rPr>
              <a:t>: Define a new RDD based on current RDD(s)</a:t>
            </a:r>
          </a:p>
          <a:p>
            <a:pPr marL="0" indent="0">
              <a:lnSpc>
                <a:spcPct val="100000"/>
              </a:lnSpc>
              <a:spcBef>
                <a:spcPts val="533"/>
              </a:spcBef>
              <a:spcAft>
                <a:spcPts val="533"/>
              </a:spcAft>
              <a:buNone/>
            </a:pPr>
            <a:r>
              <a:rPr lang="en-US" sz="3200" b="1" dirty="0">
                <a:ea typeface="Arial"/>
                <a:cs typeface="Arial"/>
              </a:rPr>
              <a:t>Actions</a:t>
            </a:r>
            <a:r>
              <a:rPr lang="en-US" sz="3200" dirty="0">
                <a:ea typeface="Arial"/>
                <a:cs typeface="Arial"/>
              </a:rPr>
              <a:t>: return values</a:t>
            </a:r>
          </a:p>
        </p:txBody>
      </p:sp>
      <p:pic>
        <p:nvPicPr>
          <p:cNvPr id="3" name="Picture 2">
            <a:extLst>
              <a:ext uri="{FF2B5EF4-FFF2-40B4-BE49-F238E27FC236}">
                <a16:creationId xmlns:a16="http://schemas.microsoft.com/office/drawing/2014/main" id="{421CF4FF-3587-44ED-A8F7-FD90C86CD2C1}"/>
              </a:ext>
            </a:extLst>
          </p:cNvPr>
          <p:cNvPicPr>
            <a:picLocks noChangeAspect="1"/>
          </p:cNvPicPr>
          <p:nvPr/>
        </p:nvPicPr>
        <p:blipFill>
          <a:blip r:embed="rId3"/>
          <a:stretch>
            <a:fillRect/>
          </a:stretch>
        </p:blipFill>
        <p:spPr>
          <a:xfrm>
            <a:off x="6986893" y="1456709"/>
            <a:ext cx="3773136" cy="1309172"/>
          </a:xfrm>
          <a:prstGeom prst="rect">
            <a:avLst/>
          </a:prstGeom>
        </p:spPr>
      </p:pic>
      <p:pic>
        <p:nvPicPr>
          <p:cNvPr id="4" name="Picture 3">
            <a:extLst>
              <a:ext uri="{FF2B5EF4-FFF2-40B4-BE49-F238E27FC236}">
                <a16:creationId xmlns:a16="http://schemas.microsoft.com/office/drawing/2014/main" id="{913691FA-EB41-496E-87DC-55677BE10E0C}"/>
              </a:ext>
            </a:extLst>
          </p:cNvPr>
          <p:cNvPicPr>
            <a:picLocks noChangeAspect="1"/>
          </p:cNvPicPr>
          <p:nvPr/>
        </p:nvPicPr>
        <p:blipFill>
          <a:blip r:embed="rId4"/>
          <a:stretch>
            <a:fillRect/>
          </a:stretch>
        </p:blipFill>
        <p:spPr>
          <a:xfrm>
            <a:off x="7131545" y="2970351"/>
            <a:ext cx="3083084" cy="1309172"/>
          </a:xfrm>
          <a:prstGeom prst="rect">
            <a:avLst/>
          </a:prstGeom>
        </p:spPr>
      </p:pic>
      <p:pic>
        <p:nvPicPr>
          <p:cNvPr id="10" name="Picture 9">
            <a:extLst>
              <a:ext uri="{FF2B5EF4-FFF2-40B4-BE49-F238E27FC236}">
                <a16:creationId xmlns:a16="http://schemas.microsoft.com/office/drawing/2014/main" id="{3E08546E-55DD-44A0-868C-22F2E2874E81}"/>
              </a:ext>
            </a:extLst>
          </p:cNvPr>
          <p:cNvPicPr>
            <a:picLocks noChangeAspect="1"/>
          </p:cNvPicPr>
          <p:nvPr/>
        </p:nvPicPr>
        <p:blipFill>
          <a:blip r:embed="rId5"/>
          <a:stretch>
            <a:fillRect/>
          </a:stretch>
        </p:blipFill>
        <p:spPr>
          <a:xfrm>
            <a:off x="2922533" y="4471979"/>
            <a:ext cx="4891473" cy="1858624"/>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031312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4270"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Transformations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461992" cy="460731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Set of operations on a RDD that define how they should be transformed</a:t>
            </a:r>
          </a:p>
          <a:p>
            <a:pPr>
              <a:lnSpc>
                <a:spcPct val="100000"/>
              </a:lnSpc>
              <a:spcBef>
                <a:spcPts val="533"/>
              </a:spcBef>
              <a:spcAft>
                <a:spcPts val="533"/>
              </a:spcAft>
            </a:pPr>
            <a:r>
              <a:rPr lang="en-US" sz="3200" dirty="0"/>
              <a:t>As in relational algebra, the application of a transformation to an RDD yields a new RDD (because RDD are immutable)</a:t>
            </a:r>
          </a:p>
          <a:p>
            <a:pPr>
              <a:lnSpc>
                <a:spcPct val="100000"/>
              </a:lnSpc>
              <a:spcBef>
                <a:spcPts val="533"/>
              </a:spcBef>
              <a:spcAft>
                <a:spcPts val="533"/>
              </a:spcAft>
            </a:pPr>
            <a:r>
              <a:rPr lang="en-US" sz="3200" dirty="0"/>
              <a:t>Transformations are lazily evaluated, which allow for optimizations to take place before execution</a:t>
            </a:r>
            <a:endParaRPr lang="en-US" sz="3200" dirty="0">
              <a:ea typeface="Arial"/>
              <a:cs typeface="Arial"/>
            </a:endParaRPr>
          </a:p>
          <a:p>
            <a:pPr>
              <a:lnSpc>
                <a:spcPct val="100000"/>
              </a:lnSpc>
              <a:spcBef>
                <a:spcPts val="533"/>
              </a:spcBef>
              <a:spcAft>
                <a:spcPts val="533"/>
              </a:spcAft>
            </a:pPr>
            <a:r>
              <a:rPr lang="en-US" sz="3200" dirty="0">
                <a:ea typeface="Arial"/>
                <a:cs typeface="Arial"/>
              </a:rPr>
              <a:t>Examples: </a:t>
            </a:r>
            <a:r>
              <a:rPr lang="en-US" sz="3200" dirty="0"/>
              <a:t>map(), filter(), </a:t>
            </a:r>
            <a:r>
              <a:rPr lang="en-US" sz="3200" dirty="0" err="1"/>
              <a:t>groupByKey</a:t>
            </a:r>
            <a:r>
              <a:rPr lang="en-US" sz="3200" dirty="0"/>
              <a:t>(), </a:t>
            </a:r>
            <a:r>
              <a:rPr lang="en-US" sz="3200" dirty="0" err="1"/>
              <a:t>sortByKey</a:t>
            </a:r>
            <a:r>
              <a:rPr lang="en-US" sz="3200" dirty="0"/>
              <a:t>(), etc.</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944845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4" y="229373"/>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Example: map and filter Transformations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0AF3DCCD-7638-42BA-96A0-AE314EDCF616}"/>
              </a:ext>
            </a:extLst>
          </p:cNvPr>
          <p:cNvPicPr>
            <a:picLocks noChangeAspect="1"/>
          </p:cNvPicPr>
          <p:nvPr/>
        </p:nvPicPr>
        <p:blipFill>
          <a:blip r:embed="rId3"/>
          <a:stretch>
            <a:fillRect/>
          </a:stretch>
        </p:blipFill>
        <p:spPr>
          <a:xfrm>
            <a:off x="1742215" y="1401092"/>
            <a:ext cx="8236832" cy="4901553"/>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54114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0309"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Actions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786800" cy="513207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Apply transformation chains on RDDs, eventually performing some additional operations (e.g., counting)</a:t>
            </a:r>
          </a:p>
          <a:p>
            <a:r>
              <a:rPr lang="en-US" sz="2933" dirty="0"/>
              <a:t>Some actions only store data to an external data source (e.g. HDFS), others fetch data from the RDD (and its transformation chain) upon which the action is applied, and convey it to the driver</a:t>
            </a:r>
          </a:p>
          <a:p>
            <a:r>
              <a:rPr lang="en-US" sz="2933" dirty="0">
                <a:ea typeface="Arial"/>
                <a:cs typeface="Arial"/>
              </a:rPr>
              <a:t>Some common actions</a:t>
            </a:r>
          </a:p>
          <a:p>
            <a:pPr lvl="1">
              <a:buSzPct val="60000"/>
              <a:buFont typeface="Wingdings" panose="05000000000000000000" pitchFamily="2" charset="2"/>
              <a:buChar char="Ø"/>
            </a:pPr>
            <a:r>
              <a:rPr lang="en-US" sz="2800" dirty="0"/>
              <a:t>count() – return the number of elements</a:t>
            </a:r>
          </a:p>
          <a:p>
            <a:pPr lvl="1">
              <a:buSzPct val="60000"/>
              <a:buFont typeface="Wingdings" panose="05000000000000000000" pitchFamily="2" charset="2"/>
              <a:buChar char="Ø"/>
            </a:pPr>
            <a:r>
              <a:rPr lang="en-US" sz="2800" dirty="0"/>
              <a:t>take(</a:t>
            </a:r>
            <a:r>
              <a:rPr lang="en-US" sz="2800" i="1" dirty="0"/>
              <a:t>n</a:t>
            </a:r>
            <a:r>
              <a:rPr lang="en-US" sz="2800" dirty="0"/>
              <a:t>) – return an array of the first </a:t>
            </a:r>
            <a:r>
              <a:rPr lang="en-US" sz="2800" i="1" dirty="0"/>
              <a:t>n </a:t>
            </a:r>
            <a:r>
              <a:rPr lang="en-US" sz="2800" dirty="0"/>
              <a:t>elements</a:t>
            </a:r>
          </a:p>
          <a:p>
            <a:pPr lvl="1">
              <a:buSzPct val="60000"/>
              <a:buFont typeface="Wingdings" panose="05000000000000000000" pitchFamily="2" charset="2"/>
              <a:buChar char="Ø"/>
            </a:pPr>
            <a:r>
              <a:rPr lang="en-US" sz="2800" dirty="0"/>
              <a:t>collect()– return an array of all elements</a:t>
            </a:r>
          </a:p>
          <a:p>
            <a:pPr lvl="1">
              <a:buSzPct val="60000"/>
              <a:buFont typeface="Wingdings" panose="05000000000000000000" pitchFamily="2" charset="2"/>
              <a:buChar char="Ø"/>
            </a:pPr>
            <a:r>
              <a:rPr lang="en-US" sz="2800" dirty="0" err="1"/>
              <a:t>saveAsTextFile</a:t>
            </a:r>
            <a:r>
              <a:rPr lang="en-US" sz="2800" dirty="0"/>
              <a:t>(</a:t>
            </a:r>
            <a:r>
              <a:rPr lang="en-US" sz="2800" i="1" dirty="0"/>
              <a:t>file</a:t>
            </a:r>
            <a:r>
              <a:rPr lang="en-US" sz="2800" dirty="0"/>
              <a:t>) – save to text file(s)</a:t>
            </a:r>
            <a:endParaRPr lang="en-US" sz="2800" dirty="0">
              <a:ea typeface="Arial"/>
              <a:cs typeface="Arial"/>
            </a:endParaRPr>
          </a:p>
          <a:p>
            <a:endParaRPr lang="en-US" sz="2933" dirty="0">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40170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45-19D2-4BA6-B34B-1857B679D719}"/>
              </a:ext>
            </a:extLst>
          </p:cNvPr>
          <p:cNvSpPr>
            <a:spLocks noGrp="1"/>
          </p:cNvSpPr>
          <p:nvPr>
            <p:ph type="title"/>
          </p:nvPr>
        </p:nvSpPr>
        <p:spPr>
          <a:xfrm>
            <a:off x="1024128" y="331216"/>
            <a:ext cx="9720072" cy="1499616"/>
          </a:xfrm>
        </p:spPr>
        <p:txBody>
          <a:bodyPr/>
          <a:lstStyle/>
          <a:p>
            <a:r>
              <a:rPr lang="en-US" dirty="0"/>
              <a:t>Graph of RDDs</a:t>
            </a:r>
          </a:p>
        </p:txBody>
      </p:sp>
      <p:sp>
        <p:nvSpPr>
          <p:cNvPr id="3" name="Content Placeholder 2">
            <a:extLst>
              <a:ext uri="{FF2B5EF4-FFF2-40B4-BE49-F238E27FC236}">
                <a16:creationId xmlns:a16="http://schemas.microsoft.com/office/drawing/2014/main" id="{B5786A3E-554A-4E34-A06F-FA8984462317}"/>
              </a:ext>
            </a:extLst>
          </p:cNvPr>
          <p:cNvSpPr>
            <a:spLocks noGrp="1"/>
          </p:cNvSpPr>
          <p:nvPr>
            <p:ph idx="1"/>
          </p:nvPr>
        </p:nvSpPr>
        <p:spPr/>
        <p:txBody>
          <a:bodyPr/>
          <a:lstStyle/>
          <a:p>
            <a:pPr>
              <a:buFont typeface="Wingdings" panose="05000000000000000000" pitchFamily="2" charset="2"/>
              <a:buChar char="§"/>
            </a:pPr>
            <a:r>
              <a:rPr lang="en-US" dirty="0"/>
              <a:t>A collection of RDDs can be understood as a graph</a:t>
            </a:r>
          </a:p>
          <a:p>
            <a:pPr>
              <a:buFont typeface="Wingdings" panose="05000000000000000000" pitchFamily="2" charset="2"/>
              <a:buChar char="§"/>
            </a:pPr>
            <a:endParaRPr lang="en-US" dirty="0"/>
          </a:p>
          <a:p>
            <a:pPr>
              <a:buFont typeface="Wingdings" panose="05000000000000000000" pitchFamily="2" charset="2"/>
              <a:buChar char="§"/>
            </a:pPr>
            <a:r>
              <a:rPr lang="en-US" dirty="0"/>
              <a:t>Nodes in the graph are the RDDs, which means the code but also the actual data object that could would create at runtime when executed on specific parameters + data.  Reminder: Hadoop is a “read only” model, so we can “materialize” an RDD any time we like.</a:t>
            </a:r>
          </a:p>
          <a:p>
            <a:pPr>
              <a:buFont typeface="Wingdings" panose="05000000000000000000" pitchFamily="2" charset="2"/>
              <a:buChar char="§"/>
            </a:pPr>
            <a:endParaRPr lang="en-US" dirty="0"/>
          </a:p>
          <a:p>
            <a:pPr>
              <a:buFont typeface="Wingdings" panose="05000000000000000000" pitchFamily="2" charset="2"/>
              <a:buChar char="§"/>
            </a:pPr>
            <a:r>
              <a:rPr lang="en-US" dirty="0"/>
              <a:t>Edges represent how data objects are accessed: RDD B might consume the object created by RDD A.  This gives us a directed edge A </a:t>
            </a:r>
            <a:r>
              <a:rPr lang="en-US" dirty="0">
                <a:sym typeface="Symbol" panose="05050102010706020507" pitchFamily="18" charset="2"/>
              </a:rPr>
              <a:t> B</a:t>
            </a:r>
            <a:endParaRPr lang="en-US" dirty="0"/>
          </a:p>
          <a:p>
            <a:endParaRPr lang="en-US" dirty="0"/>
          </a:p>
          <a:p>
            <a:pPr marL="88900" indent="0">
              <a:buNone/>
            </a:pPr>
            <a:endParaRPr lang="en-US" dirty="0"/>
          </a:p>
        </p:txBody>
      </p:sp>
      <p:sp>
        <p:nvSpPr>
          <p:cNvPr id="4" name="Footer Placeholder 3">
            <a:extLst>
              <a:ext uri="{FF2B5EF4-FFF2-40B4-BE49-F238E27FC236}">
                <a16:creationId xmlns:a16="http://schemas.microsoft.com/office/drawing/2014/main" id="{960370A1-F5E6-41C1-A428-D0C41CCD9AE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63F9DD9-A890-4F16-A6EF-F4F0F0672962}"/>
              </a:ext>
            </a:extLst>
          </p:cNvPr>
          <p:cNvSpPr>
            <a:spLocks noGrp="1"/>
          </p:cNvSpPr>
          <p:nvPr>
            <p:ph type="sldNum" sz="quarter" idx="12"/>
          </p:nvPr>
        </p:nvSpPr>
        <p:spPr/>
        <p:txBody>
          <a:bodyPr/>
          <a:lstStyle/>
          <a:p>
            <a:fld id="{00000000-1234-1234-1234-123412341234}" type="slidenum">
              <a:rPr lang="en" smtClean="0"/>
              <a:pPr/>
              <a:t>46</a:t>
            </a:fld>
            <a:endParaRPr lang="en"/>
          </a:p>
        </p:txBody>
      </p:sp>
      <p:sp>
        <p:nvSpPr>
          <p:cNvPr id="6" name="Line 2">
            <a:extLst>
              <a:ext uri="{FF2B5EF4-FFF2-40B4-BE49-F238E27FC236}">
                <a16:creationId xmlns:a16="http://schemas.microsoft.com/office/drawing/2014/main" id="{D3C14B78-90C2-47D4-B471-DF1486068519}"/>
              </a:ext>
            </a:extLst>
          </p:cNvPr>
          <p:cNvSpPr/>
          <p:nvPr/>
        </p:nvSpPr>
        <p:spPr>
          <a:xfrm>
            <a:off x="699632" y="158134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47986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79322" y="34288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(1)</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BA221E2E-2D3E-4BA0-9565-F9281C8BB92B}"/>
              </a:ext>
            </a:extLst>
          </p:cNvPr>
          <p:cNvPicPr>
            <a:picLocks noChangeAspect="1"/>
          </p:cNvPicPr>
          <p:nvPr/>
        </p:nvPicPr>
        <p:blipFill>
          <a:blip r:embed="rId3"/>
          <a:stretch>
            <a:fillRect/>
          </a:stretch>
        </p:blipFill>
        <p:spPr>
          <a:xfrm>
            <a:off x="7749111" y="1562244"/>
            <a:ext cx="3250164" cy="1356528"/>
          </a:xfrm>
          <a:prstGeom prst="rect">
            <a:avLst/>
          </a:prstGeom>
        </p:spPr>
      </p:pic>
      <p:pic>
        <p:nvPicPr>
          <p:cNvPr id="4" name="Picture 3">
            <a:extLst>
              <a:ext uri="{FF2B5EF4-FFF2-40B4-BE49-F238E27FC236}">
                <a16:creationId xmlns:a16="http://schemas.microsoft.com/office/drawing/2014/main" id="{BA9B083B-062C-4F4A-8E2F-269218824AFF}"/>
              </a:ext>
            </a:extLst>
          </p:cNvPr>
          <p:cNvPicPr>
            <a:picLocks noChangeAspect="1"/>
          </p:cNvPicPr>
          <p:nvPr/>
        </p:nvPicPr>
        <p:blipFill>
          <a:blip r:embed="rId4"/>
          <a:stretch>
            <a:fillRect/>
          </a:stretch>
        </p:blipFill>
        <p:spPr>
          <a:xfrm>
            <a:off x="779322" y="2918773"/>
            <a:ext cx="4594225" cy="2349751"/>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11964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87555" y="346698"/>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(2)</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5" name="Picture 4">
            <a:extLst>
              <a:ext uri="{FF2B5EF4-FFF2-40B4-BE49-F238E27FC236}">
                <a16:creationId xmlns:a16="http://schemas.microsoft.com/office/drawing/2014/main" id="{497BA67D-779B-438E-B47F-5E90515AE213}"/>
              </a:ext>
            </a:extLst>
          </p:cNvPr>
          <p:cNvPicPr>
            <a:picLocks noChangeAspect="1"/>
          </p:cNvPicPr>
          <p:nvPr/>
        </p:nvPicPr>
        <p:blipFill>
          <a:blip r:embed="rId3"/>
          <a:stretch>
            <a:fillRect/>
          </a:stretch>
        </p:blipFill>
        <p:spPr>
          <a:xfrm>
            <a:off x="8267682" y="1934976"/>
            <a:ext cx="2569652" cy="2057251"/>
          </a:xfrm>
          <a:prstGeom prst="rect">
            <a:avLst/>
          </a:prstGeom>
        </p:spPr>
      </p:pic>
      <p:pic>
        <p:nvPicPr>
          <p:cNvPr id="8" name="Picture 7">
            <a:extLst>
              <a:ext uri="{FF2B5EF4-FFF2-40B4-BE49-F238E27FC236}">
                <a16:creationId xmlns:a16="http://schemas.microsoft.com/office/drawing/2014/main" id="{588FD881-1AD7-4047-AE0A-625655847374}"/>
              </a:ext>
            </a:extLst>
          </p:cNvPr>
          <p:cNvPicPr>
            <a:picLocks noChangeAspect="1"/>
          </p:cNvPicPr>
          <p:nvPr/>
        </p:nvPicPr>
        <p:blipFill>
          <a:blip r:embed="rId4"/>
          <a:stretch>
            <a:fillRect/>
          </a:stretch>
        </p:blipFill>
        <p:spPr>
          <a:xfrm>
            <a:off x="680395" y="2963601"/>
            <a:ext cx="4516357" cy="2213251"/>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78010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0745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(3)</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16F4647B-C739-42CC-8349-1DBFA8E67529}"/>
              </a:ext>
            </a:extLst>
          </p:cNvPr>
          <p:cNvPicPr>
            <a:picLocks noChangeAspect="1"/>
          </p:cNvPicPr>
          <p:nvPr/>
        </p:nvPicPr>
        <p:blipFill>
          <a:blip r:embed="rId3"/>
          <a:stretch>
            <a:fillRect/>
          </a:stretch>
        </p:blipFill>
        <p:spPr>
          <a:xfrm>
            <a:off x="8306616" y="1633105"/>
            <a:ext cx="2530717" cy="3178500"/>
          </a:xfrm>
          <a:prstGeom prst="rect">
            <a:avLst/>
          </a:prstGeom>
        </p:spPr>
      </p:pic>
      <p:pic>
        <p:nvPicPr>
          <p:cNvPr id="3" name="Picture 2">
            <a:extLst>
              <a:ext uri="{FF2B5EF4-FFF2-40B4-BE49-F238E27FC236}">
                <a16:creationId xmlns:a16="http://schemas.microsoft.com/office/drawing/2014/main" id="{E63D7E5F-7729-4916-8318-4FB885168CA1}"/>
              </a:ext>
            </a:extLst>
          </p:cNvPr>
          <p:cNvPicPr>
            <a:picLocks noChangeAspect="1"/>
          </p:cNvPicPr>
          <p:nvPr/>
        </p:nvPicPr>
        <p:blipFill>
          <a:blip r:embed="rId4"/>
          <a:stretch>
            <a:fillRect/>
          </a:stretch>
        </p:blipFill>
        <p:spPr>
          <a:xfrm>
            <a:off x="699633" y="2748367"/>
            <a:ext cx="4817764" cy="2381757"/>
          </a:xfrm>
          <a:prstGeom prst="rect">
            <a:avLst/>
          </a:prstGeom>
        </p:spPr>
      </p:pic>
      <p:sp>
        <p:nvSpPr>
          <p:cNvPr id="4" name="Footer Placeholder 3"/>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5392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(4)</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4" name="Picture 3">
            <a:extLst>
              <a:ext uri="{FF2B5EF4-FFF2-40B4-BE49-F238E27FC236}">
                <a16:creationId xmlns:a16="http://schemas.microsoft.com/office/drawing/2014/main" id="{4914CBAA-71B1-47D1-A024-4C3B78A285FB}"/>
              </a:ext>
            </a:extLst>
          </p:cNvPr>
          <p:cNvPicPr>
            <a:picLocks noChangeAspect="1"/>
          </p:cNvPicPr>
          <p:nvPr/>
        </p:nvPicPr>
        <p:blipFill>
          <a:blip r:embed="rId3"/>
          <a:stretch>
            <a:fillRect/>
          </a:stretch>
        </p:blipFill>
        <p:spPr>
          <a:xfrm>
            <a:off x="8034821" y="1649497"/>
            <a:ext cx="2569652" cy="4163251"/>
          </a:xfrm>
          <a:prstGeom prst="rect">
            <a:avLst/>
          </a:prstGeom>
        </p:spPr>
      </p:pic>
      <p:pic>
        <p:nvPicPr>
          <p:cNvPr id="5" name="Picture 4">
            <a:extLst>
              <a:ext uri="{FF2B5EF4-FFF2-40B4-BE49-F238E27FC236}">
                <a16:creationId xmlns:a16="http://schemas.microsoft.com/office/drawing/2014/main" id="{78A607F3-429E-47CA-AC03-617029732C26}"/>
              </a:ext>
            </a:extLst>
          </p:cNvPr>
          <p:cNvPicPr>
            <a:picLocks noChangeAspect="1"/>
          </p:cNvPicPr>
          <p:nvPr/>
        </p:nvPicPr>
        <p:blipFill>
          <a:blip r:embed="rId4"/>
          <a:stretch>
            <a:fillRect/>
          </a:stretch>
        </p:blipFill>
        <p:spPr>
          <a:xfrm>
            <a:off x="699633" y="2955442"/>
            <a:ext cx="4594225" cy="2242500"/>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623235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6348" y="407442"/>
            <a:ext cx="10786800" cy="65550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(5)</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79F29171-9BCF-41CF-BC4A-55FAA750B225}"/>
              </a:ext>
            </a:extLst>
          </p:cNvPr>
          <p:cNvPicPr>
            <a:picLocks noChangeAspect="1"/>
          </p:cNvPicPr>
          <p:nvPr/>
        </p:nvPicPr>
        <p:blipFill>
          <a:blip r:embed="rId3"/>
          <a:stretch>
            <a:fillRect/>
          </a:stretch>
        </p:blipFill>
        <p:spPr>
          <a:xfrm>
            <a:off x="8267682" y="1591945"/>
            <a:ext cx="2569652" cy="4485000"/>
          </a:xfrm>
          <a:prstGeom prst="rect">
            <a:avLst/>
          </a:prstGeom>
        </p:spPr>
      </p:pic>
      <p:pic>
        <p:nvPicPr>
          <p:cNvPr id="3" name="Picture 2">
            <a:extLst>
              <a:ext uri="{FF2B5EF4-FFF2-40B4-BE49-F238E27FC236}">
                <a16:creationId xmlns:a16="http://schemas.microsoft.com/office/drawing/2014/main" id="{935C86D8-FFFE-47BB-B185-61FAFF425D61}"/>
              </a:ext>
            </a:extLst>
          </p:cNvPr>
          <p:cNvPicPr>
            <a:picLocks noChangeAspect="1"/>
          </p:cNvPicPr>
          <p:nvPr/>
        </p:nvPicPr>
        <p:blipFill>
          <a:blip r:embed="rId4"/>
          <a:stretch>
            <a:fillRect/>
          </a:stretch>
        </p:blipFill>
        <p:spPr>
          <a:xfrm>
            <a:off x="707562" y="2748365"/>
            <a:ext cx="4555292" cy="2213251"/>
          </a:xfrm>
          <a:prstGeom prst="rect">
            <a:avLst/>
          </a:prstGeom>
        </p:spPr>
      </p:pic>
      <p:sp>
        <p:nvSpPr>
          <p:cNvPr id="4" name="TextBox 3"/>
          <p:cNvSpPr txBox="1"/>
          <p:nvPr/>
        </p:nvSpPr>
        <p:spPr>
          <a:xfrm>
            <a:off x="7550332" y="6076945"/>
            <a:ext cx="4863737" cy="307777"/>
          </a:xfrm>
          <a:prstGeom prst="rect">
            <a:avLst/>
          </a:prstGeom>
          <a:noFill/>
        </p:spPr>
        <p:txBody>
          <a:bodyPr wrap="square" rtlCol="0">
            <a:spAutoFit/>
          </a:bodyPr>
          <a:lstStyle/>
          <a:p>
            <a:r>
              <a:rPr lang="en-US" b="1" i="1" dirty="0">
                <a:solidFill>
                  <a:srgbClr val="FF0000"/>
                </a:solidFill>
              </a:rPr>
              <a:t>Output Action “triggers” computation, pull model</a:t>
            </a:r>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74623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BCC3-5E51-4099-B2BC-4E168C5BE41D}"/>
              </a:ext>
            </a:extLst>
          </p:cNvPr>
          <p:cNvSpPr>
            <a:spLocks noGrp="1"/>
          </p:cNvSpPr>
          <p:nvPr>
            <p:ph type="title"/>
          </p:nvPr>
        </p:nvSpPr>
        <p:spPr>
          <a:xfrm>
            <a:off x="1024128" y="204216"/>
            <a:ext cx="9720072" cy="1499616"/>
          </a:xfrm>
        </p:spPr>
        <p:txBody>
          <a:bodyPr/>
          <a:lstStyle/>
          <a:p>
            <a:r>
              <a:rPr lang="en-US" dirty="0"/>
              <a:t>Opportunities This Enables</a:t>
            </a:r>
          </a:p>
        </p:txBody>
      </p:sp>
      <p:sp>
        <p:nvSpPr>
          <p:cNvPr id="3" name="Content Placeholder 2">
            <a:extLst>
              <a:ext uri="{FF2B5EF4-FFF2-40B4-BE49-F238E27FC236}">
                <a16:creationId xmlns:a16="http://schemas.microsoft.com/office/drawing/2014/main" id="{1989F6CB-4E1D-41EA-8BB8-5D3CA808BB06}"/>
              </a:ext>
            </a:extLst>
          </p:cNvPr>
          <p:cNvSpPr>
            <a:spLocks noGrp="1"/>
          </p:cNvSpPr>
          <p:nvPr>
            <p:ph idx="1"/>
          </p:nvPr>
        </p:nvSpPr>
        <p:spPr>
          <a:xfrm>
            <a:off x="859206" y="2035287"/>
            <a:ext cx="10464960" cy="4023360"/>
          </a:xfrm>
        </p:spPr>
        <p:txBody>
          <a:bodyPr/>
          <a:lstStyle/>
          <a:p>
            <a:pPr>
              <a:buFont typeface="Wingdings" panose="05000000000000000000" pitchFamily="2" charset="2"/>
              <a:buChar char="§"/>
            </a:pPr>
            <a:r>
              <a:rPr lang="en-US" b="1" dirty="0"/>
              <a:t>On-demand optimization</a:t>
            </a:r>
            <a:r>
              <a:rPr lang="en-US" dirty="0"/>
              <a:t>: Spark can behave like a compiler by first building a potentially complex RDD graph, but then trimming away unneeded computations that for today’s purpose, won’t be used.    </a:t>
            </a:r>
          </a:p>
          <a:p>
            <a:pPr>
              <a:buFont typeface="Wingdings" panose="05000000000000000000" pitchFamily="2" charset="2"/>
              <a:buChar char="§"/>
            </a:pPr>
            <a:r>
              <a:rPr lang="en-US" b="1" dirty="0"/>
              <a:t>Caching for later reuse</a:t>
            </a:r>
            <a:r>
              <a:rPr lang="en-US" dirty="0"/>
              <a:t>.</a:t>
            </a:r>
          </a:p>
          <a:p>
            <a:pPr>
              <a:buFont typeface="Wingdings" panose="05000000000000000000" pitchFamily="2" charset="2"/>
              <a:buChar char="§"/>
            </a:pPr>
            <a:r>
              <a:rPr lang="en-US" b="1" dirty="0"/>
              <a:t>Graph transformations</a:t>
            </a:r>
            <a:r>
              <a:rPr lang="en-US" dirty="0"/>
              <a:t>: A significant amount of effort is going into this area.  It is a lot like compiler-managed program transformation and aims at simplifying and speeding up the computation that will occur.</a:t>
            </a:r>
          </a:p>
          <a:p>
            <a:pPr>
              <a:buFont typeface="Wingdings" panose="05000000000000000000" pitchFamily="2" charset="2"/>
              <a:buChar char="§"/>
            </a:pPr>
            <a:r>
              <a:rPr lang="en-US" b="1" dirty="0"/>
              <a:t>Dynamic decisions about what to schedule and when</a:t>
            </a:r>
            <a:r>
              <a:rPr lang="en-US" dirty="0"/>
              <a:t>.  Concept: </a:t>
            </a:r>
            <a:r>
              <a:rPr lang="en-US" i="1" dirty="0"/>
              <a:t>minimum adequate set  </a:t>
            </a:r>
            <a:r>
              <a:rPr lang="en-US" dirty="0"/>
              <a:t>of input objects: RDD can run if </a:t>
            </a:r>
            <a:r>
              <a:rPr lang="en-US" i="1" dirty="0"/>
              <a:t>all  </a:t>
            </a:r>
            <a:r>
              <a:rPr lang="en-US" dirty="0"/>
              <a:t>its inputs are ready</a:t>
            </a:r>
          </a:p>
        </p:txBody>
      </p:sp>
      <p:sp>
        <p:nvSpPr>
          <p:cNvPr id="4" name="Footer Placeholder 3">
            <a:extLst>
              <a:ext uri="{FF2B5EF4-FFF2-40B4-BE49-F238E27FC236}">
                <a16:creationId xmlns:a16="http://schemas.microsoft.com/office/drawing/2014/main" id="{B4191002-D213-433B-8F3A-3E2E082B6E2F}"/>
              </a:ext>
            </a:extLst>
          </p:cNvPr>
          <p:cNvSpPr>
            <a:spLocks noGrp="1"/>
          </p:cNvSpPr>
          <p:nvPr>
            <p:ph type="ftr" sz="quarter" idx="11"/>
          </p:nvPr>
        </p:nvSpPr>
        <p:spPr/>
        <p:txBody>
          <a:bodyPr/>
          <a:lstStyle/>
          <a:p>
            <a:r>
              <a:rPr lang="en-US"/>
              <a:t>HTTP://WWW.CS.CORNELL.EDU/COURSES/CS5412/2021SP</a:t>
            </a:r>
            <a:endParaRPr lang="en-US" dirty="0"/>
          </a:p>
        </p:txBody>
      </p:sp>
      <p:sp>
        <p:nvSpPr>
          <p:cNvPr id="5" name="Slide Number Placeholder 4">
            <a:extLst>
              <a:ext uri="{FF2B5EF4-FFF2-40B4-BE49-F238E27FC236}">
                <a16:creationId xmlns:a16="http://schemas.microsoft.com/office/drawing/2014/main" id="{4ED0D898-CC21-494F-B81D-2E985244E9BD}"/>
              </a:ext>
            </a:extLst>
          </p:cNvPr>
          <p:cNvSpPr>
            <a:spLocks noGrp="1"/>
          </p:cNvSpPr>
          <p:nvPr>
            <p:ph type="sldNum" sz="quarter" idx="12"/>
          </p:nvPr>
        </p:nvSpPr>
        <p:spPr/>
        <p:txBody>
          <a:bodyPr/>
          <a:lstStyle/>
          <a:p>
            <a:fld id="{00000000-1234-1234-1234-123412341234}" type="slidenum">
              <a:rPr lang="en" smtClean="0"/>
              <a:pPr/>
              <a:t>52</a:t>
            </a:fld>
            <a:endParaRPr lang="en"/>
          </a:p>
        </p:txBody>
      </p:sp>
      <p:sp>
        <p:nvSpPr>
          <p:cNvPr id="6" name="Line 2">
            <a:extLst>
              <a:ext uri="{FF2B5EF4-FFF2-40B4-BE49-F238E27FC236}">
                <a16:creationId xmlns:a16="http://schemas.microsoft.com/office/drawing/2014/main" id="{EB1A3681-4226-4858-94DC-D59F25465595}"/>
              </a:ext>
            </a:extLst>
          </p:cNvPr>
          <p:cNvSpPr/>
          <p:nvPr/>
        </p:nvSpPr>
        <p:spPr>
          <a:xfrm>
            <a:off x="651684" y="14543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966759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1274" y="390684"/>
            <a:ext cx="10786800" cy="69513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Mine error logs</a:t>
            </a:r>
            <a:endParaRPr dirty="0">
              <a:solidFill>
                <a:srgbClr val="C00000"/>
              </a:solidFill>
              <a:ea typeface="Arial"/>
              <a:cs typeface="Arial"/>
              <a:sym typeface="Arial"/>
            </a:endParaRPr>
          </a:p>
        </p:txBody>
      </p:sp>
      <p:sp>
        <p:nvSpPr>
          <p:cNvPr id="231" name="Shape 23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53</a:t>
            </a:fld>
            <a:endParaRPr/>
          </a:p>
        </p:txBody>
      </p:sp>
      <p:sp>
        <p:nvSpPr>
          <p:cNvPr id="232" name="Shape 232"/>
          <p:cNvSpPr txBox="1">
            <a:spLocks noGrp="1"/>
          </p:cNvSpPr>
          <p:nvPr>
            <p:ph type="body" idx="1"/>
          </p:nvPr>
        </p:nvSpPr>
        <p:spPr>
          <a:xfrm>
            <a:off x="742933" y="1297313"/>
            <a:ext cx="11068200" cy="4750408"/>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3067" dirty="0">
                <a:ea typeface="Arial"/>
                <a:cs typeface="Arial"/>
                <a:sym typeface="Arial"/>
              </a:rPr>
              <a:t>Load error messages from a log into memory, then interactively search for various patterns:</a:t>
            </a:r>
          </a:p>
          <a:p>
            <a:pPr marL="0" indent="0">
              <a:lnSpc>
                <a:spcPct val="100000"/>
              </a:lnSpc>
              <a:spcBef>
                <a:spcPts val="400"/>
              </a:spcBef>
              <a:spcAft>
                <a:spcPts val="400"/>
              </a:spcAft>
              <a:buNone/>
            </a:pPr>
            <a:endParaRPr dirty="0">
              <a:ea typeface="Arial"/>
              <a:cs typeface="Arial"/>
              <a:sym typeface="Arial"/>
            </a:endParaRPr>
          </a:p>
          <a:p>
            <a:pPr marL="0" indent="0">
              <a:lnSpc>
                <a:spcPct val="100000"/>
              </a:lnSpc>
              <a:spcBef>
                <a:spcPts val="400"/>
              </a:spcBef>
              <a:spcAft>
                <a:spcPts val="400"/>
              </a:spcAft>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lines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spark.textFile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  </a:t>
            </a:r>
            <a:r>
              <a:rPr lang="en-US" sz="2133" dirty="0">
                <a:solidFill>
                  <a:srgbClr val="000000"/>
                </a:solidFill>
                <a:latin typeface="Courier New" panose="02070309020205020404" pitchFamily="49" charset="0"/>
                <a:ea typeface="Courier New"/>
                <a:cs typeface="Courier New" panose="02070309020205020404" pitchFamily="49" charset="0"/>
                <a:sym typeface="Wingdings" panose="05000000000000000000" pitchFamily="2" charset="2"/>
              </a:rPr>
              <a:t>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HadoopRDD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lines.filter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s.startswith</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FilteredRDD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messages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errors.map</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s.split</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(“\t”)[2])</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messages.cache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“foo” in s).count()</a:t>
            </a:r>
          </a:p>
          <a:p>
            <a:pPr marL="0" indent="0">
              <a:lnSpc>
                <a:spcPct val="100000"/>
              </a:lnSpc>
              <a:spcBef>
                <a:spcPts val="400"/>
              </a:spcBef>
              <a:spcAft>
                <a:spcPts val="400"/>
              </a:spcAft>
              <a:buNone/>
            </a:pP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400" dirty="0">
                <a:solidFill>
                  <a:srgbClr val="FF0000"/>
                </a:solidFill>
                <a:ea typeface="Arial"/>
                <a:cs typeface="Arial"/>
                <a:sym typeface="Arial"/>
              </a:rPr>
              <a:t>Result: </a:t>
            </a:r>
            <a:r>
              <a:rPr lang="en-US" sz="2400" dirty="0">
                <a:solidFill>
                  <a:srgbClr val="000000"/>
                </a:solidFill>
                <a:ea typeface="Arial"/>
                <a:cs typeface="Arial"/>
                <a:sym typeface="Arial"/>
              </a:rPr>
              <a:t>full-text search of Wikipedia in 0.5 sec (vs 20 sec for on-disk data)</a:t>
            </a:r>
            <a:endParaRPr sz="2400" dirty="0">
              <a:ea typeface="Arial"/>
              <a:cs typeface="Arial"/>
              <a:sym typeface="Arial"/>
            </a:endParaRPr>
          </a:p>
        </p:txBody>
      </p:sp>
      <p:sp>
        <p:nvSpPr>
          <p:cNvPr id="6" name="Line 2">
            <a:extLst>
              <a:ext uri="{FF2B5EF4-FFF2-40B4-BE49-F238E27FC236}">
                <a16:creationId xmlns:a16="http://schemas.microsoft.com/office/drawing/2014/main" id="{C99ACABB-6D8B-4AC2-8FEC-4609FDF3E43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46795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Elastic parallelism	</a:t>
            </a:r>
          </a:p>
        </p:txBody>
      </p:sp>
      <p:sp>
        <p:nvSpPr>
          <p:cNvPr id="3" name="Content Placeholder 2"/>
          <p:cNvSpPr>
            <a:spLocks noGrp="1"/>
          </p:cNvSpPr>
          <p:nvPr>
            <p:ph idx="1"/>
          </p:nvPr>
        </p:nvSpPr>
        <p:spPr>
          <a:xfrm>
            <a:off x="1024128" y="2286000"/>
            <a:ext cx="10786872" cy="4023360"/>
          </a:xfrm>
        </p:spPr>
        <p:txBody>
          <a:bodyPr/>
          <a:lstStyle/>
          <a:p>
            <a:r>
              <a:rPr lang="en-US" dirty="0"/>
              <a:t>RDDs operations are designed to offer embarrassing parallelism.</a:t>
            </a:r>
          </a:p>
          <a:p>
            <a:endParaRPr lang="en-US" dirty="0"/>
          </a:p>
          <a:p>
            <a:r>
              <a:rPr lang="en-US" dirty="0"/>
              <a:t>Spark will spread the task over the nodes where data resides, offers a highly concurrent execution that minimizes delays.  Term: “partitioned computation” .</a:t>
            </a:r>
          </a:p>
          <a:p>
            <a:endParaRPr lang="en-US" dirty="0"/>
          </a:p>
          <a:p>
            <a:r>
              <a:rPr lang="en-US" dirty="0"/>
              <a:t>If some component crashes or even is just slow, Spark simply kills that task and launches a substitute.</a:t>
            </a:r>
          </a:p>
        </p:txBody>
      </p:sp>
      <p:sp>
        <p:nvSpPr>
          <p:cNvPr id="4" name="Slide Number Placeholder 3"/>
          <p:cNvSpPr>
            <a:spLocks noGrp="1"/>
          </p:cNvSpPr>
          <p:nvPr>
            <p:ph type="sldNum" sz="quarter" idx="12"/>
          </p:nvPr>
        </p:nvSpPr>
        <p:spPr/>
        <p:txBody>
          <a:bodyPr/>
          <a:lstStyle/>
          <a:p>
            <a:fld id="{00000000-1234-1234-1234-123412341234}" type="slidenum">
              <a:rPr lang="en" smtClean="0"/>
              <a:pPr/>
              <a:t>54</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77744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3623" y="303411"/>
            <a:ext cx="11121954"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and Partitions (Parallelism example)</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C670C8DC-F492-46A2-BA69-C1FDEFB09893}"/>
              </a:ext>
            </a:extLst>
          </p:cNvPr>
          <p:cNvPicPr>
            <a:picLocks noChangeAspect="1"/>
          </p:cNvPicPr>
          <p:nvPr/>
        </p:nvPicPr>
        <p:blipFill>
          <a:blip r:embed="rId3"/>
          <a:stretch>
            <a:fillRect/>
          </a:stretch>
        </p:blipFill>
        <p:spPr>
          <a:xfrm>
            <a:off x="1309453" y="1608145"/>
            <a:ext cx="9855140" cy="4452601"/>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47948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2513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Graph: Data Set vs Partition Views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CFDF00BD-5C4A-4408-A4CA-3FB092637369}"/>
              </a:ext>
            </a:extLst>
          </p:cNvPr>
          <p:cNvPicPr>
            <a:picLocks noChangeAspect="1"/>
          </p:cNvPicPr>
          <p:nvPr/>
        </p:nvPicPr>
        <p:blipFill>
          <a:blip r:embed="rId3"/>
          <a:stretch>
            <a:fillRect/>
          </a:stretch>
        </p:blipFill>
        <p:spPr>
          <a:xfrm>
            <a:off x="5092992" y="2372337"/>
            <a:ext cx="6718141" cy="3659908"/>
          </a:xfrm>
          <a:prstGeom prst="rect">
            <a:avLst/>
          </a:prstGeom>
        </p:spPr>
      </p:pic>
      <p:sp>
        <p:nvSpPr>
          <p:cNvPr id="7" name="Shape 208">
            <a:extLst>
              <a:ext uri="{FF2B5EF4-FFF2-40B4-BE49-F238E27FC236}">
                <a16:creationId xmlns:a16="http://schemas.microsoft.com/office/drawing/2014/main" id="{8EB8EC6E-80CC-4E0C-B12E-37A1D293F993}"/>
              </a:ext>
            </a:extLst>
          </p:cNvPr>
          <p:cNvSpPr txBox="1">
            <a:spLocks/>
          </p:cNvSpPr>
          <p:nvPr/>
        </p:nvSpPr>
        <p:spPr>
          <a:xfrm>
            <a:off x="699632" y="1198188"/>
            <a:ext cx="10137701" cy="894776"/>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Much like in Hadoop MapReduce, each RDD is associated to (input) partitions</a:t>
            </a:r>
            <a:endParaRPr lang="en-US" sz="2800" dirty="0">
              <a:ea typeface="Arial"/>
              <a:cs typeface="Arial"/>
            </a:endParaRPr>
          </a:p>
        </p:txBody>
      </p:sp>
      <p:pic>
        <p:nvPicPr>
          <p:cNvPr id="8" name="Picture 7">
            <a:extLst>
              <a:ext uri="{FF2B5EF4-FFF2-40B4-BE49-F238E27FC236}">
                <a16:creationId xmlns:a16="http://schemas.microsoft.com/office/drawing/2014/main" id="{3A4A7852-71ED-4D01-AB52-9A527AF1B0BA}"/>
              </a:ext>
            </a:extLst>
          </p:cNvPr>
          <p:cNvPicPr>
            <a:picLocks noChangeAspect="1"/>
          </p:cNvPicPr>
          <p:nvPr/>
        </p:nvPicPr>
        <p:blipFill>
          <a:blip r:embed="rId4"/>
          <a:stretch>
            <a:fillRect/>
          </a:stretch>
        </p:blipFill>
        <p:spPr>
          <a:xfrm>
            <a:off x="380867" y="3429001"/>
            <a:ext cx="4070252" cy="1546583"/>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21893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9101" y="301220"/>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Data Locality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8B3898A7-0B0C-4136-9EA6-F805677806C4}"/>
              </a:ext>
            </a:extLst>
          </p:cNvPr>
          <p:cNvSpPr txBox="1">
            <a:spLocks/>
          </p:cNvSpPr>
          <p:nvPr/>
        </p:nvSpPr>
        <p:spPr>
          <a:xfrm>
            <a:off x="1034971" y="1430528"/>
            <a:ext cx="10415059" cy="480564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533"/>
              </a:spcBef>
              <a:spcAft>
                <a:spcPts val="533"/>
              </a:spcAft>
            </a:pPr>
            <a:r>
              <a:rPr lang="en-US" sz="3200" dirty="0">
                <a:ea typeface="Arial"/>
                <a:cs typeface="Arial"/>
              </a:rPr>
              <a:t>Data Locality Principle</a:t>
            </a:r>
          </a:p>
          <a:p>
            <a:pPr lvl="1" indent="-457189">
              <a:lnSpc>
                <a:spcPct val="100000"/>
              </a:lnSpc>
              <a:spcBef>
                <a:spcPts val="533"/>
              </a:spcBef>
              <a:spcAft>
                <a:spcPts val="533"/>
              </a:spcAft>
              <a:buSzPct val="60000"/>
              <a:buFont typeface="Wingdings" panose="05000000000000000000" pitchFamily="2" charset="2"/>
              <a:buChar char="Ø"/>
            </a:pPr>
            <a:r>
              <a:rPr lang="en-US" sz="2800" dirty="0"/>
              <a:t>Keep high-value RDDs precomputed, in cache or SDD</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Run tasks that need the specific RDD with those same inputs </a:t>
            </a:r>
            <a:br>
              <a:rPr lang="en-US" sz="2800" dirty="0">
                <a:ea typeface="Arial"/>
                <a:cs typeface="Arial"/>
              </a:rPr>
            </a:br>
            <a:r>
              <a:rPr lang="en-US" sz="2800" dirty="0">
                <a:ea typeface="Arial"/>
                <a:cs typeface="Arial"/>
              </a:rPr>
              <a:t>on the node where the cached copy resides.</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This can maximize in-memory computational performance.</a:t>
            </a:r>
          </a:p>
          <a:p>
            <a:pPr marL="57161" lvl="1" indent="0">
              <a:lnSpc>
                <a:spcPct val="100000"/>
              </a:lnSpc>
              <a:spcBef>
                <a:spcPts val="533"/>
              </a:spcBef>
              <a:spcAft>
                <a:spcPts val="533"/>
              </a:spcAft>
              <a:buSzPct val="60000"/>
              <a:buNone/>
            </a:pPr>
            <a:endParaRPr lang="en-US" sz="2800" dirty="0">
              <a:ea typeface="Arial"/>
              <a:cs typeface="Arial"/>
            </a:endParaRPr>
          </a:p>
          <a:p>
            <a:pPr marL="57161" lvl="1" indent="0">
              <a:lnSpc>
                <a:spcPct val="100000"/>
              </a:lnSpc>
              <a:spcBef>
                <a:spcPts val="533"/>
              </a:spcBef>
              <a:spcAft>
                <a:spcPts val="533"/>
              </a:spcAft>
              <a:buSzPct val="60000"/>
              <a:buNone/>
            </a:pPr>
            <a:r>
              <a:rPr lang="en-US" sz="2800" dirty="0">
                <a:ea typeface="Arial"/>
                <a:cs typeface="Arial"/>
              </a:rPr>
              <a:t>Requires cooperation between your hints to Spark when you build the RDD, Spark runtime and optimization planner, and the underlying YARN resource manager.</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2652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Summary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58</a:t>
            </a:fld>
            <a:endParaRPr/>
          </a:p>
        </p:txBody>
      </p:sp>
      <p:sp>
        <p:nvSpPr>
          <p:cNvPr id="208" name="Shape 208"/>
          <p:cNvSpPr txBox="1">
            <a:spLocks noGrp="1"/>
          </p:cNvSpPr>
          <p:nvPr>
            <p:ph type="body" idx="1"/>
          </p:nvPr>
        </p:nvSpPr>
        <p:spPr>
          <a:xfrm>
            <a:off x="699633" y="1318788"/>
            <a:ext cx="10464959" cy="5031315"/>
          </a:xfrm>
          <a:prstGeom prst="rect">
            <a:avLst/>
          </a:prstGeom>
          <a:noFill/>
          <a:ln>
            <a:noFill/>
          </a:ln>
        </p:spPr>
        <p:txBody>
          <a:bodyPr spcFirstLastPara="1" vert="horz" wrap="square" lIns="45700" tIns="45700" rIns="45700" bIns="45700" rtlCol="0" anchor="t" anchorCtr="0">
            <a:noAutofit/>
          </a:bodyPr>
          <a:lstStyle/>
          <a:p>
            <a:r>
              <a:rPr lang="en-US" sz="3200" dirty="0"/>
              <a:t>RDD are partitioned, locality aware, distributed collections</a:t>
            </a:r>
          </a:p>
          <a:p>
            <a:pPr lvl="1">
              <a:buSzPct val="60000"/>
              <a:buFont typeface="Wingdings" panose="05000000000000000000" pitchFamily="2" charset="2"/>
              <a:buChar char="Ø"/>
            </a:pPr>
            <a:r>
              <a:rPr lang="en-US" sz="2800" dirty="0"/>
              <a:t>RDD are immutable</a:t>
            </a:r>
          </a:p>
          <a:p>
            <a:r>
              <a:rPr lang="en-US" sz="3200" dirty="0"/>
              <a:t>RDD are data structures that:</a:t>
            </a:r>
          </a:p>
          <a:p>
            <a:pPr lvl="1">
              <a:buSzPct val="60000"/>
              <a:buFont typeface="Wingdings" panose="05000000000000000000" pitchFamily="2" charset="2"/>
              <a:buChar char="Ø"/>
            </a:pPr>
            <a:r>
              <a:rPr lang="en-US" sz="2800" dirty="0"/>
              <a:t>Either point to a direct data source (e.g. HDFS)</a:t>
            </a:r>
          </a:p>
          <a:p>
            <a:pPr lvl="1">
              <a:buSzPct val="60000"/>
              <a:buFont typeface="Wingdings" panose="05000000000000000000" pitchFamily="2" charset="2"/>
              <a:buChar char="Ø"/>
            </a:pPr>
            <a:r>
              <a:rPr lang="en-US" sz="2800" dirty="0"/>
              <a:t>Apply some transformations to its parent RDD(s) to generate new data elements</a:t>
            </a:r>
          </a:p>
          <a:p>
            <a:r>
              <a:rPr lang="en-US" sz="3200" dirty="0"/>
              <a:t>Computations on RDDs</a:t>
            </a:r>
          </a:p>
          <a:p>
            <a:pPr lvl="1">
              <a:buSzPct val="60000"/>
              <a:buFont typeface="Wingdings" panose="05000000000000000000" pitchFamily="2" charset="2"/>
              <a:buChar char="Ø"/>
            </a:pPr>
            <a:r>
              <a:rPr lang="en-US" sz="2800" dirty="0"/>
              <a:t>Represented by lazily evaluated lineage DAGs composed by chained RDDs</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40484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2" y="326113"/>
            <a:ext cx="10786800" cy="79803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Lifetime of a Job in Spark</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E410CD0-9FA6-4585-A31D-12362D525721}"/>
              </a:ext>
            </a:extLst>
          </p:cNvPr>
          <p:cNvPicPr>
            <a:picLocks noChangeAspect="1"/>
          </p:cNvPicPr>
          <p:nvPr/>
        </p:nvPicPr>
        <p:blipFill>
          <a:blip r:embed="rId3"/>
          <a:stretch>
            <a:fillRect/>
          </a:stretch>
        </p:blipFill>
        <p:spPr>
          <a:xfrm>
            <a:off x="1454688" y="1462682"/>
            <a:ext cx="9382645" cy="4791204"/>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25402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B6F-D040-442C-AD93-B200F0ADCF49}"/>
              </a:ext>
            </a:extLst>
          </p:cNvPr>
          <p:cNvSpPr>
            <a:spLocks noGrp="1"/>
          </p:cNvSpPr>
          <p:nvPr>
            <p:ph type="title"/>
          </p:nvPr>
        </p:nvSpPr>
        <p:spPr/>
        <p:txBody>
          <a:bodyPr/>
          <a:lstStyle/>
          <a:p>
            <a:r>
              <a:rPr lang="en-US" b="1" dirty="0">
                <a:solidFill>
                  <a:srgbClr val="C00000"/>
                </a:solidFill>
              </a:rPr>
              <a:t>MapReduce: Shuffle exchange</a:t>
            </a:r>
          </a:p>
        </p:txBody>
      </p:sp>
      <p:sp>
        <p:nvSpPr>
          <p:cNvPr id="3" name="Content Placeholder 2">
            <a:extLst>
              <a:ext uri="{FF2B5EF4-FFF2-40B4-BE49-F238E27FC236}">
                <a16:creationId xmlns:a16="http://schemas.microsoft.com/office/drawing/2014/main" id="{A8474AC8-82B4-4312-B825-3347A890178B}"/>
              </a:ext>
            </a:extLst>
          </p:cNvPr>
          <p:cNvSpPr>
            <a:spLocks noGrp="1"/>
          </p:cNvSpPr>
          <p:nvPr>
            <p:ph idx="1"/>
          </p:nvPr>
        </p:nvSpPr>
        <p:spPr>
          <a:xfrm>
            <a:off x="847166" y="2286000"/>
            <a:ext cx="9897036" cy="4023360"/>
          </a:xfrm>
        </p:spPr>
        <p:txBody>
          <a:bodyPr/>
          <a:lstStyle/>
          <a:p>
            <a:r>
              <a:rPr lang="en-US" sz="2400" dirty="0"/>
              <a:t>Each worker breaks its key-value result set into n parts by applying the </a:t>
            </a:r>
            <a:r>
              <a:rPr lang="en-US" sz="2400" dirty="0" err="1"/>
              <a:t>sharding</a:t>
            </a:r>
            <a:r>
              <a:rPr lang="en-US" sz="2400" dirty="0"/>
              <a:t> rule to the keys.  </a:t>
            </a:r>
          </a:p>
          <a:p>
            <a:pPr lvl="1"/>
            <a:r>
              <a:rPr lang="en-US" sz="2000" dirty="0"/>
              <a:t>  Now it has one subset (perhaps empty) for each other worker.</a:t>
            </a:r>
          </a:p>
          <a:p>
            <a:pPr lvl="1"/>
            <a:r>
              <a:rPr lang="en-US" sz="2000" dirty="0"/>
              <a:t>  It hands that subset to corresponding worker.</a:t>
            </a:r>
          </a:p>
          <a:p>
            <a:pPr lvl="1"/>
            <a:endParaRPr lang="en-US" sz="2000" dirty="0"/>
          </a:p>
          <a:p>
            <a:pPr marL="128016" lvl="1" indent="0">
              <a:buNone/>
            </a:pPr>
            <a:r>
              <a:rPr lang="en-US" sz="2000" dirty="0"/>
              <a:t>      Every worker waits until it has its one message from each worker.</a:t>
            </a:r>
          </a:p>
          <a:p>
            <a:pPr marL="128016" lvl="1" indent="0">
              <a:buNone/>
            </a:pPr>
            <a:endParaRPr lang="en-US" sz="2000" dirty="0"/>
          </a:p>
          <a:p>
            <a:pPr marL="128016" lvl="1" indent="0">
              <a:buNone/>
            </a:pPr>
            <a:r>
              <a:rPr lang="en-US" sz="2000" dirty="0"/>
              <a:t>       Now it can merge the n “pieces”, sort them, group by key</a:t>
            </a:r>
          </a:p>
          <a:p>
            <a:pPr marL="128016" lvl="1" indent="0">
              <a:buNone/>
            </a:pPr>
            <a:endParaRPr lang="en-US" sz="2000" dirty="0"/>
          </a:p>
          <a:p>
            <a:pPr marL="128016" lvl="1" indent="0">
              <a:buNone/>
            </a:pPr>
            <a:r>
              <a:rPr lang="en-US" sz="2000" dirty="0"/>
              <a:t>       It now has a list of (key, {set-of-values}) tuples.  It calls reduce one by one on these</a:t>
            </a:r>
            <a:r>
              <a:rPr lang="en-US" dirty="0"/>
              <a:t>.</a:t>
            </a:r>
          </a:p>
        </p:txBody>
      </p:sp>
      <p:sp>
        <p:nvSpPr>
          <p:cNvPr id="4" name="Footer Placeholder 3">
            <a:extLst>
              <a:ext uri="{FF2B5EF4-FFF2-40B4-BE49-F238E27FC236}">
                <a16:creationId xmlns:a16="http://schemas.microsoft.com/office/drawing/2014/main" id="{C188ED4A-E5ED-45AD-BFCA-7E6E7CE51E9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E22DF65-72F3-4A9B-A304-085D558FC98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3447446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9514" y="304375"/>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Anatomy of a Spark Application</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F6C8A737-2558-4FE9-8458-216FAFC19E8B}"/>
              </a:ext>
            </a:extLst>
          </p:cNvPr>
          <p:cNvPicPr>
            <a:picLocks noChangeAspect="1"/>
          </p:cNvPicPr>
          <p:nvPr/>
        </p:nvPicPr>
        <p:blipFill>
          <a:blip r:embed="rId3"/>
          <a:stretch>
            <a:fillRect/>
          </a:stretch>
        </p:blipFill>
        <p:spPr>
          <a:xfrm>
            <a:off x="1251786" y="1458632"/>
            <a:ext cx="7840553" cy="4751563"/>
          </a:xfrm>
          <a:prstGeom prst="rect">
            <a:avLst/>
          </a:prstGeom>
        </p:spPr>
      </p:pic>
      <p:sp>
        <p:nvSpPr>
          <p:cNvPr id="3" name="TextBox 2">
            <a:extLst>
              <a:ext uri="{FF2B5EF4-FFF2-40B4-BE49-F238E27FC236}">
                <a16:creationId xmlns:a16="http://schemas.microsoft.com/office/drawing/2014/main" id="{23BE50F8-2D46-45FC-82AD-003C29B7AB66}"/>
              </a:ext>
            </a:extLst>
          </p:cNvPr>
          <p:cNvSpPr txBox="1"/>
          <p:nvPr/>
        </p:nvSpPr>
        <p:spPr>
          <a:xfrm>
            <a:off x="9183382" y="3018632"/>
            <a:ext cx="2402932" cy="707886"/>
          </a:xfrm>
          <a:prstGeom prst="rect">
            <a:avLst/>
          </a:prstGeom>
          <a:noFill/>
        </p:spPr>
        <p:txBody>
          <a:bodyPr wrap="square" rtlCol="0">
            <a:spAutoFit/>
          </a:bodyPr>
          <a:lstStyle/>
          <a:p>
            <a:r>
              <a:rPr lang="en-US" sz="1867" dirty="0">
                <a:solidFill>
                  <a:srgbClr val="FF0000"/>
                </a:solidFill>
              </a:rPr>
              <a:t>Cluster Manager </a:t>
            </a:r>
            <a:r>
              <a:rPr lang="en-US" sz="2133" dirty="0"/>
              <a:t>(YARN/Mesos)</a:t>
            </a:r>
          </a:p>
        </p:txBody>
      </p:sp>
      <p:sp>
        <p:nvSpPr>
          <p:cNvPr id="4" name="Footer Placeholder 3"/>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05372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4C90-319D-4D48-AB20-85EC4C928D41}"/>
              </a:ext>
            </a:extLst>
          </p:cNvPr>
          <p:cNvSpPr>
            <a:spLocks noGrp="1"/>
          </p:cNvSpPr>
          <p:nvPr>
            <p:ph type="title"/>
          </p:nvPr>
        </p:nvSpPr>
        <p:spPr>
          <a:xfrm>
            <a:off x="808566" y="324870"/>
            <a:ext cx="10515600" cy="799279"/>
          </a:xfrm>
        </p:spPr>
        <p:txBody>
          <a:bodyPr/>
          <a:lstStyle/>
          <a:p>
            <a:r>
              <a:rPr lang="en-US" dirty="0"/>
              <a:t>Typical RDD pattern of use</a:t>
            </a:r>
          </a:p>
        </p:txBody>
      </p:sp>
      <p:sp>
        <p:nvSpPr>
          <p:cNvPr id="3" name="Text Placeholder 2">
            <a:extLst>
              <a:ext uri="{FF2B5EF4-FFF2-40B4-BE49-F238E27FC236}">
                <a16:creationId xmlns:a16="http://schemas.microsoft.com/office/drawing/2014/main" id="{CC7C570C-1F01-453D-AD92-CF98F6A72F3A}"/>
              </a:ext>
            </a:extLst>
          </p:cNvPr>
          <p:cNvSpPr>
            <a:spLocks noGrp="1"/>
          </p:cNvSpPr>
          <p:nvPr>
            <p:ph type="body" idx="1"/>
          </p:nvPr>
        </p:nvSpPr>
        <p:spPr>
          <a:xfrm>
            <a:off x="699632" y="1382513"/>
            <a:ext cx="11111368" cy="4001143"/>
          </a:xfrm>
        </p:spPr>
        <p:txBody>
          <a:bodyPr>
            <a:normAutofit fontScale="92500" lnSpcReduction="10000"/>
          </a:bodyPr>
          <a:lstStyle/>
          <a:p>
            <a:pPr>
              <a:lnSpc>
                <a:spcPct val="100000"/>
              </a:lnSpc>
              <a:spcBef>
                <a:spcPts val="533"/>
              </a:spcBef>
              <a:spcAft>
                <a:spcPts val="533"/>
              </a:spcAft>
            </a:pPr>
            <a:r>
              <a:rPr lang="en-US" sz="3200" dirty="0"/>
              <a:t>Instead of doing a lot of work in each RDD, developers split tasks into lots of small RDDs</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These are then organized into a DAG.</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Developer anticipates which will be costly to </a:t>
            </a:r>
            <a:r>
              <a:rPr lang="en-US" sz="3200" dirty="0" err="1"/>
              <a:t>recompute</a:t>
            </a:r>
            <a:r>
              <a:rPr lang="en-US" sz="3200" dirty="0"/>
              <a:t> and hints to Spark that it should cache those.</a:t>
            </a:r>
          </a:p>
        </p:txBody>
      </p:sp>
      <p:sp>
        <p:nvSpPr>
          <p:cNvPr id="4" name="Slide Number Placeholder 3">
            <a:extLst>
              <a:ext uri="{FF2B5EF4-FFF2-40B4-BE49-F238E27FC236}">
                <a16:creationId xmlns:a16="http://schemas.microsoft.com/office/drawing/2014/main" id="{B295E18E-9117-46C1-A976-9B2576A8CE8B}"/>
              </a:ext>
            </a:extLst>
          </p:cNvPr>
          <p:cNvSpPr>
            <a:spLocks noGrp="1"/>
          </p:cNvSpPr>
          <p:nvPr>
            <p:ph type="sldNum" idx="12"/>
          </p:nvPr>
        </p:nvSpPr>
        <p:spPr/>
        <p:txBody>
          <a:bodyPr/>
          <a:lstStyle/>
          <a:p>
            <a:fld id="{00000000-1234-1234-1234-123412341234}" type="slidenum">
              <a:rPr lang="en-US" smtClean="0"/>
              <a:pPr/>
              <a:t>61</a:t>
            </a:fld>
            <a:endParaRPr lang="en-US"/>
          </a:p>
        </p:txBody>
      </p:sp>
      <p:sp>
        <p:nvSpPr>
          <p:cNvPr id="5" name="Line 2">
            <a:extLst>
              <a:ext uri="{FF2B5EF4-FFF2-40B4-BE49-F238E27FC236}">
                <a16:creationId xmlns:a16="http://schemas.microsoft.com/office/drawing/2014/main" id="{8FD12912-1835-4486-963D-C3617D6F32E7}"/>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540084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DE6-0556-484F-B472-CFE8B9F254F8}"/>
              </a:ext>
            </a:extLst>
          </p:cNvPr>
          <p:cNvSpPr>
            <a:spLocks noGrp="1"/>
          </p:cNvSpPr>
          <p:nvPr>
            <p:ph type="title"/>
          </p:nvPr>
        </p:nvSpPr>
        <p:spPr>
          <a:xfrm>
            <a:off x="808566" y="337032"/>
            <a:ext cx="10515600" cy="787117"/>
          </a:xfrm>
        </p:spPr>
        <p:txBody>
          <a:bodyPr/>
          <a:lstStyle/>
          <a:p>
            <a:r>
              <a:rPr lang="en-US" dirty="0"/>
              <a:t>Why is this a good strategy?</a:t>
            </a:r>
          </a:p>
        </p:txBody>
      </p:sp>
      <p:sp>
        <p:nvSpPr>
          <p:cNvPr id="3" name="Text Placeholder 2">
            <a:extLst>
              <a:ext uri="{FF2B5EF4-FFF2-40B4-BE49-F238E27FC236}">
                <a16:creationId xmlns:a16="http://schemas.microsoft.com/office/drawing/2014/main" id="{42B41CD3-B169-4664-8220-9FA7768115D0}"/>
              </a:ext>
            </a:extLst>
          </p:cNvPr>
          <p:cNvSpPr>
            <a:spLocks noGrp="1"/>
          </p:cNvSpPr>
          <p:nvPr>
            <p:ph type="body" idx="1"/>
          </p:nvPr>
        </p:nvSpPr>
        <p:spPr>
          <a:xfrm>
            <a:off x="912426" y="1911266"/>
            <a:ext cx="10898574" cy="3502994"/>
          </a:xfrm>
        </p:spPr>
        <p:txBody>
          <a:bodyPr/>
          <a:lstStyle/>
          <a:p>
            <a:pPr>
              <a:lnSpc>
                <a:spcPct val="100000"/>
              </a:lnSpc>
              <a:spcBef>
                <a:spcPts val="533"/>
              </a:spcBef>
              <a:spcAft>
                <a:spcPts val="533"/>
              </a:spcAft>
            </a:pPr>
            <a:r>
              <a:rPr lang="en-US" dirty="0"/>
              <a:t>Spark tries to run tasks that will need the same intermediary data on the same nodes.</a:t>
            </a:r>
          </a:p>
          <a:p>
            <a:pPr>
              <a:lnSpc>
                <a:spcPct val="100000"/>
              </a:lnSpc>
              <a:spcBef>
                <a:spcPts val="533"/>
              </a:spcBef>
              <a:spcAft>
                <a:spcPts val="533"/>
              </a:spcAft>
            </a:pPr>
            <a:r>
              <a:rPr lang="en-US" dirty="0"/>
              <a:t>If MapReduce jobs were arbitrary programs, this wouldn’t help because reuse would be very rare.</a:t>
            </a:r>
          </a:p>
          <a:p>
            <a:pPr>
              <a:lnSpc>
                <a:spcPct val="100000"/>
              </a:lnSpc>
              <a:spcBef>
                <a:spcPts val="533"/>
              </a:spcBef>
              <a:spcAft>
                <a:spcPts val="533"/>
              </a:spcAft>
            </a:pPr>
            <a:r>
              <a:rPr lang="en-US" dirty="0"/>
              <a:t>But in fact the MapReduce model is very repetitious and iterative, and often applies the same transformations again and again to the same input files.</a:t>
            </a:r>
          </a:p>
          <a:p>
            <a:pPr>
              <a:lnSpc>
                <a:spcPct val="100000"/>
              </a:lnSpc>
              <a:spcBef>
                <a:spcPts val="533"/>
              </a:spcBef>
              <a:spcAft>
                <a:spcPts val="533"/>
              </a:spcAft>
              <a:buFont typeface="Wingdings" panose="05000000000000000000" pitchFamily="2" charset="2"/>
              <a:buChar char="Ø"/>
            </a:pPr>
            <a:r>
              <a:rPr lang="en-US" dirty="0"/>
              <a:t>  Those particular RDDs become great candidates for caching.</a:t>
            </a:r>
          </a:p>
          <a:p>
            <a:pPr>
              <a:lnSpc>
                <a:spcPct val="100000"/>
              </a:lnSpc>
              <a:spcBef>
                <a:spcPts val="533"/>
              </a:spcBef>
              <a:spcAft>
                <a:spcPts val="533"/>
              </a:spcAft>
              <a:buFont typeface="Wingdings" panose="05000000000000000000" pitchFamily="2" charset="2"/>
              <a:buChar char="Ø"/>
            </a:pPr>
            <a:r>
              <a:rPr lang="en-US" dirty="0"/>
              <a:t> </a:t>
            </a:r>
            <a:r>
              <a:rPr lang="en-US" dirty="0" err="1"/>
              <a:t>MapReduce</a:t>
            </a:r>
            <a:r>
              <a:rPr lang="en-US" dirty="0"/>
              <a:t> programmer may not know how many iterations will occur, but </a:t>
            </a:r>
            <a:br>
              <a:rPr lang="en-US" dirty="0"/>
            </a:br>
            <a:r>
              <a:rPr lang="en-US" dirty="0"/>
              <a:t> Spark itself is smart enough to evict RDDs if they don’t actually get reused.</a:t>
            </a:r>
          </a:p>
        </p:txBody>
      </p:sp>
      <p:sp>
        <p:nvSpPr>
          <p:cNvPr id="4" name="Slide Number Placeholder 3">
            <a:extLst>
              <a:ext uri="{FF2B5EF4-FFF2-40B4-BE49-F238E27FC236}">
                <a16:creationId xmlns:a16="http://schemas.microsoft.com/office/drawing/2014/main" id="{4CEEB650-5DFA-42B4-9441-EEE23232624A}"/>
              </a:ext>
            </a:extLst>
          </p:cNvPr>
          <p:cNvSpPr>
            <a:spLocks noGrp="1"/>
          </p:cNvSpPr>
          <p:nvPr>
            <p:ph type="sldNum" idx="12"/>
          </p:nvPr>
        </p:nvSpPr>
        <p:spPr/>
        <p:txBody>
          <a:bodyPr/>
          <a:lstStyle/>
          <a:p>
            <a:fld id="{00000000-1234-1234-1234-123412341234}" type="slidenum">
              <a:rPr lang="en-US" smtClean="0"/>
              <a:pPr/>
              <a:t>62</a:t>
            </a:fld>
            <a:endParaRPr lang="en-US"/>
          </a:p>
        </p:txBody>
      </p:sp>
      <p:sp>
        <p:nvSpPr>
          <p:cNvPr id="5" name="Line 2">
            <a:extLst>
              <a:ext uri="{FF2B5EF4-FFF2-40B4-BE49-F238E27FC236}">
                <a16:creationId xmlns:a16="http://schemas.microsoft.com/office/drawing/2014/main" id="{980FF33A-7BF0-4CF5-9FB4-353619157A4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290426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49101" y="354885"/>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Iterative Algorithms: Spark vs MapReduce</a:t>
            </a:r>
            <a:endParaRPr sz="44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63</a:t>
            </a:fld>
            <a:endParaRPr/>
          </a:p>
        </p:txBody>
      </p:sp>
      <p:pic>
        <p:nvPicPr>
          <p:cNvPr id="240" name="Shape 240"/>
          <p:cNvPicPr preferRelativeResize="0"/>
          <p:nvPr/>
        </p:nvPicPr>
        <p:blipFill>
          <a:blip r:embed="rId3">
            <a:alphaModFix/>
          </a:blip>
          <a:stretch>
            <a:fillRect/>
          </a:stretch>
        </p:blipFill>
        <p:spPr>
          <a:xfrm>
            <a:off x="1750374" y="1399374"/>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50759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73019" y="602483"/>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64</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75000"/>
                  </a:schemeClr>
                </a:solidFill>
              </a:rPr>
              <a:t>Motivation</a:t>
            </a:r>
          </a:p>
          <a:p>
            <a:pPr>
              <a:lnSpc>
                <a:spcPct val="100000"/>
              </a:lnSpc>
              <a:spcBef>
                <a:spcPts val="533"/>
              </a:spcBef>
              <a:spcAft>
                <a:spcPts val="533"/>
              </a:spcAft>
            </a:pPr>
            <a:r>
              <a:rPr lang="en-US" sz="3200" dirty="0">
                <a:solidFill>
                  <a:schemeClr val="bg1">
                    <a:lumMod val="75000"/>
                  </a:schemeClr>
                </a:solidFill>
              </a:rPr>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318769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4485" y="229970"/>
            <a:ext cx="10786800" cy="8941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(1)</a:t>
            </a:r>
            <a:endParaRPr dirty="0">
              <a:solidFill>
                <a:srgbClr val="C00000"/>
              </a:solidFill>
              <a:ea typeface="Arial"/>
              <a:cs typeface="Arial"/>
              <a:sym typeface="Arial"/>
            </a:endParaRPr>
          </a:p>
        </p:txBody>
      </p:sp>
      <p:sp>
        <p:nvSpPr>
          <p:cNvPr id="255" name="Shape 2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65</a:t>
            </a:fld>
            <a:endParaRPr/>
          </a:p>
        </p:txBody>
      </p:sp>
      <p:sp>
        <p:nvSpPr>
          <p:cNvPr id="256" name="Shape 256"/>
          <p:cNvSpPr txBox="1">
            <a:spLocks noGrp="1"/>
          </p:cNvSpPr>
          <p:nvPr>
            <p:ph type="body" idx="1"/>
          </p:nvPr>
        </p:nvSpPr>
        <p:spPr>
          <a:xfrm>
            <a:off x="747135" y="1418137"/>
            <a:ext cx="10417459" cy="4942415"/>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Creating RDDs</a:t>
            </a:r>
            <a:endParaRPr sz="3200" dirty="0">
              <a:solidFill>
                <a:srgbClr val="000000"/>
              </a:solidFill>
              <a:ea typeface="Arial"/>
              <a:cs typeface="Arial"/>
              <a:sym typeface="Arial"/>
            </a:endParaRPr>
          </a:p>
          <a:p>
            <a:pPr marL="0" indent="0">
              <a:lnSpc>
                <a:spcPct val="115000"/>
              </a:lnSpc>
              <a:buClr>
                <a:schemeClr val="dk1"/>
              </a:buClr>
              <a:buSzPts val="1100"/>
              <a:buNone/>
            </a:pPr>
            <a:r>
              <a:rPr lang="en-US" sz="2400" dirty="0">
                <a:solidFill>
                  <a:srgbClr val="000000"/>
                </a:solidFill>
                <a:latin typeface="Courier New"/>
                <a:ea typeface="Courier New"/>
                <a:cs typeface="Courier New"/>
                <a:sym typeface="Courier New"/>
              </a:rPr>
              <a:t># Turn a Python collection into an RDD</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400" dirty="0" err="1">
                <a:solidFill>
                  <a:srgbClr val="000000"/>
                </a:solidFill>
                <a:latin typeface="Courier New"/>
                <a:ea typeface="Courier New"/>
                <a:cs typeface="Courier New"/>
                <a:sym typeface="Courier New"/>
              </a:rPr>
              <a:t>sc.parallelize</a:t>
            </a:r>
            <a:r>
              <a:rPr lang="en-US" sz="2400" dirty="0">
                <a:solidFill>
                  <a:srgbClr val="000000"/>
                </a:solidFill>
                <a:latin typeface="Courier New"/>
                <a:ea typeface="Courier New"/>
                <a:cs typeface="Courier New"/>
                <a:sym typeface="Courier New"/>
              </a:rPr>
              <a:t>([1, 2, 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Load text file from local FS, HDFS, or S3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(“file.txt”)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(“directory/*.txt”)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hdfs</a:t>
            </a:r>
            <a:r>
              <a:rPr lang="en-US" sz="2400" dirty="0">
                <a:solidFill>
                  <a:srgbClr val="000000"/>
                </a:solidFill>
                <a:latin typeface="Courier New"/>
                <a:ea typeface="Courier New"/>
                <a:cs typeface="Courier New"/>
                <a:sym typeface="Courier New"/>
              </a:rPr>
              <a:t>://namenode:9000/path/file”)</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Use existing Hadoop </a:t>
            </a:r>
            <a:r>
              <a:rPr lang="en-US" sz="2400" dirty="0" err="1">
                <a:solidFill>
                  <a:srgbClr val="000000"/>
                </a:solidFill>
                <a:latin typeface="Courier New"/>
                <a:ea typeface="Courier New"/>
                <a:cs typeface="Courier New"/>
                <a:sym typeface="Courier New"/>
              </a:rPr>
              <a:t>InputFormat</a:t>
            </a:r>
            <a:r>
              <a:rPr lang="en-US" sz="2400" dirty="0">
                <a:solidFill>
                  <a:srgbClr val="000000"/>
                </a:solidFill>
                <a:latin typeface="Courier New"/>
                <a:ea typeface="Courier New"/>
                <a:cs typeface="Courier New"/>
                <a:sym typeface="Courier New"/>
              </a:rPr>
              <a:t> (Java/Scala only)</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sc.hadoopFile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keyClass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valClass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inputFmt</a:t>
            </a:r>
            <a:r>
              <a:rPr lang="en-US" sz="2400" dirty="0">
                <a:solidFill>
                  <a:srgbClr val="000000"/>
                </a:solidFill>
                <a:latin typeface="Courier New"/>
                <a:ea typeface="Courier New"/>
                <a:cs typeface="Courier New"/>
                <a:sym typeface="Courier New"/>
              </a:rPr>
              <a:t>, conf)</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D8ED973E-B4BA-49EB-B600-E53C62DB09EC}"/>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88061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36467" y="524364"/>
            <a:ext cx="10786800" cy="46526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(2)</a:t>
            </a:r>
            <a:endParaRPr dirty="0">
              <a:solidFill>
                <a:srgbClr val="C00000"/>
              </a:solidFill>
              <a:ea typeface="Arial"/>
              <a:cs typeface="Arial"/>
              <a:sym typeface="Arial"/>
            </a:endParaRPr>
          </a:p>
        </p:txBody>
      </p:sp>
      <p:sp>
        <p:nvSpPr>
          <p:cNvPr id="263" name="Shape 26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66</a:t>
            </a:fld>
            <a:endParaRPr/>
          </a:p>
        </p:txBody>
      </p:sp>
      <p:sp>
        <p:nvSpPr>
          <p:cNvPr id="264" name="Shape 264"/>
          <p:cNvSpPr txBox="1">
            <a:spLocks noGrp="1"/>
          </p:cNvSpPr>
          <p:nvPr>
            <p:ph type="body" idx="1"/>
          </p:nvPr>
        </p:nvSpPr>
        <p:spPr>
          <a:xfrm>
            <a:off x="750251" y="1468349"/>
            <a:ext cx="10537200" cy="4806123"/>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Transformations</a:t>
            </a:r>
            <a:endParaRPr sz="3200"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Pass each element through a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squares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nums.map</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x*x) // {1, 4, 9}</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Keep elements passing a predicate</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even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squares.filter</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 % 2 == 0) // {4}</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p:txBody>
      </p:sp>
      <p:sp>
        <p:nvSpPr>
          <p:cNvPr id="6" name="Line 2">
            <a:extLst>
              <a:ext uri="{FF2B5EF4-FFF2-40B4-BE49-F238E27FC236}">
                <a16:creationId xmlns:a16="http://schemas.microsoft.com/office/drawing/2014/main" id="{B91FE44A-D9A8-4DBE-A186-5959661884E5}"/>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1726509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57893" y="340122"/>
            <a:ext cx="10786800" cy="78402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(3)</a:t>
            </a:r>
            <a:endParaRPr dirty="0">
              <a:solidFill>
                <a:srgbClr val="C00000"/>
              </a:solidFill>
              <a:ea typeface="Arial"/>
              <a:cs typeface="Arial"/>
              <a:sym typeface="Arial"/>
            </a:endParaRPr>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67</a:t>
            </a:fld>
            <a:endParaRPr/>
          </a:p>
        </p:txBody>
      </p:sp>
      <p:sp>
        <p:nvSpPr>
          <p:cNvPr id="272" name="Shape 272"/>
          <p:cNvSpPr txBox="1">
            <a:spLocks noGrp="1"/>
          </p:cNvSpPr>
          <p:nvPr>
            <p:ph type="body" idx="1"/>
          </p:nvPr>
        </p:nvSpPr>
        <p:spPr>
          <a:xfrm>
            <a:off x="699632" y="1213638"/>
            <a:ext cx="9936000" cy="5304236"/>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Actions</a:t>
            </a: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Retrieve RDD contents as a local collection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nums.collect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Return first K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nums.take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(2) # =&gt; [1, 2]</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Count number of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nums.count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Merge elements with an associative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nums.reduce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y: x + y) # =&gt; 6</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158A9A6D-8515-4BF0-9654-ED9B8D5C239E}"/>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511878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60862" y="340124"/>
            <a:ext cx="10786800" cy="73442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(4)</a:t>
            </a:r>
            <a:endParaRPr dirty="0">
              <a:solidFill>
                <a:srgbClr val="C00000"/>
              </a:solidFill>
              <a:ea typeface="Arial"/>
              <a:cs typeface="Arial"/>
              <a:sym typeface="Arial"/>
            </a:endParaRPr>
          </a:p>
        </p:txBody>
      </p:sp>
      <p:sp>
        <p:nvSpPr>
          <p:cNvPr id="279" name="Shape 27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68</a:t>
            </a:fld>
            <a:endParaRPr/>
          </a:p>
        </p:txBody>
      </p:sp>
      <p:sp>
        <p:nvSpPr>
          <p:cNvPr id="280" name="Shape 280"/>
          <p:cNvSpPr txBox="1">
            <a:spLocks noGrp="1"/>
          </p:cNvSpPr>
          <p:nvPr>
            <p:ph type="body" idx="1"/>
          </p:nvPr>
        </p:nvSpPr>
        <p:spPr>
          <a:xfrm>
            <a:off x="699633" y="1173750"/>
            <a:ext cx="10310700" cy="557114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267"/>
              </a:spcBef>
              <a:spcAft>
                <a:spcPts val="267"/>
              </a:spcAft>
              <a:buNone/>
            </a:pPr>
            <a:r>
              <a:rPr lang="en-US" dirty="0">
                <a:solidFill>
                  <a:srgbClr val="000000"/>
                </a:solidFill>
                <a:ea typeface="Arial"/>
                <a:cs typeface="Arial"/>
                <a:sym typeface="Arial"/>
              </a:rPr>
              <a:t>Working with Key-Value Pairs</a:t>
            </a:r>
          </a:p>
          <a:p>
            <a:pPr marL="0" indent="0">
              <a:lnSpc>
                <a:spcPct val="100000"/>
              </a:lnSpc>
              <a:spcBef>
                <a:spcPts val="267"/>
              </a:spcBef>
              <a:spcAft>
                <a:spcPts val="267"/>
              </a:spcAft>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Spark’s “distributed reduce” transformations operate on RDDs of key-value pairs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Python: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pair[0]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pair[1]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Scala:   </a:t>
            </a:r>
            <a:r>
              <a:rPr lang="en-US" sz="1867"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Java: Tuple2 pair = new Tuple2(a,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p:txBody>
      </p:sp>
      <p:sp>
        <p:nvSpPr>
          <p:cNvPr id="6" name="Line 2">
            <a:extLst>
              <a:ext uri="{FF2B5EF4-FFF2-40B4-BE49-F238E27FC236}">
                <a16:creationId xmlns:a16="http://schemas.microsoft.com/office/drawing/2014/main" id="{042E750C-7BF6-4A79-B6AB-618F5B9DF51F}"/>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91307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2070" y="340122"/>
            <a:ext cx="10786800" cy="64012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(5)</a:t>
            </a:r>
            <a:endParaRPr dirty="0">
              <a:solidFill>
                <a:srgbClr val="C00000"/>
              </a:solidFill>
              <a:ea typeface="Arial"/>
              <a:cs typeface="Arial"/>
              <a:sym typeface="Arial"/>
            </a:endParaRPr>
          </a:p>
        </p:txBody>
      </p:sp>
      <p:sp>
        <p:nvSpPr>
          <p:cNvPr id="287" name="Shape 28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69</a:t>
            </a:fld>
            <a:endParaRPr/>
          </a:p>
        </p:txBody>
      </p:sp>
      <p:sp>
        <p:nvSpPr>
          <p:cNvPr id="288" name="Shape 288"/>
          <p:cNvSpPr txBox="1">
            <a:spLocks noGrp="1"/>
          </p:cNvSpPr>
          <p:nvPr>
            <p:ph type="body" idx="1"/>
          </p:nvPr>
        </p:nvSpPr>
        <p:spPr>
          <a:xfrm>
            <a:off x="852070" y="1701634"/>
            <a:ext cx="10786800" cy="419158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0"/>
              </a:spcBef>
              <a:buNone/>
            </a:pPr>
            <a:r>
              <a:rPr lang="en-US" dirty="0">
                <a:solidFill>
                  <a:srgbClr val="000000"/>
                </a:solidFill>
                <a:ea typeface="Arial"/>
                <a:cs typeface="Arial"/>
                <a:sym typeface="Arial"/>
              </a:rPr>
              <a:t>Some Key-Value Operations</a:t>
            </a:r>
            <a:endParaRPr dirty="0">
              <a:solidFill>
                <a:srgbClr val="000000"/>
              </a:solidFil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pets = </a:t>
            </a:r>
            <a:r>
              <a:rPr lang="en-US" sz="2133" dirty="0" err="1">
                <a:solidFill>
                  <a:srgbClr val="000000"/>
                </a:solidFill>
                <a:latin typeface="Courier New"/>
                <a:ea typeface="Courier New"/>
                <a:cs typeface="Courier New"/>
                <a:sym typeface="Courier New"/>
              </a:rPr>
              <a:t>sc.parallelize</a:t>
            </a:r>
            <a:r>
              <a:rPr lang="en-US" sz="2133" dirty="0">
                <a:solidFill>
                  <a:srgbClr val="000000"/>
                </a:solidFill>
                <a:latin typeface="Courier New"/>
                <a:ea typeface="Courier New"/>
                <a:cs typeface="Courier New"/>
                <a:sym typeface="Courier New"/>
              </a:rPr>
              <a:t>([(“cat”, 1), (“dog”, 1), (“cat”, 2)])</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pets.reduceByKey</a:t>
            </a:r>
            <a:r>
              <a:rPr lang="en-US" sz="2133" dirty="0">
                <a:solidFill>
                  <a:srgbClr val="000000"/>
                </a:solidFill>
                <a:latin typeface="Courier New"/>
                <a:ea typeface="Courier New"/>
                <a:cs typeface="Courier New"/>
                <a:sym typeface="Courier New"/>
              </a:rPr>
              <a:t>(lambda x, y: x + y)    # =&gt; {(cat, 3),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pets.groupByKey</a:t>
            </a:r>
            <a:r>
              <a:rPr lang="en-US" sz="2133" dirty="0">
                <a:solidFill>
                  <a:srgbClr val="000000"/>
                </a:solidFill>
                <a:latin typeface="Courier New"/>
                <a:ea typeface="Courier New"/>
                <a:cs typeface="Courier New"/>
                <a:sym typeface="Courier New"/>
              </a:rPr>
              <a:t>()     # =&gt; {(cat, [1, 2]),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pets.sortByKey</a:t>
            </a:r>
            <a:r>
              <a:rPr lang="en-US" sz="2133" dirty="0">
                <a:solidFill>
                  <a:srgbClr val="000000"/>
                </a:solidFill>
                <a:latin typeface="Courier New"/>
                <a:ea typeface="Courier New"/>
                <a:cs typeface="Courier New"/>
                <a:sym typeface="Courier New"/>
              </a:rPr>
              <a:t>()      # =&gt; {(cat, 1), (cat, 2), (dog, 1)}</a:t>
            </a:r>
            <a:endParaRPr sz="2133" dirty="0">
              <a:solidFill>
                <a:srgbClr val="000000"/>
              </a:solidFill>
              <a:latin typeface="Courier New"/>
              <a:ea typeface="Courier New"/>
              <a:cs typeface="Courier New"/>
              <a:sym typeface="Courier New"/>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411F6F43-AD7D-494E-A071-5CAA83B3F13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9789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2518207491"/>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49101" y="378554"/>
            <a:ext cx="10786800" cy="74559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Word Count</a:t>
            </a:r>
            <a:endParaRPr dirty="0">
              <a:solidFill>
                <a:srgbClr val="C00000"/>
              </a:solidFill>
              <a:ea typeface="Arial"/>
              <a:cs typeface="Arial"/>
              <a:sym typeface="Arial"/>
            </a:endParaRPr>
          </a:p>
        </p:txBody>
      </p:sp>
      <p:sp>
        <p:nvSpPr>
          <p:cNvPr id="295" name="Shape 29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70</a:t>
            </a:fld>
            <a:endParaRPr/>
          </a:p>
        </p:txBody>
      </p:sp>
      <p:sp>
        <p:nvSpPr>
          <p:cNvPr id="296" name="Shape 296"/>
          <p:cNvSpPr txBox="1">
            <a:spLocks noGrp="1"/>
          </p:cNvSpPr>
          <p:nvPr>
            <p:ph type="body" idx="1"/>
          </p:nvPr>
        </p:nvSpPr>
        <p:spPr>
          <a:xfrm>
            <a:off x="776762" y="1386859"/>
            <a:ext cx="10310700" cy="1870500"/>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133" dirty="0">
                <a:solidFill>
                  <a:srgbClr val="000000"/>
                </a:solidFill>
                <a:latin typeface="Courier New"/>
                <a:ea typeface="Courier New"/>
                <a:cs typeface="Courier New"/>
                <a:sym typeface="Courier New"/>
              </a:rPr>
              <a:t>lines = </a:t>
            </a:r>
            <a:r>
              <a:rPr lang="en-US" sz="2133" dirty="0" err="1">
                <a:solidFill>
                  <a:srgbClr val="000000"/>
                </a:solidFill>
                <a:latin typeface="Courier New"/>
                <a:ea typeface="Courier New"/>
                <a:cs typeface="Courier New"/>
                <a:sym typeface="Courier New"/>
              </a:rPr>
              <a:t>sc.textFile</a:t>
            </a:r>
            <a:r>
              <a:rPr lang="en-US" sz="2133" dirty="0">
                <a:solidFill>
                  <a:srgbClr val="000000"/>
                </a:solidFill>
                <a:latin typeface="Courier New"/>
                <a:ea typeface="Courier New"/>
                <a:cs typeface="Courier New"/>
                <a:sym typeface="Courier New"/>
              </a:rPr>
              <a:t>(“hamlet.txt”)</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counts = </a:t>
            </a:r>
            <a:r>
              <a:rPr lang="en-US" sz="2133" dirty="0" err="1">
                <a:solidFill>
                  <a:srgbClr val="000000"/>
                </a:solidFill>
                <a:latin typeface="Courier New"/>
                <a:ea typeface="Courier New"/>
                <a:cs typeface="Courier New"/>
                <a:sym typeface="Courier New"/>
              </a:rPr>
              <a:t>lines.flatMap</a:t>
            </a:r>
            <a:r>
              <a:rPr lang="en-US" sz="2133" dirty="0">
                <a:solidFill>
                  <a:srgbClr val="000000"/>
                </a:solidFill>
                <a:latin typeface="Courier New"/>
                <a:ea typeface="Courier New"/>
                <a:cs typeface="Courier New"/>
                <a:sym typeface="Courier New"/>
              </a:rPr>
              <a:t>(lambda line: </a:t>
            </a:r>
            <a:r>
              <a:rPr lang="en-US" sz="2133" dirty="0" err="1">
                <a:solidFill>
                  <a:srgbClr val="000000"/>
                </a:solidFill>
                <a:latin typeface="Courier New"/>
                <a:ea typeface="Courier New"/>
                <a:cs typeface="Courier New"/>
                <a:sym typeface="Courier New"/>
              </a:rPr>
              <a:t>line.split</a:t>
            </a:r>
            <a:r>
              <a:rPr lang="en-US" sz="2133" dirty="0">
                <a:solidFill>
                  <a:srgbClr val="000000"/>
                </a:solidFill>
                <a:latin typeface="Courier New"/>
                <a:ea typeface="Courier New"/>
                <a:cs typeface="Courier New"/>
                <a:sym typeface="Courier New"/>
              </a:rPr>
              <a:t>(“ “))</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.map(lambda word: (word, 1))</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reduceByKey</a:t>
            </a:r>
            <a:r>
              <a:rPr lang="en-US" sz="2133" dirty="0">
                <a:solidFill>
                  <a:srgbClr val="000000"/>
                </a:solidFill>
                <a:latin typeface="Courier New"/>
                <a:ea typeface="Courier New"/>
                <a:cs typeface="Courier New"/>
                <a:sym typeface="Courier New"/>
              </a:rPr>
              <a:t>(lambda x, y: x + y)</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pic>
        <p:nvPicPr>
          <p:cNvPr id="297" name="Shape 297"/>
          <p:cNvPicPr preferRelativeResize="0"/>
          <p:nvPr/>
        </p:nvPicPr>
        <p:blipFill>
          <a:blip r:embed="rId3">
            <a:alphaModFix/>
          </a:blip>
          <a:stretch>
            <a:fillRect/>
          </a:stretch>
        </p:blipFill>
        <p:spPr>
          <a:xfrm>
            <a:off x="1936071" y="3269877"/>
            <a:ext cx="6785899" cy="2463975"/>
          </a:xfrm>
          <a:prstGeom prst="rect">
            <a:avLst/>
          </a:prstGeom>
          <a:noFill/>
          <a:ln>
            <a:noFill/>
          </a:ln>
        </p:spPr>
      </p:pic>
      <p:sp>
        <p:nvSpPr>
          <p:cNvPr id="7" name="Line 2">
            <a:extLst>
              <a:ext uri="{FF2B5EF4-FFF2-40B4-BE49-F238E27FC236}">
                <a16:creationId xmlns:a16="http://schemas.microsoft.com/office/drawing/2014/main" id="{757A7B7A-CEAE-4E6D-8871-8E87BE14DD71}"/>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518531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024333" y="352924"/>
            <a:ext cx="10786800" cy="7493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Spark Streaming</a:t>
            </a:r>
            <a:endParaRPr dirty="0">
              <a:solidFill>
                <a:srgbClr val="C00000"/>
              </a:solidFill>
              <a:ea typeface="Arial"/>
              <a:cs typeface="Arial"/>
              <a:sym typeface="Arial"/>
            </a:endParaRPr>
          </a:p>
        </p:txBody>
      </p:sp>
      <p:sp>
        <p:nvSpPr>
          <p:cNvPr id="304" name="Shape 304"/>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71</a:t>
            </a:fld>
            <a:endParaRPr/>
          </a:p>
        </p:txBody>
      </p:sp>
      <p:sp>
        <p:nvSpPr>
          <p:cNvPr id="305" name="Shape 305"/>
          <p:cNvSpPr txBox="1">
            <a:spLocks noGrp="1"/>
          </p:cNvSpPr>
          <p:nvPr>
            <p:ph type="body" idx="1"/>
          </p:nvPr>
        </p:nvSpPr>
        <p:spPr>
          <a:xfrm>
            <a:off x="743001" y="2866546"/>
            <a:ext cx="10885200" cy="324580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dirty="0">
                <a:solidFill>
                  <a:srgbClr val="000000"/>
                </a:solidFill>
                <a:ea typeface="Arial"/>
                <a:cs typeface="Arial"/>
                <a:sym typeface="Arial"/>
              </a:rPr>
              <a:t>Represents streams as a series of RDDs over time (typically sub second intervals, but it is configurable)</a:t>
            </a:r>
            <a:endParaRPr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Arial"/>
              <a:ea typeface="Arial"/>
              <a:cs typeface="Arial"/>
              <a:sym typeface="Arial"/>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spammers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sc.sequenceFile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spammers.seq</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sc.twitterStream</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.filter(t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t.text.contains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(“Santa Clara University”))</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.transform(tweets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tweets.map</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t.user</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t)).join(spammers))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.print()</a:t>
            </a:r>
            <a:endParaRPr sz="20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endParaRPr sz="2400" dirty="0">
              <a:latin typeface="Arial"/>
              <a:ea typeface="Arial"/>
              <a:cs typeface="Arial"/>
              <a:sym typeface="Arial"/>
            </a:endParaRPr>
          </a:p>
        </p:txBody>
      </p:sp>
      <p:pic>
        <p:nvPicPr>
          <p:cNvPr id="306" name="Shape 306"/>
          <p:cNvPicPr preferRelativeResize="0"/>
          <p:nvPr/>
        </p:nvPicPr>
        <p:blipFill>
          <a:blip r:embed="rId3">
            <a:alphaModFix/>
          </a:blip>
          <a:stretch>
            <a:fillRect/>
          </a:stretch>
        </p:blipFill>
        <p:spPr>
          <a:xfrm>
            <a:off x="674075" y="1460649"/>
            <a:ext cx="4733925" cy="895351"/>
          </a:xfrm>
          <a:prstGeom prst="rect">
            <a:avLst/>
          </a:prstGeom>
          <a:noFill/>
          <a:ln>
            <a:noFill/>
          </a:ln>
        </p:spPr>
      </p:pic>
      <p:pic>
        <p:nvPicPr>
          <p:cNvPr id="307" name="Shape 307"/>
          <p:cNvPicPr preferRelativeResize="0"/>
          <p:nvPr/>
        </p:nvPicPr>
        <p:blipFill>
          <a:blip r:embed="rId4">
            <a:alphaModFix/>
          </a:blip>
          <a:stretch>
            <a:fillRect/>
          </a:stretch>
        </p:blipFill>
        <p:spPr>
          <a:xfrm>
            <a:off x="6685559" y="1733273"/>
            <a:ext cx="4638675" cy="981075"/>
          </a:xfrm>
          <a:prstGeom prst="rect">
            <a:avLst/>
          </a:prstGeom>
          <a:noFill/>
          <a:ln>
            <a:noFill/>
          </a:ln>
        </p:spPr>
      </p:pic>
      <p:cxnSp>
        <p:nvCxnSpPr>
          <p:cNvPr id="308" name="Shape 308"/>
          <p:cNvCxnSpPr/>
          <p:nvPr/>
        </p:nvCxnSpPr>
        <p:spPr>
          <a:xfrm>
            <a:off x="5020477" y="2123905"/>
            <a:ext cx="1710300" cy="246300"/>
          </a:xfrm>
          <a:prstGeom prst="straightConnector1">
            <a:avLst/>
          </a:prstGeom>
          <a:noFill/>
          <a:ln w="28575" cap="flat" cmpd="sng">
            <a:solidFill>
              <a:srgbClr val="741B47"/>
            </a:solidFill>
            <a:prstDash val="solid"/>
            <a:round/>
            <a:headEnd type="none" w="med" len="med"/>
            <a:tailEnd type="triangle" w="med" len="med"/>
          </a:ln>
        </p:spPr>
      </p:cxnSp>
      <p:sp>
        <p:nvSpPr>
          <p:cNvPr id="9" name="Line 2">
            <a:extLst>
              <a:ext uri="{FF2B5EF4-FFF2-40B4-BE49-F238E27FC236}">
                <a16:creationId xmlns:a16="http://schemas.microsoft.com/office/drawing/2014/main" id="{7345487B-0E11-4F6E-B5AB-A14910BB857A}"/>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65405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24333" y="263400"/>
            <a:ext cx="10786800" cy="78296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Spark: Combining Libraries (Unified Pipeline)</a:t>
            </a:r>
            <a:endParaRPr sz="4000" i="0" u="none" strike="noStrike" cap="none" dirty="0">
              <a:solidFill>
                <a:srgbClr val="C00000"/>
              </a:solidFill>
              <a:ea typeface="Arial"/>
              <a:cs typeface="Arial"/>
              <a:sym typeface="Arial"/>
            </a:endParaRPr>
          </a:p>
        </p:txBody>
      </p:sp>
      <p:sp>
        <p:nvSpPr>
          <p:cNvPr id="364" name="Shape 364"/>
          <p:cNvSpPr txBox="1">
            <a:spLocks noGrp="1"/>
          </p:cNvSpPr>
          <p:nvPr>
            <p:ph type="ftr" idx="11"/>
          </p:nvPr>
        </p:nvSpPr>
        <p:spPr>
          <a:xfrm>
            <a:off x="6614052" y="6470700"/>
            <a:ext cx="4130400" cy="274200"/>
          </a:xfrm>
          <a:prstGeom prst="rect">
            <a:avLst/>
          </a:prstGeom>
          <a:noFill/>
          <a:ln>
            <a:noFill/>
          </a:ln>
        </p:spPr>
        <p:txBody>
          <a:bodyPr spcFirstLastPara="1" vert="horz" wrap="square" lIns="91425" tIns="45700" rIns="91425" bIns="45700" rtlCol="0" anchor="ctr" anchorCtr="0">
            <a:noAutofit/>
          </a:bodyPr>
          <a:lstStyle/>
          <a:p>
            <a:pPr algn="r"/>
            <a:r>
              <a:rPr lang="en-US"/>
              <a:t>HTTP://WWW.CS.CORNELL.EDU/COURSES/CS5412/2021SP</a:t>
            </a:r>
            <a:endParaRPr/>
          </a:p>
        </p:txBody>
      </p:sp>
      <p:sp>
        <p:nvSpPr>
          <p:cNvPr id="365" name="Shape 36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72</a:t>
            </a:fld>
            <a:endParaRPr/>
          </a:p>
        </p:txBody>
      </p:sp>
      <p:sp>
        <p:nvSpPr>
          <p:cNvPr id="366" name="Shape 366"/>
          <p:cNvSpPr txBox="1">
            <a:spLocks noGrp="1"/>
          </p:cNvSpPr>
          <p:nvPr>
            <p:ph type="body" idx="1"/>
          </p:nvPr>
        </p:nvSpPr>
        <p:spPr>
          <a:xfrm>
            <a:off x="749533" y="1295843"/>
            <a:ext cx="11061600" cy="4533900"/>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Load data using Spark SQL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points = </a:t>
            </a:r>
            <a:r>
              <a:rPr lang="en-US" sz="2133" dirty="0" err="1">
                <a:solidFill>
                  <a:srgbClr val="000000"/>
                </a:solidFill>
                <a:latin typeface="Courier New"/>
                <a:ea typeface="Courier New"/>
                <a:cs typeface="Courier New"/>
                <a:sym typeface="Courier New"/>
              </a:rPr>
              <a:t>spark.sql</a:t>
            </a:r>
            <a:r>
              <a:rPr lang="en-US" sz="2133" dirty="0">
                <a:solidFill>
                  <a:srgbClr val="000000"/>
                </a:solidFill>
                <a:latin typeface="Courier New"/>
                <a:ea typeface="Courier New"/>
                <a:cs typeface="Courier New"/>
                <a:sym typeface="Courier New"/>
              </a:rPr>
              <a:t>(“select latitude, longitude from tweets”)</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Train a machine learning model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model = </a:t>
            </a:r>
            <a:r>
              <a:rPr lang="en-US" sz="2133" dirty="0" err="1">
                <a:solidFill>
                  <a:srgbClr val="000000"/>
                </a:solidFill>
                <a:latin typeface="Courier New"/>
                <a:ea typeface="Courier New"/>
                <a:cs typeface="Courier New"/>
                <a:sym typeface="Courier New"/>
              </a:rPr>
              <a:t>KMeans.train</a:t>
            </a:r>
            <a:r>
              <a:rPr lang="en-US" sz="2133" dirty="0">
                <a:solidFill>
                  <a:srgbClr val="000000"/>
                </a:solidFill>
                <a:latin typeface="Courier New"/>
                <a:ea typeface="Courier New"/>
                <a:cs typeface="Courier New"/>
                <a:sym typeface="Courier New"/>
              </a:rPr>
              <a:t>(points, 10)</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Apply it to a stream</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err="1">
                <a:solidFill>
                  <a:srgbClr val="000000"/>
                </a:solidFill>
                <a:latin typeface="Courier New"/>
                <a:ea typeface="Courier New"/>
                <a:cs typeface="Courier New"/>
                <a:sym typeface="Courier New"/>
              </a:rPr>
              <a:t>sc.twitterStream</a:t>
            </a:r>
            <a:r>
              <a:rPr lang="en-US" sz="2133" dirty="0">
                <a:solidFill>
                  <a:srgbClr val="000000"/>
                </a:solidFill>
                <a:latin typeface="Courier New"/>
                <a:ea typeface="Courier New"/>
                <a:cs typeface="Courier New"/>
                <a:sym typeface="Courier New"/>
              </a:rPr>
              <a:t>(...)</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.map(lambda t: (</a:t>
            </a:r>
            <a:r>
              <a:rPr lang="en-US" sz="2133" dirty="0" err="1">
                <a:solidFill>
                  <a:srgbClr val="000000"/>
                </a:solidFill>
                <a:latin typeface="Courier New"/>
                <a:ea typeface="Courier New"/>
                <a:cs typeface="Courier New"/>
                <a:sym typeface="Courier New"/>
              </a:rPr>
              <a:t>model.predict</a:t>
            </a: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t.location</a:t>
            </a:r>
            <a:r>
              <a:rPr lang="en-US" sz="2133" dirty="0">
                <a:solidFill>
                  <a:srgbClr val="000000"/>
                </a:solidFill>
                <a:latin typeface="Courier New"/>
                <a:ea typeface="Courier New"/>
                <a:cs typeface="Courier New"/>
                <a:sym typeface="Courier New"/>
              </a:rPr>
              <a:t>), 1))</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reduceByWindow</a:t>
            </a:r>
            <a:r>
              <a:rPr lang="en-US" sz="2133" dirty="0">
                <a:solidFill>
                  <a:srgbClr val="000000"/>
                </a:solidFill>
                <a:latin typeface="Courier New"/>
                <a:ea typeface="Courier New"/>
                <a:cs typeface="Courier New"/>
                <a:sym typeface="Courier New"/>
              </a:rPr>
              <a:t>(“5s”, lambda a, b: a + b)</a:t>
            </a:r>
            <a:endParaRPr sz="2133" dirty="0">
              <a:solidFill>
                <a:srgbClr val="000000"/>
              </a:solidFill>
              <a:latin typeface="Courier New"/>
              <a:ea typeface="Courier New"/>
              <a:cs typeface="Courier New"/>
              <a:sym typeface="Courier New"/>
            </a:endParaRPr>
          </a:p>
        </p:txBody>
      </p:sp>
      <p:sp>
        <p:nvSpPr>
          <p:cNvPr id="6" name="Line 2">
            <a:extLst>
              <a:ext uri="{FF2B5EF4-FFF2-40B4-BE49-F238E27FC236}">
                <a16:creationId xmlns:a16="http://schemas.microsoft.com/office/drawing/2014/main" id="{65BFBC63-7B26-4B6A-A6AA-2DBC8A8107DC}"/>
              </a:ext>
            </a:extLst>
          </p:cNvPr>
          <p:cNvSpPr/>
          <p:nvPr/>
        </p:nvSpPr>
        <p:spPr>
          <a:xfrm>
            <a:off x="685932" y="102825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285451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002322" y="340288"/>
            <a:ext cx="10981593" cy="10027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Setting the Level of Parallelism</a:t>
            </a:r>
            <a:endParaRPr dirty="0">
              <a:solidFill>
                <a:srgbClr val="C00000"/>
              </a:solidFill>
              <a:ea typeface="Arial"/>
              <a:cs typeface="Arial"/>
              <a:sym typeface="Arial"/>
            </a:endParaRPr>
          </a:p>
        </p:txBody>
      </p:sp>
      <p:sp>
        <p:nvSpPr>
          <p:cNvPr id="315" name="Shape 3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73</a:t>
            </a:fld>
            <a:endParaRPr/>
          </a:p>
        </p:txBody>
      </p:sp>
      <p:sp>
        <p:nvSpPr>
          <p:cNvPr id="316" name="Shape 316"/>
          <p:cNvSpPr txBox="1">
            <a:spLocks noGrp="1"/>
          </p:cNvSpPr>
          <p:nvPr>
            <p:ph type="body" idx="1"/>
          </p:nvPr>
        </p:nvSpPr>
        <p:spPr>
          <a:xfrm>
            <a:off x="699632" y="1343069"/>
            <a:ext cx="10464960" cy="3657711"/>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933" dirty="0">
                <a:solidFill>
                  <a:srgbClr val="000000"/>
                </a:solidFill>
                <a:ea typeface="Arial"/>
                <a:cs typeface="Arial"/>
                <a:sym typeface="Arial"/>
              </a:rPr>
              <a:t>All the pair RDD operations take an optional second parameter for number of tasks</a:t>
            </a:r>
            <a:endParaRPr sz="2933" dirty="0">
              <a:solidFill>
                <a:srgbClr val="000000"/>
              </a:solidFil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buNone/>
            </a:pPr>
            <a:r>
              <a:rPr lang="en-US" sz="2400" dirty="0" err="1">
                <a:solidFill>
                  <a:srgbClr val="000000"/>
                </a:solidFill>
                <a:latin typeface="Courier New"/>
                <a:ea typeface="Courier New"/>
                <a:cs typeface="Courier New"/>
                <a:sym typeface="Courier New"/>
              </a:rPr>
              <a:t>words.reduceByKey</a:t>
            </a:r>
            <a:r>
              <a:rPr lang="en-US" sz="2400" dirty="0">
                <a:solidFill>
                  <a:srgbClr val="000000"/>
                </a:solidFill>
                <a:latin typeface="Courier New"/>
                <a:ea typeface="Courier New"/>
                <a:cs typeface="Courier New"/>
                <a:sym typeface="Courier New"/>
              </a:rPr>
              <a:t>(lambda x, y: x + y, 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words.groupByKey</a:t>
            </a:r>
            <a:r>
              <a:rPr lang="en-US" sz="2400" dirty="0">
                <a:solidFill>
                  <a:srgbClr val="000000"/>
                </a:solidFill>
                <a:latin typeface="Courier New"/>
                <a:ea typeface="Courier New"/>
                <a:cs typeface="Courier New"/>
                <a:sym typeface="Courier New"/>
              </a:rPr>
              <a:t>(5)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visits.join</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pageViews</a:t>
            </a:r>
            <a:r>
              <a:rPr lang="en-US" sz="2400" dirty="0">
                <a:solidFill>
                  <a:srgbClr val="000000"/>
                </a:solidFill>
                <a:latin typeface="Courier New"/>
                <a:ea typeface="Courier New"/>
                <a:cs typeface="Courier New"/>
                <a:sym typeface="Courier New"/>
              </a:rPr>
              <a:t>, 5)</a:t>
            </a:r>
            <a:endParaRPr sz="24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042D92E1-44E7-4AB7-B483-65BFF83B449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368690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72821" y="-58552"/>
            <a:ext cx="9720072" cy="1499616"/>
          </a:xfrm>
        </p:spPr>
        <p:txBody>
          <a:bodyPr/>
          <a:lstStyle/>
          <a:p>
            <a:r>
              <a:rPr lang="en-US" dirty="0">
                <a:latin typeface="+mj-lt"/>
                <a:sym typeface="Arial"/>
              </a:rPr>
              <a:t>Summary</a:t>
            </a:r>
          </a:p>
        </p:txBody>
      </p:sp>
      <p:sp>
        <p:nvSpPr>
          <p:cNvPr id="2" name="Text Placeholder 1">
            <a:extLst>
              <a:ext uri="{FF2B5EF4-FFF2-40B4-BE49-F238E27FC236}">
                <a16:creationId xmlns:a16="http://schemas.microsoft.com/office/drawing/2014/main" id="{C151A0FC-0BEC-4032-AA12-55BD696C8680}"/>
              </a:ext>
            </a:extLst>
          </p:cNvPr>
          <p:cNvSpPr>
            <a:spLocks noGrp="1"/>
          </p:cNvSpPr>
          <p:nvPr>
            <p:ph type="body" idx="1"/>
          </p:nvPr>
        </p:nvSpPr>
        <p:spPr/>
        <p:txBody>
          <a:bodyPr/>
          <a:lstStyle/>
          <a:p>
            <a:r>
              <a:rPr lang="en-US" dirty="0">
                <a:latin typeface="+mn-lt"/>
              </a:rPr>
              <a:t>Spark is a powerful “manager” for big data computing.</a:t>
            </a:r>
          </a:p>
          <a:p>
            <a:r>
              <a:rPr lang="en-US" dirty="0">
                <a:latin typeface="+mn-lt"/>
              </a:rPr>
              <a:t>It centers on a job scheduler for Hadoop (</a:t>
            </a:r>
            <a:r>
              <a:rPr lang="en-US" dirty="0" err="1">
                <a:latin typeface="+mn-lt"/>
              </a:rPr>
              <a:t>MapReduce</a:t>
            </a:r>
            <a:r>
              <a:rPr lang="en-US" dirty="0">
                <a:latin typeface="+mn-lt"/>
              </a:rPr>
              <a:t>) that is smart about where to run each task: co-locate task with data.</a:t>
            </a:r>
          </a:p>
          <a:p>
            <a:r>
              <a:rPr lang="en-US" dirty="0">
                <a:latin typeface="+mn-lt"/>
              </a:rPr>
              <a:t>The data objects are “RDDs”:  a kind of recipe for generating a file from an underlying data collection.  RDD caching allows Spark to run mostly from memory-mapped data, for speed.</a:t>
            </a:r>
          </a:p>
        </p:txBody>
      </p:sp>
      <p:sp>
        <p:nvSpPr>
          <p:cNvPr id="389" name="Shape 389"/>
          <p:cNvSpPr txBox="1">
            <a:spLocks noGrp="1"/>
          </p:cNvSpPr>
          <p:nvPr>
            <p:ph type="sldNum" idx="12"/>
          </p:nvPr>
        </p:nvSpPr>
        <p:spPr/>
        <p:txBody>
          <a:bodyPr/>
          <a:lstStyle/>
          <a:p>
            <a:fld id="{00000000-1234-1234-1234-123412341234}" type="slidenum">
              <a:rPr lang="en-US" smtClean="0"/>
              <a:pPr/>
              <a:t>74</a:t>
            </a:fld>
            <a:endParaRPr lang="en-US"/>
          </a:p>
        </p:txBody>
      </p:sp>
      <p:sp>
        <p:nvSpPr>
          <p:cNvPr id="6" name="Line 2">
            <a:extLst>
              <a:ext uri="{FF2B5EF4-FFF2-40B4-BE49-F238E27FC236}">
                <a16:creationId xmlns:a16="http://schemas.microsoft.com/office/drawing/2014/main" id="{5DD7D32E-745B-40A4-AD05-08182307606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374">
            <a:extLst>
              <a:ext uri="{FF2B5EF4-FFF2-40B4-BE49-F238E27FC236}">
                <a16:creationId xmlns:a16="http://schemas.microsoft.com/office/drawing/2014/main" id="{9B1328C1-462F-4AAC-853F-58E541F8BF43}"/>
              </a:ext>
            </a:extLst>
          </p:cNvPr>
          <p:cNvSpPr txBox="1">
            <a:spLocks/>
          </p:cNvSpPr>
          <p:nvPr/>
        </p:nvSpPr>
        <p:spPr>
          <a:xfrm>
            <a:off x="1024128" y="5509781"/>
            <a:ext cx="10342411" cy="7995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0687" indent="-457189">
              <a:lnSpc>
                <a:spcPct val="115000"/>
              </a:lnSpc>
              <a:buSzPts val="2600"/>
            </a:pPr>
            <a:r>
              <a:rPr lang="en-US" sz="3200" dirty="0">
                <a:solidFill>
                  <a:srgbClr val="000000"/>
                </a:solidFill>
                <a:ea typeface="Arial"/>
                <a:cs typeface="Arial"/>
              </a:rPr>
              <a:t>Online tutorials: </a:t>
            </a:r>
            <a:r>
              <a:rPr lang="en-US" sz="3200" dirty="0">
                <a:solidFill>
                  <a:srgbClr val="0070C0"/>
                </a:solidFill>
                <a:ea typeface="Arial"/>
                <a:cs typeface="Arial"/>
              </a:rPr>
              <a:t>spark.apache.org/docs/latest</a:t>
            </a:r>
          </a:p>
          <a:p>
            <a:pPr marL="0" indent="457189">
              <a:lnSpc>
                <a:spcPct val="100000"/>
              </a:lnSpc>
              <a:buNone/>
            </a:pPr>
            <a:endParaRPr lang="en-US" sz="2000" dirty="0">
              <a:solidFill>
                <a:srgbClr val="0070C0"/>
              </a:solidFill>
              <a:latin typeface="Courier New"/>
              <a:ea typeface="Courier New"/>
              <a:cs typeface="Courier New"/>
              <a:sym typeface="Courier New"/>
            </a:endParaRPr>
          </a:p>
          <a:p>
            <a:pPr marL="0" indent="0">
              <a:lnSpc>
                <a:spcPct val="100000"/>
              </a:lnSpc>
              <a:buNone/>
            </a:pPr>
            <a:endParaRPr lang="en-US" sz="2400" dirty="0">
              <a:solidFill>
                <a:srgbClr val="000000"/>
              </a:solidFill>
              <a:latin typeface="Arial"/>
              <a:ea typeface="Arial"/>
              <a:cs typeface="Arial"/>
            </a:endParaRPr>
          </a:p>
          <a:p>
            <a:pPr marL="0" indent="0">
              <a:lnSpc>
                <a:spcPct val="115000"/>
              </a:lnSpc>
              <a:spcBef>
                <a:spcPts val="1400"/>
              </a:spcBef>
              <a:buNone/>
            </a:pPr>
            <a:endParaRPr lang="en-US" sz="2400" dirty="0"/>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680027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594231335"/>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sz="4400" dirty="0"/>
              <a:t>MapReduce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234894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4828</Words>
  <Application>Microsoft Office PowerPoint</Application>
  <PresentationFormat>Widescreen</PresentationFormat>
  <Paragraphs>760</Paragraphs>
  <Slides>74</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Wingdings</vt:lpstr>
      <vt:lpstr>Symbol</vt:lpstr>
      <vt:lpstr>Courier New</vt:lpstr>
      <vt:lpstr>Arial</vt:lpstr>
      <vt:lpstr>Calibri</vt:lpstr>
      <vt:lpstr>Questrial</vt:lpstr>
      <vt:lpstr>Noto Sans Symbols</vt:lpstr>
      <vt:lpstr>Tw Cen MT</vt:lpstr>
      <vt:lpstr>Integral</vt:lpstr>
      <vt:lpstr>CS5412 / Lecture 21 Apache Spark and RDDs</vt:lpstr>
      <vt:lpstr>MapReduce pattern: Sharded data set</vt:lpstr>
      <vt:lpstr>MapReduce:  Map step</vt:lpstr>
      <vt:lpstr>MapReduce pattern: Sharded data set</vt:lpstr>
      <vt:lpstr>MapReduce pattern: Map (first step)</vt:lpstr>
      <vt:lpstr>MapReduce: Shuffle exchange</vt:lpstr>
      <vt:lpstr>MapReduce pattern: Map (first step)</vt:lpstr>
      <vt:lpstr>MapReduce pattern: Map (first step)</vt:lpstr>
      <vt:lpstr>MapReduce pattern: Map (first step)</vt:lpstr>
      <vt:lpstr>MapReduce pattern: Shuffle</vt:lpstr>
      <vt:lpstr>MapReduce pattern: Sort</vt:lpstr>
      <vt:lpstr>MapReduce pattern: Map (first step)</vt:lpstr>
      <vt:lpstr>MapReduce pattern: Shuffle</vt:lpstr>
      <vt:lpstr>MapReduce pattern: Sort</vt:lpstr>
      <vt:lpstr>MapReduce pattern: reduce</vt:lpstr>
      <vt:lpstr>Example: Word Count </vt:lpstr>
      <vt:lpstr>Example: Word Count </vt:lpstr>
      <vt:lpstr>Word Count Using MapReduce </vt:lpstr>
      <vt:lpstr>Word Count Using MapReduce </vt:lpstr>
      <vt:lpstr>Sharded Word Count: Map</vt:lpstr>
      <vt:lpstr>Shuffle &amp; Sort</vt:lpstr>
      <vt:lpstr>Word Count: Reducer</vt:lpstr>
      <vt:lpstr>Notice that…</vt:lpstr>
      <vt:lpstr>Who uses MapReduce?</vt:lpstr>
      <vt:lpstr>Spark Project</vt:lpstr>
      <vt:lpstr>Spark Ecosystem: A Unified Pipeline</vt:lpstr>
      <vt:lpstr>Key ideas</vt:lpstr>
      <vt:lpstr>How this works</vt:lpstr>
      <vt:lpstr>Spark Basics</vt:lpstr>
      <vt:lpstr>Spark Shell</vt:lpstr>
      <vt:lpstr>Spark Fundamentals</vt:lpstr>
      <vt:lpstr>Spark Context (1)</vt:lpstr>
      <vt:lpstr>Spark Context (2)</vt:lpstr>
      <vt:lpstr>Spark Context (3)</vt:lpstr>
      <vt:lpstr>Spark Fundamentals</vt:lpstr>
      <vt:lpstr>Resilient Distributed Dataset (RDD)</vt:lpstr>
      <vt:lpstr>RDDs</vt:lpstr>
      <vt:lpstr>RDDs are designed to be “immutable”</vt:lpstr>
      <vt:lpstr>Creating a RDD</vt:lpstr>
      <vt:lpstr>Example: A File-based RDD</vt:lpstr>
      <vt:lpstr>Spark Fundamentals</vt:lpstr>
      <vt:lpstr>RDD Operations</vt:lpstr>
      <vt:lpstr>RDD Transformations</vt:lpstr>
      <vt:lpstr>Example: map and filter Transformations</vt:lpstr>
      <vt:lpstr>RDD Actions</vt:lpstr>
      <vt:lpstr>Graph of RDDs</vt:lpstr>
      <vt:lpstr>Lazy Execution of RDDs (1)</vt:lpstr>
      <vt:lpstr>Lazy Execution of RDDs (2)</vt:lpstr>
      <vt:lpstr>Lazy Execution of RDDs (3)</vt:lpstr>
      <vt:lpstr>Lazy Execution of RDDs (4)</vt:lpstr>
      <vt:lpstr>Lazy Execution of RDDs (5)</vt:lpstr>
      <vt:lpstr>Opportunities This Enables</vt:lpstr>
      <vt:lpstr>Example: Mine error logs</vt:lpstr>
      <vt:lpstr>Key Idea: Elastic parallelism </vt:lpstr>
      <vt:lpstr>RDD and Partitions (Parallelism example)</vt:lpstr>
      <vt:lpstr>RDD Graph: Data Set vs Partition Views</vt:lpstr>
      <vt:lpstr>RDDs: Data Locality</vt:lpstr>
      <vt:lpstr>RDDs -- Summary</vt:lpstr>
      <vt:lpstr>Lifetime of a Job in Spark</vt:lpstr>
      <vt:lpstr>Anatomy of a Spark Application</vt:lpstr>
      <vt:lpstr>Typical RDD pattern of use</vt:lpstr>
      <vt:lpstr>Why is this a good strategy?</vt:lpstr>
      <vt:lpstr>Iterative Algorithms: Spark vs MapReduce</vt:lpstr>
      <vt:lpstr>Today’s Topics</vt:lpstr>
      <vt:lpstr>Spark Programming (1)</vt:lpstr>
      <vt:lpstr>Spark Programming (2)</vt:lpstr>
      <vt:lpstr>Spark Programming (3)</vt:lpstr>
      <vt:lpstr>Spark Programming (4)</vt:lpstr>
      <vt:lpstr>Spark Programming (5)</vt:lpstr>
      <vt:lpstr>Example: Word Count</vt:lpstr>
      <vt:lpstr>Example: Spark Streaming</vt:lpstr>
      <vt:lpstr>Spark: Combining Libraries (Unified Pipeline)</vt:lpstr>
      <vt:lpstr>Spark: Setting the Level of Parallelism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Ken Birman</dc:creator>
  <cp:lastModifiedBy>Ken Birman</cp:lastModifiedBy>
  <cp:revision>26</cp:revision>
  <dcterms:modified xsi:type="dcterms:W3CDTF">2022-04-17T15:21:49Z</dcterms:modified>
</cp:coreProperties>
</file>