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272" r:id="rId4"/>
    <p:sldId id="259" r:id="rId5"/>
    <p:sldId id="260" r:id="rId6"/>
    <p:sldId id="441" r:id="rId7"/>
    <p:sldId id="442" r:id="rId8"/>
    <p:sldId id="273" r:id="rId9"/>
    <p:sldId id="437" r:id="rId10"/>
    <p:sldId id="293" r:id="rId11"/>
    <p:sldId id="435" r:id="rId12"/>
    <p:sldId id="439" r:id="rId13"/>
    <p:sldId id="438" r:id="rId14"/>
    <p:sldId id="262" r:id="rId15"/>
    <p:sldId id="258" r:id="rId16"/>
    <p:sldId id="294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5" r:id="rId25"/>
    <p:sldId id="284" r:id="rId26"/>
    <p:sldId id="417" r:id="rId27"/>
    <p:sldId id="415" r:id="rId28"/>
    <p:sldId id="431" r:id="rId29"/>
    <p:sldId id="432" r:id="rId30"/>
    <p:sldId id="443" r:id="rId31"/>
    <p:sldId id="433" r:id="rId32"/>
    <p:sldId id="434" r:id="rId33"/>
    <p:sldId id="287" r:id="rId34"/>
    <p:sldId id="288" r:id="rId35"/>
    <p:sldId id="289" r:id="rId36"/>
    <p:sldId id="290" r:id="rId37"/>
    <p:sldId id="291" r:id="rId38"/>
    <p:sldId id="292" r:id="rId39"/>
    <p:sldId id="274" r:id="rId40"/>
    <p:sldId id="266" r:id="rId41"/>
    <p:sldId id="269" r:id="rId42"/>
    <p:sldId id="440" r:id="rId43"/>
    <p:sldId id="271" r:id="rId44"/>
    <p:sldId id="276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13163D-0310-4A3C-85F0-C6DB54F5A027}">
          <p14:sldIdLst>
            <p14:sldId id="256"/>
            <p14:sldId id="257"/>
            <p14:sldId id="272"/>
            <p14:sldId id="259"/>
            <p14:sldId id="260"/>
            <p14:sldId id="441"/>
            <p14:sldId id="442"/>
            <p14:sldId id="273"/>
            <p14:sldId id="437"/>
            <p14:sldId id="293"/>
            <p14:sldId id="435"/>
            <p14:sldId id="439"/>
            <p14:sldId id="438"/>
            <p14:sldId id="262"/>
            <p14:sldId id="258"/>
            <p14:sldId id="294"/>
            <p14:sldId id="277"/>
            <p14:sldId id="278"/>
            <p14:sldId id="279"/>
            <p14:sldId id="280"/>
            <p14:sldId id="281"/>
            <p14:sldId id="282"/>
            <p14:sldId id="283"/>
            <p14:sldId id="285"/>
            <p14:sldId id="284"/>
            <p14:sldId id="417"/>
            <p14:sldId id="415"/>
            <p14:sldId id="431"/>
            <p14:sldId id="432"/>
            <p14:sldId id="443"/>
            <p14:sldId id="433"/>
            <p14:sldId id="434"/>
            <p14:sldId id="287"/>
            <p14:sldId id="288"/>
            <p14:sldId id="289"/>
            <p14:sldId id="290"/>
            <p14:sldId id="291"/>
            <p14:sldId id="292"/>
            <p14:sldId id="274"/>
            <p14:sldId id="266"/>
            <p14:sldId id="269"/>
            <p14:sldId id="440"/>
            <p14:sldId id="271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7"/>
    <a:srgbClr val="A6DEF4"/>
    <a:srgbClr val="B4DE86"/>
    <a:srgbClr val="E917B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1452" autoAdjust="0"/>
  </p:normalViewPr>
  <p:slideViewPr>
    <p:cSldViewPr snapToGrid="0">
      <p:cViewPr varScale="1">
        <p:scale>
          <a:sx n="83" d="100"/>
          <a:sy n="83" d="100"/>
        </p:scale>
        <p:origin x="9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75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0579A-B1E4-47EB-8BA9-D99CA9E7BA07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DC88A-CD66-4609-884B-39722DAC3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4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DC88A-CD66-4609-884B-39722DAC33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00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0021086-BE89-4C0A-8A6B-B2850EC107E6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20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EFEC-1310-4B0C-9D99-8994585A4710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8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25E1C-D4DA-4F64-9B21-A90E8BF53C06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94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786872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AA30B-3934-450C-B386-DF627EADD5F0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4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724C-3DCB-4D05-97EC-CFE0A466D4A0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3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0791-BB15-46A5-895E-2935988AA09B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1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3F4DA-7F4C-4664-9842-9DC50F607B89}" type="datetime1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2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5DF9-D238-4475-AB22-39D34262C0FA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C0764-6865-43AA-BD04-900B81AD3516}" type="datetime1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957C-4557-43A9-A9BC-23FF187CE857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3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9F51-2747-4797-83E6-BC4C6BBC35E4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04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0CED076-B09C-4A13-992A-A1D2D358196B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27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officeapps.live.com/op/view.aspx?src=https://download.damieng.com/presentations/linq-introduction/LINQ-Introduction.ppt?msclkid%3De52db1c0b0f611ecb70ce482b7259127&amp;wdOrigin=BROWSELINK" TargetMode="External"/><Relationship Id="rId2" Type="http://schemas.openxmlformats.org/officeDocument/2006/relationships/hyperlink" Target="https://docs.microsoft.com/en-us/dotnet/standard/linq/?msclkid=fc717b21aeaa11ec838e23c34b2f8b7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ndas.pydata.org/pandas-docs/stable/getting_started/10min.html" TargetMode="External"/><Relationship Id="rId4" Type="http://schemas.openxmlformats.org/officeDocument/2006/relationships/hyperlink" Target="https://docs.microsoft.com/en-us/dotnet/csharp/linq/write-linq-queries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7B2A5-D888-4A68-9EB8-E190FABBD2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 5412/Lecture 18 </a:t>
            </a:r>
            <a:br>
              <a:rPr lang="en-US" dirty="0"/>
            </a:br>
            <a:r>
              <a:rPr lang="en-US" dirty="0"/>
              <a:t>Accessing Collections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64BDB-4610-415E-B88D-82832DD450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Ken Birman</a:t>
            </a:r>
          </a:p>
          <a:p>
            <a:r>
              <a:rPr lang="en-US" dirty="0"/>
              <a:t>Spring, </a:t>
            </a:r>
            <a:r>
              <a:rPr lang="en-US" dirty="0" smtClean="0"/>
              <a:t>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4AFB3-F397-46A8-9BA6-C495245D5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JSON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DA771-966C-40AD-A4B7-3B7D82A5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cloud has a standard way of </a:t>
            </a:r>
            <a:r>
              <a:rPr lang="en-US" dirty="0" smtClean="0"/>
              <a:t>representing</a:t>
            </a:r>
            <a:br>
              <a:rPr lang="en-US" dirty="0" smtClean="0"/>
            </a:br>
            <a:r>
              <a:rPr lang="en-US" dirty="0" smtClean="0"/>
              <a:t>things like tags, </a:t>
            </a:r>
            <a:r>
              <a:rPr lang="en-US" dirty="0"/>
              <a:t>in a file format called JSON.</a:t>
            </a:r>
          </a:p>
          <a:p>
            <a:endParaRPr lang="en-US" dirty="0"/>
          </a:p>
          <a:p>
            <a:r>
              <a:rPr lang="en-US" dirty="0"/>
              <a:t>It looks like a web page, with text fields, </a:t>
            </a:r>
            <a:r>
              <a:rPr lang="en-US" dirty="0" smtClean="0"/>
              <a:t>“field” : </a:t>
            </a:r>
            <a:r>
              <a:rPr lang="en-US" dirty="0"/>
              <a:t>“value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r>
              <a:rPr lang="en-US" dirty="0"/>
              <a:t>These can nest, using a simple bracket notation. 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007F37-9CCA-477F-89C7-35D052616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6D033B-283C-40B8-852E-F7AA8B78A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997" y="233432"/>
            <a:ext cx="3994741" cy="3297890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27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and Unstructured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Now, imagine that we actually had many photos</a:t>
            </a:r>
          </a:p>
          <a:p>
            <a:endParaRPr lang="en-US" dirty="0"/>
          </a:p>
          <a:p>
            <a:r>
              <a:rPr lang="en-US" dirty="0" smtClean="0"/>
              <a:t>We could do this same process photo by photo.</a:t>
            </a:r>
          </a:p>
          <a:p>
            <a:endParaRPr lang="en-US" dirty="0"/>
          </a:p>
          <a:p>
            <a:r>
              <a:rPr lang="en-US" dirty="0" smtClean="0"/>
              <a:t>We end up with one row per photo.  The photo name or id is just one more column!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challenge: transform data sets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unstructured to structured</a:t>
            </a:r>
          </a:p>
          <a:p>
            <a:endParaRPr lang="en-US" dirty="0"/>
          </a:p>
          <a:p>
            <a:r>
              <a:rPr lang="en-US" dirty="0" smtClean="0"/>
              <a:t>From a collection of photos to a single table describing the collections, with one row per photo</a:t>
            </a:r>
          </a:p>
          <a:p>
            <a:endParaRPr lang="en-US" dirty="0"/>
          </a:p>
          <a:p>
            <a:r>
              <a:rPr lang="en-US" dirty="0" smtClean="0"/>
              <a:t>From a table with missing data to one with all records filled in (or rows with missing data deleted).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0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composite table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4304501"/>
              </p:ext>
            </p:extLst>
          </p:nvPr>
        </p:nvGraphicFramePr>
        <p:xfrm>
          <a:off x="1587884" y="2909580"/>
          <a:ext cx="7583412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841">
                  <a:extLst>
                    <a:ext uri="{9D8B030D-6E8A-4147-A177-3AD203B41FA5}">
                      <a16:colId xmlns:a16="http://schemas.microsoft.com/office/drawing/2014/main" val="940151034"/>
                    </a:ext>
                  </a:extLst>
                </a:gridCol>
                <a:gridCol w="3468859">
                  <a:extLst>
                    <a:ext uri="{9D8B030D-6E8A-4147-A177-3AD203B41FA5}">
                      <a16:colId xmlns:a16="http://schemas.microsoft.com/office/drawing/2014/main" val="3976005923"/>
                    </a:ext>
                  </a:extLst>
                </a:gridCol>
                <a:gridCol w="2459712">
                  <a:extLst>
                    <a:ext uri="{9D8B030D-6E8A-4147-A177-3AD203B41FA5}">
                      <a16:colId xmlns:a16="http://schemas.microsoft.com/office/drawing/2014/main" val="25786631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Photo-id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GPS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Camera orientation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52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4°26'26.31   N   -76°29'47.80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51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42°26'26.27 </a:t>
                      </a:r>
                      <a:r>
                        <a:rPr lang="en-US" dirty="0"/>
                        <a:t>N </a:t>
                      </a:r>
                      <a:r>
                        <a:rPr lang="en-US" dirty="0" smtClean="0"/>
                        <a:t>  -76°29'47.84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80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42°26'26.28 </a:t>
                      </a:r>
                      <a:r>
                        <a:rPr lang="en-US" dirty="0"/>
                        <a:t>N </a:t>
                      </a:r>
                      <a:r>
                        <a:rPr lang="en-US" dirty="0" smtClean="0"/>
                        <a:t>  -76°29'47.72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SW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829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42°26'27.11 </a:t>
                      </a:r>
                      <a:r>
                        <a:rPr lang="en-US"/>
                        <a:t>N </a:t>
                      </a:r>
                      <a:r>
                        <a:rPr lang="en-US" smtClean="0"/>
                        <a:t>  -</a:t>
                      </a:r>
                      <a:r>
                        <a:rPr lang="en-US" dirty="0" smtClean="0"/>
                        <a:t>76°29'47.15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114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6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structured world!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start with </a:t>
            </a:r>
            <a:r>
              <a:rPr lang="en-US" dirty="0"/>
              <a:t>almost any information, even unstructured information, and convert that information into tables.</a:t>
            </a:r>
          </a:p>
          <a:p>
            <a:endParaRPr lang="en-US" dirty="0"/>
          </a:p>
          <a:p>
            <a:r>
              <a:rPr lang="en-US" dirty="0" smtClean="0"/>
              <a:t>Then can </a:t>
            </a:r>
            <a:r>
              <a:rPr lang="en-US" dirty="0"/>
              <a:t>view almost everything as a table or a multi-dimensional “tensor” (means a d-dimensional matrix).</a:t>
            </a:r>
          </a:p>
          <a:p>
            <a:endParaRPr lang="en-US" dirty="0"/>
          </a:p>
          <a:p>
            <a:r>
              <a:rPr lang="en-US" dirty="0" smtClean="0"/>
              <a:t>But how can a program deal with data of unknown dimensionality and format?  This leads to the concept of collections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collection is any kind of list of data that has some form of key for each item.  The value could be a simple value like a number, or a tuple.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Unlike in cloud storage, collections are a programming concept used inside your code.  So the value can also be any form of object, or even another collection!</a:t>
            </a:r>
          </a:p>
          <a:p>
            <a:endParaRPr lang="en-US" dirty="0"/>
          </a:p>
          <a:p>
            <a:r>
              <a:rPr lang="en-US" dirty="0"/>
              <a:t>Now you can think about code that iterates over the (</a:t>
            </a:r>
            <a:r>
              <a:rPr lang="en-US" dirty="0" err="1"/>
              <a:t>key,value</a:t>
            </a:r>
            <a:r>
              <a:rPr lang="en-US" dirty="0"/>
              <a:t>) pairs and even does database-style operations on them!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3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4C8DD-98ED-4CBD-9077-ABAACF59D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 can be accessed as a collection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13F90-56D8-4B27-B54E-ADC5CCC5B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file </a:t>
            </a:r>
            <a:r>
              <a:rPr lang="en-US" dirty="0" smtClean="0"/>
              <a:t>formats </a:t>
            </a:r>
            <a:r>
              <a:rPr lang="en-US" dirty="0"/>
              <a:t>can also be treated like collections.  For example, .csv files (spreadsheets in comma-separated form</a:t>
            </a:r>
            <a:r>
              <a:rPr lang="en-US" dirty="0" smtClean="0"/>
              <a:t>) can be accessed this way.</a:t>
            </a:r>
            <a:endParaRPr lang="en-US" dirty="0"/>
          </a:p>
          <a:p>
            <a:endParaRPr lang="en-US" dirty="0"/>
          </a:p>
          <a:p>
            <a:r>
              <a:rPr lang="en-US" dirty="0"/>
              <a:t>Some scanner libraries can deal with many formats all using the same scanner library –  and again, you end up with collections that could perhaps have nested collections (fields that hold a collection).</a:t>
            </a:r>
          </a:p>
          <a:p>
            <a:endParaRPr lang="en-US" dirty="0"/>
          </a:p>
          <a:p>
            <a:r>
              <a:rPr lang="en-US" dirty="0"/>
              <a:t>A collection is like a list where the file itself determines the items and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0B12F-02E5-4454-BBD8-7DB1AE9B5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AB4395-0E05-4CB8-91F1-D92FF49F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6B13A-056F-4175-A75C-864404BDB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BAE22-49C8-4339-9DA4-FB3256B7C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Modern object oriented programming languages have outstanding support for the idea of collections of objects.  This is </a:t>
            </a:r>
            <a:r>
              <a:rPr lang="en-US" i="1" dirty="0"/>
              <a:t>not </a:t>
            </a:r>
            <a:r>
              <a:rPr lang="en-US" dirty="0"/>
              <a:t>found in languages that lack object orientation.  But for users of Java, C++, Python with its object features, </a:t>
            </a:r>
            <a:r>
              <a:rPr lang="en-US" dirty="0" err="1"/>
              <a:t>etc</a:t>
            </a:r>
            <a:r>
              <a:rPr lang="en-US" dirty="0"/>
              <a:t>, collections are very easy to access.</a:t>
            </a:r>
          </a:p>
          <a:p>
            <a:endParaRPr lang="en-US" dirty="0"/>
          </a:p>
          <a:p>
            <a:r>
              <a:rPr lang="en-US" dirty="0"/>
              <a:t>A collection is </a:t>
            </a:r>
            <a:r>
              <a:rPr lang="en-US" dirty="0" smtClean="0"/>
              <a:t>a </a:t>
            </a:r>
            <a:r>
              <a:rPr lang="en-US" dirty="0"/>
              <a:t>list of elements.</a:t>
            </a:r>
          </a:p>
          <a:p>
            <a:endParaRPr lang="en-US" dirty="0"/>
          </a:p>
          <a:p>
            <a:r>
              <a:rPr lang="en-US" dirty="0"/>
              <a:t>For the cases that arise in the cloud, </a:t>
            </a:r>
            <a:r>
              <a:rPr lang="en-US" dirty="0" smtClean="0"/>
              <a:t>elements are often key-value pairs.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EA032-B926-43BC-A7AD-F71D3E11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0C1C5-FB18-4BEA-8B28-AD4A0707B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4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10A89-2EE1-4C53-AFE0-BB67C9BA5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1323-5BE2-42A7-821D-A29D8BD41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object oriented languages allow for loops to scan collections, or subsets of them.  The scan will be in the order of the collection itself.</a:t>
            </a:r>
          </a:p>
          <a:p>
            <a:endParaRPr lang="en-US" dirty="0"/>
          </a:p>
          <a:p>
            <a:r>
              <a:rPr lang="en-US" dirty="0"/>
              <a:t>This is done using an “iterator” object.  Often the syntax hides the object from you if you just plan to scan the entire collection.</a:t>
            </a:r>
          </a:p>
          <a:p>
            <a:endParaRPr lang="en-US" dirty="0"/>
          </a:p>
          <a:p>
            <a:r>
              <a:rPr lang="en-US" dirty="0"/>
              <a:t>An iterator object represents some portion of the collection.  It has a </a:t>
            </a:r>
            <a:r>
              <a:rPr lang="en-US" b="1" dirty="0"/>
              <a:t>begin</a:t>
            </a:r>
            <a:r>
              <a:rPr lang="en-US" dirty="0"/>
              <a:t> point, a </a:t>
            </a:r>
            <a:r>
              <a:rPr lang="en-US" b="1" dirty="0"/>
              <a:t>next</a:t>
            </a:r>
            <a:r>
              <a:rPr lang="en-US" dirty="0"/>
              <a:t> operator, and an </a:t>
            </a:r>
            <a:r>
              <a:rPr lang="en-US" b="1" dirty="0"/>
              <a:t>end</a:t>
            </a:r>
            <a:r>
              <a:rPr lang="en-US" dirty="0"/>
              <a:t> point.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ACE8FE-CCCA-4701-9790-77711A9F8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A6CF1-478A-482E-816F-81C72A99F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B4360-C211-42D7-8B92-A8186307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0179A-9C15-4BED-B664-69AD83A2E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photo meta-data was a table, but I can think of it as a collection of rows, one row per meta-data item.</a:t>
            </a:r>
          </a:p>
          <a:p>
            <a:endParaRPr lang="en-US" dirty="0"/>
          </a:p>
          <a:p>
            <a:r>
              <a:rPr lang="en-US" dirty="0"/>
              <a:t>Every row always has a unique row key.  The value is the row contents: a struct or array or an object with one field per column.</a:t>
            </a:r>
          </a:p>
          <a:p>
            <a:endParaRPr lang="en-US" dirty="0"/>
          </a:p>
          <a:p>
            <a:r>
              <a:rPr lang="en-US" dirty="0"/>
              <a:t>To scan the full row, a for loop will begin with the first row and scan to the last row: </a:t>
            </a:r>
            <a:r>
              <a:rPr lang="en-US" b="1" dirty="0"/>
              <a:t>begin… next… next…. End.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19A1F-D9AB-4F19-9DB9-9E32509A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F2A76-3F91-4951-A25B-83B3D4B85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0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and Unstructured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 </a:t>
            </a:r>
            <a:r>
              <a:rPr lang="en-US" dirty="0" smtClean="0"/>
              <a:t>is common to say that cloud </a:t>
            </a:r>
            <a:r>
              <a:rPr lang="en-US" dirty="0"/>
              <a:t>data is </a:t>
            </a:r>
            <a:r>
              <a:rPr lang="en-US" b="1" dirty="0" smtClean="0"/>
              <a:t>structured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b="1" dirty="0"/>
              <a:t>unstructured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Unstructured data means web pages, photos, or other kinds of content that isn’t organized into some kind of table.</a:t>
            </a:r>
          </a:p>
          <a:p>
            <a:endParaRPr lang="en-US" dirty="0"/>
          </a:p>
          <a:p>
            <a:r>
              <a:rPr lang="en-US" dirty="0"/>
              <a:t>Structured data means “a table” with a regular </a:t>
            </a:r>
            <a:r>
              <a:rPr lang="en-US" dirty="0" smtClean="0"/>
              <a:t>structure, or a list of items in a similar format such as (</a:t>
            </a:r>
            <a:r>
              <a:rPr lang="en-US" dirty="0" err="1" smtClean="0"/>
              <a:t>key,value</a:t>
            </a:r>
            <a:r>
              <a:rPr lang="en-US" dirty="0" smtClean="0"/>
              <a:t>) tuples in a collection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6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3F73-1C34-496E-A848-C678DA87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2170-B885-42AE-AD4C-63E9171B6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would see code like this in C++:</a:t>
            </a:r>
          </a:p>
          <a:p>
            <a:endParaRPr lang="en-US" dirty="0"/>
          </a:p>
          <a:p>
            <a:r>
              <a:rPr lang="en-US" dirty="0"/>
              <a:t>            for(auto row = </a:t>
            </a:r>
            <a:r>
              <a:rPr lang="en-US" dirty="0" err="1"/>
              <a:t>table.begin</a:t>
            </a:r>
            <a:r>
              <a:rPr lang="en-US" dirty="0"/>
              <a:t>(); row = </a:t>
            </a:r>
            <a:r>
              <a:rPr lang="en-US" dirty="0" err="1"/>
              <a:t>row.next</a:t>
            </a:r>
            <a:r>
              <a:rPr lang="en-US" dirty="0"/>
              <a:t>(); row != </a:t>
            </a:r>
            <a:r>
              <a:rPr lang="en-US" dirty="0" err="1"/>
              <a:t>table.end</a:t>
            </a:r>
            <a:r>
              <a:rPr lang="en-US" dirty="0"/>
              <a:t>())</a:t>
            </a:r>
            <a:br>
              <a:rPr lang="en-US" dirty="0"/>
            </a:br>
            <a:r>
              <a:rPr lang="en-US" dirty="0"/>
              <a:t>            {</a:t>
            </a:r>
          </a:p>
          <a:p>
            <a:r>
              <a:rPr lang="en-US" dirty="0"/>
              <a:t>                    </a:t>
            </a:r>
            <a:r>
              <a:rPr lang="en-US" i="1" dirty="0"/>
              <a:t>do something with this row</a:t>
            </a:r>
          </a:p>
          <a:p>
            <a:r>
              <a:rPr lang="en-US" i="1" dirty="0"/>
              <a:t>            }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B9E28-009A-4C23-963B-789B883C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01E37-FCE7-4508-9784-0CA1B547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3F73-1C34-496E-A848-C678DA87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2170-B885-42AE-AD4C-63E9171B6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would see code like this in C++:</a:t>
            </a:r>
          </a:p>
          <a:p>
            <a:endParaRPr lang="en-US" dirty="0"/>
          </a:p>
          <a:p>
            <a:r>
              <a:rPr lang="en-US" dirty="0"/>
              <a:t>            for(auto row: table)</a:t>
            </a:r>
            <a:br>
              <a:rPr lang="en-US" dirty="0"/>
            </a:br>
            <a:r>
              <a:rPr lang="en-US" dirty="0"/>
              <a:t>            {</a:t>
            </a:r>
          </a:p>
          <a:p>
            <a:r>
              <a:rPr lang="en-US" dirty="0"/>
              <a:t>                    </a:t>
            </a:r>
            <a:r>
              <a:rPr lang="en-US" i="1" dirty="0"/>
              <a:t>do something with this row</a:t>
            </a:r>
          </a:p>
          <a:p>
            <a:r>
              <a:rPr lang="en-US" i="1" dirty="0"/>
              <a:t>            }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B9E28-009A-4C23-963B-789B883C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01E37-FCE7-4508-9784-0CA1B547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663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3D87-C725-4A08-9BDE-C30A4E395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cloud storage layers provide iterators as “connectors”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0EAC2-5851-436F-9158-14CF53F9C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you have data in a cloud DHT, database, file system, etc.</a:t>
            </a:r>
          </a:p>
          <a:p>
            <a:endParaRPr lang="en-US" dirty="0"/>
          </a:p>
          <a:p>
            <a:r>
              <a:rPr lang="en-US" dirty="0"/>
              <a:t>You can generally access your data by: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Opening the storage system using a library method that returns an </a:t>
            </a:r>
            <a:br>
              <a:rPr lang="en-US" dirty="0"/>
            </a:br>
            <a:r>
              <a:rPr lang="en-US" dirty="0"/>
              <a:t>    iterator.  By default it will iterate over all of your content in the service.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Then you can apply a filter to “focus” the iterator on just certain items.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filter will select certain items, but skip others.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0EEB7-8905-4B5E-A1CC-37E65A88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70D77D-76E1-4209-B45E-5625CCAFF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8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3F73-1C34-496E-A848-C678DA87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2170-B885-42AE-AD4C-63E9171B6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would see code like this in C++:</a:t>
            </a:r>
          </a:p>
          <a:p>
            <a:endParaRPr lang="en-US" dirty="0"/>
          </a:p>
          <a:p>
            <a:r>
              <a:rPr lang="en-US" dirty="0"/>
              <a:t>            for(auto row: table) </a:t>
            </a:r>
            <a:br>
              <a:rPr lang="en-US" dirty="0"/>
            </a:br>
            <a:r>
              <a:rPr lang="en-US" dirty="0"/>
              <a:t>            {</a:t>
            </a:r>
            <a:br>
              <a:rPr lang="en-US" dirty="0"/>
            </a:br>
            <a:r>
              <a:rPr lang="en-US" dirty="0"/>
              <a:t>                 if(</a:t>
            </a:r>
            <a:r>
              <a:rPr lang="en-US" dirty="0" err="1"/>
              <a:t>row.cow_id</a:t>
            </a:r>
            <a:r>
              <a:rPr lang="en-US" dirty="0"/>
              <a:t> = 1471)</a:t>
            </a:r>
            <a:br>
              <a:rPr lang="en-US" dirty="0"/>
            </a:br>
            <a:r>
              <a:rPr lang="en-US" dirty="0"/>
              <a:t>                 {</a:t>
            </a:r>
          </a:p>
          <a:p>
            <a:r>
              <a:rPr lang="en-US" dirty="0"/>
              <a:t>                         </a:t>
            </a:r>
            <a:r>
              <a:rPr lang="en-US" i="1" dirty="0"/>
              <a:t>do something with this row</a:t>
            </a:r>
          </a:p>
          <a:p>
            <a:r>
              <a:rPr lang="en-US" i="1" dirty="0"/>
              <a:t>                 }</a:t>
            </a:r>
            <a:br>
              <a:rPr lang="en-US" i="1" dirty="0"/>
            </a:br>
            <a:r>
              <a:rPr lang="en-US" i="1" dirty="0"/>
              <a:t>            }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B9E28-009A-4C23-963B-789B883C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201E37-FCE7-4508-9784-0CA1B547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948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D81AE-E1A8-48A4-A3ED-15CD1DBBD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we can do even better!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100ED-6925-4D8C-98A2-0A7A359F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Languages like C++ have built-in libraries that do this form of selection for you, in a few lines of code:</a:t>
            </a:r>
          </a:p>
          <a:p>
            <a:endParaRPr lang="en-US" dirty="0"/>
          </a:p>
          <a:p>
            <a:r>
              <a:rPr lang="en-US" dirty="0"/>
              <a:t>       // … code to connect </a:t>
            </a:r>
            <a:r>
              <a:rPr lang="en-US" dirty="0" err="1"/>
              <a:t>src</a:t>
            </a:r>
            <a:r>
              <a:rPr lang="en-US" dirty="0"/>
              <a:t> to some collection hosted on Azure ….</a:t>
            </a:r>
            <a:br>
              <a:rPr lang="en-US" dirty="0"/>
            </a:br>
            <a:r>
              <a:rPr lang="en-US" dirty="0"/>
              <a:t>       auto </a:t>
            </a:r>
            <a:r>
              <a:rPr lang="en-US" dirty="0" err="1"/>
              <a:t>src</a:t>
            </a:r>
            <a:r>
              <a:rPr lang="en-US" dirty="0"/>
              <a:t> = …;   // details depend on the particular service </a:t>
            </a:r>
          </a:p>
          <a:p>
            <a:r>
              <a:rPr lang="en-US" dirty="0"/>
              <a:t>       // now I can iterate over the collection</a:t>
            </a:r>
          </a:p>
          <a:p>
            <a:r>
              <a:rPr lang="en-US" dirty="0"/>
              <a:t>       auto </a:t>
            </a:r>
            <a:r>
              <a:rPr lang="en-US" dirty="0" err="1"/>
              <a:t>my_rows</a:t>
            </a:r>
            <a:r>
              <a:rPr lang="en-US" dirty="0"/>
              <a:t> = from(</a:t>
            </a:r>
            <a:r>
              <a:rPr lang="en-US" dirty="0" err="1"/>
              <a:t>src</a:t>
            </a:r>
            <a:r>
              <a:rPr lang="en-US" dirty="0"/>
              <a:t>).where([ ](</a:t>
            </a:r>
            <a:r>
              <a:rPr lang="en-US" dirty="0" smtClean="0"/>
              <a:t>row&amp; </a:t>
            </a:r>
            <a:r>
              <a:rPr lang="en-US" dirty="0"/>
              <a:t>r) { return </a:t>
            </a:r>
            <a:r>
              <a:rPr lang="en-US" dirty="0" err="1"/>
              <a:t>r.cowid</a:t>
            </a:r>
            <a:r>
              <a:rPr lang="en-US" dirty="0"/>
              <a:t> == 1417 });</a:t>
            </a:r>
          </a:p>
          <a:p>
            <a:endParaRPr lang="en-US" dirty="0"/>
          </a:p>
          <a:p>
            <a:r>
              <a:rPr lang="en-US" dirty="0"/>
              <a:t>The first line binds to the service.  The second scans data.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940CBB-6FD4-4B0B-AA40-9C2F01A0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BAB6B-C684-40B9-8F26-0C070AE2A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62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D81AE-E1A8-48A4-A3ED-15CD1DBBD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be aware of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100ED-6925-4D8C-98A2-0A7A359F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 that whereas a database select has two clauses – one to pick the rows (“where”), and one to decide what to keep (“select”), our where clause just picks the rows to keep.</a:t>
            </a:r>
            <a:endParaRPr lang="en-US" dirty="0"/>
          </a:p>
          <a:p>
            <a:endParaRPr lang="en-US" dirty="0"/>
          </a:p>
          <a:p>
            <a:r>
              <a:rPr lang="en-US" dirty="0"/>
              <a:t>       </a:t>
            </a:r>
            <a:r>
              <a:rPr lang="en-US" dirty="0" smtClean="0"/>
              <a:t> </a:t>
            </a:r>
            <a:r>
              <a:rPr lang="en-US" dirty="0"/>
              <a:t>auto </a:t>
            </a:r>
            <a:r>
              <a:rPr lang="en-US" dirty="0" err="1"/>
              <a:t>my_rows</a:t>
            </a:r>
            <a:r>
              <a:rPr lang="en-US" dirty="0"/>
              <a:t> = </a:t>
            </a:r>
            <a:r>
              <a:rPr lang="en-US" dirty="0" err="1"/>
              <a:t>table.where</a:t>
            </a:r>
            <a:r>
              <a:rPr lang="en-US" dirty="0"/>
              <a:t>([ ](</a:t>
            </a:r>
            <a:r>
              <a:rPr lang="en-US" dirty="0" smtClean="0"/>
              <a:t>row&amp; </a:t>
            </a:r>
            <a:r>
              <a:rPr lang="en-US" dirty="0"/>
              <a:t>r) { return </a:t>
            </a:r>
            <a:r>
              <a:rPr lang="en-US" dirty="0" err="1"/>
              <a:t>r.cowid</a:t>
            </a:r>
            <a:r>
              <a:rPr lang="en-US" dirty="0"/>
              <a:t> == 1417 });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940CBB-6FD4-4B0B-AA40-9C2F01A03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8BAB6B-C684-40B9-8F26-0C070AE2A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7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AB3729-E4A5-4056-B1BA-8DEA246A0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the strange “methods” used here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E8443F-6A37-4CD8-8EEA-57C6C5900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language has its own notation.  C++ uses anonymous methods – lambdas –declared inline.  This one used returns true or false.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0BB164A-4897-402F-9B4A-1E01C949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DFB8C2-3705-4B1C-B34E-4FA1B1FD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65191" y="5299903"/>
            <a:ext cx="73801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[ ](row&amp; r) { return </a:t>
            </a:r>
            <a:r>
              <a:rPr lang="en-US" sz="3600" dirty="0" err="1"/>
              <a:t>r.cowid</a:t>
            </a:r>
            <a:r>
              <a:rPr lang="en-US" sz="3600" dirty="0"/>
              <a:t> == 1417 });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68490" y="4312993"/>
            <a:ext cx="4339988" cy="612648"/>
          </a:xfrm>
          <a:prstGeom prst="wedgeRoundRectCallout">
            <a:avLst>
              <a:gd name="adj1" fmla="val -2318"/>
              <a:gd name="adj2" fmla="val 131558"/>
              <a:gd name="adj3" fmla="val 16667"/>
            </a:avLst>
          </a:prstGeom>
          <a:solidFill>
            <a:srgbClr val="A6DE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 C++, this is a list of variables from the surrounding scope used inside the lambda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502323" y="4280347"/>
            <a:ext cx="4339988" cy="612648"/>
          </a:xfrm>
          <a:prstGeom prst="wedgeRoundRectCallout">
            <a:avLst>
              <a:gd name="adj1" fmla="val -82192"/>
              <a:gd name="adj2" fmla="val 133785"/>
              <a:gd name="adj3" fmla="val 16667"/>
            </a:avLst>
          </a:prstGeom>
          <a:solidFill>
            <a:srgbClr val="A6DE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The argument will be our iterator variable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8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F160B-EC8E-4014-9254-086E605B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LINQ examples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9E2DD6-1896-44F8-8BA5-2CC2DB920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Things to notice:</a:t>
            </a:r>
          </a:p>
          <a:p>
            <a:r>
              <a:rPr lang="en-US" dirty="0"/>
              <a:t>- Code is very “succinct”</a:t>
            </a:r>
          </a:p>
          <a:p>
            <a:r>
              <a:rPr lang="en-US" dirty="0"/>
              <a:t>- Lots of use of lambdas</a:t>
            </a:r>
          </a:p>
          <a:p>
            <a:r>
              <a:rPr lang="en-US" dirty="0"/>
              <a:t>- Very powerful</a:t>
            </a:r>
          </a:p>
          <a:p>
            <a:r>
              <a:rPr lang="en-US" dirty="0"/>
              <a:t>- Mixes with normal C++</a:t>
            </a:r>
            <a:br>
              <a:rPr lang="en-US" dirty="0"/>
            </a:br>
            <a:r>
              <a:rPr lang="en-US" dirty="0"/>
              <a:t>(in fact, is a C++ library)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EEC22-AA57-475E-92E1-61FB7E5D4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31386C-39FC-4701-A757-32908A52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AEB18F-F53D-44BC-B010-5621447C9B61}"/>
              </a:ext>
            </a:extLst>
          </p:cNvPr>
          <p:cNvSpPr/>
          <p:nvPr/>
        </p:nvSpPr>
        <p:spPr>
          <a:xfrm>
            <a:off x="6093125" y="954048"/>
            <a:ext cx="6082684" cy="5078313"/>
          </a:xfrm>
          <a:prstGeom prst="rect">
            <a:avLst/>
          </a:prstGeom>
          <a:solidFill>
            <a:srgbClr val="FFFF97"/>
          </a:solidFill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Double the odd numbers, then keep those in the range [3,11]: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/>
              <a:t>int </a:t>
            </a:r>
            <a:r>
              <a:rPr lang="en-US" b="1" dirty="0" err="1"/>
              <a:t>src</a:t>
            </a:r>
            <a:r>
              <a:rPr lang="en-US" b="1" dirty="0"/>
              <a:t>[] = {1, 2, 3, 4, 5, 6, 7, 8};</a:t>
            </a:r>
          </a:p>
          <a:p>
            <a:r>
              <a:rPr lang="en-US" b="1" dirty="0"/>
              <a:t>auto </a:t>
            </a:r>
            <a:r>
              <a:rPr lang="en-US" b="1" dirty="0" err="1"/>
              <a:t>dst</a:t>
            </a:r>
            <a:r>
              <a:rPr lang="en-US" b="1" dirty="0"/>
              <a:t> = from(</a:t>
            </a:r>
            <a:r>
              <a:rPr lang="en-US" b="1" dirty="0" err="1"/>
              <a:t>src</a:t>
            </a:r>
            <a:r>
              <a:rPr lang="en-US" b="1" dirty="0"/>
              <a:t>)</a:t>
            </a:r>
            <a:br>
              <a:rPr lang="en-US" b="1" dirty="0"/>
            </a:br>
            <a:r>
              <a:rPr lang="en-US" b="1" dirty="0"/>
              <a:t>         .where( [](int a) { return a % 2 == 1; })  // 1, 3, 5, 7</a:t>
            </a:r>
            <a:br>
              <a:rPr lang="en-US" b="1" dirty="0"/>
            </a:br>
            <a:r>
              <a:rPr lang="en-US" b="1" dirty="0"/>
              <a:t>         .select([](int a) { return a * 2; })               // 2, 6, 10, 14</a:t>
            </a:r>
          </a:p>
          <a:p>
            <a:r>
              <a:rPr lang="en-US" b="1" dirty="0"/>
              <a:t>         .where( [](int a) { return a &gt; 2 &amp;&amp; a &lt; 12; }) // 6, 10</a:t>
            </a:r>
          </a:p>
          <a:p>
            <a:r>
              <a:rPr lang="en-US" b="1" dirty="0"/>
              <a:t>         .</a:t>
            </a:r>
            <a:r>
              <a:rPr lang="en-US" b="1" dirty="0" err="1"/>
              <a:t>toStdVector</a:t>
            </a:r>
            <a:r>
              <a:rPr lang="en-US" b="1" dirty="0"/>
              <a:t>();     // </a:t>
            </a:r>
            <a:r>
              <a:rPr lang="en-US" b="1" dirty="0" err="1"/>
              <a:t>dst</a:t>
            </a:r>
            <a:r>
              <a:rPr lang="en-US" b="1" dirty="0"/>
              <a:t> will be a std::vector with 6, 10</a:t>
            </a:r>
          </a:p>
          <a:p>
            <a:endParaRPr lang="en-US" b="1" dirty="0"/>
          </a:p>
          <a:p>
            <a:r>
              <a:rPr lang="en-US" b="1" i="1" dirty="0">
                <a:solidFill>
                  <a:srgbClr val="0070C0"/>
                </a:solidFill>
              </a:rPr>
              <a:t>Order descending all the distinct numbers from an array of integers, transform them into strings and print the result.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/>
              <a:t>int numbers[] = {3, 1, 4, 1, 5, 9, 2, 6};</a:t>
            </a:r>
          </a:p>
          <a:p>
            <a:r>
              <a:rPr lang="en-US" b="1" dirty="0"/>
              <a:t>auto result = from(numbers)</a:t>
            </a:r>
          </a:p>
          <a:p>
            <a:r>
              <a:rPr lang="en-US" b="1" dirty="0"/>
              <a:t>           . distinct()</a:t>
            </a:r>
          </a:p>
          <a:p>
            <a:r>
              <a:rPr lang="en-US" b="1" dirty="0"/>
              <a:t>           . </a:t>
            </a:r>
            <a:r>
              <a:rPr lang="en-US" b="1" dirty="0" err="1"/>
              <a:t>orderby_descending</a:t>
            </a:r>
            <a:r>
              <a:rPr lang="en-US" b="1" dirty="0"/>
              <a:t>([](int i) {return i;})</a:t>
            </a:r>
          </a:p>
          <a:p>
            <a:r>
              <a:rPr lang="en-US" b="1" dirty="0"/>
              <a:t>           . select([](int i){std::</a:t>
            </a:r>
            <a:r>
              <a:rPr lang="en-US" b="1" dirty="0" err="1"/>
              <a:t>stringstream</a:t>
            </a:r>
            <a:r>
              <a:rPr lang="en-US" b="1" dirty="0"/>
              <a:t> s; s&lt;&lt;i; return </a:t>
            </a:r>
            <a:r>
              <a:rPr lang="en-US" b="1" dirty="0" err="1"/>
              <a:t>s.str</a:t>
            </a:r>
            <a:r>
              <a:rPr lang="en-US" b="1" dirty="0"/>
              <a:t>();})</a:t>
            </a:r>
          </a:p>
          <a:p>
            <a:r>
              <a:rPr lang="en-US" b="1" dirty="0"/>
              <a:t>           . </a:t>
            </a:r>
            <a:r>
              <a:rPr lang="en-US" b="1" dirty="0" err="1"/>
              <a:t>toStdVector</a:t>
            </a:r>
            <a:r>
              <a:rPr lang="en-US" b="1" dirty="0"/>
              <a:t>();</a:t>
            </a:r>
          </a:p>
          <a:p>
            <a:r>
              <a:rPr lang="en-US" b="1" dirty="0"/>
              <a:t>for(auto i : result)</a:t>
            </a:r>
          </a:p>
          <a:p>
            <a:r>
              <a:rPr lang="en-US" b="1" dirty="0"/>
              <a:t>    std::</a:t>
            </a:r>
            <a:r>
              <a:rPr lang="en-US" b="1" dirty="0" err="1"/>
              <a:t>cout</a:t>
            </a:r>
            <a:r>
              <a:rPr lang="en-US" b="1" dirty="0"/>
              <a:t> &lt;&lt; i &lt;&lt; std::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3B98A6-1340-4A10-9FD6-D5B181DA845C}"/>
              </a:ext>
            </a:extLst>
          </p:cNvPr>
          <p:cNvSpPr/>
          <p:nvPr/>
        </p:nvSpPr>
        <p:spPr>
          <a:xfrm>
            <a:off x="181737" y="6423198"/>
            <a:ext cx="5744458" cy="369332"/>
          </a:xfrm>
          <a:prstGeom prst="rect">
            <a:avLst/>
          </a:prstGeom>
          <a:solidFill>
            <a:srgbClr val="FFFF97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Visit Microsoft LINQ for .NET documentation to learn more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28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7F6D-542D-4AD6-9C00-875DEC35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CF56-5918-470A-9D66-8D5B112C6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762" y="2286000"/>
            <a:ext cx="10829056" cy="4023360"/>
          </a:xfrm>
          <a:solidFill>
            <a:srgbClr val="FFFF97"/>
          </a:solidFill>
        </p:spPr>
        <p:txBody>
          <a:bodyPr>
            <a:normAutofit/>
          </a:bodyPr>
          <a:lstStyle/>
          <a:p>
            <a:r>
              <a:rPr lang="en-US" sz="1800" b="1" i="1" dirty="0">
                <a:solidFill>
                  <a:srgbClr val="0070C0"/>
                </a:solidFill>
              </a:rPr>
              <a:t>In a list of friends, find the subset who are under age 18, order them by age, then return their names.</a:t>
            </a:r>
            <a:endParaRPr lang="en-US" sz="1800" b="1" dirty="0">
              <a:solidFill>
                <a:srgbClr val="0070C0"/>
              </a:solidFill>
            </a:endParaRPr>
          </a:p>
          <a:p>
            <a:r>
              <a:rPr lang="en-US" sz="1800" b="1" dirty="0"/>
              <a:t>struct Friends { std::string name; int age; };</a:t>
            </a:r>
          </a:p>
          <a:p>
            <a:r>
              <a:rPr lang="en-US" sz="1800" b="1" dirty="0"/>
              <a:t>Friends </a:t>
            </a:r>
            <a:r>
              <a:rPr lang="en-US" sz="1800" b="1" dirty="0" err="1"/>
              <a:t>src</a:t>
            </a:r>
            <a:r>
              <a:rPr lang="en-US" sz="1800" b="1" dirty="0"/>
              <a:t>[] = {</a:t>
            </a:r>
            <a:br>
              <a:rPr lang="en-US" sz="1800" b="1" dirty="0"/>
            </a:br>
            <a:r>
              <a:rPr lang="en-US" sz="1800" b="1" dirty="0"/>
              <a:t>    {“Kevin”, 14}, {“Anton”, 18}, {“Agata”, 17}, “Saman”, 20}, {“Alice”, 15}, </a:t>
            </a:r>
            <a:br>
              <a:rPr lang="en-US" sz="1800" b="1" dirty="0"/>
            </a:br>
            <a:r>
              <a:rPr lang="en-US" sz="1800" b="1" dirty="0"/>
              <a:t>};</a:t>
            </a:r>
          </a:p>
          <a:p>
            <a:r>
              <a:rPr lang="en-US" sz="1800" b="1" dirty="0"/>
              <a:t>auto </a:t>
            </a:r>
            <a:r>
              <a:rPr lang="en-US" sz="1800" b="1" dirty="0" err="1"/>
              <a:t>dst</a:t>
            </a:r>
            <a:r>
              <a:rPr lang="en-US" sz="1800" b="1" dirty="0"/>
              <a:t> = from(</a:t>
            </a:r>
            <a:r>
              <a:rPr lang="en-US" sz="1800" b="1" dirty="0" err="1"/>
              <a:t>src</a:t>
            </a:r>
            <a:r>
              <a:rPr lang="en-US" sz="1800" b="1" dirty="0"/>
              <a:t>).where([](const Friends &amp; who) { return </a:t>
            </a:r>
            <a:r>
              <a:rPr lang="en-US" sz="1800" b="1" dirty="0" err="1"/>
              <a:t>who.age</a:t>
            </a:r>
            <a:r>
              <a:rPr lang="en-US" sz="1800" b="1" dirty="0"/>
              <a:t> &lt; 18; })</a:t>
            </a:r>
            <a:br>
              <a:rPr lang="en-US" sz="1800" b="1" dirty="0"/>
            </a:br>
            <a:r>
              <a:rPr lang="en-US" sz="1800" b="1" dirty="0"/>
              <a:t>                    .</a:t>
            </a:r>
            <a:r>
              <a:rPr lang="en-US" sz="1800" b="1" dirty="0" err="1"/>
              <a:t>orderBy</a:t>
            </a:r>
            <a:r>
              <a:rPr lang="en-US" sz="1800" b="1" dirty="0"/>
              <a:t>([](const Friends &amp; who) { return </a:t>
            </a:r>
            <a:r>
              <a:rPr lang="en-US" sz="1800" b="1" dirty="0" err="1"/>
              <a:t>who.age</a:t>
            </a:r>
            <a:r>
              <a:rPr lang="en-US" sz="1800" b="1" dirty="0"/>
              <a:t>; })</a:t>
            </a:r>
            <a:br>
              <a:rPr lang="en-US" sz="1800" b="1" dirty="0"/>
            </a:br>
            <a:r>
              <a:rPr lang="en-US" sz="1800" b="1" dirty="0"/>
              <a:t>                    .select( [](const Friends &amp; who) { return who.name; })</a:t>
            </a:r>
            <a:br>
              <a:rPr lang="en-US" sz="1800" b="1" dirty="0"/>
            </a:br>
            <a:r>
              <a:rPr lang="en-US" sz="1800" b="1" dirty="0"/>
              <a:t>                    .</a:t>
            </a:r>
            <a:r>
              <a:rPr lang="en-US" sz="1800" b="1" dirty="0" err="1"/>
              <a:t>toStdVector</a:t>
            </a:r>
            <a:r>
              <a:rPr lang="en-US" sz="1800" b="1" dirty="0"/>
              <a:t>();</a:t>
            </a:r>
          </a:p>
          <a:p>
            <a:r>
              <a:rPr lang="en-US" sz="1800" b="1" dirty="0"/>
              <a:t>// </a:t>
            </a:r>
            <a:r>
              <a:rPr lang="en-US" sz="1800" b="1" dirty="0" err="1"/>
              <a:t>dst</a:t>
            </a:r>
            <a:r>
              <a:rPr lang="en-US" sz="1800" b="1" dirty="0"/>
              <a:t> type: std::vector&lt;:string&gt;…  items: “Kevin”, </a:t>
            </a:r>
            <a:r>
              <a:rPr lang="en-US" sz="1800" b="1" dirty="0"/>
              <a:t>“</a:t>
            </a:r>
            <a:r>
              <a:rPr lang="en-US" sz="1800" b="1" dirty="0" smtClean="0"/>
              <a:t>Alice</a:t>
            </a:r>
            <a:r>
              <a:rPr lang="en-US" sz="1800" b="1" dirty="0"/>
              <a:t>”, “</a:t>
            </a:r>
            <a:r>
              <a:rPr lang="en-US" sz="1800" b="1" dirty="0" err="1"/>
              <a:t>Agata</a:t>
            </a:r>
            <a:r>
              <a:rPr lang="en-US" sz="1800" b="1" dirty="0"/>
              <a:t>”</a:t>
            </a:r>
            <a:endParaRPr lang="en-US" sz="18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92241-EEF5-4BF4-AF58-1FD0C4BE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D523A-D763-45D5-807D-F2EC0CB1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B98A6-1340-4A10-9FD6-D5B181DA845C}"/>
              </a:ext>
            </a:extLst>
          </p:cNvPr>
          <p:cNvSpPr/>
          <p:nvPr/>
        </p:nvSpPr>
        <p:spPr>
          <a:xfrm>
            <a:off x="181737" y="6423198"/>
            <a:ext cx="5744458" cy="369332"/>
          </a:xfrm>
          <a:prstGeom prst="rect">
            <a:avLst/>
          </a:prstGeom>
          <a:solidFill>
            <a:srgbClr val="FFFF97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Visit Microsoft LINQ for .NET documentation to learn more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0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7F6D-542D-4AD6-9C00-875DEC359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with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4CF56-5918-470A-9D66-8D5B112C6D2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97"/>
          </a:solidFill>
        </p:spPr>
        <p:txBody>
          <a:bodyPr>
            <a:normAutofit lnSpcReduction="10000"/>
          </a:bodyPr>
          <a:lstStyle/>
          <a:p>
            <a:r>
              <a:rPr lang="en-US" sz="1800" b="1" i="1" dirty="0">
                <a:solidFill>
                  <a:srgbClr val="0070C0"/>
                </a:solidFill>
              </a:rPr>
              <a:t>In a list of text messages, count the number of messages to Dennis by sender:</a:t>
            </a:r>
            <a:endParaRPr lang="en-US" sz="1800" b="1" dirty="0">
              <a:solidFill>
                <a:srgbClr val="0070C0"/>
              </a:solidFill>
            </a:endParaRPr>
          </a:p>
          <a:p>
            <a:r>
              <a:rPr lang="en-US" sz="1800" b="1" dirty="0"/>
              <a:t>struct Message {  std::string </a:t>
            </a:r>
            <a:r>
              <a:rPr lang="en-US" sz="1800" b="1" dirty="0" err="1"/>
              <a:t>PhoneA</a:t>
            </a:r>
            <a:r>
              <a:rPr lang="en-US" sz="1800" b="1" dirty="0"/>
              <a:t>; std::string </a:t>
            </a:r>
            <a:r>
              <a:rPr lang="en-US" sz="1800" b="1" dirty="0" err="1"/>
              <a:t>PhoneB</a:t>
            </a:r>
            <a:r>
              <a:rPr lang="en-US" sz="1800" b="1" dirty="0"/>
              <a:t>;  std::string Text;  };</a:t>
            </a:r>
          </a:p>
          <a:p>
            <a:r>
              <a:rPr lang="en-US" sz="1800" b="1" dirty="0"/>
              <a:t>Message messages[] = {</a:t>
            </a:r>
            <a:br>
              <a:rPr lang="en-US" sz="1800" b="1" dirty="0"/>
            </a:br>
            <a:r>
              <a:rPr lang="en-US" sz="1800" b="1" dirty="0"/>
              <a:t>    {“Anton”,  “Troll”, “Hello, friend!”}, </a:t>
            </a:r>
            <a:br>
              <a:rPr lang="en-US" sz="1800" b="1" dirty="0"/>
            </a:br>
            <a:r>
              <a:rPr lang="en-US" sz="1800" b="1" dirty="0"/>
              <a:t>    {“Denis”,  “Mark”,  “Join us to watch the game?"}, </a:t>
            </a:r>
            <a:br>
              <a:rPr lang="en-US" sz="1800" b="1" dirty="0"/>
            </a:br>
            <a:r>
              <a:rPr lang="en-US" sz="1800" b="1" dirty="0"/>
              <a:t>    {“Anton”,  “Sarah”, “OMG! ”}, </a:t>
            </a:r>
            <a:br>
              <a:rPr lang="en-US" sz="1800" b="1" dirty="0"/>
            </a:br>
            <a:r>
              <a:rPr lang="en-US" sz="1800" b="1" dirty="0"/>
              <a:t>    {“Denis”,  “Jimmy", “How r u?”}, </a:t>
            </a:r>
            <a:br>
              <a:rPr lang="en-US" sz="1800" b="1" dirty="0"/>
            </a:br>
            <a:r>
              <a:rPr lang="en-US" sz="1800" b="1" dirty="0"/>
              <a:t>    {“Denis”,  “Mark",  “The night is young!”}, </a:t>
            </a:r>
            <a:br>
              <a:rPr lang="en-US" sz="1800" b="1" dirty="0"/>
            </a:br>
            <a:r>
              <a:rPr lang="en-US" sz="1800" b="1" dirty="0"/>
              <a:t>};</a:t>
            </a:r>
          </a:p>
          <a:p>
            <a:r>
              <a:rPr lang="en-US" sz="1800" b="1" dirty="0"/>
              <a:t>int </a:t>
            </a:r>
            <a:r>
              <a:rPr lang="en-US" sz="1800" b="1" dirty="0" err="1"/>
              <a:t>DenisUniqueContactCount</a:t>
            </a:r>
            <a:r>
              <a:rPr lang="en-US" sz="1800" b="1" dirty="0"/>
              <a:t> =</a:t>
            </a:r>
            <a:br>
              <a:rPr lang="en-US" sz="1800" b="1" dirty="0"/>
            </a:br>
            <a:r>
              <a:rPr lang="en-US" sz="1800" b="1" dirty="0"/>
              <a:t>    from(messages)</a:t>
            </a:r>
            <a:br>
              <a:rPr lang="en-US" sz="1800" b="1" dirty="0"/>
            </a:br>
            <a:r>
              <a:rPr lang="en-US" sz="1800" b="1" dirty="0"/>
              <a:t>            .where([](const Message &amp; msg) { return </a:t>
            </a:r>
            <a:r>
              <a:rPr lang="en-US" sz="1800" b="1" dirty="0" err="1"/>
              <a:t>msg.PhoneA</a:t>
            </a:r>
            <a:r>
              <a:rPr lang="en-US" sz="1800" b="1" dirty="0"/>
              <a:t> == “Denis”; })</a:t>
            </a:r>
            <a:br>
              <a:rPr lang="en-US" sz="1800" b="1" dirty="0"/>
            </a:br>
            <a:r>
              <a:rPr lang="en-US" sz="1800" b="1" dirty="0"/>
              <a:t>            .distinct([](const Message &amp; msg) { return </a:t>
            </a:r>
            <a:r>
              <a:rPr lang="en-US" sz="1800" b="1" dirty="0" err="1"/>
              <a:t>msg.PhoneB</a:t>
            </a:r>
            <a:r>
              <a:rPr lang="en-US" sz="1800" b="1" dirty="0"/>
              <a:t>; })</a:t>
            </a:r>
            <a:br>
              <a:rPr lang="en-US" sz="1800" b="1" dirty="0"/>
            </a:br>
            <a:r>
              <a:rPr lang="en-US" sz="1800" b="1" dirty="0"/>
              <a:t>            .count();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92241-EEF5-4BF4-AF58-1FD0C4BE1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8D523A-D763-45D5-807D-F2EC0CB1C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3B98A6-1340-4A10-9FD6-D5B181DA845C}"/>
              </a:ext>
            </a:extLst>
          </p:cNvPr>
          <p:cNvSpPr/>
          <p:nvPr/>
        </p:nvSpPr>
        <p:spPr>
          <a:xfrm>
            <a:off x="181737" y="6423198"/>
            <a:ext cx="5744458" cy="369332"/>
          </a:xfrm>
          <a:prstGeom prst="rect">
            <a:avLst/>
          </a:prstGeom>
          <a:solidFill>
            <a:srgbClr val="FFFF97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Visit Microsoft LINQ for .NET documentation to learn more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table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663685"/>
              </p:ext>
            </p:extLst>
          </p:nvPr>
        </p:nvGraphicFramePr>
        <p:xfrm>
          <a:off x="1023938" y="1890213"/>
          <a:ext cx="107870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7412">
                  <a:extLst>
                    <a:ext uri="{9D8B030D-6E8A-4147-A177-3AD203B41FA5}">
                      <a16:colId xmlns:a16="http://schemas.microsoft.com/office/drawing/2014/main" val="3180970501"/>
                    </a:ext>
                  </a:extLst>
                </a:gridCol>
                <a:gridCol w="2157412">
                  <a:extLst>
                    <a:ext uri="{9D8B030D-6E8A-4147-A177-3AD203B41FA5}">
                      <a16:colId xmlns:a16="http://schemas.microsoft.com/office/drawing/2014/main" val="3649867824"/>
                    </a:ext>
                  </a:extLst>
                </a:gridCol>
                <a:gridCol w="2157412">
                  <a:extLst>
                    <a:ext uri="{9D8B030D-6E8A-4147-A177-3AD203B41FA5}">
                      <a16:colId xmlns:a16="http://schemas.microsoft.com/office/drawing/2014/main" val="1216641398"/>
                    </a:ext>
                  </a:extLst>
                </a:gridCol>
                <a:gridCol w="2157412">
                  <a:extLst>
                    <a:ext uri="{9D8B030D-6E8A-4147-A177-3AD203B41FA5}">
                      <a16:colId xmlns:a16="http://schemas.microsoft.com/office/drawing/2014/main" val="2624070229"/>
                    </a:ext>
                  </a:extLst>
                </a:gridCol>
                <a:gridCol w="2157412">
                  <a:extLst>
                    <a:ext uri="{9D8B030D-6E8A-4147-A177-3AD203B41FA5}">
                      <a16:colId xmlns:a16="http://schemas.microsoft.com/office/drawing/2014/main" val="2452821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Cow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Milking?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650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Bessie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375kg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540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Sally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480kg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887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903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Daisy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411kg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032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382367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41445" y="4531055"/>
            <a:ext cx="113549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Notice that this table has an error:  Sally isn’t a male cow.  “Milking” should be N. </a:t>
            </a:r>
            <a:r>
              <a:rPr lang="en-US" sz="2400" b="1" dirty="0"/>
              <a:t>And we are missing weight data for Clover</a:t>
            </a:r>
            <a:r>
              <a:rPr lang="en-US" sz="2400" b="1" dirty="0" smtClean="0"/>
              <a:t>.  </a:t>
            </a:r>
          </a:p>
          <a:p>
            <a:endParaRPr lang="en-US" sz="2400" b="1" dirty="0"/>
          </a:p>
          <a:p>
            <a:r>
              <a:rPr lang="en-US" sz="2400" b="1" dirty="0" smtClean="0"/>
              <a:t>Often the first step is to clean up missing data, visibly incorrect data, etc.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6569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Azure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actually has a </a:t>
            </a:r>
            <a:br>
              <a:rPr lang="en-US" dirty="0" smtClean="0"/>
            </a:br>
            <a:r>
              <a:rPr lang="en-US" dirty="0" smtClean="0"/>
              <a:t>favorite LINQ language: </a:t>
            </a:r>
            <a:br>
              <a:rPr lang="en-US" dirty="0" smtClean="0"/>
            </a:br>
            <a:r>
              <a:rPr lang="en-US" dirty="0" smtClean="0"/>
              <a:t>C# (a cousin of Java)</a:t>
            </a:r>
          </a:p>
          <a:p>
            <a:endParaRPr lang="en-US" dirty="0" smtClean="0"/>
          </a:p>
          <a:p>
            <a:r>
              <a:rPr lang="en-US" dirty="0" smtClean="0"/>
              <a:t>Using the Mono compiler C#</a:t>
            </a:r>
            <a:br>
              <a:rPr lang="en-US" dirty="0" smtClean="0"/>
            </a:br>
            <a:r>
              <a:rPr lang="en-US" dirty="0" smtClean="0"/>
              <a:t>is also available on Linux, </a:t>
            </a:r>
            <a:br>
              <a:rPr lang="en-US" dirty="0" smtClean="0"/>
            </a:br>
            <a:r>
              <a:rPr lang="en-US" dirty="0" smtClean="0"/>
              <a:t>including all LINQ elements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90572" y="174187"/>
            <a:ext cx="6427808" cy="6186309"/>
          </a:xfrm>
          <a:prstGeom prst="rect">
            <a:avLst/>
          </a:prstGeom>
          <a:solidFill>
            <a:srgbClr val="FFFF97"/>
          </a:solidFill>
        </p:spPr>
        <p:txBody>
          <a:bodyPr wrap="square">
            <a:spAutoFit/>
          </a:bodyPr>
          <a:lstStyle/>
          <a:p>
            <a:r>
              <a:rPr lang="en-US" b="1" dirty="0"/>
              <a:t>string sentence = "the quick brown fox jumps over the lazy dog";  </a:t>
            </a:r>
          </a:p>
          <a:p>
            <a:r>
              <a:rPr lang="en-US" b="1" dirty="0"/>
              <a:t>// Split the string into individual words to create a collection.  </a:t>
            </a:r>
          </a:p>
          <a:p>
            <a:r>
              <a:rPr lang="en-US" b="1" dirty="0"/>
              <a:t>string[] words = </a:t>
            </a:r>
            <a:r>
              <a:rPr lang="en-US" b="1" dirty="0" err="1"/>
              <a:t>sentence.Split</a:t>
            </a:r>
            <a:r>
              <a:rPr lang="en-US" b="1" dirty="0"/>
              <a:t>(' ');  </a:t>
            </a:r>
          </a:p>
          <a:p>
            <a:r>
              <a:rPr lang="en-US" b="1" dirty="0"/>
              <a:t>  </a:t>
            </a:r>
          </a:p>
          <a:p>
            <a:r>
              <a:rPr lang="en-US" b="1" dirty="0"/>
              <a:t>// Using query expression syntax.  </a:t>
            </a:r>
          </a:p>
          <a:p>
            <a:r>
              <a:rPr lang="en-US" b="1" dirty="0" err="1"/>
              <a:t>var</a:t>
            </a:r>
            <a:r>
              <a:rPr lang="en-US" b="1" dirty="0"/>
              <a:t> query = from word in words  </a:t>
            </a:r>
          </a:p>
          <a:p>
            <a:r>
              <a:rPr lang="en-US" b="1" dirty="0"/>
              <a:t>            group </a:t>
            </a:r>
            <a:r>
              <a:rPr lang="en-US" b="1" dirty="0" err="1"/>
              <a:t>word.ToUpper</a:t>
            </a:r>
            <a:r>
              <a:rPr lang="en-US" b="1" dirty="0"/>
              <a:t>() by </a:t>
            </a:r>
            <a:r>
              <a:rPr lang="en-US" b="1" dirty="0" err="1"/>
              <a:t>word.Length</a:t>
            </a:r>
            <a:r>
              <a:rPr lang="en-US" b="1" dirty="0"/>
              <a:t> into gr  </a:t>
            </a:r>
          </a:p>
          <a:p>
            <a:r>
              <a:rPr lang="en-US" b="1" dirty="0"/>
              <a:t>            </a:t>
            </a:r>
            <a:r>
              <a:rPr lang="en-US" b="1" dirty="0" err="1"/>
              <a:t>orderby</a:t>
            </a:r>
            <a:r>
              <a:rPr lang="en-US" b="1" dirty="0"/>
              <a:t> </a:t>
            </a:r>
            <a:r>
              <a:rPr lang="en-US" b="1" dirty="0" err="1"/>
              <a:t>gr.Key</a:t>
            </a:r>
            <a:r>
              <a:rPr lang="en-US" b="1" dirty="0"/>
              <a:t>  </a:t>
            </a:r>
          </a:p>
          <a:p>
            <a:r>
              <a:rPr lang="en-US" b="1" dirty="0"/>
              <a:t>            select new { Length = </a:t>
            </a:r>
            <a:r>
              <a:rPr lang="en-US" b="1" dirty="0" err="1"/>
              <a:t>gr.Key</a:t>
            </a:r>
            <a:r>
              <a:rPr lang="en-US" b="1" dirty="0"/>
              <a:t>, Words = gr };  </a:t>
            </a:r>
          </a:p>
          <a:p>
            <a:r>
              <a:rPr lang="en-US" b="1" dirty="0"/>
              <a:t>  </a:t>
            </a:r>
          </a:p>
          <a:p>
            <a:r>
              <a:rPr lang="en-US" b="1" dirty="0"/>
              <a:t>// Using method-based query syntax.  </a:t>
            </a:r>
          </a:p>
          <a:p>
            <a:r>
              <a:rPr lang="en-US" b="1" dirty="0" err="1"/>
              <a:t>var</a:t>
            </a:r>
            <a:r>
              <a:rPr lang="en-US" b="1" dirty="0"/>
              <a:t> query2 = words.  </a:t>
            </a:r>
          </a:p>
          <a:p>
            <a:r>
              <a:rPr lang="en-US" b="1" dirty="0"/>
              <a:t>    </a:t>
            </a:r>
            <a:r>
              <a:rPr lang="en-US" b="1" dirty="0" err="1"/>
              <a:t>GroupBy</a:t>
            </a:r>
            <a:r>
              <a:rPr lang="en-US" b="1" dirty="0"/>
              <a:t>(w =&gt; </a:t>
            </a:r>
            <a:r>
              <a:rPr lang="en-US" b="1" dirty="0" err="1"/>
              <a:t>w.Length</a:t>
            </a:r>
            <a:r>
              <a:rPr lang="en-US" b="1" dirty="0"/>
              <a:t>, w =&gt; </a:t>
            </a:r>
            <a:r>
              <a:rPr lang="en-US" b="1" dirty="0" err="1"/>
              <a:t>w.ToUpper</a:t>
            </a:r>
            <a:r>
              <a:rPr lang="en-US" b="1" dirty="0"/>
              <a:t>()).  </a:t>
            </a:r>
          </a:p>
          <a:p>
            <a:r>
              <a:rPr lang="en-US" b="1" dirty="0"/>
              <a:t>    Select(g =&gt; new { Length = </a:t>
            </a:r>
            <a:r>
              <a:rPr lang="en-US" b="1" dirty="0" err="1"/>
              <a:t>g.Key</a:t>
            </a:r>
            <a:r>
              <a:rPr lang="en-US" b="1" dirty="0"/>
              <a:t>, Words = g }).  </a:t>
            </a:r>
          </a:p>
          <a:p>
            <a:r>
              <a:rPr lang="en-US" b="1" dirty="0"/>
              <a:t>    </a:t>
            </a:r>
            <a:r>
              <a:rPr lang="en-US" b="1" dirty="0" err="1"/>
              <a:t>OrderBy</a:t>
            </a:r>
            <a:r>
              <a:rPr lang="en-US" b="1" dirty="0"/>
              <a:t>(o =&gt; </a:t>
            </a:r>
            <a:r>
              <a:rPr lang="en-US" b="1" dirty="0" err="1"/>
              <a:t>o.Length</a:t>
            </a:r>
            <a:r>
              <a:rPr lang="en-US" b="1" dirty="0"/>
              <a:t>);  </a:t>
            </a:r>
          </a:p>
          <a:p>
            <a:r>
              <a:rPr lang="en-US" b="1" dirty="0"/>
              <a:t>  </a:t>
            </a:r>
          </a:p>
          <a:p>
            <a:r>
              <a:rPr lang="en-US" b="1" dirty="0" err="1"/>
              <a:t>foreach</a:t>
            </a:r>
            <a:r>
              <a:rPr lang="en-US" b="1" dirty="0"/>
              <a:t> (</a:t>
            </a:r>
            <a:r>
              <a:rPr lang="en-US" b="1" dirty="0" err="1"/>
              <a:t>var</a:t>
            </a:r>
            <a:r>
              <a:rPr lang="en-US" b="1" dirty="0"/>
              <a:t> </a:t>
            </a:r>
            <a:r>
              <a:rPr lang="en-US" b="1" dirty="0" err="1"/>
              <a:t>obj</a:t>
            </a:r>
            <a:r>
              <a:rPr lang="en-US" b="1" dirty="0"/>
              <a:t> in query)  </a:t>
            </a:r>
          </a:p>
          <a:p>
            <a:r>
              <a:rPr lang="en-US" b="1" dirty="0"/>
              <a:t>{  </a:t>
            </a:r>
          </a:p>
          <a:p>
            <a:r>
              <a:rPr lang="en-US" b="1" dirty="0"/>
              <a:t>    </a:t>
            </a:r>
            <a:r>
              <a:rPr lang="en-US" b="1" dirty="0" err="1"/>
              <a:t>Console.WriteLine</a:t>
            </a:r>
            <a:r>
              <a:rPr lang="en-US" b="1" dirty="0"/>
              <a:t>("Words of length {0}:", </a:t>
            </a:r>
            <a:r>
              <a:rPr lang="en-US" b="1" dirty="0" err="1"/>
              <a:t>obj.Length</a:t>
            </a:r>
            <a:r>
              <a:rPr lang="en-US" b="1" dirty="0"/>
              <a:t>);  </a:t>
            </a:r>
          </a:p>
          <a:p>
            <a:r>
              <a:rPr lang="en-US" b="1" dirty="0"/>
              <a:t>    </a:t>
            </a:r>
            <a:r>
              <a:rPr lang="en-US" b="1" dirty="0" err="1"/>
              <a:t>foreach</a:t>
            </a:r>
            <a:r>
              <a:rPr lang="en-US" b="1" dirty="0"/>
              <a:t> (string word in </a:t>
            </a:r>
            <a:r>
              <a:rPr lang="en-US" b="1" dirty="0" err="1"/>
              <a:t>obj.Words</a:t>
            </a:r>
            <a:r>
              <a:rPr lang="en-US" b="1" dirty="0"/>
              <a:t>)  </a:t>
            </a:r>
          </a:p>
          <a:p>
            <a:r>
              <a:rPr lang="en-US" b="1" dirty="0"/>
              <a:t>        </a:t>
            </a:r>
            <a:r>
              <a:rPr lang="en-US" b="1" dirty="0" err="1"/>
              <a:t>Console.WriteLine</a:t>
            </a:r>
            <a:r>
              <a:rPr lang="en-US" b="1" dirty="0"/>
              <a:t>(word);  </a:t>
            </a:r>
          </a:p>
          <a:p>
            <a:r>
              <a:rPr lang="en-US" b="1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9806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1A9DC-D1DF-45E6-B0EF-12BAB121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</a:t>
            </a:r>
            <a:r>
              <a:rPr lang="en-US" dirty="0" err="1" smtClean="0"/>
              <a:t>BOOLINQ.h</a:t>
            </a:r>
            <a:r>
              <a:rPr lang="en-US" dirty="0" smtClean="0"/>
              <a:t> operators.  The full Microsoft LINQ has more!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A7C62-3600-44FF-BEA0-5129E44B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7AAA8-829D-4962-ACC3-F16332556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6A6E0D39-4503-4B85-84DA-F2EEC9F9D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24128" y="2432451"/>
            <a:ext cx="3981218" cy="37304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87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Filters and reorders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where(predicate)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where_i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take(count)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takeWhile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takeWhile_i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skip(count)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skipWhile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skipWhile_i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(predicate)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orderBy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distinct()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distinct(transform)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append(items)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prepend(items)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concat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linq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reverse()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cast()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Open Sans"/>
              </a:rPr>
              <a:t>Transformers: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select(transform)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Open Sans"/>
              </a:rPr>
              <a:t>,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select_i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groupBy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(transform)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selectMany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transfom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latin typeface="Consolas" panose="020B0609020204030204" pitchFamily="49" charset="0"/>
              </a:rPr>
              <a:t>Bits and Bytes: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bytes(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unbytes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bits(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BitsDirection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unbits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BitsDirection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BytesDirection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?)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B4C21398-2248-4ADC-8D1F-9EE37E0E7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336" y="2678671"/>
            <a:ext cx="5808482" cy="32380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8700" numCol="1" rtlCol="0" anchor="ctr" anchorCtr="0" compatLnSpc="1">
            <a:prstTxWarp prst="textNoShape">
              <a:avLst/>
            </a:prstTxWarp>
            <a:sp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>
                <a:latin typeface="Open Sans"/>
              </a:rPr>
              <a:t>Aggregators: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all()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all(predicate)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any()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any(lambda)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sum(lambda)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avg(lambda)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min()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min(lambda)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max()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max(lambda)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count(value)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count(predicate)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contains(value)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elementAt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(index)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first()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first(filter)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firstOrDefault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(filter)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last()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last(filter)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lastOrDefault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lastOrDefault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(filter)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toStdSet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toStdList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toStdDeque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000" dirty="0" err="1">
                <a:solidFill>
                  <a:srgbClr val="000000"/>
                </a:solidFill>
                <a:latin typeface="Consolas" panose="020B0609020204030204" pitchFamily="49" charset="0"/>
              </a:rPr>
              <a:t>toStdVector</a:t>
            </a:r>
            <a:r>
              <a:rPr lang="en-US" altLang="en-US" sz="10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sz="1200" dirty="0">
              <a:solidFill>
                <a:srgbClr val="595959"/>
              </a:solidFill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00" dirty="0"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200" b="1" dirty="0">
              <a:latin typeface="Open Sans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1" dirty="0" smtClean="0">
                <a:latin typeface="Open Sans"/>
              </a:rPr>
              <a:t>Fancy </a:t>
            </a:r>
            <a:r>
              <a:rPr lang="en-US" altLang="en-US" sz="1200" b="1" dirty="0" smtClean="0">
                <a:latin typeface="Open Sans"/>
              </a:rPr>
              <a:t>stuff</a:t>
            </a:r>
            <a:r>
              <a:rPr lang="en-US" altLang="en-US" sz="1200" b="1" dirty="0" smtClean="0">
                <a:latin typeface="Open Sans"/>
              </a:rPr>
              <a:t>:</a:t>
            </a:r>
            <a:endParaRPr lang="en-US" altLang="en-US" sz="1200" b="1" dirty="0">
              <a:latin typeface="Open Sans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gz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(),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ungz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(),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leftJoin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rightJoin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crossJoin</a:t>
            </a:r>
            <a:r>
              <a:rPr lang="en-US" altLang="en-US" sz="1200" dirty="0">
                <a:solidFill>
                  <a:srgbClr val="595959"/>
                </a:solidFill>
                <a:latin typeface="Open Sans"/>
              </a:rPr>
              <a:t>, </a:t>
            </a:r>
            <a:r>
              <a:rPr lang="en-US" altLang="en-US" sz="1200" dirty="0" err="1">
                <a:solidFill>
                  <a:srgbClr val="595959"/>
                </a:solidFill>
                <a:latin typeface="Open Sans"/>
              </a:rPr>
              <a:t>fullJoin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3B98A6-1340-4A10-9FD6-D5B181DA845C}"/>
              </a:ext>
            </a:extLst>
          </p:cNvPr>
          <p:cNvSpPr/>
          <p:nvPr/>
        </p:nvSpPr>
        <p:spPr>
          <a:xfrm>
            <a:off x="181737" y="6423198"/>
            <a:ext cx="574445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Visit Microsoft LINQ for .NET documentation to learn more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38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2D55-EF44-461B-8CD7-FDFEF73B0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of LINQ as a NoSQL technology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1287-94EC-41D1-B434-7256AFE89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SQL </a:t>
            </a:r>
            <a:r>
              <a:rPr lang="en-US" dirty="0"/>
              <a:t>is the full database model </a:t>
            </a:r>
            <a:br>
              <a:rPr lang="en-US" dirty="0"/>
            </a:br>
            <a:r>
              <a:rPr lang="en-US" dirty="0"/>
              <a:t>including ACID transactions for updates.</a:t>
            </a:r>
          </a:p>
          <a:p>
            <a:endParaRPr lang="en-US" dirty="0"/>
          </a:p>
          <a:p>
            <a:r>
              <a:rPr lang="en-US" dirty="0"/>
              <a:t>NoSQL is used in read-only settings, and doesn’t have full SQL guarantees...  But it </a:t>
            </a:r>
            <a:r>
              <a:rPr lang="en-US" i="1" dirty="0"/>
              <a:t>does </a:t>
            </a:r>
            <a:r>
              <a:rPr lang="en-US" dirty="0"/>
              <a:t>have all the SQL operators and because read-only data isn’t changing, you don’t need the full ACID model.  </a:t>
            </a:r>
          </a:p>
          <a:p>
            <a:endParaRPr lang="en-US" dirty="0"/>
          </a:p>
          <a:p>
            <a:r>
              <a:rPr lang="en-US" dirty="0"/>
              <a:t>We split the updates away from the queries.  The updates are done “in the background”.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3E2C8-9F46-4857-A593-CD4315F05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C6804E-A51A-41D5-B131-6B8C1F198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71F690-FF14-4B93-92AF-F1AE3B051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0272" y="1929384"/>
            <a:ext cx="2187474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67395D-3073-477E-A9E0-EEFC5ECCC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23946A-2F5A-464B-B5F3-75D3B56BC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iterate over data already in memory, in any data structure compatible with this notion of collections (interface </a:t>
            </a:r>
            <a:r>
              <a:rPr lang="en-US" dirty="0" err="1"/>
              <a:t>Icollections</a:t>
            </a:r>
            <a:r>
              <a:rPr lang="en-US" dirty="0"/>
              <a:t>, in C++).</a:t>
            </a:r>
          </a:p>
          <a:p>
            <a:endParaRPr lang="en-US" dirty="0"/>
          </a:p>
          <a:p>
            <a:r>
              <a:rPr lang="en-US" dirty="0"/>
              <a:t>And we can also iterate over data hosted externally, in some sort of cloud repository like a database, a csv file, etc.</a:t>
            </a:r>
          </a:p>
          <a:p>
            <a:endParaRPr lang="en-US" dirty="0"/>
          </a:p>
          <a:p>
            <a:r>
              <a:rPr lang="en-US" dirty="0"/>
              <a:t>There are many things we can do at this point – including any kind of database SQL query, expressed in this notation.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C6FB8A4-E82B-46D1-9DA8-67951417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A4290C-426B-4F33-8263-D945CA50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6C11-A94C-4169-9D82-B846523B1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76FB3-18F7-4512-86DE-420BEAD44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requires a </a:t>
            </a:r>
            <a:r>
              <a:rPr lang="en-US" i="1" dirty="0"/>
              <a:t>binding </a:t>
            </a:r>
            <a:r>
              <a:rPr lang="en-US" dirty="0"/>
              <a:t>to the data source, such as the file system or perhaps the key-value store.</a:t>
            </a:r>
          </a:p>
          <a:p>
            <a:endParaRPr lang="en-US" dirty="0"/>
          </a:p>
          <a:p>
            <a:r>
              <a:rPr lang="en-US" dirty="0"/>
              <a:t>This is similar to saying “to read a file, first the application must know the file name and be able to open it.”</a:t>
            </a:r>
          </a:p>
          <a:p>
            <a:endParaRPr lang="en-US" dirty="0"/>
          </a:p>
          <a:p>
            <a:r>
              <a:rPr lang="en-US" dirty="0"/>
              <a:t>The difference is that a binding connects to a service that could be sharded, whereas a file is a single thing in a file system or key-value store.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F0860-6FCE-4BB4-B5A2-9310DA036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6482F-C5CE-4BEC-819C-593F4EFB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84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2A86B-7190-4A09-838D-7723A5304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Each type of cloud has its own way of expressing bindings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96A27-8059-4842-BD44-C03D8A4E4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some cloud systems bindings are very static.   But fancier clouds, like Azure and AWS, allow you to express a binding to a service that might not be running.</a:t>
            </a:r>
          </a:p>
          <a:p>
            <a:endParaRPr lang="en-US" dirty="0"/>
          </a:p>
          <a:p>
            <a:r>
              <a:rPr lang="en-US" dirty="0"/>
              <a:t>The “app service” would then launch your required service on demand.  But startup could take 30s or more for a complex service.  </a:t>
            </a:r>
            <a:r>
              <a:rPr lang="en-US" i="1" dirty="0"/>
              <a:t>Pre-binding</a:t>
            </a:r>
            <a:r>
              <a:rPr lang="en-US" dirty="0"/>
              <a:t> is important if you care about performance.  </a:t>
            </a:r>
          </a:p>
          <a:p>
            <a:endParaRPr lang="en-US" dirty="0"/>
          </a:p>
          <a:p>
            <a:r>
              <a:rPr lang="en-US" dirty="0"/>
              <a:t>Once launched, you would want the service to remain active for a while!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A8628A-E405-42D0-8EA1-313A74D5B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83C12-5960-4DEB-81CE-780D5553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3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CF1E5-A9D5-42F9-8753-3FA0F883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that we end up with?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2A204-0443-4D15-A649-C9E271917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Application A will pull data in from service S using an SQL-like notation.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 build application A using a package, perhaps </a:t>
            </a:r>
            <a:r>
              <a:rPr lang="en-US" dirty="0" err="1"/>
              <a:t>PyLINQ</a:t>
            </a:r>
            <a:r>
              <a:rPr lang="en-US" dirty="0"/>
              <a:t> or Pandas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 create a container and install A on the cloud using the hybrid cloud App Manager Service.  You tell the App Manager Service that A requires a binding to 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At runtime, when A is started, App Manager will check that S is running, and will start it if not (if you requested this).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Now A begins to execute and should be able to bind its iterators to S as a data source, enabling A to do runtime access to data in 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85C46-CE55-45FA-9B77-58B6827C6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79403B-4930-49E1-8AD2-C980DAA1E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6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39F6F-2CCB-4EB9-8796-6F7568C4A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ways this can fail?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29300-E1DD-4AC2-87EA-12654C67B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debugging A you probably ran your own version of S on your own computer.  Moving A to the cloud requires you to express this binding obligation, to properly tell the App Service where S is supposed to be running, and to have runtime permissions to talk to S.</a:t>
            </a:r>
          </a:p>
          <a:p>
            <a:endParaRPr lang="en-US" dirty="0"/>
          </a:p>
          <a:p>
            <a:r>
              <a:rPr lang="en-US" dirty="0"/>
              <a:t>Any of these steps could fail or be misconfigured.  Then when A is launched in the cloud, it will crash with some form of binding error.</a:t>
            </a:r>
          </a:p>
          <a:p>
            <a:endParaRPr lang="en-US" dirty="0"/>
          </a:p>
          <a:p>
            <a:r>
              <a:rPr lang="en-US" dirty="0"/>
              <a:t>Best to find examples of how to do it, e.g. in docs.Microsoft.com, and then modify those to create your application and service bindings.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72E5DE-5B9B-4E1A-B0D7-07E1A8745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E04047-3CC7-4F3B-A6DA-D042109B2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7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AFE8A-502D-44E9-B4A3-B0FC5E7F1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now A can talk to 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22CCE-CDE2-487F-94C3-E4E647D93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(In practice, it can take weeks to get this right… like with </a:t>
            </a:r>
            <a:r>
              <a:rPr lang="en-US" dirty="0" err="1"/>
              <a:t>CosmosDB</a:t>
            </a:r>
            <a:r>
              <a:rPr lang="en-US" dirty="0"/>
              <a:t> in assignment 2 – that was an example of a “binding” challenge)</a:t>
            </a:r>
          </a:p>
          <a:p>
            <a:endParaRPr lang="en-US" dirty="0"/>
          </a:p>
          <a:p>
            <a:r>
              <a:rPr lang="en-US" dirty="0"/>
              <a:t>Now what could go wrong?</a:t>
            </a:r>
          </a:p>
          <a:p>
            <a:endParaRPr lang="en-US" dirty="0"/>
          </a:p>
          <a:p>
            <a:r>
              <a:rPr lang="en-US" dirty="0"/>
              <a:t>A very common issue is that because cloud-scale DHT data stores are huge, you are very likely to see issues you didn’t see in your test setup!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B8AC8A-C767-49E0-AEC6-C8477B55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F2310C-E881-449F-AB7F-3D9040EF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0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Missing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unstructured data converts to structured data but with gaps.  Most kinds of objects are </a:t>
            </a:r>
            <a:r>
              <a:rPr lang="en-US" i="1" dirty="0"/>
              <a:t>nullable – </a:t>
            </a:r>
            <a:r>
              <a:rPr lang="en-US" dirty="0"/>
              <a:t>a </a:t>
            </a:r>
            <a:r>
              <a:rPr lang="en-US" i="1" dirty="0"/>
              <a:t>null</a:t>
            </a:r>
            <a:r>
              <a:rPr lang="en-US" dirty="0"/>
              <a:t> represents a gap.</a:t>
            </a:r>
          </a:p>
          <a:p>
            <a:endParaRPr lang="en-US" dirty="0"/>
          </a:p>
          <a:p>
            <a:r>
              <a:rPr lang="en-US" dirty="0"/>
              <a:t>This means that null is a legal value, and can be used for missing data</a:t>
            </a:r>
          </a:p>
          <a:p>
            <a:endParaRPr lang="en-US" dirty="0"/>
          </a:p>
          <a:p>
            <a:r>
              <a:rPr lang="en-US" dirty="0"/>
              <a:t>Others might have a default value for missing data, like -99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and Unstructured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are many tools to convert </a:t>
            </a:r>
            <a:r>
              <a:rPr lang="en-US" dirty="0"/>
              <a:t>unstructured data to structured data.</a:t>
            </a:r>
          </a:p>
          <a:p>
            <a:endParaRPr lang="en-US" dirty="0"/>
          </a:p>
          <a:p>
            <a:r>
              <a:rPr lang="en-US" dirty="0"/>
              <a:t>For example, we </a:t>
            </a:r>
            <a:r>
              <a:rPr lang="en-US" dirty="0" smtClean="0"/>
              <a:t>can take a photo </a:t>
            </a:r>
            <a:r>
              <a:rPr lang="en-US" dirty="0"/>
              <a:t>and extract the photo meta-data.  </a:t>
            </a:r>
            <a:r>
              <a:rPr lang="en-US" dirty="0" smtClean="0"/>
              <a:t> This would initially be a list of (</a:t>
            </a:r>
            <a:r>
              <a:rPr lang="en-US" dirty="0" err="1" smtClean="0"/>
              <a:t>key,value</a:t>
            </a:r>
            <a:r>
              <a:rPr lang="en-US" dirty="0" smtClean="0"/>
              <a:t>) pairs.  The values would be byte arrays</a:t>
            </a:r>
          </a:p>
          <a:p>
            <a:endParaRPr lang="en-US" dirty="0"/>
          </a:p>
          <a:p>
            <a:r>
              <a:rPr lang="en-US" dirty="0" smtClean="0"/>
              <a:t>If we </a:t>
            </a:r>
            <a:r>
              <a:rPr lang="en-US" dirty="0" err="1" smtClean="0"/>
              <a:t>deserialize</a:t>
            </a:r>
            <a:r>
              <a:rPr lang="en-US" dirty="0" smtClean="0"/>
              <a:t> the values, we obtain some form of structure, and the fields in the structure become the “columns” in our row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Visiting three good web 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LINQ, on Microsoft .NET:  </a:t>
            </a:r>
            <a:r>
              <a:rPr lang="nl-NL" dirty="0">
                <a:hlinkClick r:id="rId2"/>
              </a:rPr>
              <a:t>LINQ overview - .NET | Microsoft </a:t>
            </a:r>
            <a:r>
              <a:rPr lang="nl-NL" dirty="0" smtClean="0">
                <a:hlinkClick r:id="rId2"/>
              </a:rPr>
              <a:t>Docs</a:t>
            </a:r>
            <a:r>
              <a:rPr lang="nl-NL" dirty="0" smtClean="0"/>
              <a:t>.  Supported in 44 languages!  Nice slide set: </a:t>
            </a:r>
            <a:r>
              <a:rPr lang="nl-NL" dirty="0" smtClean="0">
                <a:hlinkClick r:id="rId3"/>
              </a:rPr>
              <a:t>here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Examples of LINQ queries: </a:t>
            </a:r>
            <a:r>
              <a:rPr lang="en-US" dirty="0" smtClean="0">
                <a:hlinkClick r:id="rId4"/>
              </a:rPr>
              <a:t>Write </a:t>
            </a:r>
            <a:r>
              <a:rPr lang="en-US" dirty="0">
                <a:hlinkClick r:id="rId4"/>
              </a:rPr>
              <a:t>LINQ queries in C# | Microsoft </a:t>
            </a:r>
            <a:r>
              <a:rPr lang="en-US" dirty="0" smtClean="0">
                <a:hlinkClick r:id="rId4"/>
              </a:rPr>
              <a:t>Docs</a:t>
            </a: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Pandas, for Python:</a:t>
            </a:r>
          </a:p>
          <a:p>
            <a:r>
              <a:rPr lang="en-US" sz="2400" dirty="0">
                <a:solidFill>
                  <a:srgbClr val="0070C0"/>
                </a:solidFill>
                <a:hlinkClick r:id="rId5"/>
              </a:rPr>
              <a:t>https://pandas.pydata.org/pandas-docs/stable/getting_started/10min.html</a:t>
            </a:r>
            <a:endParaRPr lang="en-US" sz="2400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2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output from a LINQ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These same solutions create new temporary collections as in-memory data objects all the time.</a:t>
            </a:r>
          </a:p>
          <a:p>
            <a:endParaRPr lang="en-US" dirty="0"/>
          </a:p>
          <a:p>
            <a:r>
              <a:rPr lang="en-US" dirty="0"/>
              <a:t>You can just work with them like other in-memory variables, but you can also write them back to storage.</a:t>
            </a:r>
          </a:p>
          <a:p>
            <a:endParaRPr lang="en-US" dirty="0"/>
          </a:p>
          <a:p>
            <a:r>
              <a:rPr lang="en-US" dirty="0"/>
              <a:t>And you can do in-place updates too, but this is not as common.  For many reasons the cloud is often a world of “immutable” data (write-once, read as often as you like).  New versions are often preferable to updating old versions.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5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Strange HDFS limitation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using the HDFS file system there is an extra issue to know about.</a:t>
            </a:r>
            <a:endParaRPr lang="en-US" dirty="0"/>
          </a:p>
          <a:p>
            <a:r>
              <a:rPr lang="en-US" dirty="0" smtClean="0"/>
              <a:t>HDFS only allows file </a:t>
            </a:r>
            <a:r>
              <a:rPr lang="en-US" b="1" dirty="0" smtClean="0"/>
              <a:t>creation, replace</a:t>
            </a:r>
            <a:r>
              <a:rPr lang="en-US" dirty="0" smtClean="0"/>
              <a:t> and </a:t>
            </a:r>
            <a:r>
              <a:rPr lang="en-US" b="1" dirty="0"/>
              <a:t>append</a:t>
            </a:r>
            <a:r>
              <a:rPr lang="en-US" dirty="0" smtClean="0"/>
              <a:t> – to update a file, you must delete the old copy and replace it with a new version!</a:t>
            </a:r>
          </a:p>
          <a:p>
            <a:endParaRPr lang="en-US" dirty="0"/>
          </a:p>
          <a:p>
            <a:r>
              <a:rPr lang="en-US" dirty="0" smtClean="0"/>
              <a:t>This is tied to the way that Apache Hadoop handles rollback in </a:t>
            </a:r>
            <a:r>
              <a:rPr lang="en-US" dirty="0" err="1" smtClean="0"/>
              <a:t>MapReduce</a:t>
            </a:r>
            <a:r>
              <a:rPr lang="en-US" dirty="0" smtClean="0"/>
              <a:t> jobs.  But it fits nicely with systems like </a:t>
            </a:r>
            <a:r>
              <a:rPr lang="en-US" dirty="0" err="1" smtClean="0"/>
              <a:t>CosmosDB</a:t>
            </a:r>
            <a:r>
              <a:rPr lang="en-US" dirty="0" smtClean="0"/>
              <a:t> and Cascade that have a concept of versions – you can’t change a version but you can create a new one.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data?  Persistent?  Or </a:t>
            </a:r>
            <a:r>
              <a:rPr lang="en-US" u="sng" dirty="0"/>
              <a:t>both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curious thing about the cloud is that we often do almost all our computing on temporary data!  </a:t>
            </a:r>
          </a:p>
          <a:p>
            <a:endParaRPr lang="en-US" dirty="0" smtClean="0"/>
          </a:p>
          <a:p>
            <a:r>
              <a:rPr lang="en-US" dirty="0" smtClean="0"/>
              <a:t>Original input is normally </a:t>
            </a:r>
            <a:r>
              <a:rPr lang="en-US" dirty="0"/>
              <a:t>held for a fixed period.  But </a:t>
            </a:r>
            <a:r>
              <a:rPr lang="en-US" dirty="0" smtClean="0"/>
              <a:t>anything derived from the input is viewed as temporary: we can create it again if necessary! 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So, most cloud </a:t>
            </a:r>
            <a:r>
              <a:rPr lang="en-US" dirty="0" smtClean="0"/>
              <a:t>computing frameworks expect you to specify which data is temporary and which will be persistent.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1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77C15-B43B-41A2-AE7C-933200DE0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0E11F-5D44-400A-8621-C8EF55F47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today’s cloud platforms, data is big and often sharded all the time.</a:t>
            </a:r>
          </a:p>
          <a:p>
            <a:endParaRPr lang="en-US" dirty="0"/>
          </a:p>
          <a:p>
            <a:r>
              <a:rPr lang="en-US" dirty="0"/>
              <a:t>Tools like Pandas and LINQ make it very easy to compute on this data, especially if we can think of it as have some kind of regular structure.</a:t>
            </a:r>
          </a:p>
          <a:p>
            <a:endParaRPr lang="en-US" dirty="0"/>
          </a:p>
          <a:p>
            <a:r>
              <a:rPr lang="en-US" dirty="0"/>
              <a:t>We haven’t yet seen them, but there are also powerful packages to take less-structured forms of data, like web pages, and turn them into more structured summary data objects.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C030F6-79B7-47C6-8DA6-4DA4F746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9E1C1-40D1-43A6-BEDF-734217D22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and Unstructured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example with a photo collection.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We could take a set of photos and </a:t>
            </a:r>
            <a:r>
              <a:rPr lang="en-US" i="1" dirty="0"/>
              <a:t>segment </a:t>
            </a:r>
            <a:r>
              <a:rPr lang="en-US" dirty="0"/>
              <a:t>them to outline the objects in the image: fences, plants, cows, dogs, etc.</a:t>
            </a:r>
          </a:p>
          <a:p>
            <a:endParaRPr lang="en-US" dirty="0"/>
          </a:p>
          <a:p>
            <a:r>
              <a:rPr lang="en-US" dirty="0"/>
              <a:t>Then we can tag the objects: this is Bessie the cow, that is Scruffy the dog, over there is the milking barn.  And finally, we could make one table per photo with a row for each of the tagged objects within the photo.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pipelines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fact the big cloud companies have huge automated pipelines that do exactly this task.</a:t>
            </a:r>
          </a:p>
          <a:p>
            <a:endParaRPr lang="en-US" dirty="0"/>
          </a:p>
          <a:p>
            <a:r>
              <a:rPr lang="en-US" dirty="0" smtClean="0"/>
              <a:t>Photos are uploaded into, say, Facebook.  Then in big batches they are auto-segmented, tagged to identify the people, and this in turn allows them to repost to the feeds of friends of those people.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1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pipelines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Notice that the sequence would have a database query in it: first, the people in a photo are often friends of the person who uploaded it.</a:t>
            </a:r>
          </a:p>
          <a:p>
            <a:endParaRPr lang="en-US" dirty="0" smtClean="0"/>
          </a:p>
          <a:p>
            <a:r>
              <a:rPr lang="en-US" dirty="0" smtClean="0"/>
              <a:t>… so the </a:t>
            </a:r>
            <a:r>
              <a:rPr lang="en-US" dirty="0" err="1" smtClean="0"/>
              <a:t>autotagger</a:t>
            </a:r>
            <a:r>
              <a:rPr lang="en-US" dirty="0" smtClean="0"/>
              <a:t> would want a list of those friends as an input.</a:t>
            </a:r>
          </a:p>
          <a:p>
            <a:endParaRPr lang="en-US" dirty="0"/>
          </a:p>
          <a:p>
            <a:r>
              <a:rPr lang="en-US" dirty="0" smtClean="0"/>
              <a:t>Then the </a:t>
            </a:r>
            <a:r>
              <a:rPr lang="en-US" dirty="0" err="1" smtClean="0"/>
              <a:t>autotagger</a:t>
            </a:r>
            <a:r>
              <a:rPr lang="en-US" dirty="0" smtClean="0"/>
              <a:t> would probably want to find prior photos of those individuals: a second query that returns a list of photos.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7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photo and its meta-data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389947"/>
              </p:ext>
            </p:extLst>
          </p:nvPr>
        </p:nvGraphicFramePr>
        <p:xfrm>
          <a:off x="4446739" y="2411260"/>
          <a:ext cx="747699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869">
                  <a:extLst>
                    <a:ext uri="{9D8B030D-6E8A-4147-A177-3AD203B41FA5}">
                      <a16:colId xmlns:a16="http://schemas.microsoft.com/office/drawing/2014/main" val="940151034"/>
                    </a:ext>
                  </a:extLst>
                </a:gridCol>
                <a:gridCol w="3582444">
                  <a:extLst>
                    <a:ext uri="{9D8B030D-6E8A-4147-A177-3AD203B41FA5}">
                      <a16:colId xmlns:a16="http://schemas.microsoft.com/office/drawing/2014/main" val="661024605"/>
                    </a:ext>
                  </a:extLst>
                </a:gridCol>
                <a:gridCol w="2754683">
                  <a:extLst>
                    <a:ext uri="{9D8B030D-6E8A-4147-A177-3AD203B41FA5}">
                      <a16:colId xmlns:a16="http://schemas.microsoft.com/office/drawing/2014/main" val="39760059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ADDITIONAL_VALUE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252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42°26'26.27" N -76°29'47.80"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517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Bessie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80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Daisy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829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Scruffy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114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</a:t>
                      </a:r>
                      <a:r>
                        <a:rPr lang="en-US" baseline="0" dirty="0"/>
                        <a:t> 15, 2020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10:18.25.821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097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Bldg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Milking</a:t>
                      </a:r>
                      <a:r>
                        <a:rPr lang="en-US" baseline="0" dirty="0"/>
                        <a:t> shed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010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Farmer Jim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</a:t>
                      </a:r>
                      <a:r>
                        <a:rPr lang="en-US" baseline="0" dirty="0"/>
                        <a:t> #71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030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Bldg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Farm</a:t>
                      </a:r>
                      <a:r>
                        <a:rPr lang="en-US" baseline="0" dirty="0"/>
                        <a:t> House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85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Vehicle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#33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849309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82" y="3344449"/>
            <a:ext cx="3762360" cy="159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6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Notice that the meta data had more than one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meta-data fields were put there by the camera, but other applications could add more tags</a:t>
            </a:r>
          </a:p>
          <a:p>
            <a:endParaRPr lang="en-US" dirty="0"/>
          </a:p>
          <a:p>
            <a:r>
              <a:rPr lang="en-US" dirty="0" smtClean="0"/>
              <a:t>Here, some were added by photo analysis applications.  The extra meta-data includes information about a series of objects identified by some sort of computer vision software.</a:t>
            </a:r>
          </a:p>
          <a:p>
            <a:endParaRPr lang="en-US" dirty="0"/>
          </a:p>
          <a:p>
            <a:r>
              <a:rPr lang="en-US" dirty="0" smtClean="0"/>
              <a:t>Each type of meta-data would have its own columns.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http://www.cs.cornell.edu/courses/cs5412/2022sp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7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2705</TotalTime>
  <Words>3005</Words>
  <Application>Microsoft Office PowerPoint</Application>
  <PresentationFormat>Widescreen</PresentationFormat>
  <Paragraphs>473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Arial</vt:lpstr>
      <vt:lpstr>Calibri</vt:lpstr>
      <vt:lpstr>Consolas</vt:lpstr>
      <vt:lpstr>Open Sans</vt:lpstr>
      <vt:lpstr>Tw Cen MT</vt:lpstr>
      <vt:lpstr>Tw Cen MT Condensed</vt:lpstr>
      <vt:lpstr>Wingdings</vt:lpstr>
      <vt:lpstr>Wingdings 3</vt:lpstr>
      <vt:lpstr>Integral</vt:lpstr>
      <vt:lpstr>CS 5412/Lecture 18  Accessing Collections</vt:lpstr>
      <vt:lpstr>Structured and Unstructured Data</vt:lpstr>
      <vt:lpstr>A table</vt:lpstr>
      <vt:lpstr>Structured and Unstructured Data</vt:lpstr>
      <vt:lpstr>Structured and Unstructured Data</vt:lpstr>
      <vt:lpstr>Automated pipelines</vt:lpstr>
      <vt:lpstr>Automated pipelines</vt:lpstr>
      <vt:lpstr>A photo and its meta-data</vt:lpstr>
      <vt:lpstr>Notice that the meta data had more than one source</vt:lpstr>
      <vt:lpstr>JSON files</vt:lpstr>
      <vt:lpstr>Structured and Unstructured Data</vt:lpstr>
      <vt:lpstr>Our challenge: transform data sets</vt:lpstr>
      <vt:lpstr>Example: A composite table</vt:lpstr>
      <vt:lpstr>A structured world!</vt:lpstr>
      <vt:lpstr>Collection Concept</vt:lpstr>
      <vt:lpstr>Structured data can be accessed as a collection</vt:lpstr>
      <vt:lpstr>Programming Language Concepts</vt:lpstr>
      <vt:lpstr>Iterators</vt:lpstr>
      <vt:lpstr>Examples</vt:lpstr>
      <vt:lpstr>Examples</vt:lpstr>
      <vt:lpstr>Examples</vt:lpstr>
      <vt:lpstr>Many cloud storage layers provide iterators as “connectors”</vt:lpstr>
      <vt:lpstr>Examples</vt:lpstr>
      <vt:lpstr>But we can do even better!</vt:lpstr>
      <vt:lpstr>Things to be aware of</vt:lpstr>
      <vt:lpstr>Notice the strange “methods” used here</vt:lpstr>
      <vt:lpstr>LINQ examples</vt:lpstr>
      <vt:lpstr>Example with structs</vt:lpstr>
      <vt:lpstr>Example with Strings</vt:lpstr>
      <vt:lpstr>Azure C#</vt:lpstr>
      <vt:lpstr>Some BOOLINQ.h operators.  The full Microsoft LINQ has more!</vt:lpstr>
      <vt:lpstr>think of LINQ as a NoSQL technology</vt:lpstr>
      <vt:lpstr>So… </vt:lpstr>
      <vt:lpstr>Required Steps</vt:lpstr>
      <vt:lpstr>Each type of cloud has its own way of expressing bindings</vt:lpstr>
      <vt:lpstr>Sequence that we end up with?</vt:lpstr>
      <vt:lpstr>Common ways this can fail?</vt:lpstr>
      <vt:lpstr>OK, now A can talk to S!</vt:lpstr>
      <vt:lpstr>Missing values</vt:lpstr>
      <vt:lpstr>Visiting three good web sites</vt:lpstr>
      <vt:lpstr>Saving output from a LINQ program</vt:lpstr>
      <vt:lpstr>Strange HDFS limitation</vt:lpstr>
      <vt:lpstr>Temporary data?  Persistent?  Or both?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5412:  Topics in Cloud Computing</dc:title>
  <dc:creator>ken</dc:creator>
  <cp:lastModifiedBy>Ken Birman</cp:lastModifiedBy>
  <cp:revision>171</cp:revision>
  <dcterms:created xsi:type="dcterms:W3CDTF">2017-12-19T18:11:25Z</dcterms:created>
  <dcterms:modified xsi:type="dcterms:W3CDTF">2022-03-31T17:05:32Z</dcterms:modified>
</cp:coreProperties>
</file>