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405" r:id="rId3"/>
    <p:sldId id="406" r:id="rId4"/>
    <p:sldId id="404" r:id="rId5"/>
    <p:sldId id="416" r:id="rId6"/>
    <p:sldId id="423" r:id="rId7"/>
    <p:sldId id="417" r:id="rId8"/>
    <p:sldId id="424" r:id="rId9"/>
    <p:sldId id="418" r:id="rId10"/>
    <p:sldId id="419" r:id="rId11"/>
    <p:sldId id="420" r:id="rId12"/>
    <p:sldId id="414" r:id="rId13"/>
    <p:sldId id="402" r:id="rId14"/>
    <p:sldId id="415" r:id="rId15"/>
    <p:sldId id="421" r:id="rId16"/>
    <p:sldId id="284" r:id="rId17"/>
    <p:sldId id="299" r:id="rId18"/>
    <p:sldId id="328" r:id="rId19"/>
    <p:sldId id="330" r:id="rId20"/>
    <p:sldId id="370" r:id="rId21"/>
    <p:sldId id="372" r:id="rId22"/>
    <p:sldId id="399" r:id="rId23"/>
    <p:sldId id="401" r:id="rId24"/>
    <p:sldId id="345" r:id="rId25"/>
    <p:sldId id="347" r:id="rId26"/>
    <p:sldId id="298" r:id="rId27"/>
    <p:sldId id="312" r:id="rId28"/>
    <p:sldId id="335" r:id="rId29"/>
    <p:sldId id="336" r:id="rId30"/>
    <p:sldId id="337" r:id="rId31"/>
    <p:sldId id="338" r:id="rId32"/>
    <p:sldId id="339" r:id="rId33"/>
    <p:sldId id="341" r:id="rId34"/>
    <p:sldId id="342" r:id="rId35"/>
    <p:sldId id="343" r:id="rId36"/>
    <p:sldId id="362" r:id="rId37"/>
    <p:sldId id="366" r:id="rId38"/>
    <p:sldId id="425" r:id="rId39"/>
    <p:sldId id="365" r:id="rId40"/>
    <p:sldId id="369" r:id="rId41"/>
    <p:sldId id="351" r:id="rId42"/>
    <p:sldId id="400" r:id="rId43"/>
    <p:sldId id="385" r:id="rId44"/>
    <p:sldId id="427" r:id="rId45"/>
    <p:sldId id="386" r:id="rId46"/>
    <p:sldId id="387" r:id="rId47"/>
    <p:sldId id="388" r:id="rId48"/>
    <p:sldId id="426" r:id="rId49"/>
    <p:sldId id="391" r:id="rId50"/>
    <p:sldId id="395" r:id="rId51"/>
    <p:sldId id="397" r:id="rId52"/>
    <p:sldId id="422" r:id="rId53"/>
    <p:sldId id="428" r:id="rId54"/>
    <p:sldId id="364"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1E288A-EF0F-48CA-81F0-40136F87D534}">
          <p14:sldIdLst>
            <p14:sldId id="256"/>
            <p14:sldId id="405"/>
            <p14:sldId id="406"/>
            <p14:sldId id="404"/>
            <p14:sldId id="416"/>
            <p14:sldId id="423"/>
            <p14:sldId id="417"/>
            <p14:sldId id="424"/>
            <p14:sldId id="418"/>
            <p14:sldId id="419"/>
            <p14:sldId id="420"/>
            <p14:sldId id="414"/>
            <p14:sldId id="402"/>
            <p14:sldId id="415"/>
            <p14:sldId id="421"/>
            <p14:sldId id="284"/>
            <p14:sldId id="299"/>
            <p14:sldId id="328"/>
            <p14:sldId id="330"/>
            <p14:sldId id="370"/>
            <p14:sldId id="372"/>
            <p14:sldId id="399"/>
            <p14:sldId id="401"/>
            <p14:sldId id="345"/>
            <p14:sldId id="347"/>
            <p14:sldId id="298"/>
            <p14:sldId id="312"/>
            <p14:sldId id="335"/>
            <p14:sldId id="336"/>
            <p14:sldId id="337"/>
            <p14:sldId id="338"/>
            <p14:sldId id="339"/>
            <p14:sldId id="341"/>
            <p14:sldId id="342"/>
            <p14:sldId id="343"/>
            <p14:sldId id="362"/>
            <p14:sldId id="366"/>
            <p14:sldId id="425"/>
            <p14:sldId id="365"/>
            <p14:sldId id="369"/>
            <p14:sldId id="351"/>
            <p14:sldId id="400"/>
            <p14:sldId id="385"/>
            <p14:sldId id="427"/>
            <p14:sldId id="386"/>
            <p14:sldId id="387"/>
            <p14:sldId id="388"/>
            <p14:sldId id="426"/>
            <p14:sldId id="391"/>
            <p14:sldId id="395"/>
            <p14:sldId id="397"/>
            <p14:sldId id="422"/>
            <p14:sldId id="428"/>
            <p14:sldId id="3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33"/>
    <a:srgbClr val="FFABAB"/>
    <a:srgbClr val="92D050"/>
    <a:srgbClr val="FFFF99"/>
    <a:srgbClr val="FFFF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60"/>
  </p:normalViewPr>
  <p:slideViewPr>
    <p:cSldViewPr snapToGrid="0">
      <p:cViewPr varScale="1">
        <p:scale>
          <a:sx n="108" d="100"/>
          <a:sy n="108" d="100"/>
        </p:scale>
        <p:origin x="684" y="108"/>
      </p:cViewPr>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Book2"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550077269588706E-2"/>
          <c:y val="0"/>
          <c:w val="0.84299888205701501"/>
          <c:h val="0.85449735449735398"/>
        </c:manualLayout>
      </c:layout>
      <c:pie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D08F-4363-94E3-521215A258D2}"/>
              </c:ext>
            </c:extLst>
          </c:dPt>
          <c:dPt>
            <c:idx val="1"/>
            <c:bubble3D val="0"/>
            <c:spPr>
              <a:solidFill>
                <a:schemeClr val="accent2"/>
              </a:solidFill>
              <a:ln w="19050">
                <a:noFill/>
              </a:ln>
              <a:effectLst/>
            </c:spPr>
            <c:extLst>
              <c:ext xmlns:c16="http://schemas.microsoft.com/office/drawing/2014/chart" uri="{C3380CC4-5D6E-409C-BE32-E72D297353CC}">
                <c16:uniqueId val="{00000003-D08F-4363-94E3-521215A258D2}"/>
              </c:ext>
            </c:extLst>
          </c:dPt>
          <c:dPt>
            <c:idx val="2"/>
            <c:bubble3D val="0"/>
            <c:spPr>
              <a:solidFill>
                <a:schemeClr val="accent4"/>
              </a:solidFill>
              <a:ln w="19050">
                <a:noFill/>
              </a:ln>
              <a:effectLst/>
            </c:spPr>
            <c:extLst>
              <c:ext xmlns:c16="http://schemas.microsoft.com/office/drawing/2014/chart" uri="{C3380CC4-5D6E-409C-BE32-E72D297353CC}">
                <c16:uniqueId val="{00000005-D08F-4363-94E3-521215A258D2}"/>
              </c:ext>
            </c:extLst>
          </c:dPt>
          <c:dPt>
            <c:idx val="3"/>
            <c:bubble3D val="0"/>
            <c:spPr>
              <a:solidFill>
                <a:schemeClr val="accent2">
                  <a:lumMod val="75000"/>
                </a:schemeClr>
              </a:solidFill>
              <a:ln w="19050">
                <a:noFill/>
              </a:ln>
              <a:effectLst/>
            </c:spPr>
            <c:extLst>
              <c:ext xmlns:c16="http://schemas.microsoft.com/office/drawing/2014/chart" uri="{C3380CC4-5D6E-409C-BE32-E72D297353CC}">
                <c16:uniqueId val="{00000007-D08F-4363-94E3-521215A258D2}"/>
              </c:ext>
            </c:extLst>
          </c:dPt>
          <c:dPt>
            <c:idx val="4"/>
            <c:bubble3D val="0"/>
            <c:spPr>
              <a:solidFill>
                <a:schemeClr val="accent6">
                  <a:lumMod val="60000"/>
                  <a:lumOff val="40000"/>
                </a:schemeClr>
              </a:solidFill>
              <a:ln w="19050">
                <a:noFill/>
              </a:ln>
              <a:effectLst/>
            </c:spPr>
            <c:extLst>
              <c:ext xmlns:c16="http://schemas.microsoft.com/office/drawing/2014/chart" uri="{C3380CC4-5D6E-409C-BE32-E72D297353CC}">
                <c16:uniqueId val="{00000009-D08F-4363-94E3-521215A258D2}"/>
              </c:ext>
            </c:extLst>
          </c:dPt>
          <c:dPt>
            <c:idx val="5"/>
            <c:bubble3D val="0"/>
            <c:spPr>
              <a:solidFill>
                <a:schemeClr val="accent6"/>
              </a:solidFill>
              <a:ln w="19050">
                <a:noFill/>
              </a:ln>
              <a:effectLst/>
            </c:spPr>
            <c:extLst>
              <c:ext xmlns:c16="http://schemas.microsoft.com/office/drawing/2014/chart" uri="{C3380CC4-5D6E-409C-BE32-E72D297353CC}">
                <c16:uniqueId val="{0000000B-D08F-4363-94E3-521215A258D2}"/>
              </c:ext>
            </c:extLst>
          </c:dPt>
          <c:dPt>
            <c:idx val="6"/>
            <c:bubble3D val="0"/>
            <c:spPr>
              <a:solidFill>
                <a:schemeClr val="accent4">
                  <a:lumMod val="75000"/>
                </a:schemeClr>
              </a:solidFill>
              <a:ln w="19050">
                <a:noFill/>
              </a:ln>
              <a:effectLst/>
            </c:spPr>
            <c:extLst>
              <c:ext xmlns:c16="http://schemas.microsoft.com/office/drawing/2014/chart" uri="{C3380CC4-5D6E-409C-BE32-E72D297353CC}">
                <c16:uniqueId val="{0000000D-D08F-4363-94E3-521215A258D2}"/>
              </c:ext>
            </c:extLst>
          </c:dPt>
          <c:dPt>
            <c:idx val="7"/>
            <c:bubble3D val="0"/>
            <c:spPr>
              <a:solidFill>
                <a:schemeClr val="bg1">
                  <a:lumMod val="65000"/>
                </a:schemeClr>
              </a:solidFill>
              <a:ln w="19050">
                <a:noFill/>
              </a:ln>
              <a:effectLst/>
            </c:spPr>
            <c:extLst>
              <c:ext xmlns:c16="http://schemas.microsoft.com/office/drawing/2014/chart" uri="{C3380CC4-5D6E-409C-BE32-E72D297353CC}">
                <c16:uniqueId val="{0000000F-D08F-4363-94E3-521215A258D2}"/>
              </c:ext>
            </c:extLst>
          </c:dPt>
          <c:dPt>
            <c:idx val="8"/>
            <c:bubble3D val="0"/>
            <c:spPr>
              <a:solidFill>
                <a:schemeClr val="accent3">
                  <a:lumMod val="60000"/>
                </a:schemeClr>
              </a:solidFill>
              <a:ln w="19050">
                <a:noFill/>
              </a:ln>
              <a:effectLst/>
            </c:spPr>
            <c:extLst>
              <c:ext xmlns:c16="http://schemas.microsoft.com/office/drawing/2014/chart" uri="{C3380CC4-5D6E-409C-BE32-E72D297353CC}">
                <c16:uniqueId val="{00000011-D08F-4363-94E3-521215A258D2}"/>
              </c:ext>
            </c:extLst>
          </c:dPt>
          <c:dPt>
            <c:idx val="9"/>
            <c:bubble3D val="0"/>
            <c:spPr>
              <a:noFill/>
              <a:ln w="19050">
                <a:noFill/>
              </a:ln>
              <a:effectLst/>
            </c:spPr>
            <c:extLst>
              <c:ext xmlns:c16="http://schemas.microsoft.com/office/drawing/2014/chart" uri="{C3380CC4-5D6E-409C-BE32-E72D297353CC}">
                <c16:uniqueId val="{00000013-D08F-4363-94E3-521215A258D2}"/>
              </c:ext>
            </c:extLst>
          </c:dPt>
          <c:cat>
            <c:strRef>
              <c:f>Sheet1!$A$61:$A$70</c:f>
              <c:strCache>
                <c:ptCount val="10"/>
                <c:pt idx="0">
                  <c:v>f2pool</c:v>
                </c:pt>
                <c:pt idx="1">
                  <c:v>antpool</c:v>
                </c:pt>
                <c:pt idx="2">
                  <c:v>bw.com</c:v>
                </c:pt>
                <c:pt idx="3">
                  <c:v>btcchina</c:v>
                </c:pt>
                <c:pt idx="4">
                  <c:v>kncminer</c:v>
                </c:pt>
                <c:pt idx="5">
                  <c:v>ghash.io</c:v>
                </c:pt>
                <c:pt idx="6">
                  <c:v>btc guild</c:v>
                </c:pt>
                <c:pt idx="7">
                  <c:v>slush</c:v>
                </c:pt>
                <c:pt idx="8">
                  <c:v>eligius</c:v>
                </c:pt>
                <c:pt idx="9">
                  <c:v>others</c:v>
                </c:pt>
              </c:strCache>
            </c:strRef>
          </c:cat>
          <c:val>
            <c:numRef>
              <c:f>Sheet1!$B$61:$B$70</c:f>
              <c:numCache>
                <c:formatCode>General</c:formatCode>
                <c:ptCount val="10"/>
                <c:pt idx="0">
                  <c:v>0.22</c:v>
                </c:pt>
                <c:pt idx="1">
                  <c:v>0.15</c:v>
                </c:pt>
                <c:pt idx="2">
                  <c:v>0.11</c:v>
                </c:pt>
                <c:pt idx="3">
                  <c:v>0.09</c:v>
                </c:pt>
                <c:pt idx="4">
                  <c:v>0.06</c:v>
                </c:pt>
                <c:pt idx="5">
                  <c:v>0.04</c:v>
                </c:pt>
                <c:pt idx="6">
                  <c:v>0.04</c:v>
                </c:pt>
                <c:pt idx="7">
                  <c:v>0.03</c:v>
                </c:pt>
                <c:pt idx="8">
                  <c:v>0.02</c:v>
                </c:pt>
                <c:pt idx="9">
                  <c:v>0.24</c:v>
                </c:pt>
              </c:numCache>
            </c:numRef>
          </c:val>
          <c:extLst>
            <c:ext xmlns:c16="http://schemas.microsoft.com/office/drawing/2014/chart" uri="{C3380CC4-5D6E-409C-BE32-E72D297353CC}">
              <c16:uniqueId val="{00000014-D08F-4363-94E3-521215A258D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3/19/2022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857397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12</a:t>
            </a:fld>
            <a:endParaRPr lang="en-US"/>
          </a:p>
        </p:txBody>
      </p:sp>
    </p:spTree>
    <p:extLst>
      <p:ext uri="{BB962C8B-B14F-4D97-AF65-F5344CB8AC3E}">
        <p14:creationId xmlns:p14="http://schemas.microsoft.com/office/powerpoint/2010/main" val="3330263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13</a:t>
            </a:fld>
            <a:endParaRPr lang="en-US"/>
          </a:p>
        </p:txBody>
      </p:sp>
    </p:spTree>
    <p:extLst>
      <p:ext uri="{BB962C8B-B14F-4D97-AF65-F5344CB8AC3E}">
        <p14:creationId xmlns:p14="http://schemas.microsoft.com/office/powerpoint/2010/main" val="1141645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14</a:t>
            </a:fld>
            <a:endParaRPr lang="en-US"/>
          </a:p>
        </p:txBody>
      </p:sp>
    </p:spTree>
    <p:extLst>
      <p:ext uri="{BB962C8B-B14F-4D97-AF65-F5344CB8AC3E}">
        <p14:creationId xmlns:p14="http://schemas.microsoft.com/office/powerpoint/2010/main" val="3023607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15</a:t>
            </a:fld>
            <a:endParaRPr lang="en-US"/>
          </a:p>
        </p:txBody>
      </p:sp>
    </p:spTree>
    <p:extLst>
      <p:ext uri="{BB962C8B-B14F-4D97-AF65-F5344CB8AC3E}">
        <p14:creationId xmlns:p14="http://schemas.microsoft.com/office/powerpoint/2010/main" val="1762890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16</a:t>
            </a:fld>
            <a:endParaRPr lang="en-US"/>
          </a:p>
        </p:txBody>
      </p:sp>
    </p:spTree>
    <p:extLst>
      <p:ext uri="{BB962C8B-B14F-4D97-AF65-F5344CB8AC3E}">
        <p14:creationId xmlns:p14="http://schemas.microsoft.com/office/powerpoint/2010/main" val="2299510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17</a:t>
            </a:fld>
            <a:endParaRPr lang="en-US"/>
          </a:p>
        </p:txBody>
      </p:sp>
    </p:spTree>
    <p:extLst>
      <p:ext uri="{BB962C8B-B14F-4D97-AF65-F5344CB8AC3E}">
        <p14:creationId xmlns:p14="http://schemas.microsoft.com/office/powerpoint/2010/main" val="2152575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71784-4B83-E640-8DF6-C15442E2D921}" type="slidenum">
              <a:rPr lang="en-US" smtClean="0"/>
              <a:t>18</a:t>
            </a:fld>
            <a:endParaRPr lang="en-US"/>
          </a:p>
        </p:txBody>
      </p:sp>
    </p:spTree>
    <p:extLst>
      <p:ext uri="{BB962C8B-B14F-4D97-AF65-F5344CB8AC3E}">
        <p14:creationId xmlns:p14="http://schemas.microsoft.com/office/powerpoint/2010/main" val="1722110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Unstructured peer-to-peer network</a:t>
            </a:r>
          </a:p>
          <a:p>
            <a:r>
              <a:rPr lang="en-US" dirty="0"/>
              <a:t>Propagation by gossip </a:t>
            </a:r>
          </a:p>
          <a:p>
            <a:r>
              <a:rPr lang="en-US" dirty="0"/>
              <a:t>Talk about</a:t>
            </a:r>
            <a:r>
              <a:rPr lang="en-US" baseline="0" dirty="0"/>
              <a:t> how transaction security prohibits theft. </a:t>
            </a:r>
          </a:p>
          <a:p>
            <a:r>
              <a:rPr lang="en-US" baseline="0" dirty="0"/>
              <a:t>Say we’re not going to deal with </a:t>
            </a:r>
            <a:r>
              <a:rPr lang="en-US" baseline="0" dirty="0" err="1"/>
              <a:t>txns</a:t>
            </a:r>
            <a:r>
              <a:rPr lang="en-US" baseline="0" dirty="0"/>
              <a:t> anymore. </a:t>
            </a:r>
          </a:p>
          <a:p>
            <a:endParaRPr lang="en-US" dirty="0"/>
          </a:p>
        </p:txBody>
      </p:sp>
      <p:sp>
        <p:nvSpPr>
          <p:cNvPr id="4" name="Slide Number Placeholder 3"/>
          <p:cNvSpPr>
            <a:spLocks noGrp="1"/>
          </p:cNvSpPr>
          <p:nvPr>
            <p:ph type="sldNum" sz="quarter" idx="10"/>
          </p:nvPr>
        </p:nvSpPr>
        <p:spPr/>
        <p:txBody>
          <a:bodyPr/>
          <a:lstStyle/>
          <a:p>
            <a:fld id="{85CEE7A6-E435-4E5A-B8FB-4B155C3EA2DD}" type="slidenum">
              <a:rPr lang="en-US" smtClean="0"/>
              <a:t>19</a:t>
            </a:fld>
            <a:endParaRPr lang="en-US"/>
          </a:p>
        </p:txBody>
      </p:sp>
    </p:spTree>
    <p:extLst>
      <p:ext uri="{BB962C8B-B14F-4D97-AF65-F5344CB8AC3E}">
        <p14:creationId xmlns:p14="http://schemas.microsoft.com/office/powerpoint/2010/main" val="2393836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20</a:t>
            </a:fld>
            <a:endParaRPr lang="en-US"/>
          </a:p>
        </p:txBody>
      </p:sp>
    </p:spTree>
    <p:extLst>
      <p:ext uri="{BB962C8B-B14F-4D97-AF65-F5344CB8AC3E}">
        <p14:creationId xmlns:p14="http://schemas.microsoft.com/office/powerpoint/2010/main" val="154858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21</a:t>
            </a:fld>
            <a:endParaRPr lang="en-US"/>
          </a:p>
        </p:txBody>
      </p:sp>
    </p:spTree>
    <p:extLst>
      <p:ext uri="{BB962C8B-B14F-4D97-AF65-F5344CB8AC3E}">
        <p14:creationId xmlns:p14="http://schemas.microsoft.com/office/powerpoint/2010/main" val="2113062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a:t>
            </a:fld>
            <a:endParaRPr lang="en-US"/>
          </a:p>
        </p:txBody>
      </p:sp>
    </p:spTree>
    <p:extLst>
      <p:ext uri="{BB962C8B-B14F-4D97-AF65-F5344CB8AC3E}">
        <p14:creationId xmlns:p14="http://schemas.microsoft.com/office/powerpoint/2010/main" val="1217236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22</a:t>
            </a:fld>
            <a:endParaRPr lang="en-US"/>
          </a:p>
        </p:txBody>
      </p:sp>
    </p:spTree>
    <p:extLst>
      <p:ext uri="{BB962C8B-B14F-4D97-AF65-F5344CB8AC3E}">
        <p14:creationId xmlns:p14="http://schemas.microsoft.com/office/powerpoint/2010/main" val="3785349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23</a:t>
            </a:fld>
            <a:endParaRPr lang="en-US"/>
          </a:p>
        </p:txBody>
      </p:sp>
    </p:spTree>
    <p:extLst>
      <p:ext uri="{BB962C8B-B14F-4D97-AF65-F5344CB8AC3E}">
        <p14:creationId xmlns:p14="http://schemas.microsoft.com/office/powerpoint/2010/main" val="380230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24</a:t>
            </a:fld>
            <a:endParaRPr lang="en-US"/>
          </a:p>
        </p:txBody>
      </p:sp>
    </p:spTree>
    <p:extLst>
      <p:ext uri="{BB962C8B-B14F-4D97-AF65-F5344CB8AC3E}">
        <p14:creationId xmlns:p14="http://schemas.microsoft.com/office/powerpoint/2010/main" val="366640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25</a:t>
            </a:fld>
            <a:endParaRPr lang="en-US"/>
          </a:p>
        </p:txBody>
      </p:sp>
    </p:spTree>
    <p:extLst>
      <p:ext uri="{BB962C8B-B14F-4D97-AF65-F5344CB8AC3E}">
        <p14:creationId xmlns:p14="http://schemas.microsoft.com/office/powerpoint/2010/main" val="2323302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26</a:t>
            </a:fld>
            <a:endParaRPr lang="en-US"/>
          </a:p>
        </p:txBody>
      </p:sp>
    </p:spTree>
    <p:extLst>
      <p:ext uri="{BB962C8B-B14F-4D97-AF65-F5344CB8AC3E}">
        <p14:creationId xmlns:p14="http://schemas.microsoft.com/office/powerpoint/2010/main" val="2118088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27</a:t>
            </a:fld>
            <a:endParaRPr lang="en-US"/>
          </a:p>
        </p:txBody>
      </p:sp>
    </p:spTree>
    <p:extLst>
      <p:ext uri="{BB962C8B-B14F-4D97-AF65-F5344CB8AC3E}">
        <p14:creationId xmlns:p14="http://schemas.microsoft.com/office/powerpoint/2010/main" val="35499491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28</a:t>
            </a:fld>
            <a:endParaRPr lang="en-US"/>
          </a:p>
        </p:txBody>
      </p:sp>
    </p:spTree>
    <p:extLst>
      <p:ext uri="{BB962C8B-B14F-4D97-AF65-F5344CB8AC3E}">
        <p14:creationId xmlns:p14="http://schemas.microsoft.com/office/powerpoint/2010/main" val="3276656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CEE7A6-E435-4E5A-B8FB-4B155C3EA2DD}" type="slidenum">
              <a:rPr lang="en-US" smtClean="0"/>
              <a:t>29</a:t>
            </a:fld>
            <a:endParaRPr lang="en-US"/>
          </a:p>
        </p:txBody>
      </p:sp>
    </p:spTree>
    <p:extLst>
      <p:ext uri="{BB962C8B-B14F-4D97-AF65-F5344CB8AC3E}">
        <p14:creationId xmlns:p14="http://schemas.microsoft.com/office/powerpoint/2010/main" val="36792936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CEE7A6-E435-4E5A-B8FB-4B155C3EA2DD}" type="slidenum">
              <a:rPr lang="en-US" smtClean="0"/>
              <a:t>30</a:t>
            </a:fld>
            <a:endParaRPr lang="en-US"/>
          </a:p>
        </p:txBody>
      </p:sp>
    </p:spTree>
    <p:extLst>
      <p:ext uri="{BB962C8B-B14F-4D97-AF65-F5344CB8AC3E}">
        <p14:creationId xmlns:p14="http://schemas.microsoft.com/office/powerpoint/2010/main" val="42884791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CEE7A6-E435-4E5A-B8FB-4B155C3EA2DD}" type="slidenum">
              <a:rPr lang="en-US" smtClean="0"/>
              <a:t>31</a:t>
            </a:fld>
            <a:endParaRPr lang="en-US"/>
          </a:p>
        </p:txBody>
      </p:sp>
    </p:spTree>
    <p:extLst>
      <p:ext uri="{BB962C8B-B14F-4D97-AF65-F5344CB8AC3E}">
        <p14:creationId xmlns:p14="http://schemas.microsoft.com/office/powerpoint/2010/main" val="1697182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1965824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Mining total: 21 million at 2140 </a:t>
            </a:r>
          </a:p>
        </p:txBody>
      </p:sp>
      <p:sp>
        <p:nvSpPr>
          <p:cNvPr id="4" name="Slide Number Placeholder 3"/>
          <p:cNvSpPr>
            <a:spLocks noGrp="1"/>
          </p:cNvSpPr>
          <p:nvPr>
            <p:ph type="sldNum" sz="quarter" idx="10"/>
          </p:nvPr>
        </p:nvSpPr>
        <p:spPr/>
        <p:txBody>
          <a:bodyPr/>
          <a:lstStyle/>
          <a:p>
            <a:fld id="{85CEE7A6-E435-4E5A-B8FB-4B155C3EA2DD}" type="slidenum">
              <a:rPr lang="en-US" smtClean="0"/>
              <a:t>32</a:t>
            </a:fld>
            <a:endParaRPr lang="en-US"/>
          </a:p>
        </p:txBody>
      </p:sp>
    </p:spTree>
    <p:extLst>
      <p:ext uri="{BB962C8B-B14F-4D97-AF65-F5344CB8AC3E}">
        <p14:creationId xmlns:p14="http://schemas.microsoft.com/office/powerpoint/2010/main" val="15247587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33</a:t>
            </a:fld>
            <a:endParaRPr lang="en-US"/>
          </a:p>
        </p:txBody>
      </p:sp>
    </p:spTree>
    <p:extLst>
      <p:ext uri="{BB962C8B-B14F-4D97-AF65-F5344CB8AC3E}">
        <p14:creationId xmlns:p14="http://schemas.microsoft.com/office/powerpoint/2010/main" val="8329021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5CEE7A6-E435-4E5A-B8FB-4B155C3EA2DD}" type="slidenum">
              <a:rPr lang="en-US" smtClean="0"/>
              <a:t>34</a:t>
            </a:fld>
            <a:endParaRPr lang="en-US"/>
          </a:p>
        </p:txBody>
      </p:sp>
    </p:spTree>
    <p:extLst>
      <p:ext uri="{BB962C8B-B14F-4D97-AF65-F5344CB8AC3E}">
        <p14:creationId xmlns:p14="http://schemas.microsoft.com/office/powerpoint/2010/main" val="25795963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DECIDE step as in classical consensus </a:t>
            </a:r>
          </a:p>
          <a:p>
            <a:r>
              <a:rPr lang="en-US" dirty="0"/>
              <a:t>Making it difficult enough for attacker to out-run. </a:t>
            </a:r>
          </a:p>
        </p:txBody>
      </p:sp>
      <p:sp>
        <p:nvSpPr>
          <p:cNvPr id="4" name="Slide Number Placeholder 3"/>
          <p:cNvSpPr>
            <a:spLocks noGrp="1"/>
          </p:cNvSpPr>
          <p:nvPr>
            <p:ph type="sldNum" sz="quarter" idx="10"/>
          </p:nvPr>
        </p:nvSpPr>
        <p:spPr/>
        <p:txBody>
          <a:bodyPr/>
          <a:lstStyle/>
          <a:p>
            <a:fld id="{85CEE7A6-E435-4E5A-B8FB-4B155C3EA2DD}" type="slidenum">
              <a:rPr lang="en-US" smtClean="0"/>
              <a:t>35</a:t>
            </a:fld>
            <a:endParaRPr lang="en-US"/>
          </a:p>
        </p:txBody>
      </p:sp>
    </p:spTree>
    <p:extLst>
      <p:ext uri="{BB962C8B-B14F-4D97-AF65-F5344CB8AC3E}">
        <p14:creationId xmlns:p14="http://schemas.microsoft.com/office/powerpoint/2010/main" val="29242624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36</a:t>
            </a:fld>
            <a:endParaRPr lang="en-US"/>
          </a:p>
        </p:txBody>
      </p:sp>
    </p:spTree>
    <p:extLst>
      <p:ext uri="{BB962C8B-B14F-4D97-AF65-F5344CB8AC3E}">
        <p14:creationId xmlns:p14="http://schemas.microsoft.com/office/powerpoint/2010/main" val="36709234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37</a:t>
            </a:fld>
            <a:endParaRPr lang="en-US"/>
          </a:p>
        </p:txBody>
      </p:sp>
    </p:spTree>
    <p:extLst>
      <p:ext uri="{BB962C8B-B14F-4D97-AF65-F5344CB8AC3E}">
        <p14:creationId xmlns:p14="http://schemas.microsoft.com/office/powerpoint/2010/main" val="14587435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38</a:t>
            </a:fld>
            <a:endParaRPr lang="en-US"/>
          </a:p>
        </p:txBody>
      </p:sp>
    </p:spTree>
    <p:extLst>
      <p:ext uri="{BB962C8B-B14F-4D97-AF65-F5344CB8AC3E}">
        <p14:creationId xmlns:p14="http://schemas.microsoft.com/office/powerpoint/2010/main" val="4735859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39</a:t>
            </a:fld>
            <a:endParaRPr lang="en-US"/>
          </a:p>
        </p:txBody>
      </p:sp>
    </p:spTree>
    <p:extLst>
      <p:ext uri="{BB962C8B-B14F-4D97-AF65-F5344CB8AC3E}">
        <p14:creationId xmlns:p14="http://schemas.microsoft.com/office/powerpoint/2010/main" val="35521149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40</a:t>
            </a:fld>
            <a:endParaRPr lang="en-US"/>
          </a:p>
        </p:txBody>
      </p:sp>
    </p:spTree>
    <p:extLst>
      <p:ext uri="{BB962C8B-B14F-4D97-AF65-F5344CB8AC3E}">
        <p14:creationId xmlns:p14="http://schemas.microsoft.com/office/powerpoint/2010/main" val="17264410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41</a:t>
            </a:fld>
            <a:endParaRPr lang="en-US"/>
          </a:p>
        </p:txBody>
      </p:sp>
    </p:spTree>
    <p:extLst>
      <p:ext uri="{BB962C8B-B14F-4D97-AF65-F5344CB8AC3E}">
        <p14:creationId xmlns:p14="http://schemas.microsoft.com/office/powerpoint/2010/main" val="647907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some ways this lecture recaps the one from Thursday, but it has some additional ideas too that we didn’t see on Thursday.</a:t>
            </a:r>
          </a:p>
          <a:p>
            <a:endParaRPr lang="en-US" dirty="0"/>
          </a:p>
          <a:p>
            <a:r>
              <a:rPr lang="en-US" dirty="0"/>
              <a:t>Partly our focus is on the aggressive uptake of Blockchain, but then we’ll be asking what elements need to be more mature in order to really use these solutions in a farming setting.</a:t>
            </a:r>
          </a:p>
        </p:txBody>
      </p:sp>
      <p:sp>
        <p:nvSpPr>
          <p:cNvPr id="4" name="Slide Number Placeholder 3"/>
          <p:cNvSpPr>
            <a:spLocks noGrp="1"/>
          </p:cNvSpPr>
          <p:nvPr>
            <p:ph type="sldNum" sz="quarter" idx="5"/>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29428865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42</a:t>
            </a:fld>
            <a:endParaRPr lang="en-US"/>
          </a:p>
        </p:txBody>
      </p:sp>
    </p:spTree>
    <p:extLst>
      <p:ext uri="{BB962C8B-B14F-4D97-AF65-F5344CB8AC3E}">
        <p14:creationId xmlns:p14="http://schemas.microsoft.com/office/powerpoint/2010/main" val="26790376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Something to understand is that a branch for them is not a fork.  A branch occurs when a non-adversarial part of the system is temporarily disconnected and later able to reconnect.  But it isn’t attacking their chain.  They just want availability with partitioning events.</a:t>
            </a:r>
          </a:p>
        </p:txBody>
      </p:sp>
      <p:sp>
        <p:nvSpPr>
          <p:cNvPr id="4" name="Slide Number Placeholder 3"/>
          <p:cNvSpPr>
            <a:spLocks noGrp="1"/>
          </p:cNvSpPr>
          <p:nvPr>
            <p:ph type="sldNum" sz="quarter" idx="5"/>
          </p:nvPr>
        </p:nvSpPr>
        <p:spPr/>
        <p:txBody>
          <a:bodyPr/>
          <a:lstStyle/>
          <a:p>
            <a:fld id="{DACDC88A-CD66-4609-884B-39722DAC333B}" type="slidenum">
              <a:rPr lang="en-US" smtClean="0"/>
              <a:t>43</a:t>
            </a:fld>
            <a:endParaRPr lang="en-US"/>
          </a:p>
        </p:txBody>
      </p:sp>
    </p:spTree>
    <p:extLst>
      <p:ext uri="{BB962C8B-B14F-4D97-AF65-F5344CB8AC3E}">
        <p14:creationId xmlns:p14="http://schemas.microsoft.com/office/powerpoint/2010/main" val="4482234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make the branches more trusted they use this concept that so many nodes see the events that most of them must be trustworthy (under their assumptions)</a:t>
            </a:r>
          </a:p>
        </p:txBody>
      </p:sp>
      <p:sp>
        <p:nvSpPr>
          <p:cNvPr id="4" name="Slide Number Placeholder 3"/>
          <p:cNvSpPr>
            <a:spLocks noGrp="1"/>
          </p:cNvSpPr>
          <p:nvPr>
            <p:ph type="sldNum" sz="quarter" idx="5"/>
          </p:nvPr>
        </p:nvSpPr>
        <p:spPr/>
        <p:txBody>
          <a:bodyPr/>
          <a:lstStyle/>
          <a:p>
            <a:fld id="{DACDC88A-CD66-4609-884B-39722DAC333B}" type="slidenum">
              <a:rPr lang="en-US" smtClean="0"/>
              <a:t>45</a:t>
            </a:fld>
            <a:endParaRPr lang="en-US"/>
          </a:p>
        </p:txBody>
      </p:sp>
    </p:spTree>
    <p:extLst>
      <p:ext uri="{BB962C8B-B14F-4D97-AF65-F5344CB8AC3E}">
        <p14:creationId xmlns:p14="http://schemas.microsoft.com/office/powerpoint/2010/main" val="15803562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support chain holds pointers into the IoT chain.</a:t>
            </a:r>
          </a:p>
        </p:txBody>
      </p:sp>
      <p:sp>
        <p:nvSpPr>
          <p:cNvPr id="4" name="Slide Number Placeholder 3"/>
          <p:cNvSpPr>
            <a:spLocks noGrp="1"/>
          </p:cNvSpPr>
          <p:nvPr>
            <p:ph type="sldNum" sz="quarter" idx="5"/>
          </p:nvPr>
        </p:nvSpPr>
        <p:spPr/>
        <p:txBody>
          <a:bodyPr/>
          <a:lstStyle/>
          <a:p>
            <a:fld id="{DACDC88A-CD66-4609-884B-39722DAC333B}" type="slidenum">
              <a:rPr lang="en-US" smtClean="0"/>
              <a:t>46</a:t>
            </a:fld>
            <a:endParaRPr lang="en-US"/>
          </a:p>
        </p:txBody>
      </p:sp>
    </p:spTree>
    <p:extLst>
      <p:ext uri="{BB962C8B-B14F-4D97-AF65-F5344CB8AC3E}">
        <p14:creationId xmlns:p14="http://schemas.microsoft.com/office/powerpoint/2010/main" val="39227284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47</a:t>
            </a:fld>
            <a:endParaRPr lang="en-US"/>
          </a:p>
        </p:txBody>
      </p:sp>
    </p:spTree>
    <p:extLst>
      <p:ext uri="{BB962C8B-B14F-4D97-AF65-F5344CB8AC3E}">
        <p14:creationId xmlns:p14="http://schemas.microsoft.com/office/powerpoint/2010/main" val="31635404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requiring conflict-freedom they rule out an issue we will discuss in a moment.   Their CRDT language offers a form of programmability, like a restriction on Ethereum.</a:t>
            </a:r>
          </a:p>
        </p:txBody>
      </p:sp>
      <p:sp>
        <p:nvSpPr>
          <p:cNvPr id="4" name="Slide Number Placeholder 3"/>
          <p:cNvSpPr>
            <a:spLocks noGrp="1"/>
          </p:cNvSpPr>
          <p:nvPr>
            <p:ph type="sldNum" sz="quarter" idx="5"/>
          </p:nvPr>
        </p:nvSpPr>
        <p:spPr/>
        <p:txBody>
          <a:bodyPr/>
          <a:lstStyle/>
          <a:p>
            <a:fld id="{DACDC88A-CD66-4609-884B-39722DAC333B}" type="slidenum">
              <a:rPr lang="en-US" smtClean="0"/>
              <a:t>49</a:t>
            </a:fld>
            <a:endParaRPr lang="en-US"/>
          </a:p>
        </p:txBody>
      </p:sp>
    </p:spTree>
    <p:extLst>
      <p:ext uri="{BB962C8B-B14F-4D97-AF65-F5344CB8AC3E}">
        <p14:creationId xmlns:p14="http://schemas.microsoft.com/office/powerpoint/2010/main" val="29213352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think of the chain as having a kind of state machine floating down it and evaluating data and transactional logic.</a:t>
            </a:r>
          </a:p>
        </p:txBody>
      </p:sp>
      <p:sp>
        <p:nvSpPr>
          <p:cNvPr id="4" name="Slide Number Placeholder 3"/>
          <p:cNvSpPr>
            <a:spLocks noGrp="1"/>
          </p:cNvSpPr>
          <p:nvPr>
            <p:ph type="sldNum" sz="quarter" idx="5"/>
          </p:nvPr>
        </p:nvSpPr>
        <p:spPr/>
        <p:txBody>
          <a:bodyPr/>
          <a:lstStyle/>
          <a:p>
            <a:fld id="{DACDC88A-CD66-4609-884B-39722DAC333B}" type="slidenum">
              <a:rPr lang="en-US" smtClean="0"/>
              <a:t>50</a:t>
            </a:fld>
            <a:endParaRPr lang="en-US"/>
          </a:p>
        </p:txBody>
      </p:sp>
    </p:spTree>
    <p:extLst>
      <p:ext uri="{BB962C8B-B14F-4D97-AF65-F5344CB8AC3E}">
        <p14:creationId xmlns:p14="http://schemas.microsoft.com/office/powerpoint/2010/main" val="8472934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have a working link to the demo, sorry!</a:t>
            </a:r>
          </a:p>
        </p:txBody>
      </p:sp>
      <p:sp>
        <p:nvSpPr>
          <p:cNvPr id="4" name="Slide Number Placeholder 3"/>
          <p:cNvSpPr>
            <a:spLocks noGrp="1"/>
          </p:cNvSpPr>
          <p:nvPr>
            <p:ph type="sldNum" sz="quarter" idx="5"/>
          </p:nvPr>
        </p:nvSpPr>
        <p:spPr/>
        <p:txBody>
          <a:bodyPr/>
          <a:lstStyle/>
          <a:p>
            <a:fld id="{DACDC88A-CD66-4609-884B-39722DAC333B}" type="slidenum">
              <a:rPr lang="en-US" smtClean="0"/>
              <a:t>51</a:t>
            </a:fld>
            <a:endParaRPr lang="en-US"/>
          </a:p>
        </p:txBody>
      </p:sp>
    </p:spTree>
    <p:extLst>
      <p:ext uri="{BB962C8B-B14F-4D97-AF65-F5344CB8AC3E}">
        <p14:creationId xmlns:p14="http://schemas.microsoft.com/office/powerpoint/2010/main" val="22434057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Vegvisir’s</a:t>
            </a:r>
            <a:r>
              <a:rPr lang="en-US" dirty="0"/>
              <a:t> answer right now is that “these kinds of things can’t occur” because of the CRDT rules, but in practical systems, that might be too strong an assumption.  Maybe we can’t just outlaw conflicting events.</a:t>
            </a:r>
          </a:p>
          <a:p>
            <a:endParaRPr lang="en-US" dirty="0"/>
          </a:p>
          <a:p>
            <a:r>
              <a:rPr lang="en-US" dirty="0"/>
              <a:t>Also, they overlook the questions tied to sensor trust mentioned earlier.  The ones involving sensor failure raised in Meta are also relevant here.</a:t>
            </a:r>
          </a:p>
        </p:txBody>
      </p:sp>
      <p:sp>
        <p:nvSpPr>
          <p:cNvPr id="4" name="Slide Number Placeholder 3"/>
          <p:cNvSpPr>
            <a:spLocks noGrp="1"/>
          </p:cNvSpPr>
          <p:nvPr>
            <p:ph type="sldNum" sz="quarter" idx="5"/>
          </p:nvPr>
        </p:nvSpPr>
        <p:spPr/>
        <p:txBody>
          <a:bodyPr/>
          <a:lstStyle/>
          <a:p>
            <a:fld id="{DACDC88A-CD66-4609-884B-39722DAC333B}" type="slidenum">
              <a:rPr lang="en-US" smtClean="0"/>
              <a:t>52</a:t>
            </a:fld>
            <a:endParaRPr lang="en-US"/>
          </a:p>
        </p:txBody>
      </p:sp>
    </p:spTree>
    <p:extLst>
      <p:ext uri="{BB962C8B-B14F-4D97-AF65-F5344CB8AC3E}">
        <p14:creationId xmlns:p14="http://schemas.microsoft.com/office/powerpoint/2010/main" val="6820647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54</a:t>
            </a:fld>
            <a:endParaRPr lang="en-US"/>
          </a:p>
        </p:txBody>
      </p:sp>
    </p:spTree>
    <p:extLst>
      <p:ext uri="{BB962C8B-B14F-4D97-AF65-F5344CB8AC3E}">
        <p14:creationId xmlns:p14="http://schemas.microsoft.com/office/powerpoint/2010/main" val="1863728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Nonetheless there is keen interest in actually using </a:t>
            </a:r>
            <a:r>
              <a:rPr lang="en-US" dirty="0" err="1"/>
              <a:t>BlockChain</a:t>
            </a:r>
            <a:r>
              <a:rPr lang="en-US" dirty="0"/>
              <a:t> on farms.  Why?</a:t>
            </a:r>
          </a:p>
        </p:txBody>
      </p:sp>
      <p:sp>
        <p:nvSpPr>
          <p:cNvPr id="4" name="Slide Number Placeholder 3"/>
          <p:cNvSpPr>
            <a:spLocks noGrp="1"/>
          </p:cNvSpPr>
          <p:nvPr>
            <p:ph type="sldNum" sz="quarter" idx="5"/>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3372457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core issue.  To trust that some particular record “tells me something” I need to know what device generated it and why it was the proper device to play that role at that time, and how the system authenticated it, and how it was calibrated, and maybe even whether the record is confirmed by redundant readings.</a:t>
            </a:r>
          </a:p>
          <a:p>
            <a:endParaRPr lang="en-US" dirty="0"/>
          </a:p>
          <a:p>
            <a:r>
              <a:rPr lang="en-US" dirty="0"/>
              <a:t>Without that information, it is just a number claiming to be relevant to my task, but with no real basis for trust in the underlying source of the data – yes, it wasn’t tampered with </a:t>
            </a:r>
            <a:r>
              <a:rPr lang="en-US" i="1" dirty="0"/>
              <a:t>after being put in the chain</a:t>
            </a:r>
            <a:r>
              <a:rPr lang="en-US" dirty="0"/>
              <a:t> but who knows about whether the sensor is even a legitimate part of the system?</a:t>
            </a:r>
          </a:p>
        </p:txBody>
      </p:sp>
      <p:sp>
        <p:nvSpPr>
          <p:cNvPr id="4" name="Slide Number Placeholder 3"/>
          <p:cNvSpPr>
            <a:spLocks noGrp="1"/>
          </p:cNvSpPr>
          <p:nvPr>
            <p:ph type="sldNum" sz="quarter" idx="5"/>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277522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91838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10</a:t>
            </a:fld>
            <a:endParaRPr lang="en-US"/>
          </a:p>
        </p:txBody>
      </p:sp>
    </p:spTree>
    <p:extLst>
      <p:ext uri="{BB962C8B-B14F-4D97-AF65-F5344CB8AC3E}">
        <p14:creationId xmlns:p14="http://schemas.microsoft.com/office/powerpoint/2010/main" val="3438006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the basis for believing time needs study.</a:t>
            </a:r>
          </a:p>
        </p:txBody>
      </p:sp>
      <p:sp>
        <p:nvSpPr>
          <p:cNvPr id="4" name="Slide Number Placeholder 3"/>
          <p:cNvSpPr>
            <a:spLocks noGrp="1"/>
          </p:cNvSpPr>
          <p:nvPr>
            <p:ph type="sldNum" sz="quarter" idx="5"/>
          </p:nvPr>
        </p:nvSpPr>
        <p:spPr/>
        <p:txBody>
          <a:bodyPr/>
          <a:lstStyle/>
          <a:p>
            <a:fld id="{DACDC88A-CD66-4609-884B-39722DAC333B}" type="slidenum">
              <a:rPr lang="en-US" smtClean="0"/>
              <a:t>11</a:t>
            </a:fld>
            <a:endParaRPr lang="en-US"/>
          </a:p>
        </p:txBody>
      </p:sp>
    </p:spTree>
    <p:extLst>
      <p:ext uri="{BB962C8B-B14F-4D97-AF65-F5344CB8AC3E}">
        <p14:creationId xmlns:p14="http://schemas.microsoft.com/office/powerpoint/2010/main" val="2119969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CBEF4AFC-C831-41F8-91E9-92CA5131521D}" type="datetime1">
              <a:rPr lang="en-US" smtClean="0"/>
              <a:t>3/19/2022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F4F2C-9426-496B-B500-D7E53ED05EAF}" type="datetime1">
              <a:rPr lang="en-US" smtClean="0"/>
              <a:t>3/19/2022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CA1582-D6CB-4FA5-8F29-A39B643E861D}" type="datetime1">
              <a:rPr lang="en-US" smtClean="0"/>
              <a:t>3/19/2022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514"/>
            <a:ext cx="12192000" cy="593304"/>
          </a:xfrm>
          <a:prstGeom prst="rect">
            <a:avLst/>
          </a:prstGeom>
        </p:spPr>
        <p:txBody>
          <a:bodyPr>
            <a:spAutoFit/>
          </a:bodyPr>
          <a:lstStyle>
            <a:lvl1pPr algn="ctr">
              <a:defRPr sz="4000" b="1">
                <a:solidFill>
                  <a:schemeClr val="accent5"/>
                </a:solidFill>
                <a:latin typeface="+mn-lt"/>
              </a:defRPr>
            </a:lvl1pPr>
          </a:lstStyle>
          <a:p>
            <a:r>
              <a:rPr lang="en-US" dirty="0"/>
              <a:t>Click to edit Master title style</a:t>
            </a:r>
          </a:p>
        </p:txBody>
      </p:sp>
      <p:sp>
        <p:nvSpPr>
          <p:cNvPr id="4" name="TextBox 3"/>
          <p:cNvSpPr txBox="1"/>
          <p:nvPr userDrawn="1"/>
        </p:nvSpPr>
        <p:spPr>
          <a:xfrm>
            <a:off x="11728412" y="6488668"/>
            <a:ext cx="463588" cy="369332"/>
          </a:xfrm>
          <a:prstGeom prst="rect">
            <a:avLst/>
          </a:prstGeom>
          <a:noFill/>
        </p:spPr>
        <p:txBody>
          <a:bodyPr wrap="none" rtlCol="0" anchor="ctr" anchorCtr="0">
            <a:spAutoFit/>
          </a:bodyPr>
          <a:lstStyle/>
          <a:p>
            <a:pPr algn="r"/>
            <a:fld id="{57B2C9CD-16E7-4562-9D55-4203E8B6AF5A}" type="slidenum">
              <a:rPr lang="en-US" sz="1800" b="1" smtClean="0">
                <a:solidFill>
                  <a:schemeClr val="tx1"/>
                </a:solidFill>
              </a:rPr>
              <a:pPr algn="r"/>
              <a:t>‹#›</a:t>
            </a:fld>
            <a:endParaRPr lang="en-US" sz="1800" b="1" dirty="0">
              <a:solidFill>
                <a:schemeClr val="tx1"/>
              </a:solidFill>
            </a:endParaRPr>
          </a:p>
        </p:txBody>
      </p:sp>
      <p:sp>
        <p:nvSpPr>
          <p:cNvPr id="5" name="Rectangle 4"/>
          <p:cNvSpPr/>
          <p:nvPr userDrawn="1"/>
        </p:nvSpPr>
        <p:spPr>
          <a:xfrm rot="16200000">
            <a:off x="-1061321" y="5068273"/>
            <a:ext cx="2533016"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sz="1400" dirty="0">
                <a:solidFill>
                  <a:schemeClr val="tx1"/>
                </a:solidFill>
              </a:rPr>
              <a:t>Ittay Eyal, May ‘16</a:t>
            </a:r>
            <a:endParaRPr lang="en-US" sz="1400" dirty="0">
              <a:solidFill>
                <a:schemeClr val="tx1"/>
              </a:solidFill>
              <a:sym typeface="Wingdings" panose="05000000000000000000" pitchFamily="2" charset="2"/>
            </a:endParaRPr>
          </a:p>
        </p:txBody>
      </p:sp>
    </p:spTree>
    <p:extLst>
      <p:ext uri="{BB962C8B-B14F-4D97-AF65-F5344CB8AC3E}">
        <p14:creationId xmlns:p14="http://schemas.microsoft.com/office/powerpoint/2010/main" val="2207060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514"/>
            <a:ext cx="12192000" cy="593304"/>
          </a:xfrm>
          <a:prstGeom prst="rect">
            <a:avLst/>
          </a:prstGeom>
        </p:spPr>
        <p:txBody>
          <a:bodyPr>
            <a:spAutoFit/>
          </a:bodyPr>
          <a:lstStyle>
            <a:lvl1pPr algn="ctr">
              <a:defRPr sz="4000" b="1">
                <a:solidFill>
                  <a:schemeClr val="accent5"/>
                </a:solidFill>
                <a:latin typeface="+mn-lt"/>
              </a:defRPr>
            </a:lvl1pPr>
          </a:lstStyle>
          <a:p>
            <a:r>
              <a:rPr lang="en-US" dirty="0"/>
              <a:t>Click to edit Master title style</a:t>
            </a:r>
          </a:p>
        </p:txBody>
      </p:sp>
      <p:sp>
        <p:nvSpPr>
          <p:cNvPr id="4" name="TextBox 3"/>
          <p:cNvSpPr txBox="1"/>
          <p:nvPr userDrawn="1"/>
        </p:nvSpPr>
        <p:spPr>
          <a:xfrm>
            <a:off x="11728412" y="6488668"/>
            <a:ext cx="463588" cy="369332"/>
          </a:xfrm>
          <a:prstGeom prst="rect">
            <a:avLst/>
          </a:prstGeom>
          <a:noFill/>
        </p:spPr>
        <p:txBody>
          <a:bodyPr wrap="none" rtlCol="0" anchor="ctr" anchorCtr="0">
            <a:spAutoFit/>
          </a:bodyPr>
          <a:lstStyle/>
          <a:p>
            <a:pPr algn="r"/>
            <a:fld id="{57B2C9CD-16E7-4562-9D55-4203E8B6AF5A}" type="slidenum">
              <a:rPr lang="en-US" sz="1800" b="1" smtClean="0">
                <a:solidFill>
                  <a:schemeClr val="tx1"/>
                </a:solidFill>
              </a:rPr>
              <a:pPr algn="r"/>
              <a:t>‹#›</a:t>
            </a:fld>
            <a:endParaRPr lang="en-US" sz="1800" b="1" dirty="0">
              <a:solidFill>
                <a:schemeClr val="tx1"/>
              </a:solidFill>
            </a:endParaRPr>
          </a:p>
        </p:txBody>
      </p:sp>
      <p:sp>
        <p:nvSpPr>
          <p:cNvPr id="5" name="Rectangle 4"/>
          <p:cNvSpPr/>
          <p:nvPr userDrawn="1"/>
        </p:nvSpPr>
        <p:spPr>
          <a:xfrm rot="16200000">
            <a:off x="-1061321" y="5068273"/>
            <a:ext cx="2533016"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sz="1400" dirty="0">
                <a:solidFill>
                  <a:schemeClr val="tx1"/>
                </a:solidFill>
              </a:rPr>
              <a:t>Ittay Eyal, May ‘16</a:t>
            </a:r>
            <a:endParaRPr lang="en-US" sz="1400" dirty="0">
              <a:solidFill>
                <a:schemeClr val="tx1"/>
              </a:solidFill>
              <a:sym typeface="Wingdings" panose="05000000000000000000" pitchFamily="2" charset="2"/>
            </a:endParaRPr>
          </a:p>
        </p:txBody>
      </p:sp>
    </p:spTree>
    <p:extLst>
      <p:ext uri="{BB962C8B-B14F-4D97-AF65-F5344CB8AC3E}">
        <p14:creationId xmlns:p14="http://schemas.microsoft.com/office/powerpoint/2010/main" val="1462022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514"/>
            <a:ext cx="12192000" cy="593304"/>
          </a:xfrm>
          <a:prstGeom prst="rect">
            <a:avLst/>
          </a:prstGeom>
        </p:spPr>
        <p:txBody>
          <a:bodyPr>
            <a:spAutoFit/>
          </a:bodyPr>
          <a:lstStyle>
            <a:lvl1pPr algn="ctr">
              <a:defRPr sz="4000" b="1">
                <a:solidFill>
                  <a:schemeClr val="accent5"/>
                </a:solidFill>
                <a:latin typeface="+mn-lt"/>
              </a:defRPr>
            </a:lvl1pPr>
          </a:lstStyle>
          <a:p>
            <a:r>
              <a:rPr lang="en-US" dirty="0"/>
              <a:t>Click to edit Master title style</a:t>
            </a:r>
          </a:p>
        </p:txBody>
      </p:sp>
      <p:sp>
        <p:nvSpPr>
          <p:cNvPr id="4" name="TextBox 3"/>
          <p:cNvSpPr txBox="1"/>
          <p:nvPr userDrawn="1"/>
        </p:nvSpPr>
        <p:spPr>
          <a:xfrm>
            <a:off x="11728412" y="6488668"/>
            <a:ext cx="463588" cy="369332"/>
          </a:xfrm>
          <a:prstGeom prst="rect">
            <a:avLst/>
          </a:prstGeom>
          <a:noFill/>
        </p:spPr>
        <p:txBody>
          <a:bodyPr wrap="none" rtlCol="0" anchor="ctr" anchorCtr="0">
            <a:spAutoFit/>
          </a:bodyPr>
          <a:lstStyle/>
          <a:p>
            <a:pPr algn="r"/>
            <a:fld id="{57B2C9CD-16E7-4562-9D55-4203E8B6AF5A}" type="slidenum">
              <a:rPr lang="en-US" sz="1800" b="1" smtClean="0">
                <a:solidFill>
                  <a:schemeClr val="tx1"/>
                </a:solidFill>
              </a:rPr>
              <a:pPr algn="r"/>
              <a:t>‹#›</a:t>
            </a:fld>
            <a:endParaRPr lang="en-US" sz="1800" b="1" dirty="0">
              <a:solidFill>
                <a:schemeClr val="tx1"/>
              </a:solidFill>
            </a:endParaRPr>
          </a:p>
        </p:txBody>
      </p:sp>
    </p:spTree>
    <p:extLst>
      <p:ext uri="{BB962C8B-B14F-4D97-AF65-F5344CB8AC3E}">
        <p14:creationId xmlns:p14="http://schemas.microsoft.com/office/powerpoint/2010/main" val="2592430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514"/>
            <a:ext cx="12192000" cy="593304"/>
          </a:xfrm>
          <a:prstGeom prst="rect">
            <a:avLst/>
          </a:prstGeom>
        </p:spPr>
        <p:txBody>
          <a:bodyPr>
            <a:spAutoFit/>
          </a:bodyPr>
          <a:lstStyle>
            <a:lvl1pPr algn="ctr">
              <a:defRPr sz="4000" b="1">
                <a:solidFill>
                  <a:schemeClr val="accent5"/>
                </a:solidFill>
                <a:latin typeface="+mn-lt"/>
              </a:defRPr>
            </a:lvl1pPr>
          </a:lstStyle>
          <a:p>
            <a:r>
              <a:rPr lang="en-US" dirty="0"/>
              <a:t>Click to edit Master title style</a:t>
            </a:r>
          </a:p>
        </p:txBody>
      </p:sp>
      <p:sp>
        <p:nvSpPr>
          <p:cNvPr id="4" name="TextBox 3"/>
          <p:cNvSpPr txBox="1"/>
          <p:nvPr userDrawn="1"/>
        </p:nvSpPr>
        <p:spPr>
          <a:xfrm>
            <a:off x="11728412" y="6488668"/>
            <a:ext cx="463588" cy="369332"/>
          </a:xfrm>
          <a:prstGeom prst="rect">
            <a:avLst/>
          </a:prstGeom>
          <a:noFill/>
        </p:spPr>
        <p:txBody>
          <a:bodyPr wrap="none" rtlCol="0" anchor="ctr" anchorCtr="0">
            <a:spAutoFit/>
          </a:bodyPr>
          <a:lstStyle/>
          <a:p>
            <a:pPr algn="r"/>
            <a:fld id="{57B2C9CD-16E7-4562-9D55-4203E8B6AF5A}" type="slidenum">
              <a:rPr lang="en-US" sz="1800" b="1" smtClean="0">
                <a:solidFill>
                  <a:schemeClr val="tx1"/>
                </a:solidFill>
              </a:rPr>
              <a:pPr algn="r"/>
              <a:t>‹#›</a:t>
            </a:fld>
            <a:endParaRPr lang="en-US" sz="1800" b="1" dirty="0">
              <a:solidFill>
                <a:schemeClr val="tx1"/>
              </a:solidFill>
            </a:endParaRPr>
          </a:p>
        </p:txBody>
      </p:sp>
    </p:spTree>
    <p:extLst>
      <p:ext uri="{BB962C8B-B14F-4D97-AF65-F5344CB8AC3E}">
        <p14:creationId xmlns:p14="http://schemas.microsoft.com/office/powerpoint/2010/main" val="3498265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514"/>
            <a:ext cx="12192000" cy="593304"/>
          </a:xfrm>
          <a:prstGeom prst="rect">
            <a:avLst/>
          </a:prstGeom>
        </p:spPr>
        <p:txBody>
          <a:bodyPr>
            <a:spAutoFit/>
          </a:bodyPr>
          <a:lstStyle>
            <a:lvl1pPr algn="ctr">
              <a:defRPr sz="4000" b="1">
                <a:solidFill>
                  <a:schemeClr val="accent5"/>
                </a:solidFill>
                <a:latin typeface="+mn-lt"/>
              </a:defRPr>
            </a:lvl1pPr>
          </a:lstStyle>
          <a:p>
            <a:r>
              <a:rPr lang="en-US" dirty="0"/>
              <a:t>Click to edit Master title style</a:t>
            </a:r>
          </a:p>
        </p:txBody>
      </p:sp>
      <p:sp>
        <p:nvSpPr>
          <p:cNvPr id="4" name="TextBox 3"/>
          <p:cNvSpPr txBox="1"/>
          <p:nvPr userDrawn="1"/>
        </p:nvSpPr>
        <p:spPr>
          <a:xfrm>
            <a:off x="11728412" y="6488668"/>
            <a:ext cx="463588" cy="369332"/>
          </a:xfrm>
          <a:prstGeom prst="rect">
            <a:avLst/>
          </a:prstGeom>
          <a:noFill/>
        </p:spPr>
        <p:txBody>
          <a:bodyPr wrap="none" rtlCol="0" anchor="ctr" anchorCtr="0">
            <a:spAutoFit/>
          </a:bodyPr>
          <a:lstStyle/>
          <a:p>
            <a:pPr algn="r"/>
            <a:fld id="{57B2C9CD-16E7-4562-9D55-4203E8B6AF5A}" type="slidenum">
              <a:rPr lang="en-US" sz="1800" b="1" smtClean="0">
                <a:solidFill>
                  <a:schemeClr val="tx1"/>
                </a:solidFill>
              </a:rPr>
              <a:pPr algn="r"/>
              <a:t>‹#›</a:t>
            </a:fld>
            <a:endParaRPr lang="en-US" sz="1800" b="1" dirty="0">
              <a:solidFill>
                <a:schemeClr val="tx1"/>
              </a:solidFill>
            </a:endParaRPr>
          </a:p>
        </p:txBody>
      </p:sp>
    </p:spTree>
    <p:extLst>
      <p:ext uri="{BB962C8B-B14F-4D97-AF65-F5344CB8AC3E}">
        <p14:creationId xmlns:p14="http://schemas.microsoft.com/office/powerpoint/2010/main" val="1480141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514"/>
            <a:ext cx="12192000" cy="593304"/>
          </a:xfrm>
          <a:prstGeom prst="rect">
            <a:avLst/>
          </a:prstGeom>
        </p:spPr>
        <p:txBody>
          <a:bodyPr>
            <a:spAutoFit/>
          </a:bodyPr>
          <a:lstStyle>
            <a:lvl1pPr algn="ctr">
              <a:defRPr sz="4000" b="1">
                <a:solidFill>
                  <a:schemeClr val="accent5"/>
                </a:solidFill>
                <a:latin typeface="+mn-lt"/>
              </a:defRPr>
            </a:lvl1pPr>
          </a:lstStyle>
          <a:p>
            <a:r>
              <a:rPr lang="en-US" dirty="0"/>
              <a:t>Click to edit Master title style</a:t>
            </a:r>
          </a:p>
        </p:txBody>
      </p:sp>
      <p:sp>
        <p:nvSpPr>
          <p:cNvPr id="4" name="TextBox 3"/>
          <p:cNvSpPr txBox="1"/>
          <p:nvPr userDrawn="1"/>
        </p:nvSpPr>
        <p:spPr>
          <a:xfrm>
            <a:off x="11728412" y="6488668"/>
            <a:ext cx="463588" cy="369332"/>
          </a:xfrm>
          <a:prstGeom prst="rect">
            <a:avLst/>
          </a:prstGeom>
          <a:noFill/>
        </p:spPr>
        <p:txBody>
          <a:bodyPr wrap="none" rtlCol="0" anchor="ctr" anchorCtr="0">
            <a:spAutoFit/>
          </a:bodyPr>
          <a:lstStyle/>
          <a:p>
            <a:pPr algn="r"/>
            <a:fld id="{57B2C9CD-16E7-4562-9D55-4203E8B6AF5A}" type="slidenum">
              <a:rPr lang="en-US" sz="1800" b="1" smtClean="0">
                <a:solidFill>
                  <a:schemeClr val="tx1"/>
                </a:solidFill>
              </a:rPr>
              <a:pPr algn="r"/>
              <a:t>‹#›</a:t>
            </a:fld>
            <a:endParaRPr lang="en-US" sz="1800" b="1" dirty="0">
              <a:solidFill>
                <a:schemeClr val="tx1"/>
              </a:solidFill>
            </a:endParaRPr>
          </a:p>
        </p:txBody>
      </p:sp>
    </p:spTree>
    <p:extLst>
      <p:ext uri="{BB962C8B-B14F-4D97-AF65-F5344CB8AC3E}">
        <p14:creationId xmlns:p14="http://schemas.microsoft.com/office/powerpoint/2010/main" val="236627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514"/>
            <a:ext cx="12192000" cy="593304"/>
          </a:xfrm>
          <a:prstGeom prst="rect">
            <a:avLst/>
          </a:prstGeom>
        </p:spPr>
        <p:txBody>
          <a:bodyPr>
            <a:spAutoFit/>
          </a:bodyPr>
          <a:lstStyle>
            <a:lvl1pPr algn="ctr">
              <a:defRPr sz="4000" b="1">
                <a:solidFill>
                  <a:schemeClr val="accent5"/>
                </a:solidFill>
                <a:latin typeface="+mn-lt"/>
              </a:defRPr>
            </a:lvl1pPr>
          </a:lstStyle>
          <a:p>
            <a:r>
              <a:rPr lang="en-US" dirty="0"/>
              <a:t>Click to edit Master title style</a:t>
            </a:r>
          </a:p>
        </p:txBody>
      </p:sp>
      <p:sp>
        <p:nvSpPr>
          <p:cNvPr id="4" name="TextBox 3"/>
          <p:cNvSpPr txBox="1"/>
          <p:nvPr userDrawn="1"/>
        </p:nvSpPr>
        <p:spPr>
          <a:xfrm>
            <a:off x="11728412" y="6488668"/>
            <a:ext cx="463588" cy="369332"/>
          </a:xfrm>
          <a:prstGeom prst="rect">
            <a:avLst/>
          </a:prstGeom>
          <a:noFill/>
        </p:spPr>
        <p:txBody>
          <a:bodyPr wrap="none" rtlCol="0" anchor="ctr" anchorCtr="0">
            <a:spAutoFit/>
          </a:bodyPr>
          <a:lstStyle/>
          <a:p>
            <a:pPr algn="r"/>
            <a:fld id="{57B2C9CD-16E7-4562-9D55-4203E8B6AF5A}" type="slidenum">
              <a:rPr lang="en-US" sz="1800" b="1" smtClean="0">
                <a:solidFill>
                  <a:schemeClr val="tx1"/>
                </a:solidFill>
              </a:rPr>
              <a:pPr algn="r"/>
              <a:t>‹#›</a:t>
            </a:fld>
            <a:endParaRPr lang="en-US" sz="1800" b="1" dirty="0">
              <a:solidFill>
                <a:schemeClr val="tx1"/>
              </a:solidFill>
            </a:endParaRPr>
          </a:p>
        </p:txBody>
      </p:sp>
    </p:spTree>
    <p:extLst>
      <p:ext uri="{BB962C8B-B14F-4D97-AF65-F5344CB8AC3E}">
        <p14:creationId xmlns:p14="http://schemas.microsoft.com/office/powerpoint/2010/main" val="1474959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514"/>
            <a:ext cx="12192000" cy="593304"/>
          </a:xfrm>
          <a:prstGeom prst="rect">
            <a:avLst/>
          </a:prstGeom>
        </p:spPr>
        <p:txBody>
          <a:bodyPr>
            <a:spAutoFit/>
          </a:bodyPr>
          <a:lstStyle>
            <a:lvl1pPr algn="ctr">
              <a:defRPr sz="4000" b="1">
                <a:solidFill>
                  <a:schemeClr val="accent5"/>
                </a:solidFill>
                <a:latin typeface="+mn-lt"/>
              </a:defRPr>
            </a:lvl1pPr>
          </a:lstStyle>
          <a:p>
            <a:r>
              <a:rPr lang="en-US" dirty="0"/>
              <a:t>Click to edit Master title style</a:t>
            </a:r>
          </a:p>
        </p:txBody>
      </p:sp>
      <p:sp>
        <p:nvSpPr>
          <p:cNvPr id="4" name="TextBox 3"/>
          <p:cNvSpPr txBox="1"/>
          <p:nvPr userDrawn="1"/>
        </p:nvSpPr>
        <p:spPr>
          <a:xfrm>
            <a:off x="11728412" y="6488668"/>
            <a:ext cx="463588" cy="369332"/>
          </a:xfrm>
          <a:prstGeom prst="rect">
            <a:avLst/>
          </a:prstGeom>
          <a:noFill/>
        </p:spPr>
        <p:txBody>
          <a:bodyPr wrap="none" rtlCol="0" anchor="ctr" anchorCtr="0">
            <a:spAutoFit/>
          </a:bodyPr>
          <a:lstStyle/>
          <a:p>
            <a:pPr algn="r"/>
            <a:fld id="{57B2C9CD-16E7-4562-9D55-4203E8B6AF5A}" type="slidenum">
              <a:rPr lang="en-US" sz="1800" b="1" smtClean="0">
                <a:solidFill>
                  <a:schemeClr val="tx1"/>
                </a:solidFill>
              </a:rPr>
              <a:pPr algn="r"/>
              <a:t>‹#›</a:t>
            </a:fld>
            <a:endParaRPr lang="en-US" sz="1800" b="1" dirty="0">
              <a:solidFill>
                <a:schemeClr val="tx1"/>
              </a:solidFill>
            </a:endParaRPr>
          </a:p>
        </p:txBody>
      </p:sp>
    </p:spTree>
    <p:extLst>
      <p:ext uri="{BB962C8B-B14F-4D97-AF65-F5344CB8AC3E}">
        <p14:creationId xmlns:p14="http://schemas.microsoft.com/office/powerpoint/2010/main" val="1322911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F3BA3D2-4202-4C54-83E3-8A162E43C7E4}" type="datetime1">
              <a:rPr lang="en-US" smtClean="0"/>
              <a:t>3/19/2022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514"/>
            <a:ext cx="12192000" cy="593304"/>
          </a:xfrm>
          <a:prstGeom prst="rect">
            <a:avLst/>
          </a:prstGeom>
        </p:spPr>
        <p:txBody>
          <a:bodyPr>
            <a:spAutoFit/>
          </a:bodyPr>
          <a:lstStyle>
            <a:lvl1pPr algn="ctr">
              <a:defRPr sz="4000" b="1">
                <a:solidFill>
                  <a:schemeClr val="accent5"/>
                </a:solidFill>
                <a:latin typeface="+mn-lt"/>
              </a:defRPr>
            </a:lvl1pPr>
          </a:lstStyle>
          <a:p>
            <a:r>
              <a:rPr lang="en-US" dirty="0"/>
              <a:t>Click to edit Master title style</a:t>
            </a:r>
          </a:p>
        </p:txBody>
      </p:sp>
      <p:sp>
        <p:nvSpPr>
          <p:cNvPr id="4" name="TextBox 3"/>
          <p:cNvSpPr txBox="1"/>
          <p:nvPr userDrawn="1"/>
        </p:nvSpPr>
        <p:spPr>
          <a:xfrm>
            <a:off x="11728412" y="6488668"/>
            <a:ext cx="463588" cy="369332"/>
          </a:xfrm>
          <a:prstGeom prst="rect">
            <a:avLst/>
          </a:prstGeom>
          <a:noFill/>
        </p:spPr>
        <p:txBody>
          <a:bodyPr wrap="none" rtlCol="0" anchor="ctr" anchorCtr="0">
            <a:spAutoFit/>
          </a:bodyPr>
          <a:lstStyle/>
          <a:p>
            <a:pPr algn="r"/>
            <a:fld id="{57B2C9CD-16E7-4562-9D55-4203E8B6AF5A}" type="slidenum">
              <a:rPr lang="en-US" sz="1800" b="1" smtClean="0">
                <a:solidFill>
                  <a:schemeClr val="tx1"/>
                </a:solidFill>
              </a:rPr>
              <a:pPr algn="r"/>
              <a:t>‹#›</a:t>
            </a:fld>
            <a:endParaRPr lang="en-US" sz="1800" b="1" dirty="0">
              <a:solidFill>
                <a:schemeClr val="tx1"/>
              </a:solidFill>
            </a:endParaRPr>
          </a:p>
        </p:txBody>
      </p:sp>
    </p:spTree>
    <p:extLst>
      <p:ext uri="{BB962C8B-B14F-4D97-AF65-F5344CB8AC3E}">
        <p14:creationId xmlns:p14="http://schemas.microsoft.com/office/powerpoint/2010/main" val="3354062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514"/>
            <a:ext cx="12192000" cy="593304"/>
          </a:xfrm>
          <a:prstGeom prst="rect">
            <a:avLst/>
          </a:prstGeom>
        </p:spPr>
        <p:txBody>
          <a:bodyPr>
            <a:spAutoFit/>
          </a:bodyPr>
          <a:lstStyle>
            <a:lvl1pPr algn="ctr">
              <a:defRPr sz="4000" b="1">
                <a:solidFill>
                  <a:schemeClr val="accent5"/>
                </a:solidFill>
                <a:latin typeface="+mn-lt"/>
              </a:defRPr>
            </a:lvl1pPr>
          </a:lstStyle>
          <a:p>
            <a:r>
              <a:rPr lang="en-US" dirty="0"/>
              <a:t>Click to edit Master title style</a:t>
            </a:r>
          </a:p>
        </p:txBody>
      </p:sp>
      <p:sp>
        <p:nvSpPr>
          <p:cNvPr id="4" name="TextBox 3"/>
          <p:cNvSpPr txBox="1"/>
          <p:nvPr userDrawn="1"/>
        </p:nvSpPr>
        <p:spPr>
          <a:xfrm>
            <a:off x="11728412" y="6488668"/>
            <a:ext cx="463588" cy="369332"/>
          </a:xfrm>
          <a:prstGeom prst="rect">
            <a:avLst/>
          </a:prstGeom>
          <a:noFill/>
        </p:spPr>
        <p:txBody>
          <a:bodyPr wrap="none" rtlCol="0" anchor="ctr" anchorCtr="0">
            <a:spAutoFit/>
          </a:bodyPr>
          <a:lstStyle/>
          <a:p>
            <a:pPr algn="r"/>
            <a:fld id="{57B2C9CD-16E7-4562-9D55-4203E8B6AF5A}" type="slidenum">
              <a:rPr lang="en-US" sz="1800" b="1" smtClean="0">
                <a:solidFill>
                  <a:schemeClr val="tx1"/>
                </a:solidFill>
              </a:rPr>
              <a:pPr algn="r"/>
              <a:t>‹#›</a:t>
            </a:fld>
            <a:endParaRPr lang="en-US" sz="1800" b="1" dirty="0">
              <a:solidFill>
                <a:schemeClr val="tx1"/>
              </a:solidFill>
            </a:endParaRPr>
          </a:p>
        </p:txBody>
      </p:sp>
    </p:spTree>
    <p:extLst>
      <p:ext uri="{BB962C8B-B14F-4D97-AF65-F5344CB8AC3E}">
        <p14:creationId xmlns:p14="http://schemas.microsoft.com/office/powerpoint/2010/main" val="2605491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25A5B9-E6CA-4879-BE1B-7505B8874A55}" type="datetime1">
              <a:rPr lang="en-US" smtClean="0"/>
              <a:t>3/19/2022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234660-902D-4B28-B406-0B8C5EE3D154}" type="datetime1">
              <a:rPr lang="en-US" smtClean="0"/>
              <a:t>3/19/2022</a:t>
            </a:fld>
            <a:endParaRPr lang="en-US"/>
          </a:p>
        </p:txBody>
      </p:sp>
      <p:sp>
        <p:nvSpPr>
          <p:cNvPr id="6" name="Footer Placeholder 5"/>
          <p:cNvSpPr>
            <a:spLocks noGrp="1"/>
          </p:cNvSpPr>
          <p:nvPr>
            <p:ph type="ftr" sz="quarter" idx="11"/>
          </p:nvPr>
        </p:nvSpPr>
        <p:spPr/>
        <p:txBody>
          <a:bodyPr/>
          <a:lstStyle/>
          <a:p>
            <a:r>
              <a:rPr lang="en-US"/>
              <a:t>http://www.cs.cornell.edu/courses/cs5412/2022sp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E1B038-BD89-460E-9392-363BAFF86231}" type="datetime1">
              <a:rPr lang="en-US" smtClean="0"/>
              <a:t>3/19/2022</a:t>
            </a:fld>
            <a:endParaRPr lang="en-US"/>
          </a:p>
        </p:txBody>
      </p:sp>
      <p:sp>
        <p:nvSpPr>
          <p:cNvPr id="8" name="Footer Placeholder 7"/>
          <p:cNvSpPr>
            <a:spLocks noGrp="1"/>
          </p:cNvSpPr>
          <p:nvPr>
            <p:ph type="ftr" sz="quarter" idx="11"/>
          </p:nvPr>
        </p:nvSpPr>
        <p:spPr/>
        <p:txBody>
          <a:bodyPr/>
          <a:lstStyle/>
          <a:p>
            <a:r>
              <a:rPr lang="en-US"/>
              <a:t>http://www.cs.cornell.edu/courses/cs5412/2022sp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98F5D9DD-F34A-47D8-81FC-41F468132367}" type="datetime1">
              <a:rPr lang="en-US" smtClean="0"/>
              <a:t>3/19/2022</a:t>
            </a:fld>
            <a:endParaRPr lang="en-US"/>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33D321-982E-4158-AF79-70DF45F111B0}" type="datetime1">
              <a:rPr lang="en-US" smtClean="0"/>
              <a:t>3/19/2022</a:t>
            </a:fld>
            <a:endParaRPr lang="en-US"/>
          </a:p>
        </p:txBody>
      </p:sp>
      <p:sp>
        <p:nvSpPr>
          <p:cNvPr id="3" name="Footer Placeholder 2"/>
          <p:cNvSpPr>
            <a:spLocks noGrp="1"/>
          </p:cNvSpPr>
          <p:nvPr>
            <p:ph type="ftr" sz="quarter" idx="11"/>
          </p:nvPr>
        </p:nvSpPr>
        <p:spPr/>
        <p:txBody>
          <a:bodyPr/>
          <a:lstStyle/>
          <a:p>
            <a:r>
              <a:rPr lang="en-US"/>
              <a:t>http://www.cs.cornell.edu/courses/cs5412/2022sp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07A61A-CDB7-446F-A00C-AB6F591D4AE1}" type="datetime1">
              <a:rPr lang="en-US" smtClean="0"/>
              <a:t>3/19/2022</a:t>
            </a:fld>
            <a:endParaRPr lang="en-US"/>
          </a:p>
        </p:txBody>
      </p:sp>
      <p:sp>
        <p:nvSpPr>
          <p:cNvPr id="6" name="Footer Placeholder 5"/>
          <p:cNvSpPr>
            <a:spLocks noGrp="1"/>
          </p:cNvSpPr>
          <p:nvPr>
            <p:ph type="ftr" sz="quarter" idx="11"/>
          </p:nvPr>
        </p:nvSpPr>
        <p:spPr/>
        <p:txBody>
          <a:bodyPr/>
          <a:lstStyle/>
          <a:p>
            <a:r>
              <a:rPr lang="en-US"/>
              <a:t>http://www.cs.cornell.edu/courses/cs5412/2022sp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1CC3D6-AFF1-40E6-B34F-4DE81D7B34B1}" type="datetime1">
              <a:rPr lang="en-US" smtClean="0"/>
              <a:t>3/19/2022</a:t>
            </a:fld>
            <a:endParaRPr lang="en-US"/>
          </a:p>
        </p:txBody>
      </p:sp>
      <p:sp>
        <p:nvSpPr>
          <p:cNvPr id="6" name="Footer Placeholder 5"/>
          <p:cNvSpPr>
            <a:spLocks noGrp="1"/>
          </p:cNvSpPr>
          <p:nvPr>
            <p:ph type="ftr" sz="quarter" idx="11"/>
          </p:nvPr>
        </p:nvSpPr>
        <p:spPr/>
        <p:txBody>
          <a:bodyPr/>
          <a:lstStyle/>
          <a:p>
            <a:r>
              <a:rPr lang="en-US"/>
              <a:t>http://www.cs.cornell.edu/courses/cs5412/2022sp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D31B06F-546D-4DE2-A715-A1DAA77626DB}" type="datetime1">
              <a:rPr lang="en-US" smtClean="0"/>
              <a:t>3/19/2022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http://www.cs.cornell.edu/courses/cs5412/2022sp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joe.ie/news/pics-this-pile-of-cash-worth-22bn-wa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1.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drive.google.com/file/d/1aDka7INU6KEisMdY6fUEcnAaUTx4P5-9/view?ts=5b16ffd3"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3C5DC-CAA2-4A64-BEC0-A1813676D4DF}"/>
              </a:ext>
            </a:extLst>
          </p:cNvPr>
          <p:cNvSpPr>
            <a:spLocks noGrp="1"/>
          </p:cNvSpPr>
          <p:nvPr>
            <p:ph type="ctrTitle"/>
          </p:nvPr>
        </p:nvSpPr>
        <p:spPr/>
        <p:txBody>
          <a:bodyPr>
            <a:normAutofit fontScale="90000"/>
          </a:bodyPr>
          <a:lstStyle/>
          <a:p>
            <a:r>
              <a:rPr lang="en-US" dirty="0"/>
              <a:t>CS5412/</a:t>
            </a:r>
            <a:r>
              <a:rPr lang="en-US"/>
              <a:t>Lecture 15</a:t>
            </a:r>
            <a:br>
              <a:rPr lang="en-US" dirty="0"/>
            </a:br>
            <a:r>
              <a:rPr lang="en-US" dirty="0"/>
              <a:t>Blockchains for I</a:t>
            </a:r>
            <a:r>
              <a:rPr lang="en-US" sz="4400" dirty="0"/>
              <a:t>o</a:t>
            </a:r>
            <a:r>
              <a:rPr lang="en-US" dirty="0"/>
              <a:t>T (Part 2)</a:t>
            </a:r>
          </a:p>
        </p:txBody>
      </p:sp>
      <p:sp>
        <p:nvSpPr>
          <p:cNvPr id="3" name="Subtitle 2">
            <a:extLst>
              <a:ext uri="{FF2B5EF4-FFF2-40B4-BE49-F238E27FC236}">
                <a16:creationId xmlns:a16="http://schemas.microsoft.com/office/drawing/2014/main" id="{871E8AB0-58B4-4FD5-A93C-3B965F91B82A}"/>
              </a:ext>
            </a:extLst>
          </p:cNvPr>
          <p:cNvSpPr>
            <a:spLocks noGrp="1"/>
          </p:cNvSpPr>
          <p:nvPr>
            <p:ph type="subTitle" idx="1"/>
          </p:nvPr>
        </p:nvSpPr>
        <p:spPr/>
        <p:txBody>
          <a:bodyPr/>
          <a:lstStyle/>
          <a:p>
            <a:r>
              <a:rPr lang="en-US" dirty="0"/>
              <a:t>Ken Birman</a:t>
            </a:r>
          </a:p>
          <a:p>
            <a:r>
              <a:rPr lang="en-US" dirty="0"/>
              <a:t>CS5412 Spring 2022</a:t>
            </a:r>
          </a:p>
        </p:txBody>
      </p:sp>
      <p:sp>
        <p:nvSpPr>
          <p:cNvPr id="4" name="Footer Placeholder 3">
            <a:extLst>
              <a:ext uri="{FF2B5EF4-FFF2-40B4-BE49-F238E27FC236}">
                <a16:creationId xmlns:a16="http://schemas.microsoft.com/office/drawing/2014/main" id="{C2252223-1E35-4912-8209-8C766AE4C3E2}"/>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9EB61803-6FAC-4E0F-AD9B-F4311543E278}"/>
              </a:ext>
            </a:extLst>
          </p:cNvPr>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2204167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83A88-FA9A-4620-8DD4-9343BE72F001}"/>
              </a:ext>
            </a:extLst>
          </p:cNvPr>
          <p:cNvSpPr>
            <a:spLocks noGrp="1"/>
          </p:cNvSpPr>
          <p:nvPr>
            <p:ph type="title"/>
          </p:nvPr>
        </p:nvSpPr>
        <p:spPr/>
        <p:txBody>
          <a:bodyPr/>
          <a:lstStyle/>
          <a:p>
            <a:r>
              <a:rPr lang="en-US" dirty="0"/>
              <a:t>Can we answer the questions an auditor might ask?</a:t>
            </a:r>
          </a:p>
        </p:txBody>
      </p:sp>
      <p:sp>
        <p:nvSpPr>
          <p:cNvPr id="3" name="Content Placeholder 2">
            <a:extLst>
              <a:ext uri="{FF2B5EF4-FFF2-40B4-BE49-F238E27FC236}">
                <a16:creationId xmlns:a16="http://schemas.microsoft.com/office/drawing/2014/main" id="{493A69F5-9351-4008-AB27-1B67723EAC31}"/>
              </a:ext>
            </a:extLst>
          </p:cNvPr>
          <p:cNvSpPr>
            <a:spLocks noGrp="1"/>
          </p:cNvSpPr>
          <p:nvPr>
            <p:ph idx="1"/>
          </p:nvPr>
        </p:nvSpPr>
        <p:spPr/>
        <p:txBody>
          <a:bodyPr/>
          <a:lstStyle/>
          <a:p>
            <a:r>
              <a:rPr lang="en-US" dirty="0"/>
              <a:t>Realistically, an audit using sensor data would provide “evidence” but can’t answer these questions.  Non-technical people might find this surprising, but in cloud computing we have seen why many either </a:t>
            </a:r>
            <a:r>
              <a:rPr lang="en-US" i="1" dirty="0"/>
              <a:t>cannot </a:t>
            </a:r>
            <a:r>
              <a:rPr lang="en-US" dirty="0"/>
              <a:t>be answered, or </a:t>
            </a:r>
            <a:r>
              <a:rPr lang="en-US" i="1" dirty="0"/>
              <a:t>we can’t have confidence our answers will be correct.</a:t>
            </a:r>
          </a:p>
          <a:p>
            <a:endParaRPr lang="en-US" i="1" dirty="0">
              <a:solidFill>
                <a:srgbClr val="007033"/>
              </a:solidFill>
            </a:endParaRPr>
          </a:p>
          <a:p>
            <a:r>
              <a:rPr lang="en-US" dirty="0" err="1">
                <a:solidFill>
                  <a:srgbClr val="007033"/>
                </a:solidFill>
              </a:rPr>
              <a:t>BlockChain</a:t>
            </a:r>
            <a:r>
              <a:rPr lang="en-US" dirty="0">
                <a:solidFill>
                  <a:srgbClr val="007033"/>
                </a:solidFill>
              </a:rPr>
              <a:t> does protect against tampering, and does record what the sensors reported, and when.  This is already valuable, as long as we are honest about the capabilities and limitations.</a:t>
            </a:r>
          </a:p>
        </p:txBody>
      </p:sp>
      <p:sp>
        <p:nvSpPr>
          <p:cNvPr id="4" name="Footer Placeholder 3">
            <a:extLst>
              <a:ext uri="{FF2B5EF4-FFF2-40B4-BE49-F238E27FC236}">
                <a16:creationId xmlns:a16="http://schemas.microsoft.com/office/drawing/2014/main" id="{D464BADB-260C-4E8F-B48F-5E8E8E15682A}"/>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248D9C1A-F047-4847-9ACD-96C755C38151}"/>
              </a:ext>
            </a:extLst>
          </p:cNvPr>
          <p:cNvSpPr>
            <a:spLocks noGrp="1"/>
          </p:cNvSpPr>
          <p:nvPr>
            <p:ph type="sldNum" sz="quarter" idx="12"/>
          </p:nvPr>
        </p:nvSpPr>
        <p:spPr/>
        <p:txBody>
          <a:bodyPr/>
          <a:lstStyle/>
          <a:p>
            <a:fld id="{3C974458-8A97-4835-BF79-1FB6D7856C21}" type="slidenum">
              <a:rPr lang="en-US" smtClean="0"/>
              <a:t>10</a:t>
            </a:fld>
            <a:endParaRPr lang="en-US"/>
          </a:p>
        </p:txBody>
      </p:sp>
    </p:spTree>
    <p:extLst>
      <p:ext uri="{BB962C8B-B14F-4D97-AF65-F5344CB8AC3E}">
        <p14:creationId xmlns:p14="http://schemas.microsoft.com/office/powerpoint/2010/main" val="585248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95378-A89E-4BB8-9C8B-A531C49E3313}"/>
              </a:ext>
            </a:extLst>
          </p:cNvPr>
          <p:cNvSpPr>
            <a:spLocks noGrp="1"/>
          </p:cNvSpPr>
          <p:nvPr>
            <p:ph type="title"/>
          </p:nvPr>
        </p:nvSpPr>
        <p:spPr/>
        <p:txBody>
          <a:bodyPr/>
          <a:lstStyle/>
          <a:p>
            <a:r>
              <a:rPr lang="en-US" dirty="0"/>
              <a:t>To have real confidence… </a:t>
            </a:r>
          </a:p>
        </p:txBody>
      </p:sp>
      <p:sp>
        <p:nvSpPr>
          <p:cNvPr id="3" name="Content Placeholder 2">
            <a:extLst>
              <a:ext uri="{FF2B5EF4-FFF2-40B4-BE49-F238E27FC236}">
                <a16:creationId xmlns:a16="http://schemas.microsoft.com/office/drawing/2014/main" id="{991D38B9-F65D-41A8-827A-D1C809B17EF0}"/>
              </a:ext>
            </a:extLst>
          </p:cNvPr>
          <p:cNvSpPr>
            <a:spLocks noGrp="1"/>
          </p:cNvSpPr>
          <p:nvPr>
            <p:ph idx="1"/>
          </p:nvPr>
        </p:nvSpPr>
        <p:spPr/>
        <p:txBody>
          <a:bodyPr>
            <a:normAutofit/>
          </a:bodyPr>
          <a:lstStyle/>
          <a:p>
            <a:r>
              <a:rPr lang="en-US" dirty="0"/>
              <a:t>Azure IoT Hub would need to log </a:t>
            </a:r>
            <a:r>
              <a:rPr lang="en-US" b="1" dirty="0"/>
              <a:t>management</a:t>
            </a:r>
            <a:r>
              <a:rPr lang="en-US" dirty="0"/>
              <a:t> events too.  </a:t>
            </a:r>
          </a:p>
          <a:p>
            <a:endParaRPr lang="en-US" dirty="0"/>
          </a:p>
          <a:p>
            <a:r>
              <a:rPr lang="en-US" dirty="0"/>
              <a:t>The audit-trail examination tool would need to visualize this information and be able to convince the auditor that yes, this is the proper sensor, it seems to be properly calibrated, the data wasn’t tampered with…</a:t>
            </a:r>
          </a:p>
          <a:p>
            <a:endParaRPr lang="en-US" dirty="0"/>
          </a:p>
          <a:p>
            <a:r>
              <a:rPr lang="en-US" dirty="0"/>
              <a:t>The mention of time suggests that we might also need to log events related to the way the system tracks time, or at least have a “story” there.</a:t>
            </a:r>
          </a:p>
        </p:txBody>
      </p:sp>
      <p:sp>
        <p:nvSpPr>
          <p:cNvPr id="4" name="Footer Placeholder 3">
            <a:extLst>
              <a:ext uri="{FF2B5EF4-FFF2-40B4-BE49-F238E27FC236}">
                <a16:creationId xmlns:a16="http://schemas.microsoft.com/office/drawing/2014/main" id="{77EF334C-C34B-4331-BC86-A3C5A1DA620B}"/>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2704CD43-0683-4DEC-9FC6-1B2C6D89E44B}"/>
              </a:ext>
            </a:extLst>
          </p:cNvPr>
          <p:cNvSpPr>
            <a:spLocks noGrp="1"/>
          </p:cNvSpPr>
          <p:nvPr>
            <p:ph type="sldNum" sz="quarter" idx="12"/>
          </p:nvPr>
        </p:nvSpPr>
        <p:spPr/>
        <p:txBody>
          <a:bodyPr/>
          <a:lstStyle/>
          <a:p>
            <a:fld id="{3C974458-8A97-4835-BF79-1FB6D7856C21}" type="slidenum">
              <a:rPr lang="en-US" smtClean="0"/>
              <a:t>11</a:t>
            </a:fld>
            <a:endParaRPr lang="en-US"/>
          </a:p>
        </p:txBody>
      </p:sp>
    </p:spTree>
    <p:extLst>
      <p:ext uri="{BB962C8B-B14F-4D97-AF65-F5344CB8AC3E}">
        <p14:creationId xmlns:p14="http://schemas.microsoft.com/office/powerpoint/2010/main" val="3705110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Blockchain</a:t>
            </a:r>
            <a:r>
              <a:rPr lang="en-US" dirty="0"/>
              <a:t>-specific form this takes?</a:t>
            </a:r>
          </a:p>
        </p:txBody>
      </p:sp>
      <p:sp>
        <p:nvSpPr>
          <p:cNvPr id="3" name="Content Placeholder 2"/>
          <p:cNvSpPr>
            <a:spLocks noGrp="1"/>
          </p:cNvSpPr>
          <p:nvPr>
            <p:ph idx="1"/>
          </p:nvPr>
        </p:nvSpPr>
        <p:spPr/>
        <p:txBody>
          <a:bodyPr>
            <a:normAutofit fontScale="92500"/>
          </a:bodyPr>
          <a:lstStyle/>
          <a:p>
            <a:r>
              <a:rPr lang="en-US" dirty="0"/>
              <a:t>We noted that early adopters are people with transactions to carry out anonymously, or maybe with money to launder.  Strongly motivated mostly because for now, </a:t>
            </a:r>
            <a:r>
              <a:rPr lang="en-US" dirty="0" err="1"/>
              <a:t>Blockchain</a:t>
            </a:r>
            <a:r>
              <a:rPr lang="en-US" dirty="0"/>
              <a:t> feels like a way to evade oversight and taxes.</a:t>
            </a:r>
          </a:p>
          <a:p>
            <a:endParaRPr lang="en-US" dirty="0"/>
          </a:p>
          <a:p>
            <a:r>
              <a:rPr lang="en-US" dirty="0"/>
              <a:t>Business community has many people keen to adopt the next new thing.  Startup frenzy and huge fortunes made on ICOs adds fuel to the flames.</a:t>
            </a:r>
          </a:p>
          <a:p>
            <a:endParaRPr lang="en-US" dirty="0"/>
          </a:p>
          <a:p>
            <a:r>
              <a:rPr lang="en-US" dirty="0"/>
              <a:t>But farming is a case for mainstream use and these questions need to be answered.  This is why the mainstream technology community is more cautious.</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3241707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9E9E1-36F9-4529-BA6F-B7F6F106F90F}"/>
              </a:ext>
            </a:extLst>
          </p:cNvPr>
          <p:cNvSpPr>
            <a:spLocks noGrp="1"/>
          </p:cNvSpPr>
          <p:nvPr>
            <p:ph type="title"/>
          </p:nvPr>
        </p:nvSpPr>
        <p:spPr/>
        <p:txBody>
          <a:bodyPr/>
          <a:lstStyle/>
          <a:p>
            <a:r>
              <a:rPr lang="en-US" dirty="0"/>
              <a:t>Let’s look at a Blockchain created </a:t>
            </a:r>
            <a:r>
              <a:rPr lang="en-US" u="sng" dirty="0"/>
              <a:t>specifically</a:t>
            </a:r>
            <a:r>
              <a:rPr lang="en-US" dirty="0"/>
              <a:t> for IoT</a:t>
            </a:r>
          </a:p>
        </p:txBody>
      </p:sp>
      <p:sp>
        <p:nvSpPr>
          <p:cNvPr id="3" name="Content Placeholder 2">
            <a:extLst>
              <a:ext uri="{FF2B5EF4-FFF2-40B4-BE49-F238E27FC236}">
                <a16:creationId xmlns:a16="http://schemas.microsoft.com/office/drawing/2014/main" id="{FED934FE-10F5-4899-8A6A-41B38FCE1DCD}"/>
              </a:ext>
            </a:extLst>
          </p:cNvPr>
          <p:cNvSpPr>
            <a:spLocks noGrp="1"/>
          </p:cNvSpPr>
          <p:nvPr>
            <p:ph idx="1"/>
          </p:nvPr>
        </p:nvSpPr>
        <p:spPr>
          <a:xfrm>
            <a:off x="1024127" y="2286000"/>
            <a:ext cx="11023939" cy="4023360"/>
          </a:xfrm>
        </p:spPr>
        <p:txBody>
          <a:bodyPr/>
          <a:lstStyle/>
          <a:p>
            <a:r>
              <a:rPr lang="en-US" dirty="0"/>
              <a:t>Cornell “smart farms” research effort (CIDA) is highly visible.</a:t>
            </a:r>
          </a:p>
          <a:p>
            <a:endParaRPr lang="en-US" dirty="0"/>
          </a:p>
          <a:p>
            <a:r>
              <a:rPr lang="en-US" dirty="0"/>
              <a:t>Led by Susan McCouch, Hakim Weatherspoon, Steve Wolf and Abe </a:t>
            </a:r>
            <a:r>
              <a:rPr lang="en-US" dirty="0" err="1"/>
              <a:t>Strouck</a:t>
            </a:r>
            <a:r>
              <a:rPr lang="en-US" dirty="0"/>
              <a:t>.</a:t>
            </a:r>
          </a:p>
          <a:p>
            <a:endParaRPr lang="en-US" dirty="0"/>
          </a:p>
          <a:p>
            <a:r>
              <a:rPr lang="en-US" dirty="0"/>
              <a:t>One early accomplishment: </a:t>
            </a:r>
            <a:r>
              <a:rPr lang="en-US" dirty="0" err="1"/>
              <a:t>Vegvisir</a:t>
            </a:r>
            <a:r>
              <a:rPr lang="en-US" dirty="0"/>
              <a:t>, a </a:t>
            </a:r>
            <a:r>
              <a:rPr lang="en-US" dirty="0" err="1"/>
              <a:t>BlockChain</a:t>
            </a:r>
            <a:r>
              <a:rPr lang="en-US" dirty="0"/>
              <a:t> specifically for agriculture.</a:t>
            </a:r>
          </a:p>
        </p:txBody>
      </p:sp>
      <p:sp>
        <p:nvSpPr>
          <p:cNvPr id="4" name="Footer Placeholder 3">
            <a:extLst>
              <a:ext uri="{FF2B5EF4-FFF2-40B4-BE49-F238E27FC236}">
                <a16:creationId xmlns:a16="http://schemas.microsoft.com/office/drawing/2014/main" id="{07841205-2CED-46E1-9C15-78183765434C}"/>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E2557FB8-33FC-4CE3-9BFF-8B5FE86B4800}"/>
              </a:ext>
            </a:extLst>
          </p:cNvPr>
          <p:cNvSpPr>
            <a:spLocks noGrp="1"/>
          </p:cNvSpPr>
          <p:nvPr>
            <p:ph type="sldNum" sz="quarter" idx="12"/>
          </p:nvPr>
        </p:nvSpPr>
        <p:spPr/>
        <p:txBody>
          <a:bodyPr/>
          <a:lstStyle/>
          <a:p>
            <a:fld id="{3C974458-8A97-4835-BF79-1FB6D7856C21}" type="slidenum">
              <a:rPr lang="en-US" smtClean="0"/>
              <a:t>13</a:t>
            </a:fld>
            <a:endParaRPr lang="en-US"/>
          </a:p>
        </p:txBody>
      </p:sp>
    </p:spTree>
    <p:extLst>
      <p:ext uri="{BB962C8B-B14F-4D97-AF65-F5344CB8AC3E}">
        <p14:creationId xmlns:p14="http://schemas.microsoft.com/office/powerpoint/2010/main" val="778031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issues they thought about</a:t>
            </a:r>
          </a:p>
        </p:txBody>
      </p:sp>
      <p:sp>
        <p:nvSpPr>
          <p:cNvPr id="3" name="Content Placeholder 2"/>
          <p:cNvSpPr>
            <a:spLocks noGrp="1"/>
          </p:cNvSpPr>
          <p:nvPr>
            <p:ph idx="1"/>
          </p:nvPr>
        </p:nvSpPr>
        <p:spPr/>
        <p:txBody>
          <a:bodyPr/>
          <a:lstStyle/>
          <a:p>
            <a:r>
              <a:rPr lang="en-US" dirty="0"/>
              <a:t>A lot of the “events” that matter in an agriculture or farming setting are in remote places, </a:t>
            </a:r>
            <a:r>
              <a:rPr lang="en-US" u="sng" dirty="0"/>
              <a:t>disconnected</a:t>
            </a:r>
            <a:r>
              <a:rPr lang="en-US" dirty="0"/>
              <a:t> from the main system.</a:t>
            </a:r>
          </a:p>
          <a:p>
            <a:endParaRPr lang="en-US" dirty="0"/>
          </a:p>
          <a:p>
            <a:r>
              <a:rPr lang="en-US" dirty="0"/>
              <a:t>The </a:t>
            </a:r>
            <a:r>
              <a:rPr lang="en-US" dirty="0" err="1"/>
              <a:t>BlockChain</a:t>
            </a:r>
            <a:r>
              <a:rPr lang="en-US" dirty="0"/>
              <a:t> would probably be used primarily as an audit trace, to track events in the food chain from farm to table.</a:t>
            </a:r>
          </a:p>
          <a:p>
            <a:endParaRPr lang="en-US" dirty="0"/>
          </a:p>
          <a:p>
            <a:r>
              <a:rPr lang="en-US" dirty="0"/>
              <a:t>So this raises issues like intermittent connectivity, how we know that the sensor that generated a record is the “correct one” for that role, etc.</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14</a:t>
            </a:fld>
            <a:endParaRPr lang="en-US"/>
          </a:p>
        </p:txBody>
      </p:sp>
    </p:spTree>
    <p:extLst>
      <p:ext uri="{BB962C8B-B14F-4D97-AF65-F5344CB8AC3E}">
        <p14:creationId xmlns:p14="http://schemas.microsoft.com/office/powerpoint/2010/main" val="2555192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9B1F5-E6A8-4A6C-AEBE-0C6997F5BBD3}"/>
              </a:ext>
            </a:extLst>
          </p:cNvPr>
          <p:cNvSpPr>
            <a:spLocks noGrp="1"/>
          </p:cNvSpPr>
          <p:nvPr>
            <p:ph type="title"/>
          </p:nvPr>
        </p:nvSpPr>
        <p:spPr/>
        <p:txBody>
          <a:bodyPr/>
          <a:lstStyle/>
          <a:p>
            <a:r>
              <a:rPr lang="en-US" dirty="0"/>
              <a:t>Connectivity: just one issue of many!</a:t>
            </a:r>
          </a:p>
        </p:txBody>
      </p:sp>
      <p:sp>
        <p:nvSpPr>
          <p:cNvPr id="3" name="Content Placeholder 2">
            <a:extLst>
              <a:ext uri="{FF2B5EF4-FFF2-40B4-BE49-F238E27FC236}">
                <a16:creationId xmlns:a16="http://schemas.microsoft.com/office/drawing/2014/main" id="{2B1872FF-D8C1-49E7-A8CE-EE8E97CA9AC8}"/>
              </a:ext>
            </a:extLst>
          </p:cNvPr>
          <p:cNvSpPr>
            <a:spLocks noGrp="1"/>
          </p:cNvSpPr>
          <p:nvPr>
            <p:ph idx="1"/>
          </p:nvPr>
        </p:nvSpPr>
        <p:spPr/>
        <p:txBody>
          <a:bodyPr/>
          <a:lstStyle/>
          <a:p>
            <a:r>
              <a:rPr lang="en-US" dirty="0" err="1"/>
              <a:t>Vegvisir</a:t>
            </a:r>
            <a:r>
              <a:rPr lang="en-US" dirty="0"/>
              <a:t> is a research project and a proof of concept, but not deeply integrated with Azure IoT Edge.</a:t>
            </a:r>
          </a:p>
          <a:p>
            <a:endParaRPr lang="en-US" dirty="0"/>
          </a:p>
          <a:p>
            <a:r>
              <a:rPr lang="en-US" dirty="0"/>
              <a:t>Any real product will need more ties to the Azure infrastructure.</a:t>
            </a:r>
          </a:p>
          <a:p>
            <a:endParaRPr lang="en-US" dirty="0"/>
          </a:p>
          <a:p>
            <a:r>
              <a:rPr lang="en-US" dirty="0"/>
              <a:t>But an Azure Blockchain would also benefit: as a part of the official Azure ecosystem, we might gain better answers to some of the trust issues!</a:t>
            </a:r>
          </a:p>
        </p:txBody>
      </p:sp>
      <p:sp>
        <p:nvSpPr>
          <p:cNvPr id="4" name="Footer Placeholder 3">
            <a:extLst>
              <a:ext uri="{FF2B5EF4-FFF2-40B4-BE49-F238E27FC236}">
                <a16:creationId xmlns:a16="http://schemas.microsoft.com/office/drawing/2014/main" id="{9D0F3BCB-3D9F-4151-B24D-055D76388E51}"/>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42F4E29A-CD4E-4E22-98EE-07A5E6F5572C}"/>
              </a:ext>
            </a:extLst>
          </p:cNvPr>
          <p:cNvSpPr>
            <a:spLocks noGrp="1"/>
          </p:cNvSpPr>
          <p:nvPr>
            <p:ph type="sldNum" sz="quarter" idx="12"/>
          </p:nvPr>
        </p:nvSpPr>
        <p:spPr/>
        <p:txBody>
          <a:bodyPr/>
          <a:lstStyle/>
          <a:p>
            <a:fld id="{3C974458-8A97-4835-BF79-1FB6D7856C21}" type="slidenum">
              <a:rPr lang="en-US" smtClean="0"/>
              <a:t>15</a:t>
            </a:fld>
            <a:endParaRPr lang="en-US"/>
          </a:p>
        </p:txBody>
      </p:sp>
    </p:spTree>
    <p:extLst>
      <p:ext uri="{BB962C8B-B14F-4D97-AF65-F5344CB8AC3E}">
        <p14:creationId xmlns:p14="http://schemas.microsoft.com/office/powerpoint/2010/main" val="2018046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CB0334-D5EC-4C09-8A03-D3824226D60E}"/>
              </a:ext>
            </a:extLst>
          </p:cNvPr>
          <p:cNvSpPr>
            <a:spLocks noGrp="1"/>
          </p:cNvSpPr>
          <p:nvPr>
            <p:ph type="title"/>
          </p:nvPr>
        </p:nvSpPr>
        <p:spPr/>
        <p:txBody>
          <a:bodyPr/>
          <a:lstStyle/>
          <a:p>
            <a:r>
              <a:rPr lang="en-US" b="1" dirty="0" err="1">
                <a:solidFill>
                  <a:srgbClr val="C00000"/>
                </a:solidFill>
              </a:rPr>
              <a:t>Vegvisir</a:t>
            </a:r>
            <a:endParaRPr lang="en-US" b="1" dirty="0">
              <a:solidFill>
                <a:srgbClr val="C00000"/>
              </a:solidFill>
            </a:endParaRPr>
          </a:p>
        </p:txBody>
      </p:sp>
      <p:sp>
        <p:nvSpPr>
          <p:cNvPr id="7" name="Text Placeholder 6">
            <a:extLst>
              <a:ext uri="{FF2B5EF4-FFF2-40B4-BE49-F238E27FC236}">
                <a16:creationId xmlns:a16="http://schemas.microsoft.com/office/drawing/2014/main" id="{E9023353-16B2-4838-965B-4B2E29EEA30D}"/>
              </a:ext>
            </a:extLst>
          </p:cNvPr>
          <p:cNvSpPr>
            <a:spLocks noGrp="1"/>
          </p:cNvSpPr>
          <p:nvPr>
            <p:ph type="body" idx="1"/>
          </p:nvPr>
        </p:nvSpPr>
        <p:spPr>
          <a:xfrm>
            <a:off x="8524240" y="4960137"/>
            <a:ext cx="3667760" cy="1463040"/>
          </a:xfrm>
        </p:spPr>
        <p:txBody>
          <a:bodyPr>
            <a:normAutofit/>
          </a:bodyPr>
          <a:lstStyle/>
          <a:p>
            <a:r>
              <a:rPr lang="en-US" sz="2000" b="1" dirty="0"/>
              <a:t>Slides from Robbert van Renesse</a:t>
            </a:r>
            <a:br>
              <a:rPr lang="en-US" sz="2000" b="1" dirty="0"/>
            </a:br>
            <a:br>
              <a:rPr lang="en-US" sz="2000" b="1" dirty="0"/>
            </a:br>
            <a:r>
              <a:rPr lang="en-US" sz="2000" b="1" dirty="0"/>
              <a:t>Talk presented at ICDCS 2018</a:t>
            </a:r>
          </a:p>
        </p:txBody>
      </p:sp>
      <p:sp>
        <p:nvSpPr>
          <p:cNvPr id="4" name="Footer Placeholder 3">
            <a:extLst>
              <a:ext uri="{FF2B5EF4-FFF2-40B4-BE49-F238E27FC236}">
                <a16:creationId xmlns:a16="http://schemas.microsoft.com/office/drawing/2014/main" id="{42D7AD8B-34E6-4FD0-95D9-0F84267462F4}"/>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8436020B-6507-4350-BEC5-93D0EEDDA1FB}"/>
              </a:ext>
            </a:extLst>
          </p:cNvPr>
          <p:cNvSpPr>
            <a:spLocks noGrp="1"/>
          </p:cNvSpPr>
          <p:nvPr>
            <p:ph type="sldNum" sz="quarter" idx="12"/>
          </p:nvPr>
        </p:nvSpPr>
        <p:spPr/>
        <p:txBody>
          <a:bodyPr/>
          <a:lstStyle/>
          <a:p>
            <a:fld id="{3C974458-8A97-4835-BF79-1FB6D7856C21}" type="slidenum">
              <a:rPr lang="en-US" smtClean="0"/>
              <a:t>16</a:t>
            </a:fld>
            <a:endParaRPr lang="en-US"/>
          </a:p>
        </p:txBody>
      </p:sp>
      <p:pic>
        <p:nvPicPr>
          <p:cNvPr id="8" name="Picture 7">
            <a:extLst>
              <a:ext uri="{FF2B5EF4-FFF2-40B4-BE49-F238E27FC236}">
                <a16:creationId xmlns:a16="http://schemas.microsoft.com/office/drawing/2014/main" id="{7CD63F61-CF24-421D-9C82-D99ECDBC10FF}"/>
              </a:ext>
            </a:extLst>
          </p:cNvPr>
          <p:cNvPicPr/>
          <p:nvPr/>
        </p:nvPicPr>
        <p:blipFill>
          <a:blip r:embed="rId3"/>
          <a:stretch/>
        </p:blipFill>
        <p:spPr>
          <a:xfrm>
            <a:off x="3581401" y="4912610"/>
            <a:ext cx="1557742" cy="1463040"/>
          </a:xfrm>
          <a:prstGeom prst="rect">
            <a:avLst/>
          </a:prstGeom>
          <a:ln>
            <a:noFill/>
          </a:ln>
        </p:spPr>
      </p:pic>
    </p:spTree>
    <p:extLst>
      <p:ext uri="{BB962C8B-B14F-4D97-AF65-F5344CB8AC3E}">
        <p14:creationId xmlns:p14="http://schemas.microsoft.com/office/powerpoint/2010/main" val="1402389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 Blockchain for the Food Supply Chain</a:t>
            </a:r>
            <a:endParaRPr lang="en-US" dirty="0"/>
          </a:p>
        </p:txBody>
      </p:sp>
      <p:sp>
        <p:nvSpPr>
          <p:cNvPr id="3" name="Subtitle 2"/>
          <p:cNvSpPr>
            <a:spLocks noGrp="1"/>
          </p:cNvSpPr>
          <p:nvPr>
            <p:ph idx="1"/>
          </p:nvPr>
        </p:nvSpPr>
        <p:spPr/>
        <p:txBody>
          <a:bodyPr/>
          <a:lstStyle/>
          <a:p>
            <a:r>
              <a:rPr lang="en-US"/>
              <a:t>Robbert van Renesse</a:t>
            </a:r>
          </a:p>
          <a:p>
            <a:endParaRPr lang="en-US"/>
          </a:p>
          <a:p>
            <a:r>
              <a:rPr lang="en-US"/>
              <a:t>joint work with Hakim Weatherspoon, Danny Adams,</a:t>
            </a:r>
          </a:p>
          <a:p>
            <a:r>
              <a:rPr lang="en-US"/>
              <a:t>Kolbeinn Karlsson, and Stephen B. Wicker</a:t>
            </a:r>
          </a:p>
          <a:p>
            <a:endParaRPr lang="en-US"/>
          </a:p>
          <a:p>
            <a:r>
              <a:rPr lang="en-US"/>
              <a:t>Initiative for Crypto-Currencies and Contracts (IC3)</a:t>
            </a:r>
          </a:p>
          <a:p>
            <a:r>
              <a:rPr lang="en-US"/>
              <a:t>Cornell Digital Agriculture Initiative </a:t>
            </a:r>
            <a:endParaRPr lang="en-US" dirty="0"/>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17</a:t>
            </a:fld>
            <a:endParaRPr lang="en-US"/>
          </a:p>
        </p:txBody>
      </p:sp>
    </p:spTree>
    <p:extLst>
      <p:ext uri="{BB962C8B-B14F-4D97-AF65-F5344CB8AC3E}">
        <p14:creationId xmlns:p14="http://schemas.microsoft.com/office/powerpoint/2010/main" val="1351483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Blockchain’s</a:t>
            </a:r>
            <a:r>
              <a:rPr lang="en-US" dirty="0"/>
              <a:t> Promise</a:t>
            </a:r>
            <a:endParaRPr lang="he-IL" dirty="0"/>
          </a:p>
        </p:txBody>
      </p:sp>
      <p:sp>
        <p:nvSpPr>
          <p:cNvPr id="3" name="Content Placeholder 2">
            <a:extLst>
              <a:ext uri="{FF2B5EF4-FFF2-40B4-BE49-F238E27FC236}">
                <a16:creationId xmlns:a16="http://schemas.microsoft.com/office/drawing/2014/main" id="{A28AA199-3E3A-4B29-81DF-F91E270B5703}"/>
              </a:ext>
            </a:extLst>
          </p:cNvPr>
          <p:cNvSpPr>
            <a:spLocks noGrp="1"/>
          </p:cNvSpPr>
          <p:nvPr>
            <p:ph idx="1"/>
          </p:nvPr>
        </p:nvSpPr>
        <p:spPr>
          <a:xfrm>
            <a:off x="1024128" y="2249424"/>
            <a:ext cx="10786872" cy="4023360"/>
          </a:xfrm>
        </p:spPr>
        <p:txBody>
          <a:bodyPr/>
          <a:lstStyle/>
          <a:p>
            <a:pPr>
              <a:buClr>
                <a:schemeClr val="tx1"/>
              </a:buClr>
            </a:pPr>
            <a:r>
              <a:rPr lang="en-US" b="1" dirty="0">
                <a:solidFill>
                  <a:schemeClr val="tx1">
                    <a:lumMod val="50000"/>
                    <a:lumOff val="50000"/>
                  </a:schemeClr>
                </a:solidFill>
              </a:rPr>
              <a:t>Promises </a:t>
            </a:r>
          </a:p>
          <a:p>
            <a:pPr marL="457200" indent="-457200">
              <a:buClr>
                <a:schemeClr val="tx1"/>
              </a:buClr>
              <a:buFont typeface="Arial" panose="020B0604020202020204" pitchFamily="34" charset="0"/>
              <a:buChar char="•"/>
            </a:pPr>
            <a:r>
              <a:rPr lang="en-US" dirty="0">
                <a:solidFill>
                  <a:schemeClr val="tx1">
                    <a:lumMod val="50000"/>
                    <a:lumOff val="50000"/>
                  </a:schemeClr>
                </a:solidFill>
              </a:rPr>
              <a:t>Global currency</a:t>
            </a:r>
          </a:p>
          <a:p>
            <a:pPr marL="457200" indent="-457200">
              <a:buClr>
                <a:schemeClr val="tx1"/>
              </a:buClr>
              <a:buFont typeface="Arial" panose="020B0604020202020204" pitchFamily="34" charset="0"/>
              <a:buChar char="•"/>
            </a:pPr>
            <a:r>
              <a:rPr lang="en-US" dirty="0">
                <a:solidFill>
                  <a:schemeClr val="tx1">
                    <a:lumMod val="50000"/>
                    <a:lumOff val="50000"/>
                  </a:schemeClr>
                </a:solidFill>
              </a:rPr>
              <a:t>Smart contracts</a:t>
            </a:r>
          </a:p>
          <a:p>
            <a:pPr marL="457200" indent="-457200">
              <a:buClr>
                <a:schemeClr val="tx1"/>
              </a:buClr>
              <a:buFont typeface="Arial" panose="020B0604020202020204" pitchFamily="34" charset="0"/>
              <a:buChar char="•"/>
            </a:pPr>
            <a:r>
              <a:rPr lang="en-US" dirty="0">
                <a:solidFill>
                  <a:schemeClr val="tx1">
                    <a:lumMod val="50000"/>
                    <a:lumOff val="50000"/>
                  </a:schemeClr>
                </a:solidFill>
              </a:rPr>
              <a:t>Notarization</a:t>
            </a:r>
          </a:p>
          <a:p>
            <a:pPr marL="457200" indent="-457200">
              <a:buClr>
                <a:schemeClr val="tx1"/>
              </a:buClr>
              <a:buFont typeface="Arial" panose="020B0604020202020204" pitchFamily="34" charset="0"/>
              <a:buChar char="•"/>
            </a:pPr>
            <a:r>
              <a:rPr lang="en-US" i="1" dirty="0">
                <a:solidFill>
                  <a:schemeClr val="tx1">
                    <a:lumMod val="50000"/>
                    <a:lumOff val="50000"/>
                  </a:schemeClr>
                </a:solidFill>
              </a:rPr>
              <a:t>Accountability</a:t>
            </a:r>
          </a:p>
          <a:p>
            <a:pPr marL="457200" indent="-457200">
              <a:buClr>
                <a:schemeClr val="tx1"/>
              </a:buClr>
              <a:buFont typeface="Arial" panose="020B0604020202020204" pitchFamily="34" charset="0"/>
              <a:buChar char="•"/>
            </a:pPr>
            <a:r>
              <a:rPr lang="mr-IN" dirty="0">
                <a:solidFill>
                  <a:schemeClr val="tx1">
                    <a:lumMod val="50000"/>
                    <a:lumOff val="50000"/>
                  </a:schemeClr>
                </a:solidFill>
              </a:rPr>
              <a:t>…</a:t>
            </a:r>
            <a:endParaRPr lang="en-US" dirty="0">
              <a:solidFill>
                <a:schemeClr val="tx1">
                  <a:lumMod val="50000"/>
                  <a:lumOff val="50000"/>
                </a:schemeClr>
              </a:solidFill>
            </a:endParaRPr>
          </a:p>
          <a:p>
            <a:endParaRPr lang="en-US" dirty="0"/>
          </a:p>
        </p:txBody>
      </p:sp>
      <p:pic>
        <p:nvPicPr>
          <p:cNvPr id="13" name="Picture 12"/>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t="37080" r="62160" b="36755"/>
          <a:stretch/>
        </p:blipFill>
        <p:spPr>
          <a:xfrm>
            <a:off x="5625181" y="2783123"/>
            <a:ext cx="4992853" cy="2291052"/>
          </a:xfrm>
          <a:prstGeom prst="rect">
            <a:avLst/>
          </a:prstGeom>
        </p:spPr>
      </p:pic>
      <p:sp>
        <p:nvSpPr>
          <p:cNvPr id="4" name="TextBox 3"/>
          <p:cNvSpPr txBox="1"/>
          <p:nvPr/>
        </p:nvSpPr>
        <p:spPr>
          <a:xfrm>
            <a:off x="114300" y="6418385"/>
            <a:ext cx="4334608" cy="276999"/>
          </a:xfrm>
          <a:prstGeom prst="rect">
            <a:avLst/>
          </a:prstGeom>
          <a:solidFill>
            <a:srgbClr val="FFC000"/>
          </a:solidFill>
        </p:spPr>
        <p:txBody>
          <a:bodyPr wrap="square" rtlCol="0">
            <a:spAutoFit/>
          </a:bodyPr>
          <a:lstStyle/>
          <a:p>
            <a:r>
              <a:rPr lang="en-US" sz="1200" b="1" dirty="0" err="1"/>
              <a:t>BlockChain</a:t>
            </a:r>
            <a:r>
              <a:rPr lang="en-US" sz="1200" b="1" dirty="0"/>
              <a:t> background: Repeats things we’ve discussed.</a:t>
            </a:r>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18</a:t>
            </a:fld>
            <a:endParaRPr lang="en-US"/>
          </a:p>
        </p:txBody>
      </p:sp>
    </p:spTree>
    <p:extLst>
      <p:ext uri="{BB962C8B-B14F-4D97-AF65-F5344CB8AC3E}">
        <p14:creationId xmlns:p14="http://schemas.microsoft.com/office/powerpoint/2010/main" val="3671868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Box 100"/>
          <p:cNvSpPr txBox="1"/>
          <p:nvPr/>
        </p:nvSpPr>
        <p:spPr>
          <a:xfrm>
            <a:off x="-22226" y="6570212"/>
            <a:ext cx="4334608" cy="276999"/>
          </a:xfrm>
          <a:prstGeom prst="rect">
            <a:avLst/>
          </a:prstGeom>
          <a:solidFill>
            <a:srgbClr val="FFC000"/>
          </a:solidFill>
        </p:spPr>
        <p:txBody>
          <a:bodyPr wrap="square" rtlCol="0">
            <a:spAutoFit/>
          </a:bodyPr>
          <a:lstStyle/>
          <a:p>
            <a:r>
              <a:rPr lang="en-US" sz="1200" b="1" dirty="0" err="1"/>
              <a:t>BlockChain</a:t>
            </a:r>
            <a:r>
              <a:rPr lang="en-US" sz="1200" b="1" dirty="0"/>
              <a:t> background: Repeats things we’ve discussed.</a:t>
            </a:r>
          </a:p>
        </p:txBody>
      </p:sp>
      <p:sp>
        <p:nvSpPr>
          <p:cNvPr id="4" name="Title 3"/>
          <p:cNvSpPr>
            <a:spLocks noGrp="1"/>
          </p:cNvSpPr>
          <p:nvPr>
            <p:ph type="title"/>
          </p:nvPr>
        </p:nvSpPr>
        <p:spPr/>
        <p:txBody>
          <a:bodyPr/>
          <a:lstStyle/>
          <a:p>
            <a:r>
              <a:rPr lang="en-US" dirty="0">
                <a:solidFill>
                  <a:srgbClr val="C00000"/>
                </a:solidFill>
              </a:rPr>
              <a:t>A Replicated Ledger of Transactions</a:t>
            </a:r>
          </a:p>
        </p:txBody>
      </p:sp>
      <p:sp>
        <p:nvSpPr>
          <p:cNvPr id="5" name="Rounded Rectangle 4"/>
          <p:cNvSpPr/>
          <p:nvPr/>
        </p:nvSpPr>
        <p:spPr>
          <a:xfrm>
            <a:off x="2309992" y="646331"/>
            <a:ext cx="6829064" cy="3796498"/>
          </a:xfrm>
          <a:prstGeom prst="roundRect">
            <a:avLst>
              <a:gd name="adj" fmla="val 764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endParaRPr lang="en-US" sz="3200" dirty="0">
              <a:solidFill>
                <a:schemeClr val="tx1"/>
              </a:solidFill>
            </a:endParaRPr>
          </a:p>
        </p:txBody>
      </p:sp>
      <p:cxnSp>
        <p:nvCxnSpPr>
          <p:cNvPr id="34" name="Straight Connector 33"/>
          <p:cNvCxnSpPr/>
          <p:nvPr/>
        </p:nvCxnSpPr>
        <p:spPr>
          <a:xfrm flipH="1" flipV="1">
            <a:off x="7068154" y="2912076"/>
            <a:ext cx="1279967" cy="166869"/>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993570" y="1973543"/>
            <a:ext cx="714566" cy="758473"/>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5360574" y="1397409"/>
            <a:ext cx="625658" cy="643020"/>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3747354" y="1416627"/>
            <a:ext cx="1253100" cy="623803"/>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3077468" y="1397409"/>
            <a:ext cx="344006" cy="970656"/>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4671228" y="2475133"/>
            <a:ext cx="509286" cy="1176759"/>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5435157" y="2220489"/>
            <a:ext cx="1123710" cy="691586"/>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3856177" y="1217349"/>
            <a:ext cx="2055472" cy="0"/>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73403" y="906882"/>
            <a:ext cx="721180" cy="767708"/>
          </a:xfrm>
          <a:prstGeom prst="rect">
            <a:avLst/>
          </a:prstGeom>
          <a:noFill/>
        </p:spPr>
      </p:pic>
      <p:pic>
        <p:nvPicPr>
          <p:cNvPr id="22" name="Picture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93283" y="1454681"/>
            <a:ext cx="721180" cy="767708"/>
          </a:xfrm>
          <a:prstGeom prst="rect">
            <a:avLst/>
          </a:prstGeom>
          <a:noFill/>
        </p:spPr>
      </p:pic>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14463" y="2807470"/>
            <a:ext cx="721180" cy="767708"/>
          </a:xfrm>
          <a:prstGeom prst="rect">
            <a:avLst/>
          </a:prstGeom>
          <a:noFill/>
        </p:spPr>
      </p:pic>
      <p:pic>
        <p:nvPicPr>
          <p:cNvPr id="24" name="Picture 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80630" y="2544580"/>
            <a:ext cx="721180" cy="767708"/>
          </a:xfrm>
          <a:prstGeom prst="rect">
            <a:avLst/>
          </a:prstGeom>
          <a:noFill/>
        </p:spPr>
      </p:pic>
      <p:pic>
        <p:nvPicPr>
          <p:cNvPr id="25" name="Pictur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3100" y="1824348"/>
            <a:ext cx="721180" cy="767708"/>
          </a:xfrm>
          <a:prstGeom prst="rect">
            <a:avLst/>
          </a:prstGeom>
          <a:noFill/>
        </p:spPr>
      </p:pic>
      <p:pic>
        <p:nvPicPr>
          <p:cNvPr id="26" name="Picture 2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92646" y="933134"/>
            <a:ext cx="721180" cy="767708"/>
          </a:xfrm>
          <a:prstGeom prst="rect">
            <a:avLst/>
          </a:prstGeom>
          <a:noFill/>
        </p:spPr>
      </p:pic>
      <p:cxnSp>
        <p:nvCxnSpPr>
          <p:cNvPr id="66" name="Straight Connector 65"/>
          <p:cNvCxnSpPr/>
          <p:nvPr/>
        </p:nvCxnSpPr>
        <p:spPr>
          <a:xfrm flipH="1" flipV="1">
            <a:off x="3077468" y="2802769"/>
            <a:ext cx="1313556" cy="924339"/>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9682" y="2265971"/>
            <a:ext cx="721180" cy="767708"/>
          </a:xfrm>
          <a:prstGeom prst="rect">
            <a:avLst/>
          </a:prstGeom>
          <a:noFill/>
        </p:spPr>
      </p:pic>
      <p:pic>
        <p:nvPicPr>
          <p:cNvPr id="28" name="Picture 2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62733" y="3508619"/>
            <a:ext cx="721180" cy="767708"/>
          </a:xfrm>
          <a:prstGeom prst="rect">
            <a:avLst/>
          </a:prstGeom>
          <a:noFill/>
        </p:spPr>
      </p:pic>
      <p:cxnSp>
        <p:nvCxnSpPr>
          <p:cNvPr id="35" name="Straight Connector 34"/>
          <p:cNvCxnSpPr>
            <a:endCxn id="27" idx="2"/>
          </p:cNvCxnSpPr>
          <p:nvPr/>
        </p:nvCxnSpPr>
        <p:spPr>
          <a:xfrm flipH="1" flipV="1">
            <a:off x="2910272" y="3033680"/>
            <a:ext cx="120464" cy="2533273"/>
          </a:xfrm>
          <a:prstGeom prst="line">
            <a:avLst/>
          </a:prstGeom>
          <a:noFill/>
          <a:ln w="285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826451" y="3601422"/>
            <a:ext cx="1444411" cy="1125077"/>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nchor="ctr">
            <a:noAutofit/>
          </a:bodyPr>
          <a:lstStyle/>
          <a:p>
            <a:pPr algn="ctr"/>
            <a:r>
              <a:rPr lang="en-US" sz="2400" dirty="0">
                <a:solidFill>
                  <a:schemeClr val="tx1"/>
                </a:solidFill>
              </a:rPr>
              <a:t>give 10 </a:t>
            </a:r>
            <a:r>
              <a:rPr lang="en-US" sz="2400" dirty="0" err="1">
                <a:solidFill>
                  <a:schemeClr val="tx1"/>
                </a:solidFill>
              </a:rPr>
              <a:t>bitcoins</a:t>
            </a:r>
            <a:r>
              <a:rPr lang="en-US" sz="2400" dirty="0">
                <a:solidFill>
                  <a:schemeClr val="tx1"/>
                </a:solidFill>
              </a:rPr>
              <a:t> to Jane</a:t>
            </a:r>
          </a:p>
        </p:txBody>
      </p:sp>
      <p:cxnSp>
        <p:nvCxnSpPr>
          <p:cNvPr id="40" name="Straight Connector 39"/>
          <p:cNvCxnSpPr/>
          <p:nvPr/>
        </p:nvCxnSpPr>
        <p:spPr>
          <a:xfrm flipV="1">
            <a:off x="4730383" y="3199054"/>
            <a:ext cx="1939237" cy="2663206"/>
          </a:xfrm>
          <a:prstGeom prst="line">
            <a:avLst/>
          </a:prstGeom>
          <a:noFill/>
          <a:ln w="285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3" idx="2"/>
          </p:cNvCxnSpPr>
          <p:nvPr/>
        </p:nvCxnSpPr>
        <p:spPr>
          <a:xfrm>
            <a:off x="8575053" y="3575179"/>
            <a:ext cx="479944" cy="1572299"/>
          </a:xfrm>
          <a:prstGeom prst="line">
            <a:avLst/>
          </a:prstGeom>
          <a:noFill/>
          <a:ln w="285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9639168" y="1087883"/>
            <a:ext cx="488045" cy="5128017"/>
            <a:chOff x="664129" y="1501836"/>
            <a:chExt cx="345981" cy="3635313"/>
          </a:xfrm>
        </p:grpSpPr>
        <p:sp>
          <p:nvSpPr>
            <p:cNvPr id="49" name="Rectangle 48"/>
            <p:cNvSpPr/>
            <p:nvPr/>
          </p:nvSpPr>
          <p:spPr>
            <a:xfrm>
              <a:off x="664129" y="1501836"/>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0" name="Rectangle 49"/>
            <p:cNvSpPr/>
            <p:nvPr/>
          </p:nvSpPr>
          <p:spPr>
            <a:xfrm>
              <a:off x="664129" y="163759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51" name="Rectangle 50"/>
            <p:cNvSpPr/>
            <p:nvPr/>
          </p:nvSpPr>
          <p:spPr>
            <a:xfrm>
              <a:off x="664129" y="177335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2" name="Rectangle 51"/>
            <p:cNvSpPr/>
            <p:nvPr/>
          </p:nvSpPr>
          <p:spPr>
            <a:xfrm>
              <a:off x="664129" y="190911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3" name="Rectangle 52"/>
            <p:cNvSpPr/>
            <p:nvPr/>
          </p:nvSpPr>
          <p:spPr>
            <a:xfrm>
              <a:off x="664129" y="204488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54" name="Rectangle 53"/>
            <p:cNvSpPr/>
            <p:nvPr/>
          </p:nvSpPr>
          <p:spPr>
            <a:xfrm>
              <a:off x="664129" y="218064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5" name="Rectangle 54"/>
            <p:cNvSpPr/>
            <p:nvPr/>
          </p:nvSpPr>
          <p:spPr>
            <a:xfrm>
              <a:off x="664129" y="231640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6" name="Rectangle 55"/>
            <p:cNvSpPr/>
            <p:nvPr/>
          </p:nvSpPr>
          <p:spPr>
            <a:xfrm>
              <a:off x="664129" y="245216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7" name="Rectangle 56"/>
            <p:cNvSpPr/>
            <p:nvPr/>
          </p:nvSpPr>
          <p:spPr>
            <a:xfrm>
              <a:off x="664129" y="2587924"/>
              <a:ext cx="345981" cy="105527"/>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nchor="ctr">
              <a:noAutofit/>
            </a:bodyPr>
            <a:lstStyle/>
            <a:p>
              <a:pPr algn="ctr"/>
              <a:endParaRPr lang="en-US" sz="2400" dirty="0">
                <a:solidFill>
                  <a:schemeClr val="tx1"/>
                </a:solidFill>
              </a:endParaRPr>
            </a:p>
          </p:txBody>
        </p:sp>
        <p:sp>
          <p:nvSpPr>
            <p:cNvPr id="58" name="Rectangle 57"/>
            <p:cNvSpPr/>
            <p:nvPr/>
          </p:nvSpPr>
          <p:spPr>
            <a:xfrm>
              <a:off x="664129" y="2723685"/>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9" name="Rectangle 58"/>
            <p:cNvSpPr/>
            <p:nvPr/>
          </p:nvSpPr>
          <p:spPr>
            <a:xfrm>
              <a:off x="664129" y="2859446"/>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0" name="Rectangle 59"/>
            <p:cNvSpPr/>
            <p:nvPr/>
          </p:nvSpPr>
          <p:spPr>
            <a:xfrm>
              <a:off x="664129" y="299520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1" name="Rectangle 60"/>
            <p:cNvSpPr/>
            <p:nvPr/>
          </p:nvSpPr>
          <p:spPr>
            <a:xfrm>
              <a:off x="664129" y="313096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2" name="Rectangle 61"/>
            <p:cNvSpPr/>
            <p:nvPr/>
          </p:nvSpPr>
          <p:spPr>
            <a:xfrm>
              <a:off x="664129" y="3266729"/>
              <a:ext cx="345981" cy="10552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4" name="Rectangle 63"/>
            <p:cNvSpPr/>
            <p:nvPr/>
          </p:nvSpPr>
          <p:spPr>
            <a:xfrm>
              <a:off x="664129" y="340249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5" name="Rectangle 64"/>
            <p:cNvSpPr/>
            <p:nvPr/>
          </p:nvSpPr>
          <p:spPr>
            <a:xfrm>
              <a:off x="664129" y="353825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7" name="Rectangle 66"/>
            <p:cNvSpPr/>
            <p:nvPr/>
          </p:nvSpPr>
          <p:spPr>
            <a:xfrm>
              <a:off x="664129" y="367401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8" name="Rectangle 67"/>
            <p:cNvSpPr/>
            <p:nvPr/>
          </p:nvSpPr>
          <p:spPr>
            <a:xfrm>
              <a:off x="664129" y="380977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9" name="Rectangle 68"/>
            <p:cNvSpPr/>
            <p:nvPr/>
          </p:nvSpPr>
          <p:spPr>
            <a:xfrm>
              <a:off x="664129" y="394553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0" name="Rectangle 69"/>
            <p:cNvSpPr/>
            <p:nvPr/>
          </p:nvSpPr>
          <p:spPr>
            <a:xfrm>
              <a:off x="664129" y="4081295"/>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71" name="Rectangle 70"/>
            <p:cNvSpPr/>
            <p:nvPr/>
          </p:nvSpPr>
          <p:spPr>
            <a:xfrm>
              <a:off x="664129" y="4217056"/>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2" name="Rectangle 71"/>
            <p:cNvSpPr/>
            <p:nvPr/>
          </p:nvSpPr>
          <p:spPr>
            <a:xfrm>
              <a:off x="664129" y="435281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3" name="Rectangle 72"/>
            <p:cNvSpPr/>
            <p:nvPr/>
          </p:nvSpPr>
          <p:spPr>
            <a:xfrm>
              <a:off x="664129" y="448857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74" name="Rectangle 73"/>
            <p:cNvSpPr/>
            <p:nvPr/>
          </p:nvSpPr>
          <p:spPr>
            <a:xfrm>
              <a:off x="664129" y="462433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5" name="Rectangle 74"/>
            <p:cNvSpPr/>
            <p:nvPr/>
          </p:nvSpPr>
          <p:spPr>
            <a:xfrm>
              <a:off x="664129" y="476010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6" name="Rectangle 75"/>
            <p:cNvSpPr/>
            <p:nvPr/>
          </p:nvSpPr>
          <p:spPr>
            <a:xfrm>
              <a:off x="664129" y="489586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7" name="Rectangle 76"/>
            <p:cNvSpPr/>
            <p:nvPr/>
          </p:nvSpPr>
          <p:spPr>
            <a:xfrm>
              <a:off x="664129" y="503162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grpSp>
      <p:sp>
        <p:nvSpPr>
          <p:cNvPr id="78" name="TextBox 77"/>
          <p:cNvSpPr txBox="1"/>
          <p:nvPr/>
        </p:nvSpPr>
        <p:spPr>
          <a:xfrm>
            <a:off x="9216746" y="484220"/>
            <a:ext cx="1333827" cy="584775"/>
          </a:xfrm>
          <a:prstGeom prst="rect">
            <a:avLst/>
          </a:prstGeom>
          <a:noFill/>
        </p:spPr>
        <p:txBody>
          <a:bodyPr wrap="none" rtlCol="0">
            <a:spAutoFit/>
          </a:bodyPr>
          <a:lstStyle/>
          <a:p>
            <a:pPr algn="ctr"/>
            <a:r>
              <a:rPr lang="en-US" sz="3200" dirty="0"/>
              <a:t>Ledger</a:t>
            </a:r>
          </a:p>
        </p:txBody>
      </p:sp>
      <p:grpSp>
        <p:nvGrpSpPr>
          <p:cNvPr id="14" name="Group 13"/>
          <p:cNvGrpSpPr/>
          <p:nvPr/>
        </p:nvGrpSpPr>
        <p:grpSpPr>
          <a:xfrm>
            <a:off x="2926545" y="5707111"/>
            <a:ext cx="268576" cy="814197"/>
            <a:chOff x="5933426" y="4052062"/>
            <a:chExt cx="459306" cy="1392399"/>
          </a:xfrm>
        </p:grpSpPr>
        <p:cxnSp>
          <p:nvCxnSpPr>
            <p:cNvPr id="6" name="Straight Connector 5"/>
            <p:cNvCxnSpPr>
              <a:stCxn id="10" idx="4"/>
            </p:cNvCxnSpPr>
            <p:nvPr/>
          </p:nvCxnSpPr>
          <p:spPr>
            <a:xfrm>
              <a:off x="6161290" y="4343486"/>
              <a:ext cx="2443" cy="6412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5933426" y="4980372"/>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164140" y="4980372"/>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933426" y="4411267"/>
              <a:ext cx="459306" cy="315231"/>
              <a:chOff x="5933426" y="4411267"/>
              <a:chExt cx="459306" cy="464089"/>
            </a:xfrm>
          </p:grpSpPr>
          <p:cxnSp>
            <p:nvCxnSpPr>
              <p:cNvPr id="82" name="Straight Connector 81"/>
              <p:cNvCxnSpPr/>
              <p:nvPr/>
            </p:nvCxnSpPr>
            <p:spPr>
              <a:xfrm flipH="1">
                <a:off x="5933426" y="4411267"/>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164140" y="4411267"/>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Oval 9"/>
            <p:cNvSpPr/>
            <p:nvPr/>
          </p:nvSpPr>
          <p:spPr>
            <a:xfrm>
              <a:off x="6015578" y="4052062"/>
              <a:ext cx="291424" cy="29142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92" name="Group 91"/>
          <p:cNvGrpSpPr/>
          <p:nvPr/>
        </p:nvGrpSpPr>
        <p:grpSpPr>
          <a:xfrm>
            <a:off x="4402893" y="5899303"/>
            <a:ext cx="268576" cy="814197"/>
            <a:chOff x="5933426" y="4052062"/>
            <a:chExt cx="459306" cy="1392399"/>
          </a:xfrm>
        </p:grpSpPr>
        <p:cxnSp>
          <p:nvCxnSpPr>
            <p:cNvPr id="93" name="Straight Connector 92"/>
            <p:cNvCxnSpPr>
              <a:stCxn id="97" idx="4"/>
            </p:cNvCxnSpPr>
            <p:nvPr/>
          </p:nvCxnSpPr>
          <p:spPr>
            <a:xfrm>
              <a:off x="6161290" y="4343486"/>
              <a:ext cx="2443" cy="6412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5933426" y="4980372"/>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6164140" y="4980372"/>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6" name="Group 95"/>
            <p:cNvGrpSpPr/>
            <p:nvPr/>
          </p:nvGrpSpPr>
          <p:grpSpPr>
            <a:xfrm>
              <a:off x="5933426" y="4411267"/>
              <a:ext cx="459306" cy="315231"/>
              <a:chOff x="5933426" y="4411267"/>
              <a:chExt cx="459306" cy="464089"/>
            </a:xfrm>
          </p:grpSpPr>
          <p:cxnSp>
            <p:nvCxnSpPr>
              <p:cNvPr id="98" name="Straight Connector 97"/>
              <p:cNvCxnSpPr/>
              <p:nvPr/>
            </p:nvCxnSpPr>
            <p:spPr>
              <a:xfrm flipH="1">
                <a:off x="5933426" y="4411267"/>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164140" y="4411267"/>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7" name="Oval 96"/>
            <p:cNvSpPr/>
            <p:nvPr/>
          </p:nvSpPr>
          <p:spPr>
            <a:xfrm>
              <a:off x="6015578" y="4052062"/>
              <a:ext cx="291424" cy="29142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cxnSp>
        <p:nvCxnSpPr>
          <p:cNvPr id="108" name="Straight Connector 107"/>
          <p:cNvCxnSpPr/>
          <p:nvPr/>
        </p:nvCxnSpPr>
        <p:spPr>
          <a:xfrm flipV="1">
            <a:off x="3377753" y="4175841"/>
            <a:ext cx="836832" cy="1566212"/>
          </a:xfrm>
          <a:prstGeom prst="line">
            <a:avLst/>
          </a:prstGeom>
          <a:noFill/>
          <a:ln w="28575">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45234" y="5528433"/>
            <a:ext cx="1134069" cy="1200329"/>
          </a:xfrm>
          <a:prstGeom prst="rect">
            <a:avLst/>
          </a:prstGeom>
          <a:noFill/>
        </p:spPr>
        <p:txBody>
          <a:bodyPr wrap="none" rtlCol="1">
            <a:spAutoFit/>
          </a:bodyPr>
          <a:lstStyle/>
          <a:p>
            <a:r>
              <a:rPr lang="en-US" sz="3200" dirty="0"/>
              <a:t>Judy</a:t>
            </a:r>
          </a:p>
          <a:p>
            <a:r>
              <a:rPr lang="en-US" sz="2000" dirty="0"/>
              <a:t>(owns 15</a:t>
            </a:r>
          </a:p>
          <a:p>
            <a:r>
              <a:rPr lang="en-US" sz="2000" dirty="0"/>
              <a:t> </a:t>
            </a:r>
            <a:r>
              <a:rPr lang="en-US" sz="2000" dirty="0" err="1"/>
              <a:t>bitcoin</a:t>
            </a:r>
            <a:r>
              <a:rPr lang="en-US" sz="2000" dirty="0"/>
              <a:t>)</a:t>
            </a:r>
            <a:endParaRPr lang="he-IL" sz="2000" dirty="0"/>
          </a:p>
        </p:txBody>
      </p:sp>
      <p:sp>
        <p:nvSpPr>
          <p:cNvPr id="125" name="TextBox 124"/>
          <p:cNvSpPr txBox="1"/>
          <p:nvPr/>
        </p:nvSpPr>
        <p:spPr>
          <a:xfrm>
            <a:off x="4761980" y="5960117"/>
            <a:ext cx="2500880" cy="584776"/>
          </a:xfrm>
          <a:prstGeom prst="rect">
            <a:avLst/>
          </a:prstGeom>
          <a:noFill/>
        </p:spPr>
        <p:txBody>
          <a:bodyPr wrap="none" rtlCol="1">
            <a:spAutoFit/>
          </a:bodyPr>
          <a:lstStyle/>
          <a:p>
            <a:r>
              <a:rPr lang="en-US" sz="3200" dirty="0"/>
              <a:t>Joe </a:t>
            </a:r>
            <a:r>
              <a:rPr lang="en-US" sz="2000" dirty="0"/>
              <a:t>(owns 1 </a:t>
            </a:r>
            <a:r>
              <a:rPr lang="en-US" sz="2000" dirty="0" err="1"/>
              <a:t>bitcoin</a:t>
            </a:r>
            <a:r>
              <a:rPr lang="en-US" sz="2000" dirty="0"/>
              <a:t>)</a:t>
            </a:r>
            <a:endParaRPr lang="he-IL" sz="2000" dirty="0"/>
          </a:p>
        </p:txBody>
      </p:sp>
      <p:sp>
        <p:nvSpPr>
          <p:cNvPr id="127" name="Rectangle 126"/>
          <p:cNvSpPr/>
          <p:nvPr/>
        </p:nvSpPr>
        <p:spPr>
          <a:xfrm>
            <a:off x="3180771" y="4435744"/>
            <a:ext cx="1440568" cy="1131208"/>
          </a:xfrm>
          <a:prstGeom prst="rect">
            <a:avLst/>
          </a:prstGeom>
          <a:ln w="57150">
            <a:solidFill>
              <a:srgbClr val="FF0000"/>
            </a:solidFill>
          </a:ln>
        </p:spPr>
        <p:style>
          <a:lnRef idx="0">
            <a:schemeClr val="accent2"/>
          </a:lnRef>
          <a:fillRef idx="3">
            <a:schemeClr val="accent2"/>
          </a:fillRef>
          <a:effectRef idx="3">
            <a:schemeClr val="accent2"/>
          </a:effectRef>
          <a:fontRef idx="minor">
            <a:schemeClr val="lt1"/>
          </a:fontRef>
        </p:style>
        <p:txBody>
          <a:bodyPr wrap="square" rtlCol="0" anchor="ctr">
            <a:noAutofit/>
          </a:bodyPr>
          <a:lstStyle/>
          <a:p>
            <a:pPr algn="ctr"/>
            <a:r>
              <a:rPr lang="en-US" sz="2400" dirty="0">
                <a:solidFill>
                  <a:schemeClr val="tx1"/>
                </a:solidFill>
              </a:rPr>
              <a:t>give 10 </a:t>
            </a:r>
            <a:r>
              <a:rPr lang="en-US" sz="2400" dirty="0" err="1">
                <a:solidFill>
                  <a:schemeClr val="tx1"/>
                </a:solidFill>
              </a:rPr>
              <a:t>bitcoins</a:t>
            </a:r>
            <a:r>
              <a:rPr lang="en-US" sz="2400" dirty="0">
                <a:solidFill>
                  <a:schemeClr val="tx1"/>
                </a:solidFill>
              </a:rPr>
              <a:t> to Joe</a:t>
            </a:r>
          </a:p>
        </p:txBody>
      </p:sp>
      <p:sp>
        <p:nvSpPr>
          <p:cNvPr id="128" name="Rectangle 127"/>
          <p:cNvSpPr/>
          <p:nvPr/>
        </p:nvSpPr>
        <p:spPr>
          <a:xfrm>
            <a:off x="4798756" y="4276328"/>
            <a:ext cx="1340979" cy="1171010"/>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nchor="ctr">
            <a:noAutofit/>
          </a:bodyPr>
          <a:lstStyle/>
          <a:p>
            <a:pPr algn="ctr"/>
            <a:r>
              <a:rPr lang="en-US" sz="2400" dirty="0">
                <a:solidFill>
                  <a:schemeClr val="tx1"/>
                </a:solidFill>
              </a:rPr>
              <a:t>give 3 </a:t>
            </a:r>
            <a:r>
              <a:rPr lang="en-US" sz="2400" dirty="0" err="1">
                <a:solidFill>
                  <a:schemeClr val="tx1"/>
                </a:solidFill>
              </a:rPr>
              <a:t>bitcoins</a:t>
            </a:r>
            <a:r>
              <a:rPr lang="en-US" sz="2400" dirty="0">
                <a:solidFill>
                  <a:schemeClr val="tx1"/>
                </a:solidFill>
              </a:rPr>
              <a:t> to Judy</a:t>
            </a:r>
          </a:p>
        </p:txBody>
      </p:sp>
      <p:grpSp>
        <p:nvGrpSpPr>
          <p:cNvPr id="84" name="Group 83"/>
          <p:cNvGrpSpPr/>
          <p:nvPr/>
        </p:nvGrpSpPr>
        <p:grpSpPr>
          <a:xfrm>
            <a:off x="9004768" y="5276931"/>
            <a:ext cx="268576" cy="814197"/>
            <a:chOff x="5933426" y="4052062"/>
            <a:chExt cx="459306" cy="1392399"/>
          </a:xfrm>
        </p:grpSpPr>
        <p:cxnSp>
          <p:nvCxnSpPr>
            <p:cNvPr id="85" name="Straight Connector 84"/>
            <p:cNvCxnSpPr>
              <a:stCxn id="89" idx="4"/>
            </p:cNvCxnSpPr>
            <p:nvPr/>
          </p:nvCxnSpPr>
          <p:spPr>
            <a:xfrm>
              <a:off x="6161290" y="4343486"/>
              <a:ext cx="2443" cy="6412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5933426" y="4980372"/>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164140" y="4980372"/>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8" name="Group 87"/>
            <p:cNvGrpSpPr/>
            <p:nvPr/>
          </p:nvGrpSpPr>
          <p:grpSpPr>
            <a:xfrm>
              <a:off x="5933426" y="4411267"/>
              <a:ext cx="459306" cy="315231"/>
              <a:chOff x="5933426" y="4411267"/>
              <a:chExt cx="459306" cy="464089"/>
            </a:xfrm>
          </p:grpSpPr>
          <p:cxnSp>
            <p:nvCxnSpPr>
              <p:cNvPr id="90" name="Straight Connector 89"/>
              <p:cNvCxnSpPr/>
              <p:nvPr/>
            </p:nvCxnSpPr>
            <p:spPr>
              <a:xfrm flipH="1">
                <a:off x="5933426" y="4411267"/>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164140" y="4411267"/>
                <a:ext cx="228592" cy="464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9" name="Oval 88"/>
            <p:cNvSpPr/>
            <p:nvPr/>
          </p:nvSpPr>
          <p:spPr>
            <a:xfrm>
              <a:off x="6015578" y="4052062"/>
              <a:ext cx="291424" cy="29142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00" name="TextBox 99"/>
          <p:cNvSpPr txBox="1"/>
          <p:nvPr/>
        </p:nvSpPr>
        <p:spPr>
          <a:xfrm>
            <a:off x="8003777" y="5774654"/>
            <a:ext cx="950068" cy="584775"/>
          </a:xfrm>
          <a:prstGeom prst="rect">
            <a:avLst/>
          </a:prstGeom>
          <a:noFill/>
        </p:spPr>
        <p:txBody>
          <a:bodyPr wrap="none" rtlCol="1">
            <a:spAutoFit/>
          </a:bodyPr>
          <a:lstStyle/>
          <a:p>
            <a:r>
              <a:rPr lang="en-US" sz="3200" dirty="0"/>
              <a:t>Jane</a:t>
            </a:r>
            <a:endParaRPr lang="he-IL" sz="3200" dirty="0"/>
          </a:p>
        </p:txBody>
      </p:sp>
    </p:spTree>
    <p:extLst>
      <p:ext uri="{BB962C8B-B14F-4D97-AF65-F5344CB8AC3E}">
        <p14:creationId xmlns:p14="http://schemas.microsoft.com/office/powerpoint/2010/main" val="3618076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E02E7-0286-48E1-8586-65AE1CC9A5DF}"/>
              </a:ext>
            </a:extLst>
          </p:cNvPr>
          <p:cNvSpPr>
            <a:spLocks noGrp="1"/>
          </p:cNvSpPr>
          <p:nvPr>
            <p:ph type="title"/>
          </p:nvPr>
        </p:nvSpPr>
        <p:spPr/>
        <p:txBody>
          <a:bodyPr/>
          <a:lstStyle/>
          <a:p>
            <a:r>
              <a:rPr lang="en-US" b="1" dirty="0">
                <a:solidFill>
                  <a:srgbClr val="C00000"/>
                </a:solidFill>
              </a:rPr>
              <a:t>Summary of </a:t>
            </a:r>
            <a:r>
              <a:rPr lang="en-US" b="1" dirty="0" err="1">
                <a:solidFill>
                  <a:srgbClr val="C00000"/>
                </a:solidFill>
              </a:rPr>
              <a:t>BlockChain</a:t>
            </a:r>
            <a:r>
              <a:rPr lang="en-US" b="1" dirty="0">
                <a:solidFill>
                  <a:srgbClr val="C00000"/>
                </a:solidFill>
              </a:rPr>
              <a:t> Concerns</a:t>
            </a:r>
          </a:p>
        </p:txBody>
      </p:sp>
      <p:sp>
        <p:nvSpPr>
          <p:cNvPr id="6" name="Content Placeholder 5">
            <a:extLst>
              <a:ext uri="{FF2B5EF4-FFF2-40B4-BE49-F238E27FC236}">
                <a16:creationId xmlns:a16="http://schemas.microsoft.com/office/drawing/2014/main" id="{E0F3F90B-2C53-45CE-8CAC-32BCFD6CE0F6}"/>
              </a:ext>
            </a:extLst>
          </p:cNvPr>
          <p:cNvSpPr>
            <a:spLocks noGrp="1"/>
          </p:cNvSpPr>
          <p:nvPr>
            <p:ph idx="1"/>
          </p:nvPr>
        </p:nvSpPr>
        <p:spPr>
          <a:xfrm>
            <a:off x="1024128" y="2286000"/>
            <a:ext cx="11015472" cy="4023360"/>
          </a:xfrm>
        </p:spPr>
        <p:txBody>
          <a:bodyPr>
            <a:normAutofit/>
          </a:bodyPr>
          <a:lstStyle/>
          <a:p>
            <a:pPr>
              <a:buFont typeface="Wingdings" panose="05000000000000000000" pitchFamily="2" charset="2"/>
              <a:buChar char="Ø"/>
            </a:pPr>
            <a:r>
              <a:rPr lang="en-US" dirty="0"/>
              <a:t>  Permissioned [case 1: data center; case 2: </a:t>
            </a:r>
            <a:r>
              <a:rPr lang="en-US" dirty="0" err="1"/>
              <a:t>geoscale</a:t>
            </a:r>
            <a:r>
              <a:rPr lang="en-US" dirty="0"/>
              <a:t>] or </a:t>
            </a:r>
            <a:r>
              <a:rPr lang="en-US" dirty="0" err="1"/>
              <a:t>Permissionless</a:t>
            </a:r>
            <a:r>
              <a:rPr lang="en-US" dirty="0"/>
              <a:t>?   </a:t>
            </a:r>
            <a:br>
              <a:rPr lang="en-US" dirty="0"/>
            </a:br>
            <a:r>
              <a:rPr lang="en-US" dirty="0"/>
              <a:t>    Energy cost of </a:t>
            </a:r>
            <a:r>
              <a:rPr lang="en-US" dirty="0" err="1"/>
              <a:t>permissionless</a:t>
            </a:r>
            <a:r>
              <a:rPr lang="en-US" dirty="0"/>
              <a:t> block mining a major issue, but permissioned </a:t>
            </a:r>
            <a:br>
              <a:rPr lang="en-US" dirty="0"/>
            </a:br>
            <a:r>
              <a:rPr lang="en-US" dirty="0"/>
              <a:t>    means </a:t>
            </a:r>
            <a:r>
              <a:rPr lang="en-US" dirty="0">
                <a:sym typeface="Symbol" panose="05050102010706020507" pitchFamily="18" charset="2"/>
              </a:rPr>
              <a:t>&gt;</a:t>
            </a:r>
            <a:r>
              <a:rPr lang="en-US" dirty="0"/>
              <a:t>trust, </a:t>
            </a:r>
            <a:r>
              <a:rPr lang="en-US" dirty="0">
                <a:sym typeface="Symbol" panose="05050102010706020507" pitchFamily="18" charset="2"/>
              </a:rPr>
              <a:t>&gt;</a:t>
            </a:r>
            <a:r>
              <a:rPr lang="en-US" dirty="0"/>
              <a:t>control by authorities (taxes!), </a:t>
            </a:r>
            <a:r>
              <a:rPr lang="en-US" dirty="0">
                <a:sym typeface="Symbol" panose="05050102010706020507" pitchFamily="18" charset="2"/>
              </a:rPr>
              <a:t>&gt;</a:t>
            </a:r>
            <a:r>
              <a:rPr lang="en-US" dirty="0"/>
              <a:t>traceability, &lt;anonymity.</a:t>
            </a:r>
          </a:p>
          <a:p>
            <a:pPr>
              <a:buFont typeface="Wingdings" panose="05000000000000000000" pitchFamily="2" charset="2"/>
              <a:buChar char="Ø"/>
            </a:pPr>
            <a:r>
              <a:rPr lang="en-US" dirty="0"/>
              <a:t>  If the </a:t>
            </a:r>
            <a:r>
              <a:rPr lang="en-US" dirty="0" err="1"/>
              <a:t>BlockChain</a:t>
            </a:r>
            <a:r>
              <a:rPr lang="en-US" dirty="0"/>
              <a:t> gets really large, costs of downloading a copy and </a:t>
            </a:r>
            <a:br>
              <a:rPr lang="en-US" dirty="0"/>
            </a:br>
            <a:r>
              <a:rPr lang="en-US" dirty="0"/>
              <a:t>    verifying become significant. </a:t>
            </a:r>
          </a:p>
          <a:p>
            <a:pPr>
              <a:buFont typeface="Wingdings" panose="05000000000000000000" pitchFamily="2" charset="2"/>
              <a:buChar char="Ø"/>
            </a:pPr>
            <a:r>
              <a:rPr lang="en-US" dirty="0"/>
              <a:t>  National-scale “disruption” scenarios can cause massive rollbacks, chaos.</a:t>
            </a:r>
          </a:p>
          <a:p>
            <a:pPr>
              <a:buFont typeface="Wingdings" panose="05000000000000000000" pitchFamily="2" charset="2"/>
              <a:buChar char="Ø"/>
            </a:pPr>
            <a:r>
              <a:rPr lang="en-US" dirty="0"/>
              <a:t>  Accidental loss of some chunk of the chain, making verification impossible.</a:t>
            </a:r>
          </a:p>
          <a:p>
            <a:pPr>
              <a:buFont typeface="Wingdings" panose="05000000000000000000" pitchFamily="2" charset="2"/>
              <a:buChar char="Ø"/>
            </a:pPr>
            <a:r>
              <a:rPr lang="en-US" dirty="0"/>
              <a:t>  Smart contracts might be too smart for their own good.</a:t>
            </a:r>
          </a:p>
        </p:txBody>
      </p:sp>
      <p:sp>
        <p:nvSpPr>
          <p:cNvPr id="4" name="Footer Placeholder 3">
            <a:extLst>
              <a:ext uri="{FF2B5EF4-FFF2-40B4-BE49-F238E27FC236}">
                <a16:creationId xmlns:a16="http://schemas.microsoft.com/office/drawing/2014/main" id="{FF70A10B-8313-4A5B-81A3-FB98854F8494}"/>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130FE835-78DC-48A5-BBDF-1E6EA62910A7}"/>
              </a:ext>
            </a:extLst>
          </p:cNvPr>
          <p:cNvSpPr>
            <a:spLocks noGrp="1"/>
          </p:cNvSpPr>
          <p:nvPr>
            <p:ph type="sldNum" sz="quarter" idx="12"/>
          </p:nvPr>
        </p:nvSpPr>
        <p:spPr/>
        <p:txBody>
          <a:bodyPr/>
          <a:lstStyle/>
          <a:p>
            <a:fld id="{3C974458-8A97-4835-BF79-1FB6D7856C21}" type="slidenum">
              <a:rPr lang="en-US" smtClean="0"/>
              <a:t>2</a:t>
            </a:fld>
            <a:endParaRPr lang="en-US"/>
          </a:p>
        </p:txBody>
      </p:sp>
      <p:sp>
        <p:nvSpPr>
          <p:cNvPr id="3" name="TextBox 2">
            <a:extLst>
              <a:ext uri="{FF2B5EF4-FFF2-40B4-BE49-F238E27FC236}">
                <a16:creationId xmlns:a16="http://schemas.microsoft.com/office/drawing/2014/main" id="{E9E15E46-17AC-4C39-A6A1-9DF369143166}"/>
              </a:ext>
            </a:extLst>
          </p:cNvPr>
          <p:cNvSpPr txBox="1"/>
          <p:nvPr/>
        </p:nvSpPr>
        <p:spPr>
          <a:xfrm>
            <a:off x="186431" y="6423198"/>
            <a:ext cx="6569427" cy="369332"/>
          </a:xfrm>
          <a:prstGeom prst="rect">
            <a:avLst/>
          </a:prstGeom>
          <a:noFill/>
        </p:spPr>
        <p:txBody>
          <a:bodyPr wrap="none" rtlCol="0">
            <a:spAutoFit/>
          </a:bodyPr>
          <a:lstStyle/>
          <a:p>
            <a:r>
              <a:rPr lang="en-US" dirty="0"/>
              <a:t>&gt;: short for “implies/requires more”, &lt;: short for “reduces</a:t>
            </a:r>
            <a:r>
              <a:rPr lang="en-US"/>
              <a:t>/barrier to”</a:t>
            </a:r>
            <a:endParaRPr lang="en-US" dirty="0"/>
          </a:p>
        </p:txBody>
      </p:sp>
    </p:spTree>
    <p:extLst>
      <p:ext uri="{BB962C8B-B14F-4D97-AF65-F5344CB8AC3E}">
        <p14:creationId xmlns:p14="http://schemas.microsoft.com/office/powerpoint/2010/main" val="409004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randombar(horizontal)">
                                      <p:cBhvr>
                                        <p:cTn id="3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 Contracts</a:t>
            </a:r>
          </a:p>
        </p:txBody>
      </p:sp>
      <p:sp>
        <p:nvSpPr>
          <p:cNvPr id="3" name="Content Placeholder 2"/>
          <p:cNvSpPr>
            <a:spLocks noGrp="1"/>
          </p:cNvSpPr>
          <p:nvPr>
            <p:ph idx="1"/>
          </p:nvPr>
        </p:nvSpPr>
        <p:spPr/>
        <p:txBody>
          <a:bodyPr/>
          <a:lstStyle/>
          <a:p>
            <a:r>
              <a:rPr lang="en-US" i="1" dirty="0"/>
              <a:t>Smart contracts </a:t>
            </a:r>
            <a:r>
              <a:rPr lang="en-US" dirty="0"/>
              <a:t>are executable programs on the </a:t>
            </a:r>
            <a:r>
              <a:rPr lang="en-US" dirty="0" err="1"/>
              <a:t>BlockChain</a:t>
            </a:r>
            <a:r>
              <a:rPr lang="en-US" dirty="0"/>
              <a:t>, take input from the </a:t>
            </a:r>
            <a:r>
              <a:rPr lang="en-US" dirty="0" err="1"/>
              <a:t>BlockChain</a:t>
            </a:r>
            <a:r>
              <a:rPr lang="en-US" dirty="0"/>
              <a:t>, and produce output on the </a:t>
            </a:r>
            <a:r>
              <a:rPr lang="en-US" dirty="0" err="1"/>
              <a:t>BlockChain</a:t>
            </a:r>
            <a:endParaRPr lang="en-US" dirty="0"/>
          </a:p>
          <a:p>
            <a:r>
              <a:rPr lang="en-US" dirty="0"/>
              <a:t>Main use: </a:t>
            </a:r>
            <a:r>
              <a:rPr lang="en-US" i="1" dirty="0"/>
              <a:t>automated escrow</a:t>
            </a:r>
            <a:r>
              <a:rPr lang="en-US" dirty="0"/>
              <a:t>, where disbursement depends on agreed upon conditions</a:t>
            </a:r>
          </a:p>
          <a:p>
            <a:r>
              <a:rPr lang="en-US" dirty="0"/>
              <a:t>Caution: Smart Contracts have been found to be prone to (very expensive) bugs</a:t>
            </a:r>
          </a:p>
        </p:txBody>
      </p:sp>
      <p:sp>
        <p:nvSpPr>
          <p:cNvPr id="4" name="Slide Number Placeholder 3"/>
          <p:cNvSpPr>
            <a:spLocks noGrp="1"/>
          </p:cNvSpPr>
          <p:nvPr>
            <p:ph type="sldNum" sz="quarter" idx="12"/>
          </p:nvPr>
        </p:nvSpPr>
        <p:spPr/>
        <p:txBody>
          <a:bodyPr/>
          <a:lstStyle/>
          <a:p>
            <a:fld id="{DB35F32B-8281-2C4F-BEB6-8E34D21E794C}" type="slidenum">
              <a:rPr lang="en-US" smtClean="0"/>
              <a:t>20</a:t>
            </a:fld>
            <a:endParaRPr lang="en-US"/>
          </a:p>
        </p:txBody>
      </p:sp>
      <p:sp>
        <p:nvSpPr>
          <p:cNvPr id="5" name="TextBox 4"/>
          <p:cNvSpPr txBox="1"/>
          <p:nvPr/>
        </p:nvSpPr>
        <p:spPr>
          <a:xfrm>
            <a:off x="114300" y="6418385"/>
            <a:ext cx="4334608" cy="276999"/>
          </a:xfrm>
          <a:prstGeom prst="rect">
            <a:avLst/>
          </a:prstGeom>
          <a:solidFill>
            <a:srgbClr val="FFC000"/>
          </a:solidFill>
        </p:spPr>
        <p:txBody>
          <a:bodyPr wrap="square" rtlCol="0">
            <a:spAutoFit/>
          </a:bodyPr>
          <a:lstStyle/>
          <a:p>
            <a:r>
              <a:rPr lang="en-US" sz="1200" b="1" dirty="0" err="1"/>
              <a:t>BlockChain</a:t>
            </a:r>
            <a:r>
              <a:rPr lang="en-US" sz="1200" b="1" dirty="0"/>
              <a:t> background: Repeats things we’ve discussed.</a:t>
            </a:r>
          </a:p>
        </p:txBody>
      </p:sp>
      <p:sp>
        <p:nvSpPr>
          <p:cNvPr id="6" name="Footer Placeholder 5"/>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2949720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Use Cases</a:t>
            </a:r>
          </a:p>
        </p:txBody>
      </p:sp>
      <p:sp>
        <p:nvSpPr>
          <p:cNvPr id="3" name="Content Placeholder 2"/>
          <p:cNvSpPr>
            <a:spLocks noGrp="1"/>
          </p:cNvSpPr>
          <p:nvPr>
            <p:ph idx="1"/>
          </p:nvPr>
        </p:nvSpPr>
        <p:spPr>
          <a:xfrm>
            <a:off x="790448" y="2084832"/>
            <a:ext cx="10786872" cy="4023360"/>
          </a:xfrm>
        </p:spPr>
        <p:txBody>
          <a:bodyPr>
            <a:noAutofit/>
          </a:bodyPr>
          <a:lstStyle/>
          <a:p>
            <a:r>
              <a:rPr lang="en-US" sz="2400" dirty="0"/>
              <a:t>Killer app: </a:t>
            </a:r>
            <a:r>
              <a:rPr lang="en-US" sz="2400" dirty="0" err="1"/>
              <a:t>cryptocurrencies</a:t>
            </a:r>
            <a:endParaRPr lang="en-US" sz="2400" dirty="0"/>
          </a:p>
          <a:p>
            <a:r>
              <a:rPr lang="en-US" sz="2400" dirty="0"/>
              <a:t>Other potential uses:</a:t>
            </a:r>
          </a:p>
          <a:p>
            <a:pPr lvl="1"/>
            <a:r>
              <a:rPr lang="en-US" dirty="0"/>
              <a:t>Reduce opaqueness of supply chains</a:t>
            </a:r>
          </a:p>
          <a:p>
            <a:pPr lvl="2"/>
            <a:r>
              <a:rPr lang="en-US" sz="2400" dirty="0"/>
              <a:t>One “trustless” place for all transactions along the way</a:t>
            </a:r>
          </a:p>
          <a:p>
            <a:pPr lvl="2"/>
            <a:r>
              <a:rPr lang="en-US" sz="2400" dirty="0"/>
              <a:t>Improvements over paper-based systems and many disjoint databases</a:t>
            </a:r>
          </a:p>
          <a:p>
            <a:pPr lvl="1"/>
            <a:r>
              <a:rPr lang="en-US" dirty="0"/>
              <a:t>Eliminate middlemen</a:t>
            </a:r>
          </a:p>
          <a:p>
            <a:pPr lvl="2"/>
            <a:r>
              <a:rPr lang="en-US" sz="2400" dirty="0"/>
              <a:t>Why does farmer make so little and consumer pay so much?</a:t>
            </a:r>
          </a:p>
          <a:p>
            <a:pPr lvl="1"/>
            <a:r>
              <a:rPr lang="en-US" dirty="0"/>
              <a:t>Reduce fraud</a:t>
            </a:r>
          </a:p>
          <a:p>
            <a:pPr lvl="2"/>
            <a:r>
              <a:rPr lang="en-US" sz="2400" dirty="0"/>
              <a:t>India, Russia, Sweden, Georgia</a:t>
            </a:r>
            <a:r>
              <a:rPr lang="mr-IN" sz="2400" dirty="0"/>
              <a:t>…</a:t>
            </a:r>
            <a:r>
              <a:rPr lang="en-US" sz="2400" dirty="0"/>
              <a:t> are building </a:t>
            </a:r>
            <a:r>
              <a:rPr lang="en-US" sz="2400" dirty="0" err="1"/>
              <a:t>blockchain</a:t>
            </a:r>
            <a:r>
              <a:rPr lang="en-US" sz="2400" dirty="0"/>
              <a:t>-based land registries to fight “land fraud” and simplify international property transactions</a:t>
            </a:r>
          </a:p>
          <a:p>
            <a:pPr lvl="1"/>
            <a:endParaRPr lang="en-US" dirty="0"/>
          </a:p>
        </p:txBody>
      </p:sp>
      <p:sp>
        <p:nvSpPr>
          <p:cNvPr id="4" name="Slide Number Placeholder 3"/>
          <p:cNvSpPr>
            <a:spLocks noGrp="1"/>
          </p:cNvSpPr>
          <p:nvPr>
            <p:ph type="sldNum" sz="quarter" idx="12"/>
          </p:nvPr>
        </p:nvSpPr>
        <p:spPr/>
        <p:txBody>
          <a:bodyPr/>
          <a:lstStyle/>
          <a:p>
            <a:fld id="{DB35F32B-8281-2C4F-BEB6-8E34D21E794C}" type="slidenum">
              <a:rPr lang="en-US" smtClean="0"/>
              <a:t>21</a:t>
            </a:fld>
            <a:endParaRPr lang="en-US"/>
          </a:p>
        </p:txBody>
      </p:sp>
      <p:sp>
        <p:nvSpPr>
          <p:cNvPr id="5" name="TextBox 4"/>
          <p:cNvSpPr txBox="1"/>
          <p:nvPr/>
        </p:nvSpPr>
        <p:spPr>
          <a:xfrm>
            <a:off x="114300" y="6418385"/>
            <a:ext cx="4334608" cy="276999"/>
          </a:xfrm>
          <a:prstGeom prst="rect">
            <a:avLst/>
          </a:prstGeom>
          <a:solidFill>
            <a:srgbClr val="FFC000"/>
          </a:solidFill>
        </p:spPr>
        <p:txBody>
          <a:bodyPr wrap="square" rtlCol="0">
            <a:spAutoFit/>
          </a:bodyPr>
          <a:lstStyle/>
          <a:p>
            <a:r>
              <a:rPr lang="en-US" sz="1200" b="1" dirty="0" err="1"/>
              <a:t>BlockChain</a:t>
            </a:r>
            <a:r>
              <a:rPr lang="en-US" sz="1200" b="1" dirty="0"/>
              <a:t> background: Repeats things we’ve discussed.</a:t>
            </a:r>
          </a:p>
        </p:txBody>
      </p:sp>
      <p:sp>
        <p:nvSpPr>
          <p:cNvPr id="6" name="Footer Placeholder 5"/>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3112827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the Food Supply Chain?</a:t>
            </a:r>
          </a:p>
        </p:txBody>
      </p:sp>
      <p:sp>
        <p:nvSpPr>
          <p:cNvPr id="3" name="Content Placeholder 2"/>
          <p:cNvSpPr>
            <a:spLocks noGrp="1"/>
          </p:cNvSpPr>
          <p:nvPr>
            <p:ph idx="1"/>
          </p:nvPr>
        </p:nvSpPr>
        <p:spPr>
          <a:xfrm>
            <a:off x="1115568" y="1828800"/>
            <a:ext cx="10786872" cy="4023360"/>
          </a:xfrm>
        </p:spPr>
        <p:txBody>
          <a:bodyPr>
            <a:noAutofit/>
          </a:bodyPr>
          <a:lstStyle/>
          <a:p>
            <a:r>
              <a:rPr lang="en-US" sz="2400" dirty="0"/>
              <a:t>Supply chain management</a:t>
            </a:r>
          </a:p>
          <a:p>
            <a:pPr lvl="1"/>
            <a:r>
              <a:rPr lang="en-US" dirty="0" err="1"/>
              <a:t>Walmart</a:t>
            </a:r>
            <a:r>
              <a:rPr lang="en-US" dirty="0"/>
              <a:t> is building one for the food supply chain</a:t>
            </a:r>
          </a:p>
          <a:p>
            <a:pPr lvl="2"/>
            <a:r>
              <a:rPr lang="en-US" sz="2400" dirty="0"/>
              <a:t>Food safety: fast identification of tainted foods</a:t>
            </a:r>
          </a:p>
          <a:p>
            <a:pPr lvl="2"/>
            <a:r>
              <a:rPr lang="en-US" sz="2400" dirty="0"/>
              <a:t>Consumers are demanding more information about the products they buy (organic, fair trade, </a:t>
            </a:r>
            <a:r>
              <a:rPr lang="mr-IN" sz="2400" dirty="0"/>
              <a:t>…</a:t>
            </a:r>
            <a:r>
              <a:rPr lang="en-US" sz="2400" dirty="0"/>
              <a:t>)</a:t>
            </a:r>
          </a:p>
          <a:p>
            <a:pPr lvl="1"/>
            <a:r>
              <a:rPr lang="en-US" dirty="0"/>
              <a:t>Simplify international transactions</a:t>
            </a:r>
          </a:p>
          <a:p>
            <a:r>
              <a:rPr lang="en-US" sz="2400" dirty="0"/>
              <a:t>Help farmers</a:t>
            </a:r>
          </a:p>
          <a:p>
            <a:pPr lvl="1"/>
            <a:r>
              <a:rPr lang="en-US" dirty="0"/>
              <a:t>Want to know what happens to their products for fair pricing</a:t>
            </a:r>
          </a:p>
          <a:p>
            <a:pPr lvl="1"/>
            <a:r>
              <a:rPr lang="en-US" dirty="0"/>
              <a:t>What products should they be producing?</a:t>
            </a:r>
          </a:p>
          <a:p>
            <a:r>
              <a:rPr lang="en-US" sz="2400" dirty="0"/>
              <a:t>Reduce food scandals</a:t>
            </a:r>
          </a:p>
          <a:p>
            <a:pPr lvl="1"/>
            <a:r>
              <a:rPr lang="en-US" dirty="0"/>
              <a:t>illegal production, misrepresentation, loss and waste, </a:t>
            </a:r>
            <a:r>
              <a:rPr lang="mr-IN" dirty="0"/>
              <a:t>…</a:t>
            </a:r>
            <a:endParaRPr lang="en-US" dirty="0"/>
          </a:p>
          <a:p>
            <a:pPr lvl="1"/>
            <a:endParaRPr lang="en-US" dirty="0"/>
          </a:p>
          <a:p>
            <a:endParaRPr lang="en-US" sz="2400" dirty="0"/>
          </a:p>
        </p:txBody>
      </p:sp>
      <p:sp>
        <p:nvSpPr>
          <p:cNvPr id="4" name="Slide Number Placeholder 3"/>
          <p:cNvSpPr>
            <a:spLocks noGrp="1"/>
          </p:cNvSpPr>
          <p:nvPr>
            <p:ph type="sldNum" sz="quarter" idx="12"/>
          </p:nvPr>
        </p:nvSpPr>
        <p:spPr/>
        <p:txBody>
          <a:bodyPr/>
          <a:lstStyle/>
          <a:p>
            <a:fld id="{DB35F32B-8281-2C4F-BEB6-8E34D21E794C}" type="slidenum">
              <a:rPr lang="en-US" smtClean="0"/>
              <a:t>22</a:t>
            </a:fld>
            <a:endParaRPr lang="en-US"/>
          </a:p>
        </p:txBody>
      </p:sp>
      <p:sp>
        <p:nvSpPr>
          <p:cNvPr id="5" name="TextBox 4"/>
          <p:cNvSpPr txBox="1"/>
          <p:nvPr/>
        </p:nvSpPr>
        <p:spPr>
          <a:xfrm>
            <a:off x="114300" y="6418385"/>
            <a:ext cx="4334608" cy="276999"/>
          </a:xfrm>
          <a:prstGeom prst="rect">
            <a:avLst/>
          </a:prstGeom>
          <a:solidFill>
            <a:srgbClr val="FFC000"/>
          </a:solidFill>
        </p:spPr>
        <p:txBody>
          <a:bodyPr wrap="square" rtlCol="0">
            <a:spAutoFit/>
          </a:bodyPr>
          <a:lstStyle/>
          <a:p>
            <a:r>
              <a:rPr lang="en-US" sz="1200" b="1" dirty="0" err="1"/>
              <a:t>BlockChain</a:t>
            </a:r>
            <a:r>
              <a:rPr lang="en-US" sz="1200" b="1" dirty="0"/>
              <a:t> background: Repeats things we’ve discussed.</a:t>
            </a:r>
          </a:p>
        </p:txBody>
      </p:sp>
      <p:sp>
        <p:nvSpPr>
          <p:cNvPr id="6" name="Footer Placeholder 5"/>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2052010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Industrial uptake?</a:t>
            </a:r>
          </a:p>
        </p:txBody>
      </p:sp>
      <p:sp>
        <p:nvSpPr>
          <p:cNvPr id="3" name="Content Placeholder 2"/>
          <p:cNvSpPr>
            <a:spLocks noGrp="1"/>
          </p:cNvSpPr>
          <p:nvPr>
            <p:ph idx="1"/>
          </p:nvPr>
        </p:nvSpPr>
        <p:spPr/>
        <p:txBody>
          <a:bodyPr>
            <a:normAutofit/>
          </a:bodyPr>
          <a:lstStyle/>
          <a:p>
            <a:r>
              <a:rPr lang="en-US" sz="2400" dirty="0" err="1"/>
              <a:t>ripe.io</a:t>
            </a:r>
            <a:r>
              <a:rPr lang="en-US" sz="2400" dirty="0"/>
              <a:t>:</a:t>
            </a:r>
          </a:p>
          <a:p>
            <a:pPr lvl="1"/>
            <a:r>
              <a:rPr lang="en-US" dirty="0"/>
              <a:t>A company that is building a “</a:t>
            </a:r>
            <a:r>
              <a:rPr lang="en-US" dirty="0" err="1"/>
              <a:t>blockchain</a:t>
            </a:r>
            <a:r>
              <a:rPr lang="en-US" dirty="0"/>
              <a:t> of food” with </a:t>
            </a:r>
            <a:r>
              <a:rPr lang="en-US" dirty="0" err="1"/>
              <a:t>IoT</a:t>
            </a:r>
            <a:r>
              <a:rPr lang="en-US" dirty="0"/>
              <a:t> interfaces</a:t>
            </a:r>
          </a:p>
          <a:p>
            <a:r>
              <a:rPr lang="en-US" sz="2400" dirty="0" err="1"/>
              <a:t>Walmart</a:t>
            </a:r>
            <a:r>
              <a:rPr lang="en-US" sz="2400" dirty="0"/>
              <a:t>:</a:t>
            </a:r>
          </a:p>
          <a:p>
            <a:pPr lvl="1"/>
            <a:r>
              <a:rPr lang="en-US" dirty="0"/>
              <a:t>partnered with IBM and Tsinghua to identify sources of contaminated products and speed up recall</a:t>
            </a:r>
          </a:p>
          <a:p>
            <a:r>
              <a:rPr lang="en-US" sz="2400" dirty="0"/>
              <a:t>But today’s blockchain technology may not be appropriate for all use cases</a:t>
            </a:r>
          </a:p>
          <a:p>
            <a:pPr lvl="1"/>
            <a:r>
              <a:rPr lang="en-US" dirty="0"/>
              <a:t>too dependent on availability of plentiful power, networking, and storage</a:t>
            </a:r>
          </a:p>
        </p:txBody>
      </p:sp>
      <p:sp>
        <p:nvSpPr>
          <p:cNvPr id="4" name="Slide Number Placeholder 3"/>
          <p:cNvSpPr>
            <a:spLocks noGrp="1"/>
          </p:cNvSpPr>
          <p:nvPr>
            <p:ph type="sldNum" sz="quarter" idx="12"/>
          </p:nvPr>
        </p:nvSpPr>
        <p:spPr/>
        <p:txBody>
          <a:bodyPr/>
          <a:lstStyle/>
          <a:p>
            <a:fld id="{DB35F32B-8281-2C4F-BEB6-8E34D21E794C}" type="slidenum">
              <a:rPr lang="en-US" smtClean="0"/>
              <a:t>23</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444528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Desired Blockchain properties</a:t>
            </a:r>
          </a:p>
        </p:txBody>
      </p:sp>
      <p:sp>
        <p:nvSpPr>
          <p:cNvPr id="3" name="Content Placeholder 2"/>
          <p:cNvSpPr>
            <a:spLocks noGrp="1"/>
          </p:cNvSpPr>
          <p:nvPr>
            <p:ph idx="1"/>
          </p:nvPr>
        </p:nvSpPr>
        <p:spPr/>
        <p:txBody>
          <a:bodyPr>
            <a:normAutofit fontScale="85000" lnSpcReduction="20000"/>
          </a:bodyPr>
          <a:lstStyle/>
          <a:p>
            <a:r>
              <a:rPr lang="en-US" i="1" dirty="0"/>
              <a:t>Performance</a:t>
            </a:r>
            <a:r>
              <a:rPr lang="en-US" dirty="0"/>
              <a:t>:</a:t>
            </a:r>
          </a:p>
          <a:p>
            <a:pPr lvl="1"/>
            <a:r>
              <a:rPr lang="en-US" dirty="0"/>
              <a:t>High Throughput, Low Latency</a:t>
            </a:r>
          </a:p>
          <a:p>
            <a:pPr lvl="1"/>
            <a:r>
              <a:rPr lang="en-US" dirty="0"/>
              <a:t>Energy-Efficient</a:t>
            </a:r>
          </a:p>
          <a:p>
            <a:r>
              <a:rPr lang="en-US" i="1" dirty="0"/>
              <a:t>Security</a:t>
            </a:r>
            <a:r>
              <a:rPr lang="en-US" dirty="0"/>
              <a:t>:</a:t>
            </a:r>
          </a:p>
          <a:p>
            <a:pPr lvl="1"/>
            <a:r>
              <a:rPr lang="en-US" dirty="0"/>
              <a:t>Always available for reading (verifying) and appending</a:t>
            </a:r>
          </a:p>
          <a:p>
            <a:pPr lvl="1"/>
            <a:r>
              <a:rPr lang="en-US" dirty="0"/>
              <a:t>Fair</a:t>
            </a:r>
          </a:p>
          <a:p>
            <a:pPr lvl="1"/>
            <a:r>
              <a:rPr lang="en-US" dirty="0"/>
              <a:t>Tamperproof (Integrity)</a:t>
            </a:r>
          </a:p>
          <a:p>
            <a:pPr lvl="1"/>
            <a:r>
              <a:rPr lang="en-US" dirty="0"/>
              <a:t>Possibly confidentiality as well</a:t>
            </a:r>
          </a:p>
          <a:p>
            <a:r>
              <a:rPr lang="en-US" i="1" dirty="0"/>
              <a:t>No Single Administrative Domain</a:t>
            </a:r>
          </a:p>
          <a:p>
            <a:pPr lvl="1"/>
            <a:r>
              <a:rPr lang="en-US" i="1" dirty="0">
                <a:solidFill>
                  <a:srgbClr val="008000"/>
                </a:solidFill>
              </a:rPr>
              <a:t>no need to trust a single provider</a:t>
            </a:r>
          </a:p>
          <a:p>
            <a:r>
              <a:rPr lang="en-US" i="1" dirty="0"/>
              <a:t>Open membership (or not)</a:t>
            </a:r>
          </a:p>
          <a:p>
            <a:pPr marL="0" indent="0">
              <a:buNone/>
            </a:pPr>
            <a:endParaRPr lang="en-US" dirty="0"/>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24</a:t>
            </a:fld>
            <a:endParaRPr lang="en-US"/>
          </a:p>
        </p:txBody>
      </p:sp>
    </p:spTree>
    <p:extLst>
      <p:ext uri="{BB962C8B-B14F-4D97-AF65-F5344CB8AC3E}">
        <p14:creationId xmlns:p14="http://schemas.microsoft.com/office/powerpoint/2010/main" val="2893997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Membership is Hard</a:t>
            </a:r>
          </a:p>
        </p:txBody>
      </p:sp>
      <p:sp>
        <p:nvSpPr>
          <p:cNvPr id="3" name="Content Placeholder 2"/>
          <p:cNvSpPr>
            <a:spLocks noGrp="1"/>
          </p:cNvSpPr>
          <p:nvPr>
            <p:ph idx="1"/>
          </p:nvPr>
        </p:nvSpPr>
        <p:spPr/>
        <p:txBody>
          <a:bodyPr>
            <a:normAutofit/>
          </a:bodyPr>
          <a:lstStyle/>
          <a:p>
            <a:r>
              <a:rPr lang="en-US" dirty="0"/>
              <a:t>Traditional secure logs are based on voting</a:t>
            </a:r>
          </a:p>
          <a:p>
            <a:r>
              <a:rPr lang="en-US" dirty="0"/>
              <a:t>Members vote on which transactions to add to the log and in what order</a:t>
            </a:r>
          </a:p>
          <a:p>
            <a:r>
              <a:rPr lang="en-US" dirty="0"/>
              <a:t>Problem: </a:t>
            </a:r>
            <a:r>
              <a:rPr lang="en-US" dirty="0">
                <a:solidFill>
                  <a:srgbClr val="C00000"/>
                </a:solidFill>
              </a:rPr>
              <a:t>“Sybil” or impersonation attacks</a:t>
            </a:r>
          </a:p>
          <a:p>
            <a:pPr lvl="1"/>
            <a:r>
              <a:rPr lang="en-US" dirty="0"/>
              <a:t>a participant may try to vote multiple times</a:t>
            </a:r>
          </a:p>
          <a:p>
            <a:pPr lvl="1"/>
            <a:r>
              <a:rPr lang="en-US" dirty="0"/>
              <a:t>with closed membership, cryptographic signatures can identify the source of a vote</a:t>
            </a:r>
          </a:p>
          <a:p>
            <a:pPr lvl="1"/>
            <a:r>
              <a:rPr lang="en-US" dirty="0"/>
              <a:t>with open membership, anybody can create identities and that way vote many times</a:t>
            </a:r>
          </a:p>
        </p:txBody>
      </p:sp>
      <p:sp>
        <p:nvSpPr>
          <p:cNvPr id="4" name="Slide Number Placeholder 3"/>
          <p:cNvSpPr>
            <a:spLocks noGrp="1"/>
          </p:cNvSpPr>
          <p:nvPr>
            <p:ph type="sldNum" sz="quarter" idx="12"/>
          </p:nvPr>
        </p:nvSpPr>
        <p:spPr/>
        <p:txBody>
          <a:bodyPr/>
          <a:lstStyle/>
          <a:p>
            <a:fld id="{DB35F32B-8281-2C4F-BEB6-8E34D21E794C}" type="slidenum">
              <a:rPr lang="en-US" smtClean="0"/>
              <a:t>25</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3788022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Permissionless vs Permissioned Blockchains</a:t>
            </a:r>
            <a:endParaRPr lang="en-US" dirty="0"/>
          </a:p>
        </p:txBody>
      </p:sp>
      <p:sp>
        <p:nvSpPr>
          <p:cNvPr id="6" name="Slide Number Placeholder 5"/>
          <p:cNvSpPr>
            <a:spLocks noGrp="1"/>
          </p:cNvSpPr>
          <p:nvPr>
            <p:ph type="sldNum" sz="quarter" idx="12"/>
          </p:nvPr>
        </p:nvSpPr>
        <p:spPr/>
        <p:txBody>
          <a:bodyPr/>
          <a:lstStyle/>
          <a:p>
            <a:fld id="{DB35F32B-8281-2C4F-BEB6-8E34D21E794C}" type="slidenum">
              <a:rPr lang="en-US" smtClean="0"/>
              <a:pPr/>
              <a:t>26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08045616"/>
              </p:ext>
            </p:extLst>
          </p:nvPr>
        </p:nvGraphicFramePr>
        <p:xfrm>
          <a:off x="2276073" y="3131206"/>
          <a:ext cx="7889727" cy="2595880"/>
        </p:xfrm>
        <a:graphic>
          <a:graphicData uri="http://schemas.openxmlformats.org/drawingml/2006/table">
            <a:tbl>
              <a:tblPr firstRow="1" bandRow="1">
                <a:tableStyleId>{5C22544A-7EE6-4342-B048-85BDC9FD1C3A}</a:tableStyleId>
              </a:tblPr>
              <a:tblGrid>
                <a:gridCol w="2079140">
                  <a:extLst>
                    <a:ext uri="{9D8B030D-6E8A-4147-A177-3AD203B41FA5}">
                      <a16:colId xmlns:a16="http://schemas.microsoft.com/office/drawing/2014/main" val="20000"/>
                    </a:ext>
                  </a:extLst>
                </a:gridCol>
                <a:gridCol w="2539922">
                  <a:extLst>
                    <a:ext uri="{9D8B030D-6E8A-4147-A177-3AD203B41FA5}">
                      <a16:colId xmlns:a16="http://schemas.microsoft.com/office/drawing/2014/main" val="20001"/>
                    </a:ext>
                  </a:extLst>
                </a:gridCol>
                <a:gridCol w="3270665">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err="1"/>
                        <a:t>Permissionless</a:t>
                      </a:r>
                      <a:endParaRPr lang="en-US" dirty="0"/>
                    </a:p>
                  </a:txBody>
                  <a:tcPr/>
                </a:tc>
                <a:tc>
                  <a:txBody>
                    <a:bodyPr/>
                    <a:lstStyle/>
                    <a:p>
                      <a:r>
                        <a:rPr lang="en-US" dirty="0"/>
                        <a:t>Permissioned</a:t>
                      </a:r>
                    </a:p>
                  </a:txBody>
                  <a:tcPr/>
                </a:tc>
                <a:extLst>
                  <a:ext uri="{0D108BD9-81ED-4DB2-BD59-A6C34878D82A}">
                    <a16:rowId xmlns:a16="http://schemas.microsoft.com/office/drawing/2014/main" val="10000"/>
                  </a:ext>
                </a:extLst>
              </a:tr>
              <a:tr h="370840">
                <a:tc>
                  <a:txBody>
                    <a:bodyPr/>
                    <a:lstStyle/>
                    <a:p>
                      <a:r>
                        <a:rPr lang="en-US" dirty="0"/>
                        <a:t>Approach</a:t>
                      </a:r>
                    </a:p>
                  </a:txBody>
                  <a:tcPr/>
                </a:tc>
                <a:tc>
                  <a:txBody>
                    <a:bodyPr/>
                    <a:lstStyle/>
                    <a:p>
                      <a:r>
                        <a:rPr lang="en-US" dirty="0">
                          <a:solidFill>
                            <a:srgbClr val="000000"/>
                          </a:solidFill>
                        </a:rPr>
                        <a:t>Competitive</a:t>
                      </a:r>
                    </a:p>
                  </a:txBody>
                  <a:tcPr/>
                </a:tc>
                <a:tc>
                  <a:txBody>
                    <a:bodyPr/>
                    <a:lstStyle/>
                    <a:p>
                      <a:r>
                        <a:rPr lang="en-US" dirty="0">
                          <a:solidFill>
                            <a:srgbClr val="000000"/>
                          </a:solidFill>
                        </a:rPr>
                        <a:t>Cooperative</a:t>
                      </a:r>
                    </a:p>
                  </a:txBody>
                  <a:tcPr/>
                </a:tc>
                <a:extLst>
                  <a:ext uri="{0D108BD9-81ED-4DB2-BD59-A6C34878D82A}">
                    <a16:rowId xmlns:a16="http://schemas.microsoft.com/office/drawing/2014/main" val="10001"/>
                  </a:ext>
                </a:extLst>
              </a:tr>
              <a:tr h="370840">
                <a:tc>
                  <a:txBody>
                    <a:bodyPr/>
                    <a:lstStyle/>
                    <a:p>
                      <a:r>
                        <a:rPr lang="en-US" dirty="0"/>
                        <a:t>Basic</a:t>
                      </a:r>
                      <a:r>
                        <a:rPr lang="en-US" baseline="0" dirty="0"/>
                        <a:t> technique</a:t>
                      </a:r>
                      <a:endParaRPr lang="en-US" dirty="0"/>
                    </a:p>
                  </a:txBody>
                  <a:tcPr/>
                </a:tc>
                <a:tc>
                  <a:txBody>
                    <a:bodyPr/>
                    <a:lstStyle/>
                    <a:p>
                      <a:r>
                        <a:rPr lang="en-US" dirty="0"/>
                        <a:t>Proof-of-Resource</a:t>
                      </a:r>
                    </a:p>
                  </a:txBody>
                  <a:tcPr/>
                </a:tc>
                <a:tc>
                  <a:txBody>
                    <a:bodyPr/>
                    <a:lstStyle/>
                    <a:p>
                      <a:r>
                        <a:rPr lang="en-US" dirty="0"/>
                        <a:t>Voting</a:t>
                      </a:r>
                    </a:p>
                  </a:txBody>
                  <a:tcPr/>
                </a:tc>
                <a:extLst>
                  <a:ext uri="{0D108BD9-81ED-4DB2-BD59-A6C34878D82A}">
                    <a16:rowId xmlns:a16="http://schemas.microsoft.com/office/drawing/2014/main" val="10002"/>
                  </a:ext>
                </a:extLst>
              </a:tr>
              <a:tr h="370840">
                <a:tc>
                  <a:txBody>
                    <a:bodyPr/>
                    <a:lstStyle/>
                    <a:p>
                      <a:r>
                        <a:rPr lang="en-US" dirty="0"/>
                        <a:t>Membership</a:t>
                      </a:r>
                    </a:p>
                  </a:txBody>
                  <a:tcPr/>
                </a:tc>
                <a:tc>
                  <a:txBody>
                    <a:bodyPr/>
                    <a:lstStyle/>
                    <a:p>
                      <a:r>
                        <a:rPr lang="en-US" dirty="0">
                          <a:solidFill>
                            <a:srgbClr val="008000"/>
                          </a:solidFill>
                        </a:rPr>
                        <a:t>Open</a:t>
                      </a:r>
                    </a:p>
                  </a:txBody>
                  <a:tcPr/>
                </a:tc>
                <a:tc>
                  <a:txBody>
                    <a:bodyPr/>
                    <a:lstStyle/>
                    <a:p>
                      <a:r>
                        <a:rPr lang="en-US" dirty="0">
                          <a:solidFill>
                            <a:srgbClr val="FF0000"/>
                          </a:solidFill>
                        </a:rPr>
                        <a:t>Closed</a:t>
                      </a:r>
                      <a:endParaRPr lang="en-US" i="1" dirty="0">
                        <a:solidFill>
                          <a:srgbClr val="000000"/>
                        </a:solidFill>
                      </a:endParaRPr>
                    </a:p>
                  </a:txBody>
                  <a:tcPr/>
                </a:tc>
                <a:extLst>
                  <a:ext uri="{0D108BD9-81ED-4DB2-BD59-A6C34878D82A}">
                    <a16:rowId xmlns:a16="http://schemas.microsoft.com/office/drawing/2014/main" val="10003"/>
                  </a:ext>
                </a:extLst>
              </a:tr>
              <a:tr h="370840">
                <a:tc>
                  <a:txBody>
                    <a:bodyPr/>
                    <a:lstStyle/>
                    <a:p>
                      <a:r>
                        <a:rPr lang="en-US" dirty="0"/>
                        <a:t>Energy-efficiency</a:t>
                      </a:r>
                    </a:p>
                  </a:txBody>
                  <a:tcPr/>
                </a:tc>
                <a:tc>
                  <a:txBody>
                    <a:bodyPr/>
                    <a:lstStyle/>
                    <a:p>
                      <a:r>
                        <a:rPr lang="en-US" dirty="0">
                          <a:solidFill>
                            <a:srgbClr val="FF0000"/>
                          </a:solidFill>
                        </a:rPr>
                        <a:t>Often terrible</a:t>
                      </a:r>
                    </a:p>
                  </a:txBody>
                  <a:tcPr/>
                </a:tc>
                <a:tc>
                  <a:txBody>
                    <a:bodyPr/>
                    <a:lstStyle/>
                    <a:p>
                      <a:r>
                        <a:rPr lang="en-US" dirty="0">
                          <a:solidFill>
                            <a:srgbClr val="008000"/>
                          </a:solidFill>
                        </a:rPr>
                        <a:t>Excellent</a:t>
                      </a:r>
                    </a:p>
                  </a:txBody>
                  <a:tcPr/>
                </a:tc>
                <a:extLst>
                  <a:ext uri="{0D108BD9-81ED-4DB2-BD59-A6C34878D82A}">
                    <a16:rowId xmlns:a16="http://schemas.microsoft.com/office/drawing/2014/main" val="10004"/>
                  </a:ext>
                </a:extLst>
              </a:tr>
              <a:tr h="370840">
                <a:tc>
                  <a:txBody>
                    <a:bodyPr/>
                    <a:lstStyle/>
                    <a:p>
                      <a:r>
                        <a:rPr lang="en-US" dirty="0"/>
                        <a:t>Transaction rate</a:t>
                      </a:r>
                    </a:p>
                  </a:txBody>
                  <a:tcPr/>
                </a:tc>
                <a:tc>
                  <a:txBody>
                    <a:bodyPr/>
                    <a:lstStyle/>
                    <a:p>
                      <a:r>
                        <a:rPr lang="en-US" dirty="0">
                          <a:solidFill>
                            <a:srgbClr val="FF0000"/>
                          </a:solidFill>
                        </a:rPr>
                        <a:t>At best</a:t>
                      </a:r>
                      <a:r>
                        <a:rPr lang="en-US" baseline="0" dirty="0">
                          <a:solidFill>
                            <a:srgbClr val="FF0000"/>
                          </a:solidFill>
                        </a:rPr>
                        <a:t> hundreds / sec</a:t>
                      </a:r>
                      <a:endParaRPr lang="en-US" dirty="0">
                        <a:solidFill>
                          <a:srgbClr val="FF0000"/>
                        </a:solidFill>
                      </a:endParaRPr>
                    </a:p>
                  </a:txBody>
                  <a:tcPr/>
                </a:tc>
                <a:tc>
                  <a:txBody>
                    <a:bodyPr/>
                    <a:lstStyle/>
                    <a:p>
                      <a:r>
                        <a:rPr lang="en-US" dirty="0">
                          <a:solidFill>
                            <a:srgbClr val="008000"/>
                          </a:solidFill>
                        </a:rPr>
                        <a:t>Many thousands</a:t>
                      </a:r>
                      <a:r>
                        <a:rPr lang="en-US" baseline="0" dirty="0">
                          <a:solidFill>
                            <a:srgbClr val="008000"/>
                          </a:solidFill>
                        </a:rPr>
                        <a:t> per second</a:t>
                      </a:r>
                      <a:endParaRPr lang="en-US" dirty="0">
                        <a:solidFill>
                          <a:srgbClr val="008000"/>
                        </a:solidFill>
                      </a:endParaRPr>
                    </a:p>
                  </a:txBody>
                  <a:tcPr/>
                </a:tc>
                <a:extLst>
                  <a:ext uri="{0D108BD9-81ED-4DB2-BD59-A6C34878D82A}">
                    <a16:rowId xmlns:a16="http://schemas.microsoft.com/office/drawing/2014/main" val="10005"/>
                  </a:ext>
                </a:extLst>
              </a:tr>
              <a:tr h="370840">
                <a:tc>
                  <a:txBody>
                    <a:bodyPr/>
                    <a:lstStyle/>
                    <a:p>
                      <a:r>
                        <a:rPr lang="en-US" dirty="0"/>
                        <a:t>Transaction latency</a:t>
                      </a:r>
                    </a:p>
                  </a:txBody>
                  <a:tcPr/>
                </a:tc>
                <a:tc>
                  <a:txBody>
                    <a:bodyPr/>
                    <a:lstStyle/>
                    <a:p>
                      <a:r>
                        <a:rPr lang="en-US" dirty="0">
                          <a:solidFill>
                            <a:srgbClr val="FF0000"/>
                          </a:solidFill>
                        </a:rPr>
                        <a:t>As high as many minutes</a:t>
                      </a:r>
                    </a:p>
                  </a:txBody>
                  <a:tcPr/>
                </a:tc>
                <a:tc>
                  <a:txBody>
                    <a:bodyPr/>
                    <a:lstStyle/>
                    <a:p>
                      <a:r>
                        <a:rPr lang="en-US" dirty="0">
                          <a:solidFill>
                            <a:srgbClr val="008000"/>
                          </a:solidFill>
                        </a:rPr>
                        <a:t>Less</a:t>
                      </a:r>
                      <a:r>
                        <a:rPr lang="en-US" baseline="0" dirty="0">
                          <a:solidFill>
                            <a:srgbClr val="008000"/>
                          </a:solidFill>
                        </a:rPr>
                        <a:t> </a:t>
                      </a:r>
                      <a:r>
                        <a:rPr lang="en-US" dirty="0">
                          <a:solidFill>
                            <a:srgbClr val="008000"/>
                          </a:solidFill>
                        </a:rPr>
                        <a:t>than a second</a:t>
                      </a:r>
                    </a:p>
                  </a:txBody>
                  <a:tcPr/>
                </a:tc>
                <a:extLst>
                  <a:ext uri="{0D108BD9-81ED-4DB2-BD59-A6C34878D82A}">
                    <a16:rowId xmlns:a16="http://schemas.microsoft.com/office/drawing/2014/main" val="10006"/>
                  </a:ext>
                </a:extLst>
              </a:tr>
            </a:tbl>
          </a:graphicData>
        </a:graphic>
      </p:graphicFrame>
      <p:sp>
        <p:nvSpPr>
          <p:cNvPr id="3" name="Footer Placeholder 2"/>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932228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Bitcoin</a:t>
            </a:r>
            <a:r>
              <a:rPr lang="en-US" dirty="0"/>
              <a:t> </a:t>
            </a:r>
            <a:r>
              <a:rPr lang="en-US" dirty="0" err="1"/>
              <a:t>Blockchain</a:t>
            </a:r>
            <a:endParaRPr lang="en-US" dirty="0"/>
          </a:p>
        </p:txBody>
      </p:sp>
      <p:sp>
        <p:nvSpPr>
          <p:cNvPr id="3" name="Content Placeholder 2"/>
          <p:cNvSpPr>
            <a:spLocks noGrp="1"/>
          </p:cNvSpPr>
          <p:nvPr>
            <p:ph idx="1"/>
          </p:nvPr>
        </p:nvSpPr>
        <p:spPr/>
        <p:txBody>
          <a:bodyPr>
            <a:normAutofit/>
          </a:bodyPr>
          <a:lstStyle/>
          <a:p>
            <a:r>
              <a:rPr lang="en-US" dirty="0" err="1"/>
              <a:t>Permissionless</a:t>
            </a:r>
            <a:r>
              <a:rPr lang="en-US" dirty="0"/>
              <a:t>, open membership</a:t>
            </a:r>
          </a:p>
          <a:p>
            <a:r>
              <a:rPr lang="en-US" dirty="0"/>
              <a:t>Proof-of-Work</a:t>
            </a:r>
          </a:p>
          <a:p>
            <a:r>
              <a:rPr lang="en-US" dirty="0"/>
              <a:t>There are thousands of </a:t>
            </a:r>
            <a:r>
              <a:rPr lang="en-US" dirty="0" err="1"/>
              <a:t>Bitcoin</a:t>
            </a:r>
            <a:r>
              <a:rPr lang="en-US" dirty="0"/>
              <a:t> miners</a:t>
            </a:r>
          </a:p>
          <a:p>
            <a:pPr lvl="1"/>
            <a:r>
              <a:rPr lang="en-US" dirty="0"/>
              <a:t>they use ASIC hardware to compute SHA256 hashes</a:t>
            </a:r>
          </a:p>
          <a:p>
            <a:pPr lvl="1"/>
            <a:r>
              <a:rPr lang="en-US" dirty="0"/>
              <a:t>use about more energy than the country of Denmark</a:t>
            </a:r>
          </a:p>
          <a:p>
            <a:r>
              <a:rPr lang="en-US" dirty="0"/>
              <a:t>Overall rate is a few transactions per second</a:t>
            </a:r>
          </a:p>
          <a:p>
            <a:endParaRPr lang="en-US" i="1" dirty="0"/>
          </a:p>
          <a:p>
            <a:pPr lvl="1"/>
            <a:endParaRPr lang="en-US" dirty="0"/>
          </a:p>
        </p:txBody>
      </p:sp>
      <p:sp>
        <p:nvSpPr>
          <p:cNvPr id="4" name="Slide Number Placeholder 3"/>
          <p:cNvSpPr>
            <a:spLocks noGrp="1"/>
          </p:cNvSpPr>
          <p:nvPr>
            <p:ph type="sldNum" sz="quarter" idx="12"/>
          </p:nvPr>
        </p:nvSpPr>
        <p:spPr/>
        <p:txBody>
          <a:bodyPr/>
          <a:lstStyle/>
          <a:p>
            <a:fld id="{DB35F32B-8281-2C4F-BEB6-8E34D21E794C}" type="slidenum">
              <a:rPr lang="en-US" smtClean="0"/>
              <a:t>27</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2744539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6" name="Straight Connector 105"/>
          <p:cNvCxnSpPr>
            <a:stCxn id="38" idx="1"/>
            <a:endCxn id="15" idx="3"/>
          </p:cNvCxnSpPr>
          <p:nvPr/>
        </p:nvCxnSpPr>
        <p:spPr>
          <a:xfrm flipH="1">
            <a:off x="5758931" y="3618674"/>
            <a:ext cx="2608977" cy="0"/>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1628506" y="1168848"/>
            <a:ext cx="8934989" cy="4418221"/>
          </a:xfrm>
          <a:prstGeom prst="roundRect">
            <a:avLst>
              <a:gd name="adj" fmla="val 764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endParaRPr lang="en-US" sz="3200" dirty="0">
              <a:solidFill>
                <a:schemeClr val="tx1"/>
              </a:solidFill>
            </a:endParaRPr>
          </a:p>
        </p:txBody>
      </p:sp>
      <p:sp>
        <p:nvSpPr>
          <p:cNvPr id="15" name="Rectangle 14"/>
          <p:cNvSpPr/>
          <p:nvPr/>
        </p:nvSpPr>
        <p:spPr>
          <a:xfrm>
            <a:off x="4668362" y="2923791"/>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Title 3"/>
          <p:cNvSpPr>
            <a:spLocks noGrp="1"/>
          </p:cNvSpPr>
          <p:nvPr>
            <p:ph type="title"/>
          </p:nvPr>
        </p:nvSpPr>
        <p:spPr/>
        <p:txBody>
          <a:bodyPr/>
          <a:lstStyle/>
          <a:p>
            <a:r>
              <a:rPr lang="en-US" dirty="0"/>
              <a:t>The </a:t>
            </a:r>
            <a:r>
              <a:rPr lang="en-US" dirty="0" err="1"/>
              <a:t>Blockchain</a:t>
            </a:r>
            <a:endParaRPr lang="en-US" dirty="0"/>
          </a:p>
        </p:txBody>
      </p:sp>
      <p:grpSp>
        <p:nvGrpSpPr>
          <p:cNvPr id="2" name="Group 1"/>
          <p:cNvGrpSpPr/>
          <p:nvPr/>
        </p:nvGrpSpPr>
        <p:grpSpPr>
          <a:xfrm>
            <a:off x="5353417" y="3028822"/>
            <a:ext cx="345981" cy="1191615"/>
            <a:chOff x="845729" y="974306"/>
            <a:chExt cx="1513610" cy="5213121"/>
          </a:xfrm>
        </p:grpSpPr>
        <p:sp>
          <p:nvSpPr>
            <p:cNvPr id="5" name="Rectangle 4"/>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 name="Rectangle 6"/>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8" name="Rectangle 7"/>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9" name="Rectangle 8"/>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0" name="Rectangle 9"/>
            <p:cNvSpPr/>
            <p:nvPr/>
          </p:nvSpPr>
          <p:spPr>
            <a:xfrm>
              <a:off x="845729" y="3350034"/>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1" name="Rectangle 10"/>
            <p:cNvSpPr/>
            <p:nvPr/>
          </p:nvSpPr>
          <p:spPr>
            <a:xfrm>
              <a:off x="845729" y="394396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2" name="Rectangle 11"/>
            <p:cNvSpPr/>
            <p:nvPr/>
          </p:nvSpPr>
          <p:spPr>
            <a:xfrm>
              <a:off x="845729" y="453789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3" name="Rectangle 12"/>
            <p:cNvSpPr/>
            <p:nvPr/>
          </p:nvSpPr>
          <p:spPr>
            <a:xfrm>
              <a:off x="845729" y="513183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4" name="Rectangle 13"/>
            <p:cNvSpPr/>
            <p:nvPr/>
          </p:nvSpPr>
          <p:spPr>
            <a:xfrm>
              <a:off x="845729" y="572576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grpSp>
      <p:sp>
        <p:nvSpPr>
          <p:cNvPr id="16" name="Rectangle 15"/>
          <p:cNvSpPr/>
          <p:nvPr/>
        </p:nvSpPr>
        <p:spPr>
          <a:xfrm>
            <a:off x="5901544" y="2923791"/>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17" name="Group 16"/>
          <p:cNvGrpSpPr/>
          <p:nvPr/>
        </p:nvGrpSpPr>
        <p:grpSpPr>
          <a:xfrm>
            <a:off x="6586599" y="3028822"/>
            <a:ext cx="345981" cy="1191615"/>
            <a:chOff x="845729" y="974306"/>
            <a:chExt cx="1513610" cy="5213121"/>
          </a:xfrm>
        </p:grpSpPr>
        <p:sp>
          <p:nvSpPr>
            <p:cNvPr id="18" name="Rectangle 17"/>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9" name="Rectangle 18"/>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20" name="Rectangle 19"/>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21" name="Rectangle 20"/>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22" name="Rectangle 21"/>
            <p:cNvSpPr/>
            <p:nvPr/>
          </p:nvSpPr>
          <p:spPr>
            <a:xfrm>
              <a:off x="845729" y="3350034"/>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23" name="Rectangle 22"/>
            <p:cNvSpPr/>
            <p:nvPr/>
          </p:nvSpPr>
          <p:spPr>
            <a:xfrm>
              <a:off x="845729" y="394396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24" name="Rectangle 23"/>
            <p:cNvSpPr/>
            <p:nvPr/>
          </p:nvSpPr>
          <p:spPr>
            <a:xfrm>
              <a:off x="845729" y="453789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25" name="Rectangle 24"/>
            <p:cNvSpPr/>
            <p:nvPr/>
          </p:nvSpPr>
          <p:spPr>
            <a:xfrm>
              <a:off x="845729" y="513183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26" name="Rectangle 25"/>
            <p:cNvSpPr/>
            <p:nvPr/>
          </p:nvSpPr>
          <p:spPr>
            <a:xfrm>
              <a:off x="845729" y="572576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grpSp>
      <p:sp>
        <p:nvSpPr>
          <p:cNvPr id="27" name="Rectangle 26"/>
          <p:cNvSpPr/>
          <p:nvPr/>
        </p:nvSpPr>
        <p:spPr>
          <a:xfrm>
            <a:off x="7134726" y="2923791"/>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9" name="Rectangle 28"/>
          <p:cNvSpPr/>
          <p:nvPr/>
        </p:nvSpPr>
        <p:spPr>
          <a:xfrm>
            <a:off x="7819781" y="302882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30" name="Rectangle 29"/>
          <p:cNvSpPr/>
          <p:nvPr/>
        </p:nvSpPr>
        <p:spPr>
          <a:xfrm>
            <a:off x="7819781" y="316458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31" name="Rectangle 30"/>
          <p:cNvSpPr/>
          <p:nvPr/>
        </p:nvSpPr>
        <p:spPr>
          <a:xfrm>
            <a:off x="7819781" y="330034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32" name="Rectangle 31"/>
          <p:cNvSpPr/>
          <p:nvPr/>
        </p:nvSpPr>
        <p:spPr>
          <a:xfrm>
            <a:off x="7819781" y="3436105"/>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33" name="Rectangle 32"/>
          <p:cNvSpPr/>
          <p:nvPr/>
        </p:nvSpPr>
        <p:spPr>
          <a:xfrm>
            <a:off x="7819781" y="3571866"/>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34" name="Rectangle 33"/>
          <p:cNvSpPr/>
          <p:nvPr/>
        </p:nvSpPr>
        <p:spPr>
          <a:xfrm>
            <a:off x="7819781" y="370762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35" name="Rectangle 34"/>
          <p:cNvSpPr/>
          <p:nvPr/>
        </p:nvSpPr>
        <p:spPr>
          <a:xfrm>
            <a:off x="7819781" y="384338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36" name="Rectangle 35"/>
          <p:cNvSpPr/>
          <p:nvPr/>
        </p:nvSpPr>
        <p:spPr>
          <a:xfrm>
            <a:off x="7819781" y="397914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37" name="Rectangle 36"/>
          <p:cNvSpPr/>
          <p:nvPr/>
        </p:nvSpPr>
        <p:spPr>
          <a:xfrm>
            <a:off x="7819781" y="411491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38" name="Rectangle 37"/>
          <p:cNvSpPr/>
          <p:nvPr/>
        </p:nvSpPr>
        <p:spPr>
          <a:xfrm>
            <a:off x="8367908" y="2923791"/>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39" name="Group 38"/>
          <p:cNvGrpSpPr/>
          <p:nvPr/>
        </p:nvGrpSpPr>
        <p:grpSpPr>
          <a:xfrm>
            <a:off x="9052963" y="3028822"/>
            <a:ext cx="345981" cy="1191615"/>
            <a:chOff x="845729" y="974306"/>
            <a:chExt cx="1513610" cy="5213121"/>
          </a:xfrm>
        </p:grpSpPr>
        <p:sp>
          <p:nvSpPr>
            <p:cNvPr id="40" name="Rectangle 39"/>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41" name="Rectangle 40"/>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42" name="Rectangle 41"/>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43" name="Rectangle 42"/>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44" name="Rectangle 43"/>
            <p:cNvSpPr/>
            <p:nvPr/>
          </p:nvSpPr>
          <p:spPr>
            <a:xfrm>
              <a:off x="845729" y="3350034"/>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45" name="Rectangle 44"/>
            <p:cNvSpPr/>
            <p:nvPr/>
          </p:nvSpPr>
          <p:spPr>
            <a:xfrm>
              <a:off x="845729" y="394396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46" name="Rectangle 45"/>
            <p:cNvSpPr/>
            <p:nvPr/>
          </p:nvSpPr>
          <p:spPr>
            <a:xfrm>
              <a:off x="845729" y="453789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47" name="Rectangle 46"/>
            <p:cNvSpPr/>
            <p:nvPr/>
          </p:nvSpPr>
          <p:spPr>
            <a:xfrm>
              <a:off x="845729" y="513183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48" name="Rectangle 47"/>
            <p:cNvSpPr/>
            <p:nvPr/>
          </p:nvSpPr>
          <p:spPr>
            <a:xfrm>
              <a:off x="845729" y="572576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grpSp>
      <p:grpSp>
        <p:nvGrpSpPr>
          <p:cNvPr id="77" name="Group 76"/>
          <p:cNvGrpSpPr/>
          <p:nvPr/>
        </p:nvGrpSpPr>
        <p:grpSpPr>
          <a:xfrm>
            <a:off x="2246853" y="2635190"/>
            <a:ext cx="345981" cy="3635313"/>
            <a:chOff x="664129" y="1501836"/>
            <a:chExt cx="345981" cy="3635313"/>
          </a:xfrm>
        </p:grpSpPr>
        <p:sp>
          <p:nvSpPr>
            <p:cNvPr id="50" name="Rectangle 49"/>
            <p:cNvSpPr/>
            <p:nvPr/>
          </p:nvSpPr>
          <p:spPr>
            <a:xfrm>
              <a:off x="664129" y="1501836"/>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1" name="Rectangle 50"/>
            <p:cNvSpPr/>
            <p:nvPr/>
          </p:nvSpPr>
          <p:spPr>
            <a:xfrm>
              <a:off x="664129" y="163759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52" name="Rectangle 51"/>
            <p:cNvSpPr/>
            <p:nvPr/>
          </p:nvSpPr>
          <p:spPr>
            <a:xfrm>
              <a:off x="664129" y="177335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3" name="Rectangle 52"/>
            <p:cNvSpPr/>
            <p:nvPr/>
          </p:nvSpPr>
          <p:spPr>
            <a:xfrm>
              <a:off x="664129" y="190911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4" name="Rectangle 53"/>
            <p:cNvSpPr/>
            <p:nvPr/>
          </p:nvSpPr>
          <p:spPr>
            <a:xfrm>
              <a:off x="664129" y="204488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55" name="Rectangle 54"/>
            <p:cNvSpPr/>
            <p:nvPr/>
          </p:nvSpPr>
          <p:spPr>
            <a:xfrm>
              <a:off x="664129" y="218064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6" name="Rectangle 55"/>
            <p:cNvSpPr/>
            <p:nvPr/>
          </p:nvSpPr>
          <p:spPr>
            <a:xfrm>
              <a:off x="664129" y="231640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7" name="Rectangle 56"/>
            <p:cNvSpPr/>
            <p:nvPr/>
          </p:nvSpPr>
          <p:spPr>
            <a:xfrm>
              <a:off x="664129" y="245216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8" name="Rectangle 57"/>
            <p:cNvSpPr/>
            <p:nvPr/>
          </p:nvSpPr>
          <p:spPr>
            <a:xfrm>
              <a:off x="664129" y="258792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59" name="Rectangle 58"/>
            <p:cNvSpPr/>
            <p:nvPr/>
          </p:nvSpPr>
          <p:spPr>
            <a:xfrm>
              <a:off x="664129" y="2723685"/>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0" name="Rectangle 59"/>
            <p:cNvSpPr/>
            <p:nvPr/>
          </p:nvSpPr>
          <p:spPr>
            <a:xfrm>
              <a:off x="664129" y="2859446"/>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1" name="Rectangle 60"/>
            <p:cNvSpPr/>
            <p:nvPr/>
          </p:nvSpPr>
          <p:spPr>
            <a:xfrm>
              <a:off x="664129" y="299520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2" name="Rectangle 61"/>
            <p:cNvSpPr/>
            <p:nvPr/>
          </p:nvSpPr>
          <p:spPr>
            <a:xfrm>
              <a:off x="664129" y="313096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3" name="Rectangle 62"/>
            <p:cNvSpPr/>
            <p:nvPr/>
          </p:nvSpPr>
          <p:spPr>
            <a:xfrm>
              <a:off x="664129" y="326672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4" name="Rectangle 63"/>
            <p:cNvSpPr/>
            <p:nvPr/>
          </p:nvSpPr>
          <p:spPr>
            <a:xfrm>
              <a:off x="664129" y="340249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5" name="Rectangle 64"/>
            <p:cNvSpPr/>
            <p:nvPr/>
          </p:nvSpPr>
          <p:spPr>
            <a:xfrm>
              <a:off x="664129" y="353825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6" name="Rectangle 65"/>
            <p:cNvSpPr/>
            <p:nvPr/>
          </p:nvSpPr>
          <p:spPr>
            <a:xfrm>
              <a:off x="664129" y="367401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7" name="Rectangle 66"/>
            <p:cNvSpPr/>
            <p:nvPr/>
          </p:nvSpPr>
          <p:spPr>
            <a:xfrm>
              <a:off x="664129" y="380977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8" name="Rectangle 67"/>
            <p:cNvSpPr/>
            <p:nvPr/>
          </p:nvSpPr>
          <p:spPr>
            <a:xfrm>
              <a:off x="664129" y="394553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9" name="Rectangle 68"/>
            <p:cNvSpPr/>
            <p:nvPr/>
          </p:nvSpPr>
          <p:spPr>
            <a:xfrm>
              <a:off x="664129" y="4081295"/>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70" name="Rectangle 69"/>
            <p:cNvSpPr/>
            <p:nvPr/>
          </p:nvSpPr>
          <p:spPr>
            <a:xfrm>
              <a:off x="664129" y="4217056"/>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1" name="Rectangle 70"/>
            <p:cNvSpPr/>
            <p:nvPr/>
          </p:nvSpPr>
          <p:spPr>
            <a:xfrm>
              <a:off x="664129" y="435281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2" name="Rectangle 71"/>
            <p:cNvSpPr/>
            <p:nvPr/>
          </p:nvSpPr>
          <p:spPr>
            <a:xfrm>
              <a:off x="664129" y="448857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73" name="Rectangle 72"/>
            <p:cNvSpPr/>
            <p:nvPr/>
          </p:nvSpPr>
          <p:spPr>
            <a:xfrm>
              <a:off x="664129" y="462433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4" name="Rectangle 73"/>
            <p:cNvSpPr/>
            <p:nvPr/>
          </p:nvSpPr>
          <p:spPr>
            <a:xfrm>
              <a:off x="664129" y="476010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5" name="Rectangle 74"/>
            <p:cNvSpPr/>
            <p:nvPr/>
          </p:nvSpPr>
          <p:spPr>
            <a:xfrm>
              <a:off x="664129" y="489586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6" name="Rectangle 75"/>
            <p:cNvSpPr/>
            <p:nvPr/>
          </p:nvSpPr>
          <p:spPr>
            <a:xfrm>
              <a:off x="664129" y="503162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grpSp>
      <p:sp>
        <p:nvSpPr>
          <p:cNvPr id="78" name="TextBox 77"/>
          <p:cNvSpPr txBox="1"/>
          <p:nvPr/>
        </p:nvSpPr>
        <p:spPr>
          <a:xfrm>
            <a:off x="1752929" y="1879791"/>
            <a:ext cx="1333827" cy="584775"/>
          </a:xfrm>
          <a:prstGeom prst="rect">
            <a:avLst/>
          </a:prstGeom>
          <a:noFill/>
        </p:spPr>
        <p:txBody>
          <a:bodyPr wrap="none" rtlCol="0">
            <a:spAutoFit/>
          </a:bodyPr>
          <a:lstStyle/>
          <a:p>
            <a:pPr algn="ctr"/>
            <a:r>
              <a:rPr lang="en-US" sz="3200" dirty="0"/>
              <a:t>Ledger</a:t>
            </a:r>
          </a:p>
        </p:txBody>
      </p:sp>
      <p:sp>
        <p:nvSpPr>
          <p:cNvPr id="82" name="Rectangle 81"/>
          <p:cNvSpPr/>
          <p:nvPr/>
        </p:nvSpPr>
        <p:spPr>
          <a:xfrm>
            <a:off x="7196381" y="3028822"/>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 name="Rectangle 5"/>
          <p:cNvSpPr/>
          <p:nvPr/>
        </p:nvSpPr>
        <p:spPr>
          <a:xfrm>
            <a:off x="7262890" y="3241626"/>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4" name="Rectangle 83"/>
          <p:cNvSpPr/>
          <p:nvPr/>
        </p:nvSpPr>
        <p:spPr>
          <a:xfrm>
            <a:off x="5963199" y="3028822"/>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86" name="Rectangle 85"/>
          <p:cNvSpPr/>
          <p:nvPr/>
        </p:nvSpPr>
        <p:spPr>
          <a:xfrm>
            <a:off x="6029708" y="3241626"/>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7" name="Rectangle 86"/>
          <p:cNvSpPr/>
          <p:nvPr/>
        </p:nvSpPr>
        <p:spPr>
          <a:xfrm>
            <a:off x="4730017" y="3028822"/>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89" name="Rectangle 88"/>
          <p:cNvSpPr/>
          <p:nvPr/>
        </p:nvSpPr>
        <p:spPr>
          <a:xfrm>
            <a:off x="4796526" y="3241626"/>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0" name="Rectangle 89"/>
          <p:cNvSpPr/>
          <p:nvPr/>
        </p:nvSpPr>
        <p:spPr>
          <a:xfrm>
            <a:off x="8429037" y="3034192"/>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91" name="Rectangle 90"/>
          <p:cNvSpPr/>
          <p:nvPr/>
        </p:nvSpPr>
        <p:spPr>
          <a:xfrm>
            <a:off x="8495546" y="3246996"/>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6" name="Rectangle 95"/>
          <p:cNvSpPr/>
          <p:nvPr/>
        </p:nvSpPr>
        <p:spPr>
          <a:xfrm>
            <a:off x="4971488" y="318791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7" name="Rectangle 96"/>
          <p:cNvSpPr/>
          <p:nvPr/>
        </p:nvSpPr>
        <p:spPr>
          <a:xfrm>
            <a:off x="6203501" y="319419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9" name="Rectangle 98"/>
          <p:cNvSpPr/>
          <p:nvPr/>
        </p:nvSpPr>
        <p:spPr>
          <a:xfrm>
            <a:off x="7435514" y="320047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0" name="Rectangle 99"/>
          <p:cNvSpPr/>
          <p:nvPr/>
        </p:nvSpPr>
        <p:spPr>
          <a:xfrm>
            <a:off x="8667527" y="320675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mc:AlternateContent xmlns:mc="http://schemas.openxmlformats.org/markup-compatibility/2006" xmlns:a14="http://schemas.microsoft.com/office/drawing/2010/main">
        <mc:Choice Requires="a14">
          <p:sp useBgFill="1">
            <p:nvSpPr>
              <p:cNvPr id="103" name="TextBox 102"/>
              <p:cNvSpPr txBox="1"/>
              <p:nvPr/>
            </p:nvSpPr>
            <p:spPr>
              <a:xfrm>
                <a:off x="9231544" y="4383954"/>
                <a:ext cx="506934" cy="646331"/>
              </a:xfrm>
              <a:prstGeom prst="rect">
                <a:avLst/>
              </a:prstGeom>
            </p:spPr>
            <p:txBody>
              <a:bodyPr wrap="none" rtlCol="1">
                <a:spAutoFit/>
              </a:bodyPr>
              <a:lstStyle/>
              <a:p>
                <a:pP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rPr>
                        <m:t>𝑡</m:t>
                      </m:r>
                    </m:oMath>
                  </m:oMathPara>
                </a14:m>
                <a:endParaRPr lang="he-IL" sz="3600" dirty="0"/>
              </a:p>
            </p:txBody>
          </p:sp>
        </mc:Choice>
        <mc:Fallback xmlns="">
          <p:sp useBgFill="1">
            <p:nvSpPr>
              <p:cNvPr id="103" name="TextBox 102"/>
              <p:cNvSpPr txBox="1">
                <a:spLocks noRot="1" noChangeAspect="1" noMove="1" noResize="1" noEditPoints="1" noAdjustHandles="1" noChangeArrowheads="1" noChangeShapeType="1" noTextEdit="1"/>
              </p:cNvSpPr>
              <p:nvPr/>
            </p:nvSpPr>
            <p:spPr>
              <a:xfrm>
                <a:off x="9231544" y="4383954"/>
                <a:ext cx="506934" cy="646331"/>
              </a:xfrm>
              <a:prstGeom prst="rect">
                <a:avLst/>
              </a:prstGeom>
              <a:blipFill>
                <a:blip r:embed="rId3"/>
                <a:stretch>
                  <a:fillRect/>
                </a:stretch>
              </a:blipFill>
            </p:spPr>
            <p:txBody>
              <a:bodyPr/>
              <a:lstStyle/>
              <a:p>
                <a:r>
                  <a:rPr lang="en-US">
                    <a:noFill/>
                  </a:rPr>
                  <a:t> </a:t>
                </a:r>
              </a:p>
            </p:txBody>
          </p:sp>
        </mc:Fallback>
      </mc:AlternateContent>
      <p:cxnSp>
        <p:nvCxnSpPr>
          <p:cNvPr id="98" name="Straight Connector 97"/>
          <p:cNvCxnSpPr/>
          <p:nvPr/>
        </p:nvCxnSpPr>
        <p:spPr>
          <a:xfrm flipH="1">
            <a:off x="8772676" y="4742796"/>
            <a:ext cx="1371600" cy="0"/>
          </a:xfrm>
          <a:prstGeom prst="line">
            <a:avLst/>
          </a:prstGeom>
          <a:noFill/>
          <a:ln w="285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grpSp>
        <p:nvGrpSpPr>
          <p:cNvPr id="80" name="Group 79"/>
          <p:cNvGrpSpPr/>
          <p:nvPr/>
        </p:nvGrpSpPr>
        <p:grpSpPr>
          <a:xfrm>
            <a:off x="4997326" y="5097084"/>
            <a:ext cx="613748" cy="782129"/>
            <a:chOff x="3296761" y="4491986"/>
            <a:chExt cx="1090569" cy="1389766"/>
          </a:xfrm>
        </p:grpSpPr>
        <p:sp>
          <p:nvSpPr>
            <p:cNvPr id="104" name="Rectangle 103"/>
            <p:cNvSpPr/>
            <p:nvPr/>
          </p:nvSpPr>
          <p:spPr>
            <a:xfrm>
              <a:off x="3296761" y="449198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107" name="Group 106"/>
            <p:cNvGrpSpPr/>
            <p:nvPr/>
          </p:nvGrpSpPr>
          <p:grpSpPr>
            <a:xfrm>
              <a:off x="3981816" y="4597016"/>
              <a:ext cx="345981" cy="1191615"/>
              <a:chOff x="845729" y="974306"/>
              <a:chExt cx="1513610" cy="5213121"/>
            </a:xfrm>
          </p:grpSpPr>
          <p:sp>
            <p:nvSpPr>
              <p:cNvPr id="108" name="Rectangle 107"/>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09" name="Rectangle 108"/>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10" name="Rectangle 109"/>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1" name="Rectangle 110"/>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2" name="Rectangle 111"/>
              <p:cNvSpPr/>
              <p:nvPr/>
            </p:nvSpPr>
            <p:spPr>
              <a:xfrm>
                <a:off x="845729" y="3350034"/>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13" name="Rectangle 112"/>
              <p:cNvSpPr/>
              <p:nvPr/>
            </p:nvSpPr>
            <p:spPr>
              <a:xfrm>
                <a:off x="845729" y="394396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4" name="Rectangle 113"/>
              <p:cNvSpPr/>
              <p:nvPr/>
            </p:nvSpPr>
            <p:spPr>
              <a:xfrm>
                <a:off x="845729" y="453789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5" name="Rectangle 114"/>
              <p:cNvSpPr/>
              <p:nvPr/>
            </p:nvSpPr>
            <p:spPr>
              <a:xfrm>
                <a:off x="845729" y="513183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6" name="Rectangle 115"/>
              <p:cNvSpPr/>
              <p:nvPr/>
            </p:nvSpPr>
            <p:spPr>
              <a:xfrm>
                <a:off x="845729" y="572576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grpSp>
        <p:sp>
          <p:nvSpPr>
            <p:cNvPr id="118" name="Rectangle 117"/>
            <p:cNvSpPr/>
            <p:nvPr/>
          </p:nvSpPr>
          <p:spPr>
            <a:xfrm>
              <a:off x="3358416" y="4597016"/>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9" name="Rectangle 118"/>
            <p:cNvSpPr/>
            <p:nvPr/>
          </p:nvSpPr>
          <p:spPr>
            <a:xfrm>
              <a:off x="3424925" y="4809820"/>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20" name="Rectangle 119"/>
            <p:cNvSpPr/>
            <p:nvPr/>
          </p:nvSpPr>
          <p:spPr>
            <a:xfrm>
              <a:off x="3599888" y="4756112"/>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
        <p:nvSpPr>
          <p:cNvPr id="83" name="TextBox 82"/>
          <p:cNvSpPr txBox="1"/>
          <p:nvPr/>
        </p:nvSpPr>
        <p:spPr>
          <a:xfrm>
            <a:off x="3618839" y="5156193"/>
            <a:ext cx="4148828" cy="646331"/>
          </a:xfrm>
          <a:prstGeom prst="rect">
            <a:avLst/>
          </a:prstGeom>
          <a:noFill/>
        </p:spPr>
        <p:txBody>
          <a:bodyPr wrap="none" rtlCol="0">
            <a:spAutoFit/>
          </a:bodyPr>
          <a:lstStyle/>
          <a:p>
            <a:r>
              <a:rPr lang="en-US" sz="3600" dirty="0"/>
              <a:t>HASH(        ) &lt; </a:t>
            </a:r>
            <a:r>
              <a:rPr lang="en-US" sz="3600" b="1" i="1" dirty="0"/>
              <a:t>target</a:t>
            </a:r>
          </a:p>
        </p:txBody>
      </p:sp>
      <p:sp>
        <p:nvSpPr>
          <p:cNvPr id="88" name="TextBox 87"/>
          <p:cNvSpPr txBox="1"/>
          <p:nvPr/>
        </p:nvSpPr>
        <p:spPr>
          <a:xfrm>
            <a:off x="6387119" y="1595107"/>
            <a:ext cx="1112805" cy="584775"/>
          </a:xfrm>
          <a:prstGeom prst="rect">
            <a:avLst/>
          </a:prstGeom>
          <a:noFill/>
        </p:spPr>
        <p:txBody>
          <a:bodyPr wrap="none" rtlCol="0">
            <a:spAutoFit/>
          </a:bodyPr>
          <a:lstStyle/>
          <a:p>
            <a:r>
              <a:rPr lang="en-US" sz="3200" dirty="0"/>
              <a:t>nonce</a:t>
            </a:r>
          </a:p>
        </p:txBody>
      </p:sp>
      <p:cxnSp>
        <p:nvCxnSpPr>
          <p:cNvPr id="121" name="Straight Connector 120"/>
          <p:cNvCxnSpPr>
            <a:stCxn id="96" idx="0"/>
          </p:cNvCxnSpPr>
          <p:nvPr/>
        </p:nvCxnSpPr>
        <p:spPr>
          <a:xfrm flipV="1">
            <a:off x="5103591" y="2179883"/>
            <a:ext cx="1364115" cy="1008035"/>
          </a:xfrm>
          <a:prstGeom prst="line">
            <a:avLst/>
          </a:prstGeom>
          <a:noFill/>
          <a:ln w="285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97" idx="0"/>
          </p:cNvCxnSpPr>
          <p:nvPr/>
        </p:nvCxnSpPr>
        <p:spPr>
          <a:xfrm flipV="1">
            <a:off x="6335604" y="2291299"/>
            <a:ext cx="490111" cy="902899"/>
          </a:xfrm>
          <a:prstGeom prst="line">
            <a:avLst/>
          </a:prstGeom>
          <a:noFill/>
          <a:ln w="285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99" idx="0"/>
          </p:cNvCxnSpPr>
          <p:nvPr/>
        </p:nvCxnSpPr>
        <p:spPr>
          <a:xfrm flipH="1" flipV="1">
            <a:off x="7134726" y="2271809"/>
            <a:ext cx="432891" cy="928668"/>
          </a:xfrm>
          <a:prstGeom prst="line">
            <a:avLst/>
          </a:prstGeom>
          <a:noFill/>
          <a:ln w="285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100" idx="0"/>
          </p:cNvCxnSpPr>
          <p:nvPr/>
        </p:nvCxnSpPr>
        <p:spPr>
          <a:xfrm flipH="1" flipV="1">
            <a:off x="7435515" y="2179883"/>
            <a:ext cx="1364115" cy="1026875"/>
          </a:xfrm>
          <a:prstGeom prst="line">
            <a:avLst/>
          </a:prstGeom>
          <a:noFill/>
          <a:ln w="285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8216828" y="5291983"/>
            <a:ext cx="2226059" cy="523220"/>
          </a:xfrm>
          <a:prstGeom prst="rect">
            <a:avLst/>
          </a:prstGeom>
          <a:noFill/>
        </p:spPr>
        <p:txBody>
          <a:bodyPr wrap="none" rtlCol="0">
            <a:spAutoFit/>
          </a:bodyPr>
          <a:lstStyle/>
          <a:p>
            <a:r>
              <a:rPr lang="en-US" sz="2800" i="1" dirty="0">
                <a:solidFill>
                  <a:srgbClr val="FF0000"/>
                </a:solidFill>
              </a:rPr>
              <a:t>“</a:t>
            </a:r>
            <a:r>
              <a:rPr lang="en-US" sz="2800" i="1" dirty="0" err="1">
                <a:solidFill>
                  <a:srgbClr val="FF0000"/>
                </a:solidFill>
              </a:rPr>
              <a:t>cryptopuzzle</a:t>
            </a:r>
            <a:r>
              <a:rPr lang="en-US" sz="2800" i="1" dirty="0">
                <a:solidFill>
                  <a:srgbClr val="FF0000"/>
                </a:solidFill>
              </a:rPr>
              <a:t>”</a:t>
            </a:r>
          </a:p>
        </p:txBody>
      </p:sp>
      <p:sp>
        <p:nvSpPr>
          <p:cNvPr id="28" name="Footer Placeholder 27"/>
          <p:cNvSpPr>
            <a:spLocks noGrp="1"/>
          </p:cNvSpPr>
          <p:nvPr>
            <p:ph type="ftr" sz="quarter" idx="11"/>
          </p:nvPr>
        </p:nvSpPr>
        <p:spPr/>
        <p:txBody>
          <a:bodyPr/>
          <a:lstStyle/>
          <a:p>
            <a:r>
              <a:rPr lang="en-US"/>
              <a:t>http://www.cs.cornell.edu/courses/cs5412/2022sp</a:t>
            </a:r>
          </a:p>
        </p:txBody>
      </p:sp>
      <p:sp>
        <p:nvSpPr>
          <p:cNvPr id="49" name="Slide Number Placeholder 48"/>
          <p:cNvSpPr>
            <a:spLocks noGrp="1"/>
          </p:cNvSpPr>
          <p:nvPr>
            <p:ph type="sldNum" sz="quarter" idx="12"/>
          </p:nvPr>
        </p:nvSpPr>
        <p:spPr/>
        <p:txBody>
          <a:bodyPr/>
          <a:lstStyle/>
          <a:p>
            <a:fld id="{3C974458-8A97-4835-BF79-1FB6D7856C21}" type="slidenum">
              <a:rPr lang="en-US" smtClean="0"/>
              <a:t>28</a:t>
            </a:fld>
            <a:endParaRPr lang="en-US"/>
          </a:p>
        </p:txBody>
      </p:sp>
    </p:spTree>
    <p:extLst>
      <p:ext uri="{BB962C8B-B14F-4D97-AF65-F5344CB8AC3E}">
        <p14:creationId xmlns:p14="http://schemas.microsoft.com/office/powerpoint/2010/main" val="1392752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a:stCxn id="131" idx="1"/>
            <a:endCxn id="117" idx="3"/>
          </p:cNvCxnSpPr>
          <p:nvPr/>
        </p:nvCxnSpPr>
        <p:spPr>
          <a:xfrm flipH="1">
            <a:off x="2388713" y="2559139"/>
            <a:ext cx="1375795" cy="0"/>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5682745" y="196928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1" name="Rectangle 60"/>
          <p:cNvSpPr/>
          <p:nvPr/>
        </p:nvSpPr>
        <p:spPr>
          <a:xfrm>
            <a:off x="5682745" y="210504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2" name="Rectangle 61"/>
          <p:cNvSpPr/>
          <p:nvPr/>
        </p:nvSpPr>
        <p:spPr>
          <a:xfrm>
            <a:off x="5682745" y="224080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3" name="Rectangle 62"/>
          <p:cNvSpPr/>
          <p:nvPr/>
        </p:nvSpPr>
        <p:spPr>
          <a:xfrm>
            <a:off x="5682745" y="237657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4" name="Rectangle 63"/>
          <p:cNvSpPr/>
          <p:nvPr/>
        </p:nvSpPr>
        <p:spPr>
          <a:xfrm>
            <a:off x="5682745" y="251233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5" name="Rectangle 64"/>
          <p:cNvSpPr/>
          <p:nvPr/>
        </p:nvSpPr>
        <p:spPr>
          <a:xfrm>
            <a:off x="5682745" y="264809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6" name="Rectangle 65"/>
          <p:cNvSpPr/>
          <p:nvPr/>
        </p:nvSpPr>
        <p:spPr>
          <a:xfrm>
            <a:off x="5682745" y="278385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7" name="Rectangle 66"/>
          <p:cNvSpPr/>
          <p:nvPr/>
        </p:nvSpPr>
        <p:spPr>
          <a:xfrm>
            <a:off x="5682745" y="291961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8" name="Rectangle 67"/>
          <p:cNvSpPr/>
          <p:nvPr/>
        </p:nvSpPr>
        <p:spPr>
          <a:xfrm>
            <a:off x="5682745" y="3055375"/>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76" name="Rectangle 75"/>
          <p:cNvSpPr/>
          <p:nvPr/>
        </p:nvSpPr>
        <p:spPr>
          <a:xfrm>
            <a:off x="5058819" y="197465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7" name="Rectangle 76"/>
          <p:cNvSpPr/>
          <p:nvPr/>
        </p:nvSpPr>
        <p:spPr>
          <a:xfrm>
            <a:off x="5125328" y="218746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4" name="Title 3"/>
          <p:cNvSpPr>
            <a:spLocks noGrp="1"/>
          </p:cNvSpPr>
          <p:nvPr>
            <p:ph type="title"/>
          </p:nvPr>
        </p:nvSpPr>
        <p:spPr/>
        <p:txBody>
          <a:bodyPr/>
          <a:lstStyle/>
          <a:p>
            <a:r>
              <a:rPr lang="en-US" dirty="0"/>
              <a:t>The </a:t>
            </a:r>
            <a:r>
              <a:rPr lang="en-US" dirty="0" err="1"/>
              <a:t>Blockchain</a:t>
            </a:r>
            <a:endParaRPr lang="en-US" dirty="0"/>
          </a:p>
        </p:txBody>
      </p:sp>
      <p:sp>
        <p:nvSpPr>
          <p:cNvPr id="2" name="Rectangle 1"/>
          <p:cNvSpPr/>
          <p:nvPr/>
        </p:nvSpPr>
        <p:spPr>
          <a:xfrm>
            <a:off x="5299238" y="2134337"/>
            <a:ext cx="264204" cy="1532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17" name="Rectangle 116"/>
          <p:cNvSpPr/>
          <p:nvPr/>
        </p:nvSpPr>
        <p:spPr>
          <a:xfrm>
            <a:off x="1298144" y="186425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118" name="Group 117"/>
          <p:cNvGrpSpPr/>
          <p:nvPr/>
        </p:nvGrpSpPr>
        <p:grpSpPr>
          <a:xfrm>
            <a:off x="1983199" y="1969286"/>
            <a:ext cx="345981" cy="784332"/>
            <a:chOff x="845729" y="974306"/>
            <a:chExt cx="1513610" cy="3431325"/>
          </a:xfrm>
        </p:grpSpPr>
        <p:sp>
          <p:nvSpPr>
            <p:cNvPr id="119" name="Rectangle 118"/>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20" name="Rectangle 119"/>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21" name="Rectangle 120"/>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22" name="Rectangle 121"/>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23" name="Rectangle 122"/>
            <p:cNvSpPr/>
            <p:nvPr/>
          </p:nvSpPr>
          <p:spPr>
            <a:xfrm>
              <a:off x="845729" y="3350034"/>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24" name="Rectangle 123"/>
            <p:cNvSpPr/>
            <p:nvPr/>
          </p:nvSpPr>
          <p:spPr>
            <a:xfrm>
              <a:off x="845729" y="394396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grpSp>
      <p:sp>
        <p:nvSpPr>
          <p:cNvPr id="125" name="Rectangle 124"/>
          <p:cNvSpPr/>
          <p:nvPr/>
        </p:nvSpPr>
        <p:spPr>
          <a:xfrm>
            <a:off x="2531326" y="186425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126" name="Group 125"/>
          <p:cNvGrpSpPr/>
          <p:nvPr/>
        </p:nvGrpSpPr>
        <p:grpSpPr>
          <a:xfrm>
            <a:off x="3216381" y="1969286"/>
            <a:ext cx="345981" cy="512810"/>
            <a:chOff x="845729" y="974306"/>
            <a:chExt cx="1513610" cy="2243461"/>
          </a:xfrm>
        </p:grpSpPr>
        <p:sp>
          <p:nvSpPr>
            <p:cNvPr id="127" name="Rectangle 126"/>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28" name="Rectangle 127"/>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29" name="Rectangle 128"/>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30" name="Rectangle 129"/>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grpSp>
      <p:sp>
        <p:nvSpPr>
          <p:cNvPr id="131" name="Rectangle 130"/>
          <p:cNvSpPr/>
          <p:nvPr/>
        </p:nvSpPr>
        <p:spPr>
          <a:xfrm>
            <a:off x="3764508" y="186425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2" name="Rectangle 131"/>
          <p:cNvSpPr/>
          <p:nvPr/>
        </p:nvSpPr>
        <p:spPr>
          <a:xfrm>
            <a:off x="4449563" y="196928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33" name="Rectangle 132"/>
          <p:cNvSpPr/>
          <p:nvPr/>
        </p:nvSpPr>
        <p:spPr>
          <a:xfrm>
            <a:off x="4449563" y="210504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34" name="Rectangle 133"/>
          <p:cNvSpPr/>
          <p:nvPr/>
        </p:nvSpPr>
        <p:spPr>
          <a:xfrm>
            <a:off x="4449563" y="224080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35" name="Rectangle 134"/>
          <p:cNvSpPr/>
          <p:nvPr/>
        </p:nvSpPr>
        <p:spPr>
          <a:xfrm>
            <a:off x="4449563" y="237657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36" name="Rectangle 135"/>
          <p:cNvSpPr/>
          <p:nvPr/>
        </p:nvSpPr>
        <p:spPr>
          <a:xfrm>
            <a:off x="4449563" y="251233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37" name="Rectangle 136"/>
          <p:cNvSpPr/>
          <p:nvPr/>
        </p:nvSpPr>
        <p:spPr>
          <a:xfrm>
            <a:off x="4449563" y="264809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38" name="Rectangle 137"/>
          <p:cNvSpPr/>
          <p:nvPr/>
        </p:nvSpPr>
        <p:spPr>
          <a:xfrm>
            <a:off x="4449563" y="278385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39" name="Rectangle 138"/>
          <p:cNvSpPr/>
          <p:nvPr/>
        </p:nvSpPr>
        <p:spPr>
          <a:xfrm>
            <a:off x="4449563" y="291961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40" name="Rectangle 139"/>
          <p:cNvSpPr/>
          <p:nvPr/>
        </p:nvSpPr>
        <p:spPr>
          <a:xfrm>
            <a:off x="3826163" y="196928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41" name="Rectangle 140"/>
          <p:cNvSpPr/>
          <p:nvPr/>
        </p:nvSpPr>
        <p:spPr>
          <a:xfrm>
            <a:off x="3892672" y="218209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2" name="Rectangle 141"/>
          <p:cNvSpPr/>
          <p:nvPr/>
        </p:nvSpPr>
        <p:spPr>
          <a:xfrm>
            <a:off x="2592981" y="196928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47" name="Rectangle 146"/>
          <p:cNvSpPr/>
          <p:nvPr/>
        </p:nvSpPr>
        <p:spPr>
          <a:xfrm>
            <a:off x="2659490" y="218209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8" name="Rectangle 147"/>
          <p:cNvSpPr/>
          <p:nvPr/>
        </p:nvSpPr>
        <p:spPr>
          <a:xfrm>
            <a:off x="1359799" y="196928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49" name="Rectangle 148"/>
          <p:cNvSpPr/>
          <p:nvPr/>
        </p:nvSpPr>
        <p:spPr>
          <a:xfrm>
            <a:off x="1426308" y="218209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52" name="Rectangle 151"/>
          <p:cNvSpPr/>
          <p:nvPr/>
        </p:nvSpPr>
        <p:spPr>
          <a:xfrm>
            <a:off x="4066582" y="213433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53" name="Rectangle 152"/>
          <p:cNvSpPr/>
          <p:nvPr/>
        </p:nvSpPr>
        <p:spPr>
          <a:xfrm>
            <a:off x="2833926" y="213433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54" name="Rectangle 153"/>
          <p:cNvSpPr/>
          <p:nvPr/>
        </p:nvSpPr>
        <p:spPr>
          <a:xfrm>
            <a:off x="1601270" y="213433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 name="Footer Placeholder 2"/>
          <p:cNvSpPr>
            <a:spLocks noGrp="1"/>
          </p:cNvSpPr>
          <p:nvPr>
            <p:ph type="ftr" sz="quarter" idx="11"/>
          </p:nvPr>
        </p:nvSpPr>
        <p:spPr/>
        <p:txBody>
          <a:bodyPr/>
          <a:lstStyle/>
          <a:p>
            <a:r>
              <a:rPr lang="en-US"/>
              <a:t>http://www.cs.cornell.edu/courses/cs5412/2022sp</a:t>
            </a:r>
          </a:p>
        </p:txBody>
      </p:sp>
      <p:sp>
        <p:nvSpPr>
          <p:cNvPr id="4" name="Slide Number Placeholder 3"/>
          <p:cNvSpPr>
            <a:spLocks noGrp="1"/>
          </p:cNvSpPr>
          <p:nvPr>
            <p:ph type="sldNum" sz="quarter" idx="12"/>
          </p:nvPr>
        </p:nvSpPr>
        <p:spPr/>
        <p:txBody>
          <a:bodyPr/>
          <a:lstStyle/>
          <a:p>
            <a:fld id="{3C974458-8A97-4835-BF79-1FB6D7856C21}" type="slidenum">
              <a:rPr lang="en-US" smtClean="0"/>
              <a:t>29</a:t>
            </a:fld>
            <a:endParaRPr lang="en-US"/>
          </a:p>
        </p:txBody>
      </p:sp>
    </p:spTree>
    <p:custDataLst>
      <p:tags r:id="rId1"/>
    </p:custDataLst>
    <p:extLst>
      <p:ext uri="{BB962C8B-B14F-4D97-AF65-F5344CB8AC3E}">
        <p14:creationId xmlns:p14="http://schemas.microsoft.com/office/powerpoint/2010/main" val="102833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1+#ppt_w/2"/>
                                          </p:val>
                                        </p:tav>
                                        <p:tav tm="100000">
                                          <p:val>
                                            <p:strVal val="#ppt_x"/>
                                          </p:val>
                                        </p:tav>
                                      </p:tavLst>
                                    </p:anim>
                                    <p:anim calcmode="lin" valueType="num">
                                      <p:cBhvr additive="base">
                                        <p:cTn id="8" dur="500" fill="hold"/>
                                        <p:tgtEl>
                                          <p:spTgt spid="6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additive="base">
                                        <p:cTn id="12" dur="500" fill="hold"/>
                                        <p:tgtEl>
                                          <p:spTgt spid="62"/>
                                        </p:tgtEl>
                                        <p:attrNameLst>
                                          <p:attrName>ppt_x</p:attrName>
                                        </p:attrNameLst>
                                      </p:cBhvr>
                                      <p:tavLst>
                                        <p:tav tm="0">
                                          <p:val>
                                            <p:strVal val="1+#ppt_w/2"/>
                                          </p:val>
                                        </p:tav>
                                        <p:tav tm="100000">
                                          <p:val>
                                            <p:strVal val="#ppt_x"/>
                                          </p:val>
                                        </p:tav>
                                      </p:tavLst>
                                    </p:anim>
                                    <p:anim calcmode="lin" valueType="num">
                                      <p:cBhvr additive="base">
                                        <p:cTn id="13" dur="500" fill="hold"/>
                                        <p:tgtEl>
                                          <p:spTgt spid="6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 calcmode="lin" valueType="num">
                                      <p:cBhvr additive="base">
                                        <p:cTn id="17" dur="500" fill="hold"/>
                                        <p:tgtEl>
                                          <p:spTgt spid="63"/>
                                        </p:tgtEl>
                                        <p:attrNameLst>
                                          <p:attrName>ppt_x</p:attrName>
                                        </p:attrNameLst>
                                      </p:cBhvr>
                                      <p:tavLst>
                                        <p:tav tm="0">
                                          <p:val>
                                            <p:strVal val="1+#ppt_w/2"/>
                                          </p:val>
                                        </p:tav>
                                        <p:tav tm="100000">
                                          <p:val>
                                            <p:strVal val="#ppt_x"/>
                                          </p:val>
                                        </p:tav>
                                      </p:tavLst>
                                    </p:anim>
                                    <p:anim calcmode="lin" valueType="num">
                                      <p:cBhvr additive="base">
                                        <p:cTn id="18" dur="500" fill="hold"/>
                                        <p:tgtEl>
                                          <p:spTgt spid="6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3" fill="hold" grpId="0" nodeType="afterEffect">
                                  <p:stCondLst>
                                    <p:cond delay="0"/>
                                  </p:stCondLst>
                                  <p:childTnLst>
                                    <p:set>
                                      <p:cBhvr>
                                        <p:cTn id="21" dur="1" fill="hold">
                                          <p:stCondLst>
                                            <p:cond delay="0"/>
                                          </p:stCondLst>
                                        </p:cTn>
                                        <p:tgtEl>
                                          <p:spTgt spid="64"/>
                                        </p:tgtEl>
                                        <p:attrNameLst>
                                          <p:attrName>style.visibility</p:attrName>
                                        </p:attrNameLst>
                                      </p:cBhvr>
                                      <p:to>
                                        <p:strVal val="visible"/>
                                      </p:to>
                                    </p:set>
                                    <p:anim calcmode="lin" valueType="num">
                                      <p:cBhvr additive="base">
                                        <p:cTn id="22" dur="500" fill="hold"/>
                                        <p:tgtEl>
                                          <p:spTgt spid="64"/>
                                        </p:tgtEl>
                                        <p:attrNameLst>
                                          <p:attrName>ppt_x</p:attrName>
                                        </p:attrNameLst>
                                      </p:cBhvr>
                                      <p:tavLst>
                                        <p:tav tm="0">
                                          <p:val>
                                            <p:strVal val="1+#ppt_w/2"/>
                                          </p:val>
                                        </p:tav>
                                        <p:tav tm="100000">
                                          <p:val>
                                            <p:strVal val="#ppt_x"/>
                                          </p:val>
                                        </p:tav>
                                      </p:tavLst>
                                    </p:anim>
                                    <p:anim calcmode="lin" valueType="num">
                                      <p:cBhvr additive="base">
                                        <p:cTn id="23" dur="500" fill="hold"/>
                                        <p:tgtEl>
                                          <p:spTgt spid="64"/>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mph" presetSubtype="2" repeatCount="indefinite" autoRev="1" fill="hold" nodeType="clickEffect">
                                  <p:stCondLst>
                                    <p:cond delay="0"/>
                                  </p:stCondLst>
                                  <p:childTnLst>
                                    <p:animClr clrSpc="rgb" dir="cw">
                                      <p:cBhvr>
                                        <p:cTn id="27" dur="250" fill="hold"/>
                                        <p:tgtEl>
                                          <p:spTgt spid="2"/>
                                        </p:tgtEl>
                                        <p:attrNameLst>
                                          <p:attrName>fillcolor</p:attrName>
                                        </p:attrNameLst>
                                      </p:cBhvr>
                                      <p:to>
                                        <a:schemeClr val="bg1"/>
                                      </p:to>
                                    </p:animClr>
                                    <p:set>
                                      <p:cBhvr>
                                        <p:cTn id="28" dur="250" fill="hold"/>
                                        <p:tgtEl>
                                          <p:spTgt spid="2"/>
                                        </p:tgtEl>
                                        <p:attrNameLst>
                                          <p:attrName>fill.type</p:attrName>
                                        </p:attrNameLst>
                                      </p:cBhvr>
                                      <p:to>
                                        <p:strVal val="solid"/>
                                      </p:to>
                                    </p:set>
                                    <p:set>
                                      <p:cBhvr>
                                        <p:cTn id="29" dur="250" fill="hold"/>
                                        <p:tgtEl>
                                          <p:spTgt spid="2"/>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3" fill="hold" grpId="0" nodeType="click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500"/>
                            </p:stCondLst>
                            <p:childTnLst>
                              <p:par>
                                <p:cTn id="37" presetID="2" presetClass="entr" presetSubtype="3"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additive="base">
                                        <p:cTn id="39" dur="500" fill="hold"/>
                                        <p:tgtEl>
                                          <p:spTgt spid="66"/>
                                        </p:tgtEl>
                                        <p:attrNameLst>
                                          <p:attrName>ppt_x</p:attrName>
                                        </p:attrNameLst>
                                      </p:cBhvr>
                                      <p:tavLst>
                                        <p:tav tm="0">
                                          <p:val>
                                            <p:strVal val="1+#ppt_w/2"/>
                                          </p:val>
                                        </p:tav>
                                        <p:tav tm="100000">
                                          <p:val>
                                            <p:strVal val="#ppt_x"/>
                                          </p:val>
                                        </p:tav>
                                      </p:tavLst>
                                    </p:anim>
                                    <p:anim calcmode="lin" valueType="num">
                                      <p:cBhvr additive="base">
                                        <p:cTn id="40" dur="500" fill="hold"/>
                                        <p:tgtEl>
                                          <p:spTgt spid="66"/>
                                        </p:tgtEl>
                                        <p:attrNameLst>
                                          <p:attrName>ppt_y</p:attrName>
                                        </p:attrNameLst>
                                      </p:cBhvr>
                                      <p:tavLst>
                                        <p:tav tm="0">
                                          <p:val>
                                            <p:strVal val="0-#ppt_h/2"/>
                                          </p:val>
                                        </p:tav>
                                        <p:tav tm="100000">
                                          <p:val>
                                            <p:strVal val="#ppt_y"/>
                                          </p:val>
                                        </p:tav>
                                      </p:tavLst>
                                    </p:anim>
                                  </p:childTnLst>
                                </p:cTn>
                              </p:par>
                            </p:childTnLst>
                          </p:cTn>
                        </p:par>
                        <p:par>
                          <p:cTn id="41" fill="hold">
                            <p:stCondLst>
                              <p:cond delay="1000"/>
                            </p:stCondLst>
                            <p:childTnLst>
                              <p:par>
                                <p:cTn id="42" presetID="2" presetClass="entr" presetSubtype="3"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1+#ppt_w/2"/>
                                          </p:val>
                                        </p:tav>
                                        <p:tav tm="100000">
                                          <p:val>
                                            <p:strVal val="#ppt_x"/>
                                          </p:val>
                                        </p:tav>
                                      </p:tavLst>
                                    </p:anim>
                                    <p:anim calcmode="lin" valueType="num">
                                      <p:cBhvr additive="base">
                                        <p:cTn id="45" dur="500" fill="hold"/>
                                        <p:tgtEl>
                                          <p:spTgt spid="67"/>
                                        </p:tgtEl>
                                        <p:attrNameLst>
                                          <p:attrName>ppt_y</p:attrName>
                                        </p:attrNameLst>
                                      </p:cBhvr>
                                      <p:tavLst>
                                        <p:tav tm="0">
                                          <p:val>
                                            <p:strVal val="0-#ppt_h/2"/>
                                          </p:val>
                                        </p:tav>
                                        <p:tav tm="100000">
                                          <p:val>
                                            <p:strVal val="#ppt_y"/>
                                          </p:val>
                                        </p:tav>
                                      </p:tavLst>
                                    </p:anim>
                                  </p:childTnLst>
                                </p:cTn>
                              </p:par>
                            </p:childTnLst>
                          </p:cTn>
                        </p:par>
                        <p:par>
                          <p:cTn id="46" fill="hold">
                            <p:stCondLst>
                              <p:cond delay="1500"/>
                            </p:stCondLst>
                            <p:childTnLst>
                              <p:par>
                                <p:cTn id="47" presetID="2" presetClass="entr" presetSubtype="3"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1+#ppt_w/2"/>
                                          </p:val>
                                        </p:tav>
                                        <p:tav tm="100000">
                                          <p:val>
                                            <p:strVal val="#ppt_x"/>
                                          </p:val>
                                        </p:tav>
                                      </p:tavLst>
                                    </p:anim>
                                    <p:anim calcmode="lin" valueType="num">
                                      <p:cBhvr additive="base">
                                        <p:cTn id="50" dur="500" fill="hold"/>
                                        <p:tgtEl>
                                          <p:spTgt spid="6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P spid="67" grpId="0" animBg="1"/>
      <p:bldP spid="6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7EAD2-2A72-400C-A231-D4CE1C25E2F3}"/>
              </a:ext>
            </a:extLst>
          </p:cNvPr>
          <p:cNvSpPr>
            <a:spLocks noGrp="1"/>
          </p:cNvSpPr>
          <p:nvPr>
            <p:ph type="title"/>
          </p:nvPr>
        </p:nvSpPr>
        <p:spPr/>
        <p:txBody>
          <a:bodyPr/>
          <a:lstStyle/>
          <a:p>
            <a:r>
              <a:rPr lang="en-US" dirty="0"/>
              <a:t>More concerns</a:t>
            </a:r>
          </a:p>
        </p:txBody>
      </p:sp>
      <p:sp>
        <p:nvSpPr>
          <p:cNvPr id="3" name="Content Placeholder 2">
            <a:extLst>
              <a:ext uri="{FF2B5EF4-FFF2-40B4-BE49-F238E27FC236}">
                <a16:creationId xmlns:a16="http://schemas.microsoft.com/office/drawing/2014/main" id="{20AF3D6A-571C-40F8-8698-F2E644075E3A}"/>
              </a:ext>
            </a:extLst>
          </p:cNvPr>
          <p:cNvSpPr>
            <a:spLocks noGrp="1"/>
          </p:cNvSpPr>
          <p:nvPr>
            <p:ph idx="1"/>
          </p:nvPr>
        </p:nvSpPr>
        <p:spPr>
          <a:xfrm>
            <a:off x="1024128" y="2286000"/>
            <a:ext cx="10974832" cy="4023360"/>
          </a:xfrm>
        </p:spPr>
        <p:txBody>
          <a:bodyPr>
            <a:normAutofit/>
          </a:bodyPr>
          <a:lstStyle/>
          <a:p>
            <a:r>
              <a:rPr lang="en-US" dirty="0"/>
              <a:t>Today’s most enthusiastic Blockchain use cases seem to center on a mix of illegal transactions, money laundering, and a gigantic technology boom but without much of a “market” for the associated products.</a:t>
            </a:r>
          </a:p>
          <a:p>
            <a:endParaRPr lang="en-US" dirty="0"/>
          </a:p>
          <a:p>
            <a:r>
              <a:rPr lang="en-US" dirty="0"/>
              <a:t>The model also depends on some hardness assumptions: finding a nonce, factoring RSA key.  Quantum computers could shake up these assumptions.</a:t>
            </a:r>
          </a:p>
          <a:p>
            <a:endParaRPr lang="en-US" dirty="0"/>
          </a:p>
          <a:p>
            <a:r>
              <a:rPr lang="en-US" dirty="0"/>
              <a:t>Unresolved privacy concerns: “everything is on the table.”</a:t>
            </a:r>
          </a:p>
        </p:txBody>
      </p:sp>
      <p:sp>
        <p:nvSpPr>
          <p:cNvPr id="4" name="Footer Placeholder 3">
            <a:extLst>
              <a:ext uri="{FF2B5EF4-FFF2-40B4-BE49-F238E27FC236}">
                <a16:creationId xmlns:a16="http://schemas.microsoft.com/office/drawing/2014/main" id="{F0D058E4-EDBE-41A0-9364-C45283970328}"/>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2BB1442C-96BA-4A0C-B707-96B583669CBB}"/>
              </a:ext>
            </a:extLst>
          </p:cNvPr>
          <p:cNvSpPr>
            <a:spLocks noGrp="1"/>
          </p:cNvSpPr>
          <p:nvPr>
            <p:ph type="sldNum" sz="quarter" idx="12"/>
          </p:nvPr>
        </p:nvSpPr>
        <p:spPr/>
        <p:txBody>
          <a:bodyPr/>
          <a:lstStyle/>
          <a:p>
            <a:fld id="{3C974458-8A97-4835-BF79-1FB6D7856C21}" type="slidenum">
              <a:rPr lang="en-US" smtClean="0"/>
              <a:t>3</a:t>
            </a:fld>
            <a:endParaRPr lang="en-US"/>
          </a:p>
        </p:txBody>
      </p:sp>
      <p:pic>
        <p:nvPicPr>
          <p:cNvPr id="8" name="Picture 7"/>
          <p:cNvPicPr>
            <a:picLocks noChangeAspect="1"/>
          </p:cNvPicPr>
          <p:nvPr/>
        </p:nvPicPr>
        <p:blipFill>
          <a:blip r:embed="rId3"/>
          <a:stretch>
            <a:fillRect/>
          </a:stretch>
        </p:blipFill>
        <p:spPr>
          <a:xfrm>
            <a:off x="9183932" y="108291"/>
            <a:ext cx="2627068" cy="1476227"/>
          </a:xfrm>
          <a:prstGeom prst="rect">
            <a:avLst/>
          </a:prstGeom>
        </p:spPr>
      </p:pic>
      <p:sp>
        <p:nvSpPr>
          <p:cNvPr id="9" name="Rectangle 8"/>
          <p:cNvSpPr/>
          <p:nvPr/>
        </p:nvSpPr>
        <p:spPr>
          <a:xfrm>
            <a:off x="8845062" y="1650009"/>
            <a:ext cx="3346938" cy="369332"/>
          </a:xfrm>
          <a:prstGeom prst="rect">
            <a:avLst/>
          </a:prstGeom>
        </p:spPr>
        <p:txBody>
          <a:bodyPr wrap="square">
            <a:spAutoFit/>
          </a:bodyPr>
          <a:lstStyle/>
          <a:p>
            <a:r>
              <a:rPr lang="en-US" sz="900" b="1" dirty="0">
                <a:hlinkClick r:id="rId4"/>
              </a:rPr>
              <a:t>https://www.joe.ie/news/pics-this-pile-of-cash-worth-22bn-was</a:t>
            </a:r>
            <a:br>
              <a:rPr lang="en-US" sz="900" b="1" dirty="0"/>
            </a:br>
            <a:r>
              <a:rPr lang="en-US" sz="900" b="1" dirty="0"/>
              <a:t>-found-inside-the-insane-home-of-a-mexican-drug-lord-409313</a:t>
            </a:r>
          </a:p>
        </p:txBody>
      </p:sp>
    </p:spTree>
    <p:extLst>
      <p:ext uri="{BB962C8B-B14F-4D97-AF65-F5344CB8AC3E}">
        <p14:creationId xmlns:p14="http://schemas.microsoft.com/office/powerpoint/2010/main" val="2384726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9" name="Straight Connector 98"/>
          <p:cNvCxnSpPr>
            <a:cxnSpLocks/>
            <a:stCxn id="74" idx="1"/>
            <a:endCxn id="51" idx="3"/>
          </p:cNvCxnSpPr>
          <p:nvPr/>
        </p:nvCxnSpPr>
        <p:spPr>
          <a:xfrm flipH="1">
            <a:off x="2378553" y="2569299"/>
            <a:ext cx="2608977" cy="0"/>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sp>
        <p:nvSpPr>
          <p:cNvPr id="144" name="Title 3"/>
          <p:cNvSpPr>
            <a:spLocks noGrp="1"/>
          </p:cNvSpPr>
          <p:nvPr>
            <p:ph type="title"/>
          </p:nvPr>
        </p:nvSpPr>
        <p:spPr/>
        <p:txBody>
          <a:bodyPr/>
          <a:lstStyle/>
          <a:p>
            <a:r>
              <a:rPr lang="en-US" dirty="0"/>
              <a:t>The </a:t>
            </a:r>
            <a:r>
              <a:rPr lang="en-US" dirty="0" err="1"/>
              <a:t>Blockchain</a:t>
            </a:r>
            <a:endParaRPr lang="en-US" dirty="0"/>
          </a:p>
        </p:txBody>
      </p:sp>
      <p:sp>
        <p:nvSpPr>
          <p:cNvPr id="51" name="Rectangle 50"/>
          <p:cNvSpPr/>
          <p:nvPr/>
        </p:nvSpPr>
        <p:spPr>
          <a:xfrm>
            <a:off x="1287984" y="187441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52" name="Group 51"/>
          <p:cNvGrpSpPr/>
          <p:nvPr/>
        </p:nvGrpSpPr>
        <p:grpSpPr>
          <a:xfrm>
            <a:off x="1973039" y="1979446"/>
            <a:ext cx="345981" cy="784332"/>
            <a:chOff x="845729" y="974306"/>
            <a:chExt cx="1513610" cy="3431325"/>
          </a:xfrm>
        </p:grpSpPr>
        <p:sp>
          <p:nvSpPr>
            <p:cNvPr id="53" name="Rectangle 52"/>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4" name="Rectangle 53"/>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55" name="Rectangle 54"/>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6" name="Rectangle 55"/>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7" name="Rectangle 56"/>
            <p:cNvSpPr/>
            <p:nvPr/>
          </p:nvSpPr>
          <p:spPr>
            <a:xfrm>
              <a:off x="845729" y="3350034"/>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58" name="Rectangle 57"/>
            <p:cNvSpPr/>
            <p:nvPr/>
          </p:nvSpPr>
          <p:spPr>
            <a:xfrm>
              <a:off x="845729" y="394396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grpSp>
      <p:sp>
        <p:nvSpPr>
          <p:cNvPr id="59" name="Rectangle 58"/>
          <p:cNvSpPr/>
          <p:nvPr/>
        </p:nvSpPr>
        <p:spPr>
          <a:xfrm>
            <a:off x="2521166" y="187441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60" name="Group 59"/>
          <p:cNvGrpSpPr/>
          <p:nvPr/>
        </p:nvGrpSpPr>
        <p:grpSpPr>
          <a:xfrm>
            <a:off x="3206221" y="1979446"/>
            <a:ext cx="345981" cy="512810"/>
            <a:chOff x="845729" y="974306"/>
            <a:chExt cx="1513610" cy="2243461"/>
          </a:xfrm>
        </p:grpSpPr>
        <p:sp>
          <p:nvSpPr>
            <p:cNvPr id="61" name="Rectangle 60"/>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2" name="Rectangle 61"/>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3" name="Rectangle 62"/>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4" name="Rectangle 63"/>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grpSp>
      <p:sp>
        <p:nvSpPr>
          <p:cNvPr id="65" name="Rectangle 64"/>
          <p:cNvSpPr/>
          <p:nvPr/>
        </p:nvSpPr>
        <p:spPr>
          <a:xfrm>
            <a:off x="3754348" y="187441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6" name="Rectangle 65"/>
          <p:cNvSpPr/>
          <p:nvPr/>
        </p:nvSpPr>
        <p:spPr>
          <a:xfrm>
            <a:off x="4439403" y="197944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7" name="Rectangle 66"/>
          <p:cNvSpPr/>
          <p:nvPr/>
        </p:nvSpPr>
        <p:spPr>
          <a:xfrm>
            <a:off x="4439403" y="211520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8" name="Rectangle 67"/>
          <p:cNvSpPr/>
          <p:nvPr/>
        </p:nvSpPr>
        <p:spPr>
          <a:xfrm>
            <a:off x="4439403" y="225096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9" name="Rectangle 68"/>
          <p:cNvSpPr/>
          <p:nvPr/>
        </p:nvSpPr>
        <p:spPr>
          <a:xfrm>
            <a:off x="4439403" y="238673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0" name="Rectangle 69"/>
          <p:cNvSpPr/>
          <p:nvPr/>
        </p:nvSpPr>
        <p:spPr>
          <a:xfrm>
            <a:off x="4439403" y="252249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71" name="Rectangle 70"/>
          <p:cNvSpPr/>
          <p:nvPr/>
        </p:nvSpPr>
        <p:spPr>
          <a:xfrm>
            <a:off x="4439403" y="265825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2" name="Rectangle 71"/>
          <p:cNvSpPr/>
          <p:nvPr/>
        </p:nvSpPr>
        <p:spPr>
          <a:xfrm>
            <a:off x="4439403" y="279401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3" name="Rectangle 72"/>
          <p:cNvSpPr/>
          <p:nvPr/>
        </p:nvSpPr>
        <p:spPr>
          <a:xfrm>
            <a:off x="4439403" y="292977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4" name="Rectangle 73"/>
          <p:cNvSpPr/>
          <p:nvPr/>
        </p:nvSpPr>
        <p:spPr>
          <a:xfrm>
            <a:off x="4987530" y="187441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5" name="Rectangle 74"/>
          <p:cNvSpPr/>
          <p:nvPr/>
        </p:nvSpPr>
        <p:spPr>
          <a:xfrm>
            <a:off x="5672585" y="197944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6" name="Rectangle 75"/>
          <p:cNvSpPr/>
          <p:nvPr/>
        </p:nvSpPr>
        <p:spPr>
          <a:xfrm>
            <a:off x="5672585" y="211520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77" name="Rectangle 76"/>
          <p:cNvSpPr/>
          <p:nvPr/>
        </p:nvSpPr>
        <p:spPr>
          <a:xfrm>
            <a:off x="5672585" y="225096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8" name="Rectangle 77"/>
          <p:cNvSpPr/>
          <p:nvPr/>
        </p:nvSpPr>
        <p:spPr>
          <a:xfrm>
            <a:off x="5672585" y="238673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9" name="Rectangle 78"/>
          <p:cNvSpPr/>
          <p:nvPr/>
        </p:nvSpPr>
        <p:spPr>
          <a:xfrm>
            <a:off x="5672585" y="252249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80" name="Rectangle 79"/>
          <p:cNvSpPr/>
          <p:nvPr/>
        </p:nvSpPr>
        <p:spPr>
          <a:xfrm>
            <a:off x="5672585" y="265825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81" name="Rectangle 80"/>
          <p:cNvSpPr/>
          <p:nvPr/>
        </p:nvSpPr>
        <p:spPr>
          <a:xfrm>
            <a:off x="5672585" y="279401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82" name="Rectangle 81"/>
          <p:cNvSpPr/>
          <p:nvPr/>
        </p:nvSpPr>
        <p:spPr>
          <a:xfrm>
            <a:off x="5672585" y="292977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83" name="Rectangle 82"/>
          <p:cNvSpPr/>
          <p:nvPr/>
        </p:nvSpPr>
        <p:spPr>
          <a:xfrm>
            <a:off x="5672585" y="3065535"/>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84" name="Rectangle 83"/>
          <p:cNvSpPr/>
          <p:nvPr/>
        </p:nvSpPr>
        <p:spPr>
          <a:xfrm>
            <a:off x="3816003" y="197944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85" name="Rectangle 84"/>
          <p:cNvSpPr/>
          <p:nvPr/>
        </p:nvSpPr>
        <p:spPr>
          <a:xfrm>
            <a:off x="3882512" y="219225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6" name="Rectangle 85"/>
          <p:cNvSpPr/>
          <p:nvPr/>
        </p:nvSpPr>
        <p:spPr>
          <a:xfrm>
            <a:off x="2582821" y="197944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87" name="Rectangle 86"/>
          <p:cNvSpPr/>
          <p:nvPr/>
        </p:nvSpPr>
        <p:spPr>
          <a:xfrm>
            <a:off x="2649330" y="219225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8" name="Rectangle 87"/>
          <p:cNvSpPr/>
          <p:nvPr/>
        </p:nvSpPr>
        <p:spPr>
          <a:xfrm>
            <a:off x="1349639" y="197944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89" name="Rectangle 88"/>
          <p:cNvSpPr/>
          <p:nvPr/>
        </p:nvSpPr>
        <p:spPr>
          <a:xfrm>
            <a:off x="1416148" y="219225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0" name="Rectangle 89"/>
          <p:cNvSpPr/>
          <p:nvPr/>
        </p:nvSpPr>
        <p:spPr>
          <a:xfrm>
            <a:off x="5048659" y="198481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91" name="Rectangle 90"/>
          <p:cNvSpPr/>
          <p:nvPr/>
        </p:nvSpPr>
        <p:spPr>
          <a:xfrm>
            <a:off x="5115168" y="219762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5" name="Rectangle 94"/>
          <p:cNvSpPr/>
          <p:nvPr/>
        </p:nvSpPr>
        <p:spPr>
          <a:xfrm>
            <a:off x="5289078" y="214449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6" name="Rectangle 95"/>
          <p:cNvSpPr/>
          <p:nvPr/>
        </p:nvSpPr>
        <p:spPr>
          <a:xfrm>
            <a:off x="4056422" y="214449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7" name="Rectangle 96"/>
          <p:cNvSpPr/>
          <p:nvPr/>
        </p:nvSpPr>
        <p:spPr>
          <a:xfrm>
            <a:off x="2823766" y="214449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8" name="Rectangle 97"/>
          <p:cNvSpPr/>
          <p:nvPr/>
        </p:nvSpPr>
        <p:spPr>
          <a:xfrm>
            <a:off x="1591110" y="214449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Footer Placeholder 1"/>
          <p:cNvSpPr>
            <a:spLocks noGrp="1"/>
          </p:cNvSpPr>
          <p:nvPr>
            <p:ph type="ftr" sz="quarter" idx="11"/>
          </p:nvPr>
        </p:nvSpPr>
        <p:spPr/>
        <p:txBody>
          <a:bodyPr/>
          <a:lstStyle/>
          <a:p>
            <a:r>
              <a:rPr lang="en-US"/>
              <a:t>http://www.cs.cornell.edu/courses/cs5412/2022sp</a:t>
            </a:r>
          </a:p>
        </p:txBody>
      </p:sp>
      <p:sp>
        <p:nvSpPr>
          <p:cNvPr id="3" name="Slide Number Placeholder 2"/>
          <p:cNvSpPr>
            <a:spLocks noGrp="1"/>
          </p:cNvSpPr>
          <p:nvPr>
            <p:ph type="sldNum" sz="quarter" idx="12"/>
          </p:nvPr>
        </p:nvSpPr>
        <p:spPr/>
        <p:txBody>
          <a:bodyPr/>
          <a:lstStyle/>
          <a:p>
            <a:fld id="{3C974458-8A97-4835-BF79-1FB6D7856C21}" type="slidenum">
              <a:rPr lang="en-US" smtClean="0"/>
              <a:t>30</a:t>
            </a:fld>
            <a:endParaRPr lang="en-US"/>
          </a:p>
        </p:txBody>
      </p:sp>
    </p:spTree>
    <p:extLst>
      <p:ext uri="{BB962C8B-B14F-4D97-AF65-F5344CB8AC3E}">
        <p14:creationId xmlns:p14="http://schemas.microsoft.com/office/powerpoint/2010/main" val="2357423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9" name="Straight Connector 138"/>
          <p:cNvCxnSpPr>
            <a:stCxn id="117" idx="1"/>
            <a:endCxn id="21" idx="3"/>
          </p:cNvCxnSpPr>
          <p:nvPr/>
        </p:nvCxnSpPr>
        <p:spPr>
          <a:xfrm flipH="1" flipV="1">
            <a:off x="2388712" y="3199219"/>
            <a:ext cx="7538862" cy="1948"/>
          </a:xfrm>
          <a:prstGeom prst="line">
            <a:avLst/>
          </a:prstGeom>
          <a:noFill/>
          <a:ln w="28575">
            <a:solidFill>
              <a:schemeClr val="tx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sp>
        <p:nvSpPr>
          <p:cNvPr id="144" name="Title 3"/>
          <p:cNvSpPr>
            <a:spLocks noGrp="1"/>
          </p:cNvSpPr>
          <p:nvPr>
            <p:ph type="title"/>
          </p:nvPr>
        </p:nvSpPr>
        <p:spPr/>
        <p:txBody>
          <a:bodyPr/>
          <a:lstStyle/>
          <a:p>
            <a:r>
              <a:rPr lang="en-US" dirty="0"/>
              <a:t>The </a:t>
            </a:r>
            <a:r>
              <a:rPr lang="en-US" dirty="0" err="1"/>
              <a:t>Blockchain</a:t>
            </a:r>
            <a:endParaRPr lang="en-US" dirty="0"/>
          </a:p>
        </p:txBody>
      </p:sp>
      <p:sp>
        <p:nvSpPr>
          <p:cNvPr id="21" name="Rectangle 20"/>
          <p:cNvSpPr/>
          <p:nvPr/>
        </p:nvSpPr>
        <p:spPr>
          <a:xfrm>
            <a:off x="1298144" y="250433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25" name="Group 24"/>
          <p:cNvGrpSpPr/>
          <p:nvPr/>
        </p:nvGrpSpPr>
        <p:grpSpPr>
          <a:xfrm>
            <a:off x="1983199" y="2609366"/>
            <a:ext cx="345981" cy="784332"/>
            <a:chOff x="845729" y="974306"/>
            <a:chExt cx="1513610" cy="3431325"/>
          </a:xfrm>
        </p:grpSpPr>
        <p:sp>
          <p:nvSpPr>
            <p:cNvPr id="28" name="Rectangle 27"/>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29" name="Rectangle 28"/>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30" name="Rectangle 29"/>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31" name="Rectangle 30"/>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32" name="Rectangle 31"/>
            <p:cNvSpPr/>
            <p:nvPr/>
          </p:nvSpPr>
          <p:spPr>
            <a:xfrm>
              <a:off x="845729" y="3350034"/>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33" name="Rectangle 32"/>
            <p:cNvSpPr/>
            <p:nvPr/>
          </p:nvSpPr>
          <p:spPr>
            <a:xfrm>
              <a:off x="845729" y="394396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grpSp>
      <p:sp>
        <p:nvSpPr>
          <p:cNvPr id="37" name="Rectangle 36"/>
          <p:cNvSpPr/>
          <p:nvPr/>
        </p:nvSpPr>
        <p:spPr>
          <a:xfrm>
            <a:off x="2531326" y="250433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38" name="Group 37"/>
          <p:cNvGrpSpPr/>
          <p:nvPr/>
        </p:nvGrpSpPr>
        <p:grpSpPr>
          <a:xfrm>
            <a:off x="3216381" y="2609366"/>
            <a:ext cx="345981" cy="512810"/>
            <a:chOff x="845729" y="974306"/>
            <a:chExt cx="1513610" cy="2243461"/>
          </a:xfrm>
        </p:grpSpPr>
        <p:sp>
          <p:nvSpPr>
            <p:cNvPr id="39" name="Rectangle 38"/>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40" name="Rectangle 39"/>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41" name="Rectangle 40"/>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42" name="Rectangle 41"/>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grpSp>
      <p:sp>
        <p:nvSpPr>
          <p:cNvPr id="48" name="Rectangle 47"/>
          <p:cNvSpPr/>
          <p:nvPr/>
        </p:nvSpPr>
        <p:spPr>
          <a:xfrm>
            <a:off x="3764508" y="250433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9" name="Rectangle 48"/>
          <p:cNvSpPr/>
          <p:nvPr/>
        </p:nvSpPr>
        <p:spPr>
          <a:xfrm>
            <a:off x="4449563" y="260936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0" name="Rectangle 49"/>
          <p:cNvSpPr/>
          <p:nvPr/>
        </p:nvSpPr>
        <p:spPr>
          <a:xfrm>
            <a:off x="4449563" y="274512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51" name="Rectangle 50"/>
          <p:cNvSpPr/>
          <p:nvPr/>
        </p:nvSpPr>
        <p:spPr>
          <a:xfrm>
            <a:off x="4449563" y="288088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2" name="Rectangle 51"/>
          <p:cNvSpPr/>
          <p:nvPr/>
        </p:nvSpPr>
        <p:spPr>
          <a:xfrm>
            <a:off x="4449563" y="301665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3" name="Rectangle 52"/>
          <p:cNvSpPr/>
          <p:nvPr/>
        </p:nvSpPr>
        <p:spPr>
          <a:xfrm>
            <a:off x="4449563" y="315241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54" name="Rectangle 53"/>
          <p:cNvSpPr/>
          <p:nvPr/>
        </p:nvSpPr>
        <p:spPr>
          <a:xfrm>
            <a:off x="4449563" y="328817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5" name="Rectangle 54"/>
          <p:cNvSpPr/>
          <p:nvPr/>
        </p:nvSpPr>
        <p:spPr>
          <a:xfrm>
            <a:off x="4449563" y="342393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6" name="Rectangle 55"/>
          <p:cNvSpPr/>
          <p:nvPr/>
        </p:nvSpPr>
        <p:spPr>
          <a:xfrm>
            <a:off x="4449563" y="355969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8" name="Rectangle 57"/>
          <p:cNvSpPr/>
          <p:nvPr/>
        </p:nvSpPr>
        <p:spPr>
          <a:xfrm>
            <a:off x="4997690" y="250433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0" name="Rectangle 59"/>
          <p:cNvSpPr/>
          <p:nvPr/>
        </p:nvSpPr>
        <p:spPr>
          <a:xfrm>
            <a:off x="5682745" y="260936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1" name="Rectangle 60"/>
          <p:cNvSpPr/>
          <p:nvPr/>
        </p:nvSpPr>
        <p:spPr>
          <a:xfrm>
            <a:off x="5682745" y="274512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2" name="Rectangle 61"/>
          <p:cNvSpPr/>
          <p:nvPr/>
        </p:nvSpPr>
        <p:spPr>
          <a:xfrm>
            <a:off x="5682745" y="288088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3" name="Rectangle 62"/>
          <p:cNvSpPr/>
          <p:nvPr/>
        </p:nvSpPr>
        <p:spPr>
          <a:xfrm>
            <a:off x="5682745" y="301665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4" name="Rectangle 63"/>
          <p:cNvSpPr/>
          <p:nvPr/>
        </p:nvSpPr>
        <p:spPr>
          <a:xfrm>
            <a:off x="5682745" y="315241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5" name="Rectangle 64"/>
          <p:cNvSpPr/>
          <p:nvPr/>
        </p:nvSpPr>
        <p:spPr>
          <a:xfrm>
            <a:off x="5682745" y="328817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6" name="Rectangle 65"/>
          <p:cNvSpPr/>
          <p:nvPr/>
        </p:nvSpPr>
        <p:spPr>
          <a:xfrm>
            <a:off x="5682745" y="342393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7" name="Rectangle 66"/>
          <p:cNvSpPr/>
          <p:nvPr/>
        </p:nvSpPr>
        <p:spPr>
          <a:xfrm>
            <a:off x="5682745" y="355969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8" name="Rectangle 67"/>
          <p:cNvSpPr/>
          <p:nvPr/>
        </p:nvSpPr>
        <p:spPr>
          <a:xfrm>
            <a:off x="5682745" y="3695455"/>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70" name="Rectangle 69"/>
          <p:cNvSpPr/>
          <p:nvPr/>
        </p:nvSpPr>
        <p:spPr>
          <a:xfrm>
            <a:off x="3826163" y="260936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1" name="Rectangle 70"/>
          <p:cNvSpPr/>
          <p:nvPr/>
        </p:nvSpPr>
        <p:spPr>
          <a:xfrm>
            <a:off x="3892672" y="282217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2" name="Rectangle 71"/>
          <p:cNvSpPr/>
          <p:nvPr/>
        </p:nvSpPr>
        <p:spPr>
          <a:xfrm>
            <a:off x="2592981" y="260936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3" name="Rectangle 72"/>
          <p:cNvSpPr/>
          <p:nvPr/>
        </p:nvSpPr>
        <p:spPr>
          <a:xfrm>
            <a:off x="2659490" y="282217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4" name="Rectangle 73"/>
          <p:cNvSpPr/>
          <p:nvPr/>
        </p:nvSpPr>
        <p:spPr>
          <a:xfrm>
            <a:off x="1359799" y="260936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5" name="Rectangle 74"/>
          <p:cNvSpPr/>
          <p:nvPr/>
        </p:nvSpPr>
        <p:spPr>
          <a:xfrm>
            <a:off x="1426308" y="282217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6" name="Rectangle 75"/>
          <p:cNvSpPr/>
          <p:nvPr/>
        </p:nvSpPr>
        <p:spPr>
          <a:xfrm>
            <a:off x="5058819" y="2614737"/>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77" name="Rectangle 76"/>
          <p:cNvSpPr/>
          <p:nvPr/>
        </p:nvSpPr>
        <p:spPr>
          <a:xfrm>
            <a:off x="5125328" y="2827541"/>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5" name="Rectangle 84"/>
          <p:cNvSpPr/>
          <p:nvPr/>
        </p:nvSpPr>
        <p:spPr>
          <a:xfrm>
            <a:off x="6228029" y="2506284"/>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86" name="Group 85"/>
          <p:cNvGrpSpPr/>
          <p:nvPr/>
        </p:nvGrpSpPr>
        <p:grpSpPr>
          <a:xfrm>
            <a:off x="6913084" y="2611314"/>
            <a:ext cx="345981" cy="784332"/>
            <a:chOff x="845729" y="974306"/>
            <a:chExt cx="1513610" cy="3431325"/>
          </a:xfrm>
        </p:grpSpPr>
        <p:sp>
          <p:nvSpPr>
            <p:cNvPr id="87" name="Rectangle 86"/>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88" name="Rectangle 87"/>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89" name="Rectangle 88"/>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90" name="Rectangle 89"/>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91" name="Rectangle 90"/>
            <p:cNvSpPr/>
            <p:nvPr/>
          </p:nvSpPr>
          <p:spPr>
            <a:xfrm>
              <a:off x="845729" y="3350034"/>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92" name="Rectangle 91"/>
            <p:cNvSpPr/>
            <p:nvPr/>
          </p:nvSpPr>
          <p:spPr>
            <a:xfrm>
              <a:off x="845729" y="394396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grpSp>
      <p:sp>
        <p:nvSpPr>
          <p:cNvPr id="96" name="Rectangle 95"/>
          <p:cNvSpPr/>
          <p:nvPr/>
        </p:nvSpPr>
        <p:spPr>
          <a:xfrm>
            <a:off x="7461211" y="2506284"/>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97" name="Group 96"/>
          <p:cNvGrpSpPr/>
          <p:nvPr/>
        </p:nvGrpSpPr>
        <p:grpSpPr>
          <a:xfrm>
            <a:off x="8146266" y="2611315"/>
            <a:ext cx="345981" cy="920093"/>
            <a:chOff x="845729" y="974306"/>
            <a:chExt cx="1513610" cy="4025257"/>
          </a:xfrm>
        </p:grpSpPr>
        <p:sp>
          <p:nvSpPr>
            <p:cNvPr id="98" name="Rectangle 97"/>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99" name="Rectangle 98"/>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00" name="Rectangle 99"/>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01" name="Rectangle 100"/>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02" name="Rectangle 101"/>
            <p:cNvSpPr/>
            <p:nvPr/>
          </p:nvSpPr>
          <p:spPr>
            <a:xfrm>
              <a:off x="845729" y="3350034"/>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03" name="Rectangle 102"/>
            <p:cNvSpPr/>
            <p:nvPr/>
          </p:nvSpPr>
          <p:spPr>
            <a:xfrm>
              <a:off x="845729" y="394396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04" name="Rectangle 103"/>
            <p:cNvSpPr/>
            <p:nvPr/>
          </p:nvSpPr>
          <p:spPr>
            <a:xfrm>
              <a:off x="845729" y="453789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grpSp>
      <p:sp>
        <p:nvSpPr>
          <p:cNvPr id="107" name="Rectangle 106"/>
          <p:cNvSpPr/>
          <p:nvPr/>
        </p:nvSpPr>
        <p:spPr>
          <a:xfrm>
            <a:off x="8694393" y="2506284"/>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8" name="Rectangle 107"/>
          <p:cNvSpPr/>
          <p:nvPr/>
        </p:nvSpPr>
        <p:spPr>
          <a:xfrm>
            <a:off x="9379448" y="2611315"/>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09" name="Rectangle 108"/>
          <p:cNvSpPr/>
          <p:nvPr/>
        </p:nvSpPr>
        <p:spPr>
          <a:xfrm>
            <a:off x="9379448" y="2747076"/>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10" name="Rectangle 109"/>
          <p:cNvSpPr/>
          <p:nvPr/>
        </p:nvSpPr>
        <p:spPr>
          <a:xfrm>
            <a:off x="9379448" y="288283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1" name="Rectangle 110"/>
          <p:cNvSpPr/>
          <p:nvPr/>
        </p:nvSpPr>
        <p:spPr>
          <a:xfrm>
            <a:off x="9379448" y="301859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2" name="Rectangle 111"/>
          <p:cNvSpPr/>
          <p:nvPr/>
        </p:nvSpPr>
        <p:spPr>
          <a:xfrm>
            <a:off x="9379448" y="315435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13" name="Rectangle 112"/>
          <p:cNvSpPr/>
          <p:nvPr/>
        </p:nvSpPr>
        <p:spPr>
          <a:xfrm>
            <a:off x="9379448" y="329012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4" name="Rectangle 113"/>
          <p:cNvSpPr/>
          <p:nvPr/>
        </p:nvSpPr>
        <p:spPr>
          <a:xfrm>
            <a:off x="9379448" y="342588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5" name="Rectangle 114"/>
          <p:cNvSpPr/>
          <p:nvPr/>
        </p:nvSpPr>
        <p:spPr>
          <a:xfrm>
            <a:off x="9379448" y="356164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16" name="Rectangle 115"/>
          <p:cNvSpPr/>
          <p:nvPr/>
        </p:nvSpPr>
        <p:spPr>
          <a:xfrm>
            <a:off x="9379448" y="369740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17" name="Rectangle 116"/>
          <p:cNvSpPr/>
          <p:nvPr/>
        </p:nvSpPr>
        <p:spPr>
          <a:xfrm>
            <a:off x="9927575" y="2506284"/>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118" name="Group 117"/>
          <p:cNvGrpSpPr/>
          <p:nvPr/>
        </p:nvGrpSpPr>
        <p:grpSpPr>
          <a:xfrm>
            <a:off x="10612630" y="2611314"/>
            <a:ext cx="345981" cy="784332"/>
            <a:chOff x="845729" y="974306"/>
            <a:chExt cx="1513610" cy="3431325"/>
          </a:xfrm>
        </p:grpSpPr>
        <p:sp>
          <p:nvSpPr>
            <p:cNvPr id="119" name="Rectangle 118"/>
            <p:cNvSpPr/>
            <p:nvPr/>
          </p:nvSpPr>
          <p:spPr>
            <a:xfrm>
              <a:off x="845729" y="97430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20" name="Rectangle 119"/>
            <p:cNvSpPr/>
            <p:nvPr/>
          </p:nvSpPr>
          <p:spPr>
            <a:xfrm>
              <a:off x="845729" y="1568238"/>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21" name="Rectangle 120"/>
            <p:cNvSpPr/>
            <p:nvPr/>
          </p:nvSpPr>
          <p:spPr>
            <a:xfrm>
              <a:off x="845729" y="2162170"/>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22" name="Rectangle 121"/>
            <p:cNvSpPr/>
            <p:nvPr/>
          </p:nvSpPr>
          <p:spPr>
            <a:xfrm>
              <a:off x="845729" y="2756102"/>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23" name="Rectangle 122"/>
            <p:cNvSpPr/>
            <p:nvPr/>
          </p:nvSpPr>
          <p:spPr>
            <a:xfrm>
              <a:off x="845729" y="3350034"/>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124" name="Rectangle 123"/>
            <p:cNvSpPr/>
            <p:nvPr/>
          </p:nvSpPr>
          <p:spPr>
            <a:xfrm>
              <a:off x="845729" y="3943966"/>
              <a:ext cx="1513610" cy="4616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grpSp>
      <p:sp>
        <p:nvSpPr>
          <p:cNvPr id="128" name="Rectangle 127"/>
          <p:cNvSpPr/>
          <p:nvPr/>
        </p:nvSpPr>
        <p:spPr>
          <a:xfrm>
            <a:off x="8756048" y="2611315"/>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29" name="Rectangle 128"/>
          <p:cNvSpPr/>
          <p:nvPr/>
        </p:nvSpPr>
        <p:spPr>
          <a:xfrm>
            <a:off x="8822557" y="2824119"/>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0" name="Rectangle 129"/>
          <p:cNvSpPr/>
          <p:nvPr/>
        </p:nvSpPr>
        <p:spPr>
          <a:xfrm>
            <a:off x="7522866" y="2611315"/>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31" name="Rectangle 130"/>
          <p:cNvSpPr/>
          <p:nvPr/>
        </p:nvSpPr>
        <p:spPr>
          <a:xfrm>
            <a:off x="7589375" y="2824119"/>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2" name="Rectangle 131"/>
          <p:cNvSpPr/>
          <p:nvPr/>
        </p:nvSpPr>
        <p:spPr>
          <a:xfrm>
            <a:off x="6289684" y="2611315"/>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33" name="Rectangle 132"/>
          <p:cNvSpPr/>
          <p:nvPr/>
        </p:nvSpPr>
        <p:spPr>
          <a:xfrm>
            <a:off x="6356193" y="2824119"/>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4" name="Rectangle 133"/>
          <p:cNvSpPr/>
          <p:nvPr/>
        </p:nvSpPr>
        <p:spPr>
          <a:xfrm>
            <a:off x="9988704" y="2616685"/>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135" name="Rectangle 134"/>
          <p:cNvSpPr/>
          <p:nvPr/>
        </p:nvSpPr>
        <p:spPr>
          <a:xfrm>
            <a:off x="10055213" y="2829489"/>
            <a:ext cx="134969" cy="10552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3" name="Rectangle 142"/>
          <p:cNvSpPr/>
          <p:nvPr/>
        </p:nvSpPr>
        <p:spPr>
          <a:xfrm>
            <a:off x="5299238" y="277441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8" name="Rectangle 147"/>
          <p:cNvSpPr/>
          <p:nvPr/>
        </p:nvSpPr>
        <p:spPr>
          <a:xfrm>
            <a:off x="4066582" y="277441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9" name="Rectangle 148"/>
          <p:cNvSpPr/>
          <p:nvPr/>
        </p:nvSpPr>
        <p:spPr>
          <a:xfrm>
            <a:off x="2833926" y="277441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50" name="Rectangle 149"/>
          <p:cNvSpPr/>
          <p:nvPr/>
        </p:nvSpPr>
        <p:spPr>
          <a:xfrm>
            <a:off x="1601270" y="277441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51" name="Rectangle 150"/>
          <p:cNvSpPr/>
          <p:nvPr/>
        </p:nvSpPr>
        <p:spPr>
          <a:xfrm>
            <a:off x="6534366" y="276807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52" name="Rectangle 151"/>
          <p:cNvSpPr/>
          <p:nvPr/>
        </p:nvSpPr>
        <p:spPr>
          <a:xfrm>
            <a:off x="7769494" y="276173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53" name="Rectangle 152"/>
          <p:cNvSpPr/>
          <p:nvPr/>
        </p:nvSpPr>
        <p:spPr>
          <a:xfrm>
            <a:off x="9004622" y="275539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54" name="Rectangle 153"/>
          <p:cNvSpPr/>
          <p:nvPr/>
        </p:nvSpPr>
        <p:spPr>
          <a:xfrm>
            <a:off x="10239750" y="2749057"/>
            <a:ext cx="264204" cy="1532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105" name="Group 104"/>
          <p:cNvGrpSpPr/>
          <p:nvPr/>
        </p:nvGrpSpPr>
        <p:grpSpPr>
          <a:xfrm rot="10800000" flipV="1">
            <a:off x="5563440" y="3901422"/>
            <a:ext cx="1235127" cy="801964"/>
            <a:chOff x="5853494" y="4644702"/>
            <a:chExt cx="654576" cy="1715496"/>
          </a:xfrm>
        </p:grpSpPr>
        <p:cxnSp>
          <p:nvCxnSpPr>
            <p:cNvPr id="106" name="Straight Connector 105"/>
            <p:cNvCxnSpPr/>
            <p:nvPr/>
          </p:nvCxnSpPr>
          <p:spPr>
            <a:xfrm flipV="1">
              <a:off x="6508070" y="4644702"/>
              <a:ext cx="0" cy="171549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5860955" y="4644702"/>
              <a:ext cx="0" cy="171549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5853494" y="6191912"/>
              <a:ext cx="654576" cy="0"/>
            </a:xfrm>
            <a:prstGeom prst="line">
              <a:avLst/>
            </a:prstGeom>
            <a:ln w="28575">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127" name="Rectangle 126"/>
          <p:cNvSpPr/>
          <p:nvPr/>
        </p:nvSpPr>
        <p:spPr>
          <a:xfrm>
            <a:off x="2730258" y="4783068"/>
            <a:ext cx="6506557" cy="830997"/>
          </a:xfrm>
          <a:prstGeom prst="rect">
            <a:avLst/>
          </a:prstGeom>
          <a:ln>
            <a:noFill/>
          </a:ln>
        </p:spPr>
        <p:txBody>
          <a:bodyPr wrap="square">
            <a:spAutoFit/>
          </a:bodyPr>
          <a:lstStyle/>
          <a:p>
            <a:pPr algn="ctr"/>
            <a:r>
              <a:rPr lang="en-US" sz="2400" dirty="0"/>
              <a:t>Exponentially distributed rate of new blocks, with</a:t>
            </a:r>
            <a:br>
              <a:rPr lang="en-US" sz="2400" dirty="0"/>
            </a:br>
            <a:r>
              <a:rPr lang="en-US" sz="2400" dirty="0"/>
              <a:t>constant mean interval</a:t>
            </a:r>
          </a:p>
        </p:txBody>
      </p:sp>
      <p:sp>
        <p:nvSpPr>
          <p:cNvPr id="2" name="TextBox 1"/>
          <p:cNvSpPr txBox="1"/>
          <p:nvPr/>
        </p:nvSpPr>
        <p:spPr>
          <a:xfrm>
            <a:off x="3145074" y="5836679"/>
            <a:ext cx="5677483" cy="830997"/>
          </a:xfrm>
          <a:prstGeom prst="rect">
            <a:avLst/>
          </a:prstGeom>
          <a:noFill/>
        </p:spPr>
        <p:txBody>
          <a:bodyPr wrap="square" rtlCol="0">
            <a:spAutoFit/>
          </a:bodyPr>
          <a:lstStyle/>
          <a:p>
            <a:pPr algn="ctr"/>
            <a:r>
              <a:rPr lang="en-US" sz="2400" b="1" i="1" dirty="0">
                <a:solidFill>
                  <a:srgbClr val="C00000"/>
                </a:solidFill>
              </a:rPr>
              <a:t>target</a:t>
            </a:r>
            <a:r>
              <a:rPr lang="en-US" sz="2400" dirty="0">
                <a:solidFill>
                  <a:srgbClr val="C00000"/>
                </a:solidFill>
              </a:rPr>
              <a:t> automatically adjusted every 2016 blocks so that mean interval is </a:t>
            </a:r>
            <a:r>
              <a:rPr lang="en-US" sz="2400" b="1" dirty="0">
                <a:solidFill>
                  <a:srgbClr val="C00000"/>
                </a:solidFill>
              </a:rPr>
              <a:t>10 minutes</a:t>
            </a:r>
          </a:p>
        </p:txBody>
      </p:sp>
      <p:sp>
        <p:nvSpPr>
          <p:cNvPr id="3" name="Footer Placeholder 2"/>
          <p:cNvSpPr>
            <a:spLocks noGrp="1"/>
          </p:cNvSpPr>
          <p:nvPr>
            <p:ph type="ftr" sz="quarter" idx="11"/>
          </p:nvPr>
        </p:nvSpPr>
        <p:spPr/>
        <p:txBody>
          <a:bodyPr/>
          <a:lstStyle/>
          <a:p>
            <a:r>
              <a:rPr lang="en-US"/>
              <a:t>http://www.cs.cornell.edu/courses/cs5412/2022sp</a:t>
            </a:r>
          </a:p>
        </p:txBody>
      </p:sp>
      <p:sp>
        <p:nvSpPr>
          <p:cNvPr id="4" name="Slide Number Placeholder 3"/>
          <p:cNvSpPr>
            <a:spLocks noGrp="1"/>
          </p:cNvSpPr>
          <p:nvPr>
            <p:ph type="sldNum" sz="quarter" idx="12"/>
          </p:nvPr>
        </p:nvSpPr>
        <p:spPr/>
        <p:txBody>
          <a:bodyPr/>
          <a:lstStyle/>
          <a:p>
            <a:fld id="{3C974458-8A97-4835-BF79-1FB6D7856C21}" type="slidenum">
              <a:rPr lang="en-US" smtClean="0"/>
              <a:t>31</a:t>
            </a:fld>
            <a:endParaRPr lang="en-US"/>
          </a:p>
        </p:txBody>
      </p:sp>
    </p:spTree>
    <p:extLst>
      <p:ext uri="{BB962C8B-B14F-4D97-AF65-F5344CB8AC3E}">
        <p14:creationId xmlns:p14="http://schemas.microsoft.com/office/powerpoint/2010/main" val="4206244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6514"/>
            <a:ext cx="9144000" cy="593304"/>
          </a:xfrm>
        </p:spPr>
        <p:txBody>
          <a:bodyPr/>
          <a:lstStyle/>
          <a:p>
            <a:r>
              <a:rPr lang="en-US" dirty="0">
                <a:solidFill>
                  <a:srgbClr val="C00000"/>
                </a:solidFill>
              </a:rPr>
              <a:t>Incentives for Mining</a:t>
            </a:r>
          </a:p>
        </p:txBody>
      </p:sp>
      <p:sp>
        <p:nvSpPr>
          <p:cNvPr id="6" name="Rectangle 5"/>
          <p:cNvSpPr/>
          <p:nvPr/>
        </p:nvSpPr>
        <p:spPr>
          <a:xfrm>
            <a:off x="1971525" y="996351"/>
            <a:ext cx="4438147" cy="156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sz="3200" dirty="0">
                <a:solidFill>
                  <a:schemeClr val="tx1"/>
                </a:solidFill>
              </a:rPr>
              <a:t>Prize: </a:t>
            </a:r>
          </a:p>
          <a:p>
            <a:pPr marL="914400" lvl="1" indent="-457200">
              <a:buClr>
                <a:schemeClr val="tx1"/>
              </a:buClr>
              <a:buFont typeface="Arial" panose="020B0604020202020204" pitchFamily="34" charset="0"/>
              <a:buChar char="•"/>
            </a:pPr>
            <a:r>
              <a:rPr lang="en-US" sz="3200" b="1" dirty="0">
                <a:solidFill>
                  <a:schemeClr val="accent2"/>
                </a:solidFill>
              </a:rPr>
              <a:t>“Minting”</a:t>
            </a:r>
            <a:endParaRPr lang="en-US" sz="3200" dirty="0">
              <a:solidFill>
                <a:schemeClr val="tx1"/>
              </a:solidFill>
            </a:endParaRPr>
          </a:p>
          <a:p>
            <a:pPr marL="914400" lvl="1" indent="-457200">
              <a:buClr>
                <a:schemeClr val="tx1"/>
              </a:buClr>
              <a:buFont typeface="Arial" panose="020B0604020202020204" pitchFamily="34" charset="0"/>
              <a:buChar char="•"/>
            </a:pPr>
            <a:r>
              <a:rPr lang="en-US" sz="3200" b="1" dirty="0">
                <a:solidFill>
                  <a:schemeClr val="accent2"/>
                </a:solidFill>
              </a:rPr>
              <a:t>Transaction Fees</a:t>
            </a:r>
            <a:endParaRPr lang="en-US" sz="3200" dirty="0">
              <a:solidFill>
                <a:schemeClr val="accent2"/>
              </a:solidFill>
            </a:endParaRPr>
          </a:p>
        </p:txBody>
      </p:sp>
      <p:grpSp>
        <p:nvGrpSpPr>
          <p:cNvPr id="5" name="Group 4"/>
          <p:cNvGrpSpPr/>
          <p:nvPr/>
        </p:nvGrpSpPr>
        <p:grpSpPr>
          <a:xfrm>
            <a:off x="6481088" y="999751"/>
            <a:ext cx="2000011" cy="2548713"/>
            <a:chOff x="3394987" y="3091611"/>
            <a:chExt cx="2000011" cy="2548713"/>
          </a:xfrm>
        </p:grpSpPr>
        <p:grpSp>
          <p:nvGrpSpPr>
            <p:cNvPr id="2" name="Group 1"/>
            <p:cNvGrpSpPr/>
            <p:nvPr/>
          </p:nvGrpSpPr>
          <p:grpSpPr>
            <a:xfrm>
              <a:off x="3394987" y="3091611"/>
              <a:ext cx="2000011" cy="2548713"/>
              <a:chOff x="5226289" y="2946296"/>
              <a:chExt cx="1090569" cy="1389766"/>
            </a:xfrm>
          </p:grpSpPr>
          <p:sp>
            <p:nvSpPr>
              <p:cNvPr id="43" name="Rectangle 42"/>
              <p:cNvSpPr/>
              <p:nvPr/>
            </p:nvSpPr>
            <p:spPr>
              <a:xfrm>
                <a:off x="5226289" y="2946296"/>
                <a:ext cx="1090569" cy="138976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6" name="Rectangle 45"/>
              <p:cNvSpPr/>
              <p:nvPr/>
            </p:nvSpPr>
            <p:spPr>
              <a:xfrm>
                <a:off x="5911344" y="3051326"/>
                <a:ext cx="345981" cy="105527"/>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nchor="ctr">
                <a:noAutofit/>
              </a:bodyPr>
              <a:lstStyle/>
              <a:p>
                <a:endParaRPr lang="en-US" sz="2400" dirty="0">
                  <a:solidFill>
                    <a:schemeClr val="tx1"/>
                  </a:solidFill>
                </a:endParaRPr>
              </a:p>
            </p:txBody>
          </p:sp>
          <p:sp>
            <p:nvSpPr>
              <p:cNvPr id="47" name="Rectangle 46"/>
              <p:cNvSpPr/>
              <p:nvPr/>
            </p:nvSpPr>
            <p:spPr>
              <a:xfrm>
                <a:off x="5911344" y="3187087"/>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48" name="Rectangle 47"/>
              <p:cNvSpPr/>
              <p:nvPr/>
            </p:nvSpPr>
            <p:spPr>
              <a:xfrm>
                <a:off x="5911344" y="3322848"/>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49" name="Rectangle 48"/>
              <p:cNvSpPr/>
              <p:nvPr/>
            </p:nvSpPr>
            <p:spPr>
              <a:xfrm>
                <a:off x="5911344" y="3458609"/>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1" name="Rectangle 50"/>
              <p:cNvSpPr/>
              <p:nvPr/>
            </p:nvSpPr>
            <p:spPr>
              <a:xfrm>
                <a:off x="5911344" y="3594370"/>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52" name="Rectangle 51"/>
              <p:cNvSpPr/>
              <p:nvPr/>
            </p:nvSpPr>
            <p:spPr>
              <a:xfrm>
                <a:off x="5911344" y="3730131"/>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53" name="Rectangle 52"/>
              <p:cNvSpPr/>
              <p:nvPr/>
            </p:nvSpPr>
            <p:spPr>
              <a:xfrm>
                <a:off x="5911344" y="3865892"/>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0" name="Rectangle 59"/>
              <p:cNvSpPr/>
              <p:nvPr/>
            </p:nvSpPr>
            <p:spPr>
              <a:xfrm>
                <a:off x="5911344" y="4001653"/>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sp>
            <p:nvSpPr>
              <p:cNvPr id="61" name="Rectangle 60"/>
              <p:cNvSpPr/>
              <p:nvPr/>
            </p:nvSpPr>
            <p:spPr>
              <a:xfrm>
                <a:off x="5911344" y="4137414"/>
                <a:ext cx="345981" cy="10552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tx1"/>
                  </a:solidFill>
                </a:endParaRPr>
              </a:p>
            </p:txBody>
          </p:sp>
          <p:sp>
            <p:nvSpPr>
              <p:cNvPr id="62" name="Rectangle 61"/>
              <p:cNvSpPr/>
              <p:nvPr/>
            </p:nvSpPr>
            <p:spPr>
              <a:xfrm>
                <a:off x="5287418" y="3056696"/>
                <a:ext cx="552093" cy="37704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sz="2400" dirty="0">
                  <a:solidFill>
                    <a:schemeClr val="tx1"/>
                  </a:solidFill>
                </a:endParaRPr>
              </a:p>
            </p:txBody>
          </p:sp>
        </p:grpSp>
        <p:sp>
          <p:nvSpPr>
            <p:cNvPr id="3" name="Oval 2"/>
            <p:cNvSpPr/>
            <p:nvPr/>
          </p:nvSpPr>
          <p:spPr>
            <a:xfrm>
              <a:off x="5153869" y="3549219"/>
              <a:ext cx="111660" cy="11166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noAutofit/>
            </a:bodyPr>
            <a:lstStyle/>
            <a:p>
              <a:pPr algn="ctr"/>
              <a:endParaRPr lang="he-IL"/>
            </a:p>
          </p:txBody>
        </p:sp>
        <p:sp>
          <p:nvSpPr>
            <p:cNvPr id="65" name="Oval 64"/>
            <p:cNvSpPr/>
            <p:nvPr/>
          </p:nvSpPr>
          <p:spPr>
            <a:xfrm>
              <a:off x="5153869" y="3797102"/>
              <a:ext cx="111660" cy="11166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noAutofit/>
            </a:bodyPr>
            <a:lstStyle/>
            <a:p>
              <a:pPr algn="ctr"/>
              <a:endParaRPr lang="he-IL"/>
            </a:p>
          </p:txBody>
        </p:sp>
        <p:sp>
          <p:nvSpPr>
            <p:cNvPr id="66" name="Oval 65"/>
            <p:cNvSpPr/>
            <p:nvPr/>
          </p:nvSpPr>
          <p:spPr>
            <a:xfrm>
              <a:off x="5153869" y="4044985"/>
              <a:ext cx="111660" cy="11166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noAutofit/>
            </a:bodyPr>
            <a:lstStyle/>
            <a:p>
              <a:pPr algn="ctr"/>
              <a:endParaRPr lang="he-IL"/>
            </a:p>
          </p:txBody>
        </p:sp>
        <p:sp>
          <p:nvSpPr>
            <p:cNvPr id="67" name="Oval 66"/>
            <p:cNvSpPr/>
            <p:nvPr/>
          </p:nvSpPr>
          <p:spPr>
            <a:xfrm>
              <a:off x="5153869" y="4292868"/>
              <a:ext cx="111660" cy="11166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noAutofit/>
            </a:bodyPr>
            <a:lstStyle/>
            <a:p>
              <a:pPr algn="ctr"/>
              <a:endParaRPr lang="he-IL"/>
            </a:p>
          </p:txBody>
        </p:sp>
        <p:sp>
          <p:nvSpPr>
            <p:cNvPr id="68" name="Oval 67"/>
            <p:cNvSpPr/>
            <p:nvPr/>
          </p:nvSpPr>
          <p:spPr>
            <a:xfrm>
              <a:off x="5153869" y="4540751"/>
              <a:ext cx="111660" cy="11166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noAutofit/>
            </a:bodyPr>
            <a:lstStyle/>
            <a:p>
              <a:pPr algn="ctr"/>
              <a:endParaRPr lang="he-IL"/>
            </a:p>
          </p:txBody>
        </p:sp>
        <p:sp>
          <p:nvSpPr>
            <p:cNvPr id="69" name="Oval 68"/>
            <p:cNvSpPr/>
            <p:nvPr/>
          </p:nvSpPr>
          <p:spPr>
            <a:xfrm>
              <a:off x="5153869" y="4788634"/>
              <a:ext cx="111660" cy="11166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noAutofit/>
            </a:bodyPr>
            <a:lstStyle/>
            <a:p>
              <a:pPr algn="ctr"/>
              <a:endParaRPr lang="he-IL"/>
            </a:p>
          </p:txBody>
        </p:sp>
        <p:sp>
          <p:nvSpPr>
            <p:cNvPr id="70" name="Oval 69"/>
            <p:cNvSpPr/>
            <p:nvPr/>
          </p:nvSpPr>
          <p:spPr>
            <a:xfrm>
              <a:off x="5153869" y="5036517"/>
              <a:ext cx="111660" cy="11166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noAutofit/>
            </a:bodyPr>
            <a:lstStyle/>
            <a:p>
              <a:pPr algn="ctr"/>
              <a:endParaRPr lang="he-IL"/>
            </a:p>
          </p:txBody>
        </p:sp>
        <p:sp>
          <p:nvSpPr>
            <p:cNvPr id="71" name="Oval 70"/>
            <p:cNvSpPr/>
            <p:nvPr/>
          </p:nvSpPr>
          <p:spPr>
            <a:xfrm>
              <a:off x="5153869" y="5284400"/>
              <a:ext cx="111660" cy="11166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noAutofit/>
            </a:bodyPr>
            <a:lstStyle/>
            <a:p>
              <a:pPr algn="ctr"/>
              <a:endParaRPr lang="he-IL"/>
            </a:p>
          </p:txBody>
        </p:sp>
      </p:grpSp>
      <p:sp>
        <p:nvSpPr>
          <p:cNvPr id="30" name="Rectangle 29"/>
          <p:cNvSpPr/>
          <p:nvPr/>
        </p:nvSpPr>
        <p:spPr>
          <a:xfrm>
            <a:off x="2669095" y="5623058"/>
            <a:ext cx="7131233"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sz="3200" b="1" i="1" dirty="0">
                <a:solidFill>
                  <a:schemeClr val="tx1"/>
                </a:solidFill>
              </a:rPr>
              <a:t>Wins</a:t>
            </a:r>
            <a:r>
              <a:rPr lang="en-US" sz="3200" i="1" dirty="0">
                <a:solidFill>
                  <a:schemeClr val="tx1"/>
                </a:solidFill>
              </a:rPr>
              <a:t> proportional to computation power</a:t>
            </a:r>
          </a:p>
        </p:txBody>
      </p:sp>
      <p:grpSp>
        <p:nvGrpSpPr>
          <p:cNvPr id="10" name="Group 9"/>
          <p:cNvGrpSpPr/>
          <p:nvPr/>
        </p:nvGrpSpPr>
        <p:grpSpPr>
          <a:xfrm>
            <a:off x="1786106" y="3142753"/>
            <a:ext cx="1504908" cy="1500106"/>
            <a:chOff x="1905946" y="3266317"/>
            <a:chExt cx="1504908" cy="1500106"/>
          </a:xfrm>
        </p:grpSpPr>
        <p:sp>
          <p:nvSpPr>
            <p:cNvPr id="34" name="Pie 33"/>
            <p:cNvSpPr/>
            <p:nvPr/>
          </p:nvSpPr>
          <p:spPr>
            <a:xfrm rot="16200000">
              <a:off x="1905946" y="3316104"/>
              <a:ext cx="1450319" cy="1450319"/>
            </a:xfrm>
            <a:prstGeom prst="pie">
              <a:avLst>
                <a:gd name="adj1" fmla="val 5372658"/>
                <a:gd name="adj2" fmla="val 21576095"/>
              </a:avLst>
            </a:prstGeom>
            <a:solidFill>
              <a:srgbClr val="C9C9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36" name="Pie 35"/>
            <p:cNvSpPr/>
            <p:nvPr/>
          </p:nvSpPr>
          <p:spPr>
            <a:xfrm rot="5400000">
              <a:off x="1960535" y="3266317"/>
              <a:ext cx="1450319" cy="1450319"/>
            </a:xfrm>
            <a:prstGeom prst="pie">
              <a:avLst>
                <a:gd name="adj1" fmla="val 10784082"/>
                <a:gd name="adj2" fmla="val 16200000"/>
              </a:avLst>
            </a:prstGeom>
            <a:solidFill>
              <a:schemeClr val="accent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grpSp>
      <p:sp>
        <p:nvSpPr>
          <p:cNvPr id="38" name="Rectangle 37"/>
          <p:cNvSpPr/>
          <p:nvPr/>
        </p:nvSpPr>
        <p:spPr>
          <a:xfrm>
            <a:off x="2240627" y="4939683"/>
            <a:ext cx="552713" cy="552713"/>
          </a:xfrm>
          <a:prstGeom prst="rect">
            <a:avLst/>
          </a:prstGeom>
          <a:solidFill>
            <a:schemeClr val="accent4"/>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9" name="Rectangle 38"/>
          <p:cNvSpPr/>
          <p:nvPr/>
        </p:nvSpPr>
        <p:spPr>
          <a:xfrm>
            <a:off x="3208711" y="4939683"/>
            <a:ext cx="552713" cy="552713"/>
          </a:xfrm>
          <a:prstGeom prst="rect">
            <a:avLst/>
          </a:prstGeom>
          <a:solidFill>
            <a:srgbClr val="C9C9C9"/>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40" name="Straight Connector 39"/>
          <p:cNvCxnSpPr/>
          <p:nvPr/>
        </p:nvCxnSpPr>
        <p:spPr>
          <a:xfrm>
            <a:off x="1825256" y="5216039"/>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793340" y="5216039"/>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272543" y="4939683"/>
            <a:ext cx="552713" cy="552713"/>
          </a:xfrm>
          <a:prstGeom prst="rect">
            <a:avLst/>
          </a:prstGeom>
          <a:solidFill>
            <a:srgbClr val="C9C9C9"/>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0" name="Rectangle 49"/>
          <p:cNvSpPr/>
          <p:nvPr/>
        </p:nvSpPr>
        <p:spPr>
          <a:xfrm>
            <a:off x="4199510" y="4939683"/>
            <a:ext cx="552713" cy="552713"/>
          </a:xfrm>
          <a:prstGeom prst="rect">
            <a:avLst/>
          </a:prstGeom>
          <a:solidFill>
            <a:srgbClr val="C9C9C9"/>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4" name="Rectangle 53"/>
          <p:cNvSpPr/>
          <p:nvPr/>
        </p:nvSpPr>
        <p:spPr>
          <a:xfrm>
            <a:off x="5167594" y="4939683"/>
            <a:ext cx="552713" cy="552713"/>
          </a:xfrm>
          <a:prstGeom prst="rect">
            <a:avLst/>
          </a:prstGeom>
          <a:solidFill>
            <a:srgbClr val="C9C9C9"/>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55" name="Straight Connector 54"/>
          <p:cNvCxnSpPr/>
          <p:nvPr/>
        </p:nvCxnSpPr>
        <p:spPr>
          <a:xfrm>
            <a:off x="3784139" y="5216039"/>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752223" y="5216039"/>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6135678" y="4935137"/>
            <a:ext cx="552713" cy="552713"/>
          </a:xfrm>
          <a:prstGeom prst="rect">
            <a:avLst/>
          </a:prstGeom>
          <a:solidFill>
            <a:schemeClr val="accent4"/>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9" name="Rectangle 58"/>
          <p:cNvSpPr/>
          <p:nvPr/>
        </p:nvSpPr>
        <p:spPr>
          <a:xfrm>
            <a:off x="7103762" y="4935137"/>
            <a:ext cx="552713" cy="552713"/>
          </a:xfrm>
          <a:prstGeom prst="rect">
            <a:avLst/>
          </a:prstGeom>
          <a:solidFill>
            <a:srgbClr val="C9C9C9"/>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72" name="Straight Connector 71"/>
          <p:cNvCxnSpPr/>
          <p:nvPr/>
        </p:nvCxnSpPr>
        <p:spPr>
          <a:xfrm>
            <a:off x="5720307" y="5211493"/>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688391" y="5211493"/>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8071846" y="4930591"/>
            <a:ext cx="552713" cy="552713"/>
          </a:xfrm>
          <a:prstGeom prst="rect">
            <a:avLst/>
          </a:prstGeom>
          <a:solidFill>
            <a:srgbClr val="C9C9C9"/>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5" name="Rectangle 74"/>
          <p:cNvSpPr/>
          <p:nvPr/>
        </p:nvSpPr>
        <p:spPr>
          <a:xfrm>
            <a:off x="9039930" y="4930591"/>
            <a:ext cx="552713" cy="552713"/>
          </a:xfrm>
          <a:prstGeom prst="rect">
            <a:avLst/>
          </a:prstGeom>
          <a:solidFill>
            <a:srgbClr val="C9C9C9"/>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76" name="Straight Connector 75"/>
          <p:cNvCxnSpPr/>
          <p:nvPr/>
        </p:nvCxnSpPr>
        <p:spPr>
          <a:xfrm>
            <a:off x="7656475" y="5206947"/>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8624559" y="5206947"/>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10008014" y="4926045"/>
            <a:ext cx="552713" cy="552713"/>
          </a:xfrm>
          <a:prstGeom prst="rect">
            <a:avLst/>
          </a:prstGeom>
          <a:solidFill>
            <a:schemeClr val="accent4"/>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80" name="Straight Connector 79"/>
          <p:cNvCxnSpPr/>
          <p:nvPr/>
        </p:nvCxnSpPr>
        <p:spPr>
          <a:xfrm>
            <a:off x="9592643" y="520240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0560727" y="520240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740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C00000"/>
                </a:solidFill>
              </a:rPr>
              <a:t>Forks</a:t>
            </a:r>
          </a:p>
        </p:txBody>
      </p:sp>
      <p:sp>
        <p:nvSpPr>
          <p:cNvPr id="21" name="Rounded Rectangle 20"/>
          <p:cNvSpPr/>
          <p:nvPr/>
        </p:nvSpPr>
        <p:spPr>
          <a:xfrm>
            <a:off x="1628505" y="646331"/>
            <a:ext cx="8934989" cy="3758944"/>
          </a:xfrm>
          <a:prstGeom prst="roundRect">
            <a:avLst>
              <a:gd name="adj" fmla="val 511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endParaRPr lang="en-US" sz="3200" dirty="0">
              <a:solidFill>
                <a:schemeClr val="tx1"/>
              </a:solidFill>
            </a:endParaRPr>
          </a:p>
        </p:txBody>
      </p:sp>
      <p:sp>
        <p:nvSpPr>
          <p:cNvPr id="47" name="Rounded Rectangle 46"/>
          <p:cNvSpPr/>
          <p:nvPr/>
        </p:nvSpPr>
        <p:spPr>
          <a:xfrm>
            <a:off x="1859665" y="4497705"/>
            <a:ext cx="8703828" cy="1118890"/>
          </a:xfrm>
          <a:prstGeom prst="roundRect">
            <a:avLst>
              <a:gd name="adj" fmla="val 764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sz="3200" dirty="0">
                <a:solidFill>
                  <a:schemeClr val="tx1"/>
                </a:solidFill>
              </a:rPr>
              <a:t>Two blocks “mined” at approximately the same time by two different miners</a:t>
            </a:r>
          </a:p>
        </p:txBody>
      </p:sp>
      <p:cxnSp>
        <p:nvCxnSpPr>
          <p:cNvPr id="78" name="Straight Connector 77"/>
          <p:cNvCxnSpPr/>
          <p:nvPr/>
        </p:nvCxnSpPr>
        <p:spPr>
          <a:xfrm>
            <a:off x="2944139" y="2793864"/>
            <a:ext cx="398044" cy="32237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2956648" y="2080662"/>
            <a:ext cx="398046" cy="32237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2484879" y="2322096"/>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3273751" y="1608893"/>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p:cNvSpPr/>
          <p:nvPr/>
        </p:nvSpPr>
        <p:spPr>
          <a:xfrm>
            <a:off x="3273749" y="3035298"/>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p:nvPr/>
        </p:nvCxnSpPr>
        <p:spPr>
          <a:xfrm>
            <a:off x="2156188" y="2594102"/>
            <a:ext cx="328691" cy="0"/>
          </a:xfrm>
          <a:prstGeom prst="line">
            <a:avLst/>
          </a:prstGeom>
          <a:ln w="28575">
            <a:gradFill flip="none" rotWithShape="1">
              <a:gsLst>
                <a:gs pos="0">
                  <a:schemeClr val="accent3">
                    <a:lumMod val="0"/>
                    <a:lumOff val="100000"/>
                  </a:schemeClr>
                </a:gs>
                <a:gs pos="21000">
                  <a:schemeClr val="bg1">
                    <a:lumMod val="65000"/>
                  </a:schemeClr>
                </a:gs>
                <a:gs pos="100000">
                  <a:schemeClr val="tx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726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C00000"/>
                </a:solidFill>
              </a:rPr>
              <a:t>Fork Resolution</a:t>
            </a:r>
          </a:p>
        </p:txBody>
      </p:sp>
      <p:sp>
        <p:nvSpPr>
          <p:cNvPr id="6" name="Rounded Rectangle 5"/>
          <p:cNvSpPr/>
          <p:nvPr/>
        </p:nvSpPr>
        <p:spPr>
          <a:xfrm>
            <a:off x="1859665" y="4258656"/>
            <a:ext cx="8472670" cy="1118890"/>
          </a:xfrm>
          <a:prstGeom prst="roundRect">
            <a:avLst>
              <a:gd name="adj" fmla="val 764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457200" indent="-457200">
              <a:buFont typeface="Arial" panose="020B0604020202020204" pitchFamily="34" charset="0"/>
              <a:buChar char="•"/>
            </a:pPr>
            <a:r>
              <a:rPr lang="en-US" sz="3200" b="1" dirty="0">
                <a:solidFill>
                  <a:schemeClr val="tx1"/>
                </a:solidFill>
              </a:rPr>
              <a:t>Longest</a:t>
            </a:r>
            <a:r>
              <a:rPr lang="en-US" sz="3200" dirty="0">
                <a:solidFill>
                  <a:schemeClr val="tx1"/>
                </a:solidFill>
              </a:rPr>
              <a:t> chain wins</a:t>
            </a:r>
          </a:p>
          <a:p>
            <a:pPr marL="457200" indent="-457200">
              <a:buFont typeface="Arial" panose="020B0604020202020204" pitchFamily="34" charset="0"/>
              <a:buChar char="•"/>
            </a:pPr>
            <a:r>
              <a:rPr lang="en-US" sz="3200" dirty="0">
                <a:solidFill>
                  <a:schemeClr val="tx1"/>
                </a:solidFill>
              </a:rPr>
              <a:t>Transactions on short chain are reverted </a:t>
            </a:r>
          </a:p>
        </p:txBody>
      </p:sp>
      <p:sp>
        <p:nvSpPr>
          <p:cNvPr id="120" name="Right Arrow 119"/>
          <p:cNvSpPr/>
          <p:nvPr/>
        </p:nvSpPr>
        <p:spPr>
          <a:xfrm>
            <a:off x="4855735" y="2239716"/>
            <a:ext cx="1430766" cy="713504"/>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0" name="Straight Connector 219"/>
          <p:cNvCxnSpPr/>
          <p:nvPr/>
        </p:nvCxnSpPr>
        <p:spPr>
          <a:xfrm>
            <a:off x="2944139" y="2793864"/>
            <a:ext cx="398044" cy="32237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V="1">
            <a:off x="2956648" y="2080662"/>
            <a:ext cx="398046" cy="32237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25" name="Rectangle 224"/>
          <p:cNvSpPr/>
          <p:nvPr/>
        </p:nvSpPr>
        <p:spPr>
          <a:xfrm>
            <a:off x="2484879" y="2322096"/>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p:nvPr/>
        </p:nvSpPr>
        <p:spPr>
          <a:xfrm>
            <a:off x="3273751" y="1608893"/>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Rectangle 226"/>
          <p:cNvSpPr/>
          <p:nvPr/>
        </p:nvSpPr>
        <p:spPr>
          <a:xfrm>
            <a:off x="3273749" y="3035298"/>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8" name="Straight Connector 227"/>
          <p:cNvCxnSpPr/>
          <p:nvPr/>
        </p:nvCxnSpPr>
        <p:spPr>
          <a:xfrm>
            <a:off x="2156188" y="2594102"/>
            <a:ext cx="328691" cy="0"/>
          </a:xfrm>
          <a:prstGeom prst="line">
            <a:avLst/>
          </a:prstGeom>
          <a:ln w="28575">
            <a:gradFill flip="none" rotWithShape="1">
              <a:gsLst>
                <a:gs pos="0">
                  <a:schemeClr val="accent3">
                    <a:lumMod val="0"/>
                    <a:lumOff val="100000"/>
                  </a:schemeClr>
                </a:gs>
                <a:gs pos="21000">
                  <a:schemeClr val="bg1">
                    <a:lumMod val="65000"/>
                  </a:schemeClr>
                </a:gs>
                <a:gs pos="100000">
                  <a:schemeClr val="tx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46" name="Rectangle 245"/>
          <p:cNvSpPr/>
          <p:nvPr/>
        </p:nvSpPr>
        <p:spPr>
          <a:xfrm>
            <a:off x="8683657" y="3049792"/>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8" name="Straight Connector 247"/>
          <p:cNvCxnSpPr/>
          <p:nvPr/>
        </p:nvCxnSpPr>
        <p:spPr>
          <a:xfrm>
            <a:off x="7385963" y="2808358"/>
            <a:ext cx="398044" cy="32237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8268286" y="3326148"/>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V="1">
            <a:off x="7398472" y="2095156"/>
            <a:ext cx="398046" cy="32237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53" name="Rectangle 252"/>
          <p:cNvSpPr/>
          <p:nvPr/>
        </p:nvSpPr>
        <p:spPr>
          <a:xfrm>
            <a:off x="6926703" y="2336590"/>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a:off x="7715575" y="1623387"/>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 name="Rectangle 254"/>
          <p:cNvSpPr/>
          <p:nvPr/>
        </p:nvSpPr>
        <p:spPr>
          <a:xfrm>
            <a:off x="7715573" y="3049792"/>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 name="Straight Connector 255"/>
          <p:cNvCxnSpPr/>
          <p:nvPr/>
        </p:nvCxnSpPr>
        <p:spPr>
          <a:xfrm>
            <a:off x="6598012" y="2608596"/>
            <a:ext cx="328691" cy="0"/>
          </a:xfrm>
          <a:prstGeom prst="line">
            <a:avLst/>
          </a:prstGeom>
          <a:ln w="28575">
            <a:gradFill flip="none" rotWithShape="1">
              <a:gsLst>
                <a:gs pos="0">
                  <a:schemeClr val="accent3">
                    <a:lumMod val="0"/>
                    <a:lumOff val="100000"/>
                  </a:schemeClr>
                </a:gs>
                <a:gs pos="21000">
                  <a:schemeClr val="bg1">
                    <a:lumMod val="65000"/>
                  </a:schemeClr>
                </a:gs>
                <a:gs pos="100000">
                  <a:schemeClr val="tx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887531" y="1460806"/>
            <a:ext cx="203869" cy="848571"/>
          </a:xfrm>
          <a:prstGeom prst="line">
            <a:avLst/>
          </a:prstGeom>
          <a:ln w="7620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627478" y="1614539"/>
            <a:ext cx="552713" cy="552713"/>
          </a:xfrm>
          <a:prstGeom prst="rect">
            <a:avLst/>
          </a:prstGeom>
          <a:solidFill>
            <a:schemeClr val="bg1">
              <a:lumMod val="75000"/>
            </a:schemeClr>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254" idx="3"/>
            <a:endCxn id="20" idx="1"/>
          </p:cNvCxnSpPr>
          <p:nvPr/>
        </p:nvCxnSpPr>
        <p:spPr>
          <a:xfrm flipV="1">
            <a:off x="8268287" y="1890895"/>
            <a:ext cx="1359190" cy="884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105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C00000"/>
                </a:solidFill>
              </a:rPr>
              <a:t>Fork Resolution</a:t>
            </a:r>
          </a:p>
        </p:txBody>
      </p:sp>
      <p:sp>
        <p:nvSpPr>
          <p:cNvPr id="6" name="Rounded Rectangle 5"/>
          <p:cNvSpPr/>
          <p:nvPr/>
        </p:nvSpPr>
        <p:spPr>
          <a:xfrm>
            <a:off x="3131992" y="4258656"/>
            <a:ext cx="7200343" cy="1630382"/>
          </a:xfrm>
          <a:prstGeom prst="roundRect">
            <a:avLst>
              <a:gd name="adj" fmla="val 764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en-US" sz="3200" dirty="0">
                <a:solidFill>
                  <a:schemeClr val="tx1"/>
                </a:solidFill>
              </a:rPr>
              <a:t>A transaction is </a:t>
            </a:r>
            <a:r>
              <a:rPr lang="en-US" sz="3200" b="1" dirty="0">
                <a:solidFill>
                  <a:schemeClr val="accent6"/>
                </a:solidFill>
              </a:rPr>
              <a:t>confirmed</a:t>
            </a:r>
            <a:r>
              <a:rPr lang="en-US" sz="3200" dirty="0">
                <a:solidFill>
                  <a:schemeClr val="accent6"/>
                </a:solidFill>
              </a:rPr>
              <a:t> </a:t>
            </a:r>
            <a:r>
              <a:rPr lang="en-US" sz="3200" dirty="0">
                <a:solidFill>
                  <a:schemeClr val="tx1"/>
                </a:solidFill>
              </a:rPr>
              <a:t>when </a:t>
            </a:r>
            <a:br>
              <a:rPr lang="en-US" sz="3200" dirty="0">
                <a:solidFill>
                  <a:schemeClr val="tx1"/>
                </a:solidFill>
              </a:rPr>
            </a:br>
            <a:r>
              <a:rPr lang="en-US" sz="3200" dirty="0">
                <a:solidFill>
                  <a:schemeClr val="tx1"/>
                </a:solidFill>
              </a:rPr>
              <a:t>it is </a:t>
            </a:r>
            <a:r>
              <a:rPr lang="en-US" sz="3200" b="1" dirty="0">
                <a:solidFill>
                  <a:schemeClr val="accent6"/>
                </a:solidFill>
              </a:rPr>
              <a:t>buried</a:t>
            </a:r>
            <a:r>
              <a:rPr lang="en-US" sz="3200" dirty="0">
                <a:solidFill>
                  <a:schemeClr val="tx1"/>
                </a:solidFill>
              </a:rPr>
              <a:t> “deep enough”</a:t>
            </a:r>
          </a:p>
          <a:p>
            <a:pPr algn="ctr"/>
            <a:r>
              <a:rPr lang="en-US" sz="3200" dirty="0">
                <a:solidFill>
                  <a:schemeClr val="tx1"/>
                </a:solidFill>
              </a:rPr>
              <a:t>(typically 6 blocks </a:t>
            </a:r>
            <a:r>
              <a:rPr lang="mr-IN" sz="3200" dirty="0">
                <a:solidFill>
                  <a:schemeClr val="tx1"/>
                </a:solidFill>
              </a:rPr>
              <a:t>–</a:t>
            </a:r>
            <a:r>
              <a:rPr lang="en-US" sz="3200" dirty="0">
                <a:solidFill>
                  <a:schemeClr val="tx1"/>
                </a:solidFill>
              </a:rPr>
              <a:t> i.e., one hour) </a:t>
            </a:r>
          </a:p>
        </p:txBody>
      </p:sp>
      <p:cxnSp>
        <p:nvCxnSpPr>
          <p:cNvPr id="373" name="Straight Connector 372"/>
          <p:cNvCxnSpPr>
            <a:endCxn id="123" idx="2"/>
          </p:cNvCxnSpPr>
          <p:nvPr/>
        </p:nvCxnSpPr>
        <p:spPr>
          <a:xfrm flipH="1" flipV="1">
            <a:off x="4513232" y="3602505"/>
            <a:ext cx="506405" cy="824831"/>
          </a:xfrm>
          <a:prstGeom prst="line">
            <a:avLst/>
          </a:prstGeom>
          <a:ln w="76200">
            <a:solidFill>
              <a:schemeClr val="accent6"/>
            </a:solidFill>
            <a:tailEnd type="stealth" w="lg" len="lg"/>
          </a:ln>
        </p:spPr>
        <p:style>
          <a:lnRef idx="1">
            <a:schemeClr val="accent1"/>
          </a:lnRef>
          <a:fillRef idx="0">
            <a:schemeClr val="accent1"/>
          </a:fillRef>
          <a:effectRef idx="0">
            <a:schemeClr val="accent1"/>
          </a:effectRef>
          <a:fontRef idx="minor">
            <a:schemeClr val="tx1"/>
          </a:fontRef>
        </p:style>
      </p:cxnSp>
      <p:sp>
        <p:nvSpPr>
          <p:cNvPr id="123" name="Rectangle 122"/>
          <p:cNvSpPr/>
          <p:nvPr/>
        </p:nvSpPr>
        <p:spPr>
          <a:xfrm>
            <a:off x="4236875" y="3049792"/>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Connector 123"/>
          <p:cNvCxnSpPr/>
          <p:nvPr/>
        </p:nvCxnSpPr>
        <p:spPr>
          <a:xfrm>
            <a:off x="2939181" y="2808358"/>
            <a:ext cx="398044" cy="32237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3821504" y="3326148"/>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2951690" y="2095156"/>
            <a:ext cx="398046" cy="322376"/>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7" name="Rectangle 126"/>
          <p:cNvSpPr/>
          <p:nvPr/>
        </p:nvSpPr>
        <p:spPr>
          <a:xfrm>
            <a:off x="2479921" y="2336590"/>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3268793" y="1623387"/>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p:cNvSpPr/>
          <p:nvPr/>
        </p:nvSpPr>
        <p:spPr>
          <a:xfrm>
            <a:off x="3268791" y="3049792"/>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Connector 129"/>
          <p:cNvCxnSpPr/>
          <p:nvPr/>
        </p:nvCxnSpPr>
        <p:spPr>
          <a:xfrm>
            <a:off x="2151230" y="2608596"/>
            <a:ext cx="328691" cy="0"/>
          </a:xfrm>
          <a:prstGeom prst="line">
            <a:avLst/>
          </a:prstGeom>
          <a:ln w="28575">
            <a:gradFill flip="none" rotWithShape="1">
              <a:gsLst>
                <a:gs pos="0">
                  <a:schemeClr val="accent3">
                    <a:lumMod val="0"/>
                    <a:lumOff val="100000"/>
                  </a:schemeClr>
                </a:gs>
                <a:gs pos="21000">
                  <a:schemeClr val="bg1">
                    <a:lumMod val="65000"/>
                  </a:schemeClr>
                </a:gs>
                <a:gs pos="100000">
                  <a:schemeClr val="tx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440749" y="1460806"/>
            <a:ext cx="203869" cy="848571"/>
          </a:xfrm>
          <a:prstGeom prst="line">
            <a:avLst/>
          </a:prstGeom>
          <a:ln w="7620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a:off x="5204959" y="3049792"/>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Straight Connector 132"/>
          <p:cNvCxnSpPr/>
          <p:nvPr/>
        </p:nvCxnSpPr>
        <p:spPr>
          <a:xfrm>
            <a:off x="4789588" y="3326148"/>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4" name="Rectangle 133"/>
          <p:cNvSpPr/>
          <p:nvPr/>
        </p:nvSpPr>
        <p:spPr>
          <a:xfrm>
            <a:off x="6173043" y="3049792"/>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 name="Straight Connector 134"/>
          <p:cNvCxnSpPr/>
          <p:nvPr/>
        </p:nvCxnSpPr>
        <p:spPr>
          <a:xfrm>
            <a:off x="5757672" y="3326148"/>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6" name="Rectangle 135"/>
          <p:cNvSpPr/>
          <p:nvPr/>
        </p:nvSpPr>
        <p:spPr>
          <a:xfrm>
            <a:off x="7141127" y="3049792"/>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Straight Connector 136"/>
          <p:cNvCxnSpPr/>
          <p:nvPr/>
        </p:nvCxnSpPr>
        <p:spPr>
          <a:xfrm>
            <a:off x="6725756" y="3326148"/>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204959" y="1614539"/>
            <a:ext cx="552713" cy="552713"/>
          </a:xfrm>
          <a:prstGeom prst="rect">
            <a:avLst/>
          </a:prstGeom>
          <a:solidFill>
            <a:schemeClr val="bg1">
              <a:lumMod val="75000"/>
            </a:schemeClr>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endCxn id="21" idx="1"/>
          </p:cNvCxnSpPr>
          <p:nvPr/>
        </p:nvCxnSpPr>
        <p:spPr>
          <a:xfrm flipV="1">
            <a:off x="3845768" y="1890895"/>
            <a:ext cx="1359190" cy="884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Right Brace 2"/>
          <p:cNvSpPr/>
          <p:nvPr/>
        </p:nvSpPr>
        <p:spPr>
          <a:xfrm rot="5400000">
            <a:off x="7500082" y="1090738"/>
            <a:ext cx="780691" cy="555514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Rectangle 24"/>
          <p:cNvSpPr/>
          <p:nvPr/>
        </p:nvSpPr>
        <p:spPr>
          <a:xfrm>
            <a:off x="8120860" y="3049792"/>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7705489" y="3326148"/>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9088944" y="3049792"/>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8673573" y="3326148"/>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0057028" y="3049792"/>
            <a:ext cx="552713" cy="552713"/>
          </a:xfrm>
          <a:prstGeom prst="rect">
            <a:avLst/>
          </a:prstGeom>
          <a:solidFill>
            <a:schemeClr val="bg1">
              <a:lumMod val="7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9641657" y="3326148"/>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338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6514"/>
            <a:ext cx="9144000" cy="593304"/>
          </a:xfrm>
        </p:spPr>
        <p:txBody>
          <a:bodyPr/>
          <a:lstStyle/>
          <a:p>
            <a:r>
              <a:rPr lang="en-US" dirty="0">
                <a:solidFill>
                  <a:srgbClr val="C00000"/>
                </a:solidFill>
              </a:rPr>
              <a:t>Security Threat</a:t>
            </a:r>
            <a:r>
              <a:rPr lang="en-US" dirty="0"/>
              <a:t>!</a:t>
            </a:r>
          </a:p>
        </p:txBody>
      </p:sp>
      <p:sp>
        <p:nvSpPr>
          <p:cNvPr id="3" name="Rectangle 2"/>
          <p:cNvSpPr/>
          <p:nvPr/>
        </p:nvSpPr>
        <p:spPr>
          <a:xfrm>
            <a:off x="2300707"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885336"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332623"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68791"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853420"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236875"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3821504"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204959"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4789588"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184692"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5769321"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152776"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6737405"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8120860"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7705489"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useBgFill="1">
            <p:nvSpPr>
              <p:cNvPr id="34" name="TextBox 33"/>
              <p:cNvSpPr txBox="1"/>
              <p:nvPr/>
            </p:nvSpPr>
            <p:spPr>
              <a:xfrm>
                <a:off x="9231544" y="3560994"/>
                <a:ext cx="506934" cy="646331"/>
              </a:xfrm>
              <a:prstGeom prst="rect">
                <a:avLst/>
              </a:prstGeom>
            </p:spPr>
            <p:txBody>
              <a:bodyPr wrap="none" rtlCol="1">
                <a:spAutoFit/>
              </a:bodyPr>
              <a:lstStyle/>
              <a:p>
                <a:pP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rPr>
                        <m:t>𝑡</m:t>
                      </m:r>
                    </m:oMath>
                  </m:oMathPara>
                </a14:m>
                <a:endParaRPr lang="he-IL" sz="3600" dirty="0"/>
              </a:p>
            </p:txBody>
          </p:sp>
        </mc:Choice>
        <mc:Fallback xmlns="">
          <p:sp useBgFill="1">
            <p:nvSpPr>
              <p:cNvPr id="34" name="TextBox 33"/>
              <p:cNvSpPr txBox="1">
                <a:spLocks noRot="1" noChangeAspect="1" noMove="1" noResize="1" noEditPoints="1" noAdjustHandles="1" noChangeArrowheads="1" noChangeShapeType="1" noTextEdit="1"/>
              </p:cNvSpPr>
              <p:nvPr/>
            </p:nvSpPr>
            <p:spPr>
              <a:xfrm>
                <a:off x="9231544" y="3560994"/>
                <a:ext cx="506934" cy="646331"/>
              </a:xfrm>
              <a:prstGeom prst="rect">
                <a:avLst/>
              </a:prstGeom>
              <a:blipFill>
                <a:blip r:embed="rId3"/>
                <a:stretch>
                  <a:fillRect/>
                </a:stretch>
              </a:blipFill>
            </p:spPr>
            <p:txBody>
              <a:bodyPr/>
              <a:lstStyle/>
              <a:p>
                <a:r>
                  <a:rPr lang="en-US">
                    <a:noFill/>
                  </a:rPr>
                  <a:t> </a:t>
                </a:r>
              </a:p>
            </p:txBody>
          </p:sp>
        </mc:Fallback>
      </mc:AlternateContent>
      <p:cxnSp>
        <p:nvCxnSpPr>
          <p:cNvPr id="35" name="Straight Connector 34"/>
          <p:cNvCxnSpPr/>
          <p:nvPr/>
        </p:nvCxnSpPr>
        <p:spPr>
          <a:xfrm flipH="1">
            <a:off x="8712201" y="4077071"/>
            <a:ext cx="1371600" cy="0"/>
          </a:xfrm>
          <a:prstGeom prst="line">
            <a:avLst/>
          </a:prstGeom>
          <a:noFill/>
          <a:ln w="285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590800" y="1088572"/>
            <a:ext cx="0" cy="283126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8396515" y="1088572"/>
            <a:ext cx="0" cy="2831265"/>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9110919"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8695548"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10079003"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9663632"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365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714" y="327884"/>
            <a:ext cx="9144000" cy="593304"/>
          </a:xfrm>
        </p:spPr>
        <p:txBody>
          <a:bodyPr/>
          <a:lstStyle/>
          <a:p>
            <a:r>
              <a:rPr lang="en-US" dirty="0">
                <a:solidFill>
                  <a:srgbClr val="C00000"/>
                </a:solidFill>
              </a:rPr>
              <a:t>Security Threat!</a:t>
            </a:r>
          </a:p>
        </p:txBody>
      </p:sp>
      <p:sp>
        <p:nvSpPr>
          <p:cNvPr id="3" name="Rectangle 2"/>
          <p:cNvSpPr/>
          <p:nvPr/>
        </p:nvSpPr>
        <p:spPr>
          <a:xfrm>
            <a:off x="2300707"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885336"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332623"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cxnSpLocks/>
          </p:cNvCxnSpPr>
          <p:nvPr/>
        </p:nvCxnSpPr>
        <p:spPr>
          <a:xfrm>
            <a:off x="2853420" y="1947291"/>
            <a:ext cx="1241713"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242773"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cxnSpLocks/>
            <a:endCxn id="13" idx="1"/>
          </p:cNvCxnSpPr>
          <p:nvPr/>
        </p:nvCxnSpPr>
        <p:spPr>
          <a:xfrm>
            <a:off x="4378617" y="1947291"/>
            <a:ext cx="1395104" cy="1"/>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773721"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cxnSpLocks/>
            <a:stCxn id="13" idx="3"/>
            <a:endCxn id="17" idx="1"/>
          </p:cNvCxnSpPr>
          <p:nvPr/>
        </p:nvCxnSpPr>
        <p:spPr>
          <a:xfrm>
            <a:off x="6326434" y="1947292"/>
            <a:ext cx="1794426"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8120860"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6" idx="3"/>
            <a:endCxn id="51" idx="1"/>
          </p:cNvCxnSpPr>
          <p:nvPr/>
        </p:nvCxnSpPr>
        <p:spPr>
          <a:xfrm>
            <a:off x="1885336" y="1947292"/>
            <a:ext cx="1384315" cy="1282095"/>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9089804"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8817033"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useBgFill="1">
            <p:nvSpPr>
              <p:cNvPr id="34" name="TextBox 33"/>
              <p:cNvSpPr txBox="1"/>
              <p:nvPr/>
            </p:nvSpPr>
            <p:spPr>
              <a:xfrm>
                <a:off x="9231544" y="3560994"/>
                <a:ext cx="506934" cy="646331"/>
              </a:xfrm>
              <a:prstGeom prst="rect">
                <a:avLst/>
              </a:prstGeom>
            </p:spPr>
            <p:txBody>
              <a:bodyPr wrap="none" rtlCol="1">
                <a:spAutoFit/>
              </a:bodyPr>
              <a:lstStyle/>
              <a:p>
                <a:pP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rPr>
                        <m:t>𝑡</m:t>
                      </m:r>
                    </m:oMath>
                  </m:oMathPara>
                </a14:m>
                <a:endParaRPr lang="he-IL" sz="3600" dirty="0"/>
              </a:p>
            </p:txBody>
          </p:sp>
        </mc:Choice>
        <mc:Fallback xmlns="">
          <p:sp useBgFill="1">
            <p:nvSpPr>
              <p:cNvPr id="34" name="TextBox 33"/>
              <p:cNvSpPr txBox="1">
                <a:spLocks noRot="1" noChangeAspect="1" noMove="1" noResize="1" noEditPoints="1" noAdjustHandles="1" noChangeArrowheads="1" noChangeShapeType="1" noTextEdit="1"/>
              </p:cNvSpPr>
              <p:nvPr/>
            </p:nvSpPr>
            <p:spPr>
              <a:xfrm>
                <a:off x="9231544" y="3560994"/>
                <a:ext cx="506934" cy="646331"/>
              </a:xfrm>
              <a:prstGeom prst="rect">
                <a:avLst/>
              </a:prstGeom>
              <a:blipFill>
                <a:blip r:embed="rId3"/>
                <a:stretch>
                  <a:fillRect/>
                </a:stretch>
              </a:blipFill>
            </p:spPr>
            <p:txBody>
              <a:bodyPr/>
              <a:lstStyle/>
              <a:p>
                <a:r>
                  <a:rPr lang="en-US">
                    <a:noFill/>
                  </a:rPr>
                  <a:t> </a:t>
                </a:r>
              </a:p>
            </p:txBody>
          </p:sp>
        </mc:Fallback>
      </mc:AlternateContent>
      <p:cxnSp>
        <p:nvCxnSpPr>
          <p:cNvPr id="35" name="Straight Connector 34"/>
          <p:cNvCxnSpPr/>
          <p:nvPr/>
        </p:nvCxnSpPr>
        <p:spPr>
          <a:xfrm flipH="1">
            <a:off x="8712201" y="4077071"/>
            <a:ext cx="1371600" cy="0"/>
          </a:xfrm>
          <a:prstGeom prst="line">
            <a:avLst/>
          </a:prstGeom>
          <a:noFill/>
          <a:ln w="285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8264321"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7991550"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7429993"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7157222"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6604510"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6331739"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754945"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p:nvCxnSpPr>
        <p:spPr>
          <a:xfrm>
            <a:off x="5482174"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4929462"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4656691"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4095134"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p:nvCxnSpPr>
        <p:spPr>
          <a:xfrm>
            <a:off x="3822363"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269651"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8998950" y="206806"/>
            <a:ext cx="882861" cy="891268"/>
            <a:chOff x="1905946" y="3302294"/>
            <a:chExt cx="1450319" cy="1464129"/>
          </a:xfrm>
        </p:grpSpPr>
        <p:sp>
          <p:nvSpPr>
            <p:cNvPr id="54" name="Pie 53"/>
            <p:cNvSpPr/>
            <p:nvPr/>
          </p:nvSpPr>
          <p:spPr>
            <a:xfrm rot="16200000">
              <a:off x="1905946" y="3316104"/>
              <a:ext cx="1450319" cy="1450319"/>
            </a:xfrm>
            <a:prstGeom prst="pie">
              <a:avLst>
                <a:gd name="adj1" fmla="val 5372658"/>
                <a:gd name="adj2" fmla="val 21576095"/>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5" name="Pie 54"/>
            <p:cNvSpPr/>
            <p:nvPr/>
          </p:nvSpPr>
          <p:spPr>
            <a:xfrm rot="5400000">
              <a:off x="1905946" y="3302294"/>
              <a:ext cx="1450319" cy="1450319"/>
            </a:xfrm>
            <a:prstGeom prst="pie">
              <a:avLst>
                <a:gd name="adj1" fmla="val 10784082"/>
                <a:gd name="adj2" fmla="val 16200000"/>
              </a:avLst>
            </a:prstGeom>
            <a:solidFill>
              <a:srgbClr val="008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grpSp>
      <p:cxnSp>
        <p:nvCxnSpPr>
          <p:cNvPr id="59" name="Straight Connector 58"/>
          <p:cNvCxnSpPr/>
          <p:nvPr/>
        </p:nvCxnSpPr>
        <p:spPr>
          <a:xfrm>
            <a:off x="2590800" y="1088572"/>
            <a:ext cx="0" cy="283126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8396515" y="1088572"/>
            <a:ext cx="0" cy="283126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a:cxnSpLocks/>
            <a:endCxn id="60" idx="1"/>
          </p:cNvCxnSpPr>
          <p:nvPr/>
        </p:nvCxnSpPr>
        <p:spPr>
          <a:xfrm>
            <a:off x="8695548" y="1947291"/>
            <a:ext cx="1383455" cy="1"/>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10079003"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9906002"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p:cNvCxnSpPr/>
          <p:nvPr/>
        </p:nvCxnSpPr>
        <p:spPr>
          <a:xfrm>
            <a:off x="9633231"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0458714"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526109" y="5430326"/>
            <a:ext cx="9563098" cy="461665"/>
          </a:xfrm>
          <a:prstGeom prst="rect">
            <a:avLst/>
          </a:prstGeom>
          <a:noFill/>
        </p:spPr>
        <p:txBody>
          <a:bodyPr wrap="square" rtlCol="0">
            <a:spAutoFit/>
          </a:bodyPr>
          <a:lstStyle/>
          <a:p>
            <a:r>
              <a:rPr lang="en-US" sz="2400" dirty="0"/>
              <a:t>Threat: attacker outruns good miners, causing their transactions to roll back</a:t>
            </a:r>
          </a:p>
        </p:txBody>
      </p:sp>
      <p:sp>
        <p:nvSpPr>
          <p:cNvPr id="4" name="Right Brace 3">
            <a:extLst>
              <a:ext uri="{FF2B5EF4-FFF2-40B4-BE49-F238E27FC236}">
                <a16:creationId xmlns:a16="http://schemas.microsoft.com/office/drawing/2014/main" id="{12275D79-7285-4DF2-9494-72233A454B13}"/>
              </a:ext>
            </a:extLst>
          </p:cNvPr>
          <p:cNvSpPr/>
          <p:nvPr/>
        </p:nvSpPr>
        <p:spPr>
          <a:xfrm rot="5400000">
            <a:off x="5270562" y="1348835"/>
            <a:ext cx="509816" cy="574208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C2D9F22D-61AE-4252-B4FD-F3493F1F7188}"/>
              </a:ext>
            </a:extLst>
          </p:cNvPr>
          <p:cNvSpPr txBox="1"/>
          <p:nvPr/>
        </p:nvSpPr>
        <p:spPr>
          <a:xfrm>
            <a:off x="2093021" y="4520938"/>
            <a:ext cx="7017891" cy="369332"/>
          </a:xfrm>
          <a:prstGeom prst="rect">
            <a:avLst/>
          </a:prstGeom>
          <a:noFill/>
        </p:spPr>
        <p:txBody>
          <a:bodyPr wrap="square" rtlCol="0">
            <a:spAutoFit/>
          </a:bodyPr>
          <a:lstStyle/>
          <a:p>
            <a:r>
              <a:rPr lang="en-US" b="1" dirty="0">
                <a:solidFill>
                  <a:srgbClr val="C00000"/>
                </a:solidFill>
              </a:rPr>
              <a:t>Red (attack) generates 6 blocks in time that the good miners generate 4</a:t>
            </a:r>
          </a:p>
        </p:txBody>
      </p:sp>
      <p:sp>
        <p:nvSpPr>
          <p:cNvPr id="62" name="Rectangle 61">
            <a:extLst>
              <a:ext uri="{FF2B5EF4-FFF2-40B4-BE49-F238E27FC236}">
                <a16:creationId xmlns:a16="http://schemas.microsoft.com/office/drawing/2014/main" id="{DB702391-5F59-4E58-B00F-F5F45E3A0B6F}"/>
              </a:ext>
            </a:extLst>
          </p:cNvPr>
          <p:cNvSpPr/>
          <p:nvPr/>
        </p:nvSpPr>
        <p:spPr>
          <a:xfrm>
            <a:off x="4112042"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B398CF0-2F5D-465A-8352-862E414D4A29}"/>
              </a:ext>
            </a:extLst>
          </p:cNvPr>
          <p:cNvSpPr txBox="1"/>
          <p:nvPr/>
        </p:nvSpPr>
        <p:spPr>
          <a:xfrm>
            <a:off x="10054248" y="105915"/>
            <a:ext cx="2112997" cy="1200329"/>
          </a:xfrm>
          <a:prstGeom prst="rect">
            <a:avLst/>
          </a:prstGeom>
          <a:noFill/>
        </p:spPr>
        <p:txBody>
          <a:bodyPr wrap="square" rtlCol="0">
            <a:spAutoFit/>
          </a:bodyPr>
          <a:lstStyle/>
          <a:p>
            <a:r>
              <a:rPr lang="en-US" dirty="0"/>
              <a:t>Attacker secretly controls ¾ of the available compute power</a:t>
            </a:r>
          </a:p>
        </p:txBody>
      </p:sp>
    </p:spTree>
    <p:extLst>
      <p:ext uri="{BB962C8B-B14F-4D97-AF65-F5344CB8AC3E}">
        <p14:creationId xmlns:p14="http://schemas.microsoft.com/office/powerpoint/2010/main" val="1841226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714" y="327884"/>
            <a:ext cx="9144000" cy="593304"/>
          </a:xfrm>
        </p:spPr>
        <p:txBody>
          <a:bodyPr/>
          <a:lstStyle/>
          <a:p>
            <a:r>
              <a:rPr lang="en-US" dirty="0">
                <a:solidFill>
                  <a:srgbClr val="C00000"/>
                </a:solidFill>
              </a:rPr>
              <a:t>Security Threat!</a:t>
            </a:r>
          </a:p>
        </p:txBody>
      </p:sp>
      <p:sp>
        <p:nvSpPr>
          <p:cNvPr id="3" name="Rectangle 2"/>
          <p:cNvSpPr/>
          <p:nvPr/>
        </p:nvSpPr>
        <p:spPr>
          <a:xfrm>
            <a:off x="2300707"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885336"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332623"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cxnSpLocks/>
          </p:cNvCxnSpPr>
          <p:nvPr/>
        </p:nvCxnSpPr>
        <p:spPr>
          <a:xfrm>
            <a:off x="2853420" y="1947291"/>
            <a:ext cx="1241713"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242773"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cxnSpLocks/>
            <a:endCxn id="13" idx="1"/>
          </p:cNvCxnSpPr>
          <p:nvPr/>
        </p:nvCxnSpPr>
        <p:spPr>
          <a:xfrm>
            <a:off x="4378617" y="1947291"/>
            <a:ext cx="1395104" cy="1"/>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773721"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cxnSpLocks/>
            <a:stCxn id="13" idx="3"/>
            <a:endCxn id="17" idx="1"/>
          </p:cNvCxnSpPr>
          <p:nvPr/>
        </p:nvCxnSpPr>
        <p:spPr>
          <a:xfrm>
            <a:off x="6326434" y="1947292"/>
            <a:ext cx="1794426"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8120860"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6" idx="3"/>
            <a:endCxn id="51" idx="1"/>
          </p:cNvCxnSpPr>
          <p:nvPr/>
        </p:nvCxnSpPr>
        <p:spPr>
          <a:xfrm>
            <a:off x="1885336" y="1947292"/>
            <a:ext cx="1384315" cy="1282095"/>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9089804"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8817033"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useBgFill="1">
            <p:nvSpPr>
              <p:cNvPr id="34" name="TextBox 33"/>
              <p:cNvSpPr txBox="1"/>
              <p:nvPr/>
            </p:nvSpPr>
            <p:spPr>
              <a:xfrm>
                <a:off x="9231544" y="3560994"/>
                <a:ext cx="506934" cy="646331"/>
              </a:xfrm>
              <a:prstGeom prst="rect">
                <a:avLst/>
              </a:prstGeom>
            </p:spPr>
            <p:txBody>
              <a:bodyPr wrap="none" rtlCol="1">
                <a:spAutoFit/>
              </a:bodyPr>
              <a:lstStyle/>
              <a:p>
                <a:pP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rPr>
                        <m:t>𝑡</m:t>
                      </m:r>
                    </m:oMath>
                  </m:oMathPara>
                </a14:m>
                <a:endParaRPr lang="he-IL" sz="3600" dirty="0"/>
              </a:p>
            </p:txBody>
          </p:sp>
        </mc:Choice>
        <mc:Fallback xmlns="">
          <p:sp useBgFill="1">
            <p:nvSpPr>
              <p:cNvPr id="34" name="TextBox 33"/>
              <p:cNvSpPr txBox="1">
                <a:spLocks noRot="1" noChangeAspect="1" noMove="1" noResize="1" noEditPoints="1" noAdjustHandles="1" noChangeArrowheads="1" noChangeShapeType="1" noTextEdit="1"/>
              </p:cNvSpPr>
              <p:nvPr/>
            </p:nvSpPr>
            <p:spPr>
              <a:xfrm>
                <a:off x="9231544" y="3560994"/>
                <a:ext cx="506934" cy="646331"/>
              </a:xfrm>
              <a:prstGeom prst="rect">
                <a:avLst/>
              </a:prstGeom>
              <a:blipFill>
                <a:blip r:embed="rId3"/>
                <a:stretch>
                  <a:fillRect/>
                </a:stretch>
              </a:blipFill>
            </p:spPr>
            <p:txBody>
              <a:bodyPr/>
              <a:lstStyle/>
              <a:p>
                <a:r>
                  <a:rPr lang="en-US">
                    <a:noFill/>
                  </a:rPr>
                  <a:t> </a:t>
                </a:r>
              </a:p>
            </p:txBody>
          </p:sp>
        </mc:Fallback>
      </mc:AlternateContent>
      <p:cxnSp>
        <p:nvCxnSpPr>
          <p:cNvPr id="35" name="Straight Connector 34"/>
          <p:cNvCxnSpPr/>
          <p:nvPr/>
        </p:nvCxnSpPr>
        <p:spPr>
          <a:xfrm flipH="1">
            <a:off x="8712201" y="4077071"/>
            <a:ext cx="1371600" cy="0"/>
          </a:xfrm>
          <a:prstGeom prst="line">
            <a:avLst/>
          </a:prstGeom>
          <a:noFill/>
          <a:ln w="285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8264321"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7991550"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7429993"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7157222"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6604510"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6331739"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754945"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p:nvCxnSpPr>
        <p:spPr>
          <a:xfrm>
            <a:off x="5482174"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4929462"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4656691"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4095134"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p:nvCxnSpPr>
        <p:spPr>
          <a:xfrm>
            <a:off x="3822363"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269651"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8998950" y="206806"/>
            <a:ext cx="882861" cy="891268"/>
            <a:chOff x="1905946" y="3302294"/>
            <a:chExt cx="1450319" cy="1464129"/>
          </a:xfrm>
        </p:grpSpPr>
        <p:sp>
          <p:nvSpPr>
            <p:cNvPr id="54" name="Pie 53"/>
            <p:cNvSpPr/>
            <p:nvPr/>
          </p:nvSpPr>
          <p:spPr>
            <a:xfrm rot="16200000">
              <a:off x="1905946" y="3316104"/>
              <a:ext cx="1450319" cy="1450319"/>
            </a:xfrm>
            <a:prstGeom prst="pie">
              <a:avLst>
                <a:gd name="adj1" fmla="val 5372658"/>
                <a:gd name="adj2" fmla="val 21576095"/>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5" name="Pie 54"/>
            <p:cNvSpPr/>
            <p:nvPr/>
          </p:nvSpPr>
          <p:spPr>
            <a:xfrm rot="5400000">
              <a:off x="1905946" y="3302294"/>
              <a:ext cx="1450319" cy="1450319"/>
            </a:xfrm>
            <a:prstGeom prst="pie">
              <a:avLst>
                <a:gd name="adj1" fmla="val 10784082"/>
                <a:gd name="adj2" fmla="val 16200000"/>
              </a:avLst>
            </a:prstGeom>
            <a:solidFill>
              <a:srgbClr val="008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grpSp>
      <p:cxnSp>
        <p:nvCxnSpPr>
          <p:cNvPr id="59" name="Straight Connector 58"/>
          <p:cNvCxnSpPr/>
          <p:nvPr/>
        </p:nvCxnSpPr>
        <p:spPr>
          <a:xfrm>
            <a:off x="2590800" y="1088572"/>
            <a:ext cx="0" cy="283126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8396515" y="1088572"/>
            <a:ext cx="0" cy="283126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a:cxnSpLocks/>
            <a:endCxn id="60" idx="1"/>
          </p:cNvCxnSpPr>
          <p:nvPr/>
        </p:nvCxnSpPr>
        <p:spPr>
          <a:xfrm>
            <a:off x="8695548" y="1947291"/>
            <a:ext cx="1383455" cy="1"/>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10079003"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9906002"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p:cNvCxnSpPr/>
          <p:nvPr/>
        </p:nvCxnSpPr>
        <p:spPr>
          <a:xfrm>
            <a:off x="9633231"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0458714"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526109" y="5430326"/>
            <a:ext cx="9563098" cy="461665"/>
          </a:xfrm>
          <a:prstGeom prst="rect">
            <a:avLst/>
          </a:prstGeom>
          <a:noFill/>
        </p:spPr>
        <p:txBody>
          <a:bodyPr wrap="square" rtlCol="0">
            <a:spAutoFit/>
          </a:bodyPr>
          <a:lstStyle/>
          <a:p>
            <a:r>
              <a:rPr lang="en-US" sz="2400" dirty="0"/>
              <a:t>Threat: attacker outruns good miners, causing their transactions to roll back</a:t>
            </a:r>
          </a:p>
        </p:txBody>
      </p:sp>
      <p:sp>
        <p:nvSpPr>
          <p:cNvPr id="4" name="Right Brace 3">
            <a:extLst>
              <a:ext uri="{FF2B5EF4-FFF2-40B4-BE49-F238E27FC236}">
                <a16:creationId xmlns:a16="http://schemas.microsoft.com/office/drawing/2014/main" id="{12275D79-7285-4DF2-9494-72233A454B13}"/>
              </a:ext>
            </a:extLst>
          </p:cNvPr>
          <p:cNvSpPr/>
          <p:nvPr/>
        </p:nvSpPr>
        <p:spPr>
          <a:xfrm rot="5400000">
            <a:off x="5270562" y="1348835"/>
            <a:ext cx="509816" cy="574208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C2D9F22D-61AE-4252-B4FD-F3493F1F7188}"/>
              </a:ext>
            </a:extLst>
          </p:cNvPr>
          <p:cNvSpPr txBox="1"/>
          <p:nvPr/>
        </p:nvSpPr>
        <p:spPr>
          <a:xfrm>
            <a:off x="2093021" y="4520938"/>
            <a:ext cx="7017891" cy="369332"/>
          </a:xfrm>
          <a:prstGeom prst="rect">
            <a:avLst/>
          </a:prstGeom>
          <a:noFill/>
        </p:spPr>
        <p:txBody>
          <a:bodyPr wrap="square" rtlCol="0">
            <a:spAutoFit/>
          </a:bodyPr>
          <a:lstStyle/>
          <a:p>
            <a:r>
              <a:rPr lang="en-US" b="1" dirty="0">
                <a:solidFill>
                  <a:srgbClr val="C00000"/>
                </a:solidFill>
              </a:rPr>
              <a:t>Red (attack) generates 6 blocks in time that the good miners generate 4</a:t>
            </a:r>
          </a:p>
        </p:txBody>
      </p:sp>
      <p:sp>
        <p:nvSpPr>
          <p:cNvPr id="62" name="Rectangle 61">
            <a:extLst>
              <a:ext uri="{FF2B5EF4-FFF2-40B4-BE49-F238E27FC236}">
                <a16:creationId xmlns:a16="http://schemas.microsoft.com/office/drawing/2014/main" id="{DB702391-5F59-4E58-B00F-F5F45E3A0B6F}"/>
              </a:ext>
            </a:extLst>
          </p:cNvPr>
          <p:cNvSpPr/>
          <p:nvPr/>
        </p:nvSpPr>
        <p:spPr>
          <a:xfrm>
            <a:off x="4112042"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B398CF0-2F5D-465A-8352-862E414D4A29}"/>
              </a:ext>
            </a:extLst>
          </p:cNvPr>
          <p:cNvSpPr txBox="1"/>
          <p:nvPr/>
        </p:nvSpPr>
        <p:spPr>
          <a:xfrm>
            <a:off x="10054248" y="105915"/>
            <a:ext cx="2112997" cy="1200329"/>
          </a:xfrm>
          <a:prstGeom prst="rect">
            <a:avLst/>
          </a:prstGeom>
          <a:noFill/>
        </p:spPr>
        <p:txBody>
          <a:bodyPr wrap="square" rtlCol="0">
            <a:spAutoFit/>
          </a:bodyPr>
          <a:lstStyle/>
          <a:p>
            <a:r>
              <a:rPr lang="en-US" dirty="0"/>
              <a:t>Attacker secretly controls ¾ of the available compute power</a:t>
            </a:r>
          </a:p>
        </p:txBody>
      </p:sp>
    </p:spTree>
    <p:extLst>
      <p:ext uri="{BB962C8B-B14F-4D97-AF65-F5344CB8AC3E}">
        <p14:creationId xmlns:p14="http://schemas.microsoft.com/office/powerpoint/2010/main" val="135978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396" y="356371"/>
            <a:ext cx="9144000" cy="593304"/>
          </a:xfrm>
        </p:spPr>
        <p:txBody>
          <a:bodyPr/>
          <a:lstStyle/>
          <a:p>
            <a:r>
              <a:rPr lang="en-US" dirty="0">
                <a:solidFill>
                  <a:srgbClr val="C00000"/>
                </a:solidFill>
              </a:rPr>
              <a:t>Response: An assumption!</a:t>
            </a:r>
          </a:p>
        </p:txBody>
      </p:sp>
      <p:sp>
        <p:nvSpPr>
          <p:cNvPr id="3" name="Rectangle 2"/>
          <p:cNvSpPr/>
          <p:nvPr/>
        </p:nvSpPr>
        <p:spPr>
          <a:xfrm>
            <a:off x="2300707"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885336"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332623"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68791"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853420"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236875"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3821504"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204959"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4789588"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184692"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5769321"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152776"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6737405"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8120860"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7705489"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 idx="3"/>
            <a:endCxn id="51" idx="1"/>
          </p:cNvCxnSpPr>
          <p:nvPr/>
        </p:nvCxnSpPr>
        <p:spPr>
          <a:xfrm>
            <a:off x="1885336" y="1947292"/>
            <a:ext cx="1384315" cy="1282095"/>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9089804"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8817033"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useBgFill="1">
            <p:nvSpPr>
              <p:cNvPr id="34" name="TextBox 33"/>
              <p:cNvSpPr txBox="1"/>
              <p:nvPr/>
            </p:nvSpPr>
            <p:spPr>
              <a:xfrm>
                <a:off x="9231544" y="3560994"/>
                <a:ext cx="506934" cy="646331"/>
              </a:xfrm>
              <a:prstGeom prst="rect">
                <a:avLst/>
              </a:prstGeom>
            </p:spPr>
            <p:txBody>
              <a:bodyPr wrap="none" rtlCol="1">
                <a:spAutoFit/>
              </a:bodyPr>
              <a:lstStyle/>
              <a:p>
                <a:pP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rPr>
                        <m:t>𝑡</m:t>
                      </m:r>
                    </m:oMath>
                  </m:oMathPara>
                </a14:m>
                <a:endParaRPr lang="he-IL" sz="3600" dirty="0"/>
              </a:p>
            </p:txBody>
          </p:sp>
        </mc:Choice>
        <mc:Fallback xmlns="">
          <p:sp useBgFill="1">
            <p:nvSpPr>
              <p:cNvPr id="34" name="TextBox 33"/>
              <p:cNvSpPr txBox="1">
                <a:spLocks noRot="1" noChangeAspect="1" noMove="1" noResize="1" noEditPoints="1" noAdjustHandles="1" noChangeArrowheads="1" noChangeShapeType="1" noTextEdit="1"/>
              </p:cNvSpPr>
              <p:nvPr/>
            </p:nvSpPr>
            <p:spPr>
              <a:xfrm>
                <a:off x="9231544" y="3560994"/>
                <a:ext cx="506934" cy="646331"/>
              </a:xfrm>
              <a:prstGeom prst="rect">
                <a:avLst/>
              </a:prstGeom>
              <a:blipFill>
                <a:blip r:embed="rId3"/>
                <a:stretch>
                  <a:fillRect/>
                </a:stretch>
              </a:blipFill>
            </p:spPr>
            <p:txBody>
              <a:bodyPr/>
              <a:lstStyle/>
              <a:p>
                <a:r>
                  <a:rPr lang="en-US">
                    <a:noFill/>
                  </a:rPr>
                  <a:t> </a:t>
                </a:r>
              </a:p>
            </p:txBody>
          </p:sp>
        </mc:Fallback>
      </mc:AlternateContent>
      <p:cxnSp>
        <p:nvCxnSpPr>
          <p:cNvPr id="35" name="Straight Connector 34"/>
          <p:cNvCxnSpPr/>
          <p:nvPr/>
        </p:nvCxnSpPr>
        <p:spPr>
          <a:xfrm flipH="1">
            <a:off x="8712201" y="4077071"/>
            <a:ext cx="1371600" cy="0"/>
          </a:xfrm>
          <a:prstGeom prst="line">
            <a:avLst/>
          </a:prstGeom>
          <a:noFill/>
          <a:ln w="285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8264321"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7991550"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7429993"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7157222"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6604510"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6331739"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754945"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p:nvCxnSpPr>
        <p:spPr>
          <a:xfrm>
            <a:off x="5482174"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4929462"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4656691"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4095134"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p:nvCxnSpPr>
        <p:spPr>
          <a:xfrm>
            <a:off x="3822363"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269651"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9429886" y="160009"/>
            <a:ext cx="882861" cy="891268"/>
            <a:chOff x="1905946" y="3302294"/>
            <a:chExt cx="1450319" cy="1464129"/>
          </a:xfrm>
          <a:solidFill>
            <a:srgbClr val="00B050"/>
          </a:solidFill>
        </p:grpSpPr>
        <p:sp>
          <p:nvSpPr>
            <p:cNvPr id="54" name="Pie 53"/>
            <p:cNvSpPr/>
            <p:nvPr/>
          </p:nvSpPr>
          <p:spPr>
            <a:xfrm rot="16200000">
              <a:off x="1905946" y="3316104"/>
              <a:ext cx="1450319" cy="1450319"/>
            </a:xfrm>
            <a:prstGeom prst="pie">
              <a:avLst>
                <a:gd name="adj1" fmla="val 5372658"/>
                <a:gd name="adj2" fmla="val 21576095"/>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5" name="Pie 54"/>
            <p:cNvSpPr/>
            <p:nvPr/>
          </p:nvSpPr>
          <p:spPr>
            <a:xfrm rot="5400000">
              <a:off x="1905946" y="3302294"/>
              <a:ext cx="1450319" cy="1450319"/>
            </a:xfrm>
            <a:prstGeom prst="pie">
              <a:avLst>
                <a:gd name="adj1" fmla="val 10784082"/>
                <a:gd name="adj2" fmla="val 1620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grpSp>
      <p:sp>
        <p:nvSpPr>
          <p:cNvPr id="56" name="TextBox 55"/>
          <p:cNvSpPr txBox="1"/>
          <p:nvPr/>
        </p:nvSpPr>
        <p:spPr>
          <a:xfrm>
            <a:off x="1275278" y="4994274"/>
            <a:ext cx="5092452" cy="830997"/>
          </a:xfrm>
          <a:prstGeom prst="rect">
            <a:avLst/>
          </a:prstGeom>
          <a:noFill/>
        </p:spPr>
        <p:txBody>
          <a:bodyPr wrap="square" rtlCol="0">
            <a:spAutoFit/>
          </a:bodyPr>
          <a:lstStyle/>
          <a:p>
            <a:r>
              <a:rPr lang="en-US" sz="2400" dirty="0">
                <a:sym typeface="Wingdings"/>
              </a:rPr>
              <a:t> </a:t>
            </a:r>
            <a:r>
              <a:rPr lang="en-US" sz="2400" b="1" dirty="0">
                <a:sym typeface="Wingdings"/>
              </a:rPr>
              <a:t>Security Assumption</a:t>
            </a:r>
            <a:r>
              <a:rPr lang="en-US" sz="2400" dirty="0">
                <a:sym typeface="Wingdings"/>
              </a:rPr>
              <a:t>: </a:t>
            </a:r>
            <a:r>
              <a:rPr lang="en-US" sz="2400" i="1" dirty="0">
                <a:sym typeface="Wingdings"/>
              </a:rPr>
              <a:t>good miners own &gt;.5 of the total compute power</a:t>
            </a:r>
            <a:endParaRPr lang="en-US" sz="2400" i="1" dirty="0"/>
          </a:p>
        </p:txBody>
      </p:sp>
      <p:cxnSp>
        <p:nvCxnSpPr>
          <p:cNvPr id="59" name="Straight Connector 58"/>
          <p:cNvCxnSpPr/>
          <p:nvPr/>
        </p:nvCxnSpPr>
        <p:spPr>
          <a:xfrm>
            <a:off x="2590800" y="1088572"/>
            <a:ext cx="0" cy="283126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8396515" y="1088572"/>
            <a:ext cx="0" cy="2831265"/>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8955188" y="5804060"/>
            <a:ext cx="1603955" cy="523220"/>
          </a:xfrm>
          <a:prstGeom prst="rect">
            <a:avLst/>
          </a:prstGeom>
          <a:noFill/>
          <a:ln w="28575">
            <a:noFill/>
          </a:ln>
        </p:spPr>
        <p:txBody>
          <a:bodyPr wrap="square">
            <a:spAutoFit/>
          </a:bodyPr>
          <a:lstStyle/>
          <a:p>
            <a:pPr algn="r"/>
            <a:r>
              <a:rPr lang="en-US" sz="1400" dirty="0"/>
              <a:t>[</a:t>
            </a:r>
            <a:r>
              <a:rPr lang="he-IL" sz="1400" dirty="0"/>
              <a:t>blockchain.inf</a:t>
            </a:r>
            <a:r>
              <a:rPr lang="en-US" sz="1400" dirty="0"/>
              <a:t>o, April 2015]</a:t>
            </a:r>
            <a:endParaRPr lang="he-IL" sz="1400" dirty="0"/>
          </a:p>
        </p:txBody>
      </p:sp>
      <p:grpSp>
        <p:nvGrpSpPr>
          <p:cNvPr id="71" name="Group 70"/>
          <p:cNvGrpSpPr/>
          <p:nvPr/>
        </p:nvGrpSpPr>
        <p:grpSpPr>
          <a:xfrm>
            <a:off x="6664704" y="4478979"/>
            <a:ext cx="2317180" cy="2286000"/>
            <a:chOff x="6531644" y="1190153"/>
            <a:chExt cx="2317180" cy="2286000"/>
          </a:xfrm>
        </p:grpSpPr>
        <p:graphicFrame>
          <p:nvGraphicFramePr>
            <p:cNvPr id="72" name="Chart 71"/>
            <p:cNvGraphicFramePr>
              <a:graphicFrameLocks noChangeAspect="1"/>
            </p:cNvGraphicFramePr>
            <p:nvPr/>
          </p:nvGraphicFramePr>
          <p:xfrm>
            <a:off x="6531644" y="1190153"/>
            <a:ext cx="2317180" cy="2286000"/>
          </p:xfrm>
          <a:graphic>
            <a:graphicData uri="http://schemas.openxmlformats.org/drawingml/2006/chart">
              <c:chart xmlns:c="http://schemas.openxmlformats.org/drawingml/2006/chart" xmlns:r="http://schemas.openxmlformats.org/officeDocument/2006/relationships" r:id="rId4"/>
            </a:graphicData>
          </a:graphic>
        </p:graphicFrame>
        <p:sp>
          <p:nvSpPr>
            <p:cNvPr id="73" name="Rectangle 72"/>
            <p:cNvSpPr/>
            <p:nvPr/>
          </p:nvSpPr>
          <p:spPr>
            <a:xfrm>
              <a:off x="7654779" y="1459227"/>
              <a:ext cx="957322" cy="1077218"/>
            </a:xfrm>
            <a:prstGeom prst="rect">
              <a:avLst/>
            </a:prstGeom>
            <a:noFill/>
            <a:ln w="28575">
              <a:noFill/>
            </a:ln>
          </p:spPr>
          <p:txBody>
            <a:bodyPr wrap="square">
              <a:spAutoFit/>
            </a:bodyPr>
            <a:lstStyle/>
            <a:p>
              <a:pPr algn="ctr"/>
              <a:r>
                <a:rPr lang="en-US" sz="3200" dirty="0"/>
                <a:t>20%</a:t>
              </a:r>
              <a:endParaRPr lang="he-IL" sz="3200" dirty="0"/>
            </a:p>
          </p:txBody>
        </p:sp>
      </p:grpSp>
      <p:sp>
        <p:nvSpPr>
          <p:cNvPr id="57" name="Rectangle 56"/>
          <p:cNvSpPr/>
          <p:nvPr/>
        </p:nvSpPr>
        <p:spPr>
          <a:xfrm>
            <a:off x="9110919"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8695548"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10079003" y="1670935"/>
            <a:ext cx="552713" cy="552713"/>
          </a:xfrm>
          <a:prstGeom prst="rect">
            <a:avLst/>
          </a:prstGeom>
          <a:solidFill>
            <a:srgbClr val="008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9663632" y="1947291"/>
            <a:ext cx="415371"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9906002" y="2953030"/>
            <a:ext cx="552713" cy="552713"/>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p:cNvCxnSpPr/>
          <p:nvPr/>
        </p:nvCxnSpPr>
        <p:spPr>
          <a:xfrm>
            <a:off x="9633231"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0458714" y="3229386"/>
            <a:ext cx="27277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687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8DA674-BB41-4443-BE90-DD79E2A17A6E}"/>
              </a:ext>
            </a:extLst>
          </p:cNvPr>
          <p:cNvSpPr>
            <a:spLocks noGrp="1"/>
          </p:cNvSpPr>
          <p:nvPr>
            <p:ph type="title"/>
          </p:nvPr>
        </p:nvSpPr>
        <p:spPr/>
        <p:txBody>
          <a:bodyPr/>
          <a:lstStyle/>
          <a:p>
            <a:r>
              <a:rPr lang="en-US" dirty="0"/>
              <a:t>Walking through the issues </a:t>
            </a:r>
          </a:p>
        </p:txBody>
      </p:sp>
      <p:sp>
        <p:nvSpPr>
          <p:cNvPr id="7" name="Content Placeholder 6">
            <a:extLst>
              <a:ext uri="{FF2B5EF4-FFF2-40B4-BE49-F238E27FC236}">
                <a16:creationId xmlns:a16="http://schemas.microsoft.com/office/drawing/2014/main" id="{5F0F6A3A-9388-43C9-96D5-F34EAD16FEEF}"/>
              </a:ext>
            </a:extLst>
          </p:cNvPr>
          <p:cNvSpPr>
            <a:spLocks noGrp="1"/>
          </p:cNvSpPr>
          <p:nvPr>
            <p:ph idx="1"/>
          </p:nvPr>
        </p:nvSpPr>
        <p:spPr/>
        <p:txBody>
          <a:bodyPr/>
          <a:lstStyle/>
          <a:p>
            <a:r>
              <a:rPr lang="en-US" dirty="0"/>
              <a:t>Which issues would arise on a “smart farm”?</a:t>
            </a:r>
            <a:br>
              <a:rPr lang="en-US" dirty="0"/>
            </a:br>
            <a:br>
              <a:rPr lang="en-US" dirty="0"/>
            </a:br>
            <a:endParaRPr lang="en-US" dirty="0"/>
          </a:p>
          <a:p>
            <a:r>
              <a:rPr lang="en-US" dirty="0"/>
              <a:t>Would a </a:t>
            </a:r>
            <a:r>
              <a:rPr lang="en-US" dirty="0" err="1"/>
              <a:t>BlockChain</a:t>
            </a:r>
            <a:r>
              <a:rPr lang="en-US" dirty="0"/>
              <a:t> solve those issues?  What </a:t>
            </a:r>
            <a:r>
              <a:rPr lang="en-US" u="sng" dirty="0"/>
              <a:t>new</a:t>
            </a:r>
            <a:r>
              <a:rPr lang="en-US" dirty="0"/>
              <a:t> risks would it introduce?</a:t>
            </a:r>
          </a:p>
          <a:p>
            <a:endParaRPr lang="en-US" dirty="0"/>
          </a:p>
          <a:p>
            <a:r>
              <a:rPr lang="en-US" dirty="0"/>
              <a:t>What limits the speed of new technology adoption?</a:t>
            </a:r>
          </a:p>
        </p:txBody>
      </p:sp>
      <p:sp>
        <p:nvSpPr>
          <p:cNvPr id="4" name="Footer Placeholder 3">
            <a:extLst>
              <a:ext uri="{FF2B5EF4-FFF2-40B4-BE49-F238E27FC236}">
                <a16:creationId xmlns:a16="http://schemas.microsoft.com/office/drawing/2014/main" id="{F3439071-1DBA-47E3-9441-D296C51345DF}"/>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906EF32C-F472-48A0-B563-D7593D5A602A}"/>
              </a:ext>
            </a:extLst>
          </p:cNvPr>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19399982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Permissionless</a:t>
            </a:r>
            <a:r>
              <a:rPr lang="en-US" dirty="0"/>
              <a:t> </a:t>
            </a:r>
            <a:r>
              <a:rPr lang="en-US" dirty="0" err="1"/>
              <a:t>Blockchains</a:t>
            </a:r>
            <a:endParaRPr lang="en-US" dirty="0"/>
          </a:p>
        </p:txBody>
      </p:sp>
      <p:sp>
        <p:nvSpPr>
          <p:cNvPr id="3" name="Content Placeholder 2"/>
          <p:cNvSpPr>
            <a:spLocks noGrp="1"/>
          </p:cNvSpPr>
          <p:nvPr>
            <p:ph idx="1"/>
          </p:nvPr>
        </p:nvSpPr>
        <p:spPr/>
        <p:txBody>
          <a:bodyPr>
            <a:normAutofit/>
          </a:bodyPr>
          <a:lstStyle/>
          <a:p>
            <a:r>
              <a:rPr lang="en-US" dirty="0"/>
              <a:t>Open membership, but inefficient</a:t>
            </a:r>
          </a:p>
          <a:p>
            <a:r>
              <a:rPr lang="en-US" dirty="0"/>
              <a:t>Vulnerable to 50% attacks</a:t>
            </a:r>
          </a:p>
          <a:p>
            <a:r>
              <a:rPr lang="en-US" dirty="0"/>
              <a:t>Examples include </a:t>
            </a:r>
            <a:r>
              <a:rPr lang="en-US" dirty="0" err="1"/>
              <a:t>Bitcoin</a:t>
            </a:r>
            <a:r>
              <a:rPr lang="en-US" dirty="0"/>
              <a:t>, </a:t>
            </a:r>
            <a:r>
              <a:rPr lang="en-US" dirty="0" err="1"/>
              <a:t>Ethereum</a:t>
            </a:r>
            <a:r>
              <a:rPr lang="en-US" dirty="0"/>
              <a:t>, IOTA</a:t>
            </a:r>
          </a:p>
          <a:p>
            <a:pPr lvl="1"/>
            <a:endParaRPr lang="en-US" dirty="0"/>
          </a:p>
        </p:txBody>
      </p:sp>
      <p:sp>
        <p:nvSpPr>
          <p:cNvPr id="4" name="Slide Number Placeholder 3"/>
          <p:cNvSpPr>
            <a:spLocks noGrp="1"/>
          </p:cNvSpPr>
          <p:nvPr>
            <p:ph type="sldNum" sz="quarter" idx="12"/>
          </p:nvPr>
        </p:nvSpPr>
        <p:spPr/>
        <p:txBody>
          <a:bodyPr/>
          <a:lstStyle/>
          <a:p>
            <a:fld id="{DB35F32B-8281-2C4F-BEB6-8E34D21E794C}" type="slidenum">
              <a:rPr lang="en-US" smtClean="0"/>
              <a:t>40</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352210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Permissioned </a:t>
            </a:r>
            <a:r>
              <a:rPr lang="en-US" dirty="0" err="1"/>
              <a:t>Blockchains</a:t>
            </a:r>
            <a:endParaRPr lang="en-US" dirty="0"/>
          </a:p>
        </p:txBody>
      </p:sp>
      <p:sp>
        <p:nvSpPr>
          <p:cNvPr id="4" name="Content Placeholder 3"/>
          <p:cNvSpPr>
            <a:spLocks noGrp="1"/>
          </p:cNvSpPr>
          <p:nvPr>
            <p:ph idx="1"/>
          </p:nvPr>
        </p:nvSpPr>
        <p:spPr/>
        <p:txBody>
          <a:bodyPr>
            <a:normAutofit/>
          </a:bodyPr>
          <a:lstStyle/>
          <a:p>
            <a:r>
              <a:rPr lang="en-US" dirty="0"/>
              <a:t>Performance:</a:t>
            </a:r>
          </a:p>
          <a:p>
            <a:pPr lvl="1"/>
            <a:r>
              <a:rPr lang="en-US" dirty="0"/>
              <a:t>High Throughput, Low Latency</a:t>
            </a:r>
          </a:p>
          <a:p>
            <a:pPr lvl="1"/>
            <a:r>
              <a:rPr lang="en-US" dirty="0"/>
              <a:t>Energy-efficient</a:t>
            </a:r>
          </a:p>
          <a:p>
            <a:r>
              <a:rPr lang="en-US" dirty="0"/>
              <a:t>Security:</a:t>
            </a:r>
          </a:p>
          <a:p>
            <a:pPr lvl="1"/>
            <a:r>
              <a:rPr lang="en-US" dirty="0"/>
              <a:t>No forks!</a:t>
            </a:r>
          </a:p>
          <a:p>
            <a:r>
              <a:rPr lang="en-US" dirty="0">
                <a:solidFill>
                  <a:srgbClr val="FF0000"/>
                </a:solidFill>
              </a:rPr>
              <a:t>Closed membership</a:t>
            </a:r>
          </a:p>
          <a:p>
            <a:r>
              <a:rPr lang="en-US" dirty="0"/>
              <a:t>Examples include Ripple, </a:t>
            </a:r>
            <a:r>
              <a:rPr lang="en-US" dirty="0" err="1"/>
              <a:t>Hyperledger</a:t>
            </a:r>
            <a:endParaRPr lang="en-US" dirty="0"/>
          </a:p>
        </p:txBody>
      </p:sp>
      <p:sp>
        <p:nvSpPr>
          <p:cNvPr id="3" name="Footer Placeholder 2"/>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41</a:t>
            </a:fld>
            <a:endParaRPr lang="en-US"/>
          </a:p>
        </p:txBody>
      </p:sp>
    </p:spTree>
    <p:extLst>
      <p:ext uri="{BB962C8B-B14F-4D97-AF65-F5344CB8AC3E}">
        <p14:creationId xmlns:p14="http://schemas.microsoft.com/office/powerpoint/2010/main" val="4322396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Blockchain</a:t>
            </a:r>
            <a:r>
              <a:rPr lang="en-US" dirty="0"/>
              <a:t> for the Farm?</a:t>
            </a:r>
          </a:p>
        </p:txBody>
      </p:sp>
      <p:sp>
        <p:nvSpPr>
          <p:cNvPr id="3" name="Content Placeholder 2"/>
          <p:cNvSpPr>
            <a:spLocks noGrp="1"/>
          </p:cNvSpPr>
          <p:nvPr>
            <p:ph idx="1"/>
          </p:nvPr>
        </p:nvSpPr>
        <p:spPr/>
        <p:txBody>
          <a:bodyPr>
            <a:normAutofit/>
          </a:bodyPr>
          <a:lstStyle/>
          <a:p>
            <a:r>
              <a:rPr lang="en-US" dirty="0" err="1"/>
              <a:t>Blockchains</a:t>
            </a:r>
            <a:r>
              <a:rPr lang="en-US" dirty="0"/>
              <a:t> require strong network connectivity and lots of storage</a:t>
            </a:r>
          </a:p>
          <a:p>
            <a:r>
              <a:rPr lang="en-US" dirty="0" err="1"/>
              <a:t>Permissionless</a:t>
            </a:r>
            <a:r>
              <a:rPr lang="en-US" dirty="0"/>
              <a:t> </a:t>
            </a:r>
            <a:r>
              <a:rPr lang="en-US" dirty="0" err="1"/>
              <a:t>blockchain</a:t>
            </a:r>
            <a:r>
              <a:rPr lang="en-US" dirty="0"/>
              <a:t> are power-hungry</a:t>
            </a:r>
          </a:p>
          <a:p>
            <a:r>
              <a:rPr lang="en-US" dirty="0"/>
              <a:t>Sensors have limited resources</a:t>
            </a:r>
          </a:p>
          <a:p>
            <a:pPr lvl="1"/>
            <a:r>
              <a:rPr lang="en-US" dirty="0"/>
              <a:t>Sensors for growing conditions, storage conditions, shipping conditions, </a:t>
            </a:r>
            <a:r>
              <a:rPr lang="mr-IN" dirty="0"/>
              <a:t>…</a:t>
            </a:r>
            <a:endParaRPr lang="en-US" dirty="0"/>
          </a:p>
          <a:p>
            <a:r>
              <a:rPr lang="en-US" i="1" dirty="0"/>
              <a:t>Blockchain for a farm will generate records in a decentralized way, and hence it *must* work in a network-partitioned or -challenged environment</a:t>
            </a:r>
          </a:p>
        </p:txBody>
      </p:sp>
      <p:sp>
        <p:nvSpPr>
          <p:cNvPr id="4" name="Slide Number Placeholder 3"/>
          <p:cNvSpPr>
            <a:spLocks noGrp="1"/>
          </p:cNvSpPr>
          <p:nvPr>
            <p:ph type="sldNum" sz="quarter" idx="12"/>
          </p:nvPr>
        </p:nvSpPr>
        <p:spPr/>
        <p:txBody>
          <a:bodyPr/>
          <a:lstStyle/>
          <a:p>
            <a:fld id="{DB35F32B-8281-2C4F-BEB6-8E34D21E794C}" type="slidenum">
              <a:rPr lang="en-US" smtClean="0"/>
              <a:t>42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5843553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09492" y="571500"/>
            <a:ext cx="3778797" cy="6242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Shape 1"/>
          <p:cNvSpPr txBox="1"/>
          <p:nvPr/>
        </p:nvSpPr>
        <p:spPr>
          <a:xfrm>
            <a:off x="1951133" y="176683"/>
            <a:ext cx="8514810" cy="1338674"/>
          </a:xfrm>
          <a:prstGeom prst="rect">
            <a:avLst/>
          </a:prstGeom>
          <a:noFill/>
          <a:ln>
            <a:noFill/>
          </a:ln>
        </p:spPr>
        <p:txBody>
          <a:bodyPr lIns="0" tIns="0" rIns="0" bIns="0" anchor="ctr"/>
          <a:lstStyle/>
          <a:p>
            <a:pPr algn="ctr"/>
            <a:r>
              <a:rPr lang="en-US" sz="3400" spc="-1" dirty="0">
                <a:latin typeface="Roboto"/>
              </a:rPr>
              <a:t>      </a:t>
            </a:r>
            <a:r>
              <a:rPr lang="en-US" sz="3600" spc="-1" dirty="0" err="1">
                <a:latin typeface="Roboto"/>
              </a:rPr>
              <a:t>Vegvisir</a:t>
            </a:r>
            <a:r>
              <a:rPr lang="en-US" sz="3600" spc="-1" dirty="0">
                <a:latin typeface="Roboto"/>
              </a:rPr>
              <a:t>: </a:t>
            </a:r>
            <a:r>
              <a:rPr lang="en-US" sz="3600" spc="-1" dirty="0">
                <a:solidFill>
                  <a:srgbClr val="0000FF"/>
                </a:solidFill>
                <a:latin typeface="Roboto"/>
              </a:rPr>
              <a:t>tolerate branches</a:t>
            </a:r>
          </a:p>
        </p:txBody>
      </p:sp>
      <p:sp>
        <p:nvSpPr>
          <p:cNvPr id="81" name="TextShape 2"/>
          <p:cNvSpPr txBox="1"/>
          <p:nvPr/>
        </p:nvSpPr>
        <p:spPr>
          <a:xfrm>
            <a:off x="1318163" y="4540462"/>
            <a:ext cx="10264335" cy="1746038"/>
          </a:xfrm>
          <a:prstGeom prst="rect">
            <a:avLst/>
          </a:prstGeom>
          <a:noFill/>
          <a:ln>
            <a:noFill/>
          </a:ln>
        </p:spPr>
        <p:txBody>
          <a:bodyPr lIns="0" tIns="0" rIns="0" bIns="0">
            <a:normAutofit/>
          </a:bodyPr>
          <a:lstStyle/>
          <a:p>
            <a:pPr marL="329228" indent="-246920">
              <a:spcBef>
                <a:spcPts val="1080"/>
              </a:spcBef>
              <a:buClr>
                <a:srgbClr val="000000"/>
              </a:buClr>
              <a:buSzPct val="45000"/>
              <a:buFont typeface="Wingdings" charset="2"/>
              <a:buChar char=""/>
            </a:pPr>
            <a:r>
              <a:rPr lang="en-US" sz="2400" spc="-1" dirty="0">
                <a:latin typeface="Roboto"/>
              </a:rPr>
              <a:t>The key innovation is to allow branching as a feature.</a:t>
            </a:r>
          </a:p>
          <a:p>
            <a:pPr marL="329228" indent="-246920">
              <a:spcBef>
                <a:spcPts val="1080"/>
              </a:spcBef>
              <a:buClr>
                <a:srgbClr val="000000"/>
              </a:buClr>
              <a:buSzPct val="45000"/>
              <a:buFont typeface="Wingdings" charset="2"/>
              <a:buChar char=""/>
            </a:pPr>
            <a:r>
              <a:rPr lang="en-US" sz="2400" spc="-1" dirty="0">
                <a:latin typeface="Roboto"/>
              </a:rPr>
              <a:t>Leads to DAG structure instead of linear </a:t>
            </a:r>
            <a:r>
              <a:rPr lang="en-US" sz="2400" spc="-1" dirty="0" err="1">
                <a:latin typeface="Roboto"/>
              </a:rPr>
              <a:t>blockchain</a:t>
            </a:r>
            <a:endParaRPr lang="en-US" sz="2400" spc="-1" dirty="0">
              <a:latin typeface="Roboto"/>
            </a:endParaRPr>
          </a:p>
          <a:p>
            <a:pPr marL="329228" indent="-246920">
              <a:spcBef>
                <a:spcPts val="1080"/>
              </a:spcBef>
              <a:buClr>
                <a:srgbClr val="000000"/>
              </a:buClr>
              <a:buSzPct val="45000"/>
              <a:buFont typeface="Wingdings" charset="2"/>
              <a:buChar char=""/>
            </a:pPr>
            <a:r>
              <a:rPr lang="en-US" sz="2400" spc="-1" dirty="0">
                <a:latin typeface="Roboto"/>
              </a:rPr>
              <a:t>DAG is a full causal history of events (respect’s </a:t>
            </a:r>
            <a:r>
              <a:rPr lang="en-US" sz="2400" spc="-1" dirty="0" err="1">
                <a:latin typeface="Roboto"/>
              </a:rPr>
              <a:t>Lamport’s</a:t>
            </a:r>
            <a:r>
              <a:rPr lang="en-US" sz="2400" spc="-1" dirty="0">
                <a:latin typeface="Roboto"/>
              </a:rPr>
              <a:t> </a:t>
            </a:r>
            <a:r>
              <a:rPr lang="en-US" sz="2400" spc="-1" dirty="0">
                <a:latin typeface="Roboto"/>
                <a:sym typeface="Symbol" panose="05050102010706020507" pitchFamily="18" charset="2"/>
              </a:rPr>
              <a:t>), but note that the DAG arrows run in the opposite direction than </a:t>
            </a:r>
            <a:r>
              <a:rPr lang="en-US" sz="2400" spc="-1" dirty="0" err="1">
                <a:latin typeface="Roboto"/>
                <a:sym typeface="Symbol" panose="05050102010706020507" pitchFamily="18" charset="2"/>
              </a:rPr>
              <a:t>Lamport’s</a:t>
            </a:r>
            <a:r>
              <a:rPr lang="en-US" sz="2400" spc="-1" dirty="0">
                <a:latin typeface="Roboto"/>
                <a:sym typeface="Symbol" panose="05050102010706020507" pitchFamily="18" charset="2"/>
              </a:rPr>
              <a:t> </a:t>
            </a:r>
            <a:endParaRPr lang="en-US" sz="2400" spc="-1" dirty="0">
              <a:latin typeface="Roboto"/>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3450" y="2069454"/>
            <a:ext cx="5644839" cy="2097709"/>
          </a:xfrm>
          <a:prstGeom prst="rect">
            <a:avLst/>
          </a:prstGeom>
        </p:spPr>
      </p:pic>
      <p:pic>
        <p:nvPicPr>
          <p:cNvPr id="5" name="Picture 4"/>
          <p:cNvPicPr/>
          <p:nvPr/>
        </p:nvPicPr>
        <p:blipFill>
          <a:blip r:embed="rId4"/>
          <a:stretch/>
        </p:blipFill>
        <p:spPr>
          <a:xfrm>
            <a:off x="1824815" y="301369"/>
            <a:ext cx="1699807" cy="1612067"/>
          </a:xfrm>
          <a:prstGeom prst="rect">
            <a:avLst/>
          </a:prstGeom>
          <a:ln>
            <a:noFill/>
          </a:ln>
        </p:spPr>
      </p:pic>
      <p:sp>
        <p:nvSpPr>
          <p:cNvPr id="3" name="Footer Placeholder 2"/>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43</a:t>
            </a:fld>
            <a:endParaRPr lang="en-US"/>
          </a:p>
        </p:txBody>
      </p:sp>
    </p:spTree>
    <p:extLst>
      <p:ext uri="{BB962C8B-B14F-4D97-AF65-F5344CB8AC3E}">
        <p14:creationId xmlns:p14="http://schemas.microsoft.com/office/powerpoint/2010/main" val="77911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4D0C6-DE38-4946-BC2C-9A8712534599}"/>
              </a:ext>
            </a:extLst>
          </p:cNvPr>
          <p:cNvSpPr>
            <a:spLocks noGrp="1"/>
          </p:cNvSpPr>
          <p:nvPr>
            <p:ph type="title"/>
          </p:nvPr>
        </p:nvSpPr>
        <p:spPr/>
        <p:txBody>
          <a:bodyPr/>
          <a:lstStyle/>
          <a:p>
            <a:r>
              <a:rPr lang="en-US" dirty="0"/>
              <a:t>What about the </a:t>
            </a:r>
            <a:r>
              <a:rPr lang="en-US" dirty="0">
                <a:sym typeface="Symbol" panose="05050102010706020507" pitchFamily="18" charset="2"/>
              </a:rPr>
              <a:t> notation?</a:t>
            </a:r>
            <a:endParaRPr lang="en-US" dirty="0"/>
          </a:p>
        </p:txBody>
      </p:sp>
      <p:sp>
        <p:nvSpPr>
          <p:cNvPr id="3" name="Content Placeholder 2">
            <a:extLst>
              <a:ext uri="{FF2B5EF4-FFF2-40B4-BE49-F238E27FC236}">
                <a16:creationId xmlns:a16="http://schemas.microsoft.com/office/drawing/2014/main" id="{D4EA6916-AAD5-4F36-B554-C294AA388F51}"/>
              </a:ext>
            </a:extLst>
          </p:cNvPr>
          <p:cNvSpPr>
            <a:spLocks noGrp="1"/>
          </p:cNvSpPr>
          <p:nvPr>
            <p:ph idx="1"/>
          </p:nvPr>
        </p:nvSpPr>
        <p:spPr>
          <a:xfrm>
            <a:off x="562490" y="2249424"/>
            <a:ext cx="11342466" cy="4023360"/>
          </a:xfrm>
        </p:spPr>
        <p:txBody>
          <a:bodyPr/>
          <a:lstStyle/>
          <a:p>
            <a:r>
              <a:rPr lang="en-US" dirty="0"/>
              <a:t>When </a:t>
            </a:r>
            <a:r>
              <a:rPr lang="en-US" dirty="0" err="1"/>
              <a:t>Lamport</a:t>
            </a:r>
            <a:r>
              <a:rPr lang="en-US" dirty="0"/>
              <a:t> talks about a </a:t>
            </a:r>
            <a:r>
              <a:rPr lang="en-US" dirty="0">
                <a:sym typeface="Symbol" panose="05050102010706020507" pitchFamily="18" charset="2"/>
              </a:rPr>
              <a:t> b, this is a statement about causality.</a:t>
            </a:r>
          </a:p>
          <a:p>
            <a:endParaRPr lang="en-US" dirty="0">
              <a:sym typeface="Symbol" panose="05050102010706020507" pitchFamily="18" charset="2"/>
            </a:endParaRPr>
          </a:p>
          <a:p>
            <a:r>
              <a:rPr lang="en-US" dirty="0">
                <a:sym typeface="Symbol" panose="05050102010706020507" pitchFamily="18" charset="2"/>
              </a:rPr>
              <a:t>In the </a:t>
            </a:r>
            <a:r>
              <a:rPr lang="en-US" dirty="0" err="1">
                <a:sym typeface="Symbol" panose="05050102010706020507" pitchFamily="18" charset="2"/>
              </a:rPr>
              <a:t>Vegvisir</a:t>
            </a:r>
            <a:r>
              <a:rPr lang="en-US" dirty="0">
                <a:sym typeface="Symbol" panose="05050102010706020507" pitchFamily="18" charset="2"/>
              </a:rPr>
              <a:t> DAG, nodes represent operations but the notation is reversed:  a  b, meaning “b came after a.”  They made this choice because b “countersigns” a, in the actual blockchain</a:t>
            </a:r>
          </a:p>
          <a:p>
            <a:endParaRPr lang="en-US" dirty="0">
              <a:sym typeface="Symbol" panose="05050102010706020507" pitchFamily="18" charset="2"/>
            </a:endParaRPr>
          </a:p>
          <a:p>
            <a:r>
              <a:rPr lang="en-US" dirty="0">
                <a:sym typeface="Symbol" panose="05050102010706020507" pitchFamily="18" charset="2"/>
              </a:rPr>
              <a:t>As long as you understand the notation it is easy to understand their examples.  </a:t>
            </a:r>
            <a:endParaRPr lang="en-US" dirty="0"/>
          </a:p>
        </p:txBody>
      </p:sp>
      <p:sp>
        <p:nvSpPr>
          <p:cNvPr id="4" name="Footer Placeholder 3">
            <a:extLst>
              <a:ext uri="{FF2B5EF4-FFF2-40B4-BE49-F238E27FC236}">
                <a16:creationId xmlns:a16="http://schemas.microsoft.com/office/drawing/2014/main" id="{6A243CE9-3822-40A1-978D-5676291A4A67}"/>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D65B487F-55AC-4976-8699-83316B341F61}"/>
              </a:ext>
            </a:extLst>
          </p:cNvPr>
          <p:cNvSpPr>
            <a:spLocks noGrp="1"/>
          </p:cNvSpPr>
          <p:nvPr>
            <p:ph type="sldNum" sz="quarter" idx="12"/>
          </p:nvPr>
        </p:nvSpPr>
        <p:spPr/>
        <p:txBody>
          <a:bodyPr/>
          <a:lstStyle/>
          <a:p>
            <a:fld id="{3C974458-8A97-4835-BF79-1FB6D7856C21}" type="slidenum">
              <a:rPr lang="en-US" smtClean="0"/>
              <a:t>44</a:t>
            </a:fld>
            <a:endParaRPr lang="en-US"/>
          </a:p>
        </p:txBody>
      </p:sp>
    </p:spTree>
    <p:extLst>
      <p:ext uri="{BB962C8B-B14F-4D97-AF65-F5344CB8AC3E}">
        <p14:creationId xmlns:p14="http://schemas.microsoft.com/office/powerpoint/2010/main" val="36588297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1886134" y="176683"/>
            <a:ext cx="8575166" cy="1338674"/>
          </a:xfrm>
          <a:prstGeom prst="rect">
            <a:avLst/>
          </a:prstGeom>
          <a:noFill/>
          <a:ln>
            <a:noFill/>
          </a:ln>
        </p:spPr>
        <p:txBody>
          <a:bodyPr lIns="0" tIns="0" rIns="0" bIns="0" anchor="ctr"/>
          <a:lstStyle/>
          <a:p>
            <a:pPr algn="ctr"/>
            <a:endParaRPr lang="en-US" sz="3400" spc="-1" dirty="0">
              <a:solidFill>
                <a:srgbClr val="0000FF"/>
              </a:solidFill>
              <a:latin typeface="Roboto"/>
            </a:endParaRPr>
          </a:p>
        </p:txBody>
      </p:sp>
      <p:sp>
        <p:nvSpPr>
          <p:cNvPr id="102" name="TextShape 2"/>
          <p:cNvSpPr txBox="1"/>
          <p:nvPr/>
        </p:nvSpPr>
        <p:spPr>
          <a:xfrm>
            <a:off x="2542402" y="5791919"/>
            <a:ext cx="7838631" cy="439257"/>
          </a:xfrm>
          <a:prstGeom prst="rect">
            <a:avLst/>
          </a:prstGeom>
          <a:noFill/>
          <a:ln>
            <a:noFill/>
          </a:ln>
        </p:spPr>
        <p:txBody>
          <a:bodyPr lIns="0" tIns="0" rIns="0" bIns="0">
            <a:noAutofit/>
          </a:bodyPr>
          <a:lstStyle/>
          <a:p>
            <a:r>
              <a:rPr lang="en-US" sz="2000" spc="-1" dirty="0">
                <a:latin typeface="Roboto"/>
              </a:rPr>
              <a:t>At least one copy of a valid block will survive if &lt;</a:t>
            </a:r>
            <a:r>
              <a:rPr lang="en-US" sz="2000" i="1" spc="-1" dirty="0">
                <a:latin typeface="Roboto"/>
              </a:rPr>
              <a:t>k</a:t>
            </a:r>
            <a:r>
              <a:rPr lang="en-US" sz="2000" spc="-1" dirty="0">
                <a:latin typeface="Roboto"/>
              </a:rPr>
              <a:t> malicious peers</a:t>
            </a:r>
          </a:p>
        </p:txBody>
      </p:sp>
      <p:pic>
        <p:nvPicPr>
          <p:cNvPr id="103" name="Picture 724"/>
          <p:cNvPicPr/>
          <p:nvPr/>
        </p:nvPicPr>
        <p:blipFill>
          <a:blip r:embed="rId3"/>
          <a:stretch/>
        </p:blipFill>
        <p:spPr>
          <a:xfrm>
            <a:off x="4913254" y="2693781"/>
            <a:ext cx="803379" cy="841611"/>
          </a:xfrm>
          <a:prstGeom prst="rect">
            <a:avLst/>
          </a:prstGeom>
          <a:ln>
            <a:noFill/>
          </a:ln>
        </p:spPr>
      </p:pic>
      <p:pic>
        <p:nvPicPr>
          <p:cNvPr id="104" name="Picture 724"/>
          <p:cNvPicPr/>
          <p:nvPr/>
        </p:nvPicPr>
        <p:blipFill>
          <a:blip r:embed="rId3"/>
          <a:stretch/>
        </p:blipFill>
        <p:spPr>
          <a:xfrm>
            <a:off x="3581065" y="2818211"/>
            <a:ext cx="803379" cy="841611"/>
          </a:xfrm>
          <a:prstGeom prst="rect">
            <a:avLst/>
          </a:prstGeom>
          <a:ln>
            <a:noFill/>
          </a:ln>
        </p:spPr>
      </p:pic>
      <p:pic>
        <p:nvPicPr>
          <p:cNvPr id="105" name="Picture 724"/>
          <p:cNvPicPr/>
          <p:nvPr/>
        </p:nvPicPr>
        <p:blipFill>
          <a:blip r:embed="rId3"/>
          <a:stretch/>
        </p:blipFill>
        <p:spPr>
          <a:xfrm>
            <a:off x="3052255" y="4269884"/>
            <a:ext cx="803379" cy="841611"/>
          </a:xfrm>
          <a:prstGeom prst="rect">
            <a:avLst/>
          </a:prstGeom>
          <a:ln>
            <a:noFill/>
          </a:ln>
        </p:spPr>
      </p:pic>
      <p:sp>
        <p:nvSpPr>
          <p:cNvPr id="106" name="Line 3"/>
          <p:cNvSpPr/>
          <p:nvPr/>
        </p:nvSpPr>
        <p:spPr>
          <a:xfrm flipV="1">
            <a:off x="3762315" y="4211097"/>
            <a:ext cx="497703" cy="331811"/>
          </a:xfrm>
          <a:prstGeom prst="line">
            <a:avLst/>
          </a:prstGeom>
          <a:ln w="12600">
            <a:solidFill>
              <a:srgbClr val="000000"/>
            </a:solidFill>
            <a:custDash>
              <a:ds d="500000" sp="500000"/>
            </a:custDash>
            <a:round/>
          </a:ln>
        </p:spPr>
        <p:style>
          <a:lnRef idx="0">
            <a:scrgbClr r="0" g="0" b="0"/>
          </a:lnRef>
          <a:fillRef idx="0">
            <a:scrgbClr r="0" g="0" b="0"/>
          </a:fillRef>
          <a:effectRef idx="0">
            <a:scrgbClr r="0" g="0" b="0"/>
          </a:effectRef>
          <a:fontRef idx="minor"/>
        </p:style>
      </p:sp>
      <p:sp>
        <p:nvSpPr>
          <p:cNvPr id="107" name="Line 4"/>
          <p:cNvSpPr/>
          <p:nvPr/>
        </p:nvSpPr>
        <p:spPr>
          <a:xfrm flipV="1">
            <a:off x="3575675" y="3505999"/>
            <a:ext cx="248852" cy="829527"/>
          </a:xfrm>
          <a:prstGeom prst="line">
            <a:avLst/>
          </a:prstGeom>
          <a:ln w="12600">
            <a:solidFill>
              <a:srgbClr val="000000"/>
            </a:solidFill>
            <a:custDash>
              <a:ds d="500000" sp="500000"/>
            </a:custDash>
            <a:round/>
          </a:ln>
        </p:spPr>
        <p:style>
          <a:lnRef idx="0">
            <a:scrgbClr r="0" g="0" b="0"/>
          </a:lnRef>
          <a:fillRef idx="0">
            <a:scrgbClr r="0" g="0" b="0"/>
          </a:fillRef>
          <a:effectRef idx="0">
            <a:scrgbClr r="0" g="0" b="0"/>
          </a:effectRef>
          <a:fontRef idx="minor"/>
        </p:style>
      </p:sp>
      <p:sp>
        <p:nvSpPr>
          <p:cNvPr id="108" name="Line 5"/>
          <p:cNvSpPr/>
          <p:nvPr/>
        </p:nvSpPr>
        <p:spPr>
          <a:xfrm>
            <a:off x="4104486" y="3506000"/>
            <a:ext cx="342171" cy="373287"/>
          </a:xfrm>
          <a:prstGeom prst="line">
            <a:avLst/>
          </a:prstGeom>
          <a:ln w="12600">
            <a:solidFill>
              <a:srgbClr val="000000"/>
            </a:solidFill>
            <a:custDash>
              <a:ds d="500000" sp="500000"/>
            </a:custDash>
            <a:round/>
          </a:ln>
        </p:spPr>
        <p:style>
          <a:lnRef idx="0">
            <a:scrgbClr r="0" g="0" b="0"/>
          </a:lnRef>
          <a:fillRef idx="0">
            <a:scrgbClr r="0" g="0" b="0"/>
          </a:fillRef>
          <a:effectRef idx="0">
            <a:scrgbClr r="0" g="0" b="0"/>
          </a:effectRef>
          <a:fontRef idx="minor"/>
        </p:style>
      </p:sp>
      <p:sp>
        <p:nvSpPr>
          <p:cNvPr id="109" name="Line 6"/>
          <p:cNvSpPr/>
          <p:nvPr/>
        </p:nvSpPr>
        <p:spPr>
          <a:xfrm flipV="1">
            <a:off x="4788828" y="3423045"/>
            <a:ext cx="342171" cy="414764"/>
          </a:xfrm>
          <a:prstGeom prst="line">
            <a:avLst/>
          </a:prstGeom>
          <a:ln w="12600">
            <a:solidFill>
              <a:srgbClr val="000000"/>
            </a:solidFill>
            <a:custDash>
              <a:ds d="500000" sp="500000"/>
            </a:custDash>
            <a:round/>
          </a:ln>
        </p:spPr>
        <p:style>
          <a:lnRef idx="0">
            <a:scrgbClr r="0" g="0" b="0"/>
          </a:lnRef>
          <a:fillRef idx="0">
            <a:scrgbClr r="0" g="0" b="0"/>
          </a:fillRef>
          <a:effectRef idx="0">
            <a:scrgbClr r="0" g="0" b="0"/>
          </a:effectRef>
          <a:fontRef idx="minor"/>
        </p:style>
      </p:sp>
      <p:sp>
        <p:nvSpPr>
          <p:cNvPr id="110" name="Line 7"/>
          <p:cNvSpPr/>
          <p:nvPr/>
        </p:nvSpPr>
        <p:spPr>
          <a:xfrm>
            <a:off x="5535382" y="3257140"/>
            <a:ext cx="466597" cy="248858"/>
          </a:xfrm>
          <a:prstGeom prst="line">
            <a:avLst/>
          </a:prstGeom>
          <a:ln w="12600">
            <a:solidFill>
              <a:srgbClr val="000000"/>
            </a:solidFill>
            <a:custDash>
              <a:ds d="500000" sp="500000"/>
            </a:custDash>
            <a:round/>
          </a:ln>
        </p:spPr>
        <p:style>
          <a:lnRef idx="0">
            <a:scrgbClr r="0" g="0" b="0"/>
          </a:lnRef>
          <a:fillRef idx="0">
            <a:scrgbClr r="0" g="0" b="0"/>
          </a:fillRef>
          <a:effectRef idx="0">
            <a:scrgbClr r="0" g="0" b="0"/>
          </a:effectRef>
          <a:fontRef idx="minor"/>
        </p:style>
      </p:sp>
      <p:pic>
        <p:nvPicPr>
          <p:cNvPr id="111" name="Picture 110"/>
          <p:cNvPicPr/>
          <p:nvPr/>
        </p:nvPicPr>
        <p:blipFill>
          <a:blip r:embed="rId4"/>
          <a:stretch/>
        </p:blipFill>
        <p:spPr>
          <a:xfrm>
            <a:off x="4358725" y="3862631"/>
            <a:ext cx="435490" cy="644027"/>
          </a:xfrm>
          <a:prstGeom prst="rect">
            <a:avLst/>
          </a:prstGeom>
          <a:ln>
            <a:noFill/>
          </a:ln>
        </p:spPr>
      </p:pic>
      <p:pic>
        <p:nvPicPr>
          <p:cNvPr id="112" name="Picture 111"/>
          <p:cNvPicPr/>
          <p:nvPr/>
        </p:nvPicPr>
        <p:blipFill>
          <a:blip r:embed="rId4"/>
          <a:stretch/>
        </p:blipFill>
        <p:spPr>
          <a:xfrm>
            <a:off x="6009817" y="3406391"/>
            <a:ext cx="451901" cy="668194"/>
          </a:xfrm>
          <a:prstGeom prst="rect">
            <a:avLst/>
          </a:prstGeom>
          <a:ln>
            <a:noFill/>
          </a:ln>
        </p:spPr>
      </p:pic>
      <p:sp>
        <p:nvSpPr>
          <p:cNvPr id="113" name="TextShape 8"/>
          <p:cNvSpPr txBox="1"/>
          <p:nvPr/>
        </p:nvSpPr>
        <p:spPr>
          <a:xfrm>
            <a:off x="1055911" y="2078716"/>
            <a:ext cx="6383045" cy="355978"/>
          </a:xfrm>
          <a:prstGeom prst="rect">
            <a:avLst/>
          </a:prstGeom>
          <a:noFill/>
          <a:ln>
            <a:noFill/>
          </a:ln>
        </p:spPr>
        <p:txBody>
          <a:bodyPr lIns="68580" tIns="34290" rIns="68580" bIns="34290"/>
          <a:lstStyle/>
          <a:p>
            <a:r>
              <a:rPr lang="en-US" sz="2000" spc="-1" dirty="0">
                <a:latin typeface="Roboto"/>
              </a:rPr>
              <a:t>No more than </a:t>
            </a:r>
            <a:r>
              <a:rPr lang="en-US" sz="2000" i="1" spc="-1" dirty="0">
                <a:latin typeface="Roboto"/>
              </a:rPr>
              <a:t>k</a:t>
            </a:r>
            <a:r>
              <a:rPr lang="en-US" sz="2000" spc="-1" dirty="0">
                <a:latin typeface="Roboto"/>
              </a:rPr>
              <a:t> malicious nodes in any neighborhood</a:t>
            </a:r>
          </a:p>
        </p:txBody>
      </p:sp>
      <p:grpSp>
        <p:nvGrpSpPr>
          <p:cNvPr id="5" name="Group 4">
            <a:extLst>
              <a:ext uri="{FF2B5EF4-FFF2-40B4-BE49-F238E27FC236}">
                <a16:creationId xmlns:a16="http://schemas.microsoft.com/office/drawing/2014/main" id="{1595D6AF-8959-44FA-AAEF-83CFAA78370C}"/>
              </a:ext>
            </a:extLst>
          </p:cNvPr>
          <p:cNvGrpSpPr/>
          <p:nvPr/>
        </p:nvGrpSpPr>
        <p:grpSpPr>
          <a:xfrm rot="16200000">
            <a:off x="8514212" y="2756626"/>
            <a:ext cx="1493110" cy="3014059"/>
            <a:chOff x="7208273" y="2583067"/>
            <a:chExt cx="1493110" cy="3014059"/>
          </a:xfrm>
        </p:grpSpPr>
        <p:sp>
          <p:nvSpPr>
            <p:cNvPr id="114" name="CustomShape 9"/>
            <p:cNvSpPr/>
            <p:nvPr/>
          </p:nvSpPr>
          <p:spPr>
            <a:xfrm rot="5400000">
              <a:off x="7695599" y="2655657"/>
              <a:ext cx="580669" cy="435490"/>
            </a:xfrm>
            <a:prstGeom prst="rect">
              <a:avLst/>
            </a:prstGeom>
            <a:solidFill>
              <a:srgbClr val="2B8CBE"/>
            </a:solidFill>
            <a:ln>
              <a:noFill/>
            </a:ln>
          </p:spPr>
          <p:style>
            <a:lnRef idx="0">
              <a:scrgbClr r="0" g="0" b="0"/>
            </a:lnRef>
            <a:fillRef idx="0">
              <a:scrgbClr r="0" g="0" b="0"/>
            </a:fillRef>
            <a:effectRef idx="0">
              <a:scrgbClr r="0" g="0" b="0"/>
            </a:effectRef>
            <a:fontRef idx="minor"/>
          </p:style>
        </p:sp>
        <p:sp>
          <p:nvSpPr>
            <p:cNvPr id="115" name="CustomShape 10"/>
            <p:cNvSpPr/>
            <p:nvPr/>
          </p:nvSpPr>
          <p:spPr>
            <a:xfrm rot="5400000">
              <a:off x="7135683" y="3872188"/>
              <a:ext cx="580669" cy="435490"/>
            </a:xfrm>
            <a:prstGeom prst="rect">
              <a:avLst/>
            </a:prstGeom>
            <a:solidFill>
              <a:srgbClr val="9EBCDA"/>
            </a:solidFill>
            <a:ln>
              <a:noFill/>
            </a:ln>
          </p:spPr>
          <p:style>
            <a:lnRef idx="0">
              <a:scrgbClr r="0" g="0" b="0"/>
            </a:lnRef>
            <a:fillRef idx="0">
              <a:scrgbClr r="0" g="0" b="0"/>
            </a:fillRef>
            <a:effectRef idx="0">
              <a:scrgbClr r="0" g="0" b="0"/>
            </a:effectRef>
            <a:fontRef idx="minor"/>
          </p:style>
        </p:sp>
        <p:sp>
          <p:nvSpPr>
            <p:cNvPr id="116" name="CustomShape 11"/>
            <p:cNvSpPr/>
            <p:nvPr/>
          </p:nvSpPr>
          <p:spPr>
            <a:xfrm rot="5400000">
              <a:off x="8193303" y="3872188"/>
              <a:ext cx="580669" cy="435490"/>
            </a:xfrm>
            <a:prstGeom prst="rect">
              <a:avLst/>
            </a:prstGeom>
            <a:solidFill>
              <a:srgbClr val="9EBCDA"/>
            </a:solidFill>
            <a:ln>
              <a:noFill/>
            </a:ln>
          </p:spPr>
          <p:style>
            <a:lnRef idx="0">
              <a:scrgbClr r="0" g="0" b="0"/>
            </a:lnRef>
            <a:fillRef idx="0">
              <a:scrgbClr r="0" g="0" b="0"/>
            </a:fillRef>
            <a:effectRef idx="0">
              <a:scrgbClr r="0" g="0" b="0"/>
            </a:effectRef>
            <a:fontRef idx="minor"/>
          </p:style>
        </p:sp>
        <p:sp>
          <p:nvSpPr>
            <p:cNvPr id="117" name="CustomShape 12"/>
            <p:cNvSpPr/>
            <p:nvPr/>
          </p:nvSpPr>
          <p:spPr>
            <a:xfrm rot="5400000">
              <a:off x="7695599" y="5089047"/>
              <a:ext cx="580669" cy="435490"/>
            </a:xfrm>
            <a:prstGeom prst="rect">
              <a:avLst/>
            </a:prstGeom>
            <a:solidFill>
              <a:srgbClr val="9EBCDA"/>
            </a:solidFill>
            <a:ln>
              <a:noFill/>
            </a:ln>
          </p:spPr>
          <p:style>
            <a:lnRef idx="0">
              <a:scrgbClr r="0" g="0" b="0"/>
            </a:lnRef>
            <a:fillRef idx="0">
              <a:scrgbClr r="0" g="0" b="0"/>
            </a:fillRef>
            <a:effectRef idx="0">
              <a:scrgbClr r="0" g="0" b="0"/>
            </a:effectRef>
            <a:fontRef idx="minor"/>
          </p:style>
        </p:sp>
        <p:sp>
          <p:nvSpPr>
            <p:cNvPr id="118" name="CustomShape 13"/>
            <p:cNvSpPr/>
            <p:nvPr/>
          </p:nvSpPr>
          <p:spPr>
            <a:xfrm rot="13500000">
              <a:off x="8135991" y="3428110"/>
              <a:ext cx="331811" cy="124426"/>
            </a:xfrm>
            <a:custGeom>
              <a:avLst/>
              <a:gdLst/>
              <a:ahLst/>
              <a:cxnLst/>
              <a:rect l="0" t="0" r="r" b="b"/>
              <a:pathLst>
                <a:path w="1018" h="510">
                  <a:moveTo>
                    <a:pt x="0" y="126"/>
                  </a:moveTo>
                  <a:lnTo>
                    <a:pt x="761" y="127"/>
                  </a:lnTo>
                  <a:lnTo>
                    <a:pt x="761" y="0"/>
                  </a:lnTo>
                  <a:lnTo>
                    <a:pt x="1017" y="253"/>
                  </a:lnTo>
                  <a:lnTo>
                    <a:pt x="761" y="509"/>
                  </a:lnTo>
                  <a:lnTo>
                    <a:pt x="761" y="380"/>
                  </a:lnTo>
                  <a:lnTo>
                    <a:pt x="0" y="381"/>
                  </a:lnTo>
                  <a:lnTo>
                    <a:pt x="0" y="126"/>
                  </a:lnTo>
                </a:path>
              </a:pathLst>
            </a:custGeom>
            <a:solidFill>
              <a:srgbClr val="ECE7F2"/>
            </a:solidFill>
            <a:ln>
              <a:noFill/>
            </a:ln>
          </p:spPr>
          <p:style>
            <a:lnRef idx="0">
              <a:scrgbClr r="0" g="0" b="0"/>
            </a:lnRef>
            <a:fillRef idx="0">
              <a:scrgbClr r="0" g="0" b="0"/>
            </a:fillRef>
            <a:effectRef idx="0">
              <a:scrgbClr r="0" g="0" b="0"/>
            </a:effectRef>
            <a:fontRef idx="minor"/>
          </p:style>
        </p:sp>
        <p:sp>
          <p:nvSpPr>
            <p:cNvPr id="119" name="CustomShape 14"/>
            <p:cNvSpPr/>
            <p:nvPr/>
          </p:nvSpPr>
          <p:spPr>
            <a:xfrm rot="18900000">
              <a:off x="7547258" y="3407698"/>
              <a:ext cx="248852" cy="165905"/>
            </a:xfrm>
            <a:custGeom>
              <a:avLst/>
              <a:gdLst/>
              <a:ahLst/>
              <a:cxnLst/>
              <a:rect l="0" t="0" r="r" b="b"/>
              <a:pathLst>
                <a:path w="1018" h="510">
                  <a:moveTo>
                    <a:pt x="0" y="126"/>
                  </a:moveTo>
                  <a:lnTo>
                    <a:pt x="762" y="127"/>
                  </a:lnTo>
                  <a:lnTo>
                    <a:pt x="762" y="0"/>
                  </a:lnTo>
                  <a:lnTo>
                    <a:pt x="1017" y="253"/>
                  </a:lnTo>
                  <a:lnTo>
                    <a:pt x="762" y="509"/>
                  </a:lnTo>
                  <a:lnTo>
                    <a:pt x="762" y="380"/>
                  </a:lnTo>
                  <a:lnTo>
                    <a:pt x="0" y="381"/>
                  </a:lnTo>
                  <a:lnTo>
                    <a:pt x="0" y="126"/>
                  </a:lnTo>
                </a:path>
              </a:pathLst>
            </a:custGeom>
            <a:solidFill>
              <a:srgbClr val="ECE7F2"/>
            </a:solidFill>
            <a:ln>
              <a:noFill/>
            </a:ln>
          </p:spPr>
          <p:style>
            <a:lnRef idx="0">
              <a:scrgbClr r="0" g="0" b="0"/>
            </a:lnRef>
            <a:fillRef idx="0">
              <a:scrgbClr r="0" g="0" b="0"/>
            </a:fillRef>
            <a:effectRef idx="0">
              <a:scrgbClr r="0" g="0" b="0"/>
            </a:effectRef>
            <a:fontRef idx="minor"/>
          </p:style>
        </p:sp>
        <p:sp>
          <p:nvSpPr>
            <p:cNvPr id="120" name="CustomShape 15"/>
            <p:cNvSpPr/>
            <p:nvPr/>
          </p:nvSpPr>
          <p:spPr>
            <a:xfrm rot="13500000">
              <a:off x="7519496" y="4667828"/>
              <a:ext cx="331811" cy="124426"/>
            </a:xfrm>
            <a:custGeom>
              <a:avLst/>
              <a:gdLst/>
              <a:ahLst/>
              <a:cxnLst/>
              <a:rect l="0" t="0" r="r" b="b"/>
              <a:pathLst>
                <a:path w="1017" h="510">
                  <a:moveTo>
                    <a:pt x="0" y="126"/>
                  </a:moveTo>
                  <a:lnTo>
                    <a:pt x="761" y="127"/>
                  </a:lnTo>
                  <a:lnTo>
                    <a:pt x="761" y="0"/>
                  </a:lnTo>
                  <a:lnTo>
                    <a:pt x="1016" y="253"/>
                  </a:lnTo>
                  <a:lnTo>
                    <a:pt x="761" y="509"/>
                  </a:lnTo>
                  <a:lnTo>
                    <a:pt x="761" y="380"/>
                  </a:lnTo>
                  <a:lnTo>
                    <a:pt x="0" y="381"/>
                  </a:lnTo>
                  <a:lnTo>
                    <a:pt x="0" y="126"/>
                  </a:lnTo>
                </a:path>
              </a:pathLst>
            </a:custGeom>
            <a:solidFill>
              <a:srgbClr val="ECE7F2"/>
            </a:solidFill>
            <a:ln>
              <a:noFill/>
            </a:ln>
          </p:spPr>
          <p:style>
            <a:lnRef idx="0">
              <a:scrgbClr r="0" g="0" b="0"/>
            </a:lnRef>
            <a:fillRef idx="0">
              <a:scrgbClr r="0" g="0" b="0"/>
            </a:fillRef>
            <a:effectRef idx="0">
              <a:scrgbClr r="0" g="0" b="0"/>
            </a:effectRef>
            <a:fontRef idx="minor"/>
          </p:style>
        </p:sp>
        <p:sp>
          <p:nvSpPr>
            <p:cNvPr id="121" name="CustomShape 16"/>
            <p:cNvSpPr/>
            <p:nvPr/>
          </p:nvSpPr>
          <p:spPr>
            <a:xfrm rot="18900000">
              <a:off x="8184328" y="4630760"/>
              <a:ext cx="248852" cy="165905"/>
            </a:xfrm>
            <a:custGeom>
              <a:avLst/>
              <a:gdLst/>
              <a:ahLst/>
              <a:cxnLst/>
              <a:rect l="0" t="0" r="r" b="b"/>
              <a:pathLst>
                <a:path w="1018" h="510">
                  <a:moveTo>
                    <a:pt x="0" y="126"/>
                  </a:moveTo>
                  <a:lnTo>
                    <a:pt x="762" y="127"/>
                  </a:lnTo>
                  <a:lnTo>
                    <a:pt x="762" y="0"/>
                  </a:lnTo>
                  <a:lnTo>
                    <a:pt x="1017" y="254"/>
                  </a:lnTo>
                  <a:lnTo>
                    <a:pt x="762" y="509"/>
                  </a:lnTo>
                  <a:lnTo>
                    <a:pt x="762" y="380"/>
                  </a:lnTo>
                  <a:lnTo>
                    <a:pt x="0" y="381"/>
                  </a:lnTo>
                  <a:lnTo>
                    <a:pt x="0" y="126"/>
                  </a:lnTo>
                </a:path>
              </a:pathLst>
            </a:custGeom>
            <a:solidFill>
              <a:srgbClr val="ECE7F2"/>
            </a:solidFill>
            <a:ln>
              <a:noFill/>
            </a:ln>
          </p:spPr>
          <p:style>
            <a:lnRef idx="0">
              <a:scrgbClr r="0" g="0" b="0"/>
            </a:lnRef>
            <a:fillRef idx="0">
              <a:scrgbClr r="0" g="0" b="0"/>
            </a:fillRef>
            <a:effectRef idx="0">
              <a:scrgbClr r="0" g="0" b="0"/>
            </a:effectRef>
            <a:fontRef idx="minor"/>
          </p:style>
        </p:sp>
      </p:grpSp>
      <p:sp>
        <p:nvSpPr>
          <p:cNvPr id="122" name="CustomShape 17"/>
          <p:cNvSpPr/>
          <p:nvPr/>
        </p:nvSpPr>
        <p:spPr>
          <a:xfrm rot="5400000">
            <a:off x="7302383" y="2937325"/>
            <a:ext cx="165905" cy="124426"/>
          </a:xfrm>
          <a:prstGeom prst="rect">
            <a:avLst/>
          </a:prstGeom>
          <a:solidFill>
            <a:srgbClr val="2B8CBE"/>
          </a:solidFill>
          <a:ln>
            <a:noFill/>
          </a:ln>
        </p:spPr>
        <p:style>
          <a:lnRef idx="0">
            <a:scrgbClr r="0" g="0" b="0"/>
          </a:lnRef>
          <a:fillRef idx="0">
            <a:scrgbClr r="0" g="0" b="0"/>
          </a:fillRef>
          <a:effectRef idx="0">
            <a:scrgbClr r="0" g="0" b="0"/>
          </a:effectRef>
          <a:fontRef idx="minor"/>
        </p:style>
      </p:sp>
      <p:sp>
        <p:nvSpPr>
          <p:cNvPr id="123" name="CustomShape 18"/>
          <p:cNvSpPr/>
          <p:nvPr/>
        </p:nvSpPr>
        <p:spPr>
          <a:xfrm rot="5400000">
            <a:off x="7302873" y="3185858"/>
            <a:ext cx="165905" cy="124426"/>
          </a:xfrm>
          <a:prstGeom prst="rect">
            <a:avLst/>
          </a:prstGeom>
          <a:solidFill>
            <a:srgbClr val="9EBCDA"/>
          </a:solidFill>
          <a:ln>
            <a:noFill/>
          </a:ln>
        </p:spPr>
        <p:style>
          <a:lnRef idx="0">
            <a:scrgbClr r="0" g="0" b="0"/>
          </a:lnRef>
          <a:fillRef idx="0">
            <a:scrgbClr r="0" g="0" b="0"/>
          </a:fillRef>
          <a:effectRef idx="0">
            <a:scrgbClr r="0" g="0" b="0"/>
          </a:effectRef>
          <a:fontRef idx="minor"/>
        </p:style>
      </p:sp>
      <p:sp>
        <p:nvSpPr>
          <p:cNvPr id="124" name="TextShape 19"/>
          <p:cNvSpPr txBox="1"/>
          <p:nvPr/>
        </p:nvSpPr>
        <p:spPr>
          <a:xfrm>
            <a:off x="7572463" y="2832653"/>
            <a:ext cx="3171927" cy="264534"/>
          </a:xfrm>
          <a:prstGeom prst="rect">
            <a:avLst/>
          </a:prstGeom>
          <a:noFill/>
          <a:ln>
            <a:noFill/>
          </a:ln>
        </p:spPr>
        <p:txBody>
          <a:bodyPr lIns="68580" tIns="34290" rIns="68580" bIns="34290"/>
          <a:lstStyle/>
          <a:p>
            <a:r>
              <a:rPr lang="en-US" sz="900" spc="-1" dirty="0">
                <a:latin typeface="Roboto"/>
              </a:rPr>
              <a:t>Valid block: Witnessed by a quorum of support servers</a:t>
            </a:r>
          </a:p>
        </p:txBody>
      </p:sp>
      <p:sp>
        <p:nvSpPr>
          <p:cNvPr id="125" name="TextShape 20"/>
          <p:cNvSpPr txBox="1"/>
          <p:nvPr/>
        </p:nvSpPr>
        <p:spPr>
          <a:xfrm>
            <a:off x="7447303" y="3099148"/>
            <a:ext cx="1892006" cy="264534"/>
          </a:xfrm>
          <a:prstGeom prst="rect">
            <a:avLst/>
          </a:prstGeom>
          <a:noFill/>
          <a:ln>
            <a:noFill/>
          </a:ln>
        </p:spPr>
        <p:txBody>
          <a:bodyPr lIns="68580" tIns="34290" rIns="68580" bIns="34290"/>
          <a:lstStyle/>
          <a:p>
            <a:r>
              <a:rPr lang="en-US" sz="900" spc="-1" dirty="0">
                <a:latin typeface="Roboto"/>
              </a:rPr>
              <a:t>   Not yet valid block</a:t>
            </a:r>
          </a:p>
        </p:txBody>
      </p:sp>
      <p:sp>
        <p:nvSpPr>
          <p:cNvPr id="8" name="Title 7">
            <a:extLst>
              <a:ext uri="{FF2B5EF4-FFF2-40B4-BE49-F238E27FC236}">
                <a16:creationId xmlns:a16="http://schemas.microsoft.com/office/drawing/2014/main" id="{838778A3-7D8A-4968-9D75-680CEAA19161}"/>
              </a:ext>
            </a:extLst>
          </p:cNvPr>
          <p:cNvSpPr>
            <a:spLocks noGrp="1"/>
          </p:cNvSpPr>
          <p:nvPr>
            <p:ph type="title"/>
          </p:nvPr>
        </p:nvSpPr>
        <p:spPr/>
        <p:txBody>
          <a:bodyPr>
            <a:normAutofit/>
          </a:bodyPr>
          <a:lstStyle/>
          <a:p>
            <a:r>
              <a:rPr lang="en-US" dirty="0"/>
              <a:t>Proof-of-Witness to persist blocks securely</a:t>
            </a:r>
          </a:p>
        </p:txBody>
      </p:sp>
      <p:sp>
        <p:nvSpPr>
          <p:cNvPr id="2" name="Footer Placeholder 1"/>
          <p:cNvSpPr>
            <a:spLocks noGrp="1"/>
          </p:cNvSpPr>
          <p:nvPr>
            <p:ph type="ftr" sz="quarter" idx="11"/>
          </p:nvPr>
        </p:nvSpPr>
        <p:spPr/>
        <p:txBody>
          <a:bodyPr/>
          <a:lstStyle/>
          <a:p>
            <a:r>
              <a:rPr lang="en-US"/>
              <a:t>http://www.cs.cornell.edu/courses/cs5412/2022sp</a:t>
            </a:r>
          </a:p>
        </p:txBody>
      </p:sp>
      <p:sp>
        <p:nvSpPr>
          <p:cNvPr id="3" name="Slide Number Placeholder 2"/>
          <p:cNvSpPr>
            <a:spLocks noGrp="1"/>
          </p:cNvSpPr>
          <p:nvPr>
            <p:ph type="sldNum" sz="quarter" idx="12"/>
          </p:nvPr>
        </p:nvSpPr>
        <p:spPr/>
        <p:txBody>
          <a:bodyPr/>
          <a:lstStyle/>
          <a:p>
            <a:fld id="{3C974458-8A97-4835-BF79-1FB6D7856C21}" type="slidenum">
              <a:rPr lang="en-US" smtClean="0"/>
              <a:t>45</a:t>
            </a:fld>
            <a:endParaRPr lang="en-US"/>
          </a:p>
        </p:txBody>
      </p:sp>
    </p:spTree>
    <p:extLst>
      <p:ext uri="{BB962C8B-B14F-4D97-AF65-F5344CB8AC3E}">
        <p14:creationId xmlns:p14="http://schemas.microsoft.com/office/powerpoint/2010/main" val="40371734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Shape 1"/>
          <p:cNvSpPr txBox="1"/>
          <p:nvPr/>
        </p:nvSpPr>
        <p:spPr>
          <a:xfrm>
            <a:off x="2113631" y="176683"/>
            <a:ext cx="7994821" cy="1338674"/>
          </a:xfrm>
          <a:prstGeom prst="rect">
            <a:avLst/>
          </a:prstGeom>
          <a:noFill/>
          <a:ln>
            <a:noFill/>
          </a:ln>
        </p:spPr>
        <p:txBody>
          <a:bodyPr lIns="0" tIns="0" rIns="0" bIns="0" anchor="ctr"/>
          <a:lstStyle/>
          <a:p>
            <a:pPr algn="ctr"/>
            <a:r>
              <a:rPr lang="en-US" sz="3400" i="1" spc="-1" dirty="0">
                <a:solidFill>
                  <a:srgbClr val="0000FF"/>
                </a:solidFill>
                <a:latin typeface="Roboto"/>
              </a:rPr>
              <a:t>The </a:t>
            </a:r>
            <a:r>
              <a:rPr lang="en-US" sz="3400" i="1" u="sng" spc="-1" dirty="0">
                <a:solidFill>
                  <a:srgbClr val="0000FF"/>
                </a:solidFill>
                <a:latin typeface="Roboto"/>
              </a:rPr>
              <a:t>Support</a:t>
            </a:r>
            <a:r>
              <a:rPr lang="en-US" sz="3400" i="1" spc="-1" dirty="0">
                <a:solidFill>
                  <a:srgbClr val="0000FF"/>
                </a:solidFill>
                <a:latin typeface="Roboto"/>
              </a:rPr>
              <a:t> </a:t>
            </a:r>
            <a:r>
              <a:rPr lang="en-US" sz="3400" i="1" u="sng" spc="-1" dirty="0" err="1">
                <a:solidFill>
                  <a:srgbClr val="0000FF"/>
                </a:solidFill>
                <a:latin typeface="Roboto"/>
              </a:rPr>
              <a:t>Blockchain</a:t>
            </a:r>
            <a:r>
              <a:rPr lang="en-US" sz="3400" spc="-1" dirty="0">
                <a:solidFill>
                  <a:srgbClr val="0000FF"/>
                </a:solidFill>
                <a:latin typeface="Roboto"/>
              </a:rPr>
              <a:t> reduces sensor storage needs</a:t>
            </a:r>
          </a:p>
        </p:txBody>
      </p:sp>
      <p:sp>
        <p:nvSpPr>
          <p:cNvPr id="127" name="TextShape 2"/>
          <p:cNvSpPr txBox="1"/>
          <p:nvPr/>
        </p:nvSpPr>
        <p:spPr>
          <a:xfrm>
            <a:off x="1883218" y="5384416"/>
            <a:ext cx="8480089" cy="439257"/>
          </a:xfrm>
          <a:prstGeom prst="rect">
            <a:avLst/>
          </a:prstGeom>
          <a:noFill/>
          <a:ln>
            <a:noFill/>
          </a:ln>
        </p:spPr>
        <p:txBody>
          <a:bodyPr lIns="0" tIns="0" rIns="0" bIns="0">
            <a:noAutofit/>
          </a:bodyPr>
          <a:lstStyle/>
          <a:p>
            <a:pPr algn="ctr">
              <a:spcBef>
                <a:spcPts val="1080"/>
              </a:spcBef>
            </a:pPr>
            <a:r>
              <a:rPr lang="en-US" sz="2000" spc="-1" dirty="0">
                <a:latin typeface="Roboto"/>
              </a:rPr>
              <a:t>Allows regular peers to discard old blocks when storage space is low</a:t>
            </a:r>
          </a:p>
        </p:txBody>
      </p:sp>
      <p:grpSp>
        <p:nvGrpSpPr>
          <p:cNvPr id="4" name="Group 3">
            <a:extLst>
              <a:ext uri="{FF2B5EF4-FFF2-40B4-BE49-F238E27FC236}">
                <a16:creationId xmlns:a16="http://schemas.microsoft.com/office/drawing/2014/main" id="{787BADE9-FC0A-431A-BEA0-0E8000BC44F3}"/>
              </a:ext>
            </a:extLst>
          </p:cNvPr>
          <p:cNvGrpSpPr/>
          <p:nvPr/>
        </p:nvGrpSpPr>
        <p:grpSpPr>
          <a:xfrm flipH="1">
            <a:off x="3431411" y="2095648"/>
            <a:ext cx="5024059" cy="3048350"/>
            <a:chOff x="3431411" y="2095648"/>
            <a:chExt cx="5024059" cy="3048350"/>
          </a:xfrm>
        </p:grpSpPr>
        <p:sp>
          <p:nvSpPr>
            <p:cNvPr id="128" name="CustomShape 3"/>
            <p:cNvSpPr/>
            <p:nvPr/>
          </p:nvSpPr>
          <p:spPr>
            <a:xfrm>
              <a:off x="3835794" y="2095648"/>
              <a:ext cx="715448" cy="953956"/>
            </a:xfrm>
            <a:custGeom>
              <a:avLst/>
              <a:gdLst/>
              <a:ahLst/>
              <a:cxnLst/>
              <a:rect l="0" t="0" r="r" b="b"/>
              <a:pathLst>
                <a:path w="2923" h="2923">
                  <a:moveTo>
                    <a:pt x="487" y="0"/>
                  </a:moveTo>
                  <a:cubicBezTo>
                    <a:pt x="243" y="0"/>
                    <a:pt x="0" y="243"/>
                    <a:pt x="0" y="487"/>
                  </a:cubicBezTo>
                  <a:lnTo>
                    <a:pt x="0" y="2435"/>
                  </a:lnTo>
                  <a:cubicBezTo>
                    <a:pt x="0" y="2678"/>
                    <a:pt x="243" y="2922"/>
                    <a:pt x="487" y="2922"/>
                  </a:cubicBezTo>
                  <a:lnTo>
                    <a:pt x="2435" y="2922"/>
                  </a:lnTo>
                  <a:cubicBezTo>
                    <a:pt x="2678" y="2922"/>
                    <a:pt x="2922" y="2678"/>
                    <a:pt x="2922" y="2435"/>
                  </a:cubicBezTo>
                  <a:lnTo>
                    <a:pt x="2922" y="487"/>
                  </a:lnTo>
                  <a:cubicBezTo>
                    <a:pt x="2922" y="243"/>
                    <a:pt x="2678" y="0"/>
                    <a:pt x="2435" y="0"/>
                  </a:cubicBezTo>
                  <a:lnTo>
                    <a:pt x="487"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29" name="CustomShape 4"/>
            <p:cNvSpPr/>
            <p:nvPr/>
          </p:nvSpPr>
          <p:spPr>
            <a:xfrm>
              <a:off x="4800094" y="2096301"/>
              <a:ext cx="715448" cy="953956"/>
            </a:xfrm>
            <a:custGeom>
              <a:avLst/>
              <a:gdLst/>
              <a:ahLst/>
              <a:cxnLst/>
              <a:rect l="0" t="0" r="r" b="b"/>
              <a:pathLst>
                <a:path w="2923" h="2923">
                  <a:moveTo>
                    <a:pt x="487" y="0"/>
                  </a:moveTo>
                  <a:cubicBezTo>
                    <a:pt x="243" y="0"/>
                    <a:pt x="0" y="243"/>
                    <a:pt x="0" y="487"/>
                  </a:cubicBezTo>
                  <a:lnTo>
                    <a:pt x="0" y="2435"/>
                  </a:lnTo>
                  <a:cubicBezTo>
                    <a:pt x="0" y="2678"/>
                    <a:pt x="243" y="2922"/>
                    <a:pt x="487" y="2922"/>
                  </a:cubicBezTo>
                  <a:lnTo>
                    <a:pt x="2435" y="2922"/>
                  </a:lnTo>
                  <a:cubicBezTo>
                    <a:pt x="2678" y="2922"/>
                    <a:pt x="2922" y="2678"/>
                    <a:pt x="2922" y="2435"/>
                  </a:cubicBezTo>
                  <a:lnTo>
                    <a:pt x="2922" y="487"/>
                  </a:lnTo>
                  <a:cubicBezTo>
                    <a:pt x="2922" y="243"/>
                    <a:pt x="2678" y="0"/>
                    <a:pt x="2435" y="0"/>
                  </a:cubicBezTo>
                  <a:lnTo>
                    <a:pt x="487"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30" name="CustomShape 5"/>
            <p:cNvSpPr/>
            <p:nvPr/>
          </p:nvSpPr>
          <p:spPr>
            <a:xfrm>
              <a:off x="5795500" y="2096301"/>
              <a:ext cx="715448" cy="953956"/>
            </a:xfrm>
            <a:custGeom>
              <a:avLst/>
              <a:gdLst/>
              <a:ahLst/>
              <a:cxnLst/>
              <a:rect l="0" t="0" r="r" b="b"/>
              <a:pathLst>
                <a:path w="2923" h="2923">
                  <a:moveTo>
                    <a:pt x="487" y="0"/>
                  </a:moveTo>
                  <a:cubicBezTo>
                    <a:pt x="243" y="0"/>
                    <a:pt x="0" y="243"/>
                    <a:pt x="0" y="487"/>
                  </a:cubicBezTo>
                  <a:lnTo>
                    <a:pt x="0" y="2435"/>
                  </a:lnTo>
                  <a:cubicBezTo>
                    <a:pt x="0" y="2678"/>
                    <a:pt x="243" y="2922"/>
                    <a:pt x="487" y="2922"/>
                  </a:cubicBezTo>
                  <a:lnTo>
                    <a:pt x="2435" y="2922"/>
                  </a:lnTo>
                  <a:cubicBezTo>
                    <a:pt x="2678" y="2922"/>
                    <a:pt x="2922" y="2678"/>
                    <a:pt x="2922" y="2435"/>
                  </a:cubicBezTo>
                  <a:lnTo>
                    <a:pt x="2922" y="487"/>
                  </a:lnTo>
                  <a:cubicBezTo>
                    <a:pt x="2922" y="243"/>
                    <a:pt x="2678" y="0"/>
                    <a:pt x="2435" y="0"/>
                  </a:cubicBezTo>
                  <a:lnTo>
                    <a:pt x="487"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31" name="CustomShape 6"/>
            <p:cNvSpPr/>
            <p:nvPr/>
          </p:nvSpPr>
          <p:spPr>
            <a:xfrm>
              <a:off x="6728694" y="2095975"/>
              <a:ext cx="715448" cy="953956"/>
            </a:xfrm>
            <a:custGeom>
              <a:avLst/>
              <a:gdLst/>
              <a:ahLst/>
              <a:cxnLst/>
              <a:rect l="0" t="0" r="r" b="b"/>
              <a:pathLst>
                <a:path w="2923" h="2923">
                  <a:moveTo>
                    <a:pt x="487" y="0"/>
                  </a:moveTo>
                  <a:cubicBezTo>
                    <a:pt x="243" y="0"/>
                    <a:pt x="0" y="243"/>
                    <a:pt x="0" y="487"/>
                  </a:cubicBezTo>
                  <a:lnTo>
                    <a:pt x="0" y="2435"/>
                  </a:lnTo>
                  <a:cubicBezTo>
                    <a:pt x="0" y="2678"/>
                    <a:pt x="243" y="2922"/>
                    <a:pt x="487" y="2922"/>
                  </a:cubicBezTo>
                  <a:lnTo>
                    <a:pt x="2435" y="2922"/>
                  </a:lnTo>
                  <a:cubicBezTo>
                    <a:pt x="2678" y="2922"/>
                    <a:pt x="2922" y="2678"/>
                    <a:pt x="2922" y="2435"/>
                  </a:cubicBezTo>
                  <a:lnTo>
                    <a:pt x="2922" y="487"/>
                  </a:lnTo>
                  <a:cubicBezTo>
                    <a:pt x="2922" y="243"/>
                    <a:pt x="2678" y="0"/>
                    <a:pt x="2435" y="0"/>
                  </a:cubicBezTo>
                  <a:lnTo>
                    <a:pt x="487"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32" name="CustomShape 7"/>
            <p:cNvSpPr/>
            <p:nvPr/>
          </p:nvSpPr>
          <p:spPr>
            <a:xfrm>
              <a:off x="7661887" y="2095648"/>
              <a:ext cx="715448" cy="953956"/>
            </a:xfrm>
            <a:custGeom>
              <a:avLst/>
              <a:gdLst/>
              <a:ahLst/>
              <a:cxnLst/>
              <a:rect l="0" t="0" r="r" b="b"/>
              <a:pathLst>
                <a:path w="2923" h="2923">
                  <a:moveTo>
                    <a:pt x="487" y="0"/>
                  </a:moveTo>
                  <a:cubicBezTo>
                    <a:pt x="243" y="0"/>
                    <a:pt x="0" y="243"/>
                    <a:pt x="0" y="487"/>
                  </a:cubicBezTo>
                  <a:lnTo>
                    <a:pt x="0" y="2435"/>
                  </a:lnTo>
                  <a:cubicBezTo>
                    <a:pt x="0" y="2678"/>
                    <a:pt x="243" y="2922"/>
                    <a:pt x="487" y="2922"/>
                  </a:cubicBezTo>
                  <a:lnTo>
                    <a:pt x="2435" y="2922"/>
                  </a:lnTo>
                  <a:cubicBezTo>
                    <a:pt x="2678" y="2922"/>
                    <a:pt x="2922" y="2678"/>
                    <a:pt x="2922" y="2435"/>
                  </a:cubicBezTo>
                  <a:lnTo>
                    <a:pt x="2922" y="487"/>
                  </a:lnTo>
                  <a:cubicBezTo>
                    <a:pt x="2922" y="243"/>
                    <a:pt x="2678" y="0"/>
                    <a:pt x="2435" y="0"/>
                  </a:cubicBezTo>
                  <a:lnTo>
                    <a:pt x="487"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33" name="CustomShape 8"/>
            <p:cNvSpPr/>
            <p:nvPr/>
          </p:nvSpPr>
          <p:spPr>
            <a:xfrm>
              <a:off x="5764393" y="4231518"/>
              <a:ext cx="248852" cy="331811"/>
            </a:xfrm>
            <a:custGeom>
              <a:avLst/>
              <a:gdLst/>
              <a:ahLst/>
              <a:cxnLst/>
              <a:rect l="0" t="0" r="r" b="b"/>
              <a:pathLst>
                <a:path w="1018" h="1018">
                  <a:moveTo>
                    <a:pt x="169" y="0"/>
                  </a:moveTo>
                  <a:cubicBezTo>
                    <a:pt x="84" y="0"/>
                    <a:pt x="0" y="84"/>
                    <a:pt x="0" y="169"/>
                  </a:cubicBezTo>
                  <a:lnTo>
                    <a:pt x="0" y="847"/>
                  </a:lnTo>
                  <a:cubicBezTo>
                    <a:pt x="0" y="932"/>
                    <a:pt x="84" y="1017"/>
                    <a:pt x="169" y="1017"/>
                  </a:cubicBezTo>
                  <a:lnTo>
                    <a:pt x="847" y="1017"/>
                  </a:lnTo>
                  <a:cubicBezTo>
                    <a:pt x="932" y="1017"/>
                    <a:pt x="1017" y="932"/>
                    <a:pt x="1017" y="847"/>
                  </a:cubicBezTo>
                  <a:lnTo>
                    <a:pt x="1017" y="169"/>
                  </a:lnTo>
                  <a:cubicBezTo>
                    <a:pt x="1017" y="84"/>
                    <a:pt x="932" y="0"/>
                    <a:pt x="847" y="0"/>
                  </a:cubicBezTo>
                  <a:lnTo>
                    <a:pt x="169"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34" name="CustomShape 9"/>
            <p:cNvSpPr/>
            <p:nvPr/>
          </p:nvSpPr>
          <p:spPr>
            <a:xfrm>
              <a:off x="6510948" y="4729234"/>
              <a:ext cx="248852" cy="331811"/>
            </a:xfrm>
            <a:custGeom>
              <a:avLst/>
              <a:gdLst/>
              <a:ahLst/>
              <a:cxnLst/>
              <a:rect l="0" t="0" r="r" b="b"/>
              <a:pathLst>
                <a:path w="1018" h="1018">
                  <a:moveTo>
                    <a:pt x="169" y="0"/>
                  </a:moveTo>
                  <a:cubicBezTo>
                    <a:pt x="84" y="0"/>
                    <a:pt x="0" y="84"/>
                    <a:pt x="0" y="169"/>
                  </a:cubicBezTo>
                  <a:lnTo>
                    <a:pt x="0" y="847"/>
                  </a:lnTo>
                  <a:cubicBezTo>
                    <a:pt x="0" y="932"/>
                    <a:pt x="84" y="1017"/>
                    <a:pt x="169" y="1017"/>
                  </a:cubicBezTo>
                  <a:lnTo>
                    <a:pt x="847" y="1017"/>
                  </a:lnTo>
                  <a:cubicBezTo>
                    <a:pt x="932" y="1017"/>
                    <a:pt x="1017" y="932"/>
                    <a:pt x="1017" y="847"/>
                  </a:cubicBezTo>
                  <a:lnTo>
                    <a:pt x="1017" y="169"/>
                  </a:lnTo>
                  <a:cubicBezTo>
                    <a:pt x="1017" y="84"/>
                    <a:pt x="932" y="0"/>
                    <a:pt x="847" y="0"/>
                  </a:cubicBezTo>
                  <a:lnTo>
                    <a:pt x="169"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35" name="CustomShape 10"/>
            <p:cNvSpPr/>
            <p:nvPr/>
          </p:nvSpPr>
          <p:spPr>
            <a:xfrm>
              <a:off x="6510948" y="3775278"/>
              <a:ext cx="248852" cy="331811"/>
            </a:xfrm>
            <a:custGeom>
              <a:avLst/>
              <a:gdLst/>
              <a:ahLst/>
              <a:cxnLst/>
              <a:rect l="0" t="0" r="r" b="b"/>
              <a:pathLst>
                <a:path w="1018" h="1018">
                  <a:moveTo>
                    <a:pt x="169" y="0"/>
                  </a:moveTo>
                  <a:cubicBezTo>
                    <a:pt x="84" y="0"/>
                    <a:pt x="0" y="84"/>
                    <a:pt x="0" y="169"/>
                  </a:cubicBezTo>
                  <a:lnTo>
                    <a:pt x="0" y="847"/>
                  </a:lnTo>
                  <a:cubicBezTo>
                    <a:pt x="0" y="932"/>
                    <a:pt x="84" y="1017"/>
                    <a:pt x="169" y="1017"/>
                  </a:cubicBezTo>
                  <a:lnTo>
                    <a:pt x="847" y="1017"/>
                  </a:lnTo>
                  <a:cubicBezTo>
                    <a:pt x="932" y="1017"/>
                    <a:pt x="1017" y="932"/>
                    <a:pt x="1017" y="847"/>
                  </a:cubicBezTo>
                  <a:lnTo>
                    <a:pt x="1017" y="169"/>
                  </a:lnTo>
                  <a:cubicBezTo>
                    <a:pt x="1017" y="84"/>
                    <a:pt x="932" y="0"/>
                    <a:pt x="847" y="0"/>
                  </a:cubicBezTo>
                  <a:lnTo>
                    <a:pt x="169"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36" name="CustomShape 11"/>
            <p:cNvSpPr/>
            <p:nvPr/>
          </p:nvSpPr>
          <p:spPr>
            <a:xfrm>
              <a:off x="7226396" y="4148565"/>
              <a:ext cx="248852" cy="331811"/>
            </a:xfrm>
            <a:custGeom>
              <a:avLst/>
              <a:gdLst/>
              <a:ahLst/>
              <a:cxnLst/>
              <a:rect l="0" t="0" r="r" b="b"/>
              <a:pathLst>
                <a:path w="1018" h="1018">
                  <a:moveTo>
                    <a:pt x="169" y="0"/>
                  </a:moveTo>
                  <a:cubicBezTo>
                    <a:pt x="84" y="0"/>
                    <a:pt x="0" y="84"/>
                    <a:pt x="0" y="169"/>
                  </a:cubicBezTo>
                  <a:lnTo>
                    <a:pt x="0" y="847"/>
                  </a:lnTo>
                  <a:cubicBezTo>
                    <a:pt x="0" y="932"/>
                    <a:pt x="84" y="1017"/>
                    <a:pt x="169" y="1017"/>
                  </a:cubicBezTo>
                  <a:lnTo>
                    <a:pt x="847" y="1017"/>
                  </a:lnTo>
                  <a:cubicBezTo>
                    <a:pt x="932" y="1017"/>
                    <a:pt x="1017" y="932"/>
                    <a:pt x="1017" y="847"/>
                  </a:cubicBezTo>
                  <a:lnTo>
                    <a:pt x="1017" y="169"/>
                  </a:lnTo>
                  <a:cubicBezTo>
                    <a:pt x="1017" y="84"/>
                    <a:pt x="932" y="0"/>
                    <a:pt x="847" y="0"/>
                  </a:cubicBezTo>
                  <a:lnTo>
                    <a:pt x="169"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37" name="CustomShape 12"/>
            <p:cNvSpPr/>
            <p:nvPr/>
          </p:nvSpPr>
          <p:spPr>
            <a:xfrm>
              <a:off x="7910738" y="4148565"/>
              <a:ext cx="248852" cy="331811"/>
            </a:xfrm>
            <a:custGeom>
              <a:avLst/>
              <a:gdLst/>
              <a:ahLst/>
              <a:cxnLst/>
              <a:rect l="0" t="0" r="r" b="b"/>
              <a:pathLst>
                <a:path w="1018" h="1018">
                  <a:moveTo>
                    <a:pt x="169" y="0"/>
                  </a:moveTo>
                  <a:cubicBezTo>
                    <a:pt x="84" y="0"/>
                    <a:pt x="0" y="84"/>
                    <a:pt x="0" y="169"/>
                  </a:cubicBezTo>
                  <a:lnTo>
                    <a:pt x="0" y="847"/>
                  </a:lnTo>
                  <a:cubicBezTo>
                    <a:pt x="0" y="932"/>
                    <a:pt x="84" y="1017"/>
                    <a:pt x="169" y="1017"/>
                  </a:cubicBezTo>
                  <a:lnTo>
                    <a:pt x="847" y="1017"/>
                  </a:lnTo>
                  <a:cubicBezTo>
                    <a:pt x="932" y="1017"/>
                    <a:pt x="1017" y="932"/>
                    <a:pt x="1017" y="847"/>
                  </a:cubicBezTo>
                  <a:lnTo>
                    <a:pt x="1017" y="169"/>
                  </a:lnTo>
                  <a:cubicBezTo>
                    <a:pt x="1017" y="84"/>
                    <a:pt x="932" y="0"/>
                    <a:pt x="847" y="0"/>
                  </a:cubicBezTo>
                  <a:lnTo>
                    <a:pt x="169"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38" name="Line 13"/>
            <p:cNvSpPr/>
            <p:nvPr/>
          </p:nvSpPr>
          <p:spPr>
            <a:xfrm flipH="1" flipV="1">
              <a:off x="7879633" y="3153134"/>
              <a:ext cx="93319" cy="871003"/>
            </a:xfrm>
            <a:prstGeom prst="line">
              <a:avLst/>
            </a:prstGeom>
            <a:ln w="12600">
              <a:solidFill>
                <a:srgbClr val="000000"/>
              </a:solidFill>
              <a:custDash>
                <a:ds d="500000" sp="500000"/>
              </a:custDash>
              <a:round/>
              <a:headEnd type="triangle" w="med" len="med"/>
            </a:ln>
          </p:spPr>
          <p:style>
            <a:lnRef idx="0">
              <a:scrgbClr r="0" g="0" b="0"/>
            </a:lnRef>
            <a:fillRef idx="0">
              <a:scrgbClr r="0" g="0" b="0"/>
            </a:fillRef>
            <a:effectRef idx="0">
              <a:scrgbClr r="0" g="0" b="0"/>
            </a:effectRef>
            <a:fontRef idx="minor"/>
          </p:style>
        </p:sp>
        <p:sp>
          <p:nvSpPr>
            <p:cNvPr id="139" name="Line 14"/>
            <p:cNvSpPr/>
            <p:nvPr/>
          </p:nvSpPr>
          <p:spPr>
            <a:xfrm flipH="1" flipV="1">
              <a:off x="7195291" y="3153134"/>
              <a:ext cx="93319" cy="871003"/>
            </a:xfrm>
            <a:prstGeom prst="line">
              <a:avLst/>
            </a:prstGeom>
            <a:ln w="12600">
              <a:solidFill>
                <a:srgbClr val="000000"/>
              </a:solidFill>
              <a:custDash>
                <a:ds d="500000" sp="500000"/>
              </a:custDash>
              <a:round/>
              <a:headEnd type="triangle" w="med" len="med"/>
            </a:ln>
          </p:spPr>
          <p:style>
            <a:lnRef idx="0">
              <a:scrgbClr r="0" g="0" b="0"/>
            </a:lnRef>
            <a:fillRef idx="0">
              <a:scrgbClr r="0" g="0" b="0"/>
            </a:fillRef>
            <a:effectRef idx="0">
              <a:scrgbClr r="0" g="0" b="0"/>
            </a:effectRef>
            <a:fontRef idx="minor"/>
          </p:style>
        </p:sp>
        <p:sp>
          <p:nvSpPr>
            <p:cNvPr id="140" name="Line 15"/>
            <p:cNvSpPr/>
            <p:nvPr/>
          </p:nvSpPr>
          <p:spPr>
            <a:xfrm flipH="1" flipV="1">
              <a:off x="6417630" y="3070179"/>
              <a:ext cx="186639" cy="663622"/>
            </a:xfrm>
            <a:prstGeom prst="line">
              <a:avLst/>
            </a:prstGeom>
            <a:ln w="12600">
              <a:solidFill>
                <a:srgbClr val="000000"/>
              </a:solidFill>
              <a:custDash>
                <a:ds d="500000" sp="500000"/>
              </a:custDash>
              <a:round/>
              <a:headEnd type="triangle" w="med" len="med"/>
            </a:ln>
          </p:spPr>
          <p:style>
            <a:lnRef idx="0">
              <a:scrgbClr r="0" g="0" b="0"/>
            </a:lnRef>
            <a:fillRef idx="0">
              <a:scrgbClr r="0" g="0" b="0"/>
            </a:fillRef>
            <a:effectRef idx="0">
              <a:scrgbClr r="0" g="0" b="0"/>
            </a:effectRef>
            <a:fontRef idx="minor"/>
          </p:style>
        </p:sp>
        <p:sp>
          <p:nvSpPr>
            <p:cNvPr id="141" name="Line 16"/>
            <p:cNvSpPr/>
            <p:nvPr/>
          </p:nvSpPr>
          <p:spPr>
            <a:xfrm flipH="1" flipV="1">
              <a:off x="5546648" y="3070179"/>
              <a:ext cx="1088726" cy="1617578"/>
            </a:xfrm>
            <a:prstGeom prst="line">
              <a:avLst/>
            </a:prstGeom>
            <a:ln w="12600">
              <a:solidFill>
                <a:srgbClr val="000000"/>
              </a:solidFill>
              <a:custDash>
                <a:ds d="500000" sp="500000"/>
              </a:custDash>
              <a:round/>
              <a:headEnd type="triangle" w="med" len="med"/>
            </a:ln>
          </p:spPr>
          <p:style>
            <a:lnRef idx="0">
              <a:scrgbClr r="0" g="0" b="0"/>
            </a:lnRef>
            <a:fillRef idx="0">
              <a:scrgbClr r="0" g="0" b="0"/>
            </a:fillRef>
            <a:effectRef idx="0">
              <a:scrgbClr r="0" g="0" b="0"/>
            </a:effectRef>
            <a:fontRef idx="minor"/>
          </p:style>
        </p:sp>
        <p:sp>
          <p:nvSpPr>
            <p:cNvPr id="142" name="Line 17"/>
            <p:cNvSpPr/>
            <p:nvPr/>
          </p:nvSpPr>
          <p:spPr>
            <a:xfrm flipH="1" flipV="1">
              <a:off x="4582349" y="3070179"/>
              <a:ext cx="1182045" cy="1161338"/>
            </a:xfrm>
            <a:prstGeom prst="line">
              <a:avLst/>
            </a:prstGeom>
            <a:ln w="12600">
              <a:solidFill>
                <a:srgbClr val="000000"/>
              </a:solidFill>
              <a:custDash>
                <a:ds d="500000" sp="500000"/>
              </a:custDash>
              <a:round/>
              <a:headEnd type="triangle" w="med" len="med"/>
            </a:ln>
          </p:spPr>
          <p:style>
            <a:lnRef idx="0">
              <a:scrgbClr r="0" g="0" b="0"/>
            </a:lnRef>
            <a:fillRef idx="0">
              <a:scrgbClr r="0" g="0" b="0"/>
            </a:fillRef>
            <a:effectRef idx="0">
              <a:scrgbClr r="0" g="0" b="0"/>
            </a:effectRef>
            <a:fontRef idx="minor"/>
          </p:style>
        </p:sp>
        <p:sp>
          <p:nvSpPr>
            <p:cNvPr id="143" name="CustomShape 18"/>
            <p:cNvSpPr/>
            <p:nvPr/>
          </p:nvSpPr>
          <p:spPr>
            <a:xfrm>
              <a:off x="4489029" y="4812187"/>
              <a:ext cx="248852" cy="331811"/>
            </a:xfrm>
            <a:custGeom>
              <a:avLst/>
              <a:gdLst/>
              <a:ahLst/>
              <a:cxnLst/>
              <a:rect l="0" t="0" r="r" b="b"/>
              <a:pathLst>
                <a:path w="1018" h="1018">
                  <a:moveTo>
                    <a:pt x="169" y="0"/>
                  </a:moveTo>
                  <a:cubicBezTo>
                    <a:pt x="84" y="0"/>
                    <a:pt x="0" y="84"/>
                    <a:pt x="0" y="169"/>
                  </a:cubicBezTo>
                  <a:lnTo>
                    <a:pt x="0" y="847"/>
                  </a:lnTo>
                  <a:cubicBezTo>
                    <a:pt x="0" y="932"/>
                    <a:pt x="84" y="1017"/>
                    <a:pt x="169" y="1017"/>
                  </a:cubicBezTo>
                  <a:lnTo>
                    <a:pt x="847" y="1017"/>
                  </a:lnTo>
                  <a:cubicBezTo>
                    <a:pt x="932" y="1017"/>
                    <a:pt x="1017" y="932"/>
                    <a:pt x="1017" y="847"/>
                  </a:cubicBezTo>
                  <a:lnTo>
                    <a:pt x="1017" y="169"/>
                  </a:lnTo>
                  <a:cubicBezTo>
                    <a:pt x="1017" y="84"/>
                    <a:pt x="932" y="0"/>
                    <a:pt x="847" y="0"/>
                  </a:cubicBezTo>
                  <a:lnTo>
                    <a:pt x="169"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44" name="CustomShape 19"/>
            <p:cNvSpPr/>
            <p:nvPr/>
          </p:nvSpPr>
          <p:spPr>
            <a:xfrm>
              <a:off x="4489029" y="3858231"/>
              <a:ext cx="248852" cy="331811"/>
            </a:xfrm>
            <a:custGeom>
              <a:avLst/>
              <a:gdLst/>
              <a:ahLst/>
              <a:cxnLst/>
              <a:rect l="0" t="0" r="r" b="b"/>
              <a:pathLst>
                <a:path w="1018" h="1018">
                  <a:moveTo>
                    <a:pt x="169" y="0"/>
                  </a:moveTo>
                  <a:cubicBezTo>
                    <a:pt x="84" y="0"/>
                    <a:pt x="0" y="84"/>
                    <a:pt x="0" y="169"/>
                  </a:cubicBezTo>
                  <a:lnTo>
                    <a:pt x="0" y="847"/>
                  </a:lnTo>
                  <a:cubicBezTo>
                    <a:pt x="0" y="932"/>
                    <a:pt x="84" y="1017"/>
                    <a:pt x="169" y="1017"/>
                  </a:cubicBezTo>
                  <a:lnTo>
                    <a:pt x="847" y="1017"/>
                  </a:lnTo>
                  <a:cubicBezTo>
                    <a:pt x="932" y="1017"/>
                    <a:pt x="1017" y="932"/>
                    <a:pt x="1017" y="847"/>
                  </a:cubicBezTo>
                  <a:lnTo>
                    <a:pt x="1017" y="169"/>
                  </a:lnTo>
                  <a:cubicBezTo>
                    <a:pt x="1017" y="84"/>
                    <a:pt x="932" y="0"/>
                    <a:pt x="847" y="0"/>
                  </a:cubicBezTo>
                  <a:lnTo>
                    <a:pt x="169"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45" name="CustomShape 20"/>
            <p:cNvSpPr/>
            <p:nvPr/>
          </p:nvSpPr>
          <p:spPr>
            <a:xfrm>
              <a:off x="5142264" y="4231518"/>
              <a:ext cx="248852" cy="331811"/>
            </a:xfrm>
            <a:custGeom>
              <a:avLst/>
              <a:gdLst/>
              <a:ahLst/>
              <a:cxnLst/>
              <a:rect l="0" t="0" r="r" b="b"/>
              <a:pathLst>
                <a:path w="1018" h="1018">
                  <a:moveTo>
                    <a:pt x="169" y="0"/>
                  </a:moveTo>
                  <a:cubicBezTo>
                    <a:pt x="84" y="0"/>
                    <a:pt x="0" y="84"/>
                    <a:pt x="0" y="169"/>
                  </a:cubicBezTo>
                  <a:lnTo>
                    <a:pt x="0" y="847"/>
                  </a:lnTo>
                  <a:cubicBezTo>
                    <a:pt x="0" y="932"/>
                    <a:pt x="84" y="1017"/>
                    <a:pt x="169" y="1017"/>
                  </a:cubicBezTo>
                  <a:lnTo>
                    <a:pt x="847" y="1017"/>
                  </a:lnTo>
                  <a:cubicBezTo>
                    <a:pt x="932" y="1017"/>
                    <a:pt x="1017" y="932"/>
                    <a:pt x="1017" y="847"/>
                  </a:cubicBezTo>
                  <a:lnTo>
                    <a:pt x="1017" y="169"/>
                  </a:lnTo>
                  <a:cubicBezTo>
                    <a:pt x="1017" y="84"/>
                    <a:pt x="932" y="0"/>
                    <a:pt x="847" y="0"/>
                  </a:cubicBezTo>
                  <a:lnTo>
                    <a:pt x="169"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46" name="CustomShape 21"/>
            <p:cNvSpPr/>
            <p:nvPr/>
          </p:nvSpPr>
          <p:spPr>
            <a:xfrm>
              <a:off x="3835793" y="4272994"/>
              <a:ext cx="248852" cy="331811"/>
            </a:xfrm>
            <a:custGeom>
              <a:avLst/>
              <a:gdLst/>
              <a:ahLst/>
              <a:cxnLst/>
              <a:rect l="0" t="0" r="r" b="b"/>
              <a:pathLst>
                <a:path w="1018" h="1018">
                  <a:moveTo>
                    <a:pt x="169" y="0"/>
                  </a:moveTo>
                  <a:cubicBezTo>
                    <a:pt x="84" y="0"/>
                    <a:pt x="0" y="84"/>
                    <a:pt x="0" y="169"/>
                  </a:cubicBezTo>
                  <a:lnTo>
                    <a:pt x="0" y="847"/>
                  </a:lnTo>
                  <a:cubicBezTo>
                    <a:pt x="0" y="932"/>
                    <a:pt x="84" y="1017"/>
                    <a:pt x="169" y="1017"/>
                  </a:cubicBezTo>
                  <a:lnTo>
                    <a:pt x="847" y="1017"/>
                  </a:lnTo>
                  <a:cubicBezTo>
                    <a:pt x="932" y="1017"/>
                    <a:pt x="1017" y="932"/>
                    <a:pt x="1017" y="847"/>
                  </a:cubicBezTo>
                  <a:lnTo>
                    <a:pt x="1017" y="169"/>
                  </a:lnTo>
                  <a:cubicBezTo>
                    <a:pt x="1017" y="84"/>
                    <a:pt x="932" y="0"/>
                    <a:pt x="847" y="0"/>
                  </a:cubicBezTo>
                  <a:lnTo>
                    <a:pt x="169" y="0"/>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47" name="CustomShape 22"/>
            <p:cNvSpPr/>
            <p:nvPr/>
          </p:nvSpPr>
          <p:spPr>
            <a:xfrm>
              <a:off x="7475248" y="2489510"/>
              <a:ext cx="155532" cy="207382"/>
            </a:xfrm>
            <a:custGeom>
              <a:avLst/>
              <a:gdLst/>
              <a:ahLst/>
              <a:cxnLst/>
              <a:rect l="0" t="0" r="r" b="b"/>
              <a:pathLst>
                <a:path w="637" h="637">
                  <a:moveTo>
                    <a:pt x="636" y="159"/>
                  </a:moveTo>
                  <a:lnTo>
                    <a:pt x="159" y="159"/>
                  </a:lnTo>
                  <a:lnTo>
                    <a:pt x="159" y="0"/>
                  </a:lnTo>
                  <a:lnTo>
                    <a:pt x="0" y="318"/>
                  </a:lnTo>
                  <a:lnTo>
                    <a:pt x="159" y="636"/>
                  </a:lnTo>
                  <a:lnTo>
                    <a:pt x="159" y="477"/>
                  </a:lnTo>
                  <a:lnTo>
                    <a:pt x="636" y="477"/>
                  </a:lnTo>
                  <a:lnTo>
                    <a:pt x="636" y="159"/>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48" name="CustomShape 23"/>
            <p:cNvSpPr/>
            <p:nvPr/>
          </p:nvSpPr>
          <p:spPr>
            <a:xfrm>
              <a:off x="4582349" y="2448034"/>
              <a:ext cx="155532" cy="207382"/>
            </a:xfrm>
            <a:custGeom>
              <a:avLst/>
              <a:gdLst/>
              <a:ahLst/>
              <a:cxnLst/>
              <a:rect l="0" t="0" r="r" b="b"/>
              <a:pathLst>
                <a:path w="637" h="637">
                  <a:moveTo>
                    <a:pt x="636" y="159"/>
                  </a:moveTo>
                  <a:lnTo>
                    <a:pt x="159" y="159"/>
                  </a:lnTo>
                  <a:lnTo>
                    <a:pt x="159" y="0"/>
                  </a:lnTo>
                  <a:lnTo>
                    <a:pt x="0" y="318"/>
                  </a:lnTo>
                  <a:lnTo>
                    <a:pt x="159" y="636"/>
                  </a:lnTo>
                  <a:lnTo>
                    <a:pt x="159" y="477"/>
                  </a:lnTo>
                  <a:lnTo>
                    <a:pt x="636" y="477"/>
                  </a:lnTo>
                  <a:lnTo>
                    <a:pt x="636" y="159"/>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49" name="CustomShape 24"/>
            <p:cNvSpPr/>
            <p:nvPr/>
          </p:nvSpPr>
          <p:spPr>
            <a:xfrm>
              <a:off x="5577755" y="2448034"/>
              <a:ext cx="155532" cy="207382"/>
            </a:xfrm>
            <a:custGeom>
              <a:avLst/>
              <a:gdLst/>
              <a:ahLst/>
              <a:cxnLst/>
              <a:rect l="0" t="0" r="r" b="b"/>
              <a:pathLst>
                <a:path w="637" h="637">
                  <a:moveTo>
                    <a:pt x="636" y="159"/>
                  </a:moveTo>
                  <a:lnTo>
                    <a:pt x="159" y="159"/>
                  </a:lnTo>
                  <a:lnTo>
                    <a:pt x="159" y="0"/>
                  </a:lnTo>
                  <a:lnTo>
                    <a:pt x="0" y="318"/>
                  </a:lnTo>
                  <a:lnTo>
                    <a:pt x="159" y="636"/>
                  </a:lnTo>
                  <a:lnTo>
                    <a:pt x="159" y="477"/>
                  </a:lnTo>
                  <a:lnTo>
                    <a:pt x="636" y="477"/>
                  </a:lnTo>
                  <a:lnTo>
                    <a:pt x="636" y="159"/>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50" name="CustomShape 25"/>
            <p:cNvSpPr/>
            <p:nvPr/>
          </p:nvSpPr>
          <p:spPr>
            <a:xfrm>
              <a:off x="6542300" y="2448034"/>
              <a:ext cx="124426" cy="207382"/>
            </a:xfrm>
            <a:custGeom>
              <a:avLst/>
              <a:gdLst/>
              <a:ahLst/>
              <a:cxnLst/>
              <a:rect l="0" t="0" r="r" b="b"/>
              <a:pathLst>
                <a:path w="510" h="637">
                  <a:moveTo>
                    <a:pt x="509" y="159"/>
                  </a:moveTo>
                  <a:lnTo>
                    <a:pt x="127" y="159"/>
                  </a:lnTo>
                  <a:lnTo>
                    <a:pt x="127" y="0"/>
                  </a:lnTo>
                  <a:lnTo>
                    <a:pt x="0" y="318"/>
                  </a:lnTo>
                  <a:lnTo>
                    <a:pt x="127" y="636"/>
                  </a:lnTo>
                  <a:lnTo>
                    <a:pt x="127" y="477"/>
                  </a:lnTo>
                  <a:lnTo>
                    <a:pt x="509" y="477"/>
                  </a:lnTo>
                  <a:lnTo>
                    <a:pt x="509" y="159"/>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51" name="CustomShape 26"/>
            <p:cNvSpPr/>
            <p:nvPr/>
          </p:nvSpPr>
          <p:spPr>
            <a:xfrm rot="10799400">
              <a:off x="7537461" y="4231193"/>
              <a:ext cx="248852" cy="165905"/>
            </a:xfrm>
            <a:custGeom>
              <a:avLst/>
              <a:gdLst/>
              <a:ahLst/>
              <a:cxnLst/>
              <a:rect l="0" t="0" r="r" b="b"/>
              <a:pathLst>
                <a:path w="1018" h="510">
                  <a:moveTo>
                    <a:pt x="1017" y="127"/>
                  </a:moveTo>
                  <a:lnTo>
                    <a:pt x="254" y="127"/>
                  </a:lnTo>
                  <a:lnTo>
                    <a:pt x="254" y="0"/>
                  </a:lnTo>
                  <a:lnTo>
                    <a:pt x="0" y="254"/>
                  </a:lnTo>
                  <a:lnTo>
                    <a:pt x="254" y="509"/>
                  </a:lnTo>
                  <a:lnTo>
                    <a:pt x="254" y="381"/>
                  </a:lnTo>
                  <a:lnTo>
                    <a:pt x="1017" y="381"/>
                  </a:lnTo>
                  <a:lnTo>
                    <a:pt x="1017" y="127"/>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52" name="CustomShape 27"/>
            <p:cNvSpPr/>
            <p:nvPr/>
          </p:nvSpPr>
          <p:spPr>
            <a:xfrm rot="12447600">
              <a:off x="6797275" y="4078023"/>
              <a:ext cx="393607" cy="165905"/>
            </a:xfrm>
            <a:custGeom>
              <a:avLst/>
              <a:gdLst/>
              <a:ahLst/>
              <a:cxnLst/>
              <a:rect l="0" t="0" r="r" b="b"/>
              <a:pathLst>
                <a:path w="1608" h="510">
                  <a:moveTo>
                    <a:pt x="1607" y="127"/>
                  </a:moveTo>
                  <a:lnTo>
                    <a:pt x="400" y="127"/>
                  </a:lnTo>
                  <a:lnTo>
                    <a:pt x="401" y="0"/>
                  </a:lnTo>
                  <a:lnTo>
                    <a:pt x="0" y="254"/>
                  </a:lnTo>
                  <a:lnTo>
                    <a:pt x="401" y="509"/>
                  </a:lnTo>
                  <a:lnTo>
                    <a:pt x="401" y="381"/>
                  </a:lnTo>
                  <a:lnTo>
                    <a:pt x="1607" y="380"/>
                  </a:lnTo>
                  <a:lnTo>
                    <a:pt x="1607" y="127"/>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53" name="CustomShape 28"/>
            <p:cNvSpPr/>
            <p:nvPr/>
          </p:nvSpPr>
          <p:spPr>
            <a:xfrm rot="8778000">
              <a:off x="6821523" y="4591089"/>
              <a:ext cx="369358" cy="165905"/>
            </a:xfrm>
            <a:custGeom>
              <a:avLst/>
              <a:gdLst/>
              <a:ahLst/>
              <a:cxnLst/>
              <a:rect l="0" t="0" r="r" b="b"/>
              <a:pathLst>
                <a:path w="1510" h="510">
                  <a:moveTo>
                    <a:pt x="1509" y="127"/>
                  </a:moveTo>
                  <a:lnTo>
                    <a:pt x="376" y="128"/>
                  </a:lnTo>
                  <a:lnTo>
                    <a:pt x="376" y="0"/>
                  </a:lnTo>
                  <a:lnTo>
                    <a:pt x="0" y="254"/>
                  </a:lnTo>
                  <a:lnTo>
                    <a:pt x="377" y="509"/>
                  </a:lnTo>
                  <a:lnTo>
                    <a:pt x="376" y="381"/>
                  </a:lnTo>
                  <a:lnTo>
                    <a:pt x="1508" y="382"/>
                  </a:lnTo>
                  <a:lnTo>
                    <a:pt x="1509" y="127"/>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54" name="CustomShape 29"/>
            <p:cNvSpPr/>
            <p:nvPr/>
          </p:nvSpPr>
          <p:spPr>
            <a:xfrm rot="12447600">
              <a:off x="6079623" y="4633218"/>
              <a:ext cx="393607" cy="165905"/>
            </a:xfrm>
            <a:custGeom>
              <a:avLst/>
              <a:gdLst/>
              <a:ahLst/>
              <a:cxnLst/>
              <a:rect l="0" t="0" r="r" b="b"/>
              <a:pathLst>
                <a:path w="1608" h="509">
                  <a:moveTo>
                    <a:pt x="1607" y="126"/>
                  </a:moveTo>
                  <a:lnTo>
                    <a:pt x="400" y="126"/>
                  </a:lnTo>
                  <a:lnTo>
                    <a:pt x="401" y="0"/>
                  </a:lnTo>
                  <a:lnTo>
                    <a:pt x="0" y="254"/>
                  </a:lnTo>
                  <a:lnTo>
                    <a:pt x="401" y="508"/>
                  </a:lnTo>
                  <a:lnTo>
                    <a:pt x="401" y="381"/>
                  </a:lnTo>
                  <a:lnTo>
                    <a:pt x="1607" y="380"/>
                  </a:lnTo>
                  <a:lnTo>
                    <a:pt x="1607" y="126"/>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55" name="CustomShape 30"/>
            <p:cNvSpPr/>
            <p:nvPr/>
          </p:nvSpPr>
          <p:spPr>
            <a:xfrm rot="8778000">
              <a:off x="6075703" y="4025444"/>
              <a:ext cx="369358" cy="165905"/>
            </a:xfrm>
            <a:custGeom>
              <a:avLst/>
              <a:gdLst/>
              <a:ahLst/>
              <a:cxnLst/>
              <a:rect l="0" t="0" r="r" b="b"/>
              <a:pathLst>
                <a:path w="1510" h="510">
                  <a:moveTo>
                    <a:pt x="1509" y="127"/>
                  </a:moveTo>
                  <a:lnTo>
                    <a:pt x="377" y="127"/>
                  </a:lnTo>
                  <a:lnTo>
                    <a:pt x="376" y="0"/>
                  </a:lnTo>
                  <a:lnTo>
                    <a:pt x="0" y="254"/>
                  </a:lnTo>
                  <a:lnTo>
                    <a:pt x="377" y="509"/>
                  </a:lnTo>
                  <a:lnTo>
                    <a:pt x="377" y="381"/>
                  </a:lnTo>
                  <a:lnTo>
                    <a:pt x="1509" y="381"/>
                  </a:lnTo>
                  <a:lnTo>
                    <a:pt x="1509" y="127"/>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56" name="CustomShape 31"/>
            <p:cNvSpPr/>
            <p:nvPr/>
          </p:nvSpPr>
          <p:spPr>
            <a:xfrm rot="8778000">
              <a:off x="4772416" y="4647589"/>
              <a:ext cx="369358" cy="165905"/>
            </a:xfrm>
            <a:custGeom>
              <a:avLst/>
              <a:gdLst/>
              <a:ahLst/>
              <a:cxnLst/>
              <a:rect l="0" t="0" r="r" b="b"/>
              <a:pathLst>
                <a:path w="1510" h="510">
                  <a:moveTo>
                    <a:pt x="1509" y="127"/>
                  </a:moveTo>
                  <a:lnTo>
                    <a:pt x="376" y="128"/>
                  </a:lnTo>
                  <a:lnTo>
                    <a:pt x="376" y="0"/>
                  </a:lnTo>
                  <a:lnTo>
                    <a:pt x="0" y="254"/>
                  </a:lnTo>
                  <a:lnTo>
                    <a:pt x="376" y="509"/>
                  </a:lnTo>
                  <a:lnTo>
                    <a:pt x="376" y="382"/>
                  </a:lnTo>
                  <a:lnTo>
                    <a:pt x="1508" y="382"/>
                  </a:lnTo>
                  <a:lnTo>
                    <a:pt x="1509" y="127"/>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57" name="CustomShape 32"/>
            <p:cNvSpPr/>
            <p:nvPr/>
          </p:nvSpPr>
          <p:spPr>
            <a:xfrm rot="12447600">
              <a:off x="4742045" y="4135503"/>
              <a:ext cx="393607" cy="165905"/>
            </a:xfrm>
            <a:custGeom>
              <a:avLst/>
              <a:gdLst/>
              <a:ahLst/>
              <a:cxnLst/>
              <a:rect l="0" t="0" r="r" b="b"/>
              <a:pathLst>
                <a:path w="1608" h="509">
                  <a:moveTo>
                    <a:pt x="1607" y="126"/>
                  </a:moveTo>
                  <a:lnTo>
                    <a:pt x="401" y="126"/>
                  </a:lnTo>
                  <a:lnTo>
                    <a:pt x="401" y="0"/>
                  </a:lnTo>
                  <a:lnTo>
                    <a:pt x="0" y="254"/>
                  </a:lnTo>
                  <a:lnTo>
                    <a:pt x="401" y="508"/>
                  </a:lnTo>
                  <a:lnTo>
                    <a:pt x="401" y="381"/>
                  </a:lnTo>
                  <a:lnTo>
                    <a:pt x="1607" y="380"/>
                  </a:lnTo>
                  <a:lnTo>
                    <a:pt x="1607" y="126"/>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58" name="CustomShape 33"/>
            <p:cNvSpPr/>
            <p:nvPr/>
          </p:nvSpPr>
          <p:spPr>
            <a:xfrm rot="10799400">
              <a:off x="5453329" y="4314144"/>
              <a:ext cx="248852" cy="165905"/>
            </a:xfrm>
            <a:custGeom>
              <a:avLst/>
              <a:gdLst/>
              <a:ahLst/>
              <a:cxnLst/>
              <a:rect l="0" t="0" r="r" b="b"/>
              <a:pathLst>
                <a:path w="1018" h="510">
                  <a:moveTo>
                    <a:pt x="1017" y="127"/>
                  </a:moveTo>
                  <a:lnTo>
                    <a:pt x="254" y="127"/>
                  </a:lnTo>
                  <a:lnTo>
                    <a:pt x="254" y="0"/>
                  </a:lnTo>
                  <a:lnTo>
                    <a:pt x="0" y="254"/>
                  </a:lnTo>
                  <a:lnTo>
                    <a:pt x="254" y="509"/>
                  </a:lnTo>
                  <a:lnTo>
                    <a:pt x="254" y="381"/>
                  </a:lnTo>
                  <a:lnTo>
                    <a:pt x="1017" y="381"/>
                  </a:lnTo>
                  <a:lnTo>
                    <a:pt x="1017" y="127"/>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59" name="CustomShape 34"/>
            <p:cNvSpPr/>
            <p:nvPr/>
          </p:nvSpPr>
          <p:spPr>
            <a:xfrm rot="12447600">
              <a:off x="4088810" y="4674695"/>
              <a:ext cx="393607" cy="165905"/>
            </a:xfrm>
            <a:custGeom>
              <a:avLst/>
              <a:gdLst/>
              <a:ahLst/>
              <a:cxnLst/>
              <a:rect l="0" t="0" r="r" b="b"/>
              <a:pathLst>
                <a:path w="1608" h="509">
                  <a:moveTo>
                    <a:pt x="1607" y="126"/>
                  </a:moveTo>
                  <a:lnTo>
                    <a:pt x="400" y="126"/>
                  </a:lnTo>
                  <a:lnTo>
                    <a:pt x="401" y="0"/>
                  </a:lnTo>
                  <a:lnTo>
                    <a:pt x="0" y="254"/>
                  </a:lnTo>
                  <a:lnTo>
                    <a:pt x="401" y="508"/>
                  </a:lnTo>
                  <a:lnTo>
                    <a:pt x="401" y="381"/>
                  </a:lnTo>
                  <a:lnTo>
                    <a:pt x="1607" y="380"/>
                  </a:lnTo>
                  <a:lnTo>
                    <a:pt x="1607" y="126"/>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60" name="CustomShape 35"/>
            <p:cNvSpPr/>
            <p:nvPr/>
          </p:nvSpPr>
          <p:spPr>
            <a:xfrm rot="8778000">
              <a:off x="4119181" y="4108396"/>
              <a:ext cx="369358" cy="165905"/>
            </a:xfrm>
            <a:custGeom>
              <a:avLst/>
              <a:gdLst/>
              <a:ahLst/>
              <a:cxnLst/>
              <a:rect l="0" t="0" r="r" b="b"/>
              <a:pathLst>
                <a:path w="1510" h="510">
                  <a:moveTo>
                    <a:pt x="1509" y="127"/>
                  </a:moveTo>
                  <a:lnTo>
                    <a:pt x="376" y="127"/>
                  </a:lnTo>
                  <a:lnTo>
                    <a:pt x="376" y="0"/>
                  </a:lnTo>
                  <a:lnTo>
                    <a:pt x="0" y="254"/>
                  </a:lnTo>
                  <a:lnTo>
                    <a:pt x="377" y="509"/>
                  </a:lnTo>
                  <a:lnTo>
                    <a:pt x="376" y="381"/>
                  </a:lnTo>
                  <a:lnTo>
                    <a:pt x="1509" y="381"/>
                  </a:lnTo>
                  <a:lnTo>
                    <a:pt x="1509" y="127"/>
                  </a:lnTo>
                </a:path>
              </a:pathLst>
            </a:custGeom>
            <a:solidFill>
              <a:srgbClr val="E0ECF4"/>
            </a:solidFill>
            <a:ln w="12600">
              <a:solidFill>
                <a:srgbClr val="9EBCDA"/>
              </a:solidFill>
              <a:round/>
            </a:ln>
          </p:spPr>
          <p:style>
            <a:lnRef idx="0">
              <a:scrgbClr r="0" g="0" b="0"/>
            </a:lnRef>
            <a:fillRef idx="0">
              <a:scrgbClr r="0" g="0" b="0"/>
            </a:fillRef>
            <a:effectRef idx="0">
              <a:scrgbClr r="0" g="0" b="0"/>
            </a:effectRef>
            <a:fontRef idx="minor"/>
          </p:style>
        </p:sp>
        <p:sp>
          <p:nvSpPr>
            <p:cNvPr id="161" name="CustomShape 36"/>
            <p:cNvSpPr/>
            <p:nvPr/>
          </p:nvSpPr>
          <p:spPr>
            <a:xfrm rot="21599400">
              <a:off x="3602863" y="4355621"/>
              <a:ext cx="170718" cy="165905"/>
            </a:xfrm>
            <a:custGeom>
              <a:avLst/>
              <a:gdLst/>
              <a:ahLst/>
              <a:cxnLst/>
              <a:rect l="0" t="0" r="r" b="b"/>
              <a:pathLst>
                <a:path w="699" h="510">
                  <a:moveTo>
                    <a:pt x="698" y="127"/>
                  </a:moveTo>
                  <a:lnTo>
                    <a:pt x="174" y="127"/>
                  </a:lnTo>
                  <a:lnTo>
                    <a:pt x="174" y="0"/>
                  </a:lnTo>
                  <a:lnTo>
                    <a:pt x="0" y="254"/>
                  </a:lnTo>
                  <a:lnTo>
                    <a:pt x="174" y="509"/>
                  </a:lnTo>
                  <a:lnTo>
                    <a:pt x="174" y="381"/>
                  </a:lnTo>
                  <a:lnTo>
                    <a:pt x="698" y="381"/>
                  </a:lnTo>
                  <a:lnTo>
                    <a:pt x="698" y="127"/>
                  </a:lnTo>
                </a:path>
              </a:pathLst>
            </a:custGeom>
            <a:solidFill>
              <a:srgbClr val="E0ECF4">
                <a:alpha val="50000"/>
              </a:srgbClr>
            </a:solidFill>
            <a:ln w="12600">
              <a:solidFill>
                <a:srgbClr val="9EBCDA"/>
              </a:solidFill>
              <a:custDash>
                <a:ds d="500000" sp="500000"/>
              </a:custDash>
              <a:round/>
            </a:ln>
          </p:spPr>
          <p:style>
            <a:lnRef idx="0">
              <a:scrgbClr r="0" g="0" b="0"/>
            </a:lnRef>
            <a:fillRef idx="0">
              <a:scrgbClr r="0" g="0" b="0"/>
            </a:fillRef>
            <a:effectRef idx="0">
              <a:scrgbClr r="0" g="0" b="0"/>
            </a:effectRef>
            <a:fontRef idx="minor"/>
          </p:style>
        </p:sp>
        <p:sp>
          <p:nvSpPr>
            <p:cNvPr id="162" name="CustomShape 37"/>
            <p:cNvSpPr/>
            <p:nvPr/>
          </p:nvSpPr>
          <p:spPr>
            <a:xfrm>
              <a:off x="3618049" y="2448034"/>
              <a:ext cx="155532" cy="207382"/>
            </a:xfrm>
            <a:custGeom>
              <a:avLst/>
              <a:gdLst/>
              <a:ahLst/>
              <a:cxnLst/>
              <a:rect l="0" t="0" r="r" b="b"/>
              <a:pathLst>
                <a:path w="637" h="637">
                  <a:moveTo>
                    <a:pt x="636" y="159"/>
                  </a:moveTo>
                  <a:lnTo>
                    <a:pt x="159" y="159"/>
                  </a:lnTo>
                  <a:lnTo>
                    <a:pt x="159" y="0"/>
                  </a:lnTo>
                  <a:lnTo>
                    <a:pt x="0" y="318"/>
                  </a:lnTo>
                  <a:lnTo>
                    <a:pt x="159" y="636"/>
                  </a:lnTo>
                  <a:lnTo>
                    <a:pt x="159" y="477"/>
                  </a:lnTo>
                  <a:lnTo>
                    <a:pt x="636" y="477"/>
                  </a:lnTo>
                  <a:lnTo>
                    <a:pt x="636" y="159"/>
                  </a:lnTo>
                </a:path>
              </a:pathLst>
            </a:custGeom>
            <a:solidFill>
              <a:srgbClr val="E0ECF4">
                <a:alpha val="50000"/>
              </a:srgbClr>
            </a:solidFill>
            <a:ln w="12600">
              <a:solidFill>
                <a:srgbClr val="9EBCDA"/>
              </a:solidFill>
              <a:custDash>
                <a:ds d="500000" sp="500000"/>
              </a:custDash>
              <a:round/>
            </a:ln>
          </p:spPr>
          <p:style>
            <a:lnRef idx="0">
              <a:scrgbClr r="0" g="0" b="0"/>
            </a:lnRef>
            <a:fillRef idx="0">
              <a:scrgbClr r="0" g="0" b="0"/>
            </a:fillRef>
            <a:effectRef idx="0">
              <a:scrgbClr r="0" g="0" b="0"/>
            </a:effectRef>
            <a:fontRef idx="minor"/>
          </p:style>
        </p:sp>
        <p:sp>
          <p:nvSpPr>
            <p:cNvPr id="163" name="Line 38"/>
            <p:cNvSpPr/>
            <p:nvPr/>
          </p:nvSpPr>
          <p:spPr>
            <a:xfrm>
              <a:off x="3431411" y="3443467"/>
              <a:ext cx="5024059" cy="6205"/>
            </a:xfrm>
            <a:prstGeom prst="line">
              <a:avLst/>
            </a:prstGeom>
            <a:ln w="12600">
              <a:solidFill>
                <a:srgbClr val="000000"/>
              </a:solidFill>
              <a:round/>
            </a:ln>
          </p:spPr>
          <p:style>
            <a:lnRef idx="0">
              <a:scrgbClr r="0" g="0" b="0"/>
            </a:lnRef>
            <a:fillRef idx="0">
              <a:scrgbClr r="0" g="0" b="0"/>
            </a:fillRef>
            <a:effectRef idx="0">
              <a:scrgbClr r="0" g="0" b="0"/>
            </a:effectRef>
            <a:fontRef idx="minor"/>
          </p:style>
        </p:sp>
      </p:grpSp>
      <p:sp>
        <p:nvSpPr>
          <p:cNvPr id="164" name="TextShape 39"/>
          <p:cNvSpPr txBox="1"/>
          <p:nvPr/>
        </p:nvSpPr>
        <p:spPr>
          <a:xfrm>
            <a:off x="2537506" y="3526420"/>
            <a:ext cx="1805789" cy="314175"/>
          </a:xfrm>
          <a:prstGeom prst="rect">
            <a:avLst/>
          </a:prstGeom>
          <a:noFill/>
          <a:ln w="12600">
            <a:noFill/>
          </a:ln>
        </p:spPr>
        <p:txBody>
          <a:bodyPr lIns="68580" tIns="34290" rIns="68580" bIns="34290"/>
          <a:lstStyle/>
          <a:p>
            <a:r>
              <a:rPr lang="en-US" sz="1600" b="1" spc="-1" dirty="0" err="1">
                <a:latin typeface="Roboto"/>
              </a:rPr>
              <a:t>IoT</a:t>
            </a:r>
            <a:r>
              <a:rPr lang="en-US" sz="1600" b="1" spc="-1" dirty="0">
                <a:latin typeface="Roboto"/>
              </a:rPr>
              <a:t> </a:t>
            </a:r>
            <a:r>
              <a:rPr lang="en-US" sz="1600" b="1" spc="-1" dirty="0" err="1">
                <a:latin typeface="Roboto"/>
              </a:rPr>
              <a:t>Blockchain</a:t>
            </a:r>
            <a:endParaRPr lang="en-US" sz="1600" spc="-1" dirty="0">
              <a:latin typeface="Roboto"/>
            </a:endParaRPr>
          </a:p>
        </p:txBody>
      </p:sp>
      <p:sp>
        <p:nvSpPr>
          <p:cNvPr id="165" name="TextShape 40"/>
          <p:cNvSpPr txBox="1"/>
          <p:nvPr/>
        </p:nvSpPr>
        <p:spPr>
          <a:xfrm>
            <a:off x="2434873" y="1680885"/>
            <a:ext cx="2365221" cy="355978"/>
          </a:xfrm>
          <a:prstGeom prst="rect">
            <a:avLst/>
          </a:prstGeom>
          <a:noFill/>
          <a:ln w="12600">
            <a:noFill/>
          </a:ln>
        </p:spPr>
        <p:txBody>
          <a:bodyPr lIns="68580" tIns="34290" rIns="68580" bIns="34290"/>
          <a:lstStyle/>
          <a:p>
            <a:r>
              <a:rPr lang="en-US" sz="1600" b="1" spc="-1" dirty="0">
                <a:latin typeface="Roboto"/>
              </a:rPr>
              <a:t>Support </a:t>
            </a:r>
            <a:r>
              <a:rPr lang="en-US" sz="1600" b="1" spc="-1" dirty="0" err="1">
                <a:latin typeface="Roboto"/>
              </a:rPr>
              <a:t>Blockchain</a:t>
            </a:r>
            <a:endParaRPr lang="en-US" sz="1600" spc="-1" dirty="0">
              <a:latin typeface="Roboto"/>
            </a:endParaRPr>
          </a:p>
        </p:txBody>
      </p:sp>
      <p:sp>
        <p:nvSpPr>
          <p:cNvPr id="2" name="Footer Placeholder 1"/>
          <p:cNvSpPr>
            <a:spLocks noGrp="1"/>
          </p:cNvSpPr>
          <p:nvPr>
            <p:ph type="ftr" sz="quarter" idx="11"/>
          </p:nvPr>
        </p:nvSpPr>
        <p:spPr/>
        <p:txBody>
          <a:bodyPr/>
          <a:lstStyle/>
          <a:p>
            <a:r>
              <a:rPr lang="en-US"/>
              <a:t>http://www.cs.cornell.edu/courses/cs5412/2022sp</a:t>
            </a:r>
          </a:p>
        </p:txBody>
      </p:sp>
      <p:sp>
        <p:nvSpPr>
          <p:cNvPr id="3" name="Slide Number Placeholder 2"/>
          <p:cNvSpPr>
            <a:spLocks noGrp="1"/>
          </p:cNvSpPr>
          <p:nvPr>
            <p:ph type="sldNum" sz="quarter" idx="12"/>
          </p:nvPr>
        </p:nvSpPr>
        <p:spPr/>
        <p:txBody>
          <a:bodyPr/>
          <a:lstStyle/>
          <a:p>
            <a:fld id="{3C974458-8A97-4835-BF79-1FB6D7856C21}" type="slidenum">
              <a:rPr lang="en-US" smtClean="0"/>
              <a:t>46</a:t>
            </a:fld>
            <a:endParaRPr lang="en-US"/>
          </a:p>
        </p:txBody>
      </p:sp>
    </p:spTree>
    <p:extLst>
      <p:ext uri="{BB962C8B-B14F-4D97-AF65-F5344CB8AC3E}">
        <p14:creationId xmlns:p14="http://schemas.microsoft.com/office/powerpoint/2010/main" val="19385951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2048633" y="176683"/>
            <a:ext cx="8152675" cy="1338674"/>
          </a:xfrm>
          <a:prstGeom prst="rect">
            <a:avLst/>
          </a:prstGeom>
          <a:noFill/>
          <a:ln>
            <a:noFill/>
          </a:ln>
        </p:spPr>
        <p:txBody>
          <a:bodyPr lIns="0" tIns="0" rIns="0" bIns="0" anchor="ctr"/>
          <a:lstStyle/>
          <a:p>
            <a:pPr algn="ctr"/>
            <a:r>
              <a:rPr lang="en-US" sz="3400" spc="-1" dirty="0">
                <a:solidFill>
                  <a:srgbClr val="0000FF"/>
                </a:solidFill>
                <a:latin typeface="Roboto"/>
              </a:rPr>
              <a:t>Blocks are </a:t>
            </a:r>
            <a:r>
              <a:rPr lang="en-US" sz="3400" i="1" spc="-1" dirty="0">
                <a:solidFill>
                  <a:srgbClr val="0000FF"/>
                </a:solidFill>
                <a:latin typeface="Roboto"/>
              </a:rPr>
              <a:t>gossiped</a:t>
            </a:r>
            <a:r>
              <a:rPr lang="en-US" sz="3400" spc="-1" dirty="0">
                <a:solidFill>
                  <a:srgbClr val="0000FF"/>
                </a:solidFill>
                <a:latin typeface="Roboto"/>
              </a:rPr>
              <a:t> over ad hoc network</a:t>
            </a:r>
          </a:p>
        </p:txBody>
      </p:sp>
      <p:sp>
        <p:nvSpPr>
          <p:cNvPr id="167" name="TextShape 2"/>
          <p:cNvSpPr txBox="1"/>
          <p:nvPr/>
        </p:nvSpPr>
        <p:spPr>
          <a:xfrm>
            <a:off x="2977795" y="5441652"/>
            <a:ext cx="6172058" cy="522210"/>
          </a:xfrm>
          <a:prstGeom prst="rect">
            <a:avLst/>
          </a:prstGeom>
          <a:noFill/>
          <a:ln>
            <a:noFill/>
          </a:ln>
        </p:spPr>
        <p:txBody>
          <a:bodyPr lIns="0" tIns="0" rIns="0" bIns="0">
            <a:normAutofit/>
          </a:bodyPr>
          <a:lstStyle/>
          <a:p>
            <a:pPr algn="ctr">
              <a:spcBef>
                <a:spcPts val="1080"/>
              </a:spcBef>
            </a:pPr>
            <a:r>
              <a:rPr lang="en-US" sz="2400" spc="-1">
                <a:latin typeface="Roboto"/>
              </a:rPr>
              <a:t>Heterogeneous, opportunistic networking</a:t>
            </a:r>
          </a:p>
        </p:txBody>
      </p:sp>
      <p:pic>
        <p:nvPicPr>
          <p:cNvPr id="168" name="Picture 167"/>
          <p:cNvPicPr/>
          <p:nvPr/>
        </p:nvPicPr>
        <p:blipFill>
          <a:blip r:embed="rId3"/>
          <a:stretch/>
        </p:blipFill>
        <p:spPr>
          <a:xfrm>
            <a:off x="4408692" y="1659055"/>
            <a:ext cx="3063863" cy="3392243"/>
          </a:xfrm>
          <a:prstGeom prst="rect">
            <a:avLst/>
          </a:prstGeom>
          <a:ln>
            <a:noFill/>
          </a:ln>
        </p:spPr>
      </p:pic>
      <p:sp>
        <p:nvSpPr>
          <p:cNvPr id="2" name="Footer Placeholder 1"/>
          <p:cNvSpPr>
            <a:spLocks noGrp="1"/>
          </p:cNvSpPr>
          <p:nvPr>
            <p:ph type="ftr" sz="quarter" idx="11"/>
          </p:nvPr>
        </p:nvSpPr>
        <p:spPr/>
        <p:txBody>
          <a:bodyPr/>
          <a:lstStyle/>
          <a:p>
            <a:r>
              <a:rPr lang="en-US"/>
              <a:t>http://www.cs.cornell.edu/courses/cs5412/2022sp</a:t>
            </a:r>
          </a:p>
        </p:txBody>
      </p:sp>
      <p:sp>
        <p:nvSpPr>
          <p:cNvPr id="3" name="Slide Number Placeholder 2"/>
          <p:cNvSpPr>
            <a:spLocks noGrp="1"/>
          </p:cNvSpPr>
          <p:nvPr>
            <p:ph type="sldNum" sz="quarter" idx="12"/>
          </p:nvPr>
        </p:nvSpPr>
        <p:spPr/>
        <p:txBody>
          <a:bodyPr/>
          <a:lstStyle/>
          <a:p>
            <a:fld id="{3C974458-8A97-4835-BF79-1FB6D7856C21}" type="slidenum">
              <a:rPr lang="en-US" smtClean="0"/>
              <a:t>47</a:t>
            </a:fld>
            <a:endParaRPr lang="en-US"/>
          </a:p>
        </p:txBody>
      </p:sp>
    </p:spTree>
    <p:extLst>
      <p:ext uri="{BB962C8B-B14F-4D97-AF65-F5344CB8AC3E}">
        <p14:creationId xmlns:p14="http://schemas.microsoft.com/office/powerpoint/2010/main" val="22357269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1175A-CCC5-424A-9E7E-86DA4325C608}"/>
              </a:ext>
            </a:extLst>
          </p:cNvPr>
          <p:cNvSpPr>
            <a:spLocks noGrp="1"/>
          </p:cNvSpPr>
          <p:nvPr>
            <p:ph type="title"/>
          </p:nvPr>
        </p:nvSpPr>
        <p:spPr/>
        <p:txBody>
          <a:bodyPr/>
          <a:lstStyle/>
          <a:p>
            <a:r>
              <a:rPr lang="en-US" dirty="0"/>
              <a:t>What would you find inside a record?</a:t>
            </a:r>
          </a:p>
        </p:txBody>
      </p:sp>
      <p:sp>
        <p:nvSpPr>
          <p:cNvPr id="3" name="Content Placeholder 2">
            <a:extLst>
              <a:ext uri="{FF2B5EF4-FFF2-40B4-BE49-F238E27FC236}">
                <a16:creationId xmlns:a16="http://schemas.microsoft.com/office/drawing/2014/main" id="{47AAD8D4-47E3-43E2-B20B-5E96D362C286}"/>
              </a:ext>
            </a:extLst>
          </p:cNvPr>
          <p:cNvSpPr>
            <a:spLocks noGrp="1"/>
          </p:cNvSpPr>
          <p:nvPr>
            <p:ph idx="1"/>
          </p:nvPr>
        </p:nvSpPr>
        <p:spPr/>
        <p:txBody>
          <a:bodyPr/>
          <a:lstStyle/>
          <a:p>
            <a:r>
              <a:rPr lang="en-US" dirty="0"/>
              <a:t>There are two kinds of transactions.</a:t>
            </a:r>
          </a:p>
          <a:p>
            <a:endParaRPr lang="en-US" dirty="0"/>
          </a:p>
          <a:p>
            <a:r>
              <a:rPr lang="en-US" dirty="0"/>
              <a:t>One kind spends coins – these need to validated using a total ordering</a:t>
            </a:r>
          </a:p>
          <a:p>
            <a:endParaRPr lang="en-US" dirty="0"/>
          </a:p>
          <a:p>
            <a:r>
              <a:rPr lang="en-US" dirty="0"/>
              <a:t>The others are commutative and the DAG ordering is sufficient.  These are composed entirely from CRDT operations, explained on the next slide</a:t>
            </a:r>
          </a:p>
        </p:txBody>
      </p:sp>
      <p:sp>
        <p:nvSpPr>
          <p:cNvPr id="4" name="Footer Placeholder 3">
            <a:extLst>
              <a:ext uri="{FF2B5EF4-FFF2-40B4-BE49-F238E27FC236}">
                <a16:creationId xmlns:a16="http://schemas.microsoft.com/office/drawing/2014/main" id="{6965C57C-6CCD-421A-9009-BF4E6EE2294B}"/>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850558F3-3233-4AAE-960E-04A5F90D0B00}"/>
              </a:ext>
            </a:extLst>
          </p:cNvPr>
          <p:cNvSpPr>
            <a:spLocks noGrp="1"/>
          </p:cNvSpPr>
          <p:nvPr>
            <p:ph type="sldNum" sz="quarter" idx="12"/>
          </p:nvPr>
        </p:nvSpPr>
        <p:spPr/>
        <p:txBody>
          <a:bodyPr/>
          <a:lstStyle/>
          <a:p>
            <a:fld id="{3C974458-8A97-4835-BF79-1FB6D7856C21}" type="slidenum">
              <a:rPr lang="en-US" smtClean="0"/>
              <a:t>48</a:t>
            </a:fld>
            <a:endParaRPr lang="en-US"/>
          </a:p>
        </p:txBody>
      </p:sp>
    </p:spTree>
    <p:extLst>
      <p:ext uri="{BB962C8B-B14F-4D97-AF65-F5344CB8AC3E}">
        <p14:creationId xmlns:p14="http://schemas.microsoft.com/office/powerpoint/2010/main" val="39987051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Shape 1"/>
          <p:cNvSpPr txBox="1"/>
          <p:nvPr/>
        </p:nvSpPr>
        <p:spPr>
          <a:xfrm>
            <a:off x="1754926" y="273353"/>
            <a:ext cx="8646869" cy="1145009"/>
          </a:xfrm>
          <a:prstGeom prst="rect">
            <a:avLst/>
          </a:prstGeom>
          <a:noFill/>
          <a:ln>
            <a:noFill/>
          </a:ln>
        </p:spPr>
        <p:txBody>
          <a:bodyPr lIns="0" tIns="0" rIns="0" bIns="0" anchor="ctr"/>
          <a:lstStyle/>
          <a:p>
            <a:pPr algn="ctr"/>
            <a:endParaRPr lang="en-US" sz="3200" spc="-1" dirty="0">
              <a:solidFill>
                <a:srgbClr val="C00000"/>
              </a:solidFill>
              <a:latin typeface="Roboto"/>
            </a:endParaRPr>
          </a:p>
        </p:txBody>
      </p:sp>
      <p:sp>
        <p:nvSpPr>
          <p:cNvPr id="175" name="TextShape 2"/>
          <p:cNvSpPr txBox="1"/>
          <p:nvPr/>
        </p:nvSpPr>
        <p:spPr>
          <a:xfrm>
            <a:off x="2006848" y="1410197"/>
            <a:ext cx="8607665" cy="4811257"/>
          </a:xfrm>
          <a:prstGeom prst="rect">
            <a:avLst/>
          </a:prstGeom>
          <a:noFill/>
          <a:ln>
            <a:noFill/>
          </a:ln>
        </p:spPr>
        <p:txBody>
          <a:bodyPr lIns="0" tIns="0" rIns="0" bIns="0">
            <a:normAutofit/>
          </a:bodyPr>
          <a:lstStyle/>
          <a:p>
            <a:pPr marL="329228" indent="-246920">
              <a:spcBef>
                <a:spcPts val="1080"/>
              </a:spcBef>
              <a:buClr>
                <a:srgbClr val="000000"/>
              </a:buClr>
              <a:buSzPct val="45000"/>
              <a:buFont typeface="Wingdings" charset="2"/>
              <a:buChar char=""/>
            </a:pPr>
            <a:endParaRPr lang="en-US" sz="2400" spc="-1" dirty="0">
              <a:latin typeface="Roboto"/>
            </a:endParaRPr>
          </a:p>
        </p:txBody>
      </p:sp>
      <p:sp>
        <p:nvSpPr>
          <p:cNvPr id="6" name="Title 5">
            <a:extLst>
              <a:ext uri="{FF2B5EF4-FFF2-40B4-BE49-F238E27FC236}">
                <a16:creationId xmlns:a16="http://schemas.microsoft.com/office/drawing/2014/main" id="{3851FBF7-1A7F-40AA-BF11-17C8A8813874}"/>
              </a:ext>
            </a:extLst>
          </p:cNvPr>
          <p:cNvSpPr>
            <a:spLocks noGrp="1"/>
          </p:cNvSpPr>
          <p:nvPr>
            <p:ph type="title"/>
          </p:nvPr>
        </p:nvSpPr>
        <p:spPr/>
        <p:txBody>
          <a:bodyPr>
            <a:normAutofit/>
          </a:bodyPr>
          <a:lstStyle/>
          <a:p>
            <a:r>
              <a:rPr lang="en-US" dirty="0"/>
              <a:t>CRDTs: strong semantics in DAGs</a:t>
            </a:r>
            <a:br>
              <a:rPr lang="en-US" sz="5400" spc="-1" dirty="0">
                <a:latin typeface="Roboto"/>
              </a:rPr>
            </a:br>
            <a:endParaRPr lang="en-US" dirty="0"/>
          </a:p>
        </p:txBody>
      </p:sp>
      <p:sp>
        <p:nvSpPr>
          <p:cNvPr id="8" name="Content Placeholder 7">
            <a:extLst>
              <a:ext uri="{FF2B5EF4-FFF2-40B4-BE49-F238E27FC236}">
                <a16:creationId xmlns:a16="http://schemas.microsoft.com/office/drawing/2014/main" id="{91ED7A36-771A-4122-B8E4-C9AFD3C507ED}"/>
              </a:ext>
            </a:extLst>
          </p:cNvPr>
          <p:cNvSpPr>
            <a:spLocks noGrp="1"/>
          </p:cNvSpPr>
          <p:nvPr>
            <p:ph idx="1"/>
          </p:nvPr>
        </p:nvSpPr>
        <p:spPr/>
        <p:txBody>
          <a:bodyPr/>
          <a:lstStyle/>
          <a:p>
            <a:pPr marL="329228" indent="-246920">
              <a:spcBef>
                <a:spcPts val="1080"/>
              </a:spcBef>
              <a:buClr>
                <a:srgbClr val="000000"/>
              </a:buClr>
              <a:buSzPct val="45000"/>
              <a:buFont typeface="Wingdings" charset="2"/>
              <a:buChar char=""/>
            </a:pPr>
            <a:r>
              <a:rPr lang="en-US" i="1" spc="-1" dirty="0">
                <a:latin typeface="Roboto"/>
              </a:rPr>
              <a:t>Conflict-Free Replicated Datatype</a:t>
            </a:r>
          </a:p>
          <a:p>
            <a:pPr marL="329228" indent="-246920">
              <a:spcBef>
                <a:spcPts val="1080"/>
              </a:spcBef>
              <a:buClr>
                <a:srgbClr val="000000"/>
              </a:buClr>
              <a:buSzPct val="45000"/>
              <a:buFont typeface="Wingdings" charset="2"/>
              <a:buChar char=""/>
            </a:pPr>
            <a:r>
              <a:rPr lang="en-US" spc="-1" dirty="0">
                <a:latin typeface="Roboto"/>
              </a:rPr>
              <a:t>Updates must be associative, commutative, idempotent</a:t>
            </a:r>
          </a:p>
          <a:p>
            <a:pPr marL="329228" indent="-246920">
              <a:spcBef>
                <a:spcPts val="1080"/>
              </a:spcBef>
              <a:buClr>
                <a:srgbClr val="000000"/>
              </a:buClr>
              <a:buSzPct val="45000"/>
              <a:buFont typeface="Wingdings" charset="2"/>
              <a:buChar char=""/>
            </a:pPr>
            <a:r>
              <a:rPr lang="en-US" spc="-1" dirty="0">
                <a:latin typeface="Roboto"/>
              </a:rPr>
              <a:t>Replicas can be updated independently and concurrently</a:t>
            </a:r>
          </a:p>
          <a:p>
            <a:pPr marL="329228" indent="-246920">
              <a:spcBef>
                <a:spcPts val="1080"/>
              </a:spcBef>
              <a:buClr>
                <a:srgbClr val="000000"/>
              </a:buClr>
              <a:buSzPct val="45000"/>
              <a:buFont typeface="Wingdings" charset="2"/>
              <a:buChar char=""/>
            </a:pPr>
            <a:r>
              <a:rPr lang="en-US" spc="-1" dirty="0">
                <a:latin typeface="Roboto"/>
              </a:rPr>
              <a:t>Basic CRDTs form registers, counters, sets</a:t>
            </a:r>
          </a:p>
          <a:p>
            <a:endParaRPr lang="en-US" dirty="0"/>
          </a:p>
        </p:txBody>
      </p:sp>
      <p:sp>
        <p:nvSpPr>
          <p:cNvPr id="2" name="Footer Placeholder 1"/>
          <p:cNvSpPr>
            <a:spLocks noGrp="1"/>
          </p:cNvSpPr>
          <p:nvPr>
            <p:ph type="ftr" sz="quarter" idx="11"/>
          </p:nvPr>
        </p:nvSpPr>
        <p:spPr/>
        <p:txBody>
          <a:bodyPr/>
          <a:lstStyle/>
          <a:p>
            <a:r>
              <a:rPr lang="en-US"/>
              <a:t>http://www.cs.cornell.edu/courses/cs5412/2022sp</a:t>
            </a:r>
          </a:p>
        </p:txBody>
      </p:sp>
      <p:sp>
        <p:nvSpPr>
          <p:cNvPr id="3" name="Slide Number Placeholder 2"/>
          <p:cNvSpPr>
            <a:spLocks noGrp="1"/>
          </p:cNvSpPr>
          <p:nvPr>
            <p:ph type="sldNum" sz="quarter" idx="12"/>
          </p:nvPr>
        </p:nvSpPr>
        <p:spPr/>
        <p:txBody>
          <a:bodyPr/>
          <a:lstStyle/>
          <a:p>
            <a:fld id="{3C974458-8A97-4835-BF79-1FB6D7856C21}" type="slidenum">
              <a:rPr lang="en-US" smtClean="0"/>
              <a:t>49</a:t>
            </a:fld>
            <a:endParaRPr lang="en-US"/>
          </a:p>
        </p:txBody>
      </p:sp>
    </p:spTree>
    <p:extLst>
      <p:ext uri="{BB962C8B-B14F-4D97-AF65-F5344CB8AC3E}">
        <p14:creationId xmlns:p14="http://schemas.microsoft.com/office/powerpoint/2010/main" val="1188289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53E98-4FF9-48D1-8EF1-D7759C840290}"/>
              </a:ext>
            </a:extLst>
          </p:cNvPr>
          <p:cNvSpPr>
            <a:spLocks noGrp="1"/>
          </p:cNvSpPr>
          <p:nvPr>
            <p:ph type="title"/>
          </p:nvPr>
        </p:nvSpPr>
        <p:spPr/>
        <p:txBody>
          <a:bodyPr/>
          <a:lstStyle/>
          <a:p>
            <a:r>
              <a:rPr lang="en-US" dirty="0"/>
              <a:t>Blockchain on a farm</a:t>
            </a:r>
          </a:p>
        </p:txBody>
      </p:sp>
      <p:sp>
        <p:nvSpPr>
          <p:cNvPr id="3" name="Content Placeholder 2">
            <a:extLst>
              <a:ext uri="{FF2B5EF4-FFF2-40B4-BE49-F238E27FC236}">
                <a16:creationId xmlns:a16="http://schemas.microsoft.com/office/drawing/2014/main" id="{F5BC857A-03F8-47D7-A194-4B49772BFFE2}"/>
              </a:ext>
            </a:extLst>
          </p:cNvPr>
          <p:cNvSpPr>
            <a:spLocks noGrp="1"/>
          </p:cNvSpPr>
          <p:nvPr>
            <p:ph idx="1"/>
          </p:nvPr>
        </p:nvSpPr>
        <p:spPr/>
        <p:txBody>
          <a:bodyPr/>
          <a:lstStyle/>
          <a:p>
            <a:r>
              <a:rPr lang="en-US" dirty="0"/>
              <a:t>Main uses seem to be for audit trails of various kinds:</a:t>
            </a:r>
          </a:p>
          <a:p>
            <a:pPr>
              <a:buFont typeface="Wingdings" panose="05000000000000000000" pitchFamily="2" charset="2"/>
              <a:buChar char="Ø"/>
            </a:pPr>
            <a:r>
              <a:rPr lang="en-US" dirty="0"/>
              <a:t>  Capture data about something we are supposed to trace or record.</a:t>
            </a:r>
          </a:p>
          <a:p>
            <a:pPr>
              <a:buFont typeface="Wingdings" panose="05000000000000000000" pitchFamily="2" charset="2"/>
              <a:buChar char="Ø"/>
            </a:pPr>
            <a:r>
              <a:rPr lang="en-US" dirty="0"/>
              <a:t>  Write it digitally into the ledger, securely.  Tamperproof and automatic</a:t>
            </a:r>
          </a:p>
          <a:p>
            <a:pPr>
              <a:buFont typeface="Wingdings" panose="05000000000000000000" pitchFamily="2" charset="2"/>
              <a:buChar char="Ø"/>
            </a:pPr>
            <a:r>
              <a:rPr lang="en-US" dirty="0"/>
              <a:t>  Auditors given access to the record.</a:t>
            </a:r>
          </a:p>
          <a:p>
            <a:pPr>
              <a:buFont typeface="Wingdings" panose="05000000000000000000" pitchFamily="2" charset="2"/>
              <a:buChar char="Ø"/>
            </a:pPr>
            <a:endParaRPr lang="en-US" dirty="0"/>
          </a:p>
          <a:p>
            <a:pPr marL="0" indent="0">
              <a:buNone/>
            </a:pPr>
            <a:r>
              <a:rPr lang="en-US" dirty="0"/>
              <a:t>But they will want to know:</a:t>
            </a:r>
          </a:p>
          <a:p>
            <a:pPr>
              <a:buFont typeface="Wingdings" panose="05000000000000000000" pitchFamily="2" charset="2"/>
              <a:buChar char="Ø"/>
            </a:pPr>
            <a:r>
              <a:rPr lang="en-US" dirty="0"/>
              <a:t>  Why should I trust this </a:t>
            </a:r>
            <a:r>
              <a:rPr lang="en-US" dirty="0" err="1"/>
              <a:t>BlockChain</a:t>
            </a:r>
            <a:r>
              <a:rPr lang="en-US" dirty="0"/>
              <a:t> record?  Is the underlying data valid?</a:t>
            </a:r>
          </a:p>
        </p:txBody>
      </p:sp>
      <p:sp>
        <p:nvSpPr>
          <p:cNvPr id="4" name="Footer Placeholder 3">
            <a:extLst>
              <a:ext uri="{FF2B5EF4-FFF2-40B4-BE49-F238E27FC236}">
                <a16:creationId xmlns:a16="http://schemas.microsoft.com/office/drawing/2014/main" id="{56E51A2C-5495-4DA6-AC8E-52C9754D7046}"/>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7BA10E04-22F6-4782-9F04-11C92C9ECE19}"/>
              </a:ext>
            </a:extLst>
          </p:cNvPr>
          <p:cNvSpPr>
            <a:spLocks noGrp="1"/>
          </p:cNvSpPr>
          <p:nvPr>
            <p:ph type="sldNum" sz="quarter" idx="12"/>
          </p:nvPr>
        </p:nvSpPr>
        <p:spPr/>
        <p:txBody>
          <a:bodyPr/>
          <a:lstStyle/>
          <a:p>
            <a:fld id="{3C974458-8A97-4835-BF79-1FB6D7856C21}" type="slidenum">
              <a:rPr lang="en-US" smtClean="0"/>
              <a:t>5</a:t>
            </a:fld>
            <a:endParaRPr lang="en-US"/>
          </a:p>
        </p:txBody>
      </p:sp>
    </p:spTree>
    <p:extLst>
      <p:ext uri="{BB962C8B-B14F-4D97-AF65-F5344CB8AC3E}">
        <p14:creationId xmlns:p14="http://schemas.microsoft.com/office/powerpoint/2010/main" val="23396841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extShape 1"/>
          <p:cNvSpPr txBox="1"/>
          <p:nvPr/>
        </p:nvSpPr>
        <p:spPr>
          <a:xfrm>
            <a:off x="3009636" y="-75923"/>
            <a:ext cx="6172058" cy="1145009"/>
          </a:xfrm>
          <a:prstGeom prst="rect">
            <a:avLst/>
          </a:prstGeom>
          <a:noFill/>
          <a:ln>
            <a:noFill/>
          </a:ln>
        </p:spPr>
        <p:txBody>
          <a:bodyPr lIns="0" tIns="0" rIns="0" bIns="0" anchor="ctr"/>
          <a:lstStyle/>
          <a:p>
            <a:pPr algn="ctr"/>
            <a:endParaRPr lang="en-US" sz="3400" spc="-1" dirty="0">
              <a:solidFill>
                <a:srgbClr val="0000FF"/>
              </a:solidFill>
              <a:latin typeface="Roboto"/>
            </a:endParaRPr>
          </a:p>
        </p:txBody>
      </p:sp>
      <p:sp>
        <p:nvSpPr>
          <p:cNvPr id="204" name="CustomShape 2"/>
          <p:cNvSpPr/>
          <p:nvPr/>
        </p:nvSpPr>
        <p:spPr>
          <a:xfrm>
            <a:off x="3195998" y="3165314"/>
            <a:ext cx="622129"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1100" spc="-1">
                <a:latin typeface="Roboto"/>
              </a:rPr>
              <a:t>A</a:t>
            </a:r>
          </a:p>
        </p:txBody>
      </p:sp>
      <p:sp>
        <p:nvSpPr>
          <p:cNvPr id="205" name="CustomShape 3"/>
          <p:cNvSpPr/>
          <p:nvPr/>
        </p:nvSpPr>
        <p:spPr>
          <a:xfrm>
            <a:off x="3818127" y="3165314"/>
            <a:ext cx="622129"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1100" spc="-1">
                <a:latin typeface="Roboto"/>
              </a:rPr>
              <a:t>add</a:t>
            </a:r>
          </a:p>
        </p:txBody>
      </p:sp>
      <p:sp>
        <p:nvSpPr>
          <p:cNvPr id="206" name="CustomShape 4"/>
          <p:cNvSpPr/>
          <p:nvPr/>
        </p:nvSpPr>
        <p:spPr>
          <a:xfrm>
            <a:off x="4440256" y="3165314"/>
            <a:ext cx="1119832"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1100" spc="-1">
                <a:latin typeface="Roboto"/>
              </a:rPr>
              <a:t>x</a:t>
            </a:r>
          </a:p>
        </p:txBody>
      </p:sp>
      <p:sp>
        <p:nvSpPr>
          <p:cNvPr id="207" name="CustomShape 5"/>
          <p:cNvSpPr/>
          <p:nvPr/>
        </p:nvSpPr>
        <p:spPr>
          <a:xfrm>
            <a:off x="3195998" y="3834161"/>
            <a:ext cx="622129"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1100" spc="-1">
                <a:latin typeface="Roboto"/>
              </a:rPr>
              <a:t>B</a:t>
            </a:r>
          </a:p>
        </p:txBody>
      </p:sp>
      <p:sp>
        <p:nvSpPr>
          <p:cNvPr id="208" name="CustomShape 6"/>
          <p:cNvSpPr/>
          <p:nvPr/>
        </p:nvSpPr>
        <p:spPr>
          <a:xfrm>
            <a:off x="3818127" y="3834161"/>
            <a:ext cx="622129"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1100" spc="-1">
                <a:latin typeface="Roboto"/>
              </a:rPr>
              <a:t>remove</a:t>
            </a:r>
          </a:p>
        </p:txBody>
      </p:sp>
      <p:sp>
        <p:nvSpPr>
          <p:cNvPr id="209" name="CustomShape 7"/>
          <p:cNvSpPr/>
          <p:nvPr/>
        </p:nvSpPr>
        <p:spPr>
          <a:xfrm>
            <a:off x="4440256" y="3834161"/>
            <a:ext cx="1119832"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1100" spc="-1">
                <a:latin typeface="Roboto"/>
              </a:rPr>
              <a:t>z</a:t>
            </a:r>
          </a:p>
        </p:txBody>
      </p:sp>
      <p:sp>
        <p:nvSpPr>
          <p:cNvPr id="210" name="CustomShape 8"/>
          <p:cNvSpPr/>
          <p:nvPr/>
        </p:nvSpPr>
        <p:spPr>
          <a:xfrm>
            <a:off x="3195998" y="3499738"/>
            <a:ext cx="622129"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1100" spc="-1">
                <a:latin typeface="Roboto"/>
              </a:rPr>
              <a:t>A</a:t>
            </a:r>
          </a:p>
        </p:txBody>
      </p:sp>
      <p:sp>
        <p:nvSpPr>
          <p:cNvPr id="211" name="CustomShape 9"/>
          <p:cNvSpPr/>
          <p:nvPr/>
        </p:nvSpPr>
        <p:spPr>
          <a:xfrm>
            <a:off x="3818127" y="3499738"/>
            <a:ext cx="622129"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1100" spc="-1">
                <a:latin typeface="Roboto"/>
              </a:rPr>
              <a:t>add</a:t>
            </a:r>
          </a:p>
        </p:txBody>
      </p:sp>
      <p:sp>
        <p:nvSpPr>
          <p:cNvPr id="212" name="CustomShape 10"/>
          <p:cNvSpPr/>
          <p:nvPr/>
        </p:nvSpPr>
        <p:spPr>
          <a:xfrm>
            <a:off x="4440256" y="3499738"/>
            <a:ext cx="1119832"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1100" spc="-1">
                <a:latin typeface="Roboto"/>
              </a:rPr>
              <a:t>y</a:t>
            </a:r>
          </a:p>
        </p:txBody>
      </p:sp>
      <p:sp>
        <p:nvSpPr>
          <p:cNvPr id="213" name="CustomShape 11"/>
          <p:cNvSpPr/>
          <p:nvPr/>
        </p:nvSpPr>
        <p:spPr>
          <a:xfrm>
            <a:off x="2974089" y="3165314"/>
            <a:ext cx="62213" cy="331811"/>
          </a:xfrm>
          <a:custGeom>
            <a:avLst/>
            <a:gdLst/>
            <a:ahLst/>
            <a:cxnLst/>
            <a:rect l="0" t="0" r="r" b="b"/>
            <a:pathLst>
              <a:path w="256" h="1018">
                <a:moveTo>
                  <a:pt x="255" y="0"/>
                </a:moveTo>
                <a:cubicBezTo>
                  <a:pt x="191" y="0"/>
                  <a:pt x="127" y="42"/>
                  <a:pt x="127" y="84"/>
                </a:cubicBezTo>
                <a:lnTo>
                  <a:pt x="127" y="423"/>
                </a:lnTo>
                <a:cubicBezTo>
                  <a:pt x="127" y="466"/>
                  <a:pt x="63" y="508"/>
                  <a:pt x="0" y="508"/>
                </a:cubicBezTo>
                <a:cubicBezTo>
                  <a:pt x="63" y="508"/>
                  <a:pt x="127" y="550"/>
                  <a:pt x="127" y="593"/>
                </a:cubicBezTo>
                <a:lnTo>
                  <a:pt x="127" y="932"/>
                </a:lnTo>
                <a:cubicBezTo>
                  <a:pt x="127" y="974"/>
                  <a:pt x="191" y="1017"/>
                  <a:pt x="255" y="1017"/>
                </a:cubicBezTo>
              </a:path>
            </a:pathLst>
          </a:custGeom>
          <a:noFill/>
          <a:ln>
            <a:solidFill>
              <a:srgbClr val="3465A4"/>
            </a:solidFill>
          </a:ln>
        </p:spPr>
        <p:style>
          <a:lnRef idx="0">
            <a:scrgbClr r="0" g="0" b="0"/>
          </a:lnRef>
          <a:fillRef idx="0">
            <a:scrgbClr r="0" g="0" b="0"/>
          </a:fillRef>
          <a:effectRef idx="0">
            <a:scrgbClr r="0" g="0" b="0"/>
          </a:effectRef>
          <a:fontRef idx="minor"/>
        </p:style>
      </p:sp>
      <p:sp>
        <p:nvSpPr>
          <p:cNvPr id="214" name="CustomShape 12"/>
          <p:cNvSpPr/>
          <p:nvPr/>
        </p:nvSpPr>
        <p:spPr>
          <a:xfrm>
            <a:off x="2974334" y="3492226"/>
            <a:ext cx="62213" cy="331811"/>
          </a:xfrm>
          <a:custGeom>
            <a:avLst/>
            <a:gdLst/>
            <a:ahLst/>
            <a:cxnLst/>
            <a:rect l="0" t="0" r="r" b="b"/>
            <a:pathLst>
              <a:path w="256" h="1018">
                <a:moveTo>
                  <a:pt x="255" y="0"/>
                </a:moveTo>
                <a:cubicBezTo>
                  <a:pt x="191" y="0"/>
                  <a:pt x="127" y="42"/>
                  <a:pt x="127" y="84"/>
                </a:cubicBezTo>
                <a:lnTo>
                  <a:pt x="127" y="423"/>
                </a:lnTo>
                <a:cubicBezTo>
                  <a:pt x="127" y="466"/>
                  <a:pt x="63" y="508"/>
                  <a:pt x="0" y="508"/>
                </a:cubicBezTo>
                <a:cubicBezTo>
                  <a:pt x="63" y="508"/>
                  <a:pt x="127" y="550"/>
                  <a:pt x="127" y="593"/>
                </a:cubicBezTo>
                <a:lnTo>
                  <a:pt x="127" y="932"/>
                </a:lnTo>
                <a:cubicBezTo>
                  <a:pt x="127" y="974"/>
                  <a:pt x="191" y="1017"/>
                  <a:pt x="255" y="1017"/>
                </a:cubicBezTo>
              </a:path>
            </a:pathLst>
          </a:custGeom>
          <a:noFill/>
          <a:ln>
            <a:solidFill>
              <a:srgbClr val="3465A4"/>
            </a:solidFill>
          </a:ln>
        </p:spPr>
        <p:style>
          <a:lnRef idx="0">
            <a:scrgbClr r="0" g="0" b="0"/>
          </a:lnRef>
          <a:fillRef idx="0">
            <a:scrgbClr r="0" g="0" b="0"/>
          </a:fillRef>
          <a:effectRef idx="0">
            <a:scrgbClr r="0" g="0" b="0"/>
          </a:effectRef>
          <a:fontRef idx="minor"/>
        </p:style>
      </p:sp>
      <p:sp>
        <p:nvSpPr>
          <p:cNvPr id="215" name="CustomShape 13"/>
          <p:cNvSpPr/>
          <p:nvPr/>
        </p:nvSpPr>
        <p:spPr>
          <a:xfrm>
            <a:off x="2974579" y="3819138"/>
            <a:ext cx="62213" cy="331811"/>
          </a:xfrm>
          <a:custGeom>
            <a:avLst/>
            <a:gdLst/>
            <a:ahLst/>
            <a:cxnLst/>
            <a:rect l="0" t="0" r="r" b="b"/>
            <a:pathLst>
              <a:path w="256" h="1018">
                <a:moveTo>
                  <a:pt x="255" y="0"/>
                </a:moveTo>
                <a:cubicBezTo>
                  <a:pt x="191" y="0"/>
                  <a:pt x="127" y="42"/>
                  <a:pt x="127" y="84"/>
                </a:cubicBezTo>
                <a:lnTo>
                  <a:pt x="127" y="423"/>
                </a:lnTo>
                <a:cubicBezTo>
                  <a:pt x="127" y="466"/>
                  <a:pt x="63" y="508"/>
                  <a:pt x="0" y="508"/>
                </a:cubicBezTo>
                <a:cubicBezTo>
                  <a:pt x="63" y="508"/>
                  <a:pt x="127" y="550"/>
                  <a:pt x="127" y="593"/>
                </a:cubicBezTo>
                <a:lnTo>
                  <a:pt x="127" y="932"/>
                </a:lnTo>
                <a:cubicBezTo>
                  <a:pt x="127" y="974"/>
                  <a:pt x="191" y="1017"/>
                  <a:pt x="255" y="1017"/>
                </a:cubicBezTo>
              </a:path>
            </a:pathLst>
          </a:custGeom>
          <a:noFill/>
          <a:ln>
            <a:solidFill>
              <a:srgbClr val="3465A4"/>
            </a:solidFill>
          </a:ln>
        </p:spPr>
        <p:style>
          <a:lnRef idx="0">
            <a:scrgbClr r="0" g="0" b="0"/>
          </a:lnRef>
          <a:fillRef idx="0">
            <a:scrgbClr r="0" g="0" b="0"/>
          </a:fillRef>
          <a:effectRef idx="0">
            <a:scrgbClr r="0" g="0" b="0"/>
          </a:effectRef>
          <a:fontRef idx="minor"/>
        </p:style>
      </p:sp>
      <p:sp>
        <p:nvSpPr>
          <p:cNvPr id="216" name="CustomShape 14"/>
          <p:cNvSpPr/>
          <p:nvPr/>
        </p:nvSpPr>
        <p:spPr>
          <a:xfrm rot="5399400">
            <a:off x="3435377" y="2537829"/>
            <a:ext cx="165905" cy="591023"/>
          </a:xfrm>
          <a:custGeom>
            <a:avLst/>
            <a:gdLst/>
            <a:ahLst/>
            <a:cxnLst/>
            <a:rect l="0" t="0" r="r" b="b"/>
            <a:pathLst>
              <a:path w="510" h="2415">
                <a:moveTo>
                  <a:pt x="509" y="0"/>
                </a:moveTo>
                <a:cubicBezTo>
                  <a:pt x="381" y="0"/>
                  <a:pt x="254" y="100"/>
                  <a:pt x="254" y="201"/>
                </a:cubicBezTo>
                <a:lnTo>
                  <a:pt x="254" y="1005"/>
                </a:lnTo>
                <a:cubicBezTo>
                  <a:pt x="254" y="1106"/>
                  <a:pt x="127" y="1207"/>
                  <a:pt x="0" y="1207"/>
                </a:cubicBezTo>
                <a:cubicBezTo>
                  <a:pt x="127" y="1207"/>
                  <a:pt x="254" y="1307"/>
                  <a:pt x="254" y="1408"/>
                </a:cubicBezTo>
                <a:lnTo>
                  <a:pt x="254" y="2212"/>
                </a:lnTo>
                <a:cubicBezTo>
                  <a:pt x="254" y="2313"/>
                  <a:pt x="381" y="2414"/>
                  <a:pt x="509" y="2414"/>
                </a:cubicBezTo>
              </a:path>
            </a:pathLst>
          </a:custGeom>
          <a:noFill/>
          <a:ln>
            <a:solidFill>
              <a:srgbClr val="3465A4"/>
            </a:solidFill>
          </a:ln>
        </p:spPr>
        <p:style>
          <a:lnRef idx="0">
            <a:scrgbClr r="0" g="0" b="0"/>
          </a:lnRef>
          <a:fillRef idx="0">
            <a:scrgbClr r="0" g="0" b="0"/>
          </a:fillRef>
          <a:effectRef idx="0">
            <a:scrgbClr r="0" g="0" b="0"/>
          </a:effectRef>
          <a:fontRef idx="minor"/>
        </p:style>
      </p:sp>
      <p:sp>
        <p:nvSpPr>
          <p:cNvPr id="217" name="CustomShape 15"/>
          <p:cNvSpPr/>
          <p:nvPr/>
        </p:nvSpPr>
        <p:spPr>
          <a:xfrm rot="5399400">
            <a:off x="4023216" y="2538155"/>
            <a:ext cx="165905" cy="591023"/>
          </a:xfrm>
          <a:custGeom>
            <a:avLst/>
            <a:gdLst/>
            <a:ahLst/>
            <a:cxnLst/>
            <a:rect l="0" t="0" r="r" b="b"/>
            <a:pathLst>
              <a:path w="510" h="2415">
                <a:moveTo>
                  <a:pt x="509" y="0"/>
                </a:moveTo>
                <a:cubicBezTo>
                  <a:pt x="381" y="0"/>
                  <a:pt x="254" y="100"/>
                  <a:pt x="254" y="201"/>
                </a:cubicBezTo>
                <a:lnTo>
                  <a:pt x="254" y="1005"/>
                </a:lnTo>
                <a:cubicBezTo>
                  <a:pt x="254" y="1106"/>
                  <a:pt x="127" y="1207"/>
                  <a:pt x="0" y="1207"/>
                </a:cubicBezTo>
                <a:cubicBezTo>
                  <a:pt x="127" y="1207"/>
                  <a:pt x="254" y="1307"/>
                  <a:pt x="254" y="1408"/>
                </a:cubicBezTo>
                <a:lnTo>
                  <a:pt x="254" y="2212"/>
                </a:lnTo>
                <a:cubicBezTo>
                  <a:pt x="254" y="2313"/>
                  <a:pt x="381" y="2414"/>
                  <a:pt x="509" y="2414"/>
                </a:cubicBezTo>
              </a:path>
            </a:pathLst>
          </a:custGeom>
          <a:noFill/>
          <a:ln>
            <a:solidFill>
              <a:srgbClr val="3465A4"/>
            </a:solidFill>
          </a:ln>
        </p:spPr>
        <p:style>
          <a:lnRef idx="0">
            <a:scrgbClr r="0" g="0" b="0"/>
          </a:lnRef>
          <a:fillRef idx="0">
            <a:scrgbClr r="0" g="0" b="0"/>
          </a:fillRef>
          <a:effectRef idx="0">
            <a:scrgbClr r="0" g="0" b="0"/>
          </a:effectRef>
          <a:fontRef idx="minor"/>
        </p:style>
      </p:sp>
      <p:sp>
        <p:nvSpPr>
          <p:cNvPr id="218" name="CustomShape 16"/>
          <p:cNvSpPr/>
          <p:nvPr/>
        </p:nvSpPr>
        <p:spPr>
          <a:xfrm rot="5399400">
            <a:off x="4922119" y="2252196"/>
            <a:ext cx="165905" cy="1163920"/>
          </a:xfrm>
          <a:custGeom>
            <a:avLst/>
            <a:gdLst/>
            <a:ahLst/>
            <a:cxnLst/>
            <a:rect l="0" t="0" r="r" b="b"/>
            <a:pathLst>
              <a:path w="510" h="4754">
                <a:moveTo>
                  <a:pt x="509" y="0"/>
                </a:moveTo>
                <a:cubicBezTo>
                  <a:pt x="381" y="0"/>
                  <a:pt x="254" y="198"/>
                  <a:pt x="254" y="396"/>
                </a:cubicBezTo>
                <a:lnTo>
                  <a:pt x="254" y="1980"/>
                </a:lnTo>
                <a:cubicBezTo>
                  <a:pt x="254" y="2178"/>
                  <a:pt x="127" y="2376"/>
                  <a:pt x="0" y="2376"/>
                </a:cubicBezTo>
                <a:cubicBezTo>
                  <a:pt x="127" y="2376"/>
                  <a:pt x="254" y="2574"/>
                  <a:pt x="254" y="2772"/>
                </a:cubicBezTo>
                <a:lnTo>
                  <a:pt x="254" y="4356"/>
                </a:lnTo>
                <a:cubicBezTo>
                  <a:pt x="254" y="4554"/>
                  <a:pt x="381" y="4753"/>
                  <a:pt x="509" y="4753"/>
                </a:cubicBezTo>
              </a:path>
            </a:pathLst>
          </a:custGeom>
          <a:noFill/>
          <a:ln>
            <a:solidFill>
              <a:srgbClr val="3465A4"/>
            </a:solidFill>
          </a:ln>
        </p:spPr>
        <p:style>
          <a:lnRef idx="0">
            <a:scrgbClr r="0" g="0" b="0"/>
          </a:lnRef>
          <a:fillRef idx="0">
            <a:scrgbClr r="0" g="0" b="0"/>
          </a:fillRef>
          <a:effectRef idx="0">
            <a:scrgbClr r="0" g="0" b="0"/>
          </a:effectRef>
          <a:fontRef idx="minor"/>
        </p:style>
      </p:sp>
      <p:sp>
        <p:nvSpPr>
          <p:cNvPr id="219" name="TextShape 17"/>
          <p:cNvSpPr txBox="1"/>
          <p:nvPr/>
        </p:nvSpPr>
        <p:spPr>
          <a:xfrm>
            <a:off x="2561133" y="3173806"/>
            <a:ext cx="349029" cy="296213"/>
          </a:xfrm>
          <a:prstGeom prst="rect">
            <a:avLst/>
          </a:prstGeom>
          <a:noFill/>
          <a:ln>
            <a:noFill/>
          </a:ln>
        </p:spPr>
        <p:txBody>
          <a:bodyPr lIns="68580" tIns="34290" rIns="68580" bIns="34290"/>
          <a:lstStyle/>
          <a:p>
            <a:r>
              <a:rPr lang="en-US" sz="800" spc="-1" dirty="0">
                <a:latin typeface="Roboto"/>
              </a:rPr>
              <a:t>Tx 1</a:t>
            </a:r>
          </a:p>
        </p:txBody>
      </p:sp>
      <p:sp>
        <p:nvSpPr>
          <p:cNvPr id="220" name="TextShape 18"/>
          <p:cNvSpPr txBox="1"/>
          <p:nvPr/>
        </p:nvSpPr>
        <p:spPr>
          <a:xfrm>
            <a:off x="2561378" y="3533050"/>
            <a:ext cx="349029" cy="296213"/>
          </a:xfrm>
          <a:prstGeom prst="rect">
            <a:avLst/>
          </a:prstGeom>
          <a:noFill/>
          <a:ln>
            <a:noFill/>
          </a:ln>
        </p:spPr>
        <p:txBody>
          <a:bodyPr lIns="68580" tIns="34290" rIns="68580" bIns="34290"/>
          <a:lstStyle/>
          <a:p>
            <a:r>
              <a:rPr lang="en-US" sz="800" spc="-1">
                <a:latin typeface="Roboto"/>
              </a:rPr>
              <a:t>Tx 2</a:t>
            </a:r>
          </a:p>
        </p:txBody>
      </p:sp>
      <p:sp>
        <p:nvSpPr>
          <p:cNvPr id="221" name="TextShape 19"/>
          <p:cNvSpPr txBox="1"/>
          <p:nvPr/>
        </p:nvSpPr>
        <p:spPr>
          <a:xfrm>
            <a:off x="2561378" y="3859635"/>
            <a:ext cx="349029" cy="296213"/>
          </a:xfrm>
          <a:prstGeom prst="rect">
            <a:avLst/>
          </a:prstGeom>
          <a:noFill/>
          <a:ln>
            <a:noFill/>
          </a:ln>
        </p:spPr>
        <p:txBody>
          <a:bodyPr lIns="68580" tIns="34290" rIns="68580" bIns="34290"/>
          <a:lstStyle/>
          <a:p>
            <a:r>
              <a:rPr lang="en-US" sz="800" spc="-1">
                <a:latin typeface="Roboto"/>
              </a:rPr>
              <a:t>Tx 3</a:t>
            </a:r>
          </a:p>
        </p:txBody>
      </p:sp>
      <p:sp>
        <p:nvSpPr>
          <p:cNvPr id="222" name="TextShape 20"/>
          <p:cNvSpPr txBox="1"/>
          <p:nvPr/>
        </p:nvSpPr>
        <p:spPr>
          <a:xfrm>
            <a:off x="3243514" y="2418741"/>
            <a:ext cx="570448" cy="510453"/>
          </a:xfrm>
          <a:prstGeom prst="rect">
            <a:avLst/>
          </a:prstGeom>
          <a:noFill/>
          <a:ln>
            <a:noFill/>
          </a:ln>
        </p:spPr>
        <p:txBody>
          <a:bodyPr lIns="68580" tIns="34290" rIns="68580" bIns="34290"/>
          <a:lstStyle/>
          <a:p>
            <a:r>
              <a:rPr lang="en-US" sz="800" spc="-1">
                <a:latin typeface="Roboto"/>
              </a:rPr>
              <a:t>CRDT ID</a:t>
            </a:r>
          </a:p>
        </p:txBody>
      </p:sp>
      <p:sp>
        <p:nvSpPr>
          <p:cNvPr id="223" name="TextShape 21"/>
          <p:cNvSpPr txBox="1"/>
          <p:nvPr/>
        </p:nvSpPr>
        <p:spPr>
          <a:xfrm>
            <a:off x="3813962" y="2418740"/>
            <a:ext cx="648582" cy="296213"/>
          </a:xfrm>
          <a:prstGeom prst="rect">
            <a:avLst/>
          </a:prstGeom>
          <a:noFill/>
          <a:ln>
            <a:noFill/>
          </a:ln>
        </p:spPr>
        <p:txBody>
          <a:bodyPr lIns="68580" tIns="34290" rIns="68580" bIns="34290"/>
          <a:lstStyle/>
          <a:p>
            <a:r>
              <a:rPr lang="en-US" sz="800" spc="-1">
                <a:latin typeface="Roboto"/>
              </a:rPr>
              <a:t>Operation</a:t>
            </a:r>
          </a:p>
        </p:txBody>
      </p:sp>
      <p:sp>
        <p:nvSpPr>
          <p:cNvPr id="224" name="TextShape 22"/>
          <p:cNvSpPr txBox="1"/>
          <p:nvPr/>
        </p:nvSpPr>
        <p:spPr>
          <a:xfrm>
            <a:off x="4681270" y="2418740"/>
            <a:ext cx="656909" cy="296213"/>
          </a:xfrm>
          <a:prstGeom prst="rect">
            <a:avLst/>
          </a:prstGeom>
          <a:noFill/>
          <a:ln>
            <a:noFill/>
          </a:ln>
        </p:spPr>
        <p:txBody>
          <a:bodyPr lIns="68580" tIns="34290" rIns="68580" bIns="34290"/>
          <a:lstStyle/>
          <a:p>
            <a:r>
              <a:rPr lang="en-US" sz="800" spc="-1">
                <a:latin typeface="Roboto"/>
              </a:rPr>
              <a:t>Argument</a:t>
            </a:r>
          </a:p>
        </p:txBody>
      </p:sp>
      <p:sp>
        <p:nvSpPr>
          <p:cNvPr id="225" name="CustomShape 23"/>
          <p:cNvSpPr/>
          <p:nvPr/>
        </p:nvSpPr>
        <p:spPr>
          <a:xfrm>
            <a:off x="6096000" y="1828272"/>
            <a:ext cx="3187554" cy="4396494"/>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sp>
      <p:sp>
        <p:nvSpPr>
          <p:cNvPr id="226" name="CustomShape 24"/>
          <p:cNvSpPr/>
          <p:nvPr/>
        </p:nvSpPr>
        <p:spPr>
          <a:xfrm>
            <a:off x="7091408" y="2657800"/>
            <a:ext cx="1430897" cy="1493149"/>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lstStyle/>
          <a:p>
            <a:r>
              <a:rPr lang="en-US" sz="800" spc="-1">
                <a:latin typeface="Roboto"/>
              </a:rPr>
              <a:t>ID: A</a:t>
            </a:r>
          </a:p>
          <a:p>
            <a:r>
              <a:rPr lang="en-US" sz="800" spc="-1">
                <a:latin typeface="Roboto"/>
              </a:rPr>
              <a:t>CRDT Type: &lt;crdt type&gt;</a:t>
            </a:r>
          </a:p>
          <a:p>
            <a:r>
              <a:rPr lang="en-US" sz="800" spc="-1">
                <a:latin typeface="Roboto"/>
              </a:rPr>
              <a:t>Element type: &lt;type&gt;</a:t>
            </a:r>
          </a:p>
          <a:p>
            <a:r>
              <a:rPr lang="en-US" sz="800" spc="-1">
                <a:latin typeface="Roboto"/>
              </a:rPr>
              <a:t>Permissions: </a:t>
            </a:r>
          </a:p>
          <a:p>
            <a:r>
              <a:rPr lang="en-US" sz="800" spc="-1">
                <a:latin typeface="Roboto"/>
              </a:rPr>
              <a:t>   &lt;OP&gt;: &lt;role&gt;, &lt;role&gt;,…</a:t>
            </a:r>
          </a:p>
          <a:p>
            <a:r>
              <a:rPr lang="en-US" sz="800" spc="-1">
                <a:latin typeface="Roboto"/>
              </a:rPr>
              <a:t>   &lt;OP&gt;: &lt;role&gt;, &lt;role&gt;, ...</a:t>
            </a:r>
          </a:p>
        </p:txBody>
      </p:sp>
      <p:sp>
        <p:nvSpPr>
          <p:cNvPr id="227" name="CustomShape 25"/>
          <p:cNvSpPr/>
          <p:nvPr/>
        </p:nvSpPr>
        <p:spPr>
          <a:xfrm>
            <a:off x="7091408" y="2325990"/>
            <a:ext cx="1430897"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800" b="1" spc="-1">
                <a:latin typeface="Roboto"/>
              </a:rPr>
              <a:t>CRDT 1</a:t>
            </a:r>
            <a:endParaRPr lang="en-US" sz="800" spc="-1">
              <a:latin typeface="Roboto"/>
            </a:endParaRPr>
          </a:p>
        </p:txBody>
      </p:sp>
      <p:sp>
        <p:nvSpPr>
          <p:cNvPr id="228" name="CustomShape 26"/>
          <p:cNvSpPr/>
          <p:nvPr/>
        </p:nvSpPr>
        <p:spPr>
          <a:xfrm>
            <a:off x="6158215" y="4648666"/>
            <a:ext cx="1430897" cy="1493149"/>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lstStyle/>
          <a:p>
            <a:r>
              <a:rPr lang="en-US" sz="800" spc="-1">
                <a:latin typeface="Roboto"/>
              </a:rPr>
              <a:t>ID: B</a:t>
            </a:r>
          </a:p>
          <a:p>
            <a:r>
              <a:rPr lang="en-US" sz="800" spc="-1">
                <a:latin typeface="Roboto"/>
              </a:rPr>
              <a:t>CRDT Type: &lt;crdt type&gt;</a:t>
            </a:r>
          </a:p>
          <a:p>
            <a:r>
              <a:rPr lang="en-US" sz="800" spc="-1">
                <a:latin typeface="Roboto"/>
              </a:rPr>
              <a:t>Element type: &lt;type&gt;</a:t>
            </a:r>
          </a:p>
          <a:p>
            <a:r>
              <a:rPr lang="en-US" sz="800" spc="-1">
                <a:latin typeface="Roboto"/>
              </a:rPr>
              <a:t>Permissions: </a:t>
            </a:r>
          </a:p>
          <a:p>
            <a:r>
              <a:rPr lang="en-US" sz="800" spc="-1">
                <a:latin typeface="Roboto"/>
              </a:rPr>
              <a:t>   &lt;OP&gt;: &lt;role&gt;, &lt;role&gt;,…</a:t>
            </a:r>
          </a:p>
          <a:p>
            <a:r>
              <a:rPr lang="en-US" sz="800" spc="-1">
                <a:latin typeface="Roboto"/>
              </a:rPr>
              <a:t>   &lt;OP&gt;: &lt;role&gt;, &lt;role&gt;, ...</a:t>
            </a:r>
          </a:p>
        </p:txBody>
      </p:sp>
      <p:sp>
        <p:nvSpPr>
          <p:cNvPr id="229" name="CustomShape 27"/>
          <p:cNvSpPr/>
          <p:nvPr/>
        </p:nvSpPr>
        <p:spPr>
          <a:xfrm>
            <a:off x="6158215" y="4316855"/>
            <a:ext cx="1430897"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800" b="1" spc="-1">
                <a:latin typeface="Roboto"/>
              </a:rPr>
              <a:t>CRDT 2</a:t>
            </a:r>
            <a:endParaRPr lang="en-US" sz="800" spc="-1">
              <a:latin typeface="Roboto"/>
            </a:endParaRPr>
          </a:p>
        </p:txBody>
      </p:sp>
      <p:sp>
        <p:nvSpPr>
          <p:cNvPr id="230" name="CustomShape 28"/>
          <p:cNvSpPr/>
          <p:nvPr/>
        </p:nvSpPr>
        <p:spPr>
          <a:xfrm>
            <a:off x="7775749" y="4698960"/>
            <a:ext cx="1430897" cy="1493149"/>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lstStyle/>
          <a:p>
            <a:r>
              <a:rPr lang="en-US" sz="800" spc="-1">
                <a:latin typeface="Roboto"/>
              </a:rPr>
              <a:t>ID: C</a:t>
            </a:r>
          </a:p>
          <a:p>
            <a:r>
              <a:rPr lang="en-US" sz="800" spc="-1">
                <a:latin typeface="Roboto"/>
              </a:rPr>
              <a:t>CRDT Type: &lt;crdt type&gt;</a:t>
            </a:r>
          </a:p>
          <a:p>
            <a:r>
              <a:rPr lang="en-US" sz="800" spc="-1">
                <a:latin typeface="Roboto"/>
              </a:rPr>
              <a:t>Element type: &lt;type&gt;</a:t>
            </a:r>
          </a:p>
          <a:p>
            <a:r>
              <a:rPr lang="en-US" sz="800" spc="-1">
                <a:latin typeface="Roboto"/>
              </a:rPr>
              <a:t>Permissions: </a:t>
            </a:r>
          </a:p>
          <a:p>
            <a:r>
              <a:rPr lang="en-US" sz="800" spc="-1">
                <a:latin typeface="Roboto"/>
              </a:rPr>
              <a:t>   &lt;OP&gt;: &lt;role&gt;, &lt;role&gt;,…</a:t>
            </a:r>
          </a:p>
          <a:p>
            <a:r>
              <a:rPr lang="en-US" sz="800" spc="-1">
                <a:latin typeface="Roboto"/>
              </a:rPr>
              <a:t>   &lt;OP&gt;: &lt;role&gt;, &lt;role&gt;, ...</a:t>
            </a:r>
          </a:p>
        </p:txBody>
      </p:sp>
      <p:sp>
        <p:nvSpPr>
          <p:cNvPr id="231" name="CustomShape 29"/>
          <p:cNvSpPr/>
          <p:nvPr/>
        </p:nvSpPr>
        <p:spPr>
          <a:xfrm>
            <a:off x="7775749" y="4367149"/>
            <a:ext cx="1430897"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nchor="ctr"/>
          <a:lstStyle/>
          <a:p>
            <a:pPr algn="ctr"/>
            <a:r>
              <a:rPr lang="en-US" sz="800" b="1" spc="-1">
                <a:latin typeface="Roboto"/>
              </a:rPr>
              <a:t>CRDT 3</a:t>
            </a:r>
            <a:endParaRPr lang="en-US" sz="800" spc="-1">
              <a:latin typeface="Roboto"/>
            </a:endParaRPr>
          </a:p>
        </p:txBody>
      </p:sp>
      <p:sp>
        <p:nvSpPr>
          <p:cNvPr id="232" name="CustomShape 30"/>
          <p:cNvSpPr/>
          <p:nvPr/>
        </p:nvSpPr>
        <p:spPr>
          <a:xfrm>
            <a:off x="6096000" y="1828273"/>
            <a:ext cx="3187554" cy="331811"/>
          </a:xfrm>
          <a:prstGeom prst="rect">
            <a:avLst/>
          </a:prstGeom>
          <a:solidFill>
            <a:srgbClr val="E0ECF4"/>
          </a:solidFill>
          <a:ln>
            <a:solidFill>
              <a:srgbClr val="9EBCDA"/>
            </a:solidFill>
          </a:ln>
        </p:spPr>
        <p:style>
          <a:lnRef idx="0">
            <a:scrgbClr r="0" g="0" b="0"/>
          </a:lnRef>
          <a:fillRef idx="0">
            <a:scrgbClr r="0" g="0" b="0"/>
          </a:fillRef>
          <a:effectRef idx="0">
            <a:scrgbClr r="0" g="0" b="0"/>
          </a:effectRef>
          <a:fontRef idx="minor"/>
        </p:style>
        <p:txBody>
          <a:bodyPr wrap="none" lIns="68580" tIns="34290" rIns="68580" bIns="34290"/>
          <a:lstStyle/>
          <a:p>
            <a:pPr algn="ctr"/>
            <a:r>
              <a:rPr lang="en-US" b="1" spc="-1">
                <a:latin typeface="Roboto"/>
              </a:rPr>
              <a:t>CRDT State Machine</a:t>
            </a:r>
            <a:endParaRPr lang="en-US" spc="-1">
              <a:latin typeface="Roboto"/>
            </a:endParaRPr>
          </a:p>
        </p:txBody>
      </p:sp>
      <p:sp>
        <p:nvSpPr>
          <p:cNvPr id="233" name="CustomShape 31"/>
          <p:cNvSpPr/>
          <p:nvPr/>
        </p:nvSpPr>
        <p:spPr>
          <a:xfrm>
            <a:off x="5671777" y="3519985"/>
            <a:ext cx="311064" cy="248858"/>
          </a:xfrm>
          <a:custGeom>
            <a:avLst/>
            <a:gdLst/>
            <a:ahLst/>
            <a:cxnLst/>
            <a:rect l="0" t="0" r="r" b="b"/>
            <a:pathLst>
              <a:path w="1272" h="764">
                <a:moveTo>
                  <a:pt x="0" y="190"/>
                </a:moveTo>
                <a:lnTo>
                  <a:pt x="953" y="190"/>
                </a:lnTo>
                <a:lnTo>
                  <a:pt x="953" y="0"/>
                </a:lnTo>
                <a:lnTo>
                  <a:pt x="1271" y="381"/>
                </a:lnTo>
                <a:lnTo>
                  <a:pt x="953" y="763"/>
                </a:lnTo>
                <a:lnTo>
                  <a:pt x="953" y="572"/>
                </a:lnTo>
                <a:lnTo>
                  <a:pt x="0" y="572"/>
                </a:lnTo>
                <a:lnTo>
                  <a:pt x="0" y="190"/>
                </a:lnTo>
              </a:path>
            </a:pathLst>
          </a:custGeom>
          <a:solidFill>
            <a:srgbClr val="E0ECF4"/>
          </a:solidFill>
          <a:ln>
            <a:solidFill>
              <a:srgbClr val="9EBCDA"/>
            </a:solidFill>
          </a:ln>
        </p:spPr>
        <p:style>
          <a:lnRef idx="0">
            <a:scrgbClr r="0" g="0" b="0"/>
          </a:lnRef>
          <a:fillRef idx="0">
            <a:scrgbClr r="0" g="0" b="0"/>
          </a:fillRef>
          <a:effectRef idx="0">
            <a:scrgbClr r="0" g="0" b="0"/>
          </a:effectRef>
          <a:fontRef idx="minor"/>
        </p:style>
      </p:sp>
      <p:sp>
        <p:nvSpPr>
          <p:cNvPr id="4" name="Title 3">
            <a:extLst>
              <a:ext uri="{FF2B5EF4-FFF2-40B4-BE49-F238E27FC236}">
                <a16:creationId xmlns:a16="http://schemas.microsoft.com/office/drawing/2014/main" id="{3A0DE118-2BB5-4AE4-B8D8-84709000CFD7}"/>
              </a:ext>
            </a:extLst>
          </p:cNvPr>
          <p:cNvSpPr>
            <a:spLocks noGrp="1"/>
          </p:cNvSpPr>
          <p:nvPr>
            <p:ph type="title"/>
          </p:nvPr>
        </p:nvSpPr>
        <p:spPr>
          <a:xfrm>
            <a:off x="1024128" y="911322"/>
            <a:ext cx="10786872" cy="1173509"/>
          </a:xfrm>
        </p:spPr>
        <p:txBody>
          <a:bodyPr>
            <a:normAutofit fontScale="90000"/>
          </a:bodyPr>
          <a:lstStyle/>
          <a:p>
            <a:r>
              <a:rPr lang="en-US" dirty="0"/>
              <a:t>Transactions manipulate CRDTs</a:t>
            </a:r>
            <a:br>
              <a:rPr lang="en-US" sz="5400" spc="-1" dirty="0">
                <a:solidFill>
                  <a:srgbClr val="0000FF"/>
                </a:solidFill>
                <a:latin typeface="Roboto"/>
              </a:rPr>
            </a:br>
            <a:endParaRPr lang="en-US" dirty="0"/>
          </a:p>
        </p:txBody>
      </p:sp>
      <p:sp>
        <p:nvSpPr>
          <p:cNvPr id="5" name="Content Placeholder 4">
            <a:extLst>
              <a:ext uri="{FF2B5EF4-FFF2-40B4-BE49-F238E27FC236}">
                <a16:creationId xmlns:a16="http://schemas.microsoft.com/office/drawing/2014/main" id="{69E29FBB-B52B-40C9-A2AD-99CC3D7E6801}"/>
              </a:ext>
            </a:extLst>
          </p:cNvPr>
          <p:cNvSpPr>
            <a:spLocks noGrp="1"/>
          </p:cNvSpPr>
          <p:nvPr>
            <p:ph idx="1"/>
          </p:nvPr>
        </p:nvSpPr>
        <p:spPr/>
        <p:txBody>
          <a:bodyPr/>
          <a:lstStyle/>
          <a:p>
            <a:endParaRPr lang="en-US"/>
          </a:p>
        </p:txBody>
      </p:sp>
      <p:sp>
        <p:nvSpPr>
          <p:cNvPr id="2" name="Footer Placeholder 1"/>
          <p:cNvSpPr>
            <a:spLocks noGrp="1"/>
          </p:cNvSpPr>
          <p:nvPr>
            <p:ph type="ftr" sz="quarter" idx="11"/>
          </p:nvPr>
        </p:nvSpPr>
        <p:spPr/>
        <p:txBody>
          <a:bodyPr/>
          <a:lstStyle/>
          <a:p>
            <a:r>
              <a:rPr lang="en-US"/>
              <a:t>http://www.cs.cornell.edu/courses/cs5412/2022sp</a:t>
            </a:r>
          </a:p>
        </p:txBody>
      </p:sp>
      <p:sp>
        <p:nvSpPr>
          <p:cNvPr id="3" name="Slide Number Placeholder 2"/>
          <p:cNvSpPr>
            <a:spLocks noGrp="1"/>
          </p:cNvSpPr>
          <p:nvPr>
            <p:ph type="sldNum" sz="quarter" idx="12"/>
          </p:nvPr>
        </p:nvSpPr>
        <p:spPr/>
        <p:txBody>
          <a:bodyPr/>
          <a:lstStyle/>
          <a:p>
            <a:fld id="{3C974458-8A97-4835-BF79-1FB6D7856C21}" type="slidenum">
              <a:rPr lang="en-US" smtClean="0"/>
              <a:t>50</a:t>
            </a:fld>
            <a:endParaRPr lang="en-US"/>
          </a:p>
        </p:txBody>
      </p:sp>
    </p:spTree>
    <p:extLst>
      <p:ext uri="{BB962C8B-B14F-4D97-AF65-F5344CB8AC3E}">
        <p14:creationId xmlns:p14="http://schemas.microsoft.com/office/powerpoint/2010/main" val="41183825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31092"/>
            <a:ext cx="10786872" cy="1499616"/>
          </a:xfrm>
        </p:spPr>
        <p:txBody>
          <a:bodyPr/>
          <a:lstStyle/>
          <a:p>
            <a:r>
              <a:rPr lang="en-US" dirty="0"/>
              <a:t>Demonstration Video</a:t>
            </a:r>
            <a:br>
              <a:rPr lang="en-US" dirty="0"/>
            </a:br>
            <a:endParaRPr lang="en-US" dirty="0"/>
          </a:p>
        </p:txBody>
      </p:sp>
      <p:sp>
        <p:nvSpPr>
          <p:cNvPr id="3" name="Text Placeholder 2"/>
          <p:cNvSpPr>
            <a:spLocks noGrp="1"/>
          </p:cNvSpPr>
          <p:nvPr>
            <p:ph type="body" idx="1"/>
          </p:nvPr>
        </p:nvSpPr>
        <p:spPr>
          <a:xfrm>
            <a:off x="1024128" y="5536096"/>
            <a:ext cx="10786872" cy="773264"/>
          </a:xfrm>
        </p:spPr>
        <p:txBody>
          <a:bodyPr/>
          <a:lstStyle/>
          <a:p>
            <a:r>
              <a:rPr lang="en-US" dirty="0"/>
              <a:t>Proof of concept system </a:t>
            </a:r>
          </a:p>
        </p:txBody>
      </p:sp>
      <p:pic>
        <p:nvPicPr>
          <p:cNvPr id="6" name="Picture 5">
            <a:hlinkClick r:id="rId3"/>
          </p:cNvPr>
          <p:cNvPicPr>
            <a:picLocks noChangeAspect="1"/>
          </p:cNvPicPr>
          <p:nvPr/>
        </p:nvPicPr>
        <p:blipFill rotWithShape="1">
          <a:blip r:embed="rId4"/>
          <a:srcRect l="8204" t="13527" r="7076" b="15478"/>
          <a:stretch/>
        </p:blipFill>
        <p:spPr>
          <a:xfrm>
            <a:off x="3031050" y="1080900"/>
            <a:ext cx="5600303" cy="4171658"/>
          </a:xfrm>
          <a:prstGeom prst="rect">
            <a:avLst/>
          </a:prstGeom>
        </p:spPr>
      </p:pic>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51</a:t>
            </a:fld>
            <a:endParaRPr lang="en-US"/>
          </a:p>
        </p:txBody>
      </p:sp>
    </p:spTree>
    <p:extLst>
      <p:ext uri="{BB962C8B-B14F-4D97-AF65-F5344CB8AC3E}">
        <p14:creationId xmlns:p14="http://schemas.microsoft.com/office/powerpoint/2010/main" val="34398609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8FB0-6A50-4FC9-87C9-C81D1814DAE1}"/>
              </a:ext>
            </a:extLst>
          </p:cNvPr>
          <p:cNvSpPr>
            <a:spLocks noGrp="1"/>
          </p:cNvSpPr>
          <p:nvPr>
            <p:ph type="title"/>
          </p:nvPr>
        </p:nvSpPr>
        <p:spPr/>
        <p:txBody>
          <a:bodyPr/>
          <a:lstStyle/>
          <a:p>
            <a:r>
              <a:rPr lang="en-US" dirty="0"/>
              <a:t>But some questions remain open</a:t>
            </a:r>
          </a:p>
        </p:txBody>
      </p:sp>
      <p:sp>
        <p:nvSpPr>
          <p:cNvPr id="3" name="Content Placeholder 2">
            <a:extLst>
              <a:ext uri="{FF2B5EF4-FFF2-40B4-BE49-F238E27FC236}">
                <a16:creationId xmlns:a16="http://schemas.microsoft.com/office/drawing/2014/main" id="{9B8A5F03-7E85-4D48-9872-15F228497C58}"/>
              </a:ext>
            </a:extLst>
          </p:cNvPr>
          <p:cNvSpPr>
            <a:spLocks noGrp="1"/>
          </p:cNvSpPr>
          <p:nvPr>
            <p:ph idx="1"/>
          </p:nvPr>
        </p:nvSpPr>
        <p:spPr/>
        <p:txBody>
          <a:bodyPr>
            <a:normAutofit/>
          </a:bodyPr>
          <a:lstStyle/>
          <a:p>
            <a:r>
              <a:rPr lang="en-US" dirty="0"/>
              <a:t>When we merge the DAG to form a total order we might discover double-spending of cybercurrency.  </a:t>
            </a:r>
            <a:r>
              <a:rPr lang="en-US" dirty="0" err="1"/>
              <a:t>Vegvisir</a:t>
            </a:r>
            <a:r>
              <a:rPr lang="en-US" dirty="0"/>
              <a:t> doesn’t currently offer a solution here: it is easy to impose a total order, but only during periods of connectivity.</a:t>
            </a:r>
          </a:p>
          <a:p>
            <a:endParaRPr lang="en-US" dirty="0"/>
          </a:p>
          <a:p>
            <a:r>
              <a:rPr lang="en-US" dirty="0" err="1"/>
              <a:t>Vegvisir</a:t>
            </a:r>
            <a:r>
              <a:rPr lang="en-US" dirty="0"/>
              <a:t> also leaves open many of the other questions we touched on, that an auditor might want to see answered.</a:t>
            </a:r>
          </a:p>
        </p:txBody>
      </p:sp>
      <p:sp>
        <p:nvSpPr>
          <p:cNvPr id="4" name="Footer Placeholder 3">
            <a:extLst>
              <a:ext uri="{FF2B5EF4-FFF2-40B4-BE49-F238E27FC236}">
                <a16:creationId xmlns:a16="http://schemas.microsoft.com/office/drawing/2014/main" id="{B3817002-896F-4366-BCFE-D615EA1289BD}"/>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A8572A36-3FA2-40A0-98E5-86D45B5E36CD}"/>
              </a:ext>
            </a:extLst>
          </p:cNvPr>
          <p:cNvSpPr>
            <a:spLocks noGrp="1"/>
          </p:cNvSpPr>
          <p:nvPr>
            <p:ph type="sldNum" sz="quarter" idx="12"/>
          </p:nvPr>
        </p:nvSpPr>
        <p:spPr/>
        <p:txBody>
          <a:bodyPr/>
          <a:lstStyle/>
          <a:p>
            <a:fld id="{3C974458-8A97-4835-BF79-1FB6D7856C21}" type="slidenum">
              <a:rPr lang="en-US" smtClean="0"/>
              <a:t>52</a:t>
            </a:fld>
            <a:endParaRPr lang="en-US"/>
          </a:p>
        </p:txBody>
      </p:sp>
    </p:spTree>
    <p:extLst>
      <p:ext uri="{BB962C8B-B14F-4D97-AF65-F5344CB8AC3E}">
        <p14:creationId xmlns:p14="http://schemas.microsoft.com/office/powerpoint/2010/main" val="15381428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CBEEB-72BB-44A7-90D2-8C0964D1D62D}"/>
              </a:ext>
            </a:extLst>
          </p:cNvPr>
          <p:cNvSpPr>
            <a:spLocks noGrp="1"/>
          </p:cNvSpPr>
          <p:nvPr>
            <p:ph type="title"/>
          </p:nvPr>
        </p:nvSpPr>
        <p:spPr/>
        <p:txBody>
          <a:bodyPr/>
          <a:lstStyle/>
          <a:p>
            <a:r>
              <a:rPr lang="en-US" dirty="0" err="1"/>
              <a:t>Wrapup</a:t>
            </a:r>
            <a:r>
              <a:rPr lang="en-US" dirty="0"/>
              <a:t>: Some questions about ethics</a:t>
            </a:r>
          </a:p>
        </p:txBody>
      </p:sp>
      <p:sp>
        <p:nvSpPr>
          <p:cNvPr id="3" name="Content Placeholder 2">
            <a:extLst>
              <a:ext uri="{FF2B5EF4-FFF2-40B4-BE49-F238E27FC236}">
                <a16:creationId xmlns:a16="http://schemas.microsoft.com/office/drawing/2014/main" id="{3244E928-5AAD-49FA-905C-F4B97D25DB59}"/>
              </a:ext>
            </a:extLst>
          </p:cNvPr>
          <p:cNvSpPr>
            <a:spLocks noGrp="1"/>
          </p:cNvSpPr>
          <p:nvPr>
            <p:ph idx="1"/>
          </p:nvPr>
        </p:nvSpPr>
        <p:spPr/>
        <p:txBody>
          <a:bodyPr>
            <a:normAutofit lnSpcReduction="10000"/>
          </a:bodyPr>
          <a:lstStyle/>
          <a:p>
            <a:r>
              <a:rPr lang="en-US" dirty="0"/>
              <a:t>We have seen some exciting uses of blockchain, yet we also know that cybercurrency is popular for illegal purposes too, and even legitimate speculators may seem to be evading taxes (these speculators disagree!)</a:t>
            </a:r>
          </a:p>
          <a:p>
            <a:endParaRPr lang="en-US" dirty="0"/>
          </a:p>
          <a:p>
            <a:r>
              <a:rPr lang="en-US" dirty="0"/>
              <a:t>So, is it acceptable to work with a technology that has these issues, or are blockchains and bitcoins tainted by the bad uses?</a:t>
            </a:r>
          </a:p>
          <a:p>
            <a:endParaRPr lang="en-US" dirty="0"/>
          </a:p>
          <a:p>
            <a:r>
              <a:rPr lang="en-US" dirty="0"/>
              <a:t>Should we distinguish smart contracts from cybercurrency?  They often live in the same chains…</a:t>
            </a:r>
          </a:p>
        </p:txBody>
      </p:sp>
      <p:sp>
        <p:nvSpPr>
          <p:cNvPr id="4" name="Footer Placeholder 3">
            <a:extLst>
              <a:ext uri="{FF2B5EF4-FFF2-40B4-BE49-F238E27FC236}">
                <a16:creationId xmlns:a16="http://schemas.microsoft.com/office/drawing/2014/main" id="{35B75898-9B64-44DF-89EE-6ACA8DA6C39A}"/>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2544BDB5-10E1-49B6-89DA-41D0C9F7F701}"/>
              </a:ext>
            </a:extLst>
          </p:cNvPr>
          <p:cNvSpPr>
            <a:spLocks noGrp="1"/>
          </p:cNvSpPr>
          <p:nvPr>
            <p:ph type="sldNum" sz="quarter" idx="12"/>
          </p:nvPr>
        </p:nvSpPr>
        <p:spPr/>
        <p:txBody>
          <a:bodyPr/>
          <a:lstStyle/>
          <a:p>
            <a:fld id="{3C974458-8A97-4835-BF79-1FB6D7856C21}" type="slidenum">
              <a:rPr lang="en-US" smtClean="0"/>
              <a:t>53</a:t>
            </a:fld>
            <a:endParaRPr lang="en-US"/>
          </a:p>
        </p:txBody>
      </p:sp>
    </p:spTree>
    <p:extLst>
      <p:ext uri="{BB962C8B-B14F-4D97-AF65-F5344CB8AC3E}">
        <p14:creationId xmlns:p14="http://schemas.microsoft.com/office/powerpoint/2010/main" val="42101234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a:t>
            </a:r>
            <a:endParaRPr lang="en-US" dirty="0"/>
          </a:p>
        </p:txBody>
      </p:sp>
      <p:sp>
        <p:nvSpPr>
          <p:cNvPr id="3" name="Content Placeholder 2"/>
          <p:cNvSpPr>
            <a:spLocks noGrp="1"/>
          </p:cNvSpPr>
          <p:nvPr>
            <p:ph idx="1"/>
          </p:nvPr>
        </p:nvSpPr>
        <p:spPr/>
        <p:txBody>
          <a:bodyPr/>
          <a:lstStyle/>
          <a:p>
            <a:r>
              <a:rPr lang="en-US"/>
              <a:t>Exciting possibilities for blockchains in the food supply chain</a:t>
            </a:r>
          </a:p>
          <a:p>
            <a:r>
              <a:rPr lang="en-US"/>
              <a:t>But current blockchain designs may not be compatible with some deployment scenarios in the food supply chain</a:t>
            </a:r>
          </a:p>
          <a:p>
            <a:r>
              <a:rPr lang="en-US"/>
              <a:t>Vegvisir supports partitioned operation and has low power/networking/storage requirements</a:t>
            </a:r>
            <a:endParaRPr lang="en-US" dirty="0"/>
          </a:p>
        </p:txBody>
      </p:sp>
      <p:sp>
        <p:nvSpPr>
          <p:cNvPr id="6" name="Slide Number Placeholder 5"/>
          <p:cNvSpPr>
            <a:spLocks noGrp="1"/>
          </p:cNvSpPr>
          <p:nvPr>
            <p:ph type="sldNum" sz="quarter" idx="12"/>
          </p:nvPr>
        </p:nvSpPr>
        <p:spPr/>
        <p:txBody>
          <a:bodyPr/>
          <a:lstStyle/>
          <a:p>
            <a:fld id="{DB35F32B-8281-2C4F-BEB6-8E34D21E794C}" type="slidenum">
              <a:rPr lang="en-US" smtClean="0"/>
              <a:pPr/>
              <a:t>54</a:t>
            </a:fld>
            <a:endParaRPr lang="en-US"/>
          </a:p>
        </p:txBody>
      </p:sp>
      <p:sp>
        <p:nvSpPr>
          <p:cNvPr id="4" name="Footer Placeholder 3"/>
          <p:cNvSpPr>
            <a:spLocks noGrp="1"/>
          </p:cNvSpPr>
          <p:nvPr>
            <p:ph type="ftr" sz="quarter" idx="11"/>
          </p:nvPr>
        </p:nvSpPr>
        <p:spPr/>
        <p:txBody>
          <a:bodyPr/>
          <a:lstStyle/>
          <a:p>
            <a:r>
              <a:rPr lang="en-US"/>
              <a:t>http://www.cs.cornell.edu/courses/cs5412/2022sp</a:t>
            </a:r>
          </a:p>
        </p:txBody>
      </p:sp>
    </p:spTree>
    <p:extLst>
      <p:ext uri="{BB962C8B-B14F-4D97-AF65-F5344CB8AC3E}">
        <p14:creationId xmlns:p14="http://schemas.microsoft.com/office/powerpoint/2010/main" val="2895508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CFA64-E617-4D3B-9607-A10A12AE7621}"/>
              </a:ext>
            </a:extLst>
          </p:cNvPr>
          <p:cNvSpPr>
            <a:spLocks noGrp="1"/>
          </p:cNvSpPr>
          <p:nvPr>
            <p:ph type="title"/>
          </p:nvPr>
        </p:nvSpPr>
        <p:spPr/>
        <p:txBody>
          <a:bodyPr/>
          <a:lstStyle/>
          <a:p>
            <a:r>
              <a:rPr lang="en-US" dirty="0"/>
              <a:t>Blockchain for Sensors</a:t>
            </a:r>
          </a:p>
        </p:txBody>
      </p:sp>
      <p:sp>
        <p:nvSpPr>
          <p:cNvPr id="3" name="Content Placeholder 2">
            <a:extLst>
              <a:ext uri="{FF2B5EF4-FFF2-40B4-BE49-F238E27FC236}">
                <a16:creationId xmlns:a16="http://schemas.microsoft.com/office/drawing/2014/main" id="{F4E8E584-B7F3-4E51-8C3E-C5260259DE49}"/>
              </a:ext>
            </a:extLst>
          </p:cNvPr>
          <p:cNvSpPr>
            <a:spLocks noGrp="1"/>
          </p:cNvSpPr>
          <p:nvPr>
            <p:ph idx="1"/>
          </p:nvPr>
        </p:nvSpPr>
        <p:spPr/>
        <p:txBody>
          <a:bodyPr/>
          <a:lstStyle/>
          <a:p>
            <a:r>
              <a:rPr lang="en-US" dirty="0"/>
              <a:t>A smart farm would store </a:t>
            </a:r>
            <a:r>
              <a:rPr lang="en-US" dirty="0" err="1"/>
              <a:t>BlockChain</a:t>
            </a:r>
            <a:r>
              <a:rPr lang="en-US" dirty="0"/>
              <a:t> records that include sensor data.</a:t>
            </a:r>
          </a:p>
          <a:p>
            <a:endParaRPr lang="en-US" dirty="0"/>
          </a:p>
          <a:p>
            <a:r>
              <a:rPr lang="en-US" dirty="0"/>
              <a:t>Very likely the sensors themselves would be securely connected to their host machines, for example using Azure’s IoT Hub or the AWS equivalent.</a:t>
            </a:r>
          </a:p>
          <a:p>
            <a:endParaRPr lang="en-US" dirty="0"/>
          </a:p>
          <a:p>
            <a:r>
              <a:rPr lang="en-US" dirty="0"/>
              <a:t>Reminder: With an IoT Hub model, the sensor itself uses security keys, and will only connect and talk to the hub.  This enables a </a:t>
            </a:r>
            <a:r>
              <a:rPr lang="en-US" i="1" dirty="0"/>
              <a:t>digital twin</a:t>
            </a:r>
            <a:r>
              <a:rPr lang="en-US" dirty="0"/>
              <a:t> model.</a:t>
            </a:r>
          </a:p>
        </p:txBody>
      </p:sp>
      <p:sp>
        <p:nvSpPr>
          <p:cNvPr id="4" name="Footer Placeholder 3">
            <a:extLst>
              <a:ext uri="{FF2B5EF4-FFF2-40B4-BE49-F238E27FC236}">
                <a16:creationId xmlns:a16="http://schemas.microsoft.com/office/drawing/2014/main" id="{33AAFE66-9A43-4089-94AA-6E3F4DA92FB6}"/>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65E51192-686F-4FC0-98A0-30C94315D3BA}"/>
              </a:ext>
            </a:extLst>
          </p:cNvPr>
          <p:cNvSpPr>
            <a:spLocks noGrp="1"/>
          </p:cNvSpPr>
          <p:nvPr>
            <p:ph type="sldNum" sz="quarter" idx="12"/>
          </p:nvPr>
        </p:nvSpPr>
        <p:spPr/>
        <p:txBody>
          <a:bodyPr/>
          <a:lstStyle/>
          <a:p>
            <a:fld id="{3C974458-8A97-4835-BF79-1FB6D7856C21}" type="slidenum">
              <a:rPr lang="en-US" smtClean="0"/>
              <a:t>6</a:t>
            </a:fld>
            <a:endParaRPr lang="en-US"/>
          </a:p>
        </p:txBody>
      </p:sp>
    </p:spTree>
    <p:extLst>
      <p:ext uri="{BB962C8B-B14F-4D97-AF65-F5344CB8AC3E}">
        <p14:creationId xmlns:p14="http://schemas.microsoft.com/office/powerpoint/2010/main" val="853248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C9F53-6D00-4080-8850-1887271DF79A}"/>
              </a:ext>
            </a:extLst>
          </p:cNvPr>
          <p:cNvSpPr>
            <a:spLocks noGrp="1"/>
          </p:cNvSpPr>
          <p:nvPr>
            <p:ph type="title"/>
          </p:nvPr>
        </p:nvSpPr>
        <p:spPr/>
        <p:txBody>
          <a:bodyPr/>
          <a:lstStyle/>
          <a:p>
            <a:r>
              <a:rPr lang="en-US" dirty="0"/>
              <a:t>Trust with Sensors</a:t>
            </a:r>
          </a:p>
        </p:txBody>
      </p:sp>
      <p:sp>
        <p:nvSpPr>
          <p:cNvPr id="3" name="Content Placeholder 2">
            <a:extLst>
              <a:ext uri="{FF2B5EF4-FFF2-40B4-BE49-F238E27FC236}">
                <a16:creationId xmlns:a16="http://schemas.microsoft.com/office/drawing/2014/main" id="{5ED53520-773F-4CA8-9C5E-C9FA3E2D2761}"/>
              </a:ext>
            </a:extLst>
          </p:cNvPr>
          <p:cNvSpPr>
            <a:spLocks noGrp="1"/>
          </p:cNvSpPr>
          <p:nvPr>
            <p:ph idx="1"/>
          </p:nvPr>
        </p:nvSpPr>
        <p:spPr/>
        <p:txBody>
          <a:bodyPr/>
          <a:lstStyle/>
          <a:p>
            <a:r>
              <a:rPr lang="en-US" dirty="0"/>
              <a:t>… so we can assume the connection to the sensor is secure.  But how would a digital twin for a farm work?</a:t>
            </a:r>
          </a:p>
          <a:p>
            <a:endParaRPr lang="en-US" dirty="0"/>
          </a:p>
          <a:p>
            <a:r>
              <a:rPr lang="en-US" dirty="0"/>
              <a:t>Azure IoT Hub will only allow authorized sensors to be part of the system, and it patches the software and configuration automatically.  Feeds events to the Azure IoT function server, where functions consume them.</a:t>
            </a:r>
          </a:p>
          <a:p>
            <a:endParaRPr lang="en-US" dirty="0"/>
          </a:p>
          <a:p>
            <a:r>
              <a:rPr lang="en-US" dirty="0"/>
              <a:t>So presumably these functions log the event records to the Blockchain.</a:t>
            </a:r>
          </a:p>
        </p:txBody>
      </p:sp>
      <p:sp>
        <p:nvSpPr>
          <p:cNvPr id="4" name="Footer Placeholder 3">
            <a:extLst>
              <a:ext uri="{FF2B5EF4-FFF2-40B4-BE49-F238E27FC236}">
                <a16:creationId xmlns:a16="http://schemas.microsoft.com/office/drawing/2014/main" id="{BDB991EE-FCA6-403C-ABB6-235825EBE845}"/>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27E87FFC-C996-485B-A98B-C0DDC2436C94}"/>
              </a:ext>
            </a:extLst>
          </p:cNvPr>
          <p:cNvSpPr>
            <a:spLocks noGrp="1"/>
          </p:cNvSpPr>
          <p:nvPr>
            <p:ph type="sldNum" sz="quarter" idx="12"/>
          </p:nvPr>
        </p:nvSpPr>
        <p:spPr/>
        <p:txBody>
          <a:bodyPr/>
          <a:lstStyle/>
          <a:p>
            <a:fld id="{3C974458-8A97-4835-BF79-1FB6D7856C21}" type="slidenum">
              <a:rPr lang="en-US" smtClean="0"/>
              <a:t>7</a:t>
            </a:fld>
            <a:endParaRPr lang="en-US"/>
          </a:p>
        </p:txBody>
      </p:sp>
    </p:spTree>
    <p:extLst>
      <p:ext uri="{BB962C8B-B14F-4D97-AF65-F5344CB8AC3E}">
        <p14:creationId xmlns:p14="http://schemas.microsoft.com/office/powerpoint/2010/main" val="2201204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53A98-4529-4F18-949C-A0F526C1FD81}"/>
              </a:ext>
            </a:extLst>
          </p:cNvPr>
          <p:cNvSpPr>
            <a:spLocks noGrp="1"/>
          </p:cNvSpPr>
          <p:nvPr>
            <p:ph type="title"/>
          </p:nvPr>
        </p:nvSpPr>
        <p:spPr/>
        <p:txBody>
          <a:bodyPr/>
          <a:lstStyle/>
          <a:p>
            <a:r>
              <a:rPr lang="en-US" dirty="0"/>
              <a:t>Questions this might not answer</a:t>
            </a:r>
          </a:p>
        </p:txBody>
      </p:sp>
      <p:sp>
        <p:nvSpPr>
          <p:cNvPr id="3" name="Content Placeholder 2">
            <a:extLst>
              <a:ext uri="{FF2B5EF4-FFF2-40B4-BE49-F238E27FC236}">
                <a16:creationId xmlns:a16="http://schemas.microsoft.com/office/drawing/2014/main" id="{39B0A050-7BD9-46EE-8A05-513F54668475}"/>
              </a:ext>
            </a:extLst>
          </p:cNvPr>
          <p:cNvSpPr>
            <a:spLocks noGrp="1"/>
          </p:cNvSpPr>
          <p:nvPr>
            <p:ph idx="1"/>
          </p:nvPr>
        </p:nvSpPr>
        <p:spPr/>
        <p:txBody>
          <a:bodyPr/>
          <a:lstStyle/>
          <a:p>
            <a:r>
              <a:rPr lang="en-US" dirty="0"/>
              <a:t>Is this sensor the correct one for the information the application claims to have captured?</a:t>
            </a:r>
          </a:p>
          <a:p>
            <a:endParaRPr lang="en-US" dirty="0"/>
          </a:p>
          <a:p>
            <a:r>
              <a:rPr lang="en-US" dirty="0"/>
              <a:t>Is the sensor working correctly?</a:t>
            </a:r>
          </a:p>
          <a:p>
            <a:endParaRPr lang="en-US" dirty="0"/>
          </a:p>
          <a:p>
            <a:r>
              <a:rPr lang="en-US" dirty="0"/>
              <a:t>Has the data the sensor generated been modified before it was logged?</a:t>
            </a:r>
          </a:p>
        </p:txBody>
      </p:sp>
      <p:sp>
        <p:nvSpPr>
          <p:cNvPr id="4" name="Footer Placeholder 3">
            <a:extLst>
              <a:ext uri="{FF2B5EF4-FFF2-40B4-BE49-F238E27FC236}">
                <a16:creationId xmlns:a16="http://schemas.microsoft.com/office/drawing/2014/main" id="{1072500B-854E-4FE3-B224-436D394C5C24}"/>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29C70439-349C-4F1A-8896-93CFB2A29B3E}"/>
              </a:ext>
            </a:extLst>
          </p:cNvPr>
          <p:cNvSpPr>
            <a:spLocks noGrp="1"/>
          </p:cNvSpPr>
          <p:nvPr>
            <p:ph type="sldNum" sz="quarter" idx="12"/>
          </p:nvPr>
        </p:nvSpPr>
        <p:spPr/>
        <p:txBody>
          <a:bodyPr/>
          <a:lstStyle/>
          <a:p>
            <a:fld id="{3C974458-8A97-4835-BF79-1FB6D7856C21}" type="slidenum">
              <a:rPr lang="en-US" smtClean="0"/>
              <a:t>8</a:t>
            </a:fld>
            <a:endParaRPr lang="en-US"/>
          </a:p>
        </p:txBody>
      </p:sp>
    </p:spTree>
    <p:extLst>
      <p:ext uri="{BB962C8B-B14F-4D97-AF65-F5344CB8AC3E}">
        <p14:creationId xmlns:p14="http://schemas.microsoft.com/office/powerpoint/2010/main" val="990708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83A88-FA9A-4620-8DD4-9343BE72F001}"/>
              </a:ext>
            </a:extLst>
          </p:cNvPr>
          <p:cNvSpPr>
            <a:spLocks noGrp="1"/>
          </p:cNvSpPr>
          <p:nvPr>
            <p:ph type="title"/>
          </p:nvPr>
        </p:nvSpPr>
        <p:spPr/>
        <p:txBody>
          <a:bodyPr/>
          <a:lstStyle/>
          <a:p>
            <a:r>
              <a:rPr lang="en-US" dirty="0"/>
              <a:t>Can we answer the questions an auditor might ask?</a:t>
            </a:r>
          </a:p>
        </p:txBody>
      </p:sp>
      <p:sp>
        <p:nvSpPr>
          <p:cNvPr id="3" name="Content Placeholder 2">
            <a:extLst>
              <a:ext uri="{FF2B5EF4-FFF2-40B4-BE49-F238E27FC236}">
                <a16:creationId xmlns:a16="http://schemas.microsoft.com/office/drawing/2014/main" id="{493A69F5-9351-4008-AB27-1B67723EAC31}"/>
              </a:ext>
            </a:extLst>
          </p:cNvPr>
          <p:cNvSpPr>
            <a:spLocks noGrp="1"/>
          </p:cNvSpPr>
          <p:nvPr>
            <p:ph idx="1"/>
          </p:nvPr>
        </p:nvSpPr>
        <p:spPr/>
        <p:txBody>
          <a:bodyPr/>
          <a:lstStyle/>
          <a:p>
            <a:r>
              <a:rPr lang="en-US" dirty="0"/>
              <a:t>A sensor records shows that cow 2143 was milked on Tuesday at 10am.  Later the milk turned out to have a dangerous bacteria in it, like Listeria.  It got through and a consumer became quite sick.</a:t>
            </a:r>
          </a:p>
          <a:p>
            <a:endParaRPr lang="en-US" dirty="0"/>
          </a:p>
          <a:p>
            <a:r>
              <a:rPr lang="en-US" dirty="0"/>
              <a:t>Was she properly clean when she was milked?  Had she been evaluated for mastitis as required by the health department?  Was she periodically checked for overall health?  Did she receive any “off records” meds?</a:t>
            </a:r>
          </a:p>
        </p:txBody>
      </p:sp>
      <p:sp>
        <p:nvSpPr>
          <p:cNvPr id="4" name="Footer Placeholder 3">
            <a:extLst>
              <a:ext uri="{FF2B5EF4-FFF2-40B4-BE49-F238E27FC236}">
                <a16:creationId xmlns:a16="http://schemas.microsoft.com/office/drawing/2014/main" id="{D464BADB-260C-4E8F-B48F-5E8E8E15682A}"/>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248D9C1A-F047-4847-9ACD-96C755C38151}"/>
              </a:ext>
            </a:extLst>
          </p:cNvPr>
          <p:cNvSpPr>
            <a:spLocks noGrp="1"/>
          </p:cNvSpPr>
          <p:nvPr>
            <p:ph type="sldNum" sz="quarter" idx="12"/>
          </p:nvPr>
        </p:nvSpPr>
        <p:spPr/>
        <p:txBody>
          <a:bodyPr/>
          <a:lstStyle/>
          <a:p>
            <a:fld id="{3C974458-8A97-4835-BF79-1FB6D7856C21}" type="slidenum">
              <a:rPr lang="en-US" smtClean="0"/>
              <a:t>9</a:t>
            </a:fld>
            <a:endParaRPr lang="en-US"/>
          </a:p>
        </p:txBody>
      </p:sp>
    </p:spTree>
    <p:extLst>
      <p:ext uri="{BB962C8B-B14F-4D97-AF65-F5344CB8AC3E}">
        <p14:creationId xmlns:p14="http://schemas.microsoft.com/office/powerpoint/2010/main" val="38103652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0.9|3.3|5.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Integral</Template>
  <TotalTime>2928</TotalTime>
  <Words>3834</Words>
  <Application>Microsoft Office PowerPoint</Application>
  <PresentationFormat>Widescreen</PresentationFormat>
  <Paragraphs>505</Paragraphs>
  <Slides>54</Slides>
  <Notes>49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Arial</vt:lpstr>
      <vt:lpstr>Calibri</vt:lpstr>
      <vt:lpstr>Cambria Math</vt:lpstr>
      <vt:lpstr>Levenim MT</vt:lpstr>
      <vt:lpstr>Mangal</vt:lpstr>
      <vt:lpstr>Roboto</vt:lpstr>
      <vt:lpstr>Symbol</vt:lpstr>
      <vt:lpstr>Tw Cen MT</vt:lpstr>
      <vt:lpstr>Tw Cen MT Condensed</vt:lpstr>
      <vt:lpstr>Wingdings</vt:lpstr>
      <vt:lpstr>Wingdings 3</vt:lpstr>
      <vt:lpstr>Integral</vt:lpstr>
      <vt:lpstr>CS5412/Lecture 15 Blockchains for IoT (Part 2)</vt:lpstr>
      <vt:lpstr>Summary of BlockChain Concerns</vt:lpstr>
      <vt:lpstr>More concerns</vt:lpstr>
      <vt:lpstr>Walking through the issues </vt:lpstr>
      <vt:lpstr>Blockchain on a farm</vt:lpstr>
      <vt:lpstr>Blockchain for Sensors</vt:lpstr>
      <vt:lpstr>Trust with Sensors</vt:lpstr>
      <vt:lpstr>Questions this might not answer</vt:lpstr>
      <vt:lpstr>Can we answer the questions an auditor might ask?</vt:lpstr>
      <vt:lpstr>Can we answer the questions an auditor might ask?</vt:lpstr>
      <vt:lpstr>To have real confidence… </vt:lpstr>
      <vt:lpstr>Blockchain-specific form this takes?</vt:lpstr>
      <vt:lpstr>Let’s look at a Blockchain created specifically for IoT</vt:lpstr>
      <vt:lpstr>Some issues they thought about</vt:lpstr>
      <vt:lpstr>Connectivity: just one issue of many!</vt:lpstr>
      <vt:lpstr>Vegvisir</vt:lpstr>
      <vt:lpstr>A Blockchain for the Food Supply Chain</vt:lpstr>
      <vt:lpstr>Blockchain’s Promise</vt:lpstr>
      <vt:lpstr>A Replicated Ledger of Transactions</vt:lpstr>
      <vt:lpstr>Smart Contracts</vt:lpstr>
      <vt:lpstr>Potential Use Cases</vt:lpstr>
      <vt:lpstr>For the Food Supply Chain?</vt:lpstr>
      <vt:lpstr>Industrial uptake?</vt:lpstr>
      <vt:lpstr>Desired Blockchain properties</vt:lpstr>
      <vt:lpstr>Open Membership is Hard</vt:lpstr>
      <vt:lpstr>Permissionless vs Permissioned Blockchains</vt:lpstr>
      <vt:lpstr>Bitcoin Blockchain</vt:lpstr>
      <vt:lpstr>The Blockchain</vt:lpstr>
      <vt:lpstr>The Blockchain</vt:lpstr>
      <vt:lpstr>The Blockchain</vt:lpstr>
      <vt:lpstr>The Blockchain</vt:lpstr>
      <vt:lpstr>Incentives for Mining</vt:lpstr>
      <vt:lpstr>Forks</vt:lpstr>
      <vt:lpstr>Fork Resolution</vt:lpstr>
      <vt:lpstr>Fork Resolution</vt:lpstr>
      <vt:lpstr>Security Threat!</vt:lpstr>
      <vt:lpstr>Security Threat!</vt:lpstr>
      <vt:lpstr>Security Threat!</vt:lpstr>
      <vt:lpstr>Response: An assumption!</vt:lpstr>
      <vt:lpstr>Permissionless Blockchains</vt:lpstr>
      <vt:lpstr>Permissioned Blockchains</vt:lpstr>
      <vt:lpstr>Blockchain for the Farm?</vt:lpstr>
      <vt:lpstr>PowerPoint Presentation</vt:lpstr>
      <vt:lpstr>What about the  notation?</vt:lpstr>
      <vt:lpstr>Proof-of-Witness to persist blocks securely</vt:lpstr>
      <vt:lpstr>PowerPoint Presentation</vt:lpstr>
      <vt:lpstr>PowerPoint Presentation</vt:lpstr>
      <vt:lpstr>What would you find inside a record?</vt:lpstr>
      <vt:lpstr>CRDTs: strong semantics in DAGs </vt:lpstr>
      <vt:lpstr>Transactions manipulate CRDTs </vt:lpstr>
      <vt:lpstr>Demonstration Video </vt:lpstr>
      <vt:lpstr>But some questions remain open</vt:lpstr>
      <vt:lpstr>Wrapup: Some questions about ethics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242</cp:revision>
  <dcterms:created xsi:type="dcterms:W3CDTF">2017-12-19T18:11:25Z</dcterms:created>
  <dcterms:modified xsi:type="dcterms:W3CDTF">2022-03-19T13:41:49Z</dcterms:modified>
</cp:coreProperties>
</file>