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6"/>
  </p:notesMasterIdLst>
  <p:sldIdLst>
    <p:sldId id="256" r:id="rId2"/>
    <p:sldId id="257" r:id="rId3"/>
    <p:sldId id="258" r:id="rId4"/>
    <p:sldId id="259" r:id="rId5"/>
    <p:sldId id="260" r:id="rId6"/>
    <p:sldId id="261" r:id="rId7"/>
    <p:sldId id="262" r:id="rId8"/>
    <p:sldId id="268" r:id="rId9"/>
    <p:sldId id="263" r:id="rId10"/>
    <p:sldId id="264" r:id="rId11"/>
    <p:sldId id="325" r:id="rId12"/>
    <p:sldId id="265" r:id="rId13"/>
    <p:sldId id="266" r:id="rId14"/>
    <p:sldId id="269" r:id="rId15"/>
    <p:sldId id="267" r:id="rId16"/>
    <p:sldId id="270" r:id="rId17"/>
    <p:sldId id="271" r:id="rId18"/>
    <p:sldId id="272" r:id="rId19"/>
    <p:sldId id="273" r:id="rId20"/>
    <p:sldId id="326" r:id="rId21"/>
    <p:sldId id="282" r:id="rId22"/>
    <p:sldId id="283" r:id="rId23"/>
    <p:sldId id="284" r:id="rId24"/>
    <p:sldId id="285" r:id="rId25"/>
    <p:sldId id="289" r:id="rId26"/>
    <p:sldId id="301" r:id="rId27"/>
    <p:sldId id="327" r:id="rId28"/>
    <p:sldId id="328" r:id="rId29"/>
    <p:sldId id="296" r:id="rId30"/>
    <p:sldId id="302" r:id="rId31"/>
    <p:sldId id="297" r:id="rId32"/>
    <p:sldId id="298" r:id="rId33"/>
    <p:sldId id="299" r:id="rId34"/>
    <p:sldId id="324" r:id="rId35"/>
    <p:sldId id="304" r:id="rId36"/>
    <p:sldId id="329" r:id="rId37"/>
    <p:sldId id="323" r:id="rId38"/>
    <p:sldId id="311" r:id="rId39"/>
    <p:sldId id="330" r:id="rId40"/>
    <p:sldId id="312" r:id="rId41"/>
    <p:sldId id="313" r:id="rId42"/>
    <p:sldId id="314" r:id="rId43"/>
    <p:sldId id="315" r:id="rId44"/>
    <p:sldId id="316" r:id="rId45"/>
    <p:sldId id="317" r:id="rId46"/>
    <p:sldId id="318" r:id="rId47"/>
    <p:sldId id="319" r:id="rId48"/>
    <p:sldId id="331" r:id="rId49"/>
    <p:sldId id="320" r:id="rId50"/>
    <p:sldId id="321" r:id="rId51"/>
    <p:sldId id="308" r:id="rId52"/>
    <p:sldId id="307" r:id="rId53"/>
    <p:sldId id="309" r:id="rId54"/>
    <p:sldId id="300" r:id="rId5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CE0D373-0740-4A07-B64F-5A74918F5DAB}">
          <p14:sldIdLst>
            <p14:sldId id="256"/>
            <p14:sldId id="257"/>
            <p14:sldId id="258"/>
            <p14:sldId id="259"/>
            <p14:sldId id="260"/>
            <p14:sldId id="261"/>
            <p14:sldId id="262"/>
            <p14:sldId id="268"/>
            <p14:sldId id="263"/>
            <p14:sldId id="264"/>
            <p14:sldId id="325"/>
            <p14:sldId id="265"/>
            <p14:sldId id="266"/>
            <p14:sldId id="269"/>
            <p14:sldId id="267"/>
            <p14:sldId id="270"/>
            <p14:sldId id="271"/>
            <p14:sldId id="272"/>
            <p14:sldId id="273"/>
            <p14:sldId id="326"/>
            <p14:sldId id="282"/>
            <p14:sldId id="283"/>
            <p14:sldId id="284"/>
            <p14:sldId id="285"/>
            <p14:sldId id="289"/>
            <p14:sldId id="301"/>
            <p14:sldId id="327"/>
            <p14:sldId id="328"/>
            <p14:sldId id="296"/>
            <p14:sldId id="302"/>
            <p14:sldId id="297"/>
            <p14:sldId id="298"/>
            <p14:sldId id="299"/>
            <p14:sldId id="324"/>
            <p14:sldId id="304"/>
            <p14:sldId id="329"/>
            <p14:sldId id="323"/>
            <p14:sldId id="311"/>
            <p14:sldId id="330"/>
            <p14:sldId id="312"/>
            <p14:sldId id="313"/>
            <p14:sldId id="314"/>
            <p14:sldId id="315"/>
            <p14:sldId id="316"/>
            <p14:sldId id="317"/>
            <p14:sldId id="318"/>
            <p14:sldId id="319"/>
            <p14:sldId id="331"/>
            <p14:sldId id="320"/>
            <p14:sldId id="321"/>
            <p14:sldId id="308"/>
            <p14:sldId id="307"/>
            <p14:sldId id="309"/>
            <p14:sldId id="30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44" y="288"/>
      </p:cViewPr>
      <p:guideLst/>
    </p:cSldViewPr>
  </p:slideViewPr>
  <p:notesTextViewPr>
    <p:cViewPr>
      <p:scale>
        <a:sx n="1" d="1"/>
        <a:sy n="1" d="1"/>
      </p:scale>
      <p:origin x="0" y="0"/>
    </p:cViewPr>
  </p:notesTextViewPr>
  <p:notesViewPr>
    <p:cSldViewPr snapToGrid="0">
      <p:cViewPr varScale="1">
        <p:scale>
          <a:sx n="91" d="100"/>
          <a:sy n="91" d="100"/>
        </p:scale>
        <p:origin x="3750"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30579A-B1E4-47EB-8BA9-D99CA9E7BA07}" type="datetimeFigureOut">
              <a:rPr lang="en-US" smtClean="0"/>
              <a:t>3/10/2022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CDC88A-CD66-4609-884B-39722DAC333B}" type="slidenum">
              <a:rPr lang="en-US" smtClean="0"/>
              <a:t>‹#›</a:t>
            </a:fld>
            <a:endParaRPr lang="en-US"/>
          </a:p>
        </p:txBody>
      </p:sp>
    </p:spTree>
    <p:extLst>
      <p:ext uri="{BB962C8B-B14F-4D97-AF65-F5344CB8AC3E}">
        <p14:creationId xmlns:p14="http://schemas.microsoft.com/office/powerpoint/2010/main" val="753246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400" b="1">
                <a:solidFill>
                  <a:srgbClr val="C00000"/>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a:t>Click to edit Master subtitle style</a:t>
            </a:r>
          </a:p>
        </p:txBody>
      </p:sp>
      <p:sp>
        <p:nvSpPr>
          <p:cNvPr id="4" name="Date Placeholder 3"/>
          <p:cNvSpPr>
            <a:spLocks noGrp="1"/>
          </p:cNvSpPr>
          <p:nvPr>
            <p:ph type="dt" sz="half" idx="10"/>
          </p:nvPr>
        </p:nvSpPr>
        <p:spPr/>
        <p:txBody>
          <a:bodyPr/>
          <a:lstStyle>
            <a:lvl1pPr algn="l">
              <a:defRPr/>
            </a:lvl1pPr>
          </a:lstStyle>
          <a:p>
            <a:fld id="{68B280A4-486C-4E27-A1F8-D5C7DEB14948}" type="datetime1">
              <a:rPr lang="en-US" smtClean="0"/>
              <a:t>3/10/2022</a:t>
            </a:fld>
            <a:endParaRPr lang="en-US"/>
          </a:p>
        </p:txBody>
      </p:sp>
      <p:sp>
        <p:nvSpPr>
          <p:cNvPr id="5" name="Footer Placeholder 4"/>
          <p:cNvSpPr>
            <a:spLocks noGrp="1"/>
          </p:cNvSpPr>
          <p:nvPr>
            <p:ph type="ftr" sz="quarter" idx="11"/>
          </p:nvPr>
        </p:nvSpPr>
        <p:spPr/>
        <p:txBody>
          <a:bodyPr/>
          <a:lstStyle/>
          <a:p>
            <a:r>
              <a:rPr lang="en-US"/>
              <a:t>CS5412 Cloud Computing, Spring 2022</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20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ADF5EB-176D-4C98-961E-CC78D9A9B20D}" type="datetime1">
              <a:rPr lang="en-US" smtClean="0"/>
              <a:t>3/10/2022</a:t>
            </a:fld>
            <a:endParaRPr lang="en-US"/>
          </a:p>
        </p:txBody>
      </p:sp>
      <p:sp>
        <p:nvSpPr>
          <p:cNvPr id="5" name="Footer Placeholder 4"/>
          <p:cNvSpPr>
            <a:spLocks noGrp="1"/>
          </p:cNvSpPr>
          <p:nvPr>
            <p:ph type="ftr" sz="quarter" idx="11"/>
          </p:nvPr>
        </p:nvSpPr>
        <p:spPr/>
        <p:txBody>
          <a:bodyPr/>
          <a:lstStyle/>
          <a:p>
            <a:r>
              <a:rPr lang="en-US"/>
              <a:t>CS5412 Cloud Computing, Spring 2022</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574587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62B53D-195F-4B35-B0D3-FB7124082AC6}" type="datetime1">
              <a:rPr lang="en-US" smtClean="0"/>
              <a:t>3/10/2022</a:t>
            </a:fld>
            <a:endParaRPr lang="en-US"/>
          </a:p>
        </p:txBody>
      </p:sp>
      <p:sp>
        <p:nvSpPr>
          <p:cNvPr id="5" name="Footer Placeholder 4"/>
          <p:cNvSpPr>
            <a:spLocks noGrp="1"/>
          </p:cNvSpPr>
          <p:nvPr>
            <p:ph type="ftr" sz="quarter" idx="11"/>
          </p:nvPr>
        </p:nvSpPr>
        <p:spPr/>
        <p:txBody>
          <a:bodyPr/>
          <a:lstStyle/>
          <a:p>
            <a:r>
              <a:rPr lang="en-US"/>
              <a:t>CS5412 Cloud Computing, Spring 2022</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894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idx="1"/>
          </p:nvPr>
        </p:nvSpPr>
        <p:spPr>
          <a:xfrm>
            <a:off x="1024128" y="2286000"/>
            <a:ext cx="10786872" cy="4023360"/>
          </a:xfrm>
        </p:spPr>
        <p:txBody>
          <a:bodyPr>
            <a:normAutofit/>
          </a:bodyPr>
          <a:lstStyle>
            <a:lvl1pPr>
              <a:defRPr sz="2800"/>
            </a:lvl1pPr>
            <a:lvl2pPr>
              <a:defRPr sz="2400"/>
            </a:lvl2pPr>
            <a:lvl3pPr>
              <a:defRPr sz="1800"/>
            </a:lvl3pPr>
            <a:lvl4pPr>
              <a:defRPr sz="1800"/>
            </a:lvl4pPr>
            <a:lvl5pPr>
              <a:defRPr sz="1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3D89A8F-EDFD-486C-A5D9-392A02E57934}" type="datetime1">
              <a:rPr lang="en-US" smtClean="0"/>
              <a:t>3/10/2022</a:t>
            </a:fld>
            <a:endParaRPr lang="en-US"/>
          </a:p>
        </p:txBody>
      </p:sp>
      <p:sp>
        <p:nvSpPr>
          <p:cNvPr id="5" name="Footer Placeholder 4"/>
          <p:cNvSpPr>
            <a:spLocks noGrp="1"/>
          </p:cNvSpPr>
          <p:nvPr>
            <p:ph type="ftr" sz="quarter" idx="11"/>
          </p:nvPr>
        </p:nvSpPr>
        <p:spPr/>
        <p:txBody>
          <a:bodyPr/>
          <a:lstStyle/>
          <a:p>
            <a:r>
              <a:rPr lang="en-US"/>
              <a:t>CS5412 Cloud Computing, Spring 2022</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297914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2DE7F60-7912-4AC3-98E6-6A748D945B57}" type="datetime1">
              <a:rPr lang="en-US" smtClean="0"/>
              <a:t>3/10/2022</a:t>
            </a:fld>
            <a:endParaRPr lang="en-US"/>
          </a:p>
        </p:txBody>
      </p:sp>
      <p:sp>
        <p:nvSpPr>
          <p:cNvPr id="5" name="Footer Placeholder 4"/>
          <p:cNvSpPr>
            <a:spLocks noGrp="1"/>
          </p:cNvSpPr>
          <p:nvPr>
            <p:ph type="ftr" sz="quarter" idx="11"/>
          </p:nvPr>
        </p:nvSpPr>
        <p:spPr/>
        <p:txBody>
          <a:bodyPr/>
          <a:lstStyle/>
          <a:p>
            <a:r>
              <a:rPr lang="en-US"/>
              <a:t>CS5412 Cloud Computing, Spring 2022</a:t>
            </a:r>
          </a:p>
        </p:txBody>
      </p:sp>
      <p:sp>
        <p:nvSpPr>
          <p:cNvPr id="6" name="Slide Number Placeholder 5"/>
          <p:cNvSpPr>
            <a:spLocks noGrp="1"/>
          </p:cNvSpPr>
          <p:nvPr>
            <p:ph type="sldNum" sz="quarter" idx="12"/>
          </p:nvPr>
        </p:nvSpPr>
        <p:spPr/>
        <p:txBody>
          <a:bodyPr/>
          <a:lstStyle/>
          <a:p>
            <a:fld id="{3C974458-8A97-4835-BF79-1FB6D7856C2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137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6494BB-2D77-46FF-A17E-CFC4D361289B}" type="datetime1">
              <a:rPr lang="en-US" smtClean="0"/>
              <a:t>3/10/2022</a:t>
            </a:fld>
            <a:endParaRPr lang="en-US"/>
          </a:p>
        </p:txBody>
      </p:sp>
      <p:sp>
        <p:nvSpPr>
          <p:cNvPr id="6" name="Footer Placeholder 5"/>
          <p:cNvSpPr>
            <a:spLocks noGrp="1"/>
          </p:cNvSpPr>
          <p:nvPr>
            <p:ph type="ftr" sz="quarter" idx="11"/>
          </p:nvPr>
        </p:nvSpPr>
        <p:spPr/>
        <p:txBody>
          <a:bodyPr/>
          <a:lstStyle/>
          <a:p>
            <a:r>
              <a:rPr lang="en-US"/>
              <a:t>CS5412 Cloud Computing, Spring 2022</a:t>
            </a:r>
          </a:p>
        </p:txBody>
      </p:sp>
      <p:sp>
        <p:nvSpPr>
          <p:cNvPr id="7" name="Slide Number Placeholder 6"/>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2934212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90EC73-689A-4C83-AB68-6EEEC24D33B5}" type="datetime1">
              <a:rPr lang="en-US" smtClean="0"/>
              <a:t>3/10/2022</a:t>
            </a:fld>
            <a:endParaRPr lang="en-US"/>
          </a:p>
        </p:txBody>
      </p:sp>
      <p:sp>
        <p:nvSpPr>
          <p:cNvPr id="8" name="Footer Placeholder 7"/>
          <p:cNvSpPr>
            <a:spLocks noGrp="1"/>
          </p:cNvSpPr>
          <p:nvPr>
            <p:ph type="ftr" sz="quarter" idx="11"/>
          </p:nvPr>
        </p:nvSpPr>
        <p:spPr/>
        <p:txBody>
          <a:bodyPr/>
          <a:lstStyle/>
          <a:p>
            <a:r>
              <a:rPr lang="en-US"/>
              <a:t>CS5412 Cloud Computing, Spring 2022</a:t>
            </a:r>
          </a:p>
        </p:txBody>
      </p:sp>
      <p:sp>
        <p:nvSpPr>
          <p:cNvPr id="9" name="Slide Number Placeholder 8"/>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1550824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C00000"/>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622FE8DC-AA2F-4962-87D5-366468010D1A}" type="datetime1">
              <a:rPr lang="en-US" smtClean="0"/>
              <a:t>3/10/2022</a:t>
            </a:fld>
            <a:endParaRPr lang="en-US"/>
          </a:p>
        </p:txBody>
      </p:sp>
      <p:sp>
        <p:nvSpPr>
          <p:cNvPr id="4" name="Footer Placeholder 3"/>
          <p:cNvSpPr>
            <a:spLocks noGrp="1"/>
          </p:cNvSpPr>
          <p:nvPr>
            <p:ph type="ftr" sz="quarter" idx="11"/>
          </p:nvPr>
        </p:nvSpPr>
        <p:spPr/>
        <p:txBody>
          <a:bodyPr/>
          <a:lstStyle/>
          <a:p>
            <a:r>
              <a:rPr lang="en-US"/>
              <a:t>CS5412 Cloud Computing, Spring 2022</a:t>
            </a:r>
          </a:p>
        </p:txBody>
      </p:sp>
      <p:sp>
        <p:nvSpPr>
          <p:cNvPr id="5" name="Slide Number Placeholder 4"/>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1641014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EE673B-6C90-423B-8756-3FE63DD529E9}" type="datetime1">
              <a:rPr lang="en-US" smtClean="0"/>
              <a:t>3/10/2022</a:t>
            </a:fld>
            <a:endParaRPr lang="en-US"/>
          </a:p>
        </p:txBody>
      </p:sp>
      <p:sp>
        <p:nvSpPr>
          <p:cNvPr id="3" name="Footer Placeholder 2"/>
          <p:cNvSpPr>
            <a:spLocks noGrp="1"/>
          </p:cNvSpPr>
          <p:nvPr>
            <p:ph type="ftr" sz="quarter" idx="11"/>
          </p:nvPr>
        </p:nvSpPr>
        <p:spPr/>
        <p:txBody>
          <a:bodyPr/>
          <a:lstStyle/>
          <a:p>
            <a:r>
              <a:rPr lang="en-US"/>
              <a:t>CS5412 Cloud Computing, Spring 2022</a:t>
            </a:r>
          </a:p>
        </p:txBody>
      </p:sp>
      <p:sp>
        <p:nvSpPr>
          <p:cNvPr id="4" name="Slide Number Placeholder 3"/>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1164180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9143C24-D61A-40CF-8C21-D7395DA25E64}" type="datetime1">
              <a:rPr lang="en-US" smtClean="0"/>
              <a:t>3/10/2022</a:t>
            </a:fld>
            <a:endParaRPr lang="en-US"/>
          </a:p>
        </p:txBody>
      </p:sp>
      <p:sp>
        <p:nvSpPr>
          <p:cNvPr id="6" name="Footer Placeholder 5"/>
          <p:cNvSpPr>
            <a:spLocks noGrp="1"/>
          </p:cNvSpPr>
          <p:nvPr>
            <p:ph type="ftr" sz="quarter" idx="11"/>
          </p:nvPr>
        </p:nvSpPr>
        <p:spPr/>
        <p:txBody>
          <a:bodyPr/>
          <a:lstStyle/>
          <a:p>
            <a:r>
              <a:rPr lang="en-US"/>
              <a:t>CS5412 Cloud Computing, Spring 2022</a:t>
            </a:r>
          </a:p>
        </p:txBody>
      </p:sp>
      <p:sp>
        <p:nvSpPr>
          <p:cNvPr id="7" name="Slide Number Placeholder 6"/>
          <p:cNvSpPr>
            <a:spLocks noGrp="1"/>
          </p:cNvSpPr>
          <p:nvPr>
            <p:ph type="sldNum" sz="quarter" idx="12"/>
          </p:nvPr>
        </p:nvSpPr>
        <p:spPr/>
        <p:txBody>
          <a:bodyPr/>
          <a:lstStyle/>
          <a:p>
            <a:fld id="{3C974458-8A97-4835-BF79-1FB6D7856C21}" type="slidenum">
              <a:rPr lang="en-US" smtClean="0"/>
              <a:t>‹#›</a:t>
            </a:fld>
            <a:endParaRPr lang="en-US"/>
          </a:p>
        </p:txBody>
      </p:sp>
    </p:spTree>
    <p:extLst>
      <p:ext uri="{BB962C8B-B14F-4D97-AF65-F5344CB8AC3E}">
        <p14:creationId xmlns:p14="http://schemas.microsoft.com/office/powerpoint/2010/main" val="289013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7F48587-061E-4FDA-A9F4-A19374303B4E}" type="datetime1">
              <a:rPr lang="en-US" smtClean="0"/>
              <a:t>3/10/2022</a:t>
            </a:fld>
            <a:endParaRPr lang="en-US"/>
          </a:p>
        </p:txBody>
      </p:sp>
      <p:sp>
        <p:nvSpPr>
          <p:cNvPr id="6" name="Footer Placeholder 5"/>
          <p:cNvSpPr>
            <a:spLocks noGrp="1"/>
          </p:cNvSpPr>
          <p:nvPr>
            <p:ph type="ftr" sz="quarter" idx="11"/>
          </p:nvPr>
        </p:nvSpPr>
        <p:spPr/>
        <p:txBody>
          <a:bodyPr/>
          <a:lstStyle/>
          <a:p>
            <a:r>
              <a:rPr lang="en-US"/>
              <a:t>CS5412 Cloud Computing, Spring 2022</a:t>
            </a:r>
          </a:p>
        </p:txBody>
      </p:sp>
      <p:sp>
        <p:nvSpPr>
          <p:cNvPr id="7" name="Slide Number Placeholder 6"/>
          <p:cNvSpPr>
            <a:spLocks noGrp="1"/>
          </p:cNvSpPr>
          <p:nvPr>
            <p:ph type="sldNum" sz="quarter" idx="12"/>
          </p:nvPr>
        </p:nvSpPr>
        <p:spPr/>
        <p:txBody>
          <a:bodyPr/>
          <a:lstStyle/>
          <a:p>
            <a:fld id="{3C974458-8A97-4835-BF79-1FB6D7856C2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046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CE6ED19-BFD4-439D-B743-F29C194AAB3C}" type="datetime1">
              <a:rPr lang="en-US" smtClean="0"/>
              <a:t>3/10/2022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CS5412 Cloud Computing, Spring 2022</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C974458-8A97-4835-BF79-1FB6D7856C21}"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9270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CS5412 / Lecture 13: </a:t>
            </a:r>
            <a:br>
              <a:rPr lang="en-US" dirty="0"/>
            </a:br>
            <a:r>
              <a:rPr lang="en-US" dirty="0"/>
              <a:t>The </a:t>
            </a:r>
            <a:r>
              <a:rPr lang="en-US" u="sng" dirty="0"/>
              <a:t>Dangers</a:t>
            </a:r>
            <a:r>
              <a:rPr lang="en-US" dirty="0"/>
              <a:t> of Gossip</a:t>
            </a:r>
          </a:p>
        </p:txBody>
      </p:sp>
      <p:sp>
        <p:nvSpPr>
          <p:cNvPr id="3" name="Subtitle 2"/>
          <p:cNvSpPr>
            <a:spLocks noGrp="1"/>
          </p:cNvSpPr>
          <p:nvPr>
            <p:ph type="subTitle" idx="1"/>
          </p:nvPr>
        </p:nvSpPr>
        <p:spPr/>
        <p:txBody>
          <a:bodyPr/>
          <a:lstStyle/>
          <a:p>
            <a:r>
              <a:rPr lang="en-US" dirty="0"/>
              <a:t>Ken Birman</a:t>
            </a:r>
          </a:p>
          <a:p>
            <a:r>
              <a:rPr lang="en-US" dirty="0"/>
              <a:t>Spring</a:t>
            </a:r>
            <a:r>
              <a:rPr lang="en-US"/>
              <a:t>, 2022</a:t>
            </a:r>
            <a:endParaRPr lang="en-US" dirty="0"/>
          </a:p>
        </p:txBody>
      </p:sp>
      <p:sp>
        <p:nvSpPr>
          <p:cNvPr id="5" name="Footer Placeholder 4"/>
          <p:cNvSpPr>
            <a:spLocks noGrp="1"/>
          </p:cNvSpPr>
          <p:nvPr>
            <p:ph type="ftr" sz="quarter" idx="11"/>
          </p:nvPr>
        </p:nvSpPr>
        <p:spPr/>
        <p:txBody>
          <a:bodyPr/>
          <a:lstStyle/>
          <a:p>
            <a:r>
              <a:rPr lang="en-US"/>
              <a:t>CS5412 Cloud Computing, Spring 2022</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
        <p:nvSpPr>
          <p:cNvPr id="7" name="Subtitle 2"/>
          <p:cNvSpPr txBox="1">
            <a:spLocks/>
          </p:cNvSpPr>
          <p:nvPr/>
        </p:nvSpPr>
        <p:spPr>
          <a:xfrm>
            <a:off x="1676400" y="6019800"/>
            <a:ext cx="6705600" cy="685800"/>
          </a:xfrm>
          <a:prstGeom prst="rect">
            <a:avLst/>
          </a:prstGeom>
        </p:spPr>
        <p:txBody>
          <a:bodyPr vert="horz" anchor="ctr">
            <a:normAutofit/>
          </a:bodyPr>
          <a:lstStyle>
            <a:lvl1pPr marL="0" indent="0" algn="l" rtl="0" eaLnBrk="1" latinLnBrk="0" hangingPunct="1">
              <a:spcBef>
                <a:spcPts val="700"/>
              </a:spcBef>
              <a:buClr>
                <a:schemeClr val="accent2"/>
              </a:buClr>
              <a:buSzPct val="60000"/>
              <a:buFont typeface="Wingdings"/>
              <a:buNone/>
              <a:defRPr kumimoji="0" sz="26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kumimoji="0"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kumimoji="0"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kumimoji="0"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kumimoji="0"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kumimoji="0"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kumimoji="0" sz="1800" kern="1200" baseline="0">
                <a:solidFill>
                  <a:schemeClr val="tx1"/>
                </a:solidFill>
                <a:latin typeface="+mn-lt"/>
                <a:ea typeface="+mn-ea"/>
                <a:cs typeface="+mn-cs"/>
              </a:defRPr>
            </a:lvl9pPr>
          </a:lstStyle>
          <a:p>
            <a:r>
              <a:rPr lang="en-US"/>
              <a:t>Lecture V</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1E209-859C-41AC-95EA-5B3C9CF948A8}"/>
              </a:ext>
            </a:extLst>
          </p:cNvPr>
          <p:cNvSpPr>
            <a:spLocks noGrp="1"/>
          </p:cNvSpPr>
          <p:nvPr>
            <p:ph type="title"/>
          </p:nvPr>
        </p:nvSpPr>
        <p:spPr/>
        <p:txBody>
          <a:bodyPr/>
          <a:lstStyle/>
          <a:p>
            <a:r>
              <a:rPr lang="en-US" dirty="0"/>
              <a:t>… until it went wrong!</a:t>
            </a:r>
          </a:p>
        </p:txBody>
      </p:sp>
      <p:sp>
        <p:nvSpPr>
          <p:cNvPr id="3" name="Content Placeholder 2">
            <a:extLst>
              <a:ext uri="{FF2B5EF4-FFF2-40B4-BE49-F238E27FC236}">
                <a16:creationId xmlns:a16="http://schemas.microsoft.com/office/drawing/2014/main" id="{94422129-A26F-435B-B228-236E4B26291C}"/>
              </a:ext>
            </a:extLst>
          </p:cNvPr>
          <p:cNvSpPr>
            <a:spLocks noGrp="1"/>
          </p:cNvSpPr>
          <p:nvPr>
            <p:ph idx="1"/>
          </p:nvPr>
        </p:nvSpPr>
        <p:spPr/>
        <p:txBody>
          <a:bodyPr>
            <a:normAutofit fontScale="92500" lnSpcReduction="10000"/>
          </a:bodyPr>
          <a:lstStyle/>
          <a:p>
            <a:r>
              <a:rPr lang="en-US" dirty="0"/>
              <a:t>Once upon a time, when S3 was working perfectly well, a storage server needed to take some storage offline.</a:t>
            </a:r>
          </a:p>
          <a:p>
            <a:endParaRPr lang="en-US" dirty="0"/>
          </a:p>
          <a:p>
            <a:r>
              <a:rPr lang="en-US" dirty="0"/>
              <a:t>Because of doing this, it suddenly went from having </a:t>
            </a:r>
            <a:r>
              <a:rPr lang="en-US" dirty="0" smtClean="0"/>
              <a:t>10</a:t>
            </a:r>
            <a:r>
              <a:rPr lang="en-US" dirty="0"/>
              <a:t>% excess capacity to being slightly over-full.  This was not a bug – the servers actually have a tiny bit of reserve space, so “available capacity” </a:t>
            </a:r>
            <a:r>
              <a:rPr lang="en-US" b="1" dirty="0"/>
              <a:t>could become slightly negative</a:t>
            </a:r>
            <a:r>
              <a:rPr lang="en-US" dirty="0" smtClean="0"/>
              <a:t>.  The idea was that meta-data managers would omit that server from the line.</a:t>
            </a:r>
            <a:endParaRPr lang="en-US" dirty="0"/>
          </a:p>
          <a:p>
            <a:endParaRPr lang="en-US" dirty="0"/>
          </a:p>
          <a:p>
            <a:r>
              <a:rPr lang="en-US" dirty="0" smtClean="0"/>
              <a:t>To support this, </a:t>
            </a:r>
            <a:r>
              <a:rPr lang="en-US" dirty="0"/>
              <a:t>space available </a:t>
            </a:r>
            <a:r>
              <a:rPr lang="en-US" dirty="0" smtClean="0"/>
              <a:t>used </a:t>
            </a:r>
            <a:r>
              <a:rPr lang="en-US" b="1" dirty="0">
                <a:solidFill>
                  <a:srgbClr val="C00000"/>
                </a:solidFill>
              </a:rPr>
              <a:t>signed</a:t>
            </a:r>
            <a:r>
              <a:rPr lang="en-US" dirty="0"/>
              <a:t> 32 bit integers.  But the S3 meta-data service declared the </a:t>
            </a:r>
            <a:r>
              <a:rPr lang="en-US" dirty="0" smtClean="0"/>
              <a:t>field </a:t>
            </a:r>
            <a:r>
              <a:rPr lang="en-US" dirty="0"/>
              <a:t>to be a 32 bit </a:t>
            </a:r>
            <a:r>
              <a:rPr lang="en-US" b="1" dirty="0">
                <a:solidFill>
                  <a:srgbClr val="C00000"/>
                </a:solidFill>
              </a:rPr>
              <a:t>unsigned</a:t>
            </a:r>
            <a:r>
              <a:rPr lang="en-US" dirty="0"/>
              <a:t> integer.  </a:t>
            </a:r>
          </a:p>
        </p:txBody>
      </p:sp>
      <p:sp>
        <p:nvSpPr>
          <p:cNvPr id="4" name="Footer Placeholder 3">
            <a:extLst>
              <a:ext uri="{FF2B5EF4-FFF2-40B4-BE49-F238E27FC236}">
                <a16:creationId xmlns:a16="http://schemas.microsoft.com/office/drawing/2014/main" id="{55D1C1D1-171F-4617-B3EB-21B4B6372E2E}"/>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372D1469-D5EF-4835-B808-944C3BAC7DF8}"/>
              </a:ext>
            </a:extLst>
          </p:cNvPr>
          <p:cNvSpPr>
            <a:spLocks noGrp="1"/>
          </p:cNvSpPr>
          <p:nvPr>
            <p:ph type="sldNum" sz="quarter" idx="12"/>
          </p:nvPr>
        </p:nvSpPr>
        <p:spPr/>
        <p:txBody>
          <a:bodyPr/>
          <a:lstStyle/>
          <a:p>
            <a:fld id="{3C974458-8A97-4835-BF79-1FB6D7856C21}" type="slidenum">
              <a:rPr lang="en-US" smtClean="0"/>
              <a:t>10</a:t>
            </a:fld>
            <a:endParaRPr lang="en-US"/>
          </a:p>
        </p:txBody>
      </p:sp>
    </p:spTree>
    <p:extLst>
      <p:ext uri="{BB962C8B-B14F-4D97-AF65-F5344CB8AC3E}">
        <p14:creationId xmlns:p14="http://schemas.microsoft.com/office/powerpoint/2010/main" val="37893001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signed-to-unsigned conversion is a bug</a:t>
            </a:r>
            <a:endParaRPr lang="en-US" dirty="0"/>
          </a:p>
        </p:txBody>
      </p:sp>
      <p:sp>
        <p:nvSpPr>
          <p:cNvPr id="3" name="Content Placeholder 2"/>
          <p:cNvSpPr>
            <a:spLocks noGrp="1"/>
          </p:cNvSpPr>
          <p:nvPr>
            <p:ph idx="1"/>
          </p:nvPr>
        </p:nvSpPr>
        <p:spPr/>
        <p:txBody>
          <a:bodyPr/>
          <a:lstStyle/>
          <a:p>
            <a:r>
              <a:rPr lang="en-US" dirty="0" smtClean="0"/>
              <a:t>In older C programs and some other weakly typed languages, storing a signed value into an unsigned variable isn’t flagged as an error.</a:t>
            </a:r>
          </a:p>
          <a:p>
            <a:endParaRPr lang="en-US" dirty="0"/>
          </a:p>
          <a:p>
            <a:r>
              <a:rPr lang="en-US" dirty="0" smtClean="0"/>
              <a:t>C++ and Rust are examples of languages that DO complain about this.</a:t>
            </a:r>
          </a:p>
          <a:p>
            <a:endParaRPr lang="en-US" dirty="0"/>
          </a:p>
          <a:p>
            <a:r>
              <a:rPr lang="en-US" dirty="0" smtClean="0"/>
              <a:t>Amazon was using C at that time.   The compiler didn’t complain.  And in fact their servers had so much capacity that for a long time, none ever actually went into “overload” in any case.</a:t>
            </a:r>
            <a:endParaRPr lang="en-US" dirty="0"/>
          </a:p>
        </p:txBody>
      </p:sp>
      <p:sp>
        <p:nvSpPr>
          <p:cNvPr id="4" name="Footer Placeholder 3"/>
          <p:cNvSpPr>
            <a:spLocks noGrp="1"/>
          </p:cNvSpPr>
          <p:nvPr>
            <p:ph type="ftr" sz="quarter" idx="11"/>
          </p:nvPr>
        </p:nvSpPr>
        <p:spPr/>
        <p:txBody>
          <a:bodyPr/>
          <a:lstStyle/>
          <a:p>
            <a:r>
              <a:rPr lang="en-US" smtClean="0"/>
              <a:t>CS5412 Cloud Computing, Spring 2022</a:t>
            </a:r>
            <a:endParaRPr lang="en-US"/>
          </a:p>
        </p:txBody>
      </p:sp>
      <p:sp>
        <p:nvSpPr>
          <p:cNvPr id="5" name="Slide Number Placeholder 4"/>
          <p:cNvSpPr>
            <a:spLocks noGrp="1"/>
          </p:cNvSpPr>
          <p:nvPr>
            <p:ph type="sldNum" sz="quarter" idx="12"/>
          </p:nvPr>
        </p:nvSpPr>
        <p:spPr/>
        <p:txBody>
          <a:bodyPr/>
          <a:lstStyle/>
          <a:p>
            <a:fld id="{3C974458-8A97-4835-BF79-1FB6D7856C21}" type="slidenum">
              <a:rPr lang="en-US" smtClean="0"/>
              <a:t>11</a:t>
            </a:fld>
            <a:endParaRPr lang="en-US"/>
          </a:p>
        </p:txBody>
      </p:sp>
    </p:spTree>
    <p:extLst>
      <p:ext uri="{BB962C8B-B14F-4D97-AF65-F5344CB8AC3E}">
        <p14:creationId xmlns:p14="http://schemas.microsoft.com/office/powerpoint/2010/main" val="32350803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40342-193C-4880-BBD0-BFDDA6EADEE7}"/>
              </a:ext>
            </a:extLst>
          </p:cNvPr>
          <p:cNvSpPr>
            <a:spLocks noGrp="1"/>
          </p:cNvSpPr>
          <p:nvPr>
            <p:ph type="title"/>
          </p:nvPr>
        </p:nvSpPr>
        <p:spPr/>
        <p:txBody>
          <a:bodyPr/>
          <a:lstStyle/>
          <a:p>
            <a:r>
              <a:rPr lang="en-US" dirty="0"/>
              <a:t>“I have -3 GB of free capacity”</a:t>
            </a:r>
          </a:p>
        </p:txBody>
      </p:sp>
      <p:sp>
        <p:nvSpPr>
          <p:cNvPr id="3" name="Content Placeholder 2">
            <a:extLst>
              <a:ext uri="{FF2B5EF4-FFF2-40B4-BE49-F238E27FC236}">
                <a16:creationId xmlns:a16="http://schemas.microsoft.com/office/drawing/2014/main" id="{A7C358A8-A069-45C0-BBFB-E54379F33CD9}"/>
              </a:ext>
            </a:extLst>
          </p:cNvPr>
          <p:cNvSpPr>
            <a:spLocks noGrp="1"/>
          </p:cNvSpPr>
          <p:nvPr>
            <p:ph idx="1"/>
          </p:nvPr>
        </p:nvSpPr>
        <p:spPr/>
        <p:txBody>
          <a:bodyPr>
            <a:normAutofit/>
          </a:bodyPr>
          <a:lstStyle/>
          <a:p>
            <a:r>
              <a:rPr lang="en-US" dirty="0" smtClean="0"/>
              <a:t>But then one day, we did overloaded.   What happens if a </a:t>
            </a:r>
            <a:r>
              <a:rPr lang="en-US" dirty="0"/>
              <a:t>signed integer </a:t>
            </a:r>
            <a:r>
              <a:rPr lang="en-US" dirty="0" smtClean="0"/>
              <a:t>becomes </a:t>
            </a:r>
            <a:r>
              <a:rPr lang="en-US" dirty="0"/>
              <a:t>negative, and then we interpret it as an unsigned integer?  </a:t>
            </a:r>
          </a:p>
          <a:p>
            <a:endParaRPr lang="en-US" dirty="0"/>
          </a:p>
          <a:p>
            <a:r>
              <a:rPr lang="en-US" dirty="0"/>
              <a:t>The sign bit will be set.  2^31 is a large number!</a:t>
            </a:r>
          </a:p>
          <a:p>
            <a:endParaRPr lang="en-US" dirty="0"/>
          </a:p>
          <a:p>
            <a:r>
              <a:rPr lang="en-US" dirty="0"/>
              <a:t>In effect, small negative numbers will suddenly be interpreted as big positive numbers.  Our server suddenly reports:  </a:t>
            </a:r>
            <a:r>
              <a:rPr lang="en-US" i="1" dirty="0"/>
              <a:t>“I have 2147483645 gigabytes of free capacity!”</a:t>
            </a:r>
          </a:p>
        </p:txBody>
      </p:sp>
      <p:sp>
        <p:nvSpPr>
          <p:cNvPr id="4" name="Footer Placeholder 3">
            <a:extLst>
              <a:ext uri="{FF2B5EF4-FFF2-40B4-BE49-F238E27FC236}">
                <a16:creationId xmlns:a16="http://schemas.microsoft.com/office/drawing/2014/main" id="{A7B5B1F7-BDAC-4BDE-A3AE-C0808FFD6955}"/>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6C1AAEED-C36B-4186-BD69-2439618A5FAE}"/>
              </a:ext>
            </a:extLst>
          </p:cNvPr>
          <p:cNvSpPr>
            <a:spLocks noGrp="1"/>
          </p:cNvSpPr>
          <p:nvPr>
            <p:ph type="sldNum" sz="quarter" idx="12"/>
          </p:nvPr>
        </p:nvSpPr>
        <p:spPr/>
        <p:txBody>
          <a:bodyPr/>
          <a:lstStyle/>
          <a:p>
            <a:fld id="{3C974458-8A97-4835-BF79-1FB6D7856C21}" type="slidenum">
              <a:rPr lang="en-US" smtClean="0"/>
              <a:t>12</a:t>
            </a:fld>
            <a:endParaRPr lang="en-US"/>
          </a:p>
        </p:txBody>
      </p:sp>
    </p:spTree>
    <p:extLst>
      <p:ext uri="{BB962C8B-B14F-4D97-AF65-F5344CB8AC3E}">
        <p14:creationId xmlns:p14="http://schemas.microsoft.com/office/powerpoint/2010/main" val="2135995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A9DDB-239B-467B-B470-3C8E0A0CB210}"/>
              </a:ext>
            </a:extLst>
          </p:cNvPr>
          <p:cNvSpPr>
            <a:spLocks noGrp="1"/>
          </p:cNvSpPr>
          <p:nvPr>
            <p:ph type="title"/>
          </p:nvPr>
        </p:nvSpPr>
        <p:spPr/>
        <p:txBody>
          <a:bodyPr>
            <a:normAutofit/>
          </a:bodyPr>
          <a:lstStyle/>
          <a:p>
            <a:r>
              <a:rPr lang="en-US" dirty="0"/>
              <a:t>Suddenly LOTS of new files were sent to this storage server!</a:t>
            </a:r>
          </a:p>
        </p:txBody>
      </p:sp>
      <p:sp>
        <p:nvSpPr>
          <p:cNvPr id="3" name="Content Placeholder 2">
            <a:extLst>
              <a:ext uri="{FF2B5EF4-FFF2-40B4-BE49-F238E27FC236}">
                <a16:creationId xmlns:a16="http://schemas.microsoft.com/office/drawing/2014/main" id="{92C91109-6898-4805-A31E-B917081FDCA6}"/>
              </a:ext>
            </a:extLst>
          </p:cNvPr>
          <p:cNvSpPr>
            <a:spLocks noGrp="1"/>
          </p:cNvSpPr>
          <p:nvPr>
            <p:ph idx="1"/>
          </p:nvPr>
        </p:nvSpPr>
        <p:spPr/>
        <p:txBody>
          <a:bodyPr/>
          <a:lstStyle/>
          <a:p>
            <a:r>
              <a:rPr lang="en-US" dirty="0"/>
              <a:t>Since it was full, it refused the requests.</a:t>
            </a:r>
          </a:p>
          <a:p>
            <a:endParaRPr lang="en-US" dirty="0"/>
          </a:p>
          <a:p>
            <a:r>
              <a:rPr lang="en-US" dirty="0"/>
              <a:t>S3 </a:t>
            </a:r>
            <a:r>
              <a:rPr lang="en-US" u="sng" dirty="0"/>
              <a:t>did</a:t>
            </a:r>
            <a:r>
              <a:rPr lang="en-US" dirty="0"/>
              <a:t> have logic to handle that situation.  But it became a bottleneck.</a:t>
            </a:r>
          </a:p>
          <a:p>
            <a:endParaRPr lang="en-US" dirty="0"/>
          </a:p>
          <a:p>
            <a:endParaRPr lang="en-US" dirty="0"/>
          </a:p>
          <a:p>
            <a:r>
              <a:rPr lang="en-US" dirty="0"/>
              <a:t>S3 became … e x t r e m e l y  .  .   .    s     l      o     w</a:t>
            </a:r>
          </a:p>
        </p:txBody>
      </p:sp>
      <p:sp>
        <p:nvSpPr>
          <p:cNvPr id="4" name="Footer Placeholder 3">
            <a:extLst>
              <a:ext uri="{FF2B5EF4-FFF2-40B4-BE49-F238E27FC236}">
                <a16:creationId xmlns:a16="http://schemas.microsoft.com/office/drawing/2014/main" id="{30E0F4D9-EC41-451F-82A4-4329EEBA3582}"/>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5D099391-EDB8-45B0-B9B3-C0DF74270A87}"/>
              </a:ext>
            </a:extLst>
          </p:cNvPr>
          <p:cNvSpPr>
            <a:spLocks noGrp="1"/>
          </p:cNvSpPr>
          <p:nvPr>
            <p:ph type="sldNum" sz="quarter" idx="12"/>
          </p:nvPr>
        </p:nvSpPr>
        <p:spPr/>
        <p:txBody>
          <a:bodyPr/>
          <a:lstStyle/>
          <a:p>
            <a:fld id="{3C974458-8A97-4835-BF79-1FB6D7856C21}" type="slidenum">
              <a:rPr lang="en-US" smtClean="0"/>
              <a:t>13</a:t>
            </a:fld>
            <a:endParaRPr lang="en-US"/>
          </a:p>
        </p:txBody>
      </p:sp>
      <p:pic>
        <p:nvPicPr>
          <p:cNvPr id="1026" name="Picture 2" descr="Search more images of Tortoise">
            <a:extLst>
              <a:ext uri="{FF2B5EF4-FFF2-40B4-BE49-F238E27FC236}">
                <a16:creationId xmlns:a16="http://schemas.microsoft.com/office/drawing/2014/main" id="{CF4A8B94-2218-40A3-A325-9F7BCD8D06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34525" y="4555066"/>
            <a:ext cx="2276475"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19441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F9D91-C5D8-47E0-B242-A0AAA09F4414}"/>
              </a:ext>
            </a:extLst>
          </p:cNvPr>
          <p:cNvSpPr>
            <a:spLocks noGrp="1"/>
          </p:cNvSpPr>
          <p:nvPr>
            <p:ph type="title"/>
          </p:nvPr>
        </p:nvSpPr>
        <p:spPr/>
        <p:txBody>
          <a:bodyPr/>
          <a:lstStyle/>
          <a:p>
            <a:r>
              <a:rPr lang="en-US" dirty="0"/>
              <a:t>Imagine the situation for s3 product owners at Amazon</a:t>
            </a:r>
          </a:p>
        </p:txBody>
      </p:sp>
      <p:sp>
        <p:nvSpPr>
          <p:cNvPr id="3" name="Content Placeholder 2">
            <a:extLst>
              <a:ext uri="{FF2B5EF4-FFF2-40B4-BE49-F238E27FC236}">
                <a16:creationId xmlns:a16="http://schemas.microsoft.com/office/drawing/2014/main" id="{A5DDC3A1-BFB8-49AC-84BD-BD94CBBA0136}"/>
              </a:ext>
            </a:extLst>
          </p:cNvPr>
          <p:cNvSpPr>
            <a:spLocks noGrp="1"/>
          </p:cNvSpPr>
          <p:nvPr>
            <p:ph idx="1"/>
          </p:nvPr>
        </p:nvSpPr>
        <p:spPr/>
        <p:txBody>
          <a:bodyPr/>
          <a:lstStyle/>
          <a:p>
            <a:r>
              <a:rPr lang="en-US" dirty="0"/>
              <a:t>One evening you are home with your family for Thanksgiving (pre-</a:t>
            </a:r>
            <a:r>
              <a:rPr lang="en-US" dirty="0" err="1"/>
              <a:t>covid</a:t>
            </a:r>
            <a:r>
              <a:rPr lang="en-US" dirty="0"/>
              <a:t>)</a:t>
            </a:r>
          </a:p>
          <a:p>
            <a:endParaRPr lang="en-US" dirty="0"/>
          </a:p>
          <a:p>
            <a:r>
              <a:rPr lang="en-US" dirty="0"/>
              <a:t>You get a call… its Jeff Bezos…</a:t>
            </a:r>
          </a:p>
          <a:p>
            <a:endParaRPr lang="en-US" dirty="0"/>
          </a:p>
          <a:p>
            <a:r>
              <a:rPr lang="en-US" dirty="0" smtClean="0"/>
              <a:t>The AWS system is broken!  </a:t>
            </a:r>
            <a:r>
              <a:rPr lang="en-US" dirty="0"/>
              <a:t>Could you please go figure out why and fix it?  So while everyone else is carving the turkey you log in… and see </a:t>
            </a:r>
            <a:r>
              <a:rPr lang="en-US" i="1" dirty="0"/>
              <a:t>millions</a:t>
            </a:r>
            <a:r>
              <a:rPr lang="en-US" dirty="0"/>
              <a:t> of errors being logged per second from 75 subsystems</a:t>
            </a:r>
          </a:p>
        </p:txBody>
      </p:sp>
      <p:sp>
        <p:nvSpPr>
          <p:cNvPr id="4" name="Footer Placeholder 3">
            <a:extLst>
              <a:ext uri="{FF2B5EF4-FFF2-40B4-BE49-F238E27FC236}">
                <a16:creationId xmlns:a16="http://schemas.microsoft.com/office/drawing/2014/main" id="{A33FD47F-7A38-4419-97F3-C6A6111C938C}"/>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C38501E3-91DA-4CF1-BCF2-644498CFC229}"/>
              </a:ext>
            </a:extLst>
          </p:cNvPr>
          <p:cNvSpPr>
            <a:spLocks noGrp="1"/>
          </p:cNvSpPr>
          <p:nvPr>
            <p:ph type="sldNum" sz="quarter" idx="12"/>
          </p:nvPr>
        </p:nvSpPr>
        <p:spPr/>
        <p:txBody>
          <a:bodyPr/>
          <a:lstStyle/>
          <a:p>
            <a:fld id="{3C974458-8A97-4835-BF79-1FB6D7856C21}" type="slidenum">
              <a:rPr lang="en-US" smtClean="0"/>
              <a:t>14</a:t>
            </a:fld>
            <a:endParaRPr lang="en-US"/>
          </a:p>
        </p:txBody>
      </p:sp>
      <p:pic>
        <p:nvPicPr>
          <p:cNvPr id="2050" name="Picture 2" descr="Image result for the grinch">
            <a:extLst>
              <a:ext uri="{FF2B5EF4-FFF2-40B4-BE49-F238E27FC236}">
                <a16:creationId xmlns:a16="http://schemas.microsoft.com/office/drawing/2014/main" id="{81EBE76D-26C8-434F-9A8E-D06D0890E0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6197" y="3016937"/>
            <a:ext cx="2251604" cy="1303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51029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A8389-7148-4B47-98D2-411710A864E9}"/>
              </a:ext>
            </a:extLst>
          </p:cNvPr>
          <p:cNvSpPr>
            <a:spLocks noGrp="1"/>
          </p:cNvSpPr>
          <p:nvPr>
            <p:ph type="title"/>
          </p:nvPr>
        </p:nvSpPr>
        <p:spPr/>
        <p:txBody>
          <a:bodyPr/>
          <a:lstStyle/>
          <a:p>
            <a:r>
              <a:rPr lang="en-US" dirty="0"/>
              <a:t>It took Amazon nearly a day to figure this out</a:t>
            </a:r>
          </a:p>
        </p:txBody>
      </p:sp>
      <p:sp>
        <p:nvSpPr>
          <p:cNvPr id="3" name="Content Placeholder 2">
            <a:extLst>
              <a:ext uri="{FF2B5EF4-FFF2-40B4-BE49-F238E27FC236}">
                <a16:creationId xmlns:a16="http://schemas.microsoft.com/office/drawing/2014/main" id="{37E66004-CBC4-4D93-8285-360CA91D6D41}"/>
              </a:ext>
            </a:extLst>
          </p:cNvPr>
          <p:cNvSpPr>
            <a:spLocks noGrp="1"/>
          </p:cNvSpPr>
          <p:nvPr>
            <p:ph idx="1"/>
          </p:nvPr>
        </p:nvSpPr>
        <p:spPr/>
        <p:txBody>
          <a:bodyPr/>
          <a:lstStyle/>
          <a:p>
            <a:r>
              <a:rPr lang="en-US" dirty="0"/>
              <a:t>S3 was actually working!  It did store new files.   But it was weirdly slow.</a:t>
            </a:r>
          </a:p>
          <a:p>
            <a:endParaRPr lang="en-US" dirty="0"/>
          </a:p>
          <a:p>
            <a:r>
              <a:rPr lang="en-US" dirty="0"/>
              <a:t>Higher level applications that depend on S3 began to have request timeouts, causing a cascade of failures</a:t>
            </a:r>
            <a:r>
              <a:rPr lang="en-US" dirty="0" smtClean="0"/>
              <a:t>.  </a:t>
            </a:r>
            <a:r>
              <a:rPr lang="en-US" i="1" dirty="0" smtClean="0"/>
              <a:t>Every AWS product was broken.</a:t>
            </a:r>
            <a:endParaRPr lang="en-US" dirty="0"/>
          </a:p>
          <a:p>
            <a:endParaRPr lang="en-US" dirty="0"/>
          </a:p>
          <a:p>
            <a:r>
              <a:rPr lang="en-US" dirty="0"/>
              <a:t>This issue of one failure triggering other failures is a major problem see in the cloud and causes a whole series of outages all to happen at once.</a:t>
            </a:r>
          </a:p>
        </p:txBody>
      </p:sp>
      <p:sp>
        <p:nvSpPr>
          <p:cNvPr id="4" name="Footer Placeholder 3">
            <a:extLst>
              <a:ext uri="{FF2B5EF4-FFF2-40B4-BE49-F238E27FC236}">
                <a16:creationId xmlns:a16="http://schemas.microsoft.com/office/drawing/2014/main" id="{E1B79596-E1D0-411C-94FC-15EBC011B818}"/>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66A35B66-625E-4266-95F4-CBE248EF9C25}"/>
              </a:ext>
            </a:extLst>
          </p:cNvPr>
          <p:cNvSpPr>
            <a:spLocks noGrp="1"/>
          </p:cNvSpPr>
          <p:nvPr>
            <p:ph type="sldNum" sz="quarter" idx="12"/>
          </p:nvPr>
        </p:nvSpPr>
        <p:spPr/>
        <p:txBody>
          <a:bodyPr/>
          <a:lstStyle/>
          <a:p>
            <a:fld id="{3C974458-8A97-4835-BF79-1FB6D7856C21}" type="slidenum">
              <a:rPr lang="en-US" smtClean="0"/>
              <a:t>15</a:t>
            </a:fld>
            <a:endParaRPr lang="en-US"/>
          </a:p>
        </p:txBody>
      </p:sp>
    </p:spTree>
    <p:extLst>
      <p:ext uri="{BB962C8B-B14F-4D97-AF65-F5344CB8AC3E}">
        <p14:creationId xmlns:p14="http://schemas.microsoft.com/office/powerpoint/2010/main" val="693578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2A66-ED86-406F-AE9E-051A9EF341C2}"/>
              </a:ext>
            </a:extLst>
          </p:cNvPr>
          <p:cNvSpPr>
            <a:spLocks noGrp="1"/>
          </p:cNvSpPr>
          <p:nvPr>
            <p:ph type="title"/>
          </p:nvPr>
        </p:nvSpPr>
        <p:spPr/>
        <p:txBody>
          <a:bodyPr/>
          <a:lstStyle/>
          <a:p>
            <a:r>
              <a:rPr lang="en-US" dirty="0"/>
              <a:t>From bad… to worse?</a:t>
            </a:r>
          </a:p>
        </p:txBody>
      </p:sp>
      <p:sp>
        <p:nvSpPr>
          <p:cNvPr id="3" name="Content Placeholder 2">
            <a:extLst>
              <a:ext uri="{FF2B5EF4-FFF2-40B4-BE49-F238E27FC236}">
                <a16:creationId xmlns:a16="http://schemas.microsoft.com/office/drawing/2014/main" id="{EF5FD9BA-25A6-491A-85C8-DD7A833B0946}"/>
              </a:ext>
            </a:extLst>
          </p:cNvPr>
          <p:cNvSpPr>
            <a:spLocks noGrp="1"/>
          </p:cNvSpPr>
          <p:nvPr>
            <p:ph idx="1"/>
          </p:nvPr>
        </p:nvSpPr>
        <p:spPr/>
        <p:txBody>
          <a:bodyPr/>
          <a:lstStyle/>
          <a:p>
            <a:r>
              <a:rPr lang="en-US" dirty="0"/>
              <a:t>They eventually found the issue, and came up with a great idea!</a:t>
            </a:r>
          </a:p>
          <a:p>
            <a:endParaRPr lang="en-US" dirty="0"/>
          </a:p>
          <a:p>
            <a:r>
              <a:rPr lang="en-US" dirty="0"/>
              <a:t>They shut down the bad server.  But nothing happened…  Gossip is very slow to spread the word.</a:t>
            </a:r>
          </a:p>
          <a:p>
            <a:endParaRPr lang="en-US" dirty="0"/>
          </a:p>
          <a:p>
            <a:r>
              <a:rPr lang="en-US" dirty="0"/>
              <a:t>So then they noticed that meta-data server md1 was gossiping that server 53 had infinite space.  They killed it.   Suddenly, md2 took over and started gossiping that 53 had infinite space… </a:t>
            </a:r>
          </a:p>
        </p:txBody>
      </p:sp>
      <p:sp>
        <p:nvSpPr>
          <p:cNvPr id="4" name="Footer Placeholder 3">
            <a:extLst>
              <a:ext uri="{FF2B5EF4-FFF2-40B4-BE49-F238E27FC236}">
                <a16:creationId xmlns:a16="http://schemas.microsoft.com/office/drawing/2014/main" id="{53773F87-CB28-4F68-ACB1-7ED9747E85FE}"/>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21D29F1A-1330-44FE-A396-5A4DEE3FAFF9}"/>
              </a:ext>
            </a:extLst>
          </p:cNvPr>
          <p:cNvSpPr>
            <a:spLocks noGrp="1"/>
          </p:cNvSpPr>
          <p:nvPr>
            <p:ph type="sldNum" sz="quarter" idx="12"/>
          </p:nvPr>
        </p:nvSpPr>
        <p:spPr/>
        <p:txBody>
          <a:bodyPr/>
          <a:lstStyle/>
          <a:p>
            <a:fld id="{3C974458-8A97-4835-BF79-1FB6D7856C21}" type="slidenum">
              <a:rPr lang="en-US" smtClean="0"/>
              <a:t>16</a:t>
            </a:fld>
            <a:endParaRPr lang="en-US"/>
          </a:p>
        </p:txBody>
      </p:sp>
    </p:spTree>
    <p:extLst>
      <p:ext uri="{BB962C8B-B14F-4D97-AF65-F5344CB8AC3E}">
        <p14:creationId xmlns:p14="http://schemas.microsoft.com/office/powerpoint/2010/main" val="8965935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948CD-59F6-4AE9-9D3C-FBDC49C2C45E}"/>
              </a:ext>
            </a:extLst>
          </p:cNvPr>
          <p:cNvSpPr>
            <a:spLocks noGrp="1"/>
          </p:cNvSpPr>
          <p:nvPr>
            <p:ph type="title"/>
          </p:nvPr>
        </p:nvSpPr>
        <p:spPr/>
        <p:txBody>
          <a:bodyPr/>
          <a:lstStyle/>
          <a:p>
            <a:r>
              <a:rPr lang="en-US" dirty="0"/>
              <a:t>Issues you see in this story</a:t>
            </a:r>
          </a:p>
        </p:txBody>
      </p:sp>
      <p:sp>
        <p:nvSpPr>
          <p:cNvPr id="3" name="Content Placeholder 2">
            <a:extLst>
              <a:ext uri="{FF2B5EF4-FFF2-40B4-BE49-F238E27FC236}">
                <a16:creationId xmlns:a16="http://schemas.microsoft.com/office/drawing/2014/main" id="{76E0832B-6025-44B1-A585-B95288C70C1D}"/>
              </a:ext>
            </a:extLst>
          </p:cNvPr>
          <p:cNvSpPr>
            <a:spLocks noGrp="1"/>
          </p:cNvSpPr>
          <p:nvPr>
            <p:ph idx="1"/>
          </p:nvPr>
        </p:nvSpPr>
        <p:spPr/>
        <p:txBody>
          <a:bodyPr/>
          <a:lstStyle/>
          <a:p>
            <a:r>
              <a:rPr lang="en-US" dirty="0"/>
              <a:t>With gossip, fresher data might not always spread faster than stale data</a:t>
            </a:r>
          </a:p>
          <a:p>
            <a:endParaRPr lang="en-US" dirty="0"/>
          </a:p>
          <a:p>
            <a:r>
              <a:rPr lang="en-US" dirty="0"/>
              <a:t>Gossip is very robust to servers being down, which means that just rebooting a single node won’t fix anything.</a:t>
            </a:r>
          </a:p>
          <a:p>
            <a:endParaRPr lang="en-US" dirty="0"/>
          </a:p>
          <a:p>
            <a:r>
              <a:rPr lang="en-US" dirty="0" smtClean="0"/>
              <a:t>Pushing an urgent patch didn’t help either: many computers were in a thrashing state and some of those would wake up after a random amount of time.  They were still gossiping these huge “free space” numbers.</a:t>
            </a:r>
            <a:endParaRPr lang="en-US" dirty="0"/>
          </a:p>
        </p:txBody>
      </p:sp>
      <p:sp>
        <p:nvSpPr>
          <p:cNvPr id="4" name="Footer Placeholder 3">
            <a:extLst>
              <a:ext uri="{FF2B5EF4-FFF2-40B4-BE49-F238E27FC236}">
                <a16:creationId xmlns:a16="http://schemas.microsoft.com/office/drawing/2014/main" id="{C94D2766-BC59-4F58-9026-86DE16D44766}"/>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CE27EBAA-9256-436D-83FE-6B33FDDBCB5D}"/>
              </a:ext>
            </a:extLst>
          </p:cNvPr>
          <p:cNvSpPr>
            <a:spLocks noGrp="1"/>
          </p:cNvSpPr>
          <p:nvPr>
            <p:ph type="sldNum" sz="quarter" idx="12"/>
          </p:nvPr>
        </p:nvSpPr>
        <p:spPr/>
        <p:txBody>
          <a:bodyPr/>
          <a:lstStyle/>
          <a:p>
            <a:fld id="{3C974458-8A97-4835-BF79-1FB6D7856C21}" type="slidenum">
              <a:rPr lang="en-US" smtClean="0"/>
              <a:t>17</a:t>
            </a:fld>
            <a:endParaRPr lang="en-US"/>
          </a:p>
        </p:txBody>
      </p:sp>
    </p:spTree>
    <p:extLst>
      <p:ext uri="{BB962C8B-B14F-4D97-AF65-F5344CB8AC3E}">
        <p14:creationId xmlns:p14="http://schemas.microsoft.com/office/powerpoint/2010/main" val="14221891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thought question</a:t>
            </a:r>
          </a:p>
        </p:txBody>
      </p:sp>
      <p:sp>
        <p:nvSpPr>
          <p:cNvPr id="3" name="Content Placeholder 2"/>
          <p:cNvSpPr>
            <a:spLocks noGrp="1"/>
          </p:cNvSpPr>
          <p:nvPr>
            <p:ph idx="1"/>
          </p:nvPr>
        </p:nvSpPr>
        <p:spPr/>
        <p:txBody>
          <a:bodyPr>
            <a:normAutofit/>
          </a:bodyPr>
          <a:lstStyle/>
          <a:p>
            <a:r>
              <a:rPr lang="en-US" dirty="0"/>
              <a:t>What’s the best way to</a:t>
            </a:r>
          </a:p>
          <a:p>
            <a:pPr lvl="1">
              <a:buFont typeface="Wingdings" panose="05000000000000000000" pitchFamily="2" charset="2"/>
              <a:buChar char="Ø"/>
            </a:pPr>
            <a:r>
              <a:rPr lang="en-US" dirty="0"/>
              <a:t>  Count the number of nodes in a system?</a:t>
            </a:r>
          </a:p>
          <a:p>
            <a:pPr lvl="1">
              <a:buFont typeface="Wingdings" panose="05000000000000000000" pitchFamily="2" charset="2"/>
              <a:buChar char="Ø"/>
            </a:pPr>
            <a:r>
              <a:rPr lang="en-US" dirty="0"/>
              <a:t>  Compute the average load, or find the most loaded nodes, or least loaded nodes?</a:t>
            </a:r>
          </a:p>
          <a:p>
            <a:pPr lvl="1"/>
            <a:endParaRPr lang="en-US" dirty="0"/>
          </a:p>
          <a:p>
            <a:r>
              <a:rPr lang="en-US" dirty="0"/>
              <a:t>Options to consider</a:t>
            </a:r>
          </a:p>
          <a:p>
            <a:pPr lvl="1">
              <a:buFont typeface="Wingdings" panose="05000000000000000000" pitchFamily="2" charset="2"/>
              <a:buChar char="Ø"/>
            </a:pPr>
            <a:r>
              <a:rPr lang="en-US" dirty="0"/>
              <a:t>  Pure gossip solution</a:t>
            </a:r>
          </a:p>
          <a:p>
            <a:pPr lvl="1">
              <a:buFont typeface="Wingdings" panose="05000000000000000000" pitchFamily="2" charset="2"/>
              <a:buChar char="Ø"/>
            </a:pPr>
            <a:r>
              <a:rPr lang="en-US" dirty="0"/>
              <a:t>  Construct a service that actively tracks the nodes, or the load, </a:t>
            </a:r>
            <a:r>
              <a:rPr lang="en-US" dirty="0" err="1"/>
              <a:t>etc</a:t>
            </a:r>
            <a:r>
              <a:rPr lang="en-US" dirty="0"/>
              <a:t>?</a:t>
            </a:r>
          </a:p>
        </p:txBody>
      </p:sp>
      <p:sp>
        <p:nvSpPr>
          <p:cNvPr id="5" name="Footer Placeholder 4"/>
          <p:cNvSpPr>
            <a:spLocks noGrp="1"/>
          </p:cNvSpPr>
          <p:nvPr>
            <p:ph type="ftr" sz="quarter" idx="11"/>
          </p:nvPr>
        </p:nvSpPr>
        <p:spPr/>
        <p:txBody>
          <a:bodyPr/>
          <a:lstStyle/>
          <a:p>
            <a:r>
              <a:rPr lang="en-US"/>
              <a:t>CS5412 Cloud Computing, Spring 2022</a:t>
            </a:r>
          </a:p>
        </p:txBody>
      </p:sp>
      <p:sp>
        <p:nvSpPr>
          <p:cNvPr id="6" name="Slide Number Placeholder 5"/>
          <p:cNvSpPr>
            <a:spLocks noGrp="1"/>
          </p:cNvSpPr>
          <p:nvPr>
            <p:ph type="sldNum" sz="quarter" idx="12"/>
          </p:nvPr>
        </p:nvSpPr>
        <p:spPr/>
        <p:txBody>
          <a:bodyPr>
            <a:normAutofit/>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29990455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and the answer is</a:t>
            </a:r>
          </a:p>
        </p:txBody>
      </p:sp>
      <p:sp>
        <p:nvSpPr>
          <p:cNvPr id="3" name="Content Placeholder 2"/>
          <p:cNvSpPr>
            <a:spLocks noGrp="1"/>
          </p:cNvSpPr>
          <p:nvPr>
            <p:ph idx="1"/>
          </p:nvPr>
        </p:nvSpPr>
        <p:spPr/>
        <p:txBody>
          <a:bodyPr>
            <a:normAutofit fontScale="92500" lnSpcReduction="10000"/>
          </a:bodyPr>
          <a:lstStyle/>
          <a:p>
            <a:r>
              <a:rPr lang="en-US" dirty="0"/>
              <a:t>Gossip isn’t very good for some of these tasks!</a:t>
            </a:r>
          </a:p>
          <a:p>
            <a:pPr lvl="1">
              <a:buFont typeface="Wingdings" panose="05000000000000000000" pitchFamily="2" charset="2"/>
              <a:buChar char="Ø"/>
            </a:pPr>
            <a:r>
              <a:rPr lang="en-US" dirty="0"/>
              <a:t>  There are gossip solutions for counting nodes, but they give approximate answers </a:t>
            </a:r>
            <a:br>
              <a:rPr lang="en-US" dirty="0"/>
            </a:br>
            <a:r>
              <a:rPr lang="en-US" dirty="0"/>
              <a:t>   and run slowly</a:t>
            </a:r>
          </a:p>
          <a:p>
            <a:pPr lvl="1">
              <a:buFont typeface="Wingdings" panose="05000000000000000000" pitchFamily="2" charset="2"/>
              <a:buChar char="Ø"/>
            </a:pPr>
            <a:r>
              <a:rPr lang="en-US" dirty="0"/>
              <a:t>  Tricky to compute something like an average because of “re-counting” effect,  (best </a:t>
            </a:r>
            <a:br>
              <a:rPr lang="en-US" dirty="0"/>
            </a:br>
            <a:r>
              <a:rPr lang="en-US" dirty="0"/>
              <a:t>    algorithm: Kempe </a:t>
            </a:r>
            <a:r>
              <a:rPr lang="en-US" i="1" dirty="0"/>
              <a:t>et al)</a:t>
            </a:r>
          </a:p>
          <a:p>
            <a:endParaRPr lang="en-US" dirty="0"/>
          </a:p>
          <a:p>
            <a:r>
              <a:rPr lang="en-US" dirty="0"/>
              <a:t>On the other hand, gossip works well for finding the </a:t>
            </a:r>
            <a:r>
              <a:rPr lang="en-US" i="1" dirty="0"/>
              <a:t>c </a:t>
            </a:r>
            <a:r>
              <a:rPr lang="en-US" dirty="0"/>
              <a:t>most loaded or least loaded nodes (constant </a:t>
            </a:r>
            <a:r>
              <a:rPr lang="en-US" i="1" dirty="0"/>
              <a:t>c</a:t>
            </a:r>
            <a:r>
              <a:rPr lang="en-US" dirty="0"/>
              <a:t>)</a:t>
            </a:r>
          </a:p>
          <a:p>
            <a:endParaRPr lang="en-US" dirty="0"/>
          </a:p>
          <a:p>
            <a:r>
              <a:rPr lang="en-US" dirty="0"/>
              <a:t>Gossip solutions run in time O(log N) and generally give probabilistic solutions</a:t>
            </a:r>
          </a:p>
        </p:txBody>
      </p:sp>
      <p:sp>
        <p:nvSpPr>
          <p:cNvPr id="5" name="Footer Placeholder 4"/>
          <p:cNvSpPr>
            <a:spLocks noGrp="1"/>
          </p:cNvSpPr>
          <p:nvPr>
            <p:ph type="ftr" sz="quarter" idx="11"/>
          </p:nvPr>
        </p:nvSpPr>
        <p:spPr/>
        <p:txBody>
          <a:bodyPr/>
          <a:lstStyle/>
          <a:p>
            <a:r>
              <a:rPr lang="en-US"/>
              <a:t>CS5412 Cloud Computing, Spring 2022</a:t>
            </a:r>
          </a:p>
        </p:txBody>
      </p:sp>
      <p:sp>
        <p:nvSpPr>
          <p:cNvPr id="6" name="Slide Number Placeholder 5"/>
          <p:cNvSpPr>
            <a:spLocks noGrp="1"/>
          </p:cNvSpPr>
          <p:nvPr>
            <p:ph type="sldNum" sz="quarter" idx="12"/>
          </p:nvPr>
        </p:nvSpPr>
        <p:spPr/>
        <p:txBody>
          <a:bodyPr>
            <a:normAutofit/>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34131099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46C51-3778-4DA2-ACBD-17C3B0759F23}"/>
              </a:ext>
            </a:extLst>
          </p:cNvPr>
          <p:cNvSpPr>
            <a:spLocks noGrp="1"/>
          </p:cNvSpPr>
          <p:nvPr>
            <p:ph type="title"/>
          </p:nvPr>
        </p:nvSpPr>
        <p:spPr/>
        <p:txBody>
          <a:bodyPr/>
          <a:lstStyle/>
          <a:p>
            <a:r>
              <a:rPr lang="en-US" dirty="0"/>
              <a:t>Reminder: Gossip</a:t>
            </a:r>
          </a:p>
        </p:txBody>
      </p:sp>
      <p:sp>
        <p:nvSpPr>
          <p:cNvPr id="3" name="Content Placeholder 2">
            <a:extLst>
              <a:ext uri="{FF2B5EF4-FFF2-40B4-BE49-F238E27FC236}">
                <a16:creationId xmlns:a16="http://schemas.microsoft.com/office/drawing/2014/main" id="{25C1DFE8-202B-46B9-9B93-C55FC80453C5}"/>
              </a:ext>
            </a:extLst>
          </p:cNvPr>
          <p:cNvSpPr>
            <a:spLocks noGrp="1"/>
          </p:cNvSpPr>
          <p:nvPr>
            <p:ph idx="1"/>
          </p:nvPr>
        </p:nvSpPr>
        <p:spPr>
          <a:xfrm>
            <a:off x="1024128" y="2286000"/>
            <a:ext cx="11066272" cy="4023360"/>
          </a:xfrm>
        </p:spPr>
        <p:txBody>
          <a:bodyPr>
            <a:normAutofit lnSpcReduction="10000"/>
          </a:bodyPr>
          <a:lstStyle/>
          <a:p>
            <a:r>
              <a:rPr lang="en-US" dirty="0"/>
              <a:t>When run at a steady rate, these protocols consume a fixed amount of background overhead.  There </a:t>
            </a:r>
            <a:r>
              <a:rPr lang="en-US" u="sng" dirty="0"/>
              <a:t>can</a:t>
            </a:r>
            <a:r>
              <a:rPr lang="en-US" dirty="0"/>
              <a:t> be load surges if participants are Byzantine, or if they use techniques like the Bimodal Multicast idea</a:t>
            </a:r>
          </a:p>
          <a:p>
            <a:endParaRPr lang="en-US" dirty="0"/>
          </a:p>
          <a:p>
            <a:r>
              <a:rPr lang="en-US" dirty="0"/>
              <a:t>In normal use, costs are quite low, like “on average, one message sent and one received per process, per second”.  Message sizes are generally small.</a:t>
            </a:r>
          </a:p>
          <a:p>
            <a:endParaRPr lang="en-US" dirty="0"/>
          </a:p>
          <a:p>
            <a:r>
              <a:rPr lang="en-US" dirty="0"/>
              <a:t>Moreover, information spreads in time r * O(log N), where r is the gossip rate.  For many purposes this actually very reasonable.</a:t>
            </a:r>
          </a:p>
        </p:txBody>
      </p:sp>
      <p:sp>
        <p:nvSpPr>
          <p:cNvPr id="4" name="Footer Placeholder 3">
            <a:extLst>
              <a:ext uri="{FF2B5EF4-FFF2-40B4-BE49-F238E27FC236}">
                <a16:creationId xmlns:a16="http://schemas.microsoft.com/office/drawing/2014/main" id="{8FD98339-707A-45BF-8046-1493574076A6}"/>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21F3778C-701B-4506-B129-05C6C76714BE}"/>
              </a:ext>
            </a:extLst>
          </p:cNvPr>
          <p:cNvSpPr>
            <a:spLocks noGrp="1"/>
          </p:cNvSpPr>
          <p:nvPr>
            <p:ph type="sldNum" sz="quarter" idx="12"/>
          </p:nvPr>
        </p:nvSpPr>
        <p:spPr/>
        <p:txBody>
          <a:bodyPr/>
          <a:lstStyle/>
          <a:p>
            <a:fld id="{3C974458-8A97-4835-BF79-1FB6D7856C21}" type="slidenum">
              <a:rPr lang="en-US" smtClean="0"/>
              <a:t>2</a:t>
            </a:fld>
            <a:endParaRPr lang="en-US"/>
          </a:p>
        </p:txBody>
      </p:sp>
    </p:spTree>
    <p:extLst>
      <p:ext uri="{BB962C8B-B14F-4D97-AF65-F5344CB8AC3E}">
        <p14:creationId xmlns:p14="http://schemas.microsoft.com/office/powerpoint/2010/main" val="3384675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learned?</a:t>
            </a:r>
            <a:endParaRPr lang="en-US" dirty="0"/>
          </a:p>
        </p:txBody>
      </p:sp>
      <p:sp>
        <p:nvSpPr>
          <p:cNvPr id="3" name="Content Placeholder 2"/>
          <p:cNvSpPr>
            <a:spLocks noGrp="1"/>
          </p:cNvSpPr>
          <p:nvPr>
            <p:ph idx="1"/>
          </p:nvPr>
        </p:nvSpPr>
        <p:spPr/>
        <p:txBody>
          <a:bodyPr/>
          <a:lstStyle/>
          <a:p>
            <a:r>
              <a:rPr lang="en-US" dirty="0" smtClean="0"/>
              <a:t>In retrospect, many mistakes were made!</a:t>
            </a:r>
          </a:p>
          <a:p>
            <a:pPr>
              <a:buFont typeface="Wingdings" panose="05000000000000000000" pitchFamily="2" charset="2"/>
              <a:buChar char="Ø"/>
            </a:pPr>
            <a:r>
              <a:rPr lang="en-US" dirty="0"/>
              <a:t> </a:t>
            </a:r>
            <a:r>
              <a:rPr lang="en-US" dirty="0" smtClean="0"/>
              <a:t> Use of a weakly typed language, C</a:t>
            </a:r>
          </a:p>
          <a:p>
            <a:pPr>
              <a:buFont typeface="Wingdings" panose="05000000000000000000" pitchFamily="2" charset="2"/>
              <a:buChar char="Ø"/>
            </a:pPr>
            <a:r>
              <a:rPr lang="en-US" dirty="0"/>
              <a:t> </a:t>
            </a:r>
            <a:r>
              <a:rPr lang="en-US" dirty="0" smtClean="0"/>
              <a:t> Poor communication about a feature (using a negative number to report</a:t>
            </a:r>
            <a:br>
              <a:rPr lang="en-US" dirty="0" smtClean="0"/>
            </a:br>
            <a:r>
              <a:rPr lang="en-US" dirty="0" smtClean="0"/>
              <a:t>    that a server is over capacity), so some people didn’t know about it</a:t>
            </a:r>
          </a:p>
          <a:p>
            <a:pPr>
              <a:buFont typeface="Wingdings" panose="05000000000000000000" pitchFamily="2" charset="2"/>
              <a:buChar char="Ø"/>
            </a:pPr>
            <a:r>
              <a:rPr lang="en-US" dirty="0"/>
              <a:t> </a:t>
            </a:r>
            <a:r>
              <a:rPr lang="en-US" dirty="0" smtClean="0"/>
              <a:t> Poor testing of the combined elements (this bug should have been seen</a:t>
            </a:r>
            <a:br>
              <a:rPr lang="en-US" dirty="0" smtClean="0"/>
            </a:br>
            <a:r>
              <a:rPr lang="en-US" dirty="0" smtClean="0"/>
              <a:t>    before it was put into service)</a:t>
            </a:r>
          </a:p>
          <a:p>
            <a:pPr>
              <a:buFont typeface="Wingdings" panose="05000000000000000000" pitchFamily="2" charset="2"/>
              <a:buChar char="Ø"/>
            </a:pPr>
            <a:r>
              <a:rPr lang="en-US" dirty="0"/>
              <a:t> </a:t>
            </a:r>
            <a:r>
              <a:rPr lang="en-US" dirty="0" smtClean="0"/>
              <a:t> It isn’t even completely obvious that this design was the best way to</a:t>
            </a:r>
            <a:br>
              <a:rPr lang="en-US" dirty="0" smtClean="0"/>
            </a:br>
            <a:r>
              <a:rPr lang="en-US" dirty="0" smtClean="0"/>
              <a:t>    solve their actual S3 storage balancing task</a:t>
            </a:r>
            <a:endParaRPr lang="en-US" dirty="0"/>
          </a:p>
        </p:txBody>
      </p:sp>
      <p:sp>
        <p:nvSpPr>
          <p:cNvPr id="4" name="Footer Placeholder 3"/>
          <p:cNvSpPr>
            <a:spLocks noGrp="1"/>
          </p:cNvSpPr>
          <p:nvPr>
            <p:ph type="ftr" sz="quarter" idx="11"/>
          </p:nvPr>
        </p:nvSpPr>
        <p:spPr/>
        <p:txBody>
          <a:bodyPr/>
          <a:lstStyle/>
          <a:p>
            <a:r>
              <a:rPr lang="en-US" smtClean="0"/>
              <a:t>CS5412 Cloud Computing, Spring 2022</a:t>
            </a:r>
            <a:endParaRPr lang="en-US"/>
          </a:p>
        </p:txBody>
      </p:sp>
      <p:sp>
        <p:nvSpPr>
          <p:cNvPr id="5" name="Slide Number Placeholder 4"/>
          <p:cNvSpPr>
            <a:spLocks noGrp="1"/>
          </p:cNvSpPr>
          <p:nvPr>
            <p:ph type="sldNum" sz="quarter" idx="12"/>
          </p:nvPr>
        </p:nvSpPr>
        <p:spPr/>
        <p:txBody>
          <a:bodyPr/>
          <a:lstStyle/>
          <a:p>
            <a:fld id="{3C974458-8A97-4835-BF79-1FB6D7856C21}" type="slidenum">
              <a:rPr lang="en-US" smtClean="0"/>
              <a:t>20</a:t>
            </a:fld>
            <a:endParaRPr lang="en-US"/>
          </a:p>
        </p:txBody>
      </p:sp>
    </p:spTree>
    <p:extLst>
      <p:ext uri="{BB962C8B-B14F-4D97-AF65-F5344CB8AC3E}">
        <p14:creationId xmlns:p14="http://schemas.microsoft.com/office/powerpoint/2010/main" val="29615534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dirty="0" smtClean="0"/>
              <a:t>Now… an issue with Astrolabe</a:t>
            </a:r>
            <a:endParaRPr lang="en-US" dirty="0"/>
          </a:p>
        </p:txBody>
      </p:sp>
      <p:sp>
        <p:nvSpPr>
          <p:cNvPr id="109571" name="Rectangle 3"/>
          <p:cNvSpPr>
            <a:spLocks noGrp="1" noChangeArrowheads="1"/>
          </p:cNvSpPr>
          <p:nvPr>
            <p:ph type="body" idx="1"/>
          </p:nvPr>
        </p:nvSpPr>
        <p:spPr/>
        <p:txBody>
          <a:bodyPr/>
          <a:lstStyle/>
          <a:p>
            <a:pPr>
              <a:lnSpc>
                <a:spcPct val="90000"/>
              </a:lnSpc>
            </a:pPr>
            <a:r>
              <a:rPr lang="en-US" dirty="0"/>
              <a:t>It creates a virtual tree of nodes.</a:t>
            </a:r>
          </a:p>
          <a:p>
            <a:pPr>
              <a:lnSpc>
                <a:spcPct val="90000"/>
              </a:lnSpc>
            </a:pPr>
            <a:endParaRPr lang="en-US" dirty="0"/>
          </a:p>
          <a:p>
            <a:pPr>
              <a:lnSpc>
                <a:spcPct val="90000"/>
              </a:lnSpc>
            </a:pPr>
            <a:r>
              <a:rPr lang="en-US" dirty="0"/>
              <a:t>At the leaf level, the tree tracks status for individual machines.</a:t>
            </a:r>
          </a:p>
          <a:p>
            <a:pPr>
              <a:lnSpc>
                <a:spcPct val="90000"/>
              </a:lnSpc>
            </a:pPr>
            <a:endParaRPr lang="en-US" dirty="0"/>
          </a:p>
          <a:p>
            <a:pPr>
              <a:lnSpc>
                <a:spcPct val="90000"/>
              </a:lnSpc>
            </a:pPr>
            <a:r>
              <a:rPr lang="en-US" dirty="0"/>
              <a:t>At the inner levels (these are “virtual” tables) aggregation queries are computed from the lower levels and shared.  Lightly loaded leaf nodes run the inner-level gossip protocol</a:t>
            </a:r>
          </a:p>
        </p:txBody>
      </p:sp>
      <p:sp>
        <p:nvSpPr>
          <p:cNvPr id="3" name="Footer Placeholder 2"/>
          <p:cNvSpPr>
            <a:spLocks noGrp="1"/>
          </p:cNvSpPr>
          <p:nvPr>
            <p:ph type="ftr" sz="quarter" idx="11"/>
          </p:nvPr>
        </p:nvSpPr>
        <p:spPr/>
        <p:txBody>
          <a:bodyPr/>
          <a:lstStyle/>
          <a:p>
            <a:r>
              <a:rPr lang="en-US"/>
              <a:t>CS5412 Cloud Computing, Spring 2022</a:t>
            </a:r>
          </a:p>
        </p:txBody>
      </p:sp>
      <p:sp>
        <p:nvSpPr>
          <p:cNvPr id="4" name="Slide Number Placeholder 3"/>
          <p:cNvSpPr>
            <a:spLocks noGrp="1"/>
          </p:cNvSpPr>
          <p:nvPr>
            <p:ph type="sldNum" sz="quarter" idx="12"/>
          </p:nvPr>
        </p:nvSpPr>
        <p:spPr/>
        <p:txBody>
          <a:bodyPr>
            <a:normAutofit/>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9216397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sz="3200"/>
              <a:t>State Merge: Core of Astrolabe epidemic</a:t>
            </a:r>
          </a:p>
        </p:txBody>
      </p:sp>
      <p:graphicFrame>
        <p:nvGraphicFramePr>
          <p:cNvPr id="110595" name="Group 3"/>
          <p:cNvGraphicFramePr>
            <a:graphicFrameLocks noGrp="1"/>
          </p:cNvGraphicFramePr>
          <p:nvPr/>
        </p:nvGraphicFramePr>
        <p:xfrm>
          <a:off x="4724400" y="48768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Time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err="1">
                          <a:ln>
                            <a:noFill/>
                          </a:ln>
                          <a:solidFill>
                            <a:srgbClr val="FF0000"/>
                          </a:solidFill>
                          <a:effectLst/>
                          <a:latin typeface="Tahoma" pitchFamily="34" charset="0"/>
                        </a:rPr>
                        <a:t>Weblogic</a:t>
                      </a:r>
                      <a:r>
                        <a:rPr kumimoji="0" lang="en-US" sz="800" b="0" i="0" u="none" strike="noStrike" cap="none" normalizeH="0" baseline="0" dirty="0">
                          <a:ln>
                            <a:noFill/>
                          </a:ln>
                          <a:solidFill>
                            <a:srgbClr val="FF0000"/>
                          </a:solidFill>
                          <a:effectLst/>
                          <a:latin typeface="Tahoma" pitchFamily="34" charset="0"/>
                        </a:rPr>
                        <a: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swift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2003</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.67</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falcon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1976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2.7</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cardinal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2201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3.5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3"/>
                  </a:ext>
                </a:extLst>
              </a:tr>
            </a:tbl>
          </a:graphicData>
        </a:graphic>
      </p:graphicFrame>
      <p:graphicFrame>
        <p:nvGraphicFramePr>
          <p:cNvPr id="110632" name="Group 40"/>
          <p:cNvGraphicFramePr>
            <a:graphicFrameLocks noGrp="1"/>
          </p:cNvGraphicFramePr>
          <p:nvPr/>
        </p:nvGraphicFramePr>
        <p:xfrm>
          <a:off x="4724400" y="28194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Time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Weblogic?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swift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2011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falcon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1971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cardinal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2004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chemeClr val="tx1"/>
                          </a:solidFill>
                          <a:effectLst/>
                          <a:latin typeface="Tahoma" pitchFamily="34" charset="0"/>
                        </a:rPr>
                        <a:t>6.0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3"/>
                  </a:ext>
                </a:extLst>
              </a:tr>
            </a:tbl>
          </a:graphicData>
        </a:graphic>
      </p:graphicFrame>
      <p:pic>
        <p:nvPicPr>
          <p:cNvPr id="110669" name="Picture 77" descr="j0195384"/>
          <p:cNvPicPr>
            <a:picLocks noChangeAspect="1" noChangeArrowheads="1"/>
          </p:cNvPicPr>
          <p:nvPr/>
        </p:nvPicPr>
        <p:blipFill>
          <a:blip r:embed="rId2"/>
          <a:srcRect/>
          <a:stretch>
            <a:fillRect/>
          </a:stretch>
        </p:blipFill>
        <p:spPr bwMode="auto">
          <a:xfrm>
            <a:off x="2286001" y="2438401"/>
            <a:ext cx="1795463" cy="1833563"/>
          </a:xfrm>
          <a:prstGeom prst="rect">
            <a:avLst/>
          </a:prstGeom>
          <a:noFill/>
          <a:ln w="9525">
            <a:noFill/>
            <a:miter lim="800000"/>
            <a:headEnd/>
            <a:tailEnd/>
          </a:ln>
        </p:spPr>
      </p:pic>
      <p:pic>
        <p:nvPicPr>
          <p:cNvPr id="110670" name="Picture 78" descr="j0195384"/>
          <p:cNvPicPr>
            <a:picLocks noChangeAspect="1" noChangeArrowheads="1"/>
          </p:cNvPicPr>
          <p:nvPr/>
        </p:nvPicPr>
        <p:blipFill>
          <a:blip r:embed="rId2"/>
          <a:srcRect/>
          <a:stretch>
            <a:fillRect/>
          </a:stretch>
        </p:blipFill>
        <p:spPr bwMode="auto">
          <a:xfrm>
            <a:off x="2286001" y="4572001"/>
            <a:ext cx="1795463" cy="1833563"/>
          </a:xfrm>
          <a:prstGeom prst="rect">
            <a:avLst/>
          </a:prstGeom>
          <a:noFill/>
          <a:ln w="9525">
            <a:noFill/>
            <a:miter lim="800000"/>
            <a:headEnd/>
            <a:tailEnd/>
          </a:ln>
        </p:spPr>
      </p:pic>
      <p:sp>
        <p:nvSpPr>
          <p:cNvPr id="110671" name="Line 79"/>
          <p:cNvSpPr>
            <a:spLocks noChangeShapeType="1"/>
          </p:cNvSpPr>
          <p:nvPr/>
        </p:nvSpPr>
        <p:spPr bwMode="auto">
          <a:xfrm>
            <a:off x="4038600" y="3352800"/>
            <a:ext cx="685800" cy="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10672" name="Line 80"/>
          <p:cNvSpPr>
            <a:spLocks noChangeShapeType="1"/>
          </p:cNvSpPr>
          <p:nvPr/>
        </p:nvSpPr>
        <p:spPr bwMode="auto">
          <a:xfrm flipV="1">
            <a:off x="4114800" y="5791200"/>
            <a:ext cx="533400" cy="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10673" name="Text Box 81"/>
          <p:cNvSpPr txBox="1">
            <a:spLocks noChangeArrowheads="1"/>
          </p:cNvSpPr>
          <p:nvPr/>
        </p:nvSpPr>
        <p:spPr bwMode="auto">
          <a:xfrm>
            <a:off x="1828800" y="4191000"/>
            <a:ext cx="2286000" cy="274638"/>
          </a:xfrm>
          <a:prstGeom prst="rect">
            <a:avLst/>
          </a:prstGeom>
          <a:noFill/>
          <a:ln w="9525">
            <a:noFill/>
            <a:miter lim="800000"/>
            <a:headEnd/>
            <a:tailEnd/>
          </a:ln>
          <a:effectLst/>
        </p:spPr>
        <p:txBody>
          <a:bodyPr>
            <a:spAutoFit/>
          </a:bodyPr>
          <a:lstStyle/>
          <a:p>
            <a:pPr algn="l" eaLnBrk="1" hangingPunct="1">
              <a:spcBef>
                <a:spcPct val="50000"/>
              </a:spcBef>
            </a:pPr>
            <a:r>
              <a:rPr lang="en-US" sz="1200">
                <a:latin typeface="Arial Black" pitchFamily="34" charset="0"/>
              </a:rPr>
              <a:t>swift.cs.cornell.edu</a:t>
            </a:r>
          </a:p>
        </p:txBody>
      </p:sp>
      <p:sp>
        <p:nvSpPr>
          <p:cNvPr id="110674" name="Text Box 82"/>
          <p:cNvSpPr txBox="1">
            <a:spLocks noChangeArrowheads="1"/>
          </p:cNvSpPr>
          <p:nvPr/>
        </p:nvSpPr>
        <p:spPr bwMode="auto">
          <a:xfrm>
            <a:off x="1828800" y="6324600"/>
            <a:ext cx="2286000" cy="274638"/>
          </a:xfrm>
          <a:prstGeom prst="rect">
            <a:avLst/>
          </a:prstGeom>
          <a:noFill/>
          <a:ln w="9525">
            <a:noFill/>
            <a:miter lim="800000"/>
            <a:headEnd/>
            <a:tailEnd/>
          </a:ln>
          <a:effectLst/>
        </p:spPr>
        <p:txBody>
          <a:bodyPr>
            <a:spAutoFit/>
          </a:bodyPr>
          <a:lstStyle/>
          <a:p>
            <a:pPr algn="l" eaLnBrk="1" hangingPunct="1">
              <a:spcBef>
                <a:spcPct val="50000"/>
              </a:spcBef>
            </a:pPr>
            <a:r>
              <a:rPr lang="en-US" sz="1200">
                <a:latin typeface="Arial Black" pitchFamily="34" charset="0"/>
              </a:rPr>
              <a:t>cardinal.cs.cornell.edu</a:t>
            </a:r>
          </a:p>
        </p:txBody>
      </p:sp>
      <p:sp>
        <p:nvSpPr>
          <p:cNvPr id="110675" name="Freeform 83"/>
          <p:cNvSpPr>
            <a:spLocks/>
          </p:cNvSpPr>
          <p:nvPr/>
        </p:nvSpPr>
        <p:spPr bwMode="auto">
          <a:xfrm>
            <a:off x="8458200" y="3429000"/>
            <a:ext cx="1536700" cy="2057400"/>
          </a:xfrm>
          <a:custGeom>
            <a:avLst/>
            <a:gdLst/>
            <a:ahLst/>
            <a:cxnLst>
              <a:cxn ang="0">
                <a:pos x="48" y="0"/>
              </a:cxn>
              <a:cxn ang="0">
                <a:pos x="960" y="720"/>
              </a:cxn>
              <a:cxn ang="0">
                <a:pos x="0" y="1296"/>
              </a:cxn>
            </a:cxnLst>
            <a:rect l="0" t="0" r="r" b="b"/>
            <a:pathLst>
              <a:path w="968" h="1296">
                <a:moveTo>
                  <a:pt x="48" y="0"/>
                </a:moveTo>
                <a:cubicBezTo>
                  <a:pt x="508" y="252"/>
                  <a:pt x="968" y="504"/>
                  <a:pt x="960" y="720"/>
                </a:cubicBezTo>
                <a:cubicBezTo>
                  <a:pt x="952" y="936"/>
                  <a:pt x="476" y="1116"/>
                  <a:pt x="0" y="1296"/>
                </a:cubicBezTo>
              </a:path>
            </a:pathLst>
          </a:custGeom>
          <a:noFill/>
          <a:ln w="76200" cap="flat" cmpd="sng">
            <a:solidFill>
              <a:schemeClr val="tx1"/>
            </a:solidFill>
            <a:prstDash val="solid"/>
            <a:miter lim="800000"/>
            <a:headEnd type="triangle" w="med" len="med"/>
            <a:tailEnd type="triangle" w="med" len="med"/>
          </a:ln>
          <a:effectLst/>
        </p:spPr>
        <p:txBody>
          <a:bodyPr wrap="none"/>
          <a:lstStyle/>
          <a:p>
            <a:endParaRPr lang="en-US"/>
          </a:p>
        </p:txBody>
      </p:sp>
      <p:sp>
        <p:nvSpPr>
          <p:cNvPr id="3" name="Footer Placeholder 2"/>
          <p:cNvSpPr>
            <a:spLocks noGrp="1"/>
          </p:cNvSpPr>
          <p:nvPr>
            <p:ph type="ftr" sz="quarter" idx="11"/>
          </p:nvPr>
        </p:nvSpPr>
        <p:spPr/>
        <p:txBody>
          <a:bodyPr/>
          <a:lstStyle/>
          <a:p>
            <a:r>
              <a:rPr lang="en-US"/>
              <a:t>CS5412 Cloud Computing, Spring 2022</a:t>
            </a:r>
          </a:p>
        </p:txBody>
      </p:sp>
      <p:sp>
        <p:nvSpPr>
          <p:cNvPr id="4" name="Slide Number Placeholder 3"/>
          <p:cNvSpPr>
            <a:spLocks noGrp="1"/>
          </p:cNvSpPr>
          <p:nvPr>
            <p:ph type="sldNum" sz="quarter" idx="12"/>
          </p:nvPr>
        </p:nvSpPr>
        <p:spPr/>
        <p:txBody>
          <a:bodyPr>
            <a:normAutofit/>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14594234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en-US" sz="3200"/>
              <a:t>State Merge: Core of Astrolabe epidemic</a:t>
            </a:r>
          </a:p>
        </p:txBody>
      </p:sp>
      <p:graphicFrame>
        <p:nvGraphicFramePr>
          <p:cNvPr id="111619" name="Group 3"/>
          <p:cNvGraphicFramePr>
            <a:graphicFrameLocks noGrp="1"/>
          </p:cNvGraphicFramePr>
          <p:nvPr/>
        </p:nvGraphicFramePr>
        <p:xfrm>
          <a:off x="4724400" y="48768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Time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Weblogic?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swift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2003</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.67</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falcon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1976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2.7</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cardinal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2201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3.5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3"/>
                  </a:ext>
                </a:extLst>
              </a:tr>
            </a:tbl>
          </a:graphicData>
        </a:graphic>
      </p:graphicFrame>
      <p:graphicFrame>
        <p:nvGraphicFramePr>
          <p:cNvPr id="111656" name="Group 40"/>
          <p:cNvGraphicFramePr>
            <a:graphicFrameLocks noGrp="1"/>
          </p:cNvGraphicFramePr>
          <p:nvPr/>
        </p:nvGraphicFramePr>
        <p:xfrm>
          <a:off x="4724400" y="28194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Time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Weblogic?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swift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2011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falcon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1971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cardinal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2004</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chemeClr val="tx1"/>
                          </a:solidFill>
                          <a:effectLst/>
                          <a:latin typeface="Tahoma" pitchFamily="34" charset="0"/>
                        </a:rPr>
                        <a:t>6.0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3"/>
                  </a:ext>
                </a:extLst>
              </a:tr>
            </a:tbl>
          </a:graphicData>
        </a:graphic>
      </p:graphicFrame>
      <p:pic>
        <p:nvPicPr>
          <p:cNvPr id="111693" name="Picture 77" descr="j0195384"/>
          <p:cNvPicPr>
            <a:picLocks noChangeAspect="1" noChangeArrowheads="1"/>
          </p:cNvPicPr>
          <p:nvPr/>
        </p:nvPicPr>
        <p:blipFill>
          <a:blip r:embed="rId2"/>
          <a:srcRect/>
          <a:stretch>
            <a:fillRect/>
          </a:stretch>
        </p:blipFill>
        <p:spPr bwMode="auto">
          <a:xfrm>
            <a:off x="2286001" y="2438401"/>
            <a:ext cx="1795463" cy="1833563"/>
          </a:xfrm>
          <a:prstGeom prst="rect">
            <a:avLst/>
          </a:prstGeom>
          <a:noFill/>
          <a:ln w="9525">
            <a:noFill/>
            <a:miter lim="800000"/>
            <a:headEnd/>
            <a:tailEnd/>
          </a:ln>
        </p:spPr>
      </p:pic>
      <p:pic>
        <p:nvPicPr>
          <p:cNvPr id="111694" name="Picture 78" descr="j0195384"/>
          <p:cNvPicPr>
            <a:picLocks noChangeAspect="1" noChangeArrowheads="1"/>
          </p:cNvPicPr>
          <p:nvPr/>
        </p:nvPicPr>
        <p:blipFill>
          <a:blip r:embed="rId2"/>
          <a:srcRect/>
          <a:stretch>
            <a:fillRect/>
          </a:stretch>
        </p:blipFill>
        <p:spPr bwMode="auto">
          <a:xfrm>
            <a:off x="2286001" y="4572001"/>
            <a:ext cx="1795463" cy="1833563"/>
          </a:xfrm>
          <a:prstGeom prst="rect">
            <a:avLst/>
          </a:prstGeom>
          <a:noFill/>
          <a:ln w="9525">
            <a:noFill/>
            <a:miter lim="800000"/>
            <a:headEnd/>
            <a:tailEnd/>
          </a:ln>
        </p:spPr>
      </p:pic>
      <p:sp>
        <p:nvSpPr>
          <p:cNvPr id="111695" name="Line 79"/>
          <p:cNvSpPr>
            <a:spLocks noChangeShapeType="1"/>
          </p:cNvSpPr>
          <p:nvPr/>
        </p:nvSpPr>
        <p:spPr bwMode="auto">
          <a:xfrm>
            <a:off x="4038600" y="3352800"/>
            <a:ext cx="685800" cy="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11696" name="Line 80"/>
          <p:cNvSpPr>
            <a:spLocks noChangeShapeType="1"/>
          </p:cNvSpPr>
          <p:nvPr/>
        </p:nvSpPr>
        <p:spPr bwMode="auto">
          <a:xfrm flipV="1">
            <a:off x="4114800" y="5791200"/>
            <a:ext cx="533400" cy="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11697" name="Text Box 81"/>
          <p:cNvSpPr txBox="1">
            <a:spLocks noChangeArrowheads="1"/>
          </p:cNvSpPr>
          <p:nvPr/>
        </p:nvSpPr>
        <p:spPr bwMode="auto">
          <a:xfrm>
            <a:off x="1828800" y="4191000"/>
            <a:ext cx="2286000" cy="274638"/>
          </a:xfrm>
          <a:prstGeom prst="rect">
            <a:avLst/>
          </a:prstGeom>
          <a:noFill/>
          <a:ln w="9525">
            <a:noFill/>
            <a:miter lim="800000"/>
            <a:headEnd/>
            <a:tailEnd/>
          </a:ln>
          <a:effectLst/>
        </p:spPr>
        <p:txBody>
          <a:bodyPr>
            <a:spAutoFit/>
          </a:bodyPr>
          <a:lstStyle/>
          <a:p>
            <a:pPr algn="l" eaLnBrk="1" hangingPunct="1">
              <a:spcBef>
                <a:spcPct val="50000"/>
              </a:spcBef>
            </a:pPr>
            <a:r>
              <a:rPr lang="en-US" sz="1200">
                <a:latin typeface="Arial Black" pitchFamily="34" charset="0"/>
              </a:rPr>
              <a:t>swift.cs.cornell.edu</a:t>
            </a:r>
          </a:p>
        </p:txBody>
      </p:sp>
      <p:sp>
        <p:nvSpPr>
          <p:cNvPr id="111698" name="Text Box 82"/>
          <p:cNvSpPr txBox="1">
            <a:spLocks noChangeArrowheads="1"/>
          </p:cNvSpPr>
          <p:nvPr/>
        </p:nvSpPr>
        <p:spPr bwMode="auto">
          <a:xfrm>
            <a:off x="1828800" y="6324600"/>
            <a:ext cx="2286000" cy="274638"/>
          </a:xfrm>
          <a:prstGeom prst="rect">
            <a:avLst/>
          </a:prstGeom>
          <a:noFill/>
          <a:ln w="9525">
            <a:noFill/>
            <a:miter lim="800000"/>
            <a:headEnd/>
            <a:tailEnd/>
          </a:ln>
          <a:effectLst/>
        </p:spPr>
        <p:txBody>
          <a:bodyPr>
            <a:spAutoFit/>
          </a:bodyPr>
          <a:lstStyle/>
          <a:p>
            <a:pPr algn="l" eaLnBrk="1" hangingPunct="1">
              <a:spcBef>
                <a:spcPct val="50000"/>
              </a:spcBef>
            </a:pPr>
            <a:r>
              <a:rPr lang="en-US" sz="1200">
                <a:latin typeface="Arial Black" pitchFamily="34" charset="0"/>
              </a:rPr>
              <a:t>cardinal.cs.cornell.edu</a:t>
            </a:r>
          </a:p>
        </p:txBody>
      </p:sp>
      <p:sp>
        <p:nvSpPr>
          <p:cNvPr id="111699" name="Freeform 83"/>
          <p:cNvSpPr>
            <a:spLocks/>
          </p:cNvSpPr>
          <p:nvPr/>
        </p:nvSpPr>
        <p:spPr bwMode="auto">
          <a:xfrm rot="-2961502">
            <a:off x="8794750" y="3016250"/>
            <a:ext cx="469900" cy="1295400"/>
          </a:xfrm>
          <a:custGeom>
            <a:avLst/>
            <a:gdLst/>
            <a:ahLst/>
            <a:cxnLst>
              <a:cxn ang="0">
                <a:pos x="48" y="0"/>
              </a:cxn>
              <a:cxn ang="0">
                <a:pos x="960" y="720"/>
              </a:cxn>
              <a:cxn ang="0">
                <a:pos x="0" y="1296"/>
              </a:cxn>
            </a:cxnLst>
            <a:rect l="0" t="0" r="r" b="b"/>
            <a:pathLst>
              <a:path w="968" h="1296">
                <a:moveTo>
                  <a:pt x="48" y="0"/>
                </a:moveTo>
                <a:cubicBezTo>
                  <a:pt x="508" y="252"/>
                  <a:pt x="968" y="504"/>
                  <a:pt x="960" y="720"/>
                </a:cubicBezTo>
                <a:cubicBezTo>
                  <a:pt x="952" y="936"/>
                  <a:pt x="476" y="1116"/>
                  <a:pt x="0" y="1296"/>
                </a:cubicBezTo>
              </a:path>
            </a:pathLst>
          </a:custGeom>
          <a:noFill/>
          <a:ln w="76200" cap="rnd" cmpd="sng">
            <a:solidFill>
              <a:schemeClr val="tx1"/>
            </a:solidFill>
            <a:prstDash val="sysDot"/>
            <a:miter lim="800000"/>
            <a:headEnd type="none" w="med" len="med"/>
            <a:tailEnd type="triangle" w="med" len="med"/>
          </a:ln>
          <a:effectLst/>
        </p:spPr>
        <p:txBody>
          <a:bodyPr wrap="none"/>
          <a:lstStyle/>
          <a:p>
            <a:endParaRPr lang="en-US"/>
          </a:p>
        </p:txBody>
      </p:sp>
      <p:graphicFrame>
        <p:nvGraphicFramePr>
          <p:cNvPr id="111700" name="Group 84"/>
          <p:cNvGraphicFramePr>
            <a:graphicFrameLocks noGrp="1"/>
          </p:cNvGraphicFramePr>
          <p:nvPr/>
        </p:nvGraphicFramePr>
        <p:xfrm>
          <a:off x="8534400" y="4343400"/>
          <a:ext cx="1828800" cy="21336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tblGrid>
              <a:tr h="14922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swift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2011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33D600"/>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33D600"/>
                    </a:solidFill>
                  </a:tcPr>
                </a:tc>
                <a:extLst>
                  <a:ext uri="{0D108BD9-81ED-4DB2-BD59-A6C34878D82A}">
                    <a16:rowId xmlns:a16="http://schemas.microsoft.com/office/drawing/2014/main" val="10000"/>
                  </a:ext>
                </a:extLst>
              </a:tr>
            </a:tbl>
          </a:graphicData>
        </a:graphic>
      </p:graphicFrame>
      <p:graphicFrame>
        <p:nvGraphicFramePr>
          <p:cNvPr id="111710" name="Group 94"/>
          <p:cNvGraphicFramePr>
            <a:graphicFrameLocks noGrp="1"/>
          </p:cNvGraphicFramePr>
          <p:nvPr/>
        </p:nvGraphicFramePr>
        <p:xfrm>
          <a:off x="8534400" y="4724400"/>
          <a:ext cx="1828800" cy="213360"/>
        </p:xfrm>
        <a:graphic>
          <a:graphicData uri="http://schemas.openxmlformats.org/drawingml/2006/table">
            <a:tbl>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tblGrid>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cardinal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2201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33D600"/>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3.5</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33D600"/>
                    </a:solidFill>
                  </a:tcPr>
                </a:tc>
                <a:extLst>
                  <a:ext uri="{0D108BD9-81ED-4DB2-BD59-A6C34878D82A}">
                    <a16:rowId xmlns:a16="http://schemas.microsoft.com/office/drawing/2014/main" val="10000"/>
                  </a:ext>
                </a:extLst>
              </a:tr>
            </a:tbl>
          </a:graphicData>
        </a:graphic>
      </p:graphicFrame>
      <p:sp>
        <p:nvSpPr>
          <p:cNvPr id="111720" name="Freeform 104"/>
          <p:cNvSpPr>
            <a:spLocks/>
          </p:cNvSpPr>
          <p:nvPr/>
        </p:nvSpPr>
        <p:spPr bwMode="auto">
          <a:xfrm rot="2961502" flipV="1">
            <a:off x="8877300" y="4914900"/>
            <a:ext cx="381000" cy="1219200"/>
          </a:xfrm>
          <a:custGeom>
            <a:avLst/>
            <a:gdLst/>
            <a:ahLst/>
            <a:cxnLst>
              <a:cxn ang="0">
                <a:pos x="48" y="0"/>
              </a:cxn>
              <a:cxn ang="0">
                <a:pos x="960" y="720"/>
              </a:cxn>
              <a:cxn ang="0">
                <a:pos x="0" y="1296"/>
              </a:cxn>
            </a:cxnLst>
            <a:rect l="0" t="0" r="r" b="b"/>
            <a:pathLst>
              <a:path w="968" h="1296">
                <a:moveTo>
                  <a:pt x="48" y="0"/>
                </a:moveTo>
                <a:cubicBezTo>
                  <a:pt x="508" y="252"/>
                  <a:pt x="968" y="504"/>
                  <a:pt x="960" y="720"/>
                </a:cubicBezTo>
                <a:cubicBezTo>
                  <a:pt x="952" y="936"/>
                  <a:pt x="476" y="1116"/>
                  <a:pt x="0" y="1296"/>
                </a:cubicBezTo>
              </a:path>
            </a:pathLst>
          </a:custGeom>
          <a:noFill/>
          <a:ln w="76200" cap="rnd" cmpd="sng">
            <a:solidFill>
              <a:schemeClr val="tx1"/>
            </a:solidFill>
            <a:prstDash val="sysDot"/>
            <a:miter lim="800000"/>
            <a:headEnd type="none" w="med" len="med"/>
            <a:tailEnd type="triangle" w="med" len="med"/>
          </a:ln>
          <a:effectLst/>
        </p:spPr>
        <p:txBody>
          <a:bodyPr wrap="none"/>
          <a:lstStyle/>
          <a:p>
            <a:endParaRPr lang="en-US"/>
          </a:p>
        </p:txBody>
      </p:sp>
      <p:sp>
        <p:nvSpPr>
          <p:cNvPr id="3" name="Footer Placeholder 2"/>
          <p:cNvSpPr>
            <a:spLocks noGrp="1"/>
          </p:cNvSpPr>
          <p:nvPr>
            <p:ph type="ftr" sz="quarter" idx="11"/>
          </p:nvPr>
        </p:nvSpPr>
        <p:spPr/>
        <p:txBody>
          <a:bodyPr/>
          <a:lstStyle/>
          <a:p>
            <a:r>
              <a:rPr lang="en-US"/>
              <a:t>CS5412 Cloud Computing, Spring 2022</a:t>
            </a:r>
          </a:p>
        </p:txBody>
      </p:sp>
      <p:sp>
        <p:nvSpPr>
          <p:cNvPr id="4" name="Slide Number Placeholder 3"/>
          <p:cNvSpPr>
            <a:spLocks noGrp="1"/>
          </p:cNvSpPr>
          <p:nvPr>
            <p:ph type="sldNum" sz="quarter" idx="12"/>
          </p:nvPr>
        </p:nvSpPr>
        <p:spPr/>
        <p:txBody>
          <a:bodyPr>
            <a:normAutofit/>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31288750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sz="3200"/>
              <a:t>State Merge: Core of Astrolabe epidemic</a:t>
            </a:r>
          </a:p>
        </p:txBody>
      </p:sp>
      <p:graphicFrame>
        <p:nvGraphicFramePr>
          <p:cNvPr id="112643" name="Group 3"/>
          <p:cNvGraphicFramePr>
            <a:graphicFrameLocks noGrp="1"/>
          </p:cNvGraphicFramePr>
          <p:nvPr/>
        </p:nvGraphicFramePr>
        <p:xfrm>
          <a:off x="4724400" y="48768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Time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Weblogic?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swift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2011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33D600"/>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33D600"/>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falcon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1976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2.7</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cardinal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2201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3.5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3"/>
                  </a:ext>
                </a:extLst>
              </a:tr>
            </a:tbl>
          </a:graphicData>
        </a:graphic>
      </p:graphicFrame>
      <p:graphicFrame>
        <p:nvGraphicFramePr>
          <p:cNvPr id="112680" name="Group 40"/>
          <p:cNvGraphicFramePr>
            <a:graphicFrameLocks noGrp="1"/>
          </p:cNvGraphicFramePr>
          <p:nvPr/>
        </p:nvGraphicFramePr>
        <p:xfrm>
          <a:off x="4724400" y="28194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Time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Weblogic?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swift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2011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falcon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1971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cardinal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2201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33D600"/>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3.5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33D600"/>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chemeClr val="tx1"/>
                          </a:solidFill>
                          <a:effectLst/>
                          <a:latin typeface="Tahoma" pitchFamily="34" charset="0"/>
                        </a:rPr>
                        <a:t>6.0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E1BF"/>
                    </a:solidFill>
                  </a:tcPr>
                </a:tc>
                <a:extLst>
                  <a:ext uri="{0D108BD9-81ED-4DB2-BD59-A6C34878D82A}">
                    <a16:rowId xmlns:a16="http://schemas.microsoft.com/office/drawing/2014/main" val="10003"/>
                  </a:ext>
                </a:extLst>
              </a:tr>
            </a:tbl>
          </a:graphicData>
        </a:graphic>
      </p:graphicFrame>
      <p:pic>
        <p:nvPicPr>
          <p:cNvPr id="112717" name="Picture 77" descr="j0195384"/>
          <p:cNvPicPr>
            <a:picLocks noChangeAspect="1" noChangeArrowheads="1"/>
          </p:cNvPicPr>
          <p:nvPr/>
        </p:nvPicPr>
        <p:blipFill>
          <a:blip r:embed="rId2"/>
          <a:srcRect/>
          <a:stretch>
            <a:fillRect/>
          </a:stretch>
        </p:blipFill>
        <p:spPr bwMode="auto">
          <a:xfrm>
            <a:off x="2286001" y="2438401"/>
            <a:ext cx="1795463" cy="1833563"/>
          </a:xfrm>
          <a:prstGeom prst="rect">
            <a:avLst/>
          </a:prstGeom>
          <a:noFill/>
          <a:ln w="9525">
            <a:noFill/>
            <a:miter lim="800000"/>
            <a:headEnd/>
            <a:tailEnd/>
          </a:ln>
        </p:spPr>
      </p:pic>
      <p:pic>
        <p:nvPicPr>
          <p:cNvPr id="112718" name="Picture 78" descr="j0195384"/>
          <p:cNvPicPr>
            <a:picLocks noChangeAspect="1" noChangeArrowheads="1"/>
          </p:cNvPicPr>
          <p:nvPr/>
        </p:nvPicPr>
        <p:blipFill>
          <a:blip r:embed="rId2"/>
          <a:srcRect/>
          <a:stretch>
            <a:fillRect/>
          </a:stretch>
        </p:blipFill>
        <p:spPr bwMode="auto">
          <a:xfrm>
            <a:off x="2286001" y="4572001"/>
            <a:ext cx="1795463" cy="1833563"/>
          </a:xfrm>
          <a:prstGeom prst="rect">
            <a:avLst/>
          </a:prstGeom>
          <a:noFill/>
          <a:ln w="9525">
            <a:noFill/>
            <a:miter lim="800000"/>
            <a:headEnd/>
            <a:tailEnd/>
          </a:ln>
        </p:spPr>
      </p:pic>
      <p:sp>
        <p:nvSpPr>
          <p:cNvPr id="112719" name="Line 79"/>
          <p:cNvSpPr>
            <a:spLocks noChangeShapeType="1"/>
          </p:cNvSpPr>
          <p:nvPr/>
        </p:nvSpPr>
        <p:spPr bwMode="auto">
          <a:xfrm>
            <a:off x="4038600" y="3352800"/>
            <a:ext cx="685800" cy="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12720" name="Line 80"/>
          <p:cNvSpPr>
            <a:spLocks noChangeShapeType="1"/>
          </p:cNvSpPr>
          <p:nvPr/>
        </p:nvSpPr>
        <p:spPr bwMode="auto">
          <a:xfrm flipV="1">
            <a:off x="4114800" y="5791200"/>
            <a:ext cx="533400" cy="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12721" name="Text Box 81"/>
          <p:cNvSpPr txBox="1">
            <a:spLocks noChangeArrowheads="1"/>
          </p:cNvSpPr>
          <p:nvPr/>
        </p:nvSpPr>
        <p:spPr bwMode="auto">
          <a:xfrm>
            <a:off x="1828800" y="4191000"/>
            <a:ext cx="2286000" cy="274638"/>
          </a:xfrm>
          <a:prstGeom prst="rect">
            <a:avLst/>
          </a:prstGeom>
          <a:noFill/>
          <a:ln w="9525">
            <a:noFill/>
            <a:miter lim="800000"/>
            <a:headEnd/>
            <a:tailEnd/>
          </a:ln>
          <a:effectLst/>
        </p:spPr>
        <p:txBody>
          <a:bodyPr>
            <a:spAutoFit/>
          </a:bodyPr>
          <a:lstStyle/>
          <a:p>
            <a:pPr algn="l" eaLnBrk="1" hangingPunct="1">
              <a:spcBef>
                <a:spcPct val="50000"/>
              </a:spcBef>
            </a:pPr>
            <a:r>
              <a:rPr lang="en-US" sz="1200">
                <a:latin typeface="Arial Black" pitchFamily="34" charset="0"/>
              </a:rPr>
              <a:t>swift.cs.cornell.edu</a:t>
            </a:r>
          </a:p>
        </p:txBody>
      </p:sp>
      <p:sp>
        <p:nvSpPr>
          <p:cNvPr id="112722" name="Text Box 82"/>
          <p:cNvSpPr txBox="1">
            <a:spLocks noChangeArrowheads="1"/>
          </p:cNvSpPr>
          <p:nvPr/>
        </p:nvSpPr>
        <p:spPr bwMode="auto">
          <a:xfrm>
            <a:off x="1828800" y="6324600"/>
            <a:ext cx="2286000" cy="274638"/>
          </a:xfrm>
          <a:prstGeom prst="rect">
            <a:avLst/>
          </a:prstGeom>
          <a:noFill/>
          <a:ln w="9525">
            <a:noFill/>
            <a:miter lim="800000"/>
            <a:headEnd/>
            <a:tailEnd/>
          </a:ln>
          <a:effectLst/>
        </p:spPr>
        <p:txBody>
          <a:bodyPr>
            <a:spAutoFit/>
          </a:bodyPr>
          <a:lstStyle/>
          <a:p>
            <a:pPr algn="l" eaLnBrk="1" hangingPunct="1">
              <a:spcBef>
                <a:spcPct val="50000"/>
              </a:spcBef>
            </a:pPr>
            <a:r>
              <a:rPr lang="en-US" sz="1200">
                <a:latin typeface="Arial Black" pitchFamily="34" charset="0"/>
              </a:rPr>
              <a:t>cardinal.cs.cornell.edu</a:t>
            </a:r>
          </a:p>
        </p:txBody>
      </p:sp>
      <p:sp>
        <p:nvSpPr>
          <p:cNvPr id="3" name="Footer Placeholder 2"/>
          <p:cNvSpPr>
            <a:spLocks noGrp="1"/>
          </p:cNvSpPr>
          <p:nvPr>
            <p:ph type="ftr" sz="quarter" idx="11"/>
          </p:nvPr>
        </p:nvSpPr>
        <p:spPr/>
        <p:txBody>
          <a:bodyPr/>
          <a:lstStyle/>
          <a:p>
            <a:r>
              <a:rPr lang="en-US"/>
              <a:t>CS5412 Cloud Computing, Spring 2022</a:t>
            </a:r>
          </a:p>
        </p:txBody>
      </p:sp>
      <p:sp>
        <p:nvSpPr>
          <p:cNvPr id="4" name="Slide Number Placeholder 3"/>
          <p:cNvSpPr>
            <a:spLocks noGrp="1"/>
          </p:cNvSpPr>
          <p:nvPr>
            <p:ph type="sldNum" sz="quarter" idx="12"/>
          </p:nvPr>
        </p:nvSpPr>
        <p:spPr/>
        <p:txBody>
          <a:bodyPr>
            <a:normAutofit/>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3281885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6738" name="Group 2"/>
          <p:cNvGraphicFramePr>
            <a:graphicFrameLocks noGrp="1"/>
          </p:cNvGraphicFramePr>
          <p:nvPr/>
        </p:nvGraphicFramePr>
        <p:xfrm>
          <a:off x="2286000" y="43434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Weblogic?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swift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falcon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cardinal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3"/>
                  </a:ext>
                </a:extLst>
              </a:tr>
            </a:tbl>
          </a:graphicData>
        </a:graphic>
      </p:graphicFrame>
      <p:graphicFrame>
        <p:nvGraphicFramePr>
          <p:cNvPr id="116775" name="Group 39"/>
          <p:cNvGraphicFramePr>
            <a:graphicFrameLocks noGrp="1"/>
          </p:cNvGraphicFramePr>
          <p:nvPr/>
        </p:nvGraphicFramePr>
        <p:xfrm>
          <a:off x="6324600" y="43434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Weblogic?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gazelle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1.7</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zebra</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3.2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gnu</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bl>
          </a:graphicData>
        </a:graphic>
      </p:graphicFrame>
      <p:graphicFrame>
        <p:nvGraphicFramePr>
          <p:cNvPr id="116812" name="Group 76"/>
          <p:cNvGraphicFramePr>
            <a:graphicFrameLocks noGrp="1"/>
          </p:cNvGraphicFramePr>
          <p:nvPr/>
        </p:nvGraphicFramePr>
        <p:xfrm>
          <a:off x="4495800" y="2895600"/>
          <a:ext cx="28194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Avg 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WL contact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SMTP contact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SF</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123.45.61.3</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123.45.61.17</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NJ</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1.8</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127.16.77.6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127.16.77.11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Paris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3.1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14.66.71.8</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14.66.71.12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16839" name="Rectangle 103"/>
          <p:cNvSpPr>
            <a:spLocks noGrp="1" noChangeArrowheads="1"/>
          </p:cNvSpPr>
          <p:nvPr>
            <p:ph type="title"/>
          </p:nvPr>
        </p:nvSpPr>
        <p:spPr/>
        <p:txBody>
          <a:bodyPr/>
          <a:lstStyle/>
          <a:p>
            <a:r>
              <a:rPr lang="en-US" sz="2800"/>
              <a:t>Astrolabe builds a hierarchy using a P2P protocol that “assembles the puzzle” without any servers</a:t>
            </a:r>
          </a:p>
        </p:txBody>
      </p:sp>
      <p:graphicFrame>
        <p:nvGraphicFramePr>
          <p:cNvPr id="116840" name="Group 104"/>
          <p:cNvGraphicFramePr>
            <a:graphicFrameLocks noGrp="1"/>
          </p:cNvGraphicFramePr>
          <p:nvPr/>
        </p:nvGraphicFramePr>
        <p:xfrm>
          <a:off x="2286000" y="43434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Weblogic?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swift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falcon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cardinal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3"/>
                  </a:ext>
                </a:extLst>
              </a:tr>
            </a:tbl>
          </a:graphicData>
        </a:graphic>
      </p:graphicFrame>
      <p:graphicFrame>
        <p:nvGraphicFramePr>
          <p:cNvPr id="116877" name="Group 141"/>
          <p:cNvGraphicFramePr>
            <a:graphicFrameLocks noGrp="1"/>
          </p:cNvGraphicFramePr>
          <p:nvPr/>
        </p:nvGraphicFramePr>
        <p:xfrm>
          <a:off x="6324600" y="43434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Weblogic?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gazelle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1.7</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zebra</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3.2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gnu</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bl>
          </a:graphicData>
        </a:graphic>
      </p:graphicFrame>
      <p:graphicFrame>
        <p:nvGraphicFramePr>
          <p:cNvPr id="116914" name="Group 178"/>
          <p:cNvGraphicFramePr>
            <a:graphicFrameLocks noGrp="1"/>
          </p:cNvGraphicFramePr>
          <p:nvPr/>
        </p:nvGraphicFramePr>
        <p:xfrm>
          <a:off x="4495800" y="2895600"/>
          <a:ext cx="28194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Avg 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WL contact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SMTP contact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SF</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123.45.61.3</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123.45.61.17</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NJ</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1.8</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127.16.77.6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127.16.77.11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Paris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3.1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14.66.71.8</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14.66.71.12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16941" name="Text Box 205"/>
          <p:cNvSpPr txBox="1">
            <a:spLocks noChangeArrowheads="1"/>
          </p:cNvSpPr>
          <p:nvPr/>
        </p:nvSpPr>
        <p:spPr bwMode="auto">
          <a:xfrm>
            <a:off x="3124200" y="5486400"/>
            <a:ext cx="21336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a:t>San Francisco</a:t>
            </a:r>
          </a:p>
        </p:txBody>
      </p:sp>
      <p:sp>
        <p:nvSpPr>
          <p:cNvPr id="116942" name="Text Box 206"/>
          <p:cNvSpPr txBox="1">
            <a:spLocks noChangeArrowheads="1"/>
          </p:cNvSpPr>
          <p:nvPr/>
        </p:nvSpPr>
        <p:spPr bwMode="auto">
          <a:xfrm>
            <a:off x="7010400" y="5410200"/>
            <a:ext cx="2514600" cy="457200"/>
          </a:xfrm>
          <a:prstGeom prst="rect">
            <a:avLst/>
          </a:prstGeom>
          <a:noFill/>
          <a:ln w="9525">
            <a:noFill/>
            <a:miter lim="800000"/>
            <a:headEnd/>
            <a:tailEnd/>
          </a:ln>
          <a:effectLst/>
        </p:spPr>
        <p:txBody>
          <a:bodyPr>
            <a:spAutoFit/>
          </a:bodyPr>
          <a:lstStyle/>
          <a:p>
            <a:pPr algn="l" eaLnBrk="1" hangingPunct="1">
              <a:spcBef>
                <a:spcPct val="50000"/>
              </a:spcBef>
            </a:pPr>
            <a:r>
              <a:rPr lang="en-US" sz="2400"/>
              <a:t>New Jersey</a:t>
            </a:r>
          </a:p>
        </p:txBody>
      </p:sp>
      <p:sp>
        <p:nvSpPr>
          <p:cNvPr id="116943" name="Freeform 207"/>
          <p:cNvSpPr>
            <a:spLocks/>
          </p:cNvSpPr>
          <p:nvPr/>
        </p:nvSpPr>
        <p:spPr bwMode="auto">
          <a:xfrm>
            <a:off x="3352800" y="3352800"/>
            <a:ext cx="1066800" cy="914400"/>
          </a:xfrm>
          <a:custGeom>
            <a:avLst/>
            <a:gdLst/>
            <a:ahLst/>
            <a:cxnLst>
              <a:cxn ang="0">
                <a:pos x="672" y="0"/>
              </a:cxn>
              <a:cxn ang="0">
                <a:pos x="144" y="144"/>
              </a:cxn>
              <a:cxn ang="0">
                <a:pos x="0" y="528"/>
              </a:cxn>
            </a:cxnLst>
            <a:rect l="0" t="0" r="r" b="b"/>
            <a:pathLst>
              <a:path w="672" h="528">
                <a:moveTo>
                  <a:pt x="672" y="0"/>
                </a:moveTo>
                <a:cubicBezTo>
                  <a:pt x="464" y="28"/>
                  <a:pt x="256" y="56"/>
                  <a:pt x="144" y="144"/>
                </a:cubicBezTo>
                <a:cubicBezTo>
                  <a:pt x="32" y="232"/>
                  <a:pt x="16" y="380"/>
                  <a:pt x="0" y="528"/>
                </a:cubicBezTo>
              </a:path>
            </a:pathLst>
          </a:custGeom>
          <a:noFill/>
          <a:ln w="9525" cap="flat" cmpd="sng">
            <a:solidFill>
              <a:schemeClr val="tx1"/>
            </a:solidFill>
            <a:prstDash val="solid"/>
            <a:miter lim="800000"/>
            <a:headEnd type="triangle" w="med" len="med"/>
            <a:tailEnd type="none" w="med" len="med"/>
          </a:ln>
          <a:effectLst/>
        </p:spPr>
        <p:txBody>
          <a:bodyPr wrap="none"/>
          <a:lstStyle/>
          <a:p>
            <a:endParaRPr lang="en-US"/>
          </a:p>
        </p:txBody>
      </p:sp>
      <p:sp>
        <p:nvSpPr>
          <p:cNvPr id="116944" name="Freeform 208"/>
          <p:cNvSpPr>
            <a:spLocks/>
          </p:cNvSpPr>
          <p:nvPr/>
        </p:nvSpPr>
        <p:spPr bwMode="auto">
          <a:xfrm>
            <a:off x="7315200" y="3530600"/>
            <a:ext cx="1066800" cy="812800"/>
          </a:xfrm>
          <a:custGeom>
            <a:avLst/>
            <a:gdLst/>
            <a:ahLst/>
            <a:cxnLst>
              <a:cxn ang="0">
                <a:pos x="0" y="32"/>
              </a:cxn>
              <a:cxn ang="0">
                <a:pos x="528" y="80"/>
              </a:cxn>
              <a:cxn ang="0">
                <a:pos x="672" y="512"/>
              </a:cxn>
            </a:cxnLst>
            <a:rect l="0" t="0" r="r" b="b"/>
            <a:pathLst>
              <a:path w="672" h="512">
                <a:moveTo>
                  <a:pt x="0" y="32"/>
                </a:moveTo>
                <a:cubicBezTo>
                  <a:pt x="208" y="16"/>
                  <a:pt x="416" y="0"/>
                  <a:pt x="528" y="80"/>
                </a:cubicBezTo>
                <a:cubicBezTo>
                  <a:pt x="640" y="160"/>
                  <a:pt x="656" y="336"/>
                  <a:pt x="672" y="512"/>
                </a:cubicBezTo>
              </a:path>
            </a:pathLst>
          </a:custGeom>
          <a:noFill/>
          <a:ln w="9525" cap="flat" cmpd="sng">
            <a:solidFill>
              <a:schemeClr val="tx1"/>
            </a:solidFill>
            <a:prstDash val="solid"/>
            <a:miter lim="800000"/>
            <a:headEnd type="triangle" w="med" len="med"/>
            <a:tailEnd type="none" w="med" len="med"/>
          </a:ln>
          <a:effectLst/>
        </p:spPr>
        <p:txBody>
          <a:bodyPr wrap="none"/>
          <a:lstStyle/>
          <a:p>
            <a:endParaRPr lang="en-US"/>
          </a:p>
        </p:txBody>
      </p:sp>
      <p:sp>
        <p:nvSpPr>
          <p:cNvPr id="116945" name="Text Box 209"/>
          <p:cNvSpPr txBox="1">
            <a:spLocks noChangeArrowheads="1"/>
          </p:cNvSpPr>
          <p:nvPr/>
        </p:nvSpPr>
        <p:spPr bwMode="auto">
          <a:xfrm>
            <a:off x="7620000" y="2743201"/>
            <a:ext cx="2438400" cy="1200329"/>
          </a:xfrm>
          <a:prstGeom prst="rect">
            <a:avLst/>
          </a:prstGeom>
          <a:noFill/>
          <a:ln w="9525">
            <a:noFill/>
            <a:miter lim="800000"/>
            <a:headEnd/>
            <a:tailEnd/>
          </a:ln>
          <a:effectLst/>
        </p:spPr>
        <p:txBody>
          <a:bodyPr>
            <a:spAutoFit/>
          </a:bodyPr>
          <a:lstStyle/>
          <a:p>
            <a:pPr algn="r" eaLnBrk="1" hangingPunct="1">
              <a:spcBef>
                <a:spcPct val="50000"/>
              </a:spcBef>
            </a:pPr>
            <a:r>
              <a:rPr lang="en-US" sz="2400"/>
              <a:t>SQL query “summarizes” data</a:t>
            </a:r>
          </a:p>
        </p:txBody>
      </p:sp>
      <p:sp>
        <p:nvSpPr>
          <p:cNvPr id="116946" name="Text Box 210"/>
          <p:cNvSpPr txBox="1">
            <a:spLocks noChangeArrowheads="1"/>
          </p:cNvSpPr>
          <p:nvPr/>
        </p:nvSpPr>
        <p:spPr bwMode="auto">
          <a:xfrm>
            <a:off x="2514600" y="1981201"/>
            <a:ext cx="3810000" cy="830997"/>
          </a:xfrm>
          <a:prstGeom prst="rect">
            <a:avLst/>
          </a:prstGeom>
          <a:noFill/>
          <a:ln w="9525">
            <a:noFill/>
            <a:miter lim="800000"/>
            <a:headEnd/>
            <a:tailEnd/>
          </a:ln>
          <a:effectLst/>
        </p:spPr>
        <p:txBody>
          <a:bodyPr>
            <a:spAutoFit/>
          </a:bodyPr>
          <a:lstStyle/>
          <a:p>
            <a:pPr algn="l" eaLnBrk="1" hangingPunct="1">
              <a:spcBef>
                <a:spcPct val="50000"/>
              </a:spcBef>
            </a:pPr>
            <a:r>
              <a:rPr lang="en-US" sz="2400"/>
              <a:t>Dynamically changing query output is visible system-wide</a:t>
            </a:r>
          </a:p>
        </p:txBody>
      </p:sp>
      <p:graphicFrame>
        <p:nvGraphicFramePr>
          <p:cNvPr id="116947" name="Group 211"/>
          <p:cNvGraphicFramePr>
            <a:graphicFrameLocks noGrp="1"/>
          </p:cNvGraphicFramePr>
          <p:nvPr/>
        </p:nvGraphicFramePr>
        <p:xfrm>
          <a:off x="2286000" y="43434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tblGrid>
              <a:tr h="15081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Weblogic?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swift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1.7</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falcon</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cardinal</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3.9</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3"/>
                  </a:ext>
                </a:extLst>
              </a:tr>
            </a:tbl>
          </a:graphicData>
        </a:graphic>
      </p:graphicFrame>
      <p:graphicFrame>
        <p:nvGraphicFramePr>
          <p:cNvPr id="116984" name="Group 248"/>
          <p:cNvGraphicFramePr>
            <a:graphicFrameLocks noGrp="1"/>
          </p:cNvGraphicFramePr>
          <p:nvPr/>
        </p:nvGraphicFramePr>
        <p:xfrm>
          <a:off x="6324600" y="4343400"/>
          <a:ext cx="36576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tblGrid>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Weblogic?</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SMTP?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Word Version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folHlink"/>
                          </a:solidFill>
                          <a:effectLst/>
                          <a:latin typeface="Tahoma" pitchFamily="34" charset="0"/>
                        </a:rPr>
                        <a: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gazelle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4.5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zebra</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0.9</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gnu</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6.2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bl>
          </a:graphicData>
        </a:graphic>
      </p:graphicFrame>
      <p:graphicFrame>
        <p:nvGraphicFramePr>
          <p:cNvPr id="117021" name="Group 285"/>
          <p:cNvGraphicFramePr>
            <a:graphicFrameLocks noGrp="1"/>
          </p:cNvGraphicFramePr>
          <p:nvPr/>
        </p:nvGraphicFramePr>
        <p:xfrm>
          <a:off x="4495800" y="2895600"/>
          <a:ext cx="2819400" cy="990600"/>
        </p:xfrm>
        <a:graphic>
          <a:graphicData uri="http://schemas.openxmlformats.org/drawingml/2006/table">
            <a:tbl>
              <a:tblPr/>
              <a:tblGrid>
                <a:gridCol w="609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tblGrid>
              <a:tr h="3048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Name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Avg Load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rgbClr val="FF0000"/>
                          </a:solidFill>
                          <a:effectLst/>
                          <a:latin typeface="Tahoma" pitchFamily="34" charset="0"/>
                        </a:rPr>
                        <a:t>WL contact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dirty="0">
                          <a:ln>
                            <a:noFill/>
                          </a:ln>
                          <a:solidFill>
                            <a:srgbClr val="FF0000"/>
                          </a:solidFill>
                          <a:effectLst/>
                          <a:latin typeface="Tahoma" pitchFamily="34" charset="0"/>
                        </a:rPr>
                        <a:t>SMTP contact</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2286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SF</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2.2</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123.45.61.3</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123.45.61.17</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1"/>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NJ</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127.16.77.6</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127.16.77.11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180975">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Paris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2.7</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14.66.71.8</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800" b="0" i="0" u="none" strike="noStrike" cap="none" normalizeH="0" baseline="0">
                          <a:ln>
                            <a:noFill/>
                          </a:ln>
                          <a:solidFill>
                            <a:schemeClr val="tx1"/>
                          </a:solidFill>
                          <a:effectLst/>
                          <a:latin typeface="Tahoma" pitchFamily="34" charset="0"/>
                        </a:rPr>
                        <a:t>14.66.71.12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sp>
        <p:nvSpPr>
          <p:cNvPr id="3" name="Footer Placeholder 2"/>
          <p:cNvSpPr>
            <a:spLocks noGrp="1"/>
          </p:cNvSpPr>
          <p:nvPr>
            <p:ph type="ftr" sz="quarter" idx="11"/>
          </p:nvPr>
        </p:nvSpPr>
        <p:spPr/>
        <p:txBody>
          <a:bodyPr/>
          <a:lstStyle/>
          <a:p>
            <a:r>
              <a:rPr lang="en-US"/>
              <a:t>CS5412 Cloud Computing, Spring 2022</a:t>
            </a:r>
          </a:p>
        </p:txBody>
      </p:sp>
      <p:sp>
        <p:nvSpPr>
          <p:cNvPr id="4" name="Slide Number Placeholder 3"/>
          <p:cNvSpPr>
            <a:spLocks noGrp="1"/>
          </p:cNvSpPr>
          <p:nvPr>
            <p:ph type="sldNum" sz="quarter" idx="12"/>
          </p:nvPr>
        </p:nvSpPr>
        <p:spPr/>
        <p:txBody>
          <a:bodyPr>
            <a:normAutofit/>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1943251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indefinite" fill="hold" nodeType="withEffect">
                                  <p:stCondLst>
                                    <p:cond delay="0"/>
                                  </p:stCondLst>
                                  <p:endCondLst>
                                    <p:cond evt="onNext" delay="0">
                                      <p:tgtEl>
                                        <p:sldTgt/>
                                      </p:tgtEl>
                                    </p:cond>
                                  </p:endCondLst>
                                  <p:childTnLst>
                                    <p:anim calcmode="discrete" valueType="str">
                                      <p:cBhvr>
                                        <p:cTn id="6" dur="3000" fill="hold"/>
                                        <p:tgtEl>
                                          <p:spTgt spid="116947"/>
                                        </p:tgtEl>
                                        <p:attrNameLst>
                                          <p:attrName>style.visibility</p:attrName>
                                        </p:attrNameLst>
                                      </p:cBhvr>
                                      <p:tavLst>
                                        <p:tav tm="0">
                                          <p:val>
                                            <p:strVal val="hidden"/>
                                          </p:val>
                                        </p:tav>
                                        <p:tav tm="50000">
                                          <p:val>
                                            <p:strVal val="visible"/>
                                          </p:val>
                                        </p:tav>
                                      </p:tavLst>
                                    </p:anim>
                                  </p:childTnLst>
                                </p:cTn>
                              </p:par>
                              <p:par>
                                <p:cTn id="7" presetID="35" presetClass="emph" presetSubtype="0" repeatCount="indefinite" fill="hold" nodeType="withEffect">
                                  <p:stCondLst>
                                    <p:cond delay="0"/>
                                  </p:stCondLst>
                                  <p:endCondLst>
                                    <p:cond evt="onNext" delay="0">
                                      <p:tgtEl>
                                        <p:sldTgt/>
                                      </p:tgtEl>
                                    </p:cond>
                                  </p:endCondLst>
                                  <p:childTnLst>
                                    <p:anim calcmode="discrete" valueType="str">
                                      <p:cBhvr>
                                        <p:cTn id="8" dur="3000" fill="hold"/>
                                        <p:tgtEl>
                                          <p:spTgt spid="116877"/>
                                        </p:tgtEl>
                                        <p:attrNameLst>
                                          <p:attrName>style.visibility</p:attrName>
                                        </p:attrNameLst>
                                      </p:cBhvr>
                                      <p:tavLst>
                                        <p:tav tm="0">
                                          <p:val>
                                            <p:strVal val="hidden"/>
                                          </p:val>
                                        </p:tav>
                                        <p:tav tm="50000">
                                          <p:val>
                                            <p:strVal val="visible"/>
                                          </p:val>
                                        </p:tav>
                                      </p:tavLst>
                                    </p:anim>
                                  </p:childTnLst>
                                </p:cTn>
                              </p:par>
                              <p:par>
                                <p:cTn id="9" presetID="35" presetClass="emph" presetSubtype="0" fill="hold" nodeType="withEffect">
                                  <p:stCondLst>
                                    <p:cond delay="0"/>
                                  </p:stCondLst>
                                  <p:childTnLst>
                                    <p:anim calcmode="discrete" valueType="str">
                                      <p:cBhvr>
                                        <p:cTn id="10" dur="1000" fill="hold"/>
                                        <p:tgtEl>
                                          <p:spTgt spid="116914"/>
                                        </p:tgtEl>
                                        <p:attrNameLst>
                                          <p:attrName>style.visibility</p:attrName>
                                        </p:attrNameLst>
                                      </p:cBhvr>
                                      <p:tavLst>
                                        <p:tav tm="0">
                                          <p:val>
                                            <p:strVal val="hidden"/>
                                          </p:val>
                                        </p:tav>
                                        <p:tav tm="50000">
                                          <p:val>
                                            <p:strVal val="visible"/>
                                          </p:val>
                                        </p:tav>
                                      </p:tavLst>
                                    </p:anim>
                                  </p:childTnLst>
                                </p:cTn>
                              </p:par>
                            </p:childTnLst>
                          </p:cTn>
                        </p:par>
                        <p:par>
                          <p:cTn id="11" fill="hold">
                            <p:stCondLst>
                              <p:cond delay="3000"/>
                            </p:stCondLst>
                            <p:childTnLst>
                              <p:par>
                                <p:cTn id="12" presetID="35" presetClass="emph" presetSubtype="0" repeatCount="indefinite" fill="hold" nodeType="afterEffect">
                                  <p:stCondLst>
                                    <p:cond delay="1500"/>
                                  </p:stCondLst>
                                  <p:childTnLst>
                                    <p:anim calcmode="discrete" valueType="str">
                                      <p:cBhvr>
                                        <p:cTn id="13" dur="3000" fill="hold"/>
                                        <p:tgtEl>
                                          <p:spTgt spid="116840"/>
                                        </p:tgtEl>
                                        <p:attrNameLst>
                                          <p:attrName>style.visibility</p:attrName>
                                        </p:attrNameLst>
                                      </p:cBhvr>
                                      <p:tavLst>
                                        <p:tav tm="0">
                                          <p:val>
                                            <p:strVal val="hidden"/>
                                          </p:val>
                                        </p:tav>
                                        <p:tav tm="50000">
                                          <p:val>
                                            <p:strVal val="visible"/>
                                          </p:val>
                                        </p:tav>
                                      </p:tavLst>
                                    </p:anim>
                                  </p:childTnLst>
                                </p:cTn>
                              </p:par>
                            </p:childTnLst>
                          </p:cTn>
                        </p:par>
                        <p:par>
                          <p:cTn id="14" fill="hold">
                            <p:stCondLst>
                              <p:cond delay="7500"/>
                            </p:stCondLst>
                            <p:childTnLst>
                              <p:par>
                                <p:cTn id="15" presetID="35" presetClass="emph" presetSubtype="0" repeatCount="indefinite" fill="hold" nodeType="afterEffect">
                                  <p:stCondLst>
                                    <p:cond delay="0"/>
                                  </p:stCondLst>
                                  <p:childTnLst>
                                    <p:anim calcmode="discrete" valueType="str">
                                      <p:cBhvr>
                                        <p:cTn id="16" dur="3000" fill="hold"/>
                                        <p:tgtEl>
                                          <p:spTgt spid="116984"/>
                                        </p:tgtEl>
                                        <p:attrNameLst>
                                          <p:attrName>style.visibility</p:attrName>
                                        </p:attrNameLst>
                                      </p:cBhvr>
                                      <p:tavLst>
                                        <p:tav tm="0">
                                          <p:val>
                                            <p:strVal val="hidden"/>
                                          </p:val>
                                        </p:tav>
                                        <p:tav tm="50000">
                                          <p:val>
                                            <p:strVal val="visible"/>
                                          </p:val>
                                        </p:tav>
                                      </p:tavLst>
                                    </p:anim>
                                  </p:childTnLst>
                                </p:cTn>
                              </p:par>
                              <p:par>
                                <p:cTn id="17" presetID="35" presetClass="emph" presetSubtype="0" repeatCount="indefinite" fill="hold" nodeType="withEffect">
                                  <p:stCondLst>
                                    <p:cond delay="0"/>
                                  </p:stCondLst>
                                  <p:childTnLst>
                                    <p:anim calcmode="discrete" valueType="str">
                                      <p:cBhvr>
                                        <p:cTn id="18" dur="3000" fill="hold"/>
                                        <p:tgtEl>
                                          <p:spTgt spid="117021"/>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B1C6F88-6ED0-43CF-A4DE-BA8F3D3703A7}"/>
              </a:ext>
            </a:extLst>
          </p:cNvPr>
          <p:cNvSpPr>
            <a:spLocks noGrp="1"/>
          </p:cNvSpPr>
          <p:nvPr>
            <p:ph type="title"/>
          </p:nvPr>
        </p:nvSpPr>
        <p:spPr/>
        <p:txBody>
          <a:bodyPr/>
          <a:lstStyle/>
          <a:p>
            <a:r>
              <a:rPr lang="en-US" dirty="0"/>
              <a:t>Another really bad story…</a:t>
            </a:r>
          </a:p>
        </p:txBody>
      </p:sp>
      <p:sp>
        <p:nvSpPr>
          <p:cNvPr id="6" name="Content Placeholder 5">
            <a:extLst>
              <a:ext uri="{FF2B5EF4-FFF2-40B4-BE49-F238E27FC236}">
                <a16:creationId xmlns:a16="http://schemas.microsoft.com/office/drawing/2014/main" id="{DA091320-5C75-4C2B-B6BC-D32C02029E1D}"/>
              </a:ext>
            </a:extLst>
          </p:cNvPr>
          <p:cNvSpPr>
            <a:spLocks noGrp="1"/>
          </p:cNvSpPr>
          <p:nvPr>
            <p:ph idx="1"/>
          </p:nvPr>
        </p:nvSpPr>
        <p:spPr/>
        <p:txBody>
          <a:bodyPr/>
          <a:lstStyle/>
          <a:p>
            <a:r>
              <a:rPr lang="en-US" dirty="0"/>
              <a:t>A company experimented with using Astrolabe </a:t>
            </a:r>
          </a:p>
          <a:p>
            <a:endParaRPr lang="en-US" dirty="0"/>
          </a:p>
          <a:p>
            <a:r>
              <a:rPr lang="en-US" dirty="0"/>
              <a:t>In their experiment, which was never deployed in practice, they had the idea that instead of the least loaded leaf nodes playing the inner gossip role, every node would have an equal role.</a:t>
            </a:r>
          </a:p>
          <a:p>
            <a:endParaRPr lang="en-US" dirty="0"/>
          </a:p>
          <a:p>
            <a:r>
              <a:rPr lang="en-US" dirty="0"/>
              <a:t>So they came up with a new kind of Astrolabe tree</a:t>
            </a:r>
          </a:p>
        </p:txBody>
      </p:sp>
      <p:sp>
        <p:nvSpPr>
          <p:cNvPr id="3" name="Footer Placeholder 2">
            <a:extLst>
              <a:ext uri="{FF2B5EF4-FFF2-40B4-BE49-F238E27FC236}">
                <a16:creationId xmlns:a16="http://schemas.microsoft.com/office/drawing/2014/main" id="{9BD9222C-68AF-4B67-8001-265B3F517D28}"/>
              </a:ext>
            </a:extLst>
          </p:cNvPr>
          <p:cNvSpPr>
            <a:spLocks noGrp="1"/>
          </p:cNvSpPr>
          <p:nvPr>
            <p:ph type="ftr" sz="quarter" idx="11"/>
          </p:nvPr>
        </p:nvSpPr>
        <p:spPr/>
        <p:txBody>
          <a:bodyPr/>
          <a:lstStyle/>
          <a:p>
            <a:r>
              <a:rPr lang="en-US"/>
              <a:t>CS5412 Cloud Computing, Spring 2022</a:t>
            </a:r>
          </a:p>
        </p:txBody>
      </p:sp>
      <p:sp>
        <p:nvSpPr>
          <p:cNvPr id="4" name="Slide Number Placeholder 3">
            <a:extLst>
              <a:ext uri="{FF2B5EF4-FFF2-40B4-BE49-F238E27FC236}">
                <a16:creationId xmlns:a16="http://schemas.microsoft.com/office/drawing/2014/main" id="{B6ABDBC9-3872-4659-BB53-0EDEF571818C}"/>
              </a:ext>
            </a:extLst>
          </p:cNvPr>
          <p:cNvSpPr>
            <a:spLocks noGrp="1"/>
          </p:cNvSpPr>
          <p:nvPr>
            <p:ph type="sldNum" sz="quarter" idx="12"/>
          </p:nvPr>
        </p:nvSpPr>
        <p:spPr/>
        <p:txBody>
          <a:bodyPr/>
          <a:lstStyle/>
          <a:p>
            <a:fld id="{3C974458-8A97-4835-BF79-1FB6D7856C21}" type="slidenum">
              <a:rPr lang="en-US" smtClean="0"/>
              <a:t>26</a:t>
            </a:fld>
            <a:endParaRPr lang="en-US"/>
          </a:p>
        </p:txBody>
      </p:sp>
    </p:spTree>
    <p:extLst>
      <p:ext uri="{BB962C8B-B14F-4D97-AF65-F5344CB8AC3E}">
        <p14:creationId xmlns:p14="http://schemas.microsoft.com/office/powerpoint/2010/main" val="38816001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Normal aggregation tree</a:t>
            </a:r>
            <a:endParaRPr lang="en-US" dirty="0"/>
          </a:p>
        </p:txBody>
      </p:sp>
      <p:sp>
        <p:nvSpPr>
          <p:cNvPr id="3" name="Content Placeholder 2"/>
          <p:cNvSpPr>
            <a:spLocks noGrp="1"/>
          </p:cNvSpPr>
          <p:nvPr>
            <p:ph idx="1"/>
          </p:nvPr>
        </p:nvSpPr>
        <p:spPr/>
        <p:txBody>
          <a:bodyPr/>
          <a:lstStyle/>
          <a:p>
            <a:r>
              <a:rPr lang="en-US" dirty="0" smtClean="0"/>
              <a:t>In this tree, the lowest level has </a:t>
            </a:r>
            <a:r>
              <a:rPr lang="en-US" dirty="0" err="1" smtClean="0"/>
              <a:t>fanout</a:t>
            </a:r>
            <a:r>
              <a:rPr lang="en-US" dirty="0" smtClean="0"/>
              <a:t> of 2, whereas Astrolabe used 100.</a:t>
            </a:r>
            <a:br>
              <a:rPr lang="en-US" dirty="0" smtClean="0"/>
            </a:br>
            <a:r>
              <a:rPr lang="en-US" dirty="0" smtClean="0"/>
              <a:t>But this is still fine.</a:t>
            </a:r>
          </a:p>
          <a:p>
            <a:endParaRPr lang="en-US" dirty="0"/>
          </a:p>
          <a:p>
            <a:r>
              <a:rPr lang="en-US" dirty="0" smtClean="0"/>
              <a:t>Notice that node A</a:t>
            </a:r>
            <a:br>
              <a:rPr lang="en-US" dirty="0" smtClean="0"/>
            </a:br>
            <a:r>
              <a:rPr lang="en-US" dirty="0" smtClean="0"/>
              <a:t>is elected to gossip at</a:t>
            </a:r>
            <a:br>
              <a:rPr lang="en-US" dirty="0" smtClean="0"/>
            </a:br>
            <a:r>
              <a:rPr lang="en-US" dirty="0" smtClean="0"/>
              <a:t>several levels of the</a:t>
            </a:r>
            <a:br>
              <a:rPr lang="en-US" dirty="0" smtClean="0"/>
            </a:br>
            <a:r>
              <a:rPr lang="en-US" dirty="0" smtClean="0"/>
              <a:t>hierarchy</a:t>
            </a:r>
            <a:endParaRPr lang="en-US" dirty="0"/>
          </a:p>
        </p:txBody>
      </p:sp>
      <p:sp>
        <p:nvSpPr>
          <p:cNvPr id="4" name="Footer Placeholder 3"/>
          <p:cNvSpPr>
            <a:spLocks noGrp="1"/>
          </p:cNvSpPr>
          <p:nvPr>
            <p:ph type="ftr" sz="quarter" idx="11"/>
          </p:nvPr>
        </p:nvSpPr>
        <p:spPr/>
        <p:txBody>
          <a:bodyPr/>
          <a:lstStyle/>
          <a:p>
            <a:r>
              <a:rPr lang="en-US" smtClean="0"/>
              <a:t>CS5412 Cloud Computing, Spring 2022</a:t>
            </a:r>
            <a:endParaRPr lang="en-US"/>
          </a:p>
        </p:txBody>
      </p:sp>
      <p:sp>
        <p:nvSpPr>
          <p:cNvPr id="5" name="Slide Number Placeholder 4"/>
          <p:cNvSpPr>
            <a:spLocks noGrp="1"/>
          </p:cNvSpPr>
          <p:nvPr>
            <p:ph type="sldNum" sz="quarter" idx="12"/>
          </p:nvPr>
        </p:nvSpPr>
        <p:spPr/>
        <p:txBody>
          <a:bodyPr/>
          <a:lstStyle/>
          <a:p>
            <a:fld id="{3C974458-8A97-4835-BF79-1FB6D7856C21}" type="slidenum">
              <a:rPr lang="en-US" smtClean="0"/>
              <a:t>27</a:t>
            </a:fld>
            <a:endParaRPr lang="en-US"/>
          </a:p>
        </p:txBody>
      </p:sp>
      <p:pic>
        <p:nvPicPr>
          <p:cNvPr id="6" name="Picture 105"/>
          <p:cNvPicPr>
            <a:picLocks noChangeAspect="1" noChangeArrowheads="1"/>
          </p:cNvPicPr>
          <p:nvPr/>
        </p:nvPicPr>
        <p:blipFill>
          <a:blip r:embed="rId2"/>
          <a:srcRect/>
          <a:stretch>
            <a:fillRect/>
          </a:stretch>
        </p:blipFill>
        <p:spPr bwMode="auto">
          <a:xfrm>
            <a:off x="5055575" y="3332285"/>
            <a:ext cx="6080707" cy="2713649"/>
          </a:xfrm>
          <a:prstGeom prst="rect">
            <a:avLst/>
          </a:prstGeom>
          <a:noFill/>
          <a:ln w="9525">
            <a:noFill/>
            <a:miter lim="800000"/>
            <a:headEnd/>
            <a:tailEnd/>
          </a:ln>
          <a:effectLst/>
        </p:spPr>
      </p:pic>
      <p:sp>
        <p:nvSpPr>
          <p:cNvPr id="7" name="Oval 6"/>
          <p:cNvSpPr/>
          <p:nvPr/>
        </p:nvSpPr>
        <p:spPr>
          <a:xfrm>
            <a:off x="5117122" y="5748537"/>
            <a:ext cx="404447" cy="378069"/>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5199184" y="4891287"/>
            <a:ext cx="404447" cy="378069"/>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521569" y="4030207"/>
            <a:ext cx="404447" cy="378069"/>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104791" y="3387688"/>
            <a:ext cx="404447" cy="378069"/>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09082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Deployment team asks… is this “fair”?</a:t>
            </a:r>
            <a:endParaRPr lang="en-US" dirty="0"/>
          </a:p>
        </p:txBody>
      </p:sp>
      <p:sp>
        <p:nvSpPr>
          <p:cNvPr id="3" name="Content Placeholder 2"/>
          <p:cNvSpPr>
            <a:spLocks noGrp="1"/>
          </p:cNvSpPr>
          <p:nvPr>
            <p:ph idx="1"/>
          </p:nvPr>
        </p:nvSpPr>
        <p:spPr/>
        <p:txBody>
          <a:bodyPr/>
          <a:lstStyle/>
          <a:p>
            <a:r>
              <a:rPr lang="en-US" dirty="0" smtClean="0"/>
              <a:t>When a company acquires a technology they often redesign some aspects</a:t>
            </a:r>
          </a:p>
          <a:p>
            <a:endParaRPr lang="en-US" dirty="0"/>
          </a:p>
          <a:p>
            <a:r>
              <a:rPr lang="en-US" dirty="0" smtClean="0"/>
              <a:t>In this particular scenario, the new owners new that Astrolabe was kind of slow (due to gossip) but had the idea that maybe a more even gossip role sharing would help.</a:t>
            </a:r>
          </a:p>
          <a:p>
            <a:endParaRPr lang="en-US" dirty="0"/>
          </a:p>
          <a:p>
            <a:r>
              <a:rPr lang="en-US" dirty="0" smtClean="0"/>
              <a:t>So they went with a different approach</a:t>
            </a:r>
            <a:endParaRPr lang="en-US" dirty="0"/>
          </a:p>
        </p:txBody>
      </p:sp>
      <p:sp>
        <p:nvSpPr>
          <p:cNvPr id="4" name="Footer Placeholder 3"/>
          <p:cNvSpPr>
            <a:spLocks noGrp="1"/>
          </p:cNvSpPr>
          <p:nvPr>
            <p:ph type="ftr" sz="quarter" idx="11"/>
          </p:nvPr>
        </p:nvSpPr>
        <p:spPr/>
        <p:txBody>
          <a:bodyPr/>
          <a:lstStyle/>
          <a:p>
            <a:r>
              <a:rPr lang="en-US" smtClean="0"/>
              <a:t>CS5412 Cloud Computing, Spring 2022</a:t>
            </a:r>
            <a:endParaRPr lang="en-US"/>
          </a:p>
        </p:txBody>
      </p:sp>
      <p:sp>
        <p:nvSpPr>
          <p:cNvPr id="5" name="Slide Number Placeholder 4"/>
          <p:cNvSpPr>
            <a:spLocks noGrp="1"/>
          </p:cNvSpPr>
          <p:nvPr>
            <p:ph type="sldNum" sz="quarter" idx="12"/>
          </p:nvPr>
        </p:nvSpPr>
        <p:spPr/>
        <p:txBody>
          <a:bodyPr/>
          <a:lstStyle/>
          <a:p>
            <a:fld id="{3C974458-8A97-4835-BF79-1FB6D7856C21}" type="slidenum">
              <a:rPr lang="en-US" smtClean="0"/>
              <a:t>28</a:t>
            </a:fld>
            <a:endParaRPr lang="en-US"/>
          </a:p>
        </p:txBody>
      </p:sp>
    </p:spTree>
    <p:extLst>
      <p:ext uri="{BB962C8B-B14F-4D97-AF65-F5344CB8AC3E}">
        <p14:creationId xmlns:p14="http://schemas.microsoft.com/office/powerpoint/2010/main" val="38678428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Footer Placeholder 3"/>
          <p:cNvSpPr>
            <a:spLocks noGrp="1"/>
          </p:cNvSpPr>
          <p:nvPr>
            <p:ph type="ftr" sz="quarter" idx="11"/>
          </p:nvPr>
        </p:nvSpPr>
        <p:spPr/>
        <p:txBody>
          <a:bodyPr/>
          <a:lstStyle/>
          <a:p>
            <a:r>
              <a:rPr lang="en-US"/>
              <a:t>CS5412 Cloud Computing, Spring 2022</a:t>
            </a:r>
          </a:p>
        </p:txBody>
      </p:sp>
      <p:sp>
        <p:nvSpPr>
          <p:cNvPr id="70" name="Slide Number Placeholder 4"/>
          <p:cNvSpPr>
            <a:spLocks noGrp="1"/>
          </p:cNvSpPr>
          <p:nvPr>
            <p:ph type="sldNum" sz="quarter" idx="12"/>
          </p:nvPr>
        </p:nvSpPr>
        <p:spPr/>
        <p:txBody>
          <a:bodyPr>
            <a:normAutofit/>
          </a:bodyPr>
          <a:lstStyle/>
          <a:p>
            <a:fld id="{65921756-8890-467F-832B-DC6483FA7D16}" type="slidenum">
              <a:rPr lang="en-US"/>
              <a:pPr/>
              <a:t>29</a:t>
            </a:fld>
            <a:endParaRPr lang="en-US"/>
          </a:p>
        </p:txBody>
      </p:sp>
      <p:sp>
        <p:nvSpPr>
          <p:cNvPr id="156674" name="Rectangle 2"/>
          <p:cNvSpPr>
            <a:spLocks noGrp="1" noChangeArrowheads="1"/>
          </p:cNvSpPr>
          <p:nvPr>
            <p:ph type="title"/>
          </p:nvPr>
        </p:nvSpPr>
        <p:spPr>
          <a:xfrm>
            <a:off x="1981200" y="704088"/>
            <a:ext cx="8305800" cy="819912"/>
          </a:xfrm>
        </p:spPr>
        <p:txBody>
          <a:bodyPr>
            <a:noAutofit/>
          </a:bodyPr>
          <a:lstStyle/>
          <a:p>
            <a:r>
              <a:rPr lang="en-US" sz="4000" dirty="0" smtClean="0"/>
              <a:t>A different </a:t>
            </a:r>
            <a:r>
              <a:rPr lang="en-US" sz="4000" dirty="0"/>
              <a:t>aggregation tree</a:t>
            </a:r>
          </a:p>
        </p:txBody>
      </p:sp>
      <p:sp>
        <p:nvSpPr>
          <p:cNvPr id="156676" name="Line 4"/>
          <p:cNvSpPr>
            <a:spLocks noChangeShapeType="1"/>
          </p:cNvSpPr>
          <p:nvPr/>
        </p:nvSpPr>
        <p:spPr bwMode="auto">
          <a:xfrm flipH="1">
            <a:off x="4419600" y="1981200"/>
            <a:ext cx="2133600" cy="304800"/>
          </a:xfrm>
          <a:prstGeom prst="line">
            <a:avLst/>
          </a:prstGeom>
          <a:noFill/>
          <a:ln w="9525">
            <a:solidFill>
              <a:schemeClr val="tx1"/>
            </a:solidFill>
            <a:round/>
            <a:headEnd/>
            <a:tailEnd type="triangle" w="med" len="med"/>
          </a:ln>
          <a:effectLst/>
        </p:spPr>
        <p:txBody>
          <a:bodyPr/>
          <a:lstStyle/>
          <a:p>
            <a:endParaRPr lang="en-US"/>
          </a:p>
        </p:txBody>
      </p:sp>
      <p:sp>
        <p:nvSpPr>
          <p:cNvPr id="156677" name="Line 5"/>
          <p:cNvSpPr>
            <a:spLocks noChangeShapeType="1"/>
          </p:cNvSpPr>
          <p:nvPr/>
        </p:nvSpPr>
        <p:spPr bwMode="auto">
          <a:xfrm>
            <a:off x="6553200" y="1981200"/>
            <a:ext cx="1981200" cy="304800"/>
          </a:xfrm>
          <a:prstGeom prst="line">
            <a:avLst/>
          </a:prstGeom>
          <a:noFill/>
          <a:ln w="9525">
            <a:solidFill>
              <a:schemeClr val="tx1"/>
            </a:solidFill>
            <a:round/>
            <a:headEnd/>
            <a:tailEnd type="triangle" w="med" len="med"/>
          </a:ln>
          <a:effectLst/>
        </p:spPr>
        <p:txBody>
          <a:bodyPr/>
          <a:lstStyle/>
          <a:p>
            <a:endParaRPr lang="en-US"/>
          </a:p>
        </p:txBody>
      </p:sp>
      <p:sp>
        <p:nvSpPr>
          <p:cNvPr id="156678" name="Line 6"/>
          <p:cNvSpPr>
            <a:spLocks noChangeShapeType="1"/>
          </p:cNvSpPr>
          <p:nvPr/>
        </p:nvSpPr>
        <p:spPr bwMode="auto">
          <a:xfrm flipH="1">
            <a:off x="3505200" y="2286000"/>
            <a:ext cx="914400" cy="838200"/>
          </a:xfrm>
          <a:prstGeom prst="line">
            <a:avLst/>
          </a:prstGeom>
          <a:noFill/>
          <a:ln w="9525">
            <a:solidFill>
              <a:schemeClr val="tx1"/>
            </a:solidFill>
            <a:round/>
            <a:headEnd/>
            <a:tailEnd type="triangle" w="med" len="med"/>
          </a:ln>
          <a:effectLst/>
        </p:spPr>
        <p:txBody>
          <a:bodyPr/>
          <a:lstStyle/>
          <a:p>
            <a:endParaRPr lang="en-US"/>
          </a:p>
        </p:txBody>
      </p:sp>
      <p:sp>
        <p:nvSpPr>
          <p:cNvPr id="156679" name="Line 7"/>
          <p:cNvSpPr>
            <a:spLocks noChangeShapeType="1"/>
          </p:cNvSpPr>
          <p:nvPr/>
        </p:nvSpPr>
        <p:spPr bwMode="auto">
          <a:xfrm>
            <a:off x="4419600" y="2286000"/>
            <a:ext cx="990600" cy="838200"/>
          </a:xfrm>
          <a:prstGeom prst="line">
            <a:avLst/>
          </a:prstGeom>
          <a:noFill/>
          <a:ln w="9525">
            <a:solidFill>
              <a:schemeClr val="tx1"/>
            </a:solidFill>
            <a:round/>
            <a:headEnd/>
            <a:tailEnd type="triangle" w="med" len="med"/>
          </a:ln>
          <a:effectLst/>
        </p:spPr>
        <p:txBody>
          <a:bodyPr/>
          <a:lstStyle/>
          <a:p>
            <a:endParaRPr lang="en-US"/>
          </a:p>
        </p:txBody>
      </p:sp>
      <p:sp>
        <p:nvSpPr>
          <p:cNvPr id="156680" name="Line 8"/>
          <p:cNvSpPr>
            <a:spLocks noChangeShapeType="1"/>
          </p:cNvSpPr>
          <p:nvPr/>
        </p:nvSpPr>
        <p:spPr bwMode="auto">
          <a:xfrm flipH="1">
            <a:off x="7543800" y="2286000"/>
            <a:ext cx="914400" cy="838200"/>
          </a:xfrm>
          <a:prstGeom prst="line">
            <a:avLst/>
          </a:prstGeom>
          <a:noFill/>
          <a:ln w="9525">
            <a:solidFill>
              <a:schemeClr val="tx1"/>
            </a:solidFill>
            <a:round/>
            <a:headEnd/>
            <a:tailEnd type="triangle" w="med" len="med"/>
          </a:ln>
          <a:effectLst/>
        </p:spPr>
        <p:txBody>
          <a:bodyPr/>
          <a:lstStyle/>
          <a:p>
            <a:endParaRPr lang="en-US"/>
          </a:p>
        </p:txBody>
      </p:sp>
      <p:sp>
        <p:nvSpPr>
          <p:cNvPr id="156681" name="Line 9"/>
          <p:cNvSpPr>
            <a:spLocks noChangeShapeType="1"/>
          </p:cNvSpPr>
          <p:nvPr/>
        </p:nvSpPr>
        <p:spPr bwMode="auto">
          <a:xfrm>
            <a:off x="8458200" y="2286000"/>
            <a:ext cx="990600" cy="838200"/>
          </a:xfrm>
          <a:prstGeom prst="line">
            <a:avLst/>
          </a:prstGeom>
          <a:noFill/>
          <a:ln w="9525">
            <a:solidFill>
              <a:schemeClr val="tx1"/>
            </a:solidFill>
            <a:round/>
            <a:headEnd/>
            <a:tailEnd type="triangle" w="med" len="med"/>
          </a:ln>
          <a:effectLst/>
        </p:spPr>
        <p:txBody>
          <a:bodyPr/>
          <a:lstStyle/>
          <a:p>
            <a:endParaRPr lang="en-US"/>
          </a:p>
        </p:txBody>
      </p:sp>
      <p:sp>
        <p:nvSpPr>
          <p:cNvPr id="156683" name="Line 11"/>
          <p:cNvSpPr>
            <a:spLocks noChangeShapeType="1"/>
          </p:cNvSpPr>
          <p:nvPr/>
        </p:nvSpPr>
        <p:spPr bwMode="auto">
          <a:xfrm flipH="1">
            <a:off x="3124200" y="3124200"/>
            <a:ext cx="381000" cy="1066800"/>
          </a:xfrm>
          <a:prstGeom prst="line">
            <a:avLst/>
          </a:prstGeom>
          <a:noFill/>
          <a:ln w="9525">
            <a:solidFill>
              <a:schemeClr val="tx1"/>
            </a:solidFill>
            <a:round/>
            <a:headEnd/>
            <a:tailEnd type="triangle" w="med" len="med"/>
          </a:ln>
          <a:effectLst/>
        </p:spPr>
        <p:txBody>
          <a:bodyPr/>
          <a:lstStyle/>
          <a:p>
            <a:endParaRPr lang="en-US"/>
          </a:p>
        </p:txBody>
      </p:sp>
      <p:sp>
        <p:nvSpPr>
          <p:cNvPr id="156684" name="Line 12"/>
          <p:cNvSpPr>
            <a:spLocks noChangeShapeType="1"/>
          </p:cNvSpPr>
          <p:nvPr/>
        </p:nvSpPr>
        <p:spPr bwMode="auto">
          <a:xfrm>
            <a:off x="3505200" y="3124200"/>
            <a:ext cx="304800" cy="1066800"/>
          </a:xfrm>
          <a:prstGeom prst="line">
            <a:avLst/>
          </a:prstGeom>
          <a:noFill/>
          <a:ln w="9525">
            <a:solidFill>
              <a:schemeClr val="tx1"/>
            </a:solidFill>
            <a:round/>
            <a:headEnd/>
            <a:tailEnd type="triangle" w="med" len="med"/>
          </a:ln>
          <a:effectLst/>
        </p:spPr>
        <p:txBody>
          <a:bodyPr/>
          <a:lstStyle/>
          <a:p>
            <a:endParaRPr lang="en-US"/>
          </a:p>
        </p:txBody>
      </p:sp>
      <p:sp>
        <p:nvSpPr>
          <p:cNvPr id="156685" name="Line 13"/>
          <p:cNvSpPr>
            <a:spLocks noChangeShapeType="1"/>
          </p:cNvSpPr>
          <p:nvPr/>
        </p:nvSpPr>
        <p:spPr bwMode="auto">
          <a:xfrm flipH="1">
            <a:off x="5029200" y="3124200"/>
            <a:ext cx="381000" cy="1066800"/>
          </a:xfrm>
          <a:prstGeom prst="line">
            <a:avLst/>
          </a:prstGeom>
          <a:noFill/>
          <a:ln w="9525">
            <a:solidFill>
              <a:schemeClr val="tx1"/>
            </a:solidFill>
            <a:round/>
            <a:headEnd/>
            <a:tailEnd type="triangle" w="med" len="med"/>
          </a:ln>
          <a:effectLst/>
        </p:spPr>
        <p:txBody>
          <a:bodyPr/>
          <a:lstStyle/>
          <a:p>
            <a:endParaRPr lang="en-US"/>
          </a:p>
        </p:txBody>
      </p:sp>
      <p:sp>
        <p:nvSpPr>
          <p:cNvPr id="156686" name="Line 14"/>
          <p:cNvSpPr>
            <a:spLocks noChangeShapeType="1"/>
          </p:cNvSpPr>
          <p:nvPr/>
        </p:nvSpPr>
        <p:spPr bwMode="auto">
          <a:xfrm>
            <a:off x="5410200" y="3124200"/>
            <a:ext cx="304800" cy="1066800"/>
          </a:xfrm>
          <a:prstGeom prst="line">
            <a:avLst/>
          </a:prstGeom>
          <a:noFill/>
          <a:ln w="9525">
            <a:solidFill>
              <a:schemeClr val="tx1"/>
            </a:solidFill>
            <a:round/>
            <a:headEnd/>
            <a:tailEnd type="triangle" w="med" len="med"/>
          </a:ln>
          <a:effectLst/>
        </p:spPr>
        <p:txBody>
          <a:bodyPr/>
          <a:lstStyle/>
          <a:p>
            <a:endParaRPr lang="en-US"/>
          </a:p>
        </p:txBody>
      </p:sp>
      <p:sp>
        <p:nvSpPr>
          <p:cNvPr id="156687" name="Line 15"/>
          <p:cNvSpPr>
            <a:spLocks noChangeShapeType="1"/>
          </p:cNvSpPr>
          <p:nvPr/>
        </p:nvSpPr>
        <p:spPr bwMode="auto">
          <a:xfrm flipH="1">
            <a:off x="7162800" y="3124200"/>
            <a:ext cx="381000" cy="1066800"/>
          </a:xfrm>
          <a:prstGeom prst="line">
            <a:avLst/>
          </a:prstGeom>
          <a:noFill/>
          <a:ln w="9525">
            <a:solidFill>
              <a:schemeClr val="tx1"/>
            </a:solidFill>
            <a:round/>
            <a:headEnd/>
            <a:tailEnd type="triangle" w="med" len="med"/>
          </a:ln>
          <a:effectLst/>
        </p:spPr>
        <p:txBody>
          <a:bodyPr/>
          <a:lstStyle/>
          <a:p>
            <a:endParaRPr lang="en-US"/>
          </a:p>
        </p:txBody>
      </p:sp>
      <p:sp>
        <p:nvSpPr>
          <p:cNvPr id="156688" name="Line 16"/>
          <p:cNvSpPr>
            <a:spLocks noChangeShapeType="1"/>
          </p:cNvSpPr>
          <p:nvPr/>
        </p:nvSpPr>
        <p:spPr bwMode="auto">
          <a:xfrm>
            <a:off x="7543800" y="3124200"/>
            <a:ext cx="304800" cy="1066800"/>
          </a:xfrm>
          <a:prstGeom prst="line">
            <a:avLst/>
          </a:prstGeom>
          <a:noFill/>
          <a:ln w="9525">
            <a:solidFill>
              <a:schemeClr val="tx1"/>
            </a:solidFill>
            <a:round/>
            <a:headEnd/>
            <a:tailEnd type="triangle" w="med" len="med"/>
          </a:ln>
          <a:effectLst/>
        </p:spPr>
        <p:txBody>
          <a:bodyPr/>
          <a:lstStyle/>
          <a:p>
            <a:endParaRPr lang="en-US"/>
          </a:p>
        </p:txBody>
      </p:sp>
      <p:sp>
        <p:nvSpPr>
          <p:cNvPr id="156689" name="Line 17"/>
          <p:cNvSpPr>
            <a:spLocks noChangeShapeType="1"/>
          </p:cNvSpPr>
          <p:nvPr/>
        </p:nvSpPr>
        <p:spPr bwMode="auto">
          <a:xfrm flipH="1">
            <a:off x="9067800" y="3124200"/>
            <a:ext cx="381000" cy="1066800"/>
          </a:xfrm>
          <a:prstGeom prst="line">
            <a:avLst/>
          </a:prstGeom>
          <a:noFill/>
          <a:ln w="9525">
            <a:solidFill>
              <a:schemeClr val="tx1"/>
            </a:solidFill>
            <a:round/>
            <a:headEnd/>
            <a:tailEnd type="triangle" w="med" len="med"/>
          </a:ln>
          <a:effectLst/>
        </p:spPr>
        <p:txBody>
          <a:bodyPr/>
          <a:lstStyle/>
          <a:p>
            <a:endParaRPr lang="en-US"/>
          </a:p>
        </p:txBody>
      </p:sp>
      <p:sp>
        <p:nvSpPr>
          <p:cNvPr id="156690" name="Line 18"/>
          <p:cNvSpPr>
            <a:spLocks noChangeShapeType="1"/>
          </p:cNvSpPr>
          <p:nvPr/>
        </p:nvSpPr>
        <p:spPr bwMode="auto">
          <a:xfrm>
            <a:off x="9448800" y="3124200"/>
            <a:ext cx="304800" cy="1066800"/>
          </a:xfrm>
          <a:prstGeom prst="line">
            <a:avLst/>
          </a:prstGeom>
          <a:noFill/>
          <a:ln w="9525">
            <a:solidFill>
              <a:schemeClr val="tx1"/>
            </a:solidFill>
            <a:round/>
            <a:headEnd/>
            <a:tailEnd type="triangle" w="med" len="med"/>
          </a:ln>
          <a:effectLst/>
        </p:spPr>
        <p:txBody>
          <a:bodyPr/>
          <a:lstStyle/>
          <a:p>
            <a:endParaRPr lang="en-US"/>
          </a:p>
        </p:txBody>
      </p:sp>
      <p:sp>
        <p:nvSpPr>
          <p:cNvPr id="156691" name="Text Box 19"/>
          <p:cNvSpPr txBox="1">
            <a:spLocks noChangeArrowheads="1"/>
          </p:cNvSpPr>
          <p:nvPr/>
        </p:nvSpPr>
        <p:spPr bwMode="auto">
          <a:xfrm>
            <a:off x="2895600" y="4191001"/>
            <a:ext cx="7239000" cy="366713"/>
          </a:xfrm>
          <a:prstGeom prst="rect">
            <a:avLst/>
          </a:prstGeom>
          <a:noFill/>
          <a:ln w="9525">
            <a:noFill/>
            <a:miter lim="800000"/>
            <a:headEnd/>
            <a:tailEnd/>
          </a:ln>
          <a:effectLst/>
        </p:spPr>
        <p:txBody>
          <a:bodyPr>
            <a:spAutoFit/>
          </a:bodyPr>
          <a:lstStyle/>
          <a:p>
            <a:pPr>
              <a:spcBef>
                <a:spcPct val="50000"/>
              </a:spcBef>
            </a:pPr>
            <a:endParaRPr lang="en-US" b="1"/>
          </a:p>
        </p:txBody>
      </p:sp>
      <p:sp>
        <p:nvSpPr>
          <p:cNvPr id="156692" name="Line 20"/>
          <p:cNvSpPr>
            <a:spLocks noChangeShapeType="1"/>
          </p:cNvSpPr>
          <p:nvPr/>
        </p:nvSpPr>
        <p:spPr bwMode="auto">
          <a:xfrm flipH="1">
            <a:off x="28956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693" name="Line 21"/>
          <p:cNvSpPr>
            <a:spLocks noChangeShapeType="1"/>
          </p:cNvSpPr>
          <p:nvPr/>
        </p:nvSpPr>
        <p:spPr bwMode="auto">
          <a:xfrm>
            <a:off x="31242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694" name="Line 22"/>
          <p:cNvSpPr>
            <a:spLocks noChangeShapeType="1"/>
          </p:cNvSpPr>
          <p:nvPr/>
        </p:nvSpPr>
        <p:spPr bwMode="auto">
          <a:xfrm flipH="1">
            <a:off x="35814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695" name="Line 23"/>
          <p:cNvSpPr>
            <a:spLocks noChangeShapeType="1"/>
          </p:cNvSpPr>
          <p:nvPr/>
        </p:nvSpPr>
        <p:spPr bwMode="auto">
          <a:xfrm>
            <a:off x="38100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696" name="Line 24"/>
          <p:cNvSpPr>
            <a:spLocks noChangeShapeType="1"/>
          </p:cNvSpPr>
          <p:nvPr/>
        </p:nvSpPr>
        <p:spPr bwMode="auto">
          <a:xfrm flipH="1">
            <a:off x="48006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697" name="Line 25"/>
          <p:cNvSpPr>
            <a:spLocks noChangeShapeType="1"/>
          </p:cNvSpPr>
          <p:nvPr/>
        </p:nvSpPr>
        <p:spPr bwMode="auto">
          <a:xfrm>
            <a:off x="50292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698" name="Line 26"/>
          <p:cNvSpPr>
            <a:spLocks noChangeShapeType="1"/>
          </p:cNvSpPr>
          <p:nvPr/>
        </p:nvSpPr>
        <p:spPr bwMode="auto">
          <a:xfrm flipH="1">
            <a:off x="54864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699" name="Line 27"/>
          <p:cNvSpPr>
            <a:spLocks noChangeShapeType="1"/>
          </p:cNvSpPr>
          <p:nvPr/>
        </p:nvSpPr>
        <p:spPr bwMode="auto">
          <a:xfrm>
            <a:off x="57150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700" name="Line 28"/>
          <p:cNvSpPr>
            <a:spLocks noChangeShapeType="1"/>
          </p:cNvSpPr>
          <p:nvPr/>
        </p:nvSpPr>
        <p:spPr bwMode="auto">
          <a:xfrm flipH="1">
            <a:off x="88392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701" name="Line 29"/>
          <p:cNvSpPr>
            <a:spLocks noChangeShapeType="1"/>
          </p:cNvSpPr>
          <p:nvPr/>
        </p:nvSpPr>
        <p:spPr bwMode="auto">
          <a:xfrm>
            <a:off x="90678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702" name="Line 30"/>
          <p:cNvSpPr>
            <a:spLocks noChangeShapeType="1"/>
          </p:cNvSpPr>
          <p:nvPr/>
        </p:nvSpPr>
        <p:spPr bwMode="auto">
          <a:xfrm flipH="1">
            <a:off x="95250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703" name="Line 31"/>
          <p:cNvSpPr>
            <a:spLocks noChangeShapeType="1"/>
          </p:cNvSpPr>
          <p:nvPr/>
        </p:nvSpPr>
        <p:spPr bwMode="auto">
          <a:xfrm>
            <a:off x="97536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704" name="Line 32"/>
          <p:cNvSpPr>
            <a:spLocks noChangeShapeType="1"/>
          </p:cNvSpPr>
          <p:nvPr/>
        </p:nvSpPr>
        <p:spPr bwMode="auto">
          <a:xfrm flipH="1">
            <a:off x="69342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705" name="Line 33"/>
          <p:cNvSpPr>
            <a:spLocks noChangeShapeType="1"/>
          </p:cNvSpPr>
          <p:nvPr/>
        </p:nvSpPr>
        <p:spPr bwMode="auto">
          <a:xfrm>
            <a:off x="71628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706" name="Line 34"/>
          <p:cNvSpPr>
            <a:spLocks noChangeShapeType="1"/>
          </p:cNvSpPr>
          <p:nvPr/>
        </p:nvSpPr>
        <p:spPr bwMode="auto">
          <a:xfrm flipH="1">
            <a:off x="76200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707" name="Line 35"/>
          <p:cNvSpPr>
            <a:spLocks noChangeShapeType="1"/>
          </p:cNvSpPr>
          <p:nvPr/>
        </p:nvSpPr>
        <p:spPr bwMode="auto">
          <a:xfrm>
            <a:off x="7848600" y="4191000"/>
            <a:ext cx="228600" cy="914400"/>
          </a:xfrm>
          <a:prstGeom prst="line">
            <a:avLst/>
          </a:prstGeom>
          <a:noFill/>
          <a:ln w="9525">
            <a:solidFill>
              <a:schemeClr val="tx1"/>
            </a:solidFill>
            <a:round/>
            <a:headEnd/>
            <a:tailEnd type="triangle" w="med" len="med"/>
          </a:ln>
          <a:effectLst/>
        </p:spPr>
        <p:txBody>
          <a:bodyPr/>
          <a:lstStyle/>
          <a:p>
            <a:endParaRPr lang="en-US"/>
          </a:p>
        </p:txBody>
      </p:sp>
      <p:sp>
        <p:nvSpPr>
          <p:cNvPr id="156708" name="Text Box 36"/>
          <p:cNvSpPr txBox="1">
            <a:spLocks noChangeArrowheads="1"/>
          </p:cNvSpPr>
          <p:nvPr/>
        </p:nvSpPr>
        <p:spPr bwMode="auto">
          <a:xfrm>
            <a:off x="2590800" y="5105401"/>
            <a:ext cx="7848600" cy="366713"/>
          </a:xfrm>
          <a:prstGeom prst="rect">
            <a:avLst/>
          </a:prstGeom>
          <a:noFill/>
          <a:ln w="9525">
            <a:noFill/>
            <a:miter lim="800000"/>
            <a:headEnd/>
            <a:tailEnd/>
          </a:ln>
          <a:effectLst/>
        </p:spPr>
        <p:txBody>
          <a:bodyPr>
            <a:spAutoFit/>
          </a:bodyPr>
          <a:lstStyle/>
          <a:p>
            <a:pPr>
              <a:spcBef>
                <a:spcPct val="50000"/>
              </a:spcBef>
            </a:pPr>
            <a:r>
              <a:rPr lang="en-US" b="1" dirty="0"/>
              <a:t>  A    B    C    D           E     F  G    H                I     J    K     L           M    N  O   P</a:t>
            </a:r>
          </a:p>
        </p:txBody>
      </p:sp>
      <p:sp>
        <p:nvSpPr>
          <p:cNvPr id="156709" name="Text Box 37"/>
          <p:cNvSpPr txBox="1">
            <a:spLocks noChangeArrowheads="1"/>
          </p:cNvSpPr>
          <p:nvPr/>
        </p:nvSpPr>
        <p:spPr bwMode="auto">
          <a:xfrm>
            <a:off x="2819400" y="4038601"/>
            <a:ext cx="304800" cy="366713"/>
          </a:xfrm>
          <a:prstGeom prst="rect">
            <a:avLst/>
          </a:prstGeom>
          <a:noFill/>
          <a:ln w="9525">
            <a:noFill/>
            <a:miter lim="800000"/>
            <a:headEnd/>
            <a:tailEnd/>
          </a:ln>
          <a:effectLst/>
        </p:spPr>
        <p:txBody>
          <a:bodyPr>
            <a:spAutoFit/>
          </a:bodyPr>
          <a:lstStyle/>
          <a:p>
            <a:pPr>
              <a:spcBef>
                <a:spcPct val="50000"/>
              </a:spcBef>
            </a:pPr>
            <a:r>
              <a:rPr lang="en-US" b="1"/>
              <a:t>A</a:t>
            </a:r>
          </a:p>
        </p:txBody>
      </p:sp>
      <p:sp>
        <p:nvSpPr>
          <p:cNvPr id="156710" name="Text Box 38"/>
          <p:cNvSpPr txBox="1">
            <a:spLocks noChangeArrowheads="1"/>
          </p:cNvSpPr>
          <p:nvPr/>
        </p:nvSpPr>
        <p:spPr bwMode="auto">
          <a:xfrm>
            <a:off x="3505200" y="4038601"/>
            <a:ext cx="304800" cy="366713"/>
          </a:xfrm>
          <a:prstGeom prst="rect">
            <a:avLst/>
          </a:prstGeom>
          <a:noFill/>
          <a:ln w="9525">
            <a:noFill/>
            <a:miter lim="800000"/>
            <a:headEnd/>
            <a:tailEnd/>
          </a:ln>
          <a:effectLst/>
        </p:spPr>
        <p:txBody>
          <a:bodyPr>
            <a:spAutoFit/>
          </a:bodyPr>
          <a:lstStyle/>
          <a:p>
            <a:pPr>
              <a:spcBef>
                <a:spcPct val="50000"/>
              </a:spcBef>
            </a:pPr>
            <a:r>
              <a:rPr lang="en-US" b="1"/>
              <a:t>C</a:t>
            </a:r>
          </a:p>
        </p:txBody>
      </p:sp>
      <p:sp>
        <p:nvSpPr>
          <p:cNvPr id="156711" name="Text Box 39"/>
          <p:cNvSpPr txBox="1">
            <a:spLocks noChangeArrowheads="1"/>
          </p:cNvSpPr>
          <p:nvPr/>
        </p:nvSpPr>
        <p:spPr bwMode="auto">
          <a:xfrm>
            <a:off x="4724400" y="4038601"/>
            <a:ext cx="304800" cy="366713"/>
          </a:xfrm>
          <a:prstGeom prst="rect">
            <a:avLst/>
          </a:prstGeom>
          <a:noFill/>
          <a:ln w="9525">
            <a:noFill/>
            <a:miter lim="800000"/>
            <a:headEnd/>
            <a:tailEnd/>
          </a:ln>
          <a:effectLst/>
        </p:spPr>
        <p:txBody>
          <a:bodyPr>
            <a:spAutoFit/>
          </a:bodyPr>
          <a:lstStyle/>
          <a:p>
            <a:pPr>
              <a:spcBef>
                <a:spcPct val="50000"/>
              </a:spcBef>
            </a:pPr>
            <a:r>
              <a:rPr lang="en-US" b="1"/>
              <a:t>E</a:t>
            </a:r>
          </a:p>
        </p:txBody>
      </p:sp>
      <p:sp>
        <p:nvSpPr>
          <p:cNvPr id="156712" name="Text Box 40"/>
          <p:cNvSpPr txBox="1">
            <a:spLocks noChangeArrowheads="1"/>
          </p:cNvSpPr>
          <p:nvPr/>
        </p:nvSpPr>
        <p:spPr bwMode="auto">
          <a:xfrm>
            <a:off x="5410200" y="4038601"/>
            <a:ext cx="304800" cy="366713"/>
          </a:xfrm>
          <a:prstGeom prst="rect">
            <a:avLst/>
          </a:prstGeom>
          <a:noFill/>
          <a:ln w="9525">
            <a:noFill/>
            <a:miter lim="800000"/>
            <a:headEnd/>
            <a:tailEnd/>
          </a:ln>
          <a:effectLst/>
        </p:spPr>
        <p:txBody>
          <a:bodyPr>
            <a:spAutoFit/>
          </a:bodyPr>
          <a:lstStyle/>
          <a:p>
            <a:pPr>
              <a:spcBef>
                <a:spcPct val="50000"/>
              </a:spcBef>
            </a:pPr>
            <a:r>
              <a:rPr lang="en-US" b="1"/>
              <a:t>G</a:t>
            </a:r>
          </a:p>
        </p:txBody>
      </p:sp>
      <p:sp>
        <p:nvSpPr>
          <p:cNvPr id="156713" name="Text Box 41"/>
          <p:cNvSpPr txBox="1">
            <a:spLocks noChangeArrowheads="1"/>
          </p:cNvSpPr>
          <p:nvPr/>
        </p:nvSpPr>
        <p:spPr bwMode="auto">
          <a:xfrm>
            <a:off x="6858000" y="4038601"/>
            <a:ext cx="304800" cy="366713"/>
          </a:xfrm>
          <a:prstGeom prst="rect">
            <a:avLst/>
          </a:prstGeom>
          <a:noFill/>
          <a:ln w="9525">
            <a:noFill/>
            <a:miter lim="800000"/>
            <a:headEnd/>
            <a:tailEnd/>
          </a:ln>
          <a:effectLst/>
        </p:spPr>
        <p:txBody>
          <a:bodyPr>
            <a:spAutoFit/>
          </a:bodyPr>
          <a:lstStyle/>
          <a:p>
            <a:pPr>
              <a:spcBef>
                <a:spcPct val="50000"/>
              </a:spcBef>
            </a:pPr>
            <a:r>
              <a:rPr lang="en-US" b="1"/>
              <a:t>I</a:t>
            </a:r>
          </a:p>
        </p:txBody>
      </p:sp>
      <p:sp>
        <p:nvSpPr>
          <p:cNvPr id="156714" name="Text Box 42"/>
          <p:cNvSpPr txBox="1">
            <a:spLocks noChangeArrowheads="1"/>
          </p:cNvSpPr>
          <p:nvPr/>
        </p:nvSpPr>
        <p:spPr bwMode="auto">
          <a:xfrm>
            <a:off x="7543800" y="4038601"/>
            <a:ext cx="304800" cy="366713"/>
          </a:xfrm>
          <a:prstGeom prst="rect">
            <a:avLst/>
          </a:prstGeom>
          <a:noFill/>
          <a:ln w="9525">
            <a:noFill/>
            <a:miter lim="800000"/>
            <a:headEnd/>
            <a:tailEnd/>
          </a:ln>
          <a:effectLst/>
        </p:spPr>
        <p:txBody>
          <a:bodyPr>
            <a:spAutoFit/>
          </a:bodyPr>
          <a:lstStyle/>
          <a:p>
            <a:pPr>
              <a:spcBef>
                <a:spcPct val="50000"/>
              </a:spcBef>
            </a:pPr>
            <a:r>
              <a:rPr lang="en-US" b="1"/>
              <a:t>K</a:t>
            </a:r>
          </a:p>
        </p:txBody>
      </p:sp>
      <p:sp>
        <p:nvSpPr>
          <p:cNvPr id="156715" name="Text Box 43"/>
          <p:cNvSpPr txBox="1">
            <a:spLocks noChangeArrowheads="1"/>
          </p:cNvSpPr>
          <p:nvPr/>
        </p:nvSpPr>
        <p:spPr bwMode="auto">
          <a:xfrm>
            <a:off x="8763000" y="4038601"/>
            <a:ext cx="304800" cy="366713"/>
          </a:xfrm>
          <a:prstGeom prst="rect">
            <a:avLst/>
          </a:prstGeom>
          <a:noFill/>
          <a:ln w="9525">
            <a:noFill/>
            <a:miter lim="800000"/>
            <a:headEnd/>
            <a:tailEnd/>
          </a:ln>
          <a:effectLst/>
        </p:spPr>
        <p:txBody>
          <a:bodyPr>
            <a:spAutoFit/>
          </a:bodyPr>
          <a:lstStyle/>
          <a:p>
            <a:pPr>
              <a:spcBef>
                <a:spcPct val="50000"/>
              </a:spcBef>
            </a:pPr>
            <a:r>
              <a:rPr lang="en-US" b="1"/>
              <a:t>M</a:t>
            </a:r>
          </a:p>
        </p:txBody>
      </p:sp>
      <p:sp>
        <p:nvSpPr>
          <p:cNvPr id="156716" name="Text Box 44"/>
          <p:cNvSpPr txBox="1">
            <a:spLocks noChangeArrowheads="1"/>
          </p:cNvSpPr>
          <p:nvPr/>
        </p:nvSpPr>
        <p:spPr bwMode="auto">
          <a:xfrm>
            <a:off x="9448800" y="4038601"/>
            <a:ext cx="304800" cy="366713"/>
          </a:xfrm>
          <a:prstGeom prst="rect">
            <a:avLst/>
          </a:prstGeom>
          <a:noFill/>
          <a:ln w="9525">
            <a:noFill/>
            <a:miter lim="800000"/>
            <a:headEnd/>
            <a:tailEnd/>
          </a:ln>
          <a:effectLst/>
        </p:spPr>
        <p:txBody>
          <a:bodyPr>
            <a:spAutoFit/>
          </a:bodyPr>
          <a:lstStyle/>
          <a:p>
            <a:pPr>
              <a:spcBef>
                <a:spcPct val="50000"/>
              </a:spcBef>
            </a:pPr>
            <a:r>
              <a:rPr lang="en-US" b="1"/>
              <a:t>O</a:t>
            </a:r>
          </a:p>
        </p:txBody>
      </p:sp>
      <p:sp>
        <p:nvSpPr>
          <p:cNvPr id="156717" name="Text Box 45"/>
          <p:cNvSpPr txBox="1">
            <a:spLocks noChangeArrowheads="1"/>
          </p:cNvSpPr>
          <p:nvPr/>
        </p:nvSpPr>
        <p:spPr bwMode="auto">
          <a:xfrm>
            <a:off x="3200400" y="2895601"/>
            <a:ext cx="304800" cy="366713"/>
          </a:xfrm>
          <a:prstGeom prst="rect">
            <a:avLst/>
          </a:prstGeom>
          <a:noFill/>
          <a:ln w="9525">
            <a:noFill/>
            <a:miter lim="800000"/>
            <a:headEnd/>
            <a:tailEnd/>
          </a:ln>
          <a:effectLst/>
        </p:spPr>
        <p:txBody>
          <a:bodyPr>
            <a:spAutoFit/>
          </a:bodyPr>
          <a:lstStyle/>
          <a:p>
            <a:pPr>
              <a:spcBef>
                <a:spcPct val="50000"/>
              </a:spcBef>
            </a:pPr>
            <a:r>
              <a:rPr lang="en-US" b="1"/>
              <a:t>B</a:t>
            </a:r>
          </a:p>
        </p:txBody>
      </p:sp>
      <p:sp>
        <p:nvSpPr>
          <p:cNvPr id="156718" name="Text Box 46"/>
          <p:cNvSpPr txBox="1">
            <a:spLocks noChangeArrowheads="1"/>
          </p:cNvSpPr>
          <p:nvPr/>
        </p:nvSpPr>
        <p:spPr bwMode="auto">
          <a:xfrm>
            <a:off x="5105400" y="2971801"/>
            <a:ext cx="304800" cy="366713"/>
          </a:xfrm>
          <a:prstGeom prst="rect">
            <a:avLst/>
          </a:prstGeom>
          <a:noFill/>
          <a:ln w="9525">
            <a:noFill/>
            <a:miter lim="800000"/>
            <a:headEnd/>
            <a:tailEnd/>
          </a:ln>
          <a:effectLst/>
        </p:spPr>
        <p:txBody>
          <a:bodyPr>
            <a:spAutoFit/>
          </a:bodyPr>
          <a:lstStyle/>
          <a:p>
            <a:pPr>
              <a:spcBef>
                <a:spcPct val="50000"/>
              </a:spcBef>
            </a:pPr>
            <a:r>
              <a:rPr lang="en-US" b="1"/>
              <a:t>F</a:t>
            </a:r>
          </a:p>
        </p:txBody>
      </p:sp>
      <p:sp>
        <p:nvSpPr>
          <p:cNvPr id="156719" name="Text Box 47"/>
          <p:cNvSpPr txBox="1">
            <a:spLocks noChangeArrowheads="1"/>
          </p:cNvSpPr>
          <p:nvPr/>
        </p:nvSpPr>
        <p:spPr bwMode="auto">
          <a:xfrm>
            <a:off x="7315200" y="2895601"/>
            <a:ext cx="304800" cy="366713"/>
          </a:xfrm>
          <a:prstGeom prst="rect">
            <a:avLst/>
          </a:prstGeom>
          <a:noFill/>
          <a:ln w="9525">
            <a:noFill/>
            <a:miter lim="800000"/>
            <a:headEnd/>
            <a:tailEnd/>
          </a:ln>
          <a:effectLst/>
        </p:spPr>
        <p:txBody>
          <a:bodyPr>
            <a:spAutoFit/>
          </a:bodyPr>
          <a:lstStyle/>
          <a:p>
            <a:pPr>
              <a:spcBef>
                <a:spcPct val="50000"/>
              </a:spcBef>
            </a:pPr>
            <a:r>
              <a:rPr lang="en-US" b="1"/>
              <a:t>J</a:t>
            </a:r>
          </a:p>
        </p:txBody>
      </p:sp>
      <p:sp>
        <p:nvSpPr>
          <p:cNvPr id="156720" name="Text Box 48"/>
          <p:cNvSpPr txBox="1">
            <a:spLocks noChangeArrowheads="1"/>
          </p:cNvSpPr>
          <p:nvPr/>
        </p:nvSpPr>
        <p:spPr bwMode="auto">
          <a:xfrm>
            <a:off x="9067800" y="2971801"/>
            <a:ext cx="304800" cy="366713"/>
          </a:xfrm>
          <a:prstGeom prst="rect">
            <a:avLst/>
          </a:prstGeom>
          <a:noFill/>
          <a:ln w="9525">
            <a:noFill/>
            <a:miter lim="800000"/>
            <a:headEnd/>
            <a:tailEnd/>
          </a:ln>
          <a:effectLst/>
        </p:spPr>
        <p:txBody>
          <a:bodyPr>
            <a:spAutoFit/>
          </a:bodyPr>
          <a:lstStyle/>
          <a:p>
            <a:pPr>
              <a:spcBef>
                <a:spcPct val="50000"/>
              </a:spcBef>
            </a:pPr>
            <a:r>
              <a:rPr lang="en-US" b="1"/>
              <a:t>N</a:t>
            </a:r>
          </a:p>
        </p:txBody>
      </p:sp>
      <p:sp>
        <p:nvSpPr>
          <p:cNvPr id="156725" name="Text Box 53"/>
          <p:cNvSpPr txBox="1">
            <a:spLocks noChangeArrowheads="1"/>
          </p:cNvSpPr>
          <p:nvPr/>
        </p:nvSpPr>
        <p:spPr bwMode="auto">
          <a:xfrm>
            <a:off x="4038600" y="2057401"/>
            <a:ext cx="304800" cy="366713"/>
          </a:xfrm>
          <a:prstGeom prst="rect">
            <a:avLst/>
          </a:prstGeom>
          <a:noFill/>
          <a:ln w="9525">
            <a:noFill/>
            <a:miter lim="800000"/>
            <a:headEnd/>
            <a:tailEnd/>
          </a:ln>
          <a:effectLst/>
        </p:spPr>
        <p:txBody>
          <a:bodyPr>
            <a:spAutoFit/>
          </a:bodyPr>
          <a:lstStyle/>
          <a:p>
            <a:pPr>
              <a:spcBef>
                <a:spcPct val="50000"/>
              </a:spcBef>
            </a:pPr>
            <a:r>
              <a:rPr lang="en-US" b="1"/>
              <a:t>D</a:t>
            </a:r>
          </a:p>
        </p:txBody>
      </p:sp>
      <p:sp>
        <p:nvSpPr>
          <p:cNvPr id="156728" name="Text Box 56"/>
          <p:cNvSpPr txBox="1">
            <a:spLocks noChangeArrowheads="1"/>
          </p:cNvSpPr>
          <p:nvPr/>
        </p:nvSpPr>
        <p:spPr bwMode="auto">
          <a:xfrm>
            <a:off x="8534400" y="2057401"/>
            <a:ext cx="304800" cy="366713"/>
          </a:xfrm>
          <a:prstGeom prst="rect">
            <a:avLst/>
          </a:prstGeom>
          <a:noFill/>
          <a:ln w="9525">
            <a:noFill/>
            <a:miter lim="800000"/>
            <a:headEnd/>
            <a:tailEnd/>
          </a:ln>
          <a:effectLst/>
        </p:spPr>
        <p:txBody>
          <a:bodyPr>
            <a:spAutoFit/>
          </a:bodyPr>
          <a:lstStyle/>
          <a:p>
            <a:pPr>
              <a:spcBef>
                <a:spcPct val="50000"/>
              </a:spcBef>
            </a:pPr>
            <a:r>
              <a:rPr lang="en-US" b="1"/>
              <a:t>L</a:t>
            </a:r>
          </a:p>
        </p:txBody>
      </p:sp>
      <p:sp>
        <p:nvSpPr>
          <p:cNvPr id="156729" name="Text Box 57"/>
          <p:cNvSpPr txBox="1">
            <a:spLocks noChangeArrowheads="1"/>
          </p:cNvSpPr>
          <p:nvPr/>
        </p:nvSpPr>
        <p:spPr bwMode="auto">
          <a:xfrm>
            <a:off x="6324600" y="1905001"/>
            <a:ext cx="304800" cy="366713"/>
          </a:xfrm>
          <a:prstGeom prst="rect">
            <a:avLst/>
          </a:prstGeom>
          <a:noFill/>
          <a:ln w="9525">
            <a:noFill/>
            <a:miter lim="800000"/>
            <a:headEnd/>
            <a:tailEnd/>
          </a:ln>
          <a:effectLst/>
        </p:spPr>
        <p:txBody>
          <a:bodyPr>
            <a:spAutoFit/>
          </a:bodyPr>
          <a:lstStyle/>
          <a:p>
            <a:pPr>
              <a:spcBef>
                <a:spcPct val="50000"/>
              </a:spcBef>
            </a:pPr>
            <a:r>
              <a:rPr lang="en-US" b="1">
                <a:sym typeface="Symbol" pitchFamily="18" charset="2"/>
              </a:rPr>
              <a:t></a:t>
            </a:r>
          </a:p>
        </p:txBody>
      </p:sp>
      <p:sp>
        <p:nvSpPr>
          <p:cNvPr id="156730" name="AutoShape 58"/>
          <p:cNvSpPr>
            <a:spLocks noChangeArrowheads="1"/>
          </p:cNvSpPr>
          <p:nvPr/>
        </p:nvSpPr>
        <p:spPr bwMode="auto">
          <a:xfrm>
            <a:off x="6019800" y="4267200"/>
            <a:ext cx="1828800" cy="685800"/>
          </a:xfrm>
          <a:prstGeom prst="wedgeRectCallout">
            <a:avLst>
              <a:gd name="adj1" fmla="val -43750"/>
              <a:gd name="adj2" fmla="val 74537"/>
            </a:avLst>
          </a:prstGeom>
          <a:solidFill>
            <a:srgbClr val="66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FF"/>
            </a:extrusionClr>
          </a:sp3d>
        </p:spPr>
        <p:txBody>
          <a:bodyPr>
            <a:flatTx/>
          </a:bodyPr>
          <a:lstStyle/>
          <a:p>
            <a:pPr algn="ctr"/>
            <a:r>
              <a:rPr lang="en-US"/>
              <a:t>An event </a:t>
            </a:r>
            <a:r>
              <a:rPr lang="en-US" u="sng"/>
              <a:t>e </a:t>
            </a:r>
            <a:r>
              <a:rPr lang="en-US"/>
              <a:t>occurs at H</a:t>
            </a:r>
          </a:p>
        </p:txBody>
      </p:sp>
      <p:sp>
        <p:nvSpPr>
          <p:cNvPr id="156731" name="Line 59"/>
          <p:cNvSpPr>
            <a:spLocks noChangeShapeType="1"/>
          </p:cNvSpPr>
          <p:nvPr/>
        </p:nvSpPr>
        <p:spPr bwMode="auto">
          <a:xfrm flipH="1">
            <a:off x="5562600" y="5257800"/>
            <a:ext cx="228600" cy="0"/>
          </a:xfrm>
          <a:prstGeom prst="line">
            <a:avLst/>
          </a:prstGeom>
          <a:noFill/>
          <a:ln w="28575">
            <a:solidFill>
              <a:schemeClr val="accent1"/>
            </a:solidFill>
            <a:round/>
            <a:headEnd/>
            <a:tailEnd type="triangle" w="med" len="med"/>
          </a:ln>
          <a:effectLst/>
        </p:spPr>
        <p:txBody>
          <a:bodyPr/>
          <a:lstStyle/>
          <a:p>
            <a:endParaRPr lang="en-US"/>
          </a:p>
        </p:txBody>
      </p:sp>
      <p:sp>
        <p:nvSpPr>
          <p:cNvPr id="156732" name="Line 60"/>
          <p:cNvSpPr>
            <a:spLocks noChangeShapeType="1"/>
          </p:cNvSpPr>
          <p:nvPr/>
        </p:nvSpPr>
        <p:spPr bwMode="auto">
          <a:xfrm flipH="1">
            <a:off x="5105400" y="4191000"/>
            <a:ext cx="381000" cy="0"/>
          </a:xfrm>
          <a:prstGeom prst="line">
            <a:avLst/>
          </a:prstGeom>
          <a:noFill/>
          <a:ln w="28575">
            <a:solidFill>
              <a:schemeClr val="accent1"/>
            </a:solidFill>
            <a:round/>
            <a:headEnd/>
            <a:tailEnd type="triangle" w="med" len="med"/>
          </a:ln>
          <a:effectLst/>
        </p:spPr>
        <p:txBody>
          <a:bodyPr/>
          <a:lstStyle/>
          <a:p>
            <a:endParaRPr lang="en-US"/>
          </a:p>
        </p:txBody>
      </p:sp>
      <p:sp>
        <p:nvSpPr>
          <p:cNvPr id="156733" name="Line 61"/>
          <p:cNvSpPr>
            <a:spLocks noChangeShapeType="1"/>
          </p:cNvSpPr>
          <p:nvPr/>
        </p:nvSpPr>
        <p:spPr bwMode="auto">
          <a:xfrm>
            <a:off x="4876800" y="5257800"/>
            <a:ext cx="304800" cy="0"/>
          </a:xfrm>
          <a:prstGeom prst="line">
            <a:avLst/>
          </a:prstGeom>
          <a:noFill/>
          <a:ln w="28575">
            <a:solidFill>
              <a:schemeClr val="accent1"/>
            </a:solidFill>
            <a:round/>
            <a:headEnd/>
            <a:tailEnd type="triangle" w="med" len="med"/>
          </a:ln>
          <a:effectLst/>
        </p:spPr>
        <p:txBody>
          <a:bodyPr/>
          <a:lstStyle/>
          <a:p>
            <a:endParaRPr lang="en-US"/>
          </a:p>
        </p:txBody>
      </p:sp>
      <p:sp>
        <p:nvSpPr>
          <p:cNvPr id="156735" name="Line 63"/>
          <p:cNvSpPr>
            <a:spLocks noChangeShapeType="1"/>
          </p:cNvSpPr>
          <p:nvPr/>
        </p:nvSpPr>
        <p:spPr bwMode="auto">
          <a:xfrm flipH="1">
            <a:off x="3657600" y="3124200"/>
            <a:ext cx="1524000" cy="0"/>
          </a:xfrm>
          <a:prstGeom prst="line">
            <a:avLst/>
          </a:prstGeom>
          <a:noFill/>
          <a:ln w="28575">
            <a:solidFill>
              <a:schemeClr val="accent1"/>
            </a:solidFill>
            <a:round/>
            <a:headEnd/>
            <a:tailEnd type="triangle" w="med" len="med"/>
          </a:ln>
          <a:effectLst/>
        </p:spPr>
        <p:txBody>
          <a:bodyPr/>
          <a:lstStyle/>
          <a:p>
            <a:endParaRPr lang="en-US"/>
          </a:p>
        </p:txBody>
      </p:sp>
      <p:sp>
        <p:nvSpPr>
          <p:cNvPr id="156737" name="Line 65"/>
          <p:cNvSpPr>
            <a:spLocks noChangeShapeType="1"/>
          </p:cNvSpPr>
          <p:nvPr/>
        </p:nvSpPr>
        <p:spPr bwMode="auto">
          <a:xfrm flipH="1">
            <a:off x="2971800" y="5257800"/>
            <a:ext cx="228600" cy="0"/>
          </a:xfrm>
          <a:prstGeom prst="line">
            <a:avLst/>
          </a:prstGeom>
          <a:noFill/>
          <a:ln w="28575">
            <a:solidFill>
              <a:schemeClr val="accent1"/>
            </a:solidFill>
            <a:round/>
            <a:headEnd/>
            <a:tailEnd type="triangle" w="med" len="med"/>
          </a:ln>
          <a:effectLst/>
        </p:spPr>
        <p:txBody>
          <a:bodyPr/>
          <a:lstStyle/>
          <a:p>
            <a:endParaRPr lang="en-US"/>
          </a:p>
        </p:txBody>
      </p:sp>
      <p:sp>
        <p:nvSpPr>
          <p:cNvPr id="156738" name="Line 66"/>
          <p:cNvSpPr>
            <a:spLocks noChangeShapeType="1"/>
          </p:cNvSpPr>
          <p:nvPr/>
        </p:nvSpPr>
        <p:spPr bwMode="auto">
          <a:xfrm flipH="1">
            <a:off x="3200400" y="4191000"/>
            <a:ext cx="381000" cy="0"/>
          </a:xfrm>
          <a:prstGeom prst="line">
            <a:avLst/>
          </a:prstGeom>
          <a:noFill/>
          <a:ln w="28575">
            <a:solidFill>
              <a:schemeClr val="accent1"/>
            </a:solidFill>
            <a:round/>
            <a:headEnd type="triangle" w="med" len="med"/>
            <a:tailEnd/>
          </a:ln>
          <a:effectLst/>
        </p:spPr>
        <p:txBody>
          <a:bodyPr/>
          <a:lstStyle/>
          <a:p>
            <a:endParaRPr lang="en-US"/>
          </a:p>
        </p:txBody>
      </p:sp>
      <p:sp>
        <p:nvSpPr>
          <p:cNvPr id="156739" name="Line 67"/>
          <p:cNvSpPr>
            <a:spLocks noChangeShapeType="1"/>
          </p:cNvSpPr>
          <p:nvPr/>
        </p:nvSpPr>
        <p:spPr bwMode="auto">
          <a:xfrm flipH="1">
            <a:off x="3657600" y="5257800"/>
            <a:ext cx="304800" cy="0"/>
          </a:xfrm>
          <a:prstGeom prst="line">
            <a:avLst/>
          </a:prstGeom>
          <a:noFill/>
          <a:ln w="28575">
            <a:solidFill>
              <a:schemeClr val="accent1"/>
            </a:solidFill>
            <a:round/>
            <a:headEnd type="triangle" w="med" len="med"/>
            <a:tailEnd/>
          </a:ln>
          <a:effectLst/>
        </p:spPr>
        <p:txBody>
          <a:bodyPr/>
          <a:lstStyle/>
          <a:p>
            <a:endParaRPr lang="en-US"/>
          </a:p>
        </p:txBody>
      </p:sp>
      <p:sp>
        <p:nvSpPr>
          <p:cNvPr id="156740" name="Line 68"/>
          <p:cNvSpPr>
            <a:spLocks noChangeShapeType="1"/>
          </p:cNvSpPr>
          <p:nvPr/>
        </p:nvSpPr>
        <p:spPr bwMode="auto">
          <a:xfrm flipH="1">
            <a:off x="4572000" y="2286000"/>
            <a:ext cx="3733800" cy="0"/>
          </a:xfrm>
          <a:prstGeom prst="line">
            <a:avLst/>
          </a:prstGeom>
          <a:noFill/>
          <a:ln w="28575">
            <a:solidFill>
              <a:schemeClr val="accent1"/>
            </a:solidFill>
            <a:round/>
            <a:headEnd type="triangle" w="med" len="med"/>
            <a:tailEnd/>
          </a:ln>
          <a:effectLst/>
        </p:spPr>
        <p:txBody>
          <a:bodyPr/>
          <a:lstStyle/>
          <a:p>
            <a:endParaRPr lang="en-US"/>
          </a:p>
        </p:txBody>
      </p:sp>
      <p:sp>
        <p:nvSpPr>
          <p:cNvPr id="156741" name="Line 69"/>
          <p:cNvSpPr>
            <a:spLocks noChangeShapeType="1"/>
          </p:cNvSpPr>
          <p:nvPr/>
        </p:nvSpPr>
        <p:spPr bwMode="auto">
          <a:xfrm flipH="1">
            <a:off x="9639300" y="5274734"/>
            <a:ext cx="228600" cy="0"/>
          </a:xfrm>
          <a:prstGeom prst="line">
            <a:avLst/>
          </a:prstGeom>
          <a:noFill/>
          <a:ln w="28575">
            <a:solidFill>
              <a:schemeClr val="accent1"/>
            </a:solidFill>
            <a:round/>
            <a:headEnd type="triangle" w="med" len="med"/>
            <a:tailEnd/>
          </a:ln>
          <a:effectLst/>
        </p:spPr>
        <p:txBody>
          <a:bodyPr/>
          <a:lstStyle/>
          <a:p>
            <a:endParaRPr lang="en-US"/>
          </a:p>
        </p:txBody>
      </p:sp>
      <p:sp>
        <p:nvSpPr>
          <p:cNvPr id="156742" name="Line 70"/>
          <p:cNvSpPr>
            <a:spLocks noChangeShapeType="1"/>
          </p:cNvSpPr>
          <p:nvPr/>
        </p:nvSpPr>
        <p:spPr bwMode="auto">
          <a:xfrm flipH="1">
            <a:off x="9144000" y="4191000"/>
            <a:ext cx="381000" cy="0"/>
          </a:xfrm>
          <a:prstGeom prst="line">
            <a:avLst/>
          </a:prstGeom>
          <a:noFill/>
          <a:ln w="28575">
            <a:solidFill>
              <a:schemeClr val="accent1"/>
            </a:solidFill>
            <a:round/>
            <a:headEnd type="triangle" w="med" len="med"/>
            <a:tailEnd/>
          </a:ln>
          <a:effectLst/>
        </p:spPr>
        <p:txBody>
          <a:bodyPr/>
          <a:lstStyle/>
          <a:p>
            <a:endParaRPr lang="en-US"/>
          </a:p>
        </p:txBody>
      </p:sp>
      <p:sp>
        <p:nvSpPr>
          <p:cNvPr id="156743" name="Line 71"/>
          <p:cNvSpPr>
            <a:spLocks noChangeShapeType="1"/>
          </p:cNvSpPr>
          <p:nvPr/>
        </p:nvSpPr>
        <p:spPr bwMode="auto">
          <a:xfrm>
            <a:off x="8940800" y="5274734"/>
            <a:ext cx="304800" cy="0"/>
          </a:xfrm>
          <a:prstGeom prst="line">
            <a:avLst/>
          </a:prstGeom>
          <a:noFill/>
          <a:ln w="28575">
            <a:solidFill>
              <a:schemeClr val="accent1"/>
            </a:solidFill>
            <a:round/>
            <a:headEnd type="triangle" w="med" len="med"/>
            <a:tailEnd/>
          </a:ln>
          <a:effectLst/>
        </p:spPr>
        <p:txBody>
          <a:bodyPr/>
          <a:lstStyle/>
          <a:p>
            <a:endParaRPr lang="en-US"/>
          </a:p>
        </p:txBody>
      </p:sp>
      <p:sp>
        <p:nvSpPr>
          <p:cNvPr id="156744" name="Line 72"/>
          <p:cNvSpPr>
            <a:spLocks noChangeShapeType="1"/>
          </p:cNvSpPr>
          <p:nvPr/>
        </p:nvSpPr>
        <p:spPr bwMode="auto">
          <a:xfrm flipH="1">
            <a:off x="7696200" y="3124200"/>
            <a:ext cx="1524000" cy="0"/>
          </a:xfrm>
          <a:prstGeom prst="line">
            <a:avLst/>
          </a:prstGeom>
          <a:noFill/>
          <a:ln w="28575">
            <a:solidFill>
              <a:schemeClr val="accent1"/>
            </a:solidFill>
            <a:round/>
            <a:headEnd type="triangle" w="med" len="med"/>
            <a:tailEnd/>
          </a:ln>
          <a:effectLst/>
        </p:spPr>
        <p:txBody>
          <a:bodyPr/>
          <a:lstStyle/>
          <a:p>
            <a:endParaRPr lang="en-US"/>
          </a:p>
        </p:txBody>
      </p:sp>
      <p:sp>
        <p:nvSpPr>
          <p:cNvPr id="156745" name="Line 73"/>
          <p:cNvSpPr>
            <a:spLocks noChangeShapeType="1"/>
          </p:cNvSpPr>
          <p:nvPr/>
        </p:nvSpPr>
        <p:spPr bwMode="auto">
          <a:xfrm flipH="1">
            <a:off x="7048500" y="5257800"/>
            <a:ext cx="228600" cy="0"/>
          </a:xfrm>
          <a:prstGeom prst="line">
            <a:avLst/>
          </a:prstGeom>
          <a:noFill/>
          <a:ln w="28575">
            <a:solidFill>
              <a:schemeClr val="accent1"/>
            </a:solidFill>
            <a:round/>
            <a:headEnd type="triangle" w="med" len="med"/>
            <a:tailEnd/>
          </a:ln>
          <a:effectLst/>
        </p:spPr>
        <p:txBody>
          <a:bodyPr/>
          <a:lstStyle/>
          <a:p>
            <a:endParaRPr lang="en-US"/>
          </a:p>
        </p:txBody>
      </p:sp>
      <p:sp>
        <p:nvSpPr>
          <p:cNvPr id="156746" name="Line 74"/>
          <p:cNvSpPr>
            <a:spLocks noChangeShapeType="1"/>
          </p:cNvSpPr>
          <p:nvPr/>
        </p:nvSpPr>
        <p:spPr bwMode="auto">
          <a:xfrm flipH="1">
            <a:off x="7239000" y="4191000"/>
            <a:ext cx="381000" cy="0"/>
          </a:xfrm>
          <a:prstGeom prst="line">
            <a:avLst/>
          </a:prstGeom>
          <a:noFill/>
          <a:ln w="28575">
            <a:solidFill>
              <a:schemeClr val="accent1"/>
            </a:solidFill>
            <a:round/>
            <a:headEnd/>
            <a:tailEnd type="triangle" w="med" len="med"/>
          </a:ln>
          <a:effectLst/>
        </p:spPr>
        <p:txBody>
          <a:bodyPr/>
          <a:lstStyle/>
          <a:p>
            <a:endParaRPr lang="en-US"/>
          </a:p>
        </p:txBody>
      </p:sp>
      <p:sp>
        <p:nvSpPr>
          <p:cNvPr id="156747" name="Line 75"/>
          <p:cNvSpPr>
            <a:spLocks noChangeShapeType="1"/>
          </p:cNvSpPr>
          <p:nvPr/>
        </p:nvSpPr>
        <p:spPr bwMode="auto">
          <a:xfrm flipH="1">
            <a:off x="7696200" y="5266267"/>
            <a:ext cx="304800" cy="0"/>
          </a:xfrm>
          <a:prstGeom prst="line">
            <a:avLst/>
          </a:prstGeom>
          <a:noFill/>
          <a:ln w="28575">
            <a:solidFill>
              <a:schemeClr val="accent1"/>
            </a:solidFill>
            <a:round/>
            <a:headEnd/>
            <a:tailEnd type="triangle" w="med" len="med"/>
          </a:ln>
          <a:effectLst/>
        </p:spPr>
        <p:txBody>
          <a:bodyPr/>
          <a:lstStyle/>
          <a:p>
            <a:endParaRPr lang="en-US"/>
          </a:p>
        </p:txBody>
      </p:sp>
      <p:sp>
        <p:nvSpPr>
          <p:cNvPr id="156748" name="AutoShape 76"/>
          <p:cNvSpPr>
            <a:spLocks noChangeArrowheads="1"/>
          </p:cNvSpPr>
          <p:nvPr/>
        </p:nvSpPr>
        <p:spPr bwMode="auto">
          <a:xfrm>
            <a:off x="8153400" y="4267200"/>
            <a:ext cx="1828800" cy="685800"/>
          </a:xfrm>
          <a:prstGeom prst="wedgeRectCallout">
            <a:avLst>
              <a:gd name="adj1" fmla="val 46009"/>
              <a:gd name="adj2" fmla="val 84028"/>
            </a:avLst>
          </a:prstGeom>
          <a:solidFill>
            <a:srgbClr val="66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FF"/>
            </a:extrusionClr>
          </a:sp3d>
        </p:spPr>
        <p:txBody>
          <a:bodyPr>
            <a:flatTx/>
          </a:bodyPr>
          <a:lstStyle/>
          <a:p>
            <a:pPr algn="ctr"/>
            <a:r>
              <a:rPr lang="en-US"/>
              <a:t>P learns O(N) time units later!</a:t>
            </a:r>
          </a:p>
        </p:txBody>
      </p:sp>
      <p:sp>
        <p:nvSpPr>
          <p:cNvPr id="156749" name="AutoShape 77"/>
          <p:cNvSpPr>
            <a:spLocks noChangeArrowheads="1"/>
          </p:cNvSpPr>
          <p:nvPr/>
        </p:nvSpPr>
        <p:spPr bwMode="auto">
          <a:xfrm>
            <a:off x="5410200" y="4343400"/>
            <a:ext cx="1828800" cy="685800"/>
          </a:xfrm>
          <a:prstGeom prst="wedgeRectCallout">
            <a:avLst>
              <a:gd name="adj1" fmla="val -43750"/>
              <a:gd name="adj2" fmla="val 74537"/>
            </a:avLst>
          </a:prstGeom>
          <a:solidFill>
            <a:srgbClr val="66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FF"/>
            </a:extrusionClr>
          </a:sp3d>
        </p:spPr>
        <p:txBody>
          <a:bodyPr>
            <a:flatTx/>
          </a:bodyPr>
          <a:lstStyle/>
          <a:p>
            <a:pPr algn="ctr"/>
            <a:r>
              <a:rPr lang="en-US"/>
              <a:t>G gossips with H and learns </a:t>
            </a:r>
            <a:r>
              <a:rPr lang="en-US" u="sng"/>
              <a:t>e</a:t>
            </a:r>
          </a:p>
        </p:txBody>
      </p:sp>
    </p:spTree>
    <p:extLst>
      <p:ext uri="{BB962C8B-B14F-4D97-AF65-F5344CB8AC3E}">
        <p14:creationId xmlns:p14="http://schemas.microsoft.com/office/powerpoint/2010/main" val="2766136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67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56730"/>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567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67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156749"/>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1567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67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673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673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673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673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674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674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674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5674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5674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5674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5674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56741"/>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567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730" grpId="0" animBg="1"/>
      <p:bldP spid="156730" grpId="1" animBg="1"/>
      <p:bldP spid="156731" grpId="0" animBg="1"/>
      <p:bldP spid="156732" grpId="0" animBg="1"/>
      <p:bldP spid="156733" grpId="0" animBg="1"/>
      <p:bldP spid="156735" grpId="0" animBg="1"/>
      <p:bldP spid="156737" grpId="0" animBg="1"/>
      <p:bldP spid="156738" grpId="0" animBg="1"/>
      <p:bldP spid="156739" grpId="0" animBg="1"/>
      <p:bldP spid="156740" grpId="0" animBg="1"/>
      <p:bldP spid="156741" grpId="0" animBg="1"/>
      <p:bldP spid="156742" grpId="0" animBg="1"/>
      <p:bldP spid="156743" grpId="0" animBg="1"/>
      <p:bldP spid="156744" grpId="0" animBg="1"/>
      <p:bldP spid="156745" grpId="0" animBg="1"/>
      <p:bldP spid="156746" grpId="0" animBg="1"/>
      <p:bldP spid="156747" grpId="0" animBg="1"/>
      <p:bldP spid="156748" grpId="0" animBg="1"/>
      <p:bldP spid="156749" grpId="0" animBg="1"/>
      <p:bldP spid="156749"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D1C2E-23C6-413F-946F-23905341660A}"/>
              </a:ext>
            </a:extLst>
          </p:cNvPr>
          <p:cNvSpPr>
            <a:spLocks noGrp="1"/>
          </p:cNvSpPr>
          <p:nvPr>
            <p:ph type="title"/>
          </p:nvPr>
        </p:nvSpPr>
        <p:spPr/>
        <p:txBody>
          <a:bodyPr/>
          <a:lstStyle/>
          <a:p>
            <a:r>
              <a:rPr lang="en-US" dirty="0"/>
              <a:t>So why not use gossip “everywhere”?</a:t>
            </a:r>
          </a:p>
        </p:txBody>
      </p:sp>
      <p:sp>
        <p:nvSpPr>
          <p:cNvPr id="3" name="Content Placeholder 2">
            <a:extLst>
              <a:ext uri="{FF2B5EF4-FFF2-40B4-BE49-F238E27FC236}">
                <a16:creationId xmlns:a16="http://schemas.microsoft.com/office/drawing/2014/main" id="{8A53A162-6D41-466C-B0B4-3C99F1E9CEED}"/>
              </a:ext>
            </a:extLst>
          </p:cNvPr>
          <p:cNvSpPr>
            <a:spLocks noGrp="1"/>
          </p:cNvSpPr>
          <p:nvPr>
            <p:ph idx="1"/>
          </p:nvPr>
        </p:nvSpPr>
        <p:spPr/>
        <p:txBody>
          <a:bodyPr/>
          <a:lstStyle/>
          <a:p>
            <a:r>
              <a:rPr lang="en-US" dirty="0"/>
              <a:t>There are many tasks where the fit seems quite good, like blockchain.</a:t>
            </a:r>
          </a:p>
          <a:p>
            <a:endParaRPr lang="en-US" dirty="0"/>
          </a:p>
          <a:p>
            <a:r>
              <a:rPr lang="en-US" dirty="0"/>
              <a:t>In a cloud datacenter, gossip is appealing for checking to see if systems have hung processes, monitoring loads, or tracking storage capacity.</a:t>
            </a:r>
          </a:p>
          <a:p>
            <a:endParaRPr lang="en-US" dirty="0"/>
          </a:p>
          <a:p>
            <a:r>
              <a:rPr lang="en-US" dirty="0"/>
              <a:t>The underlying values change slowly, so even a “slow” tracker will still be pretty accurate.</a:t>
            </a:r>
          </a:p>
        </p:txBody>
      </p:sp>
      <p:sp>
        <p:nvSpPr>
          <p:cNvPr id="4" name="Footer Placeholder 3">
            <a:extLst>
              <a:ext uri="{FF2B5EF4-FFF2-40B4-BE49-F238E27FC236}">
                <a16:creationId xmlns:a16="http://schemas.microsoft.com/office/drawing/2014/main" id="{C37031D6-1767-42E2-B16B-77177C581C66}"/>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D7C229F7-26A3-4EE5-8FF5-FBD99F75255E}"/>
              </a:ext>
            </a:extLst>
          </p:cNvPr>
          <p:cNvSpPr>
            <a:spLocks noGrp="1"/>
          </p:cNvSpPr>
          <p:nvPr>
            <p:ph type="sldNum" sz="quarter" idx="12"/>
          </p:nvPr>
        </p:nvSpPr>
        <p:spPr/>
        <p:txBody>
          <a:bodyPr/>
          <a:lstStyle/>
          <a:p>
            <a:fld id="{3C974458-8A97-4835-BF79-1FB6D7856C21}" type="slidenum">
              <a:rPr lang="en-US" smtClean="0"/>
              <a:t>3</a:t>
            </a:fld>
            <a:endParaRPr lang="en-US"/>
          </a:p>
        </p:txBody>
      </p:sp>
    </p:spTree>
    <p:extLst>
      <p:ext uri="{BB962C8B-B14F-4D97-AF65-F5344CB8AC3E}">
        <p14:creationId xmlns:p14="http://schemas.microsoft.com/office/powerpoint/2010/main" val="24909965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042EB-FB64-4074-A63C-183C17C16105}"/>
              </a:ext>
            </a:extLst>
          </p:cNvPr>
          <p:cNvSpPr>
            <a:spLocks noGrp="1"/>
          </p:cNvSpPr>
          <p:nvPr>
            <p:ph type="title"/>
          </p:nvPr>
        </p:nvSpPr>
        <p:spPr/>
        <p:txBody>
          <a:bodyPr/>
          <a:lstStyle/>
          <a:p>
            <a:r>
              <a:rPr lang="en-US" dirty="0"/>
              <a:t>Wait!  P learns N time-steps later?</a:t>
            </a:r>
          </a:p>
        </p:txBody>
      </p:sp>
      <p:sp>
        <p:nvSpPr>
          <p:cNvPr id="5" name="Content Placeholder 4">
            <a:extLst>
              <a:ext uri="{FF2B5EF4-FFF2-40B4-BE49-F238E27FC236}">
                <a16:creationId xmlns:a16="http://schemas.microsoft.com/office/drawing/2014/main" id="{2A6C9BC2-FAB3-4C3E-B09A-B18BC4572F9D}"/>
              </a:ext>
            </a:extLst>
          </p:cNvPr>
          <p:cNvSpPr>
            <a:spLocks noGrp="1"/>
          </p:cNvSpPr>
          <p:nvPr>
            <p:ph idx="1"/>
          </p:nvPr>
        </p:nvSpPr>
        <p:spPr>
          <a:xfrm>
            <a:off x="1024128" y="2963332"/>
            <a:ext cx="10786872" cy="3346027"/>
          </a:xfrm>
        </p:spPr>
        <p:txBody>
          <a:bodyPr/>
          <a:lstStyle/>
          <a:p>
            <a:r>
              <a:rPr lang="en-US" dirty="0"/>
              <a:t>Wasn’t Astrolabe supposed to run in O(log N) time?</a:t>
            </a:r>
            <a:br>
              <a:rPr lang="en-US" dirty="0"/>
            </a:br>
            <a:r>
              <a:rPr lang="en-US" dirty="0"/>
              <a:t/>
            </a:r>
            <a:br>
              <a:rPr lang="en-US" dirty="0"/>
            </a:br>
            <a:r>
              <a:rPr lang="en-US" dirty="0"/>
              <a:t>Why is it suddenly running in time O(N)?</a:t>
            </a:r>
          </a:p>
        </p:txBody>
      </p:sp>
      <p:sp>
        <p:nvSpPr>
          <p:cNvPr id="3" name="Footer Placeholder 2">
            <a:extLst>
              <a:ext uri="{FF2B5EF4-FFF2-40B4-BE49-F238E27FC236}">
                <a16:creationId xmlns:a16="http://schemas.microsoft.com/office/drawing/2014/main" id="{9F7C4028-18AB-4351-94D8-2BC2B42399CE}"/>
              </a:ext>
            </a:extLst>
          </p:cNvPr>
          <p:cNvSpPr>
            <a:spLocks noGrp="1"/>
          </p:cNvSpPr>
          <p:nvPr>
            <p:ph type="ftr" sz="quarter" idx="11"/>
          </p:nvPr>
        </p:nvSpPr>
        <p:spPr/>
        <p:txBody>
          <a:bodyPr/>
          <a:lstStyle/>
          <a:p>
            <a:r>
              <a:rPr lang="en-US"/>
              <a:t>CS5412 Cloud Computing, Spring 2022</a:t>
            </a:r>
          </a:p>
        </p:txBody>
      </p:sp>
      <p:sp>
        <p:nvSpPr>
          <p:cNvPr id="4" name="Slide Number Placeholder 3">
            <a:extLst>
              <a:ext uri="{FF2B5EF4-FFF2-40B4-BE49-F238E27FC236}">
                <a16:creationId xmlns:a16="http://schemas.microsoft.com/office/drawing/2014/main" id="{24709F57-FE5A-4DEC-AA8A-49F65921B029}"/>
              </a:ext>
            </a:extLst>
          </p:cNvPr>
          <p:cNvSpPr>
            <a:spLocks noGrp="1"/>
          </p:cNvSpPr>
          <p:nvPr>
            <p:ph type="sldNum" sz="quarter" idx="12"/>
          </p:nvPr>
        </p:nvSpPr>
        <p:spPr/>
        <p:txBody>
          <a:bodyPr/>
          <a:lstStyle/>
          <a:p>
            <a:fld id="{3C974458-8A97-4835-BF79-1FB6D7856C21}" type="slidenum">
              <a:rPr lang="en-US" smtClean="0"/>
              <a:t>30</a:t>
            </a:fld>
            <a:endParaRPr lang="en-US"/>
          </a:p>
        </p:txBody>
      </p:sp>
    </p:spTree>
    <p:extLst>
      <p:ext uri="{BB962C8B-B14F-4D97-AF65-F5344CB8AC3E}">
        <p14:creationId xmlns:p14="http://schemas.microsoft.com/office/powerpoint/2010/main" val="387043780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CS5412 Cloud Computing, Spring 2022</a:t>
            </a:r>
          </a:p>
        </p:txBody>
      </p:sp>
      <p:sp>
        <p:nvSpPr>
          <p:cNvPr id="6" name="Slide Number Placeholder 5"/>
          <p:cNvSpPr>
            <a:spLocks noGrp="1"/>
          </p:cNvSpPr>
          <p:nvPr>
            <p:ph type="sldNum" sz="quarter" idx="12"/>
          </p:nvPr>
        </p:nvSpPr>
        <p:spPr/>
        <p:txBody>
          <a:bodyPr>
            <a:normAutofit/>
          </a:bodyPr>
          <a:lstStyle/>
          <a:p>
            <a:fld id="{D4E345A6-1A42-4618-8A19-F68D579CB769}" type="slidenum">
              <a:rPr lang="en-US"/>
              <a:pPr/>
              <a:t>31</a:t>
            </a:fld>
            <a:endParaRPr lang="en-US"/>
          </a:p>
        </p:txBody>
      </p:sp>
      <p:sp>
        <p:nvSpPr>
          <p:cNvPr id="158722" name="Rectangle 2"/>
          <p:cNvSpPr>
            <a:spLocks noGrp="1" noChangeArrowheads="1"/>
          </p:cNvSpPr>
          <p:nvPr>
            <p:ph type="title"/>
          </p:nvPr>
        </p:nvSpPr>
        <p:spPr/>
        <p:txBody>
          <a:bodyPr/>
          <a:lstStyle/>
          <a:p>
            <a:r>
              <a:rPr lang="en-US"/>
              <a:t>What went wrong?</a:t>
            </a:r>
          </a:p>
        </p:txBody>
      </p:sp>
      <p:sp>
        <p:nvSpPr>
          <p:cNvPr id="158723" name="Rectangle 3"/>
          <p:cNvSpPr>
            <a:spLocks noGrp="1" noChangeArrowheads="1"/>
          </p:cNvSpPr>
          <p:nvPr>
            <p:ph type="body" idx="1"/>
          </p:nvPr>
        </p:nvSpPr>
        <p:spPr/>
        <p:txBody>
          <a:bodyPr/>
          <a:lstStyle/>
          <a:p>
            <a:r>
              <a:rPr lang="en-US" dirty="0"/>
              <a:t>In this horrendous tree, each node has equal “work to do” but the information-space diameter is larger! </a:t>
            </a:r>
          </a:p>
          <a:p>
            <a:endParaRPr lang="en-US" dirty="0"/>
          </a:p>
          <a:p>
            <a:r>
              <a:rPr lang="en-US" dirty="0"/>
              <a:t>Astrolabe was actually benefitting from “instant” knowledge because the epidemic at each level is run </a:t>
            </a:r>
            <a:r>
              <a:rPr lang="en-US" u="sng" dirty="0"/>
              <a:t>by someone elected from the level below</a:t>
            </a:r>
          </a:p>
        </p:txBody>
      </p:sp>
    </p:spTree>
    <p:extLst>
      <p:ext uri="{BB962C8B-B14F-4D97-AF65-F5344CB8AC3E}">
        <p14:creationId xmlns:p14="http://schemas.microsoft.com/office/powerpoint/2010/main" val="21419719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CS5412 Cloud Computing, Spring 2022</a:t>
            </a:r>
          </a:p>
        </p:txBody>
      </p:sp>
      <p:sp>
        <p:nvSpPr>
          <p:cNvPr id="6" name="Slide Number Placeholder 5"/>
          <p:cNvSpPr>
            <a:spLocks noGrp="1"/>
          </p:cNvSpPr>
          <p:nvPr>
            <p:ph type="sldNum" sz="quarter" idx="12"/>
          </p:nvPr>
        </p:nvSpPr>
        <p:spPr/>
        <p:txBody>
          <a:bodyPr>
            <a:normAutofit/>
          </a:bodyPr>
          <a:lstStyle/>
          <a:p>
            <a:fld id="{74E91E33-CE56-4E4A-889E-7BDBBF4CC371}" type="slidenum">
              <a:rPr lang="en-US"/>
              <a:pPr/>
              <a:t>32</a:t>
            </a:fld>
            <a:endParaRPr lang="en-US"/>
          </a:p>
        </p:txBody>
      </p:sp>
      <p:sp>
        <p:nvSpPr>
          <p:cNvPr id="165890" name="Rectangle 2"/>
          <p:cNvSpPr>
            <a:spLocks noGrp="1" noChangeArrowheads="1"/>
          </p:cNvSpPr>
          <p:nvPr>
            <p:ph type="title"/>
          </p:nvPr>
        </p:nvSpPr>
        <p:spPr/>
        <p:txBody>
          <a:bodyPr/>
          <a:lstStyle/>
          <a:p>
            <a:r>
              <a:rPr lang="en-US"/>
              <a:t>Insight: Two kinds of shape</a:t>
            </a:r>
          </a:p>
        </p:txBody>
      </p:sp>
      <p:sp>
        <p:nvSpPr>
          <p:cNvPr id="165891" name="Rectangle 3"/>
          <p:cNvSpPr>
            <a:spLocks noGrp="1" noChangeArrowheads="1"/>
          </p:cNvSpPr>
          <p:nvPr>
            <p:ph type="body" idx="1"/>
          </p:nvPr>
        </p:nvSpPr>
        <p:spPr/>
        <p:txBody>
          <a:bodyPr/>
          <a:lstStyle/>
          <a:p>
            <a:r>
              <a:rPr lang="en-US" dirty="0"/>
              <a:t>We’ve focused on the aggregation tree</a:t>
            </a:r>
          </a:p>
          <a:p>
            <a:endParaRPr lang="en-US" dirty="0"/>
          </a:p>
          <a:p>
            <a:r>
              <a:rPr lang="en-US" dirty="0"/>
              <a:t>But in fact should also think about the information flow tree</a:t>
            </a:r>
          </a:p>
          <a:p>
            <a:endParaRPr lang="en-US" dirty="0"/>
          </a:p>
          <a:p>
            <a:r>
              <a:rPr lang="en-US" dirty="0"/>
              <a:t>Our example was showing how an information flow tree can be slow.</a:t>
            </a:r>
          </a:p>
        </p:txBody>
      </p:sp>
    </p:spTree>
    <p:extLst>
      <p:ext uri="{BB962C8B-B14F-4D97-AF65-F5344CB8AC3E}">
        <p14:creationId xmlns:p14="http://schemas.microsoft.com/office/powerpoint/2010/main" val="40169106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ooter Placeholder 4"/>
          <p:cNvSpPr>
            <a:spLocks noGrp="1"/>
          </p:cNvSpPr>
          <p:nvPr>
            <p:ph type="ftr" sz="quarter" idx="11"/>
          </p:nvPr>
        </p:nvSpPr>
        <p:spPr/>
        <p:txBody>
          <a:bodyPr/>
          <a:lstStyle/>
          <a:p>
            <a:r>
              <a:rPr lang="en-US"/>
              <a:t>CS5412 Cloud Computing, Spring 2022</a:t>
            </a:r>
          </a:p>
        </p:txBody>
      </p:sp>
      <p:sp>
        <p:nvSpPr>
          <p:cNvPr id="26" name="Slide Number Placeholder 5"/>
          <p:cNvSpPr>
            <a:spLocks noGrp="1"/>
          </p:cNvSpPr>
          <p:nvPr>
            <p:ph type="sldNum" sz="quarter" idx="12"/>
          </p:nvPr>
        </p:nvSpPr>
        <p:spPr/>
        <p:txBody>
          <a:bodyPr>
            <a:normAutofit/>
          </a:bodyPr>
          <a:lstStyle/>
          <a:p>
            <a:fld id="{16B45458-78A1-40D1-955C-F572CF28F1DB}" type="slidenum">
              <a:rPr lang="en-US"/>
              <a:pPr/>
              <a:t>33</a:t>
            </a:fld>
            <a:endParaRPr lang="en-US"/>
          </a:p>
        </p:txBody>
      </p:sp>
      <p:sp>
        <p:nvSpPr>
          <p:cNvPr id="159748" name="Rectangle 4"/>
          <p:cNvSpPr>
            <a:spLocks noGrp="1" noChangeArrowheads="1"/>
          </p:cNvSpPr>
          <p:nvPr>
            <p:ph type="title"/>
          </p:nvPr>
        </p:nvSpPr>
        <p:spPr/>
        <p:txBody>
          <a:bodyPr/>
          <a:lstStyle/>
          <a:p>
            <a:r>
              <a:rPr lang="en-US" dirty="0"/>
              <a:t>Information space perspective</a:t>
            </a:r>
          </a:p>
        </p:txBody>
      </p:sp>
      <p:sp>
        <p:nvSpPr>
          <p:cNvPr id="159848" name="Rectangle 104"/>
          <p:cNvSpPr>
            <a:spLocks noGrp="1" noChangeArrowheads="1"/>
          </p:cNvSpPr>
          <p:nvPr>
            <p:ph type="body" idx="1"/>
          </p:nvPr>
        </p:nvSpPr>
        <p:spPr>
          <a:xfrm>
            <a:off x="808830" y="1987465"/>
            <a:ext cx="9840914" cy="4114800"/>
          </a:xfrm>
        </p:spPr>
        <p:txBody>
          <a:bodyPr/>
          <a:lstStyle/>
          <a:p>
            <a:r>
              <a:rPr lang="en-US" dirty="0"/>
              <a:t>Bad aggregation graph: diameter O(n)</a:t>
            </a:r>
          </a:p>
          <a:p>
            <a:endParaRPr lang="en-US" dirty="0"/>
          </a:p>
          <a:p>
            <a:endParaRPr lang="en-US" dirty="0"/>
          </a:p>
          <a:p>
            <a:endParaRPr lang="en-US" dirty="0"/>
          </a:p>
          <a:p>
            <a:r>
              <a:rPr lang="en-US" dirty="0"/>
              <a:t>Astrolabe version: </a:t>
            </a:r>
            <a:r>
              <a:rPr lang="en-US" dirty="0" err="1"/>
              <a:t>diameter</a:t>
            </a:r>
            <a:r>
              <a:rPr lang="en-US" dirty="0" err="1">
                <a:sym typeface="Symbol" pitchFamily="18" charset="2"/>
              </a:rPr>
              <a:t>O</a:t>
            </a:r>
            <a:r>
              <a:rPr lang="en-US" dirty="0">
                <a:sym typeface="Symbol" pitchFamily="18" charset="2"/>
              </a:rPr>
              <a:t>(</a:t>
            </a:r>
            <a:r>
              <a:rPr lang="en-US" dirty="0"/>
              <a:t>log(n))</a:t>
            </a:r>
          </a:p>
        </p:txBody>
      </p:sp>
      <p:sp>
        <p:nvSpPr>
          <p:cNvPr id="159847" name="Text Box 103"/>
          <p:cNvSpPr txBox="1">
            <a:spLocks noChangeArrowheads="1"/>
          </p:cNvSpPr>
          <p:nvPr/>
        </p:nvSpPr>
        <p:spPr bwMode="auto">
          <a:xfrm>
            <a:off x="4953000" y="3124200"/>
            <a:ext cx="5562600" cy="304800"/>
          </a:xfrm>
          <a:prstGeom prst="rect">
            <a:avLst/>
          </a:prstGeom>
          <a:noFill/>
          <a:ln w="9525">
            <a:noFill/>
            <a:miter lim="800000"/>
            <a:headEnd/>
            <a:tailEnd/>
          </a:ln>
          <a:effectLst/>
        </p:spPr>
        <p:txBody>
          <a:bodyPr>
            <a:spAutoFit/>
          </a:bodyPr>
          <a:lstStyle/>
          <a:p>
            <a:pPr>
              <a:spcBef>
                <a:spcPct val="50000"/>
              </a:spcBef>
            </a:pPr>
            <a:r>
              <a:rPr lang="en-US" sz="1400" b="1"/>
              <a:t>H – G – E – F – B – A – C – D – L – K – I – J – N – M – O – P</a:t>
            </a:r>
          </a:p>
        </p:txBody>
      </p:sp>
      <p:pic>
        <p:nvPicPr>
          <p:cNvPr id="159849" name="Picture 105"/>
          <p:cNvPicPr>
            <a:picLocks noChangeAspect="1" noChangeArrowheads="1"/>
          </p:cNvPicPr>
          <p:nvPr/>
        </p:nvPicPr>
        <p:blipFill>
          <a:blip r:embed="rId2"/>
          <a:srcRect/>
          <a:stretch>
            <a:fillRect/>
          </a:stretch>
        </p:blipFill>
        <p:spPr bwMode="auto">
          <a:xfrm>
            <a:off x="1828800" y="4648201"/>
            <a:ext cx="2895600" cy="1292225"/>
          </a:xfrm>
          <a:prstGeom prst="rect">
            <a:avLst/>
          </a:prstGeom>
          <a:noFill/>
          <a:ln w="9525">
            <a:noFill/>
            <a:miter lim="800000"/>
            <a:headEnd/>
            <a:tailEnd/>
          </a:ln>
          <a:effectLst/>
        </p:spPr>
      </p:pic>
      <p:grpSp>
        <p:nvGrpSpPr>
          <p:cNvPr id="2" name="Group 122"/>
          <p:cNvGrpSpPr>
            <a:grpSpLocks/>
          </p:cNvGrpSpPr>
          <p:nvPr/>
        </p:nvGrpSpPr>
        <p:grpSpPr bwMode="auto">
          <a:xfrm rot="-5400000" flipH="1" flipV="1">
            <a:off x="5684838" y="4540250"/>
            <a:ext cx="1155700" cy="1828800"/>
            <a:chOff x="3064" y="2880"/>
            <a:chExt cx="728" cy="1152"/>
          </a:xfrm>
        </p:grpSpPr>
        <p:sp>
          <p:nvSpPr>
            <p:cNvPr id="159850" name="Text Box 106"/>
            <p:cNvSpPr txBox="1">
              <a:spLocks noChangeArrowheads="1"/>
            </p:cNvSpPr>
            <p:nvPr/>
          </p:nvSpPr>
          <p:spPr bwMode="auto">
            <a:xfrm>
              <a:off x="3264" y="2880"/>
              <a:ext cx="480" cy="231"/>
            </a:xfrm>
            <a:prstGeom prst="rect">
              <a:avLst/>
            </a:prstGeom>
            <a:noFill/>
            <a:ln w="9525">
              <a:noFill/>
              <a:miter lim="800000"/>
              <a:headEnd/>
              <a:tailEnd/>
            </a:ln>
            <a:effectLst/>
          </p:spPr>
          <p:txBody>
            <a:bodyPr>
              <a:spAutoFit/>
            </a:bodyPr>
            <a:lstStyle/>
            <a:p>
              <a:pPr>
                <a:spcBef>
                  <a:spcPct val="50000"/>
                </a:spcBef>
              </a:pPr>
              <a:r>
                <a:rPr lang="en-US"/>
                <a:t>A – B</a:t>
              </a:r>
            </a:p>
          </p:txBody>
        </p:sp>
        <p:sp>
          <p:nvSpPr>
            <p:cNvPr id="159851" name="Text Box 107"/>
            <p:cNvSpPr txBox="1">
              <a:spLocks noChangeArrowheads="1"/>
            </p:cNvSpPr>
            <p:nvPr/>
          </p:nvSpPr>
          <p:spPr bwMode="auto">
            <a:xfrm>
              <a:off x="3264" y="3120"/>
              <a:ext cx="480" cy="231"/>
            </a:xfrm>
            <a:prstGeom prst="rect">
              <a:avLst/>
            </a:prstGeom>
            <a:noFill/>
            <a:ln w="9525">
              <a:noFill/>
              <a:miter lim="800000"/>
              <a:headEnd/>
              <a:tailEnd/>
            </a:ln>
            <a:effectLst/>
          </p:spPr>
          <p:txBody>
            <a:bodyPr>
              <a:spAutoFit/>
            </a:bodyPr>
            <a:lstStyle/>
            <a:p>
              <a:pPr>
                <a:spcBef>
                  <a:spcPct val="50000"/>
                </a:spcBef>
              </a:pPr>
              <a:r>
                <a:rPr lang="en-US"/>
                <a:t>C – D</a:t>
              </a:r>
            </a:p>
          </p:txBody>
        </p:sp>
        <p:sp>
          <p:nvSpPr>
            <p:cNvPr id="159852" name="Text Box 108"/>
            <p:cNvSpPr txBox="1">
              <a:spLocks noChangeArrowheads="1"/>
            </p:cNvSpPr>
            <p:nvPr/>
          </p:nvSpPr>
          <p:spPr bwMode="auto">
            <a:xfrm>
              <a:off x="3312" y="3561"/>
              <a:ext cx="480" cy="231"/>
            </a:xfrm>
            <a:prstGeom prst="rect">
              <a:avLst/>
            </a:prstGeom>
            <a:noFill/>
            <a:ln w="9525">
              <a:noFill/>
              <a:miter lim="800000"/>
              <a:headEnd/>
              <a:tailEnd/>
            </a:ln>
            <a:effectLst/>
          </p:spPr>
          <p:txBody>
            <a:bodyPr>
              <a:spAutoFit/>
            </a:bodyPr>
            <a:lstStyle/>
            <a:p>
              <a:pPr>
                <a:spcBef>
                  <a:spcPct val="50000"/>
                </a:spcBef>
              </a:pPr>
              <a:r>
                <a:rPr lang="en-US"/>
                <a:t>E – F</a:t>
              </a:r>
            </a:p>
          </p:txBody>
        </p:sp>
        <p:sp>
          <p:nvSpPr>
            <p:cNvPr id="159853" name="Text Box 109"/>
            <p:cNvSpPr txBox="1">
              <a:spLocks noChangeArrowheads="1"/>
            </p:cNvSpPr>
            <p:nvPr/>
          </p:nvSpPr>
          <p:spPr bwMode="auto">
            <a:xfrm>
              <a:off x="3312" y="3801"/>
              <a:ext cx="480" cy="231"/>
            </a:xfrm>
            <a:prstGeom prst="rect">
              <a:avLst/>
            </a:prstGeom>
            <a:noFill/>
            <a:ln w="9525">
              <a:noFill/>
              <a:miter lim="800000"/>
              <a:headEnd/>
              <a:tailEnd/>
            </a:ln>
            <a:effectLst/>
          </p:spPr>
          <p:txBody>
            <a:bodyPr>
              <a:spAutoFit/>
            </a:bodyPr>
            <a:lstStyle/>
            <a:p>
              <a:pPr>
                <a:spcBef>
                  <a:spcPct val="50000"/>
                </a:spcBef>
              </a:pPr>
              <a:r>
                <a:rPr lang="en-US"/>
                <a:t>G – H</a:t>
              </a:r>
            </a:p>
          </p:txBody>
        </p:sp>
        <p:sp>
          <p:nvSpPr>
            <p:cNvPr id="159858" name="Freeform 114"/>
            <p:cNvSpPr>
              <a:spLocks/>
            </p:cNvSpPr>
            <p:nvPr/>
          </p:nvSpPr>
          <p:spPr bwMode="auto">
            <a:xfrm>
              <a:off x="3064" y="2976"/>
              <a:ext cx="296" cy="720"/>
            </a:xfrm>
            <a:custGeom>
              <a:avLst/>
              <a:gdLst/>
              <a:ahLst/>
              <a:cxnLst>
                <a:cxn ang="0">
                  <a:pos x="248" y="0"/>
                </a:cxn>
                <a:cxn ang="0">
                  <a:pos x="8" y="336"/>
                </a:cxn>
                <a:cxn ang="0">
                  <a:pos x="296" y="720"/>
                </a:cxn>
              </a:cxnLst>
              <a:rect l="0" t="0" r="r" b="b"/>
              <a:pathLst>
                <a:path w="296" h="720">
                  <a:moveTo>
                    <a:pt x="248" y="0"/>
                  </a:moveTo>
                  <a:cubicBezTo>
                    <a:pt x="124" y="108"/>
                    <a:pt x="0" y="216"/>
                    <a:pt x="8" y="336"/>
                  </a:cubicBezTo>
                  <a:cubicBezTo>
                    <a:pt x="16" y="456"/>
                    <a:pt x="156" y="588"/>
                    <a:pt x="296" y="720"/>
                  </a:cubicBezTo>
                </a:path>
              </a:pathLst>
            </a:custGeom>
            <a:noFill/>
            <a:ln w="19050" cmpd="sng">
              <a:solidFill>
                <a:schemeClr val="tx1"/>
              </a:solidFill>
              <a:round/>
              <a:headEnd/>
              <a:tailEnd/>
            </a:ln>
            <a:effectLst/>
          </p:spPr>
          <p:txBody>
            <a:bodyPr/>
            <a:lstStyle/>
            <a:p>
              <a:endParaRPr lang="en-US"/>
            </a:p>
          </p:txBody>
        </p:sp>
        <p:sp>
          <p:nvSpPr>
            <p:cNvPr id="159859" name="Freeform 115"/>
            <p:cNvSpPr>
              <a:spLocks/>
            </p:cNvSpPr>
            <p:nvPr/>
          </p:nvSpPr>
          <p:spPr bwMode="auto">
            <a:xfrm>
              <a:off x="3216" y="2976"/>
              <a:ext cx="96" cy="240"/>
            </a:xfrm>
            <a:custGeom>
              <a:avLst/>
              <a:gdLst/>
              <a:ahLst/>
              <a:cxnLst>
                <a:cxn ang="0">
                  <a:pos x="96" y="0"/>
                </a:cxn>
                <a:cxn ang="0">
                  <a:pos x="0" y="144"/>
                </a:cxn>
                <a:cxn ang="0">
                  <a:pos x="96" y="240"/>
                </a:cxn>
              </a:cxnLst>
              <a:rect l="0" t="0" r="r" b="b"/>
              <a:pathLst>
                <a:path w="96" h="240">
                  <a:moveTo>
                    <a:pt x="96" y="0"/>
                  </a:moveTo>
                  <a:cubicBezTo>
                    <a:pt x="48" y="52"/>
                    <a:pt x="0" y="104"/>
                    <a:pt x="0" y="144"/>
                  </a:cubicBezTo>
                  <a:cubicBezTo>
                    <a:pt x="0" y="184"/>
                    <a:pt x="48" y="212"/>
                    <a:pt x="96" y="240"/>
                  </a:cubicBezTo>
                </a:path>
              </a:pathLst>
            </a:custGeom>
            <a:noFill/>
            <a:ln w="19050" cmpd="sng">
              <a:solidFill>
                <a:schemeClr val="tx1"/>
              </a:solidFill>
              <a:round/>
              <a:headEnd/>
              <a:tailEnd/>
            </a:ln>
            <a:effectLst/>
          </p:spPr>
          <p:txBody>
            <a:bodyPr/>
            <a:lstStyle/>
            <a:p>
              <a:endParaRPr lang="en-US"/>
            </a:p>
          </p:txBody>
        </p:sp>
        <p:sp>
          <p:nvSpPr>
            <p:cNvPr id="159862" name="Freeform 118"/>
            <p:cNvSpPr>
              <a:spLocks/>
            </p:cNvSpPr>
            <p:nvPr/>
          </p:nvSpPr>
          <p:spPr bwMode="auto">
            <a:xfrm>
              <a:off x="3264" y="3696"/>
              <a:ext cx="96" cy="240"/>
            </a:xfrm>
            <a:custGeom>
              <a:avLst/>
              <a:gdLst/>
              <a:ahLst/>
              <a:cxnLst>
                <a:cxn ang="0">
                  <a:pos x="96" y="0"/>
                </a:cxn>
                <a:cxn ang="0">
                  <a:pos x="0" y="144"/>
                </a:cxn>
                <a:cxn ang="0">
                  <a:pos x="96" y="240"/>
                </a:cxn>
              </a:cxnLst>
              <a:rect l="0" t="0" r="r" b="b"/>
              <a:pathLst>
                <a:path w="96" h="240">
                  <a:moveTo>
                    <a:pt x="96" y="0"/>
                  </a:moveTo>
                  <a:cubicBezTo>
                    <a:pt x="48" y="52"/>
                    <a:pt x="0" y="104"/>
                    <a:pt x="0" y="144"/>
                  </a:cubicBezTo>
                  <a:cubicBezTo>
                    <a:pt x="0" y="184"/>
                    <a:pt x="48" y="212"/>
                    <a:pt x="96" y="240"/>
                  </a:cubicBezTo>
                </a:path>
              </a:pathLst>
            </a:custGeom>
            <a:noFill/>
            <a:ln w="19050" cmpd="sng">
              <a:solidFill>
                <a:schemeClr val="tx1"/>
              </a:solidFill>
              <a:round/>
              <a:headEnd/>
              <a:tailEnd/>
            </a:ln>
            <a:effectLst/>
          </p:spPr>
          <p:txBody>
            <a:bodyPr/>
            <a:lstStyle/>
            <a:p>
              <a:endParaRPr lang="en-US"/>
            </a:p>
          </p:txBody>
        </p:sp>
      </p:grpSp>
      <p:grpSp>
        <p:nvGrpSpPr>
          <p:cNvPr id="3" name="Group 123"/>
          <p:cNvGrpSpPr>
            <a:grpSpLocks/>
          </p:cNvGrpSpPr>
          <p:nvPr/>
        </p:nvGrpSpPr>
        <p:grpSpPr bwMode="auto">
          <a:xfrm rot="16200000" flipH="1">
            <a:off x="8077994" y="4737894"/>
            <a:ext cx="1384300" cy="1814512"/>
            <a:chOff x="4024" y="2880"/>
            <a:chExt cx="872" cy="1143"/>
          </a:xfrm>
        </p:grpSpPr>
        <p:sp>
          <p:nvSpPr>
            <p:cNvPr id="159854" name="Text Box 110"/>
            <p:cNvSpPr txBox="1">
              <a:spLocks noChangeArrowheads="1"/>
            </p:cNvSpPr>
            <p:nvPr/>
          </p:nvSpPr>
          <p:spPr bwMode="auto">
            <a:xfrm>
              <a:off x="4272" y="2880"/>
              <a:ext cx="480" cy="231"/>
            </a:xfrm>
            <a:prstGeom prst="rect">
              <a:avLst/>
            </a:prstGeom>
            <a:noFill/>
            <a:ln w="9525">
              <a:noFill/>
              <a:miter lim="800000"/>
              <a:headEnd/>
              <a:tailEnd/>
            </a:ln>
            <a:effectLst/>
          </p:spPr>
          <p:txBody>
            <a:bodyPr>
              <a:spAutoFit/>
            </a:bodyPr>
            <a:lstStyle/>
            <a:p>
              <a:pPr>
                <a:spcBef>
                  <a:spcPct val="50000"/>
                </a:spcBef>
              </a:pPr>
              <a:r>
                <a:rPr lang="en-US"/>
                <a:t>I – J</a:t>
              </a:r>
            </a:p>
          </p:txBody>
        </p:sp>
        <p:sp>
          <p:nvSpPr>
            <p:cNvPr id="159855" name="Text Box 111"/>
            <p:cNvSpPr txBox="1">
              <a:spLocks noChangeArrowheads="1"/>
            </p:cNvSpPr>
            <p:nvPr/>
          </p:nvSpPr>
          <p:spPr bwMode="auto">
            <a:xfrm>
              <a:off x="4272" y="3120"/>
              <a:ext cx="480" cy="231"/>
            </a:xfrm>
            <a:prstGeom prst="rect">
              <a:avLst/>
            </a:prstGeom>
            <a:noFill/>
            <a:ln w="9525">
              <a:noFill/>
              <a:miter lim="800000"/>
              <a:headEnd/>
              <a:tailEnd/>
            </a:ln>
            <a:effectLst/>
          </p:spPr>
          <p:txBody>
            <a:bodyPr>
              <a:spAutoFit/>
            </a:bodyPr>
            <a:lstStyle/>
            <a:p>
              <a:pPr>
                <a:spcBef>
                  <a:spcPct val="50000"/>
                </a:spcBef>
              </a:pPr>
              <a:r>
                <a:rPr lang="en-US"/>
                <a:t>K – L</a:t>
              </a:r>
            </a:p>
          </p:txBody>
        </p:sp>
        <p:sp>
          <p:nvSpPr>
            <p:cNvPr id="159856" name="Text Box 112"/>
            <p:cNvSpPr txBox="1">
              <a:spLocks noChangeArrowheads="1"/>
            </p:cNvSpPr>
            <p:nvPr/>
          </p:nvSpPr>
          <p:spPr bwMode="auto">
            <a:xfrm>
              <a:off x="4272" y="3552"/>
              <a:ext cx="624" cy="231"/>
            </a:xfrm>
            <a:prstGeom prst="rect">
              <a:avLst/>
            </a:prstGeom>
            <a:noFill/>
            <a:ln w="9525">
              <a:noFill/>
              <a:miter lim="800000"/>
              <a:headEnd/>
              <a:tailEnd/>
            </a:ln>
            <a:effectLst/>
          </p:spPr>
          <p:txBody>
            <a:bodyPr>
              <a:spAutoFit/>
            </a:bodyPr>
            <a:lstStyle/>
            <a:p>
              <a:pPr>
                <a:spcBef>
                  <a:spcPct val="50000"/>
                </a:spcBef>
              </a:pPr>
              <a:r>
                <a:rPr lang="en-US"/>
                <a:t> M – N</a:t>
              </a:r>
            </a:p>
          </p:txBody>
        </p:sp>
        <p:sp>
          <p:nvSpPr>
            <p:cNvPr id="159857" name="Text Box 113"/>
            <p:cNvSpPr txBox="1">
              <a:spLocks noChangeArrowheads="1"/>
            </p:cNvSpPr>
            <p:nvPr/>
          </p:nvSpPr>
          <p:spPr bwMode="auto">
            <a:xfrm>
              <a:off x="4272" y="3792"/>
              <a:ext cx="576" cy="231"/>
            </a:xfrm>
            <a:prstGeom prst="rect">
              <a:avLst/>
            </a:prstGeom>
            <a:noFill/>
            <a:ln w="9525">
              <a:noFill/>
              <a:miter lim="800000"/>
              <a:headEnd/>
              <a:tailEnd/>
            </a:ln>
            <a:effectLst/>
          </p:spPr>
          <p:txBody>
            <a:bodyPr>
              <a:spAutoFit/>
            </a:bodyPr>
            <a:lstStyle/>
            <a:p>
              <a:pPr>
                <a:spcBef>
                  <a:spcPct val="50000"/>
                </a:spcBef>
              </a:pPr>
              <a:r>
                <a:rPr lang="en-US"/>
                <a:t>O – P</a:t>
              </a:r>
            </a:p>
          </p:txBody>
        </p:sp>
        <p:sp>
          <p:nvSpPr>
            <p:cNvPr id="159860" name="Freeform 116"/>
            <p:cNvSpPr>
              <a:spLocks/>
            </p:cNvSpPr>
            <p:nvPr/>
          </p:nvSpPr>
          <p:spPr bwMode="auto">
            <a:xfrm>
              <a:off x="4024" y="2976"/>
              <a:ext cx="296" cy="720"/>
            </a:xfrm>
            <a:custGeom>
              <a:avLst/>
              <a:gdLst/>
              <a:ahLst/>
              <a:cxnLst>
                <a:cxn ang="0">
                  <a:pos x="248" y="0"/>
                </a:cxn>
                <a:cxn ang="0">
                  <a:pos x="8" y="336"/>
                </a:cxn>
                <a:cxn ang="0">
                  <a:pos x="296" y="720"/>
                </a:cxn>
              </a:cxnLst>
              <a:rect l="0" t="0" r="r" b="b"/>
              <a:pathLst>
                <a:path w="296" h="720">
                  <a:moveTo>
                    <a:pt x="248" y="0"/>
                  </a:moveTo>
                  <a:cubicBezTo>
                    <a:pt x="124" y="108"/>
                    <a:pt x="0" y="216"/>
                    <a:pt x="8" y="336"/>
                  </a:cubicBezTo>
                  <a:cubicBezTo>
                    <a:pt x="16" y="456"/>
                    <a:pt x="156" y="588"/>
                    <a:pt x="296" y="720"/>
                  </a:cubicBezTo>
                </a:path>
              </a:pathLst>
            </a:custGeom>
            <a:noFill/>
            <a:ln w="19050" cmpd="sng">
              <a:solidFill>
                <a:schemeClr val="tx1"/>
              </a:solidFill>
              <a:round/>
              <a:headEnd/>
              <a:tailEnd/>
            </a:ln>
            <a:effectLst/>
          </p:spPr>
          <p:txBody>
            <a:bodyPr/>
            <a:lstStyle/>
            <a:p>
              <a:endParaRPr lang="en-US"/>
            </a:p>
          </p:txBody>
        </p:sp>
        <p:sp>
          <p:nvSpPr>
            <p:cNvPr id="159861" name="Freeform 117"/>
            <p:cNvSpPr>
              <a:spLocks/>
            </p:cNvSpPr>
            <p:nvPr/>
          </p:nvSpPr>
          <p:spPr bwMode="auto">
            <a:xfrm>
              <a:off x="4176" y="2976"/>
              <a:ext cx="96" cy="240"/>
            </a:xfrm>
            <a:custGeom>
              <a:avLst/>
              <a:gdLst/>
              <a:ahLst/>
              <a:cxnLst>
                <a:cxn ang="0">
                  <a:pos x="96" y="0"/>
                </a:cxn>
                <a:cxn ang="0">
                  <a:pos x="0" y="144"/>
                </a:cxn>
                <a:cxn ang="0">
                  <a:pos x="96" y="240"/>
                </a:cxn>
              </a:cxnLst>
              <a:rect l="0" t="0" r="r" b="b"/>
              <a:pathLst>
                <a:path w="96" h="240">
                  <a:moveTo>
                    <a:pt x="96" y="0"/>
                  </a:moveTo>
                  <a:cubicBezTo>
                    <a:pt x="48" y="52"/>
                    <a:pt x="0" y="104"/>
                    <a:pt x="0" y="144"/>
                  </a:cubicBezTo>
                  <a:cubicBezTo>
                    <a:pt x="0" y="184"/>
                    <a:pt x="48" y="212"/>
                    <a:pt x="96" y="240"/>
                  </a:cubicBezTo>
                </a:path>
              </a:pathLst>
            </a:custGeom>
            <a:noFill/>
            <a:ln w="19050" cmpd="sng">
              <a:solidFill>
                <a:schemeClr val="tx1"/>
              </a:solidFill>
              <a:round/>
              <a:headEnd/>
              <a:tailEnd/>
            </a:ln>
            <a:effectLst/>
          </p:spPr>
          <p:txBody>
            <a:bodyPr/>
            <a:lstStyle/>
            <a:p>
              <a:endParaRPr lang="en-US"/>
            </a:p>
          </p:txBody>
        </p:sp>
        <p:sp>
          <p:nvSpPr>
            <p:cNvPr id="159863" name="Freeform 119"/>
            <p:cNvSpPr>
              <a:spLocks/>
            </p:cNvSpPr>
            <p:nvPr/>
          </p:nvSpPr>
          <p:spPr bwMode="auto">
            <a:xfrm>
              <a:off x="4224" y="3696"/>
              <a:ext cx="96" cy="240"/>
            </a:xfrm>
            <a:custGeom>
              <a:avLst/>
              <a:gdLst/>
              <a:ahLst/>
              <a:cxnLst>
                <a:cxn ang="0">
                  <a:pos x="96" y="0"/>
                </a:cxn>
                <a:cxn ang="0">
                  <a:pos x="0" y="144"/>
                </a:cxn>
                <a:cxn ang="0">
                  <a:pos x="96" y="240"/>
                </a:cxn>
              </a:cxnLst>
              <a:rect l="0" t="0" r="r" b="b"/>
              <a:pathLst>
                <a:path w="96" h="240">
                  <a:moveTo>
                    <a:pt x="96" y="0"/>
                  </a:moveTo>
                  <a:cubicBezTo>
                    <a:pt x="48" y="52"/>
                    <a:pt x="0" y="104"/>
                    <a:pt x="0" y="144"/>
                  </a:cubicBezTo>
                  <a:cubicBezTo>
                    <a:pt x="0" y="184"/>
                    <a:pt x="48" y="212"/>
                    <a:pt x="96" y="240"/>
                  </a:cubicBezTo>
                </a:path>
              </a:pathLst>
            </a:custGeom>
            <a:noFill/>
            <a:ln w="19050" cmpd="sng">
              <a:solidFill>
                <a:schemeClr val="tx1"/>
              </a:solidFill>
              <a:round/>
              <a:headEnd/>
              <a:tailEnd/>
            </a:ln>
            <a:effectLst/>
          </p:spPr>
          <p:txBody>
            <a:bodyPr/>
            <a:lstStyle/>
            <a:p>
              <a:endParaRPr lang="en-US"/>
            </a:p>
          </p:txBody>
        </p:sp>
      </p:grpSp>
      <p:sp>
        <p:nvSpPr>
          <p:cNvPr id="159865" name="Freeform 121"/>
          <p:cNvSpPr>
            <a:spLocks/>
          </p:cNvSpPr>
          <p:nvPr/>
        </p:nvSpPr>
        <p:spPr bwMode="auto">
          <a:xfrm>
            <a:off x="7024688" y="4648200"/>
            <a:ext cx="990600" cy="685800"/>
          </a:xfrm>
          <a:custGeom>
            <a:avLst/>
            <a:gdLst/>
            <a:ahLst/>
            <a:cxnLst>
              <a:cxn ang="0">
                <a:pos x="0" y="248"/>
              </a:cxn>
              <a:cxn ang="0">
                <a:pos x="480" y="8"/>
              </a:cxn>
              <a:cxn ang="0">
                <a:pos x="912" y="296"/>
              </a:cxn>
            </a:cxnLst>
            <a:rect l="0" t="0" r="r" b="b"/>
            <a:pathLst>
              <a:path w="912" h="296">
                <a:moveTo>
                  <a:pt x="0" y="248"/>
                </a:moveTo>
                <a:cubicBezTo>
                  <a:pt x="164" y="124"/>
                  <a:pt x="328" y="0"/>
                  <a:pt x="480" y="8"/>
                </a:cubicBezTo>
                <a:cubicBezTo>
                  <a:pt x="632" y="16"/>
                  <a:pt x="772" y="156"/>
                  <a:pt x="912" y="296"/>
                </a:cubicBezTo>
              </a:path>
            </a:pathLst>
          </a:custGeom>
          <a:noFill/>
          <a:ln w="19050" cmpd="sng">
            <a:solidFill>
              <a:schemeClr val="tx1"/>
            </a:solidFill>
            <a:round/>
            <a:headEnd/>
            <a:tailEnd/>
          </a:ln>
          <a:effectLst/>
        </p:spPr>
        <p:txBody>
          <a:bodyPr/>
          <a:lstStyle/>
          <a:p>
            <a:endParaRPr lang="en-US"/>
          </a:p>
        </p:txBody>
      </p:sp>
      <p:pic>
        <p:nvPicPr>
          <p:cNvPr id="159869" name="Picture 125"/>
          <p:cNvPicPr>
            <a:picLocks noChangeAspect="1" noChangeArrowheads="1"/>
          </p:cNvPicPr>
          <p:nvPr/>
        </p:nvPicPr>
        <p:blipFill>
          <a:blip r:embed="rId3"/>
          <a:srcRect/>
          <a:stretch>
            <a:fillRect/>
          </a:stretch>
        </p:blipFill>
        <p:spPr bwMode="auto">
          <a:xfrm>
            <a:off x="1828800" y="2667000"/>
            <a:ext cx="2863850" cy="1303338"/>
          </a:xfrm>
          <a:prstGeom prst="rect">
            <a:avLst/>
          </a:prstGeom>
          <a:noFill/>
          <a:ln w="9525">
            <a:noFill/>
            <a:miter lim="800000"/>
            <a:headEnd/>
            <a:tailEnd/>
          </a:ln>
          <a:effectLst/>
        </p:spPr>
      </p:pic>
    </p:spTree>
    <p:extLst>
      <p:ext uri="{BB962C8B-B14F-4D97-AF65-F5344CB8AC3E}">
        <p14:creationId xmlns:p14="http://schemas.microsoft.com/office/powerpoint/2010/main" val="323688989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we fixed that</a:t>
            </a:r>
            <a:endParaRPr lang="en-US" dirty="0"/>
          </a:p>
        </p:txBody>
      </p:sp>
      <p:sp>
        <p:nvSpPr>
          <p:cNvPr id="3" name="Content Placeholder 2"/>
          <p:cNvSpPr>
            <a:spLocks noGrp="1"/>
          </p:cNvSpPr>
          <p:nvPr>
            <p:ph idx="1"/>
          </p:nvPr>
        </p:nvSpPr>
        <p:spPr/>
        <p:txBody>
          <a:bodyPr/>
          <a:lstStyle/>
          <a:p>
            <a:r>
              <a:rPr lang="en-US" dirty="0" smtClean="0"/>
              <a:t>But then they had another idea.</a:t>
            </a:r>
          </a:p>
          <a:p>
            <a:endParaRPr lang="en-US" dirty="0"/>
          </a:p>
          <a:p>
            <a:r>
              <a:rPr lang="en-US" dirty="0" smtClean="0"/>
              <a:t>Recall how UDP multicast was used to speed up urgent notifications with Bimodal Multicast.</a:t>
            </a:r>
          </a:p>
          <a:p>
            <a:endParaRPr lang="en-US" dirty="0"/>
          </a:p>
          <a:p>
            <a:r>
              <a:rPr lang="en-US" dirty="0" smtClean="0"/>
              <a:t>Could something like that be used </a:t>
            </a:r>
            <a:r>
              <a:rPr lang="en-US" dirty="0" smtClean="0"/>
              <a:t>to speed up Astrolabe?</a:t>
            </a:r>
            <a:endParaRPr lang="en-US" dirty="0"/>
          </a:p>
        </p:txBody>
      </p:sp>
      <p:sp>
        <p:nvSpPr>
          <p:cNvPr id="4" name="Footer Placeholder 3"/>
          <p:cNvSpPr>
            <a:spLocks noGrp="1"/>
          </p:cNvSpPr>
          <p:nvPr>
            <p:ph type="ftr" sz="quarter" idx="11"/>
          </p:nvPr>
        </p:nvSpPr>
        <p:spPr/>
        <p:txBody>
          <a:bodyPr/>
          <a:lstStyle/>
          <a:p>
            <a:r>
              <a:rPr lang="en-US" smtClean="0"/>
              <a:t>CS5412 Cloud Computing, Spring 2022</a:t>
            </a:r>
            <a:endParaRPr lang="en-US"/>
          </a:p>
        </p:txBody>
      </p:sp>
      <p:sp>
        <p:nvSpPr>
          <p:cNvPr id="5" name="Slide Number Placeholder 4"/>
          <p:cNvSpPr>
            <a:spLocks noGrp="1"/>
          </p:cNvSpPr>
          <p:nvPr>
            <p:ph type="sldNum" sz="quarter" idx="12"/>
          </p:nvPr>
        </p:nvSpPr>
        <p:spPr/>
        <p:txBody>
          <a:bodyPr/>
          <a:lstStyle/>
          <a:p>
            <a:fld id="{3C974458-8A97-4835-BF79-1FB6D7856C21}" type="slidenum">
              <a:rPr lang="en-US" smtClean="0"/>
              <a:t>34</a:t>
            </a:fld>
            <a:endParaRPr lang="en-US"/>
          </a:p>
        </p:txBody>
      </p:sp>
    </p:spTree>
    <p:extLst>
      <p:ext uri="{BB962C8B-B14F-4D97-AF65-F5344CB8AC3E}">
        <p14:creationId xmlns:p14="http://schemas.microsoft.com/office/powerpoint/2010/main" val="42501619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C8428-4FA3-42EE-9B56-8AA5F7118EAD}"/>
              </a:ext>
            </a:extLst>
          </p:cNvPr>
          <p:cNvSpPr>
            <a:spLocks noGrp="1"/>
          </p:cNvSpPr>
          <p:nvPr>
            <p:ph type="title"/>
          </p:nvPr>
        </p:nvSpPr>
        <p:spPr/>
        <p:txBody>
          <a:bodyPr/>
          <a:lstStyle/>
          <a:p>
            <a:r>
              <a:rPr lang="en-US" dirty="0"/>
              <a:t>Information Space perspective</a:t>
            </a:r>
          </a:p>
        </p:txBody>
      </p:sp>
      <p:sp>
        <p:nvSpPr>
          <p:cNvPr id="3" name="Content Placeholder 2">
            <a:extLst>
              <a:ext uri="{FF2B5EF4-FFF2-40B4-BE49-F238E27FC236}">
                <a16:creationId xmlns:a16="http://schemas.microsoft.com/office/drawing/2014/main" id="{2C4386ED-5919-49AF-89A0-B73669ECEF66}"/>
              </a:ext>
            </a:extLst>
          </p:cNvPr>
          <p:cNvSpPr>
            <a:spLocks noGrp="1"/>
          </p:cNvSpPr>
          <p:nvPr>
            <p:ph idx="1"/>
          </p:nvPr>
        </p:nvSpPr>
        <p:spPr/>
        <p:txBody>
          <a:bodyPr/>
          <a:lstStyle/>
          <a:p>
            <a:r>
              <a:rPr lang="en-US" dirty="0"/>
              <a:t>UDP multicast causes a fast “all to most” exchange.  Then a few stragglers need to catch up in the next gossip round or two:</a:t>
            </a:r>
          </a:p>
          <a:p>
            <a:endParaRPr lang="en-US" dirty="0"/>
          </a:p>
          <a:p>
            <a:endParaRPr lang="en-US" dirty="0"/>
          </a:p>
          <a:p>
            <a:r>
              <a:rPr lang="en-US" dirty="0"/>
              <a:t>                                     In this UDP-multicast accelerated graph, we</a:t>
            </a:r>
            <a:br>
              <a:rPr lang="en-US" dirty="0"/>
            </a:br>
            <a:r>
              <a:rPr lang="en-US" dirty="0"/>
              <a:t>                                     get a very accelerated </a:t>
            </a:r>
            <a:r>
              <a:rPr lang="en-US" dirty="0" err="1"/>
              <a:t>covergence</a:t>
            </a:r>
            <a:endParaRPr lang="en-US" dirty="0"/>
          </a:p>
        </p:txBody>
      </p:sp>
      <p:sp>
        <p:nvSpPr>
          <p:cNvPr id="4" name="Footer Placeholder 3">
            <a:extLst>
              <a:ext uri="{FF2B5EF4-FFF2-40B4-BE49-F238E27FC236}">
                <a16:creationId xmlns:a16="http://schemas.microsoft.com/office/drawing/2014/main" id="{06F30AC2-3F44-4A70-B3E4-2331CF649083}"/>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1FC5070E-E18E-4C56-BB87-55314EF5EF30}"/>
              </a:ext>
            </a:extLst>
          </p:cNvPr>
          <p:cNvSpPr>
            <a:spLocks noGrp="1"/>
          </p:cNvSpPr>
          <p:nvPr>
            <p:ph type="sldNum" sz="quarter" idx="12"/>
          </p:nvPr>
        </p:nvSpPr>
        <p:spPr/>
        <p:txBody>
          <a:bodyPr/>
          <a:lstStyle/>
          <a:p>
            <a:fld id="{3C974458-8A97-4835-BF79-1FB6D7856C21}" type="slidenum">
              <a:rPr lang="en-US" smtClean="0"/>
              <a:t>35</a:t>
            </a:fld>
            <a:endParaRPr lang="en-US"/>
          </a:p>
        </p:txBody>
      </p:sp>
      <p:sp>
        <p:nvSpPr>
          <p:cNvPr id="7" name="TextBox 6">
            <a:extLst>
              <a:ext uri="{FF2B5EF4-FFF2-40B4-BE49-F238E27FC236}">
                <a16:creationId xmlns:a16="http://schemas.microsoft.com/office/drawing/2014/main" id="{061BBB6D-542C-40C0-969E-D8080F2E0099}"/>
              </a:ext>
            </a:extLst>
          </p:cNvPr>
          <p:cNvSpPr txBox="1"/>
          <p:nvPr/>
        </p:nvSpPr>
        <p:spPr>
          <a:xfrm>
            <a:off x="1820333" y="3068434"/>
            <a:ext cx="330200" cy="3539430"/>
          </a:xfrm>
          <a:prstGeom prst="rect">
            <a:avLst/>
          </a:prstGeom>
          <a:noFill/>
        </p:spPr>
        <p:txBody>
          <a:bodyPr wrap="square" rtlCol="0">
            <a:spAutoFit/>
          </a:bodyPr>
          <a:lstStyle/>
          <a:p>
            <a:r>
              <a:rPr lang="en-US" sz="1400" b="1" dirty="0"/>
              <a:t>A B C D E F G H I J K L M N O P</a:t>
            </a:r>
          </a:p>
        </p:txBody>
      </p:sp>
      <p:sp>
        <p:nvSpPr>
          <p:cNvPr id="8" name="TextBox 7">
            <a:extLst>
              <a:ext uri="{FF2B5EF4-FFF2-40B4-BE49-F238E27FC236}">
                <a16:creationId xmlns:a16="http://schemas.microsoft.com/office/drawing/2014/main" id="{230AE737-01F2-4D0A-9214-A28D7DE3ADD8}"/>
              </a:ext>
            </a:extLst>
          </p:cNvPr>
          <p:cNvSpPr txBox="1"/>
          <p:nvPr/>
        </p:nvSpPr>
        <p:spPr>
          <a:xfrm>
            <a:off x="2455333" y="3068434"/>
            <a:ext cx="330200" cy="3600986"/>
          </a:xfrm>
          <a:prstGeom prst="rect">
            <a:avLst/>
          </a:prstGeom>
          <a:noFill/>
        </p:spPr>
        <p:txBody>
          <a:bodyPr wrap="square" rtlCol="0">
            <a:spAutoFit/>
          </a:bodyPr>
          <a:lstStyle/>
          <a:p>
            <a:r>
              <a:rPr lang="en-US" sz="1400" b="1" dirty="0"/>
              <a:t>A </a:t>
            </a:r>
          </a:p>
          <a:p>
            <a:r>
              <a:rPr lang="en-US" sz="800" b="1" dirty="0"/>
              <a:t/>
            </a:r>
            <a:br>
              <a:rPr lang="en-US" sz="800" b="1" dirty="0"/>
            </a:br>
            <a:endParaRPr lang="en-US" sz="800" b="1" dirty="0"/>
          </a:p>
          <a:p>
            <a:r>
              <a:rPr lang="en-US" sz="1400" b="1" dirty="0"/>
              <a:t>C D E  </a:t>
            </a:r>
          </a:p>
          <a:p>
            <a:r>
              <a:rPr lang="en-US" sz="1400" b="1" dirty="0"/>
              <a:t> G H I J K L M N O P</a:t>
            </a:r>
          </a:p>
        </p:txBody>
      </p:sp>
      <p:cxnSp>
        <p:nvCxnSpPr>
          <p:cNvPr id="10" name="Straight Arrow Connector 9">
            <a:extLst>
              <a:ext uri="{FF2B5EF4-FFF2-40B4-BE49-F238E27FC236}">
                <a16:creationId xmlns:a16="http://schemas.microsoft.com/office/drawing/2014/main" id="{345E75F4-16A8-4654-A528-0498936F284E}"/>
              </a:ext>
            </a:extLst>
          </p:cNvPr>
          <p:cNvCxnSpPr/>
          <p:nvPr/>
        </p:nvCxnSpPr>
        <p:spPr>
          <a:xfrm flipV="1">
            <a:off x="2040467" y="3276600"/>
            <a:ext cx="499533" cy="1447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D5D349C6-783B-4837-BA89-3473900C79E2}"/>
              </a:ext>
            </a:extLst>
          </p:cNvPr>
          <p:cNvCxnSpPr>
            <a:cxnSpLocks/>
          </p:cNvCxnSpPr>
          <p:nvPr/>
        </p:nvCxnSpPr>
        <p:spPr>
          <a:xfrm flipV="1">
            <a:off x="2027766" y="3674533"/>
            <a:ext cx="512234" cy="1049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04AEBC4E-624C-4CEC-B58C-756DB0F347E2}"/>
              </a:ext>
            </a:extLst>
          </p:cNvPr>
          <p:cNvCxnSpPr>
            <a:cxnSpLocks/>
          </p:cNvCxnSpPr>
          <p:nvPr/>
        </p:nvCxnSpPr>
        <p:spPr>
          <a:xfrm flipV="1">
            <a:off x="2034116" y="3911600"/>
            <a:ext cx="518585" cy="812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81968C31-E447-450C-B934-746F036FB3A1}"/>
              </a:ext>
            </a:extLst>
          </p:cNvPr>
          <p:cNvCxnSpPr>
            <a:cxnSpLocks/>
          </p:cNvCxnSpPr>
          <p:nvPr/>
        </p:nvCxnSpPr>
        <p:spPr>
          <a:xfrm flipV="1">
            <a:off x="2055284" y="4123267"/>
            <a:ext cx="484716" cy="6011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B66B67DD-0ADC-49F3-8CBA-D6BD8E0013A8}"/>
              </a:ext>
            </a:extLst>
          </p:cNvPr>
          <p:cNvCxnSpPr>
            <a:cxnSpLocks/>
          </p:cNvCxnSpPr>
          <p:nvPr/>
        </p:nvCxnSpPr>
        <p:spPr>
          <a:xfrm flipV="1">
            <a:off x="2059518" y="4529667"/>
            <a:ext cx="480482" cy="1947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645BCCE3-4780-4AB8-947F-7F1F0AE3D0DC}"/>
              </a:ext>
            </a:extLst>
          </p:cNvPr>
          <p:cNvCxnSpPr>
            <a:cxnSpLocks/>
          </p:cNvCxnSpPr>
          <p:nvPr/>
        </p:nvCxnSpPr>
        <p:spPr>
          <a:xfrm>
            <a:off x="2065869" y="4720166"/>
            <a:ext cx="47413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380B4F94-54C7-420C-B6C9-172E03325C08}"/>
              </a:ext>
            </a:extLst>
          </p:cNvPr>
          <p:cNvCxnSpPr>
            <a:cxnSpLocks/>
          </p:cNvCxnSpPr>
          <p:nvPr/>
        </p:nvCxnSpPr>
        <p:spPr>
          <a:xfrm>
            <a:off x="2065867" y="4694767"/>
            <a:ext cx="474133" cy="2335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1BDF58DA-A93A-412B-BE21-AE13941044FC}"/>
              </a:ext>
            </a:extLst>
          </p:cNvPr>
          <p:cNvCxnSpPr>
            <a:cxnSpLocks/>
          </p:cNvCxnSpPr>
          <p:nvPr/>
        </p:nvCxnSpPr>
        <p:spPr>
          <a:xfrm>
            <a:off x="2040467" y="4736139"/>
            <a:ext cx="499533" cy="3933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A071158-C052-42BF-B052-370623503769}"/>
              </a:ext>
            </a:extLst>
          </p:cNvPr>
          <p:cNvCxnSpPr>
            <a:cxnSpLocks/>
          </p:cNvCxnSpPr>
          <p:nvPr/>
        </p:nvCxnSpPr>
        <p:spPr>
          <a:xfrm>
            <a:off x="2048934" y="4690534"/>
            <a:ext cx="491066" cy="6646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5E568631-8432-4581-A739-1BD6B4A2EF30}"/>
              </a:ext>
            </a:extLst>
          </p:cNvPr>
          <p:cNvCxnSpPr>
            <a:cxnSpLocks/>
          </p:cNvCxnSpPr>
          <p:nvPr/>
        </p:nvCxnSpPr>
        <p:spPr>
          <a:xfrm>
            <a:off x="2023533" y="4742575"/>
            <a:ext cx="516467" cy="8487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972FE560-1217-403B-B814-15A6534A2221}"/>
              </a:ext>
            </a:extLst>
          </p:cNvPr>
          <p:cNvCxnSpPr>
            <a:cxnSpLocks/>
          </p:cNvCxnSpPr>
          <p:nvPr/>
        </p:nvCxnSpPr>
        <p:spPr>
          <a:xfrm>
            <a:off x="2057401" y="4724400"/>
            <a:ext cx="482599" cy="10680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452C6074-416B-4A5A-8BFE-CB50CCF97C5E}"/>
              </a:ext>
            </a:extLst>
          </p:cNvPr>
          <p:cNvCxnSpPr>
            <a:cxnSpLocks/>
          </p:cNvCxnSpPr>
          <p:nvPr/>
        </p:nvCxnSpPr>
        <p:spPr>
          <a:xfrm>
            <a:off x="2074335" y="4749349"/>
            <a:ext cx="465665" cy="12526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2E3436D8-4EDD-4144-9001-2E5AC1218712}"/>
              </a:ext>
            </a:extLst>
          </p:cNvPr>
          <p:cNvCxnSpPr>
            <a:cxnSpLocks/>
          </p:cNvCxnSpPr>
          <p:nvPr/>
        </p:nvCxnSpPr>
        <p:spPr>
          <a:xfrm>
            <a:off x="2065868" y="4780519"/>
            <a:ext cx="480482" cy="14226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7B379AC6-3560-4C69-AECA-3BD5959DDA24}"/>
              </a:ext>
            </a:extLst>
          </p:cNvPr>
          <p:cNvCxnSpPr>
            <a:cxnSpLocks/>
          </p:cNvCxnSpPr>
          <p:nvPr/>
        </p:nvCxnSpPr>
        <p:spPr>
          <a:xfrm>
            <a:off x="2065867" y="4733488"/>
            <a:ext cx="493184" cy="16650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66C0B004-1A57-4DE8-8990-DD64C6361C07}"/>
              </a:ext>
            </a:extLst>
          </p:cNvPr>
          <p:cNvSpPr txBox="1"/>
          <p:nvPr/>
        </p:nvSpPr>
        <p:spPr>
          <a:xfrm>
            <a:off x="2844800" y="3969378"/>
            <a:ext cx="812800" cy="307777"/>
          </a:xfrm>
          <a:prstGeom prst="rect">
            <a:avLst/>
          </a:prstGeom>
          <a:noFill/>
        </p:spPr>
        <p:txBody>
          <a:bodyPr wrap="square" rtlCol="0">
            <a:spAutoFit/>
          </a:bodyPr>
          <a:lstStyle/>
          <a:p>
            <a:r>
              <a:rPr lang="en-US" sz="1400" b="1" dirty="0"/>
              <a:t>F       B</a:t>
            </a:r>
          </a:p>
        </p:txBody>
      </p:sp>
      <p:cxnSp>
        <p:nvCxnSpPr>
          <p:cNvPr id="39" name="Straight Arrow Connector 38">
            <a:extLst>
              <a:ext uri="{FF2B5EF4-FFF2-40B4-BE49-F238E27FC236}">
                <a16:creationId xmlns:a16="http://schemas.microsoft.com/office/drawing/2014/main" id="{40AEBA3C-6CDE-4A8E-B821-F29319BC1AF8}"/>
              </a:ext>
            </a:extLst>
          </p:cNvPr>
          <p:cNvCxnSpPr>
            <a:cxnSpLocks/>
          </p:cNvCxnSpPr>
          <p:nvPr/>
        </p:nvCxnSpPr>
        <p:spPr>
          <a:xfrm>
            <a:off x="2675467" y="4123267"/>
            <a:ext cx="2116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1CCA1D00-FC02-449F-A940-27EF16AF0A89}"/>
              </a:ext>
            </a:extLst>
          </p:cNvPr>
          <p:cNvCxnSpPr>
            <a:cxnSpLocks/>
          </p:cNvCxnSpPr>
          <p:nvPr/>
        </p:nvCxnSpPr>
        <p:spPr>
          <a:xfrm>
            <a:off x="3064932" y="4123265"/>
            <a:ext cx="2116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44608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won’t answer that question</a:t>
            </a:r>
            <a:endParaRPr lang="en-US" dirty="0"/>
          </a:p>
        </p:txBody>
      </p:sp>
      <p:sp>
        <p:nvSpPr>
          <p:cNvPr id="3" name="Content Placeholder 2"/>
          <p:cNvSpPr>
            <a:spLocks noGrp="1"/>
          </p:cNvSpPr>
          <p:nvPr>
            <p:ph idx="1"/>
          </p:nvPr>
        </p:nvSpPr>
        <p:spPr/>
        <p:txBody>
          <a:bodyPr/>
          <a:lstStyle/>
          <a:p>
            <a:r>
              <a:rPr lang="en-US" dirty="0" smtClean="0"/>
              <a:t>We asked “could UDP multicast speed up Astrolabe” but in fact we don’t have time today to explore this (open) question.</a:t>
            </a:r>
          </a:p>
          <a:p>
            <a:endParaRPr lang="en-US" dirty="0"/>
          </a:p>
          <a:p>
            <a:r>
              <a:rPr lang="en-US" dirty="0" smtClean="0"/>
              <a:t>But we do have time to understand UDP multicast in more detail, and to hear about an issue of its very own</a:t>
            </a:r>
            <a:endParaRPr lang="en-US" dirty="0"/>
          </a:p>
        </p:txBody>
      </p:sp>
      <p:sp>
        <p:nvSpPr>
          <p:cNvPr id="4" name="Footer Placeholder 3"/>
          <p:cNvSpPr>
            <a:spLocks noGrp="1"/>
          </p:cNvSpPr>
          <p:nvPr>
            <p:ph type="ftr" sz="quarter" idx="11"/>
          </p:nvPr>
        </p:nvSpPr>
        <p:spPr/>
        <p:txBody>
          <a:bodyPr/>
          <a:lstStyle/>
          <a:p>
            <a:r>
              <a:rPr lang="en-US" smtClean="0"/>
              <a:t>CS5412 Cloud Computing, Spring 2022</a:t>
            </a:r>
            <a:endParaRPr lang="en-US"/>
          </a:p>
        </p:txBody>
      </p:sp>
      <p:sp>
        <p:nvSpPr>
          <p:cNvPr id="5" name="Slide Number Placeholder 4"/>
          <p:cNvSpPr>
            <a:spLocks noGrp="1"/>
          </p:cNvSpPr>
          <p:nvPr>
            <p:ph type="sldNum" sz="quarter" idx="12"/>
          </p:nvPr>
        </p:nvSpPr>
        <p:spPr/>
        <p:txBody>
          <a:bodyPr/>
          <a:lstStyle/>
          <a:p>
            <a:fld id="{3C974458-8A97-4835-BF79-1FB6D7856C21}" type="slidenum">
              <a:rPr lang="en-US" smtClean="0"/>
              <a:t>36</a:t>
            </a:fld>
            <a:endParaRPr lang="en-US"/>
          </a:p>
        </p:txBody>
      </p:sp>
    </p:spTree>
    <p:extLst>
      <p:ext uri="{BB962C8B-B14F-4D97-AF65-F5344CB8AC3E}">
        <p14:creationId xmlns:p14="http://schemas.microsoft.com/office/powerpoint/2010/main" val="409240588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blocks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Infrastructure </a:t>
            </a:r>
            <a:r>
              <a:rPr lang="en-US" dirty="0" smtClean="0"/>
              <a:t>tools designers think about </a:t>
            </a:r>
            <a:r>
              <a:rPr lang="en-US" dirty="0" smtClean="0"/>
              <a:t>technology as building blocks.</a:t>
            </a:r>
            <a:endParaRPr lang="en-US" dirty="0" smtClean="0"/>
          </a:p>
          <a:p>
            <a:endParaRPr lang="en-US" dirty="0"/>
          </a:p>
          <a:p>
            <a:r>
              <a:rPr lang="en-US" dirty="0" smtClean="0"/>
              <a:t>They focus on </a:t>
            </a:r>
            <a:r>
              <a:rPr lang="en-US" dirty="0" smtClean="0"/>
              <a:t>modular components and </a:t>
            </a:r>
            <a:r>
              <a:rPr lang="en-US" dirty="0" smtClean="0"/>
              <a:t>match the properties of the resulting infrastructure tool to the available building blocks.</a:t>
            </a:r>
          </a:p>
          <a:p>
            <a:endParaRPr lang="en-US" dirty="0"/>
          </a:p>
          <a:p>
            <a:r>
              <a:rPr lang="en-US" dirty="0" smtClean="0"/>
              <a:t>But each new combination can bring unexpected problems caused by interactions between elements that work perfectly well “on their own”!</a:t>
            </a:r>
            <a:endParaRPr lang="en-US" dirty="0"/>
          </a:p>
        </p:txBody>
      </p:sp>
      <p:sp>
        <p:nvSpPr>
          <p:cNvPr id="4" name="Footer Placeholder 3"/>
          <p:cNvSpPr>
            <a:spLocks noGrp="1"/>
          </p:cNvSpPr>
          <p:nvPr>
            <p:ph type="ftr" sz="quarter" idx="11"/>
          </p:nvPr>
        </p:nvSpPr>
        <p:spPr/>
        <p:txBody>
          <a:bodyPr/>
          <a:lstStyle/>
          <a:p>
            <a:r>
              <a:rPr lang="en-US" smtClean="0"/>
              <a:t>CS5412 Cloud Computing, Spring 2022</a:t>
            </a:r>
            <a:endParaRPr lang="en-US"/>
          </a:p>
        </p:txBody>
      </p:sp>
      <p:sp>
        <p:nvSpPr>
          <p:cNvPr id="5" name="Slide Number Placeholder 4"/>
          <p:cNvSpPr>
            <a:spLocks noGrp="1"/>
          </p:cNvSpPr>
          <p:nvPr>
            <p:ph type="sldNum" sz="quarter" idx="12"/>
          </p:nvPr>
        </p:nvSpPr>
        <p:spPr/>
        <p:txBody>
          <a:bodyPr/>
          <a:lstStyle/>
          <a:p>
            <a:fld id="{3C974458-8A97-4835-BF79-1FB6D7856C21}" type="slidenum">
              <a:rPr lang="en-US" smtClean="0"/>
              <a:t>37</a:t>
            </a:fld>
            <a:endParaRPr lang="en-US"/>
          </a:p>
        </p:txBody>
      </p:sp>
    </p:spTree>
    <p:extLst>
      <p:ext uri="{BB962C8B-B14F-4D97-AF65-F5344CB8AC3E}">
        <p14:creationId xmlns:p14="http://schemas.microsoft.com/office/powerpoint/2010/main" val="28414549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4EF00-4975-4C5C-B980-06C5E5EBD427}"/>
              </a:ext>
            </a:extLst>
          </p:cNvPr>
          <p:cNvSpPr>
            <a:spLocks noGrp="1"/>
          </p:cNvSpPr>
          <p:nvPr>
            <p:ph type="title"/>
          </p:nvPr>
        </p:nvSpPr>
        <p:spPr/>
        <p:txBody>
          <a:bodyPr/>
          <a:lstStyle/>
          <a:p>
            <a:r>
              <a:rPr lang="en-US" dirty="0" smtClean="0"/>
              <a:t>How UDP multicast really works</a:t>
            </a:r>
            <a:endParaRPr lang="en-US" dirty="0"/>
          </a:p>
        </p:txBody>
      </p:sp>
      <p:sp>
        <p:nvSpPr>
          <p:cNvPr id="3" name="Content Placeholder 2">
            <a:extLst>
              <a:ext uri="{FF2B5EF4-FFF2-40B4-BE49-F238E27FC236}">
                <a16:creationId xmlns:a16="http://schemas.microsoft.com/office/drawing/2014/main" id="{4FD8BE05-16E2-4500-8A60-29E99E165BB7}"/>
              </a:ext>
            </a:extLst>
          </p:cNvPr>
          <p:cNvSpPr>
            <a:spLocks noGrp="1"/>
          </p:cNvSpPr>
          <p:nvPr>
            <p:ph idx="1"/>
          </p:nvPr>
        </p:nvSpPr>
        <p:spPr/>
        <p:txBody>
          <a:bodyPr/>
          <a:lstStyle/>
          <a:p>
            <a:r>
              <a:rPr lang="en-US" dirty="0"/>
              <a:t>First, the IP system reserves a class of IP addresses for use in UDP multicast.  They are “class D” addresses, and we can think of each one as a unique id plus a unique port number </a:t>
            </a:r>
            <a:r>
              <a:rPr lang="en-US" i="1" dirty="0"/>
              <a:t>shared by a set of receivers.</a:t>
            </a:r>
            <a:endParaRPr lang="en-US" dirty="0"/>
          </a:p>
          <a:p>
            <a:endParaRPr lang="en-US" dirty="0"/>
          </a:p>
          <a:p>
            <a:r>
              <a:rPr lang="en-US" dirty="0"/>
              <a:t>For example, “Ken’s Magic Message Bus” might reserve IP address D:224.10.20.30 port number 7890.   Every server process in the KMMB service has this hard-wired in.</a:t>
            </a:r>
          </a:p>
        </p:txBody>
      </p:sp>
      <p:sp>
        <p:nvSpPr>
          <p:cNvPr id="4" name="Footer Placeholder 3">
            <a:extLst>
              <a:ext uri="{FF2B5EF4-FFF2-40B4-BE49-F238E27FC236}">
                <a16:creationId xmlns:a16="http://schemas.microsoft.com/office/drawing/2014/main" id="{1E53FF1F-5709-4A57-AE10-C948811352BB}"/>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A2C75E0E-7E9F-4FD8-ABBF-F0C35D9670B2}"/>
              </a:ext>
            </a:extLst>
          </p:cNvPr>
          <p:cNvSpPr>
            <a:spLocks noGrp="1"/>
          </p:cNvSpPr>
          <p:nvPr>
            <p:ph type="sldNum" sz="quarter" idx="12"/>
          </p:nvPr>
        </p:nvSpPr>
        <p:spPr/>
        <p:txBody>
          <a:bodyPr/>
          <a:lstStyle/>
          <a:p>
            <a:fld id="{3C974458-8A97-4835-BF79-1FB6D7856C21}" type="slidenum">
              <a:rPr lang="en-US" smtClean="0"/>
              <a:t>38</a:t>
            </a:fld>
            <a:endParaRPr lang="en-US"/>
          </a:p>
        </p:txBody>
      </p:sp>
    </p:spTree>
    <p:extLst>
      <p:ext uri="{BB962C8B-B14F-4D97-AF65-F5344CB8AC3E}">
        <p14:creationId xmlns:p14="http://schemas.microsoft.com/office/powerpoint/2010/main" val="6116698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Roles of hardware</a:t>
            </a:r>
            <a:endParaRPr lang="en-US" dirty="0"/>
          </a:p>
        </p:txBody>
      </p:sp>
      <p:sp>
        <p:nvSpPr>
          <p:cNvPr id="3" name="Content Placeholder 2"/>
          <p:cNvSpPr>
            <a:spLocks noGrp="1"/>
          </p:cNvSpPr>
          <p:nvPr>
            <p:ph idx="1"/>
          </p:nvPr>
        </p:nvSpPr>
        <p:spPr/>
        <p:txBody>
          <a:bodyPr/>
          <a:lstStyle/>
          <a:p>
            <a:r>
              <a:rPr lang="en-US" dirty="0" smtClean="0"/>
              <a:t>In UDP multicast, the hardware itself is supposed to route packets only to where they are wanted.</a:t>
            </a:r>
          </a:p>
          <a:p>
            <a:endParaRPr lang="en-US" dirty="0"/>
          </a:p>
          <a:p>
            <a:r>
              <a:rPr lang="en-US" dirty="0" smtClean="0"/>
              <a:t>For KMMB, this will be “nodes subscribing to the topic”.  Each (</a:t>
            </a:r>
            <a:r>
              <a:rPr lang="en-US" dirty="0" err="1" smtClean="0"/>
              <a:t>ip,port</a:t>
            </a:r>
            <a:r>
              <a:rPr lang="en-US" dirty="0" smtClean="0"/>
              <a:t>) pair corresponds to a topic, and we want our packets to go only to subscribers</a:t>
            </a:r>
          </a:p>
          <a:p>
            <a:endParaRPr lang="en-US" dirty="0"/>
          </a:p>
          <a:p>
            <a:r>
              <a:rPr lang="en-US" dirty="0" smtClean="0"/>
              <a:t>So the network becomes active, and </a:t>
            </a:r>
            <a:r>
              <a:rPr lang="en-US" i="1" dirty="0" smtClean="0"/>
              <a:t>filters</a:t>
            </a:r>
            <a:r>
              <a:rPr lang="en-US" dirty="0" smtClean="0"/>
              <a:t> traffic</a:t>
            </a:r>
            <a:endParaRPr lang="en-US" dirty="0"/>
          </a:p>
        </p:txBody>
      </p:sp>
      <p:sp>
        <p:nvSpPr>
          <p:cNvPr id="4" name="Footer Placeholder 3"/>
          <p:cNvSpPr>
            <a:spLocks noGrp="1"/>
          </p:cNvSpPr>
          <p:nvPr>
            <p:ph type="ftr" sz="quarter" idx="11"/>
          </p:nvPr>
        </p:nvSpPr>
        <p:spPr/>
        <p:txBody>
          <a:bodyPr/>
          <a:lstStyle/>
          <a:p>
            <a:r>
              <a:rPr lang="en-US" smtClean="0"/>
              <a:t>CS5412 Cloud Computing, Spring 2022</a:t>
            </a:r>
            <a:endParaRPr lang="en-US"/>
          </a:p>
        </p:txBody>
      </p:sp>
      <p:sp>
        <p:nvSpPr>
          <p:cNvPr id="5" name="Slide Number Placeholder 4"/>
          <p:cNvSpPr>
            <a:spLocks noGrp="1"/>
          </p:cNvSpPr>
          <p:nvPr>
            <p:ph type="sldNum" sz="quarter" idx="12"/>
          </p:nvPr>
        </p:nvSpPr>
        <p:spPr/>
        <p:txBody>
          <a:bodyPr/>
          <a:lstStyle/>
          <a:p>
            <a:fld id="{3C974458-8A97-4835-BF79-1FB6D7856C21}" type="slidenum">
              <a:rPr lang="en-US" smtClean="0"/>
              <a:t>39</a:t>
            </a:fld>
            <a:endParaRPr lang="en-US"/>
          </a:p>
        </p:txBody>
      </p:sp>
    </p:spTree>
    <p:extLst>
      <p:ext uri="{BB962C8B-B14F-4D97-AF65-F5344CB8AC3E}">
        <p14:creationId xmlns:p14="http://schemas.microsoft.com/office/powerpoint/2010/main" val="33195860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EEBEF-BD84-48A6-8236-AC22F0885146}"/>
              </a:ext>
            </a:extLst>
          </p:cNvPr>
          <p:cNvSpPr>
            <a:spLocks noGrp="1"/>
          </p:cNvSpPr>
          <p:nvPr>
            <p:ph type="title"/>
          </p:nvPr>
        </p:nvSpPr>
        <p:spPr/>
        <p:txBody>
          <a:bodyPr/>
          <a:lstStyle/>
          <a:p>
            <a:r>
              <a:rPr lang="en-US" dirty="0"/>
              <a:t>But there are some cautionary tales</a:t>
            </a:r>
          </a:p>
        </p:txBody>
      </p:sp>
      <p:sp>
        <p:nvSpPr>
          <p:cNvPr id="3" name="Content Placeholder 2">
            <a:extLst>
              <a:ext uri="{FF2B5EF4-FFF2-40B4-BE49-F238E27FC236}">
                <a16:creationId xmlns:a16="http://schemas.microsoft.com/office/drawing/2014/main" id="{9F9D2490-DBDC-4930-A10D-964047D36DC6}"/>
              </a:ext>
            </a:extLst>
          </p:cNvPr>
          <p:cNvSpPr>
            <a:spLocks noGrp="1"/>
          </p:cNvSpPr>
          <p:nvPr>
            <p:ph idx="1"/>
          </p:nvPr>
        </p:nvSpPr>
        <p:spPr/>
        <p:txBody>
          <a:bodyPr/>
          <a:lstStyle/>
          <a:p>
            <a:r>
              <a:rPr lang="en-US" dirty="0"/>
              <a:t>For example, gossip once caused all of Amazon S3 to crash!</a:t>
            </a:r>
          </a:p>
          <a:p>
            <a:endParaRPr lang="en-US" dirty="0"/>
          </a:p>
          <a:p>
            <a:r>
              <a:rPr lang="en-US" dirty="0"/>
              <a:t>This nearly resulted in a congressional inquiry!  When S3 crashes, a great many companies also freeze up – any company that depends on the cloud depends on the S3 file system storage solution.</a:t>
            </a:r>
          </a:p>
          <a:p>
            <a:endParaRPr lang="en-US" dirty="0"/>
          </a:p>
          <a:p>
            <a:r>
              <a:rPr lang="en-US" dirty="0"/>
              <a:t>So… what is S3 and how does it use gossip?</a:t>
            </a:r>
          </a:p>
        </p:txBody>
      </p:sp>
      <p:sp>
        <p:nvSpPr>
          <p:cNvPr id="4" name="Footer Placeholder 3">
            <a:extLst>
              <a:ext uri="{FF2B5EF4-FFF2-40B4-BE49-F238E27FC236}">
                <a16:creationId xmlns:a16="http://schemas.microsoft.com/office/drawing/2014/main" id="{FBFC3AAE-913E-4FFC-92D6-230D3854BEAD}"/>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4202A79E-B382-4239-BCB7-34016FE8E853}"/>
              </a:ext>
            </a:extLst>
          </p:cNvPr>
          <p:cNvSpPr>
            <a:spLocks noGrp="1"/>
          </p:cNvSpPr>
          <p:nvPr>
            <p:ph type="sldNum" sz="quarter" idx="12"/>
          </p:nvPr>
        </p:nvSpPr>
        <p:spPr/>
        <p:txBody>
          <a:bodyPr/>
          <a:lstStyle/>
          <a:p>
            <a:fld id="{3C974458-8A97-4835-BF79-1FB6D7856C21}" type="slidenum">
              <a:rPr lang="en-US" smtClean="0"/>
              <a:t>4</a:t>
            </a:fld>
            <a:endParaRPr lang="en-US"/>
          </a:p>
        </p:txBody>
      </p:sp>
    </p:spTree>
    <p:extLst>
      <p:ext uri="{BB962C8B-B14F-4D97-AF65-F5344CB8AC3E}">
        <p14:creationId xmlns:p14="http://schemas.microsoft.com/office/powerpoint/2010/main" val="41896132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91836-00AD-48FA-91EF-135EF7E91149}"/>
              </a:ext>
            </a:extLst>
          </p:cNvPr>
          <p:cNvSpPr>
            <a:spLocks noGrp="1"/>
          </p:cNvSpPr>
          <p:nvPr>
            <p:ph type="title"/>
          </p:nvPr>
        </p:nvSpPr>
        <p:spPr/>
        <p:txBody>
          <a:bodyPr/>
          <a:lstStyle/>
          <a:p>
            <a:r>
              <a:rPr lang="en-US" dirty="0"/>
              <a:t>The basic mechanisms</a:t>
            </a:r>
          </a:p>
        </p:txBody>
      </p:sp>
      <p:sp>
        <p:nvSpPr>
          <p:cNvPr id="3" name="Content Placeholder 2">
            <a:extLst>
              <a:ext uri="{FF2B5EF4-FFF2-40B4-BE49-F238E27FC236}">
                <a16:creationId xmlns:a16="http://schemas.microsoft.com/office/drawing/2014/main" id="{7997C3A0-AA78-4571-BD84-31D2FD179E95}"/>
              </a:ext>
            </a:extLst>
          </p:cNvPr>
          <p:cNvSpPr>
            <a:spLocks noGrp="1"/>
          </p:cNvSpPr>
          <p:nvPr>
            <p:ph idx="1"/>
          </p:nvPr>
        </p:nvSpPr>
        <p:spPr/>
        <p:txBody>
          <a:bodyPr>
            <a:normAutofit/>
          </a:bodyPr>
          <a:lstStyle/>
          <a:p>
            <a:r>
              <a:rPr lang="en-US" dirty="0"/>
              <a:t>When a machine boots, the </a:t>
            </a:r>
            <a:r>
              <a:rPr lang="en-US" dirty="0" smtClean="0"/>
              <a:t>KMMB </a:t>
            </a:r>
            <a:r>
              <a:rPr lang="en-US" dirty="0"/>
              <a:t>server instance launches.  It creates a socket and </a:t>
            </a:r>
            <a:r>
              <a:rPr lang="en-US" i="1" dirty="0"/>
              <a:t>binds</a:t>
            </a:r>
            <a:r>
              <a:rPr lang="en-US" dirty="0"/>
              <a:t> this standard IP address and port to it.</a:t>
            </a:r>
          </a:p>
          <a:p>
            <a:endParaRPr lang="en-US" dirty="0"/>
          </a:p>
          <a:p>
            <a:r>
              <a:rPr lang="en-US" dirty="0"/>
              <a:t>This causes the NIC to begin to watch for messages that match.  In addition, the top of rack switch and datacenter routers are informed that there is a new multicast listener on this segment of the network.</a:t>
            </a:r>
          </a:p>
          <a:p>
            <a:endParaRPr lang="en-US" dirty="0"/>
          </a:p>
          <a:p>
            <a:r>
              <a:rPr lang="en-US" dirty="0" smtClean="0"/>
              <a:t>The routers use this knowledge to filter on each forwarding link.</a:t>
            </a:r>
            <a:endParaRPr lang="en-US" dirty="0"/>
          </a:p>
        </p:txBody>
      </p:sp>
      <p:sp>
        <p:nvSpPr>
          <p:cNvPr id="4" name="Footer Placeholder 3">
            <a:extLst>
              <a:ext uri="{FF2B5EF4-FFF2-40B4-BE49-F238E27FC236}">
                <a16:creationId xmlns:a16="http://schemas.microsoft.com/office/drawing/2014/main" id="{8CAFEB90-7AD6-4B98-A58E-58DDBA827353}"/>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C5BA6B44-F7BE-4F92-9A6B-C1D7265BA8F9}"/>
              </a:ext>
            </a:extLst>
          </p:cNvPr>
          <p:cNvSpPr>
            <a:spLocks noGrp="1"/>
          </p:cNvSpPr>
          <p:nvPr>
            <p:ph type="sldNum" sz="quarter" idx="12"/>
          </p:nvPr>
        </p:nvSpPr>
        <p:spPr/>
        <p:txBody>
          <a:bodyPr/>
          <a:lstStyle/>
          <a:p>
            <a:fld id="{3C974458-8A97-4835-BF79-1FB6D7856C21}" type="slidenum">
              <a:rPr lang="en-US" smtClean="0"/>
              <a:t>40</a:t>
            </a:fld>
            <a:endParaRPr lang="en-US"/>
          </a:p>
        </p:txBody>
      </p:sp>
    </p:spTree>
    <p:extLst>
      <p:ext uri="{BB962C8B-B14F-4D97-AF65-F5344CB8AC3E}">
        <p14:creationId xmlns:p14="http://schemas.microsoft.com/office/powerpoint/2010/main" val="111243004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94ACA-2DFD-4769-B620-69415CD01643}"/>
              </a:ext>
            </a:extLst>
          </p:cNvPr>
          <p:cNvSpPr>
            <a:spLocks noGrp="1"/>
          </p:cNvSpPr>
          <p:nvPr>
            <p:ph type="title"/>
          </p:nvPr>
        </p:nvSpPr>
        <p:spPr/>
        <p:txBody>
          <a:bodyPr>
            <a:normAutofit fontScale="90000"/>
          </a:bodyPr>
          <a:lstStyle/>
          <a:p>
            <a:r>
              <a:rPr lang="en-US" dirty="0"/>
              <a:t>Concept: A bloom filter: A way to track set membership cheaply (O(1) inclusion cost)</a:t>
            </a:r>
          </a:p>
        </p:txBody>
      </p:sp>
      <p:sp>
        <p:nvSpPr>
          <p:cNvPr id="3" name="Content Placeholder 2">
            <a:extLst>
              <a:ext uri="{FF2B5EF4-FFF2-40B4-BE49-F238E27FC236}">
                <a16:creationId xmlns:a16="http://schemas.microsoft.com/office/drawing/2014/main" id="{7DC5C251-DDB5-497D-9E47-7B6D2AB7E853}"/>
              </a:ext>
            </a:extLst>
          </p:cNvPr>
          <p:cNvSpPr>
            <a:spLocks noGrp="1"/>
          </p:cNvSpPr>
          <p:nvPr>
            <p:ph idx="1"/>
          </p:nvPr>
        </p:nvSpPr>
        <p:spPr/>
        <p:txBody>
          <a:bodyPr/>
          <a:lstStyle/>
          <a:p>
            <a:r>
              <a:rPr lang="en-US" dirty="0"/>
              <a:t>A Bloom filter is a set of (usually) 3 bit-vectors of some length (usually) 1K</a:t>
            </a:r>
          </a:p>
          <a:p>
            <a:endParaRPr lang="en-US" dirty="0"/>
          </a:p>
          <a:p>
            <a:r>
              <a:rPr lang="en-US" dirty="0"/>
              <a:t>To “remember” X, the filter computes hash(X), hash(X+1), hash(X+2) and sets the corresponding bit in vector 0, 1 and 2.  </a:t>
            </a:r>
          </a:p>
          <a:p>
            <a:endParaRPr lang="en-US" dirty="0"/>
          </a:p>
          <a:p>
            <a:r>
              <a:rPr lang="en-US" dirty="0"/>
              <a:t>Later to answer the question “does this filter include X” we repeat but this time check the bits.  Answer yes if all 3 bits are set, no if not.  </a:t>
            </a:r>
          </a:p>
        </p:txBody>
      </p:sp>
      <p:sp>
        <p:nvSpPr>
          <p:cNvPr id="4" name="Footer Placeholder 3">
            <a:extLst>
              <a:ext uri="{FF2B5EF4-FFF2-40B4-BE49-F238E27FC236}">
                <a16:creationId xmlns:a16="http://schemas.microsoft.com/office/drawing/2014/main" id="{B722BCB3-EBFC-4D83-9403-4193989815E8}"/>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3FF765D7-F393-487B-8958-808EEE14139E}"/>
              </a:ext>
            </a:extLst>
          </p:cNvPr>
          <p:cNvSpPr>
            <a:spLocks noGrp="1"/>
          </p:cNvSpPr>
          <p:nvPr>
            <p:ph type="sldNum" sz="quarter" idx="12"/>
          </p:nvPr>
        </p:nvSpPr>
        <p:spPr/>
        <p:txBody>
          <a:bodyPr/>
          <a:lstStyle/>
          <a:p>
            <a:fld id="{3C974458-8A97-4835-BF79-1FB6D7856C21}" type="slidenum">
              <a:rPr lang="en-US" smtClean="0"/>
              <a:t>41</a:t>
            </a:fld>
            <a:endParaRPr lang="en-US"/>
          </a:p>
        </p:txBody>
      </p:sp>
    </p:spTree>
    <p:extLst>
      <p:ext uri="{BB962C8B-B14F-4D97-AF65-F5344CB8AC3E}">
        <p14:creationId xmlns:p14="http://schemas.microsoft.com/office/powerpoint/2010/main" val="214473934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7896A-0220-4A0C-998A-924ABA234CF1}"/>
              </a:ext>
            </a:extLst>
          </p:cNvPr>
          <p:cNvSpPr>
            <a:spLocks noGrp="1"/>
          </p:cNvSpPr>
          <p:nvPr>
            <p:ph type="title"/>
          </p:nvPr>
        </p:nvSpPr>
        <p:spPr/>
        <p:txBody>
          <a:bodyPr/>
          <a:lstStyle/>
          <a:p>
            <a:r>
              <a:rPr lang="en-US" dirty="0"/>
              <a:t>Use of these filters?</a:t>
            </a:r>
          </a:p>
        </p:txBody>
      </p:sp>
      <p:sp>
        <p:nvSpPr>
          <p:cNvPr id="3" name="Content Placeholder 2">
            <a:extLst>
              <a:ext uri="{FF2B5EF4-FFF2-40B4-BE49-F238E27FC236}">
                <a16:creationId xmlns:a16="http://schemas.microsoft.com/office/drawing/2014/main" id="{A5948559-7E39-4F67-AF99-BD08D86F6618}"/>
              </a:ext>
            </a:extLst>
          </p:cNvPr>
          <p:cNvSpPr>
            <a:spLocks noGrp="1"/>
          </p:cNvSpPr>
          <p:nvPr>
            <p:ph idx="1"/>
          </p:nvPr>
        </p:nvSpPr>
        <p:spPr/>
        <p:txBody>
          <a:bodyPr/>
          <a:lstStyle/>
          <a:p>
            <a:r>
              <a:rPr lang="en-US" dirty="0"/>
              <a:t>The NIC uses a Bloom filter to recognize incoming IP multicast packets it should accept.</a:t>
            </a:r>
          </a:p>
          <a:p>
            <a:endParaRPr lang="en-US" dirty="0"/>
          </a:p>
          <a:p>
            <a:r>
              <a:rPr lang="en-US" dirty="0"/>
              <a:t>The TOR switch uses a Bloom filter to track which </a:t>
            </a:r>
            <a:r>
              <a:rPr lang="en-US" dirty="0" smtClean="0"/>
              <a:t>links lead to machines </a:t>
            </a:r>
            <a:r>
              <a:rPr lang="en-US" dirty="0"/>
              <a:t>listening for a particular IP multicast address.</a:t>
            </a:r>
          </a:p>
          <a:p>
            <a:endParaRPr lang="en-US" dirty="0"/>
          </a:p>
          <a:p>
            <a:r>
              <a:rPr lang="en-US" dirty="0"/>
              <a:t>The fat-tree of datacenter routers uses this to remember which subnetworks have a machine listening for an IP multicast address.</a:t>
            </a:r>
          </a:p>
        </p:txBody>
      </p:sp>
      <p:sp>
        <p:nvSpPr>
          <p:cNvPr id="4" name="Footer Placeholder 3">
            <a:extLst>
              <a:ext uri="{FF2B5EF4-FFF2-40B4-BE49-F238E27FC236}">
                <a16:creationId xmlns:a16="http://schemas.microsoft.com/office/drawing/2014/main" id="{09DE5B95-34F7-4E24-A473-86448C764F2F}"/>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7470A603-430B-435C-80F9-C486346A7B11}"/>
              </a:ext>
            </a:extLst>
          </p:cNvPr>
          <p:cNvSpPr>
            <a:spLocks noGrp="1"/>
          </p:cNvSpPr>
          <p:nvPr>
            <p:ph type="sldNum" sz="quarter" idx="12"/>
          </p:nvPr>
        </p:nvSpPr>
        <p:spPr/>
        <p:txBody>
          <a:bodyPr/>
          <a:lstStyle/>
          <a:p>
            <a:fld id="{3C974458-8A97-4835-BF79-1FB6D7856C21}" type="slidenum">
              <a:rPr lang="en-US" smtClean="0"/>
              <a:t>42</a:t>
            </a:fld>
            <a:endParaRPr lang="en-US"/>
          </a:p>
        </p:txBody>
      </p:sp>
    </p:spTree>
    <p:extLst>
      <p:ext uri="{BB962C8B-B14F-4D97-AF65-F5344CB8AC3E}">
        <p14:creationId xmlns:p14="http://schemas.microsoft.com/office/powerpoint/2010/main" val="56963282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B4DC2-1BA3-46B9-AA62-E75F2E4DFE49}"/>
              </a:ext>
            </a:extLst>
          </p:cNvPr>
          <p:cNvSpPr>
            <a:spLocks noGrp="1"/>
          </p:cNvSpPr>
          <p:nvPr>
            <p:ph type="title"/>
          </p:nvPr>
        </p:nvSpPr>
        <p:spPr/>
        <p:txBody>
          <a:bodyPr/>
          <a:lstStyle/>
          <a:p>
            <a:r>
              <a:rPr lang="en-US" dirty="0"/>
              <a:t>Example: Nodes A, B and C are in IP multicast group of KMMB</a:t>
            </a:r>
          </a:p>
        </p:txBody>
      </p:sp>
      <p:sp>
        <p:nvSpPr>
          <p:cNvPr id="4" name="Footer Placeholder 3">
            <a:extLst>
              <a:ext uri="{FF2B5EF4-FFF2-40B4-BE49-F238E27FC236}">
                <a16:creationId xmlns:a16="http://schemas.microsoft.com/office/drawing/2014/main" id="{B96E7609-1E5C-47E3-B545-41ABAEC746CD}"/>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CCBB0417-75A7-41D3-A29F-7BE04B9A46B2}"/>
              </a:ext>
            </a:extLst>
          </p:cNvPr>
          <p:cNvSpPr>
            <a:spLocks noGrp="1"/>
          </p:cNvSpPr>
          <p:nvPr>
            <p:ph type="sldNum" sz="quarter" idx="12"/>
          </p:nvPr>
        </p:nvSpPr>
        <p:spPr/>
        <p:txBody>
          <a:bodyPr/>
          <a:lstStyle/>
          <a:p>
            <a:fld id="{3C974458-8A97-4835-BF79-1FB6D7856C21}" type="slidenum">
              <a:rPr lang="en-US" smtClean="0"/>
              <a:t>43</a:t>
            </a:fld>
            <a:endParaRPr lang="en-US"/>
          </a:p>
        </p:txBody>
      </p:sp>
      <p:pic>
        <p:nvPicPr>
          <p:cNvPr id="6" name="Picture 5">
            <a:extLst>
              <a:ext uri="{FF2B5EF4-FFF2-40B4-BE49-F238E27FC236}">
                <a16:creationId xmlns:a16="http://schemas.microsoft.com/office/drawing/2014/main" id="{89AAC785-C335-4B04-A469-BD08CFDE7EA6}"/>
              </a:ext>
            </a:extLst>
          </p:cNvPr>
          <p:cNvPicPr>
            <a:picLocks noChangeAspect="1"/>
          </p:cNvPicPr>
          <p:nvPr/>
        </p:nvPicPr>
        <p:blipFill>
          <a:blip r:embed="rId2"/>
          <a:stretch>
            <a:fillRect/>
          </a:stretch>
        </p:blipFill>
        <p:spPr>
          <a:xfrm>
            <a:off x="2071158" y="2350028"/>
            <a:ext cx="6762750" cy="3190875"/>
          </a:xfrm>
          <a:prstGeom prst="rect">
            <a:avLst/>
          </a:prstGeom>
        </p:spPr>
      </p:pic>
      <p:sp>
        <p:nvSpPr>
          <p:cNvPr id="7" name="TextBox 6">
            <a:extLst>
              <a:ext uri="{FF2B5EF4-FFF2-40B4-BE49-F238E27FC236}">
                <a16:creationId xmlns:a16="http://schemas.microsoft.com/office/drawing/2014/main" id="{94F9112E-BC88-4642-85FC-34B2EB71B5A0}"/>
              </a:ext>
            </a:extLst>
          </p:cNvPr>
          <p:cNvSpPr txBox="1"/>
          <p:nvPr/>
        </p:nvSpPr>
        <p:spPr>
          <a:xfrm>
            <a:off x="2980266" y="5436767"/>
            <a:ext cx="6019800" cy="369332"/>
          </a:xfrm>
          <a:prstGeom prst="rect">
            <a:avLst/>
          </a:prstGeom>
          <a:noFill/>
        </p:spPr>
        <p:txBody>
          <a:bodyPr wrap="square" rtlCol="0">
            <a:spAutoFit/>
          </a:bodyPr>
          <a:lstStyle/>
          <a:p>
            <a:r>
              <a:rPr lang="en-US" b="1" dirty="0">
                <a:solidFill>
                  <a:srgbClr val="C00000"/>
                </a:solidFill>
              </a:rPr>
              <a:t>A                                         B                                              C</a:t>
            </a:r>
          </a:p>
        </p:txBody>
      </p:sp>
      <p:sp>
        <p:nvSpPr>
          <p:cNvPr id="8" name="Star: 5 Points 7">
            <a:extLst>
              <a:ext uri="{FF2B5EF4-FFF2-40B4-BE49-F238E27FC236}">
                <a16:creationId xmlns:a16="http://schemas.microsoft.com/office/drawing/2014/main" id="{50D3678F-BD9C-4881-834B-B87C8370B4D2}"/>
              </a:ext>
            </a:extLst>
          </p:cNvPr>
          <p:cNvSpPr/>
          <p:nvPr/>
        </p:nvSpPr>
        <p:spPr>
          <a:xfrm>
            <a:off x="6756136" y="2755961"/>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tar: 5 Points 9">
            <a:extLst>
              <a:ext uri="{FF2B5EF4-FFF2-40B4-BE49-F238E27FC236}">
                <a16:creationId xmlns:a16="http://schemas.microsoft.com/office/drawing/2014/main" id="{B89C9948-D229-4D2F-A557-DAD2F809429A}"/>
              </a:ext>
            </a:extLst>
          </p:cNvPr>
          <p:cNvSpPr/>
          <p:nvPr/>
        </p:nvSpPr>
        <p:spPr>
          <a:xfrm>
            <a:off x="3031066" y="5037358"/>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ACB4F62F-725B-4472-8991-1915DBA224FD}"/>
              </a:ext>
            </a:extLst>
          </p:cNvPr>
          <p:cNvSpPr/>
          <p:nvPr/>
        </p:nvSpPr>
        <p:spPr>
          <a:xfrm>
            <a:off x="3251200" y="4107557"/>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ar: 5 Points 11">
            <a:extLst>
              <a:ext uri="{FF2B5EF4-FFF2-40B4-BE49-F238E27FC236}">
                <a16:creationId xmlns:a16="http://schemas.microsoft.com/office/drawing/2014/main" id="{774F254E-70FE-49F7-A83B-9B5DDF456780}"/>
              </a:ext>
            </a:extLst>
          </p:cNvPr>
          <p:cNvSpPr/>
          <p:nvPr/>
        </p:nvSpPr>
        <p:spPr>
          <a:xfrm>
            <a:off x="3860799" y="4107557"/>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tar: 5 Points 12">
            <a:extLst>
              <a:ext uri="{FF2B5EF4-FFF2-40B4-BE49-F238E27FC236}">
                <a16:creationId xmlns:a16="http://schemas.microsoft.com/office/drawing/2014/main" id="{D7A69E5D-B1CE-4F86-A950-F534D87F2E2C}"/>
              </a:ext>
            </a:extLst>
          </p:cNvPr>
          <p:cNvSpPr/>
          <p:nvPr/>
        </p:nvSpPr>
        <p:spPr>
          <a:xfrm>
            <a:off x="4089400" y="2748629"/>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tar: 5 Points 13">
            <a:extLst>
              <a:ext uri="{FF2B5EF4-FFF2-40B4-BE49-F238E27FC236}">
                <a16:creationId xmlns:a16="http://schemas.microsoft.com/office/drawing/2014/main" id="{21A9179F-C840-4D31-AAF8-A4A23F148E10}"/>
              </a:ext>
            </a:extLst>
          </p:cNvPr>
          <p:cNvSpPr/>
          <p:nvPr/>
        </p:nvSpPr>
        <p:spPr>
          <a:xfrm>
            <a:off x="5554133" y="5078756"/>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tar: 5 Points 15">
            <a:extLst>
              <a:ext uri="{FF2B5EF4-FFF2-40B4-BE49-F238E27FC236}">
                <a16:creationId xmlns:a16="http://schemas.microsoft.com/office/drawing/2014/main" id="{CF406636-01F2-4C37-BA0F-F236ACC2EA8E}"/>
              </a:ext>
            </a:extLst>
          </p:cNvPr>
          <p:cNvSpPr/>
          <p:nvPr/>
        </p:nvSpPr>
        <p:spPr>
          <a:xfrm>
            <a:off x="4910666" y="4163159"/>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tar: 5 Points 16">
            <a:extLst>
              <a:ext uri="{FF2B5EF4-FFF2-40B4-BE49-F238E27FC236}">
                <a16:creationId xmlns:a16="http://schemas.microsoft.com/office/drawing/2014/main" id="{65C3D1BF-98FB-4969-878B-C17EDAB64D19}"/>
              </a:ext>
            </a:extLst>
          </p:cNvPr>
          <p:cNvSpPr/>
          <p:nvPr/>
        </p:nvSpPr>
        <p:spPr>
          <a:xfrm>
            <a:off x="5444066" y="4179784"/>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tar: 5 Points 17">
            <a:extLst>
              <a:ext uri="{FF2B5EF4-FFF2-40B4-BE49-F238E27FC236}">
                <a16:creationId xmlns:a16="http://schemas.microsoft.com/office/drawing/2014/main" id="{2E9F3AF9-EA5C-4406-8580-6352019E581D}"/>
              </a:ext>
            </a:extLst>
          </p:cNvPr>
          <p:cNvSpPr/>
          <p:nvPr/>
        </p:nvSpPr>
        <p:spPr>
          <a:xfrm>
            <a:off x="4455848" y="2658595"/>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tar: 5 Points 18">
            <a:extLst>
              <a:ext uri="{FF2B5EF4-FFF2-40B4-BE49-F238E27FC236}">
                <a16:creationId xmlns:a16="http://schemas.microsoft.com/office/drawing/2014/main" id="{B07CE2F1-4810-4FB0-B6E1-F1874BF0FF68}"/>
              </a:ext>
            </a:extLst>
          </p:cNvPr>
          <p:cNvSpPr/>
          <p:nvPr/>
        </p:nvSpPr>
        <p:spPr>
          <a:xfrm>
            <a:off x="4282546" y="2783860"/>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Star: 5 Points 19">
            <a:extLst>
              <a:ext uri="{FF2B5EF4-FFF2-40B4-BE49-F238E27FC236}">
                <a16:creationId xmlns:a16="http://schemas.microsoft.com/office/drawing/2014/main" id="{4E83F9E9-34C9-4057-BF5F-2462E7C21D1A}"/>
              </a:ext>
            </a:extLst>
          </p:cNvPr>
          <p:cNvSpPr/>
          <p:nvPr/>
        </p:nvSpPr>
        <p:spPr>
          <a:xfrm>
            <a:off x="5257799" y="2748629"/>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tar: 5 Points 20">
            <a:extLst>
              <a:ext uri="{FF2B5EF4-FFF2-40B4-BE49-F238E27FC236}">
                <a16:creationId xmlns:a16="http://schemas.microsoft.com/office/drawing/2014/main" id="{258A9A04-48CC-4C78-9542-EBDCBF4734BB}"/>
              </a:ext>
            </a:extLst>
          </p:cNvPr>
          <p:cNvSpPr/>
          <p:nvPr/>
        </p:nvSpPr>
        <p:spPr>
          <a:xfrm>
            <a:off x="6327776" y="2651262"/>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tar: 5 Points 21">
            <a:extLst>
              <a:ext uri="{FF2B5EF4-FFF2-40B4-BE49-F238E27FC236}">
                <a16:creationId xmlns:a16="http://schemas.microsoft.com/office/drawing/2014/main" id="{8CFC53CD-CB10-4789-9D0F-790C8DD52A5A}"/>
              </a:ext>
            </a:extLst>
          </p:cNvPr>
          <p:cNvSpPr/>
          <p:nvPr/>
        </p:nvSpPr>
        <p:spPr>
          <a:xfrm>
            <a:off x="7597775" y="2650326"/>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Star: 5 Points 22">
            <a:extLst>
              <a:ext uri="{FF2B5EF4-FFF2-40B4-BE49-F238E27FC236}">
                <a16:creationId xmlns:a16="http://schemas.microsoft.com/office/drawing/2014/main" id="{5140B4C3-FFCD-4171-8301-12E7CF292E46}"/>
              </a:ext>
            </a:extLst>
          </p:cNvPr>
          <p:cNvSpPr/>
          <p:nvPr/>
        </p:nvSpPr>
        <p:spPr>
          <a:xfrm>
            <a:off x="6400798" y="2738289"/>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tar: 5 Points 24">
            <a:extLst>
              <a:ext uri="{FF2B5EF4-FFF2-40B4-BE49-F238E27FC236}">
                <a16:creationId xmlns:a16="http://schemas.microsoft.com/office/drawing/2014/main" id="{B1AAFBA8-3E60-443D-8175-5C42269A787A}"/>
              </a:ext>
            </a:extLst>
          </p:cNvPr>
          <p:cNvSpPr/>
          <p:nvPr/>
        </p:nvSpPr>
        <p:spPr>
          <a:xfrm>
            <a:off x="7670797" y="2658596"/>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tar: 5 Points 25">
            <a:extLst>
              <a:ext uri="{FF2B5EF4-FFF2-40B4-BE49-F238E27FC236}">
                <a16:creationId xmlns:a16="http://schemas.microsoft.com/office/drawing/2014/main" id="{AB2EA62E-6B93-4BF7-9DB0-6AB16767415A}"/>
              </a:ext>
            </a:extLst>
          </p:cNvPr>
          <p:cNvSpPr/>
          <p:nvPr/>
        </p:nvSpPr>
        <p:spPr>
          <a:xfrm>
            <a:off x="7863943" y="2791193"/>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Star: 5 Points 26">
            <a:extLst>
              <a:ext uri="{FF2B5EF4-FFF2-40B4-BE49-F238E27FC236}">
                <a16:creationId xmlns:a16="http://schemas.microsoft.com/office/drawing/2014/main" id="{46123646-202B-4721-9DC8-2DC48EF4E236}"/>
              </a:ext>
            </a:extLst>
          </p:cNvPr>
          <p:cNvSpPr/>
          <p:nvPr/>
        </p:nvSpPr>
        <p:spPr>
          <a:xfrm>
            <a:off x="7635339" y="4265162"/>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tar: 5 Points 27">
            <a:extLst>
              <a:ext uri="{FF2B5EF4-FFF2-40B4-BE49-F238E27FC236}">
                <a16:creationId xmlns:a16="http://schemas.microsoft.com/office/drawing/2014/main" id="{E5CC005C-385D-4AE2-A99E-C203D6F7678D}"/>
              </a:ext>
            </a:extLst>
          </p:cNvPr>
          <p:cNvSpPr/>
          <p:nvPr/>
        </p:nvSpPr>
        <p:spPr>
          <a:xfrm>
            <a:off x="7800976" y="4211296"/>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Star: 5 Points 28">
            <a:extLst>
              <a:ext uri="{FF2B5EF4-FFF2-40B4-BE49-F238E27FC236}">
                <a16:creationId xmlns:a16="http://schemas.microsoft.com/office/drawing/2014/main" id="{A827B5C3-40CA-4182-9956-F55E164822CD}"/>
              </a:ext>
            </a:extLst>
          </p:cNvPr>
          <p:cNvSpPr/>
          <p:nvPr/>
        </p:nvSpPr>
        <p:spPr>
          <a:xfrm>
            <a:off x="8268490" y="4211296"/>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Star: 5 Points 29">
            <a:extLst>
              <a:ext uri="{FF2B5EF4-FFF2-40B4-BE49-F238E27FC236}">
                <a16:creationId xmlns:a16="http://schemas.microsoft.com/office/drawing/2014/main" id="{4A451AC2-2264-4DF8-A34A-E53EF37AD885}"/>
              </a:ext>
            </a:extLst>
          </p:cNvPr>
          <p:cNvSpPr/>
          <p:nvPr/>
        </p:nvSpPr>
        <p:spPr>
          <a:xfrm>
            <a:off x="8378557" y="4272607"/>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Star: 5 Points 30">
            <a:extLst>
              <a:ext uri="{FF2B5EF4-FFF2-40B4-BE49-F238E27FC236}">
                <a16:creationId xmlns:a16="http://schemas.microsoft.com/office/drawing/2014/main" id="{D952C016-DAA0-4FA2-9346-39E8BEBA00CA}"/>
              </a:ext>
            </a:extLst>
          </p:cNvPr>
          <p:cNvSpPr/>
          <p:nvPr/>
        </p:nvSpPr>
        <p:spPr>
          <a:xfrm>
            <a:off x="8415868" y="5044151"/>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Star: 5 Points 31">
            <a:extLst>
              <a:ext uri="{FF2B5EF4-FFF2-40B4-BE49-F238E27FC236}">
                <a16:creationId xmlns:a16="http://schemas.microsoft.com/office/drawing/2014/main" id="{119C92FE-47F2-468A-B348-2C52134A399B}"/>
              </a:ext>
            </a:extLst>
          </p:cNvPr>
          <p:cNvSpPr/>
          <p:nvPr/>
        </p:nvSpPr>
        <p:spPr>
          <a:xfrm>
            <a:off x="5122595" y="2672572"/>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1559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randombar(horizontal)">
                                      <p:cBhvr>
                                        <p:cTn id="10" dur="500"/>
                                        <p:tgtEl>
                                          <p:spTgt spid="10"/>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randombar(horizontal)">
                                      <p:cBhvr>
                                        <p:cTn id="13" dur="500"/>
                                        <p:tgtEl>
                                          <p:spTgt spid="11"/>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randombar(horizontal)">
                                      <p:cBhvr>
                                        <p:cTn id="16" dur="500"/>
                                        <p:tgtEl>
                                          <p:spTgt spid="12"/>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randombar(horizontal)">
                                      <p:cBhvr>
                                        <p:cTn id="19" dur="500"/>
                                        <p:tgtEl>
                                          <p:spTgt spid="13"/>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randombar(horizontal)">
                                      <p:cBhvr>
                                        <p:cTn id="22" dur="500"/>
                                        <p:tgtEl>
                                          <p:spTgt spid="14"/>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randombar(horizontal)">
                                      <p:cBhvr>
                                        <p:cTn id="25" dur="500"/>
                                        <p:tgtEl>
                                          <p:spTgt spid="16"/>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randombar(horizontal)">
                                      <p:cBhvr>
                                        <p:cTn id="28" dur="500"/>
                                        <p:tgtEl>
                                          <p:spTgt spid="17"/>
                                        </p:tgtEl>
                                      </p:cBhvr>
                                    </p:animEffect>
                                  </p:childTnLst>
                                </p:cTn>
                              </p:par>
                              <p:par>
                                <p:cTn id="29" presetID="14" presetClass="entr" presetSubtype="1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randombar(horizontal)">
                                      <p:cBhvr>
                                        <p:cTn id="31" dur="500"/>
                                        <p:tgtEl>
                                          <p:spTgt spid="18"/>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randombar(horizontal)">
                                      <p:cBhvr>
                                        <p:cTn id="34" dur="500"/>
                                        <p:tgtEl>
                                          <p:spTgt spid="19"/>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randombar(horizontal)">
                                      <p:cBhvr>
                                        <p:cTn id="37" dur="500"/>
                                        <p:tgtEl>
                                          <p:spTgt spid="20"/>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randombar(horizontal)">
                                      <p:cBhvr>
                                        <p:cTn id="40" dur="500"/>
                                        <p:tgtEl>
                                          <p:spTgt spid="21"/>
                                        </p:tgtEl>
                                      </p:cBhvr>
                                    </p:animEffect>
                                  </p:childTnLst>
                                </p:cTn>
                              </p:par>
                              <p:par>
                                <p:cTn id="41" presetID="14" presetClass="entr" presetSubtype="10"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randombar(horizontal)">
                                      <p:cBhvr>
                                        <p:cTn id="43" dur="500"/>
                                        <p:tgtEl>
                                          <p:spTgt spid="22"/>
                                        </p:tgtEl>
                                      </p:cBhvr>
                                    </p:animEffect>
                                  </p:childTnLst>
                                </p:cTn>
                              </p:par>
                              <p:par>
                                <p:cTn id="44" presetID="14" presetClass="entr" presetSubtype="10" fill="hold" grpId="0" nodeType="with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randombar(horizontal)">
                                      <p:cBhvr>
                                        <p:cTn id="46" dur="500"/>
                                        <p:tgtEl>
                                          <p:spTgt spid="23"/>
                                        </p:tgtEl>
                                      </p:cBhvr>
                                    </p:animEffect>
                                  </p:childTnLst>
                                </p:cTn>
                              </p:par>
                              <p:par>
                                <p:cTn id="47" presetID="14" presetClass="entr" presetSubtype="10" fill="hold" grpId="0" nodeType="withEffect">
                                  <p:stCondLst>
                                    <p:cond delay="0"/>
                                  </p:stCondLst>
                                  <p:childTnLst>
                                    <p:set>
                                      <p:cBhvr>
                                        <p:cTn id="48" dur="1" fill="hold">
                                          <p:stCondLst>
                                            <p:cond delay="0"/>
                                          </p:stCondLst>
                                        </p:cTn>
                                        <p:tgtEl>
                                          <p:spTgt spid="25"/>
                                        </p:tgtEl>
                                        <p:attrNameLst>
                                          <p:attrName>style.visibility</p:attrName>
                                        </p:attrNameLst>
                                      </p:cBhvr>
                                      <p:to>
                                        <p:strVal val="visible"/>
                                      </p:to>
                                    </p:set>
                                    <p:animEffect transition="in" filter="randombar(horizontal)">
                                      <p:cBhvr>
                                        <p:cTn id="49" dur="500"/>
                                        <p:tgtEl>
                                          <p:spTgt spid="25"/>
                                        </p:tgtEl>
                                      </p:cBhvr>
                                    </p:animEffect>
                                  </p:childTnLst>
                                </p:cTn>
                              </p:par>
                              <p:par>
                                <p:cTn id="50" presetID="14" presetClass="entr" presetSubtype="10" fill="hold" grpId="0" nodeType="with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randombar(horizontal)">
                                      <p:cBhvr>
                                        <p:cTn id="52" dur="500"/>
                                        <p:tgtEl>
                                          <p:spTgt spid="26"/>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27"/>
                                        </p:tgtEl>
                                        <p:attrNameLst>
                                          <p:attrName>style.visibility</p:attrName>
                                        </p:attrNameLst>
                                      </p:cBhvr>
                                      <p:to>
                                        <p:strVal val="visible"/>
                                      </p:to>
                                    </p:set>
                                    <p:animEffect transition="in" filter="randombar(horizontal)">
                                      <p:cBhvr>
                                        <p:cTn id="55" dur="500"/>
                                        <p:tgtEl>
                                          <p:spTgt spid="27"/>
                                        </p:tgtEl>
                                      </p:cBhvr>
                                    </p:animEffect>
                                  </p:childTnLst>
                                </p:cTn>
                              </p:par>
                              <p:par>
                                <p:cTn id="56" presetID="14" presetClass="entr" presetSubtype="10" fill="hold" grpId="0" nodeType="withEffect">
                                  <p:stCondLst>
                                    <p:cond delay="0"/>
                                  </p:stCondLst>
                                  <p:childTnLst>
                                    <p:set>
                                      <p:cBhvr>
                                        <p:cTn id="57" dur="1" fill="hold">
                                          <p:stCondLst>
                                            <p:cond delay="0"/>
                                          </p:stCondLst>
                                        </p:cTn>
                                        <p:tgtEl>
                                          <p:spTgt spid="28"/>
                                        </p:tgtEl>
                                        <p:attrNameLst>
                                          <p:attrName>style.visibility</p:attrName>
                                        </p:attrNameLst>
                                      </p:cBhvr>
                                      <p:to>
                                        <p:strVal val="visible"/>
                                      </p:to>
                                    </p:set>
                                    <p:animEffect transition="in" filter="randombar(horizontal)">
                                      <p:cBhvr>
                                        <p:cTn id="58" dur="500"/>
                                        <p:tgtEl>
                                          <p:spTgt spid="28"/>
                                        </p:tgtEl>
                                      </p:cBhvr>
                                    </p:animEffect>
                                  </p:childTnLst>
                                </p:cTn>
                              </p:par>
                              <p:par>
                                <p:cTn id="59" presetID="14" presetClass="entr" presetSubtype="10" fill="hold" grpId="0" nodeType="withEffect">
                                  <p:stCondLst>
                                    <p:cond delay="0"/>
                                  </p:stCondLst>
                                  <p:childTnLst>
                                    <p:set>
                                      <p:cBhvr>
                                        <p:cTn id="60" dur="1" fill="hold">
                                          <p:stCondLst>
                                            <p:cond delay="0"/>
                                          </p:stCondLst>
                                        </p:cTn>
                                        <p:tgtEl>
                                          <p:spTgt spid="29"/>
                                        </p:tgtEl>
                                        <p:attrNameLst>
                                          <p:attrName>style.visibility</p:attrName>
                                        </p:attrNameLst>
                                      </p:cBhvr>
                                      <p:to>
                                        <p:strVal val="visible"/>
                                      </p:to>
                                    </p:set>
                                    <p:animEffect transition="in" filter="randombar(horizontal)">
                                      <p:cBhvr>
                                        <p:cTn id="61" dur="500"/>
                                        <p:tgtEl>
                                          <p:spTgt spid="29"/>
                                        </p:tgtEl>
                                      </p:cBhvr>
                                    </p:animEffect>
                                  </p:childTnLst>
                                </p:cTn>
                              </p:par>
                              <p:par>
                                <p:cTn id="62" presetID="14" presetClass="entr" presetSubtype="10" fill="hold" grpId="0" nodeType="withEffect">
                                  <p:stCondLst>
                                    <p:cond delay="0"/>
                                  </p:stCondLst>
                                  <p:childTnLst>
                                    <p:set>
                                      <p:cBhvr>
                                        <p:cTn id="63" dur="1" fill="hold">
                                          <p:stCondLst>
                                            <p:cond delay="0"/>
                                          </p:stCondLst>
                                        </p:cTn>
                                        <p:tgtEl>
                                          <p:spTgt spid="30"/>
                                        </p:tgtEl>
                                        <p:attrNameLst>
                                          <p:attrName>style.visibility</p:attrName>
                                        </p:attrNameLst>
                                      </p:cBhvr>
                                      <p:to>
                                        <p:strVal val="visible"/>
                                      </p:to>
                                    </p:set>
                                    <p:animEffect transition="in" filter="randombar(horizontal)">
                                      <p:cBhvr>
                                        <p:cTn id="64" dur="500"/>
                                        <p:tgtEl>
                                          <p:spTgt spid="30"/>
                                        </p:tgtEl>
                                      </p:cBhvr>
                                    </p:animEffect>
                                  </p:childTnLst>
                                </p:cTn>
                              </p:par>
                              <p:par>
                                <p:cTn id="65" presetID="14" presetClass="entr" presetSubtype="10" fill="hold" grpId="0" nodeType="withEffect">
                                  <p:stCondLst>
                                    <p:cond delay="0"/>
                                  </p:stCondLst>
                                  <p:childTnLst>
                                    <p:set>
                                      <p:cBhvr>
                                        <p:cTn id="66" dur="1" fill="hold">
                                          <p:stCondLst>
                                            <p:cond delay="0"/>
                                          </p:stCondLst>
                                        </p:cTn>
                                        <p:tgtEl>
                                          <p:spTgt spid="31"/>
                                        </p:tgtEl>
                                        <p:attrNameLst>
                                          <p:attrName>style.visibility</p:attrName>
                                        </p:attrNameLst>
                                      </p:cBhvr>
                                      <p:to>
                                        <p:strVal val="visible"/>
                                      </p:to>
                                    </p:set>
                                    <p:animEffect transition="in" filter="randombar(horizontal)">
                                      <p:cBhvr>
                                        <p:cTn id="67" dur="500"/>
                                        <p:tgtEl>
                                          <p:spTgt spid="31"/>
                                        </p:tgtEl>
                                      </p:cBhvr>
                                    </p:animEffect>
                                  </p:childTnLst>
                                </p:cTn>
                              </p:par>
                              <p:par>
                                <p:cTn id="68" presetID="14" presetClass="entr" presetSubtype="10" fill="hold" grpId="0" nodeType="withEffect">
                                  <p:stCondLst>
                                    <p:cond delay="0"/>
                                  </p:stCondLst>
                                  <p:childTnLst>
                                    <p:set>
                                      <p:cBhvr>
                                        <p:cTn id="69" dur="1" fill="hold">
                                          <p:stCondLst>
                                            <p:cond delay="0"/>
                                          </p:stCondLst>
                                        </p:cTn>
                                        <p:tgtEl>
                                          <p:spTgt spid="32"/>
                                        </p:tgtEl>
                                        <p:attrNameLst>
                                          <p:attrName>style.visibility</p:attrName>
                                        </p:attrNameLst>
                                      </p:cBhvr>
                                      <p:to>
                                        <p:strVal val="visible"/>
                                      </p:to>
                                    </p:set>
                                    <p:animEffect transition="in" filter="randombar(horizontal)">
                                      <p:cBhvr>
                                        <p:cTn id="70"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animBg="1"/>
      <p:bldP spid="12" grpId="0" animBg="1"/>
      <p:bldP spid="13" grpId="0" animBg="1"/>
      <p:bldP spid="14" grpId="0" animBg="1"/>
      <p:bldP spid="16" grpId="0" animBg="1"/>
      <p:bldP spid="17" grpId="0" animBg="1"/>
      <p:bldP spid="18" grpId="0" animBg="1"/>
      <p:bldP spid="19" grpId="0" animBg="1"/>
      <p:bldP spid="20" grpId="0" animBg="1"/>
      <p:bldP spid="21" grpId="0" animBg="1"/>
      <p:bldP spid="22" grpId="0" animBg="1"/>
      <p:bldP spid="23" grpId="0" animBg="1"/>
      <p:bldP spid="25" grpId="0" animBg="1"/>
      <p:bldP spid="26" grpId="0" animBg="1"/>
      <p:bldP spid="27" grpId="0" animBg="1"/>
      <p:bldP spid="28" grpId="0" animBg="1"/>
      <p:bldP spid="29" grpId="0" animBg="1"/>
      <p:bldP spid="30" grpId="0" animBg="1"/>
      <p:bldP spid="31" grpId="0" animBg="1"/>
      <p:bldP spid="32"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CD2A1-4C33-4B82-B7F0-32EA220137FE}"/>
              </a:ext>
            </a:extLst>
          </p:cNvPr>
          <p:cNvSpPr>
            <a:spLocks noGrp="1"/>
          </p:cNvSpPr>
          <p:nvPr>
            <p:ph type="title"/>
          </p:nvPr>
        </p:nvSpPr>
        <p:spPr/>
        <p:txBody>
          <a:bodyPr/>
          <a:lstStyle/>
          <a:p>
            <a:r>
              <a:rPr lang="en-US" dirty="0"/>
              <a:t>A sends a multicast</a:t>
            </a:r>
          </a:p>
        </p:txBody>
      </p:sp>
      <p:sp>
        <p:nvSpPr>
          <p:cNvPr id="5" name="Content Placeholder 4">
            <a:extLst>
              <a:ext uri="{FF2B5EF4-FFF2-40B4-BE49-F238E27FC236}">
                <a16:creationId xmlns:a16="http://schemas.microsoft.com/office/drawing/2014/main" id="{68ECAEFC-C195-4B50-8A15-56BF25E5B29E}"/>
              </a:ext>
            </a:extLst>
          </p:cNvPr>
          <p:cNvSpPr>
            <a:spLocks noGrp="1"/>
          </p:cNvSpPr>
          <p:nvPr>
            <p:ph idx="1"/>
          </p:nvPr>
        </p:nvSpPr>
        <p:spPr/>
        <p:txBody>
          <a:bodyPr/>
          <a:lstStyle/>
          <a:p>
            <a:r>
              <a:rPr lang="en-US" dirty="0"/>
              <a:t>Suppose we want to publish some event from A to </a:t>
            </a:r>
            <a:r>
              <a:rPr lang="en-US" dirty="0" smtClean="0"/>
              <a:t>the Foo “group”?</a:t>
            </a:r>
            <a:endParaRPr lang="en-US" dirty="0"/>
          </a:p>
          <a:p>
            <a:endParaRPr lang="en-US" dirty="0"/>
          </a:p>
          <a:p>
            <a:r>
              <a:rPr lang="en-US" dirty="0"/>
              <a:t>A prepares a UDP packet, puts the special address in it, and calls </a:t>
            </a:r>
            <a:r>
              <a:rPr lang="en-US" dirty="0" err="1"/>
              <a:t>sendto</a:t>
            </a:r>
            <a:endParaRPr lang="en-US" dirty="0"/>
          </a:p>
          <a:p>
            <a:endParaRPr lang="en-US" dirty="0"/>
          </a:p>
          <a:p>
            <a:r>
              <a:rPr lang="en-US" dirty="0"/>
              <a:t>At each stage it will be forwarded towards any receivers</a:t>
            </a:r>
          </a:p>
        </p:txBody>
      </p:sp>
      <p:sp>
        <p:nvSpPr>
          <p:cNvPr id="3" name="Footer Placeholder 2">
            <a:extLst>
              <a:ext uri="{FF2B5EF4-FFF2-40B4-BE49-F238E27FC236}">
                <a16:creationId xmlns:a16="http://schemas.microsoft.com/office/drawing/2014/main" id="{38615FC1-1B7C-4A56-A500-478F43131AFF}"/>
              </a:ext>
            </a:extLst>
          </p:cNvPr>
          <p:cNvSpPr>
            <a:spLocks noGrp="1"/>
          </p:cNvSpPr>
          <p:nvPr>
            <p:ph type="ftr" sz="quarter" idx="11"/>
          </p:nvPr>
        </p:nvSpPr>
        <p:spPr/>
        <p:txBody>
          <a:bodyPr/>
          <a:lstStyle/>
          <a:p>
            <a:r>
              <a:rPr lang="en-US"/>
              <a:t>CS5412 Cloud Computing, Spring 2022</a:t>
            </a:r>
          </a:p>
        </p:txBody>
      </p:sp>
      <p:sp>
        <p:nvSpPr>
          <p:cNvPr id="4" name="Slide Number Placeholder 3">
            <a:extLst>
              <a:ext uri="{FF2B5EF4-FFF2-40B4-BE49-F238E27FC236}">
                <a16:creationId xmlns:a16="http://schemas.microsoft.com/office/drawing/2014/main" id="{70142ADE-7170-4D47-8740-2CBA960D01D8}"/>
              </a:ext>
            </a:extLst>
          </p:cNvPr>
          <p:cNvSpPr>
            <a:spLocks noGrp="1"/>
          </p:cNvSpPr>
          <p:nvPr>
            <p:ph type="sldNum" sz="quarter" idx="12"/>
          </p:nvPr>
        </p:nvSpPr>
        <p:spPr/>
        <p:txBody>
          <a:bodyPr/>
          <a:lstStyle/>
          <a:p>
            <a:fld id="{3C974458-8A97-4835-BF79-1FB6D7856C21}" type="slidenum">
              <a:rPr lang="en-US" smtClean="0"/>
              <a:t>44</a:t>
            </a:fld>
            <a:endParaRPr lang="en-US"/>
          </a:p>
        </p:txBody>
      </p:sp>
    </p:spTree>
    <p:extLst>
      <p:ext uri="{BB962C8B-B14F-4D97-AF65-F5344CB8AC3E}">
        <p14:creationId xmlns:p14="http://schemas.microsoft.com/office/powerpoint/2010/main" val="258499893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B4DC2-1BA3-46B9-AA62-E75F2E4DFE49}"/>
              </a:ext>
            </a:extLst>
          </p:cNvPr>
          <p:cNvSpPr>
            <a:spLocks noGrp="1"/>
          </p:cNvSpPr>
          <p:nvPr>
            <p:ph type="title"/>
          </p:nvPr>
        </p:nvSpPr>
        <p:spPr/>
        <p:txBody>
          <a:bodyPr/>
          <a:lstStyle/>
          <a:p>
            <a:r>
              <a:rPr lang="en-US" dirty="0"/>
              <a:t>Example: Nodes A, B and C are in IP multicast group of KMMB</a:t>
            </a:r>
          </a:p>
        </p:txBody>
      </p:sp>
      <p:sp>
        <p:nvSpPr>
          <p:cNvPr id="4" name="Footer Placeholder 3">
            <a:extLst>
              <a:ext uri="{FF2B5EF4-FFF2-40B4-BE49-F238E27FC236}">
                <a16:creationId xmlns:a16="http://schemas.microsoft.com/office/drawing/2014/main" id="{B96E7609-1E5C-47E3-B545-41ABAEC746CD}"/>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CCBB0417-75A7-41D3-A29F-7BE04B9A46B2}"/>
              </a:ext>
            </a:extLst>
          </p:cNvPr>
          <p:cNvSpPr>
            <a:spLocks noGrp="1"/>
          </p:cNvSpPr>
          <p:nvPr>
            <p:ph type="sldNum" sz="quarter" idx="12"/>
          </p:nvPr>
        </p:nvSpPr>
        <p:spPr/>
        <p:txBody>
          <a:bodyPr/>
          <a:lstStyle/>
          <a:p>
            <a:fld id="{3C974458-8A97-4835-BF79-1FB6D7856C21}" type="slidenum">
              <a:rPr lang="en-US" smtClean="0"/>
              <a:t>45</a:t>
            </a:fld>
            <a:endParaRPr lang="en-US"/>
          </a:p>
        </p:txBody>
      </p:sp>
      <p:grpSp>
        <p:nvGrpSpPr>
          <p:cNvPr id="3" name="Group 2">
            <a:extLst>
              <a:ext uri="{FF2B5EF4-FFF2-40B4-BE49-F238E27FC236}">
                <a16:creationId xmlns:a16="http://schemas.microsoft.com/office/drawing/2014/main" id="{46A5E98D-06CE-41F8-BDEE-7FCB172F0B64}"/>
              </a:ext>
            </a:extLst>
          </p:cNvPr>
          <p:cNvGrpSpPr/>
          <p:nvPr/>
        </p:nvGrpSpPr>
        <p:grpSpPr>
          <a:xfrm>
            <a:off x="2071158" y="2350028"/>
            <a:ext cx="6928908" cy="3456071"/>
            <a:chOff x="2071158" y="2350028"/>
            <a:chExt cx="6928908" cy="3456071"/>
          </a:xfrm>
        </p:grpSpPr>
        <p:pic>
          <p:nvPicPr>
            <p:cNvPr id="6" name="Picture 5">
              <a:extLst>
                <a:ext uri="{FF2B5EF4-FFF2-40B4-BE49-F238E27FC236}">
                  <a16:creationId xmlns:a16="http://schemas.microsoft.com/office/drawing/2014/main" id="{89AAC785-C335-4B04-A469-BD08CFDE7EA6}"/>
                </a:ext>
              </a:extLst>
            </p:cNvPr>
            <p:cNvPicPr>
              <a:picLocks noChangeAspect="1"/>
            </p:cNvPicPr>
            <p:nvPr/>
          </p:nvPicPr>
          <p:blipFill>
            <a:blip r:embed="rId2"/>
            <a:stretch>
              <a:fillRect/>
            </a:stretch>
          </p:blipFill>
          <p:spPr>
            <a:xfrm>
              <a:off x="2071158" y="2350028"/>
              <a:ext cx="6762750" cy="3190875"/>
            </a:xfrm>
            <a:prstGeom prst="rect">
              <a:avLst/>
            </a:prstGeom>
          </p:spPr>
        </p:pic>
        <p:sp>
          <p:nvSpPr>
            <p:cNvPr id="7" name="TextBox 6">
              <a:extLst>
                <a:ext uri="{FF2B5EF4-FFF2-40B4-BE49-F238E27FC236}">
                  <a16:creationId xmlns:a16="http://schemas.microsoft.com/office/drawing/2014/main" id="{94F9112E-BC88-4642-85FC-34B2EB71B5A0}"/>
                </a:ext>
              </a:extLst>
            </p:cNvPr>
            <p:cNvSpPr txBox="1"/>
            <p:nvPr/>
          </p:nvSpPr>
          <p:spPr>
            <a:xfrm>
              <a:off x="2980266" y="5436767"/>
              <a:ext cx="6019800" cy="369332"/>
            </a:xfrm>
            <a:prstGeom prst="rect">
              <a:avLst/>
            </a:prstGeom>
            <a:noFill/>
          </p:spPr>
          <p:txBody>
            <a:bodyPr wrap="square" rtlCol="0">
              <a:spAutoFit/>
            </a:bodyPr>
            <a:lstStyle/>
            <a:p>
              <a:r>
                <a:rPr lang="en-US" b="1" dirty="0">
                  <a:solidFill>
                    <a:srgbClr val="C00000"/>
                  </a:solidFill>
                </a:rPr>
                <a:t>A                                         B                                              C</a:t>
              </a:r>
            </a:p>
          </p:txBody>
        </p:sp>
        <p:sp>
          <p:nvSpPr>
            <p:cNvPr id="8" name="Star: 5 Points 7">
              <a:extLst>
                <a:ext uri="{FF2B5EF4-FFF2-40B4-BE49-F238E27FC236}">
                  <a16:creationId xmlns:a16="http://schemas.microsoft.com/office/drawing/2014/main" id="{50D3678F-BD9C-4881-834B-B87C8370B4D2}"/>
                </a:ext>
              </a:extLst>
            </p:cNvPr>
            <p:cNvSpPr/>
            <p:nvPr/>
          </p:nvSpPr>
          <p:spPr>
            <a:xfrm>
              <a:off x="6756136" y="2755961"/>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tar: 5 Points 9">
              <a:extLst>
                <a:ext uri="{FF2B5EF4-FFF2-40B4-BE49-F238E27FC236}">
                  <a16:creationId xmlns:a16="http://schemas.microsoft.com/office/drawing/2014/main" id="{B89C9948-D229-4D2F-A557-DAD2F809429A}"/>
                </a:ext>
              </a:extLst>
            </p:cNvPr>
            <p:cNvSpPr/>
            <p:nvPr/>
          </p:nvSpPr>
          <p:spPr>
            <a:xfrm>
              <a:off x="3031066" y="5037358"/>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ACB4F62F-725B-4472-8991-1915DBA224FD}"/>
                </a:ext>
              </a:extLst>
            </p:cNvPr>
            <p:cNvSpPr/>
            <p:nvPr/>
          </p:nvSpPr>
          <p:spPr>
            <a:xfrm>
              <a:off x="3251200" y="4107557"/>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ar: 5 Points 11">
              <a:extLst>
                <a:ext uri="{FF2B5EF4-FFF2-40B4-BE49-F238E27FC236}">
                  <a16:creationId xmlns:a16="http://schemas.microsoft.com/office/drawing/2014/main" id="{774F254E-70FE-49F7-A83B-9B5DDF456780}"/>
                </a:ext>
              </a:extLst>
            </p:cNvPr>
            <p:cNvSpPr/>
            <p:nvPr/>
          </p:nvSpPr>
          <p:spPr>
            <a:xfrm>
              <a:off x="3860799" y="4107557"/>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tar: 5 Points 12">
              <a:extLst>
                <a:ext uri="{FF2B5EF4-FFF2-40B4-BE49-F238E27FC236}">
                  <a16:creationId xmlns:a16="http://schemas.microsoft.com/office/drawing/2014/main" id="{D7A69E5D-B1CE-4F86-A950-F534D87F2E2C}"/>
                </a:ext>
              </a:extLst>
            </p:cNvPr>
            <p:cNvSpPr/>
            <p:nvPr/>
          </p:nvSpPr>
          <p:spPr>
            <a:xfrm>
              <a:off x="4089400" y="2748629"/>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tar: 5 Points 13">
              <a:extLst>
                <a:ext uri="{FF2B5EF4-FFF2-40B4-BE49-F238E27FC236}">
                  <a16:creationId xmlns:a16="http://schemas.microsoft.com/office/drawing/2014/main" id="{21A9179F-C840-4D31-AAF8-A4A23F148E10}"/>
                </a:ext>
              </a:extLst>
            </p:cNvPr>
            <p:cNvSpPr/>
            <p:nvPr/>
          </p:nvSpPr>
          <p:spPr>
            <a:xfrm>
              <a:off x="5554133" y="5078756"/>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tar: 5 Points 15">
              <a:extLst>
                <a:ext uri="{FF2B5EF4-FFF2-40B4-BE49-F238E27FC236}">
                  <a16:creationId xmlns:a16="http://schemas.microsoft.com/office/drawing/2014/main" id="{CF406636-01F2-4C37-BA0F-F236ACC2EA8E}"/>
                </a:ext>
              </a:extLst>
            </p:cNvPr>
            <p:cNvSpPr/>
            <p:nvPr/>
          </p:nvSpPr>
          <p:spPr>
            <a:xfrm>
              <a:off x="4910666" y="4163159"/>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tar: 5 Points 16">
              <a:extLst>
                <a:ext uri="{FF2B5EF4-FFF2-40B4-BE49-F238E27FC236}">
                  <a16:creationId xmlns:a16="http://schemas.microsoft.com/office/drawing/2014/main" id="{65C3D1BF-98FB-4969-878B-C17EDAB64D19}"/>
                </a:ext>
              </a:extLst>
            </p:cNvPr>
            <p:cNvSpPr/>
            <p:nvPr/>
          </p:nvSpPr>
          <p:spPr>
            <a:xfrm>
              <a:off x="5444066" y="4179784"/>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tar: 5 Points 17">
              <a:extLst>
                <a:ext uri="{FF2B5EF4-FFF2-40B4-BE49-F238E27FC236}">
                  <a16:creationId xmlns:a16="http://schemas.microsoft.com/office/drawing/2014/main" id="{2E9F3AF9-EA5C-4406-8580-6352019E581D}"/>
                </a:ext>
              </a:extLst>
            </p:cNvPr>
            <p:cNvSpPr/>
            <p:nvPr/>
          </p:nvSpPr>
          <p:spPr>
            <a:xfrm>
              <a:off x="4455848" y="2658595"/>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Star: 5 Points 18">
              <a:extLst>
                <a:ext uri="{FF2B5EF4-FFF2-40B4-BE49-F238E27FC236}">
                  <a16:creationId xmlns:a16="http://schemas.microsoft.com/office/drawing/2014/main" id="{B07CE2F1-4810-4FB0-B6E1-F1874BF0FF68}"/>
                </a:ext>
              </a:extLst>
            </p:cNvPr>
            <p:cNvSpPr/>
            <p:nvPr/>
          </p:nvSpPr>
          <p:spPr>
            <a:xfrm>
              <a:off x="4282546" y="2783860"/>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Star: 5 Points 19">
              <a:extLst>
                <a:ext uri="{FF2B5EF4-FFF2-40B4-BE49-F238E27FC236}">
                  <a16:creationId xmlns:a16="http://schemas.microsoft.com/office/drawing/2014/main" id="{4E83F9E9-34C9-4057-BF5F-2462E7C21D1A}"/>
                </a:ext>
              </a:extLst>
            </p:cNvPr>
            <p:cNvSpPr/>
            <p:nvPr/>
          </p:nvSpPr>
          <p:spPr>
            <a:xfrm>
              <a:off x="5257799" y="2748629"/>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Star: 5 Points 20">
              <a:extLst>
                <a:ext uri="{FF2B5EF4-FFF2-40B4-BE49-F238E27FC236}">
                  <a16:creationId xmlns:a16="http://schemas.microsoft.com/office/drawing/2014/main" id="{258A9A04-48CC-4C78-9542-EBDCBF4734BB}"/>
                </a:ext>
              </a:extLst>
            </p:cNvPr>
            <p:cNvSpPr/>
            <p:nvPr/>
          </p:nvSpPr>
          <p:spPr>
            <a:xfrm>
              <a:off x="6327776" y="2651262"/>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tar: 5 Points 21">
              <a:extLst>
                <a:ext uri="{FF2B5EF4-FFF2-40B4-BE49-F238E27FC236}">
                  <a16:creationId xmlns:a16="http://schemas.microsoft.com/office/drawing/2014/main" id="{8CFC53CD-CB10-4789-9D0F-790C8DD52A5A}"/>
                </a:ext>
              </a:extLst>
            </p:cNvPr>
            <p:cNvSpPr/>
            <p:nvPr/>
          </p:nvSpPr>
          <p:spPr>
            <a:xfrm>
              <a:off x="7597775" y="2650326"/>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Star: 5 Points 22">
              <a:extLst>
                <a:ext uri="{FF2B5EF4-FFF2-40B4-BE49-F238E27FC236}">
                  <a16:creationId xmlns:a16="http://schemas.microsoft.com/office/drawing/2014/main" id="{5140B4C3-FFCD-4171-8301-12E7CF292E46}"/>
                </a:ext>
              </a:extLst>
            </p:cNvPr>
            <p:cNvSpPr/>
            <p:nvPr/>
          </p:nvSpPr>
          <p:spPr>
            <a:xfrm>
              <a:off x="6400798" y="2738289"/>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tar: 5 Points 24">
              <a:extLst>
                <a:ext uri="{FF2B5EF4-FFF2-40B4-BE49-F238E27FC236}">
                  <a16:creationId xmlns:a16="http://schemas.microsoft.com/office/drawing/2014/main" id="{B1AAFBA8-3E60-443D-8175-5C42269A787A}"/>
                </a:ext>
              </a:extLst>
            </p:cNvPr>
            <p:cNvSpPr/>
            <p:nvPr/>
          </p:nvSpPr>
          <p:spPr>
            <a:xfrm>
              <a:off x="7670797" y="2658596"/>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tar: 5 Points 25">
              <a:extLst>
                <a:ext uri="{FF2B5EF4-FFF2-40B4-BE49-F238E27FC236}">
                  <a16:creationId xmlns:a16="http://schemas.microsoft.com/office/drawing/2014/main" id="{AB2EA62E-6B93-4BF7-9DB0-6AB16767415A}"/>
                </a:ext>
              </a:extLst>
            </p:cNvPr>
            <p:cNvSpPr/>
            <p:nvPr/>
          </p:nvSpPr>
          <p:spPr>
            <a:xfrm>
              <a:off x="7863943" y="2791193"/>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tar: 5 Points 27">
              <a:extLst>
                <a:ext uri="{FF2B5EF4-FFF2-40B4-BE49-F238E27FC236}">
                  <a16:creationId xmlns:a16="http://schemas.microsoft.com/office/drawing/2014/main" id="{E5CC005C-385D-4AE2-A99E-C203D6F7678D}"/>
                </a:ext>
              </a:extLst>
            </p:cNvPr>
            <p:cNvSpPr/>
            <p:nvPr/>
          </p:nvSpPr>
          <p:spPr>
            <a:xfrm>
              <a:off x="7800976" y="4211296"/>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Star: 5 Points 29">
              <a:extLst>
                <a:ext uri="{FF2B5EF4-FFF2-40B4-BE49-F238E27FC236}">
                  <a16:creationId xmlns:a16="http://schemas.microsoft.com/office/drawing/2014/main" id="{4A451AC2-2264-4DF8-A34A-E53EF37AD885}"/>
                </a:ext>
              </a:extLst>
            </p:cNvPr>
            <p:cNvSpPr/>
            <p:nvPr/>
          </p:nvSpPr>
          <p:spPr>
            <a:xfrm>
              <a:off x="8378557" y="4272607"/>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Star: 5 Points 30">
              <a:extLst>
                <a:ext uri="{FF2B5EF4-FFF2-40B4-BE49-F238E27FC236}">
                  <a16:creationId xmlns:a16="http://schemas.microsoft.com/office/drawing/2014/main" id="{D952C016-DAA0-4FA2-9346-39E8BEBA00CA}"/>
                </a:ext>
              </a:extLst>
            </p:cNvPr>
            <p:cNvSpPr/>
            <p:nvPr/>
          </p:nvSpPr>
          <p:spPr>
            <a:xfrm>
              <a:off x="8415868" y="5044151"/>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Star: 5 Points 31">
              <a:extLst>
                <a:ext uri="{FF2B5EF4-FFF2-40B4-BE49-F238E27FC236}">
                  <a16:creationId xmlns:a16="http://schemas.microsoft.com/office/drawing/2014/main" id="{119C92FE-47F2-468A-B348-2C52134A399B}"/>
                </a:ext>
              </a:extLst>
            </p:cNvPr>
            <p:cNvSpPr/>
            <p:nvPr/>
          </p:nvSpPr>
          <p:spPr>
            <a:xfrm>
              <a:off x="5122595" y="2672572"/>
              <a:ext cx="220134" cy="194733"/>
            </a:xfrm>
            <a:prstGeom prst="star5">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5" name="Straight Arrow Connector 14">
            <a:extLst>
              <a:ext uri="{FF2B5EF4-FFF2-40B4-BE49-F238E27FC236}">
                <a16:creationId xmlns:a16="http://schemas.microsoft.com/office/drawing/2014/main" id="{6D9C1E56-BAC4-4C05-9654-09909398B88B}"/>
              </a:ext>
            </a:extLst>
          </p:cNvPr>
          <p:cNvCxnSpPr/>
          <p:nvPr/>
        </p:nvCxnSpPr>
        <p:spPr>
          <a:xfrm flipV="1">
            <a:off x="3224463" y="4880008"/>
            <a:ext cx="154004" cy="279133"/>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C9193F26-E4BD-48A8-AC74-CE2A6926DDDC}"/>
              </a:ext>
            </a:extLst>
          </p:cNvPr>
          <p:cNvCxnSpPr>
            <a:endCxn id="12" idx="1"/>
          </p:cNvCxnSpPr>
          <p:nvPr/>
        </p:nvCxnSpPr>
        <p:spPr>
          <a:xfrm flipV="1">
            <a:off x="3330341" y="4181938"/>
            <a:ext cx="530458" cy="28540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B8BC9617-564B-4923-98BE-7D9714F0D0DF}"/>
              </a:ext>
            </a:extLst>
          </p:cNvPr>
          <p:cNvCxnSpPr>
            <a:endCxn id="11" idx="2"/>
          </p:cNvCxnSpPr>
          <p:nvPr/>
        </p:nvCxnSpPr>
        <p:spPr>
          <a:xfrm flipH="1" flipV="1">
            <a:off x="3293242" y="4302290"/>
            <a:ext cx="85225" cy="16505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98F5AFE7-696E-459D-BF57-A52C14B527D8}"/>
              </a:ext>
            </a:extLst>
          </p:cNvPr>
          <p:cNvCxnSpPr>
            <a:endCxn id="13" idx="2"/>
          </p:cNvCxnSpPr>
          <p:nvPr/>
        </p:nvCxnSpPr>
        <p:spPr>
          <a:xfrm flipV="1">
            <a:off x="3330341" y="2943362"/>
            <a:ext cx="801101" cy="86824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2EB6412F-6C34-4EA3-98C3-592637263187}"/>
              </a:ext>
            </a:extLst>
          </p:cNvPr>
          <p:cNvCxnSpPr>
            <a:endCxn id="32" idx="4"/>
          </p:cNvCxnSpPr>
          <p:nvPr/>
        </p:nvCxnSpPr>
        <p:spPr>
          <a:xfrm flipV="1">
            <a:off x="3378467" y="2746953"/>
            <a:ext cx="1964262" cy="107427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C9DDD7C1-C0EF-4E4F-AE96-E26779A4F4FB}"/>
              </a:ext>
            </a:extLst>
          </p:cNvPr>
          <p:cNvCxnSpPr>
            <a:endCxn id="23" idx="0"/>
          </p:cNvCxnSpPr>
          <p:nvPr/>
        </p:nvCxnSpPr>
        <p:spPr>
          <a:xfrm flipV="1">
            <a:off x="4131442" y="2738289"/>
            <a:ext cx="2379423" cy="1252407"/>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1CE9D37E-69E7-4FC3-B02E-04054536DFE6}"/>
              </a:ext>
            </a:extLst>
          </p:cNvPr>
          <p:cNvCxnSpPr>
            <a:endCxn id="25" idx="1"/>
          </p:cNvCxnSpPr>
          <p:nvPr/>
        </p:nvCxnSpPr>
        <p:spPr>
          <a:xfrm flipV="1">
            <a:off x="4131442" y="2732977"/>
            <a:ext cx="3539355" cy="119200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3A665A08-931E-4761-9C5E-817FCA0990B9}"/>
              </a:ext>
            </a:extLst>
          </p:cNvPr>
          <p:cNvCxnSpPr>
            <a:stCxn id="19" idx="3"/>
          </p:cNvCxnSpPr>
          <p:nvPr/>
        </p:nvCxnSpPr>
        <p:spPr>
          <a:xfrm>
            <a:off x="4460638" y="2978593"/>
            <a:ext cx="450028" cy="93604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1D98FE90-55AB-495E-AD35-B8441B3D06A0}"/>
              </a:ext>
            </a:extLst>
          </p:cNvPr>
          <p:cNvCxnSpPr>
            <a:stCxn id="20" idx="2"/>
          </p:cNvCxnSpPr>
          <p:nvPr/>
        </p:nvCxnSpPr>
        <p:spPr>
          <a:xfrm flipH="1">
            <a:off x="4910666" y="2943362"/>
            <a:ext cx="389175" cy="981617"/>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A8EEAB0-278B-4F01-AB37-681128486FAA}"/>
              </a:ext>
            </a:extLst>
          </p:cNvPr>
          <p:cNvCxnSpPr/>
          <p:nvPr/>
        </p:nvCxnSpPr>
        <p:spPr>
          <a:xfrm flipH="1">
            <a:off x="5477933" y="2943362"/>
            <a:ext cx="1032932" cy="971277"/>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D866141A-756C-43E3-B2DF-64CEB8BB995D}"/>
              </a:ext>
            </a:extLst>
          </p:cNvPr>
          <p:cNvCxnSpPr>
            <a:stCxn id="16" idx="4"/>
          </p:cNvCxnSpPr>
          <p:nvPr/>
        </p:nvCxnSpPr>
        <p:spPr>
          <a:xfrm>
            <a:off x="5130800" y="4237540"/>
            <a:ext cx="423333" cy="2298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54508B5B-EBBB-4131-A15C-9A7C9E83ED15}"/>
              </a:ext>
            </a:extLst>
          </p:cNvPr>
          <p:cNvCxnSpPr>
            <a:stCxn id="17" idx="2"/>
          </p:cNvCxnSpPr>
          <p:nvPr/>
        </p:nvCxnSpPr>
        <p:spPr>
          <a:xfrm>
            <a:off x="5486108" y="4374517"/>
            <a:ext cx="68025" cy="92823"/>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A07884D6-854C-4C45-8FAD-4CA54CEC30B4}"/>
              </a:ext>
            </a:extLst>
          </p:cNvPr>
          <p:cNvCxnSpPr>
            <a:endCxn id="14" idx="0"/>
          </p:cNvCxnSpPr>
          <p:nvPr/>
        </p:nvCxnSpPr>
        <p:spPr>
          <a:xfrm>
            <a:off x="5477933" y="4880008"/>
            <a:ext cx="186267" cy="19874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D7C976A7-E2CD-41BE-85BE-211D8E35DADD}"/>
              </a:ext>
            </a:extLst>
          </p:cNvPr>
          <p:cNvCxnSpPr>
            <a:stCxn id="8" idx="3"/>
          </p:cNvCxnSpPr>
          <p:nvPr/>
        </p:nvCxnSpPr>
        <p:spPr>
          <a:xfrm>
            <a:off x="6934228" y="2950694"/>
            <a:ext cx="1444329" cy="974285"/>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74314086-BD5E-4191-BEFB-37AC51C0AF7F}"/>
              </a:ext>
            </a:extLst>
          </p:cNvPr>
          <p:cNvCxnSpPr/>
          <p:nvPr/>
        </p:nvCxnSpPr>
        <p:spPr>
          <a:xfrm>
            <a:off x="5664200" y="2845059"/>
            <a:ext cx="1971139" cy="107992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82B76286-6002-4030-81F0-CE27F45AC450}"/>
              </a:ext>
            </a:extLst>
          </p:cNvPr>
          <p:cNvCxnSpPr>
            <a:stCxn id="18" idx="4"/>
          </p:cNvCxnSpPr>
          <p:nvPr/>
        </p:nvCxnSpPr>
        <p:spPr>
          <a:xfrm>
            <a:off x="4675982" y="2732976"/>
            <a:ext cx="2921793" cy="1192003"/>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A411EE79-2D64-4EA1-8C0E-59FA5F9ECDD1}"/>
              </a:ext>
            </a:extLst>
          </p:cNvPr>
          <p:cNvCxnSpPr>
            <a:stCxn id="28" idx="1"/>
          </p:cNvCxnSpPr>
          <p:nvPr/>
        </p:nvCxnSpPr>
        <p:spPr>
          <a:xfrm>
            <a:off x="7800976" y="4285677"/>
            <a:ext cx="577581" cy="315199"/>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20631C12-3C78-458F-87AB-FBFB8D7D88DD}"/>
              </a:ext>
            </a:extLst>
          </p:cNvPr>
          <p:cNvCxnSpPr>
            <a:stCxn id="30" idx="2"/>
          </p:cNvCxnSpPr>
          <p:nvPr/>
        </p:nvCxnSpPr>
        <p:spPr>
          <a:xfrm>
            <a:off x="8420599" y="4467340"/>
            <a:ext cx="68025" cy="13353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86D5E0F2-F55C-4956-9355-0B331E3C241E}"/>
              </a:ext>
            </a:extLst>
          </p:cNvPr>
          <p:cNvCxnSpPr>
            <a:endCxn id="31" idx="3"/>
          </p:cNvCxnSpPr>
          <p:nvPr/>
        </p:nvCxnSpPr>
        <p:spPr>
          <a:xfrm>
            <a:off x="8378557" y="4880008"/>
            <a:ext cx="215403" cy="35887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1475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randombar(horizontal)">
                                      <p:cBhvr>
                                        <p:cTn id="7" dur="500"/>
                                        <p:tgtEl>
                                          <p:spTgt spid="15"/>
                                        </p:tgtEl>
                                      </p:cBhvr>
                                    </p:animEffect>
                                  </p:childTnLst>
                                </p:cTn>
                              </p:par>
                              <p:par>
                                <p:cTn id="8" presetID="14" presetClass="entr" presetSubtype="10" fill="hold"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randombar(horizontal)">
                                      <p:cBhvr>
                                        <p:cTn id="10" dur="500"/>
                                        <p:tgtEl>
                                          <p:spTgt spid="33"/>
                                        </p:tgtEl>
                                      </p:cBhvr>
                                    </p:animEffect>
                                  </p:childTnLst>
                                </p:cTn>
                              </p:par>
                              <p:par>
                                <p:cTn id="11" presetID="14" presetClass="entr" presetSubtype="10" fill="hold" nodeType="withEffect">
                                  <p:stCondLst>
                                    <p:cond delay="0"/>
                                  </p:stCondLst>
                                  <p:childTnLst>
                                    <p:set>
                                      <p:cBhvr>
                                        <p:cTn id="12" dur="1" fill="hold">
                                          <p:stCondLst>
                                            <p:cond delay="0"/>
                                          </p:stCondLst>
                                        </p:cTn>
                                        <p:tgtEl>
                                          <p:spTgt spid="35"/>
                                        </p:tgtEl>
                                        <p:attrNameLst>
                                          <p:attrName>style.visibility</p:attrName>
                                        </p:attrNameLst>
                                      </p:cBhvr>
                                      <p:to>
                                        <p:strVal val="visible"/>
                                      </p:to>
                                    </p:set>
                                    <p:animEffect transition="in" filter="randombar(horizontal)">
                                      <p:cBhvr>
                                        <p:cTn id="13" dur="500"/>
                                        <p:tgtEl>
                                          <p:spTgt spid="35"/>
                                        </p:tgtEl>
                                      </p:cBhvr>
                                    </p:animEffect>
                                  </p:childTnLst>
                                </p:cTn>
                              </p:par>
                              <p:par>
                                <p:cTn id="14" presetID="14" presetClass="entr" presetSubtype="10" fill="hold" nodeType="with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randombar(horizontal)">
                                      <p:cBhvr>
                                        <p:cTn id="16" dur="500"/>
                                        <p:tgtEl>
                                          <p:spTgt spid="37"/>
                                        </p:tgtEl>
                                      </p:cBhvr>
                                    </p:animEffect>
                                  </p:childTnLst>
                                </p:cTn>
                              </p:par>
                              <p:par>
                                <p:cTn id="17" presetID="14" presetClass="entr" presetSubtype="10" fill="hold" nodeType="withEffect">
                                  <p:stCondLst>
                                    <p:cond delay="0"/>
                                  </p:stCondLst>
                                  <p:childTnLst>
                                    <p:set>
                                      <p:cBhvr>
                                        <p:cTn id="18" dur="1" fill="hold">
                                          <p:stCondLst>
                                            <p:cond delay="0"/>
                                          </p:stCondLst>
                                        </p:cTn>
                                        <p:tgtEl>
                                          <p:spTgt spid="39"/>
                                        </p:tgtEl>
                                        <p:attrNameLst>
                                          <p:attrName>style.visibility</p:attrName>
                                        </p:attrNameLst>
                                      </p:cBhvr>
                                      <p:to>
                                        <p:strVal val="visible"/>
                                      </p:to>
                                    </p:set>
                                    <p:animEffect transition="in" filter="randombar(horizontal)">
                                      <p:cBhvr>
                                        <p:cTn id="19" dur="500"/>
                                        <p:tgtEl>
                                          <p:spTgt spid="39"/>
                                        </p:tgtEl>
                                      </p:cBhvr>
                                    </p:animEffect>
                                  </p:childTnLst>
                                </p:cTn>
                              </p:par>
                              <p:par>
                                <p:cTn id="20" presetID="14" presetClass="entr" presetSubtype="10" fill="hold" nodeType="with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randombar(horizontal)">
                                      <p:cBhvr>
                                        <p:cTn id="22" dur="500"/>
                                        <p:tgtEl>
                                          <p:spTgt spid="41"/>
                                        </p:tgtEl>
                                      </p:cBhvr>
                                    </p:animEffect>
                                  </p:childTnLst>
                                </p:cTn>
                              </p:par>
                              <p:par>
                                <p:cTn id="23" presetID="14" presetClass="entr" presetSubtype="10" fill="hold" nodeType="withEffect">
                                  <p:stCondLst>
                                    <p:cond delay="0"/>
                                  </p:stCondLst>
                                  <p:childTnLst>
                                    <p:set>
                                      <p:cBhvr>
                                        <p:cTn id="24" dur="1" fill="hold">
                                          <p:stCondLst>
                                            <p:cond delay="0"/>
                                          </p:stCondLst>
                                        </p:cTn>
                                        <p:tgtEl>
                                          <p:spTgt spid="43"/>
                                        </p:tgtEl>
                                        <p:attrNameLst>
                                          <p:attrName>style.visibility</p:attrName>
                                        </p:attrNameLst>
                                      </p:cBhvr>
                                      <p:to>
                                        <p:strVal val="visible"/>
                                      </p:to>
                                    </p:set>
                                    <p:animEffect transition="in" filter="randombar(horizontal)">
                                      <p:cBhvr>
                                        <p:cTn id="25" dur="500"/>
                                        <p:tgtEl>
                                          <p:spTgt spid="43"/>
                                        </p:tgtEl>
                                      </p:cBhvr>
                                    </p:animEffect>
                                  </p:childTnLst>
                                </p:cTn>
                              </p:par>
                              <p:par>
                                <p:cTn id="26" presetID="14" presetClass="entr" presetSubtype="10" fill="hold" nodeType="withEffect">
                                  <p:stCondLst>
                                    <p:cond delay="0"/>
                                  </p:stCondLst>
                                  <p:childTnLst>
                                    <p:set>
                                      <p:cBhvr>
                                        <p:cTn id="27" dur="1" fill="hold">
                                          <p:stCondLst>
                                            <p:cond delay="0"/>
                                          </p:stCondLst>
                                        </p:cTn>
                                        <p:tgtEl>
                                          <p:spTgt spid="45"/>
                                        </p:tgtEl>
                                        <p:attrNameLst>
                                          <p:attrName>style.visibility</p:attrName>
                                        </p:attrNameLst>
                                      </p:cBhvr>
                                      <p:to>
                                        <p:strVal val="visible"/>
                                      </p:to>
                                    </p:set>
                                    <p:animEffect transition="in" filter="randombar(horizontal)">
                                      <p:cBhvr>
                                        <p:cTn id="28" dur="500"/>
                                        <p:tgtEl>
                                          <p:spTgt spid="45"/>
                                        </p:tgtEl>
                                      </p:cBhvr>
                                    </p:animEffect>
                                  </p:childTnLst>
                                </p:cTn>
                              </p:par>
                              <p:par>
                                <p:cTn id="29" presetID="14" presetClass="entr" presetSubtype="10" fill="hold" nodeType="with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randombar(horizontal)">
                                      <p:cBhvr>
                                        <p:cTn id="31" dur="500"/>
                                        <p:tgtEl>
                                          <p:spTgt spid="47"/>
                                        </p:tgtEl>
                                      </p:cBhvr>
                                    </p:animEffect>
                                  </p:childTnLst>
                                </p:cTn>
                              </p:par>
                              <p:par>
                                <p:cTn id="32" presetID="14" presetClass="entr" presetSubtype="10" fill="hold" nodeType="withEffect">
                                  <p:stCondLst>
                                    <p:cond delay="0"/>
                                  </p:stCondLst>
                                  <p:childTnLst>
                                    <p:set>
                                      <p:cBhvr>
                                        <p:cTn id="33" dur="1" fill="hold">
                                          <p:stCondLst>
                                            <p:cond delay="0"/>
                                          </p:stCondLst>
                                        </p:cTn>
                                        <p:tgtEl>
                                          <p:spTgt spid="49"/>
                                        </p:tgtEl>
                                        <p:attrNameLst>
                                          <p:attrName>style.visibility</p:attrName>
                                        </p:attrNameLst>
                                      </p:cBhvr>
                                      <p:to>
                                        <p:strVal val="visible"/>
                                      </p:to>
                                    </p:set>
                                    <p:animEffect transition="in" filter="randombar(horizontal)">
                                      <p:cBhvr>
                                        <p:cTn id="34" dur="500"/>
                                        <p:tgtEl>
                                          <p:spTgt spid="49"/>
                                        </p:tgtEl>
                                      </p:cBhvr>
                                    </p:animEffect>
                                  </p:childTnLst>
                                </p:cTn>
                              </p:par>
                              <p:par>
                                <p:cTn id="35" presetID="14" presetClass="entr" presetSubtype="10" fill="hold" nodeType="with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randombar(horizontal)">
                                      <p:cBhvr>
                                        <p:cTn id="37" dur="500"/>
                                        <p:tgtEl>
                                          <p:spTgt spid="51"/>
                                        </p:tgtEl>
                                      </p:cBhvr>
                                    </p:animEffect>
                                  </p:childTnLst>
                                </p:cTn>
                              </p:par>
                              <p:par>
                                <p:cTn id="38" presetID="14" presetClass="entr" presetSubtype="10" fill="hold" nodeType="withEffect">
                                  <p:stCondLst>
                                    <p:cond delay="0"/>
                                  </p:stCondLst>
                                  <p:childTnLst>
                                    <p:set>
                                      <p:cBhvr>
                                        <p:cTn id="39" dur="1" fill="hold">
                                          <p:stCondLst>
                                            <p:cond delay="0"/>
                                          </p:stCondLst>
                                        </p:cTn>
                                        <p:tgtEl>
                                          <p:spTgt spid="57"/>
                                        </p:tgtEl>
                                        <p:attrNameLst>
                                          <p:attrName>style.visibility</p:attrName>
                                        </p:attrNameLst>
                                      </p:cBhvr>
                                      <p:to>
                                        <p:strVal val="visible"/>
                                      </p:to>
                                    </p:set>
                                    <p:animEffect transition="in" filter="randombar(horizontal)">
                                      <p:cBhvr>
                                        <p:cTn id="40" dur="500"/>
                                        <p:tgtEl>
                                          <p:spTgt spid="57"/>
                                        </p:tgtEl>
                                      </p:cBhvr>
                                    </p:animEffect>
                                  </p:childTnLst>
                                </p:cTn>
                              </p:par>
                              <p:par>
                                <p:cTn id="41" presetID="14" presetClass="entr" presetSubtype="10" fill="hold" nodeType="withEffect">
                                  <p:stCondLst>
                                    <p:cond delay="0"/>
                                  </p:stCondLst>
                                  <p:childTnLst>
                                    <p:set>
                                      <p:cBhvr>
                                        <p:cTn id="42" dur="1" fill="hold">
                                          <p:stCondLst>
                                            <p:cond delay="0"/>
                                          </p:stCondLst>
                                        </p:cTn>
                                        <p:tgtEl>
                                          <p:spTgt spid="59"/>
                                        </p:tgtEl>
                                        <p:attrNameLst>
                                          <p:attrName>style.visibility</p:attrName>
                                        </p:attrNameLst>
                                      </p:cBhvr>
                                      <p:to>
                                        <p:strVal val="visible"/>
                                      </p:to>
                                    </p:set>
                                    <p:animEffect transition="in" filter="randombar(horizontal)">
                                      <p:cBhvr>
                                        <p:cTn id="43" dur="500"/>
                                        <p:tgtEl>
                                          <p:spTgt spid="59"/>
                                        </p:tgtEl>
                                      </p:cBhvr>
                                    </p:animEffect>
                                  </p:childTnLst>
                                </p:cTn>
                              </p:par>
                              <p:par>
                                <p:cTn id="44" presetID="14" presetClass="entr" presetSubtype="10" fill="hold" nodeType="withEffect">
                                  <p:stCondLst>
                                    <p:cond delay="0"/>
                                  </p:stCondLst>
                                  <p:childTnLst>
                                    <p:set>
                                      <p:cBhvr>
                                        <p:cTn id="45" dur="1" fill="hold">
                                          <p:stCondLst>
                                            <p:cond delay="0"/>
                                          </p:stCondLst>
                                        </p:cTn>
                                        <p:tgtEl>
                                          <p:spTgt spid="61"/>
                                        </p:tgtEl>
                                        <p:attrNameLst>
                                          <p:attrName>style.visibility</p:attrName>
                                        </p:attrNameLst>
                                      </p:cBhvr>
                                      <p:to>
                                        <p:strVal val="visible"/>
                                      </p:to>
                                    </p:set>
                                    <p:animEffect transition="in" filter="randombar(horizontal)">
                                      <p:cBhvr>
                                        <p:cTn id="46" dur="500"/>
                                        <p:tgtEl>
                                          <p:spTgt spid="61"/>
                                        </p:tgtEl>
                                      </p:cBhvr>
                                    </p:animEffect>
                                  </p:childTnLst>
                                </p:cTn>
                              </p:par>
                              <p:par>
                                <p:cTn id="47" presetID="14" presetClass="entr" presetSubtype="10" fill="hold" nodeType="withEffect">
                                  <p:stCondLst>
                                    <p:cond delay="0"/>
                                  </p:stCondLst>
                                  <p:childTnLst>
                                    <p:set>
                                      <p:cBhvr>
                                        <p:cTn id="48" dur="1" fill="hold">
                                          <p:stCondLst>
                                            <p:cond delay="0"/>
                                          </p:stCondLst>
                                        </p:cTn>
                                        <p:tgtEl>
                                          <p:spTgt spid="63"/>
                                        </p:tgtEl>
                                        <p:attrNameLst>
                                          <p:attrName>style.visibility</p:attrName>
                                        </p:attrNameLst>
                                      </p:cBhvr>
                                      <p:to>
                                        <p:strVal val="visible"/>
                                      </p:to>
                                    </p:set>
                                    <p:animEffect transition="in" filter="randombar(horizontal)">
                                      <p:cBhvr>
                                        <p:cTn id="49" dur="500"/>
                                        <p:tgtEl>
                                          <p:spTgt spid="63"/>
                                        </p:tgtEl>
                                      </p:cBhvr>
                                    </p:animEffect>
                                  </p:childTnLst>
                                </p:cTn>
                              </p:par>
                              <p:par>
                                <p:cTn id="50" presetID="14" presetClass="entr" presetSubtype="10" fill="hold" nodeType="withEffect">
                                  <p:stCondLst>
                                    <p:cond delay="0"/>
                                  </p:stCondLst>
                                  <p:childTnLst>
                                    <p:set>
                                      <p:cBhvr>
                                        <p:cTn id="51" dur="1" fill="hold">
                                          <p:stCondLst>
                                            <p:cond delay="0"/>
                                          </p:stCondLst>
                                        </p:cTn>
                                        <p:tgtEl>
                                          <p:spTgt spid="65"/>
                                        </p:tgtEl>
                                        <p:attrNameLst>
                                          <p:attrName>style.visibility</p:attrName>
                                        </p:attrNameLst>
                                      </p:cBhvr>
                                      <p:to>
                                        <p:strVal val="visible"/>
                                      </p:to>
                                    </p:set>
                                    <p:animEffect transition="in" filter="randombar(horizontal)">
                                      <p:cBhvr>
                                        <p:cTn id="52" dur="500"/>
                                        <p:tgtEl>
                                          <p:spTgt spid="65"/>
                                        </p:tgtEl>
                                      </p:cBhvr>
                                    </p:animEffect>
                                  </p:childTnLst>
                                </p:cTn>
                              </p:par>
                              <p:par>
                                <p:cTn id="53" presetID="14" presetClass="entr" presetSubtype="10" fill="hold" nodeType="withEffect">
                                  <p:stCondLst>
                                    <p:cond delay="0"/>
                                  </p:stCondLst>
                                  <p:childTnLst>
                                    <p:set>
                                      <p:cBhvr>
                                        <p:cTn id="54" dur="1" fill="hold">
                                          <p:stCondLst>
                                            <p:cond delay="0"/>
                                          </p:stCondLst>
                                        </p:cTn>
                                        <p:tgtEl>
                                          <p:spTgt spid="67"/>
                                        </p:tgtEl>
                                        <p:attrNameLst>
                                          <p:attrName>style.visibility</p:attrName>
                                        </p:attrNameLst>
                                      </p:cBhvr>
                                      <p:to>
                                        <p:strVal val="visible"/>
                                      </p:to>
                                    </p:set>
                                    <p:animEffect transition="in" filter="randombar(horizontal)">
                                      <p:cBhvr>
                                        <p:cTn id="55" dur="500"/>
                                        <p:tgtEl>
                                          <p:spTgt spid="67"/>
                                        </p:tgtEl>
                                      </p:cBhvr>
                                    </p:animEffect>
                                  </p:childTnLst>
                                </p:cTn>
                              </p:par>
                              <p:par>
                                <p:cTn id="56" presetID="14" presetClass="entr" presetSubtype="10" fill="hold" nodeType="withEffect">
                                  <p:stCondLst>
                                    <p:cond delay="0"/>
                                  </p:stCondLst>
                                  <p:childTnLst>
                                    <p:set>
                                      <p:cBhvr>
                                        <p:cTn id="57" dur="1" fill="hold">
                                          <p:stCondLst>
                                            <p:cond delay="0"/>
                                          </p:stCondLst>
                                        </p:cTn>
                                        <p:tgtEl>
                                          <p:spTgt spid="69"/>
                                        </p:tgtEl>
                                        <p:attrNameLst>
                                          <p:attrName>style.visibility</p:attrName>
                                        </p:attrNameLst>
                                      </p:cBhvr>
                                      <p:to>
                                        <p:strVal val="visible"/>
                                      </p:to>
                                    </p:set>
                                    <p:animEffect transition="in" filter="randombar(horizontal)">
                                      <p:cBhvr>
                                        <p:cTn id="58" dur="500"/>
                                        <p:tgtEl>
                                          <p:spTgt spid="69"/>
                                        </p:tgtEl>
                                      </p:cBhvr>
                                    </p:animEffect>
                                  </p:childTnLst>
                                </p:cTn>
                              </p:par>
                              <p:par>
                                <p:cTn id="59" presetID="14" presetClass="entr" presetSubtype="10" fill="hold" nodeType="withEffect">
                                  <p:stCondLst>
                                    <p:cond delay="0"/>
                                  </p:stCondLst>
                                  <p:childTnLst>
                                    <p:set>
                                      <p:cBhvr>
                                        <p:cTn id="60" dur="1" fill="hold">
                                          <p:stCondLst>
                                            <p:cond delay="0"/>
                                          </p:stCondLst>
                                        </p:cTn>
                                        <p:tgtEl>
                                          <p:spTgt spid="71"/>
                                        </p:tgtEl>
                                        <p:attrNameLst>
                                          <p:attrName>style.visibility</p:attrName>
                                        </p:attrNameLst>
                                      </p:cBhvr>
                                      <p:to>
                                        <p:strVal val="visible"/>
                                      </p:to>
                                    </p:set>
                                    <p:animEffect transition="in" filter="randombar(horizontal)">
                                      <p:cBhvr>
                                        <p:cTn id="61"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21C23-5719-4254-9A97-41F21FD988FC}"/>
              </a:ext>
            </a:extLst>
          </p:cNvPr>
          <p:cNvSpPr>
            <a:spLocks noGrp="1"/>
          </p:cNvSpPr>
          <p:nvPr>
            <p:ph type="title"/>
          </p:nvPr>
        </p:nvSpPr>
        <p:spPr/>
        <p:txBody>
          <a:bodyPr/>
          <a:lstStyle/>
          <a:p>
            <a:r>
              <a:rPr lang="en-US" dirty="0"/>
              <a:t>Bloom Filter role?</a:t>
            </a:r>
          </a:p>
        </p:txBody>
      </p:sp>
      <p:sp>
        <p:nvSpPr>
          <p:cNvPr id="5" name="Content Placeholder 4">
            <a:extLst>
              <a:ext uri="{FF2B5EF4-FFF2-40B4-BE49-F238E27FC236}">
                <a16:creationId xmlns:a16="http://schemas.microsoft.com/office/drawing/2014/main" id="{619DBB97-432C-4FE6-B914-2717DD54FA0C}"/>
              </a:ext>
            </a:extLst>
          </p:cNvPr>
          <p:cNvSpPr>
            <a:spLocks noGrp="1"/>
          </p:cNvSpPr>
          <p:nvPr>
            <p:ph idx="1"/>
          </p:nvPr>
        </p:nvSpPr>
        <p:spPr/>
        <p:txBody>
          <a:bodyPr>
            <a:normAutofit lnSpcReduction="10000"/>
          </a:bodyPr>
          <a:lstStyle/>
          <a:p>
            <a:r>
              <a:rPr lang="en-US" dirty="0"/>
              <a:t>At the “line rate” of the network (75M packets/second) we have very little time to decide where to forward copies.</a:t>
            </a:r>
          </a:p>
          <a:p>
            <a:endParaRPr lang="en-US" dirty="0"/>
          </a:p>
          <a:p>
            <a:r>
              <a:rPr lang="en-US" dirty="0"/>
              <a:t>The Bloom filter can be implemented in hardware (the hashing policy is the expensive step) and runs fast enough to make the decision before the switch or router exceeds its available time</a:t>
            </a:r>
          </a:p>
          <a:p>
            <a:endParaRPr lang="en-US" dirty="0"/>
          </a:p>
          <a:p>
            <a:r>
              <a:rPr lang="en-US" dirty="0"/>
              <a:t>So we get a very clean UDP multicast that might show up multiple times per receiver, but won’t bother non-receivers… </a:t>
            </a:r>
          </a:p>
        </p:txBody>
      </p:sp>
      <p:sp>
        <p:nvSpPr>
          <p:cNvPr id="3" name="Footer Placeholder 2">
            <a:extLst>
              <a:ext uri="{FF2B5EF4-FFF2-40B4-BE49-F238E27FC236}">
                <a16:creationId xmlns:a16="http://schemas.microsoft.com/office/drawing/2014/main" id="{A42DF51D-82CD-45FB-BFFB-F319451F71A2}"/>
              </a:ext>
            </a:extLst>
          </p:cNvPr>
          <p:cNvSpPr>
            <a:spLocks noGrp="1"/>
          </p:cNvSpPr>
          <p:nvPr>
            <p:ph type="ftr" sz="quarter" idx="11"/>
          </p:nvPr>
        </p:nvSpPr>
        <p:spPr/>
        <p:txBody>
          <a:bodyPr/>
          <a:lstStyle/>
          <a:p>
            <a:r>
              <a:rPr lang="en-US"/>
              <a:t>CS5412 Cloud Computing, Spring 2022</a:t>
            </a:r>
          </a:p>
        </p:txBody>
      </p:sp>
      <p:sp>
        <p:nvSpPr>
          <p:cNvPr id="4" name="Slide Number Placeholder 3">
            <a:extLst>
              <a:ext uri="{FF2B5EF4-FFF2-40B4-BE49-F238E27FC236}">
                <a16:creationId xmlns:a16="http://schemas.microsoft.com/office/drawing/2014/main" id="{38B931EA-CBD2-42FB-8E14-DE949EA52C1D}"/>
              </a:ext>
            </a:extLst>
          </p:cNvPr>
          <p:cNvSpPr>
            <a:spLocks noGrp="1"/>
          </p:cNvSpPr>
          <p:nvPr>
            <p:ph type="sldNum" sz="quarter" idx="12"/>
          </p:nvPr>
        </p:nvSpPr>
        <p:spPr/>
        <p:txBody>
          <a:bodyPr/>
          <a:lstStyle/>
          <a:p>
            <a:fld id="{3C974458-8A97-4835-BF79-1FB6D7856C21}" type="slidenum">
              <a:rPr lang="en-US" smtClean="0"/>
              <a:t>46</a:t>
            </a:fld>
            <a:endParaRPr lang="en-US"/>
          </a:p>
        </p:txBody>
      </p:sp>
    </p:spTree>
    <p:extLst>
      <p:ext uri="{BB962C8B-B14F-4D97-AF65-F5344CB8AC3E}">
        <p14:creationId xmlns:p14="http://schemas.microsoft.com/office/powerpoint/2010/main" val="151933324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2FB6F-51A1-40EB-83EB-F6056E741FEF}"/>
              </a:ext>
            </a:extLst>
          </p:cNvPr>
          <p:cNvSpPr>
            <a:spLocks noGrp="1"/>
          </p:cNvSpPr>
          <p:nvPr>
            <p:ph type="title"/>
          </p:nvPr>
        </p:nvSpPr>
        <p:spPr/>
        <p:txBody>
          <a:bodyPr/>
          <a:lstStyle/>
          <a:p>
            <a:r>
              <a:rPr lang="en-US" dirty="0"/>
              <a:t>Some uses</a:t>
            </a:r>
          </a:p>
        </p:txBody>
      </p:sp>
      <p:sp>
        <p:nvSpPr>
          <p:cNvPr id="3" name="Content Placeholder 2">
            <a:extLst>
              <a:ext uri="{FF2B5EF4-FFF2-40B4-BE49-F238E27FC236}">
                <a16:creationId xmlns:a16="http://schemas.microsoft.com/office/drawing/2014/main" id="{5F1F2DCF-E943-475E-B0B6-19309BC367B4}"/>
              </a:ext>
            </a:extLst>
          </p:cNvPr>
          <p:cNvSpPr>
            <a:spLocks noGrp="1"/>
          </p:cNvSpPr>
          <p:nvPr>
            <p:ph idx="1"/>
          </p:nvPr>
        </p:nvSpPr>
        <p:spPr/>
        <p:txBody>
          <a:bodyPr/>
          <a:lstStyle/>
          <a:p>
            <a:r>
              <a:rPr lang="en-US" dirty="0"/>
              <a:t>Maybe </a:t>
            </a:r>
            <a:r>
              <a:rPr lang="en-US" dirty="0" smtClean="0"/>
              <a:t>KMMB </a:t>
            </a:r>
            <a:r>
              <a:rPr lang="en-US" dirty="0"/>
              <a:t>is super popular.  </a:t>
            </a:r>
            <a:r>
              <a:rPr lang="en-US" b="1" dirty="0"/>
              <a:t>Each user has their own instance</a:t>
            </a:r>
            <a:r>
              <a:rPr lang="en-US" dirty="0"/>
              <a:t>.</a:t>
            </a:r>
          </a:p>
          <a:p>
            <a:endParaRPr lang="en-US" dirty="0"/>
          </a:p>
          <a:p>
            <a:r>
              <a:rPr lang="en-US" dirty="0" smtClean="0"/>
              <a:t>Pub/sub is fantastic for </a:t>
            </a:r>
            <a:r>
              <a:rPr lang="en-US" dirty="0"/>
              <a:t>tracking debug data and network management properties.  If nobody is </a:t>
            </a:r>
            <a:r>
              <a:rPr lang="en-US" dirty="0" smtClean="0"/>
              <a:t>using the debug monitor (“subscribing”), </a:t>
            </a:r>
            <a:r>
              <a:rPr lang="en-US" dirty="0"/>
              <a:t>the network itself automatically discards the UDP </a:t>
            </a:r>
            <a:r>
              <a:rPr lang="en-US" dirty="0" smtClean="0"/>
              <a:t>packets!</a:t>
            </a:r>
            <a:endParaRPr lang="en-US" dirty="0"/>
          </a:p>
          <a:p>
            <a:endParaRPr lang="en-US" dirty="0"/>
          </a:p>
          <a:p>
            <a:r>
              <a:rPr lang="en-US" dirty="0"/>
              <a:t>… so perhaps we see a “linear adoption”.  Maybe for every </a:t>
            </a:r>
            <a:r>
              <a:rPr lang="en-US" dirty="0" smtClean="0"/>
              <a:t>1500 </a:t>
            </a:r>
            <a:r>
              <a:rPr lang="en-US" dirty="0"/>
              <a:t>machines we see one additional thing using UDP multicast.</a:t>
            </a:r>
          </a:p>
        </p:txBody>
      </p:sp>
      <p:sp>
        <p:nvSpPr>
          <p:cNvPr id="4" name="Footer Placeholder 3">
            <a:extLst>
              <a:ext uri="{FF2B5EF4-FFF2-40B4-BE49-F238E27FC236}">
                <a16:creationId xmlns:a16="http://schemas.microsoft.com/office/drawing/2014/main" id="{E3F19FB6-A375-4EC6-8996-D2F0A452ECCA}"/>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5FE4966C-E1A1-413A-98D7-B51486A29521}"/>
              </a:ext>
            </a:extLst>
          </p:cNvPr>
          <p:cNvSpPr>
            <a:spLocks noGrp="1"/>
          </p:cNvSpPr>
          <p:nvPr>
            <p:ph type="sldNum" sz="quarter" idx="12"/>
          </p:nvPr>
        </p:nvSpPr>
        <p:spPr/>
        <p:txBody>
          <a:bodyPr/>
          <a:lstStyle/>
          <a:p>
            <a:fld id="{3C974458-8A97-4835-BF79-1FB6D7856C21}" type="slidenum">
              <a:rPr lang="en-US" smtClean="0"/>
              <a:t>47</a:t>
            </a:fld>
            <a:endParaRPr lang="en-US"/>
          </a:p>
        </p:txBody>
      </p:sp>
    </p:spTree>
    <p:extLst>
      <p:ext uri="{BB962C8B-B14F-4D97-AF65-F5344CB8AC3E}">
        <p14:creationId xmlns:p14="http://schemas.microsoft.com/office/powerpoint/2010/main" val="341643179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70E29-4C8C-4CFB-A8E6-78377AE3581D}"/>
              </a:ext>
            </a:extLst>
          </p:cNvPr>
          <p:cNvSpPr>
            <a:spLocks noGrp="1"/>
          </p:cNvSpPr>
          <p:nvPr>
            <p:ph type="title"/>
          </p:nvPr>
        </p:nvSpPr>
        <p:spPr/>
        <p:txBody>
          <a:bodyPr/>
          <a:lstStyle/>
          <a:p>
            <a:r>
              <a:rPr lang="en-US" dirty="0"/>
              <a:t>What does this tell us?</a:t>
            </a:r>
          </a:p>
        </p:txBody>
      </p:sp>
      <p:sp>
        <p:nvSpPr>
          <p:cNvPr id="3" name="Content Placeholder 2">
            <a:extLst>
              <a:ext uri="{FF2B5EF4-FFF2-40B4-BE49-F238E27FC236}">
                <a16:creationId xmlns:a16="http://schemas.microsoft.com/office/drawing/2014/main" id="{476262C8-AE7A-45EC-BBED-C8B3E5B9AADB}"/>
              </a:ext>
            </a:extLst>
          </p:cNvPr>
          <p:cNvSpPr>
            <a:spLocks noGrp="1"/>
          </p:cNvSpPr>
          <p:nvPr>
            <p:ph idx="1"/>
          </p:nvPr>
        </p:nvSpPr>
        <p:spPr/>
        <p:txBody>
          <a:bodyPr/>
          <a:lstStyle/>
          <a:p>
            <a:r>
              <a:rPr lang="en-US" b="1" dirty="0"/>
              <a:t>When the datacenter was small, it worked awesomely.</a:t>
            </a:r>
          </a:p>
          <a:p>
            <a:endParaRPr lang="en-US" dirty="0"/>
          </a:p>
          <a:p>
            <a:r>
              <a:rPr lang="en-US" dirty="0" smtClean="0"/>
              <a:t>500,000 </a:t>
            </a:r>
            <a:r>
              <a:rPr lang="en-US" dirty="0"/>
              <a:t>/ 1500 = </a:t>
            </a:r>
            <a:r>
              <a:rPr lang="en-US" dirty="0" smtClean="0"/>
              <a:t>330.  </a:t>
            </a:r>
            <a:r>
              <a:rPr lang="en-US" dirty="0"/>
              <a:t>Our Bloom Filter bit </a:t>
            </a:r>
            <a:r>
              <a:rPr lang="en-US" dirty="0" smtClean="0"/>
              <a:t>vectors each have </a:t>
            </a:r>
            <a:r>
              <a:rPr lang="en-US" dirty="0"/>
              <a:t>1024 bits.  </a:t>
            </a:r>
            <a:r>
              <a:rPr lang="en-US" dirty="0" smtClean="0"/>
              <a:t>Not very many are set, and filtering genuinely prevents UDP multicast packets from being forwarded unless there is a real listener down that link</a:t>
            </a:r>
            <a:endParaRPr lang="en-US" dirty="0"/>
          </a:p>
        </p:txBody>
      </p:sp>
      <p:sp>
        <p:nvSpPr>
          <p:cNvPr id="4" name="Footer Placeholder 3">
            <a:extLst>
              <a:ext uri="{FF2B5EF4-FFF2-40B4-BE49-F238E27FC236}">
                <a16:creationId xmlns:a16="http://schemas.microsoft.com/office/drawing/2014/main" id="{0F9D4FD0-1B3D-4EF0-B636-362D8E088095}"/>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B16376F8-5450-4CA9-B97A-9C420C3F39E7}"/>
              </a:ext>
            </a:extLst>
          </p:cNvPr>
          <p:cNvSpPr>
            <a:spLocks noGrp="1"/>
          </p:cNvSpPr>
          <p:nvPr>
            <p:ph type="sldNum" sz="quarter" idx="12"/>
          </p:nvPr>
        </p:nvSpPr>
        <p:spPr/>
        <p:txBody>
          <a:bodyPr/>
          <a:lstStyle/>
          <a:p>
            <a:fld id="{3C974458-8A97-4835-BF79-1FB6D7856C21}" type="slidenum">
              <a:rPr lang="en-US" smtClean="0"/>
              <a:t>48</a:t>
            </a:fld>
            <a:endParaRPr lang="en-US"/>
          </a:p>
        </p:txBody>
      </p:sp>
    </p:spTree>
    <p:extLst>
      <p:ext uri="{BB962C8B-B14F-4D97-AF65-F5344CB8AC3E}">
        <p14:creationId xmlns:p14="http://schemas.microsoft.com/office/powerpoint/2010/main" val="269794812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70E29-4C8C-4CFB-A8E6-78377AE3581D}"/>
              </a:ext>
            </a:extLst>
          </p:cNvPr>
          <p:cNvSpPr>
            <a:spLocks noGrp="1"/>
          </p:cNvSpPr>
          <p:nvPr>
            <p:ph type="title"/>
          </p:nvPr>
        </p:nvSpPr>
        <p:spPr/>
        <p:txBody>
          <a:bodyPr/>
          <a:lstStyle/>
          <a:p>
            <a:r>
              <a:rPr lang="en-US" dirty="0"/>
              <a:t>What does this tell us?</a:t>
            </a:r>
          </a:p>
        </p:txBody>
      </p:sp>
      <p:sp>
        <p:nvSpPr>
          <p:cNvPr id="3" name="Content Placeholder 2">
            <a:extLst>
              <a:ext uri="{FF2B5EF4-FFF2-40B4-BE49-F238E27FC236}">
                <a16:creationId xmlns:a16="http://schemas.microsoft.com/office/drawing/2014/main" id="{476262C8-AE7A-45EC-BBED-C8B3E5B9AADB}"/>
              </a:ext>
            </a:extLst>
          </p:cNvPr>
          <p:cNvSpPr>
            <a:spLocks noGrp="1"/>
          </p:cNvSpPr>
          <p:nvPr>
            <p:ph idx="1"/>
          </p:nvPr>
        </p:nvSpPr>
        <p:spPr/>
        <p:txBody>
          <a:bodyPr/>
          <a:lstStyle/>
          <a:p>
            <a:r>
              <a:rPr lang="en-US" b="1" dirty="0"/>
              <a:t>When the datacenter was small, it worked awesomely.</a:t>
            </a:r>
          </a:p>
          <a:p>
            <a:endParaRPr lang="en-US" dirty="0"/>
          </a:p>
          <a:p>
            <a:r>
              <a:rPr lang="en-US" dirty="0" smtClean="0"/>
              <a:t>But then the boss gave </a:t>
            </a:r>
            <a:r>
              <a:rPr lang="en-US" dirty="0"/>
              <a:t>the order and we doubled the size</a:t>
            </a:r>
            <a:r>
              <a:rPr lang="en-US" dirty="0" smtClean="0"/>
              <a:t>!  Plus, more and more people are using KMMB for debugging and similar tasks</a:t>
            </a:r>
            <a:endParaRPr lang="en-US" dirty="0"/>
          </a:p>
          <a:p>
            <a:endParaRPr lang="en-US" dirty="0"/>
          </a:p>
          <a:p>
            <a:r>
              <a:rPr lang="en-US" dirty="0"/>
              <a:t>1M / 1500 = 660.  Our Bloom Filter bit vectors only had 1024 bits.  So now most of them will be set.  Yesterday with 500,000 machines this wasn’t the case – only 330 were set, per vector.</a:t>
            </a:r>
          </a:p>
        </p:txBody>
      </p:sp>
      <p:sp>
        <p:nvSpPr>
          <p:cNvPr id="4" name="Footer Placeholder 3">
            <a:extLst>
              <a:ext uri="{FF2B5EF4-FFF2-40B4-BE49-F238E27FC236}">
                <a16:creationId xmlns:a16="http://schemas.microsoft.com/office/drawing/2014/main" id="{0F9D4FD0-1B3D-4EF0-B636-362D8E088095}"/>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B16376F8-5450-4CA9-B97A-9C420C3F39E7}"/>
              </a:ext>
            </a:extLst>
          </p:cNvPr>
          <p:cNvSpPr>
            <a:spLocks noGrp="1"/>
          </p:cNvSpPr>
          <p:nvPr>
            <p:ph type="sldNum" sz="quarter" idx="12"/>
          </p:nvPr>
        </p:nvSpPr>
        <p:spPr/>
        <p:txBody>
          <a:bodyPr/>
          <a:lstStyle/>
          <a:p>
            <a:fld id="{3C974458-8A97-4835-BF79-1FB6D7856C21}" type="slidenum">
              <a:rPr lang="en-US" smtClean="0"/>
              <a:t>49</a:t>
            </a:fld>
            <a:endParaRPr lang="en-US"/>
          </a:p>
        </p:txBody>
      </p:sp>
    </p:spTree>
    <p:extLst>
      <p:ext uri="{BB962C8B-B14F-4D97-AF65-F5344CB8AC3E}">
        <p14:creationId xmlns:p14="http://schemas.microsoft.com/office/powerpoint/2010/main" val="156389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8CAC7-46A2-47CD-8D25-DAD8B6C75EEA}"/>
              </a:ext>
            </a:extLst>
          </p:cNvPr>
          <p:cNvSpPr>
            <a:spLocks noGrp="1"/>
          </p:cNvSpPr>
          <p:nvPr>
            <p:ph type="title"/>
          </p:nvPr>
        </p:nvSpPr>
        <p:spPr/>
        <p:txBody>
          <a:bodyPr/>
          <a:lstStyle/>
          <a:p>
            <a:r>
              <a:rPr lang="en-US" dirty="0"/>
              <a:t>Amazon S3: The “Simple Storage Server”</a:t>
            </a:r>
          </a:p>
        </p:txBody>
      </p:sp>
      <p:sp>
        <p:nvSpPr>
          <p:cNvPr id="3" name="Content Placeholder 2">
            <a:extLst>
              <a:ext uri="{FF2B5EF4-FFF2-40B4-BE49-F238E27FC236}">
                <a16:creationId xmlns:a16="http://schemas.microsoft.com/office/drawing/2014/main" id="{3083782B-C6D1-4C8E-910E-0D561BFFC1F0}"/>
              </a:ext>
            </a:extLst>
          </p:cNvPr>
          <p:cNvSpPr>
            <a:spLocks noGrp="1"/>
          </p:cNvSpPr>
          <p:nvPr>
            <p:ph idx="1"/>
          </p:nvPr>
        </p:nvSpPr>
        <p:spPr/>
        <p:txBody>
          <a:bodyPr/>
          <a:lstStyle/>
          <a:p>
            <a:r>
              <a:rPr lang="en-US" dirty="0"/>
              <a:t>S3 is a huge pool of storage nodes.</a:t>
            </a:r>
          </a:p>
          <a:p>
            <a:endParaRPr lang="en-US" dirty="0"/>
          </a:p>
          <a:p>
            <a:r>
              <a:rPr lang="en-US" dirty="0"/>
              <a:t>Plus, a “meta-data” server that keeps track of file names and where they can be found.</a:t>
            </a:r>
          </a:p>
          <a:p>
            <a:endParaRPr lang="en-US" dirty="0"/>
          </a:p>
          <a:p>
            <a:r>
              <a:rPr lang="en-US" dirty="0"/>
              <a:t>To store data, an application asks the meta-data service to allocate space, then sends the data to the appropriate storage servers.</a:t>
            </a:r>
          </a:p>
        </p:txBody>
      </p:sp>
      <p:sp>
        <p:nvSpPr>
          <p:cNvPr id="4" name="Footer Placeholder 3">
            <a:extLst>
              <a:ext uri="{FF2B5EF4-FFF2-40B4-BE49-F238E27FC236}">
                <a16:creationId xmlns:a16="http://schemas.microsoft.com/office/drawing/2014/main" id="{ED52F117-0C04-4C35-B3F8-F16061A32A35}"/>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B3AD55A4-0E47-4783-9134-2D47A0CBC794}"/>
              </a:ext>
            </a:extLst>
          </p:cNvPr>
          <p:cNvSpPr>
            <a:spLocks noGrp="1"/>
          </p:cNvSpPr>
          <p:nvPr>
            <p:ph type="sldNum" sz="quarter" idx="12"/>
          </p:nvPr>
        </p:nvSpPr>
        <p:spPr/>
        <p:txBody>
          <a:bodyPr/>
          <a:lstStyle/>
          <a:p>
            <a:fld id="{3C974458-8A97-4835-BF79-1FB6D7856C21}" type="slidenum">
              <a:rPr lang="en-US" smtClean="0"/>
              <a:t>5</a:t>
            </a:fld>
            <a:endParaRPr lang="en-US"/>
          </a:p>
        </p:txBody>
      </p:sp>
    </p:spTree>
    <p:extLst>
      <p:ext uri="{BB962C8B-B14F-4D97-AF65-F5344CB8AC3E}">
        <p14:creationId xmlns:p14="http://schemas.microsoft.com/office/powerpoint/2010/main" val="403491352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B06A4-584F-4C54-97B1-F044946853A5}"/>
              </a:ext>
            </a:extLst>
          </p:cNvPr>
          <p:cNvSpPr>
            <a:spLocks noGrp="1"/>
          </p:cNvSpPr>
          <p:nvPr>
            <p:ph type="title"/>
          </p:nvPr>
        </p:nvSpPr>
        <p:spPr/>
        <p:txBody>
          <a:bodyPr/>
          <a:lstStyle/>
          <a:p>
            <a:r>
              <a:rPr lang="en-US" dirty="0"/>
              <a:t>False positives</a:t>
            </a:r>
          </a:p>
        </p:txBody>
      </p:sp>
      <p:sp>
        <p:nvSpPr>
          <p:cNvPr id="3" name="Content Placeholder 2">
            <a:extLst>
              <a:ext uri="{FF2B5EF4-FFF2-40B4-BE49-F238E27FC236}">
                <a16:creationId xmlns:a16="http://schemas.microsoft.com/office/drawing/2014/main" id="{849E67FD-6F40-4D26-819C-D0F275967E66}"/>
              </a:ext>
            </a:extLst>
          </p:cNvPr>
          <p:cNvSpPr>
            <a:spLocks noGrp="1"/>
          </p:cNvSpPr>
          <p:nvPr>
            <p:ph idx="1"/>
          </p:nvPr>
        </p:nvSpPr>
        <p:spPr/>
        <p:txBody>
          <a:bodyPr>
            <a:normAutofit fontScale="92500"/>
          </a:bodyPr>
          <a:lstStyle/>
          <a:p>
            <a:r>
              <a:rPr lang="en-US" dirty="0"/>
              <a:t>As we scale up the data center, more and more of the UDP packets are going to be forwarded to more and more machines, due to Bloom Filter matches.</a:t>
            </a:r>
          </a:p>
          <a:p>
            <a:endParaRPr lang="en-US" dirty="0"/>
          </a:p>
          <a:p>
            <a:r>
              <a:rPr lang="en-US" b="1" dirty="0"/>
              <a:t>In effect we go from the network filtering out “no receiver” packets to forwarding </a:t>
            </a:r>
            <a:r>
              <a:rPr lang="en-US" b="1" dirty="0" smtClean="0"/>
              <a:t>every packet, </a:t>
            </a:r>
            <a:r>
              <a:rPr lang="en-US" b="1" dirty="0"/>
              <a:t>many copies each, on every link.</a:t>
            </a:r>
          </a:p>
          <a:p>
            <a:endParaRPr lang="en-US" dirty="0"/>
          </a:p>
          <a:p>
            <a:r>
              <a:rPr lang="en-US" dirty="0"/>
              <a:t>This overloads the network and it becomes lossy.  It may also overload individual machines if some machines are listening for many IP multicast addresses</a:t>
            </a:r>
          </a:p>
        </p:txBody>
      </p:sp>
      <p:sp>
        <p:nvSpPr>
          <p:cNvPr id="4" name="Footer Placeholder 3">
            <a:extLst>
              <a:ext uri="{FF2B5EF4-FFF2-40B4-BE49-F238E27FC236}">
                <a16:creationId xmlns:a16="http://schemas.microsoft.com/office/drawing/2014/main" id="{A602F657-A189-4257-B9B6-F3F43E72B68D}"/>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36B97709-E5E2-46EA-BC58-3EF6E664CD87}"/>
              </a:ext>
            </a:extLst>
          </p:cNvPr>
          <p:cNvSpPr>
            <a:spLocks noGrp="1"/>
          </p:cNvSpPr>
          <p:nvPr>
            <p:ph type="sldNum" sz="quarter" idx="12"/>
          </p:nvPr>
        </p:nvSpPr>
        <p:spPr/>
        <p:txBody>
          <a:bodyPr/>
          <a:lstStyle/>
          <a:p>
            <a:fld id="{3C974458-8A97-4835-BF79-1FB6D7856C21}" type="slidenum">
              <a:rPr lang="en-US" smtClean="0"/>
              <a:t>50</a:t>
            </a:fld>
            <a:endParaRPr lang="en-US"/>
          </a:p>
        </p:txBody>
      </p:sp>
    </p:spTree>
    <p:extLst>
      <p:ext uri="{BB962C8B-B14F-4D97-AF65-F5344CB8AC3E}">
        <p14:creationId xmlns:p14="http://schemas.microsoft.com/office/powerpoint/2010/main" val="104599728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B76BE-5F1A-4618-859B-F78962708152}"/>
              </a:ext>
            </a:extLst>
          </p:cNvPr>
          <p:cNvSpPr>
            <a:spLocks noGrp="1"/>
          </p:cNvSpPr>
          <p:nvPr>
            <p:ph type="title"/>
          </p:nvPr>
        </p:nvSpPr>
        <p:spPr/>
        <p:txBody>
          <a:bodyPr/>
          <a:lstStyle/>
          <a:p>
            <a:r>
              <a:rPr lang="en-US" dirty="0"/>
              <a:t>We call these multicast storms</a:t>
            </a:r>
          </a:p>
        </p:txBody>
      </p:sp>
      <p:sp>
        <p:nvSpPr>
          <p:cNvPr id="3" name="Content Placeholder 2">
            <a:extLst>
              <a:ext uri="{FF2B5EF4-FFF2-40B4-BE49-F238E27FC236}">
                <a16:creationId xmlns:a16="http://schemas.microsoft.com/office/drawing/2014/main" id="{9FDD6B98-8DD8-486F-A7D4-84A3010CF004}"/>
              </a:ext>
            </a:extLst>
          </p:cNvPr>
          <p:cNvSpPr>
            <a:spLocks noGrp="1"/>
          </p:cNvSpPr>
          <p:nvPr>
            <p:ph idx="1"/>
          </p:nvPr>
        </p:nvSpPr>
        <p:spPr>
          <a:xfrm>
            <a:off x="1024128" y="2971800"/>
            <a:ext cx="10786872" cy="3337560"/>
          </a:xfrm>
        </p:spPr>
        <p:txBody>
          <a:bodyPr/>
          <a:lstStyle/>
          <a:p>
            <a:r>
              <a:rPr lang="en-US" dirty="0"/>
              <a:t>The term refers to an all-to-all message</a:t>
            </a:r>
            <a:br>
              <a:rPr lang="en-US" dirty="0"/>
            </a:br>
            <a:r>
              <a:rPr lang="en-US" dirty="0"/>
              <a:t>pattern that overwhelms the entire data center.</a:t>
            </a:r>
          </a:p>
          <a:p>
            <a:endParaRPr lang="en-US" dirty="0"/>
          </a:p>
          <a:p>
            <a:r>
              <a:rPr lang="en-US" dirty="0"/>
              <a:t>Basically, a single event ended up crashing </a:t>
            </a:r>
            <a:br>
              <a:rPr lang="en-US" dirty="0"/>
            </a:br>
            <a:r>
              <a:rPr lang="en-US" dirty="0"/>
              <a:t>the whole datacenter within seconds!</a:t>
            </a:r>
          </a:p>
        </p:txBody>
      </p:sp>
      <p:sp>
        <p:nvSpPr>
          <p:cNvPr id="4" name="Footer Placeholder 3">
            <a:extLst>
              <a:ext uri="{FF2B5EF4-FFF2-40B4-BE49-F238E27FC236}">
                <a16:creationId xmlns:a16="http://schemas.microsoft.com/office/drawing/2014/main" id="{A8CA0D23-B6A6-4563-9393-F807C0E2856B}"/>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8D2300AA-7602-4686-AEC9-8A1ACC8BF388}"/>
              </a:ext>
            </a:extLst>
          </p:cNvPr>
          <p:cNvSpPr>
            <a:spLocks noGrp="1"/>
          </p:cNvSpPr>
          <p:nvPr>
            <p:ph type="sldNum" sz="quarter" idx="12"/>
          </p:nvPr>
        </p:nvSpPr>
        <p:spPr/>
        <p:txBody>
          <a:bodyPr/>
          <a:lstStyle/>
          <a:p>
            <a:fld id="{3C974458-8A97-4835-BF79-1FB6D7856C21}" type="slidenum">
              <a:rPr lang="en-US" smtClean="0"/>
              <a:t>51</a:t>
            </a:fld>
            <a:endParaRPr lang="en-US"/>
          </a:p>
        </p:txBody>
      </p:sp>
      <p:pic>
        <p:nvPicPr>
          <p:cNvPr id="1026" name="Picture 2" descr="Image result for Powerful thunderstorm over Austin">
            <a:extLst>
              <a:ext uri="{FF2B5EF4-FFF2-40B4-BE49-F238E27FC236}">
                <a16:creationId xmlns:a16="http://schemas.microsoft.com/office/drawing/2014/main" id="{25F738B2-6FD8-4FA9-B9CA-C6C67BC022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9005" y="2686443"/>
            <a:ext cx="3771995" cy="2652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670134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E98A7-8F9C-43CE-9368-9F910BCE2638}"/>
              </a:ext>
            </a:extLst>
          </p:cNvPr>
          <p:cNvSpPr>
            <a:spLocks noGrp="1"/>
          </p:cNvSpPr>
          <p:nvPr>
            <p:ph type="title"/>
          </p:nvPr>
        </p:nvSpPr>
        <p:spPr/>
        <p:txBody>
          <a:bodyPr/>
          <a:lstStyle/>
          <a:p>
            <a:r>
              <a:rPr lang="en-US" dirty="0" smtClean="0"/>
              <a:t>Huge % of messages </a:t>
            </a:r>
            <a:r>
              <a:rPr lang="en-US" dirty="0"/>
              <a:t>get dropped</a:t>
            </a:r>
          </a:p>
        </p:txBody>
      </p:sp>
      <p:sp>
        <p:nvSpPr>
          <p:cNvPr id="3" name="Content Placeholder 2">
            <a:extLst>
              <a:ext uri="{FF2B5EF4-FFF2-40B4-BE49-F238E27FC236}">
                <a16:creationId xmlns:a16="http://schemas.microsoft.com/office/drawing/2014/main" id="{B79B6AA8-4990-4204-A07A-496D550BC096}"/>
              </a:ext>
            </a:extLst>
          </p:cNvPr>
          <p:cNvSpPr>
            <a:spLocks noGrp="1"/>
          </p:cNvSpPr>
          <p:nvPr>
            <p:ph idx="1"/>
          </p:nvPr>
        </p:nvSpPr>
        <p:spPr/>
        <p:txBody>
          <a:bodyPr>
            <a:normAutofit lnSpcReduction="10000"/>
          </a:bodyPr>
          <a:lstStyle/>
          <a:p>
            <a:r>
              <a:rPr lang="en-US" dirty="0" smtClean="0"/>
              <a:t>All the machines see a </a:t>
            </a:r>
            <a:r>
              <a:rPr lang="en-US" dirty="0"/>
              <a:t>huge overload</a:t>
            </a:r>
            <a:r>
              <a:rPr lang="en-US" dirty="0" smtClean="0"/>
              <a:t>.</a:t>
            </a:r>
            <a:br>
              <a:rPr lang="en-US" dirty="0" smtClean="0"/>
            </a:br>
            <a:r>
              <a:rPr lang="en-US" dirty="0" smtClean="0"/>
              <a:t>They are receiving packets they didn’t</a:t>
            </a:r>
            <a:br>
              <a:rPr lang="en-US" dirty="0" smtClean="0"/>
            </a:br>
            <a:r>
              <a:rPr lang="en-US" dirty="0" smtClean="0"/>
              <a:t>subscribe to, and must “manually” </a:t>
            </a:r>
            <a:br>
              <a:rPr lang="en-US" dirty="0" smtClean="0"/>
            </a:br>
            <a:r>
              <a:rPr lang="en-US" dirty="0" smtClean="0"/>
              <a:t>discard them, which takes time</a:t>
            </a:r>
            <a:endParaRPr lang="en-US" dirty="0"/>
          </a:p>
          <a:p>
            <a:endParaRPr lang="en-US" dirty="0"/>
          </a:p>
          <a:p>
            <a:r>
              <a:rPr lang="en-US" dirty="0"/>
              <a:t>The whole data center grinds to a halt.</a:t>
            </a:r>
          </a:p>
          <a:p>
            <a:endParaRPr lang="en-US" dirty="0"/>
          </a:p>
          <a:p>
            <a:r>
              <a:rPr lang="en-US" dirty="0"/>
              <a:t>Lots of other services begin to get timeouts due to unresponsive servers, causing even more errors to report</a:t>
            </a:r>
          </a:p>
        </p:txBody>
      </p:sp>
      <p:sp>
        <p:nvSpPr>
          <p:cNvPr id="4" name="Footer Placeholder 3">
            <a:extLst>
              <a:ext uri="{FF2B5EF4-FFF2-40B4-BE49-F238E27FC236}">
                <a16:creationId xmlns:a16="http://schemas.microsoft.com/office/drawing/2014/main" id="{3715618D-A76C-4F07-8B43-F2ACA28750C2}"/>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EEFA1384-363A-405C-83D8-D7A74BA767B7}"/>
              </a:ext>
            </a:extLst>
          </p:cNvPr>
          <p:cNvSpPr>
            <a:spLocks noGrp="1"/>
          </p:cNvSpPr>
          <p:nvPr>
            <p:ph type="sldNum" sz="quarter" idx="12"/>
          </p:nvPr>
        </p:nvSpPr>
        <p:spPr/>
        <p:txBody>
          <a:bodyPr/>
          <a:lstStyle/>
          <a:p>
            <a:fld id="{3C974458-8A97-4835-BF79-1FB6D7856C21}" type="slidenum">
              <a:rPr lang="en-US" smtClean="0"/>
              <a:t>52</a:t>
            </a:fld>
            <a:endParaRPr lang="en-US"/>
          </a:p>
        </p:txBody>
      </p:sp>
      <p:pic>
        <p:nvPicPr>
          <p:cNvPr id="6" name="Picture 5">
            <a:extLst>
              <a:ext uri="{FF2B5EF4-FFF2-40B4-BE49-F238E27FC236}">
                <a16:creationId xmlns:a16="http://schemas.microsoft.com/office/drawing/2014/main" id="{607E2884-ED7F-4A44-99AC-80045A6E69F5}"/>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20000"/>
                    </a14:imgEffect>
                  </a14:imgLayer>
                </a14:imgProps>
              </a:ext>
            </a:extLst>
          </a:blip>
          <a:stretch>
            <a:fillRect/>
          </a:stretch>
        </p:blipFill>
        <p:spPr>
          <a:xfrm>
            <a:off x="7381977" y="1885691"/>
            <a:ext cx="4429023" cy="2487169"/>
          </a:xfrm>
          <a:prstGeom prst="rect">
            <a:avLst/>
          </a:prstGeom>
        </p:spPr>
      </p:pic>
    </p:spTree>
    <p:extLst>
      <p:ext uri="{BB962C8B-B14F-4D97-AF65-F5344CB8AC3E}">
        <p14:creationId xmlns:p14="http://schemas.microsoft.com/office/powerpoint/2010/main" val="108326083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53BB4-6689-4DFE-BA3C-D8D06A6F93DC}"/>
              </a:ext>
            </a:extLst>
          </p:cNvPr>
          <p:cNvSpPr>
            <a:spLocks noGrp="1"/>
          </p:cNvSpPr>
          <p:nvPr>
            <p:ph type="title"/>
          </p:nvPr>
        </p:nvSpPr>
        <p:spPr>
          <a:xfrm>
            <a:off x="1024128" y="585216"/>
            <a:ext cx="10916338" cy="1499616"/>
          </a:xfrm>
        </p:spPr>
        <p:txBody>
          <a:bodyPr/>
          <a:lstStyle/>
          <a:p>
            <a:r>
              <a:rPr lang="en-US" dirty="0"/>
              <a:t>These problems have actually been seen!</a:t>
            </a:r>
          </a:p>
        </p:txBody>
      </p:sp>
      <p:sp>
        <p:nvSpPr>
          <p:cNvPr id="3" name="Content Placeholder 2">
            <a:extLst>
              <a:ext uri="{FF2B5EF4-FFF2-40B4-BE49-F238E27FC236}">
                <a16:creationId xmlns:a16="http://schemas.microsoft.com/office/drawing/2014/main" id="{3F928801-0075-4C0E-B869-7E7A3396CE5E}"/>
              </a:ext>
            </a:extLst>
          </p:cNvPr>
          <p:cNvSpPr>
            <a:spLocks noGrp="1"/>
          </p:cNvSpPr>
          <p:nvPr>
            <p:ph idx="1"/>
          </p:nvPr>
        </p:nvSpPr>
        <p:spPr/>
        <p:txBody>
          <a:bodyPr>
            <a:normAutofit lnSpcReduction="10000"/>
          </a:bodyPr>
          <a:lstStyle/>
          <a:p>
            <a:r>
              <a:rPr lang="en-US" dirty="0"/>
              <a:t>One result is that most modern data centers disable UDP multicast.</a:t>
            </a:r>
          </a:p>
          <a:p>
            <a:endParaRPr lang="en-US" dirty="0"/>
          </a:p>
          <a:p>
            <a:r>
              <a:rPr lang="en-US" dirty="0"/>
              <a:t>Either trying to use it always gives errors or, more common, when you try to use it they automatically set up TCP connections and route your messages over TCP.</a:t>
            </a:r>
          </a:p>
          <a:p>
            <a:endParaRPr lang="en-US" dirty="0"/>
          </a:p>
          <a:p>
            <a:r>
              <a:rPr lang="en-US" dirty="0"/>
              <a:t>For smaller multicast groups this works… but you can’t make 100,000 TCP connections from one node to 100,000 other nodes.  So we can’t use the UDP speedup feature in most datacenter systems.</a:t>
            </a:r>
          </a:p>
        </p:txBody>
      </p:sp>
      <p:sp>
        <p:nvSpPr>
          <p:cNvPr id="4" name="Footer Placeholder 3">
            <a:extLst>
              <a:ext uri="{FF2B5EF4-FFF2-40B4-BE49-F238E27FC236}">
                <a16:creationId xmlns:a16="http://schemas.microsoft.com/office/drawing/2014/main" id="{49B66E22-C7EA-4C67-9885-68CADF8724B5}"/>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43111E17-16D6-4717-BE99-222ABF944B05}"/>
              </a:ext>
            </a:extLst>
          </p:cNvPr>
          <p:cNvSpPr>
            <a:spLocks noGrp="1"/>
          </p:cNvSpPr>
          <p:nvPr>
            <p:ph type="sldNum" sz="quarter" idx="12"/>
          </p:nvPr>
        </p:nvSpPr>
        <p:spPr/>
        <p:txBody>
          <a:bodyPr/>
          <a:lstStyle/>
          <a:p>
            <a:fld id="{3C974458-8A97-4835-BF79-1FB6D7856C21}" type="slidenum">
              <a:rPr lang="en-US" smtClean="0"/>
              <a:t>53</a:t>
            </a:fld>
            <a:endParaRPr lang="en-US"/>
          </a:p>
        </p:txBody>
      </p:sp>
    </p:spTree>
    <p:extLst>
      <p:ext uri="{BB962C8B-B14F-4D97-AF65-F5344CB8AC3E}">
        <p14:creationId xmlns:p14="http://schemas.microsoft.com/office/powerpoint/2010/main" val="20076664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lnSpcReduction="10000"/>
          </a:bodyPr>
          <a:lstStyle/>
          <a:p>
            <a:r>
              <a:rPr lang="en-US" dirty="0"/>
              <a:t>Gossip is tricky!  UDP multicast is tricky too!  In fact everything except TCP seems to be risky!</a:t>
            </a:r>
          </a:p>
          <a:p>
            <a:endParaRPr lang="en-US" dirty="0"/>
          </a:p>
          <a:p>
            <a:r>
              <a:rPr lang="en-US" dirty="0"/>
              <a:t>A gossip mechanism will have constant, low overheads and very predictable delay, provided that the information sharing graph is of low diameter.  This is what </a:t>
            </a:r>
            <a:r>
              <a:rPr lang="en-US" dirty="0" err="1"/>
              <a:t>blockchain</a:t>
            </a:r>
            <a:r>
              <a:rPr lang="en-US" dirty="0"/>
              <a:t> gossip </a:t>
            </a:r>
            <a:r>
              <a:rPr lang="en-US"/>
              <a:t>layers assume.</a:t>
            </a:r>
            <a:endParaRPr lang="en-US" dirty="0"/>
          </a:p>
          <a:p>
            <a:endParaRPr lang="en-US" dirty="0"/>
          </a:p>
          <a:p>
            <a:r>
              <a:rPr lang="en-US" dirty="0"/>
              <a:t>But small mistakes can yield gossip solutions that actually malfunction in major ways, potentially shutting down entire datacenters!</a:t>
            </a:r>
          </a:p>
        </p:txBody>
      </p:sp>
      <p:sp>
        <p:nvSpPr>
          <p:cNvPr id="5" name="Footer Placeholder 4"/>
          <p:cNvSpPr>
            <a:spLocks noGrp="1"/>
          </p:cNvSpPr>
          <p:nvPr>
            <p:ph type="ftr" sz="quarter" idx="11"/>
          </p:nvPr>
        </p:nvSpPr>
        <p:spPr/>
        <p:txBody>
          <a:bodyPr/>
          <a:lstStyle/>
          <a:p>
            <a:r>
              <a:rPr lang="en-US"/>
              <a:t>CS5412 Cloud Computing, Spring 2022</a:t>
            </a:r>
          </a:p>
        </p:txBody>
      </p:sp>
      <p:sp>
        <p:nvSpPr>
          <p:cNvPr id="6" name="Slide Number Placeholder 5"/>
          <p:cNvSpPr>
            <a:spLocks noGrp="1"/>
          </p:cNvSpPr>
          <p:nvPr>
            <p:ph type="sldNum" sz="quarter" idx="12"/>
          </p:nvPr>
        </p:nvSpPr>
        <p:spPr/>
        <p:txBody>
          <a:bodyPr>
            <a:normAutofit/>
          </a:bodyPr>
          <a:lstStyle/>
          <a:p>
            <a:fld id="{B6F15528-21DE-4FAA-801E-634DDDAF4B2B}" type="slidenum">
              <a:rPr lang="en-US" smtClean="0"/>
              <a:pPr/>
              <a:t>54</a:t>
            </a:fld>
            <a:endParaRPr lang="en-US"/>
          </a:p>
        </p:txBody>
      </p:sp>
      <p:pic>
        <p:nvPicPr>
          <p:cNvPr id="4" name="Picture 3">
            <a:extLst>
              <a:ext uri="{FF2B5EF4-FFF2-40B4-BE49-F238E27FC236}">
                <a16:creationId xmlns:a16="http://schemas.microsoft.com/office/drawing/2014/main" id="{441A1DC8-D39F-4E0B-9FB1-8A78B82B7215}"/>
              </a:ext>
            </a:extLst>
          </p:cNvPr>
          <p:cNvPicPr>
            <a:picLocks noChangeAspect="1"/>
          </p:cNvPicPr>
          <p:nvPr/>
        </p:nvPicPr>
        <p:blipFill>
          <a:blip r:embed="rId2"/>
          <a:stretch>
            <a:fillRect/>
          </a:stretch>
        </p:blipFill>
        <p:spPr>
          <a:xfrm>
            <a:off x="9175072" y="112976"/>
            <a:ext cx="2743200" cy="1714500"/>
          </a:xfrm>
          <a:prstGeom prst="rect">
            <a:avLst/>
          </a:prstGeom>
        </p:spPr>
      </p:pic>
      <p:sp>
        <p:nvSpPr>
          <p:cNvPr id="8" name="TextBox 7">
            <a:extLst>
              <a:ext uri="{FF2B5EF4-FFF2-40B4-BE49-F238E27FC236}">
                <a16:creationId xmlns:a16="http://schemas.microsoft.com/office/drawing/2014/main" id="{6D524B83-CD9C-4E15-888B-01D914A194AC}"/>
              </a:ext>
            </a:extLst>
          </p:cNvPr>
          <p:cNvSpPr txBox="1"/>
          <p:nvPr/>
        </p:nvSpPr>
        <p:spPr>
          <a:xfrm>
            <a:off x="8824404" y="1827476"/>
            <a:ext cx="3367596" cy="369332"/>
          </a:xfrm>
          <a:prstGeom prst="rect">
            <a:avLst/>
          </a:prstGeom>
          <a:noFill/>
        </p:spPr>
        <p:txBody>
          <a:bodyPr wrap="square" rtlCol="0">
            <a:spAutoFit/>
          </a:bodyPr>
          <a:lstStyle/>
          <a:p>
            <a:r>
              <a:rPr lang="en-US" dirty="0"/>
              <a:t>Stairway to heaven needs repairs!</a:t>
            </a:r>
          </a:p>
        </p:txBody>
      </p:sp>
    </p:spTree>
    <p:extLst>
      <p:ext uri="{BB962C8B-B14F-4D97-AF65-F5344CB8AC3E}">
        <p14:creationId xmlns:p14="http://schemas.microsoft.com/office/powerpoint/2010/main" val="11140781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455C3-61B1-47FC-8CA2-3E3BDDCFE2F6}"/>
              </a:ext>
            </a:extLst>
          </p:cNvPr>
          <p:cNvSpPr>
            <a:spLocks noGrp="1"/>
          </p:cNvSpPr>
          <p:nvPr>
            <p:ph type="title"/>
          </p:nvPr>
        </p:nvSpPr>
        <p:spPr/>
        <p:txBody>
          <a:bodyPr/>
          <a:lstStyle/>
          <a:p>
            <a:r>
              <a:rPr lang="en-US" dirty="0"/>
              <a:t>Why do we use the term “meta-data”?</a:t>
            </a:r>
          </a:p>
        </p:txBody>
      </p:sp>
      <p:sp>
        <p:nvSpPr>
          <p:cNvPr id="3" name="Content Placeholder 2">
            <a:extLst>
              <a:ext uri="{FF2B5EF4-FFF2-40B4-BE49-F238E27FC236}">
                <a16:creationId xmlns:a16="http://schemas.microsoft.com/office/drawing/2014/main" id="{1349A133-33EB-4ECE-B667-B9CD21320EF9}"/>
              </a:ext>
            </a:extLst>
          </p:cNvPr>
          <p:cNvSpPr>
            <a:spLocks noGrp="1"/>
          </p:cNvSpPr>
          <p:nvPr>
            <p:ph idx="1"/>
          </p:nvPr>
        </p:nvSpPr>
        <p:spPr/>
        <p:txBody>
          <a:bodyPr>
            <a:normAutofit/>
          </a:bodyPr>
          <a:lstStyle/>
          <a:p>
            <a:r>
              <a:rPr lang="en-US" dirty="0"/>
              <a:t>When you think about a file, you tend to think of the file name and the file contents.  Like a key and a value.</a:t>
            </a:r>
          </a:p>
          <a:p>
            <a:endParaRPr lang="en-US" dirty="0"/>
          </a:p>
          <a:p>
            <a:r>
              <a:rPr lang="en-US" dirty="0"/>
              <a:t>But in fact files also have owners, permissions, create time, last access time, length (and perhaps, size on disk, which can be much smaller), etc.</a:t>
            </a:r>
          </a:p>
          <a:p>
            <a:endParaRPr lang="en-US" dirty="0"/>
          </a:p>
          <a:p>
            <a:r>
              <a:rPr lang="en-US" dirty="0"/>
              <a:t>We associate this data with the file.  In Linux the </a:t>
            </a:r>
            <a:r>
              <a:rPr lang="en-US" dirty="0" err="1"/>
              <a:t>inode</a:t>
            </a:r>
            <a:r>
              <a:rPr lang="en-US" dirty="0"/>
              <a:t> plays this role.  In S3 and other big-data systems, the meta-data service does it.</a:t>
            </a:r>
          </a:p>
        </p:txBody>
      </p:sp>
      <p:sp>
        <p:nvSpPr>
          <p:cNvPr id="4" name="Footer Placeholder 3">
            <a:extLst>
              <a:ext uri="{FF2B5EF4-FFF2-40B4-BE49-F238E27FC236}">
                <a16:creationId xmlns:a16="http://schemas.microsoft.com/office/drawing/2014/main" id="{878E23E0-8343-4DCD-AB40-900C8FD7767C}"/>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1E2AA519-6BF2-4A57-9BDB-0AFC41BF81B3}"/>
              </a:ext>
            </a:extLst>
          </p:cNvPr>
          <p:cNvSpPr>
            <a:spLocks noGrp="1"/>
          </p:cNvSpPr>
          <p:nvPr>
            <p:ph type="sldNum" sz="quarter" idx="12"/>
          </p:nvPr>
        </p:nvSpPr>
        <p:spPr/>
        <p:txBody>
          <a:bodyPr/>
          <a:lstStyle/>
          <a:p>
            <a:fld id="{3C974458-8A97-4835-BF79-1FB6D7856C21}" type="slidenum">
              <a:rPr lang="en-US" smtClean="0"/>
              <a:t>6</a:t>
            </a:fld>
            <a:endParaRPr lang="en-US"/>
          </a:p>
        </p:txBody>
      </p:sp>
    </p:spTree>
    <p:extLst>
      <p:ext uri="{BB962C8B-B14F-4D97-AF65-F5344CB8AC3E}">
        <p14:creationId xmlns:p14="http://schemas.microsoft.com/office/powerpoint/2010/main" val="4010923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C7CB0-2C7C-4B1B-895C-F4C58699CB5D}"/>
              </a:ext>
            </a:extLst>
          </p:cNvPr>
          <p:cNvSpPr>
            <a:spLocks noGrp="1"/>
          </p:cNvSpPr>
          <p:nvPr>
            <p:ph type="title"/>
          </p:nvPr>
        </p:nvSpPr>
        <p:spPr/>
        <p:txBody>
          <a:bodyPr>
            <a:normAutofit fontScale="90000"/>
          </a:bodyPr>
          <a:lstStyle/>
          <a:p>
            <a:r>
              <a:rPr lang="en-US" dirty="0"/>
              <a:t>How does the s3 Meta-Data service track space available on storage units?</a:t>
            </a:r>
          </a:p>
        </p:txBody>
      </p:sp>
      <p:sp>
        <p:nvSpPr>
          <p:cNvPr id="3" name="Content Placeholder 2">
            <a:extLst>
              <a:ext uri="{FF2B5EF4-FFF2-40B4-BE49-F238E27FC236}">
                <a16:creationId xmlns:a16="http://schemas.microsoft.com/office/drawing/2014/main" id="{861909EC-E832-4858-B4EC-1BCD27451848}"/>
              </a:ext>
            </a:extLst>
          </p:cNvPr>
          <p:cNvSpPr>
            <a:spLocks noGrp="1"/>
          </p:cNvSpPr>
          <p:nvPr>
            <p:ph idx="1"/>
          </p:nvPr>
        </p:nvSpPr>
        <p:spPr/>
        <p:txBody>
          <a:bodyPr>
            <a:normAutofit lnSpcReduction="10000"/>
          </a:bodyPr>
          <a:lstStyle/>
          <a:p>
            <a:r>
              <a:rPr lang="en-US" dirty="0"/>
              <a:t>You might expect this to be easy, because the meta-data service does the allocations.</a:t>
            </a:r>
          </a:p>
          <a:p>
            <a:endParaRPr lang="en-US" dirty="0"/>
          </a:p>
          <a:p>
            <a:r>
              <a:rPr lang="en-US" dirty="0"/>
              <a:t>But in fact the meta-data service itself is sharded, so any single shard within it only knows (for sure) about files it is responsible for.  Additionally, sometimes a server needs to take some storage offline.</a:t>
            </a:r>
          </a:p>
          <a:p>
            <a:endParaRPr lang="en-US" dirty="0"/>
          </a:p>
          <a:p>
            <a:r>
              <a:rPr lang="en-US" dirty="0"/>
              <a:t>To know the full state of the full S3 deployment we would need to sum across all meta-data services.    </a:t>
            </a:r>
          </a:p>
        </p:txBody>
      </p:sp>
      <p:sp>
        <p:nvSpPr>
          <p:cNvPr id="4" name="Footer Placeholder 3">
            <a:extLst>
              <a:ext uri="{FF2B5EF4-FFF2-40B4-BE49-F238E27FC236}">
                <a16:creationId xmlns:a16="http://schemas.microsoft.com/office/drawing/2014/main" id="{5C304781-81E9-44AE-8276-76F38F738BE9}"/>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CD8B5791-6DFE-4330-B010-AC625EC245DC}"/>
              </a:ext>
            </a:extLst>
          </p:cNvPr>
          <p:cNvSpPr>
            <a:spLocks noGrp="1"/>
          </p:cNvSpPr>
          <p:nvPr>
            <p:ph type="sldNum" sz="quarter" idx="12"/>
          </p:nvPr>
        </p:nvSpPr>
        <p:spPr/>
        <p:txBody>
          <a:bodyPr/>
          <a:lstStyle/>
          <a:p>
            <a:fld id="{3C974458-8A97-4835-BF79-1FB6D7856C21}" type="slidenum">
              <a:rPr lang="en-US" smtClean="0"/>
              <a:t>7</a:t>
            </a:fld>
            <a:endParaRPr lang="en-US"/>
          </a:p>
        </p:txBody>
      </p:sp>
    </p:spTree>
    <p:extLst>
      <p:ext uri="{BB962C8B-B14F-4D97-AF65-F5344CB8AC3E}">
        <p14:creationId xmlns:p14="http://schemas.microsoft.com/office/powerpoint/2010/main" val="37424127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0200F-B2F2-4680-9FB2-B63EBBFC153C}"/>
              </a:ext>
            </a:extLst>
          </p:cNvPr>
          <p:cNvSpPr>
            <a:spLocks noGrp="1"/>
          </p:cNvSpPr>
          <p:nvPr>
            <p:ph type="title"/>
          </p:nvPr>
        </p:nvSpPr>
        <p:spPr/>
        <p:txBody>
          <a:bodyPr/>
          <a:lstStyle/>
          <a:p>
            <a:r>
              <a:rPr lang="en-US" dirty="0"/>
              <a:t>Load Balancing</a:t>
            </a:r>
          </a:p>
        </p:txBody>
      </p:sp>
      <p:sp>
        <p:nvSpPr>
          <p:cNvPr id="3" name="Content Placeholder 2">
            <a:extLst>
              <a:ext uri="{FF2B5EF4-FFF2-40B4-BE49-F238E27FC236}">
                <a16:creationId xmlns:a16="http://schemas.microsoft.com/office/drawing/2014/main" id="{DC1AB74E-B7FE-482C-B275-418871EC872D}"/>
              </a:ext>
            </a:extLst>
          </p:cNvPr>
          <p:cNvSpPr>
            <a:spLocks noGrp="1"/>
          </p:cNvSpPr>
          <p:nvPr>
            <p:ph idx="1"/>
          </p:nvPr>
        </p:nvSpPr>
        <p:spPr/>
        <p:txBody>
          <a:bodyPr>
            <a:normAutofit lnSpcReduction="10000"/>
          </a:bodyPr>
          <a:lstStyle/>
          <a:p>
            <a:r>
              <a:rPr lang="en-US" dirty="0"/>
              <a:t>For each server, </a:t>
            </a:r>
            <a:r>
              <a:rPr lang="en-US" dirty="0" smtClean="0"/>
              <a:t>use gossip to track an estimate of the </a:t>
            </a:r>
            <a:r>
              <a:rPr lang="en-US" dirty="0"/>
              <a:t>current amount of free space.  Line them up on a “space available” line.</a:t>
            </a:r>
          </a:p>
          <a:p>
            <a:endParaRPr lang="en-US" dirty="0"/>
          </a:p>
          <a:p>
            <a:endParaRPr lang="en-US" dirty="0"/>
          </a:p>
          <a:p>
            <a:endParaRPr lang="en-US" dirty="0"/>
          </a:p>
          <a:p>
            <a:endParaRPr lang="en-US" dirty="0"/>
          </a:p>
          <a:p>
            <a:r>
              <a:rPr lang="en-US" dirty="0"/>
              <a:t>For a new allocation, pick a random spot in this line.   This spreads the incoming load around but will be biased to favor servers with more space.</a:t>
            </a:r>
          </a:p>
        </p:txBody>
      </p:sp>
      <p:sp>
        <p:nvSpPr>
          <p:cNvPr id="4" name="Footer Placeholder 3">
            <a:extLst>
              <a:ext uri="{FF2B5EF4-FFF2-40B4-BE49-F238E27FC236}">
                <a16:creationId xmlns:a16="http://schemas.microsoft.com/office/drawing/2014/main" id="{5F6D3254-C75E-4539-B2BF-E56D100C6D9F}"/>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D963AEDF-7BB6-440F-8FFD-A1FBE56C0CAB}"/>
              </a:ext>
            </a:extLst>
          </p:cNvPr>
          <p:cNvSpPr>
            <a:spLocks noGrp="1"/>
          </p:cNvSpPr>
          <p:nvPr>
            <p:ph type="sldNum" sz="quarter" idx="12"/>
          </p:nvPr>
        </p:nvSpPr>
        <p:spPr/>
        <p:txBody>
          <a:bodyPr/>
          <a:lstStyle/>
          <a:p>
            <a:fld id="{3C974458-8A97-4835-BF79-1FB6D7856C21}" type="slidenum">
              <a:rPr lang="en-US" smtClean="0"/>
              <a:t>8</a:t>
            </a:fld>
            <a:endParaRPr lang="en-US"/>
          </a:p>
        </p:txBody>
      </p:sp>
      <p:graphicFrame>
        <p:nvGraphicFramePr>
          <p:cNvPr id="6" name="Table 6">
            <a:extLst>
              <a:ext uri="{FF2B5EF4-FFF2-40B4-BE49-F238E27FC236}">
                <a16:creationId xmlns:a16="http://schemas.microsoft.com/office/drawing/2014/main" id="{1D6FA926-8C53-412F-A06D-513DDCE6AB8D}"/>
              </a:ext>
            </a:extLst>
          </p:cNvPr>
          <p:cNvGraphicFramePr>
            <a:graphicFrameLocks noGrp="1"/>
          </p:cNvGraphicFramePr>
          <p:nvPr>
            <p:extLst>
              <p:ext uri="{D42A27DB-BD31-4B8C-83A1-F6EECF244321}">
                <p14:modId xmlns:p14="http://schemas.microsoft.com/office/powerpoint/2010/main" val="27720864"/>
              </p:ext>
            </p:extLst>
          </p:nvPr>
        </p:nvGraphicFramePr>
        <p:xfrm>
          <a:off x="160020" y="3836416"/>
          <a:ext cx="11871960" cy="365760"/>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2953844679"/>
                    </a:ext>
                  </a:extLst>
                </a:gridCol>
                <a:gridCol w="208280">
                  <a:extLst>
                    <a:ext uri="{9D8B030D-6E8A-4147-A177-3AD203B41FA5}">
                      <a16:colId xmlns:a16="http://schemas.microsoft.com/office/drawing/2014/main" val="3905098972"/>
                    </a:ext>
                  </a:extLst>
                </a:gridCol>
                <a:gridCol w="208280">
                  <a:extLst>
                    <a:ext uri="{9D8B030D-6E8A-4147-A177-3AD203B41FA5}">
                      <a16:colId xmlns:a16="http://schemas.microsoft.com/office/drawing/2014/main" val="4217685440"/>
                    </a:ext>
                  </a:extLst>
                </a:gridCol>
                <a:gridCol w="208280">
                  <a:extLst>
                    <a:ext uri="{9D8B030D-6E8A-4147-A177-3AD203B41FA5}">
                      <a16:colId xmlns:a16="http://schemas.microsoft.com/office/drawing/2014/main" val="294582210"/>
                    </a:ext>
                  </a:extLst>
                </a:gridCol>
                <a:gridCol w="208280">
                  <a:extLst>
                    <a:ext uri="{9D8B030D-6E8A-4147-A177-3AD203B41FA5}">
                      <a16:colId xmlns:a16="http://schemas.microsoft.com/office/drawing/2014/main" val="2095728815"/>
                    </a:ext>
                  </a:extLst>
                </a:gridCol>
                <a:gridCol w="208280">
                  <a:extLst>
                    <a:ext uri="{9D8B030D-6E8A-4147-A177-3AD203B41FA5}">
                      <a16:colId xmlns:a16="http://schemas.microsoft.com/office/drawing/2014/main" val="3806318328"/>
                    </a:ext>
                  </a:extLst>
                </a:gridCol>
                <a:gridCol w="208280">
                  <a:extLst>
                    <a:ext uri="{9D8B030D-6E8A-4147-A177-3AD203B41FA5}">
                      <a16:colId xmlns:a16="http://schemas.microsoft.com/office/drawing/2014/main" val="2003979931"/>
                    </a:ext>
                  </a:extLst>
                </a:gridCol>
                <a:gridCol w="208280">
                  <a:extLst>
                    <a:ext uri="{9D8B030D-6E8A-4147-A177-3AD203B41FA5}">
                      <a16:colId xmlns:a16="http://schemas.microsoft.com/office/drawing/2014/main" val="576539315"/>
                    </a:ext>
                  </a:extLst>
                </a:gridCol>
                <a:gridCol w="208280">
                  <a:extLst>
                    <a:ext uri="{9D8B030D-6E8A-4147-A177-3AD203B41FA5}">
                      <a16:colId xmlns:a16="http://schemas.microsoft.com/office/drawing/2014/main" val="1594277966"/>
                    </a:ext>
                  </a:extLst>
                </a:gridCol>
                <a:gridCol w="208280">
                  <a:extLst>
                    <a:ext uri="{9D8B030D-6E8A-4147-A177-3AD203B41FA5}">
                      <a16:colId xmlns:a16="http://schemas.microsoft.com/office/drawing/2014/main" val="4148943039"/>
                    </a:ext>
                  </a:extLst>
                </a:gridCol>
                <a:gridCol w="208280">
                  <a:extLst>
                    <a:ext uri="{9D8B030D-6E8A-4147-A177-3AD203B41FA5}">
                      <a16:colId xmlns:a16="http://schemas.microsoft.com/office/drawing/2014/main" val="3050260904"/>
                    </a:ext>
                  </a:extLst>
                </a:gridCol>
                <a:gridCol w="208280">
                  <a:extLst>
                    <a:ext uri="{9D8B030D-6E8A-4147-A177-3AD203B41FA5}">
                      <a16:colId xmlns:a16="http://schemas.microsoft.com/office/drawing/2014/main" val="3364525445"/>
                    </a:ext>
                  </a:extLst>
                </a:gridCol>
                <a:gridCol w="208280">
                  <a:extLst>
                    <a:ext uri="{9D8B030D-6E8A-4147-A177-3AD203B41FA5}">
                      <a16:colId xmlns:a16="http://schemas.microsoft.com/office/drawing/2014/main" val="1067949000"/>
                    </a:ext>
                  </a:extLst>
                </a:gridCol>
                <a:gridCol w="208280">
                  <a:extLst>
                    <a:ext uri="{9D8B030D-6E8A-4147-A177-3AD203B41FA5}">
                      <a16:colId xmlns:a16="http://schemas.microsoft.com/office/drawing/2014/main" val="4261934467"/>
                    </a:ext>
                  </a:extLst>
                </a:gridCol>
                <a:gridCol w="208280">
                  <a:extLst>
                    <a:ext uri="{9D8B030D-6E8A-4147-A177-3AD203B41FA5}">
                      <a16:colId xmlns:a16="http://schemas.microsoft.com/office/drawing/2014/main" val="417485206"/>
                    </a:ext>
                  </a:extLst>
                </a:gridCol>
                <a:gridCol w="208280">
                  <a:extLst>
                    <a:ext uri="{9D8B030D-6E8A-4147-A177-3AD203B41FA5}">
                      <a16:colId xmlns:a16="http://schemas.microsoft.com/office/drawing/2014/main" val="3116967473"/>
                    </a:ext>
                  </a:extLst>
                </a:gridCol>
                <a:gridCol w="208280">
                  <a:extLst>
                    <a:ext uri="{9D8B030D-6E8A-4147-A177-3AD203B41FA5}">
                      <a16:colId xmlns:a16="http://schemas.microsoft.com/office/drawing/2014/main" val="9509663"/>
                    </a:ext>
                  </a:extLst>
                </a:gridCol>
                <a:gridCol w="208280">
                  <a:extLst>
                    <a:ext uri="{9D8B030D-6E8A-4147-A177-3AD203B41FA5}">
                      <a16:colId xmlns:a16="http://schemas.microsoft.com/office/drawing/2014/main" val="4031800397"/>
                    </a:ext>
                  </a:extLst>
                </a:gridCol>
                <a:gridCol w="208280">
                  <a:extLst>
                    <a:ext uri="{9D8B030D-6E8A-4147-A177-3AD203B41FA5}">
                      <a16:colId xmlns:a16="http://schemas.microsoft.com/office/drawing/2014/main" val="3182180589"/>
                    </a:ext>
                  </a:extLst>
                </a:gridCol>
                <a:gridCol w="208280">
                  <a:extLst>
                    <a:ext uri="{9D8B030D-6E8A-4147-A177-3AD203B41FA5}">
                      <a16:colId xmlns:a16="http://schemas.microsoft.com/office/drawing/2014/main" val="400960553"/>
                    </a:ext>
                  </a:extLst>
                </a:gridCol>
                <a:gridCol w="208280">
                  <a:extLst>
                    <a:ext uri="{9D8B030D-6E8A-4147-A177-3AD203B41FA5}">
                      <a16:colId xmlns:a16="http://schemas.microsoft.com/office/drawing/2014/main" val="3415203097"/>
                    </a:ext>
                  </a:extLst>
                </a:gridCol>
                <a:gridCol w="208280">
                  <a:extLst>
                    <a:ext uri="{9D8B030D-6E8A-4147-A177-3AD203B41FA5}">
                      <a16:colId xmlns:a16="http://schemas.microsoft.com/office/drawing/2014/main" val="2245361544"/>
                    </a:ext>
                  </a:extLst>
                </a:gridCol>
                <a:gridCol w="208280">
                  <a:extLst>
                    <a:ext uri="{9D8B030D-6E8A-4147-A177-3AD203B41FA5}">
                      <a16:colId xmlns:a16="http://schemas.microsoft.com/office/drawing/2014/main" val="210101800"/>
                    </a:ext>
                  </a:extLst>
                </a:gridCol>
                <a:gridCol w="208280">
                  <a:extLst>
                    <a:ext uri="{9D8B030D-6E8A-4147-A177-3AD203B41FA5}">
                      <a16:colId xmlns:a16="http://schemas.microsoft.com/office/drawing/2014/main" val="1287645256"/>
                    </a:ext>
                  </a:extLst>
                </a:gridCol>
                <a:gridCol w="208280">
                  <a:extLst>
                    <a:ext uri="{9D8B030D-6E8A-4147-A177-3AD203B41FA5}">
                      <a16:colId xmlns:a16="http://schemas.microsoft.com/office/drawing/2014/main" val="3263627150"/>
                    </a:ext>
                  </a:extLst>
                </a:gridCol>
                <a:gridCol w="208280">
                  <a:extLst>
                    <a:ext uri="{9D8B030D-6E8A-4147-A177-3AD203B41FA5}">
                      <a16:colId xmlns:a16="http://schemas.microsoft.com/office/drawing/2014/main" val="2973141843"/>
                    </a:ext>
                  </a:extLst>
                </a:gridCol>
                <a:gridCol w="208280">
                  <a:extLst>
                    <a:ext uri="{9D8B030D-6E8A-4147-A177-3AD203B41FA5}">
                      <a16:colId xmlns:a16="http://schemas.microsoft.com/office/drawing/2014/main" val="282144497"/>
                    </a:ext>
                  </a:extLst>
                </a:gridCol>
                <a:gridCol w="208280">
                  <a:extLst>
                    <a:ext uri="{9D8B030D-6E8A-4147-A177-3AD203B41FA5}">
                      <a16:colId xmlns:a16="http://schemas.microsoft.com/office/drawing/2014/main" val="2005435099"/>
                    </a:ext>
                  </a:extLst>
                </a:gridCol>
                <a:gridCol w="208280">
                  <a:extLst>
                    <a:ext uri="{9D8B030D-6E8A-4147-A177-3AD203B41FA5}">
                      <a16:colId xmlns:a16="http://schemas.microsoft.com/office/drawing/2014/main" val="513682599"/>
                    </a:ext>
                  </a:extLst>
                </a:gridCol>
                <a:gridCol w="208280">
                  <a:extLst>
                    <a:ext uri="{9D8B030D-6E8A-4147-A177-3AD203B41FA5}">
                      <a16:colId xmlns:a16="http://schemas.microsoft.com/office/drawing/2014/main" val="299959609"/>
                    </a:ext>
                  </a:extLst>
                </a:gridCol>
                <a:gridCol w="208280">
                  <a:extLst>
                    <a:ext uri="{9D8B030D-6E8A-4147-A177-3AD203B41FA5}">
                      <a16:colId xmlns:a16="http://schemas.microsoft.com/office/drawing/2014/main" val="2344939852"/>
                    </a:ext>
                  </a:extLst>
                </a:gridCol>
                <a:gridCol w="208280">
                  <a:extLst>
                    <a:ext uri="{9D8B030D-6E8A-4147-A177-3AD203B41FA5}">
                      <a16:colId xmlns:a16="http://schemas.microsoft.com/office/drawing/2014/main" val="139204731"/>
                    </a:ext>
                  </a:extLst>
                </a:gridCol>
                <a:gridCol w="208280">
                  <a:extLst>
                    <a:ext uri="{9D8B030D-6E8A-4147-A177-3AD203B41FA5}">
                      <a16:colId xmlns:a16="http://schemas.microsoft.com/office/drawing/2014/main" val="1576957095"/>
                    </a:ext>
                  </a:extLst>
                </a:gridCol>
                <a:gridCol w="208280">
                  <a:extLst>
                    <a:ext uri="{9D8B030D-6E8A-4147-A177-3AD203B41FA5}">
                      <a16:colId xmlns:a16="http://schemas.microsoft.com/office/drawing/2014/main" val="3145871401"/>
                    </a:ext>
                  </a:extLst>
                </a:gridCol>
                <a:gridCol w="208280">
                  <a:extLst>
                    <a:ext uri="{9D8B030D-6E8A-4147-A177-3AD203B41FA5}">
                      <a16:colId xmlns:a16="http://schemas.microsoft.com/office/drawing/2014/main" val="2556094816"/>
                    </a:ext>
                  </a:extLst>
                </a:gridCol>
                <a:gridCol w="208280">
                  <a:extLst>
                    <a:ext uri="{9D8B030D-6E8A-4147-A177-3AD203B41FA5}">
                      <a16:colId xmlns:a16="http://schemas.microsoft.com/office/drawing/2014/main" val="3531841742"/>
                    </a:ext>
                  </a:extLst>
                </a:gridCol>
                <a:gridCol w="208280">
                  <a:extLst>
                    <a:ext uri="{9D8B030D-6E8A-4147-A177-3AD203B41FA5}">
                      <a16:colId xmlns:a16="http://schemas.microsoft.com/office/drawing/2014/main" val="3802352697"/>
                    </a:ext>
                  </a:extLst>
                </a:gridCol>
                <a:gridCol w="208280">
                  <a:extLst>
                    <a:ext uri="{9D8B030D-6E8A-4147-A177-3AD203B41FA5}">
                      <a16:colId xmlns:a16="http://schemas.microsoft.com/office/drawing/2014/main" val="4124513906"/>
                    </a:ext>
                  </a:extLst>
                </a:gridCol>
                <a:gridCol w="208280">
                  <a:extLst>
                    <a:ext uri="{9D8B030D-6E8A-4147-A177-3AD203B41FA5}">
                      <a16:colId xmlns:a16="http://schemas.microsoft.com/office/drawing/2014/main" val="1978625713"/>
                    </a:ext>
                  </a:extLst>
                </a:gridCol>
                <a:gridCol w="208280">
                  <a:extLst>
                    <a:ext uri="{9D8B030D-6E8A-4147-A177-3AD203B41FA5}">
                      <a16:colId xmlns:a16="http://schemas.microsoft.com/office/drawing/2014/main" val="629848018"/>
                    </a:ext>
                  </a:extLst>
                </a:gridCol>
                <a:gridCol w="208280">
                  <a:extLst>
                    <a:ext uri="{9D8B030D-6E8A-4147-A177-3AD203B41FA5}">
                      <a16:colId xmlns:a16="http://schemas.microsoft.com/office/drawing/2014/main" val="1928059933"/>
                    </a:ext>
                  </a:extLst>
                </a:gridCol>
                <a:gridCol w="208280">
                  <a:extLst>
                    <a:ext uri="{9D8B030D-6E8A-4147-A177-3AD203B41FA5}">
                      <a16:colId xmlns:a16="http://schemas.microsoft.com/office/drawing/2014/main" val="2188399280"/>
                    </a:ext>
                  </a:extLst>
                </a:gridCol>
                <a:gridCol w="208280">
                  <a:extLst>
                    <a:ext uri="{9D8B030D-6E8A-4147-A177-3AD203B41FA5}">
                      <a16:colId xmlns:a16="http://schemas.microsoft.com/office/drawing/2014/main" val="3055922569"/>
                    </a:ext>
                  </a:extLst>
                </a:gridCol>
                <a:gridCol w="208280">
                  <a:extLst>
                    <a:ext uri="{9D8B030D-6E8A-4147-A177-3AD203B41FA5}">
                      <a16:colId xmlns:a16="http://schemas.microsoft.com/office/drawing/2014/main" val="39508927"/>
                    </a:ext>
                  </a:extLst>
                </a:gridCol>
                <a:gridCol w="208280">
                  <a:extLst>
                    <a:ext uri="{9D8B030D-6E8A-4147-A177-3AD203B41FA5}">
                      <a16:colId xmlns:a16="http://schemas.microsoft.com/office/drawing/2014/main" val="2455206107"/>
                    </a:ext>
                  </a:extLst>
                </a:gridCol>
                <a:gridCol w="208280">
                  <a:extLst>
                    <a:ext uri="{9D8B030D-6E8A-4147-A177-3AD203B41FA5}">
                      <a16:colId xmlns:a16="http://schemas.microsoft.com/office/drawing/2014/main" val="2837788428"/>
                    </a:ext>
                  </a:extLst>
                </a:gridCol>
                <a:gridCol w="208280">
                  <a:extLst>
                    <a:ext uri="{9D8B030D-6E8A-4147-A177-3AD203B41FA5}">
                      <a16:colId xmlns:a16="http://schemas.microsoft.com/office/drawing/2014/main" val="2600034595"/>
                    </a:ext>
                  </a:extLst>
                </a:gridCol>
                <a:gridCol w="208280">
                  <a:extLst>
                    <a:ext uri="{9D8B030D-6E8A-4147-A177-3AD203B41FA5}">
                      <a16:colId xmlns:a16="http://schemas.microsoft.com/office/drawing/2014/main" val="3979518144"/>
                    </a:ext>
                  </a:extLst>
                </a:gridCol>
                <a:gridCol w="208280">
                  <a:extLst>
                    <a:ext uri="{9D8B030D-6E8A-4147-A177-3AD203B41FA5}">
                      <a16:colId xmlns:a16="http://schemas.microsoft.com/office/drawing/2014/main" val="1182133297"/>
                    </a:ext>
                  </a:extLst>
                </a:gridCol>
                <a:gridCol w="208280">
                  <a:extLst>
                    <a:ext uri="{9D8B030D-6E8A-4147-A177-3AD203B41FA5}">
                      <a16:colId xmlns:a16="http://schemas.microsoft.com/office/drawing/2014/main" val="3082813007"/>
                    </a:ext>
                  </a:extLst>
                </a:gridCol>
                <a:gridCol w="208280">
                  <a:extLst>
                    <a:ext uri="{9D8B030D-6E8A-4147-A177-3AD203B41FA5}">
                      <a16:colId xmlns:a16="http://schemas.microsoft.com/office/drawing/2014/main" val="2982433666"/>
                    </a:ext>
                  </a:extLst>
                </a:gridCol>
                <a:gridCol w="208280">
                  <a:extLst>
                    <a:ext uri="{9D8B030D-6E8A-4147-A177-3AD203B41FA5}">
                      <a16:colId xmlns:a16="http://schemas.microsoft.com/office/drawing/2014/main" val="4215372774"/>
                    </a:ext>
                  </a:extLst>
                </a:gridCol>
                <a:gridCol w="208280">
                  <a:extLst>
                    <a:ext uri="{9D8B030D-6E8A-4147-A177-3AD203B41FA5}">
                      <a16:colId xmlns:a16="http://schemas.microsoft.com/office/drawing/2014/main" val="1720006412"/>
                    </a:ext>
                  </a:extLst>
                </a:gridCol>
                <a:gridCol w="208280">
                  <a:extLst>
                    <a:ext uri="{9D8B030D-6E8A-4147-A177-3AD203B41FA5}">
                      <a16:colId xmlns:a16="http://schemas.microsoft.com/office/drawing/2014/main" val="703996245"/>
                    </a:ext>
                  </a:extLst>
                </a:gridCol>
                <a:gridCol w="208280">
                  <a:extLst>
                    <a:ext uri="{9D8B030D-6E8A-4147-A177-3AD203B41FA5}">
                      <a16:colId xmlns:a16="http://schemas.microsoft.com/office/drawing/2014/main" val="3174364530"/>
                    </a:ext>
                  </a:extLst>
                </a:gridCol>
                <a:gridCol w="208280">
                  <a:extLst>
                    <a:ext uri="{9D8B030D-6E8A-4147-A177-3AD203B41FA5}">
                      <a16:colId xmlns:a16="http://schemas.microsoft.com/office/drawing/2014/main" val="2420798755"/>
                    </a:ext>
                  </a:extLst>
                </a:gridCol>
                <a:gridCol w="208280">
                  <a:extLst>
                    <a:ext uri="{9D8B030D-6E8A-4147-A177-3AD203B41FA5}">
                      <a16:colId xmlns:a16="http://schemas.microsoft.com/office/drawing/2014/main" val="3913292455"/>
                    </a:ext>
                  </a:extLst>
                </a:gridCol>
              </a:tblGrid>
              <a:tr h="202232">
                <a:tc>
                  <a:txBody>
                    <a:bodyPr/>
                    <a:lstStyle/>
                    <a:p>
                      <a:endParaRPr lang="en-US" dirty="0"/>
                    </a:p>
                  </a:txBody>
                  <a:tcPr>
                    <a:solidFill>
                      <a:srgbClr val="C00000"/>
                    </a:solidFill>
                  </a:tcPr>
                </a:tc>
                <a:tc>
                  <a:txBody>
                    <a:bodyPr/>
                    <a:lstStyle/>
                    <a:p>
                      <a:endParaRPr lang="en-US"/>
                    </a:p>
                  </a:txBody>
                  <a:tcPr>
                    <a:solidFill>
                      <a:srgbClr val="C00000"/>
                    </a:solidFill>
                  </a:tcPr>
                </a:tc>
                <a:tc>
                  <a:txBody>
                    <a:bodyPr/>
                    <a:lstStyle/>
                    <a:p>
                      <a:endParaRPr lang="en-US"/>
                    </a:p>
                  </a:txBody>
                  <a:tcPr>
                    <a:solidFill>
                      <a:srgbClr val="C00000"/>
                    </a:solidFill>
                  </a:tcPr>
                </a:tc>
                <a:tc>
                  <a:txBody>
                    <a:bodyPr/>
                    <a:lstStyle/>
                    <a:p>
                      <a:endParaRPr lang="en-US" dirty="0"/>
                    </a:p>
                  </a:txBody>
                  <a:tcPr>
                    <a:solidFill>
                      <a:srgbClr val="C00000"/>
                    </a:solidFill>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solidFill>
                      <a:srgbClr val="92D050"/>
                    </a:solidFill>
                  </a:tcPr>
                </a:tc>
                <a:tc>
                  <a:txBody>
                    <a:bodyPr/>
                    <a:lstStyle/>
                    <a:p>
                      <a:endParaRPr lang="en-US" dirty="0"/>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FFFF00"/>
                    </a:solidFill>
                  </a:tcPr>
                </a:tc>
                <a:tc>
                  <a:txBody>
                    <a:bodyPr/>
                    <a:lstStyle/>
                    <a:p>
                      <a:endParaRPr lang="en-US"/>
                    </a:p>
                  </a:txBody>
                  <a:tcPr>
                    <a:solidFill>
                      <a:srgbClr val="FFFF00"/>
                    </a:solidFill>
                  </a:tcPr>
                </a:tc>
                <a:tc>
                  <a:txBody>
                    <a:bodyPr/>
                    <a:lstStyle/>
                    <a:p>
                      <a:endParaRPr lang="en-US"/>
                    </a:p>
                  </a:txBody>
                  <a:tcPr>
                    <a:solidFill>
                      <a:srgbClr val="FFFF00"/>
                    </a:solidFill>
                  </a:tcPr>
                </a:tc>
                <a:tc>
                  <a:txBody>
                    <a:bodyPr/>
                    <a:lstStyle/>
                    <a:p>
                      <a:endParaRPr lang="en-US"/>
                    </a:p>
                  </a:txBody>
                  <a:tcPr>
                    <a:solidFill>
                      <a:srgbClr val="FFFF00"/>
                    </a:solidFill>
                  </a:tcPr>
                </a:tc>
                <a:tc>
                  <a:txBody>
                    <a:bodyPr/>
                    <a:lstStyle/>
                    <a:p>
                      <a:endParaRPr lang="en-US"/>
                    </a:p>
                  </a:txBody>
                  <a:tcPr>
                    <a:solidFill>
                      <a:srgbClr val="FFFF00"/>
                    </a:solidFill>
                  </a:tcPr>
                </a:tc>
                <a:tc>
                  <a:txBody>
                    <a:bodyPr/>
                    <a:lstStyle/>
                    <a:p>
                      <a:endParaRPr lang="en-US" dirty="0"/>
                    </a:p>
                  </a:txBody>
                  <a:tcPr>
                    <a:solidFill>
                      <a:srgbClr val="FFFF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a:p>
                  </a:txBody>
                  <a:tcPr>
                    <a:solidFill>
                      <a:srgbClr val="7030A0"/>
                    </a:solidFill>
                  </a:tcPr>
                </a:tc>
                <a:tc>
                  <a:txBody>
                    <a:bodyPr/>
                    <a:lstStyle/>
                    <a:p>
                      <a:endParaRPr lang="en-US"/>
                    </a:p>
                  </a:txBody>
                  <a:tcPr>
                    <a:solidFill>
                      <a:srgbClr val="7030A0"/>
                    </a:solidFill>
                  </a:tcPr>
                </a:tc>
                <a:tc>
                  <a:txBody>
                    <a:bodyPr/>
                    <a:lstStyle/>
                    <a:p>
                      <a:endParaRPr lang="en-US"/>
                    </a:p>
                  </a:txBody>
                  <a:tcPr>
                    <a:solidFill>
                      <a:srgbClr val="7030A0"/>
                    </a:solidFill>
                  </a:tcPr>
                </a:tc>
                <a:tc>
                  <a:txBody>
                    <a:bodyPr/>
                    <a:lstStyle/>
                    <a:p>
                      <a:endParaRPr lang="en-US"/>
                    </a:p>
                  </a:txBody>
                  <a:tcPr>
                    <a:solidFill>
                      <a:srgbClr val="7030A0"/>
                    </a:solidFill>
                  </a:tcPr>
                </a:tc>
                <a:tc>
                  <a:txBody>
                    <a:bodyPr/>
                    <a:lstStyle/>
                    <a:p>
                      <a:endParaRPr lang="en-US" dirty="0"/>
                    </a:p>
                  </a:txBody>
                  <a:tcPr>
                    <a:solidFill>
                      <a:srgbClr val="7030A0"/>
                    </a:solidFill>
                  </a:tcPr>
                </a:tc>
                <a:extLst>
                  <a:ext uri="{0D108BD9-81ED-4DB2-BD59-A6C34878D82A}">
                    <a16:rowId xmlns:a16="http://schemas.microsoft.com/office/drawing/2014/main" val="2652513535"/>
                  </a:ext>
                </a:extLst>
              </a:tr>
            </a:tbl>
          </a:graphicData>
        </a:graphic>
      </p:graphicFrame>
      <p:sp>
        <p:nvSpPr>
          <p:cNvPr id="7" name="TextBox 6">
            <a:extLst>
              <a:ext uri="{FF2B5EF4-FFF2-40B4-BE49-F238E27FC236}">
                <a16:creationId xmlns:a16="http://schemas.microsoft.com/office/drawing/2014/main" id="{FF8B0ACB-7D71-4482-854B-9C8068E91829}"/>
              </a:ext>
            </a:extLst>
          </p:cNvPr>
          <p:cNvSpPr txBox="1"/>
          <p:nvPr/>
        </p:nvSpPr>
        <p:spPr>
          <a:xfrm>
            <a:off x="135467" y="3827949"/>
            <a:ext cx="11895666" cy="369332"/>
          </a:xfrm>
          <a:prstGeom prst="rect">
            <a:avLst/>
          </a:prstGeom>
          <a:noFill/>
        </p:spPr>
        <p:txBody>
          <a:bodyPr wrap="square" rtlCol="0">
            <a:spAutoFit/>
          </a:bodyPr>
          <a:lstStyle/>
          <a:p>
            <a:r>
              <a:rPr lang="en-US" dirty="0"/>
              <a:t>server 1              server 2                    server 3   server 4                                       server 5                                    server 6</a:t>
            </a:r>
          </a:p>
        </p:txBody>
      </p:sp>
      <p:sp>
        <p:nvSpPr>
          <p:cNvPr id="8" name="Arrow: Down 7">
            <a:extLst>
              <a:ext uri="{FF2B5EF4-FFF2-40B4-BE49-F238E27FC236}">
                <a16:creationId xmlns:a16="http://schemas.microsoft.com/office/drawing/2014/main" id="{C29E62E8-3E28-40E6-8C70-57090651A842}"/>
              </a:ext>
            </a:extLst>
          </p:cNvPr>
          <p:cNvSpPr/>
          <p:nvPr/>
        </p:nvSpPr>
        <p:spPr>
          <a:xfrm>
            <a:off x="1591733" y="3305740"/>
            <a:ext cx="287867" cy="3693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Down 8">
            <a:extLst>
              <a:ext uri="{FF2B5EF4-FFF2-40B4-BE49-F238E27FC236}">
                <a16:creationId xmlns:a16="http://schemas.microsoft.com/office/drawing/2014/main" id="{8EC3675D-B7BD-4128-A02D-9E9C85E6262A}"/>
              </a:ext>
            </a:extLst>
          </p:cNvPr>
          <p:cNvSpPr/>
          <p:nvPr/>
        </p:nvSpPr>
        <p:spPr>
          <a:xfrm>
            <a:off x="10210799" y="3306633"/>
            <a:ext cx="287867" cy="3693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Down 9">
            <a:extLst>
              <a:ext uri="{FF2B5EF4-FFF2-40B4-BE49-F238E27FC236}">
                <a16:creationId xmlns:a16="http://schemas.microsoft.com/office/drawing/2014/main" id="{30811745-8D95-4EB7-811D-5EAD932845CD}"/>
              </a:ext>
            </a:extLst>
          </p:cNvPr>
          <p:cNvSpPr/>
          <p:nvPr/>
        </p:nvSpPr>
        <p:spPr>
          <a:xfrm>
            <a:off x="6684433" y="3305740"/>
            <a:ext cx="287867" cy="3693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Down 10">
            <a:extLst>
              <a:ext uri="{FF2B5EF4-FFF2-40B4-BE49-F238E27FC236}">
                <a16:creationId xmlns:a16="http://schemas.microsoft.com/office/drawing/2014/main" id="{D59D8D6D-FE4D-4CD3-BC73-2B2A7FD7CE57}"/>
              </a:ext>
            </a:extLst>
          </p:cNvPr>
          <p:cNvSpPr/>
          <p:nvPr/>
        </p:nvSpPr>
        <p:spPr>
          <a:xfrm>
            <a:off x="5075596" y="3377945"/>
            <a:ext cx="287867" cy="3693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9610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randombar(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randombar(horizont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C3792-BA29-4574-9D90-2572B02BD9FC}"/>
              </a:ext>
            </a:extLst>
          </p:cNvPr>
          <p:cNvSpPr>
            <a:spLocks noGrp="1"/>
          </p:cNvSpPr>
          <p:nvPr>
            <p:ph type="title"/>
          </p:nvPr>
        </p:nvSpPr>
        <p:spPr/>
        <p:txBody>
          <a:bodyPr/>
          <a:lstStyle/>
          <a:p>
            <a:r>
              <a:rPr lang="en-US" dirty="0"/>
              <a:t>Gossip is used for tracking storage</a:t>
            </a:r>
          </a:p>
        </p:txBody>
      </p:sp>
      <p:sp>
        <p:nvSpPr>
          <p:cNvPr id="3" name="Content Placeholder 2">
            <a:extLst>
              <a:ext uri="{FF2B5EF4-FFF2-40B4-BE49-F238E27FC236}">
                <a16:creationId xmlns:a16="http://schemas.microsoft.com/office/drawing/2014/main" id="{38F47599-D021-438A-B63A-766E97DCF863}"/>
              </a:ext>
            </a:extLst>
          </p:cNvPr>
          <p:cNvSpPr>
            <a:spLocks noGrp="1"/>
          </p:cNvSpPr>
          <p:nvPr>
            <p:ph idx="1"/>
          </p:nvPr>
        </p:nvSpPr>
        <p:spPr/>
        <p:txBody>
          <a:bodyPr/>
          <a:lstStyle/>
          <a:p>
            <a:r>
              <a:rPr lang="en-US" dirty="0"/>
              <a:t>Amazon used a gossip protocol in this role, specialized to S3 meta-data.</a:t>
            </a:r>
          </a:p>
          <a:p>
            <a:endParaRPr lang="en-US" dirty="0"/>
          </a:p>
          <a:p>
            <a:r>
              <a:rPr lang="en-US" dirty="0"/>
              <a:t>The basic idea is to use gossip to keep track of how much space each S3 storage node is reporting that it has available.</a:t>
            </a:r>
          </a:p>
          <a:p>
            <a:endParaRPr lang="en-US" dirty="0"/>
          </a:p>
          <a:p>
            <a:r>
              <a:rPr lang="en-US" dirty="0"/>
              <a:t>This is inexpensive and because each storage unit holds hundreds of gigabytes, the values don’t change rapidly.  A good match for gossip.</a:t>
            </a:r>
          </a:p>
        </p:txBody>
      </p:sp>
      <p:sp>
        <p:nvSpPr>
          <p:cNvPr id="4" name="Footer Placeholder 3">
            <a:extLst>
              <a:ext uri="{FF2B5EF4-FFF2-40B4-BE49-F238E27FC236}">
                <a16:creationId xmlns:a16="http://schemas.microsoft.com/office/drawing/2014/main" id="{66727AB2-3865-46D9-8493-6925C675C6E9}"/>
              </a:ext>
            </a:extLst>
          </p:cNvPr>
          <p:cNvSpPr>
            <a:spLocks noGrp="1"/>
          </p:cNvSpPr>
          <p:nvPr>
            <p:ph type="ftr" sz="quarter" idx="11"/>
          </p:nvPr>
        </p:nvSpPr>
        <p:spPr/>
        <p:txBody>
          <a:bodyPr/>
          <a:lstStyle/>
          <a:p>
            <a:r>
              <a:rPr lang="en-US"/>
              <a:t>CS5412 Cloud Computing, Spring 2022</a:t>
            </a:r>
          </a:p>
        </p:txBody>
      </p:sp>
      <p:sp>
        <p:nvSpPr>
          <p:cNvPr id="5" name="Slide Number Placeholder 4">
            <a:extLst>
              <a:ext uri="{FF2B5EF4-FFF2-40B4-BE49-F238E27FC236}">
                <a16:creationId xmlns:a16="http://schemas.microsoft.com/office/drawing/2014/main" id="{45CA4101-6A50-4DB3-AEC4-053D2B7CAD68}"/>
              </a:ext>
            </a:extLst>
          </p:cNvPr>
          <p:cNvSpPr>
            <a:spLocks noGrp="1"/>
          </p:cNvSpPr>
          <p:nvPr>
            <p:ph type="sldNum" sz="quarter" idx="12"/>
          </p:nvPr>
        </p:nvSpPr>
        <p:spPr/>
        <p:txBody>
          <a:bodyPr/>
          <a:lstStyle/>
          <a:p>
            <a:fld id="{3C974458-8A97-4835-BF79-1FB6D7856C21}" type="slidenum">
              <a:rPr lang="en-US" smtClean="0"/>
              <a:t>9</a:t>
            </a:fld>
            <a:endParaRPr lang="en-US"/>
          </a:p>
        </p:txBody>
      </p:sp>
    </p:spTree>
    <p:extLst>
      <p:ext uri="{BB962C8B-B14F-4D97-AF65-F5344CB8AC3E}">
        <p14:creationId xmlns:p14="http://schemas.microsoft.com/office/powerpoint/2010/main" val="40245179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2476</TotalTime>
  <Words>3903</Words>
  <Application>Microsoft Office PowerPoint</Application>
  <PresentationFormat>Widescreen</PresentationFormat>
  <Paragraphs>756</Paragraphs>
  <Slides>54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54</vt:i4>
      </vt:variant>
    </vt:vector>
  </HeadingPairs>
  <TitlesOfParts>
    <vt:vector size="63" baseType="lpstr">
      <vt:lpstr>Arial Black</vt:lpstr>
      <vt:lpstr>Calibri</vt:lpstr>
      <vt:lpstr>Symbol</vt:lpstr>
      <vt:lpstr>Tahoma</vt:lpstr>
      <vt:lpstr>Tw Cen MT</vt:lpstr>
      <vt:lpstr>Tw Cen MT Condensed</vt:lpstr>
      <vt:lpstr>Wingdings</vt:lpstr>
      <vt:lpstr>Wingdings 3</vt:lpstr>
      <vt:lpstr>Integral</vt:lpstr>
      <vt:lpstr>CS5412 / Lecture 13:  The Dangers of Gossip</vt:lpstr>
      <vt:lpstr>Reminder: Gossip</vt:lpstr>
      <vt:lpstr>So why not use gossip “everywhere”?</vt:lpstr>
      <vt:lpstr>But there are some cautionary tales</vt:lpstr>
      <vt:lpstr>Amazon S3: The “Simple Storage Server”</vt:lpstr>
      <vt:lpstr>Why do we use the term “meta-data”?</vt:lpstr>
      <vt:lpstr>How does the s3 Meta-Data service track space available on storage units?</vt:lpstr>
      <vt:lpstr>Load Balancing</vt:lpstr>
      <vt:lpstr>Gossip is used for tracking storage</vt:lpstr>
      <vt:lpstr>… until it went wrong!</vt:lpstr>
      <vt:lpstr>signed-to-unsigned conversion is a bug</vt:lpstr>
      <vt:lpstr>“I have -3 GB of free capacity”</vt:lpstr>
      <vt:lpstr>Suddenly LOTS of new files were sent to this storage server!</vt:lpstr>
      <vt:lpstr>Imagine the situation for s3 product owners at Amazon</vt:lpstr>
      <vt:lpstr>It took Amazon nearly a day to figure this out</vt:lpstr>
      <vt:lpstr>From bad… to worse?</vt:lpstr>
      <vt:lpstr>Issues you see in this story</vt:lpstr>
      <vt:lpstr>A thought question</vt:lpstr>
      <vt:lpstr>… and the answer is</vt:lpstr>
      <vt:lpstr>Lesson learned?</vt:lpstr>
      <vt:lpstr>Now… an issue with Astrolabe</vt:lpstr>
      <vt:lpstr>State Merge: Core of Astrolabe epidemic</vt:lpstr>
      <vt:lpstr>State Merge: Core of Astrolabe epidemic</vt:lpstr>
      <vt:lpstr>State Merge: Core of Astrolabe epidemic</vt:lpstr>
      <vt:lpstr>Astrolabe builds a hierarchy using a P2P protocol that “assembles the puzzle” without any servers</vt:lpstr>
      <vt:lpstr>Another really bad story…</vt:lpstr>
      <vt:lpstr>A Normal aggregation tree</vt:lpstr>
      <vt:lpstr>Deployment team asks… is this “fair”?</vt:lpstr>
      <vt:lpstr>A different aggregation tree</vt:lpstr>
      <vt:lpstr>Wait!  P learns N time-steps later?</vt:lpstr>
      <vt:lpstr>What went wrong?</vt:lpstr>
      <vt:lpstr>Insight: Two kinds of shape</vt:lpstr>
      <vt:lpstr>Information space perspective</vt:lpstr>
      <vt:lpstr>So… we fixed that</vt:lpstr>
      <vt:lpstr>Information Space perspective</vt:lpstr>
      <vt:lpstr>We won’t answer that question</vt:lpstr>
      <vt:lpstr>Building blocks</vt:lpstr>
      <vt:lpstr>How UDP multicast really works</vt:lpstr>
      <vt:lpstr>Roles of hardware</vt:lpstr>
      <vt:lpstr>The basic mechanisms</vt:lpstr>
      <vt:lpstr>Concept: A bloom filter: A way to track set membership cheaply (O(1) inclusion cost)</vt:lpstr>
      <vt:lpstr>Use of these filters?</vt:lpstr>
      <vt:lpstr>Example: Nodes A, B and C are in IP multicast group of KMMB</vt:lpstr>
      <vt:lpstr>A sends a multicast</vt:lpstr>
      <vt:lpstr>Example: Nodes A, B and C are in IP multicast group of KMMB</vt:lpstr>
      <vt:lpstr>Bloom Filter role?</vt:lpstr>
      <vt:lpstr>Some uses</vt:lpstr>
      <vt:lpstr>What does this tell us?</vt:lpstr>
      <vt:lpstr>What does this tell us?</vt:lpstr>
      <vt:lpstr>False positives</vt:lpstr>
      <vt:lpstr>We call these multicast storms</vt:lpstr>
      <vt:lpstr>Huge % of messages get dropped</vt:lpstr>
      <vt:lpstr>These problems have actually been seen!</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5412:  Topics in Cloud Computing</dc:title>
  <dc:creator>ken</dc:creator>
  <cp:lastModifiedBy>Ken Birman</cp:lastModifiedBy>
  <cp:revision>177</cp:revision>
  <dcterms:created xsi:type="dcterms:W3CDTF">2017-12-19T18:11:25Z</dcterms:created>
  <dcterms:modified xsi:type="dcterms:W3CDTF">2022-03-10T17:28:19Z</dcterms:modified>
</cp:coreProperties>
</file>