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324" r:id="rId4"/>
    <p:sldId id="325" r:id="rId5"/>
    <p:sldId id="286" r:id="rId6"/>
    <p:sldId id="305" r:id="rId7"/>
    <p:sldId id="326" r:id="rId8"/>
    <p:sldId id="321" r:id="rId9"/>
    <p:sldId id="328" r:id="rId10"/>
    <p:sldId id="329" r:id="rId11"/>
    <p:sldId id="330" r:id="rId12"/>
    <p:sldId id="287" r:id="rId13"/>
    <p:sldId id="327" r:id="rId14"/>
    <p:sldId id="322" r:id="rId15"/>
    <p:sldId id="288" r:id="rId16"/>
    <p:sldId id="302" r:id="rId17"/>
    <p:sldId id="314" r:id="rId18"/>
    <p:sldId id="315" r:id="rId19"/>
    <p:sldId id="316" r:id="rId20"/>
    <p:sldId id="317" r:id="rId21"/>
    <p:sldId id="323" r:id="rId22"/>
    <p:sldId id="318" r:id="rId23"/>
    <p:sldId id="319" r:id="rId24"/>
    <p:sldId id="289" r:id="rId25"/>
    <p:sldId id="301" r:id="rId26"/>
    <p:sldId id="313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307" r:id="rId35"/>
    <p:sldId id="312" r:id="rId36"/>
    <p:sldId id="267" r:id="rId37"/>
    <p:sldId id="268" r:id="rId38"/>
    <p:sldId id="306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308" r:id="rId52"/>
    <p:sldId id="281" r:id="rId53"/>
    <p:sldId id="310" r:id="rId54"/>
    <p:sldId id="311" r:id="rId55"/>
    <p:sldId id="320" r:id="rId56"/>
    <p:sldId id="30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324"/>
          </p14:sldIdLst>
        </p14:section>
        <p14:section name="Untitled Section" id="{22D7AAE7-B27E-4C42-ACF8-E6FB40DCFBE1}">
          <p14:sldIdLst>
            <p14:sldId id="325"/>
            <p14:sldId id="286"/>
            <p14:sldId id="305"/>
            <p14:sldId id="326"/>
            <p14:sldId id="321"/>
            <p14:sldId id="328"/>
            <p14:sldId id="329"/>
            <p14:sldId id="330"/>
            <p14:sldId id="287"/>
            <p14:sldId id="327"/>
            <p14:sldId id="322"/>
            <p14:sldId id="288"/>
            <p14:sldId id="302"/>
            <p14:sldId id="314"/>
            <p14:sldId id="315"/>
            <p14:sldId id="316"/>
            <p14:sldId id="317"/>
            <p14:sldId id="323"/>
            <p14:sldId id="318"/>
            <p14:sldId id="319"/>
            <p14:sldId id="289"/>
            <p14:sldId id="301"/>
            <p14:sldId id="313"/>
            <p14:sldId id="282"/>
            <p14:sldId id="283"/>
            <p14:sldId id="284"/>
            <p14:sldId id="285"/>
            <p14:sldId id="291"/>
            <p14:sldId id="292"/>
            <p14:sldId id="293"/>
            <p14:sldId id="307"/>
            <p14:sldId id="312"/>
            <p14:sldId id="267"/>
            <p14:sldId id="268"/>
            <p14:sldId id="30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08"/>
            <p14:sldId id="281"/>
            <p14:sldId id="310"/>
            <p14:sldId id="311"/>
            <p14:sldId id="32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0579A-B1E4-47EB-8BA9-D99CA9E7BA0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C88A-CD66-4609-884B-39722DAC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4ABAE-44EA-4936-892E-A29443FEB120}" type="slidenum">
              <a:rPr lang="en-US"/>
              <a:pPr/>
              <a:t>36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C950AC-C7D1-4F7E-9E5A-CE7C5F9F3FE7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5DC8-EF0A-4AA9-AF64-8992B134C721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3EA5-4C7E-4E52-89F4-F4B98B82EAC9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21F7-BD64-4C50-A45E-03B11C593CBF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2FA1-FB81-4754-A7E8-89F4B434F5B0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1E3-CCC5-4C39-8BB0-4C1CB690B5D8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D8A0-19C1-49F9-A3D9-676E0B6C1155}" type="datetime1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E5D-A217-4781-B5D2-EB87E4DD9176}" type="datetime1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50CE-AE1B-4AB6-A9DF-406FF096929F}" type="datetime1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F94E-7E61-40CE-A075-9000BA276725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A406-12E4-4C9F-AA3D-C23156419E14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DD97B3-08E5-4E62-B153-DA5B7FB231AD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CS5412 / </a:t>
            </a:r>
            <a:r>
              <a:rPr lang="en-US"/>
              <a:t>Lecture 12: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Gossip Protocols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Birman</a:t>
            </a:r>
          </a:p>
          <a:p>
            <a:r>
              <a:rPr lang="en-US" dirty="0"/>
              <a:t>Spring,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Lecture V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E3B7-0936-42FA-B655-AE60524E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FBD0B-B239-4753-AFF0-DA92A399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gossip to really have constant cost at each participant, we need to decide on a maximum message size.</a:t>
            </a:r>
          </a:p>
          <a:p>
            <a:endParaRPr lang="en-US" dirty="0"/>
          </a:p>
          <a:p>
            <a:r>
              <a:rPr lang="en-US" dirty="0"/>
              <a:t>Messages can grow to that maximum, but not beyond</a:t>
            </a:r>
          </a:p>
          <a:p>
            <a:endParaRPr lang="en-US" dirty="0"/>
          </a:p>
          <a:p>
            <a:r>
              <a:rPr lang="en-US" dirty="0"/>
              <a:t>But with unlimited numbers of processes, even if the events we gossip about are rare, the amount of information to share could grow as O(N)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3573-49DB-4F99-9BA1-D6CE4D85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A6FF1-A255-4682-88A0-0AE6A7BB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DB13-B30C-4E59-B1B8-53C8539E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 for limiting message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F49B5-94ED-442F-B9EE-D3DF9F48C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systems only gossip about “recent” information.</a:t>
            </a:r>
          </a:p>
          <a:p>
            <a:endParaRPr lang="en-US" dirty="0"/>
          </a:p>
          <a:p>
            <a:r>
              <a:rPr lang="en-US" dirty="0"/>
              <a:t>The theory is that older data is probably stale or wrong in any case.</a:t>
            </a:r>
          </a:p>
          <a:p>
            <a:endParaRPr lang="en-US" dirty="0"/>
          </a:p>
          <a:p>
            <a:r>
              <a:rPr lang="en-US" dirty="0"/>
              <a:t>Then the issue is “how many events can happen in </a:t>
            </a:r>
            <a:r>
              <a:rPr lang="en-US" dirty="0">
                <a:sym typeface="Symbol" panose="05050102010706020507" pitchFamily="18" charset="2"/>
              </a:rPr>
              <a:t> time?”  This may be more manageable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2F1A5-5E6D-41A8-90B6-B8F26C8A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47133-1E46-491D-B4AC-565CDE8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069546B-550E-4B5B-AFA1-A687DD3DD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5410" r="16479" b="26758"/>
          <a:stretch/>
        </p:blipFill>
        <p:spPr bwMode="auto">
          <a:xfrm>
            <a:off x="7639747" y="2669032"/>
            <a:ext cx="4273874" cy="27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scales very </a:t>
            </a:r>
            <a:r>
              <a:rPr lang="en-US" dirty="0" smtClean="0"/>
              <a:t>nicely but pure push or pure pull isn’t ideal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914852"/>
            <a:ext cx="10786872" cy="339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 load is </a:t>
            </a:r>
            <a:r>
              <a:rPr lang="en-US" u="sng" dirty="0"/>
              <a:t>constant</a:t>
            </a:r>
            <a:r>
              <a:rPr lang="en-US" dirty="0"/>
              <a:t>, independent </a:t>
            </a:r>
            <a:br>
              <a:rPr lang="en-US" dirty="0"/>
            </a:br>
            <a:r>
              <a:rPr lang="en-US" dirty="0"/>
              <a:t>of size of the system.</a:t>
            </a:r>
          </a:p>
          <a:p>
            <a:endParaRPr lang="en-US" dirty="0"/>
          </a:p>
          <a:p>
            <a:r>
              <a:rPr lang="en-US" dirty="0"/>
              <a:t>Total network load linear in system size.</a:t>
            </a:r>
          </a:p>
          <a:p>
            <a:endParaRPr lang="en-US" dirty="0"/>
          </a:p>
          <a:p>
            <a:r>
              <a:rPr lang="en-US" dirty="0"/>
              <a:t>Information spreads in log(N) time, yet that </a:t>
            </a:r>
            <a:br>
              <a:rPr lang="en-US" dirty="0"/>
            </a:br>
            <a:r>
              <a:rPr lang="en-US" dirty="0"/>
              <a:t>limit on work per process remains in effect!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669909" y="2641602"/>
            <a:ext cx="4174958" cy="27624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16200000">
            <a:off x="6595966" y="4039597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% infected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136509" y="5175453"/>
            <a:ext cx="533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229378" y="2635909"/>
            <a:ext cx="3952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1.0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431909" y="5404054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</a:t>
            </a:r>
            <a:r>
              <a:rPr lang="en-US">
                <a:sym typeface="Symbol" pitchFamily="18" charset="2"/>
              </a:rPr>
              <a:t>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E36542B-08B1-465B-9024-BB1EC5EA02FB}"/>
              </a:ext>
            </a:extLst>
          </p:cNvPr>
          <p:cNvSpPr/>
          <p:nvPr/>
        </p:nvSpPr>
        <p:spPr>
          <a:xfrm>
            <a:off x="4749840" y="1834098"/>
            <a:ext cx="2920069" cy="754261"/>
          </a:xfrm>
          <a:prstGeom prst="wedgeRectCallout">
            <a:avLst>
              <a:gd name="adj1" fmla="val 122561"/>
              <a:gd name="adj2" fmla="val 149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“Reinfection” eventually becomes dominant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189A-BCF1-4CCA-9219-86AC7BEC8866}"/>
              </a:ext>
            </a:extLst>
          </p:cNvPr>
          <p:cNvSpPr txBox="1"/>
          <p:nvPr/>
        </p:nvSpPr>
        <p:spPr>
          <a:xfrm>
            <a:off x="7806434" y="2049110"/>
            <a:ext cx="40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Pure push case: Needs a long time to reach the last few processes</a:t>
            </a:r>
          </a:p>
        </p:txBody>
      </p:sp>
    </p:spTree>
    <p:extLst>
      <p:ext uri="{BB962C8B-B14F-4D97-AF65-F5344CB8AC3E}">
        <p14:creationId xmlns:p14="http://schemas.microsoft.com/office/powerpoint/2010/main" val="25846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069546B-550E-4B5B-AFA1-A687DD3DD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5410" r="16479" b="26758"/>
          <a:stretch/>
        </p:blipFill>
        <p:spPr bwMode="auto">
          <a:xfrm>
            <a:off x="7639747" y="2588359"/>
            <a:ext cx="4273874" cy="28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</a:t>
            </a:r>
            <a:r>
              <a:rPr lang="en-US" dirty="0" smtClean="0"/>
              <a:t>with push-pull is best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914852"/>
            <a:ext cx="10786872" cy="339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 load is </a:t>
            </a:r>
            <a:r>
              <a:rPr lang="en-US" u="sng" dirty="0"/>
              <a:t>constant</a:t>
            </a:r>
            <a:r>
              <a:rPr lang="en-US" dirty="0"/>
              <a:t>, independent </a:t>
            </a:r>
            <a:br>
              <a:rPr lang="en-US" dirty="0"/>
            </a:br>
            <a:r>
              <a:rPr lang="en-US" dirty="0"/>
              <a:t>of size of the system.</a:t>
            </a:r>
          </a:p>
          <a:p>
            <a:endParaRPr lang="en-US" dirty="0"/>
          </a:p>
          <a:p>
            <a:r>
              <a:rPr lang="en-US" dirty="0"/>
              <a:t>Total network load linear in system size.</a:t>
            </a:r>
          </a:p>
          <a:p>
            <a:endParaRPr lang="en-US" dirty="0"/>
          </a:p>
          <a:p>
            <a:r>
              <a:rPr lang="en-US" dirty="0"/>
              <a:t>Information spreads in log(N) time, yet that </a:t>
            </a:r>
            <a:br>
              <a:rPr lang="en-US" dirty="0"/>
            </a:br>
            <a:r>
              <a:rPr lang="en-US" dirty="0"/>
              <a:t>limit on work per process remains in effect!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669909" y="2641602"/>
            <a:ext cx="4174958" cy="27624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16200000">
            <a:off x="6595966" y="4039597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% infected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136509" y="5175453"/>
            <a:ext cx="533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229378" y="2635909"/>
            <a:ext cx="3952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1.0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431909" y="5404054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</a:t>
            </a:r>
            <a:r>
              <a:rPr lang="en-US">
                <a:sym typeface="Symbol" pitchFamily="18" charset="2"/>
              </a:rPr>
              <a:t>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7189A-BCF1-4CCA-9219-86AC7BEC8866}"/>
              </a:ext>
            </a:extLst>
          </p:cNvPr>
          <p:cNvSpPr txBox="1"/>
          <p:nvPr/>
        </p:nvSpPr>
        <p:spPr>
          <a:xfrm>
            <a:off x="7806434" y="2049110"/>
            <a:ext cx="40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Push-Pull Terminates quickly and reaches every non-faulty process</a:t>
            </a:r>
          </a:p>
        </p:txBody>
      </p:sp>
    </p:spTree>
    <p:extLst>
      <p:ext uri="{BB962C8B-B14F-4D97-AF65-F5344CB8AC3E}">
        <p14:creationId xmlns:p14="http://schemas.microsoft.com/office/powerpoint/2010/main" val="146586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9FB4-A722-4646-AE4B-44D65E85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smallish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5A97F-C03F-4803-80E9-1F11E90E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everyone decides to gossip to the same process all at once?</a:t>
            </a:r>
          </a:p>
          <a:p>
            <a:endParaRPr lang="en-US" dirty="0"/>
          </a:p>
          <a:p>
            <a:r>
              <a:rPr lang="en-US" dirty="0"/>
              <a:t>Selection of the target is random… it could happen.</a:t>
            </a:r>
          </a:p>
          <a:p>
            <a:endParaRPr lang="en-US" dirty="0"/>
          </a:p>
          <a:p>
            <a:r>
              <a:rPr lang="en-US" dirty="0"/>
              <a:t>But it is very unlikely and in fact the receiver could just ignore some messages.  </a:t>
            </a:r>
            <a:r>
              <a:rPr lang="en-US" i="1" dirty="0"/>
              <a:t>Gossip doesn’t require reliable messaging.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477F-D657-4F12-806F-BC46D1F3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BCF9B-E077-48E9-B792-F1B26417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in distributed 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even gossip about membership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Need a bootstrap mechanism, but then discuss failures, new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This feature is </a:t>
            </a:r>
            <a:r>
              <a:rPr lang="en-US" i="1" dirty="0"/>
              <a:t>not </a:t>
            </a:r>
            <a:r>
              <a:rPr lang="en-US" dirty="0"/>
              <a:t>used in </a:t>
            </a:r>
            <a:r>
              <a:rPr lang="en-US" dirty="0" err="1"/>
              <a:t>permissionless</a:t>
            </a:r>
            <a:r>
              <a:rPr lang="en-US" dirty="0"/>
              <a:t> blockchain, but it is used in </a:t>
            </a:r>
            <a:br>
              <a:rPr lang="en-US" dirty="0"/>
            </a:br>
            <a:r>
              <a:rPr lang="en-US" dirty="0"/>
              <a:t>    permissioned blockchain.  In fact this is what distinguishes those models.</a:t>
            </a:r>
          </a:p>
          <a:p>
            <a:endParaRPr lang="en-US" dirty="0"/>
          </a:p>
          <a:p>
            <a:r>
              <a:rPr lang="en-US" dirty="0"/>
              <a:t>Gossip to repair faults in replicated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“I have 6 updates from Charlie”</a:t>
            </a:r>
          </a:p>
          <a:p>
            <a:endParaRPr lang="en-US" dirty="0"/>
          </a:p>
          <a:p>
            <a:r>
              <a:rPr lang="en-US" dirty="0"/>
              <a:t>If we aren’t in a hurry, gossip to replicate data too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FBC7-EEE1-42CF-9BD1-BB3B533E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“if we aren’t in a hurry?”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D6D2-4796-4AAD-9546-CB9B54FF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Gossip is very robust, but log(N) time might not be fast.</a:t>
            </a:r>
          </a:p>
          <a:p>
            <a:endParaRPr lang="en-US" dirty="0"/>
          </a:p>
          <a:p>
            <a:r>
              <a:rPr lang="en-US" dirty="0"/>
              <a:t>Normally we run one round every second or so.</a:t>
            </a:r>
          </a:p>
          <a:p>
            <a:endParaRPr lang="en-US" dirty="0"/>
          </a:p>
          <a:p>
            <a:r>
              <a:rPr lang="en-US" dirty="0"/>
              <a:t>A data center with 100,000 computers would have log(N) = 17, so when something important happens, it would take 17 seconds to reach all nodes.</a:t>
            </a:r>
          </a:p>
          <a:p>
            <a:endParaRPr lang="en-US" dirty="0"/>
          </a:p>
          <a:p>
            <a:r>
              <a:rPr lang="en-US" dirty="0"/>
              <a:t>Size limit of messages can also be an issue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208C8-1388-4383-A65D-E4FC213A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44A84-351F-41A8-8170-C995CDEF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282B-8FD5-4938-9DCD-23EC0D0D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actually </a:t>
            </a:r>
            <a:r>
              <a:rPr lang="en-US" u="sng" dirty="0"/>
              <a:t>are</a:t>
            </a:r>
            <a:r>
              <a:rPr lang="en-US" i="1" dirty="0"/>
              <a:t> </a:t>
            </a:r>
            <a:r>
              <a:rPr lang="en-US" dirty="0"/>
              <a:t>in a hurry?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BA8D-2BA1-4AC8-B704-44893C06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option is to mix gossip with a second mechanism.</a:t>
            </a:r>
          </a:p>
          <a:p>
            <a:endParaRPr lang="en-US" dirty="0"/>
          </a:p>
          <a:p>
            <a:r>
              <a:rPr lang="en-US" dirty="0"/>
              <a:t>UDP multicast can be useful here.  This is an old and not-often used feature of the Internet UDP protocol (user datagram protocol, sometimes called “unreliable datagrams” to contrast with TCP).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Instead of having just one server for each IP address, UDP datagrams</a:t>
            </a:r>
            <a:br>
              <a:rPr lang="en-US" dirty="0"/>
            </a:br>
            <a:r>
              <a:rPr lang="en-US" dirty="0"/>
              <a:t>    allow multiple servers to attach to the same shared IP address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 this feature, the UDP multicast will go to all receivers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380E-65E5-4EAF-81F5-F15C142C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C510-97C6-4F6F-BD14-1D6258E1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D228-BA8F-4CCB-915D-1B605A3B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warnings…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ABFE-EC0D-4700-96B8-A7A4D689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datacenters disable the router feature UDP multicast requires.</a:t>
            </a:r>
          </a:p>
          <a:p>
            <a:endParaRPr lang="en-US" dirty="0"/>
          </a:p>
          <a:p>
            <a:r>
              <a:rPr lang="en-US" dirty="0"/>
              <a:t>If they do this, it won’t work even though Linux might allow you to bind to that shared class-D multicast IP address, and to send to it – the messages just won’t reach other machines.  </a:t>
            </a:r>
          </a:p>
          <a:p>
            <a:endParaRPr lang="en-US" dirty="0"/>
          </a:p>
          <a:p>
            <a:r>
              <a:rPr lang="en-US" dirty="0"/>
              <a:t>Also, because UDP multicast isn’t reliable, some receivers could receive the message, but others might drop it – silently.  No retransmissions occur.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43601-CE14-49C8-9366-DF67A035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537F3-EB13-462E-921A-7F15BD2C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2627-EF10-43D0-BAC1-E1C89C5B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Multicast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65E4-9C9B-4EFA-8A20-E71BB05C3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was a protocol that uses UDP multicast as a first step, then “fills any gaps” using gossip.</a:t>
            </a:r>
          </a:p>
          <a:p>
            <a:endParaRPr lang="en-US" dirty="0"/>
          </a:p>
          <a:p>
            <a:r>
              <a:rPr lang="en-US" dirty="0"/>
              <a:t>Cool trick: If some node is asked to share the same message twice via gossip,  instead it resends the UDP multicast.  That way if a few processes seem to have missed some message, it gets retransmitted soon.</a:t>
            </a:r>
          </a:p>
          <a:p>
            <a:endParaRPr lang="en-US" dirty="0"/>
          </a:p>
          <a:p>
            <a:r>
              <a:rPr lang="en-US" dirty="0"/>
              <a:t>We get two delivery delay “curves”: one for UDP multicast, the second for gossip to fill the tiny number of remaining gaps.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59B53-A9AB-4FE2-8BE7-5CC53B78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C744-407C-4E0E-855D-8688577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scalable infrastructures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cloud computing environment we often need to manage very large pools of computers or services.</a:t>
            </a:r>
          </a:p>
          <a:p>
            <a:endParaRPr lang="en-US" dirty="0"/>
          </a:p>
          <a:p>
            <a:r>
              <a:rPr lang="en-US" dirty="0"/>
              <a:t>What is the best way to monitor and manage this kind of deployment?</a:t>
            </a:r>
          </a:p>
          <a:p>
            <a:endParaRPr lang="en-US" dirty="0"/>
          </a:p>
          <a:p>
            <a:r>
              <a:rPr lang="en-US" dirty="0"/>
              <a:t>In lectures 11 and 12 we will discuss the concept of using “gossip” as the basis for an unusually scalable style of solution.  Amazon uses it in S3!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3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713A-9877-4B03-8479-397AF8C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bimodal Delivery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2F17-3BDF-4E14-9AE7-72BDED5D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picture, 99.9% of the messages are received via UDP multicast.  So in a datacenter with 100,000 machines, only 100 or so miss it.</a:t>
            </a:r>
          </a:p>
          <a:p>
            <a:r>
              <a:rPr lang="en-US" dirty="0"/>
              <a:t>But then the gossip spread could be a bit slow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DFB1-1A07-42CF-A5E4-49E970E9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88979-3F6E-46BD-841B-4D45F06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A740C-D8C1-4F77-A1B8-2E3A6AF88AF0}"/>
              </a:ext>
            </a:extLst>
          </p:cNvPr>
          <p:cNvSpPr/>
          <p:nvPr/>
        </p:nvSpPr>
        <p:spPr>
          <a:xfrm>
            <a:off x="5012267" y="4004733"/>
            <a:ext cx="4986866" cy="2379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2C30E-78DB-4EF8-AA7A-E51D13F36B6F}"/>
              </a:ext>
            </a:extLst>
          </p:cNvPr>
          <p:cNvSpPr txBox="1"/>
          <p:nvPr/>
        </p:nvSpPr>
        <p:spPr>
          <a:xfrm>
            <a:off x="7073994" y="636054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1F602-6EA0-4230-A1A9-749BEB3E6F67}"/>
              </a:ext>
            </a:extLst>
          </p:cNvPr>
          <p:cNvSpPr/>
          <p:nvPr/>
        </p:nvSpPr>
        <p:spPr>
          <a:xfrm>
            <a:off x="5012267" y="4080933"/>
            <a:ext cx="105740" cy="231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2F359-B355-4F1F-A74B-C5F1D2022B2D}"/>
              </a:ext>
            </a:extLst>
          </p:cNvPr>
          <p:cNvSpPr txBox="1"/>
          <p:nvPr/>
        </p:nvSpPr>
        <p:spPr>
          <a:xfrm rot="16200000">
            <a:off x="3944952" y="4846649"/>
            <a:ext cx="176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Percent infected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D3D64-4884-4705-86AB-B53009730D6D}"/>
              </a:ext>
            </a:extLst>
          </p:cNvPr>
          <p:cNvSpPr/>
          <p:nvPr/>
        </p:nvSpPr>
        <p:spPr>
          <a:xfrm>
            <a:off x="6142661" y="6272783"/>
            <a:ext cx="67544" cy="12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8522F-6A7F-4917-9A03-257C2ED2A743}"/>
              </a:ext>
            </a:extLst>
          </p:cNvPr>
          <p:cNvSpPr/>
          <p:nvPr/>
        </p:nvSpPr>
        <p:spPr>
          <a:xfrm>
            <a:off x="5526664" y="634431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F32E-E778-4B39-8D1A-3309650B4789}"/>
              </a:ext>
            </a:extLst>
          </p:cNvPr>
          <p:cNvSpPr/>
          <p:nvPr/>
        </p:nvSpPr>
        <p:spPr>
          <a:xfrm>
            <a:off x="7103535" y="6347056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70B61-4D1E-403F-A6F2-30537B8C7C5B}"/>
              </a:ext>
            </a:extLst>
          </p:cNvPr>
          <p:cNvSpPr/>
          <p:nvPr/>
        </p:nvSpPr>
        <p:spPr>
          <a:xfrm>
            <a:off x="6790268" y="6347053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86BCBB-BD1A-49D4-9197-E6A58B41A2A8}"/>
              </a:ext>
            </a:extLst>
          </p:cNvPr>
          <p:cNvSpPr/>
          <p:nvPr/>
        </p:nvSpPr>
        <p:spPr>
          <a:xfrm>
            <a:off x="7476071" y="6312104"/>
            <a:ext cx="105740" cy="8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B2AC451-986B-480A-BF77-86957F3594D2}"/>
              </a:ext>
            </a:extLst>
          </p:cNvPr>
          <p:cNvSpPr/>
          <p:nvPr/>
        </p:nvSpPr>
        <p:spPr>
          <a:xfrm>
            <a:off x="8957988" y="2897632"/>
            <a:ext cx="2505964" cy="1571244"/>
          </a:xfrm>
          <a:prstGeom prst="wedgeRectCallout">
            <a:avLst>
              <a:gd name="adj1" fmla="val -175532"/>
              <a:gd name="adj2" fmla="val 172399"/>
            </a:avLst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Gossip kicks in but takes time to fill the gaps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72117D-0B91-4FB4-80EC-73A3C519698F}"/>
              </a:ext>
            </a:extLst>
          </p:cNvPr>
          <p:cNvSpPr/>
          <p:nvPr/>
        </p:nvSpPr>
        <p:spPr>
          <a:xfrm>
            <a:off x="5825066" y="634705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B9DA2F-885F-4BCA-8981-ADD136F17FE1}"/>
              </a:ext>
            </a:extLst>
          </p:cNvPr>
          <p:cNvSpPr/>
          <p:nvPr/>
        </p:nvSpPr>
        <p:spPr>
          <a:xfrm>
            <a:off x="5960535" y="6347050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713A-9877-4B03-8479-397AF8C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bimodal Delivery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2F17-3BDF-4E14-9AE7-72BDED5D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second UDP multicast, our curve looks much better!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DFB1-1A07-42CF-A5E4-49E970E9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88979-3F6E-46BD-841B-4D45F06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A740C-D8C1-4F77-A1B8-2E3A6AF88AF0}"/>
              </a:ext>
            </a:extLst>
          </p:cNvPr>
          <p:cNvSpPr/>
          <p:nvPr/>
        </p:nvSpPr>
        <p:spPr>
          <a:xfrm>
            <a:off x="5012267" y="4004733"/>
            <a:ext cx="4986866" cy="2379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2C30E-78DB-4EF8-AA7A-E51D13F36B6F}"/>
              </a:ext>
            </a:extLst>
          </p:cNvPr>
          <p:cNvSpPr txBox="1"/>
          <p:nvPr/>
        </p:nvSpPr>
        <p:spPr>
          <a:xfrm>
            <a:off x="7073994" y="636054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1F602-6EA0-4230-A1A9-749BEB3E6F67}"/>
              </a:ext>
            </a:extLst>
          </p:cNvPr>
          <p:cNvSpPr/>
          <p:nvPr/>
        </p:nvSpPr>
        <p:spPr>
          <a:xfrm>
            <a:off x="5012267" y="4080933"/>
            <a:ext cx="105740" cy="231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2F359-B355-4F1F-A74B-C5F1D2022B2D}"/>
              </a:ext>
            </a:extLst>
          </p:cNvPr>
          <p:cNvSpPr txBox="1"/>
          <p:nvPr/>
        </p:nvSpPr>
        <p:spPr>
          <a:xfrm rot="16200000">
            <a:off x="3944952" y="4846649"/>
            <a:ext cx="176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Percent infected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D3D64-4884-4705-86AB-B53009730D6D}"/>
              </a:ext>
            </a:extLst>
          </p:cNvPr>
          <p:cNvSpPr/>
          <p:nvPr/>
        </p:nvSpPr>
        <p:spPr>
          <a:xfrm>
            <a:off x="5262127" y="5913965"/>
            <a:ext cx="105740" cy="482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8522F-6A7F-4917-9A03-257C2ED2A743}"/>
              </a:ext>
            </a:extLst>
          </p:cNvPr>
          <p:cNvSpPr/>
          <p:nvPr/>
        </p:nvSpPr>
        <p:spPr>
          <a:xfrm>
            <a:off x="5137197" y="634431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F32E-E778-4B39-8D1A-3309650B4789}"/>
              </a:ext>
            </a:extLst>
          </p:cNvPr>
          <p:cNvSpPr/>
          <p:nvPr/>
        </p:nvSpPr>
        <p:spPr>
          <a:xfrm>
            <a:off x="5393267" y="6347056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70B61-4D1E-403F-A6F2-30537B8C7C5B}"/>
              </a:ext>
            </a:extLst>
          </p:cNvPr>
          <p:cNvSpPr/>
          <p:nvPr/>
        </p:nvSpPr>
        <p:spPr>
          <a:xfrm>
            <a:off x="5545667" y="6347053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86BCBB-BD1A-49D4-9197-E6A58B41A2A8}"/>
              </a:ext>
            </a:extLst>
          </p:cNvPr>
          <p:cNvSpPr/>
          <p:nvPr/>
        </p:nvSpPr>
        <p:spPr>
          <a:xfrm>
            <a:off x="7476071" y="6312104"/>
            <a:ext cx="105740" cy="8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B2AC451-986B-480A-BF77-86957F3594D2}"/>
              </a:ext>
            </a:extLst>
          </p:cNvPr>
          <p:cNvSpPr/>
          <p:nvPr/>
        </p:nvSpPr>
        <p:spPr>
          <a:xfrm>
            <a:off x="8957988" y="2897632"/>
            <a:ext cx="2505964" cy="1571244"/>
          </a:xfrm>
          <a:prstGeom prst="wedgeRectCallout">
            <a:avLst>
              <a:gd name="adj1" fmla="val -186344"/>
              <a:gd name="adj2" fmla="val 161622"/>
            </a:avLst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Gossip kicks in, then a second UDP multicast occurs, and this leaves just a few </a:t>
            </a:r>
            <a:r>
              <a:rPr lang="en-US" b="1" dirty="0" err="1">
                <a:solidFill>
                  <a:schemeClr val="tx1"/>
                </a:solidFill>
              </a:rPr>
              <a:t>stagglers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F7498F6-F1CA-4AA2-9D23-2EF8A5DEFA00}"/>
              </a:ext>
            </a:extLst>
          </p:cNvPr>
          <p:cNvSpPr/>
          <p:nvPr/>
        </p:nvSpPr>
        <p:spPr>
          <a:xfrm>
            <a:off x="8746151" y="4763709"/>
            <a:ext cx="2505964" cy="1571244"/>
          </a:xfrm>
          <a:prstGeom prst="wedgeRectCallout">
            <a:avLst>
              <a:gd name="adj1" fmla="val -93770"/>
              <a:gd name="adj2" fmla="val 50619"/>
            </a:avLst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Maybe this guy is badly overloaded, or had a broken link, or was rebooting… </a:t>
            </a:r>
          </a:p>
        </p:txBody>
      </p:sp>
    </p:spTree>
    <p:extLst>
      <p:ext uri="{BB962C8B-B14F-4D97-AF65-F5344CB8AC3E}">
        <p14:creationId xmlns:p14="http://schemas.microsoft.com/office/powerpoint/2010/main" val="5744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D951-4374-465A-A0D8-9882A91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gossip atomic multicast?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DCC6-DC5F-439B-A057-8D805EF9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really.  It lacks a total order guarantee.</a:t>
            </a:r>
          </a:p>
          <a:p>
            <a:endParaRPr lang="en-US" dirty="0"/>
          </a:p>
          <a:p>
            <a:r>
              <a:rPr lang="en-US" dirty="0"/>
              <a:t>But some systems add a timestamp and deliver multicasts in timestamp order, breaking ties using the IP address of the senders.</a:t>
            </a:r>
          </a:p>
          <a:p>
            <a:endParaRPr lang="en-US" dirty="0"/>
          </a:p>
          <a:p>
            <a:r>
              <a:rPr lang="en-US" dirty="0"/>
              <a:t>At time </a:t>
            </a:r>
            <a:r>
              <a:rPr lang="en-US" dirty="0">
                <a:sym typeface="Symbol" panose="05050102010706020507" pitchFamily="18" charset="2"/>
              </a:rPr>
              <a:t>, they have some estimated  such that no messages are expected with timestamp  - (if one were to turn up, they would silently discard it).  When messages become “stable” in this sense, they deliver them.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CAD94-40A8-4A12-8568-72353295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8B1A5-B96D-4986-BF8B-C801EFDF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B7CB-8267-4AE0-A517-9FB73832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Stragglers can miss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75FD-F053-4664-961B-4AB1C064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machine that ran very slow for a while and missed messages will see them via gossip, but it may be too late to deliver them in correct order.</a:t>
            </a:r>
          </a:p>
          <a:p>
            <a:endParaRPr lang="en-US" dirty="0"/>
          </a:p>
          <a:p>
            <a:r>
              <a:rPr lang="en-US" dirty="0"/>
              <a:t>In effect, a mistake was already made and it is too late to fix it.</a:t>
            </a:r>
          </a:p>
          <a:p>
            <a:endParaRPr lang="en-US" dirty="0"/>
          </a:p>
          <a:p>
            <a:r>
              <a:rPr lang="en-US" dirty="0"/>
              <a:t>So… bimodal multicast can approximate atomic multicast, but only to some probabilistic limit.  It won’t (can’t) be flawless.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F710A-1DE4-4615-A769-D9D704D1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BEF66-80DF-4A2D-9EA9-346C60A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about membership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with a bootstrap protocol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For example, processes go to some web site.  On it they find a dozen nodes </a:t>
            </a:r>
            <a:br>
              <a:rPr lang="en-US" dirty="0"/>
            </a:br>
            <a:r>
              <a:rPr lang="en-US" dirty="0"/>
              <a:t>    where the system has been stable for a long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Pick one at random</a:t>
            </a:r>
          </a:p>
          <a:p>
            <a:endParaRPr lang="en-US" dirty="0"/>
          </a:p>
          <a:p>
            <a:r>
              <a:rPr lang="en-US" dirty="0"/>
              <a:t>It sends back a membership list.  Now your node is up and running!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Then track “processes I’ve heard from recently” and “processes other nodes</a:t>
            </a:r>
            <a:br>
              <a:rPr lang="en-US" dirty="0"/>
            </a:br>
            <a:r>
              <a:rPr lang="en-US" dirty="0"/>
              <a:t>     have heard from recently”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Generally, use push gossip to spread the word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7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E769-A389-4348-BDB1-0EAE3AA1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</a:t>
            </a:r>
            <a:r>
              <a:rPr lang="en-US" dirty="0" err="1"/>
              <a:t>Kelips</a:t>
            </a:r>
            <a:r>
              <a:rPr lang="en-US" dirty="0"/>
              <a:t> DHT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778-0B5E-4B5C-87A6-631A158BD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is similar to the goal for any DHT: Support </a:t>
            </a:r>
            <a:r>
              <a:rPr lang="en-US" b="1" dirty="0"/>
              <a:t>put</a:t>
            </a:r>
            <a:r>
              <a:rPr lang="en-US" dirty="0"/>
              <a:t> and </a:t>
            </a:r>
            <a:r>
              <a:rPr lang="en-US" b="1" dirty="0"/>
              <a:t>get</a:t>
            </a:r>
            <a:r>
              <a:rPr lang="en-US" dirty="0"/>
              <a:t>.  </a:t>
            </a:r>
            <a:r>
              <a:rPr lang="en-US" dirty="0" err="1"/>
              <a:t>Kelips</a:t>
            </a:r>
            <a:r>
              <a:rPr lang="en-US" dirty="0"/>
              <a:t> does this entirely using gossip!</a:t>
            </a:r>
          </a:p>
          <a:p>
            <a:endParaRPr lang="en-US" dirty="0"/>
          </a:p>
          <a:p>
            <a:r>
              <a:rPr lang="en-US" dirty="0"/>
              <a:t>It ends up being very robust, but a bit slow – we don’t really use </a:t>
            </a:r>
            <a:r>
              <a:rPr lang="en-US" dirty="0" err="1"/>
              <a:t>Kelips</a:t>
            </a:r>
            <a:r>
              <a:rPr lang="en-US" dirty="0"/>
              <a:t>, but it does illustrate how gossip can let us build sophisticated data structures that “feel” like things where consensus would normally be used!</a:t>
            </a:r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dirty="0" err="1"/>
              <a:t>Kelips</a:t>
            </a:r>
            <a:r>
              <a:rPr lang="en-US" dirty="0"/>
              <a:t> does not support the “versioned” style of </a:t>
            </a:r>
            <a:r>
              <a:rPr lang="en-US" b="1" dirty="0"/>
              <a:t>put</a:t>
            </a:r>
            <a:r>
              <a:rPr lang="en-US" dirty="0"/>
              <a:t>.  In fact with gossip, that type of functionality (“compare and swap”) is hard!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5117B-FB18-412C-BA94-5D5AA3C1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16E9-7F19-4DDC-BAFE-06A1600A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C846-0F15-4AD8-B3A8-301BF3DA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3CF9F-0060-450E-8DFC-20DF87B4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was created for wide-area computing.</a:t>
            </a:r>
          </a:p>
          <a:p>
            <a:endParaRPr lang="en-US" dirty="0"/>
          </a:p>
          <a:p>
            <a:r>
              <a:rPr lang="en-US" dirty="0"/>
              <a:t>No node is sure who else is running the protocol, although there is a way to send messages to random other nodes.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879B-BF5B-42F6-9003-2912D411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6BD0-0E18-4342-8A2B-6D0AF7FC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in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4960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1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2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4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4965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4966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4967" name="Freeform 39"/>
          <p:cNvSpPr>
            <a:spLocks/>
          </p:cNvSpPr>
          <p:nvPr/>
        </p:nvSpPr>
        <p:spPr bwMode="auto">
          <a:xfrm>
            <a:off x="6096000" y="3505200"/>
            <a:ext cx="381000" cy="609600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64" y="240"/>
              </a:cxn>
              <a:cxn ang="0">
                <a:pos x="64" y="576"/>
              </a:cxn>
              <a:cxn ang="0">
                <a:pos x="448" y="720"/>
              </a:cxn>
            </a:cxnLst>
            <a:rect l="0" t="0" r="r" b="b"/>
            <a:pathLst>
              <a:path w="448" h="720">
                <a:moveTo>
                  <a:pt x="304" y="0"/>
                </a:moveTo>
                <a:cubicBezTo>
                  <a:pt x="204" y="72"/>
                  <a:pt x="104" y="144"/>
                  <a:pt x="64" y="240"/>
                </a:cubicBezTo>
                <a:cubicBezTo>
                  <a:pt x="24" y="336"/>
                  <a:pt x="0" y="496"/>
                  <a:pt x="64" y="576"/>
                </a:cubicBezTo>
                <a:cubicBezTo>
                  <a:pt x="128" y="656"/>
                  <a:pt x="384" y="696"/>
                  <a:pt x="448" y="720"/>
                </a:cubicBezTo>
              </a:path>
            </a:pathLst>
          </a:custGeom>
          <a:noFill/>
          <a:ln w="25400">
            <a:solidFill>
              <a:srgbClr val="08509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8" name="Freeform 40"/>
          <p:cNvSpPr>
            <a:spLocks/>
          </p:cNvSpPr>
          <p:nvPr/>
        </p:nvSpPr>
        <p:spPr bwMode="auto">
          <a:xfrm>
            <a:off x="5562600" y="3505200"/>
            <a:ext cx="914400" cy="1295400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120" y="192"/>
              </a:cxn>
              <a:cxn ang="0">
                <a:pos x="24" y="1008"/>
              </a:cxn>
              <a:cxn ang="0">
                <a:pos x="264" y="1440"/>
              </a:cxn>
              <a:cxn ang="0">
                <a:pos x="552" y="1536"/>
              </a:cxn>
            </a:cxnLst>
            <a:rect l="0" t="0" r="r" b="b"/>
            <a:pathLst>
              <a:path w="600" h="1536">
                <a:moveTo>
                  <a:pt x="600" y="0"/>
                </a:moveTo>
                <a:cubicBezTo>
                  <a:pt x="408" y="12"/>
                  <a:pt x="216" y="24"/>
                  <a:pt x="120" y="192"/>
                </a:cubicBezTo>
                <a:cubicBezTo>
                  <a:pt x="24" y="360"/>
                  <a:pt x="0" y="800"/>
                  <a:pt x="24" y="1008"/>
                </a:cubicBezTo>
                <a:cubicBezTo>
                  <a:pt x="48" y="1216"/>
                  <a:pt x="176" y="1352"/>
                  <a:pt x="264" y="1440"/>
                </a:cubicBezTo>
                <a:cubicBezTo>
                  <a:pt x="352" y="1528"/>
                  <a:pt x="452" y="1532"/>
                  <a:pt x="552" y="1536"/>
                </a:cubicBezTo>
              </a:path>
            </a:pathLst>
          </a:custGeom>
          <a:noFill/>
          <a:ln w="25400">
            <a:solidFill>
              <a:srgbClr val="08509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4953000" y="4816475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Affinity group pointers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3" name="Line 45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6" name="Rectangle 48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4977" name="Rectangle 49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4978" name="Rectangle 50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4979" name="Text Box 51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4980" name="AutoShape 52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4981" name="Group 53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4999" name="Text Box 71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sp>
        <p:nvSpPr>
          <p:cNvPr id="125000" name="AutoShape 72"/>
          <p:cNvSpPr>
            <a:spLocks noChangeArrowheads="1"/>
          </p:cNvSpPr>
          <p:nvPr/>
        </p:nvSpPr>
        <p:spPr bwMode="auto">
          <a:xfrm>
            <a:off x="7391400" y="762000"/>
            <a:ext cx="2971800" cy="1524000"/>
          </a:xfrm>
          <a:prstGeom prst="cloudCallout">
            <a:avLst>
              <a:gd name="adj1" fmla="val -75532"/>
              <a:gd name="adj2" fmla="val 120523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110 knows about other members – 230, 30…</a:t>
            </a:r>
          </a:p>
        </p:txBody>
      </p:sp>
    </p:spTree>
    <p:extLst>
      <p:ext uri="{BB962C8B-B14F-4D97-AF65-F5344CB8AC3E}">
        <p14:creationId xmlns:p14="http://schemas.microsoft.com/office/powerpoint/2010/main" val="1158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7" grpId="0" animBg="1"/>
      <p:bldP spid="124968" grpId="0" animBg="1"/>
      <p:bldP spid="124970" grpId="0"/>
      <p:bldP spid="124980" grpId="0" animBg="1"/>
      <p:bldP spid="1250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Kelips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5984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5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8153400" y="5410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Contact pointers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5994" name="Line 4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Line 4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Line 4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6001" name="Text Box 49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6003" name="Group 51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21" name="Text Box 69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6022" name="Group 70"/>
          <p:cNvGraphicFramePr>
            <a:graphicFrameLocks noGrp="1"/>
          </p:cNvGraphicFramePr>
          <p:nvPr/>
        </p:nvGraphicFramePr>
        <p:xfrm>
          <a:off x="2362200" y="4038600"/>
          <a:ext cx="1752600" cy="9159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2209800" y="3684069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sp>
        <p:nvSpPr>
          <p:cNvPr id="126037" name="AutoShape 85"/>
          <p:cNvSpPr>
            <a:spLocks noChangeArrowheads="1"/>
          </p:cNvSpPr>
          <p:nvPr/>
        </p:nvSpPr>
        <p:spPr bwMode="auto">
          <a:xfrm>
            <a:off x="6781799" y="1600200"/>
            <a:ext cx="3344331" cy="1295400"/>
          </a:xfrm>
          <a:prstGeom prst="cloudCallout">
            <a:avLst>
              <a:gd name="adj1" fmla="val -20440"/>
              <a:gd name="adj2" fmla="val 138236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202 is a “contact” for 110 in group 2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6477000" y="3505200"/>
            <a:ext cx="2590800" cy="2374900"/>
            <a:chOff x="3120" y="2208"/>
            <a:chExt cx="1632" cy="1496"/>
          </a:xfrm>
        </p:grpSpPr>
        <p:sp>
          <p:nvSpPr>
            <p:cNvPr id="126039" name="Freeform 87"/>
            <p:cNvSpPr>
              <a:spLocks/>
            </p:cNvSpPr>
            <p:nvPr/>
          </p:nvSpPr>
          <p:spPr bwMode="auto">
            <a:xfrm>
              <a:off x="3120" y="2208"/>
              <a:ext cx="40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240"/>
                </a:cxn>
                <a:cxn ang="0">
                  <a:pos x="384" y="528"/>
                </a:cxn>
              </a:cxnLst>
              <a:rect l="0" t="0" r="r" b="b"/>
              <a:pathLst>
                <a:path w="400" h="528">
                  <a:moveTo>
                    <a:pt x="0" y="0"/>
                  </a:moveTo>
                  <a:cubicBezTo>
                    <a:pt x="136" y="76"/>
                    <a:pt x="272" y="152"/>
                    <a:pt x="336" y="240"/>
                  </a:cubicBezTo>
                  <a:cubicBezTo>
                    <a:pt x="400" y="328"/>
                    <a:pt x="392" y="428"/>
                    <a:pt x="384" y="52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/>
            <p:cNvSpPr>
              <a:spLocks/>
            </p:cNvSpPr>
            <p:nvPr/>
          </p:nvSpPr>
          <p:spPr bwMode="auto">
            <a:xfrm>
              <a:off x="3168" y="2208"/>
              <a:ext cx="52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48"/>
                </a:cxn>
                <a:cxn ang="0">
                  <a:pos x="528" y="288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cubicBezTo>
                    <a:pt x="148" y="0"/>
                    <a:pt x="296" y="0"/>
                    <a:pt x="384" y="48"/>
                  </a:cubicBezTo>
                  <a:cubicBezTo>
                    <a:pt x="472" y="96"/>
                    <a:pt x="500" y="192"/>
                    <a:pt x="528" y="28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/>
            <p:cNvSpPr>
              <a:spLocks/>
            </p:cNvSpPr>
            <p:nvPr/>
          </p:nvSpPr>
          <p:spPr bwMode="auto">
            <a:xfrm>
              <a:off x="3120" y="2208"/>
              <a:ext cx="1632" cy="1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344"/>
                </a:cxn>
                <a:cxn ang="0">
                  <a:pos x="1632" y="912"/>
                </a:cxn>
              </a:cxnLst>
              <a:rect l="0" t="0" r="r" b="b"/>
              <a:pathLst>
                <a:path w="1632" h="1496">
                  <a:moveTo>
                    <a:pt x="0" y="0"/>
                  </a:moveTo>
                  <a:cubicBezTo>
                    <a:pt x="32" y="596"/>
                    <a:pt x="64" y="1192"/>
                    <a:pt x="336" y="1344"/>
                  </a:cubicBezTo>
                  <a:cubicBezTo>
                    <a:pt x="608" y="1496"/>
                    <a:pt x="1120" y="1204"/>
                    <a:pt x="1632" y="912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2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2" grpId="0"/>
      <p:bldP spid="1260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905000" y="58674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Kelips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6" name="Rectangle 20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7" name="Rectangle 21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8" name="Rectangle 22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7000" name="Rectangle 24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7001" name="Rectangle 25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7002" name="Rectangle 26"/>
          <p:cNvSpPr>
            <a:spLocks noChangeArrowheads="1"/>
          </p:cNvSpPr>
          <p:nvPr/>
        </p:nvSpPr>
        <p:spPr bwMode="auto">
          <a:xfrm>
            <a:off x="7391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7" name="Text Box 31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>
              <a:solidFill>
                <a:srgbClr val="777777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7009" name="Line 33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0" name="Line 34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1" name="Line 35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2" name="Line 36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3" name="Rectangle 37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7014" name="Rectangle 38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7015" name="Rectangle 39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7016" name="Text Box 40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7017" name="Text Box 41"/>
          <p:cNvSpPr txBox="1">
            <a:spLocks noChangeArrowheads="1"/>
          </p:cNvSpPr>
          <p:nvPr/>
        </p:nvSpPr>
        <p:spPr bwMode="auto">
          <a:xfrm>
            <a:off x="6781800" y="5334000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Gossip protocol replicates data cheaply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7019" name="Line 43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0" name="Line 44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1" name="Line 45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2" name="Line 46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3" name="Rectangle 47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7024" name="Rectangle 48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7025" name="Rectangle 49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7026" name="Text Box 50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7027" name="AutoShape 51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7028" name="Group 52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46" name="Text Box 70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7047" name="Group 71"/>
          <p:cNvGraphicFramePr>
            <a:graphicFrameLocks noGrp="1"/>
          </p:cNvGraphicFramePr>
          <p:nvPr/>
        </p:nvGraphicFramePr>
        <p:xfrm>
          <a:off x="2362200" y="4038600"/>
          <a:ext cx="1752600" cy="914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61" name="Text Box 85"/>
          <p:cNvSpPr txBox="1">
            <a:spLocks noChangeArrowheads="1"/>
          </p:cNvSpPr>
          <p:nvPr/>
        </p:nvSpPr>
        <p:spPr bwMode="auto">
          <a:xfrm>
            <a:off x="2209800" y="3657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graphicFrame>
        <p:nvGraphicFramePr>
          <p:cNvPr id="127062" name="Group 86"/>
          <p:cNvGraphicFramePr>
            <a:graphicFrameLocks noGrp="1"/>
          </p:cNvGraphicFramePr>
          <p:nvPr/>
        </p:nvGraphicFramePr>
        <p:xfrm>
          <a:off x="2362200" y="5643563"/>
          <a:ext cx="1752600" cy="914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cnn.com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76" name="Text Box 100"/>
          <p:cNvSpPr txBox="1">
            <a:spLocks noChangeArrowheads="1"/>
          </p:cNvSpPr>
          <p:nvPr/>
        </p:nvSpPr>
        <p:spPr bwMode="auto">
          <a:xfrm>
            <a:off x="2209800" y="5181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Resource </a:t>
            </a:r>
            <a:r>
              <a:rPr lang="en-US" sz="1600" b="1" dirty="0" err="1">
                <a:solidFill>
                  <a:srgbClr val="C00000"/>
                </a:solidFill>
              </a:rPr>
              <a:t>Tuples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7077" name="Oval 101"/>
          <p:cNvSpPr>
            <a:spLocks noChangeArrowheads="1"/>
          </p:cNvSpPr>
          <p:nvPr/>
        </p:nvSpPr>
        <p:spPr bwMode="auto">
          <a:xfrm>
            <a:off x="7239000" y="3200400"/>
            <a:ext cx="609600" cy="2057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78" name="AutoShape 102"/>
          <p:cNvSpPr>
            <a:spLocks noChangeArrowheads="1"/>
          </p:cNvSpPr>
          <p:nvPr/>
        </p:nvSpPr>
        <p:spPr bwMode="auto">
          <a:xfrm>
            <a:off x="5715000" y="457200"/>
            <a:ext cx="4953000" cy="2209800"/>
          </a:xfrm>
          <a:prstGeom prst="cloudCallout">
            <a:avLst>
              <a:gd name="adj1" fmla="val -8366"/>
              <a:gd name="adj2" fmla="val 109481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“cnn.com” maps to group 2.  So 110 tells group 2 to “route” inquiries about cnn.com to it.</a:t>
            </a:r>
          </a:p>
        </p:txBody>
      </p:sp>
      <p:sp>
        <p:nvSpPr>
          <p:cNvPr id="127079" name="Line 103"/>
          <p:cNvSpPr>
            <a:spLocks noChangeShapeType="1"/>
          </p:cNvSpPr>
          <p:nvPr/>
        </p:nvSpPr>
        <p:spPr bwMode="auto">
          <a:xfrm flipV="1">
            <a:off x="7391400" y="3505200"/>
            <a:ext cx="76200" cy="4572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0" name="Line 104"/>
          <p:cNvSpPr>
            <a:spLocks noChangeShapeType="1"/>
          </p:cNvSpPr>
          <p:nvPr/>
        </p:nvSpPr>
        <p:spPr bwMode="auto">
          <a:xfrm>
            <a:off x="6553200" y="3505200"/>
            <a:ext cx="838200" cy="6096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1" name="Line 105"/>
          <p:cNvSpPr>
            <a:spLocks noChangeShapeType="1"/>
          </p:cNvSpPr>
          <p:nvPr/>
        </p:nvSpPr>
        <p:spPr bwMode="auto">
          <a:xfrm>
            <a:off x="7391400" y="4191000"/>
            <a:ext cx="152400" cy="4572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2" name="Line 106"/>
          <p:cNvSpPr>
            <a:spLocks noChangeShapeType="1"/>
          </p:cNvSpPr>
          <p:nvPr/>
        </p:nvSpPr>
        <p:spPr bwMode="auto">
          <a:xfrm flipH="1">
            <a:off x="7696200" y="4267200"/>
            <a:ext cx="12192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3" name="Line 107"/>
          <p:cNvSpPr>
            <a:spLocks noChangeShapeType="1"/>
          </p:cNvSpPr>
          <p:nvPr/>
        </p:nvSpPr>
        <p:spPr bwMode="auto">
          <a:xfrm flipH="1" flipV="1">
            <a:off x="6553200" y="3581400"/>
            <a:ext cx="9906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7" grpId="0"/>
      <p:bldP spid="127077" grpId="0" animBg="1"/>
      <p:bldP spid="127078" grpId="0" animBg="1"/>
      <p:bldP spid="127079" grpId="0" animBg="1"/>
      <p:bldP spid="127080" grpId="0" animBg="1"/>
      <p:bldP spid="127081" grpId="0" animBg="1"/>
      <p:bldP spid="127082" grpId="0" animBg="1"/>
      <p:bldP spid="1270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is used in </a:t>
            </a:r>
            <a:r>
              <a:rPr lang="en-US" dirty="0" err="1"/>
              <a:t>Blockchain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    Hard to deny that Blockchain is big business!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Gossip is used to distribute updates in </a:t>
            </a:r>
            <a:r>
              <a:rPr lang="en-US" i="1" dirty="0" err="1"/>
              <a:t>permissionless</a:t>
            </a:r>
            <a:r>
              <a:rPr lang="en-US" i="1" dirty="0"/>
              <a:t> </a:t>
            </a:r>
            <a:r>
              <a:rPr lang="en-US" dirty="0"/>
              <a:t>blockchain, where the participants are anonymous but might not be cooperating</a:t>
            </a:r>
          </a:p>
          <a:p>
            <a:endParaRPr lang="en-US" dirty="0"/>
          </a:p>
          <a:p>
            <a:r>
              <a:rPr lang="en-US" dirty="0"/>
              <a:t>Gossip makes it is very hard for attackers to disrupt updates.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76" y="1883575"/>
            <a:ext cx="1857360" cy="139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0F1FD-FDE5-406D-B608-AE765525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343" y="423872"/>
            <a:ext cx="2604415" cy="16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3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is </a:t>
            </a:r>
            <a:r>
              <a:rPr lang="en-US" i="1" dirty="0"/>
              <a:t>entirely </a:t>
            </a:r>
            <a:r>
              <a:rPr lang="en-US" dirty="0"/>
              <a:t>gossip based!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about membership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to replicate and repair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about “last heard from” time used to discard failed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Gossip “channel” uses fixed bandwidth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… fixed rate, packets of limited size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does it work?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5984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5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8153400" y="5410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Contact pointers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5994" name="Line 4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Line 4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Line 4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 dirty="0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6001" name="Text Box 49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6003" name="Group 51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21" name="Text Box 69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6022" name="Group 70"/>
          <p:cNvGraphicFramePr>
            <a:graphicFrameLocks noGrp="1"/>
          </p:cNvGraphicFramePr>
          <p:nvPr/>
        </p:nvGraphicFramePr>
        <p:xfrm>
          <a:off x="2362200" y="4038600"/>
          <a:ext cx="1752600" cy="9159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2209800" y="3657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6477000" y="3505200"/>
            <a:ext cx="2590800" cy="2374900"/>
            <a:chOff x="3120" y="2208"/>
            <a:chExt cx="1632" cy="1496"/>
          </a:xfrm>
        </p:grpSpPr>
        <p:sp>
          <p:nvSpPr>
            <p:cNvPr id="126039" name="Freeform 87"/>
            <p:cNvSpPr>
              <a:spLocks/>
            </p:cNvSpPr>
            <p:nvPr/>
          </p:nvSpPr>
          <p:spPr bwMode="auto">
            <a:xfrm>
              <a:off x="3120" y="2208"/>
              <a:ext cx="40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240"/>
                </a:cxn>
                <a:cxn ang="0">
                  <a:pos x="384" y="528"/>
                </a:cxn>
              </a:cxnLst>
              <a:rect l="0" t="0" r="r" b="b"/>
              <a:pathLst>
                <a:path w="400" h="528">
                  <a:moveTo>
                    <a:pt x="0" y="0"/>
                  </a:moveTo>
                  <a:cubicBezTo>
                    <a:pt x="136" y="76"/>
                    <a:pt x="272" y="152"/>
                    <a:pt x="336" y="240"/>
                  </a:cubicBezTo>
                  <a:cubicBezTo>
                    <a:pt x="400" y="328"/>
                    <a:pt x="392" y="428"/>
                    <a:pt x="384" y="52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/>
            <p:cNvSpPr>
              <a:spLocks/>
            </p:cNvSpPr>
            <p:nvPr/>
          </p:nvSpPr>
          <p:spPr bwMode="auto">
            <a:xfrm>
              <a:off x="3168" y="2208"/>
              <a:ext cx="52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48"/>
                </a:cxn>
                <a:cxn ang="0">
                  <a:pos x="528" y="288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cubicBezTo>
                    <a:pt x="148" y="0"/>
                    <a:pt x="296" y="0"/>
                    <a:pt x="384" y="48"/>
                  </a:cubicBezTo>
                  <a:cubicBezTo>
                    <a:pt x="472" y="96"/>
                    <a:pt x="500" y="192"/>
                    <a:pt x="528" y="28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/>
            <p:cNvSpPr>
              <a:spLocks/>
            </p:cNvSpPr>
            <p:nvPr/>
          </p:nvSpPr>
          <p:spPr bwMode="auto">
            <a:xfrm>
              <a:off x="3120" y="2208"/>
              <a:ext cx="1632" cy="1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344"/>
                </a:cxn>
                <a:cxn ang="0">
                  <a:pos x="1632" y="912"/>
                </a:cxn>
              </a:cxnLst>
              <a:rect l="0" t="0" r="r" b="b"/>
              <a:pathLst>
                <a:path w="1632" h="1496">
                  <a:moveTo>
                    <a:pt x="0" y="0"/>
                  </a:moveTo>
                  <a:cubicBezTo>
                    <a:pt x="32" y="596"/>
                    <a:pt x="64" y="1192"/>
                    <a:pt x="336" y="1344"/>
                  </a:cubicBezTo>
                  <a:cubicBezTo>
                    <a:pt x="608" y="1496"/>
                    <a:pt x="1120" y="1204"/>
                    <a:pt x="1632" y="912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2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Kelips</a:t>
            </a:r>
            <a:r>
              <a:rPr lang="en-US" dirty="0"/>
              <a:t> works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2692400" y="5221288"/>
            <a:ext cx="7772400" cy="1027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Gossip about everything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Heuristic to pick </a:t>
            </a:r>
            <a:r>
              <a:rPr lang="en-US" sz="2400" i="1" dirty="0"/>
              <a:t>contacts</a:t>
            </a:r>
            <a:r>
              <a:rPr lang="en-US" sz="2400" dirty="0"/>
              <a:t>: periodically ping contacts to check </a:t>
            </a:r>
            <a:r>
              <a:rPr lang="en-US" sz="2400" dirty="0" err="1"/>
              <a:t>liveness</a:t>
            </a:r>
            <a:r>
              <a:rPr lang="en-US" sz="2400" dirty="0"/>
              <a:t>, RTT… swap so-so ones for better ones.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9028" name="Picture 4" descr="j0297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9" y="2584450"/>
            <a:ext cx="1851025" cy="16891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4495800"/>
            <a:ext cx="2667000" cy="533400"/>
            <a:chOff x="3358" y="2854"/>
            <a:chExt cx="1154" cy="458"/>
          </a:xfrm>
        </p:grpSpPr>
        <p:pic>
          <p:nvPicPr>
            <p:cNvPr id="129030" name="Picture 6" descr="MCj030809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8" y="2854"/>
              <a:ext cx="1154" cy="458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129031" name="Oval 7"/>
            <p:cNvSpPr>
              <a:spLocks noChangeArrowheads="1"/>
            </p:cNvSpPr>
            <p:nvPr/>
          </p:nvSpPr>
          <p:spPr bwMode="auto">
            <a:xfrm>
              <a:off x="3934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2" name="Oval 8"/>
            <p:cNvSpPr>
              <a:spLocks noChangeArrowheads="1"/>
            </p:cNvSpPr>
            <p:nvPr/>
          </p:nvSpPr>
          <p:spPr bwMode="auto">
            <a:xfrm>
              <a:off x="4030" y="3238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3" name="Oval 9"/>
            <p:cNvSpPr>
              <a:spLocks noChangeArrowheads="1"/>
            </p:cNvSpPr>
            <p:nvPr/>
          </p:nvSpPr>
          <p:spPr bwMode="auto">
            <a:xfrm>
              <a:off x="4078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4" name="Oval 10"/>
            <p:cNvSpPr>
              <a:spLocks noChangeArrowheads="1"/>
            </p:cNvSpPr>
            <p:nvPr/>
          </p:nvSpPr>
          <p:spPr bwMode="auto">
            <a:xfrm>
              <a:off x="4126" y="3190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5" name="Oval 11"/>
            <p:cNvSpPr>
              <a:spLocks noChangeArrowheads="1"/>
            </p:cNvSpPr>
            <p:nvPr/>
          </p:nvSpPr>
          <p:spPr bwMode="auto">
            <a:xfrm>
              <a:off x="4174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6" name="Oval 12"/>
            <p:cNvSpPr>
              <a:spLocks noChangeArrowheads="1"/>
            </p:cNvSpPr>
            <p:nvPr/>
          </p:nvSpPr>
          <p:spPr bwMode="auto">
            <a:xfrm>
              <a:off x="4174" y="3094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7" name="Oval 13"/>
            <p:cNvSpPr>
              <a:spLocks noChangeArrowheads="1"/>
            </p:cNvSpPr>
            <p:nvPr/>
          </p:nvSpPr>
          <p:spPr bwMode="auto">
            <a:xfrm>
              <a:off x="4222" y="2998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8" name="Oval 14"/>
            <p:cNvSpPr>
              <a:spLocks noChangeArrowheads="1"/>
            </p:cNvSpPr>
            <p:nvPr/>
          </p:nvSpPr>
          <p:spPr bwMode="auto">
            <a:xfrm>
              <a:off x="4222" y="3046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9" name="Oval 15"/>
            <p:cNvSpPr>
              <a:spLocks noChangeArrowheads="1"/>
            </p:cNvSpPr>
            <p:nvPr/>
          </p:nvSpPr>
          <p:spPr bwMode="auto">
            <a:xfrm>
              <a:off x="4366" y="2950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0" name="Oval 16"/>
            <p:cNvSpPr>
              <a:spLocks noChangeArrowheads="1"/>
            </p:cNvSpPr>
            <p:nvPr/>
          </p:nvSpPr>
          <p:spPr bwMode="auto">
            <a:xfrm>
              <a:off x="4366" y="3046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41" name="AutoShape 17"/>
          <p:cNvSpPr>
            <a:spLocks noChangeArrowheads="1"/>
          </p:cNvSpPr>
          <p:nvPr/>
        </p:nvSpPr>
        <p:spPr bwMode="auto">
          <a:xfrm>
            <a:off x="3733800" y="1905000"/>
            <a:ext cx="4343400" cy="243840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3810000" y="25146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Node 102</a:t>
            </a:r>
          </a:p>
        </p:txBody>
      </p:sp>
      <p:pic>
        <p:nvPicPr>
          <p:cNvPr id="129043" name="Picture 19" descr="j02374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10001" y="2819400"/>
            <a:ext cx="1262063" cy="1455738"/>
          </a:xfrm>
          <a:prstGeom prst="rect">
            <a:avLst/>
          </a:prstGeom>
          <a:noFill/>
        </p:spPr>
      </p:pic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5105400" y="4572001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Gossip data stream</a:t>
            </a:r>
          </a:p>
        </p:txBody>
      </p:sp>
      <p:sp>
        <p:nvSpPr>
          <p:cNvPr id="129045" name="AutoShape 21"/>
          <p:cNvSpPr>
            <a:spLocks noChangeArrowheads="1"/>
          </p:cNvSpPr>
          <p:nvPr/>
        </p:nvSpPr>
        <p:spPr bwMode="auto">
          <a:xfrm>
            <a:off x="10210800" y="9144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AutoShape 22"/>
          <p:cNvSpPr>
            <a:spLocks noChangeArrowheads="1"/>
          </p:cNvSpPr>
          <p:nvPr/>
        </p:nvSpPr>
        <p:spPr bwMode="auto">
          <a:xfrm>
            <a:off x="8915400" y="36576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 flipV="1">
            <a:off x="7924800" y="1143000"/>
            <a:ext cx="2362200" cy="2209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7924800" y="3429000"/>
            <a:ext cx="9144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9049" name="AutoShape 25"/>
          <p:cNvSpPr>
            <a:spLocks noChangeArrowheads="1"/>
          </p:cNvSpPr>
          <p:nvPr/>
        </p:nvSpPr>
        <p:spPr bwMode="auto">
          <a:xfrm>
            <a:off x="6248400" y="1143000"/>
            <a:ext cx="4267200" cy="1371600"/>
          </a:xfrm>
          <a:prstGeom prst="cloudCallout">
            <a:avLst>
              <a:gd name="adj1" fmla="val -39287"/>
              <a:gd name="adj2" fmla="val 71065"/>
            </a:avLst>
          </a:prstGeom>
          <a:solidFill>
            <a:srgbClr val="C4E9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Hmm…Node 19 looks like a much better contact in affinity group 2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9829800" y="6858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175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9067800" y="33670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19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 rot="-690792">
            <a:off x="8305800" y="1295401"/>
            <a:ext cx="788988" cy="1204913"/>
            <a:chOff x="5040" y="1728"/>
            <a:chExt cx="497" cy="759"/>
          </a:xfrm>
        </p:grpSpPr>
        <p:sp>
          <p:nvSpPr>
            <p:cNvPr id="12905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5040" y="1728"/>
              <a:ext cx="497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auto">
            <a:xfrm>
              <a:off x="5068" y="1830"/>
              <a:ext cx="443" cy="443"/>
            </a:xfrm>
            <a:custGeom>
              <a:avLst/>
              <a:gdLst/>
              <a:ahLst/>
              <a:cxnLst>
                <a:cxn ang="0">
                  <a:pos x="665" y="262"/>
                </a:cxn>
                <a:cxn ang="0">
                  <a:pos x="768" y="0"/>
                </a:cxn>
                <a:cxn ang="0">
                  <a:pos x="788" y="281"/>
                </a:cxn>
                <a:cxn ang="0">
                  <a:pos x="969" y="66"/>
                </a:cxn>
                <a:cxn ang="0">
                  <a:pos x="901" y="339"/>
                </a:cxn>
                <a:cxn ang="0">
                  <a:pos x="1140" y="190"/>
                </a:cxn>
                <a:cxn ang="0">
                  <a:pos x="990" y="428"/>
                </a:cxn>
                <a:cxn ang="0">
                  <a:pos x="1262" y="360"/>
                </a:cxn>
                <a:cxn ang="0">
                  <a:pos x="1047" y="541"/>
                </a:cxn>
                <a:cxn ang="0">
                  <a:pos x="1328" y="560"/>
                </a:cxn>
                <a:cxn ang="0">
                  <a:pos x="1068" y="666"/>
                </a:cxn>
                <a:cxn ang="0">
                  <a:pos x="1328" y="770"/>
                </a:cxn>
                <a:cxn ang="0">
                  <a:pos x="1047" y="790"/>
                </a:cxn>
                <a:cxn ang="0">
                  <a:pos x="1262" y="970"/>
                </a:cxn>
                <a:cxn ang="0">
                  <a:pos x="990" y="902"/>
                </a:cxn>
                <a:cxn ang="0">
                  <a:pos x="1140" y="1141"/>
                </a:cxn>
                <a:cxn ang="0">
                  <a:pos x="901" y="992"/>
                </a:cxn>
                <a:cxn ang="0">
                  <a:pos x="969" y="1265"/>
                </a:cxn>
                <a:cxn ang="0">
                  <a:pos x="788" y="1049"/>
                </a:cxn>
                <a:cxn ang="0">
                  <a:pos x="768" y="1329"/>
                </a:cxn>
                <a:cxn ang="0">
                  <a:pos x="665" y="1069"/>
                </a:cxn>
                <a:cxn ang="0">
                  <a:pos x="559" y="1329"/>
                </a:cxn>
                <a:cxn ang="0">
                  <a:pos x="540" y="1049"/>
                </a:cxn>
                <a:cxn ang="0">
                  <a:pos x="359" y="1265"/>
                </a:cxn>
                <a:cxn ang="0">
                  <a:pos x="428" y="992"/>
                </a:cxn>
                <a:cxn ang="0">
                  <a:pos x="188" y="1141"/>
                </a:cxn>
                <a:cxn ang="0">
                  <a:pos x="338" y="902"/>
                </a:cxn>
                <a:cxn ang="0">
                  <a:pos x="65" y="970"/>
                </a:cxn>
                <a:cxn ang="0">
                  <a:pos x="281" y="790"/>
                </a:cxn>
                <a:cxn ang="0">
                  <a:pos x="0" y="770"/>
                </a:cxn>
                <a:cxn ang="0">
                  <a:pos x="260" y="666"/>
                </a:cxn>
                <a:cxn ang="0">
                  <a:pos x="0" y="560"/>
                </a:cxn>
                <a:cxn ang="0">
                  <a:pos x="281" y="541"/>
                </a:cxn>
                <a:cxn ang="0">
                  <a:pos x="65" y="360"/>
                </a:cxn>
                <a:cxn ang="0">
                  <a:pos x="338" y="428"/>
                </a:cxn>
                <a:cxn ang="0">
                  <a:pos x="188" y="190"/>
                </a:cxn>
                <a:cxn ang="0">
                  <a:pos x="428" y="339"/>
                </a:cxn>
                <a:cxn ang="0">
                  <a:pos x="359" y="66"/>
                </a:cxn>
                <a:cxn ang="0">
                  <a:pos x="540" y="281"/>
                </a:cxn>
                <a:cxn ang="0">
                  <a:pos x="559" y="0"/>
                </a:cxn>
                <a:cxn ang="0">
                  <a:pos x="665" y="262"/>
                </a:cxn>
              </a:cxnLst>
              <a:rect l="0" t="0" r="r" b="b"/>
              <a:pathLst>
                <a:path w="1328" h="1329">
                  <a:moveTo>
                    <a:pt x="665" y="262"/>
                  </a:moveTo>
                  <a:lnTo>
                    <a:pt x="768" y="0"/>
                  </a:lnTo>
                  <a:lnTo>
                    <a:pt x="788" y="281"/>
                  </a:lnTo>
                  <a:lnTo>
                    <a:pt x="969" y="66"/>
                  </a:lnTo>
                  <a:lnTo>
                    <a:pt x="901" y="339"/>
                  </a:lnTo>
                  <a:lnTo>
                    <a:pt x="1140" y="190"/>
                  </a:lnTo>
                  <a:lnTo>
                    <a:pt x="990" y="428"/>
                  </a:lnTo>
                  <a:lnTo>
                    <a:pt x="1262" y="360"/>
                  </a:lnTo>
                  <a:lnTo>
                    <a:pt x="1047" y="541"/>
                  </a:lnTo>
                  <a:lnTo>
                    <a:pt x="1328" y="560"/>
                  </a:lnTo>
                  <a:lnTo>
                    <a:pt x="1068" y="666"/>
                  </a:lnTo>
                  <a:lnTo>
                    <a:pt x="1328" y="770"/>
                  </a:lnTo>
                  <a:lnTo>
                    <a:pt x="1047" y="790"/>
                  </a:lnTo>
                  <a:lnTo>
                    <a:pt x="1262" y="970"/>
                  </a:lnTo>
                  <a:lnTo>
                    <a:pt x="990" y="902"/>
                  </a:lnTo>
                  <a:lnTo>
                    <a:pt x="1140" y="1141"/>
                  </a:lnTo>
                  <a:lnTo>
                    <a:pt x="901" y="992"/>
                  </a:lnTo>
                  <a:lnTo>
                    <a:pt x="969" y="1265"/>
                  </a:lnTo>
                  <a:lnTo>
                    <a:pt x="788" y="1049"/>
                  </a:lnTo>
                  <a:lnTo>
                    <a:pt x="768" y="1329"/>
                  </a:lnTo>
                  <a:lnTo>
                    <a:pt x="665" y="1069"/>
                  </a:lnTo>
                  <a:lnTo>
                    <a:pt x="559" y="1329"/>
                  </a:lnTo>
                  <a:lnTo>
                    <a:pt x="540" y="1049"/>
                  </a:lnTo>
                  <a:lnTo>
                    <a:pt x="359" y="1265"/>
                  </a:lnTo>
                  <a:lnTo>
                    <a:pt x="428" y="992"/>
                  </a:lnTo>
                  <a:lnTo>
                    <a:pt x="188" y="1141"/>
                  </a:lnTo>
                  <a:lnTo>
                    <a:pt x="338" y="902"/>
                  </a:lnTo>
                  <a:lnTo>
                    <a:pt x="65" y="970"/>
                  </a:lnTo>
                  <a:lnTo>
                    <a:pt x="281" y="790"/>
                  </a:lnTo>
                  <a:lnTo>
                    <a:pt x="0" y="770"/>
                  </a:lnTo>
                  <a:lnTo>
                    <a:pt x="260" y="666"/>
                  </a:lnTo>
                  <a:lnTo>
                    <a:pt x="0" y="560"/>
                  </a:lnTo>
                  <a:lnTo>
                    <a:pt x="281" y="541"/>
                  </a:lnTo>
                  <a:lnTo>
                    <a:pt x="65" y="360"/>
                  </a:lnTo>
                  <a:lnTo>
                    <a:pt x="338" y="428"/>
                  </a:lnTo>
                  <a:lnTo>
                    <a:pt x="188" y="190"/>
                  </a:lnTo>
                  <a:lnTo>
                    <a:pt x="428" y="339"/>
                  </a:lnTo>
                  <a:lnTo>
                    <a:pt x="359" y="66"/>
                  </a:lnTo>
                  <a:lnTo>
                    <a:pt x="540" y="281"/>
                  </a:lnTo>
                  <a:lnTo>
                    <a:pt x="559" y="0"/>
                  </a:lnTo>
                  <a:lnTo>
                    <a:pt x="665" y="262"/>
                  </a:lnTo>
                  <a:close/>
                </a:path>
              </a:pathLst>
            </a:custGeom>
            <a:solidFill>
              <a:srgbClr val="C1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auto">
            <a:xfrm>
              <a:off x="5084" y="1741"/>
              <a:ext cx="417" cy="652"/>
            </a:xfrm>
            <a:custGeom>
              <a:avLst/>
              <a:gdLst/>
              <a:ahLst/>
              <a:cxnLst>
                <a:cxn ang="0">
                  <a:pos x="286" y="608"/>
                </a:cxn>
                <a:cxn ang="0">
                  <a:pos x="186" y="819"/>
                </a:cxn>
                <a:cxn ang="0">
                  <a:pos x="125" y="948"/>
                </a:cxn>
                <a:cxn ang="0">
                  <a:pos x="91" y="1020"/>
                </a:cxn>
                <a:cxn ang="0">
                  <a:pos x="68" y="1059"/>
                </a:cxn>
                <a:cxn ang="0">
                  <a:pos x="33" y="1106"/>
                </a:cxn>
                <a:cxn ang="0">
                  <a:pos x="3" y="1197"/>
                </a:cxn>
                <a:cxn ang="0">
                  <a:pos x="2" y="1270"/>
                </a:cxn>
                <a:cxn ang="0">
                  <a:pos x="34" y="1366"/>
                </a:cxn>
                <a:cxn ang="0">
                  <a:pos x="117" y="1588"/>
                </a:cxn>
                <a:cxn ang="0">
                  <a:pos x="165" y="1717"/>
                </a:cxn>
                <a:cxn ang="0">
                  <a:pos x="570" y="1939"/>
                </a:cxn>
                <a:cxn ang="0">
                  <a:pos x="606" y="1949"/>
                </a:cxn>
                <a:cxn ang="0">
                  <a:pos x="657" y="1957"/>
                </a:cxn>
                <a:cxn ang="0">
                  <a:pos x="712" y="1953"/>
                </a:cxn>
                <a:cxn ang="0">
                  <a:pos x="756" y="1929"/>
                </a:cxn>
                <a:cxn ang="0">
                  <a:pos x="764" y="1838"/>
                </a:cxn>
                <a:cxn ang="0">
                  <a:pos x="999" y="1903"/>
                </a:cxn>
                <a:cxn ang="0">
                  <a:pos x="1022" y="1851"/>
                </a:cxn>
                <a:cxn ang="0">
                  <a:pos x="1014" y="1773"/>
                </a:cxn>
                <a:cxn ang="0">
                  <a:pos x="1223" y="1757"/>
                </a:cxn>
                <a:cxn ang="0">
                  <a:pos x="1208" y="1648"/>
                </a:cxn>
                <a:cxn ang="0">
                  <a:pos x="1155" y="1600"/>
                </a:cxn>
                <a:cxn ang="0">
                  <a:pos x="1098" y="1578"/>
                </a:cxn>
                <a:cxn ang="0">
                  <a:pos x="1208" y="1454"/>
                </a:cxn>
                <a:cxn ang="0">
                  <a:pos x="1243" y="1399"/>
                </a:cxn>
                <a:cxn ang="0">
                  <a:pos x="1203" y="1361"/>
                </a:cxn>
                <a:cxn ang="0">
                  <a:pos x="1139" y="1346"/>
                </a:cxn>
                <a:cxn ang="0">
                  <a:pos x="1095" y="1358"/>
                </a:cxn>
                <a:cxn ang="0">
                  <a:pos x="1045" y="1374"/>
                </a:cxn>
                <a:cxn ang="0">
                  <a:pos x="994" y="1391"/>
                </a:cxn>
                <a:cxn ang="0">
                  <a:pos x="954" y="1406"/>
                </a:cxn>
                <a:cxn ang="0">
                  <a:pos x="932" y="1414"/>
                </a:cxn>
                <a:cxn ang="0">
                  <a:pos x="919" y="1405"/>
                </a:cxn>
                <a:cxn ang="0">
                  <a:pos x="872" y="1368"/>
                </a:cxn>
                <a:cxn ang="0">
                  <a:pos x="819" y="1333"/>
                </a:cxn>
                <a:cxn ang="0">
                  <a:pos x="827" y="1289"/>
                </a:cxn>
                <a:cxn ang="0">
                  <a:pos x="843" y="1195"/>
                </a:cxn>
                <a:cxn ang="0">
                  <a:pos x="865" y="1103"/>
                </a:cxn>
                <a:cxn ang="0">
                  <a:pos x="937" y="954"/>
                </a:cxn>
                <a:cxn ang="0">
                  <a:pos x="998" y="791"/>
                </a:cxn>
                <a:cxn ang="0">
                  <a:pos x="986" y="654"/>
                </a:cxn>
                <a:cxn ang="0">
                  <a:pos x="959" y="505"/>
                </a:cxn>
                <a:cxn ang="0">
                  <a:pos x="945" y="433"/>
                </a:cxn>
                <a:cxn ang="0">
                  <a:pos x="381" y="411"/>
                </a:cxn>
              </a:cxnLst>
              <a:rect l="0" t="0" r="r" b="b"/>
              <a:pathLst>
                <a:path w="1251" h="1957">
                  <a:moveTo>
                    <a:pt x="381" y="411"/>
                  </a:moveTo>
                  <a:lnTo>
                    <a:pt x="330" y="516"/>
                  </a:lnTo>
                  <a:lnTo>
                    <a:pt x="286" y="608"/>
                  </a:lnTo>
                  <a:lnTo>
                    <a:pt x="247" y="688"/>
                  </a:lnTo>
                  <a:lnTo>
                    <a:pt x="213" y="758"/>
                  </a:lnTo>
                  <a:lnTo>
                    <a:pt x="186" y="819"/>
                  </a:lnTo>
                  <a:lnTo>
                    <a:pt x="162" y="870"/>
                  </a:lnTo>
                  <a:lnTo>
                    <a:pt x="142" y="912"/>
                  </a:lnTo>
                  <a:lnTo>
                    <a:pt x="125" y="948"/>
                  </a:lnTo>
                  <a:lnTo>
                    <a:pt x="111" y="978"/>
                  </a:lnTo>
                  <a:lnTo>
                    <a:pt x="100" y="1001"/>
                  </a:lnTo>
                  <a:lnTo>
                    <a:pt x="91" y="1020"/>
                  </a:lnTo>
                  <a:lnTo>
                    <a:pt x="83" y="1036"/>
                  </a:lnTo>
                  <a:lnTo>
                    <a:pt x="76" y="1049"/>
                  </a:lnTo>
                  <a:lnTo>
                    <a:pt x="68" y="1059"/>
                  </a:lnTo>
                  <a:lnTo>
                    <a:pt x="61" y="1070"/>
                  </a:lnTo>
                  <a:lnTo>
                    <a:pt x="53" y="1079"/>
                  </a:lnTo>
                  <a:lnTo>
                    <a:pt x="33" y="1106"/>
                  </a:lnTo>
                  <a:lnTo>
                    <a:pt x="18" y="1136"/>
                  </a:lnTo>
                  <a:lnTo>
                    <a:pt x="9" y="1166"/>
                  </a:lnTo>
                  <a:lnTo>
                    <a:pt x="3" y="1197"/>
                  </a:lnTo>
                  <a:lnTo>
                    <a:pt x="0" y="1224"/>
                  </a:lnTo>
                  <a:lnTo>
                    <a:pt x="1" y="1250"/>
                  </a:lnTo>
                  <a:lnTo>
                    <a:pt x="2" y="1270"/>
                  </a:lnTo>
                  <a:lnTo>
                    <a:pt x="6" y="1285"/>
                  </a:lnTo>
                  <a:lnTo>
                    <a:pt x="15" y="1313"/>
                  </a:lnTo>
                  <a:lnTo>
                    <a:pt x="34" y="1366"/>
                  </a:lnTo>
                  <a:lnTo>
                    <a:pt x="60" y="1436"/>
                  </a:lnTo>
                  <a:lnTo>
                    <a:pt x="88" y="1513"/>
                  </a:lnTo>
                  <a:lnTo>
                    <a:pt x="117" y="1588"/>
                  </a:lnTo>
                  <a:lnTo>
                    <a:pt x="141" y="1654"/>
                  </a:lnTo>
                  <a:lnTo>
                    <a:pt x="158" y="1700"/>
                  </a:lnTo>
                  <a:lnTo>
                    <a:pt x="165" y="1717"/>
                  </a:lnTo>
                  <a:lnTo>
                    <a:pt x="562" y="1937"/>
                  </a:lnTo>
                  <a:lnTo>
                    <a:pt x="564" y="1938"/>
                  </a:lnTo>
                  <a:lnTo>
                    <a:pt x="570" y="1939"/>
                  </a:lnTo>
                  <a:lnTo>
                    <a:pt x="579" y="1943"/>
                  </a:lnTo>
                  <a:lnTo>
                    <a:pt x="592" y="1945"/>
                  </a:lnTo>
                  <a:lnTo>
                    <a:pt x="606" y="1949"/>
                  </a:lnTo>
                  <a:lnTo>
                    <a:pt x="622" y="1952"/>
                  </a:lnTo>
                  <a:lnTo>
                    <a:pt x="639" y="1954"/>
                  </a:lnTo>
                  <a:lnTo>
                    <a:pt x="657" y="1957"/>
                  </a:lnTo>
                  <a:lnTo>
                    <a:pt x="676" y="1957"/>
                  </a:lnTo>
                  <a:lnTo>
                    <a:pt x="694" y="1956"/>
                  </a:lnTo>
                  <a:lnTo>
                    <a:pt x="712" y="1953"/>
                  </a:lnTo>
                  <a:lnTo>
                    <a:pt x="728" y="1947"/>
                  </a:lnTo>
                  <a:lnTo>
                    <a:pt x="743" y="1941"/>
                  </a:lnTo>
                  <a:lnTo>
                    <a:pt x="756" y="1929"/>
                  </a:lnTo>
                  <a:lnTo>
                    <a:pt x="765" y="1915"/>
                  </a:lnTo>
                  <a:lnTo>
                    <a:pt x="772" y="1898"/>
                  </a:lnTo>
                  <a:lnTo>
                    <a:pt x="764" y="1838"/>
                  </a:lnTo>
                  <a:lnTo>
                    <a:pt x="867" y="1876"/>
                  </a:lnTo>
                  <a:lnTo>
                    <a:pt x="997" y="1907"/>
                  </a:lnTo>
                  <a:lnTo>
                    <a:pt x="999" y="1903"/>
                  </a:lnTo>
                  <a:lnTo>
                    <a:pt x="1006" y="1891"/>
                  </a:lnTo>
                  <a:lnTo>
                    <a:pt x="1015" y="1874"/>
                  </a:lnTo>
                  <a:lnTo>
                    <a:pt x="1022" y="1851"/>
                  </a:lnTo>
                  <a:lnTo>
                    <a:pt x="1025" y="1827"/>
                  </a:lnTo>
                  <a:lnTo>
                    <a:pt x="1024" y="1799"/>
                  </a:lnTo>
                  <a:lnTo>
                    <a:pt x="1014" y="1773"/>
                  </a:lnTo>
                  <a:lnTo>
                    <a:pt x="992" y="1748"/>
                  </a:lnTo>
                  <a:lnTo>
                    <a:pt x="1220" y="1768"/>
                  </a:lnTo>
                  <a:lnTo>
                    <a:pt x="1223" y="1757"/>
                  </a:lnTo>
                  <a:lnTo>
                    <a:pt x="1225" y="1729"/>
                  </a:lnTo>
                  <a:lnTo>
                    <a:pt x="1223" y="1690"/>
                  </a:lnTo>
                  <a:lnTo>
                    <a:pt x="1208" y="1648"/>
                  </a:lnTo>
                  <a:lnTo>
                    <a:pt x="1194" y="1628"/>
                  </a:lnTo>
                  <a:lnTo>
                    <a:pt x="1176" y="1612"/>
                  </a:lnTo>
                  <a:lnTo>
                    <a:pt x="1155" y="1600"/>
                  </a:lnTo>
                  <a:lnTo>
                    <a:pt x="1134" y="1591"/>
                  </a:lnTo>
                  <a:lnTo>
                    <a:pt x="1115" y="1583"/>
                  </a:lnTo>
                  <a:lnTo>
                    <a:pt x="1098" y="1578"/>
                  </a:lnTo>
                  <a:lnTo>
                    <a:pt x="1087" y="1576"/>
                  </a:lnTo>
                  <a:lnTo>
                    <a:pt x="1083" y="1574"/>
                  </a:lnTo>
                  <a:lnTo>
                    <a:pt x="1208" y="1454"/>
                  </a:lnTo>
                  <a:lnTo>
                    <a:pt x="1251" y="1410"/>
                  </a:lnTo>
                  <a:lnTo>
                    <a:pt x="1249" y="1407"/>
                  </a:lnTo>
                  <a:lnTo>
                    <a:pt x="1243" y="1399"/>
                  </a:lnTo>
                  <a:lnTo>
                    <a:pt x="1233" y="1386"/>
                  </a:lnTo>
                  <a:lnTo>
                    <a:pt x="1219" y="1374"/>
                  </a:lnTo>
                  <a:lnTo>
                    <a:pt x="1203" y="1361"/>
                  </a:lnTo>
                  <a:lnTo>
                    <a:pt x="1184" y="1351"/>
                  </a:lnTo>
                  <a:lnTo>
                    <a:pt x="1162" y="1345"/>
                  </a:lnTo>
                  <a:lnTo>
                    <a:pt x="1139" y="1346"/>
                  </a:lnTo>
                  <a:lnTo>
                    <a:pt x="1126" y="1348"/>
                  </a:lnTo>
                  <a:lnTo>
                    <a:pt x="1111" y="1353"/>
                  </a:lnTo>
                  <a:lnTo>
                    <a:pt x="1095" y="1358"/>
                  </a:lnTo>
                  <a:lnTo>
                    <a:pt x="1079" y="1362"/>
                  </a:lnTo>
                  <a:lnTo>
                    <a:pt x="1062" y="1368"/>
                  </a:lnTo>
                  <a:lnTo>
                    <a:pt x="1045" y="1374"/>
                  </a:lnTo>
                  <a:lnTo>
                    <a:pt x="1028" y="1379"/>
                  </a:lnTo>
                  <a:lnTo>
                    <a:pt x="1010" y="1385"/>
                  </a:lnTo>
                  <a:lnTo>
                    <a:pt x="994" y="1391"/>
                  </a:lnTo>
                  <a:lnTo>
                    <a:pt x="980" y="1397"/>
                  </a:lnTo>
                  <a:lnTo>
                    <a:pt x="966" y="1401"/>
                  </a:lnTo>
                  <a:lnTo>
                    <a:pt x="954" y="1406"/>
                  </a:lnTo>
                  <a:lnTo>
                    <a:pt x="945" y="1409"/>
                  </a:lnTo>
                  <a:lnTo>
                    <a:pt x="937" y="1413"/>
                  </a:lnTo>
                  <a:lnTo>
                    <a:pt x="932" y="1414"/>
                  </a:lnTo>
                  <a:lnTo>
                    <a:pt x="931" y="1415"/>
                  </a:lnTo>
                  <a:lnTo>
                    <a:pt x="928" y="1413"/>
                  </a:lnTo>
                  <a:lnTo>
                    <a:pt x="919" y="1405"/>
                  </a:lnTo>
                  <a:lnTo>
                    <a:pt x="906" y="1394"/>
                  </a:lnTo>
                  <a:lnTo>
                    <a:pt x="890" y="1382"/>
                  </a:lnTo>
                  <a:lnTo>
                    <a:pt x="872" y="1368"/>
                  </a:lnTo>
                  <a:lnTo>
                    <a:pt x="853" y="1355"/>
                  </a:lnTo>
                  <a:lnTo>
                    <a:pt x="835" y="1343"/>
                  </a:lnTo>
                  <a:lnTo>
                    <a:pt x="819" y="1333"/>
                  </a:lnTo>
                  <a:lnTo>
                    <a:pt x="820" y="1328"/>
                  </a:lnTo>
                  <a:lnTo>
                    <a:pt x="822" y="1312"/>
                  </a:lnTo>
                  <a:lnTo>
                    <a:pt x="827" y="1289"/>
                  </a:lnTo>
                  <a:lnTo>
                    <a:pt x="832" y="1260"/>
                  </a:lnTo>
                  <a:lnTo>
                    <a:pt x="837" y="1228"/>
                  </a:lnTo>
                  <a:lnTo>
                    <a:pt x="843" y="1195"/>
                  </a:lnTo>
                  <a:lnTo>
                    <a:pt x="849" y="1164"/>
                  </a:lnTo>
                  <a:lnTo>
                    <a:pt x="855" y="1135"/>
                  </a:lnTo>
                  <a:lnTo>
                    <a:pt x="865" y="1103"/>
                  </a:lnTo>
                  <a:lnTo>
                    <a:pt x="884" y="1059"/>
                  </a:lnTo>
                  <a:lnTo>
                    <a:pt x="910" y="1009"/>
                  </a:lnTo>
                  <a:lnTo>
                    <a:pt x="937" y="954"/>
                  </a:lnTo>
                  <a:lnTo>
                    <a:pt x="963" y="896"/>
                  </a:lnTo>
                  <a:lnTo>
                    <a:pt x="985" y="841"/>
                  </a:lnTo>
                  <a:lnTo>
                    <a:pt x="998" y="791"/>
                  </a:lnTo>
                  <a:lnTo>
                    <a:pt x="1000" y="747"/>
                  </a:lnTo>
                  <a:lnTo>
                    <a:pt x="994" y="703"/>
                  </a:lnTo>
                  <a:lnTo>
                    <a:pt x="986" y="654"/>
                  </a:lnTo>
                  <a:lnTo>
                    <a:pt x="977" y="602"/>
                  </a:lnTo>
                  <a:lnTo>
                    <a:pt x="968" y="551"/>
                  </a:lnTo>
                  <a:lnTo>
                    <a:pt x="959" y="505"/>
                  </a:lnTo>
                  <a:lnTo>
                    <a:pt x="952" y="467"/>
                  </a:lnTo>
                  <a:lnTo>
                    <a:pt x="947" y="442"/>
                  </a:lnTo>
                  <a:lnTo>
                    <a:pt x="945" y="433"/>
                  </a:lnTo>
                  <a:lnTo>
                    <a:pt x="1125" y="0"/>
                  </a:lnTo>
                  <a:lnTo>
                    <a:pt x="484" y="4"/>
                  </a:lnTo>
                  <a:lnTo>
                    <a:pt x="381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auto">
            <a:xfrm>
              <a:off x="5103" y="1742"/>
              <a:ext cx="378" cy="618"/>
            </a:xfrm>
            <a:custGeom>
              <a:avLst/>
              <a:gdLst/>
              <a:ahLst/>
              <a:cxnLst>
                <a:cxn ang="0">
                  <a:pos x="448" y="103"/>
                </a:cxn>
                <a:cxn ang="0">
                  <a:pos x="414" y="287"/>
                </a:cxn>
                <a:cxn ang="0">
                  <a:pos x="388" y="407"/>
                </a:cxn>
                <a:cxn ang="0">
                  <a:pos x="365" y="450"/>
                </a:cxn>
                <a:cxn ang="0">
                  <a:pos x="316" y="544"/>
                </a:cxn>
                <a:cxn ang="0">
                  <a:pos x="256" y="660"/>
                </a:cxn>
                <a:cxn ang="0">
                  <a:pos x="203" y="767"/>
                </a:cxn>
                <a:cxn ang="0">
                  <a:pos x="171" y="835"/>
                </a:cxn>
                <a:cxn ang="0">
                  <a:pos x="147" y="892"/>
                </a:cxn>
                <a:cxn ang="0">
                  <a:pos x="84" y="1028"/>
                </a:cxn>
                <a:cxn ang="0">
                  <a:pos x="47" y="1105"/>
                </a:cxn>
                <a:cxn ang="0">
                  <a:pos x="28" y="1149"/>
                </a:cxn>
                <a:cxn ang="0">
                  <a:pos x="3" y="1235"/>
                </a:cxn>
                <a:cxn ang="0">
                  <a:pos x="16" y="1310"/>
                </a:cxn>
                <a:cxn ang="0">
                  <a:pos x="74" y="1487"/>
                </a:cxn>
                <a:cxn ang="0">
                  <a:pos x="124" y="1652"/>
                </a:cxn>
                <a:cxn ang="0">
                  <a:pos x="154" y="1686"/>
                </a:cxn>
                <a:cxn ang="0">
                  <a:pos x="229" y="1721"/>
                </a:cxn>
                <a:cxn ang="0">
                  <a:pos x="272" y="1739"/>
                </a:cxn>
                <a:cxn ang="0">
                  <a:pos x="330" y="1748"/>
                </a:cxn>
                <a:cxn ang="0">
                  <a:pos x="468" y="1771"/>
                </a:cxn>
                <a:cxn ang="0">
                  <a:pos x="642" y="1801"/>
                </a:cxn>
                <a:cxn ang="0">
                  <a:pos x="801" y="1830"/>
                </a:cxn>
                <a:cxn ang="0">
                  <a:pos x="898" y="1851"/>
                </a:cxn>
                <a:cxn ang="0">
                  <a:pos x="917" y="1828"/>
                </a:cxn>
                <a:cxn ang="0">
                  <a:pos x="913" y="1778"/>
                </a:cxn>
                <a:cxn ang="0">
                  <a:pos x="892" y="1743"/>
                </a:cxn>
                <a:cxn ang="0">
                  <a:pos x="863" y="1715"/>
                </a:cxn>
                <a:cxn ang="0">
                  <a:pos x="831" y="1684"/>
                </a:cxn>
                <a:cxn ang="0">
                  <a:pos x="979" y="1700"/>
                </a:cxn>
                <a:cxn ang="0">
                  <a:pos x="1120" y="1713"/>
                </a:cxn>
                <a:cxn ang="0">
                  <a:pos x="1123" y="1675"/>
                </a:cxn>
                <a:cxn ang="0">
                  <a:pos x="1099" y="1631"/>
                </a:cxn>
                <a:cxn ang="0">
                  <a:pos x="1035" y="1608"/>
                </a:cxn>
                <a:cxn ang="0">
                  <a:pos x="973" y="1604"/>
                </a:cxn>
                <a:cxn ang="0">
                  <a:pos x="871" y="1553"/>
                </a:cxn>
                <a:cxn ang="0">
                  <a:pos x="1134" y="1414"/>
                </a:cxn>
                <a:cxn ang="0">
                  <a:pos x="1126" y="1408"/>
                </a:cxn>
                <a:cxn ang="0">
                  <a:pos x="1107" y="1396"/>
                </a:cxn>
                <a:cxn ang="0">
                  <a:pos x="1073" y="1389"/>
                </a:cxn>
                <a:cxn ang="0">
                  <a:pos x="1021" y="1393"/>
                </a:cxn>
                <a:cxn ang="0">
                  <a:pos x="948" y="1416"/>
                </a:cxn>
                <a:cxn ang="0">
                  <a:pos x="905" y="1351"/>
                </a:cxn>
                <a:cxn ang="0">
                  <a:pos x="835" y="1241"/>
                </a:cxn>
                <a:cxn ang="0">
                  <a:pos x="818" y="1155"/>
                </a:cxn>
                <a:cxn ang="0">
                  <a:pos x="835" y="962"/>
                </a:cxn>
                <a:cxn ang="0">
                  <a:pos x="846" y="906"/>
                </a:cxn>
                <a:cxn ang="0">
                  <a:pos x="865" y="803"/>
                </a:cxn>
                <a:cxn ang="0">
                  <a:pos x="877" y="736"/>
                </a:cxn>
                <a:cxn ang="0">
                  <a:pos x="866" y="619"/>
                </a:cxn>
                <a:cxn ang="0">
                  <a:pos x="836" y="479"/>
                </a:cxn>
                <a:cxn ang="0">
                  <a:pos x="840" y="393"/>
                </a:cxn>
                <a:cxn ang="0">
                  <a:pos x="457" y="49"/>
                </a:cxn>
              </a:cxnLst>
              <a:rect l="0" t="0" r="r" b="b"/>
              <a:pathLst>
                <a:path w="1134" h="1855">
                  <a:moveTo>
                    <a:pt x="457" y="49"/>
                  </a:moveTo>
                  <a:lnTo>
                    <a:pt x="455" y="64"/>
                  </a:lnTo>
                  <a:lnTo>
                    <a:pt x="448" y="103"/>
                  </a:lnTo>
                  <a:lnTo>
                    <a:pt x="437" y="159"/>
                  </a:lnTo>
                  <a:lnTo>
                    <a:pt x="426" y="222"/>
                  </a:lnTo>
                  <a:lnTo>
                    <a:pt x="414" y="287"/>
                  </a:lnTo>
                  <a:lnTo>
                    <a:pt x="403" y="345"/>
                  </a:lnTo>
                  <a:lnTo>
                    <a:pt x="394" y="387"/>
                  </a:lnTo>
                  <a:lnTo>
                    <a:pt x="388" y="407"/>
                  </a:lnTo>
                  <a:lnTo>
                    <a:pt x="385" y="414"/>
                  </a:lnTo>
                  <a:lnTo>
                    <a:pt x="377" y="429"/>
                  </a:lnTo>
                  <a:lnTo>
                    <a:pt x="365" y="450"/>
                  </a:lnTo>
                  <a:lnTo>
                    <a:pt x="351" y="477"/>
                  </a:lnTo>
                  <a:lnTo>
                    <a:pt x="334" y="509"/>
                  </a:lnTo>
                  <a:lnTo>
                    <a:pt x="316" y="544"/>
                  </a:lnTo>
                  <a:lnTo>
                    <a:pt x="296" y="582"/>
                  </a:lnTo>
                  <a:lnTo>
                    <a:pt x="277" y="621"/>
                  </a:lnTo>
                  <a:lnTo>
                    <a:pt x="256" y="660"/>
                  </a:lnTo>
                  <a:lnTo>
                    <a:pt x="238" y="698"/>
                  </a:lnTo>
                  <a:lnTo>
                    <a:pt x="219" y="735"/>
                  </a:lnTo>
                  <a:lnTo>
                    <a:pt x="203" y="767"/>
                  </a:lnTo>
                  <a:lnTo>
                    <a:pt x="190" y="796"/>
                  </a:lnTo>
                  <a:lnTo>
                    <a:pt x="178" y="819"/>
                  </a:lnTo>
                  <a:lnTo>
                    <a:pt x="171" y="835"/>
                  </a:lnTo>
                  <a:lnTo>
                    <a:pt x="168" y="843"/>
                  </a:lnTo>
                  <a:lnTo>
                    <a:pt x="162" y="860"/>
                  </a:lnTo>
                  <a:lnTo>
                    <a:pt x="147" y="892"/>
                  </a:lnTo>
                  <a:lnTo>
                    <a:pt x="128" y="935"/>
                  </a:lnTo>
                  <a:lnTo>
                    <a:pt x="106" y="982"/>
                  </a:lnTo>
                  <a:lnTo>
                    <a:pt x="84" y="1028"/>
                  </a:lnTo>
                  <a:lnTo>
                    <a:pt x="66" y="1067"/>
                  </a:lnTo>
                  <a:lnTo>
                    <a:pt x="52" y="1094"/>
                  </a:lnTo>
                  <a:lnTo>
                    <a:pt x="47" y="1105"/>
                  </a:lnTo>
                  <a:lnTo>
                    <a:pt x="45" y="1110"/>
                  </a:lnTo>
                  <a:lnTo>
                    <a:pt x="38" y="1126"/>
                  </a:lnTo>
                  <a:lnTo>
                    <a:pt x="28" y="1149"/>
                  </a:lnTo>
                  <a:lnTo>
                    <a:pt x="18" y="1177"/>
                  </a:lnTo>
                  <a:lnTo>
                    <a:pt x="8" y="1207"/>
                  </a:lnTo>
                  <a:lnTo>
                    <a:pt x="3" y="1235"/>
                  </a:lnTo>
                  <a:lnTo>
                    <a:pt x="0" y="1262"/>
                  </a:lnTo>
                  <a:lnTo>
                    <a:pt x="5" y="1281"/>
                  </a:lnTo>
                  <a:lnTo>
                    <a:pt x="16" y="1310"/>
                  </a:lnTo>
                  <a:lnTo>
                    <a:pt x="33" y="1358"/>
                  </a:lnTo>
                  <a:lnTo>
                    <a:pt x="52" y="1420"/>
                  </a:lnTo>
                  <a:lnTo>
                    <a:pt x="74" y="1487"/>
                  </a:lnTo>
                  <a:lnTo>
                    <a:pt x="94" y="1552"/>
                  </a:lnTo>
                  <a:lnTo>
                    <a:pt x="112" y="1610"/>
                  </a:lnTo>
                  <a:lnTo>
                    <a:pt x="124" y="1652"/>
                  </a:lnTo>
                  <a:lnTo>
                    <a:pt x="130" y="1670"/>
                  </a:lnTo>
                  <a:lnTo>
                    <a:pt x="137" y="1677"/>
                  </a:lnTo>
                  <a:lnTo>
                    <a:pt x="154" y="1686"/>
                  </a:lnTo>
                  <a:lnTo>
                    <a:pt x="177" y="1698"/>
                  </a:lnTo>
                  <a:lnTo>
                    <a:pt x="202" y="1709"/>
                  </a:lnTo>
                  <a:lnTo>
                    <a:pt x="229" y="1721"/>
                  </a:lnTo>
                  <a:lnTo>
                    <a:pt x="250" y="1730"/>
                  </a:lnTo>
                  <a:lnTo>
                    <a:pt x="266" y="1737"/>
                  </a:lnTo>
                  <a:lnTo>
                    <a:pt x="272" y="1739"/>
                  </a:lnTo>
                  <a:lnTo>
                    <a:pt x="279" y="1740"/>
                  </a:lnTo>
                  <a:lnTo>
                    <a:pt x="299" y="1744"/>
                  </a:lnTo>
                  <a:lnTo>
                    <a:pt x="330" y="1748"/>
                  </a:lnTo>
                  <a:lnTo>
                    <a:pt x="369" y="1755"/>
                  </a:lnTo>
                  <a:lnTo>
                    <a:pt x="416" y="1762"/>
                  </a:lnTo>
                  <a:lnTo>
                    <a:pt x="468" y="1771"/>
                  </a:lnTo>
                  <a:lnTo>
                    <a:pt x="525" y="1781"/>
                  </a:lnTo>
                  <a:lnTo>
                    <a:pt x="583" y="1791"/>
                  </a:lnTo>
                  <a:lnTo>
                    <a:pt x="642" y="1801"/>
                  </a:lnTo>
                  <a:lnTo>
                    <a:pt x="698" y="1810"/>
                  </a:lnTo>
                  <a:lnTo>
                    <a:pt x="752" y="1821"/>
                  </a:lnTo>
                  <a:lnTo>
                    <a:pt x="801" y="1830"/>
                  </a:lnTo>
                  <a:lnTo>
                    <a:pt x="842" y="1838"/>
                  </a:lnTo>
                  <a:lnTo>
                    <a:pt x="875" y="1845"/>
                  </a:lnTo>
                  <a:lnTo>
                    <a:pt x="898" y="1851"/>
                  </a:lnTo>
                  <a:lnTo>
                    <a:pt x="909" y="1855"/>
                  </a:lnTo>
                  <a:lnTo>
                    <a:pt x="911" y="1847"/>
                  </a:lnTo>
                  <a:lnTo>
                    <a:pt x="917" y="1828"/>
                  </a:lnTo>
                  <a:lnTo>
                    <a:pt x="920" y="1805"/>
                  </a:lnTo>
                  <a:lnTo>
                    <a:pt x="918" y="1786"/>
                  </a:lnTo>
                  <a:lnTo>
                    <a:pt x="913" y="1778"/>
                  </a:lnTo>
                  <a:lnTo>
                    <a:pt x="908" y="1768"/>
                  </a:lnTo>
                  <a:lnTo>
                    <a:pt x="901" y="1755"/>
                  </a:lnTo>
                  <a:lnTo>
                    <a:pt x="892" y="1743"/>
                  </a:lnTo>
                  <a:lnTo>
                    <a:pt x="882" y="1731"/>
                  </a:lnTo>
                  <a:lnTo>
                    <a:pt x="872" y="1722"/>
                  </a:lnTo>
                  <a:lnTo>
                    <a:pt x="863" y="1715"/>
                  </a:lnTo>
                  <a:lnTo>
                    <a:pt x="853" y="1713"/>
                  </a:lnTo>
                  <a:lnTo>
                    <a:pt x="838" y="1704"/>
                  </a:lnTo>
                  <a:lnTo>
                    <a:pt x="831" y="1684"/>
                  </a:lnTo>
                  <a:lnTo>
                    <a:pt x="827" y="1666"/>
                  </a:lnTo>
                  <a:lnTo>
                    <a:pt x="827" y="1657"/>
                  </a:lnTo>
                  <a:lnTo>
                    <a:pt x="979" y="1700"/>
                  </a:lnTo>
                  <a:lnTo>
                    <a:pt x="1116" y="1722"/>
                  </a:lnTo>
                  <a:lnTo>
                    <a:pt x="1117" y="1720"/>
                  </a:lnTo>
                  <a:lnTo>
                    <a:pt x="1120" y="1713"/>
                  </a:lnTo>
                  <a:lnTo>
                    <a:pt x="1122" y="1702"/>
                  </a:lnTo>
                  <a:lnTo>
                    <a:pt x="1123" y="1690"/>
                  </a:lnTo>
                  <a:lnTo>
                    <a:pt x="1123" y="1675"/>
                  </a:lnTo>
                  <a:lnTo>
                    <a:pt x="1120" y="1660"/>
                  </a:lnTo>
                  <a:lnTo>
                    <a:pt x="1112" y="1645"/>
                  </a:lnTo>
                  <a:lnTo>
                    <a:pt x="1099" y="1631"/>
                  </a:lnTo>
                  <a:lnTo>
                    <a:pt x="1081" y="1620"/>
                  </a:lnTo>
                  <a:lnTo>
                    <a:pt x="1059" y="1613"/>
                  </a:lnTo>
                  <a:lnTo>
                    <a:pt x="1035" y="1608"/>
                  </a:lnTo>
                  <a:lnTo>
                    <a:pt x="1012" y="1605"/>
                  </a:lnTo>
                  <a:lnTo>
                    <a:pt x="990" y="1604"/>
                  </a:lnTo>
                  <a:lnTo>
                    <a:pt x="973" y="1604"/>
                  </a:lnTo>
                  <a:lnTo>
                    <a:pt x="962" y="1605"/>
                  </a:lnTo>
                  <a:lnTo>
                    <a:pt x="957" y="1605"/>
                  </a:lnTo>
                  <a:lnTo>
                    <a:pt x="871" y="1553"/>
                  </a:lnTo>
                  <a:lnTo>
                    <a:pt x="965" y="1562"/>
                  </a:lnTo>
                  <a:lnTo>
                    <a:pt x="1134" y="1416"/>
                  </a:lnTo>
                  <a:lnTo>
                    <a:pt x="1134" y="1414"/>
                  </a:lnTo>
                  <a:lnTo>
                    <a:pt x="1131" y="1413"/>
                  </a:lnTo>
                  <a:lnTo>
                    <a:pt x="1129" y="1410"/>
                  </a:lnTo>
                  <a:lnTo>
                    <a:pt x="1126" y="1408"/>
                  </a:lnTo>
                  <a:lnTo>
                    <a:pt x="1121" y="1403"/>
                  </a:lnTo>
                  <a:lnTo>
                    <a:pt x="1115" y="1399"/>
                  </a:lnTo>
                  <a:lnTo>
                    <a:pt x="1107" y="1396"/>
                  </a:lnTo>
                  <a:lnTo>
                    <a:pt x="1098" y="1393"/>
                  </a:lnTo>
                  <a:lnTo>
                    <a:pt x="1087" y="1390"/>
                  </a:lnTo>
                  <a:lnTo>
                    <a:pt x="1073" y="1389"/>
                  </a:lnTo>
                  <a:lnTo>
                    <a:pt x="1058" y="1389"/>
                  </a:lnTo>
                  <a:lnTo>
                    <a:pt x="1041" y="1390"/>
                  </a:lnTo>
                  <a:lnTo>
                    <a:pt x="1021" y="1393"/>
                  </a:lnTo>
                  <a:lnTo>
                    <a:pt x="999" y="1398"/>
                  </a:lnTo>
                  <a:lnTo>
                    <a:pt x="975" y="1405"/>
                  </a:lnTo>
                  <a:lnTo>
                    <a:pt x="948" y="1416"/>
                  </a:lnTo>
                  <a:lnTo>
                    <a:pt x="942" y="1408"/>
                  </a:lnTo>
                  <a:lnTo>
                    <a:pt x="927" y="1385"/>
                  </a:lnTo>
                  <a:lnTo>
                    <a:pt x="905" y="1351"/>
                  </a:lnTo>
                  <a:lnTo>
                    <a:pt x="881" y="1315"/>
                  </a:lnTo>
                  <a:lnTo>
                    <a:pt x="857" y="1276"/>
                  </a:lnTo>
                  <a:lnTo>
                    <a:pt x="835" y="1241"/>
                  </a:lnTo>
                  <a:lnTo>
                    <a:pt x="820" y="1214"/>
                  </a:lnTo>
                  <a:lnTo>
                    <a:pt x="815" y="1200"/>
                  </a:lnTo>
                  <a:lnTo>
                    <a:pt x="818" y="1155"/>
                  </a:lnTo>
                  <a:lnTo>
                    <a:pt x="825" y="1075"/>
                  </a:lnTo>
                  <a:lnTo>
                    <a:pt x="832" y="997"/>
                  </a:lnTo>
                  <a:lnTo>
                    <a:pt x="835" y="962"/>
                  </a:lnTo>
                  <a:lnTo>
                    <a:pt x="836" y="954"/>
                  </a:lnTo>
                  <a:lnTo>
                    <a:pt x="840" y="935"/>
                  </a:lnTo>
                  <a:lnTo>
                    <a:pt x="846" y="906"/>
                  </a:lnTo>
                  <a:lnTo>
                    <a:pt x="851" y="872"/>
                  </a:lnTo>
                  <a:lnTo>
                    <a:pt x="858" y="836"/>
                  </a:lnTo>
                  <a:lnTo>
                    <a:pt x="865" y="803"/>
                  </a:lnTo>
                  <a:lnTo>
                    <a:pt x="871" y="774"/>
                  </a:lnTo>
                  <a:lnTo>
                    <a:pt x="874" y="756"/>
                  </a:lnTo>
                  <a:lnTo>
                    <a:pt x="877" y="736"/>
                  </a:lnTo>
                  <a:lnTo>
                    <a:pt x="875" y="705"/>
                  </a:lnTo>
                  <a:lnTo>
                    <a:pt x="872" y="665"/>
                  </a:lnTo>
                  <a:lnTo>
                    <a:pt x="866" y="619"/>
                  </a:lnTo>
                  <a:lnTo>
                    <a:pt x="858" y="572"/>
                  </a:lnTo>
                  <a:lnTo>
                    <a:pt x="849" y="524"/>
                  </a:lnTo>
                  <a:lnTo>
                    <a:pt x="836" y="479"/>
                  </a:lnTo>
                  <a:lnTo>
                    <a:pt x="823" y="441"/>
                  </a:lnTo>
                  <a:lnTo>
                    <a:pt x="749" y="407"/>
                  </a:lnTo>
                  <a:lnTo>
                    <a:pt x="840" y="393"/>
                  </a:lnTo>
                  <a:lnTo>
                    <a:pt x="1009" y="0"/>
                  </a:lnTo>
                  <a:lnTo>
                    <a:pt x="479" y="10"/>
                  </a:lnTo>
                  <a:lnTo>
                    <a:pt x="457" y="49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auto">
            <a:xfrm>
              <a:off x="5133" y="2049"/>
              <a:ext cx="318" cy="350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72" y="142"/>
                </a:cxn>
                <a:cxn ang="0">
                  <a:pos x="61" y="156"/>
                </a:cxn>
                <a:cxn ang="0">
                  <a:pos x="47" y="178"/>
                </a:cxn>
                <a:cxn ang="0">
                  <a:pos x="40" y="206"/>
                </a:cxn>
                <a:cxn ang="0">
                  <a:pos x="32" y="279"/>
                </a:cxn>
                <a:cxn ang="0">
                  <a:pos x="19" y="395"/>
                </a:cxn>
                <a:cxn ang="0">
                  <a:pos x="7" y="504"/>
                </a:cxn>
                <a:cxn ang="0">
                  <a:pos x="1" y="552"/>
                </a:cxn>
                <a:cxn ang="0">
                  <a:pos x="0" y="591"/>
                </a:cxn>
                <a:cxn ang="0">
                  <a:pos x="9" y="646"/>
                </a:cxn>
                <a:cxn ang="0">
                  <a:pos x="157" y="1007"/>
                </a:cxn>
                <a:cxn ang="0">
                  <a:pos x="164" y="1019"/>
                </a:cxn>
                <a:cxn ang="0">
                  <a:pos x="178" y="1035"/>
                </a:cxn>
                <a:cxn ang="0">
                  <a:pos x="198" y="1049"/>
                </a:cxn>
                <a:cxn ang="0">
                  <a:pos x="513" y="1043"/>
                </a:cxn>
                <a:cxn ang="0">
                  <a:pos x="527" y="1043"/>
                </a:cxn>
                <a:cxn ang="0">
                  <a:pos x="563" y="1041"/>
                </a:cxn>
                <a:cxn ang="0">
                  <a:pos x="605" y="1030"/>
                </a:cxn>
                <a:cxn ang="0">
                  <a:pos x="642" y="1009"/>
                </a:cxn>
                <a:cxn ang="0">
                  <a:pos x="944" y="737"/>
                </a:cxn>
                <a:cxn ang="0">
                  <a:pos x="953" y="681"/>
                </a:cxn>
                <a:cxn ang="0">
                  <a:pos x="828" y="64"/>
                </a:cxn>
                <a:cxn ang="0">
                  <a:pos x="822" y="54"/>
                </a:cxn>
                <a:cxn ang="0">
                  <a:pos x="808" y="32"/>
                </a:cxn>
                <a:cxn ang="0">
                  <a:pos x="787" y="10"/>
                </a:cxn>
                <a:cxn ang="0">
                  <a:pos x="759" y="0"/>
                </a:cxn>
                <a:cxn ang="0">
                  <a:pos x="738" y="0"/>
                </a:cxn>
                <a:cxn ang="0">
                  <a:pos x="709" y="1"/>
                </a:cxn>
                <a:cxn ang="0">
                  <a:pos x="672" y="3"/>
                </a:cxn>
                <a:cxn ang="0">
                  <a:pos x="634" y="4"/>
                </a:cxn>
                <a:cxn ang="0">
                  <a:pos x="599" y="5"/>
                </a:cxn>
                <a:cxn ang="0">
                  <a:pos x="568" y="8"/>
                </a:cxn>
                <a:cxn ang="0">
                  <a:pos x="547" y="9"/>
                </a:cxn>
                <a:cxn ang="0">
                  <a:pos x="539" y="9"/>
                </a:cxn>
                <a:cxn ang="0">
                  <a:pos x="538" y="8"/>
                </a:cxn>
                <a:cxn ang="0">
                  <a:pos x="533" y="7"/>
                </a:cxn>
                <a:cxn ang="0">
                  <a:pos x="523" y="7"/>
                </a:cxn>
                <a:cxn ang="0">
                  <a:pos x="504" y="9"/>
                </a:cxn>
              </a:cxnLst>
              <a:rect l="0" t="0" r="r" b="b"/>
              <a:pathLst>
                <a:path w="953" h="1052">
                  <a:moveTo>
                    <a:pt x="504" y="9"/>
                  </a:moveTo>
                  <a:lnTo>
                    <a:pt x="78" y="137"/>
                  </a:lnTo>
                  <a:lnTo>
                    <a:pt x="77" y="139"/>
                  </a:lnTo>
                  <a:lnTo>
                    <a:pt x="72" y="142"/>
                  </a:lnTo>
                  <a:lnTo>
                    <a:pt x="66" y="148"/>
                  </a:lnTo>
                  <a:lnTo>
                    <a:pt x="61" y="156"/>
                  </a:lnTo>
                  <a:lnTo>
                    <a:pt x="54" y="165"/>
                  </a:lnTo>
                  <a:lnTo>
                    <a:pt x="47" y="178"/>
                  </a:lnTo>
                  <a:lnTo>
                    <a:pt x="42" y="191"/>
                  </a:lnTo>
                  <a:lnTo>
                    <a:pt x="40" y="206"/>
                  </a:lnTo>
                  <a:lnTo>
                    <a:pt x="37" y="234"/>
                  </a:lnTo>
                  <a:lnTo>
                    <a:pt x="32" y="279"/>
                  </a:lnTo>
                  <a:lnTo>
                    <a:pt x="25" y="334"/>
                  </a:lnTo>
                  <a:lnTo>
                    <a:pt x="19" y="395"/>
                  </a:lnTo>
                  <a:lnTo>
                    <a:pt x="12" y="454"/>
                  </a:lnTo>
                  <a:lnTo>
                    <a:pt x="7" y="504"/>
                  </a:lnTo>
                  <a:lnTo>
                    <a:pt x="2" y="539"/>
                  </a:lnTo>
                  <a:lnTo>
                    <a:pt x="1" y="552"/>
                  </a:lnTo>
                  <a:lnTo>
                    <a:pt x="1" y="563"/>
                  </a:lnTo>
                  <a:lnTo>
                    <a:pt x="0" y="591"/>
                  </a:lnTo>
                  <a:lnTo>
                    <a:pt x="2" y="623"/>
                  </a:lnTo>
                  <a:lnTo>
                    <a:pt x="9" y="646"/>
                  </a:lnTo>
                  <a:lnTo>
                    <a:pt x="156" y="1005"/>
                  </a:lnTo>
                  <a:lnTo>
                    <a:pt x="157" y="1007"/>
                  </a:lnTo>
                  <a:lnTo>
                    <a:pt x="159" y="1012"/>
                  </a:lnTo>
                  <a:lnTo>
                    <a:pt x="164" y="1019"/>
                  </a:lnTo>
                  <a:lnTo>
                    <a:pt x="170" y="1027"/>
                  </a:lnTo>
                  <a:lnTo>
                    <a:pt x="178" y="1035"/>
                  </a:lnTo>
                  <a:lnTo>
                    <a:pt x="187" y="1043"/>
                  </a:lnTo>
                  <a:lnTo>
                    <a:pt x="198" y="1049"/>
                  </a:lnTo>
                  <a:lnTo>
                    <a:pt x="212" y="1052"/>
                  </a:lnTo>
                  <a:lnTo>
                    <a:pt x="513" y="1043"/>
                  </a:lnTo>
                  <a:lnTo>
                    <a:pt x="516" y="1043"/>
                  </a:lnTo>
                  <a:lnTo>
                    <a:pt x="527" y="1043"/>
                  </a:lnTo>
                  <a:lnTo>
                    <a:pt x="543" y="1042"/>
                  </a:lnTo>
                  <a:lnTo>
                    <a:pt x="563" y="1041"/>
                  </a:lnTo>
                  <a:lnTo>
                    <a:pt x="584" y="1036"/>
                  </a:lnTo>
                  <a:lnTo>
                    <a:pt x="605" y="1030"/>
                  </a:lnTo>
                  <a:lnTo>
                    <a:pt x="625" y="1021"/>
                  </a:lnTo>
                  <a:lnTo>
                    <a:pt x="642" y="1009"/>
                  </a:lnTo>
                  <a:lnTo>
                    <a:pt x="940" y="746"/>
                  </a:lnTo>
                  <a:lnTo>
                    <a:pt x="944" y="737"/>
                  </a:lnTo>
                  <a:lnTo>
                    <a:pt x="950" y="714"/>
                  </a:lnTo>
                  <a:lnTo>
                    <a:pt x="953" y="681"/>
                  </a:lnTo>
                  <a:lnTo>
                    <a:pt x="948" y="646"/>
                  </a:lnTo>
                  <a:lnTo>
                    <a:pt x="828" y="64"/>
                  </a:lnTo>
                  <a:lnTo>
                    <a:pt x="827" y="62"/>
                  </a:lnTo>
                  <a:lnTo>
                    <a:pt x="822" y="54"/>
                  </a:lnTo>
                  <a:lnTo>
                    <a:pt x="816" y="43"/>
                  </a:lnTo>
                  <a:lnTo>
                    <a:pt x="808" y="32"/>
                  </a:lnTo>
                  <a:lnTo>
                    <a:pt x="798" y="20"/>
                  </a:lnTo>
                  <a:lnTo>
                    <a:pt x="787" y="10"/>
                  </a:lnTo>
                  <a:lnTo>
                    <a:pt x="773" y="2"/>
                  </a:lnTo>
                  <a:lnTo>
                    <a:pt x="759" y="0"/>
                  </a:lnTo>
                  <a:lnTo>
                    <a:pt x="750" y="0"/>
                  </a:lnTo>
                  <a:lnTo>
                    <a:pt x="738" y="0"/>
                  </a:lnTo>
                  <a:lnTo>
                    <a:pt x="725" y="1"/>
                  </a:lnTo>
                  <a:lnTo>
                    <a:pt x="709" y="1"/>
                  </a:lnTo>
                  <a:lnTo>
                    <a:pt x="690" y="2"/>
                  </a:lnTo>
                  <a:lnTo>
                    <a:pt x="672" y="3"/>
                  </a:lnTo>
                  <a:lnTo>
                    <a:pt x="654" y="3"/>
                  </a:lnTo>
                  <a:lnTo>
                    <a:pt x="634" y="4"/>
                  </a:lnTo>
                  <a:lnTo>
                    <a:pt x="616" y="5"/>
                  </a:lnTo>
                  <a:lnTo>
                    <a:pt x="599" y="5"/>
                  </a:lnTo>
                  <a:lnTo>
                    <a:pt x="582" y="7"/>
                  </a:lnTo>
                  <a:lnTo>
                    <a:pt x="568" y="8"/>
                  </a:lnTo>
                  <a:lnTo>
                    <a:pt x="556" y="8"/>
                  </a:lnTo>
                  <a:lnTo>
                    <a:pt x="547" y="9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33" y="7"/>
                  </a:lnTo>
                  <a:lnTo>
                    <a:pt x="529" y="7"/>
                  </a:lnTo>
                  <a:lnTo>
                    <a:pt x="523" y="7"/>
                  </a:lnTo>
                  <a:lnTo>
                    <a:pt x="515" y="8"/>
                  </a:lnTo>
                  <a:lnTo>
                    <a:pt x="5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auto">
            <a:xfrm>
              <a:off x="5269" y="2064"/>
              <a:ext cx="168" cy="310"/>
            </a:xfrm>
            <a:custGeom>
              <a:avLst/>
              <a:gdLst/>
              <a:ahLst/>
              <a:cxnLst>
                <a:cxn ang="0">
                  <a:pos x="319" y="4"/>
                </a:cxn>
                <a:cxn ang="0">
                  <a:pos x="22" y="126"/>
                </a:cxn>
                <a:cxn ang="0">
                  <a:pos x="18" y="131"/>
                </a:cxn>
                <a:cxn ang="0">
                  <a:pos x="9" y="143"/>
                </a:cxn>
                <a:cxn ang="0">
                  <a:pos x="2" y="161"/>
                </a:cxn>
                <a:cxn ang="0">
                  <a:pos x="0" y="186"/>
                </a:cxn>
                <a:cxn ang="0">
                  <a:pos x="9" y="501"/>
                </a:cxn>
                <a:cxn ang="0">
                  <a:pos x="10" y="513"/>
                </a:cxn>
                <a:cxn ang="0">
                  <a:pos x="14" y="540"/>
                </a:cxn>
                <a:cxn ang="0">
                  <a:pos x="19" y="574"/>
                </a:cxn>
                <a:cxn ang="0">
                  <a:pos x="30" y="604"/>
                </a:cxn>
                <a:cxn ang="0">
                  <a:pos x="128" y="924"/>
                </a:cxn>
                <a:cxn ang="0">
                  <a:pos x="131" y="925"/>
                </a:cxn>
                <a:cxn ang="0">
                  <a:pos x="137" y="927"/>
                </a:cxn>
                <a:cxn ang="0">
                  <a:pos x="147" y="929"/>
                </a:cxn>
                <a:cxn ang="0">
                  <a:pos x="159" y="930"/>
                </a:cxn>
                <a:cxn ang="0">
                  <a:pos x="173" y="930"/>
                </a:cxn>
                <a:cxn ang="0">
                  <a:pos x="188" y="926"/>
                </a:cxn>
                <a:cxn ang="0">
                  <a:pos x="204" y="918"/>
                </a:cxn>
                <a:cxn ang="0">
                  <a:pos x="219" y="903"/>
                </a:cxn>
                <a:cxn ang="0">
                  <a:pos x="491" y="683"/>
                </a:cxn>
                <a:cxn ang="0">
                  <a:pos x="494" y="676"/>
                </a:cxn>
                <a:cxn ang="0">
                  <a:pos x="502" y="656"/>
                </a:cxn>
                <a:cxn ang="0">
                  <a:pos x="506" y="623"/>
                </a:cxn>
                <a:cxn ang="0">
                  <a:pos x="500" y="575"/>
                </a:cxn>
                <a:cxn ang="0">
                  <a:pos x="375" y="26"/>
                </a:cxn>
                <a:cxn ang="0">
                  <a:pos x="374" y="24"/>
                </a:cxn>
                <a:cxn ang="0">
                  <a:pos x="371" y="20"/>
                </a:cxn>
                <a:cxn ang="0">
                  <a:pos x="367" y="15"/>
                </a:cxn>
                <a:cxn ang="0">
                  <a:pos x="361" y="8"/>
                </a:cxn>
                <a:cxn ang="0">
                  <a:pos x="353" y="3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319" y="4"/>
                </a:cxn>
              </a:cxnLst>
              <a:rect l="0" t="0" r="r" b="b"/>
              <a:pathLst>
                <a:path w="506" h="930">
                  <a:moveTo>
                    <a:pt x="319" y="4"/>
                  </a:moveTo>
                  <a:lnTo>
                    <a:pt x="22" y="126"/>
                  </a:lnTo>
                  <a:lnTo>
                    <a:pt x="18" y="131"/>
                  </a:lnTo>
                  <a:lnTo>
                    <a:pt x="9" y="143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9" y="501"/>
                  </a:lnTo>
                  <a:lnTo>
                    <a:pt x="10" y="513"/>
                  </a:lnTo>
                  <a:lnTo>
                    <a:pt x="14" y="540"/>
                  </a:lnTo>
                  <a:lnTo>
                    <a:pt x="19" y="574"/>
                  </a:lnTo>
                  <a:lnTo>
                    <a:pt x="30" y="604"/>
                  </a:lnTo>
                  <a:lnTo>
                    <a:pt x="128" y="924"/>
                  </a:lnTo>
                  <a:lnTo>
                    <a:pt x="131" y="925"/>
                  </a:lnTo>
                  <a:lnTo>
                    <a:pt x="137" y="927"/>
                  </a:lnTo>
                  <a:lnTo>
                    <a:pt x="147" y="929"/>
                  </a:lnTo>
                  <a:lnTo>
                    <a:pt x="159" y="930"/>
                  </a:lnTo>
                  <a:lnTo>
                    <a:pt x="173" y="930"/>
                  </a:lnTo>
                  <a:lnTo>
                    <a:pt x="188" y="926"/>
                  </a:lnTo>
                  <a:lnTo>
                    <a:pt x="204" y="918"/>
                  </a:lnTo>
                  <a:lnTo>
                    <a:pt x="219" y="903"/>
                  </a:lnTo>
                  <a:lnTo>
                    <a:pt x="491" y="683"/>
                  </a:lnTo>
                  <a:lnTo>
                    <a:pt x="494" y="676"/>
                  </a:lnTo>
                  <a:lnTo>
                    <a:pt x="502" y="656"/>
                  </a:lnTo>
                  <a:lnTo>
                    <a:pt x="506" y="623"/>
                  </a:lnTo>
                  <a:lnTo>
                    <a:pt x="500" y="575"/>
                  </a:lnTo>
                  <a:lnTo>
                    <a:pt x="375" y="26"/>
                  </a:lnTo>
                  <a:lnTo>
                    <a:pt x="374" y="24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1" y="8"/>
                  </a:lnTo>
                  <a:lnTo>
                    <a:pt x="353" y="3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19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auto">
            <a:xfrm>
              <a:off x="5159" y="2115"/>
              <a:ext cx="131" cy="25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9" y="13"/>
                </a:cxn>
                <a:cxn ang="0">
                  <a:pos x="35" y="12"/>
                </a:cxn>
                <a:cxn ang="0">
                  <a:pos x="47" y="11"/>
                </a:cxn>
                <a:cxn ang="0">
                  <a:pos x="61" y="9"/>
                </a:cxn>
                <a:cxn ang="0">
                  <a:pos x="77" y="8"/>
                </a:cxn>
                <a:cxn ang="0">
                  <a:pos x="96" y="7"/>
                </a:cxn>
                <a:cxn ang="0">
                  <a:pos x="117" y="5"/>
                </a:cxn>
                <a:cxn ang="0">
                  <a:pos x="137" y="4"/>
                </a:cxn>
                <a:cxn ang="0">
                  <a:pos x="159" y="3"/>
                </a:cxn>
                <a:cxn ang="0">
                  <a:pos x="181" y="1"/>
                </a:cxn>
                <a:cxn ang="0">
                  <a:pos x="202" y="0"/>
                </a:cxn>
                <a:cxn ang="0">
                  <a:pos x="221" y="0"/>
                </a:cxn>
                <a:cxn ang="0">
                  <a:pos x="238" y="0"/>
                </a:cxn>
                <a:cxn ang="0">
                  <a:pos x="252" y="0"/>
                </a:cxn>
                <a:cxn ang="0">
                  <a:pos x="264" y="1"/>
                </a:cxn>
                <a:cxn ang="0">
                  <a:pos x="272" y="4"/>
                </a:cxn>
                <a:cxn ang="0">
                  <a:pos x="284" y="396"/>
                </a:cxn>
                <a:cxn ang="0">
                  <a:pos x="289" y="411"/>
                </a:cxn>
                <a:cxn ang="0">
                  <a:pos x="299" y="452"/>
                </a:cxn>
                <a:cxn ang="0">
                  <a:pos x="315" y="510"/>
                </a:cxn>
                <a:cxn ang="0">
                  <a:pos x="334" y="576"/>
                </a:cxn>
                <a:cxn ang="0">
                  <a:pos x="353" y="644"/>
                </a:cxn>
                <a:cxn ang="0">
                  <a:pos x="370" y="704"/>
                </a:cxn>
                <a:cxn ang="0">
                  <a:pos x="384" y="749"/>
                </a:cxn>
                <a:cxn ang="0">
                  <a:pos x="393" y="768"/>
                </a:cxn>
                <a:cxn ang="0">
                  <a:pos x="147" y="776"/>
                </a:cxn>
                <a:cxn ang="0">
                  <a:pos x="0" y="423"/>
                </a:cxn>
                <a:cxn ang="0">
                  <a:pos x="2" y="363"/>
                </a:cxn>
                <a:cxn ang="0">
                  <a:pos x="8" y="231"/>
                </a:cxn>
                <a:cxn ang="0">
                  <a:pos x="17" y="91"/>
                </a:cxn>
                <a:cxn ang="0">
                  <a:pos x="26" y="13"/>
                </a:cxn>
              </a:cxnLst>
              <a:rect l="0" t="0" r="r" b="b"/>
              <a:pathLst>
                <a:path w="393" h="776">
                  <a:moveTo>
                    <a:pt x="26" y="13"/>
                  </a:moveTo>
                  <a:lnTo>
                    <a:pt x="29" y="13"/>
                  </a:lnTo>
                  <a:lnTo>
                    <a:pt x="35" y="12"/>
                  </a:lnTo>
                  <a:lnTo>
                    <a:pt x="47" y="11"/>
                  </a:lnTo>
                  <a:lnTo>
                    <a:pt x="61" y="9"/>
                  </a:lnTo>
                  <a:lnTo>
                    <a:pt x="77" y="8"/>
                  </a:lnTo>
                  <a:lnTo>
                    <a:pt x="96" y="7"/>
                  </a:lnTo>
                  <a:lnTo>
                    <a:pt x="117" y="5"/>
                  </a:lnTo>
                  <a:lnTo>
                    <a:pt x="137" y="4"/>
                  </a:lnTo>
                  <a:lnTo>
                    <a:pt x="159" y="3"/>
                  </a:lnTo>
                  <a:lnTo>
                    <a:pt x="181" y="1"/>
                  </a:lnTo>
                  <a:lnTo>
                    <a:pt x="202" y="0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2" y="4"/>
                  </a:lnTo>
                  <a:lnTo>
                    <a:pt x="284" y="396"/>
                  </a:lnTo>
                  <a:lnTo>
                    <a:pt x="289" y="411"/>
                  </a:lnTo>
                  <a:lnTo>
                    <a:pt x="299" y="452"/>
                  </a:lnTo>
                  <a:lnTo>
                    <a:pt x="315" y="510"/>
                  </a:lnTo>
                  <a:lnTo>
                    <a:pt x="334" y="576"/>
                  </a:lnTo>
                  <a:lnTo>
                    <a:pt x="353" y="644"/>
                  </a:lnTo>
                  <a:lnTo>
                    <a:pt x="370" y="704"/>
                  </a:lnTo>
                  <a:lnTo>
                    <a:pt x="384" y="749"/>
                  </a:lnTo>
                  <a:lnTo>
                    <a:pt x="393" y="768"/>
                  </a:lnTo>
                  <a:lnTo>
                    <a:pt x="147" y="776"/>
                  </a:lnTo>
                  <a:lnTo>
                    <a:pt x="0" y="423"/>
                  </a:lnTo>
                  <a:lnTo>
                    <a:pt x="2" y="363"/>
                  </a:lnTo>
                  <a:lnTo>
                    <a:pt x="8" y="231"/>
                  </a:lnTo>
                  <a:lnTo>
                    <a:pt x="17" y="91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auto">
            <a:xfrm>
              <a:off x="5183" y="2062"/>
              <a:ext cx="163" cy="3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23" y="98"/>
                </a:cxn>
                <a:cxn ang="0">
                  <a:pos x="490" y="0"/>
                </a:cxn>
                <a:cxn ang="0">
                  <a:pos x="365" y="3"/>
                </a:cxn>
                <a:cxn ang="0">
                  <a:pos x="0" y="116"/>
                </a:cxn>
              </a:cxnLst>
              <a:rect l="0" t="0" r="r" b="b"/>
              <a:pathLst>
                <a:path w="490" h="116">
                  <a:moveTo>
                    <a:pt x="0" y="116"/>
                  </a:moveTo>
                  <a:lnTo>
                    <a:pt x="223" y="98"/>
                  </a:lnTo>
                  <a:lnTo>
                    <a:pt x="490" y="0"/>
                  </a:lnTo>
                  <a:lnTo>
                    <a:pt x="365" y="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auto">
            <a:xfrm>
              <a:off x="5175" y="2132"/>
              <a:ext cx="57" cy="96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268"/>
                </a:cxn>
                <a:cxn ang="0">
                  <a:pos x="25" y="289"/>
                </a:cxn>
                <a:cxn ang="0">
                  <a:pos x="164" y="289"/>
                </a:cxn>
                <a:cxn ang="0">
                  <a:pos x="169" y="22"/>
                </a:cxn>
                <a:cxn ang="0">
                  <a:pos x="147" y="0"/>
                </a:cxn>
                <a:cxn ang="0">
                  <a:pos x="25" y="9"/>
                </a:cxn>
              </a:cxnLst>
              <a:rect l="0" t="0" r="r" b="b"/>
              <a:pathLst>
                <a:path w="169" h="289">
                  <a:moveTo>
                    <a:pt x="25" y="9"/>
                  </a:moveTo>
                  <a:lnTo>
                    <a:pt x="0" y="268"/>
                  </a:lnTo>
                  <a:lnTo>
                    <a:pt x="25" y="289"/>
                  </a:lnTo>
                  <a:lnTo>
                    <a:pt x="164" y="289"/>
                  </a:lnTo>
                  <a:lnTo>
                    <a:pt x="169" y="22"/>
                  </a:lnTo>
                  <a:lnTo>
                    <a:pt x="147" y="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auto">
            <a:xfrm>
              <a:off x="5188" y="2143"/>
              <a:ext cx="32" cy="6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207"/>
                </a:cxn>
                <a:cxn ang="0">
                  <a:pos x="94" y="207"/>
                </a:cxn>
                <a:cxn ang="0">
                  <a:pos x="94" y="0"/>
                </a:cxn>
                <a:cxn ang="0">
                  <a:pos x="17" y="0"/>
                </a:cxn>
              </a:cxnLst>
              <a:rect l="0" t="0" r="r" b="b"/>
              <a:pathLst>
                <a:path w="94" h="207">
                  <a:moveTo>
                    <a:pt x="17" y="0"/>
                  </a:moveTo>
                  <a:lnTo>
                    <a:pt x="0" y="207"/>
                  </a:lnTo>
                  <a:lnTo>
                    <a:pt x="94" y="207"/>
                  </a:lnTo>
                  <a:lnTo>
                    <a:pt x="9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3" name="Freeform 39"/>
            <p:cNvSpPr>
              <a:spLocks/>
            </p:cNvSpPr>
            <p:nvPr/>
          </p:nvSpPr>
          <p:spPr bwMode="auto">
            <a:xfrm>
              <a:off x="5215" y="2353"/>
              <a:ext cx="63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" y="42"/>
                </a:cxn>
                <a:cxn ang="0">
                  <a:pos x="4" y="39"/>
                </a:cxn>
                <a:cxn ang="0">
                  <a:pos x="8" y="36"/>
                </a:cxn>
                <a:cxn ang="0">
                  <a:pos x="14" y="30"/>
                </a:cxn>
                <a:cxn ang="0">
                  <a:pos x="22" y="26"/>
                </a:cxn>
                <a:cxn ang="0">
                  <a:pos x="31" y="20"/>
                </a:cxn>
                <a:cxn ang="0">
                  <a:pos x="42" y="14"/>
                </a:cxn>
                <a:cxn ang="0">
                  <a:pos x="54" y="8"/>
                </a:cxn>
                <a:cxn ang="0">
                  <a:pos x="67" y="5"/>
                </a:cxn>
                <a:cxn ang="0">
                  <a:pos x="82" y="2"/>
                </a:cxn>
                <a:cxn ang="0">
                  <a:pos x="97" y="0"/>
                </a:cxn>
                <a:cxn ang="0">
                  <a:pos x="114" y="2"/>
                </a:cxn>
                <a:cxn ang="0">
                  <a:pos x="131" y="4"/>
                </a:cxn>
                <a:cxn ang="0">
                  <a:pos x="150" y="10"/>
                </a:cxn>
                <a:cxn ang="0">
                  <a:pos x="169" y="19"/>
                </a:cxn>
                <a:cxn ang="0">
                  <a:pos x="189" y="30"/>
                </a:cxn>
                <a:cxn ang="0">
                  <a:pos x="0" y="43"/>
                </a:cxn>
              </a:cxnLst>
              <a:rect l="0" t="0" r="r" b="b"/>
              <a:pathLst>
                <a:path w="189" h="43">
                  <a:moveTo>
                    <a:pt x="0" y="43"/>
                  </a:moveTo>
                  <a:lnTo>
                    <a:pt x="2" y="42"/>
                  </a:lnTo>
                  <a:lnTo>
                    <a:pt x="4" y="39"/>
                  </a:lnTo>
                  <a:lnTo>
                    <a:pt x="8" y="36"/>
                  </a:lnTo>
                  <a:lnTo>
                    <a:pt x="14" y="30"/>
                  </a:lnTo>
                  <a:lnTo>
                    <a:pt x="22" y="26"/>
                  </a:lnTo>
                  <a:lnTo>
                    <a:pt x="31" y="20"/>
                  </a:lnTo>
                  <a:lnTo>
                    <a:pt x="42" y="14"/>
                  </a:lnTo>
                  <a:lnTo>
                    <a:pt x="54" y="8"/>
                  </a:lnTo>
                  <a:lnTo>
                    <a:pt x="67" y="5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1" y="4"/>
                  </a:lnTo>
                  <a:lnTo>
                    <a:pt x="150" y="10"/>
                  </a:lnTo>
                  <a:lnTo>
                    <a:pt x="169" y="19"/>
                  </a:lnTo>
                  <a:lnTo>
                    <a:pt x="189" y="3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4" name="Freeform 40"/>
            <p:cNvSpPr>
              <a:spLocks/>
            </p:cNvSpPr>
            <p:nvPr/>
          </p:nvSpPr>
          <p:spPr bwMode="auto">
            <a:xfrm>
              <a:off x="5075" y="2363"/>
              <a:ext cx="208" cy="123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21"/>
                </a:cxn>
                <a:cxn ang="0">
                  <a:pos x="21" y="337"/>
                </a:cxn>
                <a:cxn ang="0">
                  <a:pos x="22" y="338"/>
                </a:cxn>
                <a:cxn ang="0">
                  <a:pos x="28" y="341"/>
                </a:cxn>
                <a:cxn ang="0">
                  <a:pos x="35" y="346"/>
                </a:cxn>
                <a:cxn ang="0">
                  <a:pos x="44" y="351"/>
                </a:cxn>
                <a:cxn ang="0">
                  <a:pos x="50" y="355"/>
                </a:cxn>
                <a:cxn ang="0">
                  <a:pos x="55" y="357"/>
                </a:cxn>
                <a:cxn ang="0">
                  <a:pos x="61" y="361"/>
                </a:cxn>
                <a:cxn ang="0">
                  <a:pos x="67" y="363"/>
                </a:cxn>
                <a:cxn ang="0">
                  <a:pos x="73" y="364"/>
                </a:cxn>
                <a:cxn ang="0">
                  <a:pos x="80" y="366"/>
                </a:cxn>
                <a:cxn ang="0">
                  <a:pos x="85" y="368"/>
                </a:cxn>
                <a:cxn ang="0">
                  <a:pos x="92" y="368"/>
                </a:cxn>
                <a:cxn ang="0">
                  <a:pos x="100" y="368"/>
                </a:cxn>
                <a:cxn ang="0">
                  <a:pos x="107" y="366"/>
                </a:cxn>
                <a:cxn ang="0">
                  <a:pos x="114" y="363"/>
                </a:cxn>
                <a:cxn ang="0">
                  <a:pos x="121" y="360"/>
                </a:cxn>
                <a:cxn ang="0">
                  <a:pos x="128" y="353"/>
                </a:cxn>
                <a:cxn ang="0">
                  <a:pos x="133" y="346"/>
                </a:cxn>
                <a:cxn ang="0">
                  <a:pos x="138" y="335"/>
                </a:cxn>
                <a:cxn ang="0">
                  <a:pos x="143" y="324"/>
                </a:cxn>
                <a:cxn ang="0">
                  <a:pos x="145" y="323"/>
                </a:cxn>
                <a:cxn ang="0">
                  <a:pos x="149" y="318"/>
                </a:cxn>
                <a:cxn ang="0">
                  <a:pos x="156" y="315"/>
                </a:cxn>
                <a:cxn ang="0">
                  <a:pos x="166" y="311"/>
                </a:cxn>
                <a:cxn ang="0">
                  <a:pos x="177" y="311"/>
                </a:cxn>
                <a:cxn ang="0">
                  <a:pos x="188" y="315"/>
                </a:cxn>
                <a:cxn ang="0">
                  <a:pos x="200" y="324"/>
                </a:cxn>
                <a:cxn ang="0">
                  <a:pos x="211" y="341"/>
                </a:cxn>
                <a:cxn ang="0">
                  <a:pos x="213" y="342"/>
                </a:cxn>
                <a:cxn ang="0">
                  <a:pos x="214" y="343"/>
                </a:cxn>
                <a:cxn ang="0">
                  <a:pos x="217" y="347"/>
                </a:cxn>
                <a:cxn ang="0">
                  <a:pos x="222" y="350"/>
                </a:cxn>
                <a:cxn ang="0">
                  <a:pos x="227" y="355"/>
                </a:cxn>
                <a:cxn ang="0">
                  <a:pos x="233" y="358"/>
                </a:cxn>
                <a:cxn ang="0">
                  <a:pos x="240" y="362"/>
                </a:cxn>
                <a:cxn ang="0">
                  <a:pos x="248" y="365"/>
                </a:cxn>
                <a:cxn ang="0">
                  <a:pos x="254" y="368"/>
                </a:cxn>
                <a:cxn ang="0">
                  <a:pos x="261" y="368"/>
                </a:cxn>
                <a:cxn ang="0">
                  <a:pos x="266" y="369"/>
                </a:cxn>
                <a:cxn ang="0">
                  <a:pos x="273" y="368"/>
                </a:cxn>
                <a:cxn ang="0">
                  <a:pos x="280" y="365"/>
                </a:cxn>
                <a:cxn ang="0">
                  <a:pos x="287" y="363"/>
                </a:cxn>
                <a:cxn ang="0">
                  <a:pos x="293" y="358"/>
                </a:cxn>
                <a:cxn ang="0">
                  <a:pos x="300" y="353"/>
                </a:cxn>
                <a:cxn ang="0">
                  <a:pos x="303" y="348"/>
                </a:cxn>
                <a:cxn ang="0">
                  <a:pos x="308" y="342"/>
                </a:cxn>
                <a:cxn ang="0">
                  <a:pos x="311" y="335"/>
                </a:cxn>
                <a:cxn ang="0">
                  <a:pos x="315" y="329"/>
                </a:cxn>
                <a:cxn ang="0">
                  <a:pos x="327" y="233"/>
                </a:cxn>
                <a:cxn ang="0">
                  <a:pos x="625" y="0"/>
                </a:cxn>
                <a:cxn ang="0">
                  <a:pos x="435" y="0"/>
                </a:cxn>
              </a:cxnLst>
              <a:rect l="0" t="0" r="r" b="b"/>
              <a:pathLst>
                <a:path w="625" h="369">
                  <a:moveTo>
                    <a:pt x="435" y="0"/>
                  </a:moveTo>
                  <a:lnTo>
                    <a:pt x="0" y="221"/>
                  </a:lnTo>
                  <a:lnTo>
                    <a:pt x="21" y="337"/>
                  </a:lnTo>
                  <a:lnTo>
                    <a:pt x="22" y="338"/>
                  </a:lnTo>
                  <a:lnTo>
                    <a:pt x="28" y="341"/>
                  </a:lnTo>
                  <a:lnTo>
                    <a:pt x="35" y="346"/>
                  </a:lnTo>
                  <a:lnTo>
                    <a:pt x="44" y="351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61" y="361"/>
                  </a:lnTo>
                  <a:lnTo>
                    <a:pt x="67" y="363"/>
                  </a:lnTo>
                  <a:lnTo>
                    <a:pt x="73" y="364"/>
                  </a:lnTo>
                  <a:lnTo>
                    <a:pt x="80" y="366"/>
                  </a:lnTo>
                  <a:lnTo>
                    <a:pt x="85" y="368"/>
                  </a:lnTo>
                  <a:lnTo>
                    <a:pt x="92" y="368"/>
                  </a:lnTo>
                  <a:lnTo>
                    <a:pt x="100" y="368"/>
                  </a:lnTo>
                  <a:lnTo>
                    <a:pt x="107" y="366"/>
                  </a:lnTo>
                  <a:lnTo>
                    <a:pt x="114" y="363"/>
                  </a:lnTo>
                  <a:lnTo>
                    <a:pt x="121" y="360"/>
                  </a:lnTo>
                  <a:lnTo>
                    <a:pt x="128" y="353"/>
                  </a:lnTo>
                  <a:lnTo>
                    <a:pt x="133" y="346"/>
                  </a:lnTo>
                  <a:lnTo>
                    <a:pt x="138" y="335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9" y="318"/>
                  </a:lnTo>
                  <a:lnTo>
                    <a:pt x="156" y="315"/>
                  </a:lnTo>
                  <a:lnTo>
                    <a:pt x="166" y="311"/>
                  </a:lnTo>
                  <a:lnTo>
                    <a:pt x="177" y="311"/>
                  </a:lnTo>
                  <a:lnTo>
                    <a:pt x="188" y="315"/>
                  </a:lnTo>
                  <a:lnTo>
                    <a:pt x="200" y="324"/>
                  </a:lnTo>
                  <a:lnTo>
                    <a:pt x="211" y="341"/>
                  </a:lnTo>
                  <a:lnTo>
                    <a:pt x="213" y="342"/>
                  </a:lnTo>
                  <a:lnTo>
                    <a:pt x="214" y="343"/>
                  </a:lnTo>
                  <a:lnTo>
                    <a:pt x="217" y="347"/>
                  </a:lnTo>
                  <a:lnTo>
                    <a:pt x="222" y="350"/>
                  </a:lnTo>
                  <a:lnTo>
                    <a:pt x="227" y="355"/>
                  </a:lnTo>
                  <a:lnTo>
                    <a:pt x="233" y="358"/>
                  </a:lnTo>
                  <a:lnTo>
                    <a:pt x="240" y="362"/>
                  </a:lnTo>
                  <a:lnTo>
                    <a:pt x="248" y="365"/>
                  </a:lnTo>
                  <a:lnTo>
                    <a:pt x="254" y="368"/>
                  </a:lnTo>
                  <a:lnTo>
                    <a:pt x="261" y="368"/>
                  </a:lnTo>
                  <a:lnTo>
                    <a:pt x="266" y="369"/>
                  </a:lnTo>
                  <a:lnTo>
                    <a:pt x="273" y="368"/>
                  </a:lnTo>
                  <a:lnTo>
                    <a:pt x="280" y="365"/>
                  </a:lnTo>
                  <a:lnTo>
                    <a:pt x="287" y="363"/>
                  </a:lnTo>
                  <a:lnTo>
                    <a:pt x="293" y="358"/>
                  </a:lnTo>
                  <a:lnTo>
                    <a:pt x="300" y="353"/>
                  </a:lnTo>
                  <a:lnTo>
                    <a:pt x="303" y="348"/>
                  </a:lnTo>
                  <a:lnTo>
                    <a:pt x="308" y="342"/>
                  </a:lnTo>
                  <a:lnTo>
                    <a:pt x="311" y="335"/>
                  </a:lnTo>
                  <a:lnTo>
                    <a:pt x="315" y="329"/>
                  </a:lnTo>
                  <a:lnTo>
                    <a:pt x="327" y="233"/>
                  </a:lnTo>
                  <a:lnTo>
                    <a:pt x="62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5" name="Freeform 41"/>
            <p:cNvSpPr>
              <a:spLocks/>
            </p:cNvSpPr>
            <p:nvPr/>
          </p:nvSpPr>
          <p:spPr bwMode="auto">
            <a:xfrm>
              <a:off x="5106" y="2369"/>
              <a:ext cx="157" cy="63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91" y="189"/>
                </a:cxn>
                <a:cxn ang="0">
                  <a:pos x="471" y="0"/>
                </a:cxn>
                <a:cxn ang="0">
                  <a:pos x="358" y="8"/>
                </a:cxn>
                <a:cxn ang="0">
                  <a:pos x="0" y="189"/>
                </a:cxn>
              </a:cxnLst>
              <a:rect l="0" t="0" r="r" b="b"/>
              <a:pathLst>
                <a:path w="471" h="189">
                  <a:moveTo>
                    <a:pt x="0" y="189"/>
                  </a:moveTo>
                  <a:lnTo>
                    <a:pt x="191" y="189"/>
                  </a:lnTo>
                  <a:lnTo>
                    <a:pt x="471" y="0"/>
                  </a:lnTo>
                  <a:lnTo>
                    <a:pt x="358" y="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6" name="Freeform 42"/>
            <p:cNvSpPr>
              <a:spLocks/>
            </p:cNvSpPr>
            <p:nvPr/>
          </p:nvSpPr>
          <p:spPr bwMode="auto">
            <a:xfrm>
              <a:off x="5089" y="2444"/>
              <a:ext cx="83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60"/>
                </a:cxn>
                <a:cxn ang="0">
                  <a:pos x="14" y="62"/>
                </a:cxn>
                <a:cxn ang="0">
                  <a:pos x="18" y="67"/>
                </a:cxn>
                <a:cxn ang="0">
                  <a:pos x="24" y="73"/>
                </a:cxn>
                <a:cxn ang="0">
                  <a:pos x="31" y="77"/>
                </a:cxn>
                <a:cxn ang="0">
                  <a:pos x="40" y="79"/>
                </a:cxn>
                <a:cxn ang="0">
                  <a:pos x="49" y="75"/>
                </a:cxn>
                <a:cxn ang="0">
                  <a:pos x="59" y="64"/>
                </a:cxn>
                <a:cxn ang="0">
                  <a:pos x="69" y="43"/>
                </a:cxn>
                <a:cxn ang="0">
                  <a:pos x="72" y="42"/>
                </a:cxn>
                <a:cxn ang="0">
                  <a:pos x="80" y="37"/>
                </a:cxn>
                <a:cxn ang="0">
                  <a:pos x="94" y="33"/>
                </a:cxn>
                <a:cxn ang="0">
                  <a:pos x="110" y="28"/>
                </a:cxn>
                <a:cxn ang="0">
                  <a:pos x="129" y="27"/>
                </a:cxn>
                <a:cxn ang="0">
                  <a:pos x="149" y="30"/>
                </a:cxn>
                <a:cxn ang="0">
                  <a:pos x="171" y="39"/>
                </a:cxn>
                <a:cxn ang="0">
                  <a:pos x="190" y="56"/>
                </a:cxn>
                <a:cxn ang="0">
                  <a:pos x="191" y="57"/>
                </a:cxn>
                <a:cxn ang="0">
                  <a:pos x="196" y="61"/>
                </a:cxn>
                <a:cxn ang="0">
                  <a:pos x="203" y="66"/>
                </a:cxn>
                <a:cxn ang="0">
                  <a:pos x="211" y="70"/>
                </a:cxn>
                <a:cxn ang="0">
                  <a:pos x="220" y="73"/>
                </a:cxn>
                <a:cxn ang="0">
                  <a:pos x="228" y="72"/>
                </a:cxn>
                <a:cxn ang="0">
                  <a:pos x="236" y="67"/>
                </a:cxn>
                <a:cxn ang="0">
                  <a:pos x="242" y="56"/>
                </a:cxn>
                <a:cxn ang="0">
                  <a:pos x="250" y="0"/>
                </a:cxn>
                <a:cxn ang="0">
                  <a:pos x="0" y="4"/>
                </a:cxn>
              </a:cxnLst>
              <a:rect l="0" t="0" r="r" b="b"/>
              <a:pathLst>
                <a:path w="250" h="79">
                  <a:moveTo>
                    <a:pt x="0" y="4"/>
                  </a:moveTo>
                  <a:lnTo>
                    <a:pt x="12" y="60"/>
                  </a:lnTo>
                  <a:lnTo>
                    <a:pt x="14" y="62"/>
                  </a:lnTo>
                  <a:lnTo>
                    <a:pt x="18" y="67"/>
                  </a:lnTo>
                  <a:lnTo>
                    <a:pt x="24" y="73"/>
                  </a:lnTo>
                  <a:lnTo>
                    <a:pt x="31" y="77"/>
                  </a:lnTo>
                  <a:lnTo>
                    <a:pt x="40" y="79"/>
                  </a:lnTo>
                  <a:lnTo>
                    <a:pt x="49" y="75"/>
                  </a:lnTo>
                  <a:lnTo>
                    <a:pt x="59" y="64"/>
                  </a:lnTo>
                  <a:lnTo>
                    <a:pt x="69" y="43"/>
                  </a:lnTo>
                  <a:lnTo>
                    <a:pt x="72" y="42"/>
                  </a:lnTo>
                  <a:lnTo>
                    <a:pt x="80" y="37"/>
                  </a:lnTo>
                  <a:lnTo>
                    <a:pt x="94" y="33"/>
                  </a:lnTo>
                  <a:lnTo>
                    <a:pt x="110" y="28"/>
                  </a:lnTo>
                  <a:lnTo>
                    <a:pt x="129" y="27"/>
                  </a:lnTo>
                  <a:lnTo>
                    <a:pt x="149" y="30"/>
                  </a:lnTo>
                  <a:lnTo>
                    <a:pt x="171" y="39"/>
                  </a:lnTo>
                  <a:lnTo>
                    <a:pt x="190" y="56"/>
                  </a:lnTo>
                  <a:lnTo>
                    <a:pt x="191" y="57"/>
                  </a:lnTo>
                  <a:lnTo>
                    <a:pt x="196" y="61"/>
                  </a:lnTo>
                  <a:lnTo>
                    <a:pt x="203" y="66"/>
                  </a:lnTo>
                  <a:lnTo>
                    <a:pt x="211" y="70"/>
                  </a:lnTo>
                  <a:lnTo>
                    <a:pt x="220" y="73"/>
                  </a:lnTo>
                  <a:lnTo>
                    <a:pt x="228" y="72"/>
                  </a:lnTo>
                  <a:lnTo>
                    <a:pt x="236" y="67"/>
                  </a:lnTo>
                  <a:lnTo>
                    <a:pt x="242" y="56"/>
                  </a:lnTo>
                  <a:lnTo>
                    <a:pt x="2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Freeform 43"/>
            <p:cNvSpPr>
              <a:spLocks/>
            </p:cNvSpPr>
            <p:nvPr/>
          </p:nvSpPr>
          <p:spPr bwMode="auto">
            <a:xfrm>
              <a:off x="5306" y="2123"/>
              <a:ext cx="95" cy="184"/>
            </a:xfrm>
            <a:custGeom>
              <a:avLst/>
              <a:gdLst/>
              <a:ahLst/>
              <a:cxnLst>
                <a:cxn ang="0">
                  <a:pos x="285" y="267"/>
                </a:cxn>
                <a:cxn ang="0">
                  <a:pos x="285" y="323"/>
                </a:cxn>
                <a:cxn ang="0">
                  <a:pos x="280" y="375"/>
                </a:cxn>
                <a:cxn ang="0">
                  <a:pos x="270" y="423"/>
                </a:cxn>
                <a:cxn ang="0">
                  <a:pos x="255" y="464"/>
                </a:cxn>
                <a:cxn ang="0">
                  <a:pos x="235" y="500"/>
                </a:cxn>
                <a:cxn ang="0">
                  <a:pos x="212" y="526"/>
                </a:cxn>
                <a:cxn ang="0">
                  <a:pos x="187" y="545"/>
                </a:cxn>
                <a:cxn ang="0">
                  <a:pos x="158" y="552"/>
                </a:cxn>
                <a:cxn ang="0">
                  <a:pos x="130" y="548"/>
                </a:cxn>
                <a:cxn ang="0">
                  <a:pos x="102" y="533"/>
                </a:cxn>
                <a:cxn ang="0">
                  <a:pos x="77" y="509"/>
                </a:cxn>
                <a:cxn ang="0">
                  <a:pos x="54" y="477"/>
                </a:cxn>
                <a:cxn ang="0">
                  <a:pos x="33" y="437"/>
                </a:cxn>
                <a:cxn ang="0">
                  <a:pos x="17" y="391"/>
                </a:cxn>
                <a:cxn ang="0">
                  <a:pos x="6" y="339"/>
                </a:cxn>
                <a:cxn ang="0">
                  <a:pos x="0" y="284"/>
                </a:cxn>
                <a:cxn ang="0">
                  <a:pos x="0" y="228"/>
                </a:cxn>
                <a:cxn ang="0">
                  <a:pos x="5" y="176"/>
                </a:cxn>
                <a:cxn ang="0">
                  <a:pos x="15" y="128"/>
                </a:cxn>
                <a:cxn ang="0">
                  <a:pos x="31" y="87"/>
                </a:cxn>
                <a:cxn ang="0">
                  <a:pos x="49" y="51"/>
                </a:cxn>
                <a:cxn ang="0">
                  <a:pos x="72" y="25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55" y="3"/>
                </a:cxn>
                <a:cxn ang="0">
                  <a:pos x="182" y="18"/>
                </a:cxn>
                <a:cxn ang="0">
                  <a:pos x="208" y="42"/>
                </a:cxn>
                <a:cxn ang="0">
                  <a:pos x="232" y="74"/>
                </a:cxn>
                <a:cxn ang="0">
                  <a:pos x="251" y="114"/>
                </a:cxn>
                <a:cxn ang="0">
                  <a:pos x="267" y="160"/>
                </a:cxn>
                <a:cxn ang="0">
                  <a:pos x="279" y="212"/>
                </a:cxn>
                <a:cxn ang="0">
                  <a:pos x="285" y="267"/>
                </a:cxn>
              </a:cxnLst>
              <a:rect l="0" t="0" r="r" b="b"/>
              <a:pathLst>
                <a:path w="285" h="552">
                  <a:moveTo>
                    <a:pt x="285" y="267"/>
                  </a:moveTo>
                  <a:lnTo>
                    <a:pt x="285" y="323"/>
                  </a:lnTo>
                  <a:lnTo>
                    <a:pt x="280" y="375"/>
                  </a:lnTo>
                  <a:lnTo>
                    <a:pt x="270" y="423"/>
                  </a:lnTo>
                  <a:lnTo>
                    <a:pt x="255" y="464"/>
                  </a:lnTo>
                  <a:lnTo>
                    <a:pt x="235" y="500"/>
                  </a:lnTo>
                  <a:lnTo>
                    <a:pt x="212" y="526"/>
                  </a:lnTo>
                  <a:lnTo>
                    <a:pt x="187" y="545"/>
                  </a:lnTo>
                  <a:lnTo>
                    <a:pt x="158" y="552"/>
                  </a:lnTo>
                  <a:lnTo>
                    <a:pt x="130" y="548"/>
                  </a:lnTo>
                  <a:lnTo>
                    <a:pt x="102" y="533"/>
                  </a:lnTo>
                  <a:lnTo>
                    <a:pt x="77" y="509"/>
                  </a:lnTo>
                  <a:lnTo>
                    <a:pt x="54" y="477"/>
                  </a:lnTo>
                  <a:lnTo>
                    <a:pt x="33" y="437"/>
                  </a:lnTo>
                  <a:lnTo>
                    <a:pt x="17" y="391"/>
                  </a:lnTo>
                  <a:lnTo>
                    <a:pt x="6" y="339"/>
                  </a:lnTo>
                  <a:lnTo>
                    <a:pt x="0" y="284"/>
                  </a:lnTo>
                  <a:lnTo>
                    <a:pt x="0" y="228"/>
                  </a:lnTo>
                  <a:lnTo>
                    <a:pt x="5" y="176"/>
                  </a:lnTo>
                  <a:lnTo>
                    <a:pt x="15" y="128"/>
                  </a:lnTo>
                  <a:lnTo>
                    <a:pt x="31" y="87"/>
                  </a:lnTo>
                  <a:lnTo>
                    <a:pt x="49" y="51"/>
                  </a:lnTo>
                  <a:lnTo>
                    <a:pt x="72" y="25"/>
                  </a:lnTo>
                  <a:lnTo>
                    <a:pt x="98" y="6"/>
                  </a:lnTo>
                  <a:lnTo>
                    <a:pt x="126" y="0"/>
                  </a:lnTo>
                  <a:lnTo>
                    <a:pt x="155" y="3"/>
                  </a:lnTo>
                  <a:lnTo>
                    <a:pt x="182" y="18"/>
                  </a:lnTo>
                  <a:lnTo>
                    <a:pt x="208" y="42"/>
                  </a:lnTo>
                  <a:lnTo>
                    <a:pt x="232" y="74"/>
                  </a:lnTo>
                  <a:lnTo>
                    <a:pt x="251" y="114"/>
                  </a:lnTo>
                  <a:lnTo>
                    <a:pt x="267" y="160"/>
                  </a:lnTo>
                  <a:lnTo>
                    <a:pt x="279" y="212"/>
                  </a:lnTo>
                  <a:lnTo>
                    <a:pt x="285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8" name="Freeform 44"/>
            <p:cNvSpPr>
              <a:spLocks/>
            </p:cNvSpPr>
            <p:nvPr/>
          </p:nvSpPr>
          <p:spPr bwMode="auto">
            <a:xfrm>
              <a:off x="5314" y="2140"/>
              <a:ext cx="78" cy="150"/>
            </a:xfrm>
            <a:custGeom>
              <a:avLst/>
              <a:gdLst/>
              <a:ahLst/>
              <a:cxnLst>
                <a:cxn ang="0">
                  <a:pos x="232" y="219"/>
                </a:cxn>
                <a:cxn ang="0">
                  <a:pos x="232" y="265"/>
                </a:cxn>
                <a:cxn ang="0">
                  <a:pos x="229" y="308"/>
                </a:cxn>
                <a:cxn ang="0">
                  <a:pos x="221" y="347"/>
                </a:cxn>
                <a:cxn ang="0">
                  <a:pos x="208" y="380"/>
                </a:cxn>
                <a:cxn ang="0">
                  <a:pos x="193" y="409"/>
                </a:cxn>
                <a:cxn ang="0">
                  <a:pos x="175" y="430"/>
                </a:cxn>
                <a:cxn ang="0">
                  <a:pos x="153" y="445"/>
                </a:cxn>
                <a:cxn ang="0">
                  <a:pos x="130" y="451"/>
                </a:cxn>
                <a:cxn ang="0">
                  <a:pos x="106" y="448"/>
                </a:cxn>
                <a:cxn ang="0">
                  <a:pos x="84" y="436"/>
                </a:cxn>
                <a:cxn ang="0">
                  <a:pos x="62" y="417"/>
                </a:cxn>
                <a:cxn ang="0">
                  <a:pos x="44" y="390"/>
                </a:cxn>
                <a:cxn ang="0">
                  <a:pos x="28" y="358"/>
                </a:cxn>
                <a:cxn ang="0">
                  <a:pos x="15" y="320"/>
                </a:cxn>
                <a:cxn ang="0">
                  <a:pos x="6" y="278"/>
                </a:cxn>
                <a:cxn ang="0">
                  <a:pos x="0" y="233"/>
                </a:cxn>
                <a:cxn ang="0">
                  <a:pos x="0" y="187"/>
                </a:cxn>
                <a:cxn ang="0">
                  <a:pos x="5" y="145"/>
                </a:cxn>
                <a:cxn ang="0">
                  <a:pos x="13" y="106"/>
                </a:cxn>
                <a:cxn ang="0">
                  <a:pos x="26" y="71"/>
                </a:cxn>
                <a:cxn ang="0">
                  <a:pos x="41" y="43"/>
                </a:cxn>
                <a:cxn ang="0">
                  <a:pos x="59" y="21"/>
                </a:cxn>
                <a:cxn ang="0">
                  <a:pos x="81" y="6"/>
                </a:cxn>
                <a:cxn ang="0">
                  <a:pos x="104" y="0"/>
                </a:cxn>
                <a:cxn ang="0">
                  <a:pos x="127" y="3"/>
                </a:cxn>
                <a:cxn ang="0">
                  <a:pos x="150" y="15"/>
                </a:cxn>
                <a:cxn ang="0">
                  <a:pos x="170" y="34"/>
                </a:cxn>
                <a:cxn ang="0">
                  <a:pos x="189" y="61"/>
                </a:cxn>
                <a:cxn ang="0">
                  <a:pos x="205" y="94"/>
                </a:cxn>
                <a:cxn ang="0">
                  <a:pos x="218" y="132"/>
                </a:cxn>
                <a:cxn ang="0">
                  <a:pos x="228" y="173"/>
                </a:cxn>
                <a:cxn ang="0">
                  <a:pos x="232" y="219"/>
                </a:cxn>
              </a:cxnLst>
              <a:rect l="0" t="0" r="r" b="b"/>
              <a:pathLst>
                <a:path w="232" h="451">
                  <a:moveTo>
                    <a:pt x="232" y="219"/>
                  </a:moveTo>
                  <a:lnTo>
                    <a:pt x="232" y="265"/>
                  </a:lnTo>
                  <a:lnTo>
                    <a:pt x="229" y="308"/>
                  </a:lnTo>
                  <a:lnTo>
                    <a:pt x="221" y="347"/>
                  </a:lnTo>
                  <a:lnTo>
                    <a:pt x="208" y="380"/>
                  </a:lnTo>
                  <a:lnTo>
                    <a:pt x="193" y="409"/>
                  </a:lnTo>
                  <a:lnTo>
                    <a:pt x="175" y="430"/>
                  </a:lnTo>
                  <a:lnTo>
                    <a:pt x="153" y="445"/>
                  </a:lnTo>
                  <a:lnTo>
                    <a:pt x="130" y="451"/>
                  </a:lnTo>
                  <a:lnTo>
                    <a:pt x="106" y="448"/>
                  </a:lnTo>
                  <a:lnTo>
                    <a:pt x="84" y="436"/>
                  </a:lnTo>
                  <a:lnTo>
                    <a:pt x="62" y="417"/>
                  </a:lnTo>
                  <a:lnTo>
                    <a:pt x="44" y="390"/>
                  </a:lnTo>
                  <a:lnTo>
                    <a:pt x="28" y="358"/>
                  </a:lnTo>
                  <a:lnTo>
                    <a:pt x="15" y="320"/>
                  </a:lnTo>
                  <a:lnTo>
                    <a:pt x="6" y="278"/>
                  </a:lnTo>
                  <a:lnTo>
                    <a:pt x="0" y="233"/>
                  </a:lnTo>
                  <a:lnTo>
                    <a:pt x="0" y="187"/>
                  </a:lnTo>
                  <a:lnTo>
                    <a:pt x="5" y="145"/>
                  </a:lnTo>
                  <a:lnTo>
                    <a:pt x="13" y="106"/>
                  </a:lnTo>
                  <a:lnTo>
                    <a:pt x="26" y="71"/>
                  </a:lnTo>
                  <a:lnTo>
                    <a:pt x="41" y="43"/>
                  </a:lnTo>
                  <a:lnTo>
                    <a:pt x="59" y="21"/>
                  </a:lnTo>
                  <a:lnTo>
                    <a:pt x="81" y="6"/>
                  </a:lnTo>
                  <a:lnTo>
                    <a:pt x="104" y="0"/>
                  </a:lnTo>
                  <a:lnTo>
                    <a:pt x="127" y="3"/>
                  </a:lnTo>
                  <a:lnTo>
                    <a:pt x="150" y="15"/>
                  </a:lnTo>
                  <a:lnTo>
                    <a:pt x="170" y="34"/>
                  </a:lnTo>
                  <a:lnTo>
                    <a:pt x="189" y="61"/>
                  </a:lnTo>
                  <a:lnTo>
                    <a:pt x="205" y="94"/>
                  </a:lnTo>
                  <a:lnTo>
                    <a:pt x="218" y="132"/>
                  </a:lnTo>
                  <a:lnTo>
                    <a:pt x="228" y="173"/>
                  </a:lnTo>
                  <a:lnTo>
                    <a:pt x="232" y="219"/>
                  </a:lnTo>
                  <a:close/>
                </a:path>
              </a:pathLst>
            </a:custGeom>
            <a:solidFill>
              <a:srgbClr val="EAD3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9" name="Freeform 45"/>
            <p:cNvSpPr>
              <a:spLocks/>
            </p:cNvSpPr>
            <p:nvPr/>
          </p:nvSpPr>
          <p:spPr bwMode="auto">
            <a:xfrm>
              <a:off x="5199" y="1939"/>
              <a:ext cx="164" cy="162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3" y="9"/>
                </a:cxn>
                <a:cxn ang="0">
                  <a:pos x="87" y="21"/>
                </a:cxn>
                <a:cxn ang="0">
                  <a:pos x="80" y="136"/>
                </a:cxn>
                <a:cxn ang="0">
                  <a:pos x="84" y="221"/>
                </a:cxn>
                <a:cxn ang="0">
                  <a:pos x="80" y="261"/>
                </a:cxn>
                <a:cxn ang="0">
                  <a:pos x="61" y="282"/>
                </a:cxn>
                <a:cxn ang="0">
                  <a:pos x="39" y="314"/>
                </a:cxn>
                <a:cxn ang="0">
                  <a:pos x="17" y="353"/>
                </a:cxn>
                <a:cxn ang="0">
                  <a:pos x="2" y="381"/>
                </a:cxn>
                <a:cxn ang="0">
                  <a:pos x="2" y="405"/>
                </a:cxn>
                <a:cxn ang="0">
                  <a:pos x="18" y="420"/>
                </a:cxn>
                <a:cxn ang="0">
                  <a:pos x="61" y="452"/>
                </a:cxn>
                <a:cxn ang="0">
                  <a:pos x="118" y="479"/>
                </a:cxn>
                <a:cxn ang="0">
                  <a:pos x="178" y="484"/>
                </a:cxn>
                <a:cxn ang="0">
                  <a:pos x="234" y="467"/>
                </a:cxn>
                <a:cxn ang="0">
                  <a:pos x="284" y="440"/>
                </a:cxn>
                <a:cxn ang="0">
                  <a:pos x="327" y="400"/>
                </a:cxn>
                <a:cxn ang="0">
                  <a:pos x="356" y="344"/>
                </a:cxn>
                <a:cxn ang="0">
                  <a:pos x="366" y="294"/>
                </a:cxn>
                <a:cxn ang="0">
                  <a:pos x="361" y="270"/>
                </a:cxn>
                <a:cxn ang="0">
                  <a:pos x="356" y="253"/>
                </a:cxn>
                <a:cxn ang="0">
                  <a:pos x="359" y="226"/>
                </a:cxn>
                <a:cxn ang="0">
                  <a:pos x="382" y="191"/>
                </a:cxn>
                <a:cxn ang="0">
                  <a:pos x="419" y="166"/>
                </a:cxn>
                <a:cxn ang="0">
                  <a:pos x="459" y="149"/>
                </a:cxn>
                <a:cxn ang="0">
                  <a:pos x="493" y="141"/>
                </a:cxn>
                <a:cxn ang="0">
                  <a:pos x="471" y="137"/>
                </a:cxn>
                <a:cxn ang="0">
                  <a:pos x="420" y="136"/>
                </a:cxn>
                <a:cxn ang="0">
                  <a:pos x="360" y="149"/>
                </a:cxn>
                <a:cxn ang="0">
                  <a:pos x="314" y="188"/>
                </a:cxn>
                <a:cxn ang="0">
                  <a:pos x="272" y="218"/>
                </a:cxn>
                <a:cxn ang="0">
                  <a:pos x="214" y="207"/>
                </a:cxn>
                <a:cxn ang="0">
                  <a:pos x="165" y="181"/>
                </a:cxn>
                <a:cxn ang="0">
                  <a:pos x="142" y="159"/>
                </a:cxn>
                <a:cxn ang="0">
                  <a:pos x="135" y="138"/>
                </a:cxn>
                <a:cxn ang="0">
                  <a:pos x="122" y="98"/>
                </a:cxn>
              </a:cxnLst>
              <a:rect l="0" t="0" r="r" b="b"/>
              <a:pathLst>
                <a:path w="493" h="486">
                  <a:moveTo>
                    <a:pt x="122" y="98"/>
                  </a:moveTo>
                  <a:lnTo>
                    <a:pt x="110" y="64"/>
                  </a:lnTo>
                  <a:lnTo>
                    <a:pt x="100" y="32"/>
                  </a:lnTo>
                  <a:lnTo>
                    <a:pt x="93" y="9"/>
                  </a:lnTo>
                  <a:lnTo>
                    <a:pt x="89" y="0"/>
                  </a:lnTo>
                  <a:lnTo>
                    <a:pt x="87" y="21"/>
                  </a:lnTo>
                  <a:lnTo>
                    <a:pt x="84" y="74"/>
                  </a:lnTo>
                  <a:lnTo>
                    <a:pt x="80" y="136"/>
                  </a:lnTo>
                  <a:lnTo>
                    <a:pt x="81" y="188"/>
                  </a:lnTo>
                  <a:lnTo>
                    <a:pt x="84" y="221"/>
                  </a:lnTo>
                  <a:lnTo>
                    <a:pt x="84" y="244"/>
                  </a:lnTo>
                  <a:lnTo>
                    <a:pt x="80" y="261"/>
                  </a:lnTo>
                  <a:lnTo>
                    <a:pt x="69" y="273"/>
                  </a:lnTo>
                  <a:lnTo>
                    <a:pt x="61" y="282"/>
                  </a:lnTo>
                  <a:lnTo>
                    <a:pt x="49" y="296"/>
                  </a:lnTo>
                  <a:lnTo>
                    <a:pt x="39" y="314"/>
                  </a:lnTo>
                  <a:lnTo>
                    <a:pt x="27" y="333"/>
                  </a:lnTo>
                  <a:lnTo>
                    <a:pt x="17" y="353"/>
                  </a:lnTo>
                  <a:lnTo>
                    <a:pt x="8" y="369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2" y="405"/>
                  </a:lnTo>
                  <a:lnTo>
                    <a:pt x="7" y="409"/>
                  </a:lnTo>
                  <a:lnTo>
                    <a:pt x="18" y="420"/>
                  </a:lnTo>
                  <a:lnTo>
                    <a:pt x="38" y="434"/>
                  </a:lnTo>
                  <a:lnTo>
                    <a:pt x="61" y="452"/>
                  </a:lnTo>
                  <a:lnTo>
                    <a:pt x="88" y="468"/>
                  </a:lnTo>
                  <a:lnTo>
                    <a:pt x="118" y="479"/>
                  </a:lnTo>
                  <a:lnTo>
                    <a:pt x="148" y="486"/>
                  </a:lnTo>
                  <a:lnTo>
                    <a:pt x="178" y="484"/>
                  </a:lnTo>
                  <a:lnTo>
                    <a:pt x="206" y="476"/>
                  </a:lnTo>
                  <a:lnTo>
                    <a:pt x="234" y="467"/>
                  </a:lnTo>
                  <a:lnTo>
                    <a:pt x="260" y="455"/>
                  </a:lnTo>
                  <a:lnTo>
                    <a:pt x="284" y="440"/>
                  </a:lnTo>
                  <a:lnTo>
                    <a:pt x="307" y="422"/>
                  </a:lnTo>
                  <a:lnTo>
                    <a:pt x="327" y="400"/>
                  </a:lnTo>
                  <a:lnTo>
                    <a:pt x="343" y="375"/>
                  </a:lnTo>
                  <a:lnTo>
                    <a:pt x="356" y="344"/>
                  </a:lnTo>
                  <a:lnTo>
                    <a:pt x="362" y="315"/>
                  </a:lnTo>
                  <a:lnTo>
                    <a:pt x="366" y="294"/>
                  </a:lnTo>
                  <a:lnTo>
                    <a:pt x="365" y="281"/>
                  </a:lnTo>
                  <a:lnTo>
                    <a:pt x="361" y="270"/>
                  </a:lnTo>
                  <a:lnTo>
                    <a:pt x="358" y="262"/>
                  </a:lnTo>
                  <a:lnTo>
                    <a:pt x="356" y="253"/>
                  </a:lnTo>
                  <a:lnTo>
                    <a:pt x="356" y="242"/>
                  </a:lnTo>
                  <a:lnTo>
                    <a:pt x="359" y="226"/>
                  </a:lnTo>
                  <a:lnTo>
                    <a:pt x="368" y="207"/>
                  </a:lnTo>
                  <a:lnTo>
                    <a:pt x="382" y="191"/>
                  </a:lnTo>
                  <a:lnTo>
                    <a:pt x="399" y="177"/>
                  </a:lnTo>
                  <a:lnTo>
                    <a:pt x="419" y="166"/>
                  </a:lnTo>
                  <a:lnTo>
                    <a:pt x="439" y="156"/>
                  </a:lnTo>
                  <a:lnTo>
                    <a:pt x="459" y="149"/>
                  </a:lnTo>
                  <a:lnTo>
                    <a:pt x="477" y="143"/>
                  </a:lnTo>
                  <a:lnTo>
                    <a:pt x="493" y="141"/>
                  </a:lnTo>
                  <a:lnTo>
                    <a:pt x="487" y="140"/>
                  </a:lnTo>
                  <a:lnTo>
                    <a:pt x="471" y="137"/>
                  </a:lnTo>
                  <a:lnTo>
                    <a:pt x="447" y="136"/>
                  </a:lnTo>
                  <a:lnTo>
                    <a:pt x="420" y="136"/>
                  </a:lnTo>
                  <a:lnTo>
                    <a:pt x="389" y="140"/>
                  </a:lnTo>
                  <a:lnTo>
                    <a:pt x="360" y="149"/>
                  </a:lnTo>
                  <a:lnTo>
                    <a:pt x="334" y="164"/>
                  </a:lnTo>
                  <a:lnTo>
                    <a:pt x="314" y="188"/>
                  </a:lnTo>
                  <a:lnTo>
                    <a:pt x="296" y="208"/>
                  </a:lnTo>
                  <a:lnTo>
                    <a:pt x="272" y="218"/>
                  </a:lnTo>
                  <a:lnTo>
                    <a:pt x="243" y="216"/>
                  </a:lnTo>
                  <a:lnTo>
                    <a:pt x="214" y="207"/>
                  </a:lnTo>
                  <a:lnTo>
                    <a:pt x="188" y="195"/>
                  </a:lnTo>
                  <a:lnTo>
                    <a:pt x="165" y="181"/>
                  </a:lnTo>
                  <a:lnTo>
                    <a:pt x="149" y="168"/>
                  </a:lnTo>
                  <a:lnTo>
                    <a:pt x="142" y="159"/>
                  </a:lnTo>
                  <a:lnTo>
                    <a:pt x="140" y="152"/>
                  </a:lnTo>
                  <a:lnTo>
                    <a:pt x="135" y="138"/>
                  </a:lnTo>
                  <a:lnTo>
                    <a:pt x="128" y="12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0" name="Freeform 46"/>
            <p:cNvSpPr>
              <a:spLocks/>
            </p:cNvSpPr>
            <p:nvPr/>
          </p:nvSpPr>
          <p:spPr bwMode="auto">
            <a:xfrm>
              <a:off x="5211" y="1968"/>
              <a:ext cx="114" cy="118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5" y="97"/>
                </a:cxn>
                <a:cxn ang="0">
                  <a:pos x="107" y="134"/>
                </a:cxn>
                <a:cxn ang="0">
                  <a:pos x="131" y="132"/>
                </a:cxn>
                <a:cxn ang="0">
                  <a:pos x="168" y="132"/>
                </a:cxn>
                <a:cxn ang="0">
                  <a:pos x="207" y="137"/>
                </a:cxn>
                <a:cxn ang="0">
                  <a:pos x="220" y="143"/>
                </a:cxn>
                <a:cxn ang="0">
                  <a:pos x="191" y="148"/>
                </a:cxn>
                <a:cxn ang="0">
                  <a:pos x="149" y="156"/>
                </a:cxn>
                <a:cxn ang="0">
                  <a:pos x="108" y="168"/>
                </a:cxn>
                <a:cxn ang="0">
                  <a:pos x="79" y="193"/>
                </a:cxn>
                <a:cxn ang="0">
                  <a:pos x="73" y="214"/>
                </a:cxn>
                <a:cxn ang="0">
                  <a:pos x="55" y="227"/>
                </a:cxn>
                <a:cxn ang="0">
                  <a:pos x="68" y="221"/>
                </a:cxn>
                <a:cxn ang="0">
                  <a:pos x="102" y="214"/>
                </a:cxn>
                <a:cxn ang="0">
                  <a:pos x="141" y="219"/>
                </a:cxn>
                <a:cxn ang="0">
                  <a:pos x="174" y="250"/>
                </a:cxn>
                <a:cxn ang="0">
                  <a:pos x="160" y="246"/>
                </a:cxn>
                <a:cxn ang="0">
                  <a:pos x="126" y="241"/>
                </a:cxn>
                <a:cxn ang="0">
                  <a:pos x="83" y="241"/>
                </a:cxn>
                <a:cxn ang="0">
                  <a:pos x="44" y="250"/>
                </a:cxn>
                <a:cxn ang="0">
                  <a:pos x="4" y="296"/>
                </a:cxn>
                <a:cxn ang="0">
                  <a:pos x="37" y="299"/>
                </a:cxn>
                <a:cxn ang="0">
                  <a:pos x="84" y="304"/>
                </a:cxn>
                <a:cxn ang="0">
                  <a:pos x="126" y="311"/>
                </a:cxn>
                <a:cxn ang="0">
                  <a:pos x="24" y="328"/>
                </a:cxn>
                <a:cxn ang="0">
                  <a:pos x="33" y="334"/>
                </a:cxn>
                <a:cxn ang="0">
                  <a:pos x="59" y="344"/>
                </a:cxn>
                <a:cxn ang="0">
                  <a:pos x="104" y="353"/>
                </a:cxn>
                <a:cxn ang="0">
                  <a:pos x="169" y="351"/>
                </a:cxn>
                <a:cxn ang="0">
                  <a:pos x="189" y="351"/>
                </a:cxn>
                <a:cxn ang="0">
                  <a:pos x="231" y="335"/>
                </a:cxn>
                <a:cxn ang="0">
                  <a:pos x="274" y="283"/>
                </a:cxn>
                <a:cxn ang="0">
                  <a:pos x="293" y="172"/>
                </a:cxn>
                <a:cxn ang="0">
                  <a:pos x="291" y="159"/>
                </a:cxn>
                <a:cxn ang="0">
                  <a:pos x="291" y="126"/>
                </a:cxn>
                <a:cxn ang="0">
                  <a:pos x="305" y="85"/>
                </a:cxn>
                <a:cxn ang="0">
                  <a:pos x="344" y="46"/>
                </a:cxn>
              </a:cxnLst>
              <a:rect l="0" t="0" r="r" b="b"/>
              <a:pathLst>
                <a:path w="344" h="354">
                  <a:moveTo>
                    <a:pt x="99" y="0"/>
                  </a:moveTo>
                  <a:lnTo>
                    <a:pt x="100" y="16"/>
                  </a:lnTo>
                  <a:lnTo>
                    <a:pt x="104" y="53"/>
                  </a:lnTo>
                  <a:lnTo>
                    <a:pt x="105" y="97"/>
                  </a:lnTo>
                  <a:lnTo>
                    <a:pt x="104" y="134"/>
                  </a:lnTo>
                  <a:lnTo>
                    <a:pt x="107" y="134"/>
                  </a:lnTo>
                  <a:lnTo>
                    <a:pt x="117" y="133"/>
                  </a:lnTo>
                  <a:lnTo>
                    <a:pt x="131" y="132"/>
                  </a:lnTo>
                  <a:lnTo>
                    <a:pt x="149" y="132"/>
                  </a:lnTo>
                  <a:lnTo>
                    <a:pt x="168" y="132"/>
                  </a:lnTo>
                  <a:lnTo>
                    <a:pt x="189" y="134"/>
                  </a:lnTo>
                  <a:lnTo>
                    <a:pt x="207" y="137"/>
                  </a:lnTo>
                  <a:lnTo>
                    <a:pt x="224" y="143"/>
                  </a:lnTo>
                  <a:lnTo>
                    <a:pt x="220" y="143"/>
                  </a:lnTo>
                  <a:lnTo>
                    <a:pt x="208" y="145"/>
                  </a:lnTo>
                  <a:lnTo>
                    <a:pt x="191" y="148"/>
                  </a:lnTo>
                  <a:lnTo>
                    <a:pt x="170" y="151"/>
                  </a:lnTo>
                  <a:lnTo>
                    <a:pt x="149" y="156"/>
                  </a:lnTo>
                  <a:lnTo>
                    <a:pt x="128" y="162"/>
                  </a:lnTo>
                  <a:lnTo>
                    <a:pt x="108" y="168"/>
                  </a:lnTo>
                  <a:lnTo>
                    <a:pt x="95" y="176"/>
                  </a:lnTo>
                  <a:lnTo>
                    <a:pt x="79" y="193"/>
                  </a:lnTo>
                  <a:lnTo>
                    <a:pt x="73" y="205"/>
                  </a:lnTo>
                  <a:lnTo>
                    <a:pt x="73" y="214"/>
                  </a:lnTo>
                  <a:lnTo>
                    <a:pt x="74" y="218"/>
                  </a:lnTo>
                  <a:lnTo>
                    <a:pt x="55" y="227"/>
                  </a:lnTo>
                  <a:lnTo>
                    <a:pt x="58" y="226"/>
                  </a:lnTo>
                  <a:lnTo>
                    <a:pt x="68" y="221"/>
                  </a:lnTo>
                  <a:lnTo>
                    <a:pt x="83" y="218"/>
                  </a:lnTo>
                  <a:lnTo>
                    <a:pt x="102" y="214"/>
                  </a:lnTo>
                  <a:lnTo>
                    <a:pt x="121" y="214"/>
                  </a:lnTo>
                  <a:lnTo>
                    <a:pt x="141" y="219"/>
                  </a:lnTo>
                  <a:lnTo>
                    <a:pt x="159" y="230"/>
                  </a:lnTo>
                  <a:lnTo>
                    <a:pt x="174" y="250"/>
                  </a:lnTo>
                  <a:lnTo>
                    <a:pt x="170" y="249"/>
                  </a:lnTo>
                  <a:lnTo>
                    <a:pt x="160" y="246"/>
                  </a:lnTo>
                  <a:lnTo>
                    <a:pt x="145" y="244"/>
                  </a:lnTo>
                  <a:lnTo>
                    <a:pt x="126" y="241"/>
                  </a:lnTo>
                  <a:lnTo>
                    <a:pt x="105" y="240"/>
                  </a:lnTo>
                  <a:lnTo>
                    <a:pt x="83" y="241"/>
                  </a:lnTo>
                  <a:lnTo>
                    <a:pt x="63" y="243"/>
                  </a:lnTo>
                  <a:lnTo>
                    <a:pt x="44" y="250"/>
                  </a:lnTo>
                  <a:lnTo>
                    <a:pt x="0" y="296"/>
                  </a:lnTo>
                  <a:lnTo>
                    <a:pt x="4" y="296"/>
                  </a:lnTo>
                  <a:lnTo>
                    <a:pt x="18" y="297"/>
                  </a:lnTo>
                  <a:lnTo>
                    <a:pt x="37" y="299"/>
                  </a:lnTo>
                  <a:lnTo>
                    <a:pt x="60" y="302"/>
                  </a:lnTo>
                  <a:lnTo>
                    <a:pt x="84" y="304"/>
                  </a:lnTo>
                  <a:lnTo>
                    <a:pt x="107" y="307"/>
                  </a:lnTo>
                  <a:lnTo>
                    <a:pt x="126" y="311"/>
                  </a:lnTo>
                  <a:lnTo>
                    <a:pt x="139" y="314"/>
                  </a:lnTo>
                  <a:lnTo>
                    <a:pt x="24" y="328"/>
                  </a:lnTo>
                  <a:lnTo>
                    <a:pt x="26" y="329"/>
                  </a:lnTo>
                  <a:lnTo>
                    <a:pt x="33" y="334"/>
                  </a:lnTo>
                  <a:lnTo>
                    <a:pt x="43" y="338"/>
                  </a:lnTo>
                  <a:lnTo>
                    <a:pt x="59" y="344"/>
                  </a:lnTo>
                  <a:lnTo>
                    <a:pt x="80" y="350"/>
                  </a:lnTo>
                  <a:lnTo>
                    <a:pt x="104" y="353"/>
                  </a:lnTo>
                  <a:lnTo>
                    <a:pt x="135" y="354"/>
                  </a:lnTo>
                  <a:lnTo>
                    <a:pt x="169" y="351"/>
                  </a:lnTo>
                  <a:lnTo>
                    <a:pt x="175" y="351"/>
                  </a:lnTo>
                  <a:lnTo>
                    <a:pt x="189" y="351"/>
                  </a:lnTo>
                  <a:lnTo>
                    <a:pt x="208" y="346"/>
                  </a:lnTo>
                  <a:lnTo>
                    <a:pt x="231" y="335"/>
                  </a:lnTo>
                  <a:lnTo>
                    <a:pt x="254" y="315"/>
                  </a:lnTo>
                  <a:lnTo>
                    <a:pt x="274" y="283"/>
                  </a:lnTo>
                  <a:lnTo>
                    <a:pt x="287" y="236"/>
                  </a:lnTo>
                  <a:lnTo>
                    <a:pt x="293" y="172"/>
                  </a:lnTo>
                  <a:lnTo>
                    <a:pt x="292" y="168"/>
                  </a:lnTo>
                  <a:lnTo>
                    <a:pt x="291" y="159"/>
                  </a:lnTo>
                  <a:lnTo>
                    <a:pt x="290" y="144"/>
                  </a:lnTo>
                  <a:lnTo>
                    <a:pt x="291" y="126"/>
                  </a:lnTo>
                  <a:lnTo>
                    <a:pt x="295" y="106"/>
                  </a:lnTo>
                  <a:lnTo>
                    <a:pt x="305" y="85"/>
                  </a:lnTo>
                  <a:lnTo>
                    <a:pt x="320" y="64"/>
                  </a:lnTo>
                  <a:lnTo>
                    <a:pt x="344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71" name="Text Box 47"/>
          <p:cNvSpPr txBox="1">
            <a:spLocks noChangeArrowheads="1"/>
          </p:cNvSpPr>
          <p:nvPr/>
        </p:nvSpPr>
        <p:spPr bwMode="auto">
          <a:xfrm rot="-24267528">
            <a:off x="8305800" y="2286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RTT: 235ms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 rot="2495385">
            <a:off x="8458200" y="2605088"/>
            <a:ext cx="788988" cy="1204912"/>
            <a:chOff x="5040" y="1728"/>
            <a:chExt cx="497" cy="759"/>
          </a:xfrm>
        </p:grpSpPr>
        <p:sp>
          <p:nvSpPr>
            <p:cNvPr id="1290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040" y="1728"/>
              <a:ext cx="497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4" name="Freeform 50"/>
            <p:cNvSpPr>
              <a:spLocks/>
            </p:cNvSpPr>
            <p:nvPr/>
          </p:nvSpPr>
          <p:spPr bwMode="auto">
            <a:xfrm>
              <a:off x="5068" y="1830"/>
              <a:ext cx="443" cy="443"/>
            </a:xfrm>
            <a:custGeom>
              <a:avLst/>
              <a:gdLst/>
              <a:ahLst/>
              <a:cxnLst>
                <a:cxn ang="0">
                  <a:pos x="665" y="262"/>
                </a:cxn>
                <a:cxn ang="0">
                  <a:pos x="768" y="0"/>
                </a:cxn>
                <a:cxn ang="0">
                  <a:pos x="788" y="281"/>
                </a:cxn>
                <a:cxn ang="0">
                  <a:pos x="969" y="66"/>
                </a:cxn>
                <a:cxn ang="0">
                  <a:pos x="901" y="339"/>
                </a:cxn>
                <a:cxn ang="0">
                  <a:pos x="1140" y="190"/>
                </a:cxn>
                <a:cxn ang="0">
                  <a:pos x="990" y="428"/>
                </a:cxn>
                <a:cxn ang="0">
                  <a:pos x="1262" y="360"/>
                </a:cxn>
                <a:cxn ang="0">
                  <a:pos x="1047" y="541"/>
                </a:cxn>
                <a:cxn ang="0">
                  <a:pos x="1328" y="560"/>
                </a:cxn>
                <a:cxn ang="0">
                  <a:pos x="1068" y="666"/>
                </a:cxn>
                <a:cxn ang="0">
                  <a:pos x="1328" y="770"/>
                </a:cxn>
                <a:cxn ang="0">
                  <a:pos x="1047" y="790"/>
                </a:cxn>
                <a:cxn ang="0">
                  <a:pos x="1262" y="970"/>
                </a:cxn>
                <a:cxn ang="0">
                  <a:pos x="990" y="902"/>
                </a:cxn>
                <a:cxn ang="0">
                  <a:pos x="1140" y="1141"/>
                </a:cxn>
                <a:cxn ang="0">
                  <a:pos x="901" y="992"/>
                </a:cxn>
                <a:cxn ang="0">
                  <a:pos x="969" y="1265"/>
                </a:cxn>
                <a:cxn ang="0">
                  <a:pos x="788" y="1049"/>
                </a:cxn>
                <a:cxn ang="0">
                  <a:pos x="768" y="1329"/>
                </a:cxn>
                <a:cxn ang="0">
                  <a:pos x="665" y="1069"/>
                </a:cxn>
                <a:cxn ang="0">
                  <a:pos x="559" y="1329"/>
                </a:cxn>
                <a:cxn ang="0">
                  <a:pos x="540" y="1049"/>
                </a:cxn>
                <a:cxn ang="0">
                  <a:pos x="359" y="1265"/>
                </a:cxn>
                <a:cxn ang="0">
                  <a:pos x="428" y="992"/>
                </a:cxn>
                <a:cxn ang="0">
                  <a:pos x="188" y="1141"/>
                </a:cxn>
                <a:cxn ang="0">
                  <a:pos x="338" y="902"/>
                </a:cxn>
                <a:cxn ang="0">
                  <a:pos x="65" y="970"/>
                </a:cxn>
                <a:cxn ang="0">
                  <a:pos x="281" y="790"/>
                </a:cxn>
                <a:cxn ang="0">
                  <a:pos x="0" y="770"/>
                </a:cxn>
                <a:cxn ang="0">
                  <a:pos x="260" y="666"/>
                </a:cxn>
                <a:cxn ang="0">
                  <a:pos x="0" y="560"/>
                </a:cxn>
                <a:cxn ang="0">
                  <a:pos x="281" y="541"/>
                </a:cxn>
                <a:cxn ang="0">
                  <a:pos x="65" y="360"/>
                </a:cxn>
                <a:cxn ang="0">
                  <a:pos x="338" y="428"/>
                </a:cxn>
                <a:cxn ang="0">
                  <a:pos x="188" y="190"/>
                </a:cxn>
                <a:cxn ang="0">
                  <a:pos x="428" y="339"/>
                </a:cxn>
                <a:cxn ang="0">
                  <a:pos x="359" y="66"/>
                </a:cxn>
                <a:cxn ang="0">
                  <a:pos x="540" y="281"/>
                </a:cxn>
                <a:cxn ang="0">
                  <a:pos x="559" y="0"/>
                </a:cxn>
                <a:cxn ang="0">
                  <a:pos x="665" y="262"/>
                </a:cxn>
              </a:cxnLst>
              <a:rect l="0" t="0" r="r" b="b"/>
              <a:pathLst>
                <a:path w="1328" h="1329">
                  <a:moveTo>
                    <a:pt x="665" y="262"/>
                  </a:moveTo>
                  <a:lnTo>
                    <a:pt x="768" y="0"/>
                  </a:lnTo>
                  <a:lnTo>
                    <a:pt x="788" y="281"/>
                  </a:lnTo>
                  <a:lnTo>
                    <a:pt x="969" y="66"/>
                  </a:lnTo>
                  <a:lnTo>
                    <a:pt x="901" y="339"/>
                  </a:lnTo>
                  <a:lnTo>
                    <a:pt x="1140" y="190"/>
                  </a:lnTo>
                  <a:lnTo>
                    <a:pt x="990" y="428"/>
                  </a:lnTo>
                  <a:lnTo>
                    <a:pt x="1262" y="360"/>
                  </a:lnTo>
                  <a:lnTo>
                    <a:pt x="1047" y="541"/>
                  </a:lnTo>
                  <a:lnTo>
                    <a:pt x="1328" y="560"/>
                  </a:lnTo>
                  <a:lnTo>
                    <a:pt x="1068" y="666"/>
                  </a:lnTo>
                  <a:lnTo>
                    <a:pt x="1328" y="770"/>
                  </a:lnTo>
                  <a:lnTo>
                    <a:pt x="1047" y="790"/>
                  </a:lnTo>
                  <a:lnTo>
                    <a:pt x="1262" y="970"/>
                  </a:lnTo>
                  <a:lnTo>
                    <a:pt x="990" y="902"/>
                  </a:lnTo>
                  <a:lnTo>
                    <a:pt x="1140" y="1141"/>
                  </a:lnTo>
                  <a:lnTo>
                    <a:pt x="901" y="992"/>
                  </a:lnTo>
                  <a:lnTo>
                    <a:pt x="969" y="1265"/>
                  </a:lnTo>
                  <a:lnTo>
                    <a:pt x="788" y="1049"/>
                  </a:lnTo>
                  <a:lnTo>
                    <a:pt x="768" y="1329"/>
                  </a:lnTo>
                  <a:lnTo>
                    <a:pt x="665" y="1069"/>
                  </a:lnTo>
                  <a:lnTo>
                    <a:pt x="559" y="1329"/>
                  </a:lnTo>
                  <a:lnTo>
                    <a:pt x="540" y="1049"/>
                  </a:lnTo>
                  <a:lnTo>
                    <a:pt x="359" y="1265"/>
                  </a:lnTo>
                  <a:lnTo>
                    <a:pt x="428" y="992"/>
                  </a:lnTo>
                  <a:lnTo>
                    <a:pt x="188" y="1141"/>
                  </a:lnTo>
                  <a:lnTo>
                    <a:pt x="338" y="902"/>
                  </a:lnTo>
                  <a:lnTo>
                    <a:pt x="65" y="970"/>
                  </a:lnTo>
                  <a:lnTo>
                    <a:pt x="281" y="790"/>
                  </a:lnTo>
                  <a:lnTo>
                    <a:pt x="0" y="770"/>
                  </a:lnTo>
                  <a:lnTo>
                    <a:pt x="260" y="666"/>
                  </a:lnTo>
                  <a:lnTo>
                    <a:pt x="0" y="560"/>
                  </a:lnTo>
                  <a:lnTo>
                    <a:pt x="281" y="541"/>
                  </a:lnTo>
                  <a:lnTo>
                    <a:pt x="65" y="360"/>
                  </a:lnTo>
                  <a:lnTo>
                    <a:pt x="338" y="428"/>
                  </a:lnTo>
                  <a:lnTo>
                    <a:pt x="188" y="190"/>
                  </a:lnTo>
                  <a:lnTo>
                    <a:pt x="428" y="339"/>
                  </a:lnTo>
                  <a:lnTo>
                    <a:pt x="359" y="66"/>
                  </a:lnTo>
                  <a:lnTo>
                    <a:pt x="540" y="281"/>
                  </a:lnTo>
                  <a:lnTo>
                    <a:pt x="559" y="0"/>
                  </a:lnTo>
                  <a:lnTo>
                    <a:pt x="665" y="262"/>
                  </a:lnTo>
                  <a:close/>
                </a:path>
              </a:pathLst>
            </a:custGeom>
            <a:solidFill>
              <a:srgbClr val="C1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5" name="Freeform 51"/>
            <p:cNvSpPr>
              <a:spLocks/>
            </p:cNvSpPr>
            <p:nvPr/>
          </p:nvSpPr>
          <p:spPr bwMode="auto">
            <a:xfrm>
              <a:off x="5084" y="1741"/>
              <a:ext cx="417" cy="652"/>
            </a:xfrm>
            <a:custGeom>
              <a:avLst/>
              <a:gdLst/>
              <a:ahLst/>
              <a:cxnLst>
                <a:cxn ang="0">
                  <a:pos x="286" y="608"/>
                </a:cxn>
                <a:cxn ang="0">
                  <a:pos x="186" y="819"/>
                </a:cxn>
                <a:cxn ang="0">
                  <a:pos x="125" y="948"/>
                </a:cxn>
                <a:cxn ang="0">
                  <a:pos x="91" y="1020"/>
                </a:cxn>
                <a:cxn ang="0">
                  <a:pos x="68" y="1059"/>
                </a:cxn>
                <a:cxn ang="0">
                  <a:pos x="33" y="1106"/>
                </a:cxn>
                <a:cxn ang="0">
                  <a:pos x="3" y="1197"/>
                </a:cxn>
                <a:cxn ang="0">
                  <a:pos x="2" y="1270"/>
                </a:cxn>
                <a:cxn ang="0">
                  <a:pos x="34" y="1366"/>
                </a:cxn>
                <a:cxn ang="0">
                  <a:pos x="117" y="1588"/>
                </a:cxn>
                <a:cxn ang="0">
                  <a:pos x="165" y="1717"/>
                </a:cxn>
                <a:cxn ang="0">
                  <a:pos x="570" y="1939"/>
                </a:cxn>
                <a:cxn ang="0">
                  <a:pos x="606" y="1949"/>
                </a:cxn>
                <a:cxn ang="0">
                  <a:pos x="657" y="1957"/>
                </a:cxn>
                <a:cxn ang="0">
                  <a:pos x="712" y="1953"/>
                </a:cxn>
                <a:cxn ang="0">
                  <a:pos x="756" y="1929"/>
                </a:cxn>
                <a:cxn ang="0">
                  <a:pos x="764" y="1838"/>
                </a:cxn>
                <a:cxn ang="0">
                  <a:pos x="999" y="1903"/>
                </a:cxn>
                <a:cxn ang="0">
                  <a:pos x="1022" y="1851"/>
                </a:cxn>
                <a:cxn ang="0">
                  <a:pos x="1014" y="1773"/>
                </a:cxn>
                <a:cxn ang="0">
                  <a:pos x="1223" y="1757"/>
                </a:cxn>
                <a:cxn ang="0">
                  <a:pos x="1208" y="1648"/>
                </a:cxn>
                <a:cxn ang="0">
                  <a:pos x="1155" y="1600"/>
                </a:cxn>
                <a:cxn ang="0">
                  <a:pos x="1098" y="1578"/>
                </a:cxn>
                <a:cxn ang="0">
                  <a:pos x="1208" y="1454"/>
                </a:cxn>
                <a:cxn ang="0">
                  <a:pos x="1243" y="1399"/>
                </a:cxn>
                <a:cxn ang="0">
                  <a:pos x="1203" y="1361"/>
                </a:cxn>
                <a:cxn ang="0">
                  <a:pos x="1139" y="1346"/>
                </a:cxn>
                <a:cxn ang="0">
                  <a:pos x="1095" y="1358"/>
                </a:cxn>
                <a:cxn ang="0">
                  <a:pos x="1045" y="1374"/>
                </a:cxn>
                <a:cxn ang="0">
                  <a:pos x="994" y="1391"/>
                </a:cxn>
                <a:cxn ang="0">
                  <a:pos x="954" y="1406"/>
                </a:cxn>
                <a:cxn ang="0">
                  <a:pos x="932" y="1414"/>
                </a:cxn>
                <a:cxn ang="0">
                  <a:pos x="919" y="1405"/>
                </a:cxn>
                <a:cxn ang="0">
                  <a:pos x="872" y="1368"/>
                </a:cxn>
                <a:cxn ang="0">
                  <a:pos x="819" y="1333"/>
                </a:cxn>
                <a:cxn ang="0">
                  <a:pos x="827" y="1289"/>
                </a:cxn>
                <a:cxn ang="0">
                  <a:pos x="843" y="1195"/>
                </a:cxn>
                <a:cxn ang="0">
                  <a:pos x="865" y="1103"/>
                </a:cxn>
                <a:cxn ang="0">
                  <a:pos x="937" y="954"/>
                </a:cxn>
                <a:cxn ang="0">
                  <a:pos x="998" y="791"/>
                </a:cxn>
                <a:cxn ang="0">
                  <a:pos x="986" y="654"/>
                </a:cxn>
                <a:cxn ang="0">
                  <a:pos x="959" y="505"/>
                </a:cxn>
                <a:cxn ang="0">
                  <a:pos x="945" y="433"/>
                </a:cxn>
                <a:cxn ang="0">
                  <a:pos x="381" y="411"/>
                </a:cxn>
              </a:cxnLst>
              <a:rect l="0" t="0" r="r" b="b"/>
              <a:pathLst>
                <a:path w="1251" h="1957">
                  <a:moveTo>
                    <a:pt x="381" y="411"/>
                  </a:moveTo>
                  <a:lnTo>
                    <a:pt x="330" y="516"/>
                  </a:lnTo>
                  <a:lnTo>
                    <a:pt x="286" y="608"/>
                  </a:lnTo>
                  <a:lnTo>
                    <a:pt x="247" y="688"/>
                  </a:lnTo>
                  <a:lnTo>
                    <a:pt x="213" y="758"/>
                  </a:lnTo>
                  <a:lnTo>
                    <a:pt x="186" y="819"/>
                  </a:lnTo>
                  <a:lnTo>
                    <a:pt x="162" y="870"/>
                  </a:lnTo>
                  <a:lnTo>
                    <a:pt x="142" y="912"/>
                  </a:lnTo>
                  <a:lnTo>
                    <a:pt x="125" y="948"/>
                  </a:lnTo>
                  <a:lnTo>
                    <a:pt x="111" y="978"/>
                  </a:lnTo>
                  <a:lnTo>
                    <a:pt x="100" y="1001"/>
                  </a:lnTo>
                  <a:lnTo>
                    <a:pt x="91" y="1020"/>
                  </a:lnTo>
                  <a:lnTo>
                    <a:pt x="83" y="1036"/>
                  </a:lnTo>
                  <a:lnTo>
                    <a:pt x="76" y="1049"/>
                  </a:lnTo>
                  <a:lnTo>
                    <a:pt x="68" y="1059"/>
                  </a:lnTo>
                  <a:lnTo>
                    <a:pt x="61" y="1070"/>
                  </a:lnTo>
                  <a:lnTo>
                    <a:pt x="53" y="1079"/>
                  </a:lnTo>
                  <a:lnTo>
                    <a:pt x="33" y="1106"/>
                  </a:lnTo>
                  <a:lnTo>
                    <a:pt x="18" y="1136"/>
                  </a:lnTo>
                  <a:lnTo>
                    <a:pt x="9" y="1166"/>
                  </a:lnTo>
                  <a:lnTo>
                    <a:pt x="3" y="1197"/>
                  </a:lnTo>
                  <a:lnTo>
                    <a:pt x="0" y="1224"/>
                  </a:lnTo>
                  <a:lnTo>
                    <a:pt x="1" y="1250"/>
                  </a:lnTo>
                  <a:lnTo>
                    <a:pt x="2" y="1270"/>
                  </a:lnTo>
                  <a:lnTo>
                    <a:pt x="6" y="1285"/>
                  </a:lnTo>
                  <a:lnTo>
                    <a:pt x="15" y="1313"/>
                  </a:lnTo>
                  <a:lnTo>
                    <a:pt x="34" y="1366"/>
                  </a:lnTo>
                  <a:lnTo>
                    <a:pt x="60" y="1436"/>
                  </a:lnTo>
                  <a:lnTo>
                    <a:pt x="88" y="1513"/>
                  </a:lnTo>
                  <a:lnTo>
                    <a:pt x="117" y="1588"/>
                  </a:lnTo>
                  <a:lnTo>
                    <a:pt x="141" y="1654"/>
                  </a:lnTo>
                  <a:lnTo>
                    <a:pt x="158" y="1700"/>
                  </a:lnTo>
                  <a:lnTo>
                    <a:pt x="165" y="1717"/>
                  </a:lnTo>
                  <a:lnTo>
                    <a:pt x="562" y="1937"/>
                  </a:lnTo>
                  <a:lnTo>
                    <a:pt x="564" y="1938"/>
                  </a:lnTo>
                  <a:lnTo>
                    <a:pt x="570" y="1939"/>
                  </a:lnTo>
                  <a:lnTo>
                    <a:pt x="579" y="1943"/>
                  </a:lnTo>
                  <a:lnTo>
                    <a:pt x="592" y="1945"/>
                  </a:lnTo>
                  <a:lnTo>
                    <a:pt x="606" y="1949"/>
                  </a:lnTo>
                  <a:lnTo>
                    <a:pt x="622" y="1952"/>
                  </a:lnTo>
                  <a:lnTo>
                    <a:pt x="639" y="1954"/>
                  </a:lnTo>
                  <a:lnTo>
                    <a:pt x="657" y="1957"/>
                  </a:lnTo>
                  <a:lnTo>
                    <a:pt x="676" y="1957"/>
                  </a:lnTo>
                  <a:lnTo>
                    <a:pt x="694" y="1956"/>
                  </a:lnTo>
                  <a:lnTo>
                    <a:pt x="712" y="1953"/>
                  </a:lnTo>
                  <a:lnTo>
                    <a:pt x="728" y="1947"/>
                  </a:lnTo>
                  <a:lnTo>
                    <a:pt x="743" y="1941"/>
                  </a:lnTo>
                  <a:lnTo>
                    <a:pt x="756" y="1929"/>
                  </a:lnTo>
                  <a:lnTo>
                    <a:pt x="765" y="1915"/>
                  </a:lnTo>
                  <a:lnTo>
                    <a:pt x="772" y="1898"/>
                  </a:lnTo>
                  <a:lnTo>
                    <a:pt x="764" y="1838"/>
                  </a:lnTo>
                  <a:lnTo>
                    <a:pt x="867" y="1876"/>
                  </a:lnTo>
                  <a:lnTo>
                    <a:pt x="997" y="1907"/>
                  </a:lnTo>
                  <a:lnTo>
                    <a:pt x="999" y="1903"/>
                  </a:lnTo>
                  <a:lnTo>
                    <a:pt x="1006" y="1891"/>
                  </a:lnTo>
                  <a:lnTo>
                    <a:pt x="1015" y="1874"/>
                  </a:lnTo>
                  <a:lnTo>
                    <a:pt x="1022" y="1851"/>
                  </a:lnTo>
                  <a:lnTo>
                    <a:pt x="1025" y="1827"/>
                  </a:lnTo>
                  <a:lnTo>
                    <a:pt x="1024" y="1799"/>
                  </a:lnTo>
                  <a:lnTo>
                    <a:pt x="1014" y="1773"/>
                  </a:lnTo>
                  <a:lnTo>
                    <a:pt x="992" y="1748"/>
                  </a:lnTo>
                  <a:lnTo>
                    <a:pt x="1220" y="1768"/>
                  </a:lnTo>
                  <a:lnTo>
                    <a:pt x="1223" y="1757"/>
                  </a:lnTo>
                  <a:lnTo>
                    <a:pt x="1225" y="1729"/>
                  </a:lnTo>
                  <a:lnTo>
                    <a:pt x="1223" y="1690"/>
                  </a:lnTo>
                  <a:lnTo>
                    <a:pt x="1208" y="1648"/>
                  </a:lnTo>
                  <a:lnTo>
                    <a:pt x="1194" y="1628"/>
                  </a:lnTo>
                  <a:lnTo>
                    <a:pt x="1176" y="1612"/>
                  </a:lnTo>
                  <a:lnTo>
                    <a:pt x="1155" y="1600"/>
                  </a:lnTo>
                  <a:lnTo>
                    <a:pt x="1134" y="1591"/>
                  </a:lnTo>
                  <a:lnTo>
                    <a:pt x="1115" y="1583"/>
                  </a:lnTo>
                  <a:lnTo>
                    <a:pt x="1098" y="1578"/>
                  </a:lnTo>
                  <a:lnTo>
                    <a:pt x="1087" y="1576"/>
                  </a:lnTo>
                  <a:lnTo>
                    <a:pt x="1083" y="1574"/>
                  </a:lnTo>
                  <a:lnTo>
                    <a:pt x="1208" y="1454"/>
                  </a:lnTo>
                  <a:lnTo>
                    <a:pt x="1251" y="1410"/>
                  </a:lnTo>
                  <a:lnTo>
                    <a:pt x="1249" y="1407"/>
                  </a:lnTo>
                  <a:lnTo>
                    <a:pt x="1243" y="1399"/>
                  </a:lnTo>
                  <a:lnTo>
                    <a:pt x="1233" y="1386"/>
                  </a:lnTo>
                  <a:lnTo>
                    <a:pt x="1219" y="1374"/>
                  </a:lnTo>
                  <a:lnTo>
                    <a:pt x="1203" y="1361"/>
                  </a:lnTo>
                  <a:lnTo>
                    <a:pt x="1184" y="1351"/>
                  </a:lnTo>
                  <a:lnTo>
                    <a:pt x="1162" y="1345"/>
                  </a:lnTo>
                  <a:lnTo>
                    <a:pt x="1139" y="1346"/>
                  </a:lnTo>
                  <a:lnTo>
                    <a:pt x="1126" y="1348"/>
                  </a:lnTo>
                  <a:lnTo>
                    <a:pt x="1111" y="1353"/>
                  </a:lnTo>
                  <a:lnTo>
                    <a:pt x="1095" y="1358"/>
                  </a:lnTo>
                  <a:lnTo>
                    <a:pt x="1079" y="1362"/>
                  </a:lnTo>
                  <a:lnTo>
                    <a:pt x="1062" y="1368"/>
                  </a:lnTo>
                  <a:lnTo>
                    <a:pt x="1045" y="1374"/>
                  </a:lnTo>
                  <a:lnTo>
                    <a:pt x="1028" y="1379"/>
                  </a:lnTo>
                  <a:lnTo>
                    <a:pt x="1010" y="1385"/>
                  </a:lnTo>
                  <a:lnTo>
                    <a:pt x="994" y="1391"/>
                  </a:lnTo>
                  <a:lnTo>
                    <a:pt x="980" y="1397"/>
                  </a:lnTo>
                  <a:lnTo>
                    <a:pt x="966" y="1401"/>
                  </a:lnTo>
                  <a:lnTo>
                    <a:pt x="954" y="1406"/>
                  </a:lnTo>
                  <a:lnTo>
                    <a:pt x="945" y="1409"/>
                  </a:lnTo>
                  <a:lnTo>
                    <a:pt x="937" y="1413"/>
                  </a:lnTo>
                  <a:lnTo>
                    <a:pt x="932" y="1414"/>
                  </a:lnTo>
                  <a:lnTo>
                    <a:pt x="931" y="1415"/>
                  </a:lnTo>
                  <a:lnTo>
                    <a:pt x="928" y="1413"/>
                  </a:lnTo>
                  <a:lnTo>
                    <a:pt x="919" y="1405"/>
                  </a:lnTo>
                  <a:lnTo>
                    <a:pt x="906" y="1394"/>
                  </a:lnTo>
                  <a:lnTo>
                    <a:pt x="890" y="1382"/>
                  </a:lnTo>
                  <a:lnTo>
                    <a:pt x="872" y="1368"/>
                  </a:lnTo>
                  <a:lnTo>
                    <a:pt x="853" y="1355"/>
                  </a:lnTo>
                  <a:lnTo>
                    <a:pt x="835" y="1343"/>
                  </a:lnTo>
                  <a:lnTo>
                    <a:pt x="819" y="1333"/>
                  </a:lnTo>
                  <a:lnTo>
                    <a:pt x="820" y="1328"/>
                  </a:lnTo>
                  <a:lnTo>
                    <a:pt x="822" y="1312"/>
                  </a:lnTo>
                  <a:lnTo>
                    <a:pt x="827" y="1289"/>
                  </a:lnTo>
                  <a:lnTo>
                    <a:pt x="832" y="1260"/>
                  </a:lnTo>
                  <a:lnTo>
                    <a:pt x="837" y="1228"/>
                  </a:lnTo>
                  <a:lnTo>
                    <a:pt x="843" y="1195"/>
                  </a:lnTo>
                  <a:lnTo>
                    <a:pt x="849" y="1164"/>
                  </a:lnTo>
                  <a:lnTo>
                    <a:pt x="855" y="1135"/>
                  </a:lnTo>
                  <a:lnTo>
                    <a:pt x="865" y="1103"/>
                  </a:lnTo>
                  <a:lnTo>
                    <a:pt x="884" y="1059"/>
                  </a:lnTo>
                  <a:lnTo>
                    <a:pt x="910" y="1009"/>
                  </a:lnTo>
                  <a:lnTo>
                    <a:pt x="937" y="954"/>
                  </a:lnTo>
                  <a:lnTo>
                    <a:pt x="963" y="896"/>
                  </a:lnTo>
                  <a:lnTo>
                    <a:pt x="985" y="841"/>
                  </a:lnTo>
                  <a:lnTo>
                    <a:pt x="998" y="791"/>
                  </a:lnTo>
                  <a:lnTo>
                    <a:pt x="1000" y="747"/>
                  </a:lnTo>
                  <a:lnTo>
                    <a:pt x="994" y="703"/>
                  </a:lnTo>
                  <a:lnTo>
                    <a:pt x="986" y="654"/>
                  </a:lnTo>
                  <a:lnTo>
                    <a:pt x="977" y="602"/>
                  </a:lnTo>
                  <a:lnTo>
                    <a:pt x="968" y="551"/>
                  </a:lnTo>
                  <a:lnTo>
                    <a:pt x="959" y="505"/>
                  </a:lnTo>
                  <a:lnTo>
                    <a:pt x="952" y="467"/>
                  </a:lnTo>
                  <a:lnTo>
                    <a:pt x="947" y="442"/>
                  </a:lnTo>
                  <a:lnTo>
                    <a:pt x="945" y="433"/>
                  </a:lnTo>
                  <a:lnTo>
                    <a:pt x="1125" y="0"/>
                  </a:lnTo>
                  <a:lnTo>
                    <a:pt x="484" y="4"/>
                  </a:lnTo>
                  <a:lnTo>
                    <a:pt x="381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6" name="Freeform 52"/>
            <p:cNvSpPr>
              <a:spLocks/>
            </p:cNvSpPr>
            <p:nvPr/>
          </p:nvSpPr>
          <p:spPr bwMode="auto">
            <a:xfrm>
              <a:off x="5103" y="1742"/>
              <a:ext cx="378" cy="618"/>
            </a:xfrm>
            <a:custGeom>
              <a:avLst/>
              <a:gdLst/>
              <a:ahLst/>
              <a:cxnLst>
                <a:cxn ang="0">
                  <a:pos x="448" y="103"/>
                </a:cxn>
                <a:cxn ang="0">
                  <a:pos x="414" y="287"/>
                </a:cxn>
                <a:cxn ang="0">
                  <a:pos x="388" y="407"/>
                </a:cxn>
                <a:cxn ang="0">
                  <a:pos x="365" y="450"/>
                </a:cxn>
                <a:cxn ang="0">
                  <a:pos x="316" y="544"/>
                </a:cxn>
                <a:cxn ang="0">
                  <a:pos x="256" y="660"/>
                </a:cxn>
                <a:cxn ang="0">
                  <a:pos x="203" y="767"/>
                </a:cxn>
                <a:cxn ang="0">
                  <a:pos x="171" y="835"/>
                </a:cxn>
                <a:cxn ang="0">
                  <a:pos x="147" y="892"/>
                </a:cxn>
                <a:cxn ang="0">
                  <a:pos x="84" y="1028"/>
                </a:cxn>
                <a:cxn ang="0">
                  <a:pos x="47" y="1105"/>
                </a:cxn>
                <a:cxn ang="0">
                  <a:pos x="28" y="1149"/>
                </a:cxn>
                <a:cxn ang="0">
                  <a:pos x="3" y="1235"/>
                </a:cxn>
                <a:cxn ang="0">
                  <a:pos x="16" y="1310"/>
                </a:cxn>
                <a:cxn ang="0">
                  <a:pos x="74" y="1487"/>
                </a:cxn>
                <a:cxn ang="0">
                  <a:pos x="124" y="1652"/>
                </a:cxn>
                <a:cxn ang="0">
                  <a:pos x="154" y="1686"/>
                </a:cxn>
                <a:cxn ang="0">
                  <a:pos x="229" y="1721"/>
                </a:cxn>
                <a:cxn ang="0">
                  <a:pos x="272" y="1739"/>
                </a:cxn>
                <a:cxn ang="0">
                  <a:pos x="330" y="1748"/>
                </a:cxn>
                <a:cxn ang="0">
                  <a:pos x="468" y="1771"/>
                </a:cxn>
                <a:cxn ang="0">
                  <a:pos x="642" y="1801"/>
                </a:cxn>
                <a:cxn ang="0">
                  <a:pos x="801" y="1830"/>
                </a:cxn>
                <a:cxn ang="0">
                  <a:pos x="898" y="1851"/>
                </a:cxn>
                <a:cxn ang="0">
                  <a:pos x="917" y="1828"/>
                </a:cxn>
                <a:cxn ang="0">
                  <a:pos x="913" y="1778"/>
                </a:cxn>
                <a:cxn ang="0">
                  <a:pos x="892" y="1743"/>
                </a:cxn>
                <a:cxn ang="0">
                  <a:pos x="863" y="1715"/>
                </a:cxn>
                <a:cxn ang="0">
                  <a:pos x="831" y="1684"/>
                </a:cxn>
                <a:cxn ang="0">
                  <a:pos x="979" y="1700"/>
                </a:cxn>
                <a:cxn ang="0">
                  <a:pos x="1120" y="1713"/>
                </a:cxn>
                <a:cxn ang="0">
                  <a:pos x="1123" y="1675"/>
                </a:cxn>
                <a:cxn ang="0">
                  <a:pos x="1099" y="1631"/>
                </a:cxn>
                <a:cxn ang="0">
                  <a:pos x="1035" y="1608"/>
                </a:cxn>
                <a:cxn ang="0">
                  <a:pos x="973" y="1604"/>
                </a:cxn>
                <a:cxn ang="0">
                  <a:pos x="871" y="1553"/>
                </a:cxn>
                <a:cxn ang="0">
                  <a:pos x="1134" y="1414"/>
                </a:cxn>
                <a:cxn ang="0">
                  <a:pos x="1126" y="1408"/>
                </a:cxn>
                <a:cxn ang="0">
                  <a:pos x="1107" y="1396"/>
                </a:cxn>
                <a:cxn ang="0">
                  <a:pos x="1073" y="1389"/>
                </a:cxn>
                <a:cxn ang="0">
                  <a:pos x="1021" y="1393"/>
                </a:cxn>
                <a:cxn ang="0">
                  <a:pos x="948" y="1416"/>
                </a:cxn>
                <a:cxn ang="0">
                  <a:pos x="905" y="1351"/>
                </a:cxn>
                <a:cxn ang="0">
                  <a:pos x="835" y="1241"/>
                </a:cxn>
                <a:cxn ang="0">
                  <a:pos x="818" y="1155"/>
                </a:cxn>
                <a:cxn ang="0">
                  <a:pos x="835" y="962"/>
                </a:cxn>
                <a:cxn ang="0">
                  <a:pos x="846" y="906"/>
                </a:cxn>
                <a:cxn ang="0">
                  <a:pos x="865" y="803"/>
                </a:cxn>
                <a:cxn ang="0">
                  <a:pos x="877" y="736"/>
                </a:cxn>
                <a:cxn ang="0">
                  <a:pos x="866" y="619"/>
                </a:cxn>
                <a:cxn ang="0">
                  <a:pos x="836" y="479"/>
                </a:cxn>
                <a:cxn ang="0">
                  <a:pos x="840" y="393"/>
                </a:cxn>
                <a:cxn ang="0">
                  <a:pos x="457" y="49"/>
                </a:cxn>
              </a:cxnLst>
              <a:rect l="0" t="0" r="r" b="b"/>
              <a:pathLst>
                <a:path w="1134" h="1855">
                  <a:moveTo>
                    <a:pt x="457" y="49"/>
                  </a:moveTo>
                  <a:lnTo>
                    <a:pt x="455" y="64"/>
                  </a:lnTo>
                  <a:lnTo>
                    <a:pt x="448" y="103"/>
                  </a:lnTo>
                  <a:lnTo>
                    <a:pt x="437" y="159"/>
                  </a:lnTo>
                  <a:lnTo>
                    <a:pt x="426" y="222"/>
                  </a:lnTo>
                  <a:lnTo>
                    <a:pt x="414" y="287"/>
                  </a:lnTo>
                  <a:lnTo>
                    <a:pt x="403" y="345"/>
                  </a:lnTo>
                  <a:lnTo>
                    <a:pt x="394" y="387"/>
                  </a:lnTo>
                  <a:lnTo>
                    <a:pt x="388" y="407"/>
                  </a:lnTo>
                  <a:lnTo>
                    <a:pt x="385" y="414"/>
                  </a:lnTo>
                  <a:lnTo>
                    <a:pt x="377" y="429"/>
                  </a:lnTo>
                  <a:lnTo>
                    <a:pt x="365" y="450"/>
                  </a:lnTo>
                  <a:lnTo>
                    <a:pt x="351" y="477"/>
                  </a:lnTo>
                  <a:lnTo>
                    <a:pt x="334" y="509"/>
                  </a:lnTo>
                  <a:lnTo>
                    <a:pt x="316" y="544"/>
                  </a:lnTo>
                  <a:lnTo>
                    <a:pt x="296" y="582"/>
                  </a:lnTo>
                  <a:lnTo>
                    <a:pt x="277" y="621"/>
                  </a:lnTo>
                  <a:lnTo>
                    <a:pt x="256" y="660"/>
                  </a:lnTo>
                  <a:lnTo>
                    <a:pt x="238" y="698"/>
                  </a:lnTo>
                  <a:lnTo>
                    <a:pt x="219" y="735"/>
                  </a:lnTo>
                  <a:lnTo>
                    <a:pt x="203" y="767"/>
                  </a:lnTo>
                  <a:lnTo>
                    <a:pt x="190" y="796"/>
                  </a:lnTo>
                  <a:lnTo>
                    <a:pt x="178" y="819"/>
                  </a:lnTo>
                  <a:lnTo>
                    <a:pt x="171" y="835"/>
                  </a:lnTo>
                  <a:lnTo>
                    <a:pt x="168" y="843"/>
                  </a:lnTo>
                  <a:lnTo>
                    <a:pt x="162" y="860"/>
                  </a:lnTo>
                  <a:lnTo>
                    <a:pt x="147" y="892"/>
                  </a:lnTo>
                  <a:lnTo>
                    <a:pt x="128" y="935"/>
                  </a:lnTo>
                  <a:lnTo>
                    <a:pt x="106" y="982"/>
                  </a:lnTo>
                  <a:lnTo>
                    <a:pt x="84" y="1028"/>
                  </a:lnTo>
                  <a:lnTo>
                    <a:pt x="66" y="1067"/>
                  </a:lnTo>
                  <a:lnTo>
                    <a:pt x="52" y="1094"/>
                  </a:lnTo>
                  <a:lnTo>
                    <a:pt x="47" y="1105"/>
                  </a:lnTo>
                  <a:lnTo>
                    <a:pt x="45" y="1110"/>
                  </a:lnTo>
                  <a:lnTo>
                    <a:pt x="38" y="1126"/>
                  </a:lnTo>
                  <a:lnTo>
                    <a:pt x="28" y="1149"/>
                  </a:lnTo>
                  <a:lnTo>
                    <a:pt x="18" y="1177"/>
                  </a:lnTo>
                  <a:lnTo>
                    <a:pt x="8" y="1207"/>
                  </a:lnTo>
                  <a:lnTo>
                    <a:pt x="3" y="1235"/>
                  </a:lnTo>
                  <a:lnTo>
                    <a:pt x="0" y="1262"/>
                  </a:lnTo>
                  <a:lnTo>
                    <a:pt x="5" y="1281"/>
                  </a:lnTo>
                  <a:lnTo>
                    <a:pt x="16" y="1310"/>
                  </a:lnTo>
                  <a:lnTo>
                    <a:pt x="33" y="1358"/>
                  </a:lnTo>
                  <a:lnTo>
                    <a:pt x="52" y="1420"/>
                  </a:lnTo>
                  <a:lnTo>
                    <a:pt x="74" y="1487"/>
                  </a:lnTo>
                  <a:lnTo>
                    <a:pt x="94" y="1552"/>
                  </a:lnTo>
                  <a:lnTo>
                    <a:pt x="112" y="1610"/>
                  </a:lnTo>
                  <a:lnTo>
                    <a:pt x="124" y="1652"/>
                  </a:lnTo>
                  <a:lnTo>
                    <a:pt x="130" y="1670"/>
                  </a:lnTo>
                  <a:lnTo>
                    <a:pt x="137" y="1677"/>
                  </a:lnTo>
                  <a:lnTo>
                    <a:pt x="154" y="1686"/>
                  </a:lnTo>
                  <a:lnTo>
                    <a:pt x="177" y="1698"/>
                  </a:lnTo>
                  <a:lnTo>
                    <a:pt x="202" y="1709"/>
                  </a:lnTo>
                  <a:lnTo>
                    <a:pt x="229" y="1721"/>
                  </a:lnTo>
                  <a:lnTo>
                    <a:pt x="250" y="1730"/>
                  </a:lnTo>
                  <a:lnTo>
                    <a:pt x="266" y="1737"/>
                  </a:lnTo>
                  <a:lnTo>
                    <a:pt x="272" y="1739"/>
                  </a:lnTo>
                  <a:lnTo>
                    <a:pt x="279" y="1740"/>
                  </a:lnTo>
                  <a:lnTo>
                    <a:pt x="299" y="1744"/>
                  </a:lnTo>
                  <a:lnTo>
                    <a:pt x="330" y="1748"/>
                  </a:lnTo>
                  <a:lnTo>
                    <a:pt x="369" y="1755"/>
                  </a:lnTo>
                  <a:lnTo>
                    <a:pt x="416" y="1762"/>
                  </a:lnTo>
                  <a:lnTo>
                    <a:pt x="468" y="1771"/>
                  </a:lnTo>
                  <a:lnTo>
                    <a:pt x="525" y="1781"/>
                  </a:lnTo>
                  <a:lnTo>
                    <a:pt x="583" y="1791"/>
                  </a:lnTo>
                  <a:lnTo>
                    <a:pt x="642" y="1801"/>
                  </a:lnTo>
                  <a:lnTo>
                    <a:pt x="698" y="1810"/>
                  </a:lnTo>
                  <a:lnTo>
                    <a:pt x="752" y="1821"/>
                  </a:lnTo>
                  <a:lnTo>
                    <a:pt x="801" y="1830"/>
                  </a:lnTo>
                  <a:lnTo>
                    <a:pt x="842" y="1838"/>
                  </a:lnTo>
                  <a:lnTo>
                    <a:pt x="875" y="1845"/>
                  </a:lnTo>
                  <a:lnTo>
                    <a:pt x="898" y="1851"/>
                  </a:lnTo>
                  <a:lnTo>
                    <a:pt x="909" y="1855"/>
                  </a:lnTo>
                  <a:lnTo>
                    <a:pt x="911" y="1847"/>
                  </a:lnTo>
                  <a:lnTo>
                    <a:pt x="917" y="1828"/>
                  </a:lnTo>
                  <a:lnTo>
                    <a:pt x="920" y="1805"/>
                  </a:lnTo>
                  <a:lnTo>
                    <a:pt x="918" y="1786"/>
                  </a:lnTo>
                  <a:lnTo>
                    <a:pt x="913" y="1778"/>
                  </a:lnTo>
                  <a:lnTo>
                    <a:pt x="908" y="1768"/>
                  </a:lnTo>
                  <a:lnTo>
                    <a:pt x="901" y="1755"/>
                  </a:lnTo>
                  <a:lnTo>
                    <a:pt x="892" y="1743"/>
                  </a:lnTo>
                  <a:lnTo>
                    <a:pt x="882" y="1731"/>
                  </a:lnTo>
                  <a:lnTo>
                    <a:pt x="872" y="1722"/>
                  </a:lnTo>
                  <a:lnTo>
                    <a:pt x="863" y="1715"/>
                  </a:lnTo>
                  <a:lnTo>
                    <a:pt x="853" y="1713"/>
                  </a:lnTo>
                  <a:lnTo>
                    <a:pt x="838" y="1704"/>
                  </a:lnTo>
                  <a:lnTo>
                    <a:pt x="831" y="1684"/>
                  </a:lnTo>
                  <a:lnTo>
                    <a:pt x="827" y="1666"/>
                  </a:lnTo>
                  <a:lnTo>
                    <a:pt x="827" y="1657"/>
                  </a:lnTo>
                  <a:lnTo>
                    <a:pt x="979" y="1700"/>
                  </a:lnTo>
                  <a:lnTo>
                    <a:pt x="1116" y="1722"/>
                  </a:lnTo>
                  <a:lnTo>
                    <a:pt x="1117" y="1720"/>
                  </a:lnTo>
                  <a:lnTo>
                    <a:pt x="1120" y="1713"/>
                  </a:lnTo>
                  <a:lnTo>
                    <a:pt x="1122" y="1702"/>
                  </a:lnTo>
                  <a:lnTo>
                    <a:pt x="1123" y="1690"/>
                  </a:lnTo>
                  <a:lnTo>
                    <a:pt x="1123" y="1675"/>
                  </a:lnTo>
                  <a:lnTo>
                    <a:pt x="1120" y="1660"/>
                  </a:lnTo>
                  <a:lnTo>
                    <a:pt x="1112" y="1645"/>
                  </a:lnTo>
                  <a:lnTo>
                    <a:pt x="1099" y="1631"/>
                  </a:lnTo>
                  <a:lnTo>
                    <a:pt x="1081" y="1620"/>
                  </a:lnTo>
                  <a:lnTo>
                    <a:pt x="1059" y="1613"/>
                  </a:lnTo>
                  <a:lnTo>
                    <a:pt x="1035" y="1608"/>
                  </a:lnTo>
                  <a:lnTo>
                    <a:pt x="1012" y="1605"/>
                  </a:lnTo>
                  <a:lnTo>
                    <a:pt x="990" y="1604"/>
                  </a:lnTo>
                  <a:lnTo>
                    <a:pt x="973" y="1604"/>
                  </a:lnTo>
                  <a:lnTo>
                    <a:pt x="962" y="1605"/>
                  </a:lnTo>
                  <a:lnTo>
                    <a:pt x="957" y="1605"/>
                  </a:lnTo>
                  <a:lnTo>
                    <a:pt x="871" y="1553"/>
                  </a:lnTo>
                  <a:lnTo>
                    <a:pt x="965" y="1562"/>
                  </a:lnTo>
                  <a:lnTo>
                    <a:pt x="1134" y="1416"/>
                  </a:lnTo>
                  <a:lnTo>
                    <a:pt x="1134" y="1414"/>
                  </a:lnTo>
                  <a:lnTo>
                    <a:pt x="1131" y="1413"/>
                  </a:lnTo>
                  <a:lnTo>
                    <a:pt x="1129" y="1410"/>
                  </a:lnTo>
                  <a:lnTo>
                    <a:pt x="1126" y="1408"/>
                  </a:lnTo>
                  <a:lnTo>
                    <a:pt x="1121" y="1403"/>
                  </a:lnTo>
                  <a:lnTo>
                    <a:pt x="1115" y="1399"/>
                  </a:lnTo>
                  <a:lnTo>
                    <a:pt x="1107" y="1396"/>
                  </a:lnTo>
                  <a:lnTo>
                    <a:pt x="1098" y="1393"/>
                  </a:lnTo>
                  <a:lnTo>
                    <a:pt x="1087" y="1390"/>
                  </a:lnTo>
                  <a:lnTo>
                    <a:pt x="1073" y="1389"/>
                  </a:lnTo>
                  <a:lnTo>
                    <a:pt x="1058" y="1389"/>
                  </a:lnTo>
                  <a:lnTo>
                    <a:pt x="1041" y="1390"/>
                  </a:lnTo>
                  <a:lnTo>
                    <a:pt x="1021" y="1393"/>
                  </a:lnTo>
                  <a:lnTo>
                    <a:pt x="999" y="1398"/>
                  </a:lnTo>
                  <a:lnTo>
                    <a:pt x="975" y="1405"/>
                  </a:lnTo>
                  <a:lnTo>
                    <a:pt x="948" y="1416"/>
                  </a:lnTo>
                  <a:lnTo>
                    <a:pt x="942" y="1408"/>
                  </a:lnTo>
                  <a:lnTo>
                    <a:pt x="927" y="1385"/>
                  </a:lnTo>
                  <a:lnTo>
                    <a:pt x="905" y="1351"/>
                  </a:lnTo>
                  <a:lnTo>
                    <a:pt x="881" y="1315"/>
                  </a:lnTo>
                  <a:lnTo>
                    <a:pt x="857" y="1276"/>
                  </a:lnTo>
                  <a:lnTo>
                    <a:pt x="835" y="1241"/>
                  </a:lnTo>
                  <a:lnTo>
                    <a:pt x="820" y="1214"/>
                  </a:lnTo>
                  <a:lnTo>
                    <a:pt x="815" y="1200"/>
                  </a:lnTo>
                  <a:lnTo>
                    <a:pt x="818" y="1155"/>
                  </a:lnTo>
                  <a:lnTo>
                    <a:pt x="825" y="1075"/>
                  </a:lnTo>
                  <a:lnTo>
                    <a:pt x="832" y="997"/>
                  </a:lnTo>
                  <a:lnTo>
                    <a:pt x="835" y="962"/>
                  </a:lnTo>
                  <a:lnTo>
                    <a:pt x="836" y="954"/>
                  </a:lnTo>
                  <a:lnTo>
                    <a:pt x="840" y="935"/>
                  </a:lnTo>
                  <a:lnTo>
                    <a:pt x="846" y="906"/>
                  </a:lnTo>
                  <a:lnTo>
                    <a:pt x="851" y="872"/>
                  </a:lnTo>
                  <a:lnTo>
                    <a:pt x="858" y="836"/>
                  </a:lnTo>
                  <a:lnTo>
                    <a:pt x="865" y="803"/>
                  </a:lnTo>
                  <a:lnTo>
                    <a:pt x="871" y="774"/>
                  </a:lnTo>
                  <a:lnTo>
                    <a:pt x="874" y="756"/>
                  </a:lnTo>
                  <a:lnTo>
                    <a:pt x="877" y="736"/>
                  </a:lnTo>
                  <a:lnTo>
                    <a:pt x="875" y="705"/>
                  </a:lnTo>
                  <a:lnTo>
                    <a:pt x="872" y="665"/>
                  </a:lnTo>
                  <a:lnTo>
                    <a:pt x="866" y="619"/>
                  </a:lnTo>
                  <a:lnTo>
                    <a:pt x="858" y="572"/>
                  </a:lnTo>
                  <a:lnTo>
                    <a:pt x="849" y="524"/>
                  </a:lnTo>
                  <a:lnTo>
                    <a:pt x="836" y="479"/>
                  </a:lnTo>
                  <a:lnTo>
                    <a:pt x="823" y="441"/>
                  </a:lnTo>
                  <a:lnTo>
                    <a:pt x="749" y="407"/>
                  </a:lnTo>
                  <a:lnTo>
                    <a:pt x="840" y="393"/>
                  </a:lnTo>
                  <a:lnTo>
                    <a:pt x="1009" y="0"/>
                  </a:lnTo>
                  <a:lnTo>
                    <a:pt x="479" y="10"/>
                  </a:lnTo>
                  <a:lnTo>
                    <a:pt x="457" y="49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7" name="Freeform 53"/>
            <p:cNvSpPr>
              <a:spLocks/>
            </p:cNvSpPr>
            <p:nvPr/>
          </p:nvSpPr>
          <p:spPr bwMode="auto">
            <a:xfrm>
              <a:off x="5133" y="2049"/>
              <a:ext cx="318" cy="350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72" y="142"/>
                </a:cxn>
                <a:cxn ang="0">
                  <a:pos x="61" y="156"/>
                </a:cxn>
                <a:cxn ang="0">
                  <a:pos x="47" y="178"/>
                </a:cxn>
                <a:cxn ang="0">
                  <a:pos x="40" y="206"/>
                </a:cxn>
                <a:cxn ang="0">
                  <a:pos x="32" y="279"/>
                </a:cxn>
                <a:cxn ang="0">
                  <a:pos x="19" y="395"/>
                </a:cxn>
                <a:cxn ang="0">
                  <a:pos x="7" y="504"/>
                </a:cxn>
                <a:cxn ang="0">
                  <a:pos x="1" y="552"/>
                </a:cxn>
                <a:cxn ang="0">
                  <a:pos x="0" y="591"/>
                </a:cxn>
                <a:cxn ang="0">
                  <a:pos x="9" y="646"/>
                </a:cxn>
                <a:cxn ang="0">
                  <a:pos x="157" y="1007"/>
                </a:cxn>
                <a:cxn ang="0">
                  <a:pos x="164" y="1019"/>
                </a:cxn>
                <a:cxn ang="0">
                  <a:pos x="178" y="1035"/>
                </a:cxn>
                <a:cxn ang="0">
                  <a:pos x="198" y="1049"/>
                </a:cxn>
                <a:cxn ang="0">
                  <a:pos x="513" y="1043"/>
                </a:cxn>
                <a:cxn ang="0">
                  <a:pos x="527" y="1043"/>
                </a:cxn>
                <a:cxn ang="0">
                  <a:pos x="563" y="1041"/>
                </a:cxn>
                <a:cxn ang="0">
                  <a:pos x="605" y="1030"/>
                </a:cxn>
                <a:cxn ang="0">
                  <a:pos x="642" y="1009"/>
                </a:cxn>
                <a:cxn ang="0">
                  <a:pos x="944" y="737"/>
                </a:cxn>
                <a:cxn ang="0">
                  <a:pos x="953" y="681"/>
                </a:cxn>
                <a:cxn ang="0">
                  <a:pos x="828" y="64"/>
                </a:cxn>
                <a:cxn ang="0">
                  <a:pos x="822" y="54"/>
                </a:cxn>
                <a:cxn ang="0">
                  <a:pos x="808" y="32"/>
                </a:cxn>
                <a:cxn ang="0">
                  <a:pos x="787" y="10"/>
                </a:cxn>
                <a:cxn ang="0">
                  <a:pos x="759" y="0"/>
                </a:cxn>
                <a:cxn ang="0">
                  <a:pos x="738" y="0"/>
                </a:cxn>
                <a:cxn ang="0">
                  <a:pos x="709" y="1"/>
                </a:cxn>
                <a:cxn ang="0">
                  <a:pos x="672" y="3"/>
                </a:cxn>
                <a:cxn ang="0">
                  <a:pos x="634" y="4"/>
                </a:cxn>
                <a:cxn ang="0">
                  <a:pos x="599" y="5"/>
                </a:cxn>
                <a:cxn ang="0">
                  <a:pos x="568" y="8"/>
                </a:cxn>
                <a:cxn ang="0">
                  <a:pos x="547" y="9"/>
                </a:cxn>
                <a:cxn ang="0">
                  <a:pos x="539" y="9"/>
                </a:cxn>
                <a:cxn ang="0">
                  <a:pos x="538" y="8"/>
                </a:cxn>
                <a:cxn ang="0">
                  <a:pos x="533" y="7"/>
                </a:cxn>
                <a:cxn ang="0">
                  <a:pos x="523" y="7"/>
                </a:cxn>
                <a:cxn ang="0">
                  <a:pos x="504" y="9"/>
                </a:cxn>
              </a:cxnLst>
              <a:rect l="0" t="0" r="r" b="b"/>
              <a:pathLst>
                <a:path w="953" h="1052">
                  <a:moveTo>
                    <a:pt x="504" y="9"/>
                  </a:moveTo>
                  <a:lnTo>
                    <a:pt x="78" y="137"/>
                  </a:lnTo>
                  <a:lnTo>
                    <a:pt x="77" y="139"/>
                  </a:lnTo>
                  <a:lnTo>
                    <a:pt x="72" y="142"/>
                  </a:lnTo>
                  <a:lnTo>
                    <a:pt x="66" y="148"/>
                  </a:lnTo>
                  <a:lnTo>
                    <a:pt x="61" y="156"/>
                  </a:lnTo>
                  <a:lnTo>
                    <a:pt x="54" y="165"/>
                  </a:lnTo>
                  <a:lnTo>
                    <a:pt x="47" y="178"/>
                  </a:lnTo>
                  <a:lnTo>
                    <a:pt x="42" y="191"/>
                  </a:lnTo>
                  <a:lnTo>
                    <a:pt x="40" y="206"/>
                  </a:lnTo>
                  <a:lnTo>
                    <a:pt x="37" y="234"/>
                  </a:lnTo>
                  <a:lnTo>
                    <a:pt x="32" y="279"/>
                  </a:lnTo>
                  <a:lnTo>
                    <a:pt x="25" y="334"/>
                  </a:lnTo>
                  <a:lnTo>
                    <a:pt x="19" y="395"/>
                  </a:lnTo>
                  <a:lnTo>
                    <a:pt x="12" y="454"/>
                  </a:lnTo>
                  <a:lnTo>
                    <a:pt x="7" y="504"/>
                  </a:lnTo>
                  <a:lnTo>
                    <a:pt x="2" y="539"/>
                  </a:lnTo>
                  <a:lnTo>
                    <a:pt x="1" y="552"/>
                  </a:lnTo>
                  <a:lnTo>
                    <a:pt x="1" y="563"/>
                  </a:lnTo>
                  <a:lnTo>
                    <a:pt x="0" y="591"/>
                  </a:lnTo>
                  <a:lnTo>
                    <a:pt x="2" y="623"/>
                  </a:lnTo>
                  <a:lnTo>
                    <a:pt x="9" y="646"/>
                  </a:lnTo>
                  <a:lnTo>
                    <a:pt x="156" y="1005"/>
                  </a:lnTo>
                  <a:lnTo>
                    <a:pt x="157" y="1007"/>
                  </a:lnTo>
                  <a:lnTo>
                    <a:pt x="159" y="1012"/>
                  </a:lnTo>
                  <a:lnTo>
                    <a:pt x="164" y="1019"/>
                  </a:lnTo>
                  <a:lnTo>
                    <a:pt x="170" y="1027"/>
                  </a:lnTo>
                  <a:lnTo>
                    <a:pt x="178" y="1035"/>
                  </a:lnTo>
                  <a:lnTo>
                    <a:pt x="187" y="1043"/>
                  </a:lnTo>
                  <a:lnTo>
                    <a:pt x="198" y="1049"/>
                  </a:lnTo>
                  <a:lnTo>
                    <a:pt x="212" y="1052"/>
                  </a:lnTo>
                  <a:lnTo>
                    <a:pt x="513" y="1043"/>
                  </a:lnTo>
                  <a:lnTo>
                    <a:pt x="516" y="1043"/>
                  </a:lnTo>
                  <a:lnTo>
                    <a:pt x="527" y="1043"/>
                  </a:lnTo>
                  <a:lnTo>
                    <a:pt x="543" y="1042"/>
                  </a:lnTo>
                  <a:lnTo>
                    <a:pt x="563" y="1041"/>
                  </a:lnTo>
                  <a:lnTo>
                    <a:pt x="584" y="1036"/>
                  </a:lnTo>
                  <a:lnTo>
                    <a:pt x="605" y="1030"/>
                  </a:lnTo>
                  <a:lnTo>
                    <a:pt x="625" y="1021"/>
                  </a:lnTo>
                  <a:lnTo>
                    <a:pt x="642" y="1009"/>
                  </a:lnTo>
                  <a:lnTo>
                    <a:pt x="940" y="746"/>
                  </a:lnTo>
                  <a:lnTo>
                    <a:pt x="944" y="737"/>
                  </a:lnTo>
                  <a:lnTo>
                    <a:pt x="950" y="714"/>
                  </a:lnTo>
                  <a:lnTo>
                    <a:pt x="953" y="681"/>
                  </a:lnTo>
                  <a:lnTo>
                    <a:pt x="948" y="646"/>
                  </a:lnTo>
                  <a:lnTo>
                    <a:pt x="828" y="64"/>
                  </a:lnTo>
                  <a:lnTo>
                    <a:pt x="827" y="62"/>
                  </a:lnTo>
                  <a:lnTo>
                    <a:pt x="822" y="54"/>
                  </a:lnTo>
                  <a:lnTo>
                    <a:pt x="816" y="43"/>
                  </a:lnTo>
                  <a:lnTo>
                    <a:pt x="808" y="32"/>
                  </a:lnTo>
                  <a:lnTo>
                    <a:pt x="798" y="20"/>
                  </a:lnTo>
                  <a:lnTo>
                    <a:pt x="787" y="10"/>
                  </a:lnTo>
                  <a:lnTo>
                    <a:pt x="773" y="2"/>
                  </a:lnTo>
                  <a:lnTo>
                    <a:pt x="759" y="0"/>
                  </a:lnTo>
                  <a:lnTo>
                    <a:pt x="750" y="0"/>
                  </a:lnTo>
                  <a:lnTo>
                    <a:pt x="738" y="0"/>
                  </a:lnTo>
                  <a:lnTo>
                    <a:pt x="725" y="1"/>
                  </a:lnTo>
                  <a:lnTo>
                    <a:pt x="709" y="1"/>
                  </a:lnTo>
                  <a:lnTo>
                    <a:pt x="690" y="2"/>
                  </a:lnTo>
                  <a:lnTo>
                    <a:pt x="672" y="3"/>
                  </a:lnTo>
                  <a:lnTo>
                    <a:pt x="654" y="3"/>
                  </a:lnTo>
                  <a:lnTo>
                    <a:pt x="634" y="4"/>
                  </a:lnTo>
                  <a:lnTo>
                    <a:pt x="616" y="5"/>
                  </a:lnTo>
                  <a:lnTo>
                    <a:pt x="599" y="5"/>
                  </a:lnTo>
                  <a:lnTo>
                    <a:pt x="582" y="7"/>
                  </a:lnTo>
                  <a:lnTo>
                    <a:pt x="568" y="8"/>
                  </a:lnTo>
                  <a:lnTo>
                    <a:pt x="556" y="8"/>
                  </a:lnTo>
                  <a:lnTo>
                    <a:pt x="547" y="9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33" y="7"/>
                  </a:lnTo>
                  <a:lnTo>
                    <a:pt x="529" y="7"/>
                  </a:lnTo>
                  <a:lnTo>
                    <a:pt x="523" y="7"/>
                  </a:lnTo>
                  <a:lnTo>
                    <a:pt x="515" y="8"/>
                  </a:lnTo>
                  <a:lnTo>
                    <a:pt x="5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8" name="Freeform 54"/>
            <p:cNvSpPr>
              <a:spLocks/>
            </p:cNvSpPr>
            <p:nvPr/>
          </p:nvSpPr>
          <p:spPr bwMode="auto">
            <a:xfrm>
              <a:off x="5269" y="2064"/>
              <a:ext cx="168" cy="310"/>
            </a:xfrm>
            <a:custGeom>
              <a:avLst/>
              <a:gdLst/>
              <a:ahLst/>
              <a:cxnLst>
                <a:cxn ang="0">
                  <a:pos x="319" y="4"/>
                </a:cxn>
                <a:cxn ang="0">
                  <a:pos x="22" y="126"/>
                </a:cxn>
                <a:cxn ang="0">
                  <a:pos x="18" y="131"/>
                </a:cxn>
                <a:cxn ang="0">
                  <a:pos x="9" y="143"/>
                </a:cxn>
                <a:cxn ang="0">
                  <a:pos x="2" y="161"/>
                </a:cxn>
                <a:cxn ang="0">
                  <a:pos x="0" y="186"/>
                </a:cxn>
                <a:cxn ang="0">
                  <a:pos x="9" y="501"/>
                </a:cxn>
                <a:cxn ang="0">
                  <a:pos x="10" y="513"/>
                </a:cxn>
                <a:cxn ang="0">
                  <a:pos x="14" y="540"/>
                </a:cxn>
                <a:cxn ang="0">
                  <a:pos x="19" y="574"/>
                </a:cxn>
                <a:cxn ang="0">
                  <a:pos x="30" y="604"/>
                </a:cxn>
                <a:cxn ang="0">
                  <a:pos x="128" y="924"/>
                </a:cxn>
                <a:cxn ang="0">
                  <a:pos x="131" y="925"/>
                </a:cxn>
                <a:cxn ang="0">
                  <a:pos x="137" y="927"/>
                </a:cxn>
                <a:cxn ang="0">
                  <a:pos x="147" y="929"/>
                </a:cxn>
                <a:cxn ang="0">
                  <a:pos x="159" y="930"/>
                </a:cxn>
                <a:cxn ang="0">
                  <a:pos x="173" y="930"/>
                </a:cxn>
                <a:cxn ang="0">
                  <a:pos x="188" y="926"/>
                </a:cxn>
                <a:cxn ang="0">
                  <a:pos x="204" y="918"/>
                </a:cxn>
                <a:cxn ang="0">
                  <a:pos x="219" y="903"/>
                </a:cxn>
                <a:cxn ang="0">
                  <a:pos x="491" y="683"/>
                </a:cxn>
                <a:cxn ang="0">
                  <a:pos x="494" y="676"/>
                </a:cxn>
                <a:cxn ang="0">
                  <a:pos x="502" y="656"/>
                </a:cxn>
                <a:cxn ang="0">
                  <a:pos x="506" y="623"/>
                </a:cxn>
                <a:cxn ang="0">
                  <a:pos x="500" y="575"/>
                </a:cxn>
                <a:cxn ang="0">
                  <a:pos x="375" y="26"/>
                </a:cxn>
                <a:cxn ang="0">
                  <a:pos x="374" y="24"/>
                </a:cxn>
                <a:cxn ang="0">
                  <a:pos x="371" y="20"/>
                </a:cxn>
                <a:cxn ang="0">
                  <a:pos x="367" y="15"/>
                </a:cxn>
                <a:cxn ang="0">
                  <a:pos x="361" y="8"/>
                </a:cxn>
                <a:cxn ang="0">
                  <a:pos x="353" y="3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319" y="4"/>
                </a:cxn>
              </a:cxnLst>
              <a:rect l="0" t="0" r="r" b="b"/>
              <a:pathLst>
                <a:path w="506" h="930">
                  <a:moveTo>
                    <a:pt x="319" y="4"/>
                  </a:moveTo>
                  <a:lnTo>
                    <a:pt x="22" y="126"/>
                  </a:lnTo>
                  <a:lnTo>
                    <a:pt x="18" y="131"/>
                  </a:lnTo>
                  <a:lnTo>
                    <a:pt x="9" y="143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9" y="501"/>
                  </a:lnTo>
                  <a:lnTo>
                    <a:pt x="10" y="513"/>
                  </a:lnTo>
                  <a:lnTo>
                    <a:pt x="14" y="540"/>
                  </a:lnTo>
                  <a:lnTo>
                    <a:pt x="19" y="574"/>
                  </a:lnTo>
                  <a:lnTo>
                    <a:pt x="30" y="604"/>
                  </a:lnTo>
                  <a:lnTo>
                    <a:pt x="128" y="924"/>
                  </a:lnTo>
                  <a:lnTo>
                    <a:pt x="131" y="925"/>
                  </a:lnTo>
                  <a:lnTo>
                    <a:pt x="137" y="927"/>
                  </a:lnTo>
                  <a:lnTo>
                    <a:pt x="147" y="929"/>
                  </a:lnTo>
                  <a:lnTo>
                    <a:pt x="159" y="930"/>
                  </a:lnTo>
                  <a:lnTo>
                    <a:pt x="173" y="930"/>
                  </a:lnTo>
                  <a:lnTo>
                    <a:pt x="188" y="926"/>
                  </a:lnTo>
                  <a:lnTo>
                    <a:pt x="204" y="918"/>
                  </a:lnTo>
                  <a:lnTo>
                    <a:pt x="219" y="903"/>
                  </a:lnTo>
                  <a:lnTo>
                    <a:pt x="491" y="683"/>
                  </a:lnTo>
                  <a:lnTo>
                    <a:pt x="494" y="676"/>
                  </a:lnTo>
                  <a:lnTo>
                    <a:pt x="502" y="656"/>
                  </a:lnTo>
                  <a:lnTo>
                    <a:pt x="506" y="623"/>
                  </a:lnTo>
                  <a:lnTo>
                    <a:pt x="500" y="575"/>
                  </a:lnTo>
                  <a:lnTo>
                    <a:pt x="375" y="26"/>
                  </a:lnTo>
                  <a:lnTo>
                    <a:pt x="374" y="24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1" y="8"/>
                  </a:lnTo>
                  <a:lnTo>
                    <a:pt x="353" y="3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19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9" name="Freeform 55"/>
            <p:cNvSpPr>
              <a:spLocks/>
            </p:cNvSpPr>
            <p:nvPr/>
          </p:nvSpPr>
          <p:spPr bwMode="auto">
            <a:xfrm>
              <a:off x="5159" y="2115"/>
              <a:ext cx="131" cy="25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9" y="13"/>
                </a:cxn>
                <a:cxn ang="0">
                  <a:pos x="35" y="12"/>
                </a:cxn>
                <a:cxn ang="0">
                  <a:pos x="47" y="11"/>
                </a:cxn>
                <a:cxn ang="0">
                  <a:pos x="61" y="9"/>
                </a:cxn>
                <a:cxn ang="0">
                  <a:pos x="77" y="8"/>
                </a:cxn>
                <a:cxn ang="0">
                  <a:pos x="96" y="7"/>
                </a:cxn>
                <a:cxn ang="0">
                  <a:pos x="117" y="5"/>
                </a:cxn>
                <a:cxn ang="0">
                  <a:pos x="137" y="4"/>
                </a:cxn>
                <a:cxn ang="0">
                  <a:pos x="159" y="3"/>
                </a:cxn>
                <a:cxn ang="0">
                  <a:pos x="181" y="1"/>
                </a:cxn>
                <a:cxn ang="0">
                  <a:pos x="202" y="0"/>
                </a:cxn>
                <a:cxn ang="0">
                  <a:pos x="221" y="0"/>
                </a:cxn>
                <a:cxn ang="0">
                  <a:pos x="238" y="0"/>
                </a:cxn>
                <a:cxn ang="0">
                  <a:pos x="252" y="0"/>
                </a:cxn>
                <a:cxn ang="0">
                  <a:pos x="264" y="1"/>
                </a:cxn>
                <a:cxn ang="0">
                  <a:pos x="272" y="4"/>
                </a:cxn>
                <a:cxn ang="0">
                  <a:pos x="284" y="396"/>
                </a:cxn>
                <a:cxn ang="0">
                  <a:pos x="289" y="411"/>
                </a:cxn>
                <a:cxn ang="0">
                  <a:pos x="299" y="452"/>
                </a:cxn>
                <a:cxn ang="0">
                  <a:pos x="315" y="510"/>
                </a:cxn>
                <a:cxn ang="0">
                  <a:pos x="334" y="576"/>
                </a:cxn>
                <a:cxn ang="0">
                  <a:pos x="353" y="644"/>
                </a:cxn>
                <a:cxn ang="0">
                  <a:pos x="370" y="704"/>
                </a:cxn>
                <a:cxn ang="0">
                  <a:pos x="384" y="749"/>
                </a:cxn>
                <a:cxn ang="0">
                  <a:pos x="393" y="768"/>
                </a:cxn>
                <a:cxn ang="0">
                  <a:pos x="147" y="776"/>
                </a:cxn>
                <a:cxn ang="0">
                  <a:pos x="0" y="423"/>
                </a:cxn>
                <a:cxn ang="0">
                  <a:pos x="2" y="363"/>
                </a:cxn>
                <a:cxn ang="0">
                  <a:pos x="8" y="231"/>
                </a:cxn>
                <a:cxn ang="0">
                  <a:pos x="17" y="91"/>
                </a:cxn>
                <a:cxn ang="0">
                  <a:pos x="26" y="13"/>
                </a:cxn>
              </a:cxnLst>
              <a:rect l="0" t="0" r="r" b="b"/>
              <a:pathLst>
                <a:path w="393" h="776">
                  <a:moveTo>
                    <a:pt x="26" y="13"/>
                  </a:moveTo>
                  <a:lnTo>
                    <a:pt x="29" y="13"/>
                  </a:lnTo>
                  <a:lnTo>
                    <a:pt x="35" y="12"/>
                  </a:lnTo>
                  <a:lnTo>
                    <a:pt x="47" y="11"/>
                  </a:lnTo>
                  <a:lnTo>
                    <a:pt x="61" y="9"/>
                  </a:lnTo>
                  <a:lnTo>
                    <a:pt x="77" y="8"/>
                  </a:lnTo>
                  <a:lnTo>
                    <a:pt x="96" y="7"/>
                  </a:lnTo>
                  <a:lnTo>
                    <a:pt x="117" y="5"/>
                  </a:lnTo>
                  <a:lnTo>
                    <a:pt x="137" y="4"/>
                  </a:lnTo>
                  <a:lnTo>
                    <a:pt x="159" y="3"/>
                  </a:lnTo>
                  <a:lnTo>
                    <a:pt x="181" y="1"/>
                  </a:lnTo>
                  <a:lnTo>
                    <a:pt x="202" y="0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2" y="4"/>
                  </a:lnTo>
                  <a:lnTo>
                    <a:pt x="284" y="396"/>
                  </a:lnTo>
                  <a:lnTo>
                    <a:pt x="289" y="411"/>
                  </a:lnTo>
                  <a:lnTo>
                    <a:pt x="299" y="452"/>
                  </a:lnTo>
                  <a:lnTo>
                    <a:pt x="315" y="510"/>
                  </a:lnTo>
                  <a:lnTo>
                    <a:pt x="334" y="576"/>
                  </a:lnTo>
                  <a:lnTo>
                    <a:pt x="353" y="644"/>
                  </a:lnTo>
                  <a:lnTo>
                    <a:pt x="370" y="704"/>
                  </a:lnTo>
                  <a:lnTo>
                    <a:pt x="384" y="749"/>
                  </a:lnTo>
                  <a:lnTo>
                    <a:pt x="393" y="768"/>
                  </a:lnTo>
                  <a:lnTo>
                    <a:pt x="147" y="776"/>
                  </a:lnTo>
                  <a:lnTo>
                    <a:pt x="0" y="423"/>
                  </a:lnTo>
                  <a:lnTo>
                    <a:pt x="2" y="363"/>
                  </a:lnTo>
                  <a:lnTo>
                    <a:pt x="8" y="231"/>
                  </a:lnTo>
                  <a:lnTo>
                    <a:pt x="17" y="91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0" name="Freeform 56"/>
            <p:cNvSpPr>
              <a:spLocks/>
            </p:cNvSpPr>
            <p:nvPr/>
          </p:nvSpPr>
          <p:spPr bwMode="auto">
            <a:xfrm>
              <a:off x="5183" y="2062"/>
              <a:ext cx="163" cy="3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23" y="98"/>
                </a:cxn>
                <a:cxn ang="0">
                  <a:pos x="490" y="0"/>
                </a:cxn>
                <a:cxn ang="0">
                  <a:pos x="365" y="3"/>
                </a:cxn>
                <a:cxn ang="0">
                  <a:pos x="0" y="116"/>
                </a:cxn>
              </a:cxnLst>
              <a:rect l="0" t="0" r="r" b="b"/>
              <a:pathLst>
                <a:path w="490" h="116">
                  <a:moveTo>
                    <a:pt x="0" y="116"/>
                  </a:moveTo>
                  <a:lnTo>
                    <a:pt x="223" y="98"/>
                  </a:lnTo>
                  <a:lnTo>
                    <a:pt x="490" y="0"/>
                  </a:lnTo>
                  <a:lnTo>
                    <a:pt x="365" y="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1" name="Freeform 57"/>
            <p:cNvSpPr>
              <a:spLocks/>
            </p:cNvSpPr>
            <p:nvPr/>
          </p:nvSpPr>
          <p:spPr bwMode="auto">
            <a:xfrm>
              <a:off x="5175" y="2132"/>
              <a:ext cx="57" cy="96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268"/>
                </a:cxn>
                <a:cxn ang="0">
                  <a:pos x="25" y="289"/>
                </a:cxn>
                <a:cxn ang="0">
                  <a:pos x="164" y="289"/>
                </a:cxn>
                <a:cxn ang="0">
                  <a:pos x="169" y="22"/>
                </a:cxn>
                <a:cxn ang="0">
                  <a:pos x="147" y="0"/>
                </a:cxn>
                <a:cxn ang="0">
                  <a:pos x="25" y="9"/>
                </a:cxn>
              </a:cxnLst>
              <a:rect l="0" t="0" r="r" b="b"/>
              <a:pathLst>
                <a:path w="169" h="289">
                  <a:moveTo>
                    <a:pt x="25" y="9"/>
                  </a:moveTo>
                  <a:lnTo>
                    <a:pt x="0" y="268"/>
                  </a:lnTo>
                  <a:lnTo>
                    <a:pt x="25" y="289"/>
                  </a:lnTo>
                  <a:lnTo>
                    <a:pt x="164" y="289"/>
                  </a:lnTo>
                  <a:lnTo>
                    <a:pt x="169" y="22"/>
                  </a:lnTo>
                  <a:lnTo>
                    <a:pt x="147" y="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2" name="Freeform 58"/>
            <p:cNvSpPr>
              <a:spLocks/>
            </p:cNvSpPr>
            <p:nvPr/>
          </p:nvSpPr>
          <p:spPr bwMode="auto">
            <a:xfrm>
              <a:off x="5188" y="2143"/>
              <a:ext cx="32" cy="6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207"/>
                </a:cxn>
                <a:cxn ang="0">
                  <a:pos x="94" y="207"/>
                </a:cxn>
                <a:cxn ang="0">
                  <a:pos x="94" y="0"/>
                </a:cxn>
                <a:cxn ang="0">
                  <a:pos x="17" y="0"/>
                </a:cxn>
              </a:cxnLst>
              <a:rect l="0" t="0" r="r" b="b"/>
              <a:pathLst>
                <a:path w="94" h="207">
                  <a:moveTo>
                    <a:pt x="17" y="0"/>
                  </a:moveTo>
                  <a:lnTo>
                    <a:pt x="0" y="207"/>
                  </a:lnTo>
                  <a:lnTo>
                    <a:pt x="94" y="207"/>
                  </a:lnTo>
                  <a:lnTo>
                    <a:pt x="9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3" name="Freeform 59"/>
            <p:cNvSpPr>
              <a:spLocks/>
            </p:cNvSpPr>
            <p:nvPr/>
          </p:nvSpPr>
          <p:spPr bwMode="auto">
            <a:xfrm>
              <a:off x="5215" y="2353"/>
              <a:ext cx="63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" y="42"/>
                </a:cxn>
                <a:cxn ang="0">
                  <a:pos x="4" y="39"/>
                </a:cxn>
                <a:cxn ang="0">
                  <a:pos x="8" y="36"/>
                </a:cxn>
                <a:cxn ang="0">
                  <a:pos x="14" y="30"/>
                </a:cxn>
                <a:cxn ang="0">
                  <a:pos x="22" y="26"/>
                </a:cxn>
                <a:cxn ang="0">
                  <a:pos x="31" y="20"/>
                </a:cxn>
                <a:cxn ang="0">
                  <a:pos x="42" y="14"/>
                </a:cxn>
                <a:cxn ang="0">
                  <a:pos x="54" y="8"/>
                </a:cxn>
                <a:cxn ang="0">
                  <a:pos x="67" y="5"/>
                </a:cxn>
                <a:cxn ang="0">
                  <a:pos x="82" y="2"/>
                </a:cxn>
                <a:cxn ang="0">
                  <a:pos x="97" y="0"/>
                </a:cxn>
                <a:cxn ang="0">
                  <a:pos x="114" y="2"/>
                </a:cxn>
                <a:cxn ang="0">
                  <a:pos x="131" y="4"/>
                </a:cxn>
                <a:cxn ang="0">
                  <a:pos x="150" y="10"/>
                </a:cxn>
                <a:cxn ang="0">
                  <a:pos x="169" y="19"/>
                </a:cxn>
                <a:cxn ang="0">
                  <a:pos x="189" y="30"/>
                </a:cxn>
                <a:cxn ang="0">
                  <a:pos x="0" y="43"/>
                </a:cxn>
              </a:cxnLst>
              <a:rect l="0" t="0" r="r" b="b"/>
              <a:pathLst>
                <a:path w="189" h="43">
                  <a:moveTo>
                    <a:pt x="0" y="43"/>
                  </a:moveTo>
                  <a:lnTo>
                    <a:pt x="2" y="42"/>
                  </a:lnTo>
                  <a:lnTo>
                    <a:pt x="4" y="39"/>
                  </a:lnTo>
                  <a:lnTo>
                    <a:pt x="8" y="36"/>
                  </a:lnTo>
                  <a:lnTo>
                    <a:pt x="14" y="30"/>
                  </a:lnTo>
                  <a:lnTo>
                    <a:pt x="22" y="26"/>
                  </a:lnTo>
                  <a:lnTo>
                    <a:pt x="31" y="20"/>
                  </a:lnTo>
                  <a:lnTo>
                    <a:pt x="42" y="14"/>
                  </a:lnTo>
                  <a:lnTo>
                    <a:pt x="54" y="8"/>
                  </a:lnTo>
                  <a:lnTo>
                    <a:pt x="67" y="5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1" y="4"/>
                  </a:lnTo>
                  <a:lnTo>
                    <a:pt x="150" y="10"/>
                  </a:lnTo>
                  <a:lnTo>
                    <a:pt x="169" y="19"/>
                  </a:lnTo>
                  <a:lnTo>
                    <a:pt x="189" y="3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4" name="Freeform 60"/>
            <p:cNvSpPr>
              <a:spLocks/>
            </p:cNvSpPr>
            <p:nvPr/>
          </p:nvSpPr>
          <p:spPr bwMode="auto">
            <a:xfrm>
              <a:off x="5075" y="2363"/>
              <a:ext cx="208" cy="123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21"/>
                </a:cxn>
                <a:cxn ang="0">
                  <a:pos x="21" y="337"/>
                </a:cxn>
                <a:cxn ang="0">
                  <a:pos x="22" y="338"/>
                </a:cxn>
                <a:cxn ang="0">
                  <a:pos x="28" y="341"/>
                </a:cxn>
                <a:cxn ang="0">
                  <a:pos x="35" y="346"/>
                </a:cxn>
                <a:cxn ang="0">
                  <a:pos x="44" y="351"/>
                </a:cxn>
                <a:cxn ang="0">
                  <a:pos x="50" y="355"/>
                </a:cxn>
                <a:cxn ang="0">
                  <a:pos x="55" y="357"/>
                </a:cxn>
                <a:cxn ang="0">
                  <a:pos x="61" y="361"/>
                </a:cxn>
                <a:cxn ang="0">
                  <a:pos x="67" y="363"/>
                </a:cxn>
                <a:cxn ang="0">
                  <a:pos x="73" y="364"/>
                </a:cxn>
                <a:cxn ang="0">
                  <a:pos x="80" y="366"/>
                </a:cxn>
                <a:cxn ang="0">
                  <a:pos x="85" y="368"/>
                </a:cxn>
                <a:cxn ang="0">
                  <a:pos x="92" y="368"/>
                </a:cxn>
                <a:cxn ang="0">
                  <a:pos x="100" y="368"/>
                </a:cxn>
                <a:cxn ang="0">
                  <a:pos x="107" y="366"/>
                </a:cxn>
                <a:cxn ang="0">
                  <a:pos x="114" y="363"/>
                </a:cxn>
                <a:cxn ang="0">
                  <a:pos x="121" y="360"/>
                </a:cxn>
                <a:cxn ang="0">
                  <a:pos x="128" y="353"/>
                </a:cxn>
                <a:cxn ang="0">
                  <a:pos x="133" y="346"/>
                </a:cxn>
                <a:cxn ang="0">
                  <a:pos x="138" y="335"/>
                </a:cxn>
                <a:cxn ang="0">
                  <a:pos x="143" y="324"/>
                </a:cxn>
                <a:cxn ang="0">
                  <a:pos x="145" y="323"/>
                </a:cxn>
                <a:cxn ang="0">
                  <a:pos x="149" y="318"/>
                </a:cxn>
                <a:cxn ang="0">
                  <a:pos x="156" y="315"/>
                </a:cxn>
                <a:cxn ang="0">
                  <a:pos x="166" y="311"/>
                </a:cxn>
                <a:cxn ang="0">
                  <a:pos x="177" y="311"/>
                </a:cxn>
                <a:cxn ang="0">
                  <a:pos x="188" y="315"/>
                </a:cxn>
                <a:cxn ang="0">
                  <a:pos x="200" y="324"/>
                </a:cxn>
                <a:cxn ang="0">
                  <a:pos x="211" y="341"/>
                </a:cxn>
                <a:cxn ang="0">
                  <a:pos x="213" y="342"/>
                </a:cxn>
                <a:cxn ang="0">
                  <a:pos x="214" y="343"/>
                </a:cxn>
                <a:cxn ang="0">
                  <a:pos x="217" y="347"/>
                </a:cxn>
                <a:cxn ang="0">
                  <a:pos x="222" y="350"/>
                </a:cxn>
                <a:cxn ang="0">
                  <a:pos x="227" y="355"/>
                </a:cxn>
                <a:cxn ang="0">
                  <a:pos x="233" y="358"/>
                </a:cxn>
                <a:cxn ang="0">
                  <a:pos x="240" y="362"/>
                </a:cxn>
                <a:cxn ang="0">
                  <a:pos x="248" y="365"/>
                </a:cxn>
                <a:cxn ang="0">
                  <a:pos x="254" y="368"/>
                </a:cxn>
                <a:cxn ang="0">
                  <a:pos x="261" y="368"/>
                </a:cxn>
                <a:cxn ang="0">
                  <a:pos x="266" y="369"/>
                </a:cxn>
                <a:cxn ang="0">
                  <a:pos x="273" y="368"/>
                </a:cxn>
                <a:cxn ang="0">
                  <a:pos x="280" y="365"/>
                </a:cxn>
                <a:cxn ang="0">
                  <a:pos x="287" y="363"/>
                </a:cxn>
                <a:cxn ang="0">
                  <a:pos x="293" y="358"/>
                </a:cxn>
                <a:cxn ang="0">
                  <a:pos x="300" y="353"/>
                </a:cxn>
                <a:cxn ang="0">
                  <a:pos x="303" y="348"/>
                </a:cxn>
                <a:cxn ang="0">
                  <a:pos x="308" y="342"/>
                </a:cxn>
                <a:cxn ang="0">
                  <a:pos x="311" y="335"/>
                </a:cxn>
                <a:cxn ang="0">
                  <a:pos x="315" y="329"/>
                </a:cxn>
                <a:cxn ang="0">
                  <a:pos x="327" y="233"/>
                </a:cxn>
                <a:cxn ang="0">
                  <a:pos x="625" y="0"/>
                </a:cxn>
                <a:cxn ang="0">
                  <a:pos x="435" y="0"/>
                </a:cxn>
              </a:cxnLst>
              <a:rect l="0" t="0" r="r" b="b"/>
              <a:pathLst>
                <a:path w="625" h="369">
                  <a:moveTo>
                    <a:pt x="435" y="0"/>
                  </a:moveTo>
                  <a:lnTo>
                    <a:pt x="0" y="221"/>
                  </a:lnTo>
                  <a:lnTo>
                    <a:pt x="21" y="337"/>
                  </a:lnTo>
                  <a:lnTo>
                    <a:pt x="22" y="338"/>
                  </a:lnTo>
                  <a:lnTo>
                    <a:pt x="28" y="341"/>
                  </a:lnTo>
                  <a:lnTo>
                    <a:pt x="35" y="346"/>
                  </a:lnTo>
                  <a:lnTo>
                    <a:pt x="44" y="351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61" y="361"/>
                  </a:lnTo>
                  <a:lnTo>
                    <a:pt x="67" y="363"/>
                  </a:lnTo>
                  <a:lnTo>
                    <a:pt x="73" y="364"/>
                  </a:lnTo>
                  <a:lnTo>
                    <a:pt x="80" y="366"/>
                  </a:lnTo>
                  <a:lnTo>
                    <a:pt x="85" y="368"/>
                  </a:lnTo>
                  <a:lnTo>
                    <a:pt x="92" y="368"/>
                  </a:lnTo>
                  <a:lnTo>
                    <a:pt x="100" y="368"/>
                  </a:lnTo>
                  <a:lnTo>
                    <a:pt x="107" y="366"/>
                  </a:lnTo>
                  <a:lnTo>
                    <a:pt x="114" y="363"/>
                  </a:lnTo>
                  <a:lnTo>
                    <a:pt x="121" y="360"/>
                  </a:lnTo>
                  <a:lnTo>
                    <a:pt x="128" y="353"/>
                  </a:lnTo>
                  <a:lnTo>
                    <a:pt x="133" y="346"/>
                  </a:lnTo>
                  <a:lnTo>
                    <a:pt x="138" y="335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9" y="318"/>
                  </a:lnTo>
                  <a:lnTo>
                    <a:pt x="156" y="315"/>
                  </a:lnTo>
                  <a:lnTo>
                    <a:pt x="166" y="311"/>
                  </a:lnTo>
                  <a:lnTo>
                    <a:pt x="177" y="311"/>
                  </a:lnTo>
                  <a:lnTo>
                    <a:pt x="188" y="315"/>
                  </a:lnTo>
                  <a:lnTo>
                    <a:pt x="200" y="324"/>
                  </a:lnTo>
                  <a:lnTo>
                    <a:pt x="211" y="341"/>
                  </a:lnTo>
                  <a:lnTo>
                    <a:pt x="213" y="342"/>
                  </a:lnTo>
                  <a:lnTo>
                    <a:pt x="214" y="343"/>
                  </a:lnTo>
                  <a:lnTo>
                    <a:pt x="217" y="347"/>
                  </a:lnTo>
                  <a:lnTo>
                    <a:pt x="222" y="350"/>
                  </a:lnTo>
                  <a:lnTo>
                    <a:pt x="227" y="355"/>
                  </a:lnTo>
                  <a:lnTo>
                    <a:pt x="233" y="358"/>
                  </a:lnTo>
                  <a:lnTo>
                    <a:pt x="240" y="362"/>
                  </a:lnTo>
                  <a:lnTo>
                    <a:pt x="248" y="365"/>
                  </a:lnTo>
                  <a:lnTo>
                    <a:pt x="254" y="368"/>
                  </a:lnTo>
                  <a:lnTo>
                    <a:pt x="261" y="368"/>
                  </a:lnTo>
                  <a:lnTo>
                    <a:pt x="266" y="369"/>
                  </a:lnTo>
                  <a:lnTo>
                    <a:pt x="273" y="368"/>
                  </a:lnTo>
                  <a:lnTo>
                    <a:pt x="280" y="365"/>
                  </a:lnTo>
                  <a:lnTo>
                    <a:pt x="287" y="363"/>
                  </a:lnTo>
                  <a:lnTo>
                    <a:pt x="293" y="358"/>
                  </a:lnTo>
                  <a:lnTo>
                    <a:pt x="300" y="353"/>
                  </a:lnTo>
                  <a:lnTo>
                    <a:pt x="303" y="348"/>
                  </a:lnTo>
                  <a:lnTo>
                    <a:pt x="308" y="342"/>
                  </a:lnTo>
                  <a:lnTo>
                    <a:pt x="311" y="335"/>
                  </a:lnTo>
                  <a:lnTo>
                    <a:pt x="315" y="329"/>
                  </a:lnTo>
                  <a:lnTo>
                    <a:pt x="327" y="233"/>
                  </a:lnTo>
                  <a:lnTo>
                    <a:pt x="62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5" name="Freeform 61"/>
            <p:cNvSpPr>
              <a:spLocks/>
            </p:cNvSpPr>
            <p:nvPr/>
          </p:nvSpPr>
          <p:spPr bwMode="auto">
            <a:xfrm>
              <a:off x="5106" y="2369"/>
              <a:ext cx="157" cy="63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91" y="189"/>
                </a:cxn>
                <a:cxn ang="0">
                  <a:pos x="471" y="0"/>
                </a:cxn>
                <a:cxn ang="0">
                  <a:pos x="358" y="8"/>
                </a:cxn>
                <a:cxn ang="0">
                  <a:pos x="0" y="189"/>
                </a:cxn>
              </a:cxnLst>
              <a:rect l="0" t="0" r="r" b="b"/>
              <a:pathLst>
                <a:path w="471" h="189">
                  <a:moveTo>
                    <a:pt x="0" y="189"/>
                  </a:moveTo>
                  <a:lnTo>
                    <a:pt x="191" y="189"/>
                  </a:lnTo>
                  <a:lnTo>
                    <a:pt x="471" y="0"/>
                  </a:lnTo>
                  <a:lnTo>
                    <a:pt x="358" y="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6" name="Freeform 62"/>
            <p:cNvSpPr>
              <a:spLocks/>
            </p:cNvSpPr>
            <p:nvPr/>
          </p:nvSpPr>
          <p:spPr bwMode="auto">
            <a:xfrm>
              <a:off x="5089" y="2444"/>
              <a:ext cx="83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60"/>
                </a:cxn>
                <a:cxn ang="0">
                  <a:pos x="14" y="62"/>
                </a:cxn>
                <a:cxn ang="0">
                  <a:pos x="18" y="67"/>
                </a:cxn>
                <a:cxn ang="0">
                  <a:pos x="24" y="73"/>
                </a:cxn>
                <a:cxn ang="0">
                  <a:pos x="31" y="77"/>
                </a:cxn>
                <a:cxn ang="0">
                  <a:pos x="40" y="79"/>
                </a:cxn>
                <a:cxn ang="0">
                  <a:pos x="49" y="75"/>
                </a:cxn>
                <a:cxn ang="0">
                  <a:pos x="59" y="64"/>
                </a:cxn>
                <a:cxn ang="0">
                  <a:pos x="69" y="43"/>
                </a:cxn>
                <a:cxn ang="0">
                  <a:pos x="72" y="42"/>
                </a:cxn>
                <a:cxn ang="0">
                  <a:pos x="80" y="37"/>
                </a:cxn>
                <a:cxn ang="0">
                  <a:pos x="94" y="33"/>
                </a:cxn>
                <a:cxn ang="0">
                  <a:pos x="110" y="28"/>
                </a:cxn>
                <a:cxn ang="0">
                  <a:pos x="129" y="27"/>
                </a:cxn>
                <a:cxn ang="0">
                  <a:pos x="149" y="30"/>
                </a:cxn>
                <a:cxn ang="0">
                  <a:pos x="171" y="39"/>
                </a:cxn>
                <a:cxn ang="0">
                  <a:pos x="190" y="56"/>
                </a:cxn>
                <a:cxn ang="0">
                  <a:pos x="191" y="57"/>
                </a:cxn>
                <a:cxn ang="0">
                  <a:pos x="196" y="61"/>
                </a:cxn>
                <a:cxn ang="0">
                  <a:pos x="203" y="66"/>
                </a:cxn>
                <a:cxn ang="0">
                  <a:pos x="211" y="70"/>
                </a:cxn>
                <a:cxn ang="0">
                  <a:pos x="220" y="73"/>
                </a:cxn>
                <a:cxn ang="0">
                  <a:pos x="228" y="72"/>
                </a:cxn>
                <a:cxn ang="0">
                  <a:pos x="236" y="67"/>
                </a:cxn>
                <a:cxn ang="0">
                  <a:pos x="242" y="56"/>
                </a:cxn>
                <a:cxn ang="0">
                  <a:pos x="250" y="0"/>
                </a:cxn>
                <a:cxn ang="0">
                  <a:pos x="0" y="4"/>
                </a:cxn>
              </a:cxnLst>
              <a:rect l="0" t="0" r="r" b="b"/>
              <a:pathLst>
                <a:path w="250" h="79">
                  <a:moveTo>
                    <a:pt x="0" y="4"/>
                  </a:moveTo>
                  <a:lnTo>
                    <a:pt x="12" y="60"/>
                  </a:lnTo>
                  <a:lnTo>
                    <a:pt x="14" y="62"/>
                  </a:lnTo>
                  <a:lnTo>
                    <a:pt x="18" y="67"/>
                  </a:lnTo>
                  <a:lnTo>
                    <a:pt x="24" y="73"/>
                  </a:lnTo>
                  <a:lnTo>
                    <a:pt x="31" y="77"/>
                  </a:lnTo>
                  <a:lnTo>
                    <a:pt x="40" y="79"/>
                  </a:lnTo>
                  <a:lnTo>
                    <a:pt x="49" y="75"/>
                  </a:lnTo>
                  <a:lnTo>
                    <a:pt x="59" y="64"/>
                  </a:lnTo>
                  <a:lnTo>
                    <a:pt x="69" y="43"/>
                  </a:lnTo>
                  <a:lnTo>
                    <a:pt x="72" y="42"/>
                  </a:lnTo>
                  <a:lnTo>
                    <a:pt x="80" y="37"/>
                  </a:lnTo>
                  <a:lnTo>
                    <a:pt x="94" y="33"/>
                  </a:lnTo>
                  <a:lnTo>
                    <a:pt x="110" y="28"/>
                  </a:lnTo>
                  <a:lnTo>
                    <a:pt x="129" y="27"/>
                  </a:lnTo>
                  <a:lnTo>
                    <a:pt x="149" y="30"/>
                  </a:lnTo>
                  <a:lnTo>
                    <a:pt x="171" y="39"/>
                  </a:lnTo>
                  <a:lnTo>
                    <a:pt x="190" y="56"/>
                  </a:lnTo>
                  <a:lnTo>
                    <a:pt x="191" y="57"/>
                  </a:lnTo>
                  <a:lnTo>
                    <a:pt x="196" y="61"/>
                  </a:lnTo>
                  <a:lnTo>
                    <a:pt x="203" y="66"/>
                  </a:lnTo>
                  <a:lnTo>
                    <a:pt x="211" y="70"/>
                  </a:lnTo>
                  <a:lnTo>
                    <a:pt x="220" y="73"/>
                  </a:lnTo>
                  <a:lnTo>
                    <a:pt x="228" y="72"/>
                  </a:lnTo>
                  <a:lnTo>
                    <a:pt x="236" y="67"/>
                  </a:lnTo>
                  <a:lnTo>
                    <a:pt x="242" y="56"/>
                  </a:lnTo>
                  <a:lnTo>
                    <a:pt x="2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5306" y="2123"/>
              <a:ext cx="95" cy="184"/>
            </a:xfrm>
            <a:custGeom>
              <a:avLst/>
              <a:gdLst/>
              <a:ahLst/>
              <a:cxnLst>
                <a:cxn ang="0">
                  <a:pos x="285" y="267"/>
                </a:cxn>
                <a:cxn ang="0">
                  <a:pos x="285" y="323"/>
                </a:cxn>
                <a:cxn ang="0">
                  <a:pos x="280" y="375"/>
                </a:cxn>
                <a:cxn ang="0">
                  <a:pos x="270" y="423"/>
                </a:cxn>
                <a:cxn ang="0">
                  <a:pos x="255" y="464"/>
                </a:cxn>
                <a:cxn ang="0">
                  <a:pos x="235" y="500"/>
                </a:cxn>
                <a:cxn ang="0">
                  <a:pos x="212" y="526"/>
                </a:cxn>
                <a:cxn ang="0">
                  <a:pos x="187" y="545"/>
                </a:cxn>
                <a:cxn ang="0">
                  <a:pos x="158" y="552"/>
                </a:cxn>
                <a:cxn ang="0">
                  <a:pos x="130" y="548"/>
                </a:cxn>
                <a:cxn ang="0">
                  <a:pos x="102" y="533"/>
                </a:cxn>
                <a:cxn ang="0">
                  <a:pos x="77" y="509"/>
                </a:cxn>
                <a:cxn ang="0">
                  <a:pos x="54" y="477"/>
                </a:cxn>
                <a:cxn ang="0">
                  <a:pos x="33" y="437"/>
                </a:cxn>
                <a:cxn ang="0">
                  <a:pos x="17" y="391"/>
                </a:cxn>
                <a:cxn ang="0">
                  <a:pos x="6" y="339"/>
                </a:cxn>
                <a:cxn ang="0">
                  <a:pos x="0" y="284"/>
                </a:cxn>
                <a:cxn ang="0">
                  <a:pos x="0" y="228"/>
                </a:cxn>
                <a:cxn ang="0">
                  <a:pos x="5" y="176"/>
                </a:cxn>
                <a:cxn ang="0">
                  <a:pos x="15" y="128"/>
                </a:cxn>
                <a:cxn ang="0">
                  <a:pos x="31" y="87"/>
                </a:cxn>
                <a:cxn ang="0">
                  <a:pos x="49" y="51"/>
                </a:cxn>
                <a:cxn ang="0">
                  <a:pos x="72" y="25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55" y="3"/>
                </a:cxn>
                <a:cxn ang="0">
                  <a:pos x="182" y="18"/>
                </a:cxn>
                <a:cxn ang="0">
                  <a:pos x="208" y="42"/>
                </a:cxn>
                <a:cxn ang="0">
                  <a:pos x="232" y="74"/>
                </a:cxn>
                <a:cxn ang="0">
                  <a:pos x="251" y="114"/>
                </a:cxn>
                <a:cxn ang="0">
                  <a:pos x="267" y="160"/>
                </a:cxn>
                <a:cxn ang="0">
                  <a:pos x="279" y="212"/>
                </a:cxn>
                <a:cxn ang="0">
                  <a:pos x="285" y="267"/>
                </a:cxn>
              </a:cxnLst>
              <a:rect l="0" t="0" r="r" b="b"/>
              <a:pathLst>
                <a:path w="285" h="552">
                  <a:moveTo>
                    <a:pt x="285" y="267"/>
                  </a:moveTo>
                  <a:lnTo>
                    <a:pt x="285" y="323"/>
                  </a:lnTo>
                  <a:lnTo>
                    <a:pt x="280" y="375"/>
                  </a:lnTo>
                  <a:lnTo>
                    <a:pt x="270" y="423"/>
                  </a:lnTo>
                  <a:lnTo>
                    <a:pt x="255" y="464"/>
                  </a:lnTo>
                  <a:lnTo>
                    <a:pt x="235" y="500"/>
                  </a:lnTo>
                  <a:lnTo>
                    <a:pt x="212" y="526"/>
                  </a:lnTo>
                  <a:lnTo>
                    <a:pt x="187" y="545"/>
                  </a:lnTo>
                  <a:lnTo>
                    <a:pt x="158" y="552"/>
                  </a:lnTo>
                  <a:lnTo>
                    <a:pt x="130" y="548"/>
                  </a:lnTo>
                  <a:lnTo>
                    <a:pt x="102" y="533"/>
                  </a:lnTo>
                  <a:lnTo>
                    <a:pt x="77" y="509"/>
                  </a:lnTo>
                  <a:lnTo>
                    <a:pt x="54" y="477"/>
                  </a:lnTo>
                  <a:lnTo>
                    <a:pt x="33" y="437"/>
                  </a:lnTo>
                  <a:lnTo>
                    <a:pt x="17" y="391"/>
                  </a:lnTo>
                  <a:lnTo>
                    <a:pt x="6" y="339"/>
                  </a:lnTo>
                  <a:lnTo>
                    <a:pt x="0" y="284"/>
                  </a:lnTo>
                  <a:lnTo>
                    <a:pt x="0" y="228"/>
                  </a:lnTo>
                  <a:lnTo>
                    <a:pt x="5" y="176"/>
                  </a:lnTo>
                  <a:lnTo>
                    <a:pt x="15" y="128"/>
                  </a:lnTo>
                  <a:lnTo>
                    <a:pt x="31" y="87"/>
                  </a:lnTo>
                  <a:lnTo>
                    <a:pt x="49" y="51"/>
                  </a:lnTo>
                  <a:lnTo>
                    <a:pt x="72" y="25"/>
                  </a:lnTo>
                  <a:lnTo>
                    <a:pt x="98" y="6"/>
                  </a:lnTo>
                  <a:lnTo>
                    <a:pt x="126" y="0"/>
                  </a:lnTo>
                  <a:lnTo>
                    <a:pt x="155" y="3"/>
                  </a:lnTo>
                  <a:lnTo>
                    <a:pt x="182" y="18"/>
                  </a:lnTo>
                  <a:lnTo>
                    <a:pt x="208" y="42"/>
                  </a:lnTo>
                  <a:lnTo>
                    <a:pt x="232" y="74"/>
                  </a:lnTo>
                  <a:lnTo>
                    <a:pt x="251" y="114"/>
                  </a:lnTo>
                  <a:lnTo>
                    <a:pt x="267" y="160"/>
                  </a:lnTo>
                  <a:lnTo>
                    <a:pt x="279" y="212"/>
                  </a:lnTo>
                  <a:lnTo>
                    <a:pt x="285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5314" y="2140"/>
              <a:ext cx="78" cy="150"/>
            </a:xfrm>
            <a:custGeom>
              <a:avLst/>
              <a:gdLst/>
              <a:ahLst/>
              <a:cxnLst>
                <a:cxn ang="0">
                  <a:pos x="232" y="219"/>
                </a:cxn>
                <a:cxn ang="0">
                  <a:pos x="232" y="265"/>
                </a:cxn>
                <a:cxn ang="0">
                  <a:pos x="229" y="308"/>
                </a:cxn>
                <a:cxn ang="0">
                  <a:pos x="221" y="347"/>
                </a:cxn>
                <a:cxn ang="0">
                  <a:pos x="208" y="380"/>
                </a:cxn>
                <a:cxn ang="0">
                  <a:pos x="193" y="409"/>
                </a:cxn>
                <a:cxn ang="0">
                  <a:pos x="175" y="430"/>
                </a:cxn>
                <a:cxn ang="0">
                  <a:pos x="153" y="445"/>
                </a:cxn>
                <a:cxn ang="0">
                  <a:pos x="130" y="451"/>
                </a:cxn>
                <a:cxn ang="0">
                  <a:pos x="106" y="448"/>
                </a:cxn>
                <a:cxn ang="0">
                  <a:pos x="84" y="436"/>
                </a:cxn>
                <a:cxn ang="0">
                  <a:pos x="62" y="417"/>
                </a:cxn>
                <a:cxn ang="0">
                  <a:pos x="44" y="390"/>
                </a:cxn>
                <a:cxn ang="0">
                  <a:pos x="28" y="358"/>
                </a:cxn>
                <a:cxn ang="0">
                  <a:pos x="15" y="320"/>
                </a:cxn>
                <a:cxn ang="0">
                  <a:pos x="6" y="278"/>
                </a:cxn>
                <a:cxn ang="0">
                  <a:pos x="0" y="233"/>
                </a:cxn>
                <a:cxn ang="0">
                  <a:pos x="0" y="187"/>
                </a:cxn>
                <a:cxn ang="0">
                  <a:pos x="5" y="145"/>
                </a:cxn>
                <a:cxn ang="0">
                  <a:pos x="13" y="106"/>
                </a:cxn>
                <a:cxn ang="0">
                  <a:pos x="26" y="71"/>
                </a:cxn>
                <a:cxn ang="0">
                  <a:pos x="41" y="43"/>
                </a:cxn>
                <a:cxn ang="0">
                  <a:pos x="59" y="21"/>
                </a:cxn>
                <a:cxn ang="0">
                  <a:pos x="81" y="6"/>
                </a:cxn>
                <a:cxn ang="0">
                  <a:pos x="104" y="0"/>
                </a:cxn>
                <a:cxn ang="0">
                  <a:pos x="127" y="3"/>
                </a:cxn>
                <a:cxn ang="0">
                  <a:pos x="150" y="15"/>
                </a:cxn>
                <a:cxn ang="0">
                  <a:pos x="170" y="34"/>
                </a:cxn>
                <a:cxn ang="0">
                  <a:pos x="189" y="61"/>
                </a:cxn>
                <a:cxn ang="0">
                  <a:pos x="205" y="94"/>
                </a:cxn>
                <a:cxn ang="0">
                  <a:pos x="218" y="132"/>
                </a:cxn>
                <a:cxn ang="0">
                  <a:pos x="228" y="173"/>
                </a:cxn>
                <a:cxn ang="0">
                  <a:pos x="232" y="219"/>
                </a:cxn>
              </a:cxnLst>
              <a:rect l="0" t="0" r="r" b="b"/>
              <a:pathLst>
                <a:path w="232" h="451">
                  <a:moveTo>
                    <a:pt x="232" y="219"/>
                  </a:moveTo>
                  <a:lnTo>
                    <a:pt x="232" y="265"/>
                  </a:lnTo>
                  <a:lnTo>
                    <a:pt x="229" y="308"/>
                  </a:lnTo>
                  <a:lnTo>
                    <a:pt x="221" y="347"/>
                  </a:lnTo>
                  <a:lnTo>
                    <a:pt x="208" y="380"/>
                  </a:lnTo>
                  <a:lnTo>
                    <a:pt x="193" y="409"/>
                  </a:lnTo>
                  <a:lnTo>
                    <a:pt x="175" y="430"/>
                  </a:lnTo>
                  <a:lnTo>
                    <a:pt x="153" y="445"/>
                  </a:lnTo>
                  <a:lnTo>
                    <a:pt x="130" y="451"/>
                  </a:lnTo>
                  <a:lnTo>
                    <a:pt x="106" y="448"/>
                  </a:lnTo>
                  <a:lnTo>
                    <a:pt x="84" y="436"/>
                  </a:lnTo>
                  <a:lnTo>
                    <a:pt x="62" y="417"/>
                  </a:lnTo>
                  <a:lnTo>
                    <a:pt x="44" y="390"/>
                  </a:lnTo>
                  <a:lnTo>
                    <a:pt x="28" y="358"/>
                  </a:lnTo>
                  <a:lnTo>
                    <a:pt x="15" y="320"/>
                  </a:lnTo>
                  <a:lnTo>
                    <a:pt x="6" y="278"/>
                  </a:lnTo>
                  <a:lnTo>
                    <a:pt x="0" y="233"/>
                  </a:lnTo>
                  <a:lnTo>
                    <a:pt x="0" y="187"/>
                  </a:lnTo>
                  <a:lnTo>
                    <a:pt x="5" y="145"/>
                  </a:lnTo>
                  <a:lnTo>
                    <a:pt x="13" y="106"/>
                  </a:lnTo>
                  <a:lnTo>
                    <a:pt x="26" y="71"/>
                  </a:lnTo>
                  <a:lnTo>
                    <a:pt x="41" y="43"/>
                  </a:lnTo>
                  <a:lnTo>
                    <a:pt x="59" y="21"/>
                  </a:lnTo>
                  <a:lnTo>
                    <a:pt x="81" y="6"/>
                  </a:lnTo>
                  <a:lnTo>
                    <a:pt x="104" y="0"/>
                  </a:lnTo>
                  <a:lnTo>
                    <a:pt x="127" y="3"/>
                  </a:lnTo>
                  <a:lnTo>
                    <a:pt x="150" y="15"/>
                  </a:lnTo>
                  <a:lnTo>
                    <a:pt x="170" y="34"/>
                  </a:lnTo>
                  <a:lnTo>
                    <a:pt x="189" y="61"/>
                  </a:lnTo>
                  <a:lnTo>
                    <a:pt x="205" y="94"/>
                  </a:lnTo>
                  <a:lnTo>
                    <a:pt x="218" y="132"/>
                  </a:lnTo>
                  <a:lnTo>
                    <a:pt x="228" y="173"/>
                  </a:lnTo>
                  <a:lnTo>
                    <a:pt x="232" y="219"/>
                  </a:lnTo>
                  <a:close/>
                </a:path>
              </a:pathLst>
            </a:custGeom>
            <a:solidFill>
              <a:srgbClr val="EAD3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9" name="Freeform 65"/>
            <p:cNvSpPr>
              <a:spLocks/>
            </p:cNvSpPr>
            <p:nvPr/>
          </p:nvSpPr>
          <p:spPr bwMode="auto">
            <a:xfrm>
              <a:off x="5199" y="1939"/>
              <a:ext cx="164" cy="162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3" y="9"/>
                </a:cxn>
                <a:cxn ang="0">
                  <a:pos x="87" y="21"/>
                </a:cxn>
                <a:cxn ang="0">
                  <a:pos x="80" y="136"/>
                </a:cxn>
                <a:cxn ang="0">
                  <a:pos x="84" y="221"/>
                </a:cxn>
                <a:cxn ang="0">
                  <a:pos x="80" y="261"/>
                </a:cxn>
                <a:cxn ang="0">
                  <a:pos x="61" y="282"/>
                </a:cxn>
                <a:cxn ang="0">
                  <a:pos x="39" y="314"/>
                </a:cxn>
                <a:cxn ang="0">
                  <a:pos x="17" y="353"/>
                </a:cxn>
                <a:cxn ang="0">
                  <a:pos x="2" y="381"/>
                </a:cxn>
                <a:cxn ang="0">
                  <a:pos x="2" y="405"/>
                </a:cxn>
                <a:cxn ang="0">
                  <a:pos x="18" y="420"/>
                </a:cxn>
                <a:cxn ang="0">
                  <a:pos x="61" y="452"/>
                </a:cxn>
                <a:cxn ang="0">
                  <a:pos x="118" y="479"/>
                </a:cxn>
                <a:cxn ang="0">
                  <a:pos x="178" y="484"/>
                </a:cxn>
                <a:cxn ang="0">
                  <a:pos x="234" y="467"/>
                </a:cxn>
                <a:cxn ang="0">
                  <a:pos x="284" y="440"/>
                </a:cxn>
                <a:cxn ang="0">
                  <a:pos x="327" y="400"/>
                </a:cxn>
                <a:cxn ang="0">
                  <a:pos x="356" y="344"/>
                </a:cxn>
                <a:cxn ang="0">
                  <a:pos x="366" y="294"/>
                </a:cxn>
                <a:cxn ang="0">
                  <a:pos x="361" y="270"/>
                </a:cxn>
                <a:cxn ang="0">
                  <a:pos x="356" y="253"/>
                </a:cxn>
                <a:cxn ang="0">
                  <a:pos x="359" y="226"/>
                </a:cxn>
                <a:cxn ang="0">
                  <a:pos x="382" y="191"/>
                </a:cxn>
                <a:cxn ang="0">
                  <a:pos x="419" y="166"/>
                </a:cxn>
                <a:cxn ang="0">
                  <a:pos x="459" y="149"/>
                </a:cxn>
                <a:cxn ang="0">
                  <a:pos x="493" y="141"/>
                </a:cxn>
                <a:cxn ang="0">
                  <a:pos x="471" y="137"/>
                </a:cxn>
                <a:cxn ang="0">
                  <a:pos x="420" y="136"/>
                </a:cxn>
                <a:cxn ang="0">
                  <a:pos x="360" y="149"/>
                </a:cxn>
                <a:cxn ang="0">
                  <a:pos x="314" y="188"/>
                </a:cxn>
                <a:cxn ang="0">
                  <a:pos x="272" y="218"/>
                </a:cxn>
                <a:cxn ang="0">
                  <a:pos x="214" y="207"/>
                </a:cxn>
                <a:cxn ang="0">
                  <a:pos x="165" y="181"/>
                </a:cxn>
                <a:cxn ang="0">
                  <a:pos x="142" y="159"/>
                </a:cxn>
                <a:cxn ang="0">
                  <a:pos x="135" y="138"/>
                </a:cxn>
                <a:cxn ang="0">
                  <a:pos x="122" y="98"/>
                </a:cxn>
              </a:cxnLst>
              <a:rect l="0" t="0" r="r" b="b"/>
              <a:pathLst>
                <a:path w="493" h="486">
                  <a:moveTo>
                    <a:pt x="122" y="98"/>
                  </a:moveTo>
                  <a:lnTo>
                    <a:pt x="110" y="64"/>
                  </a:lnTo>
                  <a:lnTo>
                    <a:pt x="100" y="32"/>
                  </a:lnTo>
                  <a:lnTo>
                    <a:pt x="93" y="9"/>
                  </a:lnTo>
                  <a:lnTo>
                    <a:pt x="89" y="0"/>
                  </a:lnTo>
                  <a:lnTo>
                    <a:pt x="87" y="21"/>
                  </a:lnTo>
                  <a:lnTo>
                    <a:pt x="84" y="74"/>
                  </a:lnTo>
                  <a:lnTo>
                    <a:pt x="80" y="136"/>
                  </a:lnTo>
                  <a:lnTo>
                    <a:pt x="81" y="188"/>
                  </a:lnTo>
                  <a:lnTo>
                    <a:pt x="84" y="221"/>
                  </a:lnTo>
                  <a:lnTo>
                    <a:pt x="84" y="244"/>
                  </a:lnTo>
                  <a:lnTo>
                    <a:pt x="80" y="261"/>
                  </a:lnTo>
                  <a:lnTo>
                    <a:pt x="69" y="273"/>
                  </a:lnTo>
                  <a:lnTo>
                    <a:pt x="61" y="282"/>
                  </a:lnTo>
                  <a:lnTo>
                    <a:pt x="49" y="296"/>
                  </a:lnTo>
                  <a:lnTo>
                    <a:pt x="39" y="314"/>
                  </a:lnTo>
                  <a:lnTo>
                    <a:pt x="27" y="333"/>
                  </a:lnTo>
                  <a:lnTo>
                    <a:pt x="17" y="353"/>
                  </a:lnTo>
                  <a:lnTo>
                    <a:pt x="8" y="369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2" y="405"/>
                  </a:lnTo>
                  <a:lnTo>
                    <a:pt x="7" y="409"/>
                  </a:lnTo>
                  <a:lnTo>
                    <a:pt x="18" y="420"/>
                  </a:lnTo>
                  <a:lnTo>
                    <a:pt x="38" y="434"/>
                  </a:lnTo>
                  <a:lnTo>
                    <a:pt x="61" y="452"/>
                  </a:lnTo>
                  <a:lnTo>
                    <a:pt x="88" y="468"/>
                  </a:lnTo>
                  <a:lnTo>
                    <a:pt x="118" y="479"/>
                  </a:lnTo>
                  <a:lnTo>
                    <a:pt x="148" y="486"/>
                  </a:lnTo>
                  <a:lnTo>
                    <a:pt x="178" y="484"/>
                  </a:lnTo>
                  <a:lnTo>
                    <a:pt x="206" y="476"/>
                  </a:lnTo>
                  <a:lnTo>
                    <a:pt x="234" y="467"/>
                  </a:lnTo>
                  <a:lnTo>
                    <a:pt x="260" y="455"/>
                  </a:lnTo>
                  <a:lnTo>
                    <a:pt x="284" y="440"/>
                  </a:lnTo>
                  <a:lnTo>
                    <a:pt x="307" y="422"/>
                  </a:lnTo>
                  <a:lnTo>
                    <a:pt x="327" y="400"/>
                  </a:lnTo>
                  <a:lnTo>
                    <a:pt x="343" y="375"/>
                  </a:lnTo>
                  <a:lnTo>
                    <a:pt x="356" y="344"/>
                  </a:lnTo>
                  <a:lnTo>
                    <a:pt x="362" y="315"/>
                  </a:lnTo>
                  <a:lnTo>
                    <a:pt x="366" y="294"/>
                  </a:lnTo>
                  <a:lnTo>
                    <a:pt x="365" y="281"/>
                  </a:lnTo>
                  <a:lnTo>
                    <a:pt x="361" y="270"/>
                  </a:lnTo>
                  <a:lnTo>
                    <a:pt x="358" y="262"/>
                  </a:lnTo>
                  <a:lnTo>
                    <a:pt x="356" y="253"/>
                  </a:lnTo>
                  <a:lnTo>
                    <a:pt x="356" y="242"/>
                  </a:lnTo>
                  <a:lnTo>
                    <a:pt x="359" y="226"/>
                  </a:lnTo>
                  <a:lnTo>
                    <a:pt x="368" y="207"/>
                  </a:lnTo>
                  <a:lnTo>
                    <a:pt x="382" y="191"/>
                  </a:lnTo>
                  <a:lnTo>
                    <a:pt x="399" y="177"/>
                  </a:lnTo>
                  <a:lnTo>
                    <a:pt x="419" y="166"/>
                  </a:lnTo>
                  <a:lnTo>
                    <a:pt x="439" y="156"/>
                  </a:lnTo>
                  <a:lnTo>
                    <a:pt x="459" y="149"/>
                  </a:lnTo>
                  <a:lnTo>
                    <a:pt x="477" y="143"/>
                  </a:lnTo>
                  <a:lnTo>
                    <a:pt x="493" y="141"/>
                  </a:lnTo>
                  <a:lnTo>
                    <a:pt x="487" y="140"/>
                  </a:lnTo>
                  <a:lnTo>
                    <a:pt x="471" y="137"/>
                  </a:lnTo>
                  <a:lnTo>
                    <a:pt x="447" y="136"/>
                  </a:lnTo>
                  <a:lnTo>
                    <a:pt x="420" y="136"/>
                  </a:lnTo>
                  <a:lnTo>
                    <a:pt x="389" y="140"/>
                  </a:lnTo>
                  <a:lnTo>
                    <a:pt x="360" y="149"/>
                  </a:lnTo>
                  <a:lnTo>
                    <a:pt x="334" y="164"/>
                  </a:lnTo>
                  <a:lnTo>
                    <a:pt x="314" y="188"/>
                  </a:lnTo>
                  <a:lnTo>
                    <a:pt x="296" y="208"/>
                  </a:lnTo>
                  <a:lnTo>
                    <a:pt x="272" y="218"/>
                  </a:lnTo>
                  <a:lnTo>
                    <a:pt x="243" y="216"/>
                  </a:lnTo>
                  <a:lnTo>
                    <a:pt x="214" y="207"/>
                  </a:lnTo>
                  <a:lnTo>
                    <a:pt x="188" y="195"/>
                  </a:lnTo>
                  <a:lnTo>
                    <a:pt x="165" y="181"/>
                  </a:lnTo>
                  <a:lnTo>
                    <a:pt x="149" y="168"/>
                  </a:lnTo>
                  <a:lnTo>
                    <a:pt x="142" y="159"/>
                  </a:lnTo>
                  <a:lnTo>
                    <a:pt x="140" y="152"/>
                  </a:lnTo>
                  <a:lnTo>
                    <a:pt x="135" y="138"/>
                  </a:lnTo>
                  <a:lnTo>
                    <a:pt x="128" y="12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66"/>
            <p:cNvSpPr>
              <a:spLocks/>
            </p:cNvSpPr>
            <p:nvPr/>
          </p:nvSpPr>
          <p:spPr bwMode="auto">
            <a:xfrm>
              <a:off x="5211" y="1968"/>
              <a:ext cx="114" cy="118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5" y="97"/>
                </a:cxn>
                <a:cxn ang="0">
                  <a:pos x="107" y="134"/>
                </a:cxn>
                <a:cxn ang="0">
                  <a:pos x="131" y="132"/>
                </a:cxn>
                <a:cxn ang="0">
                  <a:pos x="168" y="132"/>
                </a:cxn>
                <a:cxn ang="0">
                  <a:pos x="207" y="137"/>
                </a:cxn>
                <a:cxn ang="0">
                  <a:pos x="220" y="143"/>
                </a:cxn>
                <a:cxn ang="0">
                  <a:pos x="191" y="148"/>
                </a:cxn>
                <a:cxn ang="0">
                  <a:pos x="149" y="156"/>
                </a:cxn>
                <a:cxn ang="0">
                  <a:pos x="108" y="168"/>
                </a:cxn>
                <a:cxn ang="0">
                  <a:pos x="79" y="193"/>
                </a:cxn>
                <a:cxn ang="0">
                  <a:pos x="73" y="214"/>
                </a:cxn>
                <a:cxn ang="0">
                  <a:pos x="55" y="227"/>
                </a:cxn>
                <a:cxn ang="0">
                  <a:pos x="68" y="221"/>
                </a:cxn>
                <a:cxn ang="0">
                  <a:pos x="102" y="214"/>
                </a:cxn>
                <a:cxn ang="0">
                  <a:pos x="141" y="219"/>
                </a:cxn>
                <a:cxn ang="0">
                  <a:pos x="174" y="250"/>
                </a:cxn>
                <a:cxn ang="0">
                  <a:pos x="160" y="246"/>
                </a:cxn>
                <a:cxn ang="0">
                  <a:pos x="126" y="241"/>
                </a:cxn>
                <a:cxn ang="0">
                  <a:pos x="83" y="241"/>
                </a:cxn>
                <a:cxn ang="0">
                  <a:pos x="44" y="250"/>
                </a:cxn>
                <a:cxn ang="0">
                  <a:pos x="4" y="296"/>
                </a:cxn>
                <a:cxn ang="0">
                  <a:pos x="37" y="299"/>
                </a:cxn>
                <a:cxn ang="0">
                  <a:pos x="84" y="304"/>
                </a:cxn>
                <a:cxn ang="0">
                  <a:pos x="126" y="311"/>
                </a:cxn>
                <a:cxn ang="0">
                  <a:pos x="24" y="328"/>
                </a:cxn>
                <a:cxn ang="0">
                  <a:pos x="33" y="334"/>
                </a:cxn>
                <a:cxn ang="0">
                  <a:pos x="59" y="344"/>
                </a:cxn>
                <a:cxn ang="0">
                  <a:pos x="104" y="353"/>
                </a:cxn>
                <a:cxn ang="0">
                  <a:pos x="169" y="351"/>
                </a:cxn>
                <a:cxn ang="0">
                  <a:pos x="189" y="351"/>
                </a:cxn>
                <a:cxn ang="0">
                  <a:pos x="231" y="335"/>
                </a:cxn>
                <a:cxn ang="0">
                  <a:pos x="274" y="283"/>
                </a:cxn>
                <a:cxn ang="0">
                  <a:pos x="293" y="172"/>
                </a:cxn>
                <a:cxn ang="0">
                  <a:pos x="291" y="159"/>
                </a:cxn>
                <a:cxn ang="0">
                  <a:pos x="291" y="126"/>
                </a:cxn>
                <a:cxn ang="0">
                  <a:pos x="305" y="85"/>
                </a:cxn>
                <a:cxn ang="0">
                  <a:pos x="344" y="46"/>
                </a:cxn>
              </a:cxnLst>
              <a:rect l="0" t="0" r="r" b="b"/>
              <a:pathLst>
                <a:path w="344" h="354">
                  <a:moveTo>
                    <a:pt x="99" y="0"/>
                  </a:moveTo>
                  <a:lnTo>
                    <a:pt x="100" y="16"/>
                  </a:lnTo>
                  <a:lnTo>
                    <a:pt x="104" y="53"/>
                  </a:lnTo>
                  <a:lnTo>
                    <a:pt x="105" y="97"/>
                  </a:lnTo>
                  <a:lnTo>
                    <a:pt x="104" y="134"/>
                  </a:lnTo>
                  <a:lnTo>
                    <a:pt x="107" y="134"/>
                  </a:lnTo>
                  <a:lnTo>
                    <a:pt x="117" y="133"/>
                  </a:lnTo>
                  <a:lnTo>
                    <a:pt x="131" y="132"/>
                  </a:lnTo>
                  <a:lnTo>
                    <a:pt x="149" y="132"/>
                  </a:lnTo>
                  <a:lnTo>
                    <a:pt x="168" y="132"/>
                  </a:lnTo>
                  <a:lnTo>
                    <a:pt x="189" y="134"/>
                  </a:lnTo>
                  <a:lnTo>
                    <a:pt x="207" y="137"/>
                  </a:lnTo>
                  <a:lnTo>
                    <a:pt x="224" y="143"/>
                  </a:lnTo>
                  <a:lnTo>
                    <a:pt x="220" y="143"/>
                  </a:lnTo>
                  <a:lnTo>
                    <a:pt x="208" y="145"/>
                  </a:lnTo>
                  <a:lnTo>
                    <a:pt x="191" y="148"/>
                  </a:lnTo>
                  <a:lnTo>
                    <a:pt x="170" y="151"/>
                  </a:lnTo>
                  <a:lnTo>
                    <a:pt x="149" y="156"/>
                  </a:lnTo>
                  <a:lnTo>
                    <a:pt x="128" y="162"/>
                  </a:lnTo>
                  <a:lnTo>
                    <a:pt x="108" y="168"/>
                  </a:lnTo>
                  <a:lnTo>
                    <a:pt x="95" y="176"/>
                  </a:lnTo>
                  <a:lnTo>
                    <a:pt x="79" y="193"/>
                  </a:lnTo>
                  <a:lnTo>
                    <a:pt x="73" y="205"/>
                  </a:lnTo>
                  <a:lnTo>
                    <a:pt x="73" y="214"/>
                  </a:lnTo>
                  <a:lnTo>
                    <a:pt x="74" y="218"/>
                  </a:lnTo>
                  <a:lnTo>
                    <a:pt x="55" y="227"/>
                  </a:lnTo>
                  <a:lnTo>
                    <a:pt x="58" y="226"/>
                  </a:lnTo>
                  <a:lnTo>
                    <a:pt x="68" y="221"/>
                  </a:lnTo>
                  <a:lnTo>
                    <a:pt x="83" y="218"/>
                  </a:lnTo>
                  <a:lnTo>
                    <a:pt x="102" y="214"/>
                  </a:lnTo>
                  <a:lnTo>
                    <a:pt x="121" y="214"/>
                  </a:lnTo>
                  <a:lnTo>
                    <a:pt x="141" y="219"/>
                  </a:lnTo>
                  <a:lnTo>
                    <a:pt x="159" y="230"/>
                  </a:lnTo>
                  <a:lnTo>
                    <a:pt x="174" y="250"/>
                  </a:lnTo>
                  <a:lnTo>
                    <a:pt x="170" y="249"/>
                  </a:lnTo>
                  <a:lnTo>
                    <a:pt x="160" y="246"/>
                  </a:lnTo>
                  <a:lnTo>
                    <a:pt x="145" y="244"/>
                  </a:lnTo>
                  <a:lnTo>
                    <a:pt x="126" y="241"/>
                  </a:lnTo>
                  <a:lnTo>
                    <a:pt x="105" y="240"/>
                  </a:lnTo>
                  <a:lnTo>
                    <a:pt x="83" y="241"/>
                  </a:lnTo>
                  <a:lnTo>
                    <a:pt x="63" y="243"/>
                  </a:lnTo>
                  <a:lnTo>
                    <a:pt x="44" y="250"/>
                  </a:lnTo>
                  <a:lnTo>
                    <a:pt x="0" y="296"/>
                  </a:lnTo>
                  <a:lnTo>
                    <a:pt x="4" y="296"/>
                  </a:lnTo>
                  <a:lnTo>
                    <a:pt x="18" y="297"/>
                  </a:lnTo>
                  <a:lnTo>
                    <a:pt x="37" y="299"/>
                  </a:lnTo>
                  <a:lnTo>
                    <a:pt x="60" y="302"/>
                  </a:lnTo>
                  <a:lnTo>
                    <a:pt x="84" y="304"/>
                  </a:lnTo>
                  <a:lnTo>
                    <a:pt x="107" y="307"/>
                  </a:lnTo>
                  <a:lnTo>
                    <a:pt x="126" y="311"/>
                  </a:lnTo>
                  <a:lnTo>
                    <a:pt x="139" y="314"/>
                  </a:lnTo>
                  <a:lnTo>
                    <a:pt x="24" y="328"/>
                  </a:lnTo>
                  <a:lnTo>
                    <a:pt x="26" y="329"/>
                  </a:lnTo>
                  <a:lnTo>
                    <a:pt x="33" y="334"/>
                  </a:lnTo>
                  <a:lnTo>
                    <a:pt x="43" y="338"/>
                  </a:lnTo>
                  <a:lnTo>
                    <a:pt x="59" y="344"/>
                  </a:lnTo>
                  <a:lnTo>
                    <a:pt x="80" y="350"/>
                  </a:lnTo>
                  <a:lnTo>
                    <a:pt x="104" y="353"/>
                  </a:lnTo>
                  <a:lnTo>
                    <a:pt x="135" y="354"/>
                  </a:lnTo>
                  <a:lnTo>
                    <a:pt x="169" y="351"/>
                  </a:lnTo>
                  <a:lnTo>
                    <a:pt x="175" y="351"/>
                  </a:lnTo>
                  <a:lnTo>
                    <a:pt x="189" y="351"/>
                  </a:lnTo>
                  <a:lnTo>
                    <a:pt x="208" y="346"/>
                  </a:lnTo>
                  <a:lnTo>
                    <a:pt x="231" y="335"/>
                  </a:lnTo>
                  <a:lnTo>
                    <a:pt x="254" y="315"/>
                  </a:lnTo>
                  <a:lnTo>
                    <a:pt x="274" y="283"/>
                  </a:lnTo>
                  <a:lnTo>
                    <a:pt x="287" y="236"/>
                  </a:lnTo>
                  <a:lnTo>
                    <a:pt x="293" y="172"/>
                  </a:lnTo>
                  <a:lnTo>
                    <a:pt x="292" y="168"/>
                  </a:lnTo>
                  <a:lnTo>
                    <a:pt x="291" y="159"/>
                  </a:lnTo>
                  <a:lnTo>
                    <a:pt x="290" y="144"/>
                  </a:lnTo>
                  <a:lnTo>
                    <a:pt x="291" y="126"/>
                  </a:lnTo>
                  <a:lnTo>
                    <a:pt x="295" y="106"/>
                  </a:lnTo>
                  <a:lnTo>
                    <a:pt x="305" y="85"/>
                  </a:lnTo>
                  <a:lnTo>
                    <a:pt x="320" y="64"/>
                  </a:lnTo>
                  <a:lnTo>
                    <a:pt x="344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91" name="Text Box 67"/>
          <p:cNvSpPr txBox="1">
            <a:spLocks noChangeArrowheads="1"/>
          </p:cNvSpPr>
          <p:nvPr/>
        </p:nvSpPr>
        <p:spPr bwMode="auto">
          <a:xfrm rot="1220384">
            <a:off x="7848600" y="3810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RTT: 6 ms</a:t>
            </a:r>
          </a:p>
        </p:txBody>
      </p:sp>
      <p:sp>
        <p:nvSpPr>
          <p:cNvPr id="129092" name="Text Box 68"/>
          <p:cNvSpPr txBox="1">
            <a:spLocks noChangeArrowheads="1"/>
          </p:cNvSpPr>
          <p:nvPr/>
        </p:nvSpPr>
        <p:spPr bwMode="auto">
          <a:xfrm>
            <a:off x="7696200" y="685800"/>
            <a:ext cx="2057400" cy="12001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Node 175 is a contact for Node 102 in some affinity group</a:t>
            </a:r>
          </a:p>
        </p:txBody>
      </p:sp>
    </p:spTree>
    <p:extLst>
      <p:ext uri="{BB962C8B-B14F-4D97-AF65-F5344CB8AC3E}">
        <p14:creationId xmlns:p14="http://schemas.microsoft.com/office/powerpoint/2010/main" val="33644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5" grpId="0" animBg="1"/>
      <p:bldP spid="129045" grpId="1" animBg="1"/>
      <p:bldP spid="129046" grpId="0" animBg="1"/>
      <p:bldP spid="129047" grpId="0" animBg="1"/>
      <p:bldP spid="129047" grpId="1" animBg="1"/>
      <p:bldP spid="129048" grpId="0" animBg="1"/>
      <p:bldP spid="129049" grpId="0" animBg="1"/>
      <p:bldP spid="129049" grpId="1" animBg="1"/>
      <p:bldP spid="129050" grpId="0"/>
      <p:bldP spid="129051" grpId="0"/>
      <p:bldP spid="129071" grpId="0" build="allAtOnce"/>
      <p:bldP spid="129091" grpId="0"/>
      <p:bldP spid="129092" grpId="0" animBg="1"/>
      <p:bldP spid="12909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makes it robust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sym typeface="Symbol" pitchFamily="18" charset="2"/>
              </a:rPr>
              <a:t>Kelips</a:t>
            </a:r>
            <a:r>
              <a:rPr lang="en-US" dirty="0">
                <a:sym typeface="Symbol" pitchFamily="18" charset="2"/>
              </a:rPr>
              <a:t> should work even during disruptive episodes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Symbol" pitchFamily="18" charset="2"/>
              </a:rPr>
              <a:t>  After all, tuples are replicated to N nodes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Symbol" pitchFamily="18" charset="2"/>
              </a:rPr>
              <a:t>  Query k nodes concurrently to overcome isolated crashes, also reduces risk that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 very recent data could be missed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… we often overlook importance of showing that systems work while recovering from a disruption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777777"/>
              </a:solidFill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622F-7F79-45F5-8C93-802B06C9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things about </a:t>
            </a:r>
            <a:r>
              <a:rPr lang="en-US" dirty="0" err="1"/>
              <a:t>Kelips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F158-3534-4040-8BE3-4544E41C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actual DHT is not really “encoded” anywhere.</a:t>
            </a:r>
          </a:p>
          <a:p>
            <a:endParaRPr lang="en-US" dirty="0"/>
          </a:p>
          <a:p>
            <a:r>
              <a:rPr lang="en-US" dirty="0"/>
              <a:t>Instead, </a:t>
            </a:r>
            <a:r>
              <a:rPr lang="en-US" dirty="0" err="1"/>
              <a:t>Kelips</a:t>
            </a:r>
            <a:r>
              <a:rPr lang="en-US" dirty="0"/>
              <a:t> emerges from the mix of gossip and the hashing rule.</a:t>
            </a:r>
          </a:p>
          <a:p>
            <a:endParaRPr lang="en-US" dirty="0"/>
          </a:p>
          <a:p>
            <a:r>
              <a:rPr lang="en-US" dirty="0"/>
              <a:t>If all nodes have the same value of     then </a:t>
            </a:r>
            <a:r>
              <a:rPr lang="en-US" dirty="0" err="1"/>
              <a:t>Kelip</a:t>
            </a:r>
            <a:r>
              <a:rPr lang="en-US" dirty="0"/>
              <a:t> will be “self-stabilizing”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They do have the same value for N because they gossip about</a:t>
            </a:r>
            <a:br>
              <a:rPr lang="en-US" dirty="0"/>
            </a:br>
            <a:r>
              <a:rPr lang="en-US" dirty="0"/>
              <a:t>    membership!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5D05-2978-4C1A-B291-A1166F2B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EA4EB-2F00-478E-A01E-340C47A4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34</a:t>
            </a:fld>
            <a:endParaRPr lang="en-US"/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BCEEB722-373B-4301-AF22-16E2C9DB38E7}"/>
              </a:ext>
            </a:extLst>
          </p:cNvPr>
          <p:cNvGrpSpPr>
            <a:grpSpLocks/>
          </p:cNvGrpSpPr>
          <p:nvPr/>
        </p:nvGrpSpPr>
        <p:grpSpPr bwMode="auto">
          <a:xfrm>
            <a:off x="6252464" y="4576776"/>
            <a:ext cx="330200" cy="693740"/>
            <a:chOff x="4452" y="1911"/>
            <a:chExt cx="208" cy="437"/>
          </a:xfrm>
        </p:grpSpPr>
        <p:sp>
          <p:nvSpPr>
            <p:cNvPr id="7" name="Line 42">
              <a:extLst>
                <a:ext uri="{FF2B5EF4-FFF2-40B4-BE49-F238E27FC236}">
                  <a16:creationId xmlns:a16="http://schemas.microsoft.com/office/drawing/2014/main" id="{731DEE36-8993-43A7-9AB6-A0FCC25A3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E8E6B951-A861-4144-A713-821FBE93C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9" name="Line 44">
              <a:extLst>
                <a:ext uri="{FF2B5EF4-FFF2-40B4-BE49-F238E27FC236}">
                  <a16:creationId xmlns:a16="http://schemas.microsoft.com/office/drawing/2014/main" id="{2306E44D-D573-4235-8C12-BEA525F2B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id="{6667FB6F-6049-4470-9572-C3D3361FD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DAC619AB-62D6-4E69-B9FA-3FEF7B5A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192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4400" b="1"/>
            </a:p>
          </p:txBody>
        </p:sp>
        <p:sp>
          <p:nvSpPr>
            <p:cNvPr id="12" name="Rectangle 47">
              <a:extLst>
                <a:ext uri="{FF2B5EF4-FFF2-40B4-BE49-F238E27FC236}">
                  <a16:creationId xmlns:a16="http://schemas.microsoft.com/office/drawing/2014/main" id="{B57CBC6B-8DB2-4C68-B23F-AD77C8DA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21"/>
              <a:ext cx="1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4400" b="1" dirty="0"/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8B4026C9-96A7-4FDC-9037-3B79EF29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91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4400" b="1"/>
            </a:p>
          </p:txBody>
        </p:sp>
      </p:grpSp>
    </p:spTree>
    <p:extLst>
      <p:ext uri="{BB962C8B-B14F-4D97-AF65-F5344CB8AC3E}">
        <p14:creationId xmlns:p14="http://schemas.microsoft.com/office/powerpoint/2010/main" val="1871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517-64C2-42E5-B66A-1846029B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</a:t>
            </a:r>
            <a:r>
              <a:rPr lang="en-US" dirty="0" err="1"/>
              <a:t>Kelips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B4D8-1D38-448D-8161-C3BC145F5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Nobody!</a:t>
            </a:r>
          </a:p>
          <a:p>
            <a:endParaRPr lang="en-US" dirty="0"/>
          </a:p>
          <a:p>
            <a:r>
              <a:rPr lang="en-US" dirty="0"/>
              <a:t>In a datacenter we generally can track membership with perfect accuracy.  We can then create a DHT just using hashing.</a:t>
            </a:r>
          </a:p>
          <a:p>
            <a:endParaRPr lang="en-US" dirty="0"/>
          </a:p>
          <a:p>
            <a:r>
              <a:rPr lang="en-US" dirty="0" err="1"/>
              <a:t>Kelips</a:t>
            </a:r>
            <a:r>
              <a:rPr lang="en-US" dirty="0"/>
              <a:t> only makes sense if nodes don’t know the list of members.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FF1C7-CF70-4B25-851C-B494C23B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344E2-5FE3-4D70-A6E3-5C281C27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ari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2995159" cy="3200400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C2CBB27-BBEC-42ED-9DDD-A014BEBE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Astrolabe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rtlCol="0" anchor="ctr" anchorCtr="0">
            <a:normAutofit fontScale="92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06139" y="2556405"/>
            <a:ext cx="3734330" cy="2405062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cs typeface="Aharoni" pitchFamily="2" charset="-79"/>
              </a:rPr>
              <a:t>Intended as help for applications adrift in a sea of information</a:t>
            </a:r>
          </a:p>
          <a:p>
            <a:pPr algn="r">
              <a:lnSpc>
                <a:spcPct val="90000"/>
              </a:lnSpc>
            </a:pPr>
            <a:r>
              <a:rPr lang="en-US" sz="2400" dirty="0">
                <a:cs typeface="Aharoni" pitchFamily="2" charset="-79"/>
              </a:rPr>
              <a:t>Structure emerges from a randomized gossip protocol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80C0D-52CE-4AA6-8BC2-4129ED5F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022" y="195898"/>
            <a:ext cx="1951921" cy="264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715E3-763C-4144-88B8-F53A2C07F257}"/>
              </a:ext>
            </a:extLst>
          </p:cNvPr>
          <p:cNvSpPr txBox="1"/>
          <p:nvPr/>
        </p:nvSpPr>
        <p:spPr>
          <a:xfrm>
            <a:off x="9271000" y="2837498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actual Astrolabe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C039840-EC0D-45CD-A72E-0537CC9D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</p:spTree>
    <p:extLst>
      <p:ext uri="{BB962C8B-B14F-4D97-AF65-F5344CB8AC3E}">
        <p14:creationId xmlns:p14="http://schemas.microsoft.com/office/powerpoint/2010/main" val="228154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Astrolabe is a flexible monitoring overlay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621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4495800" y="4191001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Periodically, pull data from monitored systems</a:t>
            </a:r>
          </a:p>
        </p:txBody>
      </p:sp>
      <p:sp>
        <p:nvSpPr>
          <p:cNvPr id="108626" name="AutoShape 82"/>
          <p:cNvSpPr>
            <a:spLocks noChangeArrowheads="1"/>
          </p:cNvSpPr>
          <p:nvPr/>
        </p:nvSpPr>
        <p:spPr bwMode="auto">
          <a:xfrm>
            <a:off x="4114800" y="32766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628" name="Group 84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Astrolabe is a flexible monitoring overlay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08547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621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4495800" y="4191001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Periodically, pull data from monitored systems</a:t>
            </a:r>
          </a:p>
        </p:txBody>
      </p:sp>
      <p:sp>
        <p:nvSpPr>
          <p:cNvPr id="108626" name="AutoShape 82"/>
          <p:cNvSpPr>
            <a:spLocks noChangeArrowheads="1"/>
          </p:cNvSpPr>
          <p:nvPr/>
        </p:nvSpPr>
        <p:spPr bwMode="auto">
          <a:xfrm>
            <a:off x="4114800" y="32766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27" name="AutoShape 83"/>
          <p:cNvSpPr>
            <a:spLocks noChangeArrowheads="1"/>
          </p:cNvSpPr>
          <p:nvPr/>
        </p:nvSpPr>
        <p:spPr bwMode="auto">
          <a:xfrm>
            <a:off x="4114800" y="56388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628" name="Group 84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665" name="Group 121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2B11FD7-BDD3-439A-96C7-7704E81F6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0" fill="hold"/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500" fill="hold"/>
                                        <p:tgtEl>
                                          <p:spTgt spid="1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3000" fill="hold"/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6" grpId="0" animBg="1"/>
      <p:bldP spid="1086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Astrolabe in a single domain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node owns a single tuple, like the management information base (MIB)</a:t>
            </a:r>
          </a:p>
          <a:p>
            <a:pPr>
              <a:lnSpc>
                <a:spcPct val="90000"/>
              </a:lnSpc>
            </a:pPr>
            <a:r>
              <a:rPr lang="en-US"/>
              <a:t>Nodes discover one-another through a simple broadcast scheme (“anyone out there?”) and gossip about membership</a:t>
            </a:r>
          </a:p>
          <a:p>
            <a:pPr lvl="1">
              <a:lnSpc>
                <a:spcPct val="90000"/>
              </a:lnSpc>
            </a:pPr>
            <a:r>
              <a:rPr lang="en-US"/>
              <a:t>Nodes also keep replicas of one-another’s rows</a:t>
            </a:r>
          </a:p>
          <a:p>
            <a:pPr lvl="1">
              <a:lnSpc>
                <a:spcPct val="90000"/>
              </a:lnSpc>
            </a:pPr>
            <a:r>
              <a:rPr lang="en-US"/>
              <a:t>Periodically (uniformly at random) merge your state with some else…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AD48-77E6-4768-89F3-614350C2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DC5D2-4555-42AD-AF7E-A7D76CA6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Blockchain must tolerate (a few) Byzantine participants.</a:t>
            </a:r>
          </a:p>
          <a:p>
            <a:endParaRPr lang="en-US" dirty="0"/>
          </a:p>
          <a:p>
            <a:r>
              <a:rPr lang="en-US" dirty="0"/>
              <a:t>They seek to damage or disrupt the chain or to favor or delay transactions from certain parties</a:t>
            </a:r>
            <a:r>
              <a:rPr lang="en-US"/>
              <a:t>, attempt </a:t>
            </a:r>
            <a:r>
              <a:rPr lang="en-US" dirty="0"/>
              <a:t>to DDoS links, etc.</a:t>
            </a:r>
          </a:p>
          <a:p>
            <a:endParaRPr lang="en-US" dirty="0"/>
          </a:p>
          <a:p>
            <a:r>
              <a:rPr lang="en-US" dirty="0"/>
              <a:t>Even a Byzantine participant can’t modify or forge messages: messages are cryptographically signed.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BB12-A7D4-4023-995D-FD73C652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386CE-8F59-44D0-8BAB-AA96E243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F7F81-A45E-4343-8FAE-1E1673E4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989" y="384048"/>
            <a:ext cx="1853476" cy="1146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4ADF7-812A-43E4-B3E4-E3851F26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63" y="1564306"/>
            <a:ext cx="1363740" cy="1363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D2A89-26B5-4D5F-A2BF-3A2DC8EADF44}"/>
              </a:ext>
            </a:extLst>
          </p:cNvPr>
          <p:cNvSpPr txBox="1"/>
          <p:nvPr/>
        </p:nvSpPr>
        <p:spPr>
          <a:xfrm>
            <a:off x="9788089" y="2904724"/>
            <a:ext cx="209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Byzantine participant</a:t>
            </a:r>
          </a:p>
        </p:txBody>
      </p:sp>
    </p:spTree>
    <p:extLst>
      <p:ext uri="{BB962C8B-B14F-4D97-AF65-F5344CB8AC3E}">
        <p14:creationId xmlns:p14="http://schemas.microsoft.com/office/powerpoint/2010/main" val="2072561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1049339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632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0669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71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3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0674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0675" name="Freeform 83"/>
          <p:cNvSpPr>
            <a:spLocks/>
          </p:cNvSpPr>
          <p:nvPr/>
        </p:nvSpPr>
        <p:spPr bwMode="auto">
          <a:xfrm>
            <a:off x="8458200" y="3429000"/>
            <a:ext cx="1536700" cy="2057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99A74-CDFB-4682-AE0A-8EF262F4A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1656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1693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95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7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1698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1699" name="Freeform 83"/>
          <p:cNvSpPr>
            <a:spLocks/>
          </p:cNvSpPr>
          <p:nvPr/>
        </p:nvSpPr>
        <p:spPr bwMode="auto">
          <a:xfrm rot="-2961502">
            <a:off x="8794750" y="3016250"/>
            <a:ext cx="469900" cy="1295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11700" name="Group 84"/>
          <p:cNvGraphicFramePr>
            <a:graphicFrameLocks noGrp="1"/>
          </p:cNvGraphicFramePr>
          <p:nvPr/>
        </p:nvGraphicFramePr>
        <p:xfrm>
          <a:off x="8534400" y="4343400"/>
          <a:ext cx="1828800" cy="2133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710" name="Group 94"/>
          <p:cNvGraphicFramePr>
            <a:graphicFrameLocks noGrp="1"/>
          </p:cNvGraphicFramePr>
          <p:nvPr/>
        </p:nvGraphicFramePr>
        <p:xfrm>
          <a:off x="8534400" y="4724400"/>
          <a:ext cx="1828800" cy="2133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720" name="Freeform 104"/>
          <p:cNvSpPr>
            <a:spLocks/>
          </p:cNvSpPr>
          <p:nvPr/>
        </p:nvSpPr>
        <p:spPr bwMode="auto">
          <a:xfrm rot="2961502" flipV="1">
            <a:off x="8877300" y="4914900"/>
            <a:ext cx="381000" cy="12192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EA1F45-C544-485D-94DF-C3980C84D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1007005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112643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2680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717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9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2722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71FA0D-36A8-4779-AE88-302ACFD73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Merge protocol has constant cost</a:t>
            </a:r>
          </a:p>
          <a:p>
            <a:pPr lvl="1">
              <a:lnSpc>
                <a:spcPct val="90000"/>
              </a:lnSpc>
            </a:pPr>
            <a:r>
              <a:rPr lang="en-US"/>
              <a:t>One message sent, received (on avg) per unit time.</a:t>
            </a:r>
          </a:p>
          <a:p>
            <a:pPr lvl="1">
              <a:lnSpc>
                <a:spcPct val="90000"/>
              </a:lnSpc>
            </a:pPr>
            <a:r>
              <a:rPr lang="en-US"/>
              <a:t>The data changes slowly, so no need to run it quickly – we usually run it every five seconds or so</a:t>
            </a:r>
          </a:p>
          <a:p>
            <a:pPr lvl="1">
              <a:lnSpc>
                <a:spcPct val="90000"/>
              </a:lnSpc>
            </a:pPr>
            <a:r>
              <a:rPr lang="en-US"/>
              <a:t>Information spreads in O(log N) time</a:t>
            </a:r>
          </a:p>
          <a:p>
            <a:pPr>
              <a:lnSpc>
                <a:spcPct val="90000"/>
              </a:lnSpc>
            </a:pPr>
            <a:r>
              <a:rPr lang="en-US"/>
              <a:t>But this assumes bounded region size</a:t>
            </a:r>
          </a:p>
          <a:p>
            <a:pPr lvl="1">
              <a:lnSpc>
                <a:spcPct val="90000"/>
              </a:lnSpc>
            </a:pPr>
            <a:r>
              <a:rPr lang="en-US"/>
              <a:t>In Astrolabe, we limit them to 50-100 rows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systems…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big system could have many regions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Looks like a pile of spreadsheets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node only replicates data from its neighbors within its own region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up… and up…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stack of domains, we don’t want every system to “see” every domain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Cost would be huge</a:t>
            </a:r>
          </a:p>
          <a:p>
            <a:r>
              <a:rPr lang="en-US" dirty="0"/>
              <a:t>So instead, we’ll see a 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4267200" y="43449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5753" name="Picture 41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45720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54" name="Line 42"/>
          <p:cNvSpPr>
            <a:spLocks noChangeShapeType="1"/>
          </p:cNvSpPr>
          <p:nvPr/>
        </p:nvSpPr>
        <p:spPr bwMode="auto">
          <a:xfrm flipV="1">
            <a:off x="4267200" y="61737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graphicFrame>
        <p:nvGraphicFramePr>
          <p:cNvPr id="115756" name="Group 44"/>
          <p:cNvGraphicFramePr>
            <a:graphicFrameLocks noGrp="1"/>
          </p:cNvGraphicFramePr>
          <p:nvPr/>
        </p:nvGraphicFramePr>
        <p:xfrm>
          <a:off x="4419600" y="44973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793" name="Group 81"/>
          <p:cNvGraphicFramePr>
            <a:graphicFrameLocks noGrp="1"/>
          </p:cNvGraphicFramePr>
          <p:nvPr/>
        </p:nvGraphicFramePr>
        <p:xfrm>
          <a:off x="4572000" y="46497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830" name="Group 118"/>
          <p:cNvGraphicFramePr>
            <a:graphicFrameLocks noGrp="1"/>
          </p:cNvGraphicFramePr>
          <p:nvPr/>
        </p:nvGraphicFramePr>
        <p:xfrm>
          <a:off x="4724400" y="48021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867" name="Group 155"/>
          <p:cNvGraphicFramePr>
            <a:graphicFrameLocks noGrp="1"/>
          </p:cNvGraphicFramePr>
          <p:nvPr/>
        </p:nvGraphicFramePr>
        <p:xfrm>
          <a:off x="4876800" y="49545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904" name="Group 192"/>
          <p:cNvGraphicFramePr>
            <a:graphicFrameLocks noGrp="1"/>
          </p:cNvGraphicFramePr>
          <p:nvPr/>
        </p:nvGraphicFramePr>
        <p:xfrm>
          <a:off x="5029200" y="51069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941" name="Group 229"/>
          <p:cNvGraphicFramePr>
            <a:graphicFrameLocks noGrp="1"/>
          </p:cNvGraphicFramePr>
          <p:nvPr/>
        </p:nvGraphicFramePr>
        <p:xfrm>
          <a:off x="5181600" y="52593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Group 2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775" name="Group 39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812" name="Group 76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839" name="Rectangle 103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0614497" cy="1499616"/>
          </a:xfrm>
        </p:spPr>
        <p:txBody>
          <a:bodyPr>
            <a:normAutofit/>
          </a:bodyPr>
          <a:lstStyle/>
          <a:p>
            <a:r>
              <a:rPr lang="en-US" dirty="0"/>
              <a:t>Astrolabe builds a hierarchy without any servers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116840" name="Group 10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877" name="Group 141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914" name="Group 178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941" name="Text Box 2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6942" name="Text Box 2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6943" name="Freeform 207"/>
          <p:cNvSpPr>
            <a:spLocks/>
          </p:cNvSpPr>
          <p:nvPr/>
        </p:nvSpPr>
        <p:spPr bwMode="auto">
          <a:xfrm>
            <a:off x="3352800" y="3352800"/>
            <a:ext cx="1066800" cy="9144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4" name="Freeform 2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5" name="Text Box 209"/>
          <p:cNvSpPr txBox="1">
            <a:spLocks noChangeArrowheads="1"/>
          </p:cNvSpPr>
          <p:nvPr/>
        </p:nvSpPr>
        <p:spPr bwMode="auto">
          <a:xfrm>
            <a:off x="7620000" y="2743201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400"/>
              <a:t>SQL query “summarizes” data</a:t>
            </a:r>
          </a:p>
        </p:txBody>
      </p:sp>
      <p:sp>
        <p:nvSpPr>
          <p:cNvPr id="116946" name="Text Box 210"/>
          <p:cNvSpPr txBox="1">
            <a:spLocks noChangeArrowheads="1"/>
          </p:cNvSpPr>
          <p:nvPr/>
        </p:nvSpPr>
        <p:spPr bwMode="auto">
          <a:xfrm>
            <a:off x="2514600" y="1981201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Dynamically changing query output is visible system-wide</a:t>
            </a:r>
          </a:p>
        </p:txBody>
      </p:sp>
      <p:graphicFrame>
        <p:nvGraphicFramePr>
          <p:cNvPr id="116947" name="Group 211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984" name="Group 248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7021" name="Group 285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1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1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11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11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scale: “virtual” regions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These are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Computed by queries that summarize a whole region as a single row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Gossiped in a read-only manner within a leaf region</a:t>
            </a:r>
          </a:p>
          <a:p>
            <a:pPr>
              <a:lnSpc>
                <a:spcPct val="90000"/>
              </a:lnSpc>
            </a:pPr>
            <a:r>
              <a:rPr lang="en-US" dirty="0"/>
              <a:t>But who runs the gossip?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Each region elects “k” members to run gossip at the next level up.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 play with selection criteria and “k”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 rot="19408269" flipH="1">
            <a:off x="914400" y="1600200"/>
            <a:ext cx="8686800" cy="3886200"/>
          </a:xfrm>
          <a:prstGeom prst="ellipse">
            <a:avLst/>
          </a:prstGeom>
          <a:solidFill>
            <a:srgbClr val="C4E9F8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Hierarchy is virtual… data is replicated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882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21784"/>
              </p:ext>
            </p:extLst>
          </p:nvPr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8862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54558"/>
              </p:ext>
            </p:extLst>
          </p:nvPr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89" name="Text Box 1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8890" name="Text Box 1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8891" name="Freeform 107"/>
          <p:cNvSpPr>
            <a:spLocks/>
          </p:cNvSpPr>
          <p:nvPr/>
        </p:nvSpPr>
        <p:spPr bwMode="auto">
          <a:xfrm>
            <a:off x="31242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2" name="Freeform 1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3" name="Freeform 109"/>
          <p:cNvSpPr>
            <a:spLocks/>
          </p:cNvSpPr>
          <p:nvPr/>
        </p:nvSpPr>
        <p:spPr bwMode="auto">
          <a:xfrm rot="6383468" flipV="1">
            <a:off x="3394075" y="3586163"/>
            <a:ext cx="10668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4" name="Freeform 110"/>
          <p:cNvSpPr>
            <a:spLocks/>
          </p:cNvSpPr>
          <p:nvPr/>
        </p:nvSpPr>
        <p:spPr bwMode="auto">
          <a:xfrm flipH="1">
            <a:off x="73914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1"/>
          <p:cNvSpPr>
            <a:spLocks noChangeShapeType="1"/>
          </p:cNvSpPr>
          <p:nvPr/>
        </p:nvSpPr>
        <p:spPr bwMode="auto">
          <a:xfrm flipH="1">
            <a:off x="57150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2"/>
          <p:cNvSpPr>
            <a:spLocks noChangeShapeType="1"/>
          </p:cNvSpPr>
          <p:nvPr/>
        </p:nvSpPr>
        <p:spPr bwMode="auto">
          <a:xfrm flipH="1">
            <a:off x="60198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7" name="AutoShape 113"/>
          <p:cNvSpPr>
            <a:spLocks noChangeArrowheads="1"/>
          </p:cNvSpPr>
          <p:nvPr/>
        </p:nvSpPr>
        <p:spPr bwMode="auto">
          <a:xfrm>
            <a:off x="5867400" y="1447800"/>
            <a:ext cx="4648200" cy="68580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 dirty="0" smtClean="0"/>
              <a:t>Blue </a:t>
            </a:r>
            <a:r>
              <a:rPr lang="en-US" dirty="0"/>
              <a:t>leaf node “sees” its neighbors and the domains on the path to the root.  </a:t>
            </a:r>
          </a:p>
        </p:txBody>
      </p:sp>
      <p:sp>
        <p:nvSpPr>
          <p:cNvPr id="118898" name="AutoShape 114"/>
          <p:cNvSpPr>
            <a:spLocks noChangeArrowheads="1"/>
          </p:cNvSpPr>
          <p:nvPr/>
        </p:nvSpPr>
        <p:spPr bwMode="auto">
          <a:xfrm>
            <a:off x="3352800" y="3810000"/>
            <a:ext cx="3352800" cy="685800"/>
          </a:xfrm>
          <a:prstGeom prst="wedgeRectCallout">
            <a:avLst>
              <a:gd name="adj1" fmla="val -54690"/>
              <a:gd name="adj2" fmla="val 118519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/>
              <a:t>Falcon runs level 2 epidemic because it has lowest load</a:t>
            </a:r>
          </a:p>
        </p:txBody>
      </p:sp>
      <p:sp>
        <p:nvSpPr>
          <p:cNvPr id="118899" name="AutoShape 115"/>
          <p:cNvSpPr>
            <a:spLocks noChangeArrowheads="1"/>
          </p:cNvSpPr>
          <p:nvPr/>
        </p:nvSpPr>
        <p:spPr bwMode="auto">
          <a:xfrm>
            <a:off x="7162800" y="3352800"/>
            <a:ext cx="3352800" cy="685800"/>
          </a:xfrm>
          <a:prstGeom prst="wedgeRectCallout">
            <a:avLst>
              <a:gd name="adj1" fmla="val -46639"/>
              <a:gd name="adj2" fmla="val 211343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Gnu runs level 2 epidemic because it has lowest load</a:t>
            </a:r>
          </a:p>
        </p:txBody>
      </p:sp>
    </p:spTree>
    <p:extLst>
      <p:ext uri="{BB962C8B-B14F-4D97-AF65-F5344CB8AC3E}">
        <p14:creationId xmlns:p14="http://schemas.microsoft.com/office/powerpoint/2010/main" val="8448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7" grpId="0" animBg="1"/>
      <p:bldP spid="118898" grpId="0" animBg="1"/>
      <p:bldP spid="118898" grpId="1" animBg="1"/>
      <p:bldP spid="118899" grpId="0" animBg="1"/>
      <p:bldP spid="11889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auto">
          <a:xfrm rot="2191731">
            <a:off x="2362200" y="1600200"/>
            <a:ext cx="8686800" cy="3886200"/>
          </a:xfrm>
          <a:prstGeom prst="ellipse">
            <a:avLst/>
          </a:prstGeom>
          <a:solidFill>
            <a:srgbClr val="00E4A8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Hierarchy is virtual… data is replicated</a:t>
            </a:r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984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90655"/>
              </p:ext>
            </p:extLst>
          </p:nvPr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9886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05871"/>
              </p:ext>
            </p:extLst>
          </p:nvPr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913" name="Text Box 1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9914" name="Text Box 1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9915" name="Freeform 107"/>
          <p:cNvSpPr>
            <a:spLocks/>
          </p:cNvSpPr>
          <p:nvPr/>
        </p:nvSpPr>
        <p:spPr bwMode="auto">
          <a:xfrm>
            <a:off x="31242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6" name="Freeform 1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7" name="Freeform 109"/>
          <p:cNvSpPr>
            <a:spLocks/>
          </p:cNvSpPr>
          <p:nvPr/>
        </p:nvSpPr>
        <p:spPr bwMode="auto">
          <a:xfrm rot="6383468" flipV="1">
            <a:off x="3394075" y="3586163"/>
            <a:ext cx="10668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8" name="Freeform 110"/>
          <p:cNvSpPr>
            <a:spLocks/>
          </p:cNvSpPr>
          <p:nvPr/>
        </p:nvSpPr>
        <p:spPr bwMode="auto">
          <a:xfrm flipH="1">
            <a:off x="73914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9" name="Line 111"/>
          <p:cNvSpPr>
            <a:spLocks noChangeShapeType="1"/>
          </p:cNvSpPr>
          <p:nvPr/>
        </p:nvSpPr>
        <p:spPr bwMode="auto">
          <a:xfrm flipH="1">
            <a:off x="57150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0" name="Line 112"/>
          <p:cNvSpPr>
            <a:spLocks noChangeShapeType="1"/>
          </p:cNvSpPr>
          <p:nvPr/>
        </p:nvSpPr>
        <p:spPr bwMode="auto">
          <a:xfrm flipH="1">
            <a:off x="60198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1" name="AutoShape 113"/>
          <p:cNvSpPr>
            <a:spLocks noChangeArrowheads="1"/>
          </p:cNvSpPr>
          <p:nvPr/>
        </p:nvSpPr>
        <p:spPr bwMode="auto">
          <a:xfrm>
            <a:off x="5867400" y="1447800"/>
            <a:ext cx="4648200" cy="68580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Green node sees different leaf domain but has a consistent view of the inner domain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101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that Anne tells me something.</a:t>
            </a:r>
          </a:p>
          <a:p>
            <a:r>
              <a:rPr lang="en-US" dirty="0"/>
              <a:t>I’m sitting next to Fred, and I tell him</a:t>
            </a:r>
          </a:p>
          <a:p>
            <a:r>
              <a:rPr lang="en-US" dirty="0"/>
              <a:t>Later, he tells Mimi and I tell Frank</a:t>
            </a:r>
          </a:p>
          <a:p>
            <a:endParaRPr lang="en-US" dirty="0"/>
          </a:p>
          <a:p>
            <a:r>
              <a:rPr lang="en-US" dirty="0"/>
              <a:t>Each round doubles the number of people</a:t>
            </a:r>
            <a:br>
              <a:rPr lang="en-US" dirty="0"/>
            </a:br>
            <a:r>
              <a:rPr lang="en-US" dirty="0"/>
              <a:t>who know the secret.</a:t>
            </a:r>
          </a:p>
          <a:p>
            <a:endParaRPr lang="en-US" dirty="0"/>
          </a:p>
          <a:p>
            <a:r>
              <a:rPr lang="en-US" dirty="0"/>
              <a:t>This is an example of a </a:t>
            </a:r>
            <a:r>
              <a:rPr lang="en-US" i="1" dirty="0"/>
              <a:t>push</a:t>
            </a:r>
            <a:r>
              <a:rPr lang="en-US" dirty="0"/>
              <a:t> epidemic</a:t>
            </a:r>
          </a:p>
          <a:p>
            <a:r>
              <a:rPr lang="en-US" i="1" dirty="0"/>
              <a:t>Push-pull</a:t>
            </a:r>
            <a:r>
              <a:rPr lang="en-US" dirty="0"/>
              <a:t> occurs if we </a:t>
            </a:r>
            <a:r>
              <a:rPr lang="en-US" u="sng" dirty="0"/>
              <a:t>exchange</a:t>
            </a:r>
            <a:r>
              <a:rPr lang="en-US" dirty="0"/>
              <a:t> data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25D91-E71A-437E-A238-DB9EB27E2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59"/>
          <a:stretch/>
        </p:blipFill>
        <p:spPr>
          <a:xfrm>
            <a:off x="9029891" y="4199467"/>
            <a:ext cx="1714500" cy="1151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B05E98-119D-466C-8610-8AEB3333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2325824"/>
            <a:ext cx="1568962" cy="1103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CCAAD-BC26-4875-801B-708F7BFED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43"/>
          <a:stretch/>
        </p:blipFill>
        <p:spPr>
          <a:xfrm>
            <a:off x="6879166" y="4425949"/>
            <a:ext cx="1600200" cy="16023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4EA011-B4B3-4A3D-A2BF-34D10B978478}"/>
              </a:ext>
            </a:extLst>
          </p:cNvPr>
          <p:cNvGrpSpPr/>
          <p:nvPr/>
        </p:nvGrpSpPr>
        <p:grpSpPr>
          <a:xfrm>
            <a:off x="9525512" y="132026"/>
            <a:ext cx="2352835" cy="1792779"/>
            <a:chOff x="9525512" y="132026"/>
            <a:chExt cx="2352835" cy="1792779"/>
          </a:xfrm>
        </p:grpSpPr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487E423B-518C-4FC4-B13D-1B64BB7DB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512" y="132026"/>
              <a:ext cx="2150795" cy="14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705B94-796A-43B4-92DA-A77EEF4F2CE5}"/>
                </a:ext>
              </a:extLst>
            </p:cNvPr>
            <p:cNvSpPr txBox="1"/>
            <p:nvPr/>
          </p:nvSpPr>
          <p:spPr>
            <a:xfrm>
              <a:off x="9592859" y="1555473"/>
              <a:ext cx="2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Push-Pull in Action!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8F92A8-B818-4FC6-931B-897F26E7E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9039" y="2295107"/>
            <a:ext cx="1363740" cy="13637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1948BE-7DA7-4E5E-9952-3575650E9B70}"/>
              </a:ext>
            </a:extLst>
          </p:cNvPr>
          <p:cNvSpPr txBox="1"/>
          <p:nvPr/>
        </p:nvSpPr>
        <p:spPr>
          <a:xfrm>
            <a:off x="9841020" y="3625982"/>
            <a:ext cx="178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 cooperating</a:t>
            </a:r>
          </a:p>
        </p:txBody>
      </p:sp>
    </p:spTree>
    <p:extLst>
      <p:ext uri="{BB962C8B-B14F-4D97-AF65-F5344CB8AC3E}">
        <p14:creationId xmlns:p14="http://schemas.microsoft.com/office/powerpoint/2010/main" val="19980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 case load?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small number of nodes end up participating in O(</a:t>
            </a:r>
            <a:r>
              <a:rPr lang="en-US" dirty="0" err="1"/>
              <a:t>log</a:t>
            </a:r>
            <a:r>
              <a:rPr lang="en-US" baseline="-25000" dirty="0" err="1"/>
              <a:t>fanout</a:t>
            </a:r>
            <a:r>
              <a:rPr lang="en-US" dirty="0" err="1"/>
              <a:t>N</a:t>
            </a:r>
            <a:r>
              <a:rPr lang="en-US" dirty="0"/>
              <a:t>) epidemics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Here the fanout is something like 50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In each epidemic, a message is sent and received roughly every 5 seconds</a:t>
            </a:r>
          </a:p>
          <a:p>
            <a:r>
              <a:rPr lang="en-US" dirty="0"/>
              <a:t>We limit message size so even during periods of turbulence, no message can become huge.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1C2F-3332-49BC-B799-5AA98DE8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 of Astrolabe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6D4-8FE0-4054-967E-51458BFC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complained that Astrolabe didn’t feel natural.</a:t>
            </a:r>
          </a:p>
          <a:p>
            <a:endParaRPr lang="en-US" dirty="0"/>
          </a:p>
          <a:p>
            <a:r>
              <a:rPr lang="en-US" dirty="0"/>
              <a:t>People expect a database, not a distributed query system.  However, they do like the idea of dynamically searching for the root cause of a problem.</a:t>
            </a:r>
          </a:p>
          <a:p>
            <a:endParaRPr lang="en-US" dirty="0"/>
          </a:p>
          <a:p>
            <a:r>
              <a:rPr lang="en-US" dirty="0"/>
              <a:t>Gossip is slow, and management systems may need to react quickly.  So if they do use Astrolabe, they might ask for a feature like the bimodal multicast UDP “acceleration”, which can speed things up when events occur.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C22BB-C1BA-4B16-9A50-0E24BD57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EA9CC-0C8A-4223-98EF-FD623E39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Astrolabe?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Werner Vogels joined Amazon, they adopted Astrolabe inside the S3 storage system.</a:t>
            </a:r>
          </a:p>
          <a:p>
            <a:endParaRPr lang="en-US" dirty="0"/>
          </a:p>
          <a:p>
            <a:r>
              <a:rPr lang="en-US" dirty="0"/>
              <a:t>It evolved substantially over time, but the gossip pattern was retained.</a:t>
            </a:r>
          </a:p>
          <a:p>
            <a:endParaRPr lang="en-US" dirty="0"/>
          </a:p>
          <a:p>
            <a:r>
              <a:rPr lang="en-US" dirty="0"/>
              <a:t>Today, many management systems use ideas similar to these, but the Astrolabe hierarchical approach is not currently seen even at Amazon.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4892-7DF0-42D2-8F2B-00BEAA62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14AC-582C-49E5-BA57-7EFA202B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Blockchains have emerged as a new application for </a:t>
            </a:r>
            <a:br>
              <a:rPr lang="en-US" dirty="0"/>
            </a:br>
            <a:r>
              <a:rPr lang="en-US" dirty="0"/>
              <a:t>gossip, but in wide-area settings – not inside datacenters.</a:t>
            </a:r>
          </a:p>
          <a:p>
            <a:endParaRPr lang="en-US" dirty="0"/>
          </a:p>
          <a:p>
            <a:r>
              <a:rPr lang="en-US" dirty="0"/>
              <a:t>The area was pioneered by Bitcoin, the cryptocurrency.</a:t>
            </a:r>
          </a:p>
          <a:p>
            <a:endParaRPr lang="en-US" dirty="0"/>
          </a:p>
          <a:p>
            <a:r>
              <a:rPr lang="en-US" dirty="0"/>
              <a:t>Bitcoin is defined over an append-only tamperproof log (like </a:t>
            </a:r>
            <a:r>
              <a:rPr lang="en-US" dirty="0" err="1"/>
              <a:t>Paxos</a:t>
            </a:r>
            <a:r>
              <a:rPr lang="en-US" dirty="0"/>
              <a:t>!).  A gossip protocol is used to share proposed updates robustly.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33B47-5726-4B5F-B5CF-E3CD9907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8DB68-23E1-47FF-8797-A63D1119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60249-6103-4F75-992B-BCC74129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25" y="304800"/>
            <a:ext cx="2373731" cy="158284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4531597-C297-44EE-A709-BB6090C6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27" y="304800"/>
            <a:ext cx="1582847" cy="15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ADD403-D6CB-4513-BF82-74EE4EB821C6}"/>
              </a:ext>
            </a:extLst>
          </p:cNvPr>
          <p:cNvSpPr txBox="1"/>
          <p:nvPr/>
        </p:nvSpPr>
        <p:spPr>
          <a:xfrm>
            <a:off x="9070975" y="1862251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Created as a joke but by now has a $29BUS market value.  Pronounced “doge” not “doggy”</a:t>
            </a:r>
          </a:p>
        </p:txBody>
      </p:sp>
    </p:spTree>
    <p:extLst>
      <p:ext uri="{BB962C8B-B14F-4D97-AF65-F5344CB8AC3E}">
        <p14:creationId xmlns:p14="http://schemas.microsoft.com/office/powerpoint/2010/main" val="41718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3010-4BAE-4A05-A254-46DE95F2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we won’t dive into Blockchain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155E-42FF-4A1C-BB12-37BC5ED1C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Bitcoin log is a bit complicated because of the cryptographic model.</a:t>
            </a:r>
          </a:p>
          <a:p>
            <a:endParaRPr lang="en-US" dirty="0"/>
          </a:p>
          <a:p>
            <a:r>
              <a:rPr lang="en-US" dirty="0"/>
              <a:t>But the policy for disseminating updates (log appends) is definitely a gossip protocol.  Every node talks to some neighbors in the Bitcoin network “overlay” and they exchange data using gossip techniques.</a:t>
            </a:r>
          </a:p>
          <a:p>
            <a:endParaRPr lang="en-US" dirty="0"/>
          </a:p>
          <a:p>
            <a:r>
              <a:rPr lang="en-US" dirty="0"/>
              <a:t>The idea is that even if a few nodes are Byzantine, the overall blockchain can route around their bad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7A15-AFCB-427C-BDA9-FB5A32E7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0204D-A92E-4CB5-8D5C-ED6CE276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652101-B8C1-416C-B83E-DD436D5C9571}"/>
              </a:ext>
            </a:extLst>
          </p:cNvPr>
          <p:cNvSpPr/>
          <p:nvPr/>
        </p:nvSpPr>
        <p:spPr>
          <a:xfrm>
            <a:off x="5181600" y="3572933"/>
            <a:ext cx="6112933" cy="999067"/>
          </a:xfrm>
          <a:prstGeom prst="rect">
            <a:avLst/>
          </a:prstGeom>
          <a:solidFill>
            <a:srgbClr val="C4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FCFD9-44BF-4832-86B6-9E086043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Gossip in a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0E3C-1CD6-4129-8466-BEB74FA8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really like Lonnie </a:t>
            </a:r>
            <a:r>
              <a:rPr lang="en-US" dirty="0" err="1"/>
              <a:t>Princehouse’s</a:t>
            </a:r>
            <a:r>
              <a:rPr lang="en-US" dirty="0"/>
              <a:t> </a:t>
            </a:r>
            <a:r>
              <a:rPr lang="en-US" dirty="0" err="1"/>
              <a:t>MiCA</a:t>
            </a:r>
            <a:r>
              <a:rPr lang="en-US" dirty="0"/>
              <a:t> platform.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</a:t>
            </a:r>
            <a:r>
              <a:rPr lang="en-US" b="1" dirty="0"/>
              <a:t>https://github.com/mica-gossip/MiCA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err="1"/>
              <a:t>MiCA</a:t>
            </a:r>
            <a:r>
              <a:rPr lang="en-US" dirty="0"/>
              <a:t> uses a Java-based coding style.  You create and compose gossip and can even configure them to run at different gossip rates.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526BD-D92B-4820-A816-3CEA938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AA554-1969-43E2-B479-6E827198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58C61D-E78B-4213-8FCE-5D15228F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25" y="2929605"/>
            <a:ext cx="2287608" cy="2193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25E47-B55D-486A-9EE8-B254FE95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756" y="375104"/>
            <a:ext cx="1659636" cy="1659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4D4BC-9A5D-4610-BF1B-BA7A65A4AF6F}"/>
              </a:ext>
            </a:extLst>
          </p:cNvPr>
          <p:cNvSpPr txBox="1"/>
          <p:nvPr/>
        </p:nvSpPr>
        <p:spPr>
          <a:xfrm>
            <a:off x="10030544" y="2011418"/>
            <a:ext cx="207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Lonnie Princehouse</a:t>
            </a:r>
          </a:p>
        </p:txBody>
      </p:sp>
    </p:spTree>
    <p:extLst>
      <p:ext uri="{BB962C8B-B14F-4D97-AF65-F5344CB8AC3E}">
        <p14:creationId xmlns:p14="http://schemas.microsoft.com/office/powerpoint/2010/main" val="23613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0865-A179-497A-A59F-D111FD6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5625-7E90-47EE-A0FA-6ED46E2E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Gossip can be a powerful tool for building stable distributed protocols.</a:t>
            </a:r>
          </a:p>
          <a:p>
            <a:endParaRPr lang="en-US" dirty="0"/>
          </a:p>
          <a:p>
            <a:r>
              <a:rPr lang="en-US" dirty="0"/>
              <a:t>It is extremely easy to use, and robust!</a:t>
            </a:r>
          </a:p>
          <a:p>
            <a:endParaRPr lang="en-US" dirty="0"/>
          </a:p>
          <a:p>
            <a:r>
              <a:rPr lang="en-US" dirty="0"/>
              <a:t>But it can be challenging to create entire systems based on gossip.   The technology works best as a tool for building subsystems with </a:t>
            </a:r>
            <a:r>
              <a:rPr lang="en-US"/>
              <a:t>specific roles.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54BD7-DE55-4EA3-8FF1-E6562DDD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9AE89-25EA-4611-8DEE-16DAA7AA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670E-90E4-4E04-A688-69FE6DD1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Push/Pull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4CD2-B3AC-4219-80C7-F28241D84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push and pull, but requires an RPC-style of interaction: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Process P decides to gossip with process Q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 sends Q some form of concise “digest” of information available.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Q sends back its own digest, plus a list of items it wants from 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 responds by sending those items, plus a list of items it wants from Q.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Q sends the requested items.</a:t>
            </a:r>
          </a:p>
          <a:p>
            <a:pPr marL="0" indent="0">
              <a:buNone/>
            </a:pPr>
            <a:r>
              <a:rPr lang="en-US" dirty="0"/>
              <a:t>This avoids sending large duplicate objects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09175-81E9-4C73-8277-C0631222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827D-FD30-47A5-BC73-E91DAC1F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3037F-51D4-420B-9DF7-C9B822167E71}"/>
              </a:ext>
            </a:extLst>
          </p:cNvPr>
          <p:cNvGrpSpPr/>
          <p:nvPr/>
        </p:nvGrpSpPr>
        <p:grpSpPr>
          <a:xfrm>
            <a:off x="9525512" y="132026"/>
            <a:ext cx="2352835" cy="1792779"/>
            <a:chOff x="9525512" y="132026"/>
            <a:chExt cx="2352835" cy="1792779"/>
          </a:xfrm>
        </p:grpSpPr>
        <p:pic>
          <p:nvPicPr>
            <p:cNvPr id="7" name="Picture 2" descr="See the source image">
              <a:extLst>
                <a:ext uri="{FF2B5EF4-FFF2-40B4-BE49-F238E27FC236}">
                  <a16:creationId xmlns:a16="http://schemas.microsoft.com/office/drawing/2014/main" id="{5905BC69-D835-41D3-980C-B05D1276F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512" y="132026"/>
              <a:ext cx="2150795" cy="14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AB9011-BB9F-435F-BFF8-FE95A7C596C4}"/>
                </a:ext>
              </a:extLst>
            </p:cNvPr>
            <p:cNvSpPr txBox="1"/>
            <p:nvPr/>
          </p:nvSpPr>
          <p:spPr>
            <a:xfrm>
              <a:off x="9592859" y="1555473"/>
              <a:ext cx="2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Push-Pull in Action!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0D6A-9606-4D4C-8775-44AFD859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message is treated separately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69391-8719-4A03-9DBA-542BE5B4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send requests but don’t actually “wait” for a response</a:t>
            </a:r>
          </a:p>
          <a:p>
            <a:endParaRPr lang="en-US" dirty="0"/>
          </a:p>
          <a:p>
            <a:r>
              <a:rPr lang="en-US" dirty="0"/>
              <a:t>This way if our peer turns out to be faulty or uncooperative, nothing bad can happen – we sent a first stage push-pull message but got not reply and don’t have any associated state that lingers,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it works, great.  If not, well, the next message will go to someone else.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1945C-EBA1-4EEF-B11B-04306210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197EA-E309-4CC3-B1E8-1E1A630C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AA26-3A1D-4276-A913-55E2E380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21568" cy="1499616"/>
          </a:xfrm>
        </p:spPr>
        <p:txBody>
          <a:bodyPr/>
          <a:lstStyle/>
          <a:p>
            <a:r>
              <a:rPr lang="en-US" dirty="0"/>
              <a:t>Limited work per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9532-E068-4EDA-8B80-18666D9C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maximum size gossip messages –  there is always a limit.</a:t>
            </a:r>
          </a:p>
          <a:p>
            <a:endParaRPr lang="en-US" dirty="0"/>
          </a:p>
          <a:p>
            <a:r>
              <a:rPr lang="en-US" dirty="0"/>
              <a:t>All of these patterns have a fixed maximum number of messages that will be sent and received.</a:t>
            </a:r>
          </a:p>
          <a:p>
            <a:endParaRPr lang="en-US" dirty="0"/>
          </a:p>
          <a:p>
            <a:r>
              <a:rPr lang="en-US" dirty="0"/>
              <a:t>So,  each process has a limit on how many bytes it will need to send for each gossip 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428AF-B85D-4BC3-A6A8-375AE484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897AD-F003-47E8-8A5E-2466AC0A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Reasonable network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Gossip doesn’t assume all-to-all connectivity: outside the datacenter we often see more of a graph of peering connections.</a:t>
            </a:r>
          </a:p>
          <a:p>
            <a:endParaRPr lang="en-US" dirty="0"/>
          </a:p>
          <a:p>
            <a:r>
              <a:rPr lang="en-US" dirty="0" smtClean="0"/>
              <a:t>Instead, we tend to assume an “expander” graph: every node is reachable from every other node within O(log(N)) hops.  We also assume that the network is robust to link failures or Byzantine </a:t>
            </a:r>
            <a:r>
              <a:rPr lang="en-US" dirty="0" err="1" smtClean="0"/>
              <a:t>DDoS</a:t>
            </a:r>
            <a:r>
              <a:rPr lang="en-US" dirty="0" smtClean="0"/>
              <a:t> attack.</a:t>
            </a:r>
          </a:p>
          <a:p>
            <a:endParaRPr lang="en-US" dirty="0"/>
          </a:p>
          <a:p>
            <a:r>
              <a:rPr lang="en-US" dirty="0" smtClean="0"/>
              <a:t>These are considered to be very practical, reasonable assumptions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Cloud Computing,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9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2344</TotalTime>
  <Words>4085</Words>
  <Application>Microsoft Office PowerPoint</Application>
  <PresentationFormat>Widescreen</PresentationFormat>
  <Paragraphs>1328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Aharoni</vt:lpstr>
      <vt:lpstr>Arial Black</vt:lpstr>
      <vt:lpstr>Calibri</vt:lpstr>
      <vt:lpstr>Symbol</vt:lpstr>
      <vt:lpstr>Tahoma</vt:lpstr>
      <vt:lpstr>Times New Roman</vt:lpstr>
      <vt:lpstr>Tw Cen MT</vt:lpstr>
      <vt:lpstr>Tw Cen MT Condensed</vt:lpstr>
      <vt:lpstr>Wingdings</vt:lpstr>
      <vt:lpstr>Wingdings 3</vt:lpstr>
      <vt:lpstr>Integral</vt:lpstr>
      <vt:lpstr>CS5412 / Lecture 12:  Gossip Protocols</vt:lpstr>
      <vt:lpstr>Building scalable infrastructures</vt:lpstr>
      <vt:lpstr>Gossip is used in Blockchain!</vt:lpstr>
      <vt:lpstr>Byzantine participants</vt:lpstr>
      <vt:lpstr>Gossip 101</vt:lpstr>
      <vt:lpstr>Push/Pull gossip</vt:lpstr>
      <vt:lpstr>Each message is treated separately</vt:lpstr>
      <vt:lpstr>Limited work per round</vt:lpstr>
      <vt:lpstr>Reasonable network assumptions</vt:lpstr>
      <vt:lpstr>Size constraint</vt:lpstr>
      <vt:lpstr>Tricks for limiting message size</vt:lpstr>
      <vt:lpstr>Gossip scales very nicely but pure push or pure pull isn’t ideal</vt:lpstr>
      <vt:lpstr>Gossip with push-pull is best</vt:lpstr>
      <vt:lpstr>One smallish risk</vt:lpstr>
      <vt:lpstr>Gossip in distributed systems</vt:lpstr>
      <vt:lpstr>Why “if we aren’t in a hurry?”</vt:lpstr>
      <vt:lpstr>What if we actually are in a hurry?</vt:lpstr>
      <vt:lpstr>Some warnings…</vt:lpstr>
      <vt:lpstr>Bimodal Multicast</vt:lpstr>
      <vt:lpstr>A bimodal Delivery curve</vt:lpstr>
      <vt:lpstr>A bimodal Delivery curve</vt:lpstr>
      <vt:lpstr>Is gossip atomic multicast?</vt:lpstr>
      <vt:lpstr>Stragglers can miss messages</vt:lpstr>
      <vt:lpstr>Gossip about membership</vt:lpstr>
      <vt:lpstr>Example: The Kelips DHT</vt:lpstr>
      <vt:lpstr>Main assumptions</vt:lpstr>
      <vt:lpstr>Kelips in pictures</vt:lpstr>
      <vt:lpstr>Kelips</vt:lpstr>
      <vt:lpstr>Kelips</vt:lpstr>
      <vt:lpstr>How it works</vt:lpstr>
      <vt:lpstr>So, how does it work?</vt:lpstr>
      <vt:lpstr>How Kelips works</vt:lpstr>
      <vt:lpstr>Replication makes it robust</vt:lpstr>
      <vt:lpstr>Interesting things about Kelips</vt:lpstr>
      <vt:lpstr>Who uses Kelips?</vt:lpstr>
      <vt:lpstr>Astrolabe</vt:lpstr>
      <vt:lpstr>Astrolabe is a flexible monitoring overlay</vt:lpstr>
      <vt:lpstr>Astrolabe is a flexible monitoring overlay</vt:lpstr>
      <vt:lpstr>Astrolabe in a single domain</vt:lpstr>
      <vt:lpstr>State Merge: Core of Astrolabe epidemic</vt:lpstr>
      <vt:lpstr>State Merge: Core of Astrolabe epidemic</vt:lpstr>
      <vt:lpstr>State Merge: Core of Astrolabe epidemic</vt:lpstr>
      <vt:lpstr>Observations</vt:lpstr>
      <vt:lpstr>Big systems…</vt:lpstr>
      <vt:lpstr>Scaling up… and up…</vt:lpstr>
      <vt:lpstr>Astrolabe builds a hierarchy without any servers</vt:lpstr>
      <vt:lpstr>Large scale: “virtual” regions</vt:lpstr>
      <vt:lpstr>Hierarchy is virtual… data is replicated</vt:lpstr>
      <vt:lpstr>Hierarchy is virtual… data is replicated</vt:lpstr>
      <vt:lpstr>Worst case load?</vt:lpstr>
      <vt:lpstr>Criticism of Astrolabe</vt:lpstr>
      <vt:lpstr>Who uses Astrolabe?</vt:lpstr>
      <vt:lpstr>Blockchains</vt:lpstr>
      <vt:lpstr>… we won’t dive into Blockchain today</vt:lpstr>
      <vt:lpstr>How to use Gossip in a project?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5412:  Topics in Cloud Computing</dc:title>
  <dc:creator>ken</dc:creator>
  <cp:lastModifiedBy>Ken Birman</cp:lastModifiedBy>
  <cp:revision>164</cp:revision>
  <dcterms:created xsi:type="dcterms:W3CDTF">2017-12-19T18:11:25Z</dcterms:created>
  <dcterms:modified xsi:type="dcterms:W3CDTF">2022-03-08T17:56:32Z</dcterms:modified>
</cp:coreProperties>
</file>