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715" r:id="rId3"/>
    <p:sldId id="711" r:id="rId4"/>
    <p:sldId id="737" r:id="rId5"/>
    <p:sldId id="787" r:id="rId6"/>
    <p:sldId id="790" r:id="rId7"/>
    <p:sldId id="792" r:id="rId8"/>
    <p:sldId id="800" r:id="rId9"/>
    <p:sldId id="796" r:id="rId10"/>
    <p:sldId id="794" r:id="rId11"/>
    <p:sldId id="793" r:id="rId12"/>
    <p:sldId id="795" r:id="rId13"/>
    <p:sldId id="791" r:id="rId14"/>
    <p:sldId id="789" r:id="rId15"/>
    <p:sldId id="797" r:id="rId16"/>
    <p:sldId id="801" r:id="rId17"/>
    <p:sldId id="798" r:id="rId18"/>
    <p:sldId id="744" r:id="rId19"/>
    <p:sldId id="765" r:id="rId20"/>
    <p:sldId id="766" r:id="rId21"/>
    <p:sldId id="767" r:id="rId22"/>
    <p:sldId id="778" r:id="rId23"/>
    <p:sldId id="779" r:id="rId24"/>
    <p:sldId id="764" r:id="rId25"/>
    <p:sldId id="742" r:id="rId26"/>
    <p:sldId id="753" r:id="rId27"/>
    <p:sldId id="802" r:id="rId28"/>
    <p:sldId id="754" r:id="rId29"/>
    <p:sldId id="493" r:id="rId30"/>
    <p:sldId id="505" r:id="rId31"/>
    <p:sldId id="745" r:id="rId32"/>
    <p:sldId id="768" r:id="rId33"/>
    <p:sldId id="725" r:id="rId34"/>
    <p:sldId id="771" r:id="rId35"/>
    <p:sldId id="805" r:id="rId36"/>
    <p:sldId id="772" r:id="rId37"/>
    <p:sldId id="769" r:id="rId38"/>
    <p:sldId id="738" r:id="rId39"/>
    <p:sldId id="770" r:id="rId40"/>
    <p:sldId id="746" r:id="rId41"/>
    <p:sldId id="739" r:id="rId42"/>
    <p:sldId id="774" r:id="rId43"/>
    <p:sldId id="740" r:id="rId44"/>
    <p:sldId id="758" r:id="rId45"/>
    <p:sldId id="775" r:id="rId46"/>
    <p:sldId id="780" r:id="rId47"/>
    <p:sldId id="781" r:id="rId48"/>
    <p:sldId id="782" r:id="rId49"/>
    <p:sldId id="783" r:id="rId50"/>
    <p:sldId id="784" r:id="rId51"/>
    <p:sldId id="803" r:id="rId52"/>
    <p:sldId id="804" r:id="rId53"/>
    <p:sldId id="749" r:id="rId54"/>
    <p:sldId id="750" r:id="rId55"/>
    <p:sldId id="730" r:id="rId56"/>
    <p:sldId id="755" r:id="rId57"/>
    <p:sldId id="763" r:id="rId58"/>
    <p:sldId id="747" r:id="rId59"/>
    <p:sldId id="773" r:id="rId60"/>
    <p:sldId id="759" r:id="rId61"/>
    <p:sldId id="257" r:id="rId62"/>
    <p:sldId id="78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561A4E-CC3D-45D2-AADA-8A99F718BCF5}">
          <p14:sldIdLst>
            <p14:sldId id="256"/>
            <p14:sldId id="715"/>
            <p14:sldId id="711"/>
            <p14:sldId id="737"/>
            <p14:sldId id="787"/>
            <p14:sldId id="790"/>
            <p14:sldId id="792"/>
            <p14:sldId id="800"/>
            <p14:sldId id="796"/>
            <p14:sldId id="794"/>
            <p14:sldId id="793"/>
            <p14:sldId id="795"/>
            <p14:sldId id="791"/>
            <p14:sldId id="789"/>
            <p14:sldId id="797"/>
            <p14:sldId id="801"/>
            <p14:sldId id="798"/>
            <p14:sldId id="744"/>
            <p14:sldId id="765"/>
            <p14:sldId id="766"/>
            <p14:sldId id="767"/>
            <p14:sldId id="778"/>
            <p14:sldId id="779"/>
            <p14:sldId id="764"/>
            <p14:sldId id="742"/>
            <p14:sldId id="753"/>
            <p14:sldId id="802"/>
            <p14:sldId id="754"/>
            <p14:sldId id="493"/>
            <p14:sldId id="505"/>
            <p14:sldId id="745"/>
            <p14:sldId id="768"/>
            <p14:sldId id="725"/>
            <p14:sldId id="771"/>
            <p14:sldId id="805"/>
            <p14:sldId id="772"/>
            <p14:sldId id="769"/>
            <p14:sldId id="738"/>
            <p14:sldId id="770"/>
            <p14:sldId id="746"/>
            <p14:sldId id="739"/>
            <p14:sldId id="774"/>
            <p14:sldId id="740"/>
            <p14:sldId id="758"/>
            <p14:sldId id="775"/>
            <p14:sldId id="780"/>
            <p14:sldId id="781"/>
            <p14:sldId id="782"/>
            <p14:sldId id="783"/>
            <p14:sldId id="784"/>
            <p14:sldId id="803"/>
            <p14:sldId id="804"/>
            <p14:sldId id="749"/>
            <p14:sldId id="750"/>
            <p14:sldId id="730"/>
            <p14:sldId id="755"/>
            <p14:sldId id="763"/>
            <p14:sldId id="747"/>
            <p14:sldId id="773"/>
            <p14:sldId id="759"/>
            <p14:sldId id="257"/>
            <p14:sldId id="7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7575"/>
    <a:srgbClr val="FFFFFF"/>
    <a:srgbClr val="CBE4F5"/>
    <a:srgbClr val="FFCCFF"/>
    <a:srgbClr val="FF3737"/>
    <a:srgbClr val="E7F1FA"/>
    <a:srgbClr val="FA5D06"/>
    <a:srgbClr val="CCFF99"/>
    <a:srgbClr val="E53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0" autoAdjust="0"/>
    <p:restoredTop sz="92135" autoAdjust="0"/>
  </p:normalViewPr>
  <p:slideViewPr>
    <p:cSldViewPr snapToGrid="0">
      <p:cViewPr varScale="1">
        <p:scale>
          <a:sx n="71" d="100"/>
          <a:sy n="71" d="100"/>
        </p:scale>
        <p:origin x="11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060"/>
    </p:cViewPr>
  </p:sorterViewPr>
  <p:notesViewPr>
    <p:cSldViewPr snapToGrid="0">
      <p:cViewPr varScale="1">
        <p:scale>
          <a:sx n="91" d="100"/>
          <a:sy n="91" d="100"/>
        </p:scale>
        <p:origin x="375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77D82-51DC-47C9-9A3C-ABC41977539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52055-0679-4F11-9844-B02E09680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8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06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just a slide on a question of efficiency.</a:t>
            </a:r>
          </a:p>
          <a:p>
            <a:endParaRPr lang="en-US" dirty="0"/>
          </a:p>
          <a:p>
            <a:r>
              <a:rPr lang="en-US" dirty="0"/>
              <a:t>Sometimes a delta is MUCH smaller than the versions themselves would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AD0585A-EE29-4F30-85F9-5393E9BDC8EF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828365"/>
      </p:ext>
    </p:extLst>
  </p:cSld>
  <p:clrMapOvr>
    <a:masterClrMapping/>
  </p:clrMapOvr>
  <p:transition advTm="60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06A3-F9E3-418D-A1AA-77D45FA6C392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69842"/>
      </p:ext>
    </p:extLst>
  </p:cSld>
  <p:clrMapOvr>
    <a:masterClrMapping/>
  </p:clrMapOvr>
  <p:transition advTm="60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ACBB-F33C-4F0F-B247-9F6F76F9DC51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77868"/>
      </p:ext>
    </p:extLst>
  </p:cSld>
  <p:clrMapOvr>
    <a:masterClrMapping/>
  </p:clrMapOvr>
  <p:transition advTm="60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86871" cy="1499616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63BF-7F6E-4414-AC53-3A2D83F7FD26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52012"/>
      </p:ext>
    </p:extLst>
  </p:cSld>
  <p:clrMapOvr>
    <a:masterClrMapping/>
  </p:clrMapOvr>
  <p:transition advTm="60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8879-AE87-416F-8649-4F2C1575AAC1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49907"/>
      </p:ext>
    </p:extLst>
  </p:cSld>
  <p:clrMapOvr>
    <a:masterClrMapping/>
  </p:clrMapOvr>
  <p:transition advTm="60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D45B-10EA-4859-B64A-ABD5A1D2601A}" type="datetime1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83118"/>
      </p:ext>
    </p:extLst>
  </p:cSld>
  <p:clrMapOvr>
    <a:masterClrMapping/>
  </p:clrMapOvr>
  <p:transition advTm="60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B93-1EBA-447E-BB2A-9983450D9687}" type="datetime1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046"/>
      </p:ext>
    </p:extLst>
  </p:cSld>
  <p:clrMapOvr>
    <a:masterClrMapping/>
  </p:clrMapOvr>
  <p:transition advTm="60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81A8-C987-4F21-B77A-83BDB1F76CD8}" type="datetime1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49608"/>
      </p:ext>
    </p:extLst>
  </p:cSld>
  <p:clrMapOvr>
    <a:masterClrMapping/>
  </p:clrMapOvr>
  <p:transition advTm="60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6225E-6DEB-42CF-85BE-E8BE0DDFF6C5}" type="datetime1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21343"/>
      </p:ext>
    </p:extLst>
  </p:cSld>
  <p:clrMapOvr>
    <a:masterClrMapping/>
  </p:clrMapOvr>
  <p:transition advTm="60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97A5E-A2D1-466C-A34E-4E282CF3FAC7}" type="datetime1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46353"/>
      </p:ext>
    </p:extLst>
  </p:cSld>
  <p:clrMapOvr>
    <a:masterClrMapping/>
  </p:clrMapOvr>
  <p:transition advTm="60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A2670-E7A9-4705-A13E-04CC1F50B710}" type="datetime1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532305"/>
      </p:ext>
    </p:extLst>
  </p:cSld>
  <p:clrMapOvr>
    <a:masterClrMapping/>
  </p:clrMapOvr>
  <p:transition advTm="60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216D6E6-A109-47E9-A727-46A7E1AD0536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32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600000"/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svg"/><Relationship Id="rId3" Type="http://schemas.openxmlformats.org/officeDocument/2006/relationships/image" Target="../media/image39.tiff"/><Relationship Id="rId7" Type="http://schemas.openxmlformats.org/officeDocument/2006/relationships/image" Target="../media/image32.svg"/><Relationship Id="rId12" Type="http://schemas.openxmlformats.org/officeDocument/2006/relationships/image" Target="../media/image46.png"/><Relationship Id="rId17" Type="http://schemas.openxmlformats.org/officeDocument/2006/relationships/image" Target="../media/image31.png"/><Relationship Id="rId2" Type="http://schemas.openxmlformats.org/officeDocument/2006/relationships/image" Target="../media/image3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image" Target="../media/image41.jpe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32.svg"/><Relationship Id="rId12" Type="http://schemas.openxmlformats.org/officeDocument/2006/relationships/image" Target="../media/image50.png"/><Relationship Id="rId17" Type="http://schemas.openxmlformats.org/officeDocument/2006/relationships/image" Target="../media/image31.png"/><Relationship Id="rId2" Type="http://schemas.openxmlformats.org/officeDocument/2006/relationships/image" Target="../media/image39.tiff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7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microsoft.com/office/2007/relationships/hdphoto" Target="../media/hdphoto1.wdp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jp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27" y="5284693"/>
            <a:ext cx="8146473" cy="113848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Cascade: Full Details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Ken Birman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CS5412 Spring 2022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Lecture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CCB23-3DD7-469F-802C-77655C0B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74290283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AF08DC4-9606-4B8E-9386-1326C26D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1" y="408602"/>
            <a:ext cx="1256922" cy="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FCD3D293-2AC2-4182-A6F8-25C61C2F3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62" y="1691493"/>
            <a:ext cx="2790388" cy="14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A0DC8E5-898A-4B5A-AECA-EC5F25EDD780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RDMA can help… a little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File system or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Key-Value Store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586582-D31D-4A2E-80ED-DB6F90FBF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8880069-A20F-41AD-B18D-CDFC7879613D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A9735-C504-4055-8E5A-2C7721EA0B7C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63715-B3E7-427C-BED2-42F63E297BAA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E1D3E-129C-431C-AB41-F057762C6B41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5C9534-F1E2-4A18-8778-73D24BAB1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E56081-37C1-4659-9047-A9366225E5A3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F1CEDF-50FE-4B05-81E4-6DDD40C79D2C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815A4C-B1BB-439A-BD46-D29B41263517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4E94A7-FF3D-4952-862B-1F205600D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D79D05-9E41-4D3B-83E3-469516C7133D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8B7AF-FAD0-4E7A-83CC-25E071F3B767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Objects copied over datacenter TCP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7B8E61-9ABE-4CC7-8A79-9BFD23F09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530" y="841718"/>
            <a:ext cx="1301220" cy="1369705"/>
          </a:xfrm>
          <a:prstGeom prst="rect">
            <a:avLst/>
          </a:prstGeom>
        </p:spPr>
      </p:pic>
      <p:pic>
        <p:nvPicPr>
          <p:cNvPr id="1026" name="Picture 2" descr="Image result for tensor flow">
            <a:extLst>
              <a:ext uri="{FF2B5EF4-FFF2-40B4-BE49-F238E27FC236}">
                <a16:creationId xmlns:a16="http://schemas.microsoft.com/office/drawing/2014/main" id="{E97B8BE1-26CE-4230-AA58-96456528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56" y="256604"/>
            <a:ext cx="628704" cy="7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37C3AE57-6878-4AA3-B017-C8BE1934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80" y="983786"/>
            <a:ext cx="2079053" cy="9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ghtning Bolt 8">
            <a:extLst>
              <a:ext uri="{FF2B5EF4-FFF2-40B4-BE49-F238E27FC236}">
                <a16:creationId xmlns:a16="http://schemas.microsoft.com/office/drawing/2014/main" id="{E9351B6D-15B3-425B-A849-839CEC34CC95}"/>
              </a:ext>
            </a:extLst>
          </p:cNvPr>
          <p:cNvSpPr/>
          <p:nvPr/>
        </p:nvSpPr>
        <p:spPr>
          <a:xfrm rot="18164579">
            <a:off x="4860914" y="3286850"/>
            <a:ext cx="445713" cy="92651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ightning Bolt 31">
            <a:extLst>
              <a:ext uri="{FF2B5EF4-FFF2-40B4-BE49-F238E27FC236}">
                <a16:creationId xmlns:a16="http://schemas.microsoft.com/office/drawing/2014/main" id="{FBE95C14-3F9E-4B10-B5BA-6E6E5B0A35A2}"/>
              </a:ext>
            </a:extLst>
          </p:cNvPr>
          <p:cNvSpPr/>
          <p:nvPr/>
        </p:nvSpPr>
        <p:spPr>
          <a:xfrm rot="5151666">
            <a:off x="4963021" y="3808118"/>
            <a:ext cx="445713" cy="92651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812BB00-588A-4ADF-ABA9-7445E2BF67B9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0B95CA29-F476-48F5-9859-65B4652E3960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Runtime still copies data into GPU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DE096-F90E-4FB0-A4CE-A27F5C69CCD4}"/>
              </a:ext>
            </a:extLst>
          </p:cNvPr>
          <p:cNvSpPr txBox="1"/>
          <p:nvPr/>
        </p:nvSpPr>
        <p:spPr>
          <a:xfrm>
            <a:off x="4779591" y="3865715"/>
            <a:ext cx="71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RDMA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206F5-7B0E-41C9-9D75-09FC25D61478}"/>
              </a:ext>
            </a:extLst>
          </p:cNvPr>
          <p:cNvSpPr txBox="1"/>
          <p:nvPr/>
        </p:nvSpPr>
        <p:spPr>
          <a:xfrm>
            <a:off x="2824529" y="4525814"/>
            <a:ext cx="602949" cy="369332"/>
          </a:xfrm>
          <a:prstGeom prst="rect">
            <a:avLst/>
          </a:prstGeom>
          <a:solidFill>
            <a:srgbClr val="CBE4F5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17685654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600000">
        <p159:morph option="byObject"/>
      </p:transition>
    </mc:Choice>
    <mc:Fallback>
      <p:transition spd="slow" advTm="60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Cascade Can be used this way...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5918282" y="2070844"/>
            <a:ext cx="1269836" cy="43091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6796127" y="3872266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Key-Value Storage Layer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4944687" y="6372054"/>
            <a:ext cx="321702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Cascade runtime environment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4B7DEC-5F8F-4A1F-BEEA-3C5B5BB52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A5352FE-B661-4CBC-8CC1-3512230DD42A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12434A-6D09-4991-900B-0BC199B4B290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2C650-12F8-4355-995C-BE16670EAF23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0CD853-F936-4E3C-8EF5-1EC822962CE7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F962DA-416A-40AA-866A-E4E0926B5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E9CE31-B4A5-45B2-9562-A2FCA5E8C31A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FF4B6D4-6C36-4DCC-8488-BAABD6C9321B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AF73490-CF71-44F5-A009-6931C2D23DE4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158AEE-9DD1-4BF3-A193-6FDBA73B4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1A0B782-7761-4993-9EC7-AD437C44E8F1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6812F-1A32-49D8-8320-62F558229975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Objects copied over datacenter TCP network</a:t>
            </a:r>
          </a:p>
        </p:txBody>
      </p:sp>
      <p:sp>
        <p:nvSpPr>
          <p:cNvPr id="31" name="Lightning Bolt 30">
            <a:extLst>
              <a:ext uri="{FF2B5EF4-FFF2-40B4-BE49-F238E27FC236}">
                <a16:creationId xmlns:a16="http://schemas.microsoft.com/office/drawing/2014/main" id="{ECD1F1A0-80E0-45C1-B2EB-B956B9BC05D3}"/>
              </a:ext>
            </a:extLst>
          </p:cNvPr>
          <p:cNvSpPr/>
          <p:nvPr/>
        </p:nvSpPr>
        <p:spPr>
          <a:xfrm rot="18164579">
            <a:off x="4860914" y="3286850"/>
            <a:ext cx="445713" cy="92651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ightning Bolt 31">
            <a:extLst>
              <a:ext uri="{FF2B5EF4-FFF2-40B4-BE49-F238E27FC236}">
                <a16:creationId xmlns:a16="http://schemas.microsoft.com/office/drawing/2014/main" id="{7B88962D-03F9-4C08-9DEA-CBE744E58239}"/>
              </a:ext>
            </a:extLst>
          </p:cNvPr>
          <p:cNvSpPr/>
          <p:nvPr/>
        </p:nvSpPr>
        <p:spPr>
          <a:xfrm rot="5151666">
            <a:off x="4963021" y="3808118"/>
            <a:ext cx="445713" cy="92651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BB56CF-59B3-461F-992A-FAAD4345B009}"/>
              </a:ext>
            </a:extLst>
          </p:cNvPr>
          <p:cNvSpPr txBox="1"/>
          <p:nvPr/>
        </p:nvSpPr>
        <p:spPr>
          <a:xfrm>
            <a:off x="4779591" y="3865715"/>
            <a:ext cx="71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RDMA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EAB6D017-A58E-4629-83B8-EF580A85E37D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AFA8D7-3012-47BF-8B60-9A0FC38016CF}"/>
              </a:ext>
            </a:extLst>
          </p:cNvPr>
          <p:cNvSpPr txBox="1"/>
          <p:nvPr/>
        </p:nvSpPr>
        <p:spPr>
          <a:xfrm>
            <a:off x="2824529" y="4525814"/>
            <a:ext cx="602949" cy="369332"/>
          </a:xfrm>
          <a:prstGeom prst="rect">
            <a:avLst/>
          </a:prstGeom>
          <a:solidFill>
            <a:srgbClr val="CBE4F5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9770458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600000">
        <p159:morph option="byObject"/>
      </p:transition>
    </mc:Choice>
    <mc:Fallback>
      <p:transition spd="slow" advTm="60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FE26CF1-C67F-419B-A79C-2BC8F6D06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437605" y="5245006"/>
            <a:ext cx="399160" cy="510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… but can also host user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4299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5918282" y="2070844"/>
            <a:ext cx="1269836" cy="43091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34534-2FDB-4767-BE86-91BC5A987869}"/>
              </a:ext>
            </a:extLst>
          </p:cNvPr>
          <p:cNvSpPr txBox="1"/>
          <p:nvPr/>
        </p:nvSpPr>
        <p:spPr>
          <a:xfrm>
            <a:off x="5966126" y="5615511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6719927" y="2487556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Fast-path logic (DLL)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6796127" y="3872266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Key-Value Storage Layer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7EEAE8-5FA7-45D3-BFF3-BA62719C6A2E}"/>
              </a:ext>
            </a:extLst>
          </p:cNvPr>
          <p:cNvSpPr txBox="1"/>
          <p:nvPr/>
        </p:nvSpPr>
        <p:spPr>
          <a:xfrm>
            <a:off x="6825066" y="5333800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56A299-EA2F-4818-9277-73B20D4E5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015" y="2615057"/>
            <a:ext cx="713960" cy="83995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4944687" y="6372054"/>
            <a:ext cx="321702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Cascade runtime environment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259602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9716" y="537525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3A6BD16-FFEF-42D9-AED8-E40A4C3F9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625486" y="5526799"/>
            <a:ext cx="399160" cy="51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822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600000">
        <p159:morph option="byObject"/>
      </p:transition>
    </mc:Choice>
    <mc:Fallback>
      <p:transition spd="slow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9" grpId="0" animBg="1"/>
      <p:bldP spid="70" grpId="0" animBg="1"/>
      <p:bldP spid="71" grpId="0" animBg="1"/>
      <p:bldP spid="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67" y="4761228"/>
            <a:ext cx="1910439" cy="15082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FE26CF1-C67F-419B-A79C-2BC8F6D06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6437605" y="5245006"/>
            <a:ext cx="399160" cy="51079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BEE7D8F-B644-43CD-8CBB-CD82C62E8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6715965" y="5168068"/>
            <a:ext cx="399160" cy="51079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3A6BD16-FFEF-42D9-AED8-E40A4C3F9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7005409" y="5236921"/>
            <a:ext cx="399160" cy="5107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3335646-E4E5-4543-999F-F640649F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7678329" y="5245342"/>
            <a:ext cx="399160" cy="51079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D9308F5-6A30-451C-BAAA-836C1929F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7956689" y="5168404"/>
            <a:ext cx="399160" cy="51079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B20FF39-478A-493A-9A8F-F33F8F9F3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8246133" y="5237257"/>
            <a:ext cx="399160" cy="51079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0250F70-0F60-49C9-A7DA-E367B248F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8927187" y="5214622"/>
            <a:ext cx="399160" cy="51079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71F39E-B146-44BF-8F50-7C196A268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9205547" y="5137684"/>
            <a:ext cx="399160" cy="51079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CDC0E00-08B7-4C1C-80D8-6F544B5E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9494991" y="5206537"/>
            <a:ext cx="399160" cy="510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CASCADE: CUSTOMIZED SMART SERVICES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290589" y="24782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4299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477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525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09789" y="2495169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62190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79669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2717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61989" y="2249635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20523" y="25163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872924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1777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4825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481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005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529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324599" y="37979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817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865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43799" y="3814842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96200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80009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3057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95999" y="3569308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54533" y="38360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906934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2117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5165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821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345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869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167824" y="4939473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615487" y="4067401"/>
            <a:ext cx="281914" cy="1297053"/>
          </a:xfrm>
          <a:custGeom>
            <a:avLst/>
            <a:gdLst>
              <a:gd name="connsiteX0" fmla="*/ 0 w 638868"/>
              <a:gd name="connsiteY0" fmla="*/ 0 h 2367420"/>
              <a:gd name="connsiteX1" fmla="*/ 638827 w 638868"/>
              <a:gd name="connsiteY1" fmla="*/ 513568 h 2367420"/>
              <a:gd name="connsiteX2" fmla="*/ 25052 w 638868"/>
              <a:gd name="connsiteY2" fmla="*/ 2367420 h 236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868" h="2367420">
                <a:moveTo>
                  <a:pt x="0" y="0"/>
                </a:moveTo>
                <a:cubicBezTo>
                  <a:pt x="317326" y="59499"/>
                  <a:pt x="634652" y="118998"/>
                  <a:pt x="638827" y="513568"/>
                </a:cubicBezTo>
                <a:cubicBezTo>
                  <a:pt x="643002" y="908138"/>
                  <a:pt x="334027" y="1637779"/>
                  <a:pt x="25052" y="236742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304789" y="3919339"/>
            <a:ext cx="4221271" cy="1391697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691200" y="4495429"/>
            <a:ext cx="137888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to classify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34534-2FDB-4767-BE86-91BC5A987869}"/>
              </a:ext>
            </a:extLst>
          </p:cNvPr>
          <p:cNvSpPr txBox="1"/>
          <p:nvPr/>
        </p:nvSpPr>
        <p:spPr>
          <a:xfrm>
            <a:off x="6253868" y="5607834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80" name="4-Point Star 53">
            <a:extLst>
              <a:ext uri="{FF2B5EF4-FFF2-40B4-BE49-F238E27FC236}">
                <a16:creationId xmlns:a16="http://schemas.microsoft.com/office/drawing/2014/main" id="{F27DB793-BF36-46D8-91E3-00E11441F584}"/>
              </a:ext>
            </a:extLst>
          </p:cNvPr>
          <p:cNvSpPr/>
          <p:nvPr/>
        </p:nvSpPr>
        <p:spPr>
          <a:xfrm>
            <a:off x="6473807" y="5619169"/>
            <a:ext cx="324196" cy="378758"/>
          </a:xfrm>
          <a:prstGeom prst="star4">
            <a:avLst/>
          </a:prstGeom>
          <a:solidFill>
            <a:srgbClr val="FA5D06"/>
          </a:solidFill>
          <a:ln>
            <a:solidFill>
              <a:srgbClr val="E53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C729EDE-844B-44EC-9C11-2C2BB6069664}"/>
              </a:ext>
            </a:extLst>
          </p:cNvPr>
          <p:cNvSpPr txBox="1"/>
          <p:nvPr/>
        </p:nvSpPr>
        <p:spPr>
          <a:xfrm>
            <a:off x="5013155" y="5885212"/>
            <a:ext cx="277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GPU-accelerated kernel initiated from the lambda</a:t>
            </a:r>
          </a:p>
        </p:txBody>
      </p:sp>
      <p:sp>
        <p:nvSpPr>
          <p:cNvPr id="68" name="Freeform 30">
            <a:extLst>
              <a:ext uri="{FF2B5EF4-FFF2-40B4-BE49-F238E27FC236}">
                <a16:creationId xmlns:a16="http://schemas.microsoft.com/office/drawing/2014/main" id="{0937D410-FD31-40E2-8638-1FE493C1D506}"/>
              </a:ext>
            </a:extLst>
          </p:cNvPr>
          <p:cNvSpPr/>
          <p:nvPr/>
        </p:nvSpPr>
        <p:spPr>
          <a:xfrm rot="19769169">
            <a:off x="1771367" y="2734259"/>
            <a:ext cx="4807184" cy="1377539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3DFF78-8E41-4379-9ADE-30A47F7A5FD6}"/>
              </a:ext>
            </a:extLst>
          </p:cNvPr>
          <p:cNvSpPr txBox="1"/>
          <p:nvPr/>
        </p:nvSpPr>
        <p:spPr>
          <a:xfrm>
            <a:off x="5168304" y="1584601"/>
            <a:ext cx="271551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Request for classification triggers a C++ lambda in the Cascade address space</a:t>
            </a: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C88CA617-6FA5-4B3D-BA06-C4D6859E7097}"/>
              </a:ext>
            </a:extLst>
          </p:cNvPr>
          <p:cNvSpPr/>
          <p:nvPr/>
        </p:nvSpPr>
        <p:spPr>
          <a:xfrm>
            <a:off x="1311039" y="2584869"/>
            <a:ext cx="4307479" cy="367500"/>
          </a:xfrm>
          <a:prstGeom prst="wedgeRectCallout">
            <a:avLst>
              <a:gd name="adj1" fmla="val 76091"/>
              <a:gd name="adj2" fmla="val 46770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Ideally, these are cached on GPU</a:t>
            </a:r>
          </a:p>
        </p:txBody>
      </p:sp>
      <p:sp>
        <p:nvSpPr>
          <p:cNvPr id="82" name="Speech Bubble: Rectangle 81">
            <a:extLst>
              <a:ext uri="{FF2B5EF4-FFF2-40B4-BE49-F238E27FC236}">
                <a16:creationId xmlns:a16="http://schemas.microsoft.com/office/drawing/2014/main" id="{3D9925A5-9943-4DB6-82C6-F95E8003099E}"/>
              </a:ext>
            </a:extLst>
          </p:cNvPr>
          <p:cNvSpPr/>
          <p:nvPr/>
        </p:nvSpPr>
        <p:spPr>
          <a:xfrm>
            <a:off x="856989" y="3926043"/>
            <a:ext cx="4307479" cy="395438"/>
          </a:xfrm>
          <a:prstGeom prst="wedgeRectCallout">
            <a:avLst>
              <a:gd name="adj1" fmla="val 71182"/>
              <a:gd name="adj2" fmla="val 20386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RDMA directly into GPU memory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8872924" y="196385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Fast-path logic (DLL)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8949124" y="334856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Key-Value Storage Layer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7EEAE8-5FA7-45D3-BFF3-BA62719C6A2E}"/>
              </a:ext>
            </a:extLst>
          </p:cNvPr>
          <p:cNvSpPr txBox="1"/>
          <p:nvPr/>
        </p:nvSpPr>
        <p:spPr>
          <a:xfrm>
            <a:off x="8978063" y="4810099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854354" y="4549268"/>
            <a:ext cx="431351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 model, configuration, parameters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56A299-EA2F-4818-9277-73B20D4E5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312" y="2731748"/>
            <a:ext cx="713960" cy="839953"/>
          </a:xfrm>
          <a:prstGeom prst="rect">
            <a:avLst/>
          </a:prstGeom>
        </p:spPr>
      </p:pic>
      <p:sp>
        <p:nvSpPr>
          <p:cNvPr id="22" name="Flowchart: Multidocument 21">
            <a:extLst>
              <a:ext uri="{FF2B5EF4-FFF2-40B4-BE49-F238E27FC236}">
                <a16:creationId xmlns:a16="http://schemas.microsoft.com/office/drawing/2014/main" id="{F456D5A9-26DE-49C5-B8E1-CD48DDD4610E}"/>
              </a:ext>
            </a:extLst>
          </p:cNvPr>
          <p:cNvSpPr/>
          <p:nvPr/>
        </p:nvSpPr>
        <p:spPr>
          <a:xfrm>
            <a:off x="6531218" y="409317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ultidocument 22">
            <a:extLst>
              <a:ext uri="{FF2B5EF4-FFF2-40B4-BE49-F238E27FC236}">
                <a16:creationId xmlns:a16="http://schemas.microsoft.com/office/drawing/2014/main" id="{0E16EE31-4FA9-40F0-8B74-1E586539F711}"/>
              </a:ext>
            </a:extLst>
          </p:cNvPr>
          <p:cNvSpPr/>
          <p:nvPr/>
        </p:nvSpPr>
        <p:spPr>
          <a:xfrm>
            <a:off x="6838590" y="4083559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89A21381-B217-4FB9-A1A4-E8B0C9C3874D}"/>
              </a:ext>
            </a:extLst>
          </p:cNvPr>
          <p:cNvSpPr/>
          <p:nvPr/>
        </p:nvSpPr>
        <p:spPr>
          <a:xfrm>
            <a:off x="7143495" y="40870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ultidocument 24">
            <a:extLst>
              <a:ext uri="{FF2B5EF4-FFF2-40B4-BE49-F238E27FC236}">
                <a16:creationId xmlns:a16="http://schemas.microsoft.com/office/drawing/2014/main" id="{BBA77762-BC13-4A49-8D5E-08E77BAA9060}"/>
              </a:ext>
            </a:extLst>
          </p:cNvPr>
          <p:cNvSpPr/>
          <p:nvPr/>
        </p:nvSpPr>
        <p:spPr>
          <a:xfrm>
            <a:off x="7784446" y="408576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ultidocument 25">
            <a:extLst>
              <a:ext uri="{FF2B5EF4-FFF2-40B4-BE49-F238E27FC236}">
                <a16:creationId xmlns:a16="http://schemas.microsoft.com/office/drawing/2014/main" id="{3E747B65-6D22-4661-B5AB-BDB9BC06A4B7}"/>
              </a:ext>
            </a:extLst>
          </p:cNvPr>
          <p:cNvSpPr/>
          <p:nvPr/>
        </p:nvSpPr>
        <p:spPr>
          <a:xfrm>
            <a:off x="8091818" y="407615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Multidocument 26">
            <a:extLst>
              <a:ext uri="{FF2B5EF4-FFF2-40B4-BE49-F238E27FC236}">
                <a16:creationId xmlns:a16="http://schemas.microsoft.com/office/drawing/2014/main" id="{61AA5DEC-9C03-4083-814B-8423A9CDE5FE}"/>
              </a:ext>
            </a:extLst>
          </p:cNvPr>
          <p:cNvSpPr/>
          <p:nvPr/>
        </p:nvSpPr>
        <p:spPr>
          <a:xfrm>
            <a:off x="8396723" y="40796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ultidocument 27">
            <a:extLst>
              <a:ext uri="{FF2B5EF4-FFF2-40B4-BE49-F238E27FC236}">
                <a16:creationId xmlns:a16="http://schemas.microsoft.com/office/drawing/2014/main" id="{1A5B70E5-1F7C-421F-957E-4B14A19F4714}"/>
              </a:ext>
            </a:extLst>
          </p:cNvPr>
          <p:cNvSpPr/>
          <p:nvPr/>
        </p:nvSpPr>
        <p:spPr>
          <a:xfrm>
            <a:off x="8982944" y="41035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Multidocument 28">
            <a:extLst>
              <a:ext uri="{FF2B5EF4-FFF2-40B4-BE49-F238E27FC236}">
                <a16:creationId xmlns:a16="http://schemas.microsoft.com/office/drawing/2014/main" id="{69A2FA97-4634-4EF3-ABC8-51D4A2A5FE0E}"/>
              </a:ext>
            </a:extLst>
          </p:cNvPr>
          <p:cNvSpPr/>
          <p:nvPr/>
        </p:nvSpPr>
        <p:spPr>
          <a:xfrm>
            <a:off x="9290316" y="409391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Multidocument 29">
            <a:extLst>
              <a:ext uri="{FF2B5EF4-FFF2-40B4-BE49-F238E27FC236}">
                <a16:creationId xmlns:a16="http://schemas.microsoft.com/office/drawing/2014/main" id="{65190824-2F35-4645-AC5D-329EE7C8966E}"/>
              </a:ext>
            </a:extLst>
          </p:cNvPr>
          <p:cNvSpPr/>
          <p:nvPr/>
        </p:nvSpPr>
        <p:spPr>
          <a:xfrm>
            <a:off x="9595221" y="40974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928" y="5006225"/>
            <a:ext cx="582411" cy="2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082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600000">
        <p159:morph option="byObject"/>
      </p:transition>
    </mc:Choice>
    <mc:Fallback>
      <p:transition spd="slow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78" grpId="0" animBg="1"/>
      <p:bldP spid="80" grpId="0" animBg="1"/>
      <p:bldP spid="81" grpId="0"/>
      <p:bldP spid="68" grpId="0" animBg="1"/>
      <p:bldP spid="69" grpId="0" animBg="1"/>
      <p:bldP spid="50" grpId="0" animBg="1"/>
      <p:bldP spid="82" grpId="0" animBg="1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54EEC1-241C-4E1C-8F1F-FAA62235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… and we can even run M</a:t>
            </a:r>
            <a:r>
              <a:rPr lang="en-US" sz="4400" b="1" dirty="0">
                <a:solidFill>
                  <a:srgbClr val="C00000"/>
                </a:solidFill>
              </a:rPr>
              <a:t>ap</a:t>
            </a:r>
            <a:r>
              <a:rPr lang="en-US" b="1" dirty="0">
                <a:solidFill>
                  <a:srgbClr val="C00000"/>
                </a:solidFill>
              </a:rPr>
              <a:t>R</a:t>
            </a:r>
            <a:r>
              <a:rPr lang="en-US" sz="4400" b="1" dirty="0">
                <a:solidFill>
                  <a:srgbClr val="C00000"/>
                </a:solidFill>
              </a:rPr>
              <a:t>educe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71B05-C10D-4BE5-9017-1465D116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ED8A4-18A1-4619-9112-8B451085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5BF6FC4-A402-41EE-AA8C-AD311645A1D8}"/>
              </a:ext>
            </a:extLst>
          </p:cNvPr>
          <p:cNvCxnSpPr/>
          <p:nvPr/>
        </p:nvCxnSpPr>
        <p:spPr>
          <a:xfrm flipV="1">
            <a:off x="3036816" y="2388313"/>
            <a:ext cx="2181137" cy="1233182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309DFE9-9963-46D5-B3AA-966306135DF0}"/>
              </a:ext>
            </a:extLst>
          </p:cNvPr>
          <p:cNvCxnSpPr/>
          <p:nvPr/>
        </p:nvCxnSpPr>
        <p:spPr>
          <a:xfrm flipV="1">
            <a:off x="3036816" y="3004904"/>
            <a:ext cx="2181137" cy="616591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49A1852D-CA18-44BE-B086-CC8E47389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951" y="2051400"/>
            <a:ext cx="598123" cy="6949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70C4588-3131-4A75-9298-FEF4DABC6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950" y="2670661"/>
            <a:ext cx="598123" cy="694980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39472B0-7649-42A3-8A4E-61E46A667867}"/>
              </a:ext>
            </a:extLst>
          </p:cNvPr>
          <p:cNvCxnSpPr>
            <a:cxnSpLocks/>
          </p:cNvCxnSpPr>
          <p:nvPr/>
        </p:nvCxnSpPr>
        <p:spPr>
          <a:xfrm>
            <a:off x="5636082" y="2329427"/>
            <a:ext cx="1230385" cy="0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54A4914-84D0-416D-8A50-5A18266C8144}"/>
              </a:ext>
            </a:extLst>
          </p:cNvPr>
          <p:cNvCxnSpPr>
            <a:cxnSpLocks/>
          </p:cNvCxnSpPr>
          <p:nvPr/>
        </p:nvCxnSpPr>
        <p:spPr>
          <a:xfrm>
            <a:off x="5636082" y="2329428"/>
            <a:ext cx="1264251" cy="675476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EBBF981-C85F-4279-A896-D2B4C754FC09}"/>
              </a:ext>
            </a:extLst>
          </p:cNvPr>
          <p:cNvCxnSpPr>
            <a:cxnSpLocks/>
          </p:cNvCxnSpPr>
          <p:nvPr/>
        </p:nvCxnSpPr>
        <p:spPr>
          <a:xfrm>
            <a:off x="5636082" y="2329427"/>
            <a:ext cx="1337967" cy="2902754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678AF49-20AB-4F33-87AA-C52D90B1C189}"/>
              </a:ext>
            </a:extLst>
          </p:cNvPr>
          <p:cNvCxnSpPr>
            <a:cxnSpLocks/>
          </p:cNvCxnSpPr>
          <p:nvPr/>
        </p:nvCxnSpPr>
        <p:spPr>
          <a:xfrm flipV="1">
            <a:off x="5636082" y="2388313"/>
            <a:ext cx="1230385" cy="615002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ECD98C-17D9-4DD6-A9C2-D204FBB79807}"/>
              </a:ext>
            </a:extLst>
          </p:cNvPr>
          <p:cNvCxnSpPr>
            <a:cxnSpLocks/>
          </p:cNvCxnSpPr>
          <p:nvPr/>
        </p:nvCxnSpPr>
        <p:spPr>
          <a:xfrm>
            <a:off x="5636082" y="3003316"/>
            <a:ext cx="1264251" cy="0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9630B8F-68FD-4363-AABD-1DB19C4A4857}"/>
              </a:ext>
            </a:extLst>
          </p:cNvPr>
          <p:cNvCxnSpPr>
            <a:cxnSpLocks/>
          </p:cNvCxnSpPr>
          <p:nvPr/>
        </p:nvCxnSpPr>
        <p:spPr>
          <a:xfrm>
            <a:off x="5636082" y="3003315"/>
            <a:ext cx="1337967" cy="2288352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>
            <a:extLst>
              <a:ext uri="{FF2B5EF4-FFF2-40B4-BE49-F238E27FC236}">
                <a16:creationId xmlns:a16="http://schemas.microsoft.com/office/drawing/2014/main" id="{1016BD50-8FAD-42EC-B8BC-0B9D5E6C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77138" y="4010926"/>
            <a:ext cx="396274" cy="85351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EF1D4618-94D8-4955-B9B5-2518D2D580B1}"/>
              </a:ext>
            </a:extLst>
          </p:cNvPr>
          <p:cNvSpPr txBox="1"/>
          <p:nvPr/>
        </p:nvSpPr>
        <p:spPr>
          <a:xfrm>
            <a:off x="4706224" y="5504769"/>
            <a:ext cx="505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Map…     Shuffle…   Reduce…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B67B4841-7636-4FBC-AE63-5F959303A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033" y="2020353"/>
            <a:ext cx="598123" cy="69498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4D85B05-D1A1-40C4-B3FA-037501A7B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459" y="2692281"/>
            <a:ext cx="598123" cy="69498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3FD1BFC-A6A3-4A45-9904-6A6094EC9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501" y="4921908"/>
            <a:ext cx="598123" cy="6949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65C2C7E-744A-409B-BFE8-868C1DA0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845" y="4854300"/>
            <a:ext cx="598123" cy="6949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A52D1CB0-7F42-4D4E-9577-6D27606E1014}"/>
              </a:ext>
            </a:extLst>
          </p:cNvPr>
          <p:cNvSpPr txBox="1"/>
          <p:nvPr/>
        </p:nvSpPr>
        <p:spPr>
          <a:xfrm>
            <a:off x="1258202" y="4316475"/>
            <a:ext cx="287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Derecho atomic multicast (vertical </a:t>
            </a:r>
            <a:r>
              <a:rPr lang="en-US" dirty="0" err="1"/>
              <a:t>Paxos</a:t>
            </a:r>
            <a:r>
              <a:rPr lang="en-US" dirty="0"/>
              <a:t> on RDMA)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797A1EF-DF5A-428B-BCD1-10244B25BD80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3036816" y="3621495"/>
            <a:ext cx="2179029" cy="1580295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D9F59238-91DD-41E3-82FE-90B97CAB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645" y="3287972"/>
            <a:ext cx="598123" cy="694980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7CDF6CF-0992-44BA-AA48-D9C758AF0133}"/>
              </a:ext>
            </a:extLst>
          </p:cNvPr>
          <p:cNvCxnSpPr>
            <a:cxnSpLocks/>
            <a:stCxn id="51" idx="1"/>
          </p:cNvCxnSpPr>
          <p:nvPr/>
        </p:nvCxnSpPr>
        <p:spPr>
          <a:xfrm flipV="1">
            <a:off x="5215845" y="2374346"/>
            <a:ext cx="1521518" cy="2827444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546375E-4A53-4CEA-933C-8A41F0A0F79E}"/>
              </a:ext>
            </a:extLst>
          </p:cNvPr>
          <p:cNvCxnSpPr>
            <a:cxnSpLocks/>
            <a:stCxn id="51" idx="1"/>
          </p:cNvCxnSpPr>
          <p:nvPr/>
        </p:nvCxnSpPr>
        <p:spPr>
          <a:xfrm flipV="1">
            <a:off x="5215845" y="3048234"/>
            <a:ext cx="1546918" cy="2153556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AF58184-7D02-4B87-80AA-BB1792B774C9}"/>
              </a:ext>
            </a:extLst>
          </p:cNvPr>
          <p:cNvCxnSpPr>
            <a:cxnSpLocks/>
          </p:cNvCxnSpPr>
          <p:nvPr/>
        </p:nvCxnSpPr>
        <p:spPr>
          <a:xfrm>
            <a:off x="5664503" y="5250253"/>
            <a:ext cx="1307442" cy="27448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id="{F06DC446-3296-481C-A445-DA232E122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5" y="4995867"/>
            <a:ext cx="598123" cy="694980"/>
          </a:xfrm>
          <a:prstGeom prst="rect">
            <a:avLst/>
          </a:prstGeom>
        </p:spPr>
      </p:pic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338AF1C-ECCA-4ED5-8B1F-0AC98B920E0E}"/>
              </a:ext>
            </a:extLst>
          </p:cNvPr>
          <p:cNvCxnSpPr>
            <a:cxnSpLocks/>
          </p:cNvCxnSpPr>
          <p:nvPr/>
        </p:nvCxnSpPr>
        <p:spPr>
          <a:xfrm>
            <a:off x="7284596" y="2357420"/>
            <a:ext cx="1230385" cy="0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B50A7DF-2715-45A2-9625-453D6CC0E1DA}"/>
              </a:ext>
            </a:extLst>
          </p:cNvPr>
          <p:cNvCxnSpPr>
            <a:cxnSpLocks/>
          </p:cNvCxnSpPr>
          <p:nvPr/>
        </p:nvCxnSpPr>
        <p:spPr>
          <a:xfrm>
            <a:off x="7284596" y="2357421"/>
            <a:ext cx="1264251" cy="675476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8027A49-AC59-48E9-94FF-570273561017}"/>
              </a:ext>
            </a:extLst>
          </p:cNvPr>
          <p:cNvCxnSpPr>
            <a:cxnSpLocks/>
          </p:cNvCxnSpPr>
          <p:nvPr/>
        </p:nvCxnSpPr>
        <p:spPr>
          <a:xfrm>
            <a:off x="7284596" y="2357420"/>
            <a:ext cx="1337967" cy="2902754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B968B8C6-C6F2-4176-8632-C120641ACD08}"/>
              </a:ext>
            </a:extLst>
          </p:cNvPr>
          <p:cNvCxnSpPr>
            <a:cxnSpLocks/>
          </p:cNvCxnSpPr>
          <p:nvPr/>
        </p:nvCxnSpPr>
        <p:spPr>
          <a:xfrm flipV="1">
            <a:off x="7284596" y="2416306"/>
            <a:ext cx="1230385" cy="615002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B3383F1-FEAA-4BA8-A9CE-4501758EC4AF}"/>
              </a:ext>
            </a:extLst>
          </p:cNvPr>
          <p:cNvCxnSpPr>
            <a:cxnSpLocks/>
          </p:cNvCxnSpPr>
          <p:nvPr/>
        </p:nvCxnSpPr>
        <p:spPr>
          <a:xfrm>
            <a:off x="7284596" y="3031309"/>
            <a:ext cx="1264251" cy="0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A0148A9-0D31-4FD7-BFB0-7F98DDE9A999}"/>
              </a:ext>
            </a:extLst>
          </p:cNvPr>
          <p:cNvCxnSpPr>
            <a:cxnSpLocks/>
          </p:cNvCxnSpPr>
          <p:nvPr/>
        </p:nvCxnSpPr>
        <p:spPr>
          <a:xfrm>
            <a:off x="7284596" y="3031308"/>
            <a:ext cx="1337967" cy="2288352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9647EAD7-518B-49D9-95C4-A187C686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416" y="2112825"/>
            <a:ext cx="598123" cy="69498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9F3A62A-A719-40DE-861F-9DDB7B84E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415" y="2732086"/>
            <a:ext cx="598123" cy="694980"/>
          </a:xfrm>
          <a:prstGeom prst="rect">
            <a:avLst/>
          </a:prstGeom>
        </p:spPr>
      </p:pic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0129AD2-A256-44EB-9FF9-4D54BB01EAE6}"/>
              </a:ext>
            </a:extLst>
          </p:cNvPr>
          <p:cNvCxnSpPr>
            <a:cxnSpLocks/>
          </p:cNvCxnSpPr>
          <p:nvPr/>
        </p:nvCxnSpPr>
        <p:spPr>
          <a:xfrm flipV="1">
            <a:off x="7177014" y="2402339"/>
            <a:ext cx="1208863" cy="2708261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27CF583-263A-4E27-A6F6-1DBEB7C87208}"/>
              </a:ext>
            </a:extLst>
          </p:cNvPr>
          <p:cNvCxnSpPr>
            <a:cxnSpLocks/>
          </p:cNvCxnSpPr>
          <p:nvPr/>
        </p:nvCxnSpPr>
        <p:spPr>
          <a:xfrm flipV="1">
            <a:off x="7155492" y="3076227"/>
            <a:ext cx="1255785" cy="2114540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0B9F8DE-27DD-4304-84BD-35633195C74E}"/>
              </a:ext>
            </a:extLst>
          </p:cNvPr>
          <p:cNvCxnSpPr>
            <a:cxnSpLocks/>
          </p:cNvCxnSpPr>
          <p:nvPr/>
        </p:nvCxnSpPr>
        <p:spPr>
          <a:xfrm>
            <a:off x="7313017" y="5278246"/>
            <a:ext cx="1307442" cy="27448"/>
          </a:xfrm>
          <a:prstGeom prst="straightConnector1">
            <a:avLst/>
          </a:prstGeom>
          <a:ln w="57150"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C339CA60-8E12-4148-8D24-66FCE158B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587" y="3803981"/>
            <a:ext cx="396274" cy="853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22845"/>
      </p:ext>
    </p:extLst>
  </p:cSld>
  <p:clrMapOvr>
    <a:masterClrMapping/>
  </p:clrMapOvr>
  <p:transition spd="slow" advTm="600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 what makes it hard?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When storing objects, use the federation graph to anticipate how they will be used.  </a:t>
            </a:r>
            <a:r>
              <a:rPr lang="en-US" b="1" i="1" dirty="0">
                <a:solidFill>
                  <a:srgbClr val="0E05BB"/>
                </a:solidFill>
              </a:rPr>
              <a:t>Placement decisions </a:t>
            </a:r>
            <a:r>
              <a:rPr lang="en-US" dirty="0"/>
              <a:t>should collocate objects at nodes where computations that need them will run.</a:t>
            </a:r>
          </a:p>
          <a:p>
            <a:endParaRPr lang="en-US" dirty="0"/>
          </a:p>
          <a:p>
            <a:r>
              <a:rPr lang="en-US" dirty="0"/>
              <a:t>Later, </a:t>
            </a:r>
            <a:r>
              <a:rPr lang="en-US" b="1" i="1" dirty="0">
                <a:solidFill>
                  <a:srgbClr val="0E05BB"/>
                </a:solidFill>
              </a:rPr>
              <a:t>an event occurs</a:t>
            </a:r>
            <a:r>
              <a:rPr lang="en-US" dirty="0"/>
              <a:t>.  Launch the computational pipeline on nodes that will (all) have the required inputs.</a:t>
            </a:r>
          </a:p>
          <a:p>
            <a:endParaRPr lang="en-US" dirty="0"/>
          </a:p>
          <a:p>
            <a:r>
              <a:rPr lang="en-US" b="1" i="1" dirty="0">
                <a:solidFill>
                  <a:srgbClr val="0E05BB"/>
                </a:solidFill>
              </a:rPr>
              <a:t>Metrics</a:t>
            </a:r>
            <a:r>
              <a:rPr lang="en-US" dirty="0"/>
              <a:t>: delay, throughput, balanced workload, resource utilization.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73878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ylinder 20">
            <a:extLst>
              <a:ext uri="{FF2B5EF4-FFF2-40B4-BE49-F238E27FC236}">
                <a16:creationId xmlns:a16="http://schemas.microsoft.com/office/drawing/2014/main" id="{BC8E96FA-1C08-44F2-A6DC-B3866B77245C}"/>
              </a:ext>
            </a:extLst>
          </p:cNvPr>
          <p:cNvSpPr/>
          <p:nvPr/>
        </p:nvSpPr>
        <p:spPr>
          <a:xfrm rot="16200000">
            <a:off x="8414576" y="2500796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FFF0C7-53E2-4EDC-B6C9-39AE588D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913" y="2573592"/>
            <a:ext cx="1273117" cy="1479280"/>
          </a:xfrm>
          <a:prstGeom prst="rect">
            <a:avLst/>
          </a:prstGeom>
        </p:spPr>
      </p:pic>
      <p:sp>
        <p:nvSpPr>
          <p:cNvPr id="23" name="Arrow: Striped Right 22">
            <a:extLst>
              <a:ext uri="{FF2B5EF4-FFF2-40B4-BE49-F238E27FC236}">
                <a16:creationId xmlns:a16="http://schemas.microsoft.com/office/drawing/2014/main" id="{196D2B7D-EEBA-4EB4-9703-9A8A73691BAF}"/>
              </a:ext>
            </a:extLst>
          </p:cNvPr>
          <p:cNvSpPr/>
          <p:nvPr/>
        </p:nvSpPr>
        <p:spPr>
          <a:xfrm>
            <a:off x="6196757" y="2809606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D226E3BA-5754-4053-8CF8-660F3B6DA1D9}"/>
              </a:ext>
            </a:extLst>
          </p:cNvPr>
          <p:cNvSpPr/>
          <p:nvPr/>
        </p:nvSpPr>
        <p:spPr>
          <a:xfrm>
            <a:off x="8069670" y="3895495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22E3833A-F763-45E2-BE4A-DDD54EB0772E}"/>
              </a:ext>
            </a:extLst>
          </p:cNvPr>
          <p:cNvSpPr/>
          <p:nvPr/>
        </p:nvSpPr>
        <p:spPr>
          <a:xfrm>
            <a:off x="8823081" y="3691923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003848-DCFB-476B-9C92-93380635D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9138421" y="2809606"/>
            <a:ext cx="399160" cy="5107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8CAF66-233A-45E3-8349-9BBEA9678D7E}"/>
              </a:ext>
            </a:extLst>
          </p:cNvPr>
          <p:cNvSpPr txBox="1"/>
          <p:nvPr/>
        </p:nvSpPr>
        <p:spPr>
          <a:xfrm>
            <a:off x="9128513" y="3267304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GPU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0B1BA-18F8-4E7E-8988-C0B50E21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Fast-Path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0B5A-5A35-48B0-823E-D947A9E33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99138"/>
            <a:ext cx="10786872" cy="4739054"/>
          </a:xfrm>
        </p:spPr>
        <p:txBody>
          <a:bodyPr>
            <a:normAutofit/>
          </a:bodyPr>
          <a:lstStyle/>
          <a:p>
            <a:r>
              <a:rPr lang="en-US" dirty="0"/>
              <a:t>A simple federated ML pi</a:t>
            </a:r>
            <a:r>
              <a:rPr lang="en-US" dirty="0">
                <a:sym typeface="Symbol" panose="05050102010706020507" pitchFamily="18" charset="2"/>
              </a:rPr>
              <a:t>peline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Cascade is close to ideal efficiency on our hardware and 100 to 10,000x faster than common options like Apache </a:t>
            </a:r>
            <a:r>
              <a:rPr lang="en-US" dirty="0" err="1"/>
              <a:t>Flink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47128-F5BA-44B8-8938-6FDC543A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05CFB-4AC8-4A50-B45C-908C32B4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AB0EC8-33E0-410A-9952-C5D92D9BBFE7}"/>
              </a:ext>
            </a:extLst>
          </p:cNvPr>
          <p:cNvGrpSpPr/>
          <p:nvPr/>
        </p:nvGrpSpPr>
        <p:grpSpPr>
          <a:xfrm>
            <a:off x="1751448" y="3083892"/>
            <a:ext cx="3501188" cy="2080855"/>
            <a:chOff x="561475" y="3068658"/>
            <a:chExt cx="3501188" cy="2080855"/>
          </a:xfrm>
        </p:grpSpPr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283AAB07-A69E-462F-AD5E-25AD7E938341}"/>
                </a:ext>
              </a:extLst>
            </p:cNvPr>
            <p:cNvSpPr/>
            <p:nvPr/>
          </p:nvSpPr>
          <p:spPr>
            <a:xfrm rot="16200000">
              <a:off x="2779294" y="2995862"/>
              <a:ext cx="938464" cy="144379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CD6821-1F04-43F6-BB01-25003BB8F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631" y="3068658"/>
              <a:ext cx="1273117" cy="1479280"/>
            </a:xfrm>
            <a:prstGeom prst="rect">
              <a:avLst/>
            </a:prstGeom>
          </p:spPr>
        </p:pic>
        <p:sp>
          <p:nvSpPr>
            <p:cNvPr id="9" name="Arrow: Striped Right 8">
              <a:extLst>
                <a:ext uri="{FF2B5EF4-FFF2-40B4-BE49-F238E27FC236}">
                  <a16:creationId xmlns:a16="http://schemas.microsoft.com/office/drawing/2014/main" id="{561A396A-7BD5-411B-BF67-9D7F4A634BDA}"/>
                </a:ext>
              </a:extLst>
            </p:cNvPr>
            <p:cNvSpPr/>
            <p:nvPr/>
          </p:nvSpPr>
          <p:spPr>
            <a:xfrm>
              <a:off x="561475" y="3304672"/>
              <a:ext cx="1684580" cy="826168"/>
            </a:xfrm>
            <a:prstGeom prst="stripedRightArrow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Input event</a:t>
              </a:r>
            </a:p>
          </p:txBody>
        </p:sp>
        <p:sp>
          <p:nvSpPr>
            <p:cNvPr id="10" name="Flowchart: Multidocument 9">
              <a:extLst>
                <a:ext uri="{FF2B5EF4-FFF2-40B4-BE49-F238E27FC236}">
                  <a16:creationId xmlns:a16="http://schemas.microsoft.com/office/drawing/2014/main" id="{04A0F980-A6E7-4F0A-A1C9-195375AB6630}"/>
                </a:ext>
              </a:extLst>
            </p:cNvPr>
            <p:cNvSpPr/>
            <p:nvPr/>
          </p:nvSpPr>
          <p:spPr>
            <a:xfrm>
              <a:off x="2434388" y="4390561"/>
              <a:ext cx="1628275" cy="758952"/>
            </a:xfrm>
            <a:prstGeom prst="flowChartMultidocument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C00000"/>
                  </a:solidFill>
                </a:rPr>
                <a:t>Hyperparameters, models, cloud data</a:t>
              </a:r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9458C4A2-FB58-42B9-9485-160754E930CC}"/>
                </a:ext>
              </a:extLst>
            </p:cNvPr>
            <p:cNvSpPr/>
            <p:nvPr/>
          </p:nvSpPr>
          <p:spPr>
            <a:xfrm>
              <a:off x="3187799" y="4186989"/>
              <a:ext cx="219937" cy="242655"/>
            </a:xfrm>
            <a:prstGeom prst="upArrow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1F1BA8-D89E-4E0F-A501-7DA811D3F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29" t="19795" r="4395" b="3636"/>
            <a:stretch/>
          </p:blipFill>
          <p:spPr>
            <a:xfrm>
              <a:off x="3503139" y="3304672"/>
              <a:ext cx="399160" cy="5107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D96662-A85E-4F2A-8677-36C15F1BAB09}"/>
                </a:ext>
              </a:extLst>
            </p:cNvPr>
            <p:cNvSpPr txBox="1"/>
            <p:nvPr/>
          </p:nvSpPr>
          <p:spPr>
            <a:xfrm>
              <a:off x="3493231" y="3762370"/>
              <a:ext cx="3991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GPU</a:t>
              </a:r>
            </a:p>
          </p:txBody>
        </p:sp>
      </p:grpSp>
      <p:sp>
        <p:nvSpPr>
          <p:cNvPr id="14" name="Cylinder 13">
            <a:extLst>
              <a:ext uri="{FF2B5EF4-FFF2-40B4-BE49-F238E27FC236}">
                <a16:creationId xmlns:a16="http://schemas.microsoft.com/office/drawing/2014/main" id="{EBAFB5F1-6D01-484C-8AA6-208ED4E2E56B}"/>
              </a:ext>
            </a:extLst>
          </p:cNvPr>
          <p:cNvSpPr/>
          <p:nvPr/>
        </p:nvSpPr>
        <p:spPr>
          <a:xfrm rot="16200000">
            <a:off x="7748832" y="2853719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359A1F-E108-49C6-9EAF-5DBD89F9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69" y="2926515"/>
            <a:ext cx="1273117" cy="1479280"/>
          </a:xfrm>
          <a:prstGeom prst="rect">
            <a:avLst/>
          </a:prstGeom>
        </p:spPr>
      </p:pic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E98B9C4A-F497-4EFC-A876-9DBF7B324F10}"/>
              </a:ext>
            </a:extLst>
          </p:cNvPr>
          <p:cNvSpPr/>
          <p:nvPr/>
        </p:nvSpPr>
        <p:spPr>
          <a:xfrm>
            <a:off x="5531013" y="3162529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17" name="Flowchart: Multidocument 16">
            <a:extLst>
              <a:ext uri="{FF2B5EF4-FFF2-40B4-BE49-F238E27FC236}">
                <a16:creationId xmlns:a16="http://schemas.microsoft.com/office/drawing/2014/main" id="{DC8D8F51-5560-4137-A7E6-D38B1401B47D}"/>
              </a:ext>
            </a:extLst>
          </p:cNvPr>
          <p:cNvSpPr/>
          <p:nvPr/>
        </p:nvSpPr>
        <p:spPr>
          <a:xfrm>
            <a:off x="7403926" y="4248418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3D6081E6-C7A7-41DD-8C48-320AAD41FB06}"/>
              </a:ext>
            </a:extLst>
          </p:cNvPr>
          <p:cNvSpPr/>
          <p:nvPr/>
        </p:nvSpPr>
        <p:spPr>
          <a:xfrm>
            <a:off x="8157337" y="4044846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A9FFAF-3710-436B-A983-909FFE951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8472677" y="3162529"/>
            <a:ext cx="399160" cy="5107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4EE558-1973-4476-AA59-6A4C90CBC700}"/>
              </a:ext>
            </a:extLst>
          </p:cNvPr>
          <p:cNvSpPr txBox="1"/>
          <p:nvPr/>
        </p:nvSpPr>
        <p:spPr>
          <a:xfrm>
            <a:off x="8462769" y="3620227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GPU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611091" y="4202223"/>
            <a:ext cx="171242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25292" y="4287501"/>
            <a:ext cx="196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Latency: 12</a:t>
            </a:r>
            <a:r>
              <a:rPr lang="en-US" b="1" i="1" dirty="0"/>
              <a:t>us</a:t>
            </a:r>
            <a:endParaRPr lang="en-US" b="1" dirty="0"/>
          </a:p>
          <a:p>
            <a:pPr algn="ctr"/>
            <a:r>
              <a:rPr lang="en-US" b="1" dirty="0"/>
              <a:t>Throughput: 8GB/s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5418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7" grpId="0"/>
      <p:bldP spid="14" grpId="0" animBg="1"/>
      <p:bldP spid="16" grpId="0" animBg="1"/>
      <p:bldP spid="17" grpId="0" animBg="1"/>
      <p:bldP spid="18" grpId="0" animBg="1"/>
      <p:bldP spid="2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rgbClr val="C00000"/>
                </a:solidFill>
              </a:rPr>
              <a:t>DAIRY INTELLIGENCE with Cascade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961" y="1981588"/>
            <a:ext cx="8836430" cy="435611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34266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AE10BF-5F39-42A5-91DF-D3FABD40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Cascade Model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706255-E6F6-43F3-BD6F-077E7C035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Is it a service? A library?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C3560-0020-4FA9-AA6C-475AF621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31F02-7141-4587-BA41-F6C6E2CB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30046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148B83C-515E-47E6-9FA7-359F168BA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is a service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7F80EC-A0EF-4DCB-8F55-2002B0E43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Although created using Derecho (a C++ library), Cascade runs on a set of nodes (machines or VMs) where it controls some resources (cores, RDMA interfaces, GPUs/FPGAs, memory).</a:t>
            </a:r>
          </a:p>
          <a:p>
            <a:endParaRPr lang="en-US" dirty="0"/>
          </a:p>
          <a:p>
            <a:r>
              <a:rPr lang="en-US" dirty="0"/>
              <a:t>Users can build applications that access Cascade from “outside”.  We call those “external clients”.   The put/get API would work, and RDMA is supported.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01A7E-9AC6-4E31-B04D-3CED9FA2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7F8E6-8ECB-43B7-A72A-B0652C60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D21DEC8D-8C7B-45FF-85DE-EBEA03825528}"/>
              </a:ext>
            </a:extLst>
          </p:cNvPr>
          <p:cNvSpPr/>
          <p:nvPr/>
        </p:nvSpPr>
        <p:spPr>
          <a:xfrm>
            <a:off x="9729779" y="423872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Cascade Service running as a file system or DHT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851668-543E-4874-AEE6-4D11D7C12D38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8751211" y="1073577"/>
            <a:ext cx="97856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D281A-FD8E-4693-B9A0-31DB50F3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115" y="384048"/>
            <a:ext cx="1753911" cy="1315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87C937-A1A1-48FE-8423-B42C93421E19}"/>
              </a:ext>
            </a:extLst>
          </p:cNvPr>
          <p:cNvSpPr txBox="1"/>
          <p:nvPr/>
        </p:nvSpPr>
        <p:spPr>
          <a:xfrm>
            <a:off x="7110661" y="1660358"/>
            <a:ext cx="205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External Client</a:t>
            </a:r>
          </a:p>
        </p:txBody>
      </p:sp>
    </p:spTree>
    <p:extLst>
      <p:ext uri="{BB962C8B-B14F-4D97-AF65-F5344CB8AC3E}">
        <p14:creationId xmlns:p14="http://schemas.microsoft.com/office/powerpoint/2010/main" val="3985631792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A8FE-E52F-4E22-BEAD-1A693F6A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The world is generating a new wave of IoT/ML pipelines… there are many use cases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937C9-24BF-48E9-A58E-583A7E12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4BED2-B7F3-4933-8EE0-17A81E5F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23EE63-2DFB-4B81-96CA-23052B82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87" y="3379176"/>
            <a:ext cx="3830960" cy="215491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424971-2D20-4206-A492-AEC9291D900A}"/>
              </a:ext>
            </a:extLst>
          </p:cNvPr>
          <p:cNvSpPr txBox="1">
            <a:spLocks/>
          </p:cNvSpPr>
          <p:nvPr/>
        </p:nvSpPr>
        <p:spPr>
          <a:xfrm>
            <a:off x="1024128" y="2286000"/>
            <a:ext cx="1078687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sources                          Federated ML                 Smart </a:t>
            </a:r>
            <a:br>
              <a:rPr lang="en-US" dirty="0"/>
            </a:br>
            <a:r>
              <a:rPr lang="en-US" dirty="0"/>
              <a:t>                                             Distributed AI                Queries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103" y="2792935"/>
            <a:ext cx="3531593" cy="18554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758198-2807-417B-A287-EE04B7B11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9" y="4306834"/>
            <a:ext cx="3171724" cy="1524868"/>
          </a:xfrm>
          <a:prstGeom prst="rect">
            <a:avLst/>
          </a:prstGeom>
        </p:spPr>
      </p:pic>
      <p:sp>
        <p:nvSpPr>
          <p:cNvPr id="27" name="Arrow: Right 7">
            <a:extLst>
              <a:ext uri="{FF2B5EF4-FFF2-40B4-BE49-F238E27FC236}">
                <a16:creationId xmlns:a16="http://schemas.microsoft.com/office/drawing/2014/main" id="{5E4C841A-87D4-4039-981C-3465836396E8}"/>
              </a:ext>
            </a:extLst>
          </p:cNvPr>
          <p:cNvSpPr/>
          <p:nvPr/>
        </p:nvSpPr>
        <p:spPr>
          <a:xfrm>
            <a:off x="5439154" y="41890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9">
            <a:extLst>
              <a:ext uri="{FF2B5EF4-FFF2-40B4-BE49-F238E27FC236}">
                <a16:creationId xmlns:a16="http://schemas.microsoft.com/office/drawing/2014/main" id="{DA8A5B75-2837-4718-9BFE-BBDFB2E81C80}"/>
              </a:ext>
            </a:extLst>
          </p:cNvPr>
          <p:cNvSpPr/>
          <p:nvPr/>
        </p:nvSpPr>
        <p:spPr>
          <a:xfrm>
            <a:off x="9030422" y="4163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44556B6-8507-461F-B5D4-391D4352F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0505" y="3639963"/>
            <a:ext cx="1753911" cy="13154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870E9F-181B-4968-A611-F3A3E404537E}"/>
              </a:ext>
            </a:extLst>
          </p:cNvPr>
          <p:cNvSpPr txBox="1"/>
          <p:nvPr/>
        </p:nvSpPr>
        <p:spPr>
          <a:xfrm>
            <a:off x="9634879" y="5130536"/>
            <a:ext cx="2537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How much should I budget for raw milk purchases in March for </a:t>
            </a:r>
            <a:r>
              <a:rPr lang="en-US" b="1"/>
              <a:t>my yoghurt </a:t>
            </a:r>
            <a:r>
              <a:rPr lang="en-US" b="1" dirty="0"/>
              <a:t>factory?”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85" t="92148" r="21900" b="234"/>
          <a:stretch/>
        </p:blipFill>
        <p:spPr>
          <a:xfrm>
            <a:off x="4047684" y="4385974"/>
            <a:ext cx="856211" cy="14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t="27552"/>
          <a:stretch/>
        </p:blipFill>
        <p:spPr>
          <a:xfrm>
            <a:off x="2264169" y="4465874"/>
            <a:ext cx="3116739" cy="17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43190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148B83C-515E-47E6-9FA7-359F168BA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is an service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7F80EC-A0EF-4DCB-8F55-2002B0E43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this slide deck is mostly about users who </a:t>
            </a:r>
            <a:r>
              <a:rPr lang="en-US" i="1" dirty="0"/>
              <a:t>extend</a:t>
            </a:r>
            <a:r>
              <a:rPr lang="en-US" dirty="0"/>
              <a:t> the Cascade service by adding logic that runs inside of Cascade.</a:t>
            </a:r>
          </a:p>
          <a:p>
            <a:endParaRPr lang="en-US" dirty="0"/>
          </a:p>
          <a:p>
            <a:r>
              <a:rPr lang="en-US" dirty="0"/>
              <a:t>Cascade behaves as a customized service:  a “smart” service.</a:t>
            </a:r>
          </a:p>
          <a:p>
            <a:endParaRPr lang="en-US" dirty="0"/>
          </a:p>
          <a:p>
            <a:r>
              <a:rPr lang="en-US" dirty="0"/>
              <a:t>We will explain how this is done… it involves extra APIs, but allows us to also treat our service as a kind of library.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01A7E-9AC6-4E31-B04D-3CED9FA2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7F8E6-8ECB-43B7-A72A-B0652C60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EF7E8149-F398-48A8-8DEF-4BB14D5A5FC5}"/>
              </a:ext>
            </a:extLst>
          </p:cNvPr>
          <p:cNvSpPr/>
          <p:nvPr/>
        </p:nvSpPr>
        <p:spPr>
          <a:xfrm>
            <a:off x="9729779" y="423872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Which cow</a:t>
            </a:r>
            <a:br>
              <a:rPr lang="en-US" b="1" dirty="0"/>
            </a:br>
            <a:r>
              <a:rPr lang="en-US" b="1" dirty="0"/>
              <a:t>         is this?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A28141-BE9D-4B49-9DAB-1BC0436AE856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8751211" y="1073577"/>
            <a:ext cx="97856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8B714FB-A213-40AF-B0FD-A35DB9575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115" y="384048"/>
            <a:ext cx="1753911" cy="13154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F11063-E001-4F80-AAFC-FAD6066BCF6C}"/>
              </a:ext>
            </a:extLst>
          </p:cNvPr>
          <p:cNvSpPr txBox="1"/>
          <p:nvPr/>
        </p:nvSpPr>
        <p:spPr>
          <a:xfrm>
            <a:off x="7110661" y="1660358"/>
            <a:ext cx="205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External Client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E4878-4A65-4B89-A971-972563850AE1}"/>
              </a:ext>
            </a:extLst>
          </p:cNvPr>
          <p:cNvSpPr txBox="1"/>
          <p:nvPr/>
        </p:nvSpPr>
        <p:spPr>
          <a:xfrm rot="20996133">
            <a:off x="3484226" y="169717"/>
            <a:ext cx="2717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latin typeface="+mj-lt"/>
              </a:rPr>
              <a:t>EXTENSIBLE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51C92-3854-4E87-837D-6573B28F30C9}"/>
              </a:ext>
            </a:extLst>
          </p:cNvPr>
          <p:cNvSpPr txBox="1"/>
          <p:nvPr/>
        </p:nvSpPr>
        <p:spPr>
          <a:xfrm rot="20921230">
            <a:off x="4562145" y="729489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0DBBF6-FD4D-4354-A76D-7CECD0E4A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871" y="823099"/>
            <a:ext cx="720639" cy="7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82238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B1CB58-26B0-4160-A12E-5FD577B21189}"/>
              </a:ext>
            </a:extLst>
          </p:cNvPr>
          <p:cNvSpPr/>
          <p:nvPr/>
        </p:nvSpPr>
        <p:spPr>
          <a:xfrm>
            <a:off x="6940753" y="1296280"/>
            <a:ext cx="4981074" cy="488977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4095D-E945-4F3B-909C-AAB6524D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Extension concept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1560792-0011-4E26-89C1-26706537F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74738"/>
            <a:ext cx="10786872" cy="4023360"/>
          </a:xfrm>
        </p:spPr>
        <p:txBody>
          <a:bodyPr/>
          <a:lstStyle/>
          <a:p>
            <a:r>
              <a:rPr lang="en-US" dirty="0"/>
              <a:t>Cascade is one service</a:t>
            </a:r>
          </a:p>
          <a:p>
            <a:endParaRPr lang="en-US" dirty="0"/>
          </a:p>
          <a:p>
            <a:r>
              <a:rPr lang="en-US" dirty="0"/>
              <a:t>But when you supply customization</a:t>
            </a:r>
            <a:br>
              <a:rPr lang="en-US" dirty="0"/>
            </a:br>
            <a:r>
              <a:rPr lang="en-US" dirty="0"/>
              <a:t>it acts like many specialized</a:t>
            </a:r>
            <a:br>
              <a:rPr lang="en-US" dirty="0"/>
            </a:br>
            <a:r>
              <a:rPr lang="en-US" dirty="0"/>
              <a:t>services, one per application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So it becomes a platform for new</a:t>
            </a:r>
            <a:br>
              <a:rPr lang="en-US" dirty="0"/>
            </a:br>
            <a:r>
              <a:rPr lang="en-US" dirty="0"/>
              <a:t>microservices, like these!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C49F3-BECB-4F5C-BECB-864D75F0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33B6D-839F-4A84-B8F5-F748EB40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D6864306-B3E8-4738-89FC-79F2FEE4BA37}"/>
              </a:ext>
            </a:extLst>
          </p:cNvPr>
          <p:cNvSpPr/>
          <p:nvPr/>
        </p:nvSpPr>
        <p:spPr>
          <a:xfrm>
            <a:off x="7462364" y="4240316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Which cow</a:t>
            </a:r>
            <a:br>
              <a:rPr lang="en-US" b="1" dirty="0"/>
            </a:br>
            <a:r>
              <a:rPr lang="en-US" b="1" dirty="0"/>
              <a:t>         is this?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2169C-084F-4EAA-9B03-68208285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456" y="4639543"/>
            <a:ext cx="720639" cy="720639"/>
          </a:xfrm>
          <a:prstGeom prst="rect">
            <a:avLst/>
          </a:prstGeom>
        </p:spPr>
      </p:pic>
      <p:sp>
        <p:nvSpPr>
          <p:cNvPr id="9" name="Cylinder 8">
            <a:extLst>
              <a:ext uri="{FF2B5EF4-FFF2-40B4-BE49-F238E27FC236}">
                <a16:creationId xmlns:a16="http://schemas.microsoft.com/office/drawing/2014/main" id="{A06CCC93-956B-4A89-BF30-ECEA23226D95}"/>
              </a:ext>
            </a:extLst>
          </p:cNvPr>
          <p:cNvSpPr/>
          <p:nvPr/>
        </p:nvSpPr>
        <p:spPr>
          <a:xfrm>
            <a:off x="8477105" y="2940905"/>
            <a:ext cx="2277979" cy="1299411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Is this cow</a:t>
            </a:r>
            <a:br>
              <a:rPr lang="en-US" b="1" dirty="0"/>
            </a:br>
            <a:r>
              <a:rPr lang="en-US" b="1" dirty="0"/>
              <a:t>clean enough</a:t>
            </a:r>
            <a:br>
              <a:rPr lang="en-US" b="1" dirty="0"/>
            </a:br>
            <a:r>
              <a:rPr lang="en-US" b="1" dirty="0"/>
              <a:t>        to milk?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F6664320-F72C-46DB-B768-F10089E3A23F}"/>
              </a:ext>
            </a:extLst>
          </p:cNvPr>
          <p:cNvSpPr/>
          <p:nvPr/>
        </p:nvSpPr>
        <p:spPr>
          <a:xfrm>
            <a:off x="9359421" y="1616480"/>
            <a:ext cx="2277979" cy="1299411"/>
          </a:xfrm>
          <a:prstGeom prst="ca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Does this</a:t>
            </a:r>
            <a:br>
              <a:rPr lang="en-US" b="1" dirty="0"/>
            </a:br>
            <a:r>
              <a:rPr lang="en-US" b="1" dirty="0"/>
              <a:t>   cow have</a:t>
            </a:r>
            <a:br>
              <a:rPr lang="en-US" b="1" dirty="0"/>
            </a:br>
            <a:r>
              <a:rPr lang="en-US" b="1" dirty="0"/>
              <a:t>    mastitis?</a:t>
            </a:r>
          </a:p>
        </p:txBody>
      </p:sp>
      <p:pic>
        <p:nvPicPr>
          <p:cNvPr id="1026" name="Picture 2" descr="1,570 Cow Mud Photos and Premium High Res Pictures - Getty Images">
            <a:extLst>
              <a:ext uri="{FF2B5EF4-FFF2-40B4-BE49-F238E27FC236}">
                <a16:creationId xmlns:a16="http://schemas.microsoft.com/office/drawing/2014/main" id="{B92A89F8-0EB4-46E4-B193-335A4062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071" y="3363255"/>
            <a:ext cx="739356" cy="6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w Udder HD Stock Images | Shutterstock">
            <a:extLst>
              <a:ext uri="{FF2B5EF4-FFF2-40B4-BE49-F238E27FC236}">
                <a16:creationId xmlns:a16="http://schemas.microsoft.com/office/drawing/2014/main" id="{48C2971E-30F1-4FEA-AE64-2BBF33D8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8"/>
          <a:stretch/>
        </p:blipFill>
        <p:spPr bwMode="auto">
          <a:xfrm>
            <a:off x="10647427" y="2084261"/>
            <a:ext cx="875297" cy="52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761D6-46C3-4A64-BE1C-154314985FCE}"/>
              </a:ext>
            </a:extLst>
          </p:cNvPr>
          <p:cNvSpPr txBox="1"/>
          <p:nvPr/>
        </p:nvSpPr>
        <p:spPr>
          <a:xfrm>
            <a:off x="7362812" y="5539727"/>
            <a:ext cx="366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single Cascade server can support</a:t>
            </a:r>
            <a:br>
              <a:rPr lang="en-US" dirty="0"/>
            </a:br>
            <a:r>
              <a:rPr lang="en-US" b="1" dirty="0"/>
              <a:t>multiple customized services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5AB0C6-2595-40CF-9470-02D2ABB41F1D}"/>
              </a:ext>
            </a:extLst>
          </p:cNvPr>
          <p:cNvSpPr/>
          <p:nvPr/>
        </p:nvSpPr>
        <p:spPr>
          <a:xfrm>
            <a:off x="7589520" y="4639543"/>
            <a:ext cx="2026575" cy="788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The Cascade Server is extensible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9E1D4E-A310-4DB9-ADEB-7BC948C81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461" y="1871223"/>
            <a:ext cx="713960" cy="839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53604C-EABD-44E4-B5BD-D91ED174E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838" y="3236888"/>
            <a:ext cx="713960" cy="8399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83B48-66D0-4A63-9FD4-EFDCA0191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79" y="4643754"/>
            <a:ext cx="713960" cy="8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5819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7C01-6703-484C-8CBA-88ED0085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concept: Extensibility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DB77D-3011-4B56-ADE4-DFA66E50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91026"/>
            <a:ext cx="10786872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does it mean to be an “extensible platform as a service”?</a:t>
            </a:r>
          </a:p>
          <a:p>
            <a:endParaRPr lang="en-US" dirty="0"/>
          </a:p>
          <a:p>
            <a:r>
              <a:rPr lang="en-US" dirty="0"/>
              <a:t>Think about devices you plug into your computer.  For example, Ken uses a Garmin GPS to track bike rides.  When he plugs the Garmin into his Dell computer, it becomes an expert on all the bike rides he has taken since 2008.</a:t>
            </a:r>
          </a:p>
          <a:p>
            <a:endParaRPr lang="en-US" dirty="0"/>
          </a:p>
          <a:p>
            <a:r>
              <a:rPr lang="en-US" dirty="0"/>
              <a:t>In some sense, the </a:t>
            </a:r>
            <a:r>
              <a:rPr lang="en-US" dirty="0" err="1"/>
              <a:t>Garmin+Dell</a:t>
            </a:r>
            <a:r>
              <a:rPr lang="en-US" dirty="0"/>
              <a:t> pair is a “new thing”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F7A2A-B654-4D4D-B684-2D0150DD3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F20F7-3A07-4985-BB7F-CB5169A1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32478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7C01-6703-484C-8CBA-88ED0085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person extend Cascade?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DB77D-3011-4B56-ADE4-DFA66E50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91026"/>
            <a:ext cx="10786872" cy="40233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will look at this later in the class, but the idea is to plug in new software written in C++, and to tell Cascade when this software should run.</a:t>
            </a:r>
          </a:p>
          <a:p>
            <a:endParaRPr lang="en-US" dirty="0"/>
          </a:p>
          <a:p>
            <a:r>
              <a:rPr lang="en-US" dirty="0"/>
              <a:t>The new code watches for IoT events specific to the application, by monitoring keys.  Updates will trigger the </a:t>
            </a:r>
            <a:r>
              <a:rPr lang="en-US" dirty="0">
                <a:sym typeface="Symbol" panose="05050102010706020507" pitchFamily="18" charset="2"/>
              </a:rPr>
              <a:t> to run.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example, your plug-in could handle “cow-washing events”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F7A2A-B654-4D4D-B684-2D0150DD3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F20F7-3A07-4985-BB7F-CB5169A1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03307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AE10BF-5F39-42A5-91DF-D3FABD40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Cascade Storage Model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706255-E6F6-43F3-BD6F-077E7C035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How should Cascade data be managed?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C3560-0020-4FA9-AA6C-475AF621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31F02-7141-4587-BA41-F6C6E2CB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73954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04443-DB73-47F7-A68F-6D653F13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 “extension”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73DD-3F5F-476C-8E22-7643B8035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Cascade has a built-in file system extension:</a:t>
            </a:r>
            <a:endParaRPr lang="en-US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Every object has a pathname.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The file system extension supports normal file operations.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You can access it just like any file system.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Yet Cascade isn’t a file system.  It is a key-value </a:t>
            </a:r>
            <a:r>
              <a:rPr lang="en-US" b="1" dirty="0"/>
              <a:t>get/put/watch </a:t>
            </a:r>
            <a:r>
              <a:rPr lang="en-US" dirty="0"/>
              <a:t>store.  Moreover, it is automatically sharded for scalability.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A600B-7385-43D1-A68E-BDCB69F0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2A1DD-E09A-4339-9AAA-9F5AA516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0B697081-69E5-43C9-8989-DD12E467F4EB}"/>
              </a:ext>
            </a:extLst>
          </p:cNvPr>
          <p:cNvSpPr/>
          <p:nvPr/>
        </p:nvSpPr>
        <p:spPr>
          <a:xfrm>
            <a:off x="9640192" y="423872"/>
            <a:ext cx="2394282" cy="16115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ultidocument 6">
            <a:extLst>
              <a:ext uri="{FF2B5EF4-FFF2-40B4-BE49-F238E27FC236}">
                <a16:creationId xmlns:a16="http://schemas.microsoft.com/office/drawing/2014/main" id="{3184065F-A054-4AAF-80C8-FE9EEB905EBC}"/>
              </a:ext>
            </a:extLst>
          </p:cNvPr>
          <p:cNvSpPr/>
          <p:nvPr/>
        </p:nvSpPr>
        <p:spPr>
          <a:xfrm>
            <a:off x="9817768" y="1130969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ultidocument 7">
            <a:extLst>
              <a:ext uri="{FF2B5EF4-FFF2-40B4-BE49-F238E27FC236}">
                <a16:creationId xmlns:a16="http://schemas.microsoft.com/office/drawing/2014/main" id="{DB289F78-2CC4-4017-988F-089CBDF795E5}"/>
              </a:ext>
            </a:extLst>
          </p:cNvPr>
          <p:cNvSpPr/>
          <p:nvPr/>
        </p:nvSpPr>
        <p:spPr>
          <a:xfrm>
            <a:off x="10384142" y="1335024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6660092C-2078-4DDC-9974-8E9206BC4C44}"/>
              </a:ext>
            </a:extLst>
          </p:cNvPr>
          <p:cNvSpPr/>
          <p:nvPr/>
        </p:nvSpPr>
        <p:spPr>
          <a:xfrm>
            <a:off x="11320600" y="1069246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ultidocument 9">
            <a:extLst>
              <a:ext uri="{FF2B5EF4-FFF2-40B4-BE49-F238E27FC236}">
                <a16:creationId xmlns:a16="http://schemas.microsoft.com/office/drawing/2014/main" id="{997B42E3-144D-4F2C-9EC3-440232C51FB4}"/>
              </a:ext>
            </a:extLst>
          </p:cNvPr>
          <p:cNvSpPr/>
          <p:nvPr/>
        </p:nvSpPr>
        <p:spPr>
          <a:xfrm>
            <a:off x="10833322" y="1578884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ultidocument 10">
            <a:extLst>
              <a:ext uri="{FF2B5EF4-FFF2-40B4-BE49-F238E27FC236}">
                <a16:creationId xmlns:a16="http://schemas.microsoft.com/office/drawing/2014/main" id="{B17E5F03-7099-4F01-99A4-5C2403AA0A2A}"/>
              </a:ext>
            </a:extLst>
          </p:cNvPr>
          <p:cNvSpPr/>
          <p:nvPr/>
        </p:nvSpPr>
        <p:spPr>
          <a:xfrm>
            <a:off x="10754226" y="955428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E2091986-D47F-49D1-BDEC-AFD13550EBA0}"/>
              </a:ext>
            </a:extLst>
          </p:cNvPr>
          <p:cNvSpPr/>
          <p:nvPr/>
        </p:nvSpPr>
        <p:spPr>
          <a:xfrm>
            <a:off x="9856759" y="1652979"/>
            <a:ext cx="370084" cy="246747"/>
          </a:xfrm>
          <a:prstGeom prst="flowChart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8EA57832-97C9-43BA-9A50-8BEC4342C974}"/>
              </a:ext>
            </a:extLst>
          </p:cNvPr>
          <p:cNvSpPr/>
          <p:nvPr/>
        </p:nvSpPr>
        <p:spPr>
          <a:xfrm>
            <a:off x="11533379" y="1466027"/>
            <a:ext cx="370084" cy="246747"/>
          </a:xfrm>
          <a:prstGeom prst="flowChart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95E318-98BF-455B-B1B4-73729E9798AA}"/>
              </a:ext>
            </a:extLst>
          </p:cNvPr>
          <p:cNvSpPr txBox="1"/>
          <p:nvPr/>
        </p:nvSpPr>
        <p:spPr>
          <a:xfrm>
            <a:off x="9705474" y="1962834"/>
            <a:ext cx="23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User sees scalable, “private” object pools</a:t>
            </a:r>
          </a:p>
        </p:txBody>
      </p:sp>
    </p:spTree>
    <p:extLst>
      <p:ext uri="{BB962C8B-B14F-4D97-AF65-F5344CB8AC3E}">
        <p14:creationId xmlns:p14="http://schemas.microsoft.com/office/powerpoint/2010/main" val="1231848107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04443-DB73-47F7-A68F-6D653F13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Updates: Create a new file or</a:t>
            </a:r>
            <a:br>
              <a:rPr lang="en-US" dirty="0"/>
            </a:br>
            <a:r>
              <a:rPr lang="en-US" dirty="0"/>
              <a:t>Appending to an existing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73DD-3F5F-476C-8E22-7643B8035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859225"/>
            <a:ext cx="11167872" cy="3450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Any key-value object lives in one shard (but that same shard may have many keys that map to it!).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A </a:t>
            </a:r>
            <a:r>
              <a:rPr lang="en-US" i="1" dirty="0"/>
              <a:t>key</a:t>
            </a:r>
            <a:r>
              <a:rPr lang="en-US" dirty="0"/>
              <a:t> is a string. A </a:t>
            </a:r>
            <a:r>
              <a:rPr lang="en-US" i="1" dirty="0"/>
              <a:t>value</a:t>
            </a:r>
            <a:r>
              <a:rPr lang="en-US" dirty="0"/>
              <a:t> is an object serialized as a byte vector.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Updates are log appends using </a:t>
            </a:r>
            <a:r>
              <a:rPr lang="en-US" dirty="0" err="1"/>
              <a:t>Paxos</a:t>
            </a:r>
            <a:r>
              <a:rPr lang="en-US" dirty="0"/>
              <a:t>.  Each object has a log</a:t>
            </a:r>
            <a:br>
              <a:rPr lang="en-US" dirty="0"/>
            </a:br>
            <a:r>
              <a:rPr lang="en-US" dirty="0"/>
              <a:t>   of versions that evolved over time.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Queries run on the </a:t>
            </a:r>
            <a:r>
              <a:rPr lang="en-US" i="1" dirty="0"/>
              <a:t>stable prefix </a:t>
            </a:r>
            <a:r>
              <a:rPr lang="en-US" dirty="0"/>
              <a:t>of the log.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A600B-7385-43D1-A68E-BDCB69F0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2A1DD-E09A-4339-9AAA-9F5AA516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0B697081-69E5-43C9-8989-DD12E467F4EB}"/>
              </a:ext>
            </a:extLst>
          </p:cNvPr>
          <p:cNvSpPr/>
          <p:nvPr/>
        </p:nvSpPr>
        <p:spPr>
          <a:xfrm>
            <a:off x="9640192" y="423872"/>
            <a:ext cx="2394282" cy="16115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ultidocument 6">
            <a:extLst>
              <a:ext uri="{FF2B5EF4-FFF2-40B4-BE49-F238E27FC236}">
                <a16:creationId xmlns:a16="http://schemas.microsoft.com/office/drawing/2014/main" id="{3184065F-A054-4AAF-80C8-FE9EEB905EBC}"/>
              </a:ext>
            </a:extLst>
          </p:cNvPr>
          <p:cNvSpPr/>
          <p:nvPr/>
        </p:nvSpPr>
        <p:spPr>
          <a:xfrm>
            <a:off x="9817768" y="1130969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ultidocument 7">
            <a:extLst>
              <a:ext uri="{FF2B5EF4-FFF2-40B4-BE49-F238E27FC236}">
                <a16:creationId xmlns:a16="http://schemas.microsoft.com/office/drawing/2014/main" id="{DB289F78-2CC4-4017-988F-089CBDF795E5}"/>
              </a:ext>
            </a:extLst>
          </p:cNvPr>
          <p:cNvSpPr/>
          <p:nvPr/>
        </p:nvSpPr>
        <p:spPr>
          <a:xfrm>
            <a:off x="10384142" y="1335024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6660092C-2078-4DDC-9974-8E9206BC4C44}"/>
              </a:ext>
            </a:extLst>
          </p:cNvPr>
          <p:cNvSpPr/>
          <p:nvPr/>
        </p:nvSpPr>
        <p:spPr>
          <a:xfrm>
            <a:off x="11320600" y="1069246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ultidocument 9">
            <a:extLst>
              <a:ext uri="{FF2B5EF4-FFF2-40B4-BE49-F238E27FC236}">
                <a16:creationId xmlns:a16="http://schemas.microsoft.com/office/drawing/2014/main" id="{997B42E3-144D-4F2C-9EC3-440232C51FB4}"/>
              </a:ext>
            </a:extLst>
          </p:cNvPr>
          <p:cNvSpPr/>
          <p:nvPr/>
        </p:nvSpPr>
        <p:spPr>
          <a:xfrm>
            <a:off x="10833322" y="1578884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ultidocument 10">
            <a:extLst>
              <a:ext uri="{FF2B5EF4-FFF2-40B4-BE49-F238E27FC236}">
                <a16:creationId xmlns:a16="http://schemas.microsoft.com/office/drawing/2014/main" id="{B17E5F03-7099-4F01-99A4-5C2403AA0A2A}"/>
              </a:ext>
            </a:extLst>
          </p:cNvPr>
          <p:cNvSpPr/>
          <p:nvPr/>
        </p:nvSpPr>
        <p:spPr>
          <a:xfrm>
            <a:off x="10754226" y="955428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E2091986-D47F-49D1-BDEC-AFD13550EBA0}"/>
              </a:ext>
            </a:extLst>
          </p:cNvPr>
          <p:cNvSpPr/>
          <p:nvPr/>
        </p:nvSpPr>
        <p:spPr>
          <a:xfrm>
            <a:off x="9856759" y="1652979"/>
            <a:ext cx="370084" cy="246747"/>
          </a:xfrm>
          <a:prstGeom prst="flowChart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8EA57832-97C9-43BA-9A50-8BEC4342C974}"/>
              </a:ext>
            </a:extLst>
          </p:cNvPr>
          <p:cNvSpPr/>
          <p:nvPr/>
        </p:nvSpPr>
        <p:spPr>
          <a:xfrm>
            <a:off x="11533379" y="1466027"/>
            <a:ext cx="370084" cy="246747"/>
          </a:xfrm>
          <a:prstGeom prst="flowChart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B191C0-F307-4BCD-8216-73F1E96D5B85}"/>
              </a:ext>
            </a:extLst>
          </p:cNvPr>
          <p:cNvSpPr txBox="1"/>
          <p:nvPr/>
        </p:nvSpPr>
        <p:spPr>
          <a:xfrm>
            <a:off x="9705474" y="1962834"/>
            <a:ext cx="23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User sees scalable, “private” object pools</a:t>
            </a:r>
          </a:p>
        </p:txBody>
      </p:sp>
    </p:spTree>
    <p:extLst>
      <p:ext uri="{BB962C8B-B14F-4D97-AF65-F5344CB8AC3E}">
        <p14:creationId xmlns:p14="http://schemas.microsoft.com/office/powerpoint/2010/main" val="2049698273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4EB9-0567-4D69-83DB-F5188317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Versioned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221E4-77B7-4530-8A25-9F73955B4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Each time you write to an object, Cascade creates a new version, with a unique (incrementing) version number.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you read an object, modify it, and then write it back, you can tell Cascade which version you modified.  The </a:t>
            </a:r>
            <a:r>
              <a:rPr lang="en-US" b="1" dirty="0"/>
              <a:t>put</a:t>
            </a:r>
            <a:r>
              <a:rPr lang="en-US" dirty="0"/>
              <a:t> will double check to be sure that this is still the current version before replacing it, and otherwise returns an error (then you can loop)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8F04D-5B81-441F-B4F2-9B4CA48A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ABDC5-6183-4E6B-A00E-F00C8DF2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99689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0FEC7-B4A4-4687-8508-BF8B84E23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Versioned/Temporal </a:t>
            </a:r>
            <a:r>
              <a:rPr lang="en-US" u="sng" dirty="0"/>
              <a:t>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47D69-238A-4F72-AC3D-57CDF6038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Accessed via </a:t>
            </a:r>
            <a:r>
              <a:rPr lang="en-US" b="1" dirty="0"/>
              <a:t>get.  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the volatile case, Cascade only keeps the most recent version.  With persistent objects, Cascade keeps a log of past versions.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By default, applications see the most current version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Indexed access allows the application to query any version</a:t>
            </a:r>
            <a:br>
              <a:rPr lang="en-US" dirty="0"/>
            </a:br>
            <a:r>
              <a:rPr lang="en-US" dirty="0"/>
              <a:t>    (by version number or time), or fetch any data range.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45899-6CA5-4AFB-BCBA-8830BD0B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7306-EBF8-4CD5-BA48-CB9E7655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22829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0D15-53D7-4475-A1BE-4AF36C49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Versioned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0146C-7B9D-4879-AA33-A8299BEB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03729"/>
            <a:ext cx="10786872" cy="430563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We configure the object store to track versions. </a:t>
            </a:r>
            <a:r>
              <a:rPr lang="en-US" b="1" dirty="0"/>
              <a:t>put</a:t>
            </a:r>
            <a:r>
              <a:rPr lang="en-US" dirty="0"/>
              <a:t> creates a new version: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i="1" dirty="0"/>
              <a:t>key:</a:t>
            </a:r>
            <a:r>
              <a:rPr lang="en-US" dirty="0"/>
              <a:t> The object store </a:t>
            </a:r>
            <a:r>
              <a:rPr lang="en-US" i="1" dirty="0"/>
              <a:t>always</a:t>
            </a:r>
            <a:r>
              <a:rPr lang="en-US" dirty="0"/>
              <a:t> tracks information on a per-object basis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i="1" dirty="0"/>
              <a:t>version-number: </a:t>
            </a:r>
            <a:r>
              <a:rPr lang="en-US" dirty="0"/>
              <a:t>Just an integer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i="1" dirty="0"/>
              <a:t>time: </a:t>
            </a:r>
            <a:r>
              <a:rPr lang="en-US" dirty="0"/>
              <a:t>If the object itself lacks a timestamp, we just use “platform” time.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Now </a:t>
            </a:r>
            <a:r>
              <a:rPr lang="en-US" b="1" dirty="0"/>
              <a:t>get</a:t>
            </a:r>
            <a:r>
              <a:rPr lang="en-US" dirty="0"/>
              <a:t> can lookup most current version, or a specific one, even by time.</a:t>
            </a:r>
          </a:p>
          <a:p>
            <a:pPr marL="0" indent="0">
              <a:buNone/>
            </a:pPr>
            <a:r>
              <a:rPr lang="en-US" dirty="0"/>
              <a:t>The object store is optimized to leverage non-volatile memory hardware.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0548E-2F20-4BB1-B131-D0A356BF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4CF9C-7BB4-42CF-A473-6185A462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4F9BF-DEBA-4F84-98DD-A58E9D46A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391159"/>
            <a:ext cx="4783667" cy="145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314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18E5-E056-486B-B318-74A4E537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Federated</a:t>
            </a:r>
            <a:r>
              <a:rPr lang="en-US" dirty="0"/>
              <a:t>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EDA1-0CB6-4CE2-BFA1-B0018242A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25" y="2807368"/>
            <a:ext cx="11452622" cy="3572194"/>
          </a:xfrm>
        </p:spPr>
        <p:txBody>
          <a:bodyPr>
            <a:normAutofit/>
          </a:bodyPr>
          <a:lstStyle/>
          <a:p>
            <a:r>
              <a:rPr lang="en-US" dirty="0"/>
              <a:t>Increasingly seen in robotics, smart homes, 5G, digital twin scenarios.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The application is a </a:t>
            </a:r>
            <a:r>
              <a:rPr lang="en-US" u="sng" dirty="0"/>
              <a:t>graphical</a:t>
            </a:r>
            <a:r>
              <a:rPr lang="en-US" dirty="0"/>
              <a:t> </a:t>
            </a:r>
            <a:r>
              <a:rPr lang="en-US" u="sng" dirty="0"/>
              <a:t>collection</a:t>
            </a:r>
            <a:r>
              <a:rPr lang="en-US" dirty="0"/>
              <a:t> of AI classifiers / learners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Nodes represent computational tasks.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Edges represent data flow between distinct tasks.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9CEA4-4A32-4502-BA57-3B5721FE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06801-CBE9-4491-980A-62E99DCA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AF83B-D1E8-44AB-80BD-E94AC3FA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519" y="257566"/>
            <a:ext cx="3830960" cy="21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88327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483D7-FDCD-4EE1-A223-9B2F70DB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deltas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0442C-38D7-4980-8B57-522E77CB8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Existing DHTs lack support for versioned data.</a:t>
            </a:r>
          </a:p>
          <a:p>
            <a:endParaRPr lang="en-US" sz="2800" dirty="0"/>
          </a:p>
          <a:p>
            <a:r>
              <a:rPr lang="en-US" sz="2800" dirty="0"/>
              <a:t>We implemented a highly optimized versioned data structure</a:t>
            </a:r>
          </a:p>
          <a:p>
            <a:r>
              <a:rPr lang="en-US" sz="2800" dirty="0"/>
              <a:t>We implement a temporal index, and cache frequently accessed data.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  A server still manages a map (since many keys map to it), but you can</a:t>
            </a:r>
            <a:br>
              <a:rPr lang="en-US" sz="2800" dirty="0"/>
            </a:br>
            <a:r>
              <a:rPr lang="en-US" sz="2800" dirty="0"/>
              <a:t>    think of the values for a specific key as being versioned.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  Sometimes deltas are more efficient.  If you have a function to compute</a:t>
            </a:r>
            <a:br>
              <a:rPr lang="en-US" sz="2800" dirty="0"/>
            </a:br>
            <a:r>
              <a:rPr lang="en-US" sz="2800" dirty="0"/>
              <a:t>    the delta, we won’t even create a new version unless you tell us to.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  Values (or deltas) are saved on </a:t>
            </a:r>
            <a:r>
              <a:rPr lang="en-US" sz="2800" dirty="0" err="1"/>
              <a:t>NVMe</a:t>
            </a:r>
            <a:r>
              <a:rPr lang="en-US" sz="2800" dirty="0"/>
              <a:t> &amp; replicated for fault-tolerance.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F878-082A-460F-851A-AAF4F8A6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AB0802-93EE-4FF8-BF0E-20328D64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685827-7A18-4ACE-B14E-DB93098B7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303" y="223532"/>
            <a:ext cx="2852517" cy="1961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047EB-A443-4FFF-8FCB-E6FA9081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029" y="452096"/>
            <a:ext cx="2852517" cy="1961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19974-64F8-4014-B62D-839D0BEF8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755" y="737616"/>
            <a:ext cx="2852517" cy="1961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92D4A-A2B1-4E00-AE7C-A5A901BBF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481" y="1023136"/>
            <a:ext cx="2852517" cy="19618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7685681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AE10BF-5F39-42A5-91DF-D3FABD40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Cascade compute Model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706255-E6F6-43F3-BD6F-077E7C035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Lambdas, coded in your favorite language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C3560-0020-4FA9-AA6C-475AF621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31F02-7141-4587-BA41-F6C6E2CB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10338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A525EB-7618-4F14-A534-D74BBED4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central puzzle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9045BD-16E9-4004-BB7A-53C132EA5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very fastest data paths require compilation, ideally in languages like C++.</a:t>
            </a:r>
          </a:p>
          <a:p>
            <a:endParaRPr lang="en-US" dirty="0"/>
          </a:p>
          <a:p>
            <a:r>
              <a:rPr lang="en-US" dirty="0"/>
              <a:t>But we want Cascade to run as a </a:t>
            </a:r>
            <a:r>
              <a:rPr lang="en-US" i="1" dirty="0"/>
              <a:t>service</a:t>
            </a:r>
            <a:r>
              <a:rPr lang="en-US" dirty="0"/>
              <a:t>, so it would often already be running when a new user comes along and wishes to create and launch some completely new service.</a:t>
            </a:r>
          </a:p>
          <a:p>
            <a:endParaRPr lang="en-US" dirty="0"/>
          </a:p>
          <a:p>
            <a:r>
              <a:rPr lang="en-US" dirty="0"/>
              <a:t>How can we extend a running system?  Actually… it isn’t so hard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C953B6-B440-4E86-8E44-4804628EB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9C04-9A24-4CCF-A0FD-1F924057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897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090B-AEDB-487F-AD1B-B8A2534D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question: What’s in a </a:t>
            </a:r>
            <a:r>
              <a:rPr lang="en-US" dirty="0">
                <a:sym typeface="Symbol" panose="05050102010706020507" pitchFamily="18" charset="2"/>
              </a:rPr>
              <a:t>?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13AE0-2B4A-4DB9-B8E9-92980A04B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support many languages.  Native APIs are Python with various packages (including LINQ) and C++ with LINQ.</a:t>
            </a:r>
          </a:p>
          <a:p>
            <a:endParaRPr lang="en-US" dirty="0"/>
          </a:p>
          <a:p>
            <a:r>
              <a:rPr lang="en-US" dirty="0"/>
              <a:t>Code is concise – LINQ pioneered a style that mixes “kernel” invocations with embedded SQL.  Maps cleanly to GPU, FPGAs.</a:t>
            </a:r>
          </a:p>
          <a:p>
            <a:endParaRPr lang="en-US" dirty="0"/>
          </a:p>
          <a:p>
            <a:r>
              <a:rPr lang="en-US" dirty="0"/>
              <a:t>Cascade manages GPUs and can cache data in GPU memory.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01847-B07C-46BE-9DDF-21542DA8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85BC0-0DC1-461B-B150-13D8D5A3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34197-1DA5-4F6C-A7BD-096F955D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901" y="112976"/>
            <a:ext cx="2592872" cy="149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21712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FDA43-34D9-48D2-B604-967F2F81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a key-value store “be” a classifier service or an analytic service?</a:t>
            </a:r>
            <a:endParaRPr lang="en-US" dirty="0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7194780C-149A-49BC-8FFC-59824FC3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run Cascade on a </a:t>
            </a:r>
            <a:br>
              <a:rPr lang="en-US" dirty="0"/>
            </a:br>
            <a:r>
              <a:rPr lang="en-US" dirty="0"/>
              <a:t>set of nodes.  Here we see</a:t>
            </a:r>
            <a:br>
              <a:rPr lang="en-US" dirty="0"/>
            </a:br>
            <a:r>
              <a:rPr lang="en-US" dirty="0"/>
              <a:t>nine nodes in three shards.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 shard identically replicates (</a:t>
            </a:r>
            <a:r>
              <a:rPr lang="en-US" dirty="0" err="1"/>
              <a:t>key,value</a:t>
            </a:r>
            <a:r>
              <a:rPr lang="en-US" dirty="0"/>
              <a:t>) tuples, using </a:t>
            </a:r>
            <a:r>
              <a:rPr lang="en-US" dirty="0" err="1"/>
              <a:t>Paxos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Here, an object with the key “Flowers” was stored in shard 0.  “Vegetables” ended up in shard 2.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7E296-7153-45BA-838B-9E15035A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EFAF2-F5FA-4777-9246-1766DB54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17C71F-FCCF-49FE-A448-359659E92090}"/>
              </a:ext>
            </a:extLst>
          </p:cNvPr>
          <p:cNvSpPr/>
          <p:nvPr/>
        </p:nvSpPr>
        <p:spPr>
          <a:xfrm>
            <a:off x="6324600" y="26306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ED93E-F359-4874-A3BC-BA0FCFF17FCE}"/>
              </a:ext>
            </a:extLst>
          </p:cNvPr>
          <p:cNvSpPr/>
          <p:nvPr/>
        </p:nvSpPr>
        <p:spPr>
          <a:xfrm>
            <a:off x="6477001" y="27999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887B72-827A-493A-B04E-60978671B5EE}"/>
              </a:ext>
            </a:extLst>
          </p:cNvPr>
          <p:cNvSpPr/>
          <p:nvPr/>
        </p:nvSpPr>
        <p:spPr>
          <a:xfrm>
            <a:off x="6781800" y="27999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AA3FB1-E81D-45BB-B5E7-FABA2D5FA4BE}"/>
              </a:ext>
            </a:extLst>
          </p:cNvPr>
          <p:cNvSpPr/>
          <p:nvPr/>
        </p:nvSpPr>
        <p:spPr>
          <a:xfrm>
            <a:off x="7086600" y="27999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1F6EAA-F004-4881-9D14-249838032733}"/>
              </a:ext>
            </a:extLst>
          </p:cNvPr>
          <p:cNvSpPr/>
          <p:nvPr/>
        </p:nvSpPr>
        <p:spPr>
          <a:xfrm>
            <a:off x="7543800" y="2647569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368D9D-75A3-48AB-88B4-F3CCF1AE5E5D}"/>
              </a:ext>
            </a:extLst>
          </p:cNvPr>
          <p:cNvSpPr/>
          <p:nvPr/>
        </p:nvSpPr>
        <p:spPr>
          <a:xfrm>
            <a:off x="7696201" y="28169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E1E4AF-6831-46BA-97DC-04608B1A834E}"/>
              </a:ext>
            </a:extLst>
          </p:cNvPr>
          <p:cNvSpPr/>
          <p:nvPr/>
        </p:nvSpPr>
        <p:spPr>
          <a:xfrm>
            <a:off x="8001000" y="28169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EB3877-B44B-404E-8E6C-56E039BD0DD9}"/>
              </a:ext>
            </a:extLst>
          </p:cNvPr>
          <p:cNvSpPr/>
          <p:nvPr/>
        </p:nvSpPr>
        <p:spPr>
          <a:xfrm>
            <a:off x="8305800" y="28169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CC573C-D062-42F7-9B00-EF5DE7F2B252}"/>
              </a:ext>
            </a:extLst>
          </p:cNvPr>
          <p:cNvSpPr/>
          <p:nvPr/>
        </p:nvSpPr>
        <p:spPr>
          <a:xfrm>
            <a:off x="6096000" y="2402035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E31AC1-C57A-449A-A2EE-752435981D7B}"/>
              </a:ext>
            </a:extLst>
          </p:cNvPr>
          <p:cNvSpPr/>
          <p:nvPr/>
        </p:nvSpPr>
        <p:spPr>
          <a:xfrm>
            <a:off x="8754534" y="26687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BB11E6-3532-47D8-8EC6-E6BAECD1462E}"/>
              </a:ext>
            </a:extLst>
          </p:cNvPr>
          <p:cNvSpPr/>
          <p:nvPr/>
        </p:nvSpPr>
        <p:spPr>
          <a:xfrm>
            <a:off x="8906935" y="28380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F6144A-F4C7-4134-B8CD-0AD8F3CB8282}"/>
              </a:ext>
            </a:extLst>
          </p:cNvPr>
          <p:cNvSpPr/>
          <p:nvPr/>
        </p:nvSpPr>
        <p:spPr>
          <a:xfrm>
            <a:off x="9211734" y="28380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B831EAA-7E3D-44CC-B92B-D5E41213FAC6}"/>
              </a:ext>
            </a:extLst>
          </p:cNvPr>
          <p:cNvSpPr/>
          <p:nvPr/>
        </p:nvSpPr>
        <p:spPr>
          <a:xfrm>
            <a:off x="9516534" y="28380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638DCB-C353-4650-886A-15BD045028F1}"/>
              </a:ext>
            </a:extLst>
          </p:cNvPr>
          <p:cNvSpPr/>
          <p:nvPr/>
        </p:nvSpPr>
        <p:spPr>
          <a:xfrm>
            <a:off x="9982199" y="28592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248ADEF-FA2A-46F5-8ACB-238934ED67C4}"/>
              </a:ext>
            </a:extLst>
          </p:cNvPr>
          <p:cNvSpPr/>
          <p:nvPr/>
        </p:nvSpPr>
        <p:spPr>
          <a:xfrm>
            <a:off x="10134599" y="28592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1E32EE-CE9D-4C3C-B459-6A65E15AB95A}"/>
              </a:ext>
            </a:extLst>
          </p:cNvPr>
          <p:cNvSpPr/>
          <p:nvPr/>
        </p:nvSpPr>
        <p:spPr>
          <a:xfrm>
            <a:off x="10286999" y="28592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Multidocument 21">
            <a:extLst>
              <a:ext uri="{FF2B5EF4-FFF2-40B4-BE49-F238E27FC236}">
                <a16:creationId xmlns:a16="http://schemas.microsoft.com/office/drawing/2014/main" id="{93C43777-5E90-4E36-A944-D494448B7C4E}"/>
              </a:ext>
            </a:extLst>
          </p:cNvPr>
          <p:cNvSpPr/>
          <p:nvPr/>
        </p:nvSpPr>
        <p:spPr>
          <a:xfrm>
            <a:off x="6565229" y="296540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ultidocument 22">
            <a:extLst>
              <a:ext uri="{FF2B5EF4-FFF2-40B4-BE49-F238E27FC236}">
                <a16:creationId xmlns:a16="http://schemas.microsoft.com/office/drawing/2014/main" id="{E862030D-0BB6-4E31-89CF-AD9FAFB685C0}"/>
              </a:ext>
            </a:extLst>
          </p:cNvPr>
          <p:cNvSpPr/>
          <p:nvPr/>
        </p:nvSpPr>
        <p:spPr>
          <a:xfrm>
            <a:off x="6872601" y="29557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CBCAF12E-CE2F-417A-AA7B-9AA1E2F399AB}"/>
              </a:ext>
            </a:extLst>
          </p:cNvPr>
          <p:cNvSpPr/>
          <p:nvPr/>
        </p:nvSpPr>
        <p:spPr>
          <a:xfrm>
            <a:off x="7177506" y="295933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ultidocument 24">
            <a:extLst>
              <a:ext uri="{FF2B5EF4-FFF2-40B4-BE49-F238E27FC236}">
                <a16:creationId xmlns:a16="http://schemas.microsoft.com/office/drawing/2014/main" id="{47D081F1-5714-4C8B-9B7D-7E05843D7A6E}"/>
              </a:ext>
            </a:extLst>
          </p:cNvPr>
          <p:cNvSpPr/>
          <p:nvPr/>
        </p:nvSpPr>
        <p:spPr>
          <a:xfrm>
            <a:off x="7818457" y="295800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ultidocument 25">
            <a:extLst>
              <a:ext uri="{FF2B5EF4-FFF2-40B4-BE49-F238E27FC236}">
                <a16:creationId xmlns:a16="http://schemas.microsoft.com/office/drawing/2014/main" id="{0E4B02BF-4D60-48D8-8A1D-DDF512C530A1}"/>
              </a:ext>
            </a:extLst>
          </p:cNvPr>
          <p:cNvSpPr/>
          <p:nvPr/>
        </p:nvSpPr>
        <p:spPr>
          <a:xfrm>
            <a:off x="8125829" y="29483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Multidocument 26">
            <a:extLst>
              <a:ext uri="{FF2B5EF4-FFF2-40B4-BE49-F238E27FC236}">
                <a16:creationId xmlns:a16="http://schemas.microsoft.com/office/drawing/2014/main" id="{F398EDF0-B167-4777-9CAA-5296B0B8978A}"/>
              </a:ext>
            </a:extLst>
          </p:cNvPr>
          <p:cNvSpPr/>
          <p:nvPr/>
        </p:nvSpPr>
        <p:spPr>
          <a:xfrm>
            <a:off x="8430734" y="29519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ultidocument 27">
            <a:extLst>
              <a:ext uri="{FF2B5EF4-FFF2-40B4-BE49-F238E27FC236}">
                <a16:creationId xmlns:a16="http://schemas.microsoft.com/office/drawing/2014/main" id="{BE81E1F4-5710-4643-8040-F524A2B1B0A1}"/>
              </a:ext>
            </a:extLst>
          </p:cNvPr>
          <p:cNvSpPr/>
          <p:nvPr/>
        </p:nvSpPr>
        <p:spPr>
          <a:xfrm>
            <a:off x="9016955" y="297576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Multidocument 28">
            <a:extLst>
              <a:ext uri="{FF2B5EF4-FFF2-40B4-BE49-F238E27FC236}">
                <a16:creationId xmlns:a16="http://schemas.microsoft.com/office/drawing/2014/main" id="{D8C134E7-5508-41CE-A7F5-532D2E207515}"/>
              </a:ext>
            </a:extLst>
          </p:cNvPr>
          <p:cNvSpPr/>
          <p:nvPr/>
        </p:nvSpPr>
        <p:spPr>
          <a:xfrm>
            <a:off x="9324327" y="29661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Multidocument 29">
            <a:extLst>
              <a:ext uri="{FF2B5EF4-FFF2-40B4-BE49-F238E27FC236}">
                <a16:creationId xmlns:a16="http://schemas.microsoft.com/office/drawing/2014/main" id="{94452D2E-5C11-4723-92FB-557358F6A853}"/>
              </a:ext>
            </a:extLst>
          </p:cNvPr>
          <p:cNvSpPr/>
          <p:nvPr/>
        </p:nvSpPr>
        <p:spPr>
          <a:xfrm>
            <a:off x="9629232" y="296968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497805-7F62-462B-8EC8-E6904CB49278}"/>
              </a:ext>
            </a:extLst>
          </p:cNvPr>
          <p:cNvSpPr txBox="1"/>
          <p:nvPr/>
        </p:nvSpPr>
        <p:spPr>
          <a:xfrm>
            <a:off x="5841364" y="2187954"/>
            <a:ext cx="8841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Flowers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36C47A-F89C-45B0-A1A5-F00475080B49}"/>
              </a:ext>
            </a:extLst>
          </p:cNvPr>
          <p:cNvSpPr txBox="1"/>
          <p:nvPr/>
        </p:nvSpPr>
        <p:spPr>
          <a:xfrm>
            <a:off x="9541792" y="2307393"/>
            <a:ext cx="140564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Vegetables</a:t>
            </a:r>
          </a:p>
        </p:txBody>
      </p:sp>
    </p:spTree>
    <p:extLst>
      <p:ext uri="{BB962C8B-B14F-4D97-AF65-F5344CB8AC3E}">
        <p14:creationId xmlns:p14="http://schemas.microsoft.com/office/powerpoint/2010/main" val="347426585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2EA974B3-6E5C-4191-88D6-F2783F78234B}"/>
              </a:ext>
            </a:extLst>
          </p:cNvPr>
          <p:cNvSpPr/>
          <p:nvPr/>
        </p:nvSpPr>
        <p:spPr>
          <a:xfrm>
            <a:off x="3277095" y="1167591"/>
            <a:ext cx="5583331" cy="23981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8345133-4A12-4654-8713-9588DC20466A}"/>
              </a:ext>
            </a:extLst>
          </p:cNvPr>
          <p:cNvSpPr/>
          <p:nvPr/>
        </p:nvSpPr>
        <p:spPr>
          <a:xfrm>
            <a:off x="3025391" y="1713294"/>
            <a:ext cx="5583331" cy="23981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6E0BEA0-C570-4EE5-AB75-C962E498E566}"/>
              </a:ext>
            </a:extLst>
          </p:cNvPr>
          <p:cNvSpPr/>
          <p:nvPr/>
        </p:nvSpPr>
        <p:spPr>
          <a:xfrm>
            <a:off x="2711734" y="2419261"/>
            <a:ext cx="5583331" cy="23981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F9F9491-5C60-443A-8023-A95AF66B2270}"/>
              </a:ext>
            </a:extLst>
          </p:cNvPr>
          <p:cNvSpPr/>
          <p:nvPr/>
        </p:nvSpPr>
        <p:spPr>
          <a:xfrm>
            <a:off x="2790786" y="3275633"/>
            <a:ext cx="9105736" cy="319507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8D6FF91-B225-46E6-AB84-616B7D47FB25}"/>
              </a:ext>
            </a:extLst>
          </p:cNvPr>
          <p:cNvSpPr/>
          <p:nvPr/>
        </p:nvSpPr>
        <p:spPr>
          <a:xfrm>
            <a:off x="3479048" y="1615947"/>
            <a:ext cx="8331952" cy="3812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AEC725F-D5B4-4847-8905-3C620D306722}"/>
              </a:ext>
            </a:extLst>
          </p:cNvPr>
          <p:cNvSpPr/>
          <p:nvPr/>
        </p:nvSpPr>
        <p:spPr>
          <a:xfrm>
            <a:off x="6533635" y="2592719"/>
            <a:ext cx="5583331" cy="23981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74039-1C30-4618-BF2B-430BC5FD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08" y="411595"/>
            <a:ext cx="11026701" cy="1499616"/>
          </a:xfrm>
          <a:solidFill>
            <a:schemeClr val="bg1"/>
          </a:solidFill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… Enabling </a:t>
            </a:r>
            <a:r>
              <a:rPr lang="en-US" b="1" dirty="0" smtClean="0">
                <a:solidFill>
                  <a:srgbClr val="C00000"/>
                </a:solidFill>
              </a:rPr>
              <a:t>this kind of solution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B0983-A73D-4A9A-A3EB-75BB7E92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F40DB-7C34-4D67-A12C-A06A34AFF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CE09E-007F-475E-AC77-0B721B78D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7" y="1912422"/>
            <a:ext cx="2005758" cy="27251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C6D65DB-37F7-49E4-8C65-1FADD59D862A}"/>
              </a:ext>
            </a:extLst>
          </p:cNvPr>
          <p:cNvSpPr/>
          <p:nvPr/>
        </p:nvSpPr>
        <p:spPr>
          <a:xfrm>
            <a:off x="3782728" y="1982803"/>
            <a:ext cx="404262" cy="41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84BFE2-42C2-47BA-8851-2B66EB025655}"/>
              </a:ext>
            </a:extLst>
          </p:cNvPr>
          <p:cNvSpPr/>
          <p:nvPr/>
        </p:nvSpPr>
        <p:spPr>
          <a:xfrm>
            <a:off x="3782729" y="2597216"/>
            <a:ext cx="404262" cy="41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F6A3C5-D285-4931-A7E5-C3D38340EE62}"/>
              </a:ext>
            </a:extLst>
          </p:cNvPr>
          <p:cNvSpPr/>
          <p:nvPr/>
        </p:nvSpPr>
        <p:spPr>
          <a:xfrm>
            <a:off x="3782728" y="3220583"/>
            <a:ext cx="404262" cy="41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6AB8AA-EE7B-4AF2-89DD-7A049803C9A2}"/>
              </a:ext>
            </a:extLst>
          </p:cNvPr>
          <p:cNvSpPr/>
          <p:nvPr/>
        </p:nvSpPr>
        <p:spPr>
          <a:xfrm>
            <a:off x="3782728" y="3860934"/>
            <a:ext cx="404262" cy="41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3EB7D-4D7B-4B83-A6A1-74578EB69404}"/>
              </a:ext>
            </a:extLst>
          </p:cNvPr>
          <p:cNvSpPr txBox="1"/>
          <p:nvPr/>
        </p:nvSpPr>
        <p:spPr>
          <a:xfrm>
            <a:off x="2765921" y="4437489"/>
            <a:ext cx="301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First tier: inexpensive computation on meta-data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816685-99C8-4EF6-BB34-FAD825584C2B}"/>
              </a:ext>
            </a:extLst>
          </p:cNvPr>
          <p:cNvCxnSpPr>
            <a:endCxn id="9" idx="2"/>
          </p:cNvCxnSpPr>
          <p:nvPr/>
        </p:nvCxnSpPr>
        <p:spPr>
          <a:xfrm flipV="1">
            <a:off x="2146434" y="3429000"/>
            <a:ext cx="1636294" cy="368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5601659" y="24782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575406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05885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636365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6820859" y="2495169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6973260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727805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758285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5373059" y="2249635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031593" y="25163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183994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848879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879359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25925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941165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956405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Multidocument 29">
            <a:extLst>
              <a:ext uri="{FF2B5EF4-FFF2-40B4-BE49-F238E27FC236}">
                <a16:creationId xmlns:a16="http://schemas.microsoft.com/office/drawing/2014/main" id="{F456D5A9-26DE-49C5-B8E1-CD48DDD4610E}"/>
              </a:ext>
            </a:extLst>
          </p:cNvPr>
          <p:cNvSpPr/>
          <p:nvPr/>
        </p:nvSpPr>
        <p:spPr>
          <a:xfrm>
            <a:off x="5842288" y="281300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Multidocument 30">
            <a:extLst>
              <a:ext uri="{FF2B5EF4-FFF2-40B4-BE49-F238E27FC236}">
                <a16:creationId xmlns:a16="http://schemas.microsoft.com/office/drawing/2014/main" id="{0E16EE31-4FA9-40F0-8B74-1E586539F711}"/>
              </a:ext>
            </a:extLst>
          </p:cNvPr>
          <p:cNvSpPr/>
          <p:nvPr/>
        </p:nvSpPr>
        <p:spPr>
          <a:xfrm>
            <a:off x="6149660" y="28033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Multidocument 31">
            <a:extLst>
              <a:ext uri="{FF2B5EF4-FFF2-40B4-BE49-F238E27FC236}">
                <a16:creationId xmlns:a16="http://schemas.microsoft.com/office/drawing/2014/main" id="{89A21381-B217-4FB9-A1A4-E8B0C9C3874D}"/>
              </a:ext>
            </a:extLst>
          </p:cNvPr>
          <p:cNvSpPr/>
          <p:nvPr/>
        </p:nvSpPr>
        <p:spPr>
          <a:xfrm>
            <a:off x="6454565" y="280693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Multidocument 32">
            <a:extLst>
              <a:ext uri="{FF2B5EF4-FFF2-40B4-BE49-F238E27FC236}">
                <a16:creationId xmlns:a16="http://schemas.microsoft.com/office/drawing/2014/main" id="{BBA77762-BC13-4A49-8D5E-08E77BAA9060}"/>
              </a:ext>
            </a:extLst>
          </p:cNvPr>
          <p:cNvSpPr/>
          <p:nvPr/>
        </p:nvSpPr>
        <p:spPr>
          <a:xfrm>
            <a:off x="7095516" y="280560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Multidocument 33">
            <a:extLst>
              <a:ext uri="{FF2B5EF4-FFF2-40B4-BE49-F238E27FC236}">
                <a16:creationId xmlns:a16="http://schemas.microsoft.com/office/drawing/2014/main" id="{3E747B65-6D22-4661-B5AB-BDB9BC06A4B7}"/>
              </a:ext>
            </a:extLst>
          </p:cNvPr>
          <p:cNvSpPr/>
          <p:nvPr/>
        </p:nvSpPr>
        <p:spPr>
          <a:xfrm>
            <a:off x="7402888" y="27959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Multidocument 34">
            <a:extLst>
              <a:ext uri="{FF2B5EF4-FFF2-40B4-BE49-F238E27FC236}">
                <a16:creationId xmlns:a16="http://schemas.microsoft.com/office/drawing/2014/main" id="{61AA5DEC-9C03-4083-814B-8423A9CDE5FE}"/>
              </a:ext>
            </a:extLst>
          </p:cNvPr>
          <p:cNvSpPr/>
          <p:nvPr/>
        </p:nvSpPr>
        <p:spPr>
          <a:xfrm>
            <a:off x="7707793" y="27995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Multidocument 35">
            <a:extLst>
              <a:ext uri="{FF2B5EF4-FFF2-40B4-BE49-F238E27FC236}">
                <a16:creationId xmlns:a16="http://schemas.microsoft.com/office/drawing/2014/main" id="{1A5B70E5-1F7C-421F-957E-4B14A19F4714}"/>
              </a:ext>
            </a:extLst>
          </p:cNvPr>
          <p:cNvSpPr/>
          <p:nvPr/>
        </p:nvSpPr>
        <p:spPr>
          <a:xfrm>
            <a:off x="8294014" y="282336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Multidocument 36">
            <a:extLst>
              <a:ext uri="{FF2B5EF4-FFF2-40B4-BE49-F238E27FC236}">
                <a16:creationId xmlns:a16="http://schemas.microsoft.com/office/drawing/2014/main" id="{69A2FA97-4634-4EF3-ABC8-51D4A2A5FE0E}"/>
              </a:ext>
            </a:extLst>
          </p:cNvPr>
          <p:cNvSpPr/>
          <p:nvPr/>
        </p:nvSpPr>
        <p:spPr>
          <a:xfrm>
            <a:off x="8601386" y="28137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Multidocument 37">
            <a:extLst>
              <a:ext uri="{FF2B5EF4-FFF2-40B4-BE49-F238E27FC236}">
                <a16:creationId xmlns:a16="http://schemas.microsoft.com/office/drawing/2014/main" id="{65190824-2F35-4645-AC5D-329EE7C8966E}"/>
              </a:ext>
            </a:extLst>
          </p:cNvPr>
          <p:cNvSpPr/>
          <p:nvPr/>
        </p:nvSpPr>
        <p:spPr>
          <a:xfrm>
            <a:off x="8906291" y="281728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0D68EA-3FA3-4F99-B2B9-DBDF30B36C68}"/>
              </a:ext>
            </a:extLst>
          </p:cNvPr>
          <p:cNvSpPr txBox="1"/>
          <p:nvPr/>
        </p:nvSpPr>
        <p:spPr>
          <a:xfrm>
            <a:off x="6084472" y="4436628"/>
            <a:ext cx="529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Key-value object store holds specialized knowledge models for categories (flowers, birds, dogs, trees…)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2AAAD24-FBF0-4F1E-A3FF-F2033E84834A}"/>
              </a:ext>
            </a:extLst>
          </p:cNvPr>
          <p:cNvSpPr/>
          <p:nvPr/>
        </p:nvSpPr>
        <p:spPr>
          <a:xfrm>
            <a:off x="4186989" y="1954727"/>
            <a:ext cx="3128211" cy="1385239"/>
          </a:xfrm>
          <a:custGeom>
            <a:avLst/>
            <a:gdLst>
              <a:gd name="connsiteX0" fmla="*/ 0 w 3128211"/>
              <a:gd name="connsiteY0" fmla="*/ 1385239 h 1385239"/>
              <a:gd name="connsiteX1" fmla="*/ 1973179 w 3128211"/>
              <a:gd name="connsiteY1" fmla="*/ 18452 h 1385239"/>
              <a:gd name="connsiteX2" fmla="*/ 3128211 w 3128211"/>
              <a:gd name="connsiteY2" fmla="*/ 721096 h 138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8211" h="1385239">
                <a:moveTo>
                  <a:pt x="0" y="1385239"/>
                </a:moveTo>
                <a:cubicBezTo>
                  <a:pt x="725905" y="757190"/>
                  <a:pt x="1451811" y="129142"/>
                  <a:pt x="1973179" y="18452"/>
                </a:cubicBezTo>
                <a:cubicBezTo>
                  <a:pt x="2494547" y="-92238"/>
                  <a:pt x="2811379" y="314429"/>
                  <a:pt x="3128211" y="72109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6F3535C-0E12-44E6-A1BF-F2A0D7665464}"/>
              </a:ext>
            </a:extLst>
          </p:cNvPr>
          <p:cNvSpPr/>
          <p:nvPr/>
        </p:nvSpPr>
        <p:spPr>
          <a:xfrm>
            <a:off x="4175875" y="1963178"/>
            <a:ext cx="4720129" cy="1385239"/>
          </a:xfrm>
          <a:custGeom>
            <a:avLst/>
            <a:gdLst>
              <a:gd name="connsiteX0" fmla="*/ 0 w 3128211"/>
              <a:gd name="connsiteY0" fmla="*/ 1385239 h 1385239"/>
              <a:gd name="connsiteX1" fmla="*/ 1973179 w 3128211"/>
              <a:gd name="connsiteY1" fmla="*/ 18452 h 1385239"/>
              <a:gd name="connsiteX2" fmla="*/ 3128211 w 3128211"/>
              <a:gd name="connsiteY2" fmla="*/ 721096 h 138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8211" h="1385239">
                <a:moveTo>
                  <a:pt x="0" y="1385239"/>
                </a:moveTo>
                <a:cubicBezTo>
                  <a:pt x="725905" y="757190"/>
                  <a:pt x="1451811" y="129142"/>
                  <a:pt x="1973179" y="18452"/>
                </a:cubicBezTo>
                <a:cubicBezTo>
                  <a:pt x="2494547" y="-92238"/>
                  <a:pt x="2811379" y="314429"/>
                  <a:pt x="3128211" y="72109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B14C6A-DF70-4882-881C-3BB3E328231F}"/>
              </a:ext>
            </a:extLst>
          </p:cNvPr>
          <p:cNvSpPr txBox="1"/>
          <p:nvPr/>
        </p:nvSpPr>
        <p:spPr>
          <a:xfrm>
            <a:off x="4186988" y="2870316"/>
            <a:ext cx="176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 p=.85</a:t>
            </a:r>
            <a:br>
              <a:rPr lang="en-US" dirty="0"/>
            </a:br>
            <a:r>
              <a:rPr lang="en-US" dirty="0"/>
              <a:t>Vegetable p=.6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D5309B-5655-4F96-8810-80E916CBC8E1}"/>
              </a:ext>
            </a:extLst>
          </p:cNvPr>
          <p:cNvSpPr txBox="1"/>
          <p:nvPr/>
        </p:nvSpPr>
        <p:spPr>
          <a:xfrm>
            <a:off x="5211833" y="1941517"/>
            <a:ext cx="8841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Flowers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9725EB-0948-4C5D-B96F-96F6168417E5}"/>
              </a:ext>
            </a:extLst>
          </p:cNvPr>
          <p:cNvSpPr txBox="1"/>
          <p:nvPr/>
        </p:nvSpPr>
        <p:spPr>
          <a:xfrm>
            <a:off x="6930745" y="1737118"/>
            <a:ext cx="140564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Vegetables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86A949F-C6D5-47B8-AA62-6DC818FC25C8}"/>
              </a:ext>
            </a:extLst>
          </p:cNvPr>
          <p:cNvSpPr/>
          <p:nvPr/>
        </p:nvSpPr>
        <p:spPr>
          <a:xfrm>
            <a:off x="4292260" y="2945330"/>
            <a:ext cx="3273668" cy="613213"/>
          </a:xfrm>
          <a:custGeom>
            <a:avLst/>
            <a:gdLst>
              <a:gd name="connsiteX0" fmla="*/ 2233061 w 2376552"/>
              <a:gd name="connsiteY0" fmla="*/ 0 h 962506"/>
              <a:gd name="connsiteX1" fmla="*/ 2136808 w 2376552"/>
              <a:gd name="connsiteY1" fmla="*/ 837397 h 962506"/>
              <a:gd name="connsiteX2" fmla="*/ 0 w 2376552"/>
              <a:gd name="connsiteY2" fmla="*/ 943275 h 96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6552" h="962506">
                <a:moveTo>
                  <a:pt x="2233061" y="0"/>
                </a:moveTo>
                <a:cubicBezTo>
                  <a:pt x="2371023" y="340092"/>
                  <a:pt x="2508985" y="680185"/>
                  <a:pt x="2136808" y="837397"/>
                </a:cubicBezTo>
                <a:cubicBezTo>
                  <a:pt x="1764631" y="994609"/>
                  <a:pt x="882315" y="968942"/>
                  <a:pt x="0" y="94327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A1B4FFB-F94A-4438-81F0-EEAFFF66812F}"/>
              </a:ext>
            </a:extLst>
          </p:cNvPr>
          <p:cNvSpPr/>
          <p:nvPr/>
        </p:nvSpPr>
        <p:spPr>
          <a:xfrm>
            <a:off x="6668459" y="2990639"/>
            <a:ext cx="2456767" cy="1092329"/>
          </a:xfrm>
          <a:custGeom>
            <a:avLst/>
            <a:gdLst>
              <a:gd name="connsiteX0" fmla="*/ 2233061 w 2376552"/>
              <a:gd name="connsiteY0" fmla="*/ 0 h 962506"/>
              <a:gd name="connsiteX1" fmla="*/ 2136808 w 2376552"/>
              <a:gd name="connsiteY1" fmla="*/ 837397 h 962506"/>
              <a:gd name="connsiteX2" fmla="*/ 0 w 2376552"/>
              <a:gd name="connsiteY2" fmla="*/ 943275 h 96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6552" h="962506">
                <a:moveTo>
                  <a:pt x="2233061" y="0"/>
                </a:moveTo>
                <a:cubicBezTo>
                  <a:pt x="2371023" y="340092"/>
                  <a:pt x="2508985" y="680185"/>
                  <a:pt x="2136808" y="837397"/>
                </a:cubicBezTo>
                <a:cubicBezTo>
                  <a:pt x="1764631" y="994609"/>
                  <a:pt x="882315" y="968942"/>
                  <a:pt x="0" y="94327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B36793-4762-4658-BE1B-5255DD967B04}"/>
              </a:ext>
            </a:extLst>
          </p:cNvPr>
          <p:cNvSpPr txBox="1"/>
          <p:nvPr/>
        </p:nvSpPr>
        <p:spPr>
          <a:xfrm>
            <a:off x="6455662" y="3364462"/>
            <a:ext cx="177598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Sunflower p=.97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BFA6D2-15E4-4D18-9B4B-D1A77A865E5F}"/>
              </a:ext>
            </a:extLst>
          </p:cNvPr>
          <p:cNvSpPr txBox="1"/>
          <p:nvPr/>
        </p:nvSpPr>
        <p:spPr>
          <a:xfrm>
            <a:off x="8371265" y="3637145"/>
            <a:ext cx="23731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Zucchini blossom p=.04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6BD4B91-91C2-4F6D-8F2D-D7D0F4DE936E}"/>
              </a:ext>
            </a:extLst>
          </p:cNvPr>
          <p:cNvCxnSpPr/>
          <p:nvPr/>
        </p:nvCxnSpPr>
        <p:spPr>
          <a:xfrm flipH="1">
            <a:off x="2300438" y="3637145"/>
            <a:ext cx="1482290" cy="270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AF813A8-DEEA-4036-9CAC-50CAE5D87719}"/>
              </a:ext>
            </a:extLst>
          </p:cNvPr>
          <p:cNvSpPr txBox="1"/>
          <p:nvPr/>
        </p:nvSpPr>
        <p:spPr>
          <a:xfrm>
            <a:off x="2347540" y="3931316"/>
            <a:ext cx="11130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Sunflower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8020B4-0275-40F2-B739-860790D42618}"/>
              </a:ext>
            </a:extLst>
          </p:cNvPr>
          <p:cNvSpPr txBox="1"/>
          <p:nvPr/>
        </p:nvSpPr>
        <p:spPr>
          <a:xfrm>
            <a:off x="5503399" y="5823034"/>
            <a:ext cx="408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IoT Cloud Infrastructure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621C40-B3B1-469A-808F-4D10DCC1A99A}"/>
              </a:ext>
            </a:extLst>
          </p:cNvPr>
          <p:cNvSpPr txBox="1"/>
          <p:nvPr/>
        </p:nvSpPr>
        <p:spPr>
          <a:xfrm>
            <a:off x="3998542" y="3510006"/>
            <a:ext cx="258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likely a sunflower!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307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/>
      <p:bldP spid="42" grpId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08CF-42D4-4145-A536-10D9EDB9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“watch”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0628A-AD2A-4690-AF36-521F5EE75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a given Cascade server node, it will issue an upcall to user-specified code if the key(s) the user wants to watch change.</a:t>
            </a:r>
          </a:p>
          <a:p>
            <a:endParaRPr lang="en-US" dirty="0"/>
          </a:p>
          <a:p>
            <a:r>
              <a:rPr lang="en-US" dirty="0"/>
              <a:t>Cascade’s name space is best understood as a global file system namespace. The keys are the file pathnames.  </a:t>
            </a:r>
          </a:p>
          <a:p>
            <a:endParaRPr lang="en-US" dirty="0"/>
          </a:p>
          <a:p>
            <a:r>
              <a:rPr lang="en-US" dirty="0"/>
              <a:t>Watch thus is monitoring a file or directory…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AE64B3-B29E-494F-B09A-88751A09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B2A08-D7D8-434E-9C5C-B98B07CB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26762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3456E-F0FC-4A02-B516-08563E55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So… a </a:t>
            </a:r>
            <a:r>
              <a:rPr lang="en-US" dirty="0">
                <a:sym typeface="Symbol" panose="05050102010706020507" pitchFamily="18" charset="2"/>
              </a:rPr>
              <a:t> is just a program designed for parallel execution </a:t>
            </a:r>
            <a:r>
              <a:rPr lang="en-US" u="sng" dirty="0">
                <a:sym typeface="Symbol" panose="05050102010706020507" pitchFamily="18" charset="2"/>
              </a:rPr>
              <a:t>Inside</a:t>
            </a:r>
            <a:r>
              <a:rPr lang="en-US" dirty="0">
                <a:sym typeface="Symbol" panose="05050102010706020507" pitchFamily="18" charset="2"/>
              </a:rPr>
              <a:t> a key-value store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1CCB-BD21-4E66-84CD-B1B049006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86000"/>
            <a:ext cx="11087661" cy="40233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Our idea: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Cascade hosts the key-value data (or file system, like </a:t>
            </a:r>
            <a:r>
              <a:rPr lang="en-US" dirty="0" err="1"/>
              <a:t>Ceph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The user’s code is treated like a dynamically linked library.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The user creates this DLL, saves it into Cascade, then tells us</a:t>
            </a:r>
            <a:br>
              <a:rPr lang="en-US" dirty="0"/>
            </a:br>
            <a:r>
              <a:rPr lang="en-US" dirty="0"/>
              <a:t>    where to run it.  Cascade loads and launches it there.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DLLs have zero overhead, once loaded.  So now the user’s</a:t>
            </a:r>
            <a:br>
              <a:rPr lang="en-US" dirty="0"/>
            </a:br>
            <a:r>
              <a:rPr lang="en-US" dirty="0"/>
              <a:t>    logic is efficiently callable from Cascade!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And we use the </a:t>
            </a:r>
            <a:r>
              <a:rPr lang="en-US" b="1" dirty="0"/>
              <a:t>watch</a:t>
            </a:r>
            <a:r>
              <a:rPr lang="en-US" dirty="0"/>
              <a:t> feature to initiate those upcalls!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D0872-24C1-4CE9-98E5-3F06FD47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8DA09-DEB6-483E-B710-AA59033A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4431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B1BA-18F8-4E7E-8988-C0B50E21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Creating and Installing a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new </a:t>
            </a:r>
            <a:r>
              <a:rPr lang="en-US" b="1" dirty="0">
                <a:solidFill>
                  <a:srgbClr val="C00000"/>
                </a:solidFill>
                <a:sym typeface="Symbol" panose="05050102010706020507" pitchFamily="18" charset="2"/>
              </a:rPr>
              <a:t> on some Cascade Nodes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47128-F5BA-44B8-8938-6FDC543A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05CFB-4AC8-4A50-B45C-908C32B4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0B5A-5A35-48B0-823E-D947A9E33E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4938" y="2286000"/>
            <a:ext cx="10787062" cy="402272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283AAB07-A69E-462F-AD5E-25AD7E938341}"/>
              </a:ext>
            </a:extLst>
          </p:cNvPr>
          <p:cNvSpPr/>
          <p:nvPr/>
        </p:nvSpPr>
        <p:spPr>
          <a:xfrm rot="16200000">
            <a:off x="6982326" y="2546683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CD6821-1F04-43F6-BB01-25003BB8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663" y="2619479"/>
            <a:ext cx="1273117" cy="1479280"/>
          </a:xfrm>
          <a:prstGeom prst="rect">
            <a:avLst/>
          </a:prstGeom>
        </p:spPr>
      </p:pic>
      <p:sp>
        <p:nvSpPr>
          <p:cNvPr id="10" name="Flowchart: Multidocument 9">
            <a:extLst>
              <a:ext uri="{FF2B5EF4-FFF2-40B4-BE49-F238E27FC236}">
                <a16:creationId xmlns:a16="http://schemas.microsoft.com/office/drawing/2014/main" id="{04A0F980-A6E7-4F0A-A1C9-195375AB6630}"/>
              </a:ext>
            </a:extLst>
          </p:cNvPr>
          <p:cNvSpPr/>
          <p:nvPr/>
        </p:nvSpPr>
        <p:spPr>
          <a:xfrm>
            <a:off x="6637420" y="3941382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458C4A2-FB58-42B9-9485-160754E930CC}"/>
              </a:ext>
            </a:extLst>
          </p:cNvPr>
          <p:cNvSpPr/>
          <p:nvPr/>
        </p:nvSpPr>
        <p:spPr>
          <a:xfrm>
            <a:off x="7390831" y="3737810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1F1BA8-D89E-4E0F-A501-7DA811D3F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7706171" y="2855493"/>
            <a:ext cx="399160" cy="510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D96662-A85E-4F2A-8677-36C15F1BAB09}"/>
              </a:ext>
            </a:extLst>
          </p:cNvPr>
          <p:cNvSpPr txBox="1"/>
          <p:nvPr/>
        </p:nvSpPr>
        <p:spPr>
          <a:xfrm>
            <a:off x="7696263" y="3313191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GPU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FB968F-53BC-4F1F-921E-4F91BCC49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901" y="112976"/>
            <a:ext cx="2592872" cy="149961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72C99BC-0B38-4CF2-8DD9-C8A0648E992E}"/>
              </a:ext>
            </a:extLst>
          </p:cNvPr>
          <p:cNvSpPr/>
          <p:nvPr/>
        </p:nvSpPr>
        <p:spPr>
          <a:xfrm>
            <a:off x="10577146" y="281354"/>
            <a:ext cx="260187" cy="2672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1ECA133-A335-4C6C-A939-03605D8FCC71}"/>
              </a:ext>
            </a:extLst>
          </p:cNvPr>
          <p:cNvSpPr/>
          <p:nvPr/>
        </p:nvSpPr>
        <p:spPr>
          <a:xfrm>
            <a:off x="10949208" y="331295"/>
            <a:ext cx="260187" cy="2672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B664E0B-2FA8-425F-856E-CCBC4E8ED90F}"/>
              </a:ext>
            </a:extLst>
          </p:cNvPr>
          <p:cNvSpPr/>
          <p:nvPr/>
        </p:nvSpPr>
        <p:spPr>
          <a:xfrm>
            <a:off x="11101427" y="147711"/>
            <a:ext cx="260187" cy="2672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A80F8B-A777-4DF0-B2FC-224C0B8DC174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10856511" y="417987"/>
            <a:ext cx="92697" cy="469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3CFD03-E2B5-45BA-8B8B-254C5D041077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10856511" y="281354"/>
            <a:ext cx="244916" cy="119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B83DBB2-F0C6-4F8D-8A5A-21DEA9354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183493"/>
            <a:ext cx="2857500" cy="16002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BFC9568-0977-474F-A0A4-F9751F36F502}"/>
              </a:ext>
            </a:extLst>
          </p:cNvPr>
          <p:cNvSpPr txBox="1"/>
          <p:nvPr/>
        </p:nvSpPr>
        <p:spPr>
          <a:xfrm>
            <a:off x="184685" y="3919370"/>
            <a:ext cx="5418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Developer builds a new ML program, designed for parallel execution directly “in” a key-value store.  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Cascade is already running in the cloud. She tells Cascade to load this DLL.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E065A7-EA80-4384-8396-A7BED10D560C}"/>
              </a:ext>
            </a:extLst>
          </p:cNvPr>
          <p:cNvSpPr txBox="1"/>
          <p:nvPr/>
        </p:nvSpPr>
        <p:spPr>
          <a:xfrm>
            <a:off x="8360186" y="2461440"/>
            <a:ext cx="3663598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On the designated compute nodes, Cascade loads the DLL and activates it.  The DLL initializes itself and register some “watch” upcalls.</a:t>
            </a:r>
          </a:p>
          <a:p>
            <a:pPr algn="ctr"/>
            <a:endParaRPr lang="en-US" b="1" dirty="0">
              <a:solidFill>
                <a:schemeClr val="accent2"/>
              </a:solidFill>
            </a:endParaRP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Recall that a key-value store is sharded.  Each node will host a different set of keys.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B525A543-1537-4EF0-B33F-4C3946369C97}"/>
              </a:ext>
            </a:extLst>
          </p:cNvPr>
          <p:cNvSpPr/>
          <p:nvPr/>
        </p:nvSpPr>
        <p:spPr>
          <a:xfrm>
            <a:off x="4576112" y="305939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839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ylinder 20">
            <a:extLst>
              <a:ext uri="{FF2B5EF4-FFF2-40B4-BE49-F238E27FC236}">
                <a16:creationId xmlns:a16="http://schemas.microsoft.com/office/drawing/2014/main" id="{BC8E96FA-1C08-44F2-A6DC-B3866B77245C}"/>
              </a:ext>
            </a:extLst>
          </p:cNvPr>
          <p:cNvSpPr/>
          <p:nvPr/>
        </p:nvSpPr>
        <p:spPr>
          <a:xfrm rot="16200000">
            <a:off x="7224603" y="2485562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FFF0C7-53E2-4EDC-B6C9-39AE588D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940" y="2558358"/>
            <a:ext cx="1273117" cy="1479280"/>
          </a:xfrm>
          <a:prstGeom prst="rect">
            <a:avLst/>
          </a:prstGeom>
        </p:spPr>
      </p:pic>
      <p:sp>
        <p:nvSpPr>
          <p:cNvPr id="23" name="Arrow: Striped Right 22">
            <a:extLst>
              <a:ext uri="{FF2B5EF4-FFF2-40B4-BE49-F238E27FC236}">
                <a16:creationId xmlns:a16="http://schemas.microsoft.com/office/drawing/2014/main" id="{196D2B7D-EEBA-4EB4-9703-9A8A73691BAF}"/>
              </a:ext>
            </a:extLst>
          </p:cNvPr>
          <p:cNvSpPr/>
          <p:nvPr/>
        </p:nvSpPr>
        <p:spPr>
          <a:xfrm>
            <a:off x="5006784" y="2794372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D226E3BA-5754-4053-8CF8-660F3B6DA1D9}"/>
              </a:ext>
            </a:extLst>
          </p:cNvPr>
          <p:cNvSpPr/>
          <p:nvPr/>
        </p:nvSpPr>
        <p:spPr>
          <a:xfrm>
            <a:off x="6879697" y="3880261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22E3833A-F763-45E2-BE4A-DDD54EB0772E}"/>
              </a:ext>
            </a:extLst>
          </p:cNvPr>
          <p:cNvSpPr/>
          <p:nvPr/>
        </p:nvSpPr>
        <p:spPr>
          <a:xfrm>
            <a:off x="7633108" y="3676689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003848-DCFB-476B-9C92-93380635D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7948448" y="2794372"/>
            <a:ext cx="399160" cy="5107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8CAF66-233A-45E3-8349-9BBEA9678D7E}"/>
              </a:ext>
            </a:extLst>
          </p:cNvPr>
          <p:cNvSpPr txBox="1"/>
          <p:nvPr/>
        </p:nvSpPr>
        <p:spPr>
          <a:xfrm>
            <a:off x="7938540" y="3252070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GPU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0B1BA-18F8-4E7E-8988-C0B50E21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D-AI </a:t>
            </a:r>
            <a:r>
              <a:rPr lang="en-US" dirty="0" err="1"/>
              <a:t>pipelinEs</a:t>
            </a:r>
            <a:r>
              <a:rPr lang="en-US" dirty="0"/>
              <a:t> will be common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0B5A-5A35-48B0-823E-D947A9E33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of these lambda stages potentially runs on a pool of machines.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47128-F5BA-44B8-8938-6FDC543A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05CFB-4AC8-4A50-B45C-908C32B4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283AAB07-A69E-462F-AD5E-25AD7E938341}"/>
              </a:ext>
            </a:extLst>
          </p:cNvPr>
          <p:cNvSpPr/>
          <p:nvPr/>
        </p:nvSpPr>
        <p:spPr>
          <a:xfrm rot="16200000">
            <a:off x="2779294" y="2995862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CD6821-1F04-43F6-BB01-25003BB8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31" y="3068658"/>
            <a:ext cx="1273117" cy="1479280"/>
          </a:xfrm>
          <a:prstGeom prst="rect">
            <a:avLst/>
          </a:prstGeom>
        </p:spPr>
      </p:pic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561A396A-7BD5-411B-BF67-9D7F4A634BDA}"/>
              </a:ext>
            </a:extLst>
          </p:cNvPr>
          <p:cNvSpPr/>
          <p:nvPr/>
        </p:nvSpPr>
        <p:spPr>
          <a:xfrm>
            <a:off x="561475" y="3304672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Input event</a:t>
            </a:r>
          </a:p>
        </p:txBody>
      </p:sp>
      <p:sp>
        <p:nvSpPr>
          <p:cNvPr id="10" name="Flowchart: Multidocument 9">
            <a:extLst>
              <a:ext uri="{FF2B5EF4-FFF2-40B4-BE49-F238E27FC236}">
                <a16:creationId xmlns:a16="http://schemas.microsoft.com/office/drawing/2014/main" id="{04A0F980-A6E7-4F0A-A1C9-195375AB6630}"/>
              </a:ext>
            </a:extLst>
          </p:cNvPr>
          <p:cNvSpPr/>
          <p:nvPr/>
        </p:nvSpPr>
        <p:spPr>
          <a:xfrm>
            <a:off x="2434388" y="4390561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458C4A2-FB58-42B9-9485-160754E930CC}"/>
              </a:ext>
            </a:extLst>
          </p:cNvPr>
          <p:cNvSpPr/>
          <p:nvPr/>
        </p:nvSpPr>
        <p:spPr>
          <a:xfrm>
            <a:off x="3187799" y="4186989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1F1BA8-D89E-4E0F-A501-7DA811D3F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3503139" y="3304672"/>
            <a:ext cx="399160" cy="510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D96662-A85E-4F2A-8677-36C15F1BAB09}"/>
              </a:ext>
            </a:extLst>
          </p:cNvPr>
          <p:cNvSpPr txBox="1"/>
          <p:nvPr/>
        </p:nvSpPr>
        <p:spPr>
          <a:xfrm>
            <a:off x="3493231" y="3762370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GPU</a:t>
            </a:r>
          </a:p>
        </p:txBody>
      </p:sp>
      <p:sp>
        <p:nvSpPr>
          <p:cNvPr id="14" name="Cylinder 13">
            <a:extLst>
              <a:ext uri="{FF2B5EF4-FFF2-40B4-BE49-F238E27FC236}">
                <a16:creationId xmlns:a16="http://schemas.microsoft.com/office/drawing/2014/main" id="{EBAFB5F1-6D01-484C-8AA6-208ED4E2E56B}"/>
              </a:ext>
            </a:extLst>
          </p:cNvPr>
          <p:cNvSpPr/>
          <p:nvPr/>
        </p:nvSpPr>
        <p:spPr>
          <a:xfrm rot="16200000">
            <a:off x="6558859" y="2838485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359A1F-E108-49C6-9EAF-5DBD89F9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196" y="2911281"/>
            <a:ext cx="1273117" cy="1479280"/>
          </a:xfrm>
          <a:prstGeom prst="rect">
            <a:avLst/>
          </a:prstGeom>
        </p:spPr>
      </p:pic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E98B9C4A-F497-4EFC-A876-9DBF7B324F10}"/>
              </a:ext>
            </a:extLst>
          </p:cNvPr>
          <p:cNvSpPr/>
          <p:nvPr/>
        </p:nvSpPr>
        <p:spPr>
          <a:xfrm>
            <a:off x="4341040" y="3147295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17" name="Flowchart: Multidocument 16">
            <a:extLst>
              <a:ext uri="{FF2B5EF4-FFF2-40B4-BE49-F238E27FC236}">
                <a16:creationId xmlns:a16="http://schemas.microsoft.com/office/drawing/2014/main" id="{DC8D8F51-5560-4137-A7E6-D38B1401B47D}"/>
              </a:ext>
            </a:extLst>
          </p:cNvPr>
          <p:cNvSpPr/>
          <p:nvPr/>
        </p:nvSpPr>
        <p:spPr>
          <a:xfrm>
            <a:off x="6213953" y="4233184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3D6081E6-C7A7-41DD-8C48-320AAD41FB06}"/>
              </a:ext>
            </a:extLst>
          </p:cNvPr>
          <p:cNvSpPr/>
          <p:nvPr/>
        </p:nvSpPr>
        <p:spPr>
          <a:xfrm>
            <a:off x="6967364" y="4029612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A9FFAF-3710-436B-A983-909FFE951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7282704" y="3147295"/>
            <a:ext cx="399160" cy="5107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4EE558-1973-4476-AA59-6A4C90CBC700}"/>
              </a:ext>
            </a:extLst>
          </p:cNvPr>
          <p:cNvSpPr txBox="1"/>
          <p:nvPr/>
        </p:nvSpPr>
        <p:spPr>
          <a:xfrm>
            <a:off x="7272796" y="3604993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GPU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FB968F-53BC-4F1F-921E-4F91BCC49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901" y="112976"/>
            <a:ext cx="2592872" cy="149961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72C99BC-0B38-4CF2-8DD9-C8A0648E992E}"/>
              </a:ext>
            </a:extLst>
          </p:cNvPr>
          <p:cNvSpPr/>
          <p:nvPr/>
        </p:nvSpPr>
        <p:spPr>
          <a:xfrm>
            <a:off x="10577146" y="281354"/>
            <a:ext cx="260187" cy="2672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1ECA133-A335-4C6C-A939-03605D8FCC71}"/>
              </a:ext>
            </a:extLst>
          </p:cNvPr>
          <p:cNvSpPr/>
          <p:nvPr/>
        </p:nvSpPr>
        <p:spPr>
          <a:xfrm>
            <a:off x="10949208" y="331295"/>
            <a:ext cx="260187" cy="2672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B664E0B-2FA8-425F-856E-CCBC4E8ED90F}"/>
              </a:ext>
            </a:extLst>
          </p:cNvPr>
          <p:cNvSpPr/>
          <p:nvPr/>
        </p:nvSpPr>
        <p:spPr>
          <a:xfrm>
            <a:off x="11101427" y="147711"/>
            <a:ext cx="260187" cy="2672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A80F8B-A777-4DF0-B2FC-224C0B8DC174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10856511" y="417987"/>
            <a:ext cx="92697" cy="469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3CFD03-E2B5-45BA-8B8B-254C5D041077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10856511" y="281354"/>
            <a:ext cx="244916" cy="119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9BB2853C-C75A-49B2-8FFF-7E0FB6277967}"/>
              </a:ext>
            </a:extLst>
          </p:cNvPr>
          <p:cNvSpPr/>
          <p:nvPr/>
        </p:nvSpPr>
        <p:spPr>
          <a:xfrm>
            <a:off x="158262" y="2189053"/>
            <a:ext cx="3418408" cy="671852"/>
          </a:xfrm>
          <a:prstGeom prst="wedgeRectCallout">
            <a:avLst>
              <a:gd name="adj1" fmla="val 87222"/>
              <a:gd name="adj2" fmla="val 12701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One way to trigger a lambda is with a (</a:t>
            </a:r>
            <a:r>
              <a:rPr lang="en-US" b="1" dirty="0" err="1">
                <a:solidFill>
                  <a:srgbClr val="C00000"/>
                </a:solidFill>
              </a:rPr>
              <a:t>key,value</a:t>
            </a:r>
            <a:r>
              <a:rPr lang="en-US" b="1" dirty="0">
                <a:solidFill>
                  <a:srgbClr val="C00000"/>
                </a:solidFill>
              </a:rPr>
              <a:t>) put.</a:t>
            </a: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84C0FABE-2541-4CBB-8766-69FBFD711B81}"/>
              </a:ext>
            </a:extLst>
          </p:cNvPr>
          <p:cNvSpPr/>
          <p:nvPr/>
        </p:nvSpPr>
        <p:spPr>
          <a:xfrm>
            <a:off x="553370" y="3144304"/>
            <a:ext cx="3589208" cy="811574"/>
          </a:xfrm>
          <a:prstGeom prst="wedgeRectCallout">
            <a:avLst>
              <a:gd name="adj1" fmla="val 105455"/>
              <a:gd name="adj2" fmla="val 9670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Many lambdas depend on persistent objects, fetched with get</a:t>
            </a:r>
          </a:p>
        </p:txBody>
      </p:sp>
    </p:spTree>
    <p:extLst>
      <p:ext uri="{BB962C8B-B14F-4D97-AF65-F5344CB8AC3E}">
        <p14:creationId xmlns:p14="http://schemas.microsoft.com/office/powerpoint/2010/main" val="252657457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20" grpId="0"/>
      <p:bldP spid="7" grpId="0" animBg="1"/>
      <p:bldP spid="29" grpId="0" animBg="1"/>
      <p:bldP spid="30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2296B-04ED-4A81-85E1-086692FC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>
                <a:sym typeface="Symbol" panose="05050102010706020507" pitchFamily="18" charset="2"/>
              </a:rPr>
              <a:t> represents a distinct ML element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9A89-B036-4273-A23B-74B3489BE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895156" cy="4023360"/>
          </a:xfrm>
        </p:spPr>
        <p:txBody>
          <a:bodyPr>
            <a:normAutofit/>
          </a:bodyPr>
          <a:lstStyle/>
          <a:p>
            <a:r>
              <a:rPr lang="en-US" dirty="0"/>
              <a:t>Many are parallel: Single </a:t>
            </a:r>
            <a:r>
              <a:rPr lang="en-US" dirty="0">
                <a:sym typeface="Symbol" panose="05050102010706020507" pitchFamily="18" charset="2"/>
              </a:rPr>
              <a:t> may run on a pool of compute nodes.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Thus, to build a D-AI we build pipelines linking parallel tasks.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b="1" dirty="0">
                <a:sym typeface="Symbol" panose="05050102010706020507" pitchFamily="18" charset="2"/>
              </a:rPr>
              <a:t>Today’s cloud platforms have limited support for this model, lack the real-time and consistency guarantees needed for IoT.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918FA-32EC-4C95-810E-28AD8EA7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0521F-2863-4BB9-93EC-45604503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61612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DAC2C7-F9AC-4741-8BC0-84F45024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Anything, anywhere, any 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6C2511-E736-4F07-9A98-EF56D1265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permissions, any code can access any object, or the associated time-series if the object is a persisted history.</a:t>
            </a:r>
          </a:p>
          <a:p>
            <a:endParaRPr lang="en-US" dirty="0"/>
          </a:p>
          <a:p>
            <a:r>
              <a:rPr lang="en-US" dirty="0"/>
              <a:t>Obviously, performance is best if we can minimize data movement and compute instantly when new events occur.</a:t>
            </a:r>
          </a:p>
          <a:p>
            <a:endParaRPr lang="en-US" dirty="0"/>
          </a:p>
          <a:p>
            <a:r>
              <a:rPr lang="en-US" dirty="0"/>
              <a:t>This all yields a sophisticated programming model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79B6B2-63CD-4B6C-A996-2B4D3D882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4862E-2FB5-4D79-A211-A840D137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54404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AF3DC5-934D-475C-A16A-FE3D5E28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</a:t>
            </a:r>
            <a:r>
              <a:rPr lang="en-US" dirty="0">
                <a:sym typeface="Symbol" panose="05050102010706020507" pitchFamily="18" charset="2"/>
              </a:rPr>
              <a:t></a:t>
            </a:r>
            <a:r>
              <a:rPr lang="en-US" sz="3200" dirty="0">
                <a:sym typeface="Symbol" panose="05050102010706020507" pitchFamily="18" charset="2"/>
              </a:rPr>
              <a:t>s</a:t>
            </a:r>
            <a:r>
              <a:rPr lang="en-US" dirty="0"/>
              <a:t> execute in </a:t>
            </a:r>
            <a:r>
              <a:rPr lang="en-US" u="sng" dirty="0"/>
              <a:t>consistent cuts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00422E-9F21-4CBF-95E8-95CF5B8CB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Recall: Cascade has a built-in temporal indexing feature.  Suppose our distributed AI is triggered by event </a:t>
            </a:r>
            <a:r>
              <a:rPr lang="en-US" dirty="0">
                <a:sym typeface="Symbol" panose="05050102010706020507" pitchFamily="18" charset="2"/>
              </a:rPr>
              <a:t> at time .</a:t>
            </a:r>
          </a:p>
          <a:p>
            <a:endParaRPr lang="en-US" dirty="0"/>
          </a:p>
          <a:p>
            <a:r>
              <a:rPr lang="en-US" dirty="0"/>
              <a:t>We run all the lambdas triggered by </a:t>
            </a:r>
            <a:r>
              <a:rPr lang="en-US" dirty="0">
                <a:sym typeface="Symbol" panose="05050102010706020507" pitchFamily="18" charset="2"/>
              </a:rPr>
              <a:t>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along a consistent cut “optimally close” to time  (and selected deterministically).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Effect: The lambda won’t see platform-induced inconsistencies.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990ABD-82DF-45A5-AF3E-247DF1EB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74CC1-B84B-45F9-96BE-052303D2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83005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418526"/>
            <a:ext cx="11104140" cy="149961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Visualization of Cascade consistency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1701764"/>
            <a:ext cx="3991070" cy="3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668404"/>
            <a:ext cx="4017056" cy="401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52" y="1642200"/>
            <a:ext cx="4024648" cy="4024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6677" y="1335024"/>
            <a:ext cx="1078687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 HDFS                              Cascade using Consistent         Cascade With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                                 cuts but trusting Server clocks     SENSOR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686" y="5598695"/>
            <a:ext cx="11742852" cy="111511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Cascade consistent cuts + GPS-timestamped sensor data result in clean</a:t>
            </a:r>
            <a:br>
              <a:rPr lang="en-US" sz="2800" dirty="0"/>
            </a:br>
            <a:r>
              <a:rPr lang="en-US" sz="2800" dirty="0"/>
              <a:t>input to the D-AI algorithm (in this case, a simple visualization)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49274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C5DF5-DA83-442D-A821-6DB320B39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conceptual insight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A1A1-810E-40F6-8DA7-D9CB41DF3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event may trigger many lambdas.   </a:t>
            </a:r>
          </a:p>
          <a:p>
            <a:endParaRPr lang="en-US" dirty="0"/>
          </a:p>
          <a:p>
            <a:r>
              <a:rPr lang="en-US" dirty="0"/>
              <a:t>These lambdas may need to run on multiple nodes… yet will share the same temporal index (</a:t>
            </a:r>
            <a:r>
              <a:rPr lang="en-US" dirty="0">
                <a:sym typeface="Symbol" panose="05050102010706020507" pitchFamily="18" charset="2"/>
              </a:rPr>
              <a:t> </a:t>
            </a:r>
            <a:r>
              <a:rPr lang="en-US" dirty="0"/>
              <a:t>from the trigger event </a:t>
            </a:r>
            <a:r>
              <a:rPr lang="en-US" dirty="0">
                <a:sym typeface="Symbol" panose="05050102010706020507" pitchFamily="18" charset="2"/>
              </a:rPr>
              <a:t>)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i="1" dirty="0"/>
              <a:t>A Cascade query always sees a “consistent state snapshot.”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2483D-C24E-4029-B535-5E082CE7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47431-5355-45B0-92B2-916A3081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32022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7A07-4AB7-4D4C-A1B6-B2F16ABE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consistency Model</a:t>
            </a:r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730CE4A2-3A1D-4C34-B2CA-702D32A7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 dirty="0">
                <a:sym typeface="Symbol" panose="05050102010706020507" pitchFamily="18" charset="2"/>
              </a:rPr>
              <a:t>clock</a:t>
            </a:r>
            <a:r>
              <a:rPr lang="en-US" dirty="0">
                <a:sym typeface="Symbol" panose="05050102010706020507" pitchFamily="18" charset="2"/>
              </a:rPr>
              <a:t>. </a:t>
            </a:r>
          </a:p>
          <a:p>
            <a:r>
              <a:rPr lang="en-US" dirty="0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1015C-6112-4C82-9804-E75E4E79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D2121-50C5-4064-9D4F-E751FCAD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44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19518-3615-484F-8447-8550D341A2A3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01D723-822F-44DA-AFBF-9643CE331246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B1F597-3438-4CBD-8BCC-7E04B9E606CE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C34575-49CF-4B70-8A90-0B4C6F230688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4A595E-159B-4DEF-A0A8-EEC2D07A4C23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F999F1-23A0-453C-B6E6-D9FD0261F6B4}"/>
              </a:ext>
            </a:extLst>
          </p:cNvPr>
          <p:cNvGrpSpPr/>
          <p:nvPr/>
        </p:nvGrpSpPr>
        <p:grpSpPr>
          <a:xfrm>
            <a:off x="7143309" y="2199349"/>
            <a:ext cx="3620450" cy="1083022"/>
            <a:chOff x="-2055684" y="2359831"/>
            <a:chExt cx="3620450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CDD7E87-9568-40B8-854C-66D8FB7F6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6CD80B-5201-4362-8562-79A2D6357239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572549-BAFA-47C3-AAE5-2EE6B82B9A7D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ED37E1-C2AF-4866-B87A-2B2FDEC6D50D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60C8E9-DF5F-4872-9668-93A41C0A6387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B77F6-8356-4387-AEF4-2283DE36932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Put(</a:t>
              </a:r>
              <a:r>
                <a:rPr lang="en-US" b="1" dirty="0" err="1">
                  <a:solidFill>
                    <a:srgbClr val="C00000"/>
                  </a:solidFill>
                </a:rPr>
                <a:t>k,v</a:t>
              </a:r>
              <a:r>
                <a:rPr lang="en-US" b="1" dirty="0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7A29750-D584-4EF3-AF5B-780FB1D86FD5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9F6100-F379-4752-A51E-41BDA1CF4E6C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D29309-BD03-4108-B1EC-0ADF84B81F3A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F7F083-3B32-4CD5-9239-E1CFD956448B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84E0EBF-592D-489B-8EC4-4095D3702BB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C8297BE-8420-4C42-961D-88AE85F9EF60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A9A865-CA20-4511-8ED9-B9400BCADF69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2AB2CBB-BE1F-461E-BDD4-30523A5FCF1F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7F423ED-D2A5-41B4-98E6-4AC5D4DFBA50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(, ) </a:t>
            </a: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A2F9D3E-4651-4890-A6E8-A68A8CFC47FA}"/>
              </a:ext>
            </a:extLst>
          </p:cNvPr>
          <p:cNvPicPr/>
          <p:nvPr/>
        </p:nvPicPr>
        <p:blipFill>
          <a:blip r:embed="rId2"/>
          <a:stretch/>
        </p:blipFill>
        <p:spPr>
          <a:xfrm flipH="1">
            <a:off x="1512523" y="2475097"/>
            <a:ext cx="663529" cy="663529"/>
          </a:xfrm>
          <a:prstGeom prst="rect">
            <a:avLst/>
          </a:prstGeom>
          <a:ln w="0">
            <a:noFill/>
          </a:ln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133A3F-AF77-4078-B640-8DF4B26949D4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22A821-1264-4DFA-8713-9714FC5810D4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AA9E35D-5F3F-465B-AC52-BC5FD99868E9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AD67A1A-EFB6-4903-8BC8-F32CDBDF547F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428487-AAC2-4C71-8BAE-42709741F99F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DD79D2-17DE-442A-BB74-E3F2F10C22BA}"/>
              </a:ext>
            </a:extLst>
          </p:cNvPr>
          <p:cNvSpPr txBox="1"/>
          <p:nvPr/>
        </p:nvSpPr>
        <p:spPr>
          <a:xfrm>
            <a:off x="4486939" y="31547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804926-D519-4284-81CF-C136EB417369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Each Cascade shard has its own </a:t>
            </a:r>
            <a:r>
              <a:rPr lang="en-US" i="1" dirty="0" err="1"/>
              <a:t>Paxos</a:t>
            </a:r>
            <a:r>
              <a:rPr lang="en-US" i="1" dirty="0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43C9251-2206-4B24-8822-95E1726EAE6D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Each </a:t>
            </a: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00" name="Graphic 99" descr="Cow with solid fill">
            <a:extLst>
              <a:ext uri="{FF2B5EF4-FFF2-40B4-BE49-F238E27FC236}">
                <a16:creationId xmlns:a16="http://schemas.microsoft.com/office/drawing/2014/main" id="{2C1E3E53-0354-436C-8FB6-BB3721517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683" y="2849114"/>
            <a:ext cx="555437" cy="555437"/>
          </a:xfrm>
          <a:prstGeom prst="rect">
            <a:avLst/>
          </a:prstGeom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33E6609-6AEE-482F-AB58-35F0D1F16FA4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CA80754-0D4F-493E-A2A2-F51B6AB15945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96BF93-3DD3-460F-BE20-955879EB1E3A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B4DCE94-DEAC-45A7-8222-EF6CB712EC6B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88CC6D-229F-4F62-A51A-037852C5A871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E230CA3-0E97-4B5B-B5E6-105A78909D74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F18311C-7F21-4964-BE03-2E4E30644EC9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044614-0959-4616-9FFF-AC369B5E62B5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3299337-7780-486A-84F7-C43B84BBE692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8927CBE-9E6F-4ED2-9D48-C080390C2E31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B987F93-9802-4B19-BB41-02BD6A992004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0498761-0E95-4B84-B53E-E60578B31F16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904075F1-2FF3-479E-95BD-83ECCA930FEC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3DC7997B-CA9D-489D-9CB2-863E8173809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604E39CF-708D-4873-A6BA-BFE3641C132A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63DC23BC-C31A-4EFC-B3EB-DC03DFC3CEF2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92E586F6-0789-4377-AB37-0B2CC0FBBC99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055146C5-D895-4D06-8E77-C7DE80C6DEE2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867CDDBA-040A-406C-A360-B61A3A5DDB90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B303FDE3-1865-4884-A634-7C7DAB407C4D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420EEB5-8EF1-479A-89E8-738CCB082187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6A0D8ED1-CA93-4ABE-9E5E-9DD37F39E3EE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ADAFB680-5871-4E1F-B8C0-7FDC5AD8288C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C22A0E76-0961-44A7-ABAF-347825E59FE9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005339-0F3E-4CC5-B05A-729395C8AE58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6913A6-8C1D-4667-BA32-66414A45B651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CEB19E-1164-446D-9B7D-DFA00ADB55D2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7C40B0-D4F8-4792-B287-95FB49B974D9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6A404B-F418-498E-865C-3CB8D6482FC5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33AC3-E0FB-47D5-B85A-92CD1D2BD3C0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845C8C1-5684-4C05-AA55-46794C67C294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C062B-5731-456C-84CB-DDC7BA2608CE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B26DE4-BF7C-41E3-AAC6-9D50FB903A0C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3FEA673-090C-443C-952F-839FE428456E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34CC9-4561-4BE2-99FF-03ECAC652DA4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B31E4F-212C-42AA-8805-BFEB3F36397E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4C9A78-5748-47FD-A5F3-863E9603B373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9652D-A9DF-46A5-B007-8DC4EDB66CEE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1B93A1-9DD9-40AF-A625-D7E7E2C1549F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5E25881-36BB-46AF-8D2D-99F772A96ACC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201016-43EA-4395-ACD2-8B960E540A0D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3F15F3-6CEA-42B2-89A7-267943DE9142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9D5805-770B-4684-96D2-E98E293BFB40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AEC3AF-D6EB-401F-B0E5-B0E629EC168F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70A33E-F03E-4C46-B67D-BB9CC8956227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17D8F0-777D-4284-926D-B0927930D9B5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7A66F2-E7A6-4416-92A4-1BE2435CD875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4103C4-6B06-42D0-AAFD-0A85A813D7C3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1A1B29-D843-435B-A1D6-41D7D4B1E58B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C9B5F9-486E-47C9-A996-DB2E38A744F5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491693-8D51-4F85-84C0-2BBC32A87367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1CC328-B2A1-47D9-B38D-7F1DDEF43626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C3FC58-D0BA-450F-9C58-FC60AA4A8C4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3284C1A-A806-4416-A455-A2560C5041B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65233D8-61D5-44E1-B607-892BC377AFD3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11D207-118F-4FC4-9878-168E3E0A0C2A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1656F3-34AF-487A-AEBA-1A8BD683AC31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ACDDDB-8D1B-4406-8923-63BDC903604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0703CD-17EA-4DDE-A997-764A42D43B98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4EE2EE1-73CA-4FAE-AA7F-CB544DC0CE03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0716860-B6D4-4FE3-8A4A-92F003D6732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BDBFF45-8309-4F33-930E-6F2AE881AA05}"/>
              </a:ext>
            </a:extLst>
          </p:cNvPr>
          <p:cNvSpPr txBox="1"/>
          <p:nvPr/>
        </p:nvSpPr>
        <p:spPr>
          <a:xfrm>
            <a:off x="6905904" y="342225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F00C696-2CE8-472A-96BB-9CBF66487241}"/>
              </a:ext>
            </a:extLst>
          </p:cNvPr>
          <p:cNvSpPr txBox="1"/>
          <p:nvPr/>
        </p:nvSpPr>
        <p:spPr>
          <a:xfrm>
            <a:off x="6071656" y="36698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9E3CD31-351B-4117-9426-0189881A3623}"/>
              </a:ext>
            </a:extLst>
          </p:cNvPr>
          <p:cNvSpPr txBox="1"/>
          <p:nvPr/>
        </p:nvSpPr>
        <p:spPr>
          <a:xfrm>
            <a:off x="8487771" y="343283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453DF5-DA96-4467-861D-E67A584A7A1D}"/>
              </a:ext>
            </a:extLst>
          </p:cNvPr>
          <p:cNvGrpSpPr/>
          <p:nvPr/>
        </p:nvGrpSpPr>
        <p:grpSpPr>
          <a:xfrm>
            <a:off x="8749769" y="1814338"/>
            <a:ext cx="1785987" cy="1238609"/>
            <a:chOff x="-221221" y="2359831"/>
            <a:chExt cx="1785987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5A9E9B3-F590-485D-BB3B-82D8AB7883E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3FD28E1-14F0-4FB6-A5C1-384EC012AA3A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D9F2BD6-5CC7-4F7E-8DBA-A208D7CB0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CFBBC2-C574-41E3-AC8D-7946BD6BD436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9419B8E-6988-482D-93A5-89848E7F4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5009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1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uiExpand="1" build="p"/>
      <p:bldP spid="76" grpId="0"/>
      <p:bldP spid="80" grpId="0" animBg="1"/>
      <p:bldP spid="83" grpId="0"/>
      <p:bldP spid="84" grpId="0"/>
      <p:bldP spid="86" grpId="0"/>
      <p:bldP spid="93" grpId="0"/>
      <p:bldP spid="89" grpId="0"/>
      <p:bldP spid="90" grpId="0"/>
      <p:bldP spid="9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7A07-4AB7-4D4C-A1B6-B2F16ABE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consistency Model</a:t>
            </a:r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730CE4A2-3A1D-4C34-B2CA-702D32A7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 dirty="0">
                <a:sym typeface="Symbol" panose="05050102010706020507" pitchFamily="18" charset="2"/>
              </a:rPr>
              <a:t>clock</a:t>
            </a:r>
            <a:r>
              <a:rPr lang="en-US" dirty="0">
                <a:sym typeface="Symbol" panose="05050102010706020507" pitchFamily="18" charset="2"/>
              </a:rPr>
              <a:t>. </a:t>
            </a:r>
          </a:p>
          <a:p>
            <a:r>
              <a:rPr lang="en-US" dirty="0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1015C-6112-4C82-9804-E75E4E79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0654" y="6470704"/>
            <a:ext cx="5901459" cy="274320"/>
          </a:xfrm>
        </p:spPr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D2121-50C5-4064-9D4F-E751FCAD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19518-3615-484F-8447-8550D341A2A3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01D723-822F-44DA-AFBF-9643CE331246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B1F597-3438-4CBD-8BCC-7E04B9E606CE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C34575-49CF-4B70-8A90-0B4C6F230688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4A595E-159B-4DEF-A0A8-EEC2D07A4C23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F999F1-23A0-453C-B6E6-D9FD0261F6B4}"/>
              </a:ext>
            </a:extLst>
          </p:cNvPr>
          <p:cNvGrpSpPr/>
          <p:nvPr/>
        </p:nvGrpSpPr>
        <p:grpSpPr>
          <a:xfrm>
            <a:off x="7143309" y="2199349"/>
            <a:ext cx="3620450" cy="1083022"/>
            <a:chOff x="-2055684" y="2359831"/>
            <a:chExt cx="3620450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CDD7E87-9568-40B8-854C-66D8FB7F6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6CD80B-5201-4362-8562-79A2D6357239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572549-BAFA-47C3-AAE5-2EE6B82B9A7D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ED37E1-C2AF-4866-B87A-2B2FDEC6D50D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60C8E9-DF5F-4872-9668-93A41C0A6387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B77F6-8356-4387-AEF4-2283DE36932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Put(</a:t>
              </a:r>
              <a:r>
                <a:rPr lang="en-US" b="1" dirty="0" err="1">
                  <a:solidFill>
                    <a:srgbClr val="C00000"/>
                  </a:solidFill>
                </a:rPr>
                <a:t>k,v</a:t>
              </a:r>
              <a:r>
                <a:rPr lang="en-US" b="1" dirty="0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7A29750-D584-4EF3-AF5B-780FB1D86FD5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9F6100-F379-4752-A51E-41BDA1CF4E6C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D29309-BD03-4108-B1EC-0ADF84B81F3A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F7F083-3B32-4CD5-9239-E1CFD956448B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84E0EBF-592D-489B-8EC4-4095D3702BB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C8297BE-8420-4C42-961D-88AE85F9EF60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A9A865-CA20-4511-8ED9-B9400BCADF69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2AB2CBB-BE1F-461E-BDD4-30523A5FCF1F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7F423ED-D2A5-41B4-98E6-4AC5D4DFBA50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(, ) </a:t>
            </a: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A2F9D3E-4651-4890-A6E8-A68A8CFC47FA}"/>
              </a:ext>
            </a:extLst>
          </p:cNvPr>
          <p:cNvPicPr/>
          <p:nvPr/>
        </p:nvPicPr>
        <p:blipFill>
          <a:blip r:embed="rId2"/>
          <a:stretch/>
        </p:blipFill>
        <p:spPr>
          <a:xfrm flipH="1">
            <a:off x="1512523" y="2475097"/>
            <a:ext cx="663529" cy="663529"/>
          </a:xfrm>
          <a:prstGeom prst="rect">
            <a:avLst/>
          </a:prstGeom>
          <a:ln w="0">
            <a:noFill/>
          </a:ln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133A3F-AF77-4078-B640-8DF4B26949D4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22A821-1264-4DFA-8713-9714FC5810D4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AA9E35D-5F3F-465B-AC52-BC5FD99868E9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AD67A1A-EFB6-4903-8BC8-F32CDBDF547F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428487-AAC2-4C71-8BAE-42709741F99F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DD79D2-17DE-442A-BB74-E3F2F10C22BA}"/>
              </a:ext>
            </a:extLst>
          </p:cNvPr>
          <p:cNvSpPr txBox="1"/>
          <p:nvPr/>
        </p:nvSpPr>
        <p:spPr>
          <a:xfrm>
            <a:off x="4486939" y="31547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804926-D519-4284-81CF-C136EB417369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Each Cascade shard has its own </a:t>
            </a:r>
            <a:r>
              <a:rPr lang="en-US" i="1" dirty="0" err="1"/>
              <a:t>Paxos</a:t>
            </a:r>
            <a:r>
              <a:rPr lang="en-US" i="1" dirty="0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43C9251-2206-4B24-8822-95E1726EAE6D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Each </a:t>
            </a: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00" name="Graphic 99" descr="Cow with solid fill">
            <a:extLst>
              <a:ext uri="{FF2B5EF4-FFF2-40B4-BE49-F238E27FC236}">
                <a16:creationId xmlns:a16="http://schemas.microsoft.com/office/drawing/2014/main" id="{2C1E3E53-0354-436C-8FB6-BB3721517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683" y="2849114"/>
            <a:ext cx="555437" cy="555437"/>
          </a:xfrm>
          <a:prstGeom prst="rect">
            <a:avLst/>
          </a:prstGeom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33E6609-6AEE-482F-AB58-35F0D1F16FA4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CA80754-0D4F-493E-A2A2-F51B6AB15945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96BF93-3DD3-460F-BE20-955879EB1E3A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B4DCE94-DEAC-45A7-8222-EF6CB712EC6B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88CC6D-229F-4F62-A51A-037852C5A871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E230CA3-0E97-4B5B-B5E6-105A78909D74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F18311C-7F21-4964-BE03-2E4E30644EC9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044614-0959-4616-9FFF-AC369B5E62B5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3299337-7780-486A-84F7-C43B84BBE692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8927CBE-9E6F-4ED2-9D48-C080390C2E31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B987F93-9802-4B19-BB41-02BD6A992004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0498761-0E95-4B84-B53E-E60578B31F16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904075F1-2FF3-479E-95BD-83ECCA930FEC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3DC7997B-CA9D-489D-9CB2-863E8173809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604E39CF-708D-4873-A6BA-BFE3641C132A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63DC23BC-C31A-4EFC-B3EB-DC03DFC3CEF2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92E586F6-0789-4377-AB37-0B2CC0FBBC99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055146C5-D895-4D06-8E77-C7DE80C6DEE2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867CDDBA-040A-406C-A360-B61A3A5DDB90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B303FDE3-1865-4884-A634-7C7DAB407C4D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420EEB5-8EF1-479A-89E8-738CCB082187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6A0D8ED1-CA93-4ABE-9E5E-9DD37F39E3EE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ADAFB680-5871-4E1F-B8C0-7FDC5AD8288C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C22A0E76-0961-44A7-ABAF-347825E59FE9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005339-0F3E-4CC5-B05A-729395C8AE58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6913A6-8C1D-4667-BA32-66414A45B651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CEB19E-1164-446D-9B7D-DFA00ADB55D2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7C40B0-D4F8-4792-B287-95FB49B974D9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6A404B-F418-498E-865C-3CB8D6482FC5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33AC3-E0FB-47D5-B85A-92CD1D2BD3C0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845C8C1-5684-4C05-AA55-46794C67C294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C062B-5731-456C-84CB-DDC7BA2608CE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B26DE4-BF7C-41E3-AAC6-9D50FB903A0C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3FEA673-090C-443C-952F-839FE428456E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34CC9-4561-4BE2-99FF-03ECAC652DA4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B31E4F-212C-42AA-8805-BFEB3F36397E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4C9A78-5748-47FD-A5F3-863E9603B373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9652D-A9DF-46A5-B007-8DC4EDB66CEE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1B93A1-9DD9-40AF-A625-D7E7E2C1549F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5E25881-36BB-46AF-8D2D-99F772A96ACC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201016-43EA-4395-ACD2-8B960E540A0D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3F15F3-6CEA-42B2-89A7-267943DE9142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9D5805-770B-4684-96D2-E98E293BFB40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AEC3AF-D6EB-401F-B0E5-B0E629EC168F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70A33E-F03E-4C46-B67D-BB9CC8956227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17D8F0-777D-4284-926D-B0927930D9B5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7A66F2-E7A6-4416-92A4-1BE2435CD875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4103C4-6B06-42D0-AAFD-0A85A813D7C3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1A1B29-D843-435B-A1D6-41D7D4B1E58B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C9B5F9-486E-47C9-A996-DB2E38A744F5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491693-8D51-4F85-84C0-2BBC32A87367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1CC328-B2A1-47D9-B38D-7F1DDEF43626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C3FC58-D0BA-450F-9C58-FC60AA4A8C4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3284C1A-A806-4416-A455-A2560C5041B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65233D8-61D5-44E1-B607-892BC377AFD3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11D207-118F-4FC4-9878-168E3E0A0C2A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1656F3-34AF-487A-AEBA-1A8BD683AC31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ACDDDB-8D1B-4406-8923-63BDC903604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0703CD-17EA-4DDE-A997-764A42D43B98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4EE2EE1-73CA-4FAE-AA7F-CB544DC0CE03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0716860-B6D4-4FE3-8A4A-92F003D6732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BDBFF45-8309-4F33-930E-6F2AE881AA05}"/>
              </a:ext>
            </a:extLst>
          </p:cNvPr>
          <p:cNvSpPr txBox="1"/>
          <p:nvPr/>
        </p:nvSpPr>
        <p:spPr>
          <a:xfrm>
            <a:off x="6905904" y="342225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F00C696-2CE8-472A-96BB-9CBF66487241}"/>
              </a:ext>
            </a:extLst>
          </p:cNvPr>
          <p:cNvSpPr txBox="1"/>
          <p:nvPr/>
        </p:nvSpPr>
        <p:spPr>
          <a:xfrm>
            <a:off x="6071656" y="36698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9E3CD31-351B-4117-9426-0189881A3623}"/>
              </a:ext>
            </a:extLst>
          </p:cNvPr>
          <p:cNvSpPr txBox="1"/>
          <p:nvPr/>
        </p:nvSpPr>
        <p:spPr>
          <a:xfrm>
            <a:off x="8487771" y="343283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453DF5-DA96-4467-861D-E67A584A7A1D}"/>
              </a:ext>
            </a:extLst>
          </p:cNvPr>
          <p:cNvGrpSpPr/>
          <p:nvPr/>
        </p:nvGrpSpPr>
        <p:grpSpPr>
          <a:xfrm>
            <a:off x="8749769" y="1814338"/>
            <a:ext cx="1785987" cy="1238609"/>
            <a:chOff x="-221221" y="2359831"/>
            <a:chExt cx="1785987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5A9E9B3-F590-485D-BB3B-82D8AB7883E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bg1">
                      <a:lumMod val="50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3FD28E1-14F0-4FB6-A5C1-384EC012AA3A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D9F2BD6-5CC7-4F7E-8DBA-A208D7CB0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CFBBC2-C574-41E3-AC8D-7946BD6BD436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9419B8E-6988-482D-93A5-89848E7F4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D62208-CF30-47D5-B036-25F306A7A91D}"/>
              </a:ext>
            </a:extLst>
          </p:cNvPr>
          <p:cNvSpPr/>
          <p:nvPr/>
        </p:nvSpPr>
        <p:spPr>
          <a:xfrm>
            <a:off x="1075117" y="579703"/>
            <a:ext cx="10338258" cy="5599009"/>
          </a:xfrm>
          <a:prstGeom prst="rect">
            <a:avLst/>
          </a:prstGeom>
          <a:solidFill>
            <a:srgbClr val="FFFFFF">
              <a:alpha val="9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3D87E69-5701-4447-8224-798760A7406B}"/>
              </a:ext>
            </a:extLst>
          </p:cNvPr>
          <p:cNvCxnSpPr>
            <a:cxnSpLocks/>
          </p:cNvCxnSpPr>
          <p:nvPr/>
        </p:nvCxnSpPr>
        <p:spPr>
          <a:xfrm>
            <a:off x="10141079" y="3604994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B3E6DDD-B745-400B-A18B-11FCB32C5BA7}"/>
              </a:ext>
            </a:extLst>
          </p:cNvPr>
          <p:cNvGrpSpPr/>
          <p:nvPr/>
        </p:nvGrpSpPr>
        <p:grpSpPr>
          <a:xfrm>
            <a:off x="5743281" y="1787218"/>
            <a:ext cx="4659766" cy="1510982"/>
            <a:chOff x="-2055684" y="2359831"/>
            <a:chExt cx="3363508" cy="1083022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6B98213-4EBA-475D-B4D5-E2330B9751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8DF6F33-C19C-4F1B-A90B-1E7A2EAD8A77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BF2B59D7-B5F6-4B44-922C-8EEFC1737B43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6D772BA-9D95-4E34-ADAC-2C9744E62107}"/>
              </a:ext>
            </a:extLst>
          </p:cNvPr>
          <p:cNvCxnSpPr>
            <a:cxnSpLocks/>
          </p:cNvCxnSpPr>
          <p:nvPr/>
        </p:nvCxnSpPr>
        <p:spPr>
          <a:xfrm>
            <a:off x="5747994" y="517016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01348B-EEFD-4CDC-B111-DA3A46E1CF1F}"/>
              </a:ext>
            </a:extLst>
          </p:cNvPr>
          <p:cNvCxnSpPr>
            <a:cxnSpLocks/>
          </p:cNvCxnSpPr>
          <p:nvPr/>
        </p:nvCxnSpPr>
        <p:spPr>
          <a:xfrm>
            <a:off x="6848891" y="4968737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3957B76-BC53-4FC8-93B3-61EAAF9E0BCE}"/>
              </a:ext>
            </a:extLst>
          </p:cNvPr>
          <p:cNvCxnSpPr>
            <a:cxnSpLocks/>
          </p:cNvCxnSpPr>
          <p:nvPr/>
        </p:nvCxnSpPr>
        <p:spPr>
          <a:xfrm>
            <a:off x="8024296" y="4724391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1B44B71C-1172-4EE9-A18D-F8816BC1E835}"/>
              </a:ext>
            </a:extLst>
          </p:cNvPr>
          <p:cNvSpPr/>
          <p:nvPr/>
        </p:nvSpPr>
        <p:spPr>
          <a:xfrm>
            <a:off x="1447609" y="3750997"/>
            <a:ext cx="7867491" cy="632076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14A8129-34F7-4F9B-BFE7-0FA5F97F2BD1}"/>
              </a:ext>
            </a:extLst>
          </p:cNvPr>
          <p:cNvCxnSpPr>
            <a:cxnSpLocks/>
          </p:cNvCxnSpPr>
          <p:nvPr/>
        </p:nvCxnSpPr>
        <p:spPr>
          <a:xfrm>
            <a:off x="9465711" y="3938252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E6C9DF45-5B1F-449D-88DD-6FE11BDAEBB7}"/>
              </a:ext>
            </a:extLst>
          </p:cNvPr>
          <p:cNvSpPr txBox="1"/>
          <p:nvPr/>
        </p:nvSpPr>
        <p:spPr>
          <a:xfrm rot="16200000">
            <a:off x="7809609" y="2225272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C5EF4FF-BD92-4389-90A6-E1C8A6E22181}"/>
              </a:ext>
            </a:extLst>
          </p:cNvPr>
          <p:cNvSpPr txBox="1"/>
          <p:nvPr/>
        </p:nvSpPr>
        <p:spPr>
          <a:xfrm rot="16200000">
            <a:off x="7830967" y="4138706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DEC924C-6D3A-4963-9A97-D32B49C8D642}"/>
              </a:ext>
            </a:extLst>
          </p:cNvPr>
          <p:cNvSpPr txBox="1"/>
          <p:nvPr/>
        </p:nvSpPr>
        <p:spPr>
          <a:xfrm>
            <a:off x="2063176" y="3120104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FF7575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131AF1C-5FA2-44ED-803C-7BC8DB872837}"/>
              </a:ext>
            </a:extLst>
          </p:cNvPr>
          <p:cNvSpPr txBox="1"/>
          <p:nvPr/>
        </p:nvSpPr>
        <p:spPr>
          <a:xfrm>
            <a:off x="1081038" y="609992"/>
            <a:ext cx="8374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Even if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 is small, there could be a few events at each process in the t   time window.  By selecting a consistent cut, Cascade avoids the </a:t>
            </a:r>
            <a:r>
              <a:rPr lang="en-US" b="1" i="1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“</a:t>
            </a:r>
            <a:r>
              <a:rPr lang="en-US" b="1" i="1" smtClean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mashup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” issue we saw in the HDFS animation.</a:t>
            </a:r>
            <a:endParaRPr lang="en-US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0A9F3AD6-26AD-4ABF-8C2F-84B3534BBCD3}"/>
              </a:ext>
            </a:extLst>
          </p:cNvPr>
          <p:cNvCxnSpPr>
            <a:cxnSpLocks/>
          </p:cNvCxnSpPr>
          <p:nvPr/>
        </p:nvCxnSpPr>
        <p:spPr>
          <a:xfrm>
            <a:off x="2403263" y="4008633"/>
            <a:ext cx="1" cy="14580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93F8580-3345-4342-8CFA-1125F2ADFC8A}"/>
              </a:ext>
            </a:extLst>
          </p:cNvPr>
          <p:cNvCxnSpPr>
            <a:cxnSpLocks/>
          </p:cNvCxnSpPr>
          <p:nvPr/>
        </p:nvCxnSpPr>
        <p:spPr>
          <a:xfrm>
            <a:off x="2708893" y="3938252"/>
            <a:ext cx="5515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FC4D13B-F5F0-406D-85B9-BC2D3A7BA6AB}"/>
              </a:ext>
            </a:extLst>
          </p:cNvPr>
          <p:cNvCxnSpPr>
            <a:cxnSpLocks/>
          </p:cNvCxnSpPr>
          <p:nvPr/>
        </p:nvCxnSpPr>
        <p:spPr>
          <a:xfrm>
            <a:off x="3503357" y="4067886"/>
            <a:ext cx="0" cy="139883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5AE0AC15-96E0-49CB-9DCE-F5BD6B275C15}"/>
              </a:ext>
            </a:extLst>
          </p:cNvPr>
          <p:cNvCxnSpPr>
            <a:cxnSpLocks/>
          </p:cNvCxnSpPr>
          <p:nvPr/>
        </p:nvCxnSpPr>
        <p:spPr>
          <a:xfrm>
            <a:off x="3814501" y="4199643"/>
            <a:ext cx="0" cy="126707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5DA46D98-C337-4996-9776-6D8B019037E5}"/>
              </a:ext>
            </a:extLst>
          </p:cNvPr>
          <p:cNvCxnSpPr>
            <a:cxnSpLocks/>
          </p:cNvCxnSpPr>
          <p:nvPr/>
        </p:nvCxnSpPr>
        <p:spPr>
          <a:xfrm>
            <a:off x="4608558" y="4269827"/>
            <a:ext cx="0" cy="1196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5B288B2-6D7B-4975-BCBC-D08FBB8C45CC}"/>
              </a:ext>
            </a:extLst>
          </p:cNvPr>
          <p:cNvCxnSpPr>
            <a:cxnSpLocks/>
          </p:cNvCxnSpPr>
          <p:nvPr/>
        </p:nvCxnSpPr>
        <p:spPr>
          <a:xfrm>
            <a:off x="4927361" y="4168610"/>
            <a:ext cx="0" cy="1298112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2B2B08E4-6180-48E6-95ED-0DC3C50CC608}"/>
              </a:ext>
            </a:extLst>
          </p:cNvPr>
          <p:cNvCxnSpPr>
            <a:cxnSpLocks/>
          </p:cNvCxnSpPr>
          <p:nvPr/>
        </p:nvCxnSpPr>
        <p:spPr>
          <a:xfrm flipH="1">
            <a:off x="5729105" y="3738273"/>
            <a:ext cx="3246" cy="175420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B642D231-075E-4D42-911E-5A77AAA4DF9F}"/>
              </a:ext>
            </a:extLst>
          </p:cNvPr>
          <p:cNvCxnSpPr>
            <a:cxnSpLocks/>
          </p:cNvCxnSpPr>
          <p:nvPr/>
        </p:nvCxnSpPr>
        <p:spPr>
          <a:xfrm flipH="1">
            <a:off x="6040074" y="3750997"/>
            <a:ext cx="19064" cy="171572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E4DACB6-740B-4187-BCA0-94EC19EAE278}"/>
              </a:ext>
            </a:extLst>
          </p:cNvPr>
          <p:cNvCxnSpPr>
            <a:cxnSpLocks/>
          </p:cNvCxnSpPr>
          <p:nvPr/>
        </p:nvCxnSpPr>
        <p:spPr>
          <a:xfrm>
            <a:off x="6843334" y="3938252"/>
            <a:ext cx="1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09D8800-C343-47BE-B81F-BB194C3C4E02}"/>
              </a:ext>
            </a:extLst>
          </p:cNvPr>
          <p:cNvCxnSpPr>
            <a:cxnSpLocks/>
          </p:cNvCxnSpPr>
          <p:nvPr/>
        </p:nvCxnSpPr>
        <p:spPr>
          <a:xfrm>
            <a:off x="7165512" y="4051075"/>
            <a:ext cx="1" cy="141564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E621CCB5-0FD1-42E4-90BA-E051229BBDE0}"/>
              </a:ext>
            </a:extLst>
          </p:cNvPr>
          <p:cNvCxnSpPr>
            <a:cxnSpLocks/>
          </p:cNvCxnSpPr>
          <p:nvPr/>
        </p:nvCxnSpPr>
        <p:spPr>
          <a:xfrm>
            <a:off x="7968854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AEB8D7A-C3BE-4019-A0A0-73DA2C93E2EE}"/>
              </a:ext>
            </a:extLst>
          </p:cNvPr>
          <p:cNvCxnSpPr>
            <a:cxnSpLocks/>
          </p:cNvCxnSpPr>
          <p:nvPr/>
        </p:nvCxnSpPr>
        <p:spPr>
          <a:xfrm>
            <a:off x="8279999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279CBDA-B25F-432A-95D8-608E51E46586}"/>
              </a:ext>
            </a:extLst>
          </p:cNvPr>
          <p:cNvCxnSpPr>
            <a:cxnSpLocks/>
          </p:cNvCxnSpPr>
          <p:nvPr/>
        </p:nvCxnSpPr>
        <p:spPr>
          <a:xfrm>
            <a:off x="2403263" y="239420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10135A2-C228-4C52-A753-1D30D5A3417F}"/>
              </a:ext>
            </a:extLst>
          </p:cNvPr>
          <p:cNvCxnSpPr>
            <a:cxnSpLocks/>
          </p:cNvCxnSpPr>
          <p:nvPr/>
        </p:nvCxnSpPr>
        <p:spPr>
          <a:xfrm>
            <a:off x="2711650" y="237182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6A7D14C-73D8-4419-9842-F0C88F33F9EB}"/>
              </a:ext>
            </a:extLst>
          </p:cNvPr>
          <p:cNvCxnSpPr>
            <a:cxnSpLocks/>
          </p:cNvCxnSpPr>
          <p:nvPr/>
        </p:nvCxnSpPr>
        <p:spPr>
          <a:xfrm>
            <a:off x="3503357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B8E6FF93-EAB2-462C-A6D1-4A01AF0248C1}"/>
              </a:ext>
            </a:extLst>
          </p:cNvPr>
          <p:cNvCxnSpPr>
            <a:cxnSpLocks/>
          </p:cNvCxnSpPr>
          <p:nvPr/>
        </p:nvCxnSpPr>
        <p:spPr>
          <a:xfrm>
            <a:off x="3814501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3D7F6EBD-057D-45BE-B5B0-E19447C13ECB}"/>
              </a:ext>
            </a:extLst>
          </p:cNvPr>
          <p:cNvCxnSpPr>
            <a:cxnSpLocks/>
          </p:cNvCxnSpPr>
          <p:nvPr/>
        </p:nvCxnSpPr>
        <p:spPr>
          <a:xfrm>
            <a:off x="4608558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5B09BD9C-DF5B-4A47-952B-183A7469C484}"/>
              </a:ext>
            </a:extLst>
          </p:cNvPr>
          <p:cNvCxnSpPr>
            <a:cxnSpLocks/>
          </p:cNvCxnSpPr>
          <p:nvPr/>
        </p:nvCxnSpPr>
        <p:spPr>
          <a:xfrm>
            <a:off x="4927361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AEA193-C566-4DA8-8D66-8365A3F1D0D1}"/>
              </a:ext>
            </a:extLst>
          </p:cNvPr>
          <p:cNvCxnSpPr>
            <a:cxnSpLocks/>
          </p:cNvCxnSpPr>
          <p:nvPr/>
        </p:nvCxnSpPr>
        <p:spPr>
          <a:xfrm>
            <a:off x="5730727" y="2438017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E791C5A3-17C6-4CEB-BF2D-9FBDE004B10F}"/>
              </a:ext>
            </a:extLst>
          </p:cNvPr>
          <p:cNvCxnSpPr>
            <a:cxnSpLocks/>
          </p:cNvCxnSpPr>
          <p:nvPr/>
        </p:nvCxnSpPr>
        <p:spPr>
          <a:xfrm>
            <a:off x="6049606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91BE2761-3A6C-40C1-B448-1CAC79F68730}"/>
              </a:ext>
            </a:extLst>
          </p:cNvPr>
          <p:cNvCxnSpPr>
            <a:cxnSpLocks/>
          </p:cNvCxnSpPr>
          <p:nvPr/>
        </p:nvCxnSpPr>
        <p:spPr>
          <a:xfrm>
            <a:off x="6843334" y="24025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BFFDC235-D98C-40D7-973C-A979B2528EFE}"/>
              </a:ext>
            </a:extLst>
          </p:cNvPr>
          <p:cNvCxnSpPr>
            <a:cxnSpLocks/>
          </p:cNvCxnSpPr>
          <p:nvPr/>
        </p:nvCxnSpPr>
        <p:spPr>
          <a:xfrm>
            <a:off x="7165512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404851A8-B072-4454-9581-676E81DB4D7D}"/>
              </a:ext>
            </a:extLst>
          </p:cNvPr>
          <p:cNvCxnSpPr>
            <a:cxnSpLocks/>
          </p:cNvCxnSpPr>
          <p:nvPr/>
        </p:nvCxnSpPr>
        <p:spPr>
          <a:xfrm>
            <a:off x="7971348" y="239484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EEFFBD64-6240-46D9-9EC7-43F315307CC2}"/>
              </a:ext>
            </a:extLst>
          </p:cNvPr>
          <p:cNvCxnSpPr>
            <a:cxnSpLocks/>
          </p:cNvCxnSpPr>
          <p:nvPr/>
        </p:nvCxnSpPr>
        <p:spPr>
          <a:xfrm>
            <a:off x="8279997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2AB3E6C8-292C-44C8-95A2-CD5E7A8577CD}"/>
              </a:ext>
            </a:extLst>
          </p:cNvPr>
          <p:cNvSpPr txBox="1"/>
          <p:nvPr/>
        </p:nvSpPr>
        <p:spPr>
          <a:xfrm rot="16200000">
            <a:off x="8978809" y="3582588"/>
            <a:ext cx="181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3AFA5A2-795B-4329-AAD3-F15E62E7EBBD}"/>
              </a:ext>
            </a:extLst>
          </p:cNvPr>
          <p:cNvCxnSpPr>
            <a:cxnSpLocks/>
          </p:cNvCxnSpPr>
          <p:nvPr/>
        </p:nvCxnSpPr>
        <p:spPr>
          <a:xfrm>
            <a:off x="2403263" y="2322162"/>
            <a:ext cx="0" cy="168647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B918E81-7300-4434-ADE9-9DA9D401F059}"/>
              </a:ext>
            </a:extLst>
          </p:cNvPr>
          <p:cNvCxnSpPr>
            <a:cxnSpLocks/>
          </p:cNvCxnSpPr>
          <p:nvPr/>
        </p:nvCxnSpPr>
        <p:spPr>
          <a:xfrm flipH="1">
            <a:off x="2708893" y="2322162"/>
            <a:ext cx="5514" cy="170122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B9EBD141-645B-4D9A-A2D2-21F1C771B82E}"/>
              </a:ext>
            </a:extLst>
          </p:cNvPr>
          <p:cNvSpPr/>
          <p:nvPr/>
        </p:nvSpPr>
        <p:spPr>
          <a:xfrm>
            <a:off x="2169905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152FD986-A214-428B-A207-06B0D35387BC}"/>
              </a:ext>
            </a:extLst>
          </p:cNvPr>
          <p:cNvCxnSpPr>
            <a:cxnSpLocks/>
          </p:cNvCxnSpPr>
          <p:nvPr/>
        </p:nvCxnSpPr>
        <p:spPr>
          <a:xfrm>
            <a:off x="3503357" y="2322162"/>
            <a:ext cx="0" cy="1807032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FCAEE89E-A968-443D-BB1B-9BCA65BC8028}"/>
              </a:ext>
            </a:extLst>
          </p:cNvPr>
          <p:cNvCxnSpPr>
            <a:cxnSpLocks/>
          </p:cNvCxnSpPr>
          <p:nvPr/>
        </p:nvCxnSpPr>
        <p:spPr>
          <a:xfrm>
            <a:off x="3814501" y="2322162"/>
            <a:ext cx="0" cy="1920278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743D26AD-7A2D-49FE-8FC0-8D3AA9A97D8E}"/>
              </a:ext>
            </a:extLst>
          </p:cNvPr>
          <p:cNvSpPr/>
          <p:nvPr/>
        </p:nvSpPr>
        <p:spPr>
          <a:xfrm>
            <a:off x="326999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88D00939-F811-4BD0-8416-94DF543460B5}"/>
              </a:ext>
            </a:extLst>
          </p:cNvPr>
          <p:cNvCxnSpPr>
            <a:cxnSpLocks/>
          </p:cNvCxnSpPr>
          <p:nvPr/>
        </p:nvCxnSpPr>
        <p:spPr>
          <a:xfrm>
            <a:off x="4608558" y="2322162"/>
            <a:ext cx="0" cy="206091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C673849-7CEC-40B9-B8FE-4A48DBA81C3A}"/>
              </a:ext>
            </a:extLst>
          </p:cNvPr>
          <p:cNvCxnSpPr>
            <a:cxnSpLocks/>
          </p:cNvCxnSpPr>
          <p:nvPr/>
        </p:nvCxnSpPr>
        <p:spPr>
          <a:xfrm>
            <a:off x="4920111" y="2322162"/>
            <a:ext cx="14501" cy="187748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0D9EC2F3-2165-45AB-99BE-566C6DFB21B6}"/>
              </a:ext>
            </a:extLst>
          </p:cNvPr>
          <p:cNvSpPr/>
          <p:nvPr/>
        </p:nvSpPr>
        <p:spPr>
          <a:xfrm>
            <a:off x="437560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1B26E444-59D1-4BF4-A432-C61357951A26}"/>
              </a:ext>
            </a:extLst>
          </p:cNvPr>
          <p:cNvCxnSpPr>
            <a:cxnSpLocks/>
          </p:cNvCxnSpPr>
          <p:nvPr/>
        </p:nvCxnSpPr>
        <p:spPr>
          <a:xfrm>
            <a:off x="5730727" y="2322162"/>
            <a:ext cx="0" cy="155599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6A43A797-2F7F-4C7B-931B-904A954A8DA3}"/>
              </a:ext>
            </a:extLst>
          </p:cNvPr>
          <p:cNvCxnSpPr>
            <a:cxnSpLocks/>
          </p:cNvCxnSpPr>
          <p:nvPr/>
        </p:nvCxnSpPr>
        <p:spPr>
          <a:xfrm>
            <a:off x="6046730" y="2322162"/>
            <a:ext cx="5754" cy="154789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157">
            <a:extLst>
              <a:ext uri="{FF2B5EF4-FFF2-40B4-BE49-F238E27FC236}">
                <a16:creationId xmlns:a16="http://schemas.microsoft.com/office/drawing/2014/main" id="{55650D08-67E1-4553-A4E2-2F067B0F2939}"/>
              </a:ext>
            </a:extLst>
          </p:cNvPr>
          <p:cNvSpPr/>
          <p:nvPr/>
        </p:nvSpPr>
        <p:spPr>
          <a:xfrm>
            <a:off x="5495571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A50876A4-1712-49D8-990C-4C8BBC3E8A2D}"/>
              </a:ext>
            </a:extLst>
          </p:cNvPr>
          <p:cNvCxnSpPr>
            <a:cxnSpLocks/>
          </p:cNvCxnSpPr>
          <p:nvPr/>
        </p:nvCxnSpPr>
        <p:spPr>
          <a:xfrm>
            <a:off x="6843334" y="2322162"/>
            <a:ext cx="0" cy="1662837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D1F3DBB4-1938-4137-B55F-ED724BC1051E}"/>
              </a:ext>
            </a:extLst>
          </p:cNvPr>
          <p:cNvCxnSpPr>
            <a:cxnSpLocks/>
          </p:cNvCxnSpPr>
          <p:nvPr/>
        </p:nvCxnSpPr>
        <p:spPr>
          <a:xfrm>
            <a:off x="7160035" y="2322162"/>
            <a:ext cx="10954" cy="1774253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>
            <a:extLst>
              <a:ext uri="{FF2B5EF4-FFF2-40B4-BE49-F238E27FC236}">
                <a16:creationId xmlns:a16="http://schemas.microsoft.com/office/drawing/2014/main" id="{8B234113-21E6-4625-BB31-CDEE834F6379}"/>
              </a:ext>
            </a:extLst>
          </p:cNvPr>
          <p:cNvSpPr/>
          <p:nvPr/>
        </p:nvSpPr>
        <p:spPr>
          <a:xfrm>
            <a:off x="6615533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75291C0F-44A2-4D52-9930-01AD77081B8A}"/>
              </a:ext>
            </a:extLst>
          </p:cNvPr>
          <p:cNvCxnSpPr>
            <a:cxnSpLocks/>
          </p:cNvCxnSpPr>
          <p:nvPr/>
        </p:nvCxnSpPr>
        <p:spPr>
          <a:xfrm flipH="1">
            <a:off x="7960237" y="2322162"/>
            <a:ext cx="8617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B0367CB0-34EC-4EE3-992C-A10D1DAC1DED}"/>
              </a:ext>
            </a:extLst>
          </p:cNvPr>
          <p:cNvCxnSpPr>
            <a:cxnSpLocks/>
          </p:cNvCxnSpPr>
          <p:nvPr/>
        </p:nvCxnSpPr>
        <p:spPr>
          <a:xfrm>
            <a:off x="8279997" y="2322162"/>
            <a:ext cx="0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27A19F75-27A4-4404-90E0-05DD8303B0D6}"/>
              </a:ext>
            </a:extLst>
          </p:cNvPr>
          <p:cNvSpPr/>
          <p:nvPr/>
        </p:nvSpPr>
        <p:spPr>
          <a:xfrm>
            <a:off x="7735495" y="2120731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E01E0AAB-3509-46B5-A384-A984A4E052F8}"/>
              </a:ext>
            </a:extLst>
          </p:cNvPr>
          <p:cNvCxnSpPr>
            <a:cxnSpLocks/>
          </p:cNvCxnSpPr>
          <p:nvPr/>
        </p:nvCxnSpPr>
        <p:spPr>
          <a:xfrm>
            <a:off x="3503357" y="286490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CE50BDA8-1B3F-4444-8DCD-EDF6EF80EC29}"/>
              </a:ext>
            </a:extLst>
          </p:cNvPr>
          <p:cNvCxnSpPr>
            <a:cxnSpLocks/>
          </p:cNvCxnSpPr>
          <p:nvPr/>
        </p:nvCxnSpPr>
        <p:spPr>
          <a:xfrm>
            <a:off x="4614512" y="2882079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12B0BA75-97B5-45F4-9B74-C247D926F79E}"/>
              </a:ext>
            </a:extLst>
          </p:cNvPr>
          <p:cNvCxnSpPr>
            <a:cxnSpLocks/>
          </p:cNvCxnSpPr>
          <p:nvPr/>
        </p:nvCxnSpPr>
        <p:spPr>
          <a:xfrm>
            <a:off x="3503357" y="3704702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6EDB9EE7-DD92-4E89-970A-0FCB4A8EE4A0}"/>
              </a:ext>
            </a:extLst>
          </p:cNvPr>
          <p:cNvCxnSpPr>
            <a:cxnSpLocks/>
          </p:cNvCxnSpPr>
          <p:nvPr/>
        </p:nvCxnSpPr>
        <p:spPr>
          <a:xfrm>
            <a:off x="4614512" y="302716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960EC02C-5F4A-440D-BC02-F390B57D4DD4}"/>
              </a:ext>
            </a:extLst>
          </p:cNvPr>
          <p:cNvCxnSpPr>
            <a:cxnSpLocks/>
          </p:cNvCxnSpPr>
          <p:nvPr/>
        </p:nvCxnSpPr>
        <p:spPr>
          <a:xfrm>
            <a:off x="3503357" y="4168610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C272572B-9D8E-4649-944B-4654199EC6DF}"/>
              </a:ext>
            </a:extLst>
          </p:cNvPr>
          <p:cNvCxnSpPr>
            <a:cxnSpLocks/>
          </p:cNvCxnSpPr>
          <p:nvPr/>
        </p:nvCxnSpPr>
        <p:spPr>
          <a:xfrm>
            <a:off x="3503357" y="434765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30883B15-727E-4606-8B0F-B630061A71D3}"/>
              </a:ext>
            </a:extLst>
          </p:cNvPr>
          <p:cNvCxnSpPr>
            <a:cxnSpLocks/>
          </p:cNvCxnSpPr>
          <p:nvPr/>
        </p:nvCxnSpPr>
        <p:spPr>
          <a:xfrm>
            <a:off x="4614512" y="4067886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988595EE-968C-4EF8-A561-59B75D946435}"/>
              </a:ext>
            </a:extLst>
          </p:cNvPr>
          <p:cNvCxnSpPr>
            <a:cxnSpLocks/>
          </p:cNvCxnSpPr>
          <p:nvPr/>
        </p:nvCxnSpPr>
        <p:spPr>
          <a:xfrm>
            <a:off x="5725811" y="2930647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AE8FCF4-9208-4F75-8528-0A99C46D6DCC}"/>
              </a:ext>
            </a:extLst>
          </p:cNvPr>
          <p:cNvCxnSpPr>
            <a:cxnSpLocks/>
          </p:cNvCxnSpPr>
          <p:nvPr/>
        </p:nvCxnSpPr>
        <p:spPr>
          <a:xfrm>
            <a:off x="5725811" y="3481283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33F55C7-B8DC-4537-BC30-A12B7EC1565E}"/>
              </a:ext>
            </a:extLst>
          </p:cNvPr>
          <p:cNvCxnSpPr>
            <a:cxnSpLocks/>
          </p:cNvCxnSpPr>
          <p:nvPr/>
        </p:nvCxnSpPr>
        <p:spPr>
          <a:xfrm>
            <a:off x="5736903" y="3640102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8C633E6F-3E29-41C1-8A6C-C408B204312C}"/>
              </a:ext>
            </a:extLst>
          </p:cNvPr>
          <p:cNvCxnSpPr>
            <a:cxnSpLocks/>
          </p:cNvCxnSpPr>
          <p:nvPr/>
        </p:nvCxnSpPr>
        <p:spPr>
          <a:xfrm>
            <a:off x="5736903" y="3824498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A72ADC9C-10D0-494B-8014-6C68286ECFBB}"/>
              </a:ext>
            </a:extLst>
          </p:cNvPr>
          <p:cNvCxnSpPr>
            <a:cxnSpLocks/>
          </p:cNvCxnSpPr>
          <p:nvPr/>
        </p:nvCxnSpPr>
        <p:spPr>
          <a:xfrm>
            <a:off x="6848891" y="3161451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071C3EA3-D9A7-4D91-BFE3-9418D8EE6365}"/>
              </a:ext>
            </a:extLst>
          </p:cNvPr>
          <p:cNvCxnSpPr>
            <a:cxnSpLocks/>
          </p:cNvCxnSpPr>
          <p:nvPr/>
        </p:nvCxnSpPr>
        <p:spPr>
          <a:xfrm>
            <a:off x="7974399" y="3303185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E596AF95-D53A-4D29-804E-5468C7CD4BFA}"/>
              </a:ext>
            </a:extLst>
          </p:cNvPr>
          <p:cNvCxnSpPr>
            <a:cxnSpLocks/>
          </p:cNvCxnSpPr>
          <p:nvPr/>
        </p:nvCxnSpPr>
        <p:spPr>
          <a:xfrm>
            <a:off x="7968853" y="3481283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1D2C396-65FF-4F67-96BA-A7B244D307A7}"/>
              </a:ext>
            </a:extLst>
          </p:cNvPr>
          <p:cNvCxnSpPr>
            <a:cxnSpLocks/>
          </p:cNvCxnSpPr>
          <p:nvPr/>
        </p:nvCxnSpPr>
        <p:spPr>
          <a:xfrm>
            <a:off x="2843977" y="3356336"/>
            <a:ext cx="2813793" cy="283766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B93BE066-365E-40B9-AA5C-DEED37D979D5}"/>
              </a:ext>
            </a:extLst>
          </p:cNvPr>
          <p:cNvCxnSpPr>
            <a:cxnSpLocks/>
          </p:cNvCxnSpPr>
          <p:nvPr/>
        </p:nvCxnSpPr>
        <p:spPr>
          <a:xfrm flipH="1">
            <a:off x="4608149" y="3576772"/>
            <a:ext cx="3321770" cy="474303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8EE564B4-A5B8-48FA-AA44-216D494AC17D}"/>
              </a:ext>
            </a:extLst>
          </p:cNvPr>
          <p:cNvCxnSpPr>
            <a:cxnSpLocks/>
          </p:cNvCxnSpPr>
          <p:nvPr/>
        </p:nvCxnSpPr>
        <p:spPr>
          <a:xfrm>
            <a:off x="2773869" y="3341884"/>
            <a:ext cx="5117357" cy="148097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3001C819-F296-4C26-BE39-5354ED9424FA}"/>
              </a:ext>
            </a:extLst>
          </p:cNvPr>
          <p:cNvCxnSpPr>
            <a:cxnSpLocks/>
          </p:cNvCxnSpPr>
          <p:nvPr/>
        </p:nvCxnSpPr>
        <p:spPr>
          <a:xfrm>
            <a:off x="9422127" y="2090345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163898CE-8E98-415F-9B21-0D8C222E7739}"/>
              </a:ext>
            </a:extLst>
          </p:cNvPr>
          <p:cNvSpPr txBox="1"/>
          <p:nvPr/>
        </p:nvSpPr>
        <p:spPr>
          <a:xfrm>
            <a:off x="5414383" y="3493358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FF7575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73CCFAF-C691-4442-8150-CDBAD14FEBE9}"/>
              </a:ext>
            </a:extLst>
          </p:cNvPr>
          <p:cNvSpPr txBox="1"/>
          <p:nvPr/>
        </p:nvSpPr>
        <p:spPr>
          <a:xfrm>
            <a:off x="4258625" y="3838777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FF7575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5B01DE2-7D1F-49FD-83D6-D25FE109875E}"/>
              </a:ext>
            </a:extLst>
          </p:cNvPr>
          <p:cNvSpPr txBox="1"/>
          <p:nvPr/>
        </p:nvSpPr>
        <p:spPr>
          <a:xfrm>
            <a:off x="7605884" y="3508113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FF7575"/>
              </a:solidFill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2F5D897-7A04-4B2F-AD3B-2935E3A3BBDA}"/>
              </a:ext>
            </a:extLst>
          </p:cNvPr>
          <p:cNvGrpSpPr/>
          <p:nvPr/>
        </p:nvGrpSpPr>
        <p:grpSpPr>
          <a:xfrm>
            <a:off x="7968853" y="1250069"/>
            <a:ext cx="2118321" cy="1728049"/>
            <a:chOff x="-221221" y="2359831"/>
            <a:chExt cx="1529045" cy="1238609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2657CA95-49A4-4ECF-8D7B-E9928BF624A9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D2C42B2B-090E-43D8-8C15-A172DA0D777D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324E8CB0-37B3-468B-B15E-676DA48A9D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0EF741DD-613D-481E-BCA8-23B23171BC27}"/>
              </a:ext>
            </a:extLst>
          </p:cNvPr>
          <p:cNvCxnSpPr>
            <a:cxnSpLocks/>
          </p:cNvCxnSpPr>
          <p:nvPr/>
        </p:nvCxnSpPr>
        <p:spPr>
          <a:xfrm flipV="1">
            <a:off x="2193490" y="2872356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190">
            <a:extLst>
              <a:ext uri="{FF2B5EF4-FFF2-40B4-BE49-F238E27FC236}">
                <a16:creationId xmlns:a16="http://schemas.microsoft.com/office/drawing/2014/main" id="{8B67F48A-0E25-4775-B3B2-4B484174B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91565" y="2968466"/>
            <a:ext cx="1008559" cy="656155"/>
          </a:xfrm>
          <a:prstGeom prst="rect">
            <a:avLst/>
          </a:prstGeom>
        </p:spPr>
      </p:pic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22652510-9D53-4A83-9900-E6BAC8BA59E1}"/>
              </a:ext>
            </a:extLst>
          </p:cNvPr>
          <p:cNvCxnSpPr>
            <a:cxnSpLocks/>
          </p:cNvCxnSpPr>
          <p:nvPr/>
        </p:nvCxnSpPr>
        <p:spPr>
          <a:xfrm flipV="1">
            <a:off x="2154358" y="3921183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493D38DD-8028-4FB0-B8F1-E1BD37770F53}"/>
              </a:ext>
            </a:extLst>
          </p:cNvPr>
          <p:cNvSpPr/>
          <p:nvPr/>
        </p:nvSpPr>
        <p:spPr>
          <a:xfrm>
            <a:off x="1359271" y="2963632"/>
            <a:ext cx="7867491" cy="632076"/>
          </a:xfrm>
          <a:custGeom>
            <a:avLst/>
            <a:gdLst>
              <a:gd name="connsiteX0" fmla="*/ 0 w 7867491"/>
              <a:gd name="connsiteY0" fmla="*/ 495948 h 632076"/>
              <a:gd name="connsiteX1" fmla="*/ 1522381 w 7867491"/>
              <a:gd name="connsiteY1" fmla="*/ 204992 h 632076"/>
              <a:gd name="connsiteX2" fmla="*/ 2966977 w 7867491"/>
              <a:gd name="connsiteY2" fmla="*/ 630235 h 632076"/>
              <a:gd name="connsiteX3" fmla="*/ 4367123 w 7867491"/>
              <a:gd name="connsiteY3" fmla="*/ 3561 h 632076"/>
              <a:gd name="connsiteX4" fmla="*/ 6189537 w 7867491"/>
              <a:gd name="connsiteY4" fmla="*/ 361660 h 632076"/>
              <a:gd name="connsiteX5" fmla="*/ 7867491 w 7867491"/>
              <a:gd name="connsiteY5" fmla="*/ 70705 h 63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7491" h="632076" extrusionOk="0">
                <a:moveTo>
                  <a:pt x="0" y="495948"/>
                </a:moveTo>
                <a:cubicBezTo>
                  <a:pt x="423315" y="283379"/>
                  <a:pt x="995458" y="194781"/>
                  <a:pt x="1522381" y="204992"/>
                </a:cubicBezTo>
                <a:cubicBezTo>
                  <a:pt x="2062986" y="237080"/>
                  <a:pt x="2353493" y="668238"/>
                  <a:pt x="2966977" y="630235"/>
                </a:cubicBezTo>
                <a:cubicBezTo>
                  <a:pt x="3409181" y="627836"/>
                  <a:pt x="3815404" y="129164"/>
                  <a:pt x="4367123" y="3561"/>
                </a:cubicBezTo>
                <a:cubicBezTo>
                  <a:pt x="4777665" y="-110440"/>
                  <a:pt x="5723291" y="406443"/>
                  <a:pt x="6189537" y="361660"/>
                </a:cubicBezTo>
                <a:cubicBezTo>
                  <a:pt x="6923461" y="390707"/>
                  <a:pt x="7353855" y="152538"/>
                  <a:pt x="7867491" y="70705"/>
                </a:cubicBezTo>
              </a:path>
            </a:pathLst>
          </a:custGeom>
          <a:noFill/>
          <a:ln w="76200">
            <a:solidFill>
              <a:srgbClr val="00206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678905"/>
                      <a:gd name="connsiteY0" fmla="*/ 355479 h 453051"/>
                      <a:gd name="connsiteX1" fmla="*/ 1098884 w 5678905"/>
                      <a:gd name="connsiteY1" fmla="*/ 146932 h 453051"/>
                      <a:gd name="connsiteX2" fmla="*/ 2141621 w 5678905"/>
                      <a:gd name="connsiteY2" fmla="*/ 451732 h 453051"/>
                      <a:gd name="connsiteX3" fmla="*/ 3152273 w 5678905"/>
                      <a:gd name="connsiteY3" fmla="*/ 2553 h 453051"/>
                      <a:gd name="connsiteX4" fmla="*/ 4467726 w 5678905"/>
                      <a:gd name="connsiteY4" fmla="*/ 259226 h 453051"/>
                      <a:gd name="connsiteX5" fmla="*/ 5678905 w 5678905"/>
                      <a:gd name="connsiteY5" fmla="*/ 50679 h 453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78905" h="453051">
                        <a:moveTo>
                          <a:pt x="0" y="355479"/>
                        </a:moveTo>
                        <a:cubicBezTo>
                          <a:pt x="370973" y="243184"/>
                          <a:pt x="741947" y="130890"/>
                          <a:pt x="1098884" y="146932"/>
                        </a:cubicBezTo>
                        <a:cubicBezTo>
                          <a:pt x="1455821" y="162974"/>
                          <a:pt x="1799390" y="475795"/>
                          <a:pt x="2141621" y="451732"/>
                        </a:cubicBezTo>
                        <a:cubicBezTo>
                          <a:pt x="2483853" y="427669"/>
                          <a:pt x="2764589" y="34637"/>
                          <a:pt x="3152273" y="2553"/>
                        </a:cubicBezTo>
                        <a:cubicBezTo>
                          <a:pt x="3539957" y="-29531"/>
                          <a:pt x="4046621" y="251205"/>
                          <a:pt x="4467726" y="259226"/>
                        </a:cubicBezTo>
                        <a:cubicBezTo>
                          <a:pt x="4888831" y="267247"/>
                          <a:pt x="5283868" y="158963"/>
                          <a:pt x="5678905" y="5067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A3AE106A-CE44-4094-A3BB-6765845FF2E0}"/>
              </a:ext>
            </a:extLst>
          </p:cNvPr>
          <p:cNvSpPr/>
          <p:nvPr/>
        </p:nvSpPr>
        <p:spPr>
          <a:xfrm>
            <a:off x="2202481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E23E2795-DD61-46DC-A7B5-886144D5BE5C}"/>
              </a:ext>
            </a:extLst>
          </p:cNvPr>
          <p:cNvSpPr/>
          <p:nvPr/>
        </p:nvSpPr>
        <p:spPr>
          <a:xfrm>
            <a:off x="330257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EEA36A60-9F32-4CD2-AD01-0C1DCCA747B2}"/>
              </a:ext>
            </a:extLst>
          </p:cNvPr>
          <p:cNvSpPr/>
          <p:nvPr/>
        </p:nvSpPr>
        <p:spPr>
          <a:xfrm>
            <a:off x="440818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012E9CB3-5440-4CEF-B5EE-C41B469C2D6D}"/>
              </a:ext>
            </a:extLst>
          </p:cNvPr>
          <p:cNvSpPr/>
          <p:nvPr/>
        </p:nvSpPr>
        <p:spPr>
          <a:xfrm>
            <a:off x="5528147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DD6D2115-C643-417D-9414-A24F77D6995A}"/>
              </a:ext>
            </a:extLst>
          </p:cNvPr>
          <p:cNvSpPr/>
          <p:nvPr/>
        </p:nvSpPr>
        <p:spPr>
          <a:xfrm>
            <a:off x="6648109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60942"/>
      </p:ext>
    </p:extLst>
  </p:cSld>
  <p:clrMapOvr>
    <a:masterClrMapping/>
  </p:clrMapOvr>
  <p:transition spd="slow" advTm="600000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0C95-CE0E-405D-BC29-EF7B8693C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 job is still hard!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07D9D-03C7-4D2A-ABF9-40FEDBEF3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929574" cy="4023360"/>
          </a:xfrm>
        </p:spPr>
        <p:txBody>
          <a:bodyPr>
            <a:normAutofit/>
          </a:bodyPr>
          <a:lstStyle/>
          <a:p>
            <a:r>
              <a:rPr lang="en-US" dirty="0"/>
              <a:t>Cascade makes it easy to extract a </a:t>
            </a:r>
            <a:r>
              <a:rPr lang="en-US" i="1" dirty="0"/>
              <a:t>tensor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with a temporal dimension: A stack of frames</a:t>
            </a:r>
          </a:p>
          <a:p>
            <a:endParaRPr lang="en-US" dirty="0"/>
          </a:p>
          <a:p>
            <a:r>
              <a:rPr lang="en-US" dirty="0"/>
              <a:t>But writing ML code that can recognize patterns over time is not easy!  Even identifying movement trajectories is a hard vision task.  </a:t>
            </a:r>
          </a:p>
          <a:p>
            <a:endParaRPr lang="en-US" dirty="0"/>
          </a:p>
          <a:p>
            <a:r>
              <a:rPr lang="en-US" dirty="0"/>
              <a:t>Cascade is just the platform.  You need to write the application!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315A1-6E92-4A7A-AE93-D5E12D2D5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4EC2F-D76E-4AD9-9246-8DB781C6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C7A128-69D5-4305-8367-92358BFAD18B}"/>
              </a:ext>
            </a:extLst>
          </p:cNvPr>
          <p:cNvGrpSpPr/>
          <p:nvPr/>
        </p:nvGrpSpPr>
        <p:grpSpPr>
          <a:xfrm>
            <a:off x="8944495" y="112976"/>
            <a:ext cx="2866503" cy="2120657"/>
            <a:chOff x="7867303" y="223532"/>
            <a:chExt cx="3943695" cy="27614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1DAF9E-AC57-4AD2-A31B-D58B3FDFB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7303" y="223532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3B1768-2154-481E-82AE-5577B614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31029" y="452096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F1F349-9104-48F5-89D6-FB3C6ACC7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94755" y="737616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BFA086-EA59-4AED-AEDD-3F644D353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8481" y="1023136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44677789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F2DA-E4C8-4486-8EB0-4E461902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object oriented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A610D-6E7A-4751-89B3-B50B477ED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Suppose that you have a device that captures images of size </a:t>
            </a:r>
            <a:r>
              <a:rPr lang="en-US" dirty="0" err="1"/>
              <a:t>w,h</a:t>
            </a:r>
            <a:r>
              <a:rPr lang="en-US" dirty="0"/>
              <a:t> and you want to form a 3-D tensor for times t0 .. t1.</a:t>
            </a:r>
          </a:p>
          <a:p>
            <a:endParaRPr lang="en-US" dirty="0"/>
          </a:p>
          <a:p>
            <a:r>
              <a:rPr lang="en-US" dirty="0"/>
              <a:t>You can define your sensor as an object with </a:t>
            </a:r>
            <a:r>
              <a:rPr lang="en-US" i="1" dirty="0"/>
              <a:t>getter </a:t>
            </a:r>
            <a:r>
              <a:rPr lang="en-US" dirty="0"/>
              <a:t>methods that turn around and fetch the appropriate images.  Now your code is written in terms of </a:t>
            </a:r>
            <a:r>
              <a:rPr lang="en-US" dirty="0" err="1"/>
              <a:t>my_tensor</a:t>
            </a:r>
            <a:r>
              <a:rPr lang="en-US" dirty="0"/>
              <a:t>[</a:t>
            </a:r>
            <a:r>
              <a:rPr lang="en-US" dirty="0" err="1"/>
              <a:t>x,y,t</a:t>
            </a:r>
            <a:r>
              <a:rPr lang="en-US" dirty="0"/>
              <a:t>] and yet Cascade handles fetching and caching the data.</a:t>
            </a:r>
          </a:p>
          <a:p>
            <a:endParaRPr lang="en-US" dirty="0"/>
          </a:p>
          <a:p>
            <a:r>
              <a:rPr lang="en-US" dirty="0"/>
              <a:t>You can even use LINQ to do this in one line of Python or C++ code (we will see this later in the semester)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3C819-8067-4C78-81F8-E7A6B4E0E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B9587-01C3-4439-B2B1-A571D6A2F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07ABD0-EA2C-482B-97E9-ABA139CCF66D}"/>
              </a:ext>
            </a:extLst>
          </p:cNvPr>
          <p:cNvGrpSpPr/>
          <p:nvPr/>
        </p:nvGrpSpPr>
        <p:grpSpPr>
          <a:xfrm>
            <a:off x="8944495" y="84671"/>
            <a:ext cx="2866503" cy="2120657"/>
            <a:chOff x="7867303" y="223532"/>
            <a:chExt cx="3943695" cy="27614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5EB9D4-20B8-40DA-8587-45143737D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7303" y="223532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01986C-8E02-4124-A65E-1AB4E4F88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31029" y="452096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3A0F68-AACB-4EBF-A750-1073DCA48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94755" y="737616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E936CF-5F2C-4352-A26D-093D54C4E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8481" y="1023136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96489808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67E4D-3E1E-477D-8E04-BA54A59F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object oriented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D1516-E265-4AC1-8EA5-7442A3B12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718262"/>
            <a:ext cx="10786872" cy="3591098"/>
          </a:xfrm>
        </p:spPr>
        <p:txBody>
          <a:bodyPr/>
          <a:lstStyle/>
          <a:p>
            <a:r>
              <a:rPr lang="en-US" dirty="0"/>
              <a:t>Now, if you have a computer vision algorithm that can recognize the orientation of the skater frame by frame, you can write a function that will “represent” the pattern of how her body is spinning over time.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40F6C9-A53C-48AF-8B67-BC488649E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3ED82-5C81-4D05-9B9B-B42E41C12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477599-4F9A-409B-94A7-418E2A237D21}"/>
              </a:ext>
            </a:extLst>
          </p:cNvPr>
          <p:cNvGrpSpPr/>
          <p:nvPr/>
        </p:nvGrpSpPr>
        <p:grpSpPr>
          <a:xfrm>
            <a:off x="4662748" y="4269375"/>
            <a:ext cx="2866503" cy="2120657"/>
            <a:chOff x="7867303" y="223532"/>
            <a:chExt cx="3943695" cy="27614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9E1E68-EC97-4964-9D44-DF36E2C60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7303" y="223532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89826C-F1CF-4111-83D3-6510E80B2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31029" y="452096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48D1A7-4011-45AB-90FF-05CC9C869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94755" y="737616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18B8BB-CD46-4A82-A09C-8E1BE0BC5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8481" y="1023136"/>
              <a:ext cx="2852517" cy="1961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E98338-708D-4821-A0A3-28C73FFE769A}"/>
              </a:ext>
            </a:extLst>
          </p:cNvPr>
          <p:cNvSpPr/>
          <p:nvPr/>
        </p:nvSpPr>
        <p:spPr>
          <a:xfrm>
            <a:off x="7771366" y="50226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71A3F24-B545-4EB8-B2CC-84ED343E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370" y="174567"/>
            <a:ext cx="1318091" cy="19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8085CB-A77A-4FF9-B60A-842368563A93}"/>
              </a:ext>
            </a:extLst>
          </p:cNvPr>
          <p:cNvCxnSpPr>
            <a:cxnSpLocks/>
          </p:cNvCxnSpPr>
          <p:nvPr/>
        </p:nvCxnSpPr>
        <p:spPr>
          <a:xfrm>
            <a:off x="10302240" y="4883423"/>
            <a:ext cx="0" cy="121257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97BCD8-7AB2-4108-87A6-A7B620689CB7}"/>
              </a:ext>
            </a:extLst>
          </p:cNvPr>
          <p:cNvCxnSpPr/>
          <p:nvPr/>
        </p:nvCxnSpPr>
        <p:spPr>
          <a:xfrm flipV="1">
            <a:off x="9771017" y="5022679"/>
            <a:ext cx="1066316" cy="48463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1CB092-44A8-4F3A-B703-ED43CED0B428}"/>
              </a:ext>
            </a:extLst>
          </p:cNvPr>
          <p:cNvCxnSpPr>
            <a:cxnSpLocks/>
          </p:cNvCxnSpPr>
          <p:nvPr/>
        </p:nvCxnSpPr>
        <p:spPr>
          <a:xfrm flipV="1">
            <a:off x="9936480" y="4883423"/>
            <a:ext cx="702637" cy="78523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FBCDA02-AAA7-4938-9348-DE7792818AED}"/>
              </a:ext>
            </a:extLst>
          </p:cNvPr>
          <p:cNvSpPr/>
          <p:nvPr/>
        </p:nvSpPr>
        <p:spPr>
          <a:xfrm>
            <a:off x="10728960" y="4781006"/>
            <a:ext cx="226423" cy="235131"/>
          </a:xfrm>
          <a:custGeom>
            <a:avLst/>
            <a:gdLst>
              <a:gd name="connsiteX0" fmla="*/ 226423 w 226423"/>
              <a:gd name="connsiteY0" fmla="*/ 235131 h 235131"/>
              <a:gd name="connsiteX1" fmla="*/ 148046 w 226423"/>
              <a:gd name="connsiteY1" fmla="*/ 78377 h 235131"/>
              <a:gd name="connsiteX2" fmla="*/ 0 w 226423"/>
              <a:gd name="connsiteY2" fmla="*/ 0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423" h="235131">
                <a:moveTo>
                  <a:pt x="226423" y="235131"/>
                </a:moveTo>
                <a:cubicBezTo>
                  <a:pt x="206103" y="176348"/>
                  <a:pt x="185783" y="117565"/>
                  <a:pt x="148046" y="78377"/>
                </a:cubicBezTo>
                <a:cubicBezTo>
                  <a:pt x="110309" y="39188"/>
                  <a:pt x="55154" y="19594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D16A0E-728C-49ED-B054-DBDBC5D6F48E}"/>
              </a:ext>
            </a:extLst>
          </p:cNvPr>
          <p:cNvSpPr/>
          <p:nvPr/>
        </p:nvSpPr>
        <p:spPr>
          <a:xfrm rot="10800000">
            <a:off x="9678407" y="5538972"/>
            <a:ext cx="226423" cy="235131"/>
          </a:xfrm>
          <a:custGeom>
            <a:avLst/>
            <a:gdLst>
              <a:gd name="connsiteX0" fmla="*/ 226423 w 226423"/>
              <a:gd name="connsiteY0" fmla="*/ 235131 h 235131"/>
              <a:gd name="connsiteX1" fmla="*/ 148046 w 226423"/>
              <a:gd name="connsiteY1" fmla="*/ 78377 h 235131"/>
              <a:gd name="connsiteX2" fmla="*/ 0 w 226423"/>
              <a:gd name="connsiteY2" fmla="*/ 0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423" h="235131">
                <a:moveTo>
                  <a:pt x="226423" y="235131"/>
                </a:moveTo>
                <a:cubicBezTo>
                  <a:pt x="206103" y="176348"/>
                  <a:pt x="185783" y="117565"/>
                  <a:pt x="148046" y="78377"/>
                </a:cubicBezTo>
                <a:cubicBezTo>
                  <a:pt x="110309" y="39188"/>
                  <a:pt x="55154" y="19594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F38A7B-05C0-45F5-86A0-47F60475F774}"/>
              </a:ext>
            </a:extLst>
          </p:cNvPr>
          <p:cNvCxnSpPr>
            <a:cxnSpLocks/>
          </p:cNvCxnSpPr>
          <p:nvPr/>
        </p:nvCxnSpPr>
        <p:spPr>
          <a:xfrm>
            <a:off x="6576585" y="5239858"/>
            <a:ext cx="0" cy="121257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A9524D-4B3A-485A-8C6D-7DD34546D2EA}"/>
              </a:ext>
            </a:extLst>
          </p:cNvPr>
          <p:cNvCxnSpPr>
            <a:cxnSpLocks/>
          </p:cNvCxnSpPr>
          <p:nvPr/>
        </p:nvCxnSpPr>
        <p:spPr>
          <a:xfrm flipV="1">
            <a:off x="6200503" y="5269884"/>
            <a:ext cx="709789" cy="68162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402216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“Machine learning” a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this model, we can think of a trajectory as the “motion trace” of some key points such as the skater’s hands, arms, face, etc.</a:t>
            </a:r>
          </a:p>
          <a:p>
            <a:endParaRPr lang="en-US" dirty="0"/>
          </a:p>
          <a:p>
            <a:r>
              <a:rPr lang="en-US" dirty="0"/>
              <a:t>Each traces out a path in time and space.</a:t>
            </a:r>
          </a:p>
          <a:p>
            <a:endParaRPr lang="en-US" dirty="0"/>
          </a:p>
          <a:p>
            <a:r>
              <a:rPr lang="en-US" dirty="0"/>
              <a:t>In effect, our system is learning a collection of high dimensional splines that fit the observed data, and can be used to predict future movement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B71A3F24-B545-4EB8-B2CC-84ED343E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370" y="174567"/>
            <a:ext cx="1318091" cy="19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0746798" y="585216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261326" y="266836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360928" y="819097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659694" y="1072587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188904" y="1552426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899198" y="909631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161745" y="737616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315657" y="1009217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062155" y="1307985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342813" y="484120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899198" y="619926"/>
            <a:ext cx="90535" cy="754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C69C6B3D-D26A-48C8-A8D7-9AE100A6A135}"/>
              </a:ext>
            </a:extLst>
          </p:cNvPr>
          <p:cNvSpPr/>
          <p:nvPr/>
        </p:nvSpPr>
        <p:spPr>
          <a:xfrm rot="21320677">
            <a:off x="10851975" y="256999"/>
            <a:ext cx="433019" cy="238137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8390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E5A69-7D5B-44E8-A57F-3279A81C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Distributed</a:t>
            </a:r>
            <a:r>
              <a:rPr lang="en-US" dirty="0"/>
              <a:t>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3AF4C-D780-4316-B686-BD7A69EFB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related concept</a:t>
            </a:r>
          </a:p>
          <a:p>
            <a:endParaRPr lang="en-US" dirty="0"/>
          </a:p>
          <a:p>
            <a:r>
              <a:rPr lang="en-US" dirty="0"/>
              <a:t>Used for AI algorithms designed to run on a parallel computer or cluster, for example stochastic gradient descent.  Can also refer to the nodes in a DNN or CNN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u="sng" dirty="0"/>
              <a:t>federated</a:t>
            </a:r>
            <a:r>
              <a:rPr lang="en-US" dirty="0"/>
              <a:t> ML graph could have nodes that themselves are </a:t>
            </a:r>
            <a:r>
              <a:rPr lang="en-US" u="sng" dirty="0"/>
              <a:t>distributed</a:t>
            </a:r>
            <a:r>
              <a:rPr lang="en-US" dirty="0"/>
              <a:t> AI components!  Our graph would have subgraphs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75512-38E8-40E5-BEC2-093C6AE1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4A545-A158-4D15-A131-DF4A1377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709E2-65A2-48E1-AA14-7129E23D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519" y="257566"/>
            <a:ext cx="3830960" cy="21549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72CAEC-9080-433F-881B-752B49A7FBDB}"/>
              </a:ext>
            </a:extLst>
          </p:cNvPr>
          <p:cNvCxnSpPr>
            <a:cxnSpLocks/>
          </p:cNvCxnSpPr>
          <p:nvPr/>
        </p:nvCxnSpPr>
        <p:spPr>
          <a:xfrm flipH="1" flipV="1">
            <a:off x="6878996" y="814567"/>
            <a:ext cx="2770632" cy="539496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6DE64D-0AF6-4CC1-927C-50CB68008C57}"/>
              </a:ext>
            </a:extLst>
          </p:cNvPr>
          <p:cNvCxnSpPr>
            <a:cxnSpLocks/>
          </p:cNvCxnSpPr>
          <p:nvPr/>
        </p:nvCxnSpPr>
        <p:spPr>
          <a:xfrm flipH="1">
            <a:off x="6878996" y="1515407"/>
            <a:ext cx="2837373" cy="208988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DNN">
            <a:extLst>
              <a:ext uri="{FF2B5EF4-FFF2-40B4-BE49-F238E27FC236}">
                <a16:creationId xmlns:a16="http://schemas.microsoft.com/office/drawing/2014/main" id="{CCF7BAF9-0CB6-4B54-A01E-F02934C1D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62" y="548640"/>
            <a:ext cx="24384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9325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80B1-4AF1-412B-B94B-8285AE09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“use cases?” for skating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F8A48-089C-4A4D-A92F-6DF21D123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skating judge might be interested in measured properties of the spin, like speed, number of spins, steadiness.</a:t>
            </a:r>
          </a:p>
          <a:p>
            <a:endParaRPr lang="en-US" dirty="0"/>
          </a:p>
          <a:p>
            <a:r>
              <a:rPr lang="en-US" dirty="0"/>
              <a:t>A coach might be trying to diagnose the root cause of a small wobble.</a:t>
            </a:r>
          </a:p>
          <a:p>
            <a:endParaRPr lang="en-US" dirty="0"/>
          </a:p>
          <a:p>
            <a:r>
              <a:rPr lang="en-US" dirty="0"/>
              <a:t>The skater may be wondering what would have happened if her left hand was just a tiny bit higher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02D00-30E5-416A-8208-88B9166C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25375-CF35-475E-AAAC-1AAF12C4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87798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9EF6-3BBF-4F7A-9BD2-52B71966E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would your code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E392-2E99-4ADA-A964-EC9D1E945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retrieve a tensor: one axis for time, and then 3 spatial axes.  </a:t>
            </a:r>
          </a:p>
          <a:p>
            <a:endParaRPr lang="en-US" dirty="0"/>
          </a:p>
          <a:p>
            <a:r>
              <a:rPr lang="en-US" dirty="0"/>
              <a:t>Now you can write code that finds the best match layer by layer relative to the prior layer.  That tells you the trajectory of her hand movements.</a:t>
            </a:r>
          </a:p>
          <a:p>
            <a:endParaRPr lang="en-US" dirty="0"/>
          </a:p>
          <a:p>
            <a:r>
              <a:rPr lang="en-US" dirty="0"/>
              <a:t>Last, you might apply a model to this and highlight small errors.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3DED0-E2F0-4A42-808B-7C7C304F6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676A7-7489-4990-94D5-BDB2D33C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77599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1E37-825B-4A6C-8EF3-7FB5CF06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C6AEB-AAA9-433B-B3BE-DF516B384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Often a lambda will need to access several objects that should ideally all have their own keys, yet you want them grouped on the same shard.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For this, Cascade supports “affinity grouping”.  Each object has a second key, used for placement.</a:t>
            </a:r>
          </a:p>
          <a:p>
            <a:endParaRPr lang="en-US" dirty="0"/>
          </a:p>
          <a:p>
            <a:r>
              <a:rPr lang="en-US" dirty="0"/>
              <a:t>Even if A and B have different keys – “names” – they will be stored on the same shard if you assign them the same affinity key.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9680A-D59E-4335-80CB-DF57B952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8043D-F889-4D5A-80AF-2BCC8C60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1520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8439AE-E195-4F55-B158-3E91B358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How to create a new </a:t>
            </a:r>
            <a:r>
              <a:rPr lang="en-US" b="1" dirty="0">
                <a:solidFill>
                  <a:srgbClr val="C00000"/>
                </a:solidFill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57292D-6236-446F-9A60-E8918FFD2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Cascade is an </a:t>
            </a:r>
            <a:r>
              <a:rPr lang="en-US" b="1" i="1" dirty="0"/>
              <a:t>extensible </a:t>
            </a:r>
            <a:r>
              <a:rPr lang="en-US" b="1" dirty="0"/>
              <a:t>service!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6B2A96-AB2F-478F-B16B-644C5419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C03A1-3313-4577-B6AA-F8320AAE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10237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2349-4F7B-41FE-8B64-E6919B52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Triggered actions: The code itself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B2E84-E77B-4617-A68D-CA15C30BA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6" y="2590800"/>
            <a:ext cx="10786872" cy="36986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lambda is created as code that implements a static API.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User places the DLL (or the source file) in a Cascade object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A command tells Cascade which nodes should load it.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The DLL has an </a:t>
            </a:r>
            <a:r>
              <a:rPr lang="en-US" b="1" dirty="0"/>
              <a:t>initialize</a:t>
            </a:r>
            <a:r>
              <a:rPr lang="en-US" dirty="0"/>
              <a:t> method.  Cascade calls it.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Notice that the user-supplied code can define new object types. We only require that all Cascade objects be byte-serializable.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7157D-898C-4D2F-AFBD-2FF9B990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76480-46E5-42C4-8070-DD40E784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4100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2349-4F7B-41FE-8B64-E6919B52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Triggered actions: API is simple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B2E84-E77B-4617-A68D-CA15C30BA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Cascade implements has three primary APIs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The main Cascade APIs: (</a:t>
            </a:r>
            <a:r>
              <a:rPr lang="en-US" dirty="0" err="1"/>
              <a:t>key,value</a:t>
            </a:r>
            <a:r>
              <a:rPr lang="en-US" dirty="0"/>
              <a:t>) </a:t>
            </a:r>
            <a:r>
              <a:rPr lang="en-US" b="1" dirty="0"/>
              <a:t>put</a:t>
            </a:r>
            <a:r>
              <a:rPr lang="en-US" dirty="0"/>
              <a:t> and </a:t>
            </a:r>
            <a:r>
              <a:rPr lang="en-US" b="1" dirty="0"/>
              <a:t>get.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watch</a:t>
            </a:r>
            <a:r>
              <a:rPr lang="en-US" dirty="0"/>
              <a:t> upcalls to trigger user logic when some key is updated.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Watch can do exact key match, or path-prefix match, or arbitrary regular-expression matches.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7157D-898C-4D2F-AFBD-2FF9B990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76480-46E5-42C4-8070-DD40E784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3575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2349-4F7B-41FE-8B64-E6919B52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Triggered actions: The code itself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B2E84-E77B-4617-A68D-CA15C30BA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6" y="2266088"/>
            <a:ext cx="10786872" cy="40233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</a:t>
            </a:r>
            <a:r>
              <a:rPr lang="en-US" b="1" dirty="0"/>
              <a:t>initialize </a:t>
            </a:r>
            <a:r>
              <a:rPr lang="en-US" dirty="0"/>
              <a:t>method calls </a:t>
            </a:r>
            <a:r>
              <a:rPr lang="en-US" b="1" dirty="0"/>
              <a:t>watch</a:t>
            </a:r>
            <a:r>
              <a:rPr lang="en-US" dirty="0"/>
              <a:t> to register the user’s lambdas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A lambda is a </a:t>
            </a:r>
            <a:r>
              <a:rPr lang="en-US" i="1" dirty="0"/>
              <a:t>closure</a:t>
            </a:r>
            <a:r>
              <a:rPr lang="en-US" dirty="0"/>
              <a:t>.  This associates “context” with the lambda.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Example: keys identifying hyperparameter and model objects.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Watch</a:t>
            </a:r>
            <a:r>
              <a:rPr lang="en-US" dirty="0"/>
              <a:t> monitors for keys that match.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a match occurs, Cascade passes the matching key to the lambda.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7157D-898C-4D2F-AFBD-2FF9B990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76480-46E5-42C4-8070-DD40E784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6333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9EA0-4F4A-41EB-8267-A94C7DEE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CED48-A1E1-4EFD-ACF6-DF8FDD975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 like with file names (key == file name)</a:t>
            </a:r>
          </a:p>
          <a:p>
            <a:r>
              <a:rPr lang="en-US" sz="2200" b="1" dirty="0"/>
              <a:t>    </a:t>
            </a:r>
            <a:r>
              <a:rPr lang="en-US" sz="2400" b="1" dirty="0"/>
              <a:t>/data-center/instance/users/Alicia/</a:t>
            </a:r>
            <a:r>
              <a:rPr lang="en-US" sz="2400" b="1" dirty="0" err="1"/>
              <a:t>SmartDairy</a:t>
            </a:r>
            <a:r>
              <a:rPr lang="en-US" sz="2400" b="1" dirty="0"/>
              <a:t>/</a:t>
            </a:r>
            <a:r>
              <a:rPr lang="en-US" sz="2400" b="1" dirty="0" err="1"/>
              <a:t>ImageRec</a:t>
            </a:r>
            <a:r>
              <a:rPr lang="en-US" sz="2400" b="1" dirty="0"/>
              <a:t>/cow2716/model 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Many watch patterns will seek exact match.</a:t>
            </a:r>
          </a:p>
          <a:p>
            <a:endParaRPr lang="en-US" dirty="0"/>
          </a:p>
          <a:p>
            <a:r>
              <a:rPr lang="en-US" dirty="0"/>
              <a:t>Some are a prefix followed by a glob-style pattern, like “trigger if any change occurs in this folder”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357B1-CF2A-4BA8-AEE5-6E104C70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90D1E-C26A-4AE4-963B-6314FE02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09718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09876F-E071-4C17-A61C-43716F4D0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What does a real application look like today?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3C7FB4-E633-4ADB-B0FF-7BCCFC06C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Example, courtesy of Weijia, Alicia and Thompson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31E7F-204C-4309-93BE-F33761E6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17209-1F57-4D56-9384-9FA2CD68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32823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7312179" y="1376357"/>
            <a:ext cx="4585054" cy="2488233"/>
          </a:xfrm>
          <a:prstGeom prst="rect">
            <a:avLst/>
          </a:prstGeom>
          <a:solidFill>
            <a:srgbClr val="FFFFFF"/>
          </a:solidFill>
          <a:ln w="1008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942" tIns="60519" rIns="114942" bIns="60519">
            <a:noAutofit/>
          </a:bodyPr>
          <a:lstStyle/>
          <a:p>
            <a:r>
              <a:rPr lang="en-US" sz="1451" spc="-1">
                <a:latin typeface="Arial"/>
              </a:rPr>
              <a:t>Data Center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8B444D-86DC-4B90-8D6D-5FD5F250A79E}"/>
              </a:ext>
            </a:extLst>
          </p:cNvPr>
          <p:cNvCxnSpPr/>
          <p:nvPr/>
        </p:nvCxnSpPr>
        <p:spPr>
          <a:xfrm>
            <a:off x="8422105" y="3864590"/>
            <a:ext cx="14465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1D6139D-88F1-4F87-A4E0-57196DDC14D5}"/>
              </a:ext>
            </a:extLst>
          </p:cNvPr>
          <p:cNvSpPr/>
          <p:nvPr/>
        </p:nvSpPr>
        <p:spPr>
          <a:xfrm>
            <a:off x="0" y="1376357"/>
            <a:ext cx="6902742" cy="54716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02EEAD-465B-4E93-A643-FE8BCD84FB50}"/>
              </a:ext>
            </a:extLst>
          </p:cNvPr>
          <p:cNvCxnSpPr>
            <a:cxnSpLocks/>
          </p:cNvCxnSpPr>
          <p:nvPr/>
        </p:nvCxnSpPr>
        <p:spPr>
          <a:xfrm>
            <a:off x="6894556" y="4773169"/>
            <a:ext cx="0" cy="8094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stomShape 2"/>
          <p:cNvSpPr/>
          <p:nvPr/>
        </p:nvSpPr>
        <p:spPr>
          <a:xfrm>
            <a:off x="2488447" y="3317644"/>
            <a:ext cx="4147055" cy="2764703"/>
          </a:xfrm>
          <a:prstGeom prst="rect">
            <a:avLst/>
          </a:prstGeom>
          <a:solidFill>
            <a:srgbClr val="FFFFFF"/>
          </a:solidFill>
          <a:ln w="10080">
            <a:solidFill>
              <a:srgbClr val="2A6099"/>
            </a:solidFill>
            <a:custDash>
              <a:ds d="100000" sp="300000"/>
              <a:ds d="1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942" tIns="60519" rIns="114942" bIns="60519">
            <a:noAutofit/>
          </a:bodyPr>
          <a:lstStyle/>
          <a:p>
            <a:pPr algn="ctr"/>
            <a:r>
              <a:rPr lang="en-US" sz="1451" b="1" spc="-1" dirty="0">
                <a:solidFill>
                  <a:srgbClr val="C00000"/>
                </a:solidFill>
                <a:latin typeface="Arial"/>
              </a:rPr>
              <a:t>The Farm Server (IoT Edge)</a:t>
            </a:r>
          </a:p>
        </p:txBody>
      </p:sp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 flipH="1">
            <a:off x="2101388" y="1603528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5" name="Picture 44"/>
          <p:cNvPicPr/>
          <p:nvPr/>
        </p:nvPicPr>
        <p:blipFill>
          <a:blip r:embed="rId2"/>
          <a:stretch/>
        </p:blipFill>
        <p:spPr>
          <a:xfrm flipH="1">
            <a:off x="2101388" y="2267057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 flipH="1">
            <a:off x="2101388" y="2930585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7" name="Picture 46"/>
          <p:cNvPicPr/>
          <p:nvPr/>
        </p:nvPicPr>
        <p:blipFill>
          <a:blip r:embed="rId3"/>
          <a:stretch/>
        </p:blipFill>
        <p:spPr>
          <a:xfrm>
            <a:off x="100788" y="1935292"/>
            <a:ext cx="1834718" cy="1220823"/>
          </a:xfrm>
          <a:prstGeom prst="rect">
            <a:avLst/>
          </a:prstGeom>
          <a:ln w="0">
            <a:noFill/>
          </a:ln>
        </p:spPr>
      </p:pic>
      <p:sp>
        <p:nvSpPr>
          <p:cNvPr id="48" name="CustomShape 4"/>
          <p:cNvSpPr/>
          <p:nvPr/>
        </p:nvSpPr>
        <p:spPr>
          <a:xfrm>
            <a:off x="2764917" y="3681191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Extractor</a:t>
            </a:r>
          </a:p>
        </p:txBody>
      </p:sp>
      <p:cxnSp>
        <p:nvCxnSpPr>
          <p:cNvPr id="49" name="Line 5"/>
          <p:cNvCxnSpPr>
            <a:stCxn id="44" idx="3"/>
            <a:endCxn id="48" idx="0"/>
          </p:cNvCxnSpPr>
          <p:nvPr/>
        </p:nvCxnSpPr>
        <p:spPr>
          <a:xfrm>
            <a:off x="2764917" y="1935292"/>
            <a:ext cx="691394" cy="1746335"/>
          </a:xfrm>
          <a:prstGeom prst="curvedConnector3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cxnSp>
        <p:nvCxnSpPr>
          <p:cNvPr id="50" name="Line 6"/>
          <p:cNvCxnSpPr>
            <a:stCxn id="45" idx="3"/>
            <a:endCxn id="48" idx="0"/>
          </p:cNvCxnSpPr>
          <p:nvPr/>
        </p:nvCxnSpPr>
        <p:spPr>
          <a:xfrm>
            <a:off x="2764917" y="2598821"/>
            <a:ext cx="691394" cy="1082806"/>
          </a:xfrm>
          <a:prstGeom prst="curvedConnector3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cxnSp>
        <p:nvCxnSpPr>
          <p:cNvPr id="51" name="Line 7"/>
          <p:cNvCxnSpPr>
            <a:stCxn id="46" idx="3"/>
            <a:endCxn id="48" idx="0"/>
          </p:cNvCxnSpPr>
          <p:nvPr/>
        </p:nvCxnSpPr>
        <p:spPr>
          <a:xfrm>
            <a:off x="2764917" y="3262350"/>
            <a:ext cx="691394" cy="419277"/>
          </a:xfrm>
          <a:prstGeom prst="curvedConnector3">
            <a:avLst/>
          </a:prstGeom>
          <a:ln w="12600" cap="rnd">
            <a:solidFill>
              <a:srgbClr val="3465A4"/>
            </a:solidFill>
            <a:round/>
            <a:tailEnd type="triangle" w="med" len="med"/>
          </a:ln>
        </p:spPr>
      </p:cxnSp>
      <p:sp>
        <p:nvSpPr>
          <p:cNvPr id="52" name="CustomShape 8"/>
          <p:cNvSpPr/>
          <p:nvPr/>
        </p:nvSpPr>
        <p:spPr>
          <a:xfrm>
            <a:off x="2910772" y="5063543"/>
            <a:ext cx="1105881" cy="829411"/>
          </a:xfrm>
          <a:prstGeom prst="can">
            <a:avLst>
              <a:gd name="adj" fmla="val 2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Video clip</a:t>
            </a:r>
          </a:p>
          <a:p>
            <a:pPr algn="ctr"/>
            <a:r>
              <a:rPr lang="en-US" sz="1451" spc="-1">
                <a:latin typeface="Arial"/>
              </a:rPr>
              <a:t>store</a:t>
            </a:r>
          </a:p>
        </p:txBody>
      </p:sp>
      <p:cxnSp>
        <p:nvCxnSpPr>
          <p:cNvPr id="53" name="Line 9"/>
          <p:cNvCxnSpPr>
            <a:stCxn id="48" idx="2"/>
            <a:endCxn id="52" idx="1"/>
          </p:cNvCxnSpPr>
          <p:nvPr/>
        </p:nvCxnSpPr>
        <p:spPr>
          <a:xfrm>
            <a:off x="3455875" y="4510602"/>
            <a:ext cx="8272" cy="553376"/>
          </a:xfrm>
          <a:prstGeom prst="straightConnector1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sp>
        <p:nvSpPr>
          <p:cNvPr id="54" name="CustomShape 10"/>
          <p:cNvSpPr/>
          <p:nvPr/>
        </p:nvSpPr>
        <p:spPr>
          <a:xfrm>
            <a:off x="4904841" y="3681191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Sampler</a:t>
            </a:r>
          </a:p>
        </p:txBody>
      </p:sp>
      <p:cxnSp>
        <p:nvCxnSpPr>
          <p:cNvPr id="55" name="Line 11"/>
          <p:cNvCxnSpPr>
            <a:stCxn id="48" idx="3"/>
            <a:endCxn id="54" idx="1"/>
          </p:cNvCxnSpPr>
          <p:nvPr/>
        </p:nvCxnSpPr>
        <p:spPr>
          <a:xfrm>
            <a:off x="4147269" y="4095679"/>
            <a:ext cx="758008" cy="435"/>
          </a:xfrm>
          <a:prstGeom prst="straightConnector1">
            <a:avLst/>
          </a:prstGeom>
          <a:ln w="12600">
            <a:solidFill>
              <a:srgbClr val="3465A4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56" name="CustomShape 12"/>
          <p:cNvSpPr/>
          <p:nvPr/>
        </p:nvSpPr>
        <p:spPr>
          <a:xfrm>
            <a:off x="4917902" y="5048305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Server</a:t>
            </a:r>
          </a:p>
        </p:txBody>
      </p:sp>
      <p:cxnSp>
        <p:nvCxnSpPr>
          <p:cNvPr id="57" name="Line 13"/>
          <p:cNvCxnSpPr>
            <a:stCxn id="52" idx="4"/>
            <a:endCxn id="56" idx="1"/>
          </p:cNvCxnSpPr>
          <p:nvPr/>
        </p:nvCxnSpPr>
        <p:spPr>
          <a:xfrm flipV="1">
            <a:off x="4016653" y="5462793"/>
            <a:ext cx="901685" cy="16109"/>
          </a:xfrm>
          <a:prstGeom prst="straightConnector1">
            <a:avLst/>
          </a:prstGeom>
          <a:ln w="12600">
            <a:solidFill>
              <a:srgbClr val="3465A4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58" name="TextShape 14"/>
          <p:cNvSpPr txBox="1"/>
          <p:nvPr/>
        </p:nvSpPr>
        <p:spPr>
          <a:xfrm>
            <a:off x="6618086" y="3554929"/>
            <a:ext cx="4717411" cy="2488233"/>
          </a:xfrm>
          <a:prstGeom prst="rect">
            <a:avLst/>
          </a:prstGeom>
          <a:blipFill rotWithShape="0">
            <a:blip r:embed="rId4"/>
            <a:stretch/>
          </a:blipFill>
          <a:ln w="0">
            <a:noFill/>
          </a:ln>
        </p:spPr>
        <p:txBody>
          <a:bodyPr lIns="108847" tIns="54423" rIns="108847" bIns="54423" anchor="ctr" anchorCtr="1">
            <a:noAutofit/>
          </a:bodyPr>
          <a:lstStyle/>
          <a:p>
            <a:pPr algn="ctr"/>
            <a:r>
              <a:rPr lang="en-US" sz="2177" spc="-1">
                <a:latin typeface="Arial"/>
              </a:rPr>
              <a:t>WAN</a:t>
            </a:r>
          </a:p>
        </p:txBody>
      </p:sp>
      <p:sp>
        <p:nvSpPr>
          <p:cNvPr id="59" name="CustomShape 15"/>
          <p:cNvSpPr/>
          <p:nvPr/>
        </p:nvSpPr>
        <p:spPr>
          <a:xfrm>
            <a:off x="7464913" y="2078099"/>
            <a:ext cx="1935292" cy="829411"/>
          </a:xfrm>
          <a:custGeom>
            <a:avLst/>
            <a:gdLst/>
            <a:ahLst/>
            <a:cxnLst/>
            <a:rect l="0" t="0" r="r" b="b"/>
            <a:pathLst>
              <a:path w="4447" h="1907">
                <a:moveTo>
                  <a:pt x="212" y="0"/>
                </a:moveTo>
                <a:lnTo>
                  <a:pt x="213" y="0"/>
                </a:lnTo>
                <a:cubicBezTo>
                  <a:pt x="176" y="0"/>
                  <a:pt x="139" y="10"/>
                  <a:pt x="106" y="29"/>
                </a:cubicBezTo>
                <a:cubicBezTo>
                  <a:pt x="74" y="47"/>
                  <a:pt x="47" y="74"/>
                  <a:pt x="29" y="106"/>
                </a:cubicBezTo>
                <a:cubicBezTo>
                  <a:pt x="10" y="139"/>
                  <a:pt x="0" y="176"/>
                  <a:pt x="0" y="213"/>
                </a:cubicBezTo>
                <a:lnTo>
                  <a:pt x="0" y="1693"/>
                </a:lnTo>
                <a:lnTo>
                  <a:pt x="0" y="1693"/>
                </a:lnTo>
                <a:cubicBezTo>
                  <a:pt x="0" y="1730"/>
                  <a:pt x="10" y="1767"/>
                  <a:pt x="29" y="1800"/>
                </a:cubicBezTo>
                <a:cubicBezTo>
                  <a:pt x="47" y="1832"/>
                  <a:pt x="74" y="1859"/>
                  <a:pt x="106" y="1877"/>
                </a:cubicBezTo>
                <a:cubicBezTo>
                  <a:pt x="139" y="1896"/>
                  <a:pt x="176" y="1906"/>
                  <a:pt x="213" y="1906"/>
                </a:cubicBezTo>
                <a:lnTo>
                  <a:pt x="4233" y="1906"/>
                </a:lnTo>
                <a:lnTo>
                  <a:pt x="4233" y="1906"/>
                </a:lnTo>
                <a:cubicBezTo>
                  <a:pt x="4270" y="1906"/>
                  <a:pt x="4307" y="1896"/>
                  <a:pt x="4340" y="1877"/>
                </a:cubicBezTo>
                <a:cubicBezTo>
                  <a:pt x="4372" y="1859"/>
                  <a:pt x="4399" y="1832"/>
                  <a:pt x="4417" y="1800"/>
                </a:cubicBezTo>
                <a:cubicBezTo>
                  <a:pt x="4436" y="1767"/>
                  <a:pt x="4446" y="1730"/>
                  <a:pt x="4446" y="1693"/>
                </a:cubicBezTo>
                <a:lnTo>
                  <a:pt x="4446" y="212"/>
                </a:lnTo>
                <a:lnTo>
                  <a:pt x="4446" y="213"/>
                </a:lnTo>
                <a:lnTo>
                  <a:pt x="4446" y="213"/>
                </a:lnTo>
                <a:cubicBezTo>
                  <a:pt x="4446" y="176"/>
                  <a:pt x="4436" y="139"/>
                  <a:pt x="4417" y="106"/>
                </a:cubicBezTo>
                <a:cubicBezTo>
                  <a:pt x="4399" y="74"/>
                  <a:pt x="4372" y="47"/>
                  <a:pt x="4340" y="29"/>
                </a:cubicBezTo>
                <a:cubicBezTo>
                  <a:pt x="4307" y="10"/>
                  <a:pt x="4270" y="0"/>
                  <a:pt x="4233" y="0"/>
                </a:cubicBezTo>
                <a:lnTo>
                  <a:pt x="212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Image Pipeline </a:t>
            </a:r>
          </a:p>
          <a:p>
            <a:pPr algn="ctr"/>
            <a:r>
              <a:rPr lang="en-US" sz="1451" spc="-1">
                <a:latin typeface="Arial"/>
              </a:rPr>
              <a:t>Front End</a:t>
            </a:r>
          </a:p>
          <a:p>
            <a:pPr algn="ctr"/>
            <a:r>
              <a:rPr lang="en-US" sz="1451" spc="-1">
                <a:latin typeface="Arial"/>
              </a:rPr>
              <a:t>(As an external client)</a:t>
            </a:r>
          </a:p>
        </p:txBody>
      </p:sp>
      <p:pic>
        <p:nvPicPr>
          <p:cNvPr id="60" name="Picture 59"/>
          <p:cNvPicPr/>
          <p:nvPr/>
        </p:nvPicPr>
        <p:blipFill>
          <a:blip r:embed="rId5"/>
          <a:stretch/>
        </p:blipFill>
        <p:spPr>
          <a:xfrm>
            <a:off x="9868681" y="1509484"/>
            <a:ext cx="1453755" cy="1966640"/>
          </a:xfrm>
          <a:prstGeom prst="rect">
            <a:avLst/>
          </a:prstGeom>
          <a:ln w="0">
            <a:noFill/>
          </a:ln>
        </p:spPr>
      </p:pic>
      <p:cxnSp>
        <p:nvCxnSpPr>
          <p:cNvPr id="61" name="Line 16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</p:cxnSp>
      <p:cxnSp>
        <p:nvCxnSpPr>
          <p:cNvPr id="62" name="Line 17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2A6099"/>
            </a:solidFill>
            <a:round/>
            <a:tailEnd type="triangle" w="med" len="med"/>
          </a:ln>
        </p:spPr>
      </p:cxnSp>
      <p:cxnSp>
        <p:nvCxnSpPr>
          <p:cNvPr id="63" name="Line 18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64" name="TextShape 19"/>
          <p:cNvSpPr txBox="1"/>
          <p:nvPr/>
        </p:nvSpPr>
        <p:spPr>
          <a:xfrm>
            <a:off x="9756787" y="3511391"/>
            <a:ext cx="2203490" cy="315655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451" spc="-1">
                <a:latin typeface="Arial"/>
              </a:rPr>
              <a:t>Cascade Image pipeline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E98866-BB26-4487-9DF3-97A5E70B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Dairy Image Pipeline: Front End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E4E7B-FB99-452F-8F37-FD28C5E8776E}"/>
              </a:ext>
            </a:extLst>
          </p:cNvPr>
          <p:cNvSpPr txBox="1"/>
          <p:nvPr/>
        </p:nvSpPr>
        <p:spPr>
          <a:xfrm>
            <a:off x="100788" y="1435768"/>
            <a:ext cx="170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Dairy Farm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89118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Cascade 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4127" y="2286000"/>
            <a:ext cx="10962825" cy="4023360"/>
          </a:xfrm>
        </p:spPr>
        <p:txBody>
          <a:bodyPr>
            <a:normAutofit/>
          </a:bodyPr>
          <a:lstStyle/>
          <a:p>
            <a:r>
              <a:rPr lang="en-US" dirty="0"/>
              <a:t>Legacy support: Easy to use with no need to change your code</a:t>
            </a:r>
          </a:p>
          <a:p>
            <a:endParaRPr lang="en-US" dirty="0"/>
          </a:p>
          <a:p>
            <a:r>
              <a:rPr lang="en-US" dirty="0"/>
              <a:t>Much faster than standard platforms: low delay, high bandwidth</a:t>
            </a:r>
          </a:p>
          <a:p>
            <a:endParaRPr lang="en-US" dirty="0"/>
          </a:p>
          <a:p>
            <a:r>
              <a:rPr lang="en-US" dirty="0"/>
              <a:t>Stronger guarantees: Your ML doesn’t fight platform “noise”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0682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123D84-B71D-43F8-BB06-7BF4A194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559" y="4526427"/>
            <a:ext cx="1255833" cy="77680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17D3AD6-DC3A-554A-B675-5ACC98D6D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206" t="6370" r="4229" b="6295"/>
          <a:stretch/>
        </p:blipFill>
        <p:spPr>
          <a:xfrm>
            <a:off x="176110" y="4665493"/>
            <a:ext cx="3095036" cy="19680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4DDC3E-0896-B040-B0C9-16E3D13AE057}"/>
              </a:ext>
            </a:extLst>
          </p:cNvPr>
          <p:cNvSpPr txBox="1"/>
          <p:nvPr/>
        </p:nvSpPr>
        <p:spPr>
          <a:xfrm>
            <a:off x="409465" y="4201393"/>
            <a:ext cx="291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Streaming image frames through TCP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CCBC-8B64-C84D-8E3D-F8E8F07C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27" y="3395950"/>
            <a:ext cx="812601" cy="7625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6EA1B-9BA8-4F4B-AF64-F8C5799BB1EA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946295" y="4250745"/>
            <a:ext cx="1588004" cy="132941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8AADCF-CAAF-9D44-A90B-680EDE48CB82}"/>
              </a:ext>
            </a:extLst>
          </p:cNvPr>
          <p:cNvSpPr txBox="1"/>
          <p:nvPr/>
        </p:nvSpPr>
        <p:spPr>
          <a:xfrm>
            <a:off x="3534299" y="4108615"/>
            <a:ext cx="950166" cy="28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Farm server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009B1A-B366-084A-8E3F-859980CFDE51}"/>
              </a:ext>
            </a:extLst>
          </p:cNvPr>
          <p:cNvSpPr txBox="1"/>
          <p:nvPr/>
        </p:nvSpPr>
        <p:spPr>
          <a:xfrm>
            <a:off x="1579418" y="64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649086F-1620-A64E-817A-F68625706E5A}"/>
              </a:ext>
            </a:extLst>
          </p:cNvPr>
          <p:cNvSpPr txBox="1"/>
          <p:nvPr/>
        </p:nvSpPr>
        <p:spPr>
          <a:xfrm>
            <a:off x="63923" y="-56732"/>
            <a:ext cx="10627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j-lt"/>
              </a:rPr>
              <a:t>… DETAILED VERSION (</a:t>
            </a:r>
            <a:r>
              <a:rPr lang="en-US" sz="4800" b="1" dirty="0" err="1">
                <a:solidFill>
                  <a:srgbClr val="C00000"/>
                </a:solidFill>
                <a:latin typeface="+mj-lt"/>
              </a:rPr>
              <a:t>PyLINQ</a:t>
            </a:r>
            <a:r>
              <a:rPr lang="en-US" sz="4800" b="1" dirty="0">
                <a:solidFill>
                  <a:srgbClr val="C00000"/>
                </a:solidFill>
                <a:latin typeface="+mj-lt"/>
              </a:rPr>
              <a:t> ON MSFT AZURE)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CD4BF9E-5B80-3341-A22D-5F0D7D8C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7"/>
          <a:stretch/>
        </p:blipFill>
        <p:spPr>
          <a:xfrm>
            <a:off x="6141724" y="3374467"/>
            <a:ext cx="950166" cy="948939"/>
          </a:xfrm>
          <a:prstGeom prst="rect">
            <a:avLst/>
          </a:prstGeom>
        </p:spPr>
      </p:pic>
      <p:pic>
        <p:nvPicPr>
          <p:cNvPr id="134" name="Graphic 133" descr="Cow with solid fill">
            <a:extLst>
              <a:ext uri="{FF2B5EF4-FFF2-40B4-BE49-F238E27FC236}">
                <a16:creationId xmlns:a16="http://schemas.microsoft.com/office/drawing/2014/main" id="{A9D14A1A-CC19-0047-A63C-923041352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257" y="3777145"/>
            <a:ext cx="555437" cy="555437"/>
          </a:xfrm>
          <a:prstGeom prst="rect">
            <a:avLst/>
          </a:prstGeom>
        </p:spPr>
      </p:pic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3E19334-6634-2A48-8ABA-8DE1B682B8A2}"/>
              </a:ext>
            </a:extLst>
          </p:cNvPr>
          <p:cNvCxnSpPr>
            <a:cxnSpLocks/>
          </p:cNvCxnSpPr>
          <p:nvPr/>
        </p:nvCxnSpPr>
        <p:spPr>
          <a:xfrm flipV="1">
            <a:off x="4466592" y="3794467"/>
            <a:ext cx="1486769" cy="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85105938-C28F-8B40-B008-FEBF8290D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63" r="-1"/>
          <a:stretch/>
        </p:blipFill>
        <p:spPr>
          <a:xfrm>
            <a:off x="1586149" y="708959"/>
            <a:ext cx="2389240" cy="1028310"/>
          </a:xfrm>
          <a:prstGeom prst="rect">
            <a:avLst/>
          </a:prstGeom>
        </p:spPr>
      </p:pic>
      <p:graphicFrame>
        <p:nvGraphicFramePr>
          <p:cNvPr id="141" name="Table 141">
            <a:extLst>
              <a:ext uri="{FF2B5EF4-FFF2-40B4-BE49-F238E27FC236}">
                <a16:creationId xmlns:a16="http://schemas.microsoft.com/office/drawing/2014/main" id="{8F7AFC03-C277-7545-A87F-B91F545CD817}"/>
              </a:ext>
            </a:extLst>
          </p:cNvPr>
          <p:cNvGraphicFramePr>
            <a:graphicFrameLocks noGrp="1"/>
          </p:cNvGraphicFramePr>
          <p:nvPr/>
        </p:nvGraphicFramePr>
        <p:xfrm>
          <a:off x="3173675" y="724471"/>
          <a:ext cx="5340598" cy="13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51586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  <a:gridCol w="846789">
                  <a:extLst>
                    <a:ext uri="{9D8B030D-6E8A-4147-A177-3AD203B41FA5}">
                      <a16:colId xmlns:a16="http://schemas.microsoft.com/office/drawing/2014/main" val="2872844562"/>
                    </a:ext>
                  </a:extLst>
                </a:gridCol>
                <a:gridCol w="733246">
                  <a:extLst>
                    <a:ext uri="{9D8B030D-6E8A-4147-A177-3AD203B41FA5}">
                      <a16:colId xmlns:a16="http://schemas.microsoft.com/office/drawing/2014/main" val="2888123435"/>
                    </a:ext>
                  </a:extLst>
                </a:gridCol>
                <a:gridCol w="1173192">
                  <a:extLst>
                    <a:ext uri="{9D8B030D-6E8A-4147-A177-3AD203B41FA5}">
                      <a16:colId xmlns:a16="http://schemas.microsoft.com/office/drawing/2014/main" val="1509710299"/>
                    </a:ext>
                  </a:extLst>
                </a:gridCol>
              </a:tblGrid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daily_yield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daily_fat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daily_protein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1/10/21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C38B77F2-86B8-5B46-9CC2-58346A25AC43}"/>
              </a:ext>
            </a:extLst>
          </p:cNvPr>
          <p:cNvSpPr txBox="1"/>
          <p:nvPr/>
        </p:nvSpPr>
        <p:spPr>
          <a:xfrm>
            <a:off x="5319252" y="19074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AC5B7A1-E37C-0A4E-BE9D-019E01EB7A40}"/>
              </a:ext>
            </a:extLst>
          </p:cNvPr>
          <p:cNvSpPr txBox="1"/>
          <p:nvPr/>
        </p:nvSpPr>
        <p:spPr>
          <a:xfrm>
            <a:off x="4415457" y="3524681"/>
            <a:ext cx="15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Filtered image frames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C989DF-880D-0E4A-B736-BB091AF64143}"/>
              </a:ext>
            </a:extLst>
          </p:cNvPr>
          <p:cNvSpPr txBox="1"/>
          <p:nvPr/>
        </p:nvSpPr>
        <p:spPr>
          <a:xfrm>
            <a:off x="5714444" y="4139279"/>
            <a:ext cx="18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External Client to Cascade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13D5BE0-8A55-9343-AFCF-9A1666FCC879}"/>
              </a:ext>
            </a:extLst>
          </p:cNvPr>
          <p:cNvCxnSpPr>
            <a:cxnSpLocks/>
          </p:cNvCxnSpPr>
          <p:nvPr/>
        </p:nvCxnSpPr>
        <p:spPr>
          <a:xfrm flipV="1">
            <a:off x="7187784" y="3792687"/>
            <a:ext cx="1992515" cy="899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FC44B98-DA1B-E940-B0B8-4C2CA416392E}"/>
              </a:ext>
            </a:extLst>
          </p:cNvPr>
          <p:cNvCxnSpPr>
            <a:cxnSpLocks/>
          </p:cNvCxnSpPr>
          <p:nvPr/>
        </p:nvCxnSpPr>
        <p:spPr>
          <a:xfrm flipH="1" flipV="1">
            <a:off x="2505642" y="1843100"/>
            <a:ext cx="1469747" cy="140416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848BCBD-0C37-E943-B2B7-63769AA3463B}"/>
              </a:ext>
            </a:extLst>
          </p:cNvPr>
          <p:cNvSpPr txBox="1"/>
          <p:nvPr/>
        </p:nvSpPr>
        <p:spPr>
          <a:xfrm>
            <a:off x="87643" y="2397463"/>
            <a:ext cx="3081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Upload daily date to Azure Blob Storage</a:t>
            </a:r>
          </a:p>
        </p:txBody>
      </p:sp>
      <p:graphicFrame>
        <p:nvGraphicFramePr>
          <p:cNvPr id="162" name="Table 141">
            <a:extLst>
              <a:ext uri="{FF2B5EF4-FFF2-40B4-BE49-F238E27FC236}">
                <a16:creationId xmlns:a16="http://schemas.microsoft.com/office/drawing/2014/main" id="{8E34936F-6142-E249-AD7E-54CBCB142590}"/>
              </a:ext>
            </a:extLst>
          </p:cNvPr>
          <p:cNvGraphicFramePr>
            <a:graphicFrameLocks noGrp="1"/>
          </p:cNvGraphicFramePr>
          <p:nvPr/>
        </p:nvGraphicFramePr>
        <p:xfrm>
          <a:off x="562762" y="2727363"/>
          <a:ext cx="2130264" cy="116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88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</a:tblGrid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pic>
        <p:nvPicPr>
          <p:cNvPr id="171" name="Picture 170">
            <a:extLst>
              <a:ext uri="{FF2B5EF4-FFF2-40B4-BE49-F238E27FC236}">
                <a16:creationId xmlns:a16="http://schemas.microsoft.com/office/drawing/2014/main" id="{1C877979-9DBF-7E46-A686-A31AE66D8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031" y="1016029"/>
            <a:ext cx="827118" cy="555437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D248D48-3629-A94A-ACED-D21E1BD9F95B}"/>
              </a:ext>
            </a:extLst>
          </p:cNvPr>
          <p:cNvSpPr txBox="1"/>
          <p:nvPr/>
        </p:nvSpPr>
        <p:spPr>
          <a:xfrm>
            <a:off x="346433" y="1493735"/>
            <a:ext cx="159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Integrate daily data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C288DC2-A311-CC48-9F21-BBEA8E931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4475" y="3427500"/>
            <a:ext cx="338613" cy="3499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D0F3E0F-F6E4-3344-86A7-BD1DD94EECE2}"/>
              </a:ext>
            </a:extLst>
          </p:cNvPr>
          <p:cNvSpPr txBox="1"/>
          <p:nvPr/>
        </p:nvSpPr>
        <p:spPr>
          <a:xfrm>
            <a:off x="9975386" y="3361082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Cascade backend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F584D8-7DAA-1D49-B96A-6698F79B83B7}"/>
              </a:ext>
            </a:extLst>
          </p:cNvPr>
          <p:cNvSpPr txBox="1"/>
          <p:nvPr/>
        </p:nvSpPr>
        <p:spPr>
          <a:xfrm>
            <a:off x="8821352" y="736653"/>
            <a:ext cx="2527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&lt;field&gt;/&lt;</a:t>
            </a:r>
            <a:r>
              <a:rPr lang="en-US" sz="1200" b="1" dirty="0" err="1">
                <a:solidFill>
                  <a:schemeClr val="accent1"/>
                </a:solidFill>
              </a:rPr>
              <a:t>cow_id</a:t>
            </a:r>
            <a:r>
              <a:rPr lang="en-US" sz="1200" b="1" dirty="0">
                <a:solidFill>
                  <a:schemeClr val="accent1"/>
                </a:solidFill>
              </a:rPr>
              <a:t>&gt;{&lt;</a:t>
            </a:r>
            <a:r>
              <a:rPr lang="en-US" sz="1200" b="1" dirty="0" err="1">
                <a:solidFill>
                  <a:schemeClr val="accent1"/>
                </a:solidFill>
              </a:rPr>
              <a:t>ts</a:t>
            </a:r>
            <a:r>
              <a:rPr lang="en-US" sz="1200" b="1" dirty="0">
                <a:solidFill>
                  <a:schemeClr val="accent1"/>
                </a:solidFill>
              </a:rPr>
              <a:t>(</a:t>
            </a:r>
            <a:r>
              <a:rPr lang="en-US" sz="1200" b="1" dirty="0" err="1">
                <a:solidFill>
                  <a:schemeClr val="accent1"/>
                </a:solidFill>
              </a:rPr>
              <a:t>ver</a:t>
            </a:r>
            <a:r>
              <a:rPr lang="en-US" sz="1200" b="1" dirty="0">
                <a:solidFill>
                  <a:schemeClr val="accent1"/>
                </a:solidFill>
              </a:rPr>
              <a:t>)&gt;}</a:t>
            </a:r>
          </a:p>
          <a:p>
            <a:r>
              <a:rPr lang="en-US" sz="1200" b="1" dirty="0" err="1">
                <a:solidFill>
                  <a:schemeClr val="accent1"/>
                </a:solidFill>
              </a:rPr>
              <a:t>daily_protein</a:t>
            </a:r>
            <a:r>
              <a:rPr lang="en-US" sz="1200" b="1" dirty="0">
                <a:solidFill>
                  <a:schemeClr val="accent1"/>
                </a:solidFill>
              </a:rPr>
              <a:t>/cow_id1{ver_1} = 2.89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5FDF846-ED48-5F42-A8BA-9BCA5B0EAF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26490" y="1583649"/>
            <a:ext cx="1975806" cy="1247186"/>
          </a:xfrm>
          <a:prstGeom prst="bentConnector3">
            <a:avLst>
              <a:gd name="adj1" fmla="val -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9B6EFFB1-686B-004A-AB47-A92B25283F9E}"/>
              </a:ext>
            </a:extLst>
          </p:cNvPr>
          <p:cNvCxnSpPr>
            <a:cxnSpLocks/>
          </p:cNvCxnSpPr>
          <p:nvPr/>
        </p:nvCxnSpPr>
        <p:spPr>
          <a:xfrm>
            <a:off x="6179550" y="1985629"/>
            <a:ext cx="3000749" cy="1426584"/>
          </a:xfrm>
          <a:prstGeom prst="bentConnector3">
            <a:avLst>
              <a:gd name="adj1" fmla="val 18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D49EF53-09D3-924E-A893-19579B9B5624}"/>
              </a:ext>
            </a:extLst>
          </p:cNvPr>
          <p:cNvSpPr/>
          <p:nvPr/>
        </p:nvSpPr>
        <p:spPr>
          <a:xfrm>
            <a:off x="6362339" y="3140074"/>
            <a:ext cx="2466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accent1"/>
                </a:solidFill>
              </a:rPr>
              <a:t>daily_fat</a:t>
            </a:r>
            <a:r>
              <a:rPr lang="en-US" sz="1200" b="1" dirty="0">
                <a:solidFill>
                  <a:schemeClr val="accent1"/>
                </a:solidFill>
              </a:rPr>
              <a:t>/cow_id237{ver_38} = 4.42</a:t>
            </a:r>
            <a:endParaRPr lang="en-US" sz="12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1CB4184-B4FA-8F40-9647-2512D4D7E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7924" y="4422560"/>
            <a:ext cx="485866" cy="485866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D0E2788-07F5-BE45-B053-160D7748CCF5}"/>
              </a:ext>
            </a:extLst>
          </p:cNvPr>
          <p:cNvSpPr txBox="1"/>
          <p:nvPr/>
        </p:nvSpPr>
        <p:spPr>
          <a:xfrm>
            <a:off x="7293072" y="4386060"/>
            <a:ext cx="109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model</a:t>
            </a:r>
          </a:p>
          <a:p>
            <a:r>
              <a:rPr lang="en-US" sz="1200" dirty="0"/>
              <a:t>Image analysis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CF060C-D055-D644-A0A4-FB3C5ED5580E}"/>
              </a:ext>
            </a:extLst>
          </p:cNvPr>
          <p:cNvSpPr txBox="1"/>
          <p:nvPr/>
        </p:nvSpPr>
        <p:spPr>
          <a:xfrm>
            <a:off x="9691593" y="1668928"/>
            <a:ext cx="21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Download blobs from Azure &amp; </a:t>
            </a:r>
          </a:p>
          <a:p>
            <a:r>
              <a:rPr lang="en-US" sz="1200" dirty="0"/>
              <a:t>Store to Cascade VCSS subgroup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D61EA8C-3EEF-DB47-A44B-360BB4C76A26}"/>
              </a:ext>
            </a:extLst>
          </p:cNvPr>
          <p:cNvCxnSpPr>
            <a:cxnSpLocks/>
            <a:stCxn id="115" idx="1"/>
            <a:endCxn id="115" idx="3"/>
          </p:cNvCxnSpPr>
          <p:nvPr/>
        </p:nvCxnSpPr>
        <p:spPr>
          <a:xfrm>
            <a:off x="7293072" y="4616893"/>
            <a:ext cx="1090876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8E256A8-E0BE-4E44-B295-D8CD53A93D04}"/>
              </a:ext>
            </a:extLst>
          </p:cNvPr>
          <p:cNvSpPr txBox="1"/>
          <p:nvPr/>
        </p:nvSpPr>
        <p:spPr>
          <a:xfrm>
            <a:off x="8352418" y="4459282"/>
            <a:ext cx="10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cow id: 127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9E17BEA-6232-224D-B4B3-88A84995C1E8}"/>
              </a:ext>
            </a:extLst>
          </p:cNvPr>
          <p:cNvSpPr txBox="1"/>
          <p:nvPr/>
        </p:nvSpPr>
        <p:spPr>
          <a:xfrm>
            <a:off x="6111358" y="4889127"/>
            <a:ext cx="6196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LINQ query to retrieve data of most recent 10 days from Cascade about cow 128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29164BCD-0BBE-1748-A9BD-202E3848C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3798" y="5792483"/>
            <a:ext cx="485866" cy="4858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C7D28B82-EF11-EB4A-8575-9FDB4A756CA7}"/>
              </a:ext>
            </a:extLst>
          </p:cNvPr>
          <p:cNvSpPr txBox="1"/>
          <p:nvPr/>
        </p:nvSpPr>
        <p:spPr>
          <a:xfrm>
            <a:off x="4664018" y="5816684"/>
            <a:ext cx="11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ML Model</a:t>
            </a:r>
          </a:p>
          <a:p>
            <a:r>
              <a:rPr lang="en-US" sz="1200" dirty="0"/>
              <a:t>birth prediction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1763CE4-177C-894A-99BF-1DE2DDD7537A}"/>
              </a:ext>
            </a:extLst>
          </p:cNvPr>
          <p:cNvCxnSpPr>
            <a:cxnSpLocks/>
          </p:cNvCxnSpPr>
          <p:nvPr/>
        </p:nvCxnSpPr>
        <p:spPr>
          <a:xfrm flipH="1" flipV="1">
            <a:off x="4484465" y="6035416"/>
            <a:ext cx="1598279" cy="116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5621137-90F9-B445-90E1-9C509117D4DE}"/>
              </a:ext>
            </a:extLst>
          </p:cNvPr>
          <p:cNvCxnSpPr>
            <a:cxnSpLocks/>
          </p:cNvCxnSpPr>
          <p:nvPr/>
        </p:nvCxnSpPr>
        <p:spPr>
          <a:xfrm flipV="1">
            <a:off x="4176731" y="5312092"/>
            <a:ext cx="0" cy="42497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8744F77-FC53-5E46-851A-2359AEFFB560}"/>
              </a:ext>
            </a:extLst>
          </p:cNvPr>
          <p:cNvSpPr txBox="1"/>
          <p:nvPr/>
        </p:nvSpPr>
        <p:spPr>
          <a:xfrm>
            <a:off x="4150444" y="5312092"/>
            <a:ext cx="15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 of calving</a:t>
            </a:r>
            <a:br>
              <a:rPr lang="en-US" sz="1200" dirty="0"/>
            </a:br>
            <a:r>
              <a:rPr lang="en-US" sz="1200" dirty="0"/>
              <a:t>in next 8h is: </a:t>
            </a:r>
            <a:r>
              <a:rPr lang="en-US" sz="1200" b="1" dirty="0">
                <a:solidFill>
                  <a:srgbClr val="00B050"/>
                </a:solidFill>
              </a:rPr>
              <a:t>80%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A92FC5-01E8-B74A-9E86-710DB2B6F32A}"/>
              </a:ext>
            </a:extLst>
          </p:cNvPr>
          <p:cNvSpPr txBox="1"/>
          <p:nvPr/>
        </p:nvSpPr>
        <p:spPr>
          <a:xfrm>
            <a:off x="7379640" y="3561854"/>
            <a:ext cx="164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Store to subgroup VCSS</a:t>
            </a:r>
          </a:p>
          <a:p>
            <a:r>
              <a:rPr lang="en-US" sz="1200" dirty="0"/>
              <a:t>Trigger image analysis</a:t>
            </a:r>
          </a:p>
        </p:txBody>
      </p:sp>
      <p:pic>
        <p:nvPicPr>
          <p:cNvPr id="16" name="Graphic 15" descr="Clapper board with solid fill">
            <a:extLst>
              <a:ext uri="{FF2B5EF4-FFF2-40B4-BE49-F238E27FC236}">
                <a16:creationId xmlns:a16="http://schemas.microsoft.com/office/drawing/2014/main" id="{64A74EEE-1055-E348-870B-54F51E392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96916" y="3902807"/>
            <a:ext cx="305591" cy="305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965A55-72B8-B440-BB0B-92B75899514B}"/>
              </a:ext>
            </a:extLst>
          </p:cNvPr>
          <p:cNvSpPr txBox="1"/>
          <p:nvPr/>
        </p:nvSpPr>
        <p:spPr>
          <a:xfrm>
            <a:off x="7313628" y="3994902"/>
            <a:ext cx="174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Action = </a:t>
            </a:r>
            <a:r>
              <a:rPr lang="en-US" sz="1200" dirty="0" err="1"/>
              <a:t>black_cow_infer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9F3CF-5FF2-514E-8558-E4575FC150D1}"/>
              </a:ext>
            </a:extLst>
          </p:cNvPr>
          <p:cNvSpPr txBox="1"/>
          <p:nvPr/>
        </p:nvSpPr>
        <p:spPr>
          <a:xfrm>
            <a:off x="4285673" y="-31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C989A-6EFA-DF4E-BEE9-7ADAF72425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0896" y="2356090"/>
            <a:ext cx="5419254" cy="421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B0A9C4-B7AD-7046-9818-DFF67A82FF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99028" y="5187102"/>
            <a:ext cx="4651435" cy="1555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DB1BA-9BAE-F245-8F69-8883B838EE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63088" y="3243416"/>
            <a:ext cx="2699066" cy="16163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ECAA03C-29CB-4F7E-AC9B-521F87456CE6}"/>
              </a:ext>
            </a:extLst>
          </p:cNvPr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 flipH="1">
            <a:off x="1745286" y="5548438"/>
            <a:ext cx="377849" cy="450638"/>
          </a:xfrm>
          <a:prstGeom prst="rect">
            <a:avLst/>
          </a:prstGeom>
          <a:ln w="0"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6" grpId="0"/>
      <p:bldP spid="144" grpId="0"/>
      <p:bldP spid="160" grpId="0"/>
      <p:bldP spid="172" grpId="0"/>
      <p:bldP spid="64" grpId="0"/>
      <p:bldP spid="106" grpId="0"/>
      <p:bldP spid="115" grpId="0"/>
      <p:bldP spid="131" grpId="0"/>
      <p:bldP spid="135" grpId="0"/>
      <p:bldP spid="136" grpId="0"/>
      <p:bldP spid="166" grpId="0"/>
      <p:bldP spid="159" grpId="0"/>
      <p:bldP spid="51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EE0B6230-6E31-40A9-8F59-F6009B94B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206" t="6370" r="4229" b="6295"/>
          <a:stretch/>
        </p:blipFill>
        <p:spPr>
          <a:xfrm>
            <a:off x="176110" y="4665493"/>
            <a:ext cx="3095036" cy="19680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23D84-B71D-43F8-BB06-7BF4A194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559" y="4526427"/>
            <a:ext cx="1255833" cy="7768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4DDC3E-0896-B040-B0C9-16E3D13AE057}"/>
              </a:ext>
            </a:extLst>
          </p:cNvPr>
          <p:cNvSpPr txBox="1"/>
          <p:nvPr/>
        </p:nvSpPr>
        <p:spPr>
          <a:xfrm>
            <a:off x="409465" y="4201393"/>
            <a:ext cx="291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Streaming image frames through TCP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CCBC-8B64-C84D-8E3D-F8E8F07C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27" y="3395950"/>
            <a:ext cx="812601" cy="7625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6EA1B-9BA8-4F4B-AF64-F8C5799BB1EA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946295" y="4250745"/>
            <a:ext cx="1588004" cy="132941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8AADCF-CAAF-9D44-A90B-680EDE48CB82}"/>
              </a:ext>
            </a:extLst>
          </p:cNvPr>
          <p:cNvSpPr txBox="1"/>
          <p:nvPr/>
        </p:nvSpPr>
        <p:spPr>
          <a:xfrm>
            <a:off x="3534299" y="4108615"/>
            <a:ext cx="950166" cy="28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Farm server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009B1A-B366-084A-8E3F-859980CFDE51}"/>
              </a:ext>
            </a:extLst>
          </p:cNvPr>
          <p:cNvSpPr txBox="1"/>
          <p:nvPr/>
        </p:nvSpPr>
        <p:spPr>
          <a:xfrm>
            <a:off x="1579418" y="64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649086F-1620-A64E-817A-F68625706E5A}"/>
              </a:ext>
            </a:extLst>
          </p:cNvPr>
          <p:cNvSpPr txBox="1"/>
          <p:nvPr/>
        </p:nvSpPr>
        <p:spPr>
          <a:xfrm>
            <a:off x="63923" y="-56732"/>
            <a:ext cx="8681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j-lt"/>
              </a:rPr>
              <a:t>C++ IS SIMILAR (BUT MORE EFFICIENT)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CD4BF9E-5B80-3341-A22D-5F0D7D8C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7"/>
          <a:stretch/>
        </p:blipFill>
        <p:spPr>
          <a:xfrm>
            <a:off x="6141724" y="3374467"/>
            <a:ext cx="950166" cy="948939"/>
          </a:xfrm>
          <a:prstGeom prst="rect">
            <a:avLst/>
          </a:prstGeom>
        </p:spPr>
      </p:pic>
      <p:pic>
        <p:nvPicPr>
          <p:cNvPr id="134" name="Graphic 133" descr="Cow with solid fill">
            <a:extLst>
              <a:ext uri="{FF2B5EF4-FFF2-40B4-BE49-F238E27FC236}">
                <a16:creationId xmlns:a16="http://schemas.microsoft.com/office/drawing/2014/main" id="{A9D14A1A-CC19-0047-A63C-923041352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257" y="3777145"/>
            <a:ext cx="555437" cy="555437"/>
          </a:xfrm>
          <a:prstGeom prst="rect">
            <a:avLst/>
          </a:prstGeom>
        </p:spPr>
      </p:pic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3E19334-6634-2A48-8ABA-8DE1B682B8A2}"/>
              </a:ext>
            </a:extLst>
          </p:cNvPr>
          <p:cNvCxnSpPr>
            <a:cxnSpLocks/>
          </p:cNvCxnSpPr>
          <p:nvPr/>
        </p:nvCxnSpPr>
        <p:spPr>
          <a:xfrm flipV="1">
            <a:off x="4466592" y="3794467"/>
            <a:ext cx="1486769" cy="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85105938-C28F-8B40-B008-FEBF8290D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63" r="-1"/>
          <a:stretch/>
        </p:blipFill>
        <p:spPr>
          <a:xfrm>
            <a:off x="1586149" y="708959"/>
            <a:ext cx="2389240" cy="1028310"/>
          </a:xfrm>
          <a:prstGeom prst="rect">
            <a:avLst/>
          </a:prstGeom>
        </p:spPr>
      </p:pic>
      <p:graphicFrame>
        <p:nvGraphicFramePr>
          <p:cNvPr id="141" name="Table 141">
            <a:extLst>
              <a:ext uri="{FF2B5EF4-FFF2-40B4-BE49-F238E27FC236}">
                <a16:creationId xmlns:a16="http://schemas.microsoft.com/office/drawing/2014/main" id="{8F7AFC03-C277-7545-A87F-B91F545CD817}"/>
              </a:ext>
            </a:extLst>
          </p:cNvPr>
          <p:cNvGraphicFramePr>
            <a:graphicFrameLocks noGrp="1"/>
          </p:cNvGraphicFramePr>
          <p:nvPr/>
        </p:nvGraphicFramePr>
        <p:xfrm>
          <a:off x="3173675" y="724471"/>
          <a:ext cx="5340598" cy="13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51586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  <a:gridCol w="846789">
                  <a:extLst>
                    <a:ext uri="{9D8B030D-6E8A-4147-A177-3AD203B41FA5}">
                      <a16:colId xmlns:a16="http://schemas.microsoft.com/office/drawing/2014/main" val="2872844562"/>
                    </a:ext>
                  </a:extLst>
                </a:gridCol>
                <a:gridCol w="733246">
                  <a:extLst>
                    <a:ext uri="{9D8B030D-6E8A-4147-A177-3AD203B41FA5}">
                      <a16:colId xmlns:a16="http://schemas.microsoft.com/office/drawing/2014/main" val="2888123435"/>
                    </a:ext>
                  </a:extLst>
                </a:gridCol>
                <a:gridCol w="1173192">
                  <a:extLst>
                    <a:ext uri="{9D8B030D-6E8A-4147-A177-3AD203B41FA5}">
                      <a16:colId xmlns:a16="http://schemas.microsoft.com/office/drawing/2014/main" val="1509710299"/>
                    </a:ext>
                  </a:extLst>
                </a:gridCol>
              </a:tblGrid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daily_yield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daily_fat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daily_protein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1/10/21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C38B77F2-86B8-5B46-9CC2-58346A25AC43}"/>
              </a:ext>
            </a:extLst>
          </p:cNvPr>
          <p:cNvSpPr txBox="1"/>
          <p:nvPr/>
        </p:nvSpPr>
        <p:spPr>
          <a:xfrm>
            <a:off x="5319252" y="19074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AC5B7A1-E37C-0A4E-BE9D-019E01EB7A40}"/>
              </a:ext>
            </a:extLst>
          </p:cNvPr>
          <p:cNvSpPr txBox="1"/>
          <p:nvPr/>
        </p:nvSpPr>
        <p:spPr>
          <a:xfrm>
            <a:off x="4415457" y="3524681"/>
            <a:ext cx="15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Filtered image frames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C989DF-880D-0E4A-B736-BB091AF64143}"/>
              </a:ext>
            </a:extLst>
          </p:cNvPr>
          <p:cNvSpPr txBox="1"/>
          <p:nvPr/>
        </p:nvSpPr>
        <p:spPr>
          <a:xfrm>
            <a:off x="5714444" y="4139279"/>
            <a:ext cx="18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External Client to Cascade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13D5BE0-8A55-9343-AFCF-9A1666FCC879}"/>
              </a:ext>
            </a:extLst>
          </p:cNvPr>
          <p:cNvCxnSpPr>
            <a:cxnSpLocks/>
          </p:cNvCxnSpPr>
          <p:nvPr/>
        </p:nvCxnSpPr>
        <p:spPr>
          <a:xfrm flipV="1">
            <a:off x="7187784" y="3792687"/>
            <a:ext cx="1992515" cy="899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FC44B98-DA1B-E940-B0B8-4C2CA416392E}"/>
              </a:ext>
            </a:extLst>
          </p:cNvPr>
          <p:cNvCxnSpPr>
            <a:cxnSpLocks/>
          </p:cNvCxnSpPr>
          <p:nvPr/>
        </p:nvCxnSpPr>
        <p:spPr>
          <a:xfrm flipH="1" flipV="1">
            <a:off x="2505642" y="1843100"/>
            <a:ext cx="1469747" cy="140416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848BCBD-0C37-E943-B2B7-63769AA3463B}"/>
              </a:ext>
            </a:extLst>
          </p:cNvPr>
          <p:cNvSpPr txBox="1"/>
          <p:nvPr/>
        </p:nvSpPr>
        <p:spPr>
          <a:xfrm>
            <a:off x="87643" y="2397463"/>
            <a:ext cx="3081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Upload daily date to Azure Blob Storage</a:t>
            </a:r>
          </a:p>
        </p:txBody>
      </p:sp>
      <p:graphicFrame>
        <p:nvGraphicFramePr>
          <p:cNvPr id="162" name="Table 141">
            <a:extLst>
              <a:ext uri="{FF2B5EF4-FFF2-40B4-BE49-F238E27FC236}">
                <a16:creationId xmlns:a16="http://schemas.microsoft.com/office/drawing/2014/main" id="{8E34936F-6142-E249-AD7E-54CBCB142590}"/>
              </a:ext>
            </a:extLst>
          </p:cNvPr>
          <p:cNvGraphicFramePr>
            <a:graphicFrameLocks noGrp="1"/>
          </p:cNvGraphicFramePr>
          <p:nvPr/>
        </p:nvGraphicFramePr>
        <p:xfrm>
          <a:off x="562762" y="2727363"/>
          <a:ext cx="2130264" cy="116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88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</a:tblGrid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pic>
        <p:nvPicPr>
          <p:cNvPr id="171" name="Picture 170">
            <a:extLst>
              <a:ext uri="{FF2B5EF4-FFF2-40B4-BE49-F238E27FC236}">
                <a16:creationId xmlns:a16="http://schemas.microsoft.com/office/drawing/2014/main" id="{1C877979-9DBF-7E46-A686-A31AE66D8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031" y="1016029"/>
            <a:ext cx="827118" cy="555437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D248D48-3629-A94A-ACED-D21E1BD9F95B}"/>
              </a:ext>
            </a:extLst>
          </p:cNvPr>
          <p:cNvSpPr txBox="1"/>
          <p:nvPr/>
        </p:nvSpPr>
        <p:spPr>
          <a:xfrm>
            <a:off x="346433" y="1493735"/>
            <a:ext cx="159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Integrate daily data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C288DC2-A311-CC48-9F21-BBEA8E931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1199" y="3247263"/>
            <a:ext cx="698716" cy="72200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D0F3E0F-F6E4-3344-86A7-BD1DD94EECE2}"/>
              </a:ext>
            </a:extLst>
          </p:cNvPr>
          <p:cNvSpPr txBox="1"/>
          <p:nvPr/>
        </p:nvSpPr>
        <p:spPr>
          <a:xfrm>
            <a:off x="9975386" y="3361082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Cascade backend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F584D8-7DAA-1D49-B96A-6698F79B83B7}"/>
              </a:ext>
            </a:extLst>
          </p:cNvPr>
          <p:cNvSpPr txBox="1"/>
          <p:nvPr/>
        </p:nvSpPr>
        <p:spPr>
          <a:xfrm>
            <a:off x="8821352" y="736653"/>
            <a:ext cx="2527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&lt;field&gt;/&lt;</a:t>
            </a:r>
            <a:r>
              <a:rPr lang="en-US" sz="1200" b="1" dirty="0" err="1">
                <a:solidFill>
                  <a:schemeClr val="accent1"/>
                </a:solidFill>
              </a:rPr>
              <a:t>cow_id</a:t>
            </a:r>
            <a:r>
              <a:rPr lang="en-US" sz="1200" b="1" dirty="0">
                <a:solidFill>
                  <a:schemeClr val="accent1"/>
                </a:solidFill>
              </a:rPr>
              <a:t>&gt;{&lt;</a:t>
            </a:r>
            <a:r>
              <a:rPr lang="en-US" sz="1200" b="1" dirty="0" err="1">
                <a:solidFill>
                  <a:schemeClr val="accent1"/>
                </a:solidFill>
              </a:rPr>
              <a:t>ts</a:t>
            </a:r>
            <a:r>
              <a:rPr lang="en-US" sz="1200" b="1" dirty="0">
                <a:solidFill>
                  <a:schemeClr val="accent1"/>
                </a:solidFill>
              </a:rPr>
              <a:t>(</a:t>
            </a:r>
            <a:r>
              <a:rPr lang="en-US" sz="1200" b="1" dirty="0" err="1">
                <a:solidFill>
                  <a:schemeClr val="accent1"/>
                </a:solidFill>
              </a:rPr>
              <a:t>ver</a:t>
            </a:r>
            <a:r>
              <a:rPr lang="en-US" sz="1200" b="1" dirty="0">
                <a:solidFill>
                  <a:schemeClr val="accent1"/>
                </a:solidFill>
              </a:rPr>
              <a:t>)&gt;}</a:t>
            </a:r>
          </a:p>
          <a:p>
            <a:r>
              <a:rPr lang="en-US" sz="1200" b="1" dirty="0" err="1">
                <a:solidFill>
                  <a:schemeClr val="accent1"/>
                </a:solidFill>
              </a:rPr>
              <a:t>daily_protein</a:t>
            </a:r>
            <a:r>
              <a:rPr lang="en-US" sz="1200" b="1" dirty="0">
                <a:solidFill>
                  <a:schemeClr val="accent1"/>
                </a:solidFill>
              </a:rPr>
              <a:t>/cow_id1{ver_1} = 2.89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5FDF846-ED48-5F42-A8BA-9BCA5B0EAF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26490" y="1583649"/>
            <a:ext cx="1975806" cy="1247186"/>
          </a:xfrm>
          <a:prstGeom prst="bentConnector3">
            <a:avLst>
              <a:gd name="adj1" fmla="val -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9B6EFFB1-686B-004A-AB47-A92B25283F9E}"/>
              </a:ext>
            </a:extLst>
          </p:cNvPr>
          <p:cNvCxnSpPr>
            <a:cxnSpLocks/>
          </p:cNvCxnSpPr>
          <p:nvPr/>
        </p:nvCxnSpPr>
        <p:spPr>
          <a:xfrm>
            <a:off x="6179550" y="1985629"/>
            <a:ext cx="3000749" cy="1426584"/>
          </a:xfrm>
          <a:prstGeom prst="bentConnector3">
            <a:avLst>
              <a:gd name="adj1" fmla="val 18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D49EF53-09D3-924E-A893-19579B9B5624}"/>
              </a:ext>
            </a:extLst>
          </p:cNvPr>
          <p:cNvSpPr/>
          <p:nvPr/>
        </p:nvSpPr>
        <p:spPr>
          <a:xfrm>
            <a:off x="6362339" y="3140074"/>
            <a:ext cx="2466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accent1"/>
                </a:solidFill>
              </a:rPr>
              <a:t>daily_fat</a:t>
            </a:r>
            <a:r>
              <a:rPr lang="en-US" sz="1200" b="1" dirty="0">
                <a:solidFill>
                  <a:schemeClr val="accent1"/>
                </a:solidFill>
              </a:rPr>
              <a:t>/cow_id237{ver_38} = 4.42</a:t>
            </a:r>
            <a:endParaRPr lang="en-US" sz="12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1CB4184-B4FA-8F40-9647-2512D4D7E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7924" y="4422560"/>
            <a:ext cx="485866" cy="485866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D0E2788-07F5-BE45-B053-160D7748CCF5}"/>
              </a:ext>
            </a:extLst>
          </p:cNvPr>
          <p:cNvSpPr txBox="1"/>
          <p:nvPr/>
        </p:nvSpPr>
        <p:spPr>
          <a:xfrm>
            <a:off x="7293072" y="4386060"/>
            <a:ext cx="109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model</a:t>
            </a:r>
          </a:p>
          <a:p>
            <a:r>
              <a:rPr lang="en-US" sz="1200" dirty="0"/>
              <a:t>Image analysis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CF060C-D055-D644-A0A4-FB3C5ED5580E}"/>
              </a:ext>
            </a:extLst>
          </p:cNvPr>
          <p:cNvSpPr txBox="1"/>
          <p:nvPr/>
        </p:nvSpPr>
        <p:spPr>
          <a:xfrm>
            <a:off x="9691593" y="1668928"/>
            <a:ext cx="21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Download blobs from Azure &amp; </a:t>
            </a:r>
          </a:p>
          <a:p>
            <a:r>
              <a:rPr lang="en-US" sz="1200" dirty="0"/>
              <a:t>Store to Cascade VCSS subgroup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D61EA8C-3EEF-DB47-A44B-360BB4C76A26}"/>
              </a:ext>
            </a:extLst>
          </p:cNvPr>
          <p:cNvCxnSpPr>
            <a:cxnSpLocks/>
            <a:stCxn id="115" idx="1"/>
            <a:endCxn id="115" idx="3"/>
          </p:cNvCxnSpPr>
          <p:nvPr/>
        </p:nvCxnSpPr>
        <p:spPr>
          <a:xfrm>
            <a:off x="7293072" y="4616893"/>
            <a:ext cx="1090876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8E256A8-E0BE-4E44-B295-D8CD53A93D04}"/>
              </a:ext>
            </a:extLst>
          </p:cNvPr>
          <p:cNvSpPr txBox="1"/>
          <p:nvPr/>
        </p:nvSpPr>
        <p:spPr>
          <a:xfrm>
            <a:off x="8352418" y="4459282"/>
            <a:ext cx="10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cow id: 127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9E17BEA-6232-224D-B4B3-88A84995C1E8}"/>
              </a:ext>
            </a:extLst>
          </p:cNvPr>
          <p:cNvSpPr txBox="1"/>
          <p:nvPr/>
        </p:nvSpPr>
        <p:spPr>
          <a:xfrm>
            <a:off x="6111358" y="4889127"/>
            <a:ext cx="609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LINQ query to retrieve data of most recent 10 days from Cascade about cow 128</a:t>
            </a:r>
          </a:p>
        </p:txBody>
      </p:sp>
      <p:pic>
        <p:nvPicPr>
          <p:cNvPr id="139" name="Picture 138" descr="Text&#10;&#10;Description automatically generated">
            <a:extLst>
              <a:ext uri="{FF2B5EF4-FFF2-40B4-BE49-F238E27FC236}">
                <a16:creationId xmlns:a16="http://schemas.microsoft.com/office/drawing/2014/main" id="{4CED0821-4A93-C449-B1E1-70B784E86B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372" y="5172365"/>
            <a:ext cx="5822338" cy="1603343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29164BCD-0BBE-1748-A9BD-202E3848C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3798" y="5792483"/>
            <a:ext cx="485866" cy="4858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C7D28B82-EF11-EB4A-8575-9FDB4A756CA7}"/>
              </a:ext>
            </a:extLst>
          </p:cNvPr>
          <p:cNvSpPr txBox="1"/>
          <p:nvPr/>
        </p:nvSpPr>
        <p:spPr>
          <a:xfrm>
            <a:off x="4664018" y="5816684"/>
            <a:ext cx="11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ML Model</a:t>
            </a:r>
          </a:p>
          <a:p>
            <a:r>
              <a:rPr lang="en-US" sz="1200" dirty="0"/>
              <a:t>birth prediction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1763CE4-177C-894A-99BF-1DE2DDD7537A}"/>
              </a:ext>
            </a:extLst>
          </p:cNvPr>
          <p:cNvCxnSpPr>
            <a:cxnSpLocks/>
          </p:cNvCxnSpPr>
          <p:nvPr/>
        </p:nvCxnSpPr>
        <p:spPr>
          <a:xfrm flipH="1" flipV="1">
            <a:off x="4484465" y="6035416"/>
            <a:ext cx="1598279" cy="116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5621137-90F9-B445-90E1-9C509117D4DE}"/>
              </a:ext>
            </a:extLst>
          </p:cNvPr>
          <p:cNvCxnSpPr>
            <a:cxnSpLocks/>
          </p:cNvCxnSpPr>
          <p:nvPr/>
        </p:nvCxnSpPr>
        <p:spPr>
          <a:xfrm flipV="1">
            <a:off x="4176731" y="5312092"/>
            <a:ext cx="0" cy="42497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8744F77-FC53-5E46-851A-2359AEFFB560}"/>
              </a:ext>
            </a:extLst>
          </p:cNvPr>
          <p:cNvSpPr txBox="1"/>
          <p:nvPr/>
        </p:nvSpPr>
        <p:spPr>
          <a:xfrm>
            <a:off x="4150444" y="5312092"/>
            <a:ext cx="15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 of calving</a:t>
            </a:r>
            <a:br>
              <a:rPr lang="en-US" sz="1200" dirty="0"/>
            </a:br>
            <a:r>
              <a:rPr lang="en-US" sz="1200" dirty="0"/>
              <a:t>in next 8h is: </a:t>
            </a:r>
            <a:r>
              <a:rPr lang="en-US" sz="1200" b="1" dirty="0">
                <a:solidFill>
                  <a:srgbClr val="00B050"/>
                </a:solidFill>
              </a:rPr>
              <a:t>80%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A92FC5-01E8-B74A-9E86-710DB2B6F32A}"/>
              </a:ext>
            </a:extLst>
          </p:cNvPr>
          <p:cNvSpPr txBox="1"/>
          <p:nvPr/>
        </p:nvSpPr>
        <p:spPr>
          <a:xfrm>
            <a:off x="7379640" y="3561854"/>
            <a:ext cx="164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Store to subgroup VCSS</a:t>
            </a:r>
          </a:p>
          <a:p>
            <a:r>
              <a:rPr lang="en-US" sz="1200" dirty="0"/>
              <a:t>Trigger image analysis</a:t>
            </a:r>
          </a:p>
        </p:txBody>
      </p:sp>
      <p:pic>
        <p:nvPicPr>
          <p:cNvPr id="16" name="Graphic 15" descr="Clapper board with solid fill">
            <a:extLst>
              <a:ext uri="{FF2B5EF4-FFF2-40B4-BE49-F238E27FC236}">
                <a16:creationId xmlns:a16="http://schemas.microsoft.com/office/drawing/2014/main" id="{64A74EEE-1055-E348-870B-54F51E392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96916" y="3902807"/>
            <a:ext cx="305591" cy="305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965A55-72B8-B440-BB0B-92B75899514B}"/>
              </a:ext>
            </a:extLst>
          </p:cNvPr>
          <p:cNvSpPr txBox="1"/>
          <p:nvPr/>
        </p:nvSpPr>
        <p:spPr>
          <a:xfrm>
            <a:off x="7313628" y="3994902"/>
            <a:ext cx="174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Action = </a:t>
            </a:r>
            <a:r>
              <a:rPr lang="en-US" sz="1200" dirty="0" err="1"/>
              <a:t>black_cow_infer</a:t>
            </a:r>
            <a:endParaRPr lang="en-US" sz="1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43F039-F6F3-794D-93CD-96E50BA5E9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88963" y="4027830"/>
            <a:ext cx="2749424" cy="827447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63F09D6C-3505-C44E-A5E1-D9BFE50C9A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2806" y="2199403"/>
            <a:ext cx="5140248" cy="708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F9F3CF-5FF2-514E-8558-E4575FC150D1}"/>
              </a:ext>
            </a:extLst>
          </p:cNvPr>
          <p:cNvSpPr txBox="1"/>
          <p:nvPr/>
        </p:nvSpPr>
        <p:spPr>
          <a:xfrm>
            <a:off x="4285673" y="-31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DDE2957-F686-4B96-B420-B243DA11392C}"/>
              </a:ext>
            </a:extLst>
          </p:cNvPr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 flipH="1">
            <a:off x="1745286" y="5548438"/>
            <a:ext cx="377849" cy="450638"/>
          </a:xfrm>
          <a:prstGeom prst="rect">
            <a:avLst/>
          </a:prstGeom>
          <a:ln w="0"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Spring 2022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8381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6" grpId="0"/>
      <p:bldP spid="144" grpId="0"/>
      <p:bldP spid="160" grpId="0"/>
      <p:bldP spid="172" grpId="0"/>
      <p:bldP spid="64" grpId="0"/>
      <p:bldP spid="106" grpId="0"/>
      <p:bldP spid="115" grpId="0"/>
      <p:bldP spid="131" grpId="0"/>
      <p:bldP spid="135" grpId="0"/>
      <p:bldP spid="136" grpId="0"/>
      <p:bldP spid="166" grpId="0"/>
      <p:bldP spid="159" grpId="0"/>
      <p:bldP spid="51" grpId="0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59D0192-64EB-4360-845C-979E2E16A7AF}"/>
              </a:ext>
            </a:extLst>
          </p:cNvPr>
          <p:cNvSpPr/>
          <p:nvPr/>
        </p:nvSpPr>
        <p:spPr>
          <a:xfrm>
            <a:off x="168442" y="3807203"/>
            <a:ext cx="5045242" cy="3050797"/>
          </a:xfrm>
          <a:prstGeom prst="ellipse">
            <a:avLst/>
          </a:prstGeom>
          <a:solidFill>
            <a:srgbClr val="CBE4F5"/>
          </a:solidFill>
          <a:ln>
            <a:solidFill>
              <a:srgbClr val="CBE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B4B54-868D-409B-8697-5AC10518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Cascade and Derecho 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56C0F-C7AB-43D8-B460-D40BB6E9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BC1DD-C5CE-4CE7-92AC-2C6700B93354}"/>
              </a:ext>
            </a:extLst>
          </p:cNvPr>
          <p:cNvSpPr txBox="1"/>
          <p:nvPr/>
        </p:nvSpPr>
        <p:spPr>
          <a:xfrm>
            <a:off x="2843552" y="3387441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Alicia Yang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6C5D9-3087-420C-9DAD-742800E34F35}"/>
              </a:ext>
            </a:extLst>
          </p:cNvPr>
          <p:cNvSpPr txBox="1"/>
          <p:nvPr/>
        </p:nvSpPr>
        <p:spPr>
          <a:xfrm>
            <a:off x="4509706" y="2164817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Ken Birman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959B9-716A-4E8D-836D-293CD3058F86}"/>
              </a:ext>
            </a:extLst>
          </p:cNvPr>
          <p:cNvSpPr txBox="1"/>
          <p:nvPr/>
        </p:nvSpPr>
        <p:spPr>
          <a:xfrm>
            <a:off x="6314441" y="3387441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Sagar Jha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B0538-50CB-45F7-9BCF-780BC86975B5}"/>
              </a:ext>
            </a:extLst>
          </p:cNvPr>
          <p:cNvSpPr txBox="1"/>
          <p:nvPr/>
        </p:nvSpPr>
        <p:spPr>
          <a:xfrm>
            <a:off x="1372571" y="4396288"/>
            <a:ext cx="166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Andrea Merlina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5A1E3-9320-4105-94C7-220948ACDD0C}"/>
              </a:ext>
            </a:extLst>
          </p:cNvPr>
          <p:cNvSpPr txBox="1"/>
          <p:nvPr/>
        </p:nvSpPr>
        <p:spPr>
          <a:xfrm>
            <a:off x="7851764" y="1917776"/>
            <a:ext cx="166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Lorenzo Rosa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D2DFD-5D8B-4F89-9812-4225254BA9BA}"/>
              </a:ext>
            </a:extLst>
          </p:cNvPr>
          <p:cNvSpPr txBox="1"/>
          <p:nvPr/>
        </p:nvSpPr>
        <p:spPr>
          <a:xfrm>
            <a:off x="3040950" y="5751813"/>
            <a:ext cx="204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 Vitenberg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4860A-82E4-4AC0-92E5-BBC794866B23}"/>
              </a:ext>
            </a:extLst>
          </p:cNvPr>
          <p:cNvSpPr txBox="1"/>
          <p:nvPr/>
        </p:nvSpPr>
        <p:spPr>
          <a:xfrm>
            <a:off x="8960029" y="5410413"/>
            <a:ext cx="29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Edward Tremel </a:t>
            </a:r>
            <a:br>
              <a:rPr lang="en-US" dirty="0"/>
            </a:br>
            <a:r>
              <a:rPr lang="en-US" dirty="0"/>
              <a:t>(faculty at Augusta Univ.)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D6582B-3F21-44DB-A524-1AC8E79A690F}"/>
              </a:ext>
            </a:extLst>
          </p:cNvPr>
          <p:cNvSpPr txBox="1"/>
          <p:nvPr/>
        </p:nvSpPr>
        <p:spPr>
          <a:xfrm>
            <a:off x="8763872" y="3277734"/>
            <a:ext cx="294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Mae Milano</a:t>
            </a:r>
            <a:br>
              <a:rPr lang="en-US" dirty="0"/>
            </a:br>
            <a:r>
              <a:rPr lang="en-US" dirty="0"/>
              <a:t>(post-doc at Berkeley)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26C6A-80BD-46C5-9A39-E73E773252D1}"/>
              </a:ext>
            </a:extLst>
          </p:cNvPr>
          <p:cNvSpPr txBox="1"/>
          <p:nvPr/>
        </p:nvSpPr>
        <p:spPr>
          <a:xfrm>
            <a:off x="5434516" y="4396288"/>
            <a:ext cx="4151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Cornell undergrads: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Aahil Awatramani, Ben Posnick, Max </a:t>
            </a:r>
            <a:r>
              <a:rPr lang="en-US" dirty="0" err="1"/>
              <a:t>Charlamb</a:t>
            </a:r>
            <a:r>
              <a:rPr lang="en-US" dirty="0"/>
              <a:t>, Archishman Sravankumar, Aaron Weiss, Peter Zheng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0F2B02-7138-4AEB-88A0-35643089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80" y="2206873"/>
            <a:ext cx="1498955" cy="14989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AC7A2F-4629-4F69-9BD3-FF4888F46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222" y="2114387"/>
            <a:ext cx="1297496" cy="1297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37898-F6F7-4D59-B2B3-D4AB8A906C89}"/>
              </a:ext>
            </a:extLst>
          </p:cNvPr>
          <p:cNvSpPr txBox="1"/>
          <p:nvPr/>
        </p:nvSpPr>
        <p:spPr>
          <a:xfrm>
            <a:off x="841822" y="1771591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Weijia Song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96C6AC-EBF1-4B4C-A92C-7674CC889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43" y="2568382"/>
            <a:ext cx="978600" cy="1164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C3C8AE-06EA-4805-96F1-3407072DF8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98" t="18662" r="20741" b="29576"/>
          <a:stretch/>
        </p:blipFill>
        <p:spPr>
          <a:xfrm>
            <a:off x="6103007" y="2076644"/>
            <a:ext cx="1519035" cy="1354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9DBC57-0435-4E1A-9609-B7E0A4558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553" y="4126934"/>
            <a:ext cx="1161335" cy="11613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3CEA87-40A3-4D63-A46D-7D7E1C682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463" y="4810247"/>
            <a:ext cx="1352400" cy="1377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3E70AE-DDA9-48F6-AB8E-145D45AC51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576" r="39542"/>
          <a:stretch/>
        </p:blipFill>
        <p:spPr>
          <a:xfrm>
            <a:off x="8027776" y="2312016"/>
            <a:ext cx="980566" cy="13503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DDC464-5744-41EB-BE8F-859E1D802B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680" r="50129"/>
          <a:stretch/>
        </p:blipFill>
        <p:spPr>
          <a:xfrm>
            <a:off x="3176270" y="4230763"/>
            <a:ext cx="1179162" cy="14720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C0E51B-E07E-433D-BD83-C241060DAA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318"/>
          <a:stretch/>
        </p:blipFill>
        <p:spPr>
          <a:xfrm>
            <a:off x="5788419" y="5539873"/>
            <a:ext cx="726958" cy="1159763"/>
          </a:xfrm>
          <a:prstGeom prst="rect">
            <a:avLst/>
          </a:prstGeom>
        </p:spPr>
      </p:pic>
      <p:pic>
        <p:nvPicPr>
          <p:cNvPr id="26" name="Picture 25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4BF72ED-F0B2-449E-8AAA-2F623ACE50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78" y="1976752"/>
            <a:ext cx="1145979" cy="12445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15377" y="6164720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Thompson Liu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6553" y="131829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60" y="110956"/>
            <a:ext cx="11104140" cy="149961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Consistency and Fault Tolerance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1485630"/>
            <a:ext cx="3991070" cy="3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452270"/>
            <a:ext cx="4017056" cy="401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52" y="1426066"/>
            <a:ext cx="4024648" cy="4024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6677" y="1118890"/>
            <a:ext cx="1078687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 HDFS                              Cascade using Consistent         Cascade With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                                 cuts but trusting Server clocks     SENSOR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686" y="5170517"/>
            <a:ext cx="11742852" cy="154329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We provide high availability, auto-repair after failures, and strong consistency. Apache HDFS (used by Spark) becomes noisy under time pressure. </a:t>
            </a:r>
            <a:br>
              <a:rPr lang="en-US" sz="2800" dirty="0"/>
            </a:br>
            <a:r>
              <a:rPr lang="en-US" sz="2800" dirty="0"/>
              <a:t>Cascade (middle and right) supports “clean” temporal data access.</a:t>
            </a:r>
          </a:p>
        </p:txBody>
      </p:sp>
    </p:spTree>
    <p:extLst>
      <p:ext uri="{BB962C8B-B14F-4D97-AF65-F5344CB8AC3E}">
        <p14:creationId xmlns:p14="http://schemas.microsoft.com/office/powerpoint/2010/main" val="2735451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A0DC8E5-898A-4B5A-AECA-EC5F25EDD780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Traditional Approach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File system or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Key-Value Store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586582-D31D-4A2E-80ED-DB6F90FBF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8880069-A20F-41AD-B18D-CDFC7879613D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A9735-C504-4055-8E5A-2C7721EA0B7C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63715-B3E7-427C-BED2-42F63E297BAA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E1D3E-129C-431C-AB41-F057762C6B41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5C9534-F1E2-4A18-8778-73D24BAB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E56081-37C1-4659-9047-A9366225E5A3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F1CEDF-50FE-4B05-81E4-6DDD40C79D2C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815A4C-B1BB-439A-BD46-D29B41263517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4E94A7-FF3D-4952-862B-1F205600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F46E418-5888-4710-8AD7-230A5F2B2C95}"/>
              </a:ext>
            </a:extLst>
          </p:cNvPr>
          <p:cNvSpPr/>
          <p:nvPr/>
        </p:nvSpPr>
        <p:spPr>
          <a:xfrm>
            <a:off x="4261607" y="3550408"/>
            <a:ext cx="2215393" cy="893588"/>
          </a:xfrm>
          <a:custGeom>
            <a:avLst/>
            <a:gdLst>
              <a:gd name="connsiteX0" fmla="*/ 0 w 1653775"/>
              <a:gd name="connsiteY0" fmla="*/ 6524 h 893588"/>
              <a:gd name="connsiteX1" fmla="*/ 1006679 w 1653775"/>
              <a:gd name="connsiteY1" fmla="*/ 65247 h 893588"/>
              <a:gd name="connsiteX2" fmla="*/ 1652632 w 1653775"/>
              <a:gd name="connsiteY2" fmla="*/ 476308 h 893588"/>
              <a:gd name="connsiteX3" fmla="*/ 855677 w 1653775"/>
              <a:gd name="connsiteY3" fmla="*/ 837034 h 893588"/>
              <a:gd name="connsiteX4" fmla="*/ 58723 w 1653775"/>
              <a:gd name="connsiteY4" fmla="*/ 887368 h 89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75" h="893588">
                <a:moveTo>
                  <a:pt x="0" y="6524"/>
                </a:moveTo>
                <a:cubicBezTo>
                  <a:pt x="365620" y="-3263"/>
                  <a:pt x="731240" y="-13050"/>
                  <a:pt x="1006679" y="65247"/>
                </a:cubicBezTo>
                <a:cubicBezTo>
                  <a:pt x="1282118" y="143544"/>
                  <a:pt x="1677799" y="347677"/>
                  <a:pt x="1652632" y="476308"/>
                </a:cubicBezTo>
                <a:cubicBezTo>
                  <a:pt x="1627465" y="604939"/>
                  <a:pt x="1121328" y="768524"/>
                  <a:pt x="855677" y="837034"/>
                </a:cubicBezTo>
                <a:cubicBezTo>
                  <a:pt x="590026" y="905544"/>
                  <a:pt x="324374" y="896456"/>
                  <a:pt x="58723" y="887368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D79D05-9E41-4D3B-83E3-469516C7133D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8B7AF-FAD0-4E7A-83CC-25E071F3B767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Objects copied over datacenter TCP network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9EACA1F-D60B-4A48-8CE8-C8FCEA163B06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23FE40FA-FED1-495F-9E53-93CC895D1A32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Runtime copies data into GPU</a:t>
            </a:r>
          </a:p>
        </p:txBody>
      </p:sp>
      <p:pic>
        <p:nvPicPr>
          <p:cNvPr id="32" name="Picture 6" descr="See the source image">
            <a:extLst>
              <a:ext uri="{FF2B5EF4-FFF2-40B4-BE49-F238E27FC236}">
                <a16:creationId xmlns:a16="http://schemas.microsoft.com/office/drawing/2014/main" id="{420C8909-E965-4ABC-BF85-ACEA4423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1" y="408602"/>
            <a:ext cx="1256922" cy="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See the source image">
            <a:extLst>
              <a:ext uri="{FF2B5EF4-FFF2-40B4-BE49-F238E27FC236}">
                <a16:creationId xmlns:a16="http://schemas.microsoft.com/office/drawing/2014/main" id="{DA44B597-5988-487C-B394-D1F6BE3E2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62" y="1691493"/>
            <a:ext cx="2790388" cy="14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D23983-7674-45C2-809A-CA2936D64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530" y="841718"/>
            <a:ext cx="1301220" cy="1369705"/>
          </a:xfrm>
          <a:prstGeom prst="rect">
            <a:avLst/>
          </a:prstGeom>
        </p:spPr>
      </p:pic>
      <p:pic>
        <p:nvPicPr>
          <p:cNvPr id="37" name="Picture 2" descr="Image result for tensor flow">
            <a:extLst>
              <a:ext uri="{FF2B5EF4-FFF2-40B4-BE49-F238E27FC236}">
                <a16:creationId xmlns:a16="http://schemas.microsoft.com/office/drawing/2014/main" id="{00F19D5F-F4DA-43EF-AF76-EE6C78C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56" y="256604"/>
            <a:ext cx="628704" cy="7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ee the source image">
            <a:extLst>
              <a:ext uri="{FF2B5EF4-FFF2-40B4-BE49-F238E27FC236}">
                <a16:creationId xmlns:a16="http://schemas.microsoft.com/office/drawing/2014/main" id="{68800FD4-2153-42D6-BC0B-D13B8AEE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80" y="983786"/>
            <a:ext cx="2079053" cy="9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72031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0" grpId="0" animBg="1"/>
      <p:bldP spid="3" grpId="0" animBg="1"/>
      <p:bldP spid="33" grpId="0" animBg="1"/>
      <p:bldP spid="35" grpId="0" animBg="1"/>
      <p:bldP spid="9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A0DC8E5-898A-4B5A-AECA-EC5F25EDD780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Traditional Approach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File system or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Key-Value Store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586582-D31D-4A2E-80ED-DB6F90FBF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8880069-A20F-41AD-B18D-CDFC7879613D}"/>
              </a:ext>
            </a:extLst>
          </p:cNvPr>
          <p:cNvSpPr/>
          <p:nvPr/>
        </p:nvSpPr>
        <p:spPr>
          <a:xfrm>
            <a:off x="2273417" y="2815016"/>
            <a:ext cx="2474414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A9735-C504-4055-8E5A-2C7721EA0B7C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63715-B3E7-427C-BED2-42F63E297BAA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E1D3E-129C-431C-AB41-F057762C6B41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5C9534-F1E2-4A18-8778-73D24BAB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E56081-37C1-4659-9047-A9366225E5A3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F1CEDF-50FE-4B05-81E4-6DDD40C79D2C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815A4C-B1BB-439A-BD46-D29B41263517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4E94A7-FF3D-4952-862B-1F205600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F46E418-5888-4710-8AD7-230A5F2B2C95}"/>
              </a:ext>
            </a:extLst>
          </p:cNvPr>
          <p:cNvSpPr/>
          <p:nvPr/>
        </p:nvSpPr>
        <p:spPr>
          <a:xfrm>
            <a:off x="4261607" y="3550408"/>
            <a:ext cx="2215393" cy="893588"/>
          </a:xfrm>
          <a:custGeom>
            <a:avLst/>
            <a:gdLst>
              <a:gd name="connsiteX0" fmla="*/ 0 w 1653775"/>
              <a:gd name="connsiteY0" fmla="*/ 6524 h 893588"/>
              <a:gd name="connsiteX1" fmla="*/ 1006679 w 1653775"/>
              <a:gd name="connsiteY1" fmla="*/ 65247 h 893588"/>
              <a:gd name="connsiteX2" fmla="*/ 1652632 w 1653775"/>
              <a:gd name="connsiteY2" fmla="*/ 476308 h 893588"/>
              <a:gd name="connsiteX3" fmla="*/ 855677 w 1653775"/>
              <a:gd name="connsiteY3" fmla="*/ 837034 h 893588"/>
              <a:gd name="connsiteX4" fmla="*/ 58723 w 1653775"/>
              <a:gd name="connsiteY4" fmla="*/ 887368 h 89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75" h="893588">
                <a:moveTo>
                  <a:pt x="0" y="6524"/>
                </a:moveTo>
                <a:cubicBezTo>
                  <a:pt x="365620" y="-3263"/>
                  <a:pt x="731240" y="-13050"/>
                  <a:pt x="1006679" y="65247"/>
                </a:cubicBezTo>
                <a:cubicBezTo>
                  <a:pt x="1282118" y="143544"/>
                  <a:pt x="1677799" y="347677"/>
                  <a:pt x="1652632" y="476308"/>
                </a:cubicBezTo>
                <a:cubicBezTo>
                  <a:pt x="1627465" y="604939"/>
                  <a:pt x="1121328" y="768524"/>
                  <a:pt x="855677" y="837034"/>
                </a:cubicBezTo>
                <a:cubicBezTo>
                  <a:pt x="590026" y="905544"/>
                  <a:pt x="324374" y="896456"/>
                  <a:pt x="58723" y="887368"/>
                </a:cubicBezTo>
              </a:path>
            </a:pathLst>
          </a:custGeom>
          <a:noFill/>
          <a:ln w="57150">
            <a:solidFill>
              <a:srgbClr val="C00000">
                <a:alpha val="25000"/>
              </a:srgb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D79D05-9E41-4D3B-83E3-469516C7133D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>
              <a:alpha val="25000"/>
            </a:srgbClr>
          </a:solidFill>
          <a:ln w="28575">
            <a:solidFill>
              <a:srgbClr val="C0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>
                    <a:alpha val="25000"/>
                  </a:srgbClr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8B7AF-FAD0-4E7A-83CC-25E071F3B767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>
              <a:alpha val="25000"/>
            </a:srgbClr>
          </a:solidFill>
          <a:ln w="28575">
            <a:solidFill>
              <a:srgbClr val="C0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>
                    <a:alpha val="25000"/>
                  </a:srgbClr>
                </a:solidFill>
              </a:rPr>
              <a:t>Objects copied over datacenter TCP network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9EACA1F-D60B-4A48-8CE8-C8FCEA163B06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  <a:solidFill>
            <a:schemeClr val="accent1">
              <a:alpha val="25000"/>
            </a:schemeClr>
          </a:solidFill>
          <a:ln>
            <a:solidFill>
              <a:schemeClr val="accent1">
                <a:shade val="50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23FE40FA-FED1-495F-9E53-93CC895D1A32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Caching hides these costs, in iterative cases</a:t>
            </a:r>
          </a:p>
        </p:txBody>
      </p:sp>
      <p:pic>
        <p:nvPicPr>
          <p:cNvPr id="32" name="Picture 6" descr="See the source image">
            <a:extLst>
              <a:ext uri="{FF2B5EF4-FFF2-40B4-BE49-F238E27FC236}">
                <a16:creationId xmlns:a16="http://schemas.microsoft.com/office/drawing/2014/main" id="{420C8909-E965-4ABC-BF85-ACEA4423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1" y="408602"/>
            <a:ext cx="1256922" cy="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See the source image">
            <a:extLst>
              <a:ext uri="{FF2B5EF4-FFF2-40B4-BE49-F238E27FC236}">
                <a16:creationId xmlns:a16="http://schemas.microsoft.com/office/drawing/2014/main" id="{DA44B597-5988-487C-B394-D1F6BE3E2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62" y="1691493"/>
            <a:ext cx="2790388" cy="14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D23983-7674-45C2-809A-CA2936D64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530" y="841718"/>
            <a:ext cx="1301220" cy="1369705"/>
          </a:xfrm>
          <a:prstGeom prst="rect">
            <a:avLst/>
          </a:prstGeom>
        </p:spPr>
      </p:pic>
      <p:pic>
        <p:nvPicPr>
          <p:cNvPr id="37" name="Picture 2" descr="Image result for tensor flow">
            <a:extLst>
              <a:ext uri="{FF2B5EF4-FFF2-40B4-BE49-F238E27FC236}">
                <a16:creationId xmlns:a16="http://schemas.microsoft.com/office/drawing/2014/main" id="{00F19D5F-F4DA-43EF-AF76-EE6C78C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56" y="256604"/>
            <a:ext cx="628704" cy="7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ee the source image">
            <a:extLst>
              <a:ext uri="{FF2B5EF4-FFF2-40B4-BE49-F238E27FC236}">
                <a16:creationId xmlns:a16="http://schemas.microsoft.com/office/drawing/2014/main" id="{68800FD4-2153-42D6-BC0B-D13B8AEE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80" y="983786"/>
            <a:ext cx="2079053" cy="9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6875E-D5B0-4916-8FD4-3318CB231882}"/>
              </a:ext>
            </a:extLst>
          </p:cNvPr>
          <p:cNvSpPr txBox="1"/>
          <p:nvPr/>
        </p:nvSpPr>
        <p:spPr>
          <a:xfrm>
            <a:off x="3884911" y="4328707"/>
            <a:ext cx="772571" cy="369332"/>
          </a:xfrm>
          <a:prstGeom prst="rect">
            <a:avLst/>
          </a:prstGeom>
          <a:solidFill>
            <a:srgbClr val="CBE4F5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248729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600000">
        <p159:morph option="byObject"/>
      </p:transition>
    </mc:Choice>
    <mc:Fallback>
      <p:transition spd="slow" advTm="60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2.9|1.3|1.2|57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3756</TotalTime>
  <Words>3691</Words>
  <Application>Microsoft Office PowerPoint</Application>
  <PresentationFormat>Widescreen</PresentationFormat>
  <Paragraphs>683</Paragraphs>
  <Slides>62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Arial</vt:lpstr>
      <vt:lpstr>Calibri</vt:lpstr>
      <vt:lpstr>Symbol</vt:lpstr>
      <vt:lpstr>Tw Cen MT</vt:lpstr>
      <vt:lpstr>Tw Cen MT Condensed</vt:lpstr>
      <vt:lpstr>Wingdings</vt:lpstr>
      <vt:lpstr>Wingdings 3</vt:lpstr>
      <vt:lpstr>Integral</vt:lpstr>
      <vt:lpstr>Cascade: Full Details</vt:lpstr>
      <vt:lpstr>The world is generating a new wave of IoT/ML pipelines… there are many use cases</vt:lpstr>
      <vt:lpstr>Federated ML</vt:lpstr>
      <vt:lpstr>Each  represents a distinct ML element</vt:lpstr>
      <vt:lpstr>Distributed AI</vt:lpstr>
      <vt:lpstr>High level Cascade goals</vt:lpstr>
      <vt:lpstr>Consistency and Fault Tolerance</vt:lpstr>
      <vt:lpstr>Traditional Approach</vt:lpstr>
      <vt:lpstr>Traditional Approach</vt:lpstr>
      <vt:lpstr>RDMA can help… a little</vt:lpstr>
      <vt:lpstr>Cascade Can be used this way...</vt:lpstr>
      <vt:lpstr>… but can also host user code</vt:lpstr>
      <vt:lpstr>CASCADE: CUSTOMIZED SMART SERVICES</vt:lpstr>
      <vt:lpstr>… and we can even run MapReduce</vt:lpstr>
      <vt:lpstr>So… what makes it hard?</vt:lpstr>
      <vt:lpstr>Fast-Path Performance</vt:lpstr>
      <vt:lpstr>DAIRY INTELLIGENCE with Cascade</vt:lpstr>
      <vt:lpstr>The Cascade Model</vt:lpstr>
      <vt:lpstr>Cascade is a service</vt:lpstr>
      <vt:lpstr>Cascade is an service</vt:lpstr>
      <vt:lpstr>Extension concept</vt:lpstr>
      <vt:lpstr>Key concept: Extensibility</vt:lpstr>
      <vt:lpstr>How does a person extend Cascade?</vt:lpstr>
      <vt:lpstr>The Cascade Storage Model</vt:lpstr>
      <vt:lpstr>File System “extension”</vt:lpstr>
      <vt:lpstr>Updates: Create a new file or Appending to an existing file</vt:lpstr>
      <vt:lpstr>Versioned updates</vt:lpstr>
      <vt:lpstr>Versioned/Temporal queries</vt:lpstr>
      <vt:lpstr>Versioned objects</vt:lpstr>
      <vt:lpstr>Storing deltas</vt:lpstr>
      <vt:lpstr>The Cascade compute Model</vt:lpstr>
      <vt:lpstr>The central puzzle</vt:lpstr>
      <vt:lpstr>First question: What’s in a ?</vt:lpstr>
      <vt:lpstr>How can a key-value store “be” a classifier service or an analytic service?</vt:lpstr>
      <vt:lpstr>… Enabling this kind of solution</vt:lpstr>
      <vt:lpstr>How does “watch” work?</vt:lpstr>
      <vt:lpstr>So… a  is just a program designed for parallel execution Inside a key-value store</vt:lpstr>
      <vt:lpstr>Creating and Installing a  new  on some Cascade Nodes</vt:lpstr>
      <vt:lpstr>D-AI pipelinEs will be common</vt:lpstr>
      <vt:lpstr>Anything, anywhere, any time</vt:lpstr>
      <vt:lpstr>Cascade s execute in consistent cuts</vt:lpstr>
      <vt:lpstr>Visualization of Cascade consistency</vt:lpstr>
      <vt:lpstr>Central conceptual insight</vt:lpstr>
      <vt:lpstr>Visualizing the consistency Model</vt:lpstr>
      <vt:lpstr>Visualizing the consistency Model</vt:lpstr>
      <vt:lpstr>But the job is still hard!</vt:lpstr>
      <vt:lpstr>Cool object oriented idea</vt:lpstr>
      <vt:lpstr>Cool object oriented idea</vt:lpstr>
      <vt:lpstr>“Machine learning” a spin</vt:lpstr>
      <vt:lpstr>Realistic “use cases?” for skating</vt:lpstr>
      <vt:lpstr>How would your code work?</vt:lpstr>
      <vt:lpstr>Grouping objects</vt:lpstr>
      <vt:lpstr>How to create a new </vt:lpstr>
      <vt:lpstr>Triggered actions: The code itself</vt:lpstr>
      <vt:lpstr>Triggered actions: API is simple</vt:lpstr>
      <vt:lpstr>Triggered actions: The code itself</vt:lpstr>
      <vt:lpstr>Pattern matching</vt:lpstr>
      <vt:lpstr>What does a real application look like today?</vt:lpstr>
      <vt:lpstr>Dairy Image Pipeline: Front End </vt:lpstr>
      <vt:lpstr>PowerPoint Presentation</vt:lpstr>
      <vt:lpstr>PowerPoint Presentation</vt:lpstr>
      <vt:lpstr>The Cascade and Derecho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Real-Time Cloud for the Internet of Things</dc:title>
  <dc:creator>Ken Birman</dc:creator>
  <cp:lastModifiedBy>Ken Birman</cp:lastModifiedBy>
  <cp:revision>289</cp:revision>
  <dcterms:created xsi:type="dcterms:W3CDTF">2016-05-08T13:41:55Z</dcterms:created>
  <dcterms:modified xsi:type="dcterms:W3CDTF">2022-03-28T20:54:29Z</dcterms:modified>
</cp:coreProperties>
</file>