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73" r:id="rId3"/>
    <p:sldId id="257" r:id="rId4"/>
    <p:sldId id="258" r:id="rId5"/>
    <p:sldId id="274" r:id="rId6"/>
    <p:sldId id="259" r:id="rId7"/>
    <p:sldId id="300" r:id="rId8"/>
    <p:sldId id="285" r:id="rId9"/>
    <p:sldId id="260" r:id="rId10"/>
    <p:sldId id="315" r:id="rId11"/>
    <p:sldId id="321" r:id="rId12"/>
    <p:sldId id="261" r:id="rId13"/>
    <p:sldId id="262" r:id="rId14"/>
    <p:sldId id="267" r:id="rId15"/>
    <p:sldId id="265" r:id="rId16"/>
    <p:sldId id="318" r:id="rId17"/>
    <p:sldId id="319" r:id="rId18"/>
    <p:sldId id="268" r:id="rId19"/>
    <p:sldId id="302" r:id="rId20"/>
    <p:sldId id="271" r:id="rId21"/>
    <p:sldId id="272" r:id="rId22"/>
    <p:sldId id="320" r:id="rId23"/>
    <p:sldId id="269" r:id="rId24"/>
    <p:sldId id="286" r:id="rId25"/>
    <p:sldId id="287" r:id="rId26"/>
    <p:sldId id="288" r:id="rId27"/>
    <p:sldId id="316" r:id="rId28"/>
    <p:sldId id="289" r:id="rId29"/>
    <p:sldId id="290" r:id="rId30"/>
    <p:sldId id="291" r:id="rId31"/>
    <p:sldId id="294" r:id="rId32"/>
    <p:sldId id="324" r:id="rId33"/>
    <p:sldId id="292" r:id="rId34"/>
    <p:sldId id="293" r:id="rId35"/>
    <p:sldId id="298" r:id="rId36"/>
    <p:sldId id="304" r:id="rId37"/>
    <p:sldId id="322" r:id="rId38"/>
    <p:sldId id="305" r:id="rId39"/>
    <p:sldId id="323" r:id="rId40"/>
    <p:sldId id="277" r:id="rId41"/>
    <p:sldId id="278" r:id="rId42"/>
    <p:sldId id="279" r:id="rId43"/>
    <p:sldId id="282" r:id="rId44"/>
    <p:sldId id="310" r:id="rId45"/>
    <p:sldId id="296" r:id="rId46"/>
    <p:sldId id="311" r:id="rId47"/>
    <p:sldId id="312" r:id="rId48"/>
    <p:sldId id="297" r:id="rId49"/>
    <p:sldId id="28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273"/>
            <p14:sldId id="257"/>
            <p14:sldId id="258"/>
            <p14:sldId id="274"/>
            <p14:sldId id="259"/>
            <p14:sldId id="300"/>
            <p14:sldId id="285"/>
            <p14:sldId id="260"/>
            <p14:sldId id="315"/>
            <p14:sldId id="321"/>
            <p14:sldId id="261"/>
            <p14:sldId id="262"/>
            <p14:sldId id="267"/>
            <p14:sldId id="265"/>
            <p14:sldId id="318"/>
            <p14:sldId id="319"/>
            <p14:sldId id="268"/>
            <p14:sldId id="302"/>
            <p14:sldId id="271"/>
            <p14:sldId id="272"/>
            <p14:sldId id="320"/>
            <p14:sldId id="269"/>
            <p14:sldId id="286"/>
            <p14:sldId id="287"/>
            <p14:sldId id="288"/>
            <p14:sldId id="316"/>
            <p14:sldId id="289"/>
            <p14:sldId id="290"/>
            <p14:sldId id="291"/>
            <p14:sldId id="294"/>
            <p14:sldId id="324"/>
            <p14:sldId id="292"/>
            <p14:sldId id="293"/>
            <p14:sldId id="298"/>
            <p14:sldId id="304"/>
            <p14:sldId id="322"/>
            <p14:sldId id="305"/>
            <p14:sldId id="323"/>
            <p14:sldId id="277"/>
            <p14:sldId id="278"/>
            <p14:sldId id="279"/>
            <p14:sldId id="282"/>
            <p14:sldId id="310"/>
            <p14:sldId id="296"/>
            <p14:sldId id="311"/>
            <p14:sldId id="312"/>
            <p14:sldId id="297"/>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BA97"/>
    <a:srgbClr val="FFFF66"/>
    <a:srgbClr val="92D050"/>
    <a:srgbClr val="000000"/>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96578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98848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87765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86555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68961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26416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305785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55559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96392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understand this idea of a proxy is to ask yourself “how do I send a command to a device if it isn’t connected right this second?”</a:t>
            </a:r>
          </a:p>
          <a:p>
            <a:br>
              <a:rPr lang="en-US" dirty="0"/>
            </a:br>
            <a:r>
              <a:rPr lang="en-US" dirty="0"/>
              <a:t>With sensors, this is a very common issue.  Connectivity is sometimes poor due to mobility, but issues of battery life and even building-wide power management arise too.  So we cannot assume full connectivity or cloud access to the full data on the sensors.</a:t>
            </a:r>
          </a:p>
          <a:p>
            <a:endParaRPr lang="en-US" dirty="0"/>
          </a:p>
          <a:p>
            <a:r>
              <a:rPr lang="en-US" dirty="0"/>
              <a:t>Azure’s solution is to use a form of virtualization: the device has a kind of stand-in (that’s what proxy “means”) to collect and hold commands and data and program updates until the next change to talk to it arises.  The proxy is like a virtual version of the real sensor.  Cloud applications interact with the virtualized proxy, and it passes information through to the actual sensor, and back.</a:t>
            </a:r>
          </a:p>
          <a:p>
            <a:endParaRPr lang="en-US" dirty="0"/>
          </a:p>
          <a:p>
            <a:r>
              <a:rPr lang="en-US" dirty="0"/>
              <a:t>If the sensor is connected the commands might be sent instantly.  But if not, they simply queue up.</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19155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16141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early lecture, we stressed that the form the cloud takes today is very much a function of the cloud revenue pattern: revenue generates investment which leads to innovations that enhance cost-</a:t>
            </a:r>
            <a:r>
              <a:rPr lang="en-US" dirty="0" err="1"/>
              <a:t>effectivess</a:t>
            </a:r>
            <a:r>
              <a:rPr lang="en-US" dirty="0"/>
              <a:t> and in turn, enhance or sustain revenue.</a:t>
            </a:r>
          </a:p>
          <a:p>
            <a:endParaRPr lang="en-US" dirty="0"/>
          </a:p>
          <a:p>
            <a:r>
              <a:rPr lang="en-US" dirty="0"/>
              <a:t>But how can this work for an emerging technology that enters a crowded, very active space?  </a:t>
            </a:r>
          </a:p>
          <a:p>
            <a:endParaRPr lang="en-US" dirty="0"/>
          </a:p>
          <a:p>
            <a:r>
              <a:rPr lang="en-US" dirty="0"/>
              <a:t>Clearly, IoT confronts us with a chicken-and-egg problem.  For IoT to reshape the cloud revenue would be required.  Yet if the existing cloud hobbles IoT, then until the revenue is there, IoT will stumble.</a:t>
            </a:r>
          </a:p>
          <a:p>
            <a:endParaRPr lang="en-US" dirty="0"/>
          </a:p>
          <a:p>
            <a:r>
              <a:rPr lang="en-US" dirty="0"/>
              <a:t>The dilemma confronting vendors is to be very smart in placing some very focused technology bets.  This centers on finding ways to use as much of the cloud as we can, unchanged, and then extend it with a minimal amount of vitally needed extra technology.  Nobody is going to be all-in for </a:t>
            </a:r>
            <a:r>
              <a:rPr lang="en-US" dirty="0" err="1"/>
              <a:t>IoT</a:t>
            </a:r>
            <a:r>
              <a:rPr lang="en-US" dirty="0"/>
              <a:t> until they can make money on </a:t>
            </a:r>
            <a:r>
              <a:rPr lang="en-US" dirty="0" err="1"/>
              <a:t>IoT</a:t>
            </a:r>
            <a:r>
              <a:rPr lang="en-US" dirty="0"/>
              <a:t>!</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5926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term (</a:t>
            </a:r>
            <a:r>
              <a:rPr lang="en-US" dirty="0" err="1"/>
              <a:t>QoS</a:t>
            </a:r>
            <a:r>
              <a:rPr lang="en-US" dirty="0"/>
              <a:t>) covers a whole lot of possible properties.  It really is about the ability to request some form of guarantee…. The specifics of that guarantee might depend on your needs.</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37848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71542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30838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53305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428109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amazing:  Even with 1 failed sensor, the rule that correct sensors must overlap lets us get a much more accurate result than if we just had one working sensor!</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704887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amazing:  Even with 1 failed sensor, the rule that correct sensors must overlap lets us get a much more accurate result than if we just had one working sensor!</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319311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machine learning could pay off: trend analysis might take us even beyond what overlap can do…</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12233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108126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68125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cheap way to create a smart world is for physical objects to at least “identify themselves” when asked to do so.  This can be done by placing RFID tags, which chirp a bar code if exposed to RF energy in the proper portion of the spectrum.</a:t>
            </a:r>
          </a:p>
          <a:p>
            <a:endParaRPr lang="en-US" dirty="0"/>
          </a:p>
          <a:p>
            <a:r>
              <a:rPr lang="en-US" dirty="0"/>
              <a:t>Since RFID only requires little stickers, the technology is almost free to deploy, but because no computing occurs, RFIDs are purely passive and with very limited use cases.  </a:t>
            </a:r>
          </a:p>
          <a:p>
            <a:endParaRPr lang="en-US" dirty="0"/>
          </a:p>
          <a:p>
            <a:r>
              <a:rPr lang="en-US" dirty="0"/>
              <a:t>Sensors that actually do something are another matter: they confront resource limitations because interests functionality invariably consumes power and memory.</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94099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A characterization of the degree of skew from a correct clock to true time (an atomic clock).</a:t>
            </a:r>
          </a:p>
          <a:p>
            <a:endParaRPr lang="en-US" dirty="0"/>
          </a:p>
          <a:p>
            <a:r>
              <a:rPr lang="en-US" dirty="0"/>
              <a:t>Precision: A characterization of the degree of skew you might observe between a pair of correct clocks.</a:t>
            </a:r>
          </a:p>
          <a:p>
            <a:endParaRPr lang="en-US" dirty="0"/>
          </a:p>
          <a:p>
            <a:r>
              <a:rPr lang="en-US" dirty="0"/>
              <a:t>Skew: The associated “measurement”.  If clock A reads T</a:t>
            </a:r>
            <a:r>
              <a:rPr lang="en-US" baseline="-25000" dirty="0"/>
              <a:t>A</a:t>
            </a:r>
            <a:r>
              <a:rPr lang="en-US" dirty="0"/>
              <a:t> and clock B reads T</a:t>
            </a:r>
            <a:r>
              <a:rPr lang="en-US" baseline="-25000" dirty="0"/>
              <a:t>B</a:t>
            </a:r>
            <a:r>
              <a:rPr lang="en-US" dirty="0"/>
              <a:t> then the skew is currently abs(T</a:t>
            </a:r>
            <a:r>
              <a:rPr lang="en-US" baseline="-25000" dirty="0"/>
              <a:t>A</a:t>
            </a:r>
            <a:r>
              <a:rPr lang="en-US" dirty="0"/>
              <a:t>-T</a:t>
            </a:r>
            <a:r>
              <a:rPr lang="en-US" baseline="-25000" dirty="0"/>
              <a:t>B</a:t>
            </a:r>
            <a:r>
              <a:rPr lang="en-US" dirty="0"/>
              <a:t>).</a:t>
            </a:r>
          </a:p>
          <a:p>
            <a:endParaRPr lang="en-US" dirty="0"/>
          </a:p>
          <a:p>
            <a:r>
              <a:rPr lang="en-US" dirty="0"/>
              <a:t>Drift: the rate at which skew is changing.  For example, perhaps the skew is getting larger by 1ms per second of real-time </a:t>
            </a:r>
            <a:r>
              <a:rPr lang="en-US"/>
              <a:t>that elapses.</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932437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3160338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65066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185396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665136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576335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679243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3223208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65724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devices themselves are already there and many are network enabled.  But nothing manages them in a coherent way.</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45165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Plenty of companies want to help you blend the smart devices into elegant high-tech offices and similar spaces.  It is important to appreciate that IoT can easily be pervasive and yet unobtrusive.  Indeed, devices that look nothing like cameras or microphones could easily be watching and listening, already.</a:t>
            </a:r>
          </a:p>
          <a:p>
            <a:endParaRPr lang="en-US" dirty="0"/>
          </a:p>
          <a:p>
            <a:r>
              <a:rPr lang="en-US" dirty="0"/>
              <a:t>Stated this way the remark may seem frightening.  Yet how many smart phones are present in the classroom today?  100?  150?  So in fact we tolerate those “intrusions” if we can trust the devices not to spy upon us.  Indeed, making the technology unobtrusive and non-threatening is a key step to universal acceptance.</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9721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49244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56450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22324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device is unable to orient itself relative to the </a:t>
            </a:r>
            <a:r>
              <a:rPr lang="en-US" dirty="0" err="1"/>
              <a:t>the</a:t>
            </a:r>
            <a:r>
              <a:rPr lang="en-US" dirty="0"/>
              <a:t> environment, it will be unable to take contextualized actions.  But how will a small sensor learn things like building layout and the current purpose of the particular room in which it was placed?  This knowledge can be gained using machine learning, but again, we get a chicken-and-egg puzzle: without connectivity to the devices how would we bootstrap the knowledge acquisition activity?</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90797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E22A00AA-F24E-4185-ADF9-21966505A751}" type="datetime1">
              <a:rPr lang="en-US" smtClean="0"/>
              <a:t>9/18/2022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71F25-4683-4CE4-B002-43490F712B84}" type="datetime1">
              <a:rPr lang="en-US" smtClean="0"/>
              <a:t>9/18/2022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4C825-0E4E-4052-AF8E-9DF6EB560DE1}" type="datetime1">
              <a:rPr lang="en-US" smtClean="0"/>
              <a:t>9/18/2022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0A178A1-1A50-4B11-9C34-7A9D33A1D672}" type="datetime1">
              <a:rPr lang="en-US" smtClean="0"/>
              <a:t>9/18/2022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5E8F7-52BC-470B-8920-FD9A1AEEF464}" type="datetime1">
              <a:rPr lang="en-US" smtClean="0"/>
              <a:t>9/18/2022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6BB6F7-58C2-4C1E-9C18-F694BAA08DA2}" type="datetime1">
              <a:rPr lang="en-US" smtClean="0"/>
              <a:t>9/18/2022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870F6-663F-44FC-A4BF-2EBF1023AD5A}" type="datetime1">
              <a:rPr lang="en-US" smtClean="0"/>
              <a:t>9/18/2022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D45A51F-E463-4BB7-96CD-4D27EA5A795F}" type="datetime1">
              <a:rPr lang="en-US" smtClean="0"/>
              <a:t>9/18/2022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EB85F-1A83-4B71-B726-6629D33319BE}" type="datetime1">
              <a:rPr lang="en-US" smtClean="0"/>
              <a:t>9/18/2022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16A9A1-2999-49E4-87EC-877F2ED13FF0}" type="datetime1">
              <a:rPr lang="en-US" smtClean="0"/>
              <a:t>9/18/2022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E6DF1-620D-4A40-885A-CE19776A50C1}" type="datetime1">
              <a:rPr lang="en-US" smtClean="0"/>
              <a:t>9/18/2022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24FB273-15CB-460A-95B8-5F8C7167AB0E}" type="datetime1">
              <a:rPr lang="en-US" smtClean="0"/>
              <a:t>9/18/2022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microsoft/IoT-For-Beginn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169333" y="4960137"/>
            <a:ext cx="8060267" cy="1463040"/>
          </a:xfrm>
        </p:spPr>
        <p:txBody>
          <a:bodyPr>
            <a:noAutofit/>
          </a:bodyPr>
          <a:lstStyle/>
          <a:p>
            <a:r>
              <a:rPr lang="en-US" dirty="0"/>
              <a:t>Lecture 8: Azure IoT Hub and The Sensor Lifecycle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EE6B-80CC-467A-9E26-163B67FA3C90}"/>
              </a:ext>
            </a:extLst>
          </p:cNvPr>
          <p:cNvSpPr>
            <a:spLocks noGrp="1"/>
          </p:cNvSpPr>
          <p:nvPr>
            <p:ph type="title"/>
          </p:nvPr>
        </p:nvSpPr>
        <p:spPr/>
        <p:txBody>
          <a:bodyPr>
            <a:normAutofit fontScale="90000"/>
          </a:bodyPr>
          <a:lstStyle/>
          <a:p>
            <a:r>
              <a:rPr lang="en-US" dirty="0"/>
              <a:t>… contextualization is a Cloud computing task we might do in a </a:t>
            </a:r>
            <a:r>
              <a:rPr lang="en-US" dirty="0">
                <a:sym typeface="Symbol" panose="05050102010706020507" pitchFamily="18" charset="2"/>
              </a:rPr>
              <a:t>-</a:t>
            </a:r>
            <a:r>
              <a:rPr lang="en-US" dirty="0"/>
              <a:t>service!</a:t>
            </a:r>
          </a:p>
        </p:txBody>
      </p:sp>
      <p:sp>
        <p:nvSpPr>
          <p:cNvPr id="3" name="Content Placeholder 2">
            <a:extLst>
              <a:ext uri="{FF2B5EF4-FFF2-40B4-BE49-F238E27FC236}">
                <a16:creationId xmlns:a16="http://schemas.microsoft.com/office/drawing/2014/main" id="{2143295A-C234-4EC2-B5F9-B9617727D790}"/>
              </a:ext>
            </a:extLst>
          </p:cNvPr>
          <p:cNvSpPr>
            <a:spLocks noGrp="1"/>
          </p:cNvSpPr>
          <p:nvPr>
            <p:ph idx="1"/>
          </p:nvPr>
        </p:nvSpPr>
        <p:spPr/>
        <p:txBody>
          <a:bodyPr>
            <a:normAutofit lnSpcReduction="10000"/>
          </a:bodyPr>
          <a:lstStyle/>
          <a:p>
            <a:r>
              <a:rPr lang="en-US" dirty="0"/>
              <a:t>Needs a database of knowledge about the residents of a home</a:t>
            </a:r>
          </a:p>
          <a:p>
            <a:endParaRPr lang="en-US" dirty="0"/>
          </a:p>
          <a:p>
            <a:r>
              <a:rPr lang="en-US" dirty="0"/>
              <a:t>We also have IoT sensors and knowledge of where they are located.</a:t>
            </a:r>
          </a:p>
          <a:p>
            <a:endParaRPr lang="en-US" dirty="0"/>
          </a:p>
          <a:p>
            <a:r>
              <a:rPr lang="en-US" dirty="0"/>
              <a:t>Occupant says “Hey Cortana, can you block this glare?”</a:t>
            </a:r>
          </a:p>
          <a:p>
            <a:endParaRPr lang="en-US" dirty="0"/>
          </a:p>
          <a:p>
            <a:r>
              <a:rPr lang="en-US" dirty="0"/>
              <a:t>You do a query to figure out that the sunlight from a particular window in the TV area is reflecting onto the occupant, who is on the couch there…</a:t>
            </a:r>
          </a:p>
        </p:txBody>
      </p:sp>
      <p:sp>
        <p:nvSpPr>
          <p:cNvPr id="4" name="Footer Placeholder 3">
            <a:extLst>
              <a:ext uri="{FF2B5EF4-FFF2-40B4-BE49-F238E27FC236}">
                <a16:creationId xmlns:a16="http://schemas.microsoft.com/office/drawing/2014/main" id="{61668CDC-57ED-4DA6-AB41-89774117552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8D2FFD6-E9C3-4ED9-A247-9F230488F49A}"/>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73295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1C41-33ED-3DDC-29BB-FEB478483F7A}"/>
              </a:ext>
            </a:extLst>
          </p:cNvPr>
          <p:cNvSpPr>
            <a:spLocks noGrp="1"/>
          </p:cNvSpPr>
          <p:nvPr>
            <p:ph type="title"/>
          </p:nvPr>
        </p:nvSpPr>
        <p:spPr/>
        <p:txBody>
          <a:bodyPr/>
          <a:lstStyle/>
          <a:p>
            <a:r>
              <a:rPr lang="en-US" dirty="0"/>
              <a:t>Privacy?</a:t>
            </a:r>
          </a:p>
        </p:txBody>
      </p:sp>
      <p:sp>
        <p:nvSpPr>
          <p:cNvPr id="3" name="Content Placeholder 2">
            <a:extLst>
              <a:ext uri="{FF2B5EF4-FFF2-40B4-BE49-F238E27FC236}">
                <a16:creationId xmlns:a16="http://schemas.microsoft.com/office/drawing/2014/main" id="{00298C18-82B5-B752-C765-CCC97196408B}"/>
              </a:ext>
            </a:extLst>
          </p:cNvPr>
          <p:cNvSpPr>
            <a:spLocks noGrp="1"/>
          </p:cNvSpPr>
          <p:nvPr>
            <p:ph idx="1"/>
          </p:nvPr>
        </p:nvSpPr>
        <p:spPr/>
        <p:txBody>
          <a:bodyPr/>
          <a:lstStyle/>
          <a:p>
            <a:r>
              <a:rPr lang="en-US" dirty="0"/>
              <a:t>One worry would center on privacy</a:t>
            </a:r>
          </a:p>
          <a:p>
            <a:endParaRPr lang="en-US" dirty="0"/>
          </a:p>
          <a:p>
            <a:r>
              <a:rPr lang="en-US" dirty="0"/>
              <a:t>If the layout of your apartment is on the cloud, and it tracks where you are and is listening to you for voice commands, this seems very intrusive!</a:t>
            </a:r>
          </a:p>
          <a:p>
            <a:endParaRPr lang="en-US" dirty="0"/>
          </a:p>
          <a:p>
            <a:r>
              <a:rPr lang="en-US" dirty="0"/>
              <a:t>“Hey Siri” works by having one hardware chip listen for “Hey Siri” but nothing else.  Then when it hears that, the second chip is enabled to listen to your voice command, but then disabled again.  Is this good enough?</a:t>
            </a:r>
          </a:p>
        </p:txBody>
      </p:sp>
      <p:sp>
        <p:nvSpPr>
          <p:cNvPr id="4" name="Footer Placeholder 3">
            <a:extLst>
              <a:ext uri="{FF2B5EF4-FFF2-40B4-BE49-F238E27FC236}">
                <a16:creationId xmlns:a16="http://schemas.microsoft.com/office/drawing/2014/main" id="{79035463-80FC-EE49-AF64-0591A933304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550CEBA-80BF-1D05-FF07-0423E6C4EA6D}"/>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144049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9F58-EFF5-4710-88C1-02DBBE85CF19}"/>
              </a:ext>
            </a:extLst>
          </p:cNvPr>
          <p:cNvSpPr>
            <a:spLocks noGrp="1"/>
          </p:cNvSpPr>
          <p:nvPr>
            <p:ph type="title"/>
          </p:nvPr>
        </p:nvSpPr>
        <p:spPr/>
        <p:txBody>
          <a:bodyPr/>
          <a:lstStyle/>
          <a:p>
            <a:r>
              <a:rPr lang="en-US" dirty="0"/>
              <a:t>Who keeps this stuff Secure + Robust?</a:t>
            </a:r>
          </a:p>
        </p:txBody>
      </p:sp>
      <p:sp>
        <p:nvSpPr>
          <p:cNvPr id="3" name="Content Placeholder 2">
            <a:extLst>
              <a:ext uri="{FF2B5EF4-FFF2-40B4-BE49-F238E27FC236}">
                <a16:creationId xmlns:a16="http://schemas.microsoft.com/office/drawing/2014/main" id="{18E40AB0-E015-445F-91FD-B3ABCC76BC7E}"/>
              </a:ext>
            </a:extLst>
          </p:cNvPr>
          <p:cNvSpPr>
            <a:spLocks noGrp="1"/>
          </p:cNvSpPr>
          <p:nvPr>
            <p:ph idx="1"/>
          </p:nvPr>
        </p:nvSpPr>
        <p:spPr/>
        <p:txBody>
          <a:bodyPr/>
          <a:lstStyle/>
          <a:p>
            <a:r>
              <a:rPr lang="en-US" dirty="0"/>
              <a:t>Even if every light bulb “could” have a computer in it, why would this benefit anyone, and who would make sure the broken ones are replaced?</a:t>
            </a:r>
          </a:p>
          <a:p>
            <a:endParaRPr lang="en-US" dirty="0"/>
          </a:p>
          <a:p>
            <a:r>
              <a:rPr lang="en-US" dirty="0"/>
              <a:t>How can we protect privacy and ensure that these things are secure?  What costs could be incurred for violations?</a:t>
            </a:r>
          </a:p>
          <a:p>
            <a:endParaRPr lang="en-US" dirty="0"/>
          </a:p>
          <a:p>
            <a:r>
              <a:rPr lang="en-US" dirty="0"/>
              <a:t>What if a sensor malfunctions?  Can we figure out that it needs repair?</a:t>
            </a:r>
          </a:p>
        </p:txBody>
      </p:sp>
      <p:sp>
        <p:nvSpPr>
          <p:cNvPr id="4" name="Footer Placeholder 3">
            <a:extLst>
              <a:ext uri="{FF2B5EF4-FFF2-40B4-BE49-F238E27FC236}">
                <a16:creationId xmlns:a16="http://schemas.microsoft.com/office/drawing/2014/main" id="{73AFDFBB-0E7D-40AC-9550-029BD33C622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70A22E1-2654-4839-B1DE-15E9DA503097}"/>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7988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B5ADB8-8FE6-48FD-8972-D8C5EEEDFEED}"/>
              </a:ext>
            </a:extLst>
          </p:cNvPr>
          <p:cNvPicPr>
            <a:picLocks noChangeAspect="1"/>
          </p:cNvPicPr>
          <p:nvPr/>
        </p:nvPicPr>
        <p:blipFill>
          <a:blip r:embed="rId3"/>
          <a:stretch>
            <a:fillRect/>
          </a:stretch>
        </p:blipFill>
        <p:spPr>
          <a:xfrm>
            <a:off x="9906000" y="4529328"/>
            <a:ext cx="2286000" cy="1981200"/>
          </a:xfrm>
          <a:prstGeom prst="rect">
            <a:avLst/>
          </a:prstGeom>
        </p:spPr>
      </p:pic>
      <p:sp>
        <p:nvSpPr>
          <p:cNvPr id="2" name="Title 1">
            <a:extLst>
              <a:ext uri="{FF2B5EF4-FFF2-40B4-BE49-F238E27FC236}">
                <a16:creationId xmlns:a16="http://schemas.microsoft.com/office/drawing/2014/main" id="{51C683F4-29D9-4E89-A0A8-50C477AFD19E}"/>
              </a:ext>
            </a:extLst>
          </p:cNvPr>
          <p:cNvSpPr>
            <a:spLocks noGrp="1"/>
          </p:cNvSpPr>
          <p:nvPr>
            <p:ph type="title"/>
          </p:nvPr>
        </p:nvSpPr>
        <p:spPr/>
        <p:txBody>
          <a:bodyPr/>
          <a:lstStyle/>
          <a:p>
            <a:r>
              <a:rPr lang="en-US" dirty="0"/>
              <a:t>Situation today?</a:t>
            </a:r>
          </a:p>
        </p:txBody>
      </p:sp>
      <p:sp>
        <p:nvSpPr>
          <p:cNvPr id="3" name="Content Placeholder 2">
            <a:extLst>
              <a:ext uri="{FF2B5EF4-FFF2-40B4-BE49-F238E27FC236}">
                <a16:creationId xmlns:a16="http://schemas.microsoft.com/office/drawing/2014/main" id="{9AEC5A41-BFA8-4654-BB54-022E0B280B3E}"/>
              </a:ext>
            </a:extLst>
          </p:cNvPr>
          <p:cNvSpPr>
            <a:spLocks noGrp="1"/>
          </p:cNvSpPr>
          <p:nvPr>
            <p:ph idx="1"/>
          </p:nvPr>
        </p:nvSpPr>
        <p:spPr/>
        <p:txBody>
          <a:bodyPr/>
          <a:lstStyle/>
          <a:p>
            <a:r>
              <a:rPr lang="en-US" dirty="0"/>
              <a:t>Very poorly managed, huge numbers of IoT devices yet very little attention to software upgrades, network security issues raised.</a:t>
            </a:r>
          </a:p>
          <a:p>
            <a:endParaRPr lang="en-US" dirty="0"/>
          </a:p>
          <a:p>
            <a:r>
              <a:rPr lang="en-US" dirty="0"/>
              <a:t>There are network-enabled printers that turned out to have entire spy computing systems embedded in them, to retain copies of everything.</a:t>
            </a:r>
          </a:p>
          <a:p>
            <a:endParaRPr lang="en-US" dirty="0"/>
          </a:p>
          <a:p>
            <a:r>
              <a:rPr lang="en-US" dirty="0"/>
              <a:t>Largest “zombie/bot” population?  By one estimate, it </a:t>
            </a:r>
            <a:br>
              <a:rPr lang="en-US" dirty="0"/>
            </a:br>
            <a:r>
              <a:rPr lang="en-US" dirty="0"/>
              <a:t>may be Internet </a:t>
            </a:r>
            <a:r>
              <a:rPr lang="en-US" dirty="0" err="1"/>
              <a:t>WiFi</a:t>
            </a:r>
            <a:r>
              <a:rPr lang="en-US" dirty="0"/>
              <a:t> routers with default password settings!</a:t>
            </a:r>
          </a:p>
        </p:txBody>
      </p:sp>
      <p:sp>
        <p:nvSpPr>
          <p:cNvPr id="4" name="Footer Placeholder 3">
            <a:extLst>
              <a:ext uri="{FF2B5EF4-FFF2-40B4-BE49-F238E27FC236}">
                <a16:creationId xmlns:a16="http://schemas.microsoft.com/office/drawing/2014/main" id="{FAE4D1FC-C5BB-4792-89D6-FBB6142E678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25C3891-6AC2-4FFC-B1BB-CA4DCDBB7771}"/>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62879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75A-1088-4CEB-8BFE-7C3F64FF7DCB}"/>
              </a:ext>
            </a:extLst>
          </p:cNvPr>
          <p:cNvSpPr>
            <a:spLocks noGrp="1"/>
          </p:cNvSpPr>
          <p:nvPr>
            <p:ph type="title"/>
          </p:nvPr>
        </p:nvSpPr>
        <p:spPr/>
        <p:txBody>
          <a:bodyPr/>
          <a:lstStyle/>
          <a:p>
            <a:r>
              <a:rPr lang="en-US" dirty="0"/>
              <a:t>Azure I</a:t>
            </a:r>
            <a:r>
              <a:rPr lang="en-US" sz="4400" dirty="0"/>
              <a:t>o</a:t>
            </a:r>
            <a:r>
              <a:rPr lang="en-US" dirty="0"/>
              <a:t>T Today: Aiming for a Minimal but adequate launch point.</a:t>
            </a:r>
          </a:p>
        </p:txBody>
      </p:sp>
      <p:sp>
        <p:nvSpPr>
          <p:cNvPr id="3" name="Content Placeholder 2">
            <a:extLst>
              <a:ext uri="{FF2B5EF4-FFF2-40B4-BE49-F238E27FC236}">
                <a16:creationId xmlns:a16="http://schemas.microsoft.com/office/drawing/2014/main" id="{68A2E8FC-8CCF-4162-A4F4-A073826E2398}"/>
              </a:ext>
            </a:extLst>
          </p:cNvPr>
          <p:cNvSpPr>
            <a:spLocks noGrp="1"/>
          </p:cNvSpPr>
          <p:nvPr>
            <p:ph idx="1"/>
          </p:nvPr>
        </p:nvSpPr>
        <p:spPr/>
        <p:txBody>
          <a:bodyPr>
            <a:normAutofit lnSpcReduction="10000"/>
          </a:bodyPr>
          <a:lstStyle/>
          <a:p>
            <a:r>
              <a:rPr lang="en-US" dirty="0"/>
              <a:t>Microsoft has focused on IoT for corporate customers with huge numbers of smart devices, and little control over them.</a:t>
            </a:r>
          </a:p>
          <a:p>
            <a:endParaRPr lang="en-US" dirty="0"/>
          </a:p>
          <a:p>
            <a:r>
              <a:rPr lang="en-US" dirty="0"/>
              <a:t>And within that first step, they focus on management of the “fleet” of sensor and actuator devices:</a:t>
            </a:r>
          </a:p>
          <a:p>
            <a:pPr>
              <a:buFont typeface="Wingdings" panose="05000000000000000000" pitchFamily="2" charset="2"/>
              <a:buChar char="Ø"/>
            </a:pPr>
            <a:r>
              <a:rPr lang="en-US" dirty="0"/>
              <a:t>  Unmanaged sensors are a danger and a nightmare to the “owner”</a:t>
            </a:r>
          </a:p>
          <a:p>
            <a:pPr>
              <a:buFont typeface="Wingdings" panose="05000000000000000000" pitchFamily="2" charset="2"/>
              <a:buChar char="Ø"/>
            </a:pPr>
            <a:r>
              <a:rPr lang="en-US" dirty="0"/>
              <a:t>  Seems like a necessary first step, in any case</a:t>
            </a:r>
          </a:p>
          <a:p>
            <a:pPr>
              <a:buFont typeface="Wingdings" panose="05000000000000000000" pitchFamily="2" charset="2"/>
              <a:buChar char="Ø"/>
            </a:pPr>
            <a:r>
              <a:rPr lang="en-US" dirty="0"/>
              <a:t>  Can we “secure” the IoT devices, and make them “trustworthy”?</a:t>
            </a:r>
          </a:p>
        </p:txBody>
      </p:sp>
      <p:sp>
        <p:nvSpPr>
          <p:cNvPr id="4" name="Footer Placeholder 3">
            <a:extLst>
              <a:ext uri="{FF2B5EF4-FFF2-40B4-BE49-F238E27FC236}">
                <a16:creationId xmlns:a16="http://schemas.microsoft.com/office/drawing/2014/main" id="{9B7F7EA8-C3F1-41CE-B46A-AA75D9843BD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2DEAF8A-70F6-40FF-9778-0343CE4E0A57}"/>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403733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4E74-4D35-4BE7-8EC6-37B4D3C2DD71}"/>
              </a:ext>
            </a:extLst>
          </p:cNvPr>
          <p:cNvSpPr>
            <a:spLocks noGrp="1"/>
          </p:cNvSpPr>
          <p:nvPr>
            <p:ph type="title"/>
          </p:nvPr>
        </p:nvSpPr>
        <p:spPr/>
        <p:txBody>
          <a:bodyPr/>
          <a:lstStyle/>
          <a:p>
            <a:r>
              <a:rPr lang="en-US" dirty="0"/>
              <a:t>Key architectural elements?</a:t>
            </a:r>
          </a:p>
        </p:txBody>
      </p:sp>
      <p:sp>
        <p:nvSpPr>
          <p:cNvPr id="3" name="Content Placeholder 2">
            <a:extLst>
              <a:ext uri="{FF2B5EF4-FFF2-40B4-BE49-F238E27FC236}">
                <a16:creationId xmlns:a16="http://schemas.microsoft.com/office/drawing/2014/main" id="{DEAFDBC9-933A-4A6F-A5CE-E341774FDCDA}"/>
              </a:ext>
            </a:extLst>
          </p:cNvPr>
          <p:cNvSpPr>
            <a:spLocks noGrp="1"/>
          </p:cNvSpPr>
          <p:nvPr>
            <p:ph idx="1"/>
          </p:nvPr>
        </p:nvSpPr>
        <p:spPr/>
        <p:txBody>
          <a:bodyPr/>
          <a:lstStyle/>
          <a:p>
            <a:r>
              <a:rPr lang="en-US" dirty="0"/>
              <a:t>Microsoft product: Azure IoT Hub, </a:t>
            </a:r>
            <a:r>
              <a:rPr lang="en-US" dirty="0" err="1"/>
              <a:t>Iot</a:t>
            </a:r>
            <a:r>
              <a:rPr lang="en-US" dirty="0"/>
              <a:t> Edge and Intelligent Edge</a:t>
            </a:r>
          </a:p>
          <a:p>
            <a:pPr>
              <a:buFont typeface="Wingdings" panose="05000000000000000000" pitchFamily="2" charset="2"/>
              <a:buChar char="Ø"/>
            </a:pPr>
            <a:r>
              <a:rPr lang="en-US" dirty="0"/>
              <a:t>  First, the hub handles secure registration of devices and status tracking</a:t>
            </a:r>
          </a:p>
          <a:p>
            <a:pPr>
              <a:buFont typeface="Wingdings" panose="05000000000000000000" pitchFamily="2" charset="2"/>
              <a:buChar char="Ø"/>
            </a:pPr>
            <a:r>
              <a:rPr lang="en-US" dirty="0"/>
              <a:t>  Next, it automates software upgrades</a:t>
            </a:r>
          </a:p>
          <a:p>
            <a:pPr>
              <a:buFont typeface="Wingdings" panose="05000000000000000000" pitchFamily="2" charset="2"/>
              <a:buChar char="Ø"/>
            </a:pPr>
            <a:r>
              <a:rPr lang="en-US" dirty="0"/>
              <a:t>  It deals with issues of intermittent connectivity </a:t>
            </a:r>
          </a:p>
          <a:p>
            <a:pPr>
              <a:buFont typeface="Wingdings" panose="05000000000000000000" pitchFamily="2" charset="2"/>
              <a:buChar char="Ø"/>
            </a:pPr>
            <a:r>
              <a:rPr lang="en-US" dirty="0"/>
              <a:t>  For devices that can be controlled from the cloud, it creates a “model”</a:t>
            </a:r>
            <a:br>
              <a:rPr lang="en-US" dirty="0"/>
            </a:br>
            <a:r>
              <a:rPr lang="en-US" dirty="0"/>
              <a:t>    to enable you to perform those control actions</a:t>
            </a:r>
          </a:p>
        </p:txBody>
      </p:sp>
      <p:sp>
        <p:nvSpPr>
          <p:cNvPr id="4" name="Footer Placeholder 3">
            <a:extLst>
              <a:ext uri="{FF2B5EF4-FFF2-40B4-BE49-F238E27FC236}">
                <a16:creationId xmlns:a16="http://schemas.microsoft.com/office/drawing/2014/main" id="{D2815595-2B6F-444C-ACDA-FA217CA688E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47851C4-78F3-4A3B-AC31-401459F12C6B}"/>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79509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A315-CABF-42DB-8DDD-5B5131160ED4}"/>
              </a:ext>
            </a:extLst>
          </p:cNvPr>
          <p:cNvSpPr>
            <a:spLocks noGrp="1"/>
          </p:cNvSpPr>
          <p:nvPr>
            <p:ph type="title"/>
          </p:nvPr>
        </p:nvSpPr>
        <p:spPr/>
        <p:txBody>
          <a:bodyPr/>
          <a:lstStyle/>
          <a:p>
            <a:r>
              <a:rPr lang="en-US" dirty="0"/>
              <a:t>Reminder: Digital Twin Concept</a:t>
            </a:r>
          </a:p>
        </p:txBody>
      </p:sp>
      <p:sp>
        <p:nvSpPr>
          <p:cNvPr id="4" name="Footer Placeholder 3">
            <a:extLst>
              <a:ext uri="{FF2B5EF4-FFF2-40B4-BE49-F238E27FC236}">
                <a16:creationId xmlns:a16="http://schemas.microsoft.com/office/drawing/2014/main" id="{16405FA8-7D12-4490-8648-9F6496FCEE7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42C90AD-ADF1-4B4C-8002-9E567EB34501}"/>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Content Placeholder 5">
            <a:extLst>
              <a:ext uri="{FF2B5EF4-FFF2-40B4-BE49-F238E27FC236}">
                <a16:creationId xmlns:a16="http://schemas.microsoft.com/office/drawing/2014/main" id="{A3D85FCE-A07D-4823-8094-626B69BC5DB9}"/>
              </a:ext>
            </a:extLst>
          </p:cNvPr>
          <p:cNvPicPr>
            <a:picLocks noGrp="1" noChangeAspect="1"/>
          </p:cNvPicPr>
          <p:nvPr>
            <p:ph idx="1"/>
          </p:nvPr>
        </p:nvPicPr>
        <p:blipFill>
          <a:blip r:embed="rId2"/>
          <a:stretch>
            <a:fillRect/>
          </a:stretch>
        </p:blipFill>
        <p:spPr>
          <a:xfrm>
            <a:off x="2520244" y="2084832"/>
            <a:ext cx="7151511" cy="4022725"/>
          </a:xfrm>
          <a:prstGeom prst="rect">
            <a:avLst/>
          </a:prstGeom>
        </p:spPr>
      </p:pic>
      <p:sp>
        <p:nvSpPr>
          <p:cNvPr id="7" name="TextBox 6">
            <a:extLst>
              <a:ext uri="{FF2B5EF4-FFF2-40B4-BE49-F238E27FC236}">
                <a16:creationId xmlns:a16="http://schemas.microsoft.com/office/drawing/2014/main" id="{0F98E199-7CE9-4F0E-A3FF-F84C52D63908}"/>
              </a:ext>
            </a:extLst>
          </p:cNvPr>
          <p:cNvSpPr txBox="1"/>
          <p:nvPr/>
        </p:nvSpPr>
        <p:spPr>
          <a:xfrm>
            <a:off x="380999" y="2330366"/>
            <a:ext cx="1981200" cy="3139321"/>
          </a:xfrm>
          <a:prstGeom prst="rect">
            <a:avLst/>
          </a:prstGeom>
          <a:noFill/>
        </p:spPr>
        <p:txBody>
          <a:bodyPr wrap="square" rtlCol="0">
            <a:spAutoFit/>
          </a:bodyPr>
          <a:lstStyle/>
          <a:p>
            <a:r>
              <a:rPr lang="en-US" b="1" dirty="0"/>
              <a:t>We have some physical devices, like these coffee roasters.</a:t>
            </a:r>
          </a:p>
          <a:p>
            <a:endParaRPr lang="en-US" b="1" dirty="0"/>
          </a:p>
          <a:p>
            <a:r>
              <a:rPr lang="en-US" b="1" dirty="0"/>
              <a:t>They are equipped with sensors that monitor conditions and actuators, used to control the device remotely.</a:t>
            </a:r>
          </a:p>
        </p:txBody>
      </p:sp>
      <p:sp>
        <p:nvSpPr>
          <p:cNvPr id="8" name="TextBox 7">
            <a:extLst>
              <a:ext uri="{FF2B5EF4-FFF2-40B4-BE49-F238E27FC236}">
                <a16:creationId xmlns:a16="http://schemas.microsoft.com/office/drawing/2014/main" id="{C9EA4327-7152-4127-81E6-9B05CCA39EA0}"/>
              </a:ext>
            </a:extLst>
          </p:cNvPr>
          <p:cNvSpPr txBox="1"/>
          <p:nvPr/>
        </p:nvSpPr>
        <p:spPr>
          <a:xfrm>
            <a:off x="9671755" y="2330366"/>
            <a:ext cx="2325511" cy="3416320"/>
          </a:xfrm>
          <a:prstGeom prst="rect">
            <a:avLst/>
          </a:prstGeom>
          <a:noFill/>
        </p:spPr>
        <p:txBody>
          <a:bodyPr wrap="square" rtlCol="0">
            <a:spAutoFit/>
          </a:bodyPr>
          <a:lstStyle/>
          <a:p>
            <a:r>
              <a:rPr lang="en-US" b="1" dirty="0"/>
              <a:t>In the cloud, we maintain a digital representation for the turbine, like this engineering diagram.  The software sensors and actuators in the cloud representation are virtual control points wired to the real-world sensors and actuators.</a:t>
            </a:r>
          </a:p>
        </p:txBody>
      </p:sp>
      <p:sp>
        <p:nvSpPr>
          <p:cNvPr id="9" name="Arrow: Right 8">
            <a:extLst>
              <a:ext uri="{FF2B5EF4-FFF2-40B4-BE49-F238E27FC236}">
                <a16:creationId xmlns:a16="http://schemas.microsoft.com/office/drawing/2014/main" id="{E869A8F3-D495-40A4-A795-F9DB593A9545}"/>
              </a:ext>
            </a:extLst>
          </p:cNvPr>
          <p:cNvSpPr/>
          <p:nvPr/>
        </p:nvSpPr>
        <p:spPr>
          <a:xfrm rot="586695">
            <a:off x="5178074" y="4345063"/>
            <a:ext cx="620657" cy="348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63F40EC-D10D-46F2-890F-5BA179CB57A5}"/>
              </a:ext>
            </a:extLst>
          </p:cNvPr>
          <p:cNvSpPr/>
          <p:nvPr/>
        </p:nvSpPr>
        <p:spPr>
          <a:xfrm rot="11409050">
            <a:off x="4984839" y="3902996"/>
            <a:ext cx="592976" cy="36330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5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6FBA-5BC0-4137-AC32-1EF4520BFC3F}"/>
              </a:ext>
            </a:extLst>
          </p:cNvPr>
          <p:cNvSpPr>
            <a:spLocks noGrp="1"/>
          </p:cNvSpPr>
          <p:nvPr>
            <p:ph type="title"/>
          </p:nvPr>
        </p:nvSpPr>
        <p:spPr/>
        <p:txBody>
          <a:bodyPr/>
          <a:lstStyle/>
          <a:p>
            <a:r>
              <a:rPr lang="en-US" dirty="0"/>
              <a:t>Azure IoT Hub implements this concept</a:t>
            </a:r>
          </a:p>
        </p:txBody>
      </p:sp>
      <p:sp>
        <p:nvSpPr>
          <p:cNvPr id="3" name="Content Placeholder 2">
            <a:extLst>
              <a:ext uri="{FF2B5EF4-FFF2-40B4-BE49-F238E27FC236}">
                <a16:creationId xmlns:a16="http://schemas.microsoft.com/office/drawing/2014/main" id="{7A30D6CB-ADF7-4492-872E-40E958896B5D}"/>
              </a:ext>
            </a:extLst>
          </p:cNvPr>
          <p:cNvSpPr>
            <a:spLocks noGrp="1"/>
          </p:cNvSpPr>
          <p:nvPr>
            <p:ph idx="1"/>
          </p:nvPr>
        </p:nvSpPr>
        <p:spPr/>
        <p:txBody>
          <a:bodyPr/>
          <a:lstStyle/>
          <a:p>
            <a:r>
              <a:rPr lang="en-US" dirty="0"/>
              <a:t>The hub is a database and we can understand it as holding the engineering diagram and also the “virtual” sensors and actuators.</a:t>
            </a:r>
          </a:p>
          <a:p>
            <a:endParaRPr lang="en-US" dirty="0"/>
          </a:p>
          <a:p>
            <a:r>
              <a:rPr lang="en-US" dirty="0"/>
              <a:t>Azure uses a real database for this purpose (SQL server).</a:t>
            </a:r>
          </a:p>
          <a:p>
            <a:endParaRPr lang="en-US" dirty="0"/>
          </a:p>
          <a:p>
            <a:r>
              <a:rPr lang="en-US" dirty="0"/>
              <a:t>A form of device driver links each virtual sensor to its real-world counterpart and each actuator to its real-world control point</a:t>
            </a:r>
          </a:p>
        </p:txBody>
      </p:sp>
      <p:sp>
        <p:nvSpPr>
          <p:cNvPr id="4" name="Footer Placeholder 3">
            <a:extLst>
              <a:ext uri="{FF2B5EF4-FFF2-40B4-BE49-F238E27FC236}">
                <a16:creationId xmlns:a16="http://schemas.microsoft.com/office/drawing/2014/main" id="{1E8033E9-AC2C-4E55-8D22-BEC111140F9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202CFC4-2B8E-4CBD-B1C5-4B5146EEB03E}"/>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41909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83E2-53F6-4D16-B2E2-C5EFF0040C36}"/>
              </a:ext>
            </a:extLst>
          </p:cNvPr>
          <p:cNvSpPr>
            <a:spLocks noGrp="1"/>
          </p:cNvSpPr>
          <p:nvPr>
            <p:ph type="title"/>
          </p:nvPr>
        </p:nvSpPr>
        <p:spPr/>
        <p:txBody>
          <a:bodyPr/>
          <a:lstStyle/>
          <a:p>
            <a:r>
              <a:rPr lang="en-US" dirty="0"/>
              <a:t>Azure IoT hub: Database of sensors.</a:t>
            </a:r>
          </a:p>
        </p:txBody>
      </p:sp>
      <p:sp>
        <p:nvSpPr>
          <p:cNvPr id="3" name="Content Placeholder 2">
            <a:extLst>
              <a:ext uri="{FF2B5EF4-FFF2-40B4-BE49-F238E27FC236}">
                <a16:creationId xmlns:a16="http://schemas.microsoft.com/office/drawing/2014/main" id="{73111668-27D0-4133-916C-BE882502D423}"/>
              </a:ext>
            </a:extLst>
          </p:cNvPr>
          <p:cNvSpPr>
            <a:spLocks noGrp="1"/>
          </p:cNvSpPr>
          <p:nvPr>
            <p:ph idx="1"/>
          </p:nvPr>
        </p:nvSpPr>
        <p:spPr/>
        <p:txBody>
          <a:bodyPr>
            <a:normAutofit lnSpcReduction="10000"/>
          </a:bodyPr>
          <a:lstStyle/>
          <a:p>
            <a:r>
              <a:rPr lang="en-US" dirty="0"/>
              <a:t>The first step centers on secure registration of devices.  The Azure IoT Hub manages a scalable database of sensors and associated data.</a:t>
            </a:r>
          </a:p>
          <a:p>
            <a:endParaRPr lang="en-US" dirty="0"/>
          </a:p>
          <a:p>
            <a:r>
              <a:rPr lang="en-US" dirty="0"/>
              <a:t>The enterprise owner also records information such as:</a:t>
            </a:r>
          </a:p>
          <a:p>
            <a:pPr>
              <a:buFont typeface="Wingdings" panose="05000000000000000000" pitchFamily="2" charset="2"/>
              <a:buChar char="Ø"/>
            </a:pPr>
            <a:r>
              <a:rPr lang="en-US" dirty="0"/>
              <a:t> Device make and model, </a:t>
            </a:r>
          </a:p>
          <a:p>
            <a:pPr>
              <a:buFont typeface="Wingdings" panose="05000000000000000000" pitchFamily="2" charset="2"/>
              <a:buChar char="Ø"/>
            </a:pPr>
            <a:r>
              <a:rPr lang="en-US" dirty="0"/>
              <a:t> Software revision level, battery lifetime, when it was last serviced</a:t>
            </a:r>
          </a:p>
          <a:p>
            <a:pPr>
              <a:buFont typeface="Wingdings" panose="05000000000000000000" pitchFamily="2" charset="2"/>
              <a:buChar char="Ø"/>
            </a:pPr>
            <a:r>
              <a:rPr lang="en-US" dirty="0"/>
              <a:t> Where it is located, role it plays (information for contextualization)</a:t>
            </a:r>
          </a:p>
          <a:p>
            <a:pPr>
              <a:buFont typeface="Wingdings" panose="05000000000000000000" pitchFamily="2" charset="2"/>
              <a:buChar char="Ø"/>
            </a:pPr>
            <a:r>
              <a:rPr lang="en-US" dirty="0"/>
              <a:t> Additional application-specific information or “knowledge”</a:t>
            </a:r>
          </a:p>
        </p:txBody>
      </p:sp>
      <p:sp>
        <p:nvSpPr>
          <p:cNvPr id="4" name="Footer Placeholder 3">
            <a:extLst>
              <a:ext uri="{FF2B5EF4-FFF2-40B4-BE49-F238E27FC236}">
                <a16:creationId xmlns:a16="http://schemas.microsoft.com/office/drawing/2014/main" id="{CDD1F27F-9F69-4345-A380-BF89114C40E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96180DA-4C80-48BE-982E-18C7BCE849D6}"/>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48847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971C-5BE1-4858-9D5B-90CFD64E07CD}"/>
              </a:ext>
            </a:extLst>
          </p:cNvPr>
          <p:cNvSpPr>
            <a:spLocks noGrp="1"/>
          </p:cNvSpPr>
          <p:nvPr>
            <p:ph type="title"/>
          </p:nvPr>
        </p:nvSpPr>
        <p:spPr/>
        <p:txBody>
          <a:bodyPr/>
          <a:lstStyle/>
          <a:p>
            <a:r>
              <a:rPr lang="en-US" dirty="0"/>
              <a:t>This makes it an </a:t>
            </a:r>
            <a:r>
              <a:rPr lang="en-US" u="sng" dirty="0"/>
              <a:t>Active</a:t>
            </a:r>
            <a:r>
              <a:rPr lang="en-US" dirty="0"/>
              <a:t> database!</a:t>
            </a:r>
          </a:p>
        </p:txBody>
      </p:sp>
      <p:sp>
        <p:nvSpPr>
          <p:cNvPr id="3" name="Content Placeholder 2">
            <a:extLst>
              <a:ext uri="{FF2B5EF4-FFF2-40B4-BE49-F238E27FC236}">
                <a16:creationId xmlns:a16="http://schemas.microsoft.com/office/drawing/2014/main" id="{24B7D57B-D8D9-482E-9BA5-11ADCFE9FE18}"/>
              </a:ext>
            </a:extLst>
          </p:cNvPr>
          <p:cNvSpPr>
            <a:spLocks noGrp="1"/>
          </p:cNvSpPr>
          <p:nvPr>
            <p:ph idx="1"/>
          </p:nvPr>
        </p:nvSpPr>
        <p:spPr/>
        <p:txBody>
          <a:bodyPr>
            <a:normAutofit lnSpcReduction="10000"/>
          </a:bodyPr>
          <a:lstStyle/>
          <a:p>
            <a:r>
              <a:rPr lang="en-US" dirty="0"/>
              <a:t>In a normal database the data tuples are just plain old data objects.</a:t>
            </a:r>
          </a:p>
          <a:p>
            <a:endParaRPr lang="en-US" dirty="0"/>
          </a:p>
          <a:p>
            <a:r>
              <a:rPr lang="en-US" dirty="0"/>
              <a:t>In Azure IoT Hub, the objects in the database are intended to hold meta-data on behalf of the “real” sensors and actuators, and to keep this data in sync with the actual sensor or actuator </a:t>
            </a:r>
            <a:r>
              <a:rPr lang="en-US" i="1" dirty="0"/>
              <a:t>when connectivity is possible</a:t>
            </a:r>
            <a:r>
              <a:rPr lang="en-US" dirty="0"/>
              <a:t>.</a:t>
            </a:r>
          </a:p>
          <a:p>
            <a:endParaRPr lang="en-US" dirty="0"/>
          </a:p>
          <a:p>
            <a:r>
              <a:rPr lang="en-US" dirty="0"/>
              <a:t>In effect, we now have meta-data describing the sensor combined with live properties (like battery level, photos cached, filter settings) that are wired to the actual device and change in real-time!</a:t>
            </a:r>
          </a:p>
        </p:txBody>
      </p:sp>
      <p:sp>
        <p:nvSpPr>
          <p:cNvPr id="4" name="Footer Placeholder 3">
            <a:extLst>
              <a:ext uri="{FF2B5EF4-FFF2-40B4-BE49-F238E27FC236}">
                <a16:creationId xmlns:a16="http://schemas.microsoft.com/office/drawing/2014/main" id="{F8092B6B-900F-4CE4-ADB6-8FE5B449EE8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97AAE1D-2105-4D6C-8F34-D377D097405C}"/>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73654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94603D-C2FB-4FDB-B6D2-A58FB6DA365C}"/>
              </a:ext>
            </a:extLst>
          </p:cNvPr>
          <p:cNvPicPr>
            <a:picLocks noChangeAspect="1"/>
          </p:cNvPicPr>
          <p:nvPr/>
        </p:nvPicPr>
        <p:blipFill rotWithShape="1">
          <a:blip r:embed="rId3"/>
          <a:srcRect r="1892"/>
          <a:stretch/>
        </p:blipFill>
        <p:spPr>
          <a:xfrm>
            <a:off x="6484041" y="1262779"/>
            <a:ext cx="5707959" cy="4188979"/>
          </a:xfrm>
          <a:prstGeom prst="rect">
            <a:avLst/>
          </a:prstGeom>
        </p:spPr>
      </p:pic>
      <p:sp>
        <p:nvSpPr>
          <p:cNvPr id="2" name="Title 1">
            <a:extLst>
              <a:ext uri="{FF2B5EF4-FFF2-40B4-BE49-F238E27FC236}">
                <a16:creationId xmlns:a16="http://schemas.microsoft.com/office/drawing/2014/main" id="{0A422CF3-0AC8-4492-B1A1-2EDF5923488C}"/>
              </a:ext>
            </a:extLst>
          </p:cNvPr>
          <p:cNvSpPr>
            <a:spLocks noGrp="1"/>
          </p:cNvSpPr>
          <p:nvPr>
            <p:ph type="title"/>
          </p:nvPr>
        </p:nvSpPr>
        <p:spPr/>
        <p:txBody>
          <a:bodyPr/>
          <a:lstStyle/>
          <a:p>
            <a:r>
              <a:rPr lang="en-US" dirty="0"/>
              <a:t>The future smart world</a:t>
            </a:r>
          </a:p>
        </p:txBody>
      </p:sp>
      <p:sp>
        <p:nvSpPr>
          <p:cNvPr id="4" name="Footer Placeholder 3">
            <a:extLst>
              <a:ext uri="{FF2B5EF4-FFF2-40B4-BE49-F238E27FC236}">
                <a16:creationId xmlns:a16="http://schemas.microsoft.com/office/drawing/2014/main" id="{DC3B95DD-4695-4E40-B643-34093BD51E2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E9C3484-7DBA-4C7D-AB4D-84A9E451C3D2}"/>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8" name="Rectangle 7">
            <a:extLst>
              <a:ext uri="{FF2B5EF4-FFF2-40B4-BE49-F238E27FC236}">
                <a16:creationId xmlns:a16="http://schemas.microsoft.com/office/drawing/2014/main" id="{93C33398-94C6-4CBB-A6EA-EE0076A734C6}"/>
              </a:ext>
            </a:extLst>
          </p:cNvPr>
          <p:cNvSpPr/>
          <p:nvPr/>
        </p:nvSpPr>
        <p:spPr>
          <a:xfrm>
            <a:off x="7793661" y="5591899"/>
            <a:ext cx="3301225" cy="369332"/>
          </a:xfrm>
          <a:prstGeom prst="rect">
            <a:avLst/>
          </a:prstGeom>
        </p:spPr>
        <p:txBody>
          <a:bodyPr wrap="none">
            <a:spAutoFit/>
          </a:bodyPr>
          <a:lstStyle/>
          <a:p>
            <a:r>
              <a:rPr lang="en-US" b="1" dirty="0">
                <a:solidFill>
                  <a:schemeClr val="bg1">
                    <a:lumMod val="65000"/>
                  </a:schemeClr>
                </a:solidFill>
              </a:rPr>
              <a:t>http://www.plmconnections.com</a:t>
            </a:r>
          </a:p>
        </p:txBody>
      </p:sp>
      <p:sp>
        <p:nvSpPr>
          <p:cNvPr id="3" name="Content Placeholder 2">
            <a:extLst>
              <a:ext uri="{FF2B5EF4-FFF2-40B4-BE49-F238E27FC236}">
                <a16:creationId xmlns:a16="http://schemas.microsoft.com/office/drawing/2014/main" id="{7DE276F7-C9C6-4B98-9A7A-917E63ACF5F8}"/>
              </a:ext>
            </a:extLst>
          </p:cNvPr>
          <p:cNvSpPr>
            <a:spLocks noGrp="1"/>
          </p:cNvSpPr>
          <p:nvPr>
            <p:ph idx="1"/>
          </p:nvPr>
        </p:nvSpPr>
        <p:spPr>
          <a:xfrm>
            <a:off x="685800" y="2132921"/>
            <a:ext cx="11125200" cy="4188979"/>
          </a:xfrm>
        </p:spPr>
        <p:txBody>
          <a:bodyPr>
            <a:normAutofit/>
          </a:bodyPr>
          <a:lstStyle/>
          <a:p>
            <a:r>
              <a:rPr lang="en-US" dirty="0"/>
              <a:t>Puzzles…</a:t>
            </a:r>
          </a:p>
          <a:p>
            <a:pPr>
              <a:buFont typeface="Wingdings" panose="05000000000000000000" pitchFamily="2" charset="2"/>
              <a:buChar char="Ø"/>
            </a:pPr>
            <a:r>
              <a:rPr lang="en-US" dirty="0"/>
              <a:t>  Who “builds” this world?</a:t>
            </a:r>
          </a:p>
          <a:p>
            <a:pPr>
              <a:buFont typeface="Wingdings" panose="05000000000000000000" pitchFamily="2" charset="2"/>
              <a:buChar char="Ø"/>
            </a:pPr>
            <a:r>
              <a:rPr lang="en-US" dirty="0"/>
              <a:t>  Will they maintain it properly?</a:t>
            </a:r>
          </a:p>
          <a:p>
            <a:pPr>
              <a:buFont typeface="Wingdings" panose="05000000000000000000" pitchFamily="2" charset="2"/>
              <a:buChar char="Ø"/>
            </a:pPr>
            <a:r>
              <a:rPr lang="en-US" dirty="0"/>
              <a:t>  Can the devices be trusted?</a:t>
            </a:r>
          </a:p>
        </p:txBody>
      </p:sp>
    </p:spTree>
    <p:extLst>
      <p:ext uri="{BB962C8B-B14F-4D97-AF65-F5344CB8AC3E}">
        <p14:creationId xmlns:p14="http://schemas.microsoft.com/office/powerpoint/2010/main" val="263896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D7BD-331D-4BDD-B5D0-4CD98C6C612B}"/>
              </a:ext>
            </a:extLst>
          </p:cNvPr>
          <p:cNvSpPr>
            <a:spLocks noGrp="1"/>
          </p:cNvSpPr>
          <p:nvPr>
            <p:ph type="title"/>
          </p:nvPr>
        </p:nvSpPr>
        <p:spPr/>
        <p:txBody>
          <a:bodyPr/>
          <a:lstStyle/>
          <a:p>
            <a:r>
              <a:rPr lang="en-US" dirty="0"/>
              <a:t>Device security</a:t>
            </a:r>
          </a:p>
        </p:txBody>
      </p:sp>
      <p:sp>
        <p:nvSpPr>
          <p:cNvPr id="3" name="Content Placeholder 2">
            <a:extLst>
              <a:ext uri="{FF2B5EF4-FFF2-40B4-BE49-F238E27FC236}">
                <a16:creationId xmlns:a16="http://schemas.microsoft.com/office/drawing/2014/main" id="{AD5F42EE-8425-4033-A5EB-CA11CA12E5B6}"/>
              </a:ext>
            </a:extLst>
          </p:cNvPr>
          <p:cNvSpPr>
            <a:spLocks noGrp="1"/>
          </p:cNvSpPr>
          <p:nvPr>
            <p:ph idx="1"/>
          </p:nvPr>
        </p:nvSpPr>
        <p:spPr/>
        <p:txBody>
          <a:bodyPr>
            <a:normAutofit lnSpcReduction="10000"/>
          </a:bodyPr>
          <a:lstStyle/>
          <a:p>
            <a:r>
              <a:rPr lang="en-US" dirty="0"/>
              <a:t>The level of security for today’s network-enabled IoT devices is poor to non-existent, making them way too easy to hack or disable.</a:t>
            </a:r>
          </a:p>
          <a:p>
            <a:endParaRPr lang="en-US" dirty="0"/>
          </a:p>
          <a:p>
            <a:r>
              <a:rPr lang="en-US" dirty="0"/>
              <a:t>So Microsoft has a new product aimed at sensor </a:t>
            </a:r>
            <a:r>
              <a:rPr lang="en-US" i="1" dirty="0"/>
              <a:t>manufacturers</a:t>
            </a:r>
            <a:r>
              <a:rPr lang="en-US" dirty="0"/>
              <a:t>.  The Azure Sphere is a special low-power security chip that embodies a hardware root of trust and low-power cryptographically protected HTTPS.</a:t>
            </a:r>
          </a:p>
          <a:p>
            <a:endParaRPr lang="en-US" dirty="0"/>
          </a:p>
          <a:p>
            <a:r>
              <a:rPr lang="en-US" dirty="0"/>
              <a:t>With Azure Sphere, device manufactures can secure existing sensor products, and the resulting sensors will interoperate with Azure IoT hub.</a:t>
            </a:r>
          </a:p>
        </p:txBody>
      </p:sp>
      <p:sp>
        <p:nvSpPr>
          <p:cNvPr id="4" name="Footer Placeholder 3">
            <a:extLst>
              <a:ext uri="{FF2B5EF4-FFF2-40B4-BE49-F238E27FC236}">
                <a16:creationId xmlns:a16="http://schemas.microsoft.com/office/drawing/2014/main" id="{1F513F13-43E9-42C6-96EF-F9B518D99A2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890AE63-BA12-47E4-9289-24EFDEA6B573}"/>
              </a:ext>
            </a:extLst>
          </p:cNvPr>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a:extLst>
              <a:ext uri="{FF2B5EF4-FFF2-40B4-BE49-F238E27FC236}">
                <a16:creationId xmlns:a16="http://schemas.microsoft.com/office/drawing/2014/main" id="{9E001132-50BD-478E-BA9A-86377DA79B95}"/>
              </a:ext>
            </a:extLst>
          </p:cNvPr>
          <p:cNvPicPr>
            <a:picLocks noChangeAspect="1"/>
          </p:cNvPicPr>
          <p:nvPr/>
        </p:nvPicPr>
        <p:blipFill>
          <a:blip r:embed="rId3"/>
          <a:stretch>
            <a:fillRect/>
          </a:stretch>
        </p:blipFill>
        <p:spPr>
          <a:xfrm>
            <a:off x="8730341" y="0"/>
            <a:ext cx="3043787" cy="1838131"/>
          </a:xfrm>
          <a:prstGeom prst="rect">
            <a:avLst/>
          </a:prstGeom>
        </p:spPr>
      </p:pic>
      <p:sp>
        <p:nvSpPr>
          <p:cNvPr id="7" name="TextBox 6">
            <a:extLst>
              <a:ext uri="{FF2B5EF4-FFF2-40B4-BE49-F238E27FC236}">
                <a16:creationId xmlns:a16="http://schemas.microsoft.com/office/drawing/2014/main" id="{F8BBC75E-9F2B-43EE-A478-7665F2CC8E88}"/>
              </a:ext>
            </a:extLst>
          </p:cNvPr>
          <p:cNvSpPr txBox="1"/>
          <p:nvPr/>
        </p:nvSpPr>
        <p:spPr>
          <a:xfrm>
            <a:off x="8614747" y="1715500"/>
            <a:ext cx="3441786" cy="369332"/>
          </a:xfrm>
          <a:prstGeom prst="rect">
            <a:avLst/>
          </a:prstGeom>
          <a:noFill/>
        </p:spPr>
        <p:txBody>
          <a:bodyPr wrap="square" rtlCol="0">
            <a:spAutoFit/>
          </a:bodyPr>
          <a:lstStyle/>
          <a:p>
            <a:pPr algn="ctr"/>
            <a:r>
              <a:rPr lang="en-US" b="1" dirty="0"/>
              <a:t>Azure Sphere Development Kit</a:t>
            </a:r>
          </a:p>
        </p:txBody>
      </p:sp>
    </p:spTree>
    <p:extLst>
      <p:ext uri="{BB962C8B-B14F-4D97-AF65-F5344CB8AC3E}">
        <p14:creationId xmlns:p14="http://schemas.microsoft.com/office/powerpoint/2010/main" val="407285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DA947B-4E25-470C-BD11-794E44065908}"/>
              </a:ext>
            </a:extLst>
          </p:cNvPr>
          <p:cNvPicPr>
            <a:picLocks noChangeAspect="1"/>
          </p:cNvPicPr>
          <p:nvPr/>
        </p:nvPicPr>
        <p:blipFill>
          <a:blip r:embed="rId3"/>
          <a:stretch>
            <a:fillRect/>
          </a:stretch>
        </p:blipFill>
        <p:spPr>
          <a:xfrm>
            <a:off x="6584975" y="3195734"/>
            <a:ext cx="4649083" cy="2843784"/>
          </a:xfrm>
          <a:prstGeom prst="rect">
            <a:avLst/>
          </a:prstGeom>
        </p:spPr>
      </p:pic>
      <p:sp>
        <p:nvSpPr>
          <p:cNvPr id="2" name="Title 1">
            <a:extLst>
              <a:ext uri="{FF2B5EF4-FFF2-40B4-BE49-F238E27FC236}">
                <a16:creationId xmlns:a16="http://schemas.microsoft.com/office/drawing/2014/main" id="{88B9BE00-DFC4-4DC2-8153-B4D9EEA3CCF1}"/>
              </a:ext>
            </a:extLst>
          </p:cNvPr>
          <p:cNvSpPr>
            <a:spLocks noGrp="1"/>
          </p:cNvSpPr>
          <p:nvPr>
            <p:ph type="title"/>
          </p:nvPr>
        </p:nvSpPr>
        <p:spPr/>
        <p:txBody>
          <a:bodyPr/>
          <a:lstStyle/>
          <a:p>
            <a:r>
              <a:rPr lang="en-US" dirty="0"/>
              <a:t>IoT Programming via Templates</a:t>
            </a:r>
          </a:p>
        </p:txBody>
      </p:sp>
      <p:sp>
        <p:nvSpPr>
          <p:cNvPr id="3" name="Content Placeholder 2">
            <a:extLst>
              <a:ext uri="{FF2B5EF4-FFF2-40B4-BE49-F238E27FC236}">
                <a16:creationId xmlns:a16="http://schemas.microsoft.com/office/drawing/2014/main" id="{84B2A5D3-6F72-45E0-A4AF-9F62B30A6BC1}"/>
              </a:ext>
            </a:extLst>
          </p:cNvPr>
          <p:cNvSpPr>
            <a:spLocks noGrp="1"/>
          </p:cNvSpPr>
          <p:nvPr>
            <p:ph idx="1"/>
          </p:nvPr>
        </p:nvSpPr>
        <p:spPr/>
        <p:txBody>
          <a:bodyPr/>
          <a:lstStyle/>
          <a:p>
            <a:r>
              <a:rPr lang="en-US" dirty="0"/>
              <a:t>Like much of the cloud, Azure IoT offers “recipes” that developers download and then customize.</a:t>
            </a:r>
          </a:p>
          <a:p>
            <a:endParaRPr lang="en-US" dirty="0"/>
          </a:p>
          <a:p>
            <a:r>
              <a:rPr lang="en-US" dirty="0"/>
              <a:t>Here is an example from a scenario</a:t>
            </a:r>
            <a:br>
              <a:rPr lang="en-US" dirty="0"/>
            </a:br>
            <a:r>
              <a:rPr lang="en-US" dirty="0"/>
              <a:t>that they “story-board” on the Azure</a:t>
            </a:r>
            <a:br>
              <a:rPr lang="en-US" dirty="0"/>
            </a:br>
            <a:r>
              <a:rPr lang="en-US" dirty="0"/>
              <a:t>IoT Hub website.</a:t>
            </a:r>
            <a:br>
              <a:rPr lang="en-US" dirty="0"/>
            </a:br>
            <a:br>
              <a:rPr lang="en-US" dirty="0"/>
            </a:br>
            <a:r>
              <a:rPr lang="en-US" dirty="0"/>
              <a:t>This one relates to smart manufacturing</a:t>
            </a:r>
          </a:p>
        </p:txBody>
      </p:sp>
      <p:sp>
        <p:nvSpPr>
          <p:cNvPr id="4" name="Footer Placeholder 3">
            <a:extLst>
              <a:ext uri="{FF2B5EF4-FFF2-40B4-BE49-F238E27FC236}">
                <a16:creationId xmlns:a16="http://schemas.microsoft.com/office/drawing/2014/main" id="{4451A9C6-6C2F-4D1B-B102-98BAD9CDCB6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E3E5944-20C1-447E-A5AF-44F6E930AFFE}"/>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21154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2211-B52F-43CA-AF64-21DB0435B4FD}"/>
              </a:ext>
            </a:extLst>
          </p:cNvPr>
          <p:cNvSpPr>
            <a:spLocks noGrp="1"/>
          </p:cNvSpPr>
          <p:nvPr>
            <p:ph type="title"/>
          </p:nvPr>
        </p:nvSpPr>
        <p:spPr/>
        <p:txBody>
          <a:bodyPr/>
          <a:lstStyle/>
          <a:p>
            <a:r>
              <a:rPr lang="en-US" dirty="0"/>
              <a:t>How do “recipes” like this work?</a:t>
            </a:r>
          </a:p>
        </p:txBody>
      </p:sp>
      <p:sp>
        <p:nvSpPr>
          <p:cNvPr id="3" name="Content Placeholder 2">
            <a:extLst>
              <a:ext uri="{FF2B5EF4-FFF2-40B4-BE49-F238E27FC236}">
                <a16:creationId xmlns:a16="http://schemas.microsoft.com/office/drawing/2014/main" id="{ADF16688-C376-4FEF-B92A-E00FA9242944}"/>
              </a:ext>
            </a:extLst>
          </p:cNvPr>
          <p:cNvSpPr>
            <a:spLocks noGrp="1"/>
          </p:cNvSpPr>
          <p:nvPr>
            <p:ph idx="1"/>
          </p:nvPr>
        </p:nvSpPr>
        <p:spPr/>
        <p:txBody>
          <a:bodyPr/>
          <a:lstStyle/>
          <a:p>
            <a:r>
              <a:rPr lang="en-US" dirty="0"/>
              <a:t>In fact they are tied to large amounts of</a:t>
            </a:r>
          </a:p>
          <a:p>
            <a:pPr lvl="1">
              <a:buFont typeface="Wingdings" panose="05000000000000000000" pitchFamily="2" charset="2"/>
              <a:buChar char="Ø"/>
            </a:pPr>
            <a:r>
              <a:rPr lang="en-US" dirty="0"/>
              <a:t>  Video training materials</a:t>
            </a:r>
          </a:p>
          <a:p>
            <a:pPr lvl="1">
              <a:buFont typeface="Wingdings" panose="05000000000000000000" pitchFamily="2" charset="2"/>
              <a:buChar char="Ø"/>
            </a:pPr>
            <a:r>
              <a:rPr lang="en-US" dirty="0"/>
              <a:t>  Actual demo code you can download and try, then customize</a:t>
            </a:r>
          </a:p>
          <a:p>
            <a:pPr lvl="1">
              <a:buFont typeface="Wingdings" panose="05000000000000000000" pitchFamily="2" charset="2"/>
              <a:buChar char="Ø"/>
            </a:pPr>
            <a:r>
              <a:rPr lang="en-US" dirty="0"/>
              <a:t>  Written documentation</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marL="128016" lvl="1" indent="0">
              <a:buNone/>
            </a:pPr>
            <a:r>
              <a:rPr lang="en-US" dirty="0"/>
              <a:t>For this example, visit </a:t>
            </a:r>
            <a:r>
              <a:rPr lang="en-US" dirty="0">
                <a:hlinkClick r:id="rId2"/>
              </a:rPr>
              <a:t>https://github.com/microsoft/IoT-For-Beginners</a:t>
            </a:r>
            <a:r>
              <a:rPr lang="en-US" dirty="0"/>
              <a:t>.  It has a </a:t>
            </a:r>
            <a:r>
              <a:rPr lang="en-US" i="1" dirty="0"/>
              <a:t>lot </a:t>
            </a:r>
            <a:r>
              <a:rPr lang="en-US" dirty="0"/>
              <a:t>of content (scroll past the index at the top, which is in a GitHub style that might confuse you.  The welcome and overview is </a:t>
            </a:r>
            <a:r>
              <a:rPr lang="en-US" i="1" dirty="0"/>
              <a:t>below</a:t>
            </a:r>
            <a:r>
              <a:rPr lang="en-US" dirty="0"/>
              <a:t> the list of contents)</a:t>
            </a:r>
          </a:p>
        </p:txBody>
      </p:sp>
      <p:sp>
        <p:nvSpPr>
          <p:cNvPr id="4" name="Footer Placeholder 3">
            <a:extLst>
              <a:ext uri="{FF2B5EF4-FFF2-40B4-BE49-F238E27FC236}">
                <a16:creationId xmlns:a16="http://schemas.microsoft.com/office/drawing/2014/main" id="{A549BA4C-0D00-46CB-BE16-D3A126AA532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56D82A4-AE82-48CB-96E6-C68BDC70A9CD}"/>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92476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7EE3-E354-478A-8B3B-BF62E18318FC}"/>
              </a:ext>
            </a:extLst>
          </p:cNvPr>
          <p:cNvSpPr>
            <a:spLocks noGrp="1"/>
          </p:cNvSpPr>
          <p:nvPr>
            <p:ph type="title"/>
          </p:nvPr>
        </p:nvSpPr>
        <p:spPr/>
        <p:txBody>
          <a:bodyPr/>
          <a:lstStyle/>
          <a:p>
            <a:r>
              <a:rPr lang="en-US" dirty="0"/>
              <a:t>Every Azure IoT device has a “proxy”</a:t>
            </a:r>
          </a:p>
        </p:txBody>
      </p:sp>
      <p:sp>
        <p:nvSpPr>
          <p:cNvPr id="3" name="Content Placeholder 2">
            <a:extLst>
              <a:ext uri="{FF2B5EF4-FFF2-40B4-BE49-F238E27FC236}">
                <a16:creationId xmlns:a16="http://schemas.microsoft.com/office/drawing/2014/main" id="{AB014257-BEAF-4BA4-8C42-1D93C7014ACD}"/>
              </a:ext>
            </a:extLst>
          </p:cNvPr>
          <p:cNvSpPr>
            <a:spLocks noGrp="1"/>
          </p:cNvSpPr>
          <p:nvPr>
            <p:ph idx="1"/>
          </p:nvPr>
        </p:nvSpPr>
        <p:spPr>
          <a:xfrm>
            <a:off x="1024128" y="2286000"/>
            <a:ext cx="10990072" cy="4023360"/>
          </a:xfrm>
        </p:spPr>
        <p:txBody>
          <a:bodyPr/>
          <a:lstStyle/>
          <a:p>
            <a:r>
              <a:rPr lang="en-US" dirty="0"/>
              <a:t>Many devices have limited network connectivity and won’t always be online.</a:t>
            </a:r>
          </a:p>
          <a:p>
            <a:endParaRPr lang="en-US" dirty="0"/>
          </a:p>
          <a:p>
            <a:r>
              <a:rPr lang="en-US" dirty="0"/>
              <a:t>So in Azure IoT Hub, every device has a cloud-hosted “representative”: a software agent that can respond to device operations 24x7, and then will push updates (like new software revisions) when an opportunity arises.</a:t>
            </a:r>
          </a:p>
          <a:p>
            <a:endParaRPr lang="en-US" dirty="0"/>
          </a:p>
          <a:p>
            <a:r>
              <a:rPr lang="en-US" dirty="0"/>
              <a:t>The agent can also schedule maintenance operations.</a:t>
            </a:r>
          </a:p>
        </p:txBody>
      </p:sp>
      <p:sp>
        <p:nvSpPr>
          <p:cNvPr id="4" name="Footer Placeholder 3">
            <a:extLst>
              <a:ext uri="{FF2B5EF4-FFF2-40B4-BE49-F238E27FC236}">
                <a16:creationId xmlns:a16="http://schemas.microsoft.com/office/drawing/2014/main" id="{2E6FAC78-6928-4000-9744-5C9396A6D0E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94A90AA-D247-4336-BF56-2C680DBD7EB9}"/>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409890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D017-ABBE-4B89-8DE9-2296EA16B1FD}"/>
              </a:ext>
            </a:extLst>
          </p:cNvPr>
          <p:cNvSpPr>
            <a:spLocks noGrp="1"/>
          </p:cNvSpPr>
          <p:nvPr>
            <p:ph type="title"/>
          </p:nvPr>
        </p:nvSpPr>
        <p:spPr/>
        <p:txBody>
          <a:bodyPr/>
          <a:lstStyle/>
          <a:p>
            <a:r>
              <a:rPr lang="en-US" dirty="0"/>
              <a:t>Proxy programming</a:t>
            </a:r>
          </a:p>
        </p:txBody>
      </p:sp>
      <p:sp>
        <p:nvSpPr>
          <p:cNvPr id="3" name="Content Placeholder 2">
            <a:extLst>
              <a:ext uri="{FF2B5EF4-FFF2-40B4-BE49-F238E27FC236}">
                <a16:creationId xmlns:a16="http://schemas.microsoft.com/office/drawing/2014/main" id="{18F55A91-9A52-4E26-B96F-0B55460C1100}"/>
              </a:ext>
            </a:extLst>
          </p:cNvPr>
          <p:cNvSpPr>
            <a:spLocks noGrp="1"/>
          </p:cNvSpPr>
          <p:nvPr>
            <p:ph idx="1"/>
          </p:nvPr>
        </p:nvSpPr>
        <p:spPr/>
        <p:txBody>
          <a:bodyPr/>
          <a:lstStyle/>
          <a:p>
            <a:r>
              <a:rPr lang="en-US" dirty="0"/>
              <a:t>In this Azure proxy mode, you can send information to a device even if the device is currently disconnected!  The proxy is always available.</a:t>
            </a:r>
          </a:p>
          <a:p>
            <a:endParaRPr lang="en-US" dirty="0"/>
          </a:p>
          <a:p>
            <a:r>
              <a:rPr lang="en-US" dirty="0"/>
              <a:t>For example, a firmware update or patch, or new device configuration.</a:t>
            </a:r>
          </a:p>
          <a:p>
            <a:endParaRPr lang="en-US" dirty="0"/>
          </a:p>
          <a:p>
            <a:r>
              <a:rPr lang="en-US" dirty="0"/>
              <a:t>But obviously the action can’t occur until the device connects.  So there is always a back-and-forth: Event “to” the device, and later, an event “back”.  Applications will need to work in this very asynchronous way.</a:t>
            </a:r>
          </a:p>
        </p:txBody>
      </p:sp>
      <p:sp>
        <p:nvSpPr>
          <p:cNvPr id="4" name="Footer Placeholder 3">
            <a:extLst>
              <a:ext uri="{FF2B5EF4-FFF2-40B4-BE49-F238E27FC236}">
                <a16:creationId xmlns:a16="http://schemas.microsoft.com/office/drawing/2014/main" id="{B32A786A-A6DA-482E-823C-3D191D25E1C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72C92E3-7E5E-492C-8183-5D2B0921A7BD}"/>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70819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7B41-2DDA-4B5A-8C37-E5B0ECFB38E6}"/>
              </a:ext>
            </a:extLst>
          </p:cNvPr>
          <p:cNvSpPr>
            <a:spLocks noGrp="1"/>
          </p:cNvSpPr>
          <p:nvPr>
            <p:ph type="title"/>
          </p:nvPr>
        </p:nvSpPr>
        <p:spPr/>
        <p:txBody>
          <a:bodyPr/>
          <a:lstStyle/>
          <a:p>
            <a:r>
              <a:rPr lang="en-US" dirty="0"/>
              <a:t>Quality of Service issues</a:t>
            </a:r>
          </a:p>
        </p:txBody>
      </p:sp>
      <p:sp>
        <p:nvSpPr>
          <p:cNvPr id="3" name="Content Placeholder 2">
            <a:extLst>
              <a:ext uri="{FF2B5EF4-FFF2-40B4-BE49-F238E27FC236}">
                <a16:creationId xmlns:a16="http://schemas.microsoft.com/office/drawing/2014/main" id="{808D49F6-6760-4BB0-B459-C09794EF9079}"/>
              </a:ext>
            </a:extLst>
          </p:cNvPr>
          <p:cNvSpPr>
            <a:spLocks noGrp="1"/>
          </p:cNvSpPr>
          <p:nvPr>
            <p:ph idx="1"/>
          </p:nvPr>
        </p:nvSpPr>
        <p:spPr/>
        <p:txBody>
          <a:bodyPr/>
          <a:lstStyle/>
          <a:p>
            <a:r>
              <a:rPr lang="en-US" dirty="0"/>
              <a:t>For many devices, network quality is also an issue.</a:t>
            </a:r>
          </a:p>
          <a:p>
            <a:endParaRPr lang="en-US" dirty="0"/>
          </a:p>
          <a:p>
            <a:r>
              <a:rPr lang="en-US" dirty="0"/>
              <a:t>Over time, a network link might be unavailable, or available but slow, or temporarily very fast (at a high price).</a:t>
            </a:r>
          </a:p>
          <a:p>
            <a:endParaRPr lang="en-US" dirty="0"/>
          </a:p>
          <a:p>
            <a:r>
              <a:rPr lang="en-US" dirty="0"/>
              <a:t>In normal networks we don’t think about this much.  But for IoT, our applications may need to be dynamically responsive as conditions change.</a:t>
            </a:r>
          </a:p>
        </p:txBody>
      </p:sp>
      <p:sp>
        <p:nvSpPr>
          <p:cNvPr id="4" name="Footer Placeholder 3">
            <a:extLst>
              <a:ext uri="{FF2B5EF4-FFF2-40B4-BE49-F238E27FC236}">
                <a16:creationId xmlns:a16="http://schemas.microsoft.com/office/drawing/2014/main" id="{9EADA774-D011-4349-BF2A-47783C18F00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3CEED10-EE21-46F9-9F4E-815810807F32}"/>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07945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3075-21E9-46F4-82B1-B017EA340CF1}"/>
              </a:ext>
            </a:extLst>
          </p:cNvPr>
          <p:cNvSpPr>
            <a:spLocks noGrp="1"/>
          </p:cNvSpPr>
          <p:nvPr>
            <p:ph type="title"/>
          </p:nvPr>
        </p:nvSpPr>
        <p:spPr/>
        <p:txBody>
          <a:bodyPr/>
          <a:lstStyle/>
          <a:p>
            <a:r>
              <a:rPr lang="en-US" dirty="0"/>
              <a:t>The quality of the sensor itself is also a serious concern</a:t>
            </a:r>
          </a:p>
        </p:txBody>
      </p:sp>
      <p:sp>
        <p:nvSpPr>
          <p:cNvPr id="3" name="Content Placeholder 2">
            <a:extLst>
              <a:ext uri="{FF2B5EF4-FFF2-40B4-BE49-F238E27FC236}">
                <a16:creationId xmlns:a16="http://schemas.microsoft.com/office/drawing/2014/main" id="{9DE7CA02-4022-4188-BA39-4304D74B93A8}"/>
              </a:ext>
            </a:extLst>
          </p:cNvPr>
          <p:cNvSpPr>
            <a:spLocks noGrp="1"/>
          </p:cNvSpPr>
          <p:nvPr>
            <p:ph idx="1"/>
          </p:nvPr>
        </p:nvSpPr>
        <p:spPr/>
        <p:txBody>
          <a:bodyPr/>
          <a:lstStyle/>
          <a:p>
            <a:r>
              <a:rPr lang="en-US" dirty="0"/>
              <a:t>With large numbers of sensors we often get redundancy</a:t>
            </a:r>
          </a:p>
          <a:p>
            <a:endParaRPr lang="en-US" dirty="0"/>
          </a:p>
          <a:p>
            <a:r>
              <a:rPr lang="en-US" dirty="0"/>
              <a:t>Wood and </a:t>
            </a:r>
            <a:r>
              <a:rPr lang="en-US" dirty="0" err="1"/>
              <a:t>Marzullo</a:t>
            </a:r>
            <a:r>
              <a:rPr lang="en-US" dirty="0"/>
              <a:t> explored this in a system called Meta here at Cornell.</a:t>
            </a:r>
          </a:p>
          <a:p>
            <a:endParaRPr lang="en-US" dirty="0"/>
          </a:p>
          <a:p>
            <a:r>
              <a:rPr lang="en-US" dirty="0"/>
              <a:t>Key idea: first, that sensors have “range of accuracy”, and second that time also has a range of accuracy.  Finally, that by leveraging this insight, we can actually identify and correct for many kinds of inaccuracy!</a:t>
            </a:r>
          </a:p>
        </p:txBody>
      </p:sp>
      <p:sp>
        <p:nvSpPr>
          <p:cNvPr id="4" name="Footer Placeholder 3">
            <a:extLst>
              <a:ext uri="{FF2B5EF4-FFF2-40B4-BE49-F238E27FC236}">
                <a16:creationId xmlns:a16="http://schemas.microsoft.com/office/drawing/2014/main" id="{9B6C1E55-C525-45E0-8738-3EF6F528C0D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194198B-DAD1-4B57-BA19-D682A357F7A2}"/>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51849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ED42-5E49-4FFC-B44D-156852043C2B}"/>
              </a:ext>
            </a:extLst>
          </p:cNvPr>
          <p:cNvSpPr>
            <a:spLocks noGrp="1"/>
          </p:cNvSpPr>
          <p:nvPr>
            <p:ph type="title"/>
          </p:nvPr>
        </p:nvSpPr>
        <p:spPr/>
        <p:txBody>
          <a:bodyPr/>
          <a:lstStyle/>
          <a:p>
            <a:r>
              <a:rPr lang="en-US" dirty="0"/>
              <a:t>Clocks also have limited accuracy</a:t>
            </a:r>
          </a:p>
        </p:txBody>
      </p:sp>
      <p:sp>
        <p:nvSpPr>
          <p:cNvPr id="3" name="Content Placeholder 2">
            <a:extLst>
              <a:ext uri="{FF2B5EF4-FFF2-40B4-BE49-F238E27FC236}">
                <a16:creationId xmlns:a16="http://schemas.microsoft.com/office/drawing/2014/main" id="{D53E1EB9-76C8-451C-8A95-EC763D0BF094}"/>
              </a:ext>
            </a:extLst>
          </p:cNvPr>
          <p:cNvSpPr>
            <a:spLocks noGrp="1"/>
          </p:cNvSpPr>
          <p:nvPr>
            <p:ph idx="1"/>
          </p:nvPr>
        </p:nvSpPr>
        <p:spPr/>
        <p:txBody>
          <a:bodyPr/>
          <a:lstStyle/>
          <a:p>
            <a:r>
              <a:rPr lang="en-US" dirty="0"/>
              <a:t>There are standard protocols for synchronizing them.</a:t>
            </a:r>
          </a:p>
          <a:p>
            <a:endParaRPr lang="en-US" dirty="0"/>
          </a:p>
          <a:p>
            <a:r>
              <a:rPr lang="en-US" dirty="0"/>
              <a:t>But at any instant in time, clocks could still have drifted from the exact time.</a:t>
            </a:r>
          </a:p>
          <a:p>
            <a:endParaRPr lang="en-US" dirty="0"/>
          </a:p>
          <a:p>
            <a:r>
              <a:rPr lang="en-US" dirty="0"/>
              <a:t>The term clock </a:t>
            </a:r>
            <a:r>
              <a:rPr lang="en-US" i="1" dirty="0"/>
              <a:t>skew</a:t>
            </a:r>
            <a:r>
              <a:rPr lang="en-US" dirty="0"/>
              <a:t> is an estimate of the worst-case drift between two non-faulty clocks, if you were to read them at the same instant in time.</a:t>
            </a:r>
          </a:p>
        </p:txBody>
      </p:sp>
      <p:sp>
        <p:nvSpPr>
          <p:cNvPr id="4" name="Footer Placeholder 3">
            <a:extLst>
              <a:ext uri="{FF2B5EF4-FFF2-40B4-BE49-F238E27FC236}">
                <a16:creationId xmlns:a16="http://schemas.microsoft.com/office/drawing/2014/main" id="{62851FE7-DB7F-4303-B6D9-B6DFE8835B0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0D0B18C-8442-4CD4-957D-EDAD5EF44A9C}"/>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76730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6" name="Oval 5">
            <a:extLst>
              <a:ext uri="{FF2B5EF4-FFF2-40B4-BE49-F238E27FC236}">
                <a16:creationId xmlns:a16="http://schemas.microsoft.com/office/drawing/2014/main" id="{D3D224E2-3E27-405A-909B-CD4F62045D90}"/>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3158067" cy="646331"/>
          </a:xfrm>
          <a:prstGeom prst="rect">
            <a:avLst/>
          </a:prstGeom>
          <a:noFill/>
        </p:spPr>
        <p:txBody>
          <a:bodyPr wrap="square" rtlCol="0">
            <a:spAutoFit/>
          </a:bodyPr>
          <a:lstStyle/>
          <a:p>
            <a:r>
              <a:rPr lang="en-US" dirty="0"/>
              <a:t>Sensor A claims temperature was 70F at 10:01am</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15" name="TextBox 14">
            <a:extLst>
              <a:ext uri="{FF2B5EF4-FFF2-40B4-BE49-F238E27FC236}">
                <a16:creationId xmlns:a16="http://schemas.microsoft.com/office/drawing/2014/main" id="{2E9B993C-BCB2-4670-BE66-7F73AD53365B}"/>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16" name="TextBox 15">
            <a:extLst>
              <a:ext uri="{FF2B5EF4-FFF2-40B4-BE49-F238E27FC236}">
                <a16:creationId xmlns:a16="http://schemas.microsoft.com/office/drawing/2014/main" id="{63BC7FF6-771F-42D0-8793-00BC0C2AB3C8}"/>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17" name="TextBox 16">
            <a:extLst>
              <a:ext uri="{FF2B5EF4-FFF2-40B4-BE49-F238E27FC236}">
                <a16:creationId xmlns:a16="http://schemas.microsoft.com/office/drawing/2014/main" id="{7D8D39AA-8BAD-4D71-ACAA-0D8D2635BD26}"/>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101424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2827881"/>
            <a:ext cx="3479779" cy="1754326"/>
          </a:xfrm>
          <a:prstGeom prst="rect">
            <a:avLst/>
          </a:prstGeom>
          <a:noFill/>
        </p:spPr>
        <p:txBody>
          <a:bodyPr wrap="square" rtlCol="0">
            <a:spAutoFit/>
          </a:bodyPr>
          <a:lstStyle/>
          <a:p>
            <a:r>
              <a:rPr lang="en-US" dirty="0"/>
              <a:t>But sensor accuracy was registered as +/- 1.5F, and clock skew for sensors is +/- 5s.</a:t>
            </a:r>
          </a:p>
          <a:p>
            <a:endParaRPr lang="en-US" dirty="0"/>
          </a:p>
          <a:p>
            <a:r>
              <a:rPr lang="en-US" dirty="0"/>
              <a:t>Actual temperature and time are in the bounding box</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BE8284-EB9D-488F-8B7D-FFCDEF80C755}"/>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17" name="TextBox 16">
            <a:extLst>
              <a:ext uri="{FF2B5EF4-FFF2-40B4-BE49-F238E27FC236}">
                <a16:creationId xmlns:a16="http://schemas.microsoft.com/office/drawing/2014/main" id="{414C754A-F376-4268-A9DE-0341940A49D2}"/>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18" name="TextBox 17">
            <a:extLst>
              <a:ext uri="{FF2B5EF4-FFF2-40B4-BE49-F238E27FC236}">
                <a16:creationId xmlns:a16="http://schemas.microsoft.com/office/drawing/2014/main" id="{629E5BC6-0F43-4E3B-B210-403368A2689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cxnSp>
        <p:nvCxnSpPr>
          <p:cNvPr id="8" name="Straight Arrow Connector 7">
            <a:extLst>
              <a:ext uri="{FF2B5EF4-FFF2-40B4-BE49-F238E27FC236}">
                <a16:creationId xmlns:a16="http://schemas.microsoft.com/office/drawing/2014/main" id="{4E0BE3D3-B92A-48D2-98B1-D513961C7AB3}"/>
              </a:ext>
            </a:extLst>
          </p:cNvPr>
          <p:cNvCxnSpPr>
            <a:cxnSpLocks/>
          </p:cNvCxnSpPr>
          <p:nvPr/>
        </p:nvCxnSpPr>
        <p:spPr>
          <a:xfrm>
            <a:off x="5249333" y="3874212"/>
            <a:ext cx="2794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A6A1D8-69D7-47DE-8B47-149BFF3EDAF1}"/>
              </a:ext>
            </a:extLst>
          </p:cNvPr>
          <p:cNvCxnSpPr>
            <a:cxnSpLocks/>
          </p:cNvCxnSpPr>
          <p:nvPr/>
        </p:nvCxnSpPr>
        <p:spPr>
          <a:xfrm flipV="1">
            <a:off x="5391942" y="3471333"/>
            <a:ext cx="0" cy="77893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5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25ED-392B-4C15-AFC0-C6CE001F94F7}"/>
              </a:ext>
            </a:extLst>
          </p:cNvPr>
          <p:cNvSpPr>
            <a:spLocks noGrp="1"/>
          </p:cNvSpPr>
          <p:nvPr>
            <p:ph type="title"/>
          </p:nvPr>
        </p:nvSpPr>
        <p:spPr/>
        <p:txBody>
          <a:bodyPr/>
          <a:lstStyle/>
          <a:p>
            <a:r>
              <a:rPr lang="en-US" dirty="0"/>
              <a:t>Long-Standing Issue with Sensors</a:t>
            </a:r>
          </a:p>
        </p:txBody>
      </p:sp>
      <p:sp>
        <p:nvSpPr>
          <p:cNvPr id="3" name="Content Placeholder 2">
            <a:extLst>
              <a:ext uri="{FF2B5EF4-FFF2-40B4-BE49-F238E27FC236}">
                <a16:creationId xmlns:a16="http://schemas.microsoft.com/office/drawing/2014/main" id="{7951C842-FB91-4AE8-8703-B1EA39C9E738}"/>
              </a:ext>
            </a:extLst>
          </p:cNvPr>
          <p:cNvSpPr>
            <a:spLocks noGrp="1"/>
          </p:cNvSpPr>
          <p:nvPr>
            <p:ph idx="1"/>
          </p:nvPr>
        </p:nvSpPr>
        <p:spPr/>
        <p:txBody>
          <a:bodyPr/>
          <a:lstStyle/>
          <a:p>
            <a:r>
              <a:rPr lang="en-US" dirty="0"/>
              <a:t>People have talked about using sensors to create a “smart world” since 1980’s, but it hasn’t been as simple as they imagined!</a:t>
            </a:r>
          </a:p>
          <a:p>
            <a:endParaRPr lang="en-US" dirty="0"/>
          </a:p>
          <a:p>
            <a:r>
              <a:rPr lang="en-US" dirty="0"/>
              <a:t>It is fairly easy to put RFID tags on devices, but those are passive.</a:t>
            </a:r>
          </a:p>
          <a:p>
            <a:endParaRPr lang="en-US" dirty="0"/>
          </a:p>
          <a:p>
            <a:r>
              <a:rPr lang="en-US" dirty="0"/>
              <a:t>In fact “full fledged” IoT with sophisticated sensors and actuators poses a wide range of challenges that we are only starting to appreciate.</a:t>
            </a:r>
          </a:p>
        </p:txBody>
      </p:sp>
      <p:sp>
        <p:nvSpPr>
          <p:cNvPr id="4" name="Footer Placeholder 3">
            <a:extLst>
              <a:ext uri="{FF2B5EF4-FFF2-40B4-BE49-F238E27FC236}">
                <a16:creationId xmlns:a16="http://schemas.microsoft.com/office/drawing/2014/main" id="{B5EB303A-03A5-47A3-BC8B-B4D7EA5DD51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3200DE6-17F0-4368-886A-D68E4CEC1C58}"/>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56494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30</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6197600" cy="923330"/>
          </a:xfrm>
          <a:prstGeom prst="rect">
            <a:avLst/>
          </a:prstGeom>
          <a:noFill/>
        </p:spPr>
        <p:txBody>
          <a:bodyPr wrap="square" rtlCol="0">
            <a:spAutoFit/>
          </a:bodyPr>
          <a:lstStyle/>
          <a:p>
            <a:r>
              <a:rPr lang="en-US" dirty="0"/>
              <a:t>Perhaps the room actually has three devices</a:t>
            </a:r>
            <a:br>
              <a:rPr lang="en-US" dirty="0"/>
            </a:br>
            <a:r>
              <a:rPr lang="en-US" dirty="0"/>
              <a:t>that measure temperature either directly, or in some</a:t>
            </a:r>
            <a:br>
              <a:rPr lang="en-US" dirty="0"/>
            </a:br>
            <a:r>
              <a:rPr lang="en-US" dirty="0"/>
              <a:t>indirect way: A, B and C.  </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0A3912-F045-45A1-ABC7-9EDEB0C94E3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74DF1B-D7D9-4A21-BB56-173A20C76E87}"/>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2" name="TextBox 21">
            <a:extLst>
              <a:ext uri="{FF2B5EF4-FFF2-40B4-BE49-F238E27FC236}">
                <a16:creationId xmlns:a16="http://schemas.microsoft.com/office/drawing/2014/main" id="{C904D8DA-2DDE-41BC-9A9D-8C3A951BB266}"/>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3" name="TextBox 22">
            <a:extLst>
              <a:ext uri="{FF2B5EF4-FFF2-40B4-BE49-F238E27FC236}">
                <a16:creationId xmlns:a16="http://schemas.microsoft.com/office/drawing/2014/main" id="{F2D65837-E316-4B2F-88D6-C3B31BB50B3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344889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31</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6197600" cy="1200329"/>
          </a:xfrm>
          <a:prstGeom prst="rect">
            <a:avLst/>
          </a:prstGeom>
          <a:noFill/>
        </p:spPr>
        <p:txBody>
          <a:bodyPr wrap="square" rtlCol="0">
            <a:spAutoFit/>
          </a:bodyPr>
          <a:lstStyle/>
          <a:p>
            <a:r>
              <a:rPr lang="en-US" dirty="0"/>
              <a:t>Now we can recognize that one (the orange one) is faulty or </a:t>
            </a:r>
            <a:r>
              <a:rPr lang="en-US" dirty="0" err="1"/>
              <a:t>miscalibrated</a:t>
            </a:r>
            <a:r>
              <a:rPr lang="en-US" dirty="0"/>
              <a:t>.  But the actual temperature must be in the overlap of the two correct ones, so we not only can figure this out, we can even improve the accuracy!</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CF912-8704-4DB3-93AF-D5E1EAF77497}"/>
              </a:ext>
            </a:extLst>
          </p:cNvPr>
          <p:cNvSpPr/>
          <p:nvPr/>
        </p:nvSpPr>
        <p:spPr>
          <a:xfrm>
            <a:off x="5401733" y="362373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1E9806-7192-4D38-8B2D-EB0FE4ABEDA8}"/>
              </a:ext>
            </a:extLst>
          </p:cNvPr>
          <p:cNvSpPr/>
          <p:nvPr/>
        </p:nvSpPr>
        <p:spPr>
          <a:xfrm>
            <a:off x="5333999" y="230448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0A3912-F045-45A1-ABC7-9EDEB0C94E3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74DF1B-D7D9-4A21-BB56-173A20C76E87}"/>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2" name="TextBox 21">
            <a:extLst>
              <a:ext uri="{FF2B5EF4-FFF2-40B4-BE49-F238E27FC236}">
                <a16:creationId xmlns:a16="http://schemas.microsoft.com/office/drawing/2014/main" id="{C904D8DA-2DDE-41BC-9A9D-8C3A951BB266}"/>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3" name="TextBox 22">
            <a:extLst>
              <a:ext uri="{FF2B5EF4-FFF2-40B4-BE49-F238E27FC236}">
                <a16:creationId xmlns:a16="http://schemas.microsoft.com/office/drawing/2014/main" id="{F2D65837-E316-4B2F-88D6-C3B31BB50B3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345046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What can we do in this case?</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32</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6197600" cy="830997"/>
          </a:xfrm>
          <a:prstGeom prst="rect">
            <a:avLst/>
          </a:prstGeom>
          <a:noFill/>
        </p:spPr>
        <p:txBody>
          <a:bodyPr wrap="square" rtlCol="0">
            <a:spAutoFit/>
          </a:bodyPr>
          <a:lstStyle/>
          <a:p>
            <a:r>
              <a:rPr lang="en-US" sz="2400" dirty="0"/>
              <a:t>Here, we can’t know if any of them is faulty!</a:t>
            </a:r>
          </a:p>
          <a:p>
            <a:r>
              <a:rPr lang="en-US" sz="2400" dirty="0"/>
              <a:t>Yet it does make a difference… </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CF912-8704-4DB3-93AF-D5E1EAF77497}"/>
              </a:ext>
            </a:extLst>
          </p:cNvPr>
          <p:cNvSpPr/>
          <p:nvPr/>
        </p:nvSpPr>
        <p:spPr>
          <a:xfrm>
            <a:off x="5401733" y="362373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1E9806-7192-4D38-8B2D-EB0FE4ABEDA8}"/>
              </a:ext>
            </a:extLst>
          </p:cNvPr>
          <p:cNvSpPr/>
          <p:nvPr/>
        </p:nvSpPr>
        <p:spPr>
          <a:xfrm>
            <a:off x="5333999" y="2947274"/>
            <a:ext cx="279400" cy="778931"/>
          </a:xfrm>
          <a:prstGeom prst="rect">
            <a:avLst/>
          </a:prstGeom>
          <a:solidFill>
            <a:srgbClr val="42BA97">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0A3912-F045-45A1-ABC7-9EDEB0C94E34}"/>
              </a:ext>
            </a:extLst>
          </p:cNvPr>
          <p:cNvSpPr/>
          <p:nvPr/>
        </p:nvSpPr>
        <p:spPr>
          <a:xfrm>
            <a:off x="5401732" y="3280569"/>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74DF1B-D7D9-4A21-BB56-173A20C76E87}"/>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2" name="TextBox 21">
            <a:extLst>
              <a:ext uri="{FF2B5EF4-FFF2-40B4-BE49-F238E27FC236}">
                <a16:creationId xmlns:a16="http://schemas.microsoft.com/office/drawing/2014/main" id="{C904D8DA-2DDE-41BC-9A9D-8C3A951BB266}"/>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3" name="TextBox 22">
            <a:extLst>
              <a:ext uri="{FF2B5EF4-FFF2-40B4-BE49-F238E27FC236}">
                <a16:creationId xmlns:a16="http://schemas.microsoft.com/office/drawing/2014/main" id="{F2D65837-E316-4B2F-88D6-C3B31BB50B3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52010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33</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1646764" y="5460185"/>
            <a:ext cx="8843429" cy="646331"/>
          </a:xfrm>
          <a:prstGeom prst="rect">
            <a:avLst/>
          </a:prstGeom>
          <a:noFill/>
        </p:spPr>
        <p:txBody>
          <a:bodyPr wrap="square" rtlCol="0">
            <a:spAutoFit/>
          </a:bodyPr>
          <a:lstStyle/>
          <a:p>
            <a:r>
              <a:rPr lang="en-US" dirty="0"/>
              <a:t>Knowledge of temperature </a:t>
            </a:r>
            <a:r>
              <a:rPr lang="en-US" i="1" u="sng" dirty="0"/>
              <a:t>trends</a:t>
            </a:r>
            <a:r>
              <a:rPr lang="en-US" dirty="0"/>
              <a:t> could give us a further way to improve the data!  Also, by now we can see that we need to schedule service on the yellow sensor, or remove it entirely.</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CF912-8704-4DB3-93AF-D5E1EAF77497}"/>
              </a:ext>
            </a:extLst>
          </p:cNvPr>
          <p:cNvSpPr/>
          <p:nvPr/>
        </p:nvSpPr>
        <p:spPr>
          <a:xfrm>
            <a:off x="5401733" y="362373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F96C68-4252-4DEA-8AA6-02C76455B1E6}"/>
              </a:ext>
            </a:extLst>
          </p:cNvPr>
          <p:cNvSpPr/>
          <p:nvPr/>
        </p:nvSpPr>
        <p:spPr>
          <a:xfrm>
            <a:off x="5333999" y="230448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A99EC5-52A4-4E56-82E9-A39E8B861C1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9D1561F-25A7-42CD-9D4D-4BF17F83A653}"/>
              </a:ext>
            </a:extLst>
          </p:cNvPr>
          <p:cNvSpPr/>
          <p:nvPr/>
        </p:nvSpPr>
        <p:spPr>
          <a:xfrm>
            <a:off x="3581400" y="2744902"/>
            <a:ext cx="7230533" cy="1433011"/>
          </a:xfrm>
          <a:custGeom>
            <a:avLst/>
            <a:gdLst>
              <a:gd name="connsiteX0" fmla="*/ 0 w 7230533"/>
              <a:gd name="connsiteY0" fmla="*/ 1022765 h 1433011"/>
              <a:gd name="connsiteX1" fmla="*/ 1490133 w 7230533"/>
              <a:gd name="connsiteY1" fmla="*/ 1395298 h 1433011"/>
              <a:gd name="connsiteX2" fmla="*/ 5037667 w 7230533"/>
              <a:gd name="connsiteY2" fmla="*/ 209965 h 1433011"/>
              <a:gd name="connsiteX3" fmla="*/ 7230533 w 7230533"/>
              <a:gd name="connsiteY3" fmla="*/ 6765 h 1433011"/>
            </a:gdLst>
            <a:ahLst/>
            <a:cxnLst>
              <a:cxn ang="0">
                <a:pos x="connsiteX0" y="connsiteY0"/>
              </a:cxn>
              <a:cxn ang="0">
                <a:pos x="connsiteX1" y="connsiteY1"/>
              </a:cxn>
              <a:cxn ang="0">
                <a:pos x="connsiteX2" y="connsiteY2"/>
              </a:cxn>
              <a:cxn ang="0">
                <a:pos x="connsiteX3" y="connsiteY3"/>
              </a:cxn>
            </a:cxnLst>
            <a:rect l="l" t="t" r="r" b="b"/>
            <a:pathLst>
              <a:path w="7230533" h="1433011">
                <a:moveTo>
                  <a:pt x="0" y="1022765"/>
                </a:moveTo>
                <a:cubicBezTo>
                  <a:pt x="325261" y="1276765"/>
                  <a:pt x="650522" y="1530765"/>
                  <a:pt x="1490133" y="1395298"/>
                </a:cubicBezTo>
                <a:cubicBezTo>
                  <a:pt x="2329744" y="1259831"/>
                  <a:pt x="4080934" y="441387"/>
                  <a:pt x="5037667" y="209965"/>
                </a:cubicBezTo>
                <a:cubicBezTo>
                  <a:pt x="5994400" y="-21457"/>
                  <a:pt x="6612466" y="-7346"/>
                  <a:pt x="7230533" y="67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BE0A39-9734-473C-A2A3-5FD4ED851A03}"/>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0" name="TextBox 19">
            <a:extLst>
              <a:ext uri="{FF2B5EF4-FFF2-40B4-BE49-F238E27FC236}">
                <a16:creationId xmlns:a16="http://schemas.microsoft.com/office/drawing/2014/main" id="{AD403FE5-9691-4821-9F5D-DCB23BEAF933}"/>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1" name="TextBox 20">
            <a:extLst>
              <a:ext uri="{FF2B5EF4-FFF2-40B4-BE49-F238E27FC236}">
                <a16:creationId xmlns:a16="http://schemas.microsoft.com/office/drawing/2014/main" id="{EF3AD723-714C-4B7D-A70D-64CC78C427C7}"/>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
        <p:nvSpPr>
          <p:cNvPr id="22" name="Rectangle 21">
            <a:extLst>
              <a:ext uri="{FF2B5EF4-FFF2-40B4-BE49-F238E27FC236}">
                <a16:creationId xmlns:a16="http://schemas.microsoft.com/office/drawing/2014/main" id="{7A8FD574-5D88-498E-B445-D4A43FA2D9DC}"/>
              </a:ext>
            </a:extLst>
          </p:cNvPr>
          <p:cNvSpPr/>
          <p:nvPr/>
        </p:nvSpPr>
        <p:spPr>
          <a:xfrm>
            <a:off x="4381499" y="392577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9A244E-176E-475A-98C3-571FFFE15247}"/>
              </a:ext>
            </a:extLst>
          </p:cNvPr>
          <p:cNvSpPr/>
          <p:nvPr/>
        </p:nvSpPr>
        <p:spPr>
          <a:xfrm>
            <a:off x="4449232" y="425906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3369C5-FACB-4DDE-B745-05F482611CB6}"/>
              </a:ext>
            </a:extLst>
          </p:cNvPr>
          <p:cNvSpPr/>
          <p:nvPr/>
        </p:nvSpPr>
        <p:spPr>
          <a:xfrm>
            <a:off x="4533899" y="407817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CA1EF0-A751-47AB-A662-0D2815B087DB}"/>
              </a:ext>
            </a:extLst>
          </p:cNvPr>
          <p:cNvSpPr/>
          <p:nvPr/>
        </p:nvSpPr>
        <p:spPr>
          <a:xfrm>
            <a:off x="4601632" y="441146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C9C39B-66B3-42CF-9A94-ACB180E42562}"/>
              </a:ext>
            </a:extLst>
          </p:cNvPr>
          <p:cNvSpPr/>
          <p:nvPr/>
        </p:nvSpPr>
        <p:spPr>
          <a:xfrm>
            <a:off x="4491565" y="341072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A0CD310-4699-49AC-A658-6508EE72446D}"/>
              </a:ext>
            </a:extLst>
          </p:cNvPr>
          <p:cNvSpPr/>
          <p:nvPr/>
        </p:nvSpPr>
        <p:spPr>
          <a:xfrm>
            <a:off x="4559298" y="374401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B4365C-E30C-4A17-8DA5-F9F0D5962844}"/>
              </a:ext>
            </a:extLst>
          </p:cNvPr>
          <p:cNvSpPr/>
          <p:nvPr/>
        </p:nvSpPr>
        <p:spPr>
          <a:xfrm>
            <a:off x="7253817" y="2989646"/>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6E0444-7AD0-4FD5-89B1-786D8FC485FC}"/>
              </a:ext>
            </a:extLst>
          </p:cNvPr>
          <p:cNvSpPr/>
          <p:nvPr/>
        </p:nvSpPr>
        <p:spPr>
          <a:xfrm>
            <a:off x="7321550" y="3322941"/>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1B0CEB-C77E-4DE0-87A1-DC18D0449D25}"/>
              </a:ext>
            </a:extLst>
          </p:cNvPr>
          <p:cNvSpPr/>
          <p:nvPr/>
        </p:nvSpPr>
        <p:spPr>
          <a:xfrm>
            <a:off x="7406217" y="3142046"/>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FFC62B9-5762-4836-8CD2-4AB1FC3299FF}"/>
              </a:ext>
            </a:extLst>
          </p:cNvPr>
          <p:cNvSpPr/>
          <p:nvPr/>
        </p:nvSpPr>
        <p:spPr>
          <a:xfrm>
            <a:off x="7473950" y="3475341"/>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84422C-4DF8-4A05-8009-3CD8B8F5E618}"/>
              </a:ext>
            </a:extLst>
          </p:cNvPr>
          <p:cNvSpPr/>
          <p:nvPr/>
        </p:nvSpPr>
        <p:spPr>
          <a:xfrm>
            <a:off x="6136216" y="4421241"/>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496185B-9275-4BA5-9BF5-0971931F8BAC}"/>
              </a:ext>
            </a:extLst>
          </p:cNvPr>
          <p:cNvSpPr/>
          <p:nvPr/>
        </p:nvSpPr>
        <p:spPr>
          <a:xfrm>
            <a:off x="6203949" y="4754536"/>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D28AA72-EC5C-41D4-8EA6-EC8F9A8158BB}"/>
              </a:ext>
            </a:extLst>
          </p:cNvPr>
          <p:cNvSpPr/>
          <p:nvPr/>
        </p:nvSpPr>
        <p:spPr>
          <a:xfrm>
            <a:off x="9677403" y="2220427"/>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3EA0107-5FB4-410A-B4B0-F77F5DA963EE}"/>
              </a:ext>
            </a:extLst>
          </p:cNvPr>
          <p:cNvSpPr/>
          <p:nvPr/>
        </p:nvSpPr>
        <p:spPr>
          <a:xfrm>
            <a:off x="9745136" y="2553722"/>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C5CB904-A1E7-48AB-8B37-483416967896}"/>
              </a:ext>
            </a:extLst>
          </p:cNvPr>
          <p:cNvSpPr/>
          <p:nvPr/>
        </p:nvSpPr>
        <p:spPr>
          <a:xfrm>
            <a:off x="9829803" y="2372827"/>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F9BDCE0-8CFF-4D58-A28B-C97B04AF6A77}"/>
              </a:ext>
            </a:extLst>
          </p:cNvPr>
          <p:cNvSpPr/>
          <p:nvPr/>
        </p:nvSpPr>
        <p:spPr>
          <a:xfrm>
            <a:off x="9897536" y="2706122"/>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3AF5CD-32B9-4C47-8DFD-1CC01C6DC4EF}"/>
              </a:ext>
            </a:extLst>
          </p:cNvPr>
          <p:cNvSpPr/>
          <p:nvPr/>
        </p:nvSpPr>
        <p:spPr>
          <a:xfrm>
            <a:off x="9829803" y="4013198"/>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0998CAE-FBD2-490D-BEEA-223C5F509B28}"/>
              </a:ext>
            </a:extLst>
          </p:cNvPr>
          <p:cNvSpPr/>
          <p:nvPr/>
        </p:nvSpPr>
        <p:spPr>
          <a:xfrm>
            <a:off x="9897536" y="4346493"/>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96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0E4F1E-C2CE-49BF-BE42-BE927F7578A9}"/>
              </a:ext>
            </a:extLst>
          </p:cNvPr>
          <p:cNvSpPr>
            <a:spLocks noGrp="1"/>
          </p:cNvSpPr>
          <p:nvPr>
            <p:ph type="title"/>
          </p:nvPr>
        </p:nvSpPr>
        <p:spPr/>
        <p:txBody>
          <a:bodyPr/>
          <a:lstStyle/>
          <a:p>
            <a:r>
              <a:rPr lang="en-US" dirty="0"/>
              <a:t>Meta: “Rules” for computing with imprecise sensors</a:t>
            </a:r>
          </a:p>
        </p:txBody>
      </p:sp>
      <p:sp>
        <p:nvSpPr>
          <p:cNvPr id="6" name="Content Placeholder 5">
            <a:extLst>
              <a:ext uri="{FF2B5EF4-FFF2-40B4-BE49-F238E27FC236}">
                <a16:creationId xmlns:a16="http://schemas.microsoft.com/office/drawing/2014/main" id="{AA3970AE-BAC1-4FB6-B341-B0BD7C20CE0E}"/>
              </a:ext>
            </a:extLst>
          </p:cNvPr>
          <p:cNvSpPr>
            <a:spLocks noGrp="1"/>
          </p:cNvSpPr>
          <p:nvPr>
            <p:ph idx="1"/>
          </p:nvPr>
        </p:nvSpPr>
        <p:spPr/>
        <p:txBody>
          <a:bodyPr/>
          <a:lstStyle/>
          <a:p>
            <a:r>
              <a:rPr lang="en-US" dirty="0"/>
              <a:t>Suppose we tell the smart system to “turn on the office A/C if the temperature rises above 71F”</a:t>
            </a:r>
          </a:p>
          <a:p>
            <a:endParaRPr lang="en-US" dirty="0"/>
          </a:p>
          <a:p>
            <a:r>
              <a:rPr lang="en-US" dirty="0"/>
              <a:t>Does this mean “if the temperature </a:t>
            </a:r>
            <a:r>
              <a:rPr lang="en-US" i="1" u="sng" dirty="0"/>
              <a:t>might</a:t>
            </a:r>
            <a:r>
              <a:rPr lang="en-US" dirty="0"/>
              <a:t> be more than 71?”  Or “if the temperature </a:t>
            </a:r>
            <a:r>
              <a:rPr lang="en-US" i="1" dirty="0"/>
              <a:t>is </a:t>
            </a:r>
            <a:r>
              <a:rPr lang="en-US" i="1" u="sng" dirty="0"/>
              <a:t>definitely</a:t>
            </a:r>
            <a:r>
              <a:rPr lang="en-US" dirty="0"/>
              <a:t> more than 71?”    </a:t>
            </a:r>
          </a:p>
          <a:p>
            <a:endParaRPr lang="en-US" dirty="0"/>
          </a:p>
          <a:p>
            <a:r>
              <a:rPr lang="en-US" dirty="0"/>
              <a:t>The correct action is very different!  In our example, the temperature is probably 70.1, but </a:t>
            </a:r>
            <a:r>
              <a:rPr lang="en-US" i="1" dirty="0"/>
              <a:t>could </a:t>
            </a:r>
            <a:r>
              <a:rPr lang="en-US" dirty="0"/>
              <a:t>be as high as 71.6</a:t>
            </a:r>
          </a:p>
        </p:txBody>
      </p:sp>
      <p:sp>
        <p:nvSpPr>
          <p:cNvPr id="3" name="Footer Placeholder 2">
            <a:extLst>
              <a:ext uri="{FF2B5EF4-FFF2-40B4-BE49-F238E27FC236}">
                <a16:creationId xmlns:a16="http://schemas.microsoft.com/office/drawing/2014/main" id="{354EB104-131E-485E-B01A-DAE20F056352}"/>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ABE98CC1-B555-4C6B-8FBA-D45DC2C5841B}"/>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48131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B10-52D8-4B9E-A4F6-34A894E521E1}"/>
              </a:ext>
            </a:extLst>
          </p:cNvPr>
          <p:cNvSpPr>
            <a:spLocks noGrp="1"/>
          </p:cNvSpPr>
          <p:nvPr>
            <p:ph type="title"/>
          </p:nvPr>
        </p:nvSpPr>
        <p:spPr/>
        <p:txBody>
          <a:bodyPr/>
          <a:lstStyle/>
          <a:p>
            <a:r>
              <a:rPr lang="en-US" dirty="0"/>
              <a:t>“Might” versus “Definitely”</a:t>
            </a:r>
          </a:p>
        </p:txBody>
      </p:sp>
      <p:sp>
        <p:nvSpPr>
          <p:cNvPr id="3" name="Content Placeholder 2">
            <a:extLst>
              <a:ext uri="{FF2B5EF4-FFF2-40B4-BE49-F238E27FC236}">
                <a16:creationId xmlns:a16="http://schemas.microsoft.com/office/drawing/2014/main" id="{52048407-6D26-4918-955C-678CC4A5CF12}"/>
              </a:ext>
            </a:extLst>
          </p:cNvPr>
          <p:cNvSpPr>
            <a:spLocks noGrp="1"/>
          </p:cNvSpPr>
          <p:nvPr>
            <p:ph idx="1"/>
          </p:nvPr>
        </p:nvSpPr>
        <p:spPr/>
        <p:txBody>
          <a:bodyPr/>
          <a:lstStyle/>
          <a:p>
            <a:r>
              <a:rPr lang="en-US" b="1" i="1" dirty="0"/>
              <a:t>Might</a:t>
            </a:r>
            <a:r>
              <a:rPr lang="en-US" dirty="0"/>
              <a:t> is a way to talk about “any value in the bounding box.”</a:t>
            </a:r>
          </a:p>
          <a:p>
            <a:pPr>
              <a:buFont typeface="Wingdings" panose="05000000000000000000" pitchFamily="2" charset="2"/>
              <a:buChar char="Ø"/>
            </a:pPr>
            <a:r>
              <a:rPr lang="en-US" dirty="0"/>
              <a:t>  If the temperature is 70.1 +/- 1.5 at time 10:03 +/- 5s, it “might” have</a:t>
            </a:r>
            <a:br>
              <a:rPr lang="en-US" dirty="0"/>
            </a:br>
            <a:r>
              <a:rPr lang="en-US" dirty="0"/>
              <a:t>    any value in the temperature range, or the time range.</a:t>
            </a:r>
          </a:p>
          <a:p>
            <a:pPr marL="0" indent="0">
              <a:buNone/>
            </a:pPr>
            <a:endParaRPr lang="en-US" dirty="0"/>
          </a:p>
          <a:p>
            <a:pPr marL="0" indent="0">
              <a:buNone/>
            </a:pPr>
            <a:r>
              <a:rPr lang="en-US" b="1" i="1" dirty="0"/>
              <a:t>Definitely</a:t>
            </a:r>
            <a:r>
              <a:rPr lang="en-US" dirty="0"/>
              <a:t> would mean that the allowed range has “no intersection” with the bounding box</a:t>
            </a:r>
          </a:p>
          <a:p>
            <a:pPr>
              <a:buFont typeface="Wingdings" panose="05000000000000000000" pitchFamily="2" charset="2"/>
              <a:buChar char="Ø"/>
            </a:pPr>
            <a:r>
              <a:rPr lang="en-US" dirty="0"/>
              <a:t>  In our example, the temperature is definitely more than 69F</a:t>
            </a:r>
          </a:p>
        </p:txBody>
      </p:sp>
      <p:sp>
        <p:nvSpPr>
          <p:cNvPr id="4" name="Footer Placeholder 3">
            <a:extLst>
              <a:ext uri="{FF2B5EF4-FFF2-40B4-BE49-F238E27FC236}">
                <a16:creationId xmlns:a16="http://schemas.microsoft.com/office/drawing/2014/main" id="{E348B86C-D7C1-438D-BDAC-141C219220C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B043842-7F8B-45B9-985A-E8855E1A5FE4}"/>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94782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23E3-63C0-4CE5-B8CD-84362DA4BAA9}"/>
              </a:ext>
            </a:extLst>
          </p:cNvPr>
          <p:cNvSpPr>
            <a:spLocks noGrp="1"/>
          </p:cNvSpPr>
          <p:nvPr>
            <p:ph type="title"/>
          </p:nvPr>
        </p:nvSpPr>
        <p:spPr/>
        <p:txBody>
          <a:bodyPr/>
          <a:lstStyle/>
          <a:p>
            <a:r>
              <a:rPr lang="en-US" dirty="0"/>
              <a:t>Temporal accuracy concerns</a:t>
            </a:r>
          </a:p>
        </p:txBody>
      </p:sp>
      <p:sp>
        <p:nvSpPr>
          <p:cNvPr id="3" name="Content Placeholder 2">
            <a:extLst>
              <a:ext uri="{FF2B5EF4-FFF2-40B4-BE49-F238E27FC236}">
                <a16:creationId xmlns:a16="http://schemas.microsoft.com/office/drawing/2014/main" id="{6D49E28F-4B0B-419C-A5A7-0A67D0EEEBBF}"/>
              </a:ext>
            </a:extLst>
          </p:cNvPr>
          <p:cNvSpPr>
            <a:spLocks noGrp="1"/>
          </p:cNvSpPr>
          <p:nvPr>
            <p:ph idx="1"/>
          </p:nvPr>
        </p:nvSpPr>
        <p:spPr>
          <a:xfrm>
            <a:off x="1024128" y="2084832"/>
            <a:ext cx="10786872" cy="4224528"/>
          </a:xfrm>
        </p:spPr>
        <p:txBody>
          <a:bodyPr>
            <a:normAutofit/>
          </a:bodyPr>
          <a:lstStyle/>
          <a:p>
            <a:r>
              <a:rPr lang="en-US" dirty="0"/>
              <a:t>Focusing on clocks, Fred Schneider likes to distinguish three properties:</a:t>
            </a:r>
          </a:p>
          <a:p>
            <a:pPr>
              <a:buFont typeface="Arial" panose="020B0604020202020204" pitchFamily="34" charset="0"/>
              <a:buChar char="•"/>
            </a:pPr>
            <a:r>
              <a:rPr lang="en-US" dirty="0"/>
              <a:t>  Precision:  How close is a clock to other non-faulty clocks?</a:t>
            </a:r>
          </a:p>
          <a:p>
            <a:pPr>
              <a:buFont typeface="Arial" panose="020B0604020202020204" pitchFamily="34" charset="0"/>
              <a:buChar char="•"/>
            </a:pPr>
            <a:r>
              <a:rPr lang="en-US" dirty="0"/>
              <a:t>  Accuracy: How close is the clock to “true” time?</a:t>
            </a:r>
          </a:p>
          <a:p>
            <a:pPr>
              <a:buFont typeface="Arial" panose="020B0604020202020204" pitchFamily="34" charset="0"/>
              <a:buChar char="•"/>
            </a:pPr>
            <a:r>
              <a:rPr lang="en-US" dirty="0"/>
              <a:t>  Drift: How quickly is a clock losing precision or accuracy?</a:t>
            </a:r>
          </a:p>
          <a:p>
            <a:pPr marL="0" indent="0">
              <a:buNone/>
            </a:pPr>
            <a:endParaRPr lang="en-US" dirty="0"/>
          </a:p>
          <a:p>
            <a:pPr marL="0" indent="0">
              <a:buNone/>
            </a:pPr>
            <a:r>
              <a:rPr lang="en-US" dirty="0"/>
              <a:t>Recall: For a pair of clocks, the “skew” is their difference if measured at the same instant in true time.  Drift is the “rate at which skew increases.”  Precision and accuracy are </a:t>
            </a:r>
            <a:r>
              <a:rPr lang="en-US" i="1" dirty="0"/>
              <a:t>both</a:t>
            </a:r>
            <a:r>
              <a:rPr lang="en-US" dirty="0"/>
              <a:t> forms of skew.</a:t>
            </a:r>
          </a:p>
        </p:txBody>
      </p:sp>
      <p:sp>
        <p:nvSpPr>
          <p:cNvPr id="4" name="Footer Placeholder 3">
            <a:extLst>
              <a:ext uri="{FF2B5EF4-FFF2-40B4-BE49-F238E27FC236}">
                <a16:creationId xmlns:a16="http://schemas.microsoft.com/office/drawing/2014/main" id="{187A6C3D-385E-45A9-AD3B-6ADCC2F272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D6578EA-536E-4CFD-9404-5D344465F640}"/>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43759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6424-ECF6-269A-C269-8B4C1103BFA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B9C8674-A032-9D81-77F8-008CB68C5434}"/>
              </a:ext>
            </a:extLst>
          </p:cNvPr>
          <p:cNvSpPr>
            <a:spLocks noGrp="1"/>
          </p:cNvSpPr>
          <p:nvPr>
            <p:ph idx="1"/>
          </p:nvPr>
        </p:nvSpPr>
        <p:spPr/>
        <p:txBody>
          <a:bodyPr>
            <a:normAutofit lnSpcReduction="10000"/>
          </a:bodyPr>
          <a:lstStyle/>
          <a:p>
            <a:r>
              <a:rPr lang="en-US" dirty="0"/>
              <a:t>Suppose that an automated vehicle has a guidance system (perhaps assisted by the cloud) that believes it is safe to drive at 30mph at some location until 10:04:31.825 today, but then must pause until 10:05:31.825</a:t>
            </a:r>
          </a:p>
          <a:p>
            <a:endParaRPr lang="en-US" dirty="0"/>
          </a:p>
          <a:p>
            <a:r>
              <a:rPr lang="en-US" dirty="0"/>
              <a:t>Now, imagine that the vehicle and the guidance system don’t have perfectly synchronized clocks.</a:t>
            </a:r>
          </a:p>
          <a:p>
            <a:endParaRPr lang="en-US" dirty="0"/>
          </a:p>
          <a:p>
            <a:r>
              <a:rPr lang="en-US" dirty="0"/>
              <a:t>Would we want “accuracy” or “precision” here?  How about “might” versus “definitely”: should car stop if it “might” be at that spot at that time?</a:t>
            </a:r>
          </a:p>
        </p:txBody>
      </p:sp>
      <p:sp>
        <p:nvSpPr>
          <p:cNvPr id="4" name="Footer Placeholder 3">
            <a:extLst>
              <a:ext uri="{FF2B5EF4-FFF2-40B4-BE49-F238E27FC236}">
                <a16:creationId xmlns:a16="http://schemas.microsoft.com/office/drawing/2014/main" id="{89D6D5D3-4B83-E9FA-594C-5A1376C4BE1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C5B774B-CC5D-5A49-4751-E7C30390BC4E}"/>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a:extLst>
              <a:ext uri="{FF2B5EF4-FFF2-40B4-BE49-F238E27FC236}">
                <a16:creationId xmlns:a16="http://schemas.microsoft.com/office/drawing/2014/main" id="{331BE0D6-5781-09E5-7B60-86DBDB05BD40}"/>
              </a:ext>
            </a:extLst>
          </p:cNvPr>
          <p:cNvPicPr>
            <a:picLocks noChangeAspect="1"/>
          </p:cNvPicPr>
          <p:nvPr/>
        </p:nvPicPr>
        <p:blipFill>
          <a:blip r:embed="rId2"/>
          <a:stretch>
            <a:fillRect/>
          </a:stretch>
        </p:blipFill>
        <p:spPr>
          <a:xfrm>
            <a:off x="8981038" y="277431"/>
            <a:ext cx="2986941" cy="1982483"/>
          </a:xfrm>
          <a:prstGeom prst="rect">
            <a:avLst/>
          </a:prstGeom>
        </p:spPr>
      </p:pic>
    </p:spTree>
    <p:extLst>
      <p:ext uri="{BB962C8B-B14F-4D97-AF65-F5344CB8AC3E}">
        <p14:creationId xmlns:p14="http://schemas.microsoft.com/office/powerpoint/2010/main" val="367301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4C68-49AC-4D40-B6DC-F15A92297BDD}"/>
              </a:ext>
            </a:extLst>
          </p:cNvPr>
          <p:cNvSpPr>
            <a:spLocks noGrp="1"/>
          </p:cNvSpPr>
          <p:nvPr>
            <p:ph type="title"/>
          </p:nvPr>
        </p:nvSpPr>
        <p:spPr/>
        <p:txBody>
          <a:bodyPr>
            <a:normAutofit/>
          </a:bodyPr>
          <a:lstStyle/>
          <a:p>
            <a:r>
              <a:rPr lang="en-US" dirty="0"/>
              <a:t>This actually has happened!</a:t>
            </a:r>
          </a:p>
        </p:txBody>
      </p:sp>
      <p:sp>
        <p:nvSpPr>
          <p:cNvPr id="3" name="Content Placeholder 2">
            <a:extLst>
              <a:ext uri="{FF2B5EF4-FFF2-40B4-BE49-F238E27FC236}">
                <a16:creationId xmlns:a16="http://schemas.microsoft.com/office/drawing/2014/main" id="{E4DD71C6-AF22-4B3C-A5BD-D9837E1366B2}"/>
              </a:ext>
            </a:extLst>
          </p:cNvPr>
          <p:cNvSpPr>
            <a:spLocks noGrp="1"/>
          </p:cNvSpPr>
          <p:nvPr>
            <p:ph idx="1"/>
          </p:nvPr>
        </p:nvSpPr>
        <p:spPr/>
        <p:txBody>
          <a:bodyPr>
            <a:normAutofit lnSpcReduction="10000"/>
          </a:bodyPr>
          <a:lstStyle/>
          <a:p>
            <a:r>
              <a:rPr lang="en-US" dirty="0"/>
              <a:t>The Patriot anti-missile system was implemented as a two-processor system.</a:t>
            </a:r>
          </a:p>
          <a:p>
            <a:endParaRPr lang="en-US" dirty="0"/>
          </a:p>
          <a:p>
            <a:r>
              <a:rPr lang="en-US" dirty="0"/>
              <a:t>A radar unit, on the ground, computed the trajectory of an incoming threat and tells the anti-missile when and where to intercept the target.  Then the anti-missile launches and makes a pinpoint rendezvous.</a:t>
            </a:r>
          </a:p>
          <a:p>
            <a:endParaRPr lang="en-US" dirty="0"/>
          </a:p>
          <a:p>
            <a:r>
              <a:rPr lang="en-US" dirty="0"/>
              <a:t>During the Gulf War, Patriot system often ran for many days without a reboot.  Clocks drifted, and the anti-missile defense was often “late for the rendezvous” – causing it to miss the incoming Iraqi Scuds</a:t>
            </a:r>
          </a:p>
        </p:txBody>
      </p:sp>
      <p:sp>
        <p:nvSpPr>
          <p:cNvPr id="4" name="Footer Placeholder 3">
            <a:extLst>
              <a:ext uri="{FF2B5EF4-FFF2-40B4-BE49-F238E27FC236}">
                <a16:creationId xmlns:a16="http://schemas.microsoft.com/office/drawing/2014/main" id="{EFEE6DE5-1918-4CAE-A849-F5CE7FEEA26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F8C75E1-F266-477B-A956-320AB89D9734}"/>
              </a:ext>
            </a:extLst>
          </p:cNvPr>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a:extLst>
              <a:ext uri="{FF2B5EF4-FFF2-40B4-BE49-F238E27FC236}">
                <a16:creationId xmlns:a16="http://schemas.microsoft.com/office/drawing/2014/main" id="{2A815831-889C-E27C-C8BC-1E7503B7D75C}"/>
              </a:ext>
            </a:extLst>
          </p:cNvPr>
          <p:cNvPicPr>
            <a:picLocks noChangeAspect="1"/>
          </p:cNvPicPr>
          <p:nvPr/>
        </p:nvPicPr>
        <p:blipFill>
          <a:blip r:embed="rId3"/>
          <a:stretch>
            <a:fillRect/>
          </a:stretch>
        </p:blipFill>
        <p:spPr>
          <a:xfrm>
            <a:off x="10212308" y="190030"/>
            <a:ext cx="1718602" cy="1343532"/>
          </a:xfrm>
          <a:prstGeom prst="rect">
            <a:avLst/>
          </a:prstGeom>
        </p:spPr>
      </p:pic>
    </p:spTree>
    <p:extLst>
      <p:ext uri="{BB962C8B-B14F-4D97-AF65-F5344CB8AC3E}">
        <p14:creationId xmlns:p14="http://schemas.microsoft.com/office/powerpoint/2010/main" val="1526814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4C18-079A-9FBD-BA95-D319BA935010}"/>
              </a:ext>
            </a:extLst>
          </p:cNvPr>
          <p:cNvSpPr>
            <a:spLocks noGrp="1"/>
          </p:cNvSpPr>
          <p:nvPr>
            <p:ph type="title"/>
          </p:nvPr>
        </p:nvSpPr>
        <p:spPr/>
        <p:txBody>
          <a:bodyPr>
            <a:normAutofit fontScale="90000"/>
          </a:bodyPr>
          <a:lstStyle/>
          <a:p>
            <a:r>
              <a:rPr lang="en-US" dirty="0"/>
              <a:t>Many IoT applications need awareness of temporal and measurement limitations!</a:t>
            </a:r>
          </a:p>
        </p:txBody>
      </p:sp>
      <p:sp>
        <p:nvSpPr>
          <p:cNvPr id="3" name="Content Placeholder 2">
            <a:extLst>
              <a:ext uri="{FF2B5EF4-FFF2-40B4-BE49-F238E27FC236}">
                <a16:creationId xmlns:a16="http://schemas.microsoft.com/office/drawing/2014/main" id="{BE28B309-4991-FF88-B0B2-4C0BFE6296A2}"/>
              </a:ext>
            </a:extLst>
          </p:cNvPr>
          <p:cNvSpPr>
            <a:spLocks noGrp="1"/>
          </p:cNvSpPr>
          <p:nvPr>
            <p:ph idx="1"/>
          </p:nvPr>
        </p:nvSpPr>
        <p:spPr/>
        <p:txBody>
          <a:bodyPr/>
          <a:lstStyle/>
          <a:p>
            <a:r>
              <a:rPr lang="en-US" dirty="0"/>
              <a:t>Today’s cloud systems are designed with CAP in mind.</a:t>
            </a:r>
          </a:p>
          <a:p>
            <a:endParaRPr lang="en-US" dirty="0"/>
          </a:p>
          <a:p>
            <a:r>
              <a:rPr lang="en-US" dirty="0"/>
              <a:t>They are pretty relaxed about using stale data if fresh data isn’t handy</a:t>
            </a:r>
          </a:p>
          <a:p>
            <a:endParaRPr lang="en-US" dirty="0"/>
          </a:p>
          <a:p>
            <a:r>
              <a:rPr lang="en-US" dirty="0"/>
              <a:t>But this can easily cause the kinds of problems we’re talking about!  And now we can see that even with fresh IoT data, applications must be designed carefully to be smart about how they use that data!</a:t>
            </a:r>
          </a:p>
        </p:txBody>
      </p:sp>
      <p:sp>
        <p:nvSpPr>
          <p:cNvPr id="4" name="Footer Placeholder 3">
            <a:extLst>
              <a:ext uri="{FF2B5EF4-FFF2-40B4-BE49-F238E27FC236}">
                <a16:creationId xmlns:a16="http://schemas.microsoft.com/office/drawing/2014/main" id="{60961606-7043-D8F6-D387-429B9B96A17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EBCA4F9-8FBE-9CE8-C649-C65B1BBA9227}"/>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49670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4CC9-B061-4DC2-8E0A-49FF2DFCF01F}"/>
              </a:ext>
            </a:extLst>
          </p:cNvPr>
          <p:cNvSpPr>
            <a:spLocks noGrp="1"/>
          </p:cNvSpPr>
          <p:nvPr>
            <p:ph type="title"/>
          </p:nvPr>
        </p:nvSpPr>
        <p:spPr>
          <a:xfrm>
            <a:off x="1024128" y="112976"/>
            <a:ext cx="10786872" cy="1971856"/>
          </a:xfrm>
        </p:spPr>
        <p:txBody>
          <a:bodyPr/>
          <a:lstStyle/>
          <a:p>
            <a:r>
              <a:rPr lang="en-US" dirty="0" err="1"/>
              <a:t>Iot</a:t>
            </a:r>
            <a:r>
              <a:rPr lang="en-US" dirty="0"/>
              <a:t> is everywhere, but poorly managed</a:t>
            </a:r>
          </a:p>
        </p:txBody>
      </p:sp>
      <p:sp>
        <p:nvSpPr>
          <p:cNvPr id="3" name="Content Placeholder 2">
            <a:extLst>
              <a:ext uri="{FF2B5EF4-FFF2-40B4-BE49-F238E27FC236}">
                <a16:creationId xmlns:a16="http://schemas.microsoft.com/office/drawing/2014/main" id="{1A4505E5-A2D7-4D3D-9F45-3E3C98CCB1B9}"/>
              </a:ext>
            </a:extLst>
          </p:cNvPr>
          <p:cNvSpPr>
            <a:spLocks noGrp="1"/>
          </p:cNvSpPr>
          <p:nvPr>
            <p:ph idx="1"/>
          </p:nvPr>
        </p:nvSpPr>
        <p:spPr/>
        <p:txBody>
          <a:bodyPr>
            <a:normAutofit fontScale="92500" lnSpcReduction="10000"/>
          </a:bodyPr>
          <a:lstStyle/>
          <a:p>
            <a:r>
              <a:rPr lang="en-US" dirty="0"/>
              <a:t>Your Internet router, and networked printer</a:t>
            </a:r>
          </a:p>
          <a:p>
            <a:r>
              <a:rPr lang="en-US" dirty="0"/>
              <a:t>Cortana/Alexa/Siri/Google Nest</a:t>
            </a:r>
          </a:p>
          <a:p>
            <a:r>
              <a:rPr lang="en-US" dirty="0"/>
              <a:t>Your TV and home entertainment system</a:t>
            </a:r>
          </a:p>
          <a:p>
            <a:r>
              <a:rPr lang="en-US" dirty="0"/>
              <a:t>The network-connected microwave, fridge, range.</a:t>
            </a:r>
          </a:p>
          <a:p>
            <a:r>
              <a:rPr lang="en-US" dirty="0"/>
              <a:t>Smart hot-water heater, and A/C, and room heating units</a:t>
            </a:r>
          </a:p>
          <a:p>
            <a:r>
              <a:rPr lang="en-US" dirty="0"/>
              <a:t>Smart power meter, to connect them all together</a:t>
            </a:r>
          </a:p>
          <a:p>
            <a:r>
              <a:rPr lang="en-US" dirty="0"/>
              <a:t>Smart water meter (might even be able to diagnose leaks)</a:t>
            </a:r>
          </a:p>
          <a:p>
            <a:r>
              <a:rPr lang="en-US" dirty="0"/>
              <a:t>Solar panels on the roof, energy storage batteries in the wall</a:t>
            </a:r>
          </a:p>
        </p:txBody>
      </p:sp>
      <p:sp>
        <p:nvSpPr>
          <p:cNvPr id="4" name="Footer Placeholder 3">
            <a:extLst>
              <a:ext uri="{FF2B5EF4-FFF2-40B4-BE49-F238E27FC236}">
                <a16:creationId xmlns:a16="http://schemas.microsoft.com/office/drawing/2014/main" id="{125152A1-E649-4507-8B54-9B6645C1602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3D391A3-1712-44BD-9F15-ED49F0F9E0B0}"/>
              </a:ext>
            </a:extLst>
          </p:cNvPr>
          <p:cNvSpPr>
            <a:spLocks noGrp="1"/>
          </p:cNvSpPr>
          <p:nvPr>
            <p:ph type="sldNum" sz="quarter" idx="12"/>
          </p:nvPr>
        </p:nvSpPr>
        <p:spPr/>
        <p:txBody>
          <a:bodyPr/>
          <a:lstStyle/>
          <a:p>
            <a:fld id="{3C974458-8A97-4835-BF79-1FB6D7856C21}" type="slidenum">
              <a:rPr lang="en-US" smtClean="0"/>
              <a:t>4</a:t>
            </a:fld>
            <a:endParaRPr lang="en-US"/>
          </a:p>
        </p:txBody>
      </p:sp>
      <p:pic>
        <p:nvPicPr>
          <p:cNvPr id="6" name="Picture 5">
            <a:extLst>
              <a:ext uri="{FF2B5EF4-FFF2-40B4-BE49-F238E27FC236}">
                <a16:creationId xmlns:a16="http://schemas.microsoft.com/office/drawing/2014/main" id="{F2C6E089-BDEE-469A-A833-CC002983A2FE}"/>
              </a:ext>
            </a:extLst>
          </p:cNvPr>
          <p:cNvPicPr>
            <a:picLocks noChangeAspect="1"/>
          </p:cNvPicPr>
          <p:nvPr/>
        </p:nvPicPr>
        <p:blipFill>
          <a:blip r:embed="rId3"/>
          <a:stretch>
            <a:fillRect/>
          </a:stretch>
        </p:blipFill>
        <p:spPr>
          <a:xfrm>
            <a:off x="8719454" y="1616102"/>
            <a:ext cx="1394802" cy="1862132"/>
          </a:xfrm>
          <a:prstGeom prst="rect">
            <a:avLst/>
          </a:prstGeom>
        </p:spPr>
      </p:pic>
      <p:pic>
        <p:nvPicPr>
          <p:cNvPr id="7" name="Picture 6">
            <a:extLst>
              <a:ext uri="{FF2B5EF4-FFF2-40B4-BE49-F238E27FC236}">
                <a16:creationId xmlns:a16="http://schemas.microsoft.com/office/drawing/2014/main" id="{4DA2B256-1DED-4D79-AEFB-BE58AB0F5E76}"/>
              </a:ext>
            </a:extLst>
          </p:cNvPr>
          <p:cNvPicPr>
            <a:picLocks noChangeAspect="1"/>
          </p:cNvPicPr>
          <p:nvPr/>
        </p:nvPicPr>
        <p:blipFill>
          <a:blip r:embed="rId4"/>
          <a:stretch>
            <a:fillRect/>
          </a:stretch>
        </p:blipFill>
        <p:spPr>
          <a:xfrm>
            <a:off x="9071299" y="3115717"/>
            <a:ext cx="2857500" cy="1600200"/>
          </a:xfrm>
          <a:prstGeom prst="rect">
            <a:avLst/>
          </a:prstGeom>
        </p:spPr>
      </p:pic>
      <p:pic>
        <p:nvPicPr>
          <p:cNvPr id="8" name="Picture 7">
            <a:extLst>
              <a:ext uri="{FF2B5EF4-FFF2-40B4-BE49-F238E27FC236}">
                <a16:creationId xmlns:a16="http://schemas.microsoft.com/office/drawing/2014/main" id="{FFE95C3C-D771-4A28-8FE5-AF411907B36B}"/>
              </a:ext>
            </a:extLst>
          </p:cNvPr>
          <p:cNvPicPr>
            <a:picLocks noChangeAspect="1"/>
          </p:cNvPicPr>
          <p:nvPr/>
        </p:nvPicPr>
        <p:blipFill>
          <a:blip r:embed="rId5"/>
          <a:stretch>
            <a:fillRect/>
          </a:stretch>
        </p:blipFill>
        <p:spPr>
          <a:xfrm>
            <a:off x="9503239" y="4668594"/>
            <a:ext cx="2669513" cy="1237684"/>
          </a:xfrm>
          <a:prstGeom prst="rect">
            <a:avLst/>
          </a:prstGeom>
        </p:spPr>
      </p:pic>
    </p:spTree>
    <p:extLst>
      <p:ext uri="{BB962C8B-B14F-4D97-AF65-F5344CB8AC3E}">
        <p14:creationId xmlns:p14="http://schemas.microsoft.com/office/powerpoint/2010/main" val="2917011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ED05-46C3-47DA-A707-8979851A1C3E}"/>
              </a:ext>
            </a:extLst>
          </p:cNvPr>
          <p:cNvSpPr>
            <a:spLocks noGrp="1"/>
          </p:cNvSpPr>
          <p:nvPr>
            <p:ph type="title"/>
          </p:nvPr>
        </p:nvSpPr>
        <p:spPr>
          <a:xfrm>
            <a:off x="1024127" y="585216"/>
            <a:ext cx="11303339" cy="1499616"/>
          </a:xfrm>
        </p:spPr>
        <p:txBody>
          <a:bodyPr/>
          <a:lstStyle/>
          <a:p>
            <a:r>
              <a:rPr lang="en-US" dirty="0"/>
              <a:t>More puzzles: “Information flow”</a:t>
            </a:r>
          </a:p>
        </p:txBody>
      </p:sp>
      <p:sp>
        <p:nvSpPr>
          <p:cNvPr id="22" name="Content Placeholder 21">
            <a:extLst>
              <a:ext uri="{FF2B5EF4-FFF2-40B4-BE49-F238E27FC236}">
                <a16:creationId xmlns:a16="http://schemas.microsoft.com/office/drawing/2014/main" id="{12ED27F5-E0A8-4124-AAA1-687A5659C09A}"/>
              </a:ext>
            </a:extLst>
          </p:cNvPr>
          <p:cNvSpPr>
            <a:spLocks noGrp="1"/>
          </p:cNvSpPr>
          <p:nvPr>
            <p:ph idx="1"/>
          </p:nvPr>
        </p:nvSpPr>
        <p:spPr>
          <a:xfrm>
            <a:off x="1024128" y="4903522"/>
            <a:ext cx="10786872" cy="1405837"/>
          </a:xfrm>
        </p:spPr>
        <p:txBody>
          <a:bodyPr>
            <a:normAutofit/>
          </a:bodyPr>
          <a:lstStyle/>
          <a:p>
            <a:r>
              <a:rPr lang="en-US" dirty="0"/>
              <a:t>Because the IoT world will be large and geographically distributed, information needs to be moved around to carry out intelligent tasks.  Yet customers may insist that we limit and control the flow of private data.</a:t>
            </a:r>
          </a:p>
        </p:txBody>
      </p:sp>
      <p:sp>
        <p:nvSpPr>
          <p:cNvPr id="3" name="Footer Placeholder 2">
            <a:extLst>
              <a:ext uri="{FF2B5EF4-FFF2-40B4-BE49-F238E27FC236}">
                <a16:creationId xmlns:a16="http://schemas.microsoft.com/office/drawing/2014/main" id="{6840A566-2889-4390-B47C-E7383EE3D608}"/>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FAA3A48F-50EA-4773-9624-0AF059FB4646}"/>
              </a:ext>
            </a:extLst>
          </p:cNvPr>
          <p:cNvSpPr>
            <a:spLocks noGrp="1"/>
          </p:cNvSpPr>
          <p:nvPr>
            <p:ph type="sldNum" sz="quarter" idx="12"/>
          </p:nvPr>
        </p:nvSpPr>
        <p:spPr/>
        <p:txBody>
          <a:bodyPr/>
          <a:lstStyle/>
          <a:p>
            <a:fld id="{3C974458-8A97-4835-BF79-1FB6D7856C21}" type="slidenum">
              <a:rPr lang="en-US" smtClean="0"/>
              <a:t>40</a:t>
            </a:fld>
            <a:endParaRPr lang="en-US"/>
          </a:p>
        </p:txBody>
      </p:sp>
      <p:pic>
        <p:nvPicPr>
          <p:cNvPr id="6" name="Picture 5">
            <a:extLst>
              <a:ext uri="{FF2B5EF4-FFF2-40B4-BE49-F238E27FC236}">
                <a16:creationId xmlns:a16="http://schemas.microsoft.com/office/drawing/2014/main" id="{88F8A3D0-827A-4970-9051-BFA084184F38}"/>
              </a:ext>
            </a:extLst>
          </p:cNvPr>
          <p:cNvPicPr>
            <a:picLocks noChangeAspect="1"/>
          </p:cNvPicPr>
          <p:nvPr/>
        </p:nvPicPr>
        <p:blipFill>
          <a:blip r:embed="rId3"/>
          <a:stretch>
            <a:fillRect/>
          </a:stretch>
        </p:blipFill>
        <p:spPr>
          <a:xfrm>
            <a:off x="812541" y="1915886"/>
            <a:ext cx="2975688" cy="1983792"/>
          </a:xfrm>
          <a:prstGeom prst="rect">
            <a:avLst/>
          </a:prstGeom>
        </p:spPr>
      </p:pic>
      <p:sp>
        <p:nvSpPr>
          <p:cNvPr id="7" name="Flowchart: Magnetic Disk 6">
            <a:extLst>
              <a:ext uri="{FF2B5EF4-FFF2-40B4-BE49-F238E27FC236}">
                <a16:creationId xmlns:a16="http://schemas.microsoft.com/office/drawing/2014/main" id="{B9E6B0A8-8DAD-4CA4-B530-5D5617D862A7}"/>
              </a:ext>
            </a:extLst>
          </p:cNvPr>
          <p:cNvSpPr/>
          <p:nvPr/>
        </p:nvSpPr>
        <p:spPr>
          <a:xfrm>
            <a:off x="694137" y="3946531"/>
            <a:ext cx="3212496" cy="66247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Room Management System</a:t>
            </a:r>
          </a:p>
        </p:txBody>
      </p:sp>
      <p:pic>
        <p:nvPicPr>
          <p:cNvPr id="8" name="Picture 7">
            <a:extLst>
              <a:ext uri="{FF2B5EF4-FFF2-40B4-BE49-F238E27FC236}">
                <a16:creationId xmlns:a16="http://schemas.microsoft.com/office/drawing/2014/main" id="{80D22418-DDCD-422F-8543-F2B81017A0F2}"/>
              </a:ext>
            </a:extLst>
          </p:cNvPr>
          <p:cNvPicPr>
            <a:picLocks noChangeAspect="1"/>
          </p:cNvPicPr>
          <p:nvPr/>
        </p:nvPicPr>
        <p:blipFill>
          <a:blip r:embed="rId4"/>
          <a:stretch>
            <a:fillRect/>
          </a:stretch>
        </p:blipFill>
        <p:spPr>
          <a:xfrm>
            <a:off x="4548479" y="1915886"/>
            <a:ext cx="2609850" cy="1600200"/>
          </a:xfrm>
          <a:prstGeom prst="rect">
            <a:avLst/>
          </a:prstGeom>
        </p:spPr>
      </p:pic>
      <p:sp>
        <p:nvSpPr>
          <p:cNvPr id="11" name="Flowchart: Magnetic Disk 10">
            <a:extLst>
              <a:ext uri="{FF2B5EF4-FFF2-40B4-BE49-F238E27FC236}">
                <a16:creationId xmlns:a16="http://schemas.microsoft.com/office/drawing/2014/main" id="{609B87B1-4F20-40B6-A429-FE9C61FC415C}"/>
              </a:ext>
            </a:extLst>
          </p:cNvPr>
          <p:cNvSpPr/>
          <p:nvPr/>
        </p:nvSpPr>
        <p:spPr>
          <a:xfrm>
            <a:off x="4368671" y="3615294"/>
            <a:ext cx="3212496" cy="66247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Building Management System</a:t>
            </a:r>
          </a:p>
        </p:txBody>
      </p:sp>
      <p:sp>
        <p:nvSpPr>
          <p:cNvPr id="12" name="Oval 11">
            <a:extLst>
              <a:ext uri="{FF2B5EF4-FFF2-40B4-BE49-F238E27FC236}">
                <a16:creationId xmlns:a16="http://schemas.microsoft.com/office/drawing/2014/main" id="{A170E4AC-255E-4D28-A836-6B826182903B}"/>
              </a:ext>
            </a:extLst>
          </p:cNvPr>
          <p:cNvSpPr/>
          <p:nvPr/>
        </p:nvSpPr>
        <p:spPr>
          <a:xfrm>
            <a:off x="8779933" y="1915886"/>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F86EC3-3131-4254-97F5-076B1A501C3A}"/>
              </a:ext>
            </a:extLst>
          </p:cNvPr>
          <p:cNvSpPr/>
          <p:nvPr/>
        </p:nvSpPr>
        <p:spPr>
          <a:xfrm>
            <a:off x="8170592" y="2094024"/>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3855A1-9741-45DD-A2F9-3AD9B0621967}"/>
              </a:ext>
            </a:extLst>
          </p:cNvPr>
          <p:cNvSpPr/>
          <p:nvPr/>
        </p:nvSpPr>
        <p:spPr>
          <a:xfrm>
            <a:off x="8115299" y="2614877"/>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E5406F-E121-40E0-A126-8F1D19A26855}"/>
              </a:ext>
            </a:extLst>
          </p:cNvPr>
          <p:cNvSpPr/>
          <p:nvPr/>
        </p:nvSpPr>
        <p:spPr>
          <a:xfrm>
            <a:off x="8898466" y="2837543"/>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3BFFB6-BB21-479D-B9D0-60501C1E4F23}"/>
              </a:ext>
            </a:extLst>
          </p:cNvPr>
          <p:cNvSpPr/>
          <p:nvPr/>
        </p:nvSpPr>
        <p:spPr>
          <a:xfrm>
            <a:off x="8341417" y="2240242"/>
            <a:ext cx="3799783" cy="2209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B927B1E-624D-4D70-8AF2-04CF30DBFD20}"/>
              </a:ext>
            </a:extLst>
          </p:cNvPr>
          <p:cNvSpPr txBox="1"/>
          <p:nvPr/>
        </p:nvSpPr>
        <p:spPr>
          <a:xfrm>
            <a:off x="8779933" y="3209436"/>
            <a:ext cx="2770351" cy="369332"/>
          </a:xfrm>
          <a:prstGeom prst="rect">
            <a:avLst/>
          </a:prstGeom>
          <a:solidFill>
            <a:srgbClr val="FFFF00"/>
          </a:solidFill>
        </p:spPr>
        <p:txBody>
          <a:bodyPr wrap="square" rtlCol="0">
            <a:spAutoFit/>
          </a:bodyPr>
          <a:lstStyle/>
          <a:p>
            <a:r>
              <a:rPr lang="en-US" b="1" dirty="0"/>
              <a:t>Cloud-Hosted Intelligence</a:t>
            </a:r>
          </a:p>
        </p:txBody>
      </p:sp>
      <p:cxnSp>
        <p:nvCxnSpPr>
          <p:cNvPr id="19" name="Straight Connector 18">
            <a:extLst>
              <a:ext uri="{FF2B5EF4-FFF2-40B4-BE49-F238E27FC236}">
                <a16:creationId xmlns:a16="http://schemas.microsoft.com/office/drawing/2014/main" id="{24A27CFD-584E-4EFA-88BE-939F68A02584}"/>
              </a:ext>
            </a:extLst>
          </p:cNvPr>
          <p:cNvCxnSpPr/>
          <p:nvPr/>
        </p:nvCxnSpPr>
        <p:spPr>
          <a:xfrm flipH="1" flipV="1">
            <a:off x="3302000" y="2094024"/>
            <a:ext cx="2015067" cy="621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D2474F-E580-4E4B-97D7-6ADDC87FC136}"/>
              </a:ext>
            </a:extLst>
          </p:cNvPr>
          <p:cNvCxnSpPr>
            <a:cxnSpLocks/>
          </p:cNvCxnSpPr>
          <p:nvPr/>
        </p:nvCxnSpPr>
        <p:spPr>
          <a:xfrm flipH="1">
            <a:off x="3591498" y="2868386"/>
            <a:ext cx="1877970" cy="7103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Arrow: Left-Right 8">
            <a:extLst>
              <a:ext uri="{FF2B5EF4-FFF2-40B4-BE49-F238E27FC236}">
                <a16:creationId xmlns:a16="http://schemas.microsoft.com/office/drawing/2014/main" id="{CF556D6E-F796-4915-B299-6C26F9F207C1}"/>
              </a:ext>
            </a:extLst>
          </p:cNvPr>
          <p:cNvSpPr/>
          <p:nvPr/>
        </p:nvSpPr>
        <p:spPr>
          <a:xfrm>
            <a:off x="7203829" y="2989540"/>
            <a:ext cx="1216152" cy="484632"/>
          </a:xfrm>
          <a:prstGeom prst="lef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4391" y="2143194"/>
            <a:ext cx="1111047" cy="1118890"/>
          </a:xfrm>
          <a:prstGeom prst="rect">
            <a:avLst/>
          </a:prstGeom>
        </p:spPr>
      </p:pic>
    </p:spTree>
    <p:extLst>
      <p:ext uri="{BB962C8B-B14F-4D97-AF65-F5344CB8AC3E}">
        <p14:creationId xmlns:p14="http://schemas.microsoft.com/office/powerpoint/2010/main" val="2152767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AFD2-BAC2-4371-88FD-E2028E0D550D}"/>
              </a:ext>
            </a:extLst>
          </p:cNvPr>
          <p:cNvSpPr>
            <a:spLocks noGrp="1"/>
          </p:cNvSpPr>
          <p:nvPr>
            <p:ph type="title"/>
          </p:nvPr>
        </p:nvSpPr>
        <p:spPr/>
        <p:txBody>
          <a:bodyPr/>
          <a:lstStyle/>
          <a:p>
            <a:r>
              <a:rPr lang="en-US" dirty="0"/>
              <a:t>Privacy</a:t>
            </a:r>
          </a:p>
        </p:txBody>
      </p:sp>
      <p:sp>
        <p:nvSpPr>
          <p:cNvPr id="3" name="Content Placeholder 2">
            <a:extLst>
              <a:ext uri="{FF2B5EF4-FFF2-40B4-BE49-F238E27FC236}">
                <a16:creationId xmlns:a16="http://schemas.microsoft.com/office/drawing/2014/main" id="{EC9FEC6E-EEAA-4992-92E2-78CB120721D4}"/>
              </a:ext>
            </a:extLst>
          </p:cNvPr>
          <p:cNvSpPr>
            <a:spLocks noGrp="1"/>
          </p:cNvSpPr>
          <p:nvPr>
            <p:ph idx="1"/>
          </p:nvPr>
        </p:nvSpPr>
        <p:spPr/>
        <p:txBody>
          <a:bodyPr/>
          <a:lstStyle/>
          <a:p>
            <a:r>
              <a:rPr lang="en-US" dirty="0"/>
              <a:t>Suppose that the cloud learns sensitive information</a:t>
            </a:r>
          </a:p>
          <a:p>
            <a:pPr>
              <a:buFont typeface="Wingdings" panose="05000000000000000000" pitchFamily="2" charset="2"/>
              <a:buChar char="Ø"/>
            </a:pPr>
            <a:r>
              <a:rPr lang="en-US" dirty="0"/>
              <a:t>  If Siri/Alexa/Cortana can hear your commands, it can listen to you.</a:t>
            </a:r>
          </a:p>
          <a:p>
            <a:pPr>
              <a:buFont typeface="Wingdings" panose="05000000000000000000" pitchFamily="2" charset="2"/>
              <a:buChar char="Ø"/>
            </a:pPr>
            <a:r>
              <a:rPr lang="en-US" dirty="0"/>
              <a:t>  Who owns that information it gathered?</a:t>
            </a:r>
          </a:p>
          <a:p>
            <a:pPr>
              <a:buFont typeface="Wingdings" panose="05000000000000000000" pitchFamily="2" charset="2"/>
              <a:buChar char="Ø"/>
            </a:pPr>
            <a:r>
              <a:rPr lang="en-US" dirty="0"/>
              <a:t>  Who should be permitted to listen to it?</a:t>
            </a:r>
          </a:p>
          <a:p>
            <a:pPr>
              <a:buFont typeface="Wingdings" panose="05000000000000000000" pitchFamily="2" charset="2"/>
              <a:buChar char="Ø"/>
            </a:pPr>
            <a:endParaRPr lang="en-US" dirty="0"/>
          </a:p>
          <a:p>
            <a:pPr marL="0" indent="0">
              <a:buNone/>
            </a:pPr>
            <a:r>
              <a:rPr lang="en-US" dirty="0"/>
              <a:t>It would be nice to say “all my private stuff stays in my house” but only the cloud really has the resources to understand everyone at large scale</a:t>
            </a:r>
          </a:p>
        </p:txBody>
      </p:sp>
      <p:sp>
        <p:nvSpPr>
          <p:cNvPr id="4" name="Footer Placeholder 3">
            <a:extLst>
              <a:ext uri="{FF2B5EF4-FFF2-40B4-BE49-F238E27FC236}">
                <a16:creationId xmlns:a16="http://schemas.microsoft.com/office/drawing/2014/main" id="{33A365C7-711A-4832-AA8C-22F5EC49678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6A6C677-02EA-4E49-A486-E0E5C2E37A61}"/>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8" name="TextBox 7">
            <a:extLst>
              <a:ext uri="{FF2B5EF4-FFF2-40B4-BE49-F238E27FC236}">
                <a16:creationId xmlns:a16="http://schemas.microsoft.com/office/drawing/2014/main" id="{3E48839C-2DB8-48C8-A07A-5453D6F9D649}"/>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pic>
        <p:nvPicPr>
          <p:cNvPr id="10" name="Picture 9">
            <a:extLst>
              <a:ext uri="{FF2B5EF4-FFF2-40B4-BE49-F238E27FC236}">
                <a16:creationId xmlns:a16="http://schemas.microsoft.com/office/drawing/2014/main" id="{76175FB1-93E3-B1FF-1B41-0E468C544B69}"/>
              </a:ext>
            </a:extLst>
          </p:cNvPr>
          <p:cNvPicPr>
            <a:picLocks noChangeAspect="1"/>
          </p:cNvPicPr>
          <p:nvPr/>
        </p:nvPicPr>
        <p:blipFill>
          <a:blip r:embed="rId3"/>
          <a:stretch>
            <a:fillRect/>
          </a:stretch>
        </p:blipFill>
        <p:spPr>
          <a:xfrm>
            <a:off x="9270748" y="204317"/>
            <a:ext cx="2643371" cy="1756294"/>
          </a:xfrm>
          <a:prstGeom prst="rect">
            <a:avLst/>
          </a:prstGeom>
        </p:spPr>
      </p:pic>
    </p:spTree>
    <p:extLst>
      <p:ext uri="{BB962C8B-B14F-4D97-AF65-F5344CB8AC3E}">
        <p14:creationId xmlns:p14="http://schemas.microsoft.com/office/powerpoint/2010/main" val="2278808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E7A6-9AB7-467B-BB9B-EB229288D1AF}"/>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id="{46808CB1-4830-4FC6-B8B9-D08D7D6534D5}"/>
              </a:ext>
            </a:extLst>
          </p:cNvPr>
          <p:cNvSpPr>
            <a:spLocks noGrp="1"/>
          </p:cNvSpPr>
          <p:nvPr>
            <p:ph idx="1"/>
          </p:nvPr>
        </p:nvSpPr>
        <p:spPr/>
        <p:txBody>
          <a:bodyPr/>
          <a:lstStyle/>
          <a:p>
            <a:r>
              <a:rPr lang="en-US" dirty="0"/>
              <a:t>Beyond personal privacy, companies developing new products are at risk of competitors spying on them!</a:t>
            </a:r>
          </a:p>
          <a:p>
            <a:endParaRPr lang="en-US" dirty="0"/>
          </a:p>
          <a:p>
            <a:r>
              <a:rPr lang="en-US" dirty="0"/>
              <a:t>They benefit from the technology, but if their IP gets stolen, they lose it all!</a:t>
            </a:r>
          </a:p>
          <a:p>
            <a:endParaRPr lang="en-US" dirty="0"/>
          </a:p>
          <a:p>
            <a:r>
              <a:rPr lang="en-US" dirty="0"/>
              <a:t>So there are questions of protection not of private data, but also of company IP.  But if you own your private data, how will the system figure out which remarks are private and which are related to your job?</a:t>
            </a:r>
          </a:p>
        </p:txBody>
      </p:sp>
      <p:sp>
        <p:nvSpPr>
          <p:cNvPr id="4" name="Footer Placeholder 3">
            <a:extLst>
              <a:ext uri="{FF2B5EF4-FFF2-40B4-BE49-F238E27FC236}">
                <a16:creationId xmlns:a16="http://schemas.microsoft.com/office/drawing/2014/main" id="{7D05D5F0-2C00-4857-AF11-5A8225BC3D4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E38FA42-9E6C-4188-A9B9-14E6C16B6534}"/>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151C0708-C26B-4237-8EEB-0FFD7C77AC8D}"/>
              </a:ext>
            </a:extLst>
          </p:cNvPr>
          <p:cNvPicPr>
            <a:picLocks noChangeAspect="1"/>
          </p:cNvPicPr>
          <p:nvPr/>
        </p:nvPicPr>
        <p:blipFill>
          <a:blip r:embed="rId3"/>
          <a:stretch>
            <a:fillRect/>
          </a:stretch>
        </p:blipFill>
        <p:spPr>
          <a:xfrm>
            <a:off x="8730275" y="144507"/>
            <a:ext cx="3269814" cy="2040909"/>
          </a:xfrm>
          <a:prstGeom prst="rect">
            <a:avLst/>
          </a:prstGeom>
        </p:spPr>
      </p:pic>
      <p:sp>
        <p:nvSpPr>
          <p:cNvPr id="7" name="TextBox 6">
            <a:extLst>
              <a:ext uri="{FF2B5EF4-FFF2-40B4-BE49-F238E27FC236}">
                <a16:creationId xmlns:a16="http://schemas.microsoft.com/office/drawing/2014/main" id="{B2FBAE7E-D0FA-4047-AD85-576993692097}"/>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2431393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F2F2-C1E7-43CE-AE82-69DA763DDDA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BF964654-942C-4547-BDF4-115BB9ED7F50}"/>
              </a:ext>
            </a:extLst>
          </p:cNvPr>
          <p:cNvSpPr>
            <a:spLocks noGrp="1"/>
          </p:cNvSpPr>
          <p:nvPr>
            <p:ph idx="1"/>
          </p:nvPr>
        </p:nvSpPr>
        <p:spPr>
          <a:xfrm>
            <a:off x="1024127" y="2286000"/>
            <a:ext cx="10956205" cy="4023360"/>
          </a:xfrm>
        </p:spPr>
        <p:txBody>
          <a:bodyPr/>
          <a:lstStyle/>
          <a:p>
            <a:r>
              <a:rPr lang="en-US" dirty="0"/>
              <a:t>With so many moving parts, some will fail!</a:t>
            </a:r>
          </a:p>
          <a:p>
            <a:endParaRPr lang="en-US" dirty="0"/>
          </a:p>
          <a:p>
            <a:r>
              <a:rPr lang="en-US" dirty="0"/>
              <a:t>In fact failures can occur at every level</a:t>
            </a:r>
          </a:p>
          <a:p>
            <a:pPr>
              <a:buFont typeface="Wingdings" panose="05000000000000000000" pitchFamily="2" charset="2"/>
              <a:buChar char="Ø"/>
            </a:pPr>
            <a:r>
              <a:rPr lang="en-US" dirty="0"/>
              <a:t>  A sensor could go offline</a:t>
            </a:r>
          </a:p>
          <a:p>
            <a:pPr>
              <a:buFont typeface="Wingdings" panose="05000000000000000000" pitchFamily="2" charset="2"/>
              <a:buChar char="Ø"/>
            </a:pPr>
            <a:r>
              <a:rPr lang="en-US" dirty="0"/>
              <a:t>  It could stay online but send confused/incorrect data, or bad timestamps</a:t>
            </a:r>
          </a:p>
          <a:p>
            <a:pPr>
              <a:buFont typeface="Wingdings" panose="05000000000000000000" pitchFamily="2" charset="2"/>
              <a:buChar char="Ø"/>
            </a:pPr>
            <a:r>
              <a:rPr lang="en-US" dirty="0"/>
              <a:t>  The network connection could freeze up or break</a:t>
            </a:r>
          </a:p>
          <a:p>
            <a:pPr>
              <a:buFont typeface="Wingdings" panose="05000000000000000000" pitchFamily="2" charset="2"/>
              <a:buChar char="Ø"/>
            </a:pPr>
            <a:r>
              <a:rPr lang="en-US" dirty="0"/>
              <a:t>  The cloud servers could shut down or be reconfigured</a:t>
            </a:r>
          </a:p>
        </p:txBody>
      </p:sp>
      <p:sp>
        <p:nvSpPr>
          <p:cNvPr id="4" name="Footer Placeholder 3">
            <a:extLst>
              <a:ext uri="{FF2B5EF4-FFF2-40B4-BE49-F238E27FC236}">
                <a16:creationId xmlns:a16="http://schemas.microsoft.com/office/drawing/2014/main" id="{74B593DF-C864-4829-83CD-CE377C58CFD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E7355A2-5110-4BC1-9FBD-A732688E8642}"/>
              </a:ext>
            </a:extLst>
          </p:cNvPr>
          <p:cNvSpPr>
            <a:spLocks noGrp="1"/>
          </p:cNvSpPr>
          <p:nvPr>
            <p:ph type="sldNum" sz="quarter" idx="12"/>
          </p:nvPr>
        </p:nvSpPr>
        <p:spPr/>
        <p:txBody>
          <a:bodyPr/>
          <a:lstStyle/>
          <a:p>
            <a:fld id="{3C974458-8A97-4835-BF79-1FB6D7856C21}" type="slidenum">
              <a:rPr lang="en-US" smtClean="0"/>
              <a:t>43</a:t>
            </a:fld>
            <a:endParaRPr lang="en-US"/>
          </a:p>
        </p:txBody>
      </p:sp>
      <p:pic>
        <p:nvPicPr>
          <p:cNvPr id="7" name="Picture 6">
            <a:extLst>
              <a:ext uri="{FF2B5EF4-FFF2-40B4-BE49-F238E27FC236}">
                <a16:creationId xmlns:a16="http://schemas.microsoft.com/office/drawing/2014/main" id="{515C4D46-FADC-4E31-8112-8DE56D68410C}"/>
              </a:ext>
            </a:extLst>
          </p:cNvPr>
          <p:cNvPicPr>
            <a:picLocks noChangeAspect="1"/>
          </p:cNvPicPr>
          <p:nvPr/>
        </p:nvPicPr>
        <p:blipFill>
          <a:blip r:embed="rId3"/>
          <a:stretch>
            <a:fillRect/>
          </a:stretch>
        </p:blipFill>
        <p:spPr>
          <a:xfrm>
            <a:off x="8105423" y="585216"/>
            <a:ext cx="3603978" cy="2027238"/>
          </a:xfrm>
          <a:prstGeom prst="rect">
            <a:avLst/>
          </a:prstGeom>
        </p:spPr>
      </p:pic>
      <p:sp>
        <p:nvSpPr>
          <p:cNvPr id="8" name="TextBox 7">
            <a:extLst>
              <a:ext uri="{FF2B5EF4-FFF2-40B4-BE49-F238E27FC236}">
                <a16:creationId xmlns:a16="http://schemas.microsoft.com/office/drawing/2014/main" id="{EAD235AD-DDD2-4B68-B225-46C8D05CC82E}"/>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339149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018C-860D-471C-A679-147591BA7CE3}"/>
              </a:ext>
            </a:extLst>
          </p:cNvPr>
          <p:cNvSpPr>
            <a:spLocks noGrp="1"/>
          </p:cNvSpPr>
          <p:nvPr>
            <p:ph type="title"/>
          </p:nvPr>
        </p:nvSpPr>
        <p:spPr/>
        <p:txBody>
          <a:bodyPr/>
          <a:lstStyle/>
          <a:p>
            <a:r>
              <a:rPr lang="en-US" dirty="0"/>
              <a:t>Example: Landlord’s Management tool</a:t>
            </a:r>
          </a:p>
        </p:txBody>
      </p:sp>
      <p:sp>
        <p:nvSpPr>
          <p:cNvPr id="3" name="Content Placeholder 2">
            <a:extLst>
              <a:ext uri="{FF2B5EF4-FFF2-40B4-BE49-F238E27FC236}">
                <a16:creationId xmlns:a16="http://schemas.microsoft.com/office/drawing/2014/main" id="{F35FEEFD-F1D9-494F-AA86-3D1F8E7B0F3E}"/>
              </a:ext>
            </a:extLst>
          </p:cNvPr>
          <p:cNvSpPr>
            <a:spLocks noGrp="1"/>
          </p:cNvSpPr>
          <p:nvPr>
            <p:ph idx="1"/>
          </p:nvPr>
        </p:nvSpPr>
        <p:spPr/>
        <p:txBody>
          <a:bodyPr/>
          <a:lstStyle/>
          <a:p>
            <a:r>
              <a:rPr lang="en-US" dirty="0"/>
              <a:t>To see how these can come into conflict, consider a solution aimed at the landlord of a large residential complex.</a:t>
            </a:r>
          </a:p>
          <a:p>
            <a:endParaRPr lang="en-US" dirty="0"/>
          </a:p>
          <a:p>
            <a:r>
              <a:rPr lang="en-US" dirty="0"/>
              <a:t>It might have hundreds of units (apartments or condos)</a:t>
            </a:r>
          </a:p>
          <a:p>
            <a:endParaRPr lang="en-US" dirty="0"/>
          </a:p>
          <a:p>
            <a:r>
              <a:rPr lang="en-US" dirty="0"/>
              <a:t>Landlord needs to operate this intelligently</a:t>
            </a:r>
          </a:p>
        </p:txBody>
      </p:sp>
      <p:sp>
        <p:nvSpPr>
          <p:cNvPr id="4" name="Footer Placeholder 3">
            <a:extLst>
              <a:ext uri="{FF2B5EF4-FFF2-40B4-BE49-F238E27FC236}">
                <a16:creationId xmlns:a16="http://schemas.microsoft.com/office/drawing/2014/main" id="{93ABC795-95C5-4293-82A8-A01BB941FBA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2661A7C-6086-4663-86D3-4641B1871228}"/>
              </a:ext>
            </a:extLst>
          </p:cNvPr>
          <p:cNvSpPr>
            <a:spLocks noGrp="1"/>
          </p:cNvSpPr>
          <p:nvPr>
            <p:ph type="sldNum" sz="quarter" idx="12"/>
          </p:nvPr>
        </p:nvSpPr>
        <p:spPr/>
        <p:txBody>
          <a:bodyPr/>
          <a:lstStyle/>
          <a:p>
            <a:fld id="{3C974458-8A97-4835-BF79-1FB6D7856C21}" type="slidenum">
              <a:rPr lang="en-US" smtClean="0"/>
              <a:t>44</a:t>
            </a:fld>
            <a:endParaRPr lang="en-US"/>
          </a:p>
        </p:txBody>
      </p:sp>
      <p:sp>
        <p:nvSpPr>
          <p:cNvPr id="6" name="TextBox 5">
            <a:extLst>
              <a:ext uri="{FF2B5EF4-FFF2-40B4-BE49-F238E27FC236}">
                <a16:creationId xmlns:a16="http://schemas.microsoft.com/office/drawing/2014/main" id="{3677B37D-DBFF-4739-A03C-29FD34B79473}"/>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3050184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414A-7026-4CC7-AC51-E5FD4B7FA085}"/>
              </a:ext>
            </a:extLst>
          </p:cNvPr>
          <p:cNvSpPr>
            <a:spLocks noGrp="1"/>
          </p:cNvSpPr>
          <p:nvPr>
            <p:ph type="title"/>
          </p:nvPr>
        </p:nvSpPr>
        <p:spPr/>
        <p:txBody>
          <a:bodyPr/>
          <a:lstStyle/>
          <a:p>
            <a:r>
              <a:rPr lang="en-US" dirty="0"/>
              <a:t>Avoiding harm to a building</a:t>
            </a:r>
          </a:p>
        </p:txBody>
      </p:sp>
      <p:sp>
        <p:nvSpPr>
          <p:cNvPr id="3" name="Content Placeholder 2">
            <a:extLst>
              <a:ext uri="{FF2B5EF4-FFF2-40B4-BE49-F238E27FC236}">
                <a16:creationId xmlns:a16="http://schemas.microsoft.com/office/drawing/2014/main" id="{93DFA714-0967-4172-BD1C-4675C518F529}"/>
              </a:ext>
            </a:extLst>
          </p:cNvPr>
          <p:cNvSpPr>
            <a:spLocks noGrp="1"/>
          </p:cNvSpPr>
          <p:nvPr>
            <p:ph idx="1"/>
          </p:nvPr>
        </p:nvSpPr>
        <p:spPr>
          <a:xfrm>
            <a:off x="1024128" y="2023533"/>
            <a:ext cx="10786872" cy="4285827"/>
          </a:xfrm>
        </p:spPr>
        <p:txBody>
          <a:bodyPr>
            <a:normAutofit/>
          </a:bodyPr>
          <a:lstStyle/>
          <a:p>
            <a:r>
              <a:rPr lang="en-US" dirty="0"/>
              <a:t>In fact a major goal for smart buildings is to anticipate problems and fix them, perhaps even before they become serious.</a:t>
            </a:r>
          </a:p>
          <a:p>
            <a:endParaRPr lang="en-US" dirty="0"/>
          </a:p>
          <a:p>
            <a:r>
              <a:rPr lang="en-US" dirty="0"/>
              <a:t>Think about an apartment complex with a forgetful tenant in a drought area.  If he starts the shower running but forgets and goes shopping, huge water waste can occur.  Someone should shut the water off!</a:t>
            </a:r>
          </a:p>
          <a:p>
            <a:endParaRPr lang="en-US" dirty="0"/>
          </a:p>
          <a:p>
            <a:r>
              <a:rPr lang="en-US" dirty="0"/>
              <a:t>But then there is a privacy issue raised: will this reveal that the tenant has early senile dementia?  He could be harmed if this became known.</a:t>
            </a:r>
          </a:p>
        </p:txBody>
      </p:sp>
      <p:sp>
        <p:nvSpPr>
          <p:cNvPr id="4" name="Footer Placeholder 3">
            <a:extLst>
              <a:ext uri="{FF2B5EF4-FFF2-40B4-BE49-F238E27FC236}">
                <a16:creationId xmlns:a16="http://schemas.microsoft.com/office/drawing/2014/main" id="{4241FB52-95D8-444F-9EC2-C08C23D4CF3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EB94AC4-1B97-43F5-AA74-39366CFC599B}"/>
              </a:ext>
            </a:extLst>
          </p:cNvPr>
          <p:cNvSpPr>
            <a:spLocks noGrp="1"/>
          </p:cNvSpPr>
          <p:nvPr>
            <p:ph type="sldNum" sz="quarter" idx="12"/>
          </p:nvPr>
        </p:nvSpPr>
        <p:spPr/>
        <p:txBody>
          <a:bodyPr/>
          <a:lstStyle/>
          <a:p>
            <a:fld id="{3C974458-8A97-4835-BF79-1FB6D7856C21}" type="slidenum">
              <a:rPr lang="en-US" smtClean="0"/>
              <a:t>45</a:t>
            </a:fld>
            <a:endParaRPr lang="en-US"/>
          </a:p>
        </p:txBody>
      </p:sp>
      <p:pic>
        <p:nvPicPr>
          <p:cNvPr id="6" name="Picture 5">
            <a:extLst>
              <a:ext uri="{FF2B5EF4-FFF2-40B4-BE49-F238E27FC236}">
                <a16:creationId xmlns:a16="http://schemas.microsoft.com/office/drawing/2014/main" id="{F63D7D35-756C-4C62-8CC0-9D7F955B9459}"/>
              </a:ext>
            </a:extLst>
          </p:cNvPr>
          <p:cNvPicPr>
            <a:picLocks noChangeAspect="1"/>
          </p:cNvPicPr>
          <p:nvPr/>
        </p:nvPicPr>
        <p:blipFill>
          <a:blip r:embed="rId3"/>
          <a:stretch>
            <a:fillRect/>
          </a:stretch>
        </p:blipFill>
        <p:spPr>
          <a:xfrm>
            <a:off x="9043307" y="261989"/>
            <a:ext cx="2857500" cy="1600200"/>
          </a:xfrm>
          <a:prstGeom prst="rect">
            <a:avLst/>
          </a:prstGeom>
        </p:spPr>
      </p:pic>
      <p:sp>
        <p:nvSpPr>
          <p:cNvPr id="7" name="TextBox 6">
            <a:extLst>
              <a:ext uri="{FF2B5EF4-FFF2-40B4-BE49-F238E27FC236}">
                <a16:creationId xmlns:a16="http://schemas.microsoft.com/office/drawing/2014/main" id="{BDE570C7-0D6E-4A0A-B4C8-5DBFDAD66A0E}"/>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124839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0364-9F0E-4FA3-8348-4D20A5079427}"/>
              </a:ext>
            </a:extLst>
          </p:cNvPr>
          <p:cNvSpPr>
            <a:spLocks noGrp="1"/>
          </p:cNvSpPr>
          <p:nvPr>
            <p:ph type="title"/>
          </p:nvPr>
        </p:nvSpPr>
        <p:spPr/>
        <p:txBody>
          <a:bodyPr/>
          <a:lstStyle/>
          <a:p>
            <a:r>
              <a:rPr lang="en-US" dirty="0"/>
              <a:t>Similar issues</a:t>
            </a:r>
          </a:p>
        </p:txBody>
      </p:sp>
      <p:sp>
        <p:nvSpPr>
          <p:cNvPr id="3" name="Content Placeholder 2">
            <a:extLst>
              <a:ext uri="{FF2B5EF4-FFF2-40B4-BE49-F238E27FC236}">
                <a16:creationId xmlns:a16="http://schemas.microsoft.com/office/drawing/2014/main" id="{049C5A2E-977D-4043-AD59-D64F78C26B10}"/>
              </a:ext>
            </a:extLst>
          </p:cNvPr>
          <p:cNvSpPr>
            <a:spLocks noGrp="1"/>
          </p:cNvSpPr>
          <p:nvPr>
            <p:ph idx="1"/>
          </p:nvPr>
        </p:nvSpPr>
        <p:spPr/>
        <p:txBody>
          <a:bodyPr>
            <a:normAutofit/>
          </a:bodyPr>
          <a:lstStyle/>
          <a:p>
            <a:r>
              <a:rPr lang="en-US" dirty="0"/>
              <a:t>Window left open and yet heat is on.  Stove was left on, or lights, or TV…  but tenants aren’t home. Microwave set to 30 minutes instead of 30 secs.</a:t>
            </a:r>
          </a:p>
          <a:p>
            <a:endParaRPr lang="en-US" dirty="0"/>
          </a:p>
          <a:p>
            <a:r>
              <a:rPr lang="en-US" dirty="0"/>
              <a:t>Tenant falls and can’t get to a phone or call for help.</a:t>
            </a:r>
          </a:p>
          <a:p>
            <a:endParaRPr lang="en-US" dirty="0"/>
          </a:p>
          <a:p>
            <a:br>
              <a:rPr lang="en-US" dirty="0"/>
            </a:br>
            <a:r>
              <a:rPr lang="en-US" dirty="0"/>
              <a:t>Fire in the area.  First-responders need to know where people are located.</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D3C57634-94D8-436F-911B-B294762B6ED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1DE55D9-7A84-4E3E-8114-018412920A34}"/>
              </a:ext>
            </a:extLst>
          </p:cNvPr>
          <p:cNvSpPr>
            <a:spLocks noGrp="1"/>
          </p:cNvSpPr>
          <p:nvPr>
            <p:ph type="sldNum" sz="quarter" idx="12"/>
          </p:nvPr>
        </p:nvSpPr>
        <p:spPr/>
        <p:txBody>
          <a:bodyPr/>
          <a:lstStyle/>
          <a:p>
            <a:fld id="{3C974458-8A97-4835-BF79-1FB6D7856C21}" type="slidenum">
              <a:rPr lang="en-US" smtClean="0"/>
              <a:t>46</a:t>
            </a:fld>
            <a:endParaRPr lang="en-US"/>
          </a:p>
        </p:txBody>
      </p:sp>
      <p:sp>
        <p:nvSpPr>
          <p:cNvPr id="6" name="TextBox 5">
            <a:extLst>
              <a:ext uri="{FF2B5EF4-FFF2-40B4-BE49-F238E27FC236}">
                <a16:creationId xmlns:a16="http://schemas.microsoft.com/office/drawing/2014/main" id="{7E61A59C-337F-4A10-B909-E8EA5B976B6B}"/>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900260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8894-3070-4DBC-903D-63733E605A72}"/>
              </a:ext>
            </a:extLst>
          </p:cNvPr>
          <p:cNvSpPr>
            <a:spLocks noGrp="1"/>
          </p:cNvSpPr>
          <p:nvPr>
            <p:ph type="title"/>
          </p:nvPr>
        </p:nvSpPr>
        <p:spPr/>
        <p:txBody>
          <a:bodyPr/>
          <a:lstStyle/>
          <a:p>
            <a:r>
              <a:rPr lang="en-US" dirty="0"/>
              <a:t>IoT Can Help!</a:t>
            </a:r>
          </a:p>
        </p:txBody>
      </p:sp>
      <p:sp>
        <p:nvSpPr>
          <p:cNvPr id="3" name="Content Placeholder 2">
            <a:extLst>
              <a:ext uri="{FF2B5EF4-FFF2-40B4-BE49-F238E27FC236}">
                <a16:creationId xmlns:a16="http://schemas.microsoft.com/office/drawing/2014/main" id="{D44905B9-3497-4060-8A9C-E01762659542}"/>
              </a:ext>
            </a:extLst>
          </p:cNvPr>
          <p:cNvSpPr>
            <a:spLocks noGrp="1"/>
          </p:cNvSpPr>
          <p:nvPr>
            <p:ph idx="1"/>
          </p:nvPr>
        </p:nvSpPr>
        <p:spPr/>
        <p:txBody>
          <a:bodyPr>
            <a:normAutofit lnSpcReduction="10000"/>
          </a:bodyPr>
          <a:lstStyle/>
          <a:p>
            <a:r>
              <a:rPr lang="en-US" dirty="0"/>
              <a:t>The challenge is to build trustworthy solutions that won’t violate privacy and yet will help in cases like these.</a:t>
            </a:r>
          </a:p>
          <a:p>
            <a:endParaRPr lang="en-US" dirty="0"/>
          </a:p>
          <a:p>
            <a:r>
              <a:rPr lang="en-US" dirty="0"/>
              <a:t>The answer is to create systems that safeguard your data by keeping it close to where they gather it (which is why Azure IoT Edge is designed to even live right in the home).</a:t>
            </a:r>
          </a:p>
          <a:p>
            <a:endParaRPr lang="en-US" dirty="0"/>
          </a:p>
          <a:p>
            <a:r>
              <a:rPr lang="en-US" dirty="0"/>
              <a:t>When data does get sent to the cloud, it should be for a specific task.  Then, when finished with that task, “leave no trace behind”.</a:t>
            </a:r>
          </a:p>
        </p:txBody>
      </p:sp>
      <p:sp>
        <p:nvSpPr>
          <p:cNvPr id="4" name="Footer Placeholder 3">
            <a:extLst>
              <a:ext uri="{FF2B5EF4-FFF2-40B4-BE49-F238E27FC236}">
                <a16:creationId xmlns:a16="http://schemas.microsoft.com/office/drawing/2014/main" id="{327456CE-36BF-455C-8AD8-6207728672E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E9CD008-B9C5-4C8E-B03C-A791240D2F65}"/>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574275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2338-0AF7-457B-996B-CCBCB21017F8}"/>
              </a:ext>
            </a:extLst>
          </p:cNvPr>
          <p:cNvSpPr>
            <a:spLocks noGrp="1"/>
          </p:cNvSpPr>
          <p:nvPr>
            <p:ph type="title"/>
          </p:nvPr>
        </p:nvSpPr>
        <p:spPr/>
        <p:txBody>
          <a:bodyPr/>
          <a:lstStyle/>
          <a:p>
            <a:r>
              <a:rPr lang="en-US" dirty="0"/>
              <a:t>Societal balancing act!</a:t>
            </a:r>
          </a:p>
        </p:txBody>
      </p:sp>
      <p:sp>
        <p:nvSpPr>
          <p:cNvPr id="3" name="Content Placeholder 2">
            <a:extLst>
              <a:ext uri="{FF2B5EF4-FFF2-40B4-BE49-F238E27FC236}">
                <a16:creationId xmlns:a16="http://schemas.microsoft.com/office/drawing/2014/main" id="{D08536D6-2986-4EBB-804B-C8289D21DBFD}"/>
              </a:ext>
            </a:extLst>
          </p:cNvPr>
          <p:cNvSpPr>
            <a:spLocks noGrp="1"/>
          </p:cNvSpPr>
          <p:nvPr>
            <p:ph idx="1"/>
          </p:nvPr>
        </p:nvSpPr>
        <p:spPr/>
        <p:txBody>
          <a:bodyPr/>
          <a:lstStyle/>
          <a:p>
            <a:r>
              <a:rPr lang="en-US" dirty="0"/>
              <a:t>Those of us who will build these systems need to decide what to do!  And worse, we can’t even trust the sensors themselves!</a:t>
            </a:r>
          </a:p>
          <a:p>
            <a:endParaRPr lang="en-US" dirty="0"/>
          </a:p>
          <a:p>
            <a:r>
              <a:rPr lang="en-US" dirty="0"/>
              <a:t>The law is far behind the technology curve.  Don’t expect to find answers in courtrooms for a long time.</a:t>
            </a:r>
          </a:p>
          <a:p>
            <a:endParaRPr lang="en-US" dirty="0"/>
          </a:p>
          <a:p>
            <a:r>
              <a:rPr lang="en-US" dirty="0"/>
              <a:t>Yet because companies ultimately have a revenue and profit motive, if you  focus purely on corporate goals, you might do something evil.</a:t>
            </a:r>
          </a:p>
        </p:txBody>
      </p:sp>
      <p:sp>
        <p:nvSpPr>
          <p:cNvPr id="4" name="Footer Placeholder 3">
            <a:extLst>
              <a:ext uri="{FF2B5EF4-FFF2-40B4-BE49-F238E27FC236}">
                <a16:creationId xmlns:a16="http://schemas.microsoft.com/office/drawing/2014/main" id="{1C99AAD8-32F8-4650-8A13-D94A1AFA394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B7D3FF9-2FE9-44F4-B901-A3BA19E33710}"/>
              </a:ext>
            </a:extLst>
          </p:cNvPr>
          <p:cNvSpPr>
            <a:spLocks noGrp="1"/>
          </p:cNvSpPr>
          <p:nvPr>
            <p:ph type="sldNum" sz="quarter" idx="12"/>
          </p:nvPr>
        </p:nvSpPr>
        <p:spPr/>
        <p:txBody>
          <a:bodyPr/>
          <a:lstStyle/>
          <a:p>
            <a:fld id="{3C974458-8A97-4835-BF79-1FB6D7856C21}" type="slidenum">
              <a:rPr lang="en-US" smtClean="0"/>
              <a:t>48</a:t>
            </a:fld>
            <a:endParaRPr lang="en-US"/>
          </a:p>
        </p:txBody>
      </p:sp>
      <p:pic>
        <p:nvPicPr>
          <p:cNvPr id="6" name="Picture 5">
            <a:extLst>
              <a:ext uri="{FF2B5EF4-FFF2-40B4-BE49-F238E27FC236}">
                <a16:creationId xmlns:a16="http://schemas.microsoft.com/office/drawing/2014/main" id="{3A53B437-7B9D-489F-8FBF-2A20637D2C42}"/>
              </a:ext>
            </a:extLst>
          </p:cNvPr>
          <p:cNvPicPr>
            <a:picLocks noChangeAspect="1"/>
          </p:cNvPicPr>
          <p:nvPr/>
        </p:nvPicPr>
        <p:blipFill>
          <a:blip r:embed="rId3"/>
          <a:stretch>
            <a:fillRect/>
          </a:stretch>
        </p:blipFill>
        <p:spPr>
          <a:xfrm>
            <a:off x="10360633" y="190718"/>
            <a:ext cx="1269018" cy="1772816"/>
          </a:xfrm>
          <a:prstGeom prst="rect">
            <a:avLst/>
          </a:prstGeom>
        </p:spPr>
      </p:pic>
    </p:spTree>
    <p:extLst>
      <p:ext uri="{BB962C8B-B14F-4D97-AF65-F5344CB8AC3E}">
        <p14:creationId xmlns:p14="http://schemas.microsoft.com/office/powerpoint/2010/main" val="4027345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AE4E-C9E3-43ED-A037-4DDF78A5C7C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6BAF6A-79E9-46E7-8C82-AB84C2585D89}"/>
              </a:ext>
            </a:extLst>
          </p:cNvPr>
          <p:cNvSpPr>
            <a:spLocks noGrp="1"/>
          </p:cNvSpPr>
          <p:nvPr>
            <p:ph idx="1"/>
          </p:nvPr>
        </p:nvSpPr>
        <p:spPr>
          <a:xfrm>
            <a:off x="1024127" y="2286000"/>
            <a:ext cx="10930805" cy="4023360"/>
          </a:xfrm>
        </p:spPr>
        <p:txBody>
          <a:bodyPr/>
          <a:lstStyle/>
          <a:p>
            <a:r>
              <a:rPr lang="en-US" dirty="0"/>
              <a:t>Tackling the IoT opportunity will be a huge opportunity, but also a huge investment and an enormous amount of work.</a:t>
            </a:r>
          </a:p>
          <a:p>
            <a:endParaRPr lang="en-US" dirty="0"/>
          </a:p>
          <a:p>
            <a:r>
              <a:rPr lang="en-US" dirty="0"/>
              <a:t>Today’s cloud is incredibly powerful and this existing powerful solution will make a big difference.</a:t>
            </a:r>
          </a:p>
          <a:p>
            <a:endParaRPr lang="en-US" dirty="0"/>
          </a:p>
          <a:p>
            <a:r>
              <a:rPr lang="en-US" dirty="0"/>
              <a:t>But getting from here to there will still require new technology development.</a:t>
            </a:r>
          </a:p>
        </p:txBody>
      </p:sp>
      <p:sp>
        <p:nvSpPr>
          <p:cNvPr id="4" name="Footer Placeholder 3">
            <a:extLst>
              <a:ext uri="{FF2B5EF4-FFF2-40B4-BE49-F238E27FC236}">
                <a16:creationId xmlns:a16="http://schemas.microsoft.com/office/drawing/2014/main" id="{74B9A56A-1E3E-47DA-A924-803013DE74F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32CD4E4-C0EB-4635-9553-7DE70578F549}"/>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33665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66E4-D6C5-47C0-9C81-CDE80299B14A}"/>
              </a:ext>
            </a:extLst>
          </p:cNvPr>
          <p:cNvSpPr>
            <a:spLocks noGrp="1"/>
          </p:cNvSpPr>
          <p:nvPr>
            <p:ph type="title"/>
          </p:nvPr>
        </p:nvSpPr>
        <p:spPr/>
        <p:txBody>
          <a:bodyPr/>
          <a:lstStyle/>
          <a:p>
            <a:r>
              <a:rPr lang="en-US" dirty="0"/>
              <a:t>I</a:t>
            </a:r>
            <a:r>
              <a:rPr lang="en-US" sz="4000" dirty="0"/>
              <a:t>o</a:t>
            </a:r>
            <a:r>
              <a:rPr lang="en-US" dirty="0"/>
              <a:t>T doesn’t need to be obvious!</a:t>
            </a:r>
          </a:p>
        </p:txBody>
      </p:sp>
      <p:sp>
        <p:nvSpPr>
          <p:cNvPr id="7" name="Content Placeholder 6">
            <a:extLst>
              <a:ext uri="{FF2B5EF4-FFF2-40B4-BE49-F238E27FC236}">
                <a16:creationId xmlns:a16="http://schemas.microsoft.com/office/drawing/2014/main" id="{814A931A-6F4B-45B7-B8CA-056977A8012C}"/>
              </a:ext>
            </a:extLst>
          </p:cNvPr>
          <p:cNvSpPr>
            <a:spLocks noGrp="1"/>
          </p:cNvSpPr>
          <p:nvPr>
            <p:ph idx="1"/>
          </p:nvPr>
        </p:nvSpPr>
        <p:spPr>
          <a:xfrm>
            <a:off x="8210938" y="2286000"/>
            <a:ext cx="3600061" cy="4023360"/>
          </a:xfrm>
        </p:spPr>
        <p:txBody>
          <a:bodyPr/>
          <a:lstStyle/>
          <a:p>
            <a:r>
              <a:rPr lang="en-US" dirty="0" err="1"/>
              <a:t>Estel</a:t>
            </a:r>
            <a:r>
              <a:rPr lang="en-US" dirty="0"/>
              <a:t>: Italian design</a:t>
            </a:r>
            <a:br>
              <a:rPr lang="en-US" dirty="0"/>
            </a:br>
            <a:r>
              <a:rPr lang="en-US" dirty="0"/>
              <a:t>firm specializing in</a:t>
            </a:r>
            <a:br>
              <a:rPr lang="en-US" dirty="0"/>
            </a:br>
            <a:r>
              <a:rPr lang="en-US" dirty="0"/>
              <a:t>smart offices</a:t>
            </a:r>
          </a:p>
          <a:p>
            <a:endParaRPr lang="en-US" dirty="0"/>
          </a:p>
          <a:p>
            <a:r>
              <a:rPr lang="en-US" dirty="0"/>
              <a:t>The technology is subtle</a:t>
            </a:r>
            <a:br>
              <a:rPr lang="en-US" dirty="0"/>
            </a:br>
            <a:r>
              <a:rPr lang="en-US" dirty="0"/>
              <a:t>but pervasive.  Dozens</a:t>
            </a:r>
            <a:br>
              <a:rPr lang="en-US" dirty="0"/>
            </a:br>
            <a:r>
              <a:rPr lang="en-US" dirty="0"/>
              <a:t>of smart devices</a:t>
            </a:r>
          </a:p>
        </p:txBody>
      </p:sp>
      <p:sp>
        <p:nvSpPr>
          <p:cNvPr id="4" name="Footer Placeholder 3">
            <a:extLst>
              <a:ext uri="{FF2B5EF4-FFF2-40B4-BE49-F238E27FC236}">
                <a16:creationId xmlns:a16="http://schemas.microsoft.com/office/drawing/2014/main" id="{71BA24FF-42A1-455D-BCCB-307F2143CEF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7E9FCF2-4167-4621-AFCB-74EDDCC4857B}"/>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a:extLst>
              <a:ext uri="{FF2B5EF4-FFF2-40B4-BE49-F238E27FC236}">
                <a16:creationId xmlns:a16="http://schemas.microsoft.com/office/drawing/2014/main" id="{738BA025-29CC-46ED-A3A9-55C00BCF45CA}"/>
              </a:ext>
            </a:extLst>
          </p:cNvPr>
          <p:cNvPicPr>
            <a:picLocks noChangeAspect="1"/>
          </p:cNvPicPr>
          <p:nvPr/>
        </p:nvPicPr>
        <p:blipFill>
          <a:blip r:embed="rId3"/>
          <a:stretch>
            <a:fillRect/>
          </a:stretch>
        </p:blipFill>
        <p:spPr>
          <a:xfrm>
            <a:off x="931186" y="2032007"/>
            <a:ext cx="6863785" cy="4575857"/>
          </a:xfrm>
          <a:prstGeom prst="rect">
            <a:avLst/>
          </a:prstGeom>
        </p:spPr>
      </p:pic>
    </p:spTree>
    <p:extLst>
      <p:ext uri="{BB962C8B-B14F-4D97-AF65-F5344CB8AC3E}">
        <p14:creationId xmlns:p14="http://schemas.microsoft.com/office/powerpoint/2010/main" val="354323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E5C4-08F0-4756-ABB2-515A12074937}"/>
              </a:ext>
            </a:extLst>
          </p:cNvPr>
          <p:cNvSpPr>
            <a:spLocks noGrp="1"/>
          </p:cNvSpPr>
          <p:nvPr>
            <p:ph type="title"/>
          </p:nvPr>
        </p:nvSpPr>
        <p:spPr/>
        <p:txBody>
          <a:bodyPr/>
          <a:lstStyle/>
          <a:p>
            <a:r>
              <a:rPr lang="en-US" dirty="0"/>
              <a:t>… Examples of I</a:t>
            </a:r>
            <a:r>
              <a:rPr lang="en-US" sz="4400" dirty="0"/>
              <a:t>o</a:t>
            </a:r>
            <a:r>
              <a:rPr lang="en-US" dirty="0"/>
              <a:t>T in the office</a:t>
            </a:r>
          </a:p>
        </p:txBody>
      </p:sp>
      <p:sp>
        <p:nvSpPr>
          <p:cNvPr id="3" name="Content Placeholder 2">
            <a:extLst>
              <a:ext uri="{FF2B5EF4-FFF2-40B4-BE49-F238E27FC236}">
                <a16:creationId xmlns:a16="http://schemas.microsoft.com/office/drawing/2014/main" id="{3F4FDB89-019E-4AE8-B082-5CE73AB165BE}"/>
              </a:ext>
            </a:extLst>
          </p:cNvPr>
          <p:cNvSpPr>
            <a:spLocks noGrp="1"/>
          </p:cNvSpPr>
          <p:nvPr>
            <p:ph idx="1"/>
          </p:nvPr>
        </p:nvSpPr>
        <p:spPr/>
        <p:txBody>
          <a:bodyPr/>
          <a:lstStyle/>
          <a:p>
            <a:r>
              <a:rPr lang="en-US" dirty="0"/>
              <a:t>Room occupancy, temperature, humidity sensors and sector control</a:t>
            </a:r>
          </a:p>
          <a:p>
            <a:r>
              <a:rPr lang="en-US" dirty="0"/>
              <a:t>Sensor to detect exterior light, actuator to control lights &amp; window shades</a:t>
            </a:r>
          </a:p>
          <a:p>
            <a:r>
              <a:rPr lang="en-US" dirty="0"/>
              <a:t>Desktop microphone for conferencing</a:t>
            </a:r>
          </a:p>
          <a:p>
            <a:r>
              <a:rPr lang="en-US" dirty="0"/>
              <a:t>Smart copier/scanner with network-enabled functionality</a:t>
            </a:r>
          </a:p>
          <a:p>
            <a:r>
              <a:rPr lang="en-US" dirty="0"/>
              <a:t>The elevator system</a:t>
            </a:r>
          </a:p>
          <a:p>
            <a:r>
              <a:rPr lang="en-US" dirty="0"/>
              <a:t>The expresso machine that automatically orders new coffee packs</a:t>
            </a:r>
          </a:p>
          <a:p>
            <a:r>
              <a:rPr lang="en-US" dirty="0"/>
              <a:t>Door locks that check ID cards</a:t>
            </a:r>
          </a:p>
        </p:txBody>
      </p:sp>
      <p:sp>
        <p:nvSpPr>
          <p:cNvPr id="4" name="Footer Placeholder 3">
            <a:extLst>
              <a:ext uri="{FF2B5EF4-FFF2-40B4-BE49-F238E27FC236}">
                <a16:creationId xmlns:a16="http://schemas.microsoft.com/office/drawing/2014/main" id="{5D2D9C44-0476-45C7-A370-6801424EB7D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697AF4C-CF89-48AA-B8C2-74334F11A6F1}"/>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362130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4597-BB6A-45FA-8851-11B74AC3C684}"/>
              </a:ext>
            </a:extLst>
          </p:cNvPr>
          <p:cNvSpPr>
            <a:spLocks noGrp="1"/>
          </p:cNvSpPr>
          <p:nvPr>
            <p:ph type="title"/>
          </p:nvPr>
        </p:nvSpPr>
        <p:spPr>
          <a:xfrm>
            <a:off x="1024127" y="585216"/>
            <a:ext cx="10998539" cy="1499616"/>
          </a:xfrm>
        </p:spPr>
        <p:txBody>
          <a:bodyPr/>
          <a:lstStyle/>
          <a:p>
            <a:r>
              <a:rPr lang="en-US" dirty="0"/>
              <a:t>… Even the electric power grid is smart</a:t>
            </a:r>
          </a:p>
        </p:txBody>
      </p:sp>
      <p:sp>
        <p:nvSpPr>
          <p:cNvPr id="3" name="Content Placeholder 2">
            <a:extLst>
              <a:ext uri="{FF2B5EF4-FFF2-40B4-BE49-F238E27FC236}">
                <a16:creationId xmlns:a16="http://schemas.microsoft.com/office/drawing/2014/main" id="{0286190D-093D-4402-97C3-A76168D795CB}"/>
              </a:ext>
            </a:extLst>
          </p:cNvPr>
          <p:cNvSpPr>
            <a:spLocks noGrp="1"/>
          </p:cNvSpPr>
          <p:nvPr>
            <p:ph idx="1"/>
          </p:nvPr>
        </p:nvSpPr>
        <p:spPr/>
        <p:txBody>
          <a:bodyPr/>
          <a:lstStyle/>
          <a:p>
            <a:r>
              <a:rPr lang="en-US" dirty="0"/>
              <a:t>Most of the world’s bulk electric power systems are becoming smart</a:t>
            </a:r>
          </a:p>
          <a:p>
            <a:endParaRPr lang="en-US" dirty="0"/>
          </a:p>
          <a:p>
            <a:r>
              <a:rPr lang="en-US" dirty="0"/>
              <a:t>This is IoT on a “grand scale” and covers more than just power: coal/gas delivery, scheduling of power plants, maybe even water delivery, too.</a:t>
            </a:r>
          </a:p>
          <a:p>
            <a:endParaRPr lang="en-US" dirty="0"/>
          </a:p>
          <a:p>
            <a:r>
              <a:rPr lang="en-US" dirty="0"/>
              <a:t>But this means that the power grid will need to keep a close eye on everything using electric power, or generating it.  More IoT!</a:t>
            </a:r>
          </a:p>
        </p:txBody>
      </p:sp>
      <p:sp>
        <p:nvSpPr>
          <p:cNvPr id="4" name="Footer Placeholder 3">
            <a:extLst>
              <a:ext uri="{FF2B5EF4-FFF2-40B4-BE49-F238E27FC236}">
                <a16:creationId xmlns:a16="http://schemas.microsoft.com/office/drawing/2014/main" id="{13C0AF05-5190-42E8-975A-5F2DBAF8277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C0BA5A9-561A-4C3C-8DF9-87A0BB45F091}"/>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61189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FA9B-AE7D-4D5C-921F-D2CFD28456BC}"/>
              </a:ext>
            </a:extLst>
          </p:cNvPr>
          <p:cNvSpPr>
            <a:spLocks noGrp="1"/>
          </p:cNvSpPr>
          <p:nvPr>
            <p:ph type="title"/>
          </p:nvPr>
        </p:nvSpPr>
        <p:spPr/>
        <p:txBody>
          <a:bodyPr/>
          <a:lstStyle/>
          <a:p>
            <a:r>
              <a:rPr lang="en-US" dirty="0"/>
              <a:t>… the list really is endless</a:t>
            </a:r>
          </a:p>
        </p:txBody>
      </p:sp>
      <p:sp>
        <p:nvSpPr>
          <p:cNvPr id="3" name="Content Placeholder 2">
            <a:extLst>
              <a:ext uri="{FF2B5EF4-FFF2-40B4-BE49-F238E27FC236}">
                <a16:creationId xmlns:a16="http://schemas.microsoft.com/office/drawing/2014/main" id="{BF12EE84-5921-47DB-AE64-F1A106ABBF79}"/>
              </a:ext>
            </a:extLst>
          </p:cNvPr>
          <p:cNvSpPr>
            <a:spLocks noGrp="1"/>
          </p:cNvSpPr>
          <p:nvPr>
            <p:ph idx="1"/>
          </p:nvPr>
        </p:nvSpPr>
        <p:spPr/>
        <p:txBody>
          <a:bodyPr>
            <a:normAutofit/>
          </a:bodyPr>
          <a:lstStyle/>
          <a:p>
            <a:r>
              <a:rPr lang="en-US" dirty="0"/>
              <a:t>Smart farm</a:t>
            </a:r>
          </a:p>
          <a:p>
            <a:endParaRPr lang="en-US" dirty="0"/>
          </a:p>
          <a:p>
            <a:r>
              <a:rPr lang="en-US" dirty="0"/>
              <a:t>Smart city</a:t>
            </a:r>
          </a:p>
          <a:p>
            <a:br>
              <a:rPr lang="en-US" dirty="0"/>
            </a:br>
            <a:r>
              <a:rPr lang="en-US" dirty="0"/>
              <a:t>Smart highway</a:t>
            </a:r>
          </a:p>
          <a:p>
            <a:endParaRPr lang="en-US" dirty="0"/>
          </a:p>
          <a:p>
            <a:r>
              <a:rPr lang="en-US" dirty="0"/>
              <a:t>Smart emergency first-response….</a:t>
            </a:r>
          </a:p>
        </p:txBody>
      </p:sp>
      <p:sp>
        <p:nvSpPr>
          <p:cNvPr id="4" name="Footer Placeholder 3">
            <a:extLst>
              <a:ext uri="{FF2B5EF4-FFF2-40B4-BE49-F238E27FC236}">
                <a16:creationId xmlns:a16="http://schemas.microsoft.com/office/drawing/2014/main" id="{C2EF8379-33DA-4939-B359-8B128202B65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59295C7-B975-4EEA-8134-DBDF3CD11C71}"/>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00CE9BD5-FBF7-4405-8098-080BB2698E07}"/>
              </a:ext>
            </a:extLst>
          </p:cNvPr>
          <p:cNvPicPr>
            <a:picLocks noChangeAspect="1"/>
          </p:cNvPicPr>
          <p:nvPr/>
        </p:nvPicPr>
        <p:blipFill>
          <a:blip r:embed="rId3"/>
          <a:stretch>
            <a:fillRect/>
          </a:stretch>
        </p:blipFill>
        <p:spPr>
          <a:xfrm>
            <a:off x="6096000" y="2124656"/>
            <a:ext cx="5391539" cy="3036614"/>
          </a:xfrm>
          <a:prstGeom prst="rect">
            <a:avLst/>
          </a:prstGeom>
        </p:spPr>
      </p:pic>
    </p:spTree>
    <p:extLst>
      <p:ext uri="{BB962C8B-B14F-4D97-AF65-F5344CB8AC3E}">
        <p14:creationId xmlns:p14="http://schemas.microsoft.com/office/powerpoint/2010/main" val="367347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C0DA-64C2-4C01-A4DE-545C70FCD49C}"/>
              </a:ext>
            </a:extLst>
          </p:cNvPr>
          <p:cNvSpPr>
            <a:spLocks noGrp="1"/>
          </p:cNvSpPr>
          <p:nvPr>
            <p:ph type="title"/>
          </p:nvPr>
        </p:nvSpPr>
        <p:spPr/>
        <p:txBody>
          <a:bodyPr/>
          <a:lstStyle/>
          <a:p>
            <a:r>
              <a:rPr lang="en-US" dirty="0"/>
              <a:t>First question: </a:t>
            </a:r>
            <a:r>
              <a:rPr lang="en-US" u="sng" dirty="0"/>
              <a:t>Contextualization</a:t>
            </a:r>
          </a:p>
        </p:txBody>
      </p:sp>
      <p:sp>
        <p:nvSpPr>
          <p:cNvPr id="3" name="Content Placeholder 2">
            <a:extLst>
              <a:ext uri="{FF2B5EF4-FFF2-40B4-BE49-F238E27FC236}">
                <a16:creationId xmlns:a16="http://schemas.microsoft.com/office/drawing/2014/main" id="{1D198803-6707-461B-B7B1-77689D8D0E49}"/>
              </a:ext>
            </a:extLst>
          </p:cNvPr>
          <p:cNvSpPr>
            <a:spLocks noGrp="1"/>
          </p:cNvSpPr>
          <p:nvPr>
            <p:ph idx="1"/>
          </p:nvPr>
        </p:nvSpPr>
        <p:spPr/>
        <p:txBody>
          <a:bodyPr/>
          <a:lstStyle/>
          <a:p>
            <a:r>
              <a:rPr lang="en-US" dirty="0"/>
              <a:t>How do IoT devices know which room they are in?</a:t>
            </a:r>
          </a:p>
          <a:p>
            <a:pPr>
              <a:buFont typeface="Wingdings" panose="05000000000000000000" pitchFamily="2" charset="2"/>
              <a:buChar char="Ø"/>
            </a:pPr>
            <a:r>
              <a:rPr lang="en-US" dirty="0"/>
              <a:t>  Alexa, adjust the shades to block the glare on my display</a:t>
            </a:r>
          </a:p>
          <a:p>
            <a:pPr>
              <a:buFont typeface="Wingdings" panose="05000000000000000000" pitchFamily="2" charset="2"/>
              <a:buChar char="Ø"/>
            </a:pPr>
            <a:r>
              <a:rPr lang="en-US" dirty="0"/>
              <a:t>  Siri, use active noise cancellation to block that street noise</a:t>
            </a:r>
          </a:p>
          <a:p>
            <a:pPr>
              <a:buFont typeface="Wingdings" panose="05000000000000000000" pitchFamily="2" charset="2"/>
              <a:buChar char="Ø"/>
            </a:pPr>
            <a:r>
              <a:rPr lang="en-US" dirty="0"/>
              <a:t>  Cortana, find me a nearby conference room we can book for an hour.</a:t>
            </a:r>
          </a:p>
          <a:p>
            <a:pPr>
              <a:buFont typeface="Wingdings" panose="05000000000000000000" pitchFamily="2" charset="2"/>
              <a:buChar char="Ø"/>
            </a:pPr>
            <a:endParaRPr lang="en-US" dirty="0"/>
          </a:p>
          <a:p>
            <a:pPr marL="0" indent="0">
              <a:buNone/>
            </a:pPr>
            <a:r>
              <a:rPr lang="en-US" dirty="0"/>
              <a:t>… in addition to the IoT devices themselves we will need increasingly detailed “environmental maps” for everything, down to individual rooms!</a:t>
            </a:r>
          </a:p>
        </p:txBody>
      </p:sp>
      <p:sp>
        <p:nvSpPr>
          <p:cNvPr id="4" name="Footer Placeholder 3">
            <a:extLst>
              <a:ext uri="{FF2B5EF4-FFF2-40B4-BE49-F238E27FC236}">
                <a16:creationId xmlns:a16="http://schemas.microsoft.com/office/drawing/2014/main" id="{7770FC33-47C4-43A3-9BDF-EC97701DF0B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492D7F6-790E-4375-BB5A-85717ADF1C0C}"/>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4177354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4087</TotalTime>
  <Words>5024</Words>
  <Application>Microsoft Office PowerPoint</Application>
  <PresentationFormat>Widescreen</PresentationFormat>
  <Paragraphs>490</Paragraphs>
  <Slides>49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Tw Cen MT</vt:lpstr>
      <vt:lpstr>Tw Cen MT Condensed</vt:lpstr>
      <vt:lpstr>Wingdings</vt:lpstr>
      <vt:lpstr>Wingdings 3</vt:lpstr>
      <vt:lpstr>Integral</vt:lpstr>
      <vt:lpstr>Lecture 8: Azure IoT Hub and The Sensor Lifecycle</vt:lpstr>
      <vt:lpstr>The future smart world</vt:lpstr>
      <vt:lpstr>Long-Standing Issue with Sensors</vt:lpstr>
      <vt:lpstr>Iot is everywhere, but poorly managed</vt:lpstr>
      <vt:lpstr>IoT doesn’t need to be obvious!</vt:lpstr>
      <vt:lpstr>… Examples of IoT in the office</vt:lpstr>
      <vt:lpstr>… Even the electric power grid is smart</vt:lpstr>
      <vt:lpstr>… the list really is endless</vt:lpstr>
      <vt:lpstr>First question: Contextualization</vt:lpstr>
      <vt:lpstr>… contextualization is a Cloud computing task we might do in a -service!</vt:lpstr>
      <vt:lpstr>Privacy?</vt:lpstr>
      <vt:lpstr>Who keeps this stuff Secure + Robust?</vt:lpstr>
      <vt:lpstr>Situation today?</vt:lpstr>
      <vt:lpstr>Azure IoT Today: Aiming for a Minimal but adequate launch point.</vt:lpstr>
      <vt:lpstr>Key architectural elements?</vt:lpstr>
      <vt:lpstr>Reminder: Digital Twin Concept</vt:lpstr>
      <vt:lpstr>Azure IoT Hub implements this concept</vt:lpstr>
      <vt:lpstr>Azure IoT hub: Database of sensors.</vt:lpstr>
      <vt:lpstr>This makes it an Active database!</vt:lpstr>
      <vt:lpstr>Device security</vt:lpstr>
      <vt:lpstr>IoT Programming via Templates</vt:lpstr>
      <vt:lpstr>How do “recipes” like this work?</vt:lpstr>
      <vt:lpstr>Every Azure IoT device has a “proxy”</vt:lpstr>
      <vt:lpstr>Proxy programming</vt:lpstr>
      <vt:lpstr>Quality of Service issues</vt:lpstr>
      <vt:lpstr>The quality of the sensor itself is also a serious concern</vt:lpstr>
      <vt:lpstr>Clocks also have limited accuracy</vt:lpstr>
      <vt:lpstr>Deep Dive: How does sensor accuracy impact the way we might use them?</vt:lpstr>
      <vt:lpstr>Deep Dive: How does sensor accuracy impact the way we might use them?</vt:lpstr>
      <vt:lpstr>Deep Dive: How does sensor accuracy impact the way we might use them?</vt:lpstr>
      <vt:lpstr>Deep Dive: How does sensor accuracy impact the way we might use them?</vt:lpstr>
      <vt:lpstr>What can we do in this case?</vt:lpstr>
      <vt:lpstr>Deep Dive: How does sensor accuracy impact the way we might use them?</vt:lpstr>
      <vt:lpstr>Meta: “Rules” for computing with imprecise sensors</vt:lpstr>
      <vt:lpstr>“Might” versus “Definitely”</vt:lpstr>
      <vt:lpstr>Temporal accuracy concerns</vt:lpstr>
      <vt:lpstr>Example</vt:lpstr>
      <vt:lpstr>This actually has happened!</vt:lpstr>
      <vt:lpstr>Many IoT applications need awareness of temporal and measurement limitations!</vt:lpstr>
      <vt:lpstr>More puzzles: “Information flow”</vt:lpstr>
      <vt:lpstr>Privacy</vt:lpstr>
      <vt:lpstr>Security</vt:lpstr>
      <vt:lpstr>Fault-Tolerance</vt:lpstr>
      <vt:lpstr>Example: Landlord’s Management tool</vt:lpstr>
      <vt:lpstr>Avoiding harm to a building</vt:lpstr>
      <vt:lpstr>Similar issues</vt:lpstr>
      <vt:lpstr>IoT Can Help!</vt:lpstr>
      <vt:lpstr>Societal balancing act!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199</cp:revision>
  <dcterms:created xsi:type="dcterms:W3CDTF">2017-12-19T18:11:25Z</dcterms:created>
  <dcterms:modified xsi:type="dcterms:W3CDTF">2022-09-19T01:45:15Z</dcterms:modified>
</cp:coreProperties>
</file>