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82" r:id="rId3"/>
    <p:sldId id="419" r:id="rId4"/>
    <p:sldId id="797" r:id="rId5"/>
    <p:sldId id="420" r:id="rId6"/>
    <p:sldId id="421" r:id="rId7"/>
    <p:sldId id="784" r:id="rId8"/>
    <p:sldId id="425" r:id="rId9"/>
    <p:sldId id="261" r:id="rId10"/>
    <p:sldId id="798" r:id="rId11"/>
    <p:sldId id="799" r:id="rId12"/>
    <p:sldId id="806" r:id="rId13"/>
    <p:sldId id="300" r:id="rId14"/>
    <p:sldId id="800" r:id="rId15"/>
    <p:sldId id="807" r:id="rId16"/>
    <p:sldId id="801" r:id="rId17"/>
    <p:sldId id="297" r:id="rId18"/>
    <p:sldId id="822" r:id="rId19"/>
    <p:sldId id="823" r:id="rId20"/>
    <p:sldId id="802" r:id="rId21"/>
    <p:sldId id="803" r:id="rId22"/>
    <p:sldId id="804" r:id="rId23"/>
    <p:sldId id="785" r:id="rId24"/>
    <p:sldId id="796" r:id="rId25"/>
    <p:sldId id="427" r:id="rId26"/>
    <p:sldId id="288" r:id="rId27"/>
    <p:sldId id="808" r:id="rId28"/>
    <p:sldId id="809" r:id="rId29"/>
    <p:sldId id="820" r:id="rId30"/>
    <p:sldId id="810" r:id="rId31"/>
    <p:sldId id="428" r:id="rId32"/>
    <p:sldId id="387" r:id="rId33"/>
    <p:sldId id="429" r:id="rId34"/>
    <p:sldId id="568" r:id="rId35"/>
    <p:sldId id="533" r:id="rId36"/>
    <p:sldId id="534" r:id="rId37"/>
    <p:sldId id="535" r:id="rId38"/>
    <p:sldId id="536" r:id="rId39"/>
    <p:sldId id="538" r:id="rId40"/>
    <p:sldId id="537" r:id="rId41"/>
    <p:sldId id="660" r:id="rId42"/>
    <p:sldId id="664" r:id="rId43"/>
    <p:sldId id="665" r:id="rId44"/>
    <p:sldId id="821" r:id="rId45"/>
    <p:sldId id="780" r:id="rId46"/>
    <p:sldId id="776" r:id="rId47"/>
    <p:sldId id="812" r:id="rId48"/>
    <p:sldId id="424" r:id="rId49"/>
    <p:sldId id="782" r:id="rId50"/>
    <p:sldId id="813" r:id="rId51"/>
    <p:sldId id="786" r:id="rId52"/>
    <p:sldId id="795" r:id="rId53"/>
    <p:sldId id="791" r:id="rId54"/>
    <p:sldId id="814" r:id="rId55"/>
    <p:sldId id="815" r:id="rId56"/>
    <p:sldId id="816" r:id="rId57"/>
    <p:sldId id="326" r:id="rId58"/>
    <p:sldId id="818" r:id="rId59"/>
    <p:sldId id="817" r:id="rId60"/>
    <p:sldId id="819" r:id="rId61"/>
    <p:sldId id="77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82"/>
            <p14:sldId id="419"/>
            <p14:sldId id="797"/>
            <p14:sldId id="420"/>
            <p14:sldId id="421"/>
            <p14:sldId id="784"/>
            <p14:sldId id="425"/>
            <p14:sldId id="261"/>
            <p14:sldId id="798"/>
            <p14:sldId id="799"/>
            <p14:sldId id="806"/>
            <p14:sldId id="300"/>
            <p14:sldId id="800"/>
            <p14:sldId id="807"/>
            <p14:sldId id="801"/>
            <p14:sldId id="297"/>
            <p14:sldId id="822"/>
            <p14:sldId id="823"/>
            <p14:sldId id="802"/>
            <p14:sldId id="803"/>
            <p14:sldId id="804"/>
            <p14:sldId id="785"/>
            <p14:sldId id="796"/>
            <p14:sldId id="427"/>
            <p14:sldId id="288"/>
            <p14:sldId id="808"/>
            <p14:sldId id="809"/>
            <p14:sldId id="820"/>
            <p14:sldId id="810"/>
            <p14:sldId id="428"/>
            <p14:sldId id="387"/>
            <p14:sldId id="429"/>
            <p14:sldId id="568"/>
            <p14:sldId id="533"/>
            <p14:sldId id="534"/>
            <p14:sldId id="535"/>
            <p14:sldId id="536"/>
            <p14:sldId id="538"/>
            <p14:sldId id="537"/>
            <p14:sldId id="660"/>
            <p14:sldId id="664"/>
            <p14:sldId id="665"/>
            <p14:sldId id="821"/>
            <p14:sldId id="780"/>
            <p14:sldId id="776"/>
            <p14:sldId id="812"/>
            <p14:sldId id="424"/>
            <p14:sldId id="782"/>
            <p14:sldId id="813"/>
            <p14:sldId id="786"/>
            <p14:sldId id="795"/>
            <p14:sldId id="791"/>
            <p14:sldId id="814"/>
            <p14:sldId id="815"/>
            <p14:sldId id="816"/>
            <p14:sldId id="326"/>
            <p14:sldId id="818"/>
            <p14:sldId id="817"/>
            <p14:sldId id="819"/>
            <p14:sldId id="7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D8F3"/>
    <a:srgbClr val="FFFF9B"/>
    <a:srgbClr val="92D050"/>
    <a:srgbClr val="FFFFFF"/>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64" y="8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23409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look at building a new </a:t>
            </a:r>
            <a:r>
              <a:rPr lang="en-US" dirty="0">
                <a:sym typeface="Symbol" panose="05050102010706020507" pitchFamily="18" charset="2"/>
              </a:rPr>
              <a:t>-service using Derecho as a tool to simplify some of the really hard steps.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1724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9</a:t>
            </a:fld>
            <a:endParaRPr lang="en-US"/>
          </a:p>
        </p:txBody>
      </p:sp>
    </p:spTree>
    <p:extLst>
      <p:ext uri="{BB962C8B-B14F-4D97-AF65-F5344CB8AC3E}">
        <p14:creationId xmlns:p14="http://schemas.microsoft.com/office/powerpoint/2010/main" val="299463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537C8-DB27-4D5E-AD4F-46C55D1754E3}" type="slidenum">
              <a:rPr lang="he-IL"/>
              <a:pPr/>
              <a:t>24</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921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E0ED5-4E14-42B1-A9C7-B46229127103}" type="slidenum">
              <a:rPr lang="he-IL"/>
              <a:pPr/>
              <a:t>26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281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Derecho currently covers most but not all aspects of launching and registering a new </a:t>
            </a:r>
            <a:r>
              <a:rPr lang="en-US" dirty="0">
                <a:sym typeface="Symbol" panose="05050102010706020507" pitchFamily="18" charset="2"/>
              </a:rPr>
              <a:t>-service on Azure or AWS.  The missing elements relate to the way that you actually tell Azure or AWS to install the thing: right now this must be done by hand-editing a JSON file.  Someone needs to write code to auto-generate the JSON file.  Not hard, very valuable, but we need someone to just do it.  </a:t>
            </a:r>
          </a:p>
          <a:p>
            <a:br>
              <a:rPr lang="en-US" dirty="0">
                <a:sym typeface="Symbol" panose="05050102010706020507" pitchFamily="18" charset="2"/>
              </a:rPr>
            </a:br>
            <a:r>
              <a:rPr lang="en-US" dirty="0">
                <a:sym typeface="Symbol" panose="05050102010706020507" pitchFamily="18" charset="2"/>
              </a:rPr>
              <a:t>You also have to build a Derecho “configuration” file.  Same comment: this is done by hand right now, and perhaps could be auto-generated someday in the future.  But the file is easy to edit and understand.</a:t>
            </a:r>
          </a:p>
          <a:p>
            <a:endParaRPr lang="en-US" dirty="0">
              <a:sym typeface="Symbol" panose="05050102010706020507" pitchFamily="18" charset="2"/>
            </a:endParaRPr>
          </a:p>
          <a:p>
            <a:r>
              <a:rPr lang="en-US" dirty="0">
                <a:sym typeface="Symbol" panose="05050102010706020507" pitchFamily="18" charset="2"/>
              </a:rPr>
              <a:t>Then there is a question of running the Azure or AWS command that causes this JSON file to get read by the cloud manager layer.  Reading it will trigger creation of the -service (Azure will automatically launch the N program instances, and the rest is automated by Derecho).</a:t>
            </a:r>
          </a:p>
          <a:p>
            <a:endParaRPr lang="en-US" dirty="0">
              <a:sym typeface="Symbol" panose="05050102010706020507" pitchFamily="18" charset="2"/>
            </a:endParaRPr>
          </a:p>
          <a:p>
            <a:r>
              <a:rPr lang="en-US" dirty="0">
                <a:sym typeface="Symbol" panose="05050102010706020507" pitchFamily="18" charset="2"/>
              </a:rPr>
              <a:t>And once all of this is done, you would create ANOTHER such file, in JSON, to tell the Azure </a:t>
            </a:r>
            <a:r>
              <a:rPr lang="en-US" dirty="0" err="1">
                <a:sym typeface="Symbol" panose="05050102010706020507" pitchFamily="18" charset="2"/>
              </a:rPr>
              <a:t>IoT</a:t>
            </a:r>
            <a:r>
              <a:rPr lang="en-US" dirty="0">
                <a:sym typeface="Symbol" panose="05050102010706020507" pitchFamily="18" charset="2"/>
              </a:rPr>
              <a:t> Hub (or its AWS cousin) to run your event-triggered functions and to “bind” them to the new -service.  By doing so, the event-triggered function gets permission to issue requests to the -service using RESTful RPC.  Whew!</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77168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52055-0679-4F11-9844-B02E09680E7A}" type="slidenum">
              <a:rPr lang="en-US" smtClean="0"/>
              <a:pPr/>
              <a:t>48</a:t>
            </a:fld>
            <a:endParaRPr lang="en-US"/>
          </a:p>
        </p:txBody>
      </p:sp>
    </p:spTree>
    <p:extLst>
      <p:ext uri="{BB962C8B-B14F-4D97-AF65-F5344CB8AC3E}">
        <p14:creationId xmlns:p14="http://schemas.microsoft.com/office/powerpoint/2010/main" val="26970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EA6F2B8-0860-4545-9149-EAC5B24BCC15}" type="datetime1">
              <a:rPr lang="en-US" smtClean="0"/>
              <a:t>10/6/2022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F977B8-4DE2-4FA8-B46C-21D8A2BC41A3}" type="datetime1">
              <a:rPr lang="en-US" smtClean="0"/>
              <a:t>10/6/2022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66B3F-8161-4602-9810-441BC08C83FB}" type="datetime1">
              <a:rPr lang="en-US" smtClean="0"/>
              <a:t>10/6/2022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F5C7CC-399F-4A4A-9882-231AE1D97DAC}" type="datetime1">
              <a:rPr lang="en-US" smtClean="0"/>
              <a:t>10/6/2022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6D64E2-A5B8-430C-8E90-4D532EFC21FE}" type="datetime1">
              <a:rPr lang="en-US" smtClean="0"/>
              <a:t>10/6/2022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8B0B41-490F-4258-AA2A-429C0E8CD597}" type="datetime1">
              <a:rPr lang="en-US" smtClean="0"/>
              <a:t>10/6/2022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1C1C32-E60F-420C-B402-8300A4C519A5}" type="datetime1">
              <a:rPr lang="en-US" smtClean="0"/>
              <a:t>10/6/2022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54BCBF8-5D1F-4813-9824-C9B2748CBAF0}" type="datetime1">
              <a:rPr lang="en-US" smtClean="0"/>
              <a:t>10/6/2022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E24E8-F0DF-4F47-941E-797CFA6D4AB2}" type="datetime1">
              <a:rPr lang="en-US" smtClean="0"/>
              <a:t>10/6/2022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BF626A-2A46-4110-BFCD-544B8529A07E}" type="datetime1">
              <a:rPr lang="en-US" smtClean="0"/>
              <a:t>10/6/2022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020BA6-6827-42FA-9655-F0E0D4B037D8}" type="datetime1">
              <a:rPr lang="en-US" smtClean="0"/>
              <a:t>10/6/2022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E6E4D2-4B2F-4343-B814-1E8D4D47D9B8}" type="datetime1">
              <a:rPr lang="en-US" smtClean="0"/>
              <a:t>10/6/2022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Autofit/>
          </a:bodyPr>
          <a:lstStyle/>
          <a:p>
            <a:r>
              <a:rPr lang="en-US" sz="4000" dirty="0"/>
              <a:t>CS5412 / Lecture 8</a:t>
            </a:r>
            <a:br>
              <a:rPr lang="en-US" sz="4000" dirty="0"/>
            </a:br>
            <a:r>
              <a:rPr lang="en-US" sz="4000" dirty="0"/>
              <a:t>Replication and Consistency (Part II</a:t>
            </a:r>
            <a:r>
              <a:rPr lang="en-US" sz="4000"/>
              <a:t>: Practical Options)</a:t>
            </a:r>
            <a:endParaRPr lang="en-US" sz="4000" dirty="0"/>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a:t>Fall, </a:t>
            </a:r>
            <a:r>
              <a:rPr lang="en-US" dirty="0"/>
              <a:t>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6C7E-C1B8-E446-6D44-A6791327D554}"/>
              </a:ext>
            </a:extLst>
          </p:cNvPr>
          <p:cNvSpPr>
            <a:spLocks noGrp="1"/>
          </p:cNvSpPr>
          <p:nvPr>
            <p:ph type="title"/>
          </p:nvPr>
        </p:nvSpPr>
        <p:spPr/>
        <p:txBody>
          <a:bodyPr/>
          <a:lstStyle/>
          <a:p>
            <a:r>
              <a:rPr lang="en-US" dirty="0"/>
              <a:t>Assume </a:t>
            </a:r>
            <a:r>
              <a:rPr lang="en-US" u="sng" dirty="0"/>
              <a:t>N</a:t>
            </a:r>
            <a:r>
              <a:rPr lang="en-US" dirty="0"/>
              <a:t> members, </a:t>
            </a:r>
            <a:r>
              <a:rPr lang="en-US" u="sng" dirty="0"/>
              <a:t>F</a:t>
            </a:r>
            <a:r>
              <a:rPr lang="en-US" dirty="0"/>
              <a:t> potential failures</a:t>
            </a:r>
          </a:p>
        </p:txBody>
      </p:sp>
      <p:sp>
        <p:nvSpPr>
          <p:cNvPr id="3" name="Content Placeholder 2">
            <a:extLst>
              <a:ext uri="{FF2B5EF4-FFF2-40B4-BE49-F238E27FC236}">
                <a16:creationId xmlns:a16="http://schemas.microsoft.com/office/drawing/2014/main" id="{D80DFCF1-B469-A092-C7B1-EEBF9B112A5E}"/>
              </a:ext>
            </a:extLst>
          </p:cNvPr>
          <p:cNvSpPr>
            <a:spLocks noGrp="1"/>
          </p:cNvSpPr>
          <p:nvPr>
            <p:ph idx="1"/>
          </p:nvPr>
        </p:nvSpPr>
        <p:spPr/>
        <p:txBody>
          <a:bodyPr>
            <a:normAutofit fontScale="92500" lnSpcReduction="10000"/>
          </a:bodyPr>
          <a:lstStyle/>
          <a:p>
            <a:r>
              <a:rPr lang="en-US" dirty="0"/>
              <a:t>We want to be sure that any two write quorums overlap:</a:t>
            </a:r>
          </a:p>
          <a:p>
            <a:pPr>
              <a:buFont typeface="Wingdings" panose="05000000000000000000" pitchFamily="2" charset="2"/>
              <a:buChar char="Ø"/>
            </a:pPr>
            <a:r>
              <a:rPr lang="en-US" dirty="0"/>
              <a:t>  QW+QW &gt; N</a:t>
            </a:r>
          </a:p>
          <a:p>
            <a:pPr marL="0" indent="0">
              <a:buNone/>
            </a:pPr>
            <a:endParaRPr lang="en-US" dirty="0"/>
          </a:p>
          <a:p>
            <a:pPr marL="0" indent="0">
              <a:buNone/>
            </a:pPr>
            <a:r>
              <a:rPr lang="en-US" dirty="0"/>
              <a:t>We also want any read to “see” all the prior committed writes</a:t>
            </a:r>
          </a:p>
          <a:p>
            <a:pPr>
              <a:buFont typeface="Wingdings" panose="05000000000000000000" pitchFamily="2" charset="2"/>
              <a:buChar char="Ø"/>
            </a:pPr>
            <a:r>
              <a:rPr lang="en-US" dirty="0"/>
              <a:t>  QW+QR &gt; N</a:t>
            </a:r>
          </a:p>
          <a:p>
            <a:pPr marL="0" indent="0">
              <a:buNone/>
            </a:pPr>
            <a:endParaRPr lang="en-US" dirty="0"/>
          </a:p>
          <a:p>
            <a:pPr marL="0" indent="0">
              <a:buNone/>
            </a:pPr>
            <a:r>
              <a:rPr lang="en-US" dirty="0"/>
              <a:t>For fault-tolerance, we need QW </a:t>
            </a:r>
            <a:r>
              <a:rPr lang="en-US" dirty="0">
                <a:sym typeface="Symbol" panose="05050102010706020507" pitchFamily="18" charset="2"/>
              </a:rPr>
              <a:t> N-F and QR  N-F.  </a:t>
            </a:r>
          </a:p>
          <a:p>
            <a:pPr marL="0" indent="0">
              <a:buNone/>
            </a:pPr>
            <a:r>
              <a:rPr lang="en-US" dirty="0">
                <a:sym typeface="Symbol" panose="05050102010706020507" pitchFamily="18" charset="2"/>
              </a:rPr>
              <a:t>For maximum speed, QR should be as small as possible</a:t>
            </a:r>
            <a:endParaRPr lang="en-US" dirty="0"/>
          </a:p>
        </p:txBody>
      </p:sp>
      <p:sp>
        <p:nvSpPr>
          <p:cNvPr id="4" name="Footer Placeholder 3">
            <a:extLst>
              <a:ext uri="{FF2B5EF4-FFF2-40B4-BE49-F238E27FC236}">
                <a16:creationId xmlns:a16="http://schemas.microsoft.com/office/drawing/2014/main" id="{63C9DD3E-3DA3-D34C-0A99-D6E95A6A9E5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788A7FC-F0C0-28DF-D3D9-8F2183373B9F}"/>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76154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682D-56DD-3BBF-1FE4-3ED0EE1C553E}"/>
              </a:ext>
            </a:extLst>
          </p:cNvPr>
          <p:cNvSpPr>
            <a:spLocks noGrp="1"/>
          </p:cNvSpPr>
          <p:nvPr>
            <p:ph type="title"/>
          </p:nvPr>
        </p:nvSpPr>
        <p:spPr/>
        <p:txBody>
          <a:bodyPr/>
          <a:lstStyle/>
          <a:p>
            <a:r>
              <a:rPr lang="en-US" dirty="0"/>
              <a:t>Example with 5 servers</a:t>
            </a:r>
          </a:p>
        </p:txBody>
      </p:sp>
      <p:sp>
        <p:nvSpPr>
          <p:cNvPr id="3" name="Content Placeholder 2">
            <a:extLst>
              <a:ext uri="{FF2B5EF4-FFF2-40B4-BE49-F238E27FC236}">
                <a16:creationId xmlns:a16="http://schemas.microsoft.com/office/drawing/2014/main" id="{02F11FED-1521-2C85-4478-1A997996E910}"/>
              </a:ext>
            </a:extLst>
          </p:cNvPr>
          <p:cNvSpPr>
            <a:spLocks noGrp="1"/>
          </p:cNvSpPr>
          <p:nvPr>
            <p:ph idx="1"/>
          </p:nvPr>
        </p:nvSpPr>
        <p:spPr/>
        <p:txBody>
          <a:bodyPr>
            <a:normAutofit/>
          </a:bodyPr>
          <a:lstStyle/>
          <a:p>
            <a:r>
              <a:rPr lang="en-US" dirty="0"/>
              <a:t>N = 5</a:t>
            </a:r>
          </a:p>
          <a:p>
            <a:r>
              <a:rPr lang="en-US" dirty="0"/>
              <a:t>Suppose F = 1: We want to tolerate 1 failure</a:t>
            </a:r>
          </a:p>
          <a:p>
            <a:pPr>
              <a:buFont typeface="Wingdings" panose="05000000000000000000" pitchFamily="2" charset="2"/>
              <a:buChar char="Ø"/>
            </a:pPr>
            <a:r>
              <a:rPr lang="en-US" dirty="0"/>
              <a:t>  QW must be 3 or 4.   </a:t>
            </a:r>
          </a:p>
          <a:p>
            <a:pPr>
              <a:buFont typeface="Wingdings" panose="05000000000000000000" pitchFamily="2" charset="2"/>
              <a:buChar char="Ø"/>
            </a:pPr>
            <a:r>
              <a:rPr lang="en-US" dirty="0"/>
              <a:t>  QR would be 3 if QW=3, and 2 if QW=4.  </a:t>
            </a:r>
          </a:p>
          <a:p>
            <a:pPr marL="0" indent="0">
              <a:buNone/>
            </a:pPr>
            <a:r>
              <a:rPr lang="en-US" dirty="0"/>
              <a:t>     … cloud systems normally are read-intensive, so QR=2, QW=4 is best</a:t>
            </a:r>
          </a:p>
          <a:p>
            <a:pPr marL="0" indent="0">
              <a:buNone/>
            </a:pPr>
            <a:endParaRPr lang="en-US" dirty="0"/>
          </a:p>
        </p:txBody>
      </p:sp>
      <p:sp>
        <p:nvSpPr>
          <p:cNvPr id="4" name="Footer Placeholder 3">
            <a:extLst>
              <a:ext uri="{FF2B5EF4-FFF2-40B4-BE49-F238E27FC236}">
                <a16:creationId xmlns:a16="http://schemas.microsoft.com/office/drawing/2014/main" id="{59E916F8-B97B-423E-3DD3-2AE8EA2464F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DA28FE7-4C59-46CE-B9C4-527BA9CC7120}"/>
              </a:ext>
            </a:extLst>
          </p:cNvPr>
          <p:cNvSpPr>
            <a:spLocks noGrp="1"/>
          </p:cNvSpPr>
          <p:nvPr>
            <p:ph type="sldNum" sz="quarter" idx="12"/>
          </p:nvPr>
        </p:nvSpPr>
        <p:spPr/>
        <p:txBody>
          <a:bodyPr/>
          <a:lstStyle/>
          <a:p>
            <a:fld id="{3C974458-8A97-4835-BF79-1FB6D7856C21}" type="slidenum">
              <a:rPr lang="en-US" smtClean="0"/>
              <a:t>11</a:t>
            </a:fld>
            <a:endParaRPr lang="en-US"/>
          </a:p>
        </p:txBody>
      </p:sp>
      <p:sp>
        <p:nvSpPr>
          <p:cNvPr id="6" name="Oval 5">
            <a:extLst>
              <a:ext uri="{FF2B5EF4-FFF2-40B4-BE49-F238E27FC236}">
                <a16:creationId xmlns:a16="http://schemas.microsoft.com/office/drawing/2014/main" id="{B7ED5B99-84A3-634A-E8CC-995ED24B2FA0}"/>
              </a:ext>
            </a:extLst>
          </p:cNvPr>
          <p:cNvSpPr/>
          <p:nvPr/>
        </p:nvSpPr>
        <p:spPr>
          <a:xfrm>
            <a:off x="9339943" y="2286000"/>
            <a:ext cx="2471057" cy="373224"/>
          </a:xfrm>
          <a:prstGeom prst="ellipse">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C55937-AC4C-B78F-C0C8-A13075226276}"/>
              </a:ext>
            </a:extLst>
          </p:cNvPr>
          <p:cNvSpPr/>
          <p:nvPr/>
        </p:nvSpPr>
        <p:spPr>
          <a:xfrm>
            <a:off x="9786796" y="2360351"/>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2FFBE23-464F-8A90-FBA2-CA2B66981D69}"/>
              </a:ext>
            </a:extLst>
          </p:cNvPr>
          <p:cNvSpPr/>
          <p:nvPr/>
        </p:nvSpPr>
        <p:spPr>
          <a:xfrm>
            <a:off x="10129319" y="2360351"/>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407F26-8DBF-29C6-9057-0F016749B1CD}"/>
              </a:ext>
            </a:extLst>
          </p:cNvPr>
          <p:cNvSpPr/>
          <p:nvPr/>
        </p:nvSpPr>
        <p:spPr>
          <a:xfrm>
            <a:off x="10468662" y="2360351"/>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7A4AE-73E0-4A20-1EC7-D426B927E2FF}"/>
              </a:ext>
            </a:extLst>
          </p:cNvPr>
          <p:cNvSpPr/>
          <p:nvPr/>
        </p:nvSpPr>
        <p:spPr>
          <a:xfrm>
            <a:off x="10811185" y="2360351"/>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CB85EC1-0082-E297-FDF3-D19BA3D13934}"/>
              </a:ext>
            </a:extLst>
          </p:cNvPr>
          <p:cNvSpPr/>
          <p:nvPr/>
        </p:nvSpPr>
        <p:spPr>
          <a:xfrm>
            <a:off x="11134043" y="2360351"/>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6D4D53-84ED-5BA0-C0F8-0B94E396301A}"/>
              </a:ext>
            </a:extLst>
          </p:cNvPr>
          <p:cNvSpPr/>
          <p:nvPr/>
        </p:nvSpPr>
        <p:spPr>
          <a:xfrm>
            <a:off x="9687208" y="2161918"/>
            <a:ext cx="1057183" cy="6265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E8DEB8-3617-CDC0-DC45-2DA600F601D5}"/>
              </a:ext>
            </a:extLst>
          </p:cNvPr>
          <p:cNvSpPr txBox="1"/>
          <p:nvPr/>
        </p:nvSpPr>
        <p:spPr>
          <a:xfrm>
            <a:off x="10647209" y="1792586"/>
            <a:ext cx="1419171" cy="369332"/>
          </a:xfrm>
          <a:prstGeom prst="rect">
            <a:avLst/>
          </a:prstGeom>
          <a:noFill/>
        </p:spPr>
        <p:txBody>
          <a:bodyPr wrap="none" rtlCol="0">
            <a:spAutoFit/>
          </a:bodyPr>
          <a:lstStyle/>
          <a:p>
            <a:r>
              <a:rPr lang="en-US" dirty="0"/>
              <a:t>N=5, QW=3</a:t>
            </a:r>
          </a:p>
        </p:txBody>
      </p:sp>
      <p:sp>
        <p:nvSpPr>
          <p:cNvPr id="14" name="Oval 13">
            <a:extLst>
              <a:ext uri="{FF2B5EF4-FFF2-40B4-BE49-F238E27FC236}">
                <a16:creationId xmlns:a16="http://schemas.microsoft.com/office/drawing/2014/main" id="{0E209E73-CD31-E163-B694-D607B42CD1E1}"/>
              </a:ext>
            </a:extLst>
          </p:cNvPr>
          <p:cNvSpPr/>
          <p:nvPr/>
        </p:nvSpPr>
        <p:spPr>
          <a:xfrm>
            <a:off x="10399500" y="2161918"/>
            <a:ext cx="1057183" cy="6265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5AB2D5E-7F47-05E8-2720-D8951D8E6941}"/>
              </a:ext>
            </a:extLst>
          </p:cNvPr>
          <p:cNvSpPr/>
          <p:nvPr/>
        </p:nvSpPr>
        <p:spPr>
          <a:xfrm>
            <a:off x="10056977" y="2141144"/>
            <a:ext cx="1057183" cy="6265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D64668-1071-2165-5E61-555B83EE453B}"/>
              </a:ext>
            </a:extLst>
          </p:cNvPr>
          <p:cNvSpPr/>
          <p:nvPr/>
        </p:nvSpPr>
        <p:spPr>
          <a:xfrm>
            <a:off x="9411680" y="3565192"/>
            <a:ext cx="2471057" cy="373224"/>
          </a:xfrm>
          <a:prstGeom prst="ellipse">
            <a:avLst/>
          </a:prstGeom>
          <a:solidFill>
            <a:srgbClr val="FF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6F84F11-0CC2-2D3D-BD6B-B7AB15B65B80}"/>
              </a:ext>
            </a:extLst>
          </p:cNvPr>
          <p:cNvSpPr/>
          <p:nvPr/>
        </p:nvSpPr>
        <p:spPr>
          <a:xfrm>
            <a:off x="9858533" y="3639543"/>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4A4A85A-447A-F229-8799-8DB7897D994F}"/>
              </a:ext>
            </a:extLst>
          </p:cNvPr>
          <p:cNvSpPr/>
          <p:nvPr/>
        </p:nvSpPr>
        <p:spPr>
          <a:xfrm>
            <a:off x="10201056" y="3639543"/>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41D316-4B63-EE53-0CC0-495313823901}"/>
              </a:ext>
            </a:extLst>
          </p:cNvPr>
          <p:cNvSpPr/>
          <p:nvPr/>
        </p:nvSpPr>
        <p:spPr>
          <a:xfrm>
            <a:off x="10540399" y="3639543"/>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4ACB67-C6CC-BB6B-F40D-961360B8A351}"/>
              </a:ext>
            </a:extLst>
          </p:cNvPr>
          <p:cNvSpPr/>
          <p:nvPr/>
        </p:nvSpPr>
        <p:spPr>
          <a:xfrm>
            <a:off x="10882922" y="3639543"/>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A8542D-156D-1AD4-1F99-7794A981087F}"/>
              </a:ext>
            </a:extLst>
          </p:cNvPr>
          <p:cNvSpPr/>
          <p:nvPr/>
        </p:nvSpPr>
        <p:spPr>
          <a:xfrm>
            <a:off x="11205780" y="3639543"/>
            <a:ext cx="190123" cy="210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76AD28-B83B-4AE5-2104-B6885A55378B}"/>
              </a:ext>
            </a:extLst>
          </p:cNvPr>
          <p:cNvSpPr/>
          <p:nvPr/>
        </p:nvSpPr>
        <p:spPr>
          <a:xfrm>
            <a:off x="9758945" y="3441110"/>
            <a:ext cx="1408927" cy="6265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A64854A-19E1-05C6-68AD-4587B723996E}"/>
              </a:ext>
            </a:extLst>
          </p:cNvPr>
          <p:cNvSpPr txBox="1"/>
          <p:nvPr/>
        </p:nvSpPr>
        <p:spPr>
          <a:xfrm>
            <a:off x="10718946" y="3071778"/>
            <a:ext cx="1419171" cy="369332"/>
          </a:xfrm>
          <a:prstGeom prst="rect">
            <a:avLst/>
          </a:prstGeom>
          <a:noFill/>
        </p:spPr>
        <p:txBody>
          <a:bodyPr wrap="none" rtlCol="0">
            <a:spAutoFit/>
          </a:bodyPr>
          <a:lstStyle/>
          <a:p>
            <a:r>
              <a:rPr lang="en-US" dirty="0"/>
              <a:t>N=5, QW=4</a:t>
            </a:r>
          </a:p>
        </p:txBody>
      </p:sp>
      <p:sp>
        <p:nvSpPr>
          <p:cNvPr id="24" name="Oval 23">
            <a:extLst>
              <a:ext uri="{FF2B5EF4-FFF2-40B4-BE49-F238E27FC236}">
                <a16:creationId xmlns:a16="http://schemas.microsoft.com/office/drawing/2014/main" id="{57F09409-EA22-ABA5-8FC7-780325CCE799}"/>
              </a:ext>
            </a:extLst>
          </p:cNvPr>
          <p:cNvSpPr/>
          <p:nvPr/>
        </p:nvSpPr>
        <p:spPr>
          <a:xfrm>
            <a:off x="10744391" y="3441110"/>
            <a:ext cx="784029" cy="62654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BDD41EC-F743-D322-F6C1-0A631FD6F258}"/>
              </a:ext>
            </a:extLst>
          </p:cNvPr>
          <p:cNvSpPr txBox="1"/>
          <p:nvPr/>
        </p:nvSpPr>
        <p:spPr>
          <a:xfrm>
            <a:off x="10830047" y="4055923"/>
            <a:ext cx="1053494" cy="369332"/>
          </a:xfrm>
          <a:prstGeom prst="rect">
            <a:avLst/>
          </a:prstGeom>
          <a:noFill/>
        </p:spPr>
        <p:txBody>
          <a:bodyPr wrap="none" rtlCol="0">
            <a:spAutoFit/>
          </a:bodyPr>
          <a:lstStyle/>
          <a:p>
            <a:r>
              <a:rPr lang="en-US" dirty="0"/>
              <a:t>… QR=2</a:t>
            </a:r>
          </a:p>
        </p:txBody>
      </p:sp>
    </p:spTree>
    <p:extLst>
      <p:ext uri="{BB962C8B-B14F-4D97-AF65-F5344CB8AC3E}">
        <p14:creationId xmlns:p14="http://schemas.microsoft.com/office/powerpoint/2010/main" val="124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16CC-FF24-F04F-0938-AFD2DFDAD499}"/>
              </a:ext>
            </a:extLst>
          </p:cNvPr>
          <p:cNvSpPr>
            <a:spLocks noGrp="1"/>
          </p:cNvSpPr>
          <p:nvPr>
            <p:ph type="title"/>
          </p:nvPr>
        </p:nvSpPr>
        <p:spPr/>
        <p:txBody>
          <a:bodyPr/>
          <a:lstStyle/>
          <a:p>
            <a:r>
              <a:rPr lang="en-US" dirty="0"/>
              <a:t>Thought questions</a:t>
            </a:r>
          </a:p>
        </p:txBody>
      </p:sp>
      <p:sp>
        <p:nvSpPr>
          <p:cNvPr id="3" name="Content Placeholder 2">
            <a:extLst>
              <a:ext uri="{FF2B5EF4-FFF2-40B4-BE49-F238E27FC236}">
                <a16:creationId xmlns:a16="http://schemas.microsoft.com/office/drawing/2014/main" id="{4CD34FB8-0E11-B06A-62F3-AA1635D1307D}"/>
              </a:ext>
            </a:extLst>
          </p:cNvPr>
          <p:cNvSpPr>
            <a:spLocks noGrp="1"/>
          </p:cNvSpPr>
          <p:nvPr>
            <p:ph idx="1"/>
          </p:nvPr>
        </p:nvSpPr>
        <p:spPr/>
        <p:txBody>
          <a:bodyPr>
            <a:normAutofit/>
          </a:bodyPr>
          <a:lstStyle/>
          <a:p>
            <a:r>
              <a:rPr lang="en-US" dirty="0"/>
              <a:t>1.  We happen to know that in cloud computing systems, almost all </a:t>
            </a:r>
            <a:br>
              <a:rPr lang="en-US" dirty="0"/>
            </a:br>
            <a:r>
              <a:rPr lang="en-US" dirty="0"/>
              <a:t>     accesses to a DHT will be pure reads (queries).  99.999% is common!</a:t>
            </a:r>
          </a:p>
          <a:p>
            <a:endParaRPr lang="en-US" dirty="0"/>
          </a:p>
          <a:p>
            <a:r>
              <a:rPr lang="en-US" dirty="0"/>
              <a:t>    </a:t>
            </a:r>
            <a:r>
              <a:rPr lang="en-US" i="1" dirty="0"/>
              <a:t>What does that statistic tell us about </a:t>
            </a:r>
            <a:r>
              <a:rPr lang="en-US" i="1" u="sng" dirty="0"/>
              <a:t>picking values </a:t>
            </a:r>
            <a:r>
              <a:rPr lang="en-US" i="1" dirty="0"/>
              <a:t>for QW and QR?</a:t>
            </a:r>
          </a:p>
          <a:p>
            <a:endParaRPr lang="en-US" dirty="0"/>
          </a:p>
          <a:p>
            <a:r>
              <a:rPr lang="en-US" dirty="0"/>
              <a:t>2.  Consider the case where N=5, QW=4.  QR could be 2, 3 or 4. </a:t>
            </a:r>
            <a:br>
              <a:rPr lang="en-US" dirty="0"/>
            </a:br>
            <a:r>
              <a:rPr lang="en-US" dirty="0"/>
              <a:t>     </a:t>
            </a:r>
            <a:br>
              <a:rPr lang="en-US" dirty="0"/>
            </a:br>
            <a:r>
              <a:rPr lang="en-US" dirty="0"/>
              <a:t>     </a:t>
            </a:r>
            <a:r>
              <a:rPr lang="en-US" i="1" dirty="0"/>
              <a:t>The illustration shows QR=2.  Would QR=3 or 4 be </a:t>
            </a:r>
            <a:r>
              <a:rPr lang="en-US" i="1" u="sng" dirty="0"/>
              <a:t>better</a:t>
            </a:r>
            <a:r>
              <a:rPr lang="en-US" i="1" dirty="0"/>
              <a:t> or </a:t>
            </a:r>
            <a:r>
              <a:rPr lang="en-US" i="1" u="sng" dirty="0"/>
              <a:t>worse</a:t>
            </a:r>
            <a:r>
              <a:rPr lang="en-US" i="1" dirty="0"/>
              <a:t>?</a:t>
            </a:r>
          </a:p>
        </p:txBody>
      </p:sp>
      <p:sp>
        <p:nvSpPr>
          <p:cNvPr id="4" name="Footer Placeholder 3">
            <a:extLst>
              <a:ext uri="{FF2B5EF4-FFF2-40B4-BE49-F238E27FC236}">
                <a16:creationId xmlns:a16="http://schemas.microsoft.com/office/drawing/2014/main" id="{0F4A52AB-BFC9-85BB-D1D5-A68E341B4DC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51BC1DF-A6C4-C951-0BE1-EF91DC532BF1}"/>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17" name="Picture 16">
            <a:extLst>
              <a:ext uri="{FF2B5EF4-FFF2-40B4-BE49-F238E27FC236}">
                <a16:creationId xmlns:a16="http://schemas.microsoft.com/office/drawing/2014/main" id="{0F85A433-16FD-1A2E-2A42-47A13D2CCFCD}"/>
              </a:ext>
            </a:extLst>
          </p:cNvPr>
          <p:cNvPicPr>
            <a:picLocks noChangeAspect="1"/>
          </p:cNvPicPr>
          <p:nvPr/>
        </p:nvPicPr>
        <p:blipFill>
          <a:blip r:embed="rId2"/>
          <a:stretch>
            <a:fillRect/>
          </a:stretch>
        </p:blipFill>
        <p:spPr>
          <a:xfrm>
            <a:off x="9217666" y="316264"/>
            <a:ext cx="2773920" cy="1481456"/>
          </a:xfrm>
          <a:prstGeom prst="rect">
            <a:avLst/>
          </a:prstGeom>
        </p:spPr>
      </p:pic>
    </p:spTree>
    <p:extLst>
      <p:ext uri="{BB962C8B-B14F-4D97-AF65-F5344CB8AC3E}">
        <p14:creationId xmlns:p14="http://schemas.microsoft.com/office/powerpoint/2010/main" val="215559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a:t>
            </a:r>
            <a:r>
              <a:rPr lang="en-US" dirty="0" err="1"/>
              <a:t>Paxos</a:t>
            </a:r>
            <a:r>
              <a:rPr lang="en-US" dirty="0"/>
              <a:t> setup</a:t>
            </a:r>
          </a:p>
        </p:txBody>
      </p:sp>
      <p:sp>
        <p:nvSpPr>
          <p:cNvPr id="5" name="Content Placeholder 4"/>
          <p:cNvSpPr>
            <a:spLocks noGrp="1"/>
          </p:cNvSpPr>
          <p:nvPr>
            <p:ph sz="quarter" idx="1"/>
          </p:nvPr>
        </p:nvSpPr>
        <p:spPr>
          <a:xfrm>
            <a:off x="1024128" y="3828540"/>
            <a:ext cx="10786872" cy="2480819"/>
          </a:xfrm>
        </p:spPr>
        <p:txBody>
          <a:bodyPr>
            <a:normAutofit/>
          </a:bodyPr>
          <a:lstStyle/>
          <a:p>
            <a:r>
              <a:rPr lang="en-US" dirty="0"/>
              <a:t>The client asks the leader to add a message to the </a:t>
            </a:r>
            <a:r>
              <a:rPr lang="en-US" dirty="0" err="1"/>
              <a:t>Paxos</a:t>
            </a:r>
            <a:r>
              <a:rPr lang="en-US" dirty="0"/>
              <a:t> logs.  </a:t>
            </a:r>
            <a:r>
              <a:rPr lang="en-US" dirty="0" err="1"/>
              <a:t>Paxos</a:t>
            </a:r>
            <a:r>
              <a:rPr lang="en-US" dirty="0"/>
              <a:t> is like a “postal system”.  The leader will be in charge of this request.</a:t>
            </a:r>
          </a:p>
          <a:p>
            <a:r>
              <a:rPr lang="en-US" dirty="0"/>
              <a:t>The system “discusses” the letter for a while (the first phase, which picks the slot in the log, stores the letter in the log, and reaches QW acceptors).</a:t>
            </a:r>
          </a:p>
          <a:p>
            <a:r>
              <a:rPr lang="en-US" dirty="0"/>
              <a:t>Once the update is “committed” the learners can execute the command</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6" name="Group 5"/>
          <p:cNvGrpSpPr/>
          <p:nvPr/>
        </p:nvGrpSpPr>
        <p:grpSpPr>
          <a:xfrm>
            <a:off x="3423557" y="1828800"/>
            <a:ext cx="5867400" cy="762000"/>
            <a:chOff x="1447800" y="4419600"/>
            <a:chExt cx="5867400" cy="762000"/>
          </a:xfrm>
        </p:grpSpPr>
        <p:sp>
          <p:nvSpPr>
            <p:cNvPr id="7" name="Oval 6"/>
            <p:cNvSpPr/>
            <p:nvPr/>
          </p:nvSpPr>
          <p:spPr>
            <a:xfrm>
              <a:off x="1447800" y="4419600"/>
              <a:ext cx="5867400" cy="762000"/>
            </a:xfrm>
            <a:prstGeom prst="ellipse">
              <a:avLst/>
            </a:prstGeom>
            <a:solidFill>
              <a:srgbClr val="95D8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4572000"/>
              <a:ext cx="5334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A1</a:t>
              </a:r>
            </a:p>
          </p:txBody>
        </p:sp>
        <p:sp>
          <p:nvSpPr>
            <p:cNvPr id="9" name="Oval 8"/>
            <p:cNvSpPr/>
            <p:nvPr/>
          </p:nvSpPr>
          <p:spPr>
            <a:xfrm>
              <a:off x="4038600" y="4572000"/>
              <a:ext cx="5334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A2</a:t>
              </a:r>
            </a:p>
          </p:txBody>
        </p:sp>
        <p:sp>
          <p:nvSpPr>
            <p:cNvPr id="10" name="Oval 9"/>
            <p:cNvSpPr/>
            <p:nvPr/>
          </p:nvSpPr>
          <p:spPr>
            <a:xfrm>
              <a:off x="5334000" y="4572000"/>
              <a:ext cx="5334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A3</a:t>
              </a:r>
            </a:p>
          </p:txBody>
        </p:sp>
      </p:grpSp>
      <p:pic>
        <p:nvPicPr>
          <p:cNvPr id="3074" name="Picture 2" descr="C:\Users\ken\AppData\Local\Microsoft\Windows\Temporary Internet Files\Content.IE5\AC0OM6YO\MC900089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523" y="2392172"/>
            <a:ext cx="1797710" cy="11841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91959" y="2984246"/>
            <a:ext cx="1224643" cy="369332"/>
          </a:xfrm>
          <a:prstGeom prst="rect">
            <a:avLst/>
          </a:prstGeom>
          <a:noFill/>
        </p:spPr>
        <p:txBody>
          <a:bodyPr wrap="square" rtlCol="0">
            <a:spAutoFit/>
          </a:bodyPr>
          <a:lstStyle/>
          <a:p>
            <a:pPr algn="r"/>
            <a:r>
              <a:rPr lang="en-US" i="1" dirty="0"/>
              <a:t>learners</a:t>
            </a:r>
          </a:p>
        </p:txBody>
      </p:sp>
      <p:sp>
        <p:nvSpPr>
          <p:cNvPr id="13" name="TextBox 12"/>
          <p:cNvSpPr txBox="1"/>
          <p:nvPr/>
        </p:nvSpPr>
        <p:spPr>
          <a:xfrm>
            <a:off x="1334757" y="3203240"/>
            <a:ext cx="1224643" cy="369332"/>
          </a:xfrm>
          <a:prstGeom prst="rect">
            <a:avLst/>
          </a:prstGeom>
          <a:noFill/>
        </p:spPr>
        <p:txBody>
          <a:bodyPr wrap="square" rtlCol="0">
            <a:spAutoFit/>
          </a:bodyPr>
          <a:lstStyle/>
          <a:p>
            <a:pPr algn="r"/>
            <a:r>
              <a:rPr lang="en-US" i="1" dirty="0"/>
              <a:t>client</a:t>
            </a:r>
          </a:p>
        </p:txBody>
      </p:sp>
      <p:sp>
        <p:nvSpPr>
          <p:cNvPr id="14" name="TextBox 13"/>
          <p:cNvSpPr txBox="1"/>
          <p:nvPr/>
        </p:nvSpPr>
        <p:spPr>
          <a:xfrm>
            <a:off x="2527116" y="2531005"/>
            <a:ext cx="1224643" cy="369332"/>
          </a:xfrm>
          <a:prstGeom prst="rect">
            <a:avLst/>
          </a:prstGeom>
          <a:noFill/>
        </p:spPr>
        <p:txBody>
          <a:bodyPr wrap="square" rtlCol="0">
            <a:spAutoFit/>
          </a:bodyPr>
          <a:lstStyle/>
          <a:p>
            <a:pPr algn="ctr"/>
            <a:r>
              <a:rPr lang="en-US" i="1" dirty="0"/>
              <a:t>leader</a:t>
            </a:r>
          </a:p>
        </p:txBody>
      </p:sp>
      <p:sp>
        <p:nvSpPr>
          <p:cNvPr id="15" name="TextBox 14"/>
          <p:cNvSpPr txBox="1"/>
          <p:nvPr/>
        </p:nvSpPr>
        <p:spPr>
          <a:xfrm>
            <a:off x="4033158" y="2602468"/>
            <a:ext cx="1224643" cy="369332"/>
          </a:xfrm>
          <a:prstGeom prst="rect">
            <a:avLst/>
          </a:prstGeom>
          <a:noFill/>
        </p:spPr>
        <p:txBody>
          <a:bodyPr wrap="square" rtlCol="0">
            <a:spAutoFit/>
          </a:bodyPr>
          <a:lstStyle/>
          <a:p>
            <a:pPr algn="r"/>
            <a:r>
              <a:rPr lang="en-US" i="1" dirty="0"/>
              <a:t>Acceptor </a:t>
            </a:r>
          </a:p>
        </p:txBody>
      </p:sp>
      <p:sp>
        <p:nvSpPr>
          <p:cNvPr id="16" name="TextBox 15"/>
          <p:cNvSpPr txBox="1"/>
          <p:nvPr/>
        </p:nvSpPr>
        <p:spPr>
          <a:xfrm>
            <a:off x="5486401" y="2602468"/>
            <a:ext cx="1224643" cy="369332"/>
          </a:xfrm>
          <a:prstGeom prst="rect">
            <a:avLst/>
          </a:prstGeom>
          <a:noFill/>
        </p:spPr>
        <p:txBody>
          <a:bodyPr wrap="square" rtlCol="0">
            <a:spAutoFit/>
          </a:bodyPr>
          <a:lstStyle/>
          <a:p>
            <a:pPr algn="r"/>
            <a:r>
              <a:rPr lang="en-US" i="1" dirty="0"/>
              <a:t>Acceptor </a:t>
            </a:r>
          </a:p>
        </p:txBody>
      </p:sp>
      <p:sp>
        <p:nvSpPr>
          <p:cNvPr id="17" name="TextBox 16"/>
          <p:cNvSpPr txBox="1"/>
          <p:nvPr/>
        </p:nvSpPr>
        <p:spPr>
          <a:xfrm>
            <a:off x="6852558" y="2602468"/>
            <a:ext cx="1224643" cy="369332"/>
          </a:xfrm>
          <a:prstGeom prst="rect">
            <a:avLst/>
          </a:prstGeom>
          <a:noFill/>
        </p:spPr>
        <p:txBody>
          <a:bodyPr wrap="square" rtlCol="0">
            <a:spAutoFit/>
          </a:bodyPr>
          <a:lstStyle/>
          <a:p>
            <a:pPr algn="r"/>
            <a:r>
              <a:rPr lang="en-US" i="1" dirty="0"/>
              <a:t>Acceptor </a:t>
            </a:r>
          </a:p>
        </p:txBody>
      </p:sp>
      <p:grpSp>
        <p:nvGrpSpPr>
          <p:cNvPr id="3200" name="Group 3199"/>
          <p:cNvGrpSpPr/>
          <p:nvPr/>
        </p:nvGrpSpPr>
        <p:grpSpPr>
          <a:xfrm flipH="1">
            <a:off x="1063976" y="1590133"/>
            <a:ext cx="1263214" cy="1351439"/>
            <a:chOff x="471488" y="1282700"/>
            <a:chExt cx="1631950" cy="1854200"/>
          </a:xfrm>
        </p:grpSpPr>
        <p:sp>
          <p:nvSpPr>
            <p:cNvPr id="18" name="AutoShape 6"/>
            <p:cNvSpPr>
              <a:spLocks noChangeAspect="1" noChangeArrowheads="1" noTextEdit="1"/>
            </p:cNvSpPr>
            <p:nvPr/>
          </p:nvSpPr>
          <p:spPr bwMode="auto">
            <a:xfrm>
              <a:off x="471488" y="1282700"/>
              <a:ext cx="16319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1123951" y="2259013"/>
              <a:ext cx="25400" cy="20638"/>
            </a:xfrm>
            <a:custGeom>
              <a:avLst/>
              <a:gdLst>
                <a:gd name="T0" fmla="*/ 0 w 33"/>
                <a:gd name="T1" fmla="*/ 12 h 25"/>
                <a:gd name="T2" fmla="*/ 13 w 33"/>
                <a:gd name="T3" fmla="*/ 25 h 25"/>
                <a:gd name="T4" fmla="*/ 25 w 33"/>
                <a:gd name="T5" fmla="*/ 24 h 25"/>
                <a:gd name="T6" fmla="*/ 33 w 33"/>
                <a:gd name="T7" fmla="*/ 9 h 25"/>
                <a:gd name="T8" fmla="*/ 21 w 33"/>
                <a:gd name="T9" fmla="*/ 0 h 25"/>
                <a:gd name="T10" fmla="*/ 10 w 33"/>
                <a:gd name="T11" fmla="*/ 2 h 25"/>
                <a:gd name="T12" fmla="*/ 0 w 33"/>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12"/>
                  </a:moveTo>
                  <a:lnTo>
                    <a:pt x="13" y="25"/>
                  </a:lnTo>
                  <a:lnTo>
                    <a:pt x="25" y="24"/>
                  </a:lnTo>
                  <a:lnTo>
                    <a:pt x="33" y="9"/>
                  </a:lnTo>
                  <a:lnTo>
                    <a:pt x="21" y="0"/>
                  </a:lnTo>
                  <a:lnTo>
                    <a:pt x="10" y="2"/>
                  </a:lnTo>
                  <a:lnTo>
                    <a:pt x="0" y="1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1123951" y="2270125"/>
              <a:ext cx="15875" cy="11113"/>
            </a:xfrm>
            <a:custGeom>
              <a:avLst/>
              <a:gdLst>
                <a:gd name="T0" fmla="*/ 0 w 20"/>
                <a:gd name="T1" fmla="*/ 0 h 15"/>
                <a:gd name="T2" fmla="*/ 15 w 20"/>
                <a:gd name="T3" fmla="*/ 0 h 15"/>
                <a:gd name="T4" fmla="*/ 20 w 20"/>
                <a:gd name="T5" fmla="*/ 14 h 15"/>
                <a:gd name="T6" fmla="*/ 13 w 20"/>
                <a:gd name="T7" fmla="*/ 15 h 15"/>
                <a:gd name="T8" fmla="*/ 0 w 20"/>
                <a:gd name="T9" fmla="*/ 0 h 15"/>
              </a:gdLst>
              <a:ahLst/>
              <a:cxnLst>
                <a:cxn ang="0">
                  <a:pos x="T0" y="T1"/>
                </a:cxn>
                <a:cxn ang="0">
                  <a:pos x="T2" y="T3"/>
                </a:cxn>
                <a:cxn ang="0">
                  <a:pos x="T4" y="T5"/>
                </a:cxn>
                <a:cxn ang="0">
                  <a:pos x="T6" y="T7"/>
                </a:cxn>
                <a:cxn ang="0">
                  <a:pos x="T8" y="T9"/>
                </a:cxn>
              </a:cxnLst>
              <a:rect l="0" t="0" r="r" b="b"/>
              <a:pathLst>
                <a:path w="20" h="15">
                  <a:moveTo>
                    <a:pt x="0" y="0"/>
                  </a:moveTo>
                  <a:lnTo>
                    <a:pt x="15" y="0"/>
                  </a:lnTo>
                  <a:lnTo>
                    <a:pt x="20" y="14"/>
                  </a:lnTo>
                  <a:lnTo>
                    <a:pt x="13" y="15"/>
                  </a:lnTo>
                  <a:lnTo>
                    <a:pt x="0" y="0"/>
                  </a:lnTo>
                  <a:close/>
                </a:path>
              </a:pathLst>
            </a:custGeom>
            <a:solidFill>
              <a:srgbClr val="8CC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1131888" y="2276475"/>
              <a:ext cx="12700" cy="28575"/>
            </a:xfrm>
            <a:custGeom>
              <a:avLst/>
              <a:gdLst>
                <a:gd name="T0" fmla="*/ 9 w 16"/>
                <a:gd name="T1" fmla="*/ 34 h 35"/>
                <a:gd name="T2" fmla="*/ 0 w 16"/>
                <a:gd name="T3" fmla="*/ 3 h 35"/>
                <a:gd name="T4" fmla="*/ 16 w 16"/>
                <a:gd name="T5" fmla="*/ 0 h 35"/>
                <a:gd name="T6" fmla="*/ 15 w 16"/>
                <a:gd name="T7" fmla="*/ 35 h 35"/>
                <a:gd name="T8" fmla="*/ 9 w 16"/>
                <a:gd name="T9" fmla="*/ 34 h 35"/>
              </a:gdLst>
              <a:ahLst/>
              <a:cxnLst>
                <a:cxn ang="0">
                  <a:pos x="T0" y="T1"/>
                </a:cxn>
                <a:cxn ang="0">
                  <a:pos x="T2" y="T3"/>
                </a:cxn>
                <a:cxn ang="0">
                  <a:pos x="T4" y="T5"/>
                </a:cxn>
                <a:cxn ang="0">
                  <a:pos x="T6" y="T7"/>
                </a:cxn>
                <a:cxn ang="0">
                  <a:pos x="T8" y="T9"/>
                </a:cxn>
              </a:cxnLst>
              <a:rect l="0" t="0" r="r" b="b"/>
              <a:pathLst>
                <a:path w="16" h="35">
                  <a:moveTo>
                    <a:pt x="9" y="34"/>
                  </a:moveTo>
                  <a:lnTo>
                    <a:pt x="0" y="3"/>
                  </a:lnTo>
                  <a:lnTo>
                    <a:pt x="16" y="0"/>
                  </a:lnTo>
                  <a:lnTo>
                    <a:pt x="15" y="35"/>
                  </a:lnTo>
                  <a:lnTo>
                    <a:pt x="9" y="34"/>
                  </a:lnTo>
                  <a:close/>
                </a:path>
              </a:pathLst>
            </a:custGeom>
            <a:solidFill>
              <a:srgbClr val="C47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1093788" y="2301875"/>
              <a:ext cx="103188" cy="15875"/>
            </a:xfrm>
            <a:custGeom>
              <a:avLst/>
              <a:gdLst>
                <a:gd name="T0" fmla="*/ 0 w 129"/>
                <a:gd name="T1" fmla="*/ 21 h 21"/>
                <a:gd name="T2" fmla="*/ 3 w 129"/>
                <a:gd name="T3" fmla="*/ 18 h 21"/>
                <a:gd name="T4" fmla="*/ 11 w 129"/>
                <a:gd name="T5" fmla="*/ 14 h 21"/>
                <a:gd name="T6" fmla="*/ 22 w 129"/>
                <a:gd name="T7" fmla="*/ 8 h 21"/>
                <a:gd name="T8" fmla="*/ 38 w 129"/>
                <a:gd name="T9" fmla="*/ 3 h 21"/>
                <a:gd name="T10" fmla="*/ 58 w 129"/>
                <a:gd name="T11" fmla="*/ 0 h 21"/>
                <a:gd name="T12" fmla="*/ 80 w 129"/>
                <a:gd name="T13" fmla="*/ 0 h 21"/>
                <a:gd name="T14" fmla="*/ 104 w 129"/>
                <a:gd name="T15" fmla="*/ 6 h 21"/>
                <a:gd name="T16" fmla="*/ 129 w 129"/>
                <a:gd name="T17" fmla="*/ 17 h 21"/>
                <a:gd name="T18" fmla="*/ 0 w 12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1">
                  <a:moveTo>
                    <a:pt x="0" y="21"/>
                  </a:moveTo>
                  <a:lnTo>
                    <a:pt x="3" y="18"/>
                  </a:lnTo>
                  <a:lnTo>
                    <a:pt x="11" y="14"/>
                  </a:lnTo>
                  <a:lnTo>
                    <a:pt x="22" y="8"/>
                  </a:lnTo>
                  <a:lnTo>
                    <a:pt x="38" y="3"/>
                  </a:lnTo>
                  <a:lnTo>
                    <a:pt x="58" y="0"/>
                  </a:lnTo>
                  <a:lnTo>
                    <a:pt x="80" y="0"/>
                  </a:lnTo>
                  <a:lnTo>
                    <a:pt x="104" y="6"/>
                  </a:lnTo>
                  <a:lnTo>
                    <a:pt x="129" y="17"/>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1065213" y="2736850"/>
              <a:ext cx="889000" cy="400050"/>
            </a:xfrm>
            <a:custGeom>
              <a:avLst/>
              <a:gdLst>
                <a:gd name="T0" fmla="*/ 675 w 1119"/>
                <a:gd name="T1" fmla="*/ 7 h 505"/>
                <a:gd name="T2" fmla="*/ 671 w 1119"/>
                <a:gd name="T3" fmla="*/ 20 h 505"/>
                <a:gd name="T4" fmla="*/ 662 w 1119"/>
                <a:gd name="T5" fmla="*/ 37 h 505"/>
                <a:gd name="T6" fmla="*/ 645 w 1119"/>
                <a:gd name="T7" fmla="*/ 50 h 505"/>
                <a:gd name="T8" fmla="*/ 622 w 1119"/>
                <a:gd name="T9" fmla="*/ 52 h 505"/>
                <a:gd name="T10" fmla="*/ 579 w 1119"/>
                <a:gd name="T11" fmla="*/ 50 h 505"/>
                <a:gd name="T12" fmla="*/ 515 w 1119"/>
                <a:gd name="T13" fmla="*/ 47 h 505"/>
                <a:gd name="T14" fmla="*/ 435 w 1119"/>
                <a:gd name="T15" fmla="*/ 45 h 505"/>
                <a:gd name="T16" fmla="*/ 346 w 1119"/>
                <a:gd name="T17" fmla="*/ 46 h 505"/>
                <a:gd name="T18" fmla="*/ 255 w 1119"/>
                <a:gd name="T19" fmla="*/ 50 h 505"/>
                <a:gd name="T20" fmla="*/ 169 w 1119"/>
                <a:gd name="T21" fmla="*/ 59 h 505"/>
                <a:gd name="T22" fmla="*/ 93 w 1119"/>
                <a:gd name="T23" fmla="*/ 75 h 505"/>
                <a:gd name="T24" fmla="*/ 37 w 1119"/>
                <a:gd name="T25" fmla="*/ 98 h 505"/>
                <a:gd name="T26" fmla="*/ 7 w 1119"/>
                <a:gd name="T27" fmla="*/ 129 h 505"/>
                <a:gd name="T28" fmla="*/ 0 w 1119"/>
                <a:gd name="T29" fmla="*/ 164 h 505"/>
                <a:gd name="T30" fmla="*/ 10 w 1119"/>
                <a:gd name="T31" fmla="*/ 198 h 505"/>
                <a:gd name="T32" fmla="*/ 30 w 1119"/>
                <a:gd name="T33" fmla="*/ 233 h 505"/>
                <a:gd name="T34" fmla="*/ 54 w 1119"/>
                <a:gd name="T35" fmla="*/ 263 h 505"/>
                <a:gd name="T36" fmla="*/ 76 w 1119"/>
                <a:gd name="T37" fmla="*/ 286 h 505"/>
                <a:gd name="T38" fmla="*/ 90 w 1119"/>
                <a:gd name="T39" fmla="*/ 299 h 505"/>
                <a:gd name="T40" fmla="*/ 412 w 1119"/>
                <a:gd name="T41" fmla="*/ 396 h 505"/>
                <a:gd name="T42" fmla="*/ 383 w 1119"/>
                <a:gd name="T43" fmla="*/ 328 h 505"/>
                <a:gd name="T44" fmla="*/ 404 w 1119"/>
                <a:gd name="T45" fmla="*/ 328 h 505"/>
                <a:gd name="T46" fmla="*/ 440 w 1119"/>
                <a:gd name="T47" fmla="*/ 329 h 505"/>
                <a:gd name="T48" fmla="*/ 488 w 1119"/>
                <a:gd name="T49" fmla="*/ 329 h 505"/>
                <a:gd name="T50" fmla="*/ 543 w 1119"/>
                <a:gd name="T51" fmla="*/ 330 h 505"/>
                <a:gd name="T52" fmla="*/ 601 w 1119"/>
                <a:gd name="T53" fmla="*/ 331 h 505"/>
                <a:gd name="T54" fmla="*/ 659 w 1119"/>
                <a:gd name="T55" fmla="*/ 331 h 505"/>
                <a:gd name="T56" fmla="*/ 709 w 1119"/>
                <a:gd name="T57" fmla="*/ 332 h 505"/>
                <a:gd name="T58" fmla="*/ 752 w 1119"/>
                <a:gd name="T59" fmla="*/ 445 h 505"/>
                <a:gd name="T60" fmla="*/ 1071 w 1119"/>
                <a:gd name="T61" fmla="*/ 491 h 505"/>
                <a:gd name="T62" fmla="*/ 1088 w 1119"/>
                <a:gd name="T63" fmla="*/ 401 h 505"/>
                <a:gd name="T64" fmla="*/ 1110 w 1119"/>
                <a:gd name="T65" fmla="*/ 266 h 505"/>
                <a:gd name="T66" fmla="*/ 1119 w 1119"/>
                <a:gd name="T67" fmla="*/ 134 h 505"/>
                <a:gd name="T68" fmla="*/ 1104 w 1119"/>
                <a:gd name="T69" fmla="*/ 64 h 505"/>
                <a:gd name="T70" fmla="*/ 1064 w 1119"/>
                <a:gd name="T71" fmla="*/ 34 h 505"/>
                <a:gd name="T72" fmla="*/ 1001 w 1119"/>
                <a:gd name="T73" fmla="*/ 15 h 505"/>
                <a:gd name="T74" fmla="*/ 925 w 1119"/>
                <a:gd name="T75" fmla="*/ 5 h 505"/>
                <a:gd name="T76" fmla="*/ 845 w 1119"/>
                <a:gd name="T77" fmla="*/ 0 h 505"/>
                <a:gd name="T78" fmla="*/ 771 w 1119"/>
                <a:gd name="T79" fmla="*/ 0 h 505"/>
                <a:gd name="T80" fmla="*/ 713 w 1119"/>
                <a:gd name="T81" fmla="*/ 3 h 505"/>
                <a:gd name="T82" fmla="*/ 679 w 1119"/>
                <a:gd name="T83" fmla="*/ 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9" h="505">
                  <a:moveTo>
                    <a:pt x="675" y="5"/>
                  </a:moveTo>
                  <a:lnTo>
                    <a:pt x="675" y="7"/>
                  </a:lnTo>
                  <a:lnTo>
                    <a:pt x="673" y="12"/>
                  </a:lnTo>
                  <a:lnTo>
                    <a:pt x="671" y="20"/>
                  </a:lnTo>
                  <a:lnTo>
                    <a:pt x="668" y="28"/>
                  </a:lnTo>
                  <a:lnTo>
                    <a:pt x="662" y="37"/>
                  </a:lnTo>
                  <a:lnTo>
                    <a:pt x="654" y="44"/>
                  </a:lnTo>
                  <a:lnTo>
                    <a:pt x="645" y="50"/>
                  </a:lnTo>
                  <a:lnTo>
                    <a:pt x="632" y="52"/>
                  </a:lnTo>
                  <a:lnTo>
                    <a:pt x="622" y="52"/>
                  </a:lnTo>
                  <a:lnTo>
                    <a:pt x="603" y="51"/>
                  </a:lnTo>
                  <a:lnTo>
                    <a:pt x="579" y="50"/>
                  </a:lnTo>
                  <a:lnTo>
                    <a:pt x="549" y="49"/>
                  </a:lnTo>
                  <a:lnTo>
                    <a:pt x="515" y="47"/>
                  </a:lnTo>
                  <a:lnTo>
                    <a:pt x="477" y="46"/>
                  </a:lnTo>
                  <a:lnTo>
                    <a:pt x="435" y="45"/>
                  </a:lnTo>
                  <a:lnTo>
                    <a:pt x="391" y="45"/>
                  </a:lnTo>
                  <a:lnTo>
                    <a:pt x="346" y="46"/>
                  </a:lnTo>
                  <a:lnTo>
                    <a:pt x="300" y="47"/>
                  </a:lnTo>
                  <a:lnTo>
                    <a:pt x="255" y="50"/>
                  </a:lnTo>
                  <a:lnTo>
                    <a:pt x="212" y="53"/>
                  </a:lnTo>
                  <a:lnTo>
                    <a:pt x="169" y="59"/>
                  </a:lnTo>
                  <a:lnTo>
                    <a:pt x="129" y="66"/>
                  </a:lnTo>
                  <a:lnTo>
                    <a:pt x="93" y="75"/>
                  </a:lnTo>
                  <a:lnTo>
                    <a:pt x="62" y="86"/>
                  </a:lnTo>
                  <a:lnTo>
                    <a:pt x="37" y="98"/>
                  </a:lnTo>
                  <a:lnTo>
                    <a:pt x="18" y="113"/>
                  </a:lnTo>
                  <a:lnTo>
                    <a:pt x="7" y="129"/>
                  </a:lnTo>
                  <a:lnTo>
                    <a:pt x="1" y="145"/>
                  </a:lnTo>
                  <a:lnTo>
                    <a:pt x="0" y="164"/>
                  </a:lnTo>
                  <a:lnTo>
                    <a:pt x="3" y="181"/>
                  </a:lnTo>
                  <a:lnTo>
                    <a:pt x="10" y="198"/>
                  </a:lnTo>
                  <a:lnTo>
                    <a:pt x="18" y="217"/>
                  </a:lnTo>
                  <a:lnTo>
                    <a:pt x="30" y="233"/>
                  </a:lnTo>
                  <a:lnTo>
                    <a:pt x="41" y="249"/>
                  </a:lnTo>
                  <a:lnTo>
                    <a:pt x="54" y="263"/>
                  </a:lnTo>
                  <a:lnTo>
                    <a:pt x="65" y="276"/>
                  </a:lnTo>
                  <a:lnTo>
                    <a:pt x="76" y="286"/>
                  </a:lnTo>
                  <a:lnTo>
                    <a:pt x="84" y="293"/>
                  </a:lnTo>
                  <a:lnTo>
                    <a:pt x="90" y="299"/>
                  </a:lnTo>
                  <a:lnTo>
                    <a:pt x="92" y="300"/>
                  </a:lnTo>
                  <a:lnTo>
                    <a:pt x="412" y="396"/>
                  </a:lnTo>
                  <a:lnTo>
                    <a:pt x="381" y="328"/>
                  </a:lnTo>
                  <a:lnTo>
                    <a:pt x="383" y="328"/>
                  </a:lnTo>
                  <a:lnTo>
                    <a:pt x="391" y="328"/>
                  </a:lnTo>
                  <a:lnTo>
                    <a:pt x="404" y="328"/>
                  </a:lnTo>
                  <a:lnTo>
                    <a:pt x="420" y="328"/>
                  </a:lnTo>
                  <a:lnTo>
                    <a:pt x="440" y="329"/>
                  </a:lnTo>
                  <a:lnTo>
                    <a:pt x="463" y="329"/>
                  </a:lnTo>
                  <a:lnTo>
                    <a:pt x="488" y="329"/>
                  </a:lnTo>
                  <a:lnTo>
                    <a:pt x="515" y="329"/>
                  </a:lnTo>
                  <a:lnTo>
                    <a:pt x="543" y="330"/>
                  </a:lnTo>
                  <a:lnTo>
                    <a:pt x="572" y="330"/>
                  </a:lnTo>
                  <a:lnTo>
                    <a:pt x="601" y="331"/>
                  </a:lnTo>
                  <a:lnTo>
                    <a:pt x="630" y="331"/>
                  </a:lnTo>
                  <a:lnTo>
                    <a:pt x="659" y="331"/>
                  </a:lnTo>
                  <a:lnTo>
                    <a:pt x="685" y="332"/>
                  </a:lnTo>
                  <a:lnTo>
                    <a:pt x="709" y="332"/>
                  </a:lnTo>
                  <a:lnTo>
                    <a:pt x="731" y="333"/>
                  </a:lnTo>
                  <a:lnTo>
                    <a:pt x="752" y="445"/>
                  </a:lnTo>
                  <a:lnTo>
                    <a:pt x="1067" y="505"/>
                  </a:lnTo>
                  <a:lnTo>
                    <a:pt x="1071" y="491"/>
                  </a:lnTo>
                  <a:lnTo>
                    <a:pt x="1078" y="455"/>
                  </a:lnTo>
                  <a:lnTo>
                    <a:pt x="1088" y="401"/>
                  </a:lnTo>
                  <a:lnTo>
                    <a:pt x="1100" y="337"/>
                  </a:lnTo>
                  <a:lnTo>
                    <a:pt x="1110" y="266"/>
                  </a:lnTo>
                  <a:lnTo>
                    <a:pt x="1117" y="197"/>
                  </a:lnTo>
                  <a:lnTo>
                    <a:pt x="1119" y="134"/>
                  </a:lnTo>
                  <a:lnTo>
                    <a:pt x="1113" y="83"/>
                  </a:lnTo>
                  <a:lnTo>
                    <a:pt x="1104" y="64"/>
                  </a:lnTo>
                  <a:lnTo>
                    <a:pt x="1087" y="47"/>
                  </a:lnTo>
                  <a:lnTo>
                    <a:pt x="1064" y="34"/>
                  </a:lnTo>
                  <a:lnTo>
                    <a:pt x="1034" y="23"/>
                  </a:lnTo>
                  <a:lnTo>
                    <a:pt x="1001" y="15"/>
                  </a:lnTo>
                  <a:lnTo>
                    <a:pt x="964" y="8"/>
                  </a:lnTo>
                  <a:lnTo>
                    <a:pt x="925" y="5"/>
                  </a:lnTo>
                  <a:lnTo>
                    <a:pt x="884" y="1"/>
                  </a:lnTo>
                  <a:lnTo>
                    <a:pt x="845" y="0"/>
                  </a:lnTo>
                  <a:lnTo>
                    <a:pt x="807" y="0"/>
                  </a:lnTo>
                  <a:lnTo>
                    <a:pt x="771" y="0"/>
                  </a:lnTo>
                  <a:lnTo>
                    <a:pt x="739" y="1"/>
                  </a:lnTo>
                  <a:lnTo>
                    <a:pt x="713" y="3"/>
                  </a:lnTo>
                  <a:lnTo>
                    <a:pt x="692" y="4"/>
                  </a:lnTo>
                  <a:lnTo>
                    <a:pt x="679" y="5"/>
                  </a:lnTo>
                  <a:lnTo>
                    <a:pt x="675" y="5"/>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1858963" y="2890838"/>
              <a:ext cx="33338" cy="236538"/>
            </a:xfrm>
            <a:custGeom>
              <a:avLst/>
              <a:gdLst>
                <a:gd name="T0" fmla="*/ 41 w 43"/>
                <a:gd name="T1" fmla="*/ 0 h 297"/>
                <a:gd name="T2" fmla="*/ 41 w 43"/>
                <a:gd name="T3" fmla="*/ 0 h 297"/>
                <a:gd name="T4" fmla="*/ 39 w 43"/>
                <a:gd name="T5" fmla="*/ 12 h 297"/>
                <a:gd name="T6" fmla="*/ 37 w 43"/>
                <a:gd name="T7" fmla="*/ 40 h 297"/>
                <a:gd name="T8" fmla="*/ 33 w 43"/>
                <a:gd name="T9" fmla="*/ 81 h 297"/>
                <a:gd name="T10" fmla="*/ 27 w 43"/>
                <a:gd name="T11" fmla="*/ 129 h 297"/>
                <a:gd name="T12" fmla="*/ 20 w 43"/>
                <a:gd name="T13" fmla="*/ 180 h 297"/>
                <a:gd name="T14" fmla="*/ 13 w 43"/>
                <a:gd name="T15" fmla="*/ 228 h 297"/>
                <a:gd name="T16" fmla="*/ 7 w 43"/>
                <a:gd name="T17" fmla="*/ 269 h 297"/>
                <a:gd name="T18" fmla="*/ 0 w 43"/>
                <a:gd name="T19" fmla="*/ 296 h 297"/>
                <a:gd name="T20" fmla="*/ 3 w 43"/>
                <a:gd name="T21" fmla="*/ 297 h 297"/>
                <a:gd name="T22" fmla="*/ 10 w 43"/>
                <a:gd name="T23" fmla="*/ 270 h 297"/>
                <a:gd name="T24" fmla="*/ 15 w 43"/>
                <a:gd name="T25" fmla="*/ 229 h 297"/>
                <a:gd name="T26" fmla="*/ 22 w 43"/>
                <a:gd name="T27" fmla="*/ 181 h 297"/>
                <a:gd name="T28" fmla="*/ 29 w 43"/>
                <a:gd name="T29" fmla="*/ 129 h 297"/>
                <a:gd name="T30" fmla="*/ 35 w 43"/>
                <a:gd name="T31" fmla="*/ 81 h 297"/>
                <a:gd name="T32" fmla="*/ 39 w 43"/>
                <a:gd name="T33" fmla="*/ 40 h 297"/>
                <a:gd name="T34" fmla="*/ 42 w 43"/>
                <a:gd name="T35" fmla="*/ 12 h 297"/>
                <a:gd name="T36" fmla="*/ 43 w 43"/>
                <a:gd name="T37" fmla="*/ 0 h 297"/>
                <a:gd name="T38" fmla="*/ 41 w 43"/>
                <a:gd name="T3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97">
                  <a:moveTo>
                    <a:pt x="41" y="0"/>
                  </a:moveTo>
                  <a:lnTo>
                    <a:pt x="41" y="0"/>
                  </a:lnTo>
                  <a:lnTo>
                    <a:pt x="39" y="12"/>
                  </a:lnTo>
                  <a:lnTo>
                    <a:pt x="37" y="40"/>
                  </a:lnTo>
                  <a:lnTo>
                    <a:pt x="33" y="81"/>
                  </a:lnTo>
                  <a:lnTo>
                    <a:pt x="27" y="129"/>
                  </a:lnTo>
                  <a:lnTo>
                    <a:pt x="20" y="180"/>
                  </a:lnTo>
                  <a:lnTo>
                    <a:pt x="13" y="228"/>
                  </a:lnTo>
                  <a:lnTo>
                    <a:pt x="7" y="269"/>
                  </a:lnTo>
                  <a:lnTo>
                    <a:pt x="0" y="296"/>
                  </a:lnTo>
                  <a:lnTo>
                    <a:pt x="3" y="297"/>
                  </a:lnTo>
                  <a:lnTo>
                    <a:pt x="10" y="270"/>
                  </a:lnTo>
                  <a:lnTo>
                    <a:pt x="15" y="229"/>
                  </a:lnTo>
                  <a:lnTo>
                    <a:pt x="22" y="181"/>
                  </a:lnTo>
                  <a:lnTo>
                    <a:pt x="29" y="129"/>
                  </a:lnTo>
                  <a:lnTo>
                    <a:pt x="35" y="81"/>
                  </a:lnTo>
                  <a:lnTo>
                    <a:pt x="39" y="40"/>
                  </a:lnTo>
                  <a:lnTo>
                    <a:pt x="42" y="12"/>
                  </a:lnTo>
                  <a:lnTo>
                    <a:pt x="43" y="0"/>
                  </a:lnTo>
                  <a:lnTo>
                    <a:pt x="41" y="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1581151" y="2879725"/>
              <a:ext cx="66675" cy="120650"/>
            </a:xfrm>
            <a:custGeom>
              <a:avLst/>
              <a:gdLst>
                <a:gd name="T0" fmla="*/ 0 w 83"/>
                <a:gd name="T1" fmla="*/ 2 h 152"/>
                <a:gd name="T2" fmla="*/ 0 w 83"/>
                <a:gd name="T3" fmla="*/ 2 h 152"/>
                <a:gd name="T4" fmla="*/ 3 w 83"/>
                <a:gd name="T5" fmla="*/ 5 h 152"/>
                <a:gd name="T6" fmla="*/ 11 w 83"/>
                <a:gd name="T7" fmla="*/ 11 h 152"/>
                <a:gd name="T8" fmla="*/ 21 w 83"/>
                <a:gd name="T9" fmla="*/ 21 h 152"/>
                <a:gd name="T10" fmla="*/ 34 w 83"/>
                <a:gd name="T11" fmla="*/ 36 h 152"/>
                <a:gd name="T12" fmla="*/ 46 w 83"/>
                <a:gd name="T13" fmla="*/ 57 h 152"/>
                <a:gd name="T14" fmla="*/ 60 w 83"/>
                <a:gd name="T15" fmla="*/ 82 h 152"/>
                <a:gd name="T16" fmla="*/ 72 w 83"/>
                <a:gd name="T17" fmla="*/ 114 h 152"/>
                <a:gd name="T18" fmla="*/ 81 w 83"/>
                <a:gd name="T19" fmla="*/ 152 h 152"/>
                <a:gd name="T20" fmla="*/ 83 w 83"/>
                <a:gd name="T21" fmla="*/ 151 h 152"/>
                <a:gd name="T22" fmla="*/ 74 w 83"/>
                <a:gd name="T23" fmla="*/ 113 h 152"/>
                <a:gd name="T24" fmla="*/ 63 w 83"/>
                <a:gd name="T25" fmla="*/ 81 h 152"/>
                <a:gd name="T26" fmla="*/ 49 w 83"/>
                <a:gd name="T27" fmla="*/ 54 h 152"/>
                <a:gd name="T28" fmla="*/ 36 w 83"/>
                <a:gd name="T29" fmla="*/ 34 h 152"/>
                <a:gd name="T30" fmla="*/ 22 w 83"/>
                <a:gd name="T31" fmla="*/ 19 h 152"/>
                <a:gd name="T32" fmla="*/ 12 w 83"/>
                <a:gd name="T33" fmla="*/ 8 h 152"/>
                <a:gd name="T34" fmla="*/ 5 w 83"/>
                <a:gd name="T35" fmla="*/ 2 h 152"/>
                <a:gd name="T36" fmla="*/ 1 w 83"/>
                <a:gd name="T37" fmla="*/ 0 h 152"/>
                <a:gd name="T38" fmla="*/ 0 w 83"/>
                <a:gd name="T39" fmla="*/ 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52">
                  <a:moveTo>
                    <a:pt x="0" y="2"/>
                  </a:moveTo>
                  <a:lnTo>
                    <a:pt x="0" y="2"/>
                  </a:lnTo>
                  <a:lnTo>
                    <a:pt x="3" y="5"/>
                  </a:lnTo>
                  <a:lnTo>
                    <a:pt x="11" y="11"/>
                  </a:lnTo>
                  <a:lnTo>
                    <a:pt x="21" y="21"/>
                  </a:lnTo>
                  <a:lnTo>
                    <a:pt x="34" y="36"/>
                  </a:lnTo>
                  <a:lnTo>
                    <a:pt x="46" y="57"/>
                  </a:lnTo>
                  <a:lnTo>
                    <a:pt x="60" y="82"/>
                  </a:lnTo>
                  <a:lnTo>
                    <a:pt x="72" y="114"/>
                  </a:lnTo>
                  <a:lnTo>
                    <a:pt x="81" y="152"/>
                  </a:lnTo>
                  <a:lnTo>
                    <a:pt x="83" y="151"/>
                  </a:lnTo>
                  <a:lnTo>
                    <a:pt x="74" y="113"/>
                  </a:lnTo>
                  <a:lnTo>
                    <a:pt x="63" y="81"/>
                  </a:lnTo>
                  <a:lnTo>
                    <a:pt x="49" y="54"/>
                  </a:lnTo>
                  <a:lnTo>
                    <a:pt x="36" y="34"/>
                  </a:lnTo>
                  <a:lnTo>
                    <a:pt x="22" y="19"/>
                  </a:lnTo>
                  <a:lnTo>
                    <a:pt x="12" y="8"/>
                  </a:lnTo>
                  <a:lnTo>
                    <a:pt x="5" y="2"/>
                  </a:lnTo>
                  <a:lnTo>
                    <a:pt x="1" y="0"/>
                  </a:lnTo>
                  <a:lnTo>
                    <a:pt x="0"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1192213" y="2878138"/>
              <a:ext cx="176213" cy="119063"/>
            </a:xfrm>
            <a:custGeom>
              <a:avLst/>
              <a:gdLst>
                <a:gd name="T0" fmla="*/ 0 w 221"/>
                <a:gd name="T1" fmla="*/ 0 h 150"/>
                <a:gd name="T2" fmla="*/ 1 w 221"/>
                <a:gd name="T3" fmla="*/ 1 h 150"/>
                <a:gd name="T4" fmla="*/ 4 w 221"/>
                <a:gd name="T5" fmla="*/ 6 h 150"/>
                <a:gd name="T6" fmla="*/ 11 w 221"/>
                <a:gd name="T7" fmla="*/ 13 h 150"/>
                <a:gd name="T8" fmla="*/ 19 w 221"/>
                <a:gd name="T9" fmla="*/ 21 h 150"/>
                <a:gd name="T10" fmla="*/ 30 w 221"/>
                <a:gd name="T11" fmla="*/ 32 h 150"/>
                <a:gd name="T12" fmla="*/ 41 w 221"/>
                <a:gd name="T13" fmla="*/ 44 h 150"/>
                <a:gd name="T14" fmla="*/ 55 w 221"/>
                <a:gd name="T15" fmla="*/ 56 h 150"/>
                <a:gd name="T16" fmla="*/ 70 w 221"/>
                <a:gd name="T17" fmla="*/ 69 h 150"/>
                <a:gd name="T18" fmla="*/ 86 w 221"/>
                <a:gd name="T19" fmla="*/ 83 h 150"/>
                <a:gd name="T20" fmla="*/ 103 w 221"/>
                <a:gd name="T21" fmla="*/ 96 h 150"/>
                <a:gd name="T22" fmla="*/ 122 w 221"/>
                <a:gd name="T23" fmla="*/ 108 h 150"/>
                <a:gd name="T24" fmla="*/ 141 w 221"/>
                <a:gd name="T25" fmla="*/ 120 h 150"/>
                <a:gd name="T26" fmla="*/ 161 w 221"/>
                <a:gd name="T27" fmla="*/ 130 h 150"/>
                <a:gd name="T28" fmla="*/ 181 w 221"/>
                <a:gd name="T29" fmla="*/ 138 h 150"/>
                <a:gd name="T30" fmla="*/ 201 w 221"/>
                <a:gd name="T31" fmla="*/ 145 h 150"/>
                <a:gd name="T32" fmla="*/ 221 w 221"/>
                <a:gd name="T33" fmla="*/ 149 h 150"/>
                <a:gd name="T34" fmla="*/ 220 w 221"/>
                <a:gd name="T35" fmla="*/ 149 h 150"/>
                <a:gd name="T36" fmla="*/ 214 w 221"/>
                <a:gd name="T37" fmla="*/ 150 h 150"/>
                <a:gd name="T38" fmla="*/ 207 w 221"/>
                <a:gd name="T39" fmla="*/ 150 h 150"/>
                <a:gd name="T40" fmla="*/ 197 w 221"/>
                <a:gd name="T41" fmla="*/ 150 h 150"/>
                <a:gd name="T42" fmla="*/ 184 w 221"/>
                <a:gd name="T43" fmla="*/ 149 h 150"/>
                <a:gd name="T44" fmla="*/ 170 w 221"/>
                <a:gd name="T45" fmla="*/ 147 h 150"/>
                <a:gd name="T46" fmla="*/ 154 w 221"/>
                <a:gd name="T47" fmla="*/ 144 h 150"/>
                <a:gd name="T48" fmla="*/ 137 w 221"/>
                <a:gd name="T49" fmla="*/ 139 h 150"/>
                <a:gd name="T50" fmla="*/ 120 w 221"/>
                <a:gd name="T51" fmla="*/ 132 h 150"/>
                <a:gd name="T52" fmla="*/ 101 w 221"/>
                <a:gd name="T53" fmla="*/ 123 h 150"/>
                <a:gd name="T54" fmla="*/ 83 w 221"/>
                <a:gd name="T55" fmla="*/ 112 h 150"/>
                <a:gd name="T56" fmla="*/ 64 w 221"/>
                <a:gd name="T57" fmla="*/ 97 h 150"/>
                <a:gd name="T58" fmla="*/ 47 w 221"/>
                <a:gd name="T59" fmla="*/ 78 h 150"/>
                <a:gd name="T60" fmla="*/ 30 w 221"/>
                <a:gd name="T61" fmla="*/ 56 h 150"/>
                <a:gd name="T62" fmla="*/ 14 w 221"/>
                <a:gd name="T63" fmla="*/ 30 h 150"/>
                <a:gd name="T64" fmla="*/ 0 w 221"/>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150">
                  <a:moveTo>
                    <a:pt x="0" y="0"/>
                  </a:moveTo>
                  <a:lnTo>
                    <a:pt x="1" y="1"/>
                  </a:lnTo>
                  <a:lnTo>
                    <a:pt x="4" y="6"/>
                  </a:lnTo>
                  <a:lnTo>
                    <a:pt x="11" y="13"/>
                  </a:lnTo>
                  <a:lnTo>
                    <a:pt x="19" y="21"/>
                  </a:lnTo>
                  <a:lnTo>
                    <a:pt x="30" y="32"/>
                  </a:lnTo>
                  <a:lnTo>
                    <a:pt x="41" y="44"/>
                  </a:lnTo>
                  <a:lnTo>
                    <a:pt x="55" y="56"/>
                  </a:lnTo>
                  <a:lnTo>
                    <a:pt x="70" y="69"/>
                  </a:lnTo>
                  <a:lnTo>
                    <a:pt x="86" y="83"/>
                  </a:lnTo>
                  <a:lnTo>
                    <a:pt x="103" y="96"/>
                  </a:lnTo>
                  <a:lnTo>
                    <a:pt x="122" y="108"/>
                  </a:lnTo>
                  <a:lnTo>
                    <a:pt x="141" y="120"/>
                  </a:lnTo>
                  <a:lnTo>
                    <a:pt x="161" y="130"/>
                  </a:lnTo>
                  <a:lnTo>
                    <a:pt x="181" y="138"/>
                  </a:lnTo>
                  <a:lnTo>
                    <a:pt x="201" y="145"/>
                  </a:lnTo>
                  <a:lnTo>
                    <a:pt x="221" y="149"/>
                  </a:lnTo>
                  <a:lnTo>
                    <a:pt x="220" y="149"/>
                  </a:lnTo>
                  <a:lnTo>
                    <a:pt x="214" y="150"/>
                  </a:lnTo>
                  <a:lnTo>
                    <a:pt x="207" y="150"/>
                  </a:lnTo>
                  <a:lnTo>
                    <a:pt x="197" y="150"/>
                  </a:lnTo>
                  <a:lnTo>
                    <a:pt x="184" y="149"/>
                  </a:lnTo>
                  <a:lnTo>
                    <a:pt x="170" y="147"/>
                  </a:lnTo>
                  <a:lnTo>
                    <a:pt x="154" y="144"/>
                  </a:lnTo>
                  <a:lnTo>
                    <a:pt x="137" y="139"/>
                  </a:lnTo>
                  <a:lnTo>
                    <a:pt x="120" y="132"/>
                  </a:lnTo>
                  <a:lnTo>
                    <a:pt x="101" y="123"/>
                  </a:lnTo>
                  <a:lnTo>
                    <a:pt x="83" y="112"/>
                  </a:lnTo>
                  <a:lnTo>
                    <a:pt x="64" y="97"/>
                  </a:lnTo>
                  <a:lnTo>
                    <a:pt x="47" y="78"/>
                  </a:lnTo>
                  <a:lnTo>
                    <a:pt x="30" y="56"/>
                  </a:lnTo>
                  <a:lnTo>
                    <a:pt x="14" y="30"/>
                  </a:lnTo>
                  <a:lnTo>
                    <a:pt x="0" y="0"/>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p:cNvSpPr>
            <p:nvPr/>
          </p:nvSpPr>
          <p:spPr bwMode="auto">
            <a:xfrm>
              <a:off x="1411288" y="2332038"/>
              <a:ext cx="200025" cy="322263"/>
            </a:xfrm>
            <a:custGeom>
              <a:avLst/>
              <a:gdLst>
                <a:gd name="T0" fmla="*/ 97 w 251"/>
                <a:gd name="T1" fmla="*/ 0 h 406"/>
                <a:gd name="T2" fmla="*/ 96 w 251"/>
                <a:gd name="T3" fmla="*/ 2 h 406"/>
                <a:gd name="T4" fmla="*/ 92 w 251"/>
                <a:gd name="T5" fmla="*/ 9 h 406"/>
                <a:gd name="T6" fmla="*/ 86 w 251"/>
                <a:gd name="T7" fmla="*/ 19 h 406"/>
                <a:gd name="T8" fmla="*/ 81 w 251"/>
                <a:gd name="T9" fmla="*/ 32 h 406"/>
                <a:gd name="T10" fmla="*/ 74 w 251"/>
                <a:gd name="T11" fmla="*/ 47 h 406"/>
                <a:gd name="T12" fmla="*/ 68 w 251"/>
                <a:gd name="T13" fmla="*/ 63 h 406"/>
                <a:gd name="T14" fmla="*/ 63 w 251"/>
                <a:gd name="T15" fmla="*/ 79 h 406"/>
                <a:gd name="T16" fmla="*/ 61 w 251"/>
                <a:gd name="T17" fmla="*/ 96 h 406"/>
                <a:gd name="T18" fmla="*/ 55 w 251"/>
                <a:gd name="T19" fmla="*/ 122 h 406"/>
                <a:gd name="T20" fmla="*/ 47 w 251"/>
                <a:gd name="T21" fmla="*/ 144 h 406"/>
                <a:gd name="T22" fmla="*/ 38 w 251"/>
                <a:gd name="T23" fmla="*/ 162 h 406"/>
                <a:gd name="T24" fmla="*/ 28 w 251"/>
                <a:gd name="T25" fmla="*/ 176 h 406"/>
                <a:gd name="T26" fmla="*/ 17 w 251"/>
                <a:gd name="T27" fmla="*/ 187 h 406"/>
                <a:gd name="T28" fmla="*/ 8 w 251"/>
                <a:gd name="T29" fmla="*/ 193 h 406"/>
                <a:gd name="T30" fmla="*/ 2 w 251"/>
                <a:gd name="T31" fmla="*/ 197 h 406"/>
                <a:gd name="T32" fmla="*/ 0 w 251"/>
                <a:gd name="T33" fmla="*/ 198 h 406"/>
                <a:gd name="T34" fmla="*/ 5 w 251"/>
                <a:gd name="T35" fmla="*/ 207 h 406"/>
                <a:gd name="T36" fmla="*/ 15 w 251"/>
                <a:gd name="T37" fmla="*/ 230 h 406"/>
                <a:gd name="T38" fmla="*/ 31 w 251"/>
                <a:gd name="T39" fmla="*/ 264 h 406"/>
                <a:gd name="T40" fmla="*/ 51 w 251"/>
                <a:gd name="T41" fmla="*/ 302 h 406"/>
                <a:gd name="T42" fmla="*/ 70 w 251"/>
                <a:gd name="T43" fmla="*/ 340 h 406"/>
                <a:gd name="T44" fmla="*/ 90 w 251"/>
                <a:gd name="T45" fmla="*/ 373 h 406"/>
                <a:gd name="T46" fmla="*/ 107 w 251"/>
                <a:gd name="T47" fmla="*/ 397 h 406"/>
                <a:gd name="T48" fmla="*/ 119 w 251"/>
                <a:gd name="T49" fmla="*/ 406 h 406"/>
                <a:gd name="T50" fmla="*/ 128 w 251"/>
                <a:gd name="T51" fmla="*/ 403 h 406"/>
                <a:gd name="T52" fmla="*/ 135 w 251"/>
                <a:gd name="T53" fmla="*/ 397 h 406"/>
                <a:gd name="T54" fmla="*/ 141 w 251"/>
                <a:gd name="T55" fmla="*/ 391 h 406"/>
                <a:gd name="T56" fmla="*/ 145 w 251"/>
                <a:gd name="T57" fmla="*/ 382 h 406"/>
                <a:gd name="T58" fmla="*/ 149 w 251"/>
                <a:gd name="T59" fmla="*/ 373 h 406"/>
                <a:gd name="T60" fmla="*/ 151 w 251"/>
                <a:gd name="T61" fmla="*/ 366 h 406"/>
                <a:gd name="T62" fmla="*/ 153 w 251"/>
                <a:gd name="T63" fmla="*/ 362 h 406"/>
                <a:gd name="T64" fmla="*/ 153 w 251"/>
                <a:gd name="T65" fmla="*/ 359 h 406"/>
                <a:gd name="T66" fmla="*/ 251 w 251"/>
                <a:gd name="T67" fmla="*/ 130 h 406"/>
                <a:gd name="T68" fmla="*/ 97 w 251"/>
                <a:gd name="T69"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6">
                  <a:moveTo>
                    <a:pt x="97" y="0"/>
                  </a:moveTo>
                  <a:lnTo>
                    <a:pt x="96" y="2"/>
                  </a:lnTo>
                  <a:lnTo>
                    <a:pt x="92" y="9"/>
                  </a:lnTo>
                  <a:lnTo>
                    <a:pt x="86" y="19"/>
                  </a:lnTo>
                  <a:lnTo>
                    <a:pt x="81" y="32"/>
                  </a:lnTo>
                  <a:lnTo>
                    <a:pt x="74" y="47"/>
                  </a:lnTo>
                  <a:lnTo>
                    <a:pt x="68" y="63"/>
                  </a:lnTo>
                  <a:lnTo>
                    <a:pt x="63" y="79"/>
                  </a:lnTo>
                  <a:lnTo>
                    <a:pt x="61" y="96"/>
                  </a:lnTo>
                  <a:lnTo>
                    <a:pt x="55" y="122"/>
                  </a:lnTo>
                  <a:lnTo>
                    <a:pt x="47" y="144"/>
                  </a:lnTo>
                  <a:lnTo>
                    <a:pt x="38" y="162"/>
                  </a:lnTo>
                  <a:lnTo>
                    <a:pt x="28" y="176"/>
                  </a:lnTo>
                  <a:lnTo>
                    <a:pt x="17" y="187"/>
                  </a:lnTo>
                  <a:lnTo>
                    <a:pt x="8" y="193"/>
                  </a:lnTo>
                  <a:lnTo>
                    <a:pt x="2" y="197"/>
                  </a:lnTo>
                  <a:lnTo>
                    <a:pt x="0" y="198"/>
                  </a:lnTo>
                  <a:lnTo>
                    <a:pt x="5" y="207"/>
                  </a:lnTo>
                  <a:lnTo>
                    <a:pt x="15" y="230"/>
                  </a:lnTo>
                  <a:lnTo>
                    <a:pt x="31" y="264"/>
                  </a:lnTo>
                  <a:lnTo>
                    <a:pt x="51" y="302"/>
                  </a:lnTo>
                  <a:lnTo>
                    <a:pt x="70" y="340"/>
                  </a:lnTo>
                  <a:lnTo>
                    <a:pt x="90" y="373"/>
                  </a:lnTo>
                  <a:lnTo>
                    <a:pt x="107" y="397"/>
                  </a:lnTo>
                  <a:lnTo>
                    <a:pt x="119" y="406"/>
                  </a:lnTo>
                  <a:lnTo>
                    <a:pt x="128" y="403"/>
                  </a:lnTo>
                  <a:lnTo>
                    <a:pt x="135" y="397"/>
                  </a:lnTo>
                  <a:lnTo>
                    <a:pt x="141" y="391"/>
                  </a:lnTo>
                  <a:lnTo>
                    <a:pt x="145" y="382"/>
                  </a:lnTo>
                  <a:lnTo>
                    <a:pt x="149" y="373"/>
                  </a:lnTo>
                  <a:lnTo>
                    <a:pt x="151" y="366"/>
                  </a:lnTo>
                  <a:lnTo>
                    <a:pt x="153" y="362"/>
                  </a:lnTo>
                  <a:lnTo>
                    <a:pt x="153" y="359"/>
                  </a:lnTo>
                  <a:lnTo>
                    <a:pt x="251" y="130"/>
                  </a:lnTo>
                  <a:lnTo>
                    <a:pt x="97" y="0"/>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p:cNvSpPr>
            <p:nvPr/>
          </p:nvSpPr>
          <p:spPr bwMode="auto">
            <a:xfrm>
              <a:off x="1214438" y="2328863"/>
              <a:ext cx="323850" cy="325438"/>
            </a:xfrm>
            <a:custGeom>
              <a:avLst/>
              <a:gdLst>
                <a:gd name="T0" fmla="*/ 5 w 408"/>
                <a:gd name="T1" fmla="*/ 0 h 411"/>
                <a:gd name="T2" fmla="*/ 6 w 408"/>
                <a:gd name="T3" fmla="*/ 0 h 411"/>
                <a:gd name="T4" fmla="*/ 11 w 408"/>
                <a:gd name="T5" fmla="*/ 3 h 411"/>
                <a:gd name="T6" fmla="*/ 16 w 408"/>
                <a:gd name="T7" fmla="*/ 5 h 411"/>
                <a:gd name="T8" fmla="*/ 26 w 408"/>
                <a:gd name="T9" fmla="*/ 9 h 411"/>
                <a:gd name="T10" fmla="*/ 35 w 408"/>
                <a:gd name="T11" fmla="*/ 16 h 411"/>
                <a:gd name="T12" fmla="*/ 46 w 408"/>
                <a:gd name="T13" fmla="*/ 24 h 411"/>
                <a:gd name="T14" fmla="*/ 59 w 408"/>
                <a:gd name="T15" fmla="*/ 34 h 411"/>
                <a:gd name="T16" fmla="*/ 72 w 408"/>
                <a:gd name="T17" fmla="*/ 46 h 411"/>
                <a:gd name="T18" fmla="*/ 86 w 408"/>
                <a:gd name="T19" fmla="*/ 59 h 411"/>
                <a:gd name="T20" fmla="*/ 103 w 408"/>
                <a:gd name="T21" fmla="*/ 73 h 411"/>
                <a:gd name="T22" fmla="*/ 122 w 408"/>
                <a:gd name="T23" fmla="*/ 87 h 411"/>
                <a:gd name="T24" fmla="*/ 144 w 408"/>
                <a:gd name="T25" fmla="*/ 99 h 411"/>
                <a:gd name="T26" fmla="*/ 167 w 408"/>
                <a:gd name="T27" fmla="*/ 112 h 411"/>
                <a:gd name="T28" fmla="*/ 190 w 408"/>
                <a:gd name="T29" fmla="*/ 124 h 411"/>
                <a:gd name="T30" fmla="*/ 213 w 408"/>
                <a:gd name="T31" fmla="*/ 134 h 411"/>
                <a:gd name="T32" fmla="*/ 236 w 408"/>
                <a:gd name="T33" fmla="*/ 142 h 411"/>
                <a:gd name="T34" fmla="*/ 269 w 408"/>
                <a:gd name="T35" fmla="*/ 152 h 411"/>
                <a:gd name="T36" fmla="*/ 294 w 408"/>
                <a:gd name="T37" fmla="*/ 159 h 411"/>
                <a:gd name="T38" fmla="*/ 315 w 408"/>
                <a:gd name="T39" fmla="*/ 165 h 411"/>
                <a:gd name="T40" fmla="*/ 332 w 408"/>
                <a:gd name="T41" fmla="*/ 170 h 411"/>
                <a:gd name="T42" fmla="*/ 347 w 408"/>
                <a:gd name="T43" fmla="*/ 178 h 411"/>
                <a:gd name="T44" fmla="*/ 361 w 408"/>
                <a:gd name="T45" fmla="*/ 188 h 411"/>
                <a:gd name="T46" fmla="*/ 376 w 408"/>
                <a:gd name="T47" fmla="*/ 202 h 411"/>
                <a:gd name="T48" fmla="*/ 392 w 408"/>
                <a:gd name="T49" fmla="*/ 223 h 411"/>
                <a:gd name="T50" fmla="*/ 405 w 408"/>
                <a:gd name="T51" fmla="*/ 249 h 411"/>
                <a:gd name="T52" fmla="*/ 408 w 408"/>
                <a:gd name="T53" fmla="*/ 279 h 411"/>
                <a:gd name="T54" fmla="*/ 406 w 408"/>
                <a:gd name="T55" fmla="*/ 310 h 411"/>
                <a:gd name="T56" fmla="*/ 398 w 408"/>
                <a:gd name="T57" fmla="*/ 340 h 411"/>
                <a:gd name="T58" fmla="*/ 388 w 408"/>
                <a:gd name="T59" fmla="*/ 368 h 411"/>
                <a:gd name="T60" fmla="*/ 378 w 408"/>
                <a:gd name="T61" fmla="*/ 390 h 411"/>
                <a:gd name="T62" fmla="*/ 371 w 408"/>
                <a:gd name="T63" fmla="*/ 405 h 411"/>
                <a:gd name="T64" fmla="*/ 368 w 408"/>
                <a:gd name="T65" fmla="*/ 411 h 411"/>
                <a:gd name="T66" fmla="*/ 365 w 408"/>
                <a:gd name="T67" fmla="*/ 409 h 411"/>
                <a:gd name="T68" fmla="*/ 358 w 408"/>
                <a:gd name="T69" fmla="*/ 407 h 411"/>
                <a:gd name="T70" fmla="*/ 348 w 408"/>
                <a:gd name="T71" fmla="*/ 402 h 411"/>
                <a:gd name="T72" fmla="*/ 334 w 408"/>
                <a:gd name="T73" fmla="*/ 396 h 411"/>
                <a:gd name="T74" fmla="*/ 317 w 408"/>
                <a:gd name="T75" fmla="*/ 386 h 411"/>
                <a:gd name="T76" fmla="*/ 296 w 408"/>
                <a:gd name="T77" fmla="*/ 375 h 411"/>
                <a:gd name="T78" fmla="*/ 273 w 408"/>
                <a:gd name="T79" fmla="*/ 360 h 411"/>
                <a:gd name="T80" fmla="*/ 248 w 408"/>
                <a:gd name="T81" fmla="*/ 343 h 411"/>
                <a:gd name="T82" fmla="*/ 221 w 408"/>
                <a:gd name="T83" fmla="*/ 322 h 411"/>
                <a:gd name="T84" fmla="*/ 191 w 408"/>
                <a:gd name="T85" fmla="*/ 299 h 411"/>
                <a:gd name="T86" fmla="*/ 162 w 408"/>
                <a:gd name="T87" fmla="*/ 271 h 411"/>
                <a:gd name="T88" fmla="*/ 130 w 408"/>
                <a:gd name="T89" fmla="*/ 239 h 411"/>
                <a:gd name="T90" fmla="*/ 98 w 408"/>
                <a:gd name="T91" fmla="*/ 204 h 411"/>
                <a:gd name="T92" fmla="*/ 65 w 408"/>
                <a:gd name="T93" fmla="*/ 165 h 411"/>
                <a:gd name="T94" fmla="*/ 33 w 408"/>
                <a:gd name="T95" fmla="*/ 121 h 411"/>
                <a:gd name="T96" fmla="*/ 0 w 408"/>
                <a:gd name="T97" fmla="*/ 73 h 411"/>
                <a:gd name="T98" fmla="*/ 5 w 408"/>
                <a:gd name="T99"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411">
                  <a:moveTo>
                    <a:pt x="5" y="0"/>
                  </a:moveTo>
                  <a:lnTo>
                    <a:pt x="6" y="0"/>
                  </a:lnTo>
                  <a:lnTo>
                    <a:pt x="11" y="3"/>
                  </a:lnTo>
                  <a:lnTo>
                    <a:pt x="16" y="5"/>
                  </a:lnTo>
                  <a:lnTo>
                    <a:pt x="26" y="9"/>
                  </a:lnTo>
                  <a:lnTo>
                    <a:pt x="35" y="16"/>
                  </a:lnTo>
                  <a:lnTo>
                    <a:pt x="46" y="24"/>
                  </a:lnTo>
                  <a:lnTo>
                    <a:pt x="59" y="34"/>
                  </a:lnTo>
                  <a:lnTo>
                    <a:pt x="72" y="46"/>
                  </a:lnTo>
                  <a:lnTo>
                    <a:pt x="86" y="59"/>
                  </a:lnTo>
                  <a:lnTo>
                    <a:pt x="103" y="73"/>
                  </a:lnTo>
                  <a:lnTo>
                    <a:pt x="122" y="87"/>
                  </a:lnTo>
                  <a:lnTo>
                    <a:pt x="144" y="99"/>
                  </a:lnTo>
                  <a:lnTo>
                    <a:pt x="167" y="112"/>
                  </a:lnTo>
                  <a:lnTo>
                    <a:pt x="190" y="124"/>
                  </a:lnTo>
                  <a:lnTo>
                    <a:pt x="213" y="134"/>
                  </a:lnTo>
                  <a:lnTo>
                    <a:pt x="236" y="142"/>
                  </a:lnTo>
                  <a:lnTo>
                    <a:pt x="269" y="152"/>
                  </a:lnTo>
                  <a:lnTo>
                    <a:pt x="294" y="159"/>
                  </a:lnTo>
                  <a:lnTo>
                    <a:pt x="315" y="165"/>
                  </a:lnTo>
                  <a:lnTo>
                    <a:pt x="332" y="170"/>
                  </a:lnTo>
                  <a:lnTo>
                    <a:pt x="347" y="178"/>
                  </a:lnTo>
                  <a:lnTo>
                    <a:pt x="361" y="188"/>
                  </a:lnTo>
                  <a:lnTo>
                    <a:pt x="376" y="202"/>
                  </a:lnTo>
                  <a:lnTo>
                    <a:pt x="392" y="223"/>
                  </a:lnTo>
                  <a:lnTo>
                    <a:pt x="405" y="249"/>
                  </a:lnTo>
                  <a:lnTo>
                    <a:pt x="408" y="279"/>
                  </a:lnTo>
                  <a:lnTo>
                    <a:pt x="406" y="310"/>
                  </a:lnTo>
                  <a:lnTo>
                    <a:pt x="398" y="340"/>
                  </a:lnTo>
                  <a:lnTo>
                    <a:pt x="388" y="368"/>
                  </a:lnTo>
                  <a:lnTo>
                    <a:pt x="378" y="390"/>
                  </a:lnTo>
                  <a:lnTo>
                    <a:pt x="371" y="405"/>
                  </a:lnTo>
                  <a:lnTo>
                    <a:pt x="368" y="411"/>
                  </a:lnTo>
                  <a:lnTo>
                    <a:pt x="365" y="409"/>
                  </a:lnTo>
                  <a:lnTo>
                    <a:pt x="358" y="407"/>
                  </a:lnTo>
                  <a:lnTo>
                    <a:pt x="348" y="402"/>
                  </a:lnTo>
                  <a:lnTo>
                    <a:pt x="334" y="396"/>
                  </a:lnTo>
                  <a:lnTo>
                    <a:pt x="317" y="386"/>
                  </a:lnTo>
                  <a:lnTo>
                    <a:pt x="296" y="375"/>
                  </a:lnTo>
                  <a:lnTo>
                    <a:pt x="273" y="360"/>
                  </a:lnTo>
                  <a:lnTo>
                    <a:pt x="248" y="343"/>
                  </a:lnTo>
                  <a:lnTo>
                    <a:pt x="221" y="322"/>
                  </a:lnTo>
                  <a:lnTo>
                    <a:pt x="191" y="299"/>
                  </a:lnTo>
                  <a:lnTo>
                    <a:pt x="162" y="271"/>
                  </a:lnTo>
                  <a:lnTo>
                    <a:pt x="130" y="239"/>
                  </a:lnTo>
                  <a:lnTo>
                    <a:pt x="98" y="204"/>
                  </a:lnTo>
                  <a:lnTo>
                    <a:pt x="65" y="165"/>
                  </a:lnTo>
                  <a:lnTo>
                    <a:pt x="33" y="121"/>
                  </a:lnTo>
                  <a:lnTo>
                    <a:pt x="0" y="73"/>
                  </a:lnTo>
                  <a:lnTo>
                    <a:pt x="5" y="0"/>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p:cNvSpPr>
              <a:spLocks/>
            </p:cNvSpPr>
            <p:nvPr/>
          </p:nvSpPr>
          <p:spPr bwMode="auto">
            <a:xfrm>
              <a:off x="1035051" y="2262188"/>
              <a:ext cx="80963" cy="111125"/>
            </a:xfrm>
            <a:custGeom>
              <a:avLst/>
              <a:gdLst>
                <a:gd name="T0" fmla="*/ 0 w 102"/>
                <a:gd name="T1" fmla="*/ 77 h 142"/>
                <a:gd name="T2" fmla="*/ 0 w 102"/>
                <a:gd name="T3" fmla="*/ 70 h 142"/>
                <a:gd name="T4" fmla="*/ 1 w 102"/>
                <a:gd name="T5" fmla="*/ 54 h 142"/>
                <a:gd name="T6" fmla="*/ 1 w 102"/>
                <a:gd name="T7" fmla="*/ 34 h 142"/>
                <a:gd name="T8" fmla="*/ 0 w 102"/>
                <a:gd name="T9" fmla="*/ 15 h 142"/>
                <a:gd name="T10" fmla="*/ 3 w 102"/>
                <a:gd name="T11" fmla="*/ 2 h 142"/>
                <a:gd name="T12" fmla="*/ 11 w 102"/>
                <a:gd name="T13" fmla="*/ 0 h 142"/>
                <a:gd name="T14" fmla="*/ 20 w 102"/>
                <a:gd name="T15" fmla="*/ 7 h 142"/>
                <a:gd name="T16" fmla="*/ 26 w 102"/>
                <a:gd name="T17" fmla="*/ 23 h 142"/>
                <a:gd name="T18" fmla="*/ 28 w 102"/>
                <a:gd name="T19" fmla="*/ 43 h 142"/>
                <a:gd name="T20" fmla="*/ 29 w 102"/>
                <a:gd name="T21" fmla="*/ 58 h 142"/>
                <a:gd name="T22" fmla="*/ 31 w 102"/>
                <a:gd name="T23" fmla="*/ 69 h 142"/>
                <a:gd name="T24" fmla="*/ 31 w 102"/>
                <a:gd name="T25" fmla="*/ 73 h 142"/>
                <a:gd name="T26" fmla="*/ 32 w 102"/>
                <a:gd name="T27" fmla="*/ 75 h 142"/>
                <a:gd name="T28" fmla="*/ 34 w 102"/>
                <a:gd name="T29" fmla="*/ 80 h 142"/>
                <a:gd name="T30" fmla="*/ 36 w 102"/>
                <a:gd name="T31" fmla="*/ 85 h 142"/>
                <a:gd name="T32" fmla="*/ 40 w 102"/>
                <a:gd name="T33" fmla="*/ 90 h 142"/>
                <a:gd name="T34" fmla="*/ 44 w 102"/>
                <a:gd name="T35" fmla="*/ 93 h 142"/>
                <a:gd name="T36" fmla="*/ 53 w 102"/>
                <a:gd name="T37" fmla="*/ 97 h 142"/>
                <a:gd name="T38" fmla="*/ 62 w 102"/>
                <a:gd name="T39" fmla="*/ 102 h 142"/>
                <a:gd name="T40" fmla="*/ 73 w 102"/>
                <a:gd name="T41" fmla="*/ 106 h 142"/>
                <a:gd name="T42" fmla="*/ 84 w 102"/>
                <a:gd name="T43" fmla="*/ 111 h 142"/>
                <a:gd name="T44" fmla="*/ 93 w 102"/>
                <a:gd name="T45" fmla="*/ 115 h 142"/>
                <a:gd name="T46" fmla="*/ 100 w 102"/>
                <a:gd name="T47" fmla="*/ 118 h 142"/>
                <a:gd name="T48" fmla="*/ 102 w 102"/>
                <a:gd name="T49" fmla="*/ 119 h 142"/>
                <a:gd name="T50" fmla="*/ 86 w 102"/>
                <a:gd name="T51" fmla="*/ 142 h 142"/>
                <a:gd name="T52" fmla="*/ 4 w 102"/>
                <a:gd name="T53" fmla="*/ 102 h 142"/>
                <a:gd name="T54" fmla="*/ 0 w 102"/>
                <a:gd name="T5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42">
                  <a:moveTo>
                    <a:pt x="0" y="77"/>
                  </a:moveTo>
                  <a:lnTo>
                    <a:pt x="0" y="70"/>
                  </a:lnTo>
                  <a:lnTo>
                    <a:pt x="1" y="54"/>
                  </a:lnTo>
                  <a:lnTo>
                    <a:pt x="1" y="34"/>
                  </a:lnTo>
                  <a:lnTo>
                    <a:pt x="0" y="15"/>
                  </a:lnTo>
                  <a:lnTo>
                    <a:pt x="3" y="2"/>
                  </a:lnTo>
                  <a:lnTo>
                    <a:pt x="11" y="0"/>
                  </a:lnTo>
                  <a:lnTo>
                    <a:pt x="20" y="7"/>
                  </a:lnTo>
                  <a:lnTo>
                    <a:pt x="26" y="23"/>
                  </a:lnTo>
                  <a:lnTo>
                    <a:pt x="28" y="43"/>
                  </a:lnTo>
                  <a:lnTo>
                    <a:pt x="29" y="58"/>
                  </a:lnTo>
                  <a:lnTo>
                    <a:pt x="31" y="69"/>
                  </a:lnTo>
                  <a:lnTo>
                    <a:pt x="31" y="73"/>
                  </a:lnTo>
                  <a:lnTo>
                    <a:pt x="32" y="75"/>
                  </a:lnTo>
                  <a:lnTo>
                    <a:pt x="34" y="80"/>
                  </a:lnTo>
                  <a:lnTo>
                    <a:pt x="36" y="85"/>
                  </a:lnTo>
                  <a:lnTo>
                    <a:pt x="40" y="90"/>
                  </a:lnTo>
                  <a:lnTo>
                    <a:pt x="44" y="93"/>
                  </a:lnTo>
                  <a:lnTo>
                    <a:pt x="53" y="97"/>
                  </a:lnTo>
                  <a:lnTo>
                    <a:pt x="62" y="102"/>
                  </a:lnTo>
                  <a:lnTo>
                    <a:pt x="73" y="106"/>
                  </a:lnTo>
                  <a:lnTo>
                    <a:pt x="84" y="111"/>
                  </a:lnTo>
                  <a:lnTo>
                    <a:pt x="93" y="115"/>
                  </a:lnTo>
                  <a:lnTo>
                    <a:pt x="100" y="118"/>
                  </a:lnTo>
                  <a:lnTo>
                    <a:pt x="102" y="119"/>
                  </a:lnTo>
                  <a:lnTo>
                    <a:pt x="86" y="142"/>
                  </a:lnTo>
                  <a:lnTo>
                    <a:pt x="4" y="102"/>
                  </a:lnTo>
                  <a:lnTo>
                    <a:pt x="0" y="77"/>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p:cNvSpPr>
            <p:nvPr/>
          </p:nvSpPr>
          <p:spPr bwMode="auto">
            <a:xfrm>
              <a:off x="1576388" y="1709738"/>
              <a:ext cx="34925" cy="92075"/>
            </a:xfrm>
            <a:custGeom>
              <a:avLst/>
              <a:gdLst>
                <a:gd name="T0" fmla="*/ 42 w 42"/>
                <a:gd name="T1" fmla="*/ 0 h 116"/>
                <a:gd name="T2" fmla="*/ 39 w 42"/>
                <a:gd name="T3" fmla="*/ 2 h 116"/>
                <a:gd name="T4" fmla="*/ 31 w 42"/>
                <a:gd name="T5" fmla="*/ 8 h 116"/>
                <a:gd name="T6" fmla="*/ 20 w 42"/>
                <a:gd name="T7" fmla="*/ 17 h 116"/>
                <a:gd name="T8" fmla="*/ 10 w 42"/>
                <a:gd name="T9" fmla="*/ 30 h 116"/>
                <a:gd name="T10" fmla="*/ 2 w 42"/>
                <a:gd name="T11" fmla="*/ 47 h 116"/>
                <a:gd name="T12" fmla="*/ 0 w 42"/>
                <a:gd name="T13" fmla="*/ 67 h 116"/>
                <a:gd name="T14" fmla="*/ 6 w 42"/>
                <a:gd name="T15" fmla="*/ 90 h 116"/>
                <a:gd name="T16" fmla="*/ 23 w 42"/>
                <a:gd name="T17" fmla="*/ 116 h 116"/>
                <a:gd name="T18" fmla="*/ 42 w 42"/>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16">
                  <a:moveTo>
                    <a:pt x="42" y="0"/>
                  </a:moveTo>
                  <a:lnTo>
                    <a:pt x="39" y="2"/>
                  </a:lnTo>
                  <a:lnTo>
                    <a:pt x="31" y="8"/>
                  </a:lnTo>
                  <a:lnTo>
                    <a:pt x="20" y="17"/>
                  </a:lnTo>
                  <a:lnTo>
                    <a:pt x="10" y="30"/>
                  </a:lnTo>
                  <a:lnTo>
                    <a:pt x="2" y="47"/>
                  </a:lnTo>
                  <a:lnTo>
                    <a:pt x="0" y="67"/>
                  </a:lnTo>
                  <a:lnTo>
                    <a:pt x="6" y="90"/>
                  </a:lnTo>
                  <a:lnTo>
                    <a:pt x="23" y="11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Freeform 21"/>
            <p:cNvSpPr>
              <a:spLocks/>
            </p:cNvSpPr>
            <p:nvPr/>
          </p:nvSpPr>
          <p:spPr bwMode="auto">
            <a:xfrm>
              <a:off x="1625601" y="1765300"/>
              <a:ext cx="298450" cy="436563"/>
            </a:xfrm>
            <a:custGeom>
              <a:avLst/>
              <a:gdLst>
                <a:gd name="T0" fmla="*/ 215 w 375"/>
                <a:gd name="T1" fmla="*/ 0 h 550"/>
                <a:gd name="T2" fmla="*/ 215 w 375"/>
                <a:gd name="T3" fmla="*/ 12 h 550"/>
                <a:gd name="T4" fmla="*/ 216 w 375"/>
                <a:gd name="T5" fmla="*/ 42 h 550"/>
                <a:gd name="T6" fmla="*/ 218 w 375"/>
                <a:gd name="T7" fmla="*/ 85 h 550"/>
                <a:gd name="T8" fmla="*/ 223 w 375"/>
                <a:gd name="T9" fmla="*/ 135 h 550"/>
                <a:gd name="T10" fmla="*/ 230 w 375"/>
                <a:gd name="T11" fmla="*/ 188 h 550"/>
                <a:gd name="T12" fmla="*/ 239 w 375"/>
                <a:gd name="T13" fmla="*/ 238 h 550"/>
                <a:gd name="T14" fmla="*/ 251 w 375"/>
                <a:gd name="T15" fmla="*/ 279 h 550"/>
                <a:gd name="T16" fmla="*/ 267 w 375"/>
                <a:gd name="T17" fmla="*/ 306 h 550"/>
                <a:gd name="T18" fmla="*/ 284 w 375"/>
                <a:gd name="T19" fmla="*/ 322 h 550"/>
                <a:gd name="T20" fmla="*/ 303 w 375"/>
                <a:gd name="T21" fmla="*/ 336 h 550"/>
                <a:gd name="T22" fmla="*/ 321 w 375"/>
                <a:gd name="T23" fmla="*/ 347 h 550"/>
                <a:gd name="T24" fmla="*/ 338 w 375"/>
                <a:gd name="T25" fmla="*/ 358 h 550"/>
                <a:gd name="T26" fmla="*/ 353 w 375"/>
                <a:gd name="T27" fmla="*/ 366 h 550"/>
                <a:gd name="T28" fmla="*/ 365 w 375"/>
                <a:gd name="T29" fmla="*/ 372 h 550"/>
                <a:gd name="T30" fmla="*/ 373 w 375"/>
                <a:gd name="T31" fmla="*/ 375 h 550"/>
                <a:gd name="T32" fmla="*/ 375 w 375"/>
                <a:gd name="T33" fmla="*/ 376 h 550"/>
                <a:gd name="T34" fmla="*/ 374 w 375"/>
                <a:gd name="T35" fmla="*/ 377 h 550"/>
                <a:gd name="T36" fmla="*/ 368 w 375"/>
                <a:gd name="T37" fmla="*/ 383 h 550"/>
                <a:gd name="T38" fmla="*/ 361 w 375"/>
                <a:gd name="T39" fmla="*/ 390 h 550"/>
                <a:gd name="T40" fmla="*/ 351 w 375"/>
                <a:gd name="T41" fmla="*/ 399 h 550"/>
                <a:gd name="T42" fmla="*/ 338 w 375"/>
                <a:gd name="T43" fmla="*/ 412 h 550"/>
                <a:gd name="T44" fmla="*/ 324 w 375"/>
                <a:gd name="T45" fmla="*/ 425 h 550"/>
                <a:gd name="T46" fmla="*/ 308 w 375"/>
                <a:gd name="T47" fmla="*/ 438 h 550"/>
                <a:gd name="T48" fmla="*/ 290 w 375"/>
                <a:gd name="T49" fmla="*/ 453 h 550"/>
                <a:gd name="T50" fmla="*/ 271 w 375"/>
                <a:gd name="T51" fmla="*/ 468 h 550"/>
                <a:gd name="T52" fmla="*/ 251 w 375"/>
                <a:gd name="T53" fmla="*/ 485 h 550"/>
                <a:gd name="T54" fmla="*/ 230 w 375"/>
                <a:gd name="T55" fmla="*/ 498 h 550"/>
                <a:gd name="T56" fmla="*/ 209 w 375"/>
                <a:gd name="T57" fmla="*/ 512 h 550"/>
                <a:gd name="T58" fmla="*/ 187 w 375"/>
                <a:gd name="T59" fmla="*/ 525 h 550"/>
                <a:gd name="T60" fmla="*/ 165 w 375"/>
                <a:gd name="T61" fmla="*/ 535 h 550"/>
                <a:gd name="T62" fmla="*/ 145 w 375"/>
                <a:gd name="T63" fmla="*/ 544 h 550"/>
                <a:gd name="T64" fmla="*/ 124 w 375"/>
                <a:gd name="T65" fmla="*/ 550 h 550"/>
                <a:gd name="T66" fmla="*/ 98 w 375"/>
                <a:gd name="T67" fmla="*/ 550 h 550"/>
                <a:gd name="T68" fmla="*/ 72 w 375"/>
                <a:gd name="T69" fmla="*/ 541 h 550"/>
                <a:gd name="T70" fmla="*/ 50 w 375"/>
                <a:gd name="T71" fmla="*/ 524 h 550"/>
                <a:gd name="T72" fmla="*/ 32 w 375"/>
                <a:gd name="T73" fmla="*/ 502 h 550"/>
                <a:gd name="T74" fmla="*/ 17 w 375"/>
                <a:gd name="T75" fmla="*/ 479 h 550"/>
                <a:gd name="T76" fmla="*/ 7 w 375"/>
                <a:gd name="T77" fmla="*/ 457 h 550"/>
                <a:gd name="T78" fmla="*/ 1 w 375"/>
                <a:gd name="T79" fmla="*/ 438 h 550"/>
                <a:gd name="T80" fmla="*/ 0 w 375"/>
                <a:gd name="T81" fmla="*/ 428 h 550"/>
                <a:gd name="T82" fmla="*/ 7 w 375"/>
                <a:gd name="T83" fmla="*/ 415 h 550"/>
                <a:gd name="T84" fmla="*/ 17 w 375"/>
                <a:gd name="T85" fmla="*/ 406 h 550"/>
                <a:gd name="T86" fmla="*/ 31 w 375"/>
                <a:gd name="T87" fmla="*/ 400 h 550"/>
                <a:gd name="T88" fmla="*/ 43 w 375"/>
                <a:gd name="T89" fmla="*/ 396 h 550"/>
                <a:gd name="T90" fmla="*/ 57 w 375"/>
                <a:gd name="T91" fmla="*/ 391 h 550"/>
                <a:gd name="T92" fmla="*/ 69 w 375"/>
                <a:gd name="T93" fmla="*/ 387 h 550"/>
                <a:gd name="T94" fmla="*/ 78 w 375"/>
                <a:gd name="T95" fmla="*/ 381 h 550"/>
                <a:gd name="T96" fmla="*/ 84 w 375"/>
                <a:gd name="T97" fmla="*/ 372 h 550"/>
                <a:gd name="T98" fmla="*/ 84 w 375"/>
                <a:gd name="T99" fmla="*/ 358 h 550"/>
                <a:gd name="T100" fmla="*/ 79 w 375"/>
                <a:gd name="T101" fmla="*/ 336 h 550"/>
                <a:gd name="T102" fmla="*/ 73 w 375"/>
                <a:gd name="T103" fmla="*/ 314 h 550"/>
                <a:gd name="T104" fmla="*/ 68 w 375"/>
                <a:gd name="T105" fmla="*/ 294 h 550"/>
                <a:gd name="T106" fmla="*/ 61 w 375"/>
                <a:gd name="T107" fmla="*/ 271 h 550"/>
                <a:gd name="T108" fmla="*/ 54 w 375"/>
                <a:gd name="T109" fmla="*/ 245 h 550"/>
                <a:gd name="T110" fmla="*/ 47 w 375"/>
                <a:gd name="T111" fmla="*/ 224 h 550"/>
                <a:gd name="T112" fmla="*/ 45 w 375"/>
                <a:gd name="T113" fmla="*/ 215 h 550"/>
                <a:gd name="T114" fmla="*/ 215 w 375"/>
                <a:gd name="T115"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550">
                  <a:moveTo>
                    <a:pt x="215" y="0"/>
                  </a:moveTo>
                  <a:lnTo>
                    <a:pt x="215" y="12"/>
                  </a:lnTo>
                  <a:lnTo>
                    <a:pt x="216" y="42"/>
                  </a:lnTo>
                  <a:lnTo>
                    <a:pt x="218" y="85"/>
                  </a:lnTo>
                  <a:lnTo>
                    <a:pt x="223" y="135"/>
                  </a:lnTo>
                  <a:lnTo>
                    <a:pt x="230" y="188"/>
                  </a:lnTo>
                  <a:lnTo>
                    <a:pt x="239" y="238"/>
                  </a:lnTo>
                  <a:lnTo>
                    <a:pt x="251" y="279"/>
                  </a:lnTo>
                  <a:lnTo>
                    <a:pt x="267" y="306"/>
                  </a:lnTo>
                  <a:lnTo>
                    <a:pt x="284" y="322"/>
                  </a:lnTo>
                  <a:lnTo>
                    <a:pt x="303" y="336"/>
                  </a:lnTo>
                  <a:lnTo>
                    <a:pt x="321" y="347"/>
                  </a:lnTo>
                  <a:lnTo>
                    <a:pt x="338" y="358"/>
                  </a:lnTo>
                  <a:lnTo>
                    <a:pt x="353" y="366"/>
                  </a:lnTo>
                  <a:lnTo>
                    <a:pt x="365" y="372"/>
                  </a:lnTo>
                  <a:lnTo>
                    <a:pt x="373" y="375"/>
                  </a:lnTo>
                  <a:lnTo>
                    <a:pt x="375" y="376"/>
                  </a:lnTo>
                  <a:lnTo>
                    <a:pt x="374" y="377"/>
                  </a:lnTo>
                  <a:lnTo>
                    <a:pt x="368" y="383"/>
                  </a:lnTo>
                  <a:lnTo>
                    <a:pt x="361" y="390"/>
                  </a:lnTo>
                  <a:lnTo>
                    <a:pt x="351" y="399"/>
                  </a:lnTo>
                  <a:lnTo>
                    <a:pt x="338" y="412"/>
                  </a:lnTo>
                  <a:lnTo>
                    <a:pt x="324" y="425"/>
                  </a:lnTo>
                  <a:lnTo>
                    <a:pt x="308" y="438"/>
                  </a:lnTo>
                  <a:lnTo>
                    <a:pt x="290" y="453"/>
                  </a:lnTo>
                  <a:lnTo>
                    <a:pt x="271" y="468"/>
                  </a:lnTo>
                  <a:lnTo>
                    <a:pt x="251" y="485"/>
                  </a:lnTo>
                  <a:lnTo>
                    <a:pt x="230" y="498"/>
                  </a:lnTo>
                  <a:lnTo>
                    <a:pt x="209" y="512"/>
                  </a:lnTo>
                  <a:lnTo>
                    <a:pt x="187" y="525"/>
                  </a:lnTo>
                  <a:lnTo>
                    <a:pt x="165" y="535"/>
                  </a:lnTo>
                  <a:lnTo>
                    <a:pt x="145" y="544"/>
                  </a:lnTo>
                  <a:lnTo>
                    <a:pt x="124" y="550"/>
                  </a:lnTo>
                  <a:lnTo>
                    <a:pt x="98" y="550"/>
                  </a:lnTo>
                  <a:lnTo>
                    <a:pt x="72" y="541"/>
                  </a:lnTo>
                  <a:lnTo>
                    <a:pt x="50" y="524"/>
                  </a:lnTo>
                  <a:lnTo>
                    <a:pt x="32" y="502"/>
                  </a:lnTo>
                  <a:lnTo>
                    <a:pt x="17" y="479"/>
                  </a:lnTo>
                  <a:lnTo>
                    <a:pt x="7" y="457"/>
                  </a:lnTo>
                  <a:lnTo>
                    <a:pt x="1" y="438"/>
                  </a:lnTo>
                  <a:lnTo>
                    <a:pt x="0" y="428"/>
                  </a:lnTo>
                  <a:lnTo>
                    <a:pt x="7" y="415"/>
                  </a:lnTo>
                  <a:lnTo>
                    <a:pt x="17" y="406"/>
                  </a:lnTo>
                  <a:lnTo>
                    <a:pt x="31" y="400"/>
                  </a:lnTo>
                  <a:lnTo>
                    <a:pt x="43" y="396"/>
                  </a:lnTo>
                  <a:lnTo>
                    <a:pt x="57" y="391"/>
                  </a:lnTo>
                  <a:lnTo>
                    <a:pt x="69" y="387"/>
                  </a:lnTo>
                  <a:lnTo>
                    <a:pt x="78" y="381"/>
                  </a:lnTo>
                  <a:lnTo>
                    <a:pt x="84" y="372"/>
                  </a:lnTo>
                  <a:lnTo>
                    <a:pt x="84" y="358"/>
                  </a:lnTo>
                  <a:lnTo>
                    <a:pt x="79" y="336"/>
                  </a:lnTo>
                  <a:lnTo>
                    <a:pt x="73" y="314"/>
                  </a:lnTo>
                  <a:lnTo>
                    <a:pt x="68" y="294"/>
                  </a:lnTo>
                  <a:lnTo>
                    <a:pt x="61" y="271"/>
                  </a:lnTo>
                  <a:lnTo>
                    <a:pt x="54" y="245"/>
                  </a:lnTo>
                  <a:lnTo>
                    <a:pt x="47" y="224"/>
                  </a:lnTo>
                  <a:lnTo>
                    <a:pt x="45" y="215"/>
                  </a:lnTo>
                  <a:lnTo>
                    <a:pt x="215" y="0"/>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Freeform 22"/>
            <p:cNvSpPr>
              <a:spLocks/>
            </p:cNvSpPr>
            <p:nvPr/>
          </p:nvSpPr>
          <p:spPr bwMode="auto">
            <a:xfrm>
              <a:off x="1531938" y="2017713"/>
              <a:ext cx="527050" cy="904875"/>
            </a:xfrm>
            <a:custGeom>
              <a:avLst/>
              <a:gdLst>
                <a:gd name="T0" fmla="*/ 282 w 664"/>
                <a:gd name="T1" fmla="*/ 110 h 1140"/>
                <a:gd name="T2" fmla="*/ 338 w 664"/>
                <a:gd name="T3" fmla="*/ 74 h 1140"/>
                <a:gd name="T4" fmla="*/ 383 w 664"/>
                <a:gd name="T5" fmla="*/ 34 h 1140"/>
                <a:gd name="T6" fmla="*/ 410 w 664"/>
                <a:gd name="T7" fmla="*/ 5 h 1140"/>
                <a:gd name="T8" fmla="*/ 660 w 664"/>
                <a:gd name="T9" fmla="*/ 127 h 1140"/>
                <a:gd name="T10" fmla="*/ 659 w 664"/>
                <a:gd name="T11" fmla="*/ 237 h 1140"/>
                <a:gd name="T12" fmla="*/ 632 w 664"/>
                <a:gd name="T13" fmla="*/ 363 h 1140"/>
                <a:gd name="T14" fmla="*/ 599 w 664"/>
                <a:gd name="T15" fmla="*/ 491 h 1140"/>
                <a:gd name="T16" fmla="*/ 577 w 664"/>
                <a:gd name="T17" fmla="*/ 605 h 1140"/>
                <a:gd name="T18" fmla="*/ 565 w 664"/>
                <a:gd name="T19" fmla="*/ 918 h 1140"/>
                <a:gd name="T20" fmla="*/ 562 w 664"/>
                <a:gd name="T21" fmla="*/ 1129 h 1140"/>
                <a:gd name="T22" fmla="*/ 478 w 664"/>
                <a:gd name="T23" fmla="*/ 1140 h 1140"/>
                <a:gd name="T24" fmla="*/ 392 w 664"/>
                <a:gd name="T25" fmla="*/ 1129 h 1140"/>
                <a:gd name="T26" fmla="*/ 306 w 664"/>
                <a:gd name="T27" fmla="*/ 1100 h 1140"/>
                <a:gd name="T28" fmla="*/ 227 w 664"/>
                <a:gd name="T29" fmla="*/ 1060 h 1140"/>
                <a:gd name="T30" fmla="*/ 158 w 664"/>
                <a:gd name="T31" fmla="*/ 1017 h 1140"/>
                <a:gd name="T32" fmla="*/ 103 w 664"/>
                <a:gd name="T33" fmla="*/ 978 h 1140"/>
                <a:gd name="T34" fmla="*/ 66 w 664"/>
                <a:gd name="T35" fmla="*/ 950 h 1140"/>
                <a:gd name="T36" fmla="*/ 53 w 664"/>
                <a:gd name="T37" fmla="*/ 938 h 1140"/>
                <a:gd name="T38" fmla="*/ 67 w 664"/>
                <a:gd name="T39" fmla="*/ 846 h 1140"/>
                <a:gd name="T40" fmla="*/ 72 w 664"/>
                <a:gd name="T41" fmla="*/ 725 h 1140"/>
                <a:gd name="T42" fmla="*/ 66 w 664"/>
                <a:gd name="T43" fmla="*/ 602 h 1140"/>
                <a:gd name="T44" fmla="*/ 47 w 664"/>
                <a:gd name="T45" fmla="*/ 505 h 1140"/>
                <a:gd name="T46" fmla="*/ 25 w 664"/>
                <a:gd name="T47" fmla="*/ 407 h 1140"/>
                <a:gd name="T48" fmla="*/ 10 w 664"/>
                <a:gd name="T49" fmla="*/ 289 h 1140"/>
                <a:gd name="T50" fmla="*/ 2 w 664"/>
                <a:gd name="T51" fmla="*/ 189 h 1140"/>
                <a:gd name="T52" fmla="*/ 0 w 664"/>
                <a:gd name="T53" fmla="*/ 148 h 1140"/>
                <a:gd name="T54" fmla="*/ 195 w 664"/>
                <a:gd name="T55" fmla="*/ 55 h 1140"/>
                <a:gd name="T56" fmla="*/ 197 w 664"/>
                <a:gd name="T57" fmla="*/ 90 h 1140"/>
                <a:gd name="T58" fmla="*/ 218 w 664"/>
                <a:gd name="T59" fmla="*/ 110 h 1140"/>
                <a:gd name="T60" fmla="*/ 242 w 664"/>
                <a:gd name="T61" fmla="*/ 118 h 1140"/>
                <a:gd name="T62" fmla="*/ 254 w 664"/>
                <a:gd name="T63" fmla="*/ 12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1140">
                  <a:moveTo>
                    <a:pt x="254" y="120"/>
                  </a:moveTo>
                  <a:lnTo>
                    <a:pt x="282" y="110"/>
                  </a:lnTo>
                  <a:lnTo>
                    <a:pt x="310" y="94"/>
                  </a:lnTo>
                  <a:lnTo>
                    <a:pt x="338" y="74"/>
                  </a:lnTo>
                  <a:lnTo>
                    <a:pt x="362" y="53"/>
                  </a:lnTo>
                  <a:lnTo>
                    <a:pt x="383" y="34"/>
                  </a:lnTo>
                  <a:lnTo>
                    <a:pt x="399" y="17"/>
                  </a:lnTo>
                  <a:lnTo>
                    <a:pt x="410" y="5"/>
                  </a:lnTo>
                  <a:lnTo>
                    <a:pt x="414" y="0"/>
                  </a:lnTo>
                  <a:lnTo>
                    <a:pt x="660" y="127"/>
                  </a:lnTo>
                  <a:lnTo>
                    <a:pt x="664" y="179"/>
                  </a:lnTo>
                  <a:lnTo>
                    <a:pt x="659" y="237"/>
                  </a:lnTo>
                  <a:lnTo>
                    <a:pt x="647" y="299"/>
                  </a:lnTo>
                  <a:lnTo>
                    <a:pt x="632" y="363"/>
                  </a:lnTo>
                  <a:lnTo>
                    <a:pt x="615" y="428"/>
                  </a:lnTo>
                  <a:lnTo>
                    <a:pt x="599" y="491"/>
                  </a:lnTo>
                  <a:lnTo>
                    <a:pt x="585" y="551"/>
                  </a:lnTo>
                  <a:lnTo>
                    <a:pt x="577" y="605"/>
                  </a:lnTo>
                  <a:lnTo>
                    <a:pt x="569" y="745"/>
                  </a:lnTo>
                  <a:lnTo>
                    <a:pt x="565" y="918"/>
                  </a:lnTo>
                  <a:lnTo>
                    <a:pt x="562" y="1066"/>
                  </a:lnTo>
                  <a:lnTo>
                    <a:pt x="562" y="1129"/>
                  </a:lnTo>
                  <a:lnTo>
                    <a:pt x="521" y="1138"/>
                  </a:lnTo>
                  <a:lnTo>
                    <a:pt x="478" y="1140"/>
                  </a:lnTo>
                  <a:lnTo>
                    <a:pt x="436" y="1137"/>
                  </a:lnTo>
                  <a:lnTo>
                    <a:pt x="392" y="1129"/>
                  </a:lnTo>
                  <a:lnTo>
                    <a:pt x="349" y="1116"/>
                  </a:lnTo>
                  <a:lnTo>
                    <a:pt x="306" y="1100"/>
                  </a:lnTo>
                  <a:lnTo>
                    <a:pt x="266" y="1080"/>
                  </a:lnTo>
                  <a:lnTo>
                    <a:pt x="227" y="1060"/>
                  </a:lnTo>
                  <a:lnTo>
                    <a:pt x="190" y="1039"/>
                  </a:lnTo>
                  <a:lnTo>
                    <a:pt x="158" y="1017"/>
                  </a:lnTo>
                  <a:lnTo>
                    <a:pt x="128" y="997"/>
                  </a:lnTo>
                  <a:lnTo>
                    <a:pt x="103" y="978"/>
                  </a:lnTo>
                  <a:lnTo>
                    <a:pt x="82" y="962"/>
                  </a:lnTo>
                  <a:lnTo>
                    <a:pt x="66" y="950"/>
                  </a:lnTo>
                  <a:lnTo>
                    <a:pt x="57" y="942"/>
                  </a:lnTo>
                  <a:lnTo>
                    <a:pt x="53" y="938"/>
                  </a:lnTo>
                  <a:lnTo>
                    <a:pt x="61" y="897"/>
                  </a:lnTo>
                  <a:lnTo>
                    <a:pt x="67" y="846"/>
                  </a:lnTo>
                  <a:lnTo>
                    <a:pt x="70" y="788"/>
                  </a:lnTo>
                  <a:lnTo>
                    <a:pt x="72" y="725"/>
                  </a:lnTo>
                  <a:lnTo>
                    <a:pt x="70" y="662"/>
                  </a:lnTo>
                  <a:lnTo>
                    <a:pt x="66" y="602"/>
                  </a:lnTo>
                  <a:lnTo>
                    <a:pt x="59" y="549"/>
                  </a:lnTo>
                  <a:lnTo>
                    <a:pt x="47" y="505"/>
                  </a:lnTo>
                  <a:lnTo>
                    <a:pt x="36" y="461"/>
                  </a:lnTo>
                  <a:lnTo>
                    <a:pt x="25" y="407"/>
                  </a:lnTo>
                  <a:lnTo>
                    <a:pt x="17" y="348"/>
                  </a:lnTo>
                  <a:lnTo>
                    <a:pt x="10" y="289"/>
                  </a:lnTo>
                  <a:lnTo>
                    <a:pt x="6" y="234"/>
                  </a:lnTo>
                  <a:lnTo>
                    <a:pt x="2" y="189"/>
                  </a:lnTo>
                  <a:lnTo>
                    <a:pt x="1" y="159"/>
                  </a:lnTo>
                  <a:lnTo>
                    <a:pt x="0" y="148"/>
                  </a:lnTo>
                  <a:lnTo>
                    <a:pt x="151" y="81"/>
                  </a:lnTo>
                  <a:lnTo>
                    <a:pt x="195" y="55"/>
                  </a:lnTo>
                  <a:lnTo>
                    <a:pt x="192" y="74"/>
                  </a:lnTo>
                  <a:lnTo>
                    <a:pt x="197" y="90"/>
                  </a:lnTo>
                  <a:lnTo>
                    <a:pt x="206" y="102"/>
                  </a:lnTo>
                  <a:lnTo>
                    <a:pt x="218" y="110"/>
                  </a:lnTo>
                  <a:lnTo>
                    <a:pt x="230" y="116"/>
                  </a:lnTo>
                  <a:lnTo>
                    <a:pt x="242" y="118"/>
                  </a:lnTo>
                  <a:lnTo>
                    <a:pt x="250" y="120"/>
                  </a:lnTo>
                  <a:lnTo>
                    <a:pt x="254" y="120"/>
                  </a:lnTo>
                  <a:close/>
                </a:path>
              </a:pathLst>
            </a:custGeom>
            <a:solidFill>
              <a:srgbClr val="FFE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7" name="Freeform 23"/>
            <p:cNvSpPr>
              <a:spLocks/>
            </p:cNvSpPr>
            <p:nvPr/>
          </p:nvSpPr>
          <p:spPr bwMode="auto">
            <a:xfrm>
              <a:off x="1576388" y="1684338"/>
              <a:ext cx="241300" cy="330200"/>
            </a:xfrm>
            <a:custGeom>
              <a:avLst/>
              <a:gdLst>
                <a:gd name="T0" fmla="*/ 302 w 304"/>
                <a:gd name="T1" fmla="*/ 159 h 416"/>
                <a:gd name="T2" fmla="*/ 292 w 304"/>
                <a:gd name="T3" fmla="*/ 209 h 416"/>
                <a:gd name="T4" fmla="*/ 289 w 304"/>
                <a:gd name="T5" fmla="*/ 247 h 416"/>
                <a:gd name="T6" fmla="*/ 271 w 304"/>
                <a:gd name="T7" fmla="*/ 277 h 416"/>
                <a:gd name="T8" fmla="*/ 246 w 304"/>
                <a:gd name="T9" fmla="*/ 313 h 416"/>
                <a:gd name="T10" fmla="*/ 223 w 304"/>
                <a:gd name="T11" fmla="*/ 343 h 416"/>
                <a:gd name="T12" fmla="*/ 206 w 304"/>
                <a:gd name="T13" fmla="*/ 363 h 416"/>
                <a:gd name="T14" fmla="*/ 186 w 304"/>
                <a:gd name="T15" fmla="*/ 380 h 416"/>
                <a:gd name="T16" fmla="*/ 182 w 304"/>
                <a:gd name="T17" fmla="*/ 384 h 416"/>
                <a:gd name="T18" fmla="*/ 177 w 304"/>
                <a:gd name="T19" fmla="*/ 391 h 416"/>
                <a:gd name="T20" fmla="*/ 167 w 304"/>
                <a:gd name="T21" fmla="*/ 401 h 416"/>
                <a:gd name="T22" fmla="*/ 154 w 304"/>
                <a:gd name="T23" fmla="*/ 410 h 416"/>
                <a:gd name="T24" fmla="*/ 139 w 304"/>
                <a:gd name="T25" fmla="*/ 415 h 416"/>
                <a:gd name="T26" fmla="*/ 127 w 304"/>
                <a:gd name="T27" fmla="*/ 416 h 416"/>
                <a:gd name="T28" fmla="*/ 115 w 304"/>
                <a:gd name="T29" fmla="*/ 416 h 416"/>
                <a:gd name="T30" fmla="*/ 103 w 304"/>
                <a:gd name="T31" fmla="*/ 415 h 416"/>
                <a:gd name="T32" fmla="*/ 82 w 304"/>
                <a:gd name="T33" fmla="*/ 414 h 416"/>
                <a:gd name="T34" fmla="*/ 62 w 304"/>
                <a:gd name="T35" fmla="*/ 411 h 416"/>
                <a:gd name="T36" fmla="*/ 50 w 304"/>
                <a:gd name="T37" fmla="*/ 408 h 416"/>
                <a:gd name="T38" fmla="*/ 44 w 304"/>
                <a:gd name="T39" fmla="*/ 403 h 416"/>
                <a:gd name="T40" fmla="*/ 32 w 304"/>
                <a:gd name="T41" fmla="*/ 384 h 416"/>
                <a:gd name="T42" fmla="*/ 26 w 304"/>
                <a:gd name="T43" fmla="*/ 334 h 416"/>
                <a:gd name="T44" fmla="*/ 25 w 304"/>
                <a:gd name="T45" fmla="*/ 321 h 416"/>
                <a:gd name="T46" fmla="*/ 18 w 304"/>
                <a:gd name="T47" fmla="*/ 301 h 416"/>
                <a:gd name="T48" fmla="*/ 10 w 304"/>
                <a:gd name="T49" fmla="*/ 268 h 416"/>
                <a:gd name="T50" fmla="*/ 2 w 304"/>
                <a:gd name="T51" fmla="*/ 245 h 416"/>
                <a:gd name="T52" fmla="*/ 0 w 304"/>
                <a:gd name="T53" fmla="*/ 215 h 416"/>
                <a:gd name="T54" fmla="*/ 12 w 304"/>
                <a:gd name="T55" fmla="*/ 189 h 416"/>
                <a:gd name="T56" fmla="*/ 9 w 304"/>
                <a:gd name="T57" fmla="*/ 154 h 416"/>
                <a:gd name="T58" fmla="*/ 6 w 304"/>
                <a:gd name="T59" fmla="*/ 149 h 416"/>
                <a:gd name="T60" fmla="*/ 5 w 304"/>
                <a:gd name="T61" fmla="*/ 128 h 416"/>
                <a:gd name="T62" fmla="*/ 12 w 304"/>
                <a:gd name="T63" fmla="*/ 94 h 416"/>
                <a:gd name="T64" fmla="*/ 36 w 304"/>
                <a:gd name="T65" fmla="*/ 44 h 416"/>
                <a:gd name="T66" fmla="*/ 70 w 304"/>
                <a:gd name="T67" fmla="*/ 14 h 416"/>
                <a:gd name="T68" fmla="*/ 116 w 304"/>
                <a:gd name="T69" fmla="*/ 1 h 416"/>
                <a:gd name="T70" fmla="*/ 161 w 304"/>
                <a:gd name="T71" fmla="*/ 0 h 416"/>
                <a:gd name="T72" fmla="*/ 192 w 304"/>
                <a:gd name="T73" fmla="*/ 3 h 416"/>
                <a:gd name="T74" fmla="*/ 216 w 304"/>
                <a:gd name="T75" fmla="*/ 9 h 416"/>
                <a:gd name="T76" fmla="*/ 243 w 304"/>
                <a:gd name="T77" fmla="*/ 18 h 416"/>
                <a:gd name="T78" fmla="*/ 267 w 304"/>
                <a:gd name="T79" fmla="*/ 30 h 416"/>
                <a:gd name="T80" fmla="*/ 281 w 304"/>
                <a:gd name="T81" fmla="*/ 4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416">
                  <a:moveTo>
                    <a:pt x="304" y="143"/>
                  </a:moveTo>
                  <a:lnTo>
                    <a:pt x="302" y="159"/>
                  </a:lnTo>
                  <a:lnTo>
                    <a:pt x="298" y="181"/>
                  </a:lnTo>
                  <a:lnTo>
                    <a:pt x="292" y="209"/>
                  </a:lnTo>
                  <a:lnTo>
                    <a:pt x="291" y="237"/>
                  </a:lnTo>
                  <a:lnTo>
                    <a:pt x="289" y="247"/>
                  </a:lnTo>
                  <a:lnTo>
                    <a:pt x="282" y="260"/>
                  </a:lnTo>
                  <a:lnTo>
                    <a:pt x="271" y="277"/>
                  </a:lnTo>
                  <a:lnTo>
                    <a:pt x="259" y="295"/>
                  </a:lnTo>
                  <a:lnTo>
                    <a:pt x="246" y="313"/>
                  </a:lnTo>
                  <a:lnTo>
                    <a:pt x="233" y="330"/>
                  </a:lnTo>
                  <a:lnTo>
                    <a:pt x="223" y="343"/>
                  </a:lnTo>
                  <a:lnTo>
                    <a:pt x="216" y="351"/>
                  </a:lnTo>
                  <a:lnTo>
                    <a:pt x="206" y="363"/>
                  </a:lnTo>
                  <a:lnTo>
                    <a:pt x="195" y="372"/>
                  </a:lnTo>
                  <a:lnTo>
                    <a:pt x="186" y="380"/>
                  </a:lnTo>
                  <a:lnTo>
                    <a:pt x="183" y="383"/>
                  </a:lnTo>
                  <a:lnTo>
                    <a:pt x="182" y="384"/>
                  </a:lnTo>
                  <a:lnTo>
                    <a:pt x="180" y="386"/>
                  </a:lnTo>
                  <a:lnTo>
                    <a:pt x="177" y="391"/>
                  </a:lnTo>
                  <a:lnTo>
                    <a:pt x="172" y="395"/>
                  </a:lnTo>
                  <a:lnTo>
                    <a:pt x="167" y="401"/>
                  </a:lnTo>
                  <a:lnTo>
                    <a:pt x="161" y="406"/>
                  </a:lnTo>
                  <a:lnTo>
                    <a:pt x="154" y="410"/>
                  </a:lnTo>
                  <a:lnTo>
                    <a:pt x="146" y="414"/>
                  </a:lnTo>
                  <a:lnTo>
                    <a:pt x="139" y="415"/>
                  </a:lnTo>
                  <a:lnTo>
                    <a:pt x="133" y="416"/>
                  </a:lnTo>
                  <a:lnTo>
                    <a:pt x="127" y="416"/>
                  </a:lnTo>
                  <a:lnTo>
                    <a:pt x="120" y="416"/>
                  </a:lnTo>
                  <a:lnTo>
                    <a:pt x="115" y="416"/>
                  </a:lnTo>
                  <a:lnTo>
                    <a:pt x="109" y="416"/>
                  </a:lnTo>
                  <a:lnTo>
                    <a:pt x="103" y="415"/>
                  </a:lnTo>
                  <a:lnTo>
                    <a:pt x="97" y="415"/>
                  </a:lnTo>
                  <a:lnTo>
                    <a:pt x="82" y="414"/>
                  </a:lnTo>
                  <a:lnTo>
                    <a:pt x="71" y="412"/>
                  </a:lnTo>
                  <a:lnTo>
                    <a:pt x="62" y="411"/>
                  </a:lnTo>
                  <a:lnTo>
                    <a:pt x="56" y="409"/>
                  </a:lnTo>
                  <a:lnTo>
                    <a:pt x="50" y="408"/>
                  </a:lnTo>
                  <a:lnTo>
                    <a:pt x="47" y="406"/>
                  </a:lnTo>
                  <a:lnTo>
                    <a:pt x="44" y="403"/>
                  </a:lnTo>
                  <a:lnTo>
                    <a:pt x="41" y="401"/>
                  </a:lnTo>
                  <a:lnTo>
                    <a:pt x="32" y="384"/>
                  </a:lnTo>
                  <a:lnTo>
                    <a:pt x="27" y="358"/>
                  </a:lnTo>
                  <a:lnTo>
                    <a:pt x="26" y="334"/>
                  </a:lnTo>
                  <a:lnTo>
                    <a:pt x="26" y="324"/>
                  </a:lnTo>
                  <a:lnTo>
                    <a:pt x="25" y="321"/>
                  </a:lnTo>
                  <a:lnTo>
                    <a:pt x="23" y="315"/>
                  </a:lnTo>
                  <a:lnTo>
                    <a:pt x="18" y="301"/>
                  </a:lnTo>
                  <a:lnTo>
                    <a:pt x="12" y="279"/>
                  </a:lnTo>
                  <a:lnTo>
                    <a:pt x="10" y="268"/>
                  </a:lnTo>
                  <a:lnTo>
                    <a:pt x="6" y="256"/>
                  </a:lnTo>
                  <a:lnTo>
                    <a:pt x="2" y="245"/>
                  </a:lnTo>
                  <a:lnTo>
                    <a:pt x="0" y="236"/>
                  </a:lnTo>
                  <a:lnTo>
                    <a:pt x="0" y="215"/>
                  </a:lnTo>
                  <a:lnTo>
                    <a:pt x="5" y="199"/>
                  </a:lnTo>
                  <a:lnTo>
                    <a:pt x="12" y="189"/>
                  </a:lnTo>
                  <a:lnTo>
                    <a:pt x="16" y="185"/>
                  </a:lnTo>
                  <a:lnTo>
                    <a:pt x="9" y="154"/>
                  </a:lnTo>
                  <a:lnTo>
                    <a:pt x="8" y="153"/>
                  </a:lnTo>
                  <a:lnTo>
                    <a:pt x="6" y="149"/>
                  </a:lnTo>
                  <a:lnTo>
                    <a:pt x="5" y="141"/>
                  </a:lnTo>
                  <a:lnTo>
                    <a:pt x="5" y="128"/>
                  </a:lnTo>
                  <a:lnTo>
                    <a:pt x="8" y="113"/>
                  </a:lnTo>
                  <a:lnTo>
                    <a:pt x="12" y="94"/>
                  </a:lnTo>
                  <a:lnTo>
                    <a:pt x="21" y="71"/>
                  </a:lnTo>
                  <a:lnTo>
                    <a:pt x="36" y="44"/>
                  </a:lnTo>
                  <a:lnTo>
                    <a:pt x="51" y="26"/>
                  </a:lnTo>
                  <a:lnTo>
                    <a:pt x="70" y="14"/>
                  </a:lnTo>
                  <a:lnTo>
                    <a:pt x="93" y="6"/>
                  </a:lnTo>
                  <a:lnTo>
                    <a:pt x="116" y="1"/>
                  </a:lnTo>
                  <a:lnTo>
                    <a:pt x="139" y="0"/>
                  </a:lnTo>
                  <a:lnTo>
                    <a:pt x="161" y="0"/>
                  </a:lnTo>
                  <a:lnTo>
                    <a:pt x="179" y="1"/>
                  </a:lnTo>
                  <a:lnTo>
                    <a:pt x="192" y="3"/>
                  </a:lnTo>
                  <a:lnTo>
                    <a:pt x="203" y="6"/>
                  </a:lnTo>
                  <a:lnTo>
                    <a:pt x="216" y="9"/>
                  </a:lnTo>
                  <a:lnTo>
                    <a:pt x="230" y="14"/>
                  </a:lnTo>
                  <a:lnTo>
                    <a:pt x="243" y="18"/>
                  </a:lnTo>
                  <a:lnTo>
                    <a:pt x="255" y="24"/>
                  </a:lnTo>
                  <a:lnTo>
                    <a:pt x="267" y="30"/>
                  </a:lnTo>
                  <a:lnTo>
                    <a:pt x="275" y="36"/>
                  </a:lnTo>
                  <a:lnTo>
                    <a:pt x="281" y="43"/>
                  </a:lnTo>
                  <a:lnTo>
                    <a:pt x="304" y="143"/>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8" name="Freeform 24"/>
            <p:cNvSpPr>
              <a:spLocks/>
            </p:cNvSpPr>
            <p:nvPr/>
          </p:nvSpPr>
          <p:spPr bwMode="auto">
            <a:xfrm>
              <a:off x="1658938" y="1839913"/>
              <a:ext cx="44450" cy="11113"/>
            </a:xfrm>
            <a:custGeom>
              <a:avLst/>
              <a:gdLst>
                <a:gd name="T0" fmla="*/ 56 w 56"/>
                <a:gd name="T1" fmla="*/ 0 h 14"/>
                <a:gd name="T2" fmla="*/ 54 w 56"/>
                <a:gd name="T3" fmla="*/ 0 h 14"/>
                <a:gd name="T4" fmla="*/ 51 w 56"/>
                <a:gd name="T5" fmla="*/ 2 h 14"/>
                <a:gd name="T6" fmla="*/ 45 w 56"/>
                <a:gd name="T7" fmla="*/ 3 h 14"/>
                <a:gd name="T8" fmla="*/ 38 w 56"/>
                <a:gd name="T9" fmla="*/ 4 h 14"/>
                <a:gd name="T10" fmla="*/ 30 w 56"/>
                <a:gd name="T11" fmla="*/ 6 h 14"/>
                <a:gd name="T12" fmla="*/ 21 w 56"/>
                <a:gd name="T13" fmla="*/ 6 h 14"/>
                <a:gd name="T14" fmla="*/ 11 w 56"/>
                <a:gd name="T15" fmla="*/ 4 h 14"/>
                <a:gd name="T16" fmla="*/ 0 w 56"/>
                <a:gd name="T17" fmla="*/ 2 h 14"/>
                <a:gd name="T18" fmla="*/ 1 w 56"/>
                <a:gd name="T19" fmla="*/ 3 h 14"/>
                <a:gd name="T20" fmla="*/ 4 w 56"/>
                <a:gd name="T21" fmla="*/ 6 h 14"/>
                <a:gd name="T22" fmla="*/ 7 w 56"/>
                <a:gd name="T23" fmla="*/ 9 h 14"/>
                <a:gd name="T24" fmla="*/ 13 w 56"/>
                <a:gd name="T25" fmla="*/ 13 h 14"/>
                <a:gd name="T26" fmla="*/ 20 w 56"/>
                <a:gd name="T27" fmla="*/ 14 h 14"/>
                <a:gd name="T28" fmla="*/ 30 w 56"/>
                <a:gd name="T29" fmla="*/ 14 h 14"/>
                <a:gd name="T30" fmla="*/ 42 w 56"/>
                <a:gd name="T31" fmla="*/ 9 h 14"/>
                <a:gd name="T32" fmla="*/ 56 w 5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4">
                  <a:moveTo>
                    <a:pt x="56" y="0"/>
                  </a:moveTo>
                  <a:lnTo>
                    <a:pt x="54" y="0"/>
                  </a:lnTo>
                  <a:lnTo>
                    <a:pt x="51" y="2"/>
                  </a:lnTo>
                  <a:lnTo>
                    <a:pt x="45" y="3"/>
                  </a:lnTo>
                  <a:lnTo>
                    <a:pt x="38" y="4"/>
                  </a:lnTo>
                  <a:lnTo>
                    <a:pt x="30" y="6"/>
                  </a:lnTo>
                  <a:lnTo>
                    <a:pt x="21" y="6"/>
                  </a:lnTo>
                  <a:lnTo>
                    <a:pt x="11" y="4"/>
                  </a:lnTo>
                  <a:lnTo>
                    <a:pt x="0" y="2"/>
                  </a:lnTo>
                  <a:lnTo>
                    <a:pt x="1" y="3"/>
                  </a:lnTo>
                  <a:lnTo>
                    <a:pt x="4" y="6"/>
                  </a:lnTo>
                  <a:lnTo>
                    <a:pt x="7" y="9"/>
                  </a:lnTo>
                  <a:lnTo>
                    <a:pt x="13" y="13"/>
                  </a:lnTo>
                  <a:lnTo>
                    <a:pt x="20" y="14"/>
                  </a:lnTo>
                  <a:lnTo>
                    <a:pt x="30" y="14"/>
                  </a:lnTo>
                  <a:lnTo>
                    <a:pt x="42" y="9"/>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Freeform 25"/>
            <p:cNvSpPr>
              <a:spLocks/>
            </p:cNvSpPr>
            <p:nvPr/>
          </p:nvSpPr>
          <p:spPr bwMode="auto">
            <a:xfrm>
              <a:off x="1585913" y="1824038"/>
              <a:ext cx="20638" cy="15875"/>
            </a:xfrm>
            <a:custGeom>
              <a:avLst/>
              <a:gdLst>
                <a:gd name="T0" fmla="*/ 27 w 27"/>
                <a:gd name="T1" fmla="*/ 15 h 20"/>
                <a:gd name="T2" fmla="*/ 24 w 27"/>
                <a:gd name="T3" fmla="*/ 15 h 20"/>
                <a:gd name="T4" fmla="*/ 18 w 27"/>
                <a:gd name="T5" fmla="*/ 13 h 20"/>
                <a:gd name="T6" fmla="*/ 10 w 27"/>
                <a:gd name="T7" fmla="*/ 9 h 20"/>
                <a:gd name="T8" fmla="*/ 0 w 27"/>
                <a:gd name="T9" fmla="*/ 0 h 20"/>
                <a:gd name="T10" fmla="*/ 2 w 27"/>
                <a:gd name="T11" fmla="*/ 5 h 20"/>
                <a:gd name="T12" fmla="*/ 7 w 27"/>
                <a:gd name="T13" fmla="*/ 14 h 20"/>
                <a:gd name="T14" fmla="*/ 16 w 27"/>
                <a:gd name="T15" fmla="*/ 20 h 20"/>
                <a:gd name="T16" fmla="*/ 27 w 27"/>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7" y="15"/>
                  </a:moveTo>
                  <a:lnTo>
                    <a:pt x="24" y="15"/>
                  </a:lnTo>
                  <a:lnTo>
                    <a:pt x="18" y="13"/>
                  </a:lnTo>
                  <a:lnTo>
                    <a:pt x="10" y="9"/>
                  </a:lnTo>
                  <a:lnTo>
                    <a:pt x="0" y="0"/>
                  </a:lnTo>
                  <a:lnTo>
                    <a:pt x="2" y="5"/>
                  </a:lnTo>
                  <a:lnTo>
                    <a:pt x="7" y="14"/>
                  </a:lnTo>
                  <a:lnTo>
                    <a:pt x="16" y="20"/>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Freeform 26"/>
            <p:cNvSpPr>
              <a:spLocks/>
            </p:cNvSpPr>
            <p:nvPr/>
          </p:nvSpPr>
          <p:spPr bwMode="auto">
            <a:xfrm>
              <a:off x="1614488" y="1947863"/>
              <a:ext cx="39688" cy="12700"/>
            </a:xfrm>
            <a:custGeom>
              <a:avLst/>
              <a:gdLst>
                <a:gd name="T0" fmla="*/ 49 w 49"/>
                <a:gd name="T1" fmla="*/ 1 h 16"/>
                <a:gd name="T2" fmla="*/ 48 w 49"/>
                <a:gd name="T3" fmla="*/ 1 h 16"/>
                <a:gd name="T4" fmla="*/ 46 w 49"/>
                <a:gd name="T5" fmla="*/ 2 h 16"/>
                <a:gd name="T6" fmla="*/ 41 w 49"/>
                <a:gd name="T7" fmla="*/ 4 h 16"/>
                <a:gd name="T8" fmla="*/ 35 w 49"/>
                <a:gd name="T9" fmla="*/ 6 h 16"/>
                <a:gd name="T10" fmla="*/ 29 w 49"/>
                <a:gd name="T11" fmla="*/ 6 h 16"/>
                <a:gd name="T12" fmla="*/ 19 w 49"/>
                <a:gd name="T13" fmla="*/ 6 h 16"/>
                <a:gd name="T14" fmla="*/ 10 w 49"/>
                <a:gd name="T15" fmla="*/ 3 h 16"/>
                <a:gd name="T16" fmla="*/ 0 w 49"/>
                <a:gd name="T17" fmla="*/ 0 h 16"/>
                <a:gd name="T18" fmla="*/ 1 w 49"/>
                <a:gd name="T19" fmla="*/ 1 h 16"/>
                <a:gd name="T20" fmla="*/ 3 w 49"/>
                <a:gd name="T21" fmla="*/ 4 h 16"/>
                <a:gd name="T22" fmla="*/ 8 w 49"/>
                <a:gd name="T23" fmla="*/ 9 h 16"/>
                <a:gd name="T24" fmla="*/ 14 w 49"/>
                <a:gd name="T25" fmla="*/ 14 h 16"/>
                <a:gd name="T26" fmla="*/ 21 w 49"/>
                <a:gd name="T27" fmla="*/ 16 h 16"/>
                <a:gd name="T28" fmla="*/ 29 w 49"/>
                <a:gd name="T29" fmla="*/ 15 h 16"/>
                <a:gd name="T30" fmla="*/ 39 w 49"/>
                <a:gd name="T31" fmla="*/ 11 h 16"/>
                <a:gd name="T32" fmla="*/ 49 w 49"/>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6">
                  <a:moveTo>
                    <a:pt x="49" y="1"/>
                  </a:moveTo>
                  <a:lnTo>
                    <a:pt x="48" y="1"/>
                  </a:lnTo>
                  <a:lnTo>
                    <a:pt x="46" y="2"/>
                  </a:lnTo>
                  <a:lnTo>
                    <a:pt x="41" y="4"/>
                  </a:lnTo>
                  <a:lnTo>
                    <a:pt x="35" y="6"/>
                  </a:lnTo>
                  <a:lnTo>
                    <a:pt x="29" y="6"/>
                  </a:lnTo>
                  <a:lnTo>
                    <a:pt x="19" y="6"/>
                  </a:lnTo>
                  <a:lnTo>
                    <a:pt x="10" y="3"/>
                  </a:lnTo>
                  <a:lnTo>
                    <a:pt x="0" y="0"/>
                  </a:lnTo>
                  <a:lnTo>
                    <a:pt x="1" y="1"/>
                  </a:lnTo>
                  <a:lnTo>
                    <a:pt x="3" y="4"/>
                  </a:lnTo>
                  <a:lnTo>
                    <a:pt x="8" y="9"/>
                  </a:lnTo>
                  <a:lnTo>
                    <a:pt x="14" y="14"/>
                  </a:lnTo>
                  <a:lnTo>
                    <a:pt x="21" y="16"/>
                  </a:lnTo>
                  <a:lnTo>
                    <a:pt x="29" y="15"/>
                  </a:lnTo>
                  <a:lnTo>
                    <a:pt x="39" y="11"/>
                  </a:lnTo>
                  <a:lnTo>
                    <a:pt x="49" y="1"/>
                  </a:lnTo>
                  <a:close/>
                </a:path>
              </a:pathLst>
            </a:custGeom>
            <a:solidFill>
              <a:srgbClr val="7A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Freeform 27"/>
            <p:cNvSpPr>
              <a:spLocks/>
            </p:cNvSpPr>
            <p:nvPr/>
          </p:nvSpPr>
          <p:spPr bwMode="auto">
            <a:xfrm>
              <a:off x="1604963" y="1916113"/>
              <a:ext cx="85725" cy="19050"/>
            </a:xfrm>
            <a:custGeom>
              <a:avLst/>
              <a:gdLst>
                <a:gd name="T0" fmla="*/ 0 w 110"/>
                <a:gd name="T1" fmla="*/ 9 h 26"/>
                <a:gd name="T2" fmla="*/ 2 w 110"/>
                <a:gd name="T3" fmla="*/ 10 h 26"/>
                <a:gd name="T4" fmla="*/ 8 w 110"/>
                <a:gd name="T5" fmla="*/ 13 h 26"/>
                <a:gd name="T6" fmla="*/ 19 w 110"/>
                <a:gd name="T7" fmla="*/ 17 h 26"/>
                <a:gd name="T8" fmla="*/ 31 w 110"/>
                <a:gd name="T9" fmla="*/ 19 h 26"/>
                <a:gd name="T10" fmla="*/ 47 w 110"/>
                <a:gd name="T11" fmla="*/ 20 h 26"/>
                <a:gd name="T12" fmla="*/ 66 w 110"/>
                <a:gd name="T13" fmla="*/ 18 h 26"/>
                <a:gd name="T14" fmla="*/ 86 w 110"/>
                <a:gd name="T15" fmla="*/ 12 h 26"/>
                <a:gd name="T16" fmla="*/ 110 w 110"/>
                <a:gd name="T17" fmla="*/ 0 h 26"/>
                <a:gd name="T18" fmla="*/ 106 w 110"/>
                <a:gd name="T19" fmla="*/ 3 h 26"/>
                <a:gd name="T20" fmla="*/ 98 w 110"/>
                <a:gd name="T21" fmla="*/ 9 h 26"/>
                <a:gd name="T22" fmla="*/ 85 w 110"/>
                <a:gd name="T23" fmla="*/ 14 h 26"/>
                <a:gd name="T24" fmla="*/ 69 w 110"/>
                <a:gd name="T25" fmla="*/ 21 h 26"/>
                <a:gd name="T26" fmla="*/ 52 w 110"/>
                <a:gd name="T27" fmla="*/ 26 h 26"/>
                <a:gd name="T28" fmla="*/ 34 w 110"/>
                <a:gd name="T29" fmla="*/ 26 h 26"/>
                <a:gd name="T30" fmla="*/ 16 w 110"/>
                <a:gd name="T31" fmla="*/ 21 h 26"/>
                <a:gd name="T32" fmla="*/ 0 w 110"/>
                <a:gd name="T3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26">
                  <a:moveTo>
                    <a:pt x="0" y="9"/>
                  </a:moveTo>
                  <a:lnTo>
                    <a:pt x="2" y="10"/>
                  </a:lnTo>
                  <a:lnTo>
                    <a:pt x="8" y="13"/>
                  </a:lnTo>
                  <a:lnTo>
                    <a:pt x="19" y="17"/>
                  </a:lnTo>
                  <a:lnTo>
                    <a:pt x="31" y="19"/>
                  </a:lnTo>
                  <a:lnTo>
                    <a:pt x="47" y="20"/>
                  </a:lnTo>
                  <a:lnTo>
                    <a:pt x="66" y="18"/>
                  </a:lnTo>
                  <a:lnTo>
                    <a:pt x="86" y="12"/>
                  </a:lnTo>
                  <a:lnTo>
                    <a:pt x="110" y="0"/>
                  </a:lnTo>
                  <a:lnTo>
                    <a:pt x="106" y="3"/>
                  </a:lnTo>
                  <a:lnTo>
                    <a:pt x="98" y="9"/>
                  </a:lnTo>
                  <a:lnTo>
                    <a:pt x="85" y="14"/>
                  </a:lnTo>
                  <a:lnTo>
                    <a:pt x="69" y="21"/>
                  </a:lnTo>
                  <a:lnTo>
                    <a:pt x="52" y="26"/>
                  </a:lnTo>
                  <a:lnTo>
                    <a:pt x="34" y="26"/>
                  </a:lnTo>
                  <a:lnTo>
                    <a:pt x="16" y="21"/>
                  </a:lnTo>
                  <a:lnTo>
                    <a:pt x="0" y="9"/>
                  </a:lnTo>
                  <a:close/>
                </a:path>
              </a:pathLst>
            </a:custGeom>
            <a:solidFill>
              <a:srgbClr val="7A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Freeform 28"/>
            <p:cNvSpPr>
              <a:spLocks/>
            </p:cNvSpPr>
            <p:nvPr/>
          </p:nvSpPr>
          <p:spPr bwMode="auto">
            <a:xfrm>
              <a:off x="1644651" y="1801813"/>
              <a:ext cx="82550" cy="38100"/>
            </a:xfrm>
            <a:custGeom>
              <a:avLst/>
              <a:gdLst>
                <a:gd name="T0" fmla="*/ 102 w 103"/>
                <a:gd name="T1" fmla="*/ 48 h 48"/>
                <a:gd name="T2" fmla="*/ 101 w 103"/>
                <a:gd name="T3" fmla="*/ 47 h 48"/>
                <a:gd name="T4" fmla="*/ 100 w 103"/>
                <a:gd name="T5" fmla="*/ 46 h 48"/>
                <a:gd name="T6" fmla="*/ 97 w 103"/>
                <a:gd name="T7" fmla="*/ 42 h 48"/>
                <a:gd name="T8" fmla="*/ 92 w 103"/>
                <a:gd name="T9" fmla="*/ 39 h 48"/>
                <a:gd name="T10" fmla="*/ 86 w 103"/>
                <a:gd name="T11" fmla="*/ 35 h 48"/>
                <a:gd name="T12" fmla="*/ 79 w 103"/>
                <a:gd name="T13" fmla="*/ 31 h 48"/>
                <a:gd name="T14" fmla="*/ 71 w 103"/>
                <a:gd name="T15" fmla="*/ 27 h 48"/>
                <a:gd name="T16" fmla="*/ 63 w 103"/>
                <a:gd name="T17" fmla="*/ 25 h 48"/>
                <a:gd name="T18" fmla="*/ 54 w 103"/>
                <a:gd name="T19" fmla="*/ 23 h 48"/>
                <a:gd name="T20" fmla="*/ 45 w 103"/>
                <a:gd name="T21" fmla="*/ 21 h 48"/>
                <a:gd name="T22" fmla="*/ 35 w 103"/>
                <a:gd name="T23" fmla="*/ 20 h 48"/>
                <a:gd name="T24" fmla="*/ 26 w 103"/>
                <a:gd name="T25" fmla="*/ 20 h 48"/>
                <a:gd name="T26" fmla="*/ 18 w 103"/>
                <a:gd name="T27" fmla="*/ 20 h 48"/>
                <a:gd name="T28" fmla="*/ 11 w 103"/>
                <a:gd name="T29" fmla="*/ 21 h 48"/>
                <a:gd name="T30" fmla="*/ 7 w 103"/>
                <a:gd name="T31" fmla="*/ 21 h 48"/>
                <a:gd name="T32" fmla="*/ 6 w 103"/>
                <a:gd name="T33" fmla="*/ 21 h 48"/>
                <a:gd name="T34" fmla="*/ 4 w 103"/>
                <a:gd name="T35" fmla="*/ 19 h 48"/>
                <a:gd name="T36" fmla="*/ 1 w 103"/>
                <a:gd name="T37" fmla="*/ 13 h 48"/>
                <a:gd name="T38" fmla="*/ 0 w 103"/>
                <a:gd name="T39" fmla="*/ 7 h 48"/>
                <a:gd name="T40" fmla="*/ 2 w 103"/>
                <a:gd name="T41" fmla="*/ 2 h 48"/>
                <a:gd name="T42" fmla="*/ 7 w 103"/>
                <a:gd name="T43" fmla="*/ 1 h 48"/>
                <a:gd name="T44" fmla="*/ 12 w 103"/>
                <a:gd name="T45" fmla="*/ 0 h 48"/>
                <a:gd name="T46" fmla="*/ 21 w 103"/>
                <a:gd name="T47" fmla="*/ 0 h 48"/>
                <a:gd name="T48" fmla="*/ 30 w 103"/>
                <a:gd name="T49" fmla="*/ 0 h 48"/>
                <a:gd name="T50" fmla="*/ 39 w 103"/>
                <a:gd name="T51" fmla="*/ 1 h 48"/>
                <a:gd name="T52" fmla="*/ 50 w 103"/>
                <a:gd name="T53" fmla="*/ 2 h 48"/>
                <a:gd name="T54" fmla="*/ 62 w 103"/>
                <a:gd name="T55" fmla="*/ 4 h 48"/>
                <a:gd name="T56" fmla="*/ 74 w 103"/>
                <a:gd name="T57" fmla="*/ 5 h 48"/>
                <a:gd name="T58" fmla="*/ 78 w 103"/>
                <a:gd name="T59" fmla="*/ 8 h 48"/>
                <a:gd name="T60" fmla="*/ 83 w 103"/>
                <a:gd name="T61" fmla="*/ 11 h 48"/>
                <a:gd name="T62" fmla="*/ 88 w 103"/>
                <a:gd name="T63" fmla="*/ 16 h 48"/>
                <a:gd name="T64" fmla="*/ 93 w 103"/>
                <a:gd name="T65" fmla="*/ 23 h 48"/>
                <a:gd name="T66" fmla="*/ 98 w 103"/>
                <a:gd name="T67" fmla="*/ 30 h 48"/>
                <a:gd name="T68" fmla="*/ 101 w 103"/>
                <a:gd name="T69" fmla="*/ 35 h 48"/>
                <a:gd name="T70" fmla="*/ 103 w 103"/>
                <a:gd name="T71" fmla="*/ 42 h 48"/>
                <a:gd name="T72" fmla="*/ 102 w 103"/>
                <a:gd name="T7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48">
                  <a:moveTo>
                    <a:pt x="102" y="48"/>
                  </a:moveTo>
                  <a:lnTo>
                    <a:pt x="101" y="47"/>
                  </a:lnTo>
                  <a:lnTo>
                    <a:pt x="100" y="46"/>
                  </a:lnTo>
                  <a:lnTo>
                    <a:pt x="97" y="42"/>
                  </a:lnTo>
                  <a:lnTo>
                    <a:pt x="92" y="39"/>
                  </a:lnTo>
                  <a:lnTo>
                    <a:pt x="86" y="35"/>
                  </a:lnTo>
                  <a:lnTo>
                    <a:pt x="79" y="31"/>
                  </a:lnTo>
                  <a:lnTo>
                    <a:pt x="71" y="27"/>
                  </a:lnTo>
                  <a:lnTo>
                    <a:pt x="63" y="25"/>
                  </a:lnTo>
                  <a:lnTo>
                    <a:pt x="54" y="23"/>
                  </a:lnTo>
                  <a:lnTo>
                    <a:pt x="45" y="21"/>
                  </a:lnTo>
                  <a:lnTo>
                    <a:pt x="35" y="20"/>
                  </a:lnTo>
                  <a:lnTo>
                    <a:pt x="26" y="20"/>
                  </a:lnTo>
                  <a:lnTo>
                    <a:pt x="18" y="20"/>
                  </a:lnTo>
                  <a:lnTo>
                    <a:pt x="11" y="21"/>
                  </a:lnTo>
                  <a:lnTo>
                    <a:pt x="7" y="21"/>
                  </a:lnTo>
                  <a:lnTo>
                    <a:pt x="6" y="21"/>
                  </a:lnTo>
                  <a:lnTo>
                    <a:pt x="4" y="19"/>
                  </a:lnTo>
                  <a:lnTo>
                    <a:pt x="1" y="13"/>
                  </a:lnTo>
                  <a:lnTo>
                    <a:pt x="0" y="7"/>
                  </a:lnTo>
                  <a:lnTo>
                    <a:pt x="2" y="2"/>
                  </a:lnTo>
                  <a:lnTo>
                    <a:pt x="7" y="1"/>
                  </a:lnTo>
                  <a:lnTo>
                    <a:pt x="12" y="0"/>
                  </a:lnTo>
                  <a:lnTo>
                    <a:pt x="21" y="0"/>
                  </a:lnTo>
                  <a:lnTo>
                    <a:pt x="30" y="0"/>
                  </a:lnTo>
                  <a:lnTo>
                    <a:pt x="39" y="1"/>
                  </a:lnTo>
                  <a:lnTo>
                    <a:pt x="50" y="2"/>
                  </a:lnTo>
                  <a:lnTo>
                    <a:pt x="62" y="4"/>
                  </a:lnTo>
                  <a:lnTo>
                    <a:pt x="74" y="5"/>
                  </a:lnTo>
                  <a:lnTo>
                    <a:pt x="78" y="8"/>
                  </a:lnTo>
                  <a:lnTo>
                    <a:pt x="83" y="11"/>
                  </a:lnTo>
                  <a:lnTo>
                    <a:pt x="88" y="16"/>
                  </a:lnTo>
                  <a:lnTo>
                    <a:pt x="93" y="23"/>
                  </a:lnTo>
                  <a:lnTo>
                    <a:pt x="98" y="30"/>
                  </a:lnTo>
                  <a:lnTo>
                    <a:pt x="101" y="35"/>
                  </a:lnTo>
                  <a:lnTo>
                    <a:pt x="103" y="42"/>
                  </a:lnTo>
                  <a:lnTo>
                    <a:pt x="10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Freeform 29"/>
            <p:cNvSpPr>
              <a:spLocks/>
            </p:cNvSpPr>
            <p:nvPr/>
          </p:nvSpPr>
          <p:spPr bwMode="auto">
            <a:xfrm>
              <a:off x="1581151" y="1793875"/>
              <a:ext cx="30163" cy="22225"/>
            </a:xfrm>
            <a:custGeom>
              <a:avLst/>
              <a:gdLst>
                <a:gd name="T0" fmla="*/ 36 w 37"/>
                <a:gd name="T1" fmla="*/ 15 h 29"/>
                <a:gd name="T2" fmla="*/ 37 w 37"/>
                <a:gd name="T3" fmla="*/ 17 h 29"/>
                <a:gd name="T4" fmla="*/ 37 w 37"/>
                <a:gd name="T5" fmla="*/ 23 h 29"/>
                <a:gd name="T6" fmla="*/ 37 w 37"/>
                <a:gd name="T7" fmla="*/ 29 h 29"/>
                <a:gd name="T8" fmla="*/ 34 w 37"/>
                <a:gd name="T9" fmla="*/ 29 h 29"/>
                <a:gd name="T10" fmla="*/ 28 w 37"/>
                <a:gd name="T11" fmla="*/ 25 h 29"/>
                <a:gd name="T12" fmla="*/ 20 w 37"/>
                <a:gd name="T13" fmla="*/ 22 h 29"/>
                <a:gd name="T14" fmla="*/ 12 w 37"/>
                <a:gd name="T15" fmla="*/ 21 h 29"/>
                <a:gd name="T16" fmla="*/ 6 w 37"/>
                <a:gd name="T17" fmla="*/ 22 h 29"/>
                <a:gd name="T18" fmla="*/ 3 w 37"/>
                <a:gd name="T19" fmla="*/ 21 h 29"/>
                <a:gd name="T20" fmla="*/ 0 w 37"/>
                <a:gd name="T21" fmla="*/ 15 h 29"/>
                <a:gd name="T22" fmla="*/ 0 w 37"/>
                <a:gd name="T23" fmla="*/ 8 h 29"/>
                <a:gd name="T24" fmla="*/ 0 w 37"/>
                <a:gd name="T25" fmla="*/ 2 h 29"/>
                <a:gd name="T26" fmla="*/ 1 w 37"/>
                <a:gd name="T27" fmla="*/ 1 h 29"/>
                <a:gd name="T28" fmla="*/ 5 w 37"/>
                <a:gd name="T29" fmla="*/ 0 h 29"/>
                <a:gd name="T30" fmla="*/ 10 w 37"/>
                <a:gd name="T31" fmla="*/ 0 h 29"/>
                <a:gd name="T32" fmla="*/ 15 w 37"/>
                <a:gd name="T33" fmla="*/ 1 h 29"/>
                <a:gd name="T34" fmla="*/ 21 w 37"/>
                <a:gd name="T35" fmla="*/ 4 h 29"/>
                <a:gd name="T36" fmla="*/ 27 w 37"/>
                <a:gd name="T37" fmla="*/ 6 h 29"/>
                <a:gd name="T38" fmla="*/ 33 w 37"/>
                <a:gd name="T39" fmla="*/ 9 h 29"/>
                <a:gd name="T40" fmla="*/ 36 w 37"/>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9">
                  <a:moveTo>
                    <a:pt x="36" y="15"/>
                  </a:moveTo>
                  <a:lnTo>
                    <a:pt x="37" y="17"/>
                  </a:lnTo>
                  <a:lnTo>
                    <a:pt x="37" y="23"/>
                  </a:lnTo>
                  <a:lnTo>
                    <a:pt x="37" y="29"/>
                  </a:lnTo>
                  <a:lnTo>
                    <a:pt x="34" y="29"/>
                  </a:lnTo>
                  <a:lnTo>
                    <a:pt x="28" y="25"/>
                  </a:lnTo>
                  <a:lnTo>
                    <a:pt x="20" y="22"/>
                  </a:lnTo>
                  <a:lnTo>
                    <a:pt x="12" y="21"/>
                  </a:lnTo>
                  <a:lnTo>
                    <a:pt x="6" y="22"/>
                  </a:lnTo>
                  <a:lnTo>
                    <a:pt x="3" y="21"/>
                  </a:lnTo>
                  <a:lnTo>
                    <a:pt x="0" y="15"/>
                  </a:lnTo>
                  <a:lnTo>
                    <a:pt x="0" y="8"/>
                  </a:lnTo>
                  <a:lnTo>
                    <a:pt x="0" y="2"/>
                  </a:lnTo>
                  <a:lnTo>
                    <a:pt x="1" y="1"/>
                  </a:lnTo>
                  <a:lnTo>
                    <a:pt x="5" y="0"/>
                  </a:lnTo>
                  <a:lnTo>
                    <a:pt x="10" y="0"/>
                  </a:lnTo>
                  <a:lnTo>
                    <a:pt x="15" y="1"/>
                  </a:lnTo>
                  <a:lnTo>
                    <a:pt x="21" y="4"/>
                  </a:lnTo>
                  <a:lnTo>
                    <a:pt x="27" y="6"/>
                  </a:lnTo>
                  <a:lnTo>
                    <a:pt x="33" y="9"/>
                  </a:lnTo>
                  <a:lnTo>
                    <a:pt x="3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Freeform 30"/>
            <p:cNvSpPr>
              <a:spLocks/>
            </p:cNvSpPr>
            <p:nvPr/>
          </p:nvSpPr>
          <p:spPr bwMode="auto">
            <a:xfrm>
              <a:off x="1438276" y="2127250"/>
              <a:ext cx="217488" cy="314325"/>
            </a:xfrm>
            <a:custGeom>
              <a:avLst/>
              <a:gdLst>
                <a:gd name="T0" fmla="*/ 143 w 275"/>
                <a:gd name="T1" fmla="*/ 0 h 396"/>
                <a:gd name="T2" fmla="*/ 141 w 275"/>
                <a:gd name="T3" fmla="*/ 0 h 396"/>
                <a:gd name="T4" fmla="*/ 136 w 275"/>
                <a:gd name="T5" fmla="*/ 1 h 396"/>
                <a:gd name="T6" fmla="*/ 128 w 275"/>
                <a:gd name="T7" fmla="*/ 3 h 396"/>
                <a:gd name="T8" fmla="*/ 118 w 275"/>
                <a:gd name="T9" fmla="*/ 8 h 396"/>
                <a:gd name="T10" fmla="*/ 108 w 275"/>
                <a:gd name="T11" fmla="*/ 16 h 396"/>
                <a:gd name="T12" fmla="*/ 97 w 275"/>
                <a:gd name="T13" fmla="*/ 27 h 396"/>
                <a:gd name="T14" fmla="*/ 87 w 275"/>
                <a:gd name="T15" fmla="*/ 45 h 396"/>
                <a:gd name="T16" fmla="*/ 79 w 275"/>
                <a:gd name="T17" fmla="*/ 67 h 396"/>
                <a:gd name="T18" fmla="*/ 72 w 275"/>
                <a:gd name="T19" fmla="*/ 90 h 396"/>
                <a:gd name="T20" fmla="*/ 60 w 275"/>
                <a:gd name="T21" fmla="*/ 122 h 396"/>
                <a:gd name="T22" fmla="*/ 48 w 275"/>
                <a:gd name="T23" fmla="*/ 160 h 396"/>
                <a:gd name="T24" fmla="*/ 35 w 275"/>
                <a:gd name="T25" fmla="*/ 200 h 396"/>
                <a:gd name="T26" fmla="*/ 21 w 275"/>
                <a:gd name="T27" fmla="*/ 238 h 396"/>
                <a:gd name="T28" fmla="*/ 11 w 275"/>
                <a:gd name="T29" fmla="*/ 269 h 396"/>
                <a:gd name="T30" fmla="*/ 3 w 275"/>
                <a:gd name="T31" fmla="*/ 291 h 396"/>
                <a:gd name="T32" fmla="*/ 0 w 275"/>
                <a:gd name="T33" fmla="*/ 299 h 396"/>
                <a:gd name="T34" fmla="*/ 2 w 275"/>
                <a:gd name="T35" fmla="*/ 299 h 396"/>
                <a:gd name="T36" fmla="*/ 6 w 275"/>
                <a:gd name="T37" fmla="*/ 300 h 396"/>
                <a:gd name="T38" fmla="*/ 12 w 275"/>
                <a:gd name="T39" fmla="*/ 302 h 396"/>
                <a:gd name="T40" fmla="*/ 20 w 275"/>
                <a:gd name="T41" fmla="*/ 304 h 396"/>
                <a:gd name="T42" fmla="*/ 30 w 275"/>
                <a:gd name="T43" fmla="*/ 306 h 396"/>
                <a:gd name="T44" fmla="*/ 43 w 275"/>
                <a:gd name="T45" fmla="*/ 310 h 396"/>
                <a:gd name="T46" fmla="*/ 56 w 275"/>
                <a:gd name="T47" fmla="*/ 314 h 396"/>
                <a:gd name="T48" fmla="*/ 71 w 275"/>
                <a:gd name="T49" fmla="*/ 319 h 396"/>
                <a:gd name="T50" fmla="*/ 87 w 275"/>
                <a:gd name="T51" fmla="*/ 325 h 396"/>
                <a:gd name="T52" fmla="*/ 104 w 275"/>
                <a:gd name="T53" fmla="*/ 332 h 396"/>
                <a:gd name="T54" fmla="*/ 121 w 275"/>
                <a:gd name="T55" fmla="*/ 340 h 396"/>
                <a:gd name="T56" fmla="*/ 140 w 275"/>
                <a:gd name="T57" fmla="*/ 349 h 396"/>
                <a:gd name="T58" fmla="*/ 158 w 275"/>
                <a:gd name="T59" fmla="*/ 358 h 396"/>
                <a:gd name="T60" fmla="*/ 177 w 275"/>
                <a:gd name="T61" fmla="*/ 368 h 396"/>
                <a:gd name="T62" fmla="*/ 194 w 275"/>
                <a:gd name="T63" fmla="*/ 381 h 396"/>
                <a:gd name="T64" fmla="*/ 212 w 275"/>
                <a:gd name="T65" fmla="*/ 394 h 396"/>
                <a:gd name="T66" fmla="*/ 244 w 275"/>
                <a:gd name="T67" fmla="*/ 396 h 396"/>
                <a:gd name="T68" fmla="*/ 264 w 275"/>
                <a:gd name="T69" fmla="*/ 357 h 396"/>
                <a:gd name="T70" fmla="*/ 275 w 275"/>
                <a:gd name="T71" fmla="*/ 289 h 396"/>
                <a:gd name="T72" fmla="*/ 275 w 275"/>
                <a:gd name="T73" fmla="*/ 207 h 396"/>
                <a:gd name="T74" fmla="*/ 262 w 275"/>
                <a:gd name="T75" fmla="*/ 123 h 396"/>
                <a:gd name="T76" fmla="*/ 237 w 275"/>
                <a:gd name="T77" fmla="*/ 52 h 396"/>
                <a:gd name="T78" fmla="*/ 197 w 275"/>
                <a:gd name="T79" fmla="*/ 7 h 396"/>
                <a:gd name="T80" fmla="*/ 143 w 275"/>
                <a:gd name="T81"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5" h="396">
                  <a:moveTo>
                    <a:pt x="143" y="0"/>
                  </a:moveTo>
                  <a:lnTo>
                    <a:pt x="141" y="0"/>
                  </a:lnTo>
                  <a:lnTo>
                    <a:pt x="136" y="1"/>
                  </a:lnTo>
                  <a:lnTo>
                    <a:pt x="128" y="3"/>
                  </a:lnTo>
                  <a:lnTo>
                    <a:pt x="118" y="8"/>
                  </a:lnTo>
                  <a:lnTo>
                    <a:pt x="108" y="16"/>
                  </a:lnTo>
                  <a:lnTo>
                    <a:pt x="97" y="27"/>
                  </a:lnTo>
                  <a:lnTo>
                    <a:pt x="87" y="45"/>
                  </a:lnTo>
                  <a:lnTo>
                    <a:pt x="79" y="67"/>
                  </a:lnTo>
                  <a:lnTo>
                    <a:pt x="72" y="90"/>
                  </a:lnTo>
                  <a:lnTo>
                    <a:pt x="60" y="122"/>
                  </a:lnTo>
                  <a:lnTo>
                    <a:pt x="48" y="160"/>
                  </a:lnTo>
                  <a:lnTo>
                    <a:pt x="35" y="200"/>
                  </a:lnTo>
                  <a:lnTo>
                    <a:pt x="21" y="238"/>
                  </a:lnTo>
                  <a:lnTo>
                    <a:pt x="11" y="269"/>
                  </a:lnTo>
                  <a:lnTo>
                    <a:pt x="3" y="291"/>
                  </a:lnTo>
                  <a:lnTo>
                    <a:pt x="0" y="299"/>
                  </a:lnTo>
                  <a:lnTo>
                    <a:pt x="2" y="299"/>
                  </a:lnTo>
                  <a:lnTo>
                    <a:pt x="6" y="300"/>
                  </a:lnTo>
                  <a:lnTo>
                    <a:pt x="12" y="302"/>
                  </a:lnTo>
                  <a:lnTo>
                    <a:pt x="20" y="304"/>
                  </a:lnTo>
                  <a:lnTo>
                    <a:pt x="30" y="306"/>
                  </a:lnTo>
                  <a:lnTo>
                    <a:pt x="43" y="310"/>
                  </a:lnTo>
                  <a:lnTo>
                    <a:pt x="56" y="314"/>
                  </a:lnTo>
                  <a:lnTo>
                    <a:pt x="71" y="319"/>
                  </a:lnTo>
                  <a:lnTo>
                    <a:pt x="87" y="325"/>
                  </a:lnTo>
                  <a:lnTo>
                    <a:pt x="104" y="332"/>
                  </a:lnTo>
                  <a:lnTo>
                    <a:pt x="121" y="340"/>
                  </a:lnTo>
                  <a:lnTo>
                    <a:pt x="140" y="349"/>
                  </a:lnTo>
                  <a:lnTo>
                    <a:pt x="158" y="358"/>
                  </a:lnTo>
                  <a:lnTo>
                    <a:pt x="177" y="368"/>
                  </a:lnTo>
                  <a:lnTo>
                    <a:pt x="194" y="381"/>
                  </a:lnTo>
                  <a:lnTo>
                    <a:pt x="212" y="394"/>
                  </a:lnTo>
                  <a:lnTo>
                    <a:pt x="244" y="396"/>
                  </a:lnTo>
                  <a:lnTo>
                    <a:pt x="264" y="357"/>
                  </a:lnTo>
                  <a:lnTo>
                    <a:pt x="275" y="289"/>
                  </a:lnTo>
                  <a:lnTo>
                    <a:pt x="275" y="207"/>
                  </a:lnTo>
                  <a:lnTo>
                    <a:pt x="262" y="123"/>
                  </a:lnTo>
                  <a:lnTo>
                    <a:pt x="237" y="52"/>
                  </a:lnTo>
                  <a:lnTo>
                    <a:pt x="197" y="7"/>
                  </a:lnTo>
                  <a:lnTo>
                    <a:pt x="143" y="0"/>
                  </a:lnTo>
                  <a:close/>
                </a:path>
              </a:pathLst>
            </a:custGeom>
            <a:solidFill>
              <a:srgbClr val="FFE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Freeform 31"/>
            <p:cNvSpPr>
              <a:spLocks/>
            </p:cNvSpPr>
            <p:nvPr/>
          </p:nvSpPr>
          <p:spPr bwMode="auto">
            <a:xfrm>
              <a:off x="1528763" y="2173288"/>
              <a:ext cx="41275" cy="244475"/>
            </a:xfrm>
            <a:custGeom>
              <a:avLst/>
              <a:gdLst>
                <a:gd name="T0" fmla="*/ 16 w 51"/>
                <a:gd name="T1" fmla="*/ 0 h 308"/>
                <a:gd name="T2" fmla="*/ 16 w 51"/>
                <a:gd name="T3" fmla="*/ 9 h 308"/>
                <a:gd name="T4" fmla="*/ 18 w 51"/>
                <a:gd name="T5" fmla="*/ 29 h 308"/>
                <a:gd name="T6" fmla="*/ 20 w 51"/>
                <a:gd name="T7" fmla="*/ 62 h 308"/>
                <a:gd name="T8" fmla="*/ 24 w 51"/>
                <a:gd name="T9" fmla="*/ 102 h 308"/>
                <a:gd name="T10" fmla="*/ 29 w 51"/>
                <a:gd name="T11" fmla="*/ 149 h 308"/>
                <a:gd name="T12" fmla="*/ 35 w 51"/>
                <a:gd name="T13" fmla="*/ 201 h 308"/>
                <a:gd name="T14" fmla="*/ 42 w 51"/>
                <a:gd name="T15" fmla="*/ 255 h 308"/>
                <a:gd name="T16" fmla="*/ 51 w 51"/>
                <a:gd name="T17" fmla="*/ 308 h 308"/>
                <a:gd name="T18" fmla="*/ 48 w 51"/>
                <a:gd name="T19" fmla="*/ 300 h 308"/>
                <a:gd name="T20" fmla="*/ 39 w 51"/>
                <a:gd name="T21" fmla="*/ 279 h 308"/>
                <a:gd name="T22" fmla="*/ 26 w 51"/>
                <a:gd name="T23" fmla="*/ 247 h 308"/>
                <a:gd name="T24" fmla="*/ 14 w 51"/>
                <a:gd name="T25" fmla="*/ 207 h 308"/>
                <a:gd name="T26" fmla="*/ 4 w 51"/>
                <a:gd name="T27" fmla="*/ 160 h 308"/>
                <a:gd name="T28" fmla="*/ 0 w 51"/>
                <a:gd name="T29" fmla="*/ 108 h 308"/>
                <a:gd name="T30" fmla="*/ 2 w 51"/>
                <a:gd name="T31" fmla="*/ 53 h 308"/>
                <a:gd name="T32" fmla="*/ 16 w 51"/>
                <a:gd name="T33"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08">
                  <a:moveTo>
                    <a:pt x="16" y="0"/>
                  </a:moveTo>
                  <a:lnTo>
                    <a:pt x="16" y="9"/>
                  </a:lnTo>
                  <a:lnTo>
                    <a:pt x="18" y="29"/>
                  </a:lnTo>
                  <a:lnTo>
                    <a:pt x="20" y="62"/>
                  </a:lnTo>
                  <a:lnTo>
                    <a:pt x="24" y="102"/>
                  </a:lnTo>
                  <a:lnTo>
                    <a:pt x="29" y="149"/>
                  </a:lnTo>
                  <a:lnTo>
                    <a:pt x="35" y="201"/>
                  </a:lnTo>
                  <a:lnTo>
                    <a:pt x="42" y="255"/>
                  </a:lnTo>
                  <a:lnTo>
                    <a:pt x="51" y="308"/>
                  </a:lnTo>
                  <a:lnTo>
                    <a:pt x="48" y="300"/>
                  </a:lnTo>
                  <a:lnTo>
                    <a:pt x="39" y="279"/>
                  </a:lnTo>
                  <a:lnTo>
                    <a:pt x="26" y="247"/>
                  </a:lnTo>
                  <a:lnTo>
                    <a:pt x="14" y="207"/>
                  </a:lnTo>
                  <a:lnTo>
                    <a:pt x="4" y="160"/>
                  </a:lnTo>
                  <a:lnTo>
                    <a:pt x="0" y="108"/>
                  </a:lnTo>
                  <a:lnTo>
                    <a:pt x="2" y="53"/>
                  </a:lnTo>
                  <a:lnTo>
                    <a:pt x="16" y="0"/>
                  </a:lnTo>
                  <a:close/>
                </a:path>
              </a:pathLst>
            </a:custGeom>
            <a:solidFill>
              <a:srgbClr val="E8A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 name="Freeform 128"/>
            <p:cNvSpPr>
              <a:spLocks/>
            </p:cNvSpPr>
            <p:nvPr/>
          </p:nvSpPr>
          <p:spPr bwMode="auto">
            <a:xfrm>
              <a:off x="1593851" y="1890713"/>
              <a:ext cx="31750" cy="20638"/>
            </a:xfrm>
            <a:custGeom>
              <a:avLst/>
              <a:gdLst>
                <a:gd name="T0" fmla="*/ 40 w 40"/>
                <a:gd name="T1" fmla="*/ 28 h 28"/>
                <a:gd name="T2" fmla="*/ 40 w 40"/>
                <a:gd name="T3" fmla="*/ 27 h 28"/>
                <a:gd name="T4" fmla="*/ 38 w 40"/>
                <a:gd name="T5" fmla="*/ 24 h 28"/>
                <a:gd name="T6" fmla="*/ 36 w 40"/>
                <a:gd name="T7" fmla="*/ 21 h 28"/>
                <a:gd name="T8" fmla="*/ 33 w 40"/>
                <a:gd name="T9" fmla="*/ 16 h 28"/>
                <a:gd name="T10" fmla="*/ 28 w 40"/>
                <a:gd name="T11" fmla="*/ 12 h 28"/>
                <a:gd name="T12" fmla="*/ 21 w 40"/>
                <a:gd name="T13" fmla="*/ 7 h 28"/>
                <a:gd name="T14" fmla="*/ 12 w 40"/>
                <a:gd name="T15" fmla="*/ 3 h 28"/>
                <a:gd name="T16" fmla="*/ 0 w 40"/>
                <a:gd name="T17" fmla="*/ 0 h 28"/>
                <a:gd name="T18" fmla="*/ 2 w 40"/>
                <a:gd name="T19" fmla="*/ 1 h 28"/>
                <a:gd name="T20" fmla="*/ 4 w 40"/>
                <a:gd name="T21" fmla="*/ 6 h 28"/>
                <a:gd name="T22" fmla="*/ 7 w 40"/>
                <a:gd name="T23" fmla="*/ 9 h 28"/>
                <a:gd name="T24" fmla="*/ 12 w 40"/>
                <a:gd name="T25" fmla="*/ 13 h 28"/>
                <a:gd name="T26" fmla="*/ 19 w 40"/>
                <a:gd name="T27" fmla="*/ 15 h 28"/>
                <a:gd name="T28" fmla="*/ 27 w 40"/>
                <a:gd name="T29" fmla="*/ 19 h 28"/>
                <a:gd name="T30" fmla="*/ 34 w 40"/>
                <a:gd name="T31" fmla="*/ 22 h 28"/>
                <a:gd name="T32" fmla="*/ 40 w 40"/>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8">
                  <a:moveTo>
                    <a:pt x="40" y="28"/>
                  </a:moveTo>
                  <a:lnTo>
                    <a:pt x="40" y="27"/>
                  </a:lnTo>
                  <a:lnTo>
                    <a:pt x="38" y="24"/>
                  </a:lnTo>
                  <a:lnTo>
                    <a:pt x="36" y="21"/>
                  </a:lnTo>
                  <a:lnTo>
                    <a:pt x="33" y="16"/>
                  </a:lnTo>
                  <a:lnTo>
                    <a:pt x="28" y="12"/>
                  </a:lnTo>
                  <a:lnTo>
                    <a:pt x="21" y="7"/>
                  </a:lnTo>
                  <a:lnTo>
                    <a:pt x="12" y="3"/>
                  </a:lnTo>
                  <a:lnTo>
                    <a:pt x="0" y="0"/>
                  </a:lnTo>
                  <a:lnTo>
                    <a:pt x="2" y="1"/>
                  </a:lnTo>
                  <a:lnTo>
                    <a:pt x="4" y="6"/>
                  </a:lnTo>
                  <a:lnTo>
                    <a:pt x="7" y="9"/>
                  </a:lnTo>
                  <a:lnTo>
                    <a:pt x="12" y="13"/>
                  </a:lnTo>
                  <a:lnTo>
                    <a:pt x="19" y="15"/>
                  </a:lnTo>
                  <a:lnTo>
                    <a:pt x="27" y="19"/>
                  </a:lnTo>
                  <a:lnTo>
                    <a:pt x="34" y="22"/>
                  </a:lnTo>
                  <a:lnTo>
                    <a:pt x="40" y="28"/>
                  </a:lnTo>
                  <a:close/>
                </a:path>
              </a:pathLst>
            </a:custGeom>
            <a:solidFill>
              <a:srgbClr val="7A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 name="Freeform 129"/>
            <p:cNvSpPr>
              <a:spLocks/>
            </p:cNvSpPr>
            <p:nvPr/>
          </p:nvSpPr>
          <p:spPr bwMode="auto">
            <a:xfrm>
              <a:off x="1635126" y="1679575"/>
              <a:ext cx="209550" cy="233363"/>
            </a:xfrm>
            <a:custGeom>
              <a:avLst/>
              <a:gdLst>
                <a:gd name="T0" fmla="*/ 131 w 265"/>
                <a:gd name="T1" fmla="*/ 0 h 295"/>
                <a:gd name="T2" fmla="*/ 91 w 265"/>
                <a:gd name="T3" fmla="*/ 3 h 295"/>
                <a:gd name="T4" fmla="*/ 51 w 265"/>
                <a:gd name="T5" fmla="*/ 16 h 295"/>
                <a:gd name="T6" fmla="*/ 14 w 265"/>
                <a:gd name="T7" fmla="*/ 37 h 295"/>
                <a:gd name="T8" fmla="*/ 2 w 265"/>
                <a:gd name="T9" fmla="*/ 47 h 295"/>
                <a:gd name="T10" fmla="*/ 19 w 265"/>
                <a:gd name="T11" fmla="*/ 43 h 295"/>
                <a:gd name="T12" fmla="*/ 42 w 265"/>
                <a:gd name="T13" fmla="*/ 41 h 295"/>
                <a:gd name="T14" fmla="*/ 61 w 265"/>
                <a:gd name="T15" fmla="*/ 51 h 295"/>
                <a:gd name="T16" fmla="*/ 69 w 265"/>
                <a:gd name="T17" fmla="*/ 76 h 295"/>
                <a:gd name="T18" fmla="*/ 74 w 265"/>
                <a:gd name="T19" fmla="*/ 104 h 295"/>
                <a:gd name="T20" fmla="*/ 82 w 265"/>
                <a:gd name="T21" fmla="*/ 129 h 295"/>
                <a:gd name="T22" fmla="*/ 103 w 265"/>
                <a:gd name="T23" fmla="*/ 156 h 295"/>
                <a:gd name="T24" fmla="*/ 116 w 265"/>
                <a:gd name="T25" fmla="*/ 165 h 295"/>
                <a:gd name="T26" fmla="*/ 99 w 265"/>
                <a:gd name="T27" fmla="*/ 137 h 295"/>
                <a:gd name="T28" fmla="*/ 96 w 265"/>
                <a:gd name="T29" fmla="*/ 123 h 295"/>
                <a:gd name="T30" fmla="*/ 107 w 265"/>
                <a:gd name="T31" fmla="*/ 148 h 295"/>
                <a:gd name="T32" fmla="*/ 128 w 265"/>
                <a:gd name="T33" fmla="*/ 172 h 295"/>
                <a:gd name="T34" fmla="*/ 143 w 265"/>
                <a:gd name="T35" fmla="*/ 186 h 295"/>
                <a:gd name="T36" fmla="*/ 154 w 265"/>
                <a:gd name="T37" fmla="*/ 199 h 295"/>
                <a:gd name="T38" fmla="*/ 158 w 265"/>
                <a:gd name="T39" fmla="*/ 216 h 295"/>
                <a:gd name="T40" fmla="*/ 158 w 265"/>
                <a:gd name="T41" fmla="*/ 225 h 295"/>
                <a:gd name="T42" fmla="*/ 167 w 265"/>
                <a:gd name="T43" fmla="*/ 226 h 295"/>
                <a:gd name="T44" fmla="*/ 181 w 265"/>
                <a:gd name="T45" fmla="*/ 221 h 295"/>
                <a:gd name="T46" fmla="*/ 192 w 265"/>
                <a:gd name="T47" fmla="*/ 221 h 295"/>
                <a:gd name="T48" fmla="*/ 202 w 265"/>
                <a:gd name="T49" fmla="*/ 226 h 295"/>
                <a:gd name="T50" fmla="*/ 206 w 265"/>
                <a:gd name="T51" fmla="*/ 239 h 295"/>
                <a:gd name="T52" fmla="*/ 205 w 265"/>
                <a:gd name="T53" fmla="*/ 258 h 295"/>
                <a:gd name="T54" fmla="*/ 207 w 265"/>
                <a:gd name="T55" fmla="*/ 278 h 295"/>
                <a:gd name="T56" fmla="*/ 220 w 265"/>
                <a:gd name="T57" fmla="*/ 290 h 295"/>
                <a:gd name="T58" fmla="*/ 243 w 265"/>
                <a:gd name="T59" fmla="*/ 295 h 295"/>
                <a:gd name="T60" fmla="*/ 257 w 265"/>
                <a:gd name="T61" fmla="*/ 287 h 295"/>
                <a:gd name="T62" fmla="*/ 244 w 265"/>
                <a:gd name="T63" fmla="*/ 262 h 295"/>
                <a:gd name="T64" fmla="*/ 248 w 265"/>
                <a:gd name="T65" fmla="*/ 235 h 295"/>
                <a:gd name="T66" fmla="*/ 258 w 265"/>
                <a:gd name="T67" fmla="*/ 205 h 295"/>
                <a:gd name="T68" fmla="*/ 265 w 265"/>
                <a:gd name="T69" fmla="*/ 164 h 295"/>
                <a:gd name="T70" fmla="*/ 260 w 265"/>
                <a:gd name="T71" fmla="*/ 111 h 295"/>
                <a:gd name="T72" fmla="*/ 242 w 265"/>
                <a:gd name="T73" fmla="*/ 67 h 295"/>
                <a:gd name="T74" fmla="*/ 222 w 265"/>
                <a:gd name="T75" fmla="*/ 41 h 295"/>
                <a:gd name="T76" fmla="*/ 196 w 265"/>
                <a:gd name="T77" fmla="*/ 22 h 295"/>
                <a:gd name="T78" fmla="*/ 165 w 265"/>
                <a:gd name="T79" fmla="*/ 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295">
                  <a:moveTo>
                    <a:pt x="149" y="2"/>
                  </a:moveTo>
                  <a:lnTo>
                    <a:pt x="131" y="0"/>
                  </a:lnTo>
                  <a:lnTo>
                    <a:pt x="112" y="0"/>
                  </a:lnTo>
                  <a:lnTo>
                    <a:pt x="91" y="3"/>
                  </a:lnTo>
                  <a:lnTo>
                    <a:pt x="70" y="8"/>
                  </a:lnTo>
                  <a:lnTo>
                    <a:pt x="51" y="16"/>
                  </a:lnTo>
                  <a:lnTo>
                    <a:pt x="31" y="25"/>
                  </a:lnTo>
                  <a:lnTo>
                    <a:pt x="14" y="37"/>
                  </a:lnTo>
                  <a:lnTo>
                    <a:pt x="0" y="48"/>
                  </a:lnTo>
                  <a:lnTo>
                    <a:pt x="2" y="47"/>
                  </a:lnTo>
                  <a:lnTo>
                    <a:pt x="9" y="45"/>
                  </a:lnTo>
                  <a:lnTo>
                    <a:pt x="19" y="43"/>
                  </a:lnTo>
                  <a:lnTo>
                    <a:pt x="30" y="41"/>
                  </a:lnTo>
                  <a:lnTo>
                    <a:pt x="42" y="41"/>
                  </a:lnTo>
                  <a:lnTo>
                    <a:pt x="52" y="44"/>
                  </a:lnTo>
                  <a:lnTo>
                    <a:pt x="61" y="51"/>
                  </a:lnTo>
                  <a:lnTo>
                    <a:pt x="67" y="62"/>
                  </a:lnTo>
                  <a:lnTo>
                    <a:pt x="69" y="76"/>
                  </a:lnTo>
                  <a:lnTo>
                    <a:pt x="72" y="90"/>
                  </a:lnTo>
                  <a:lnTo>
                    <a:pt x="74" y="104"/>
                  </a:lnTo>
                  <a:lnTo>
                    <a:pt x="76" y="116"/>
                  </a:lnTo>
                  <a:lnTo>
                    <a:pt x="82" y="129"/>
                  </a:lnTo>
                  <a:lnTo>
                    <a:pt x="90" y="142"/>
                  </a:lnTo>
                  <a:lnTo>
                    <a:pt x="103" y="156"/>
                  </a:lnTo>
                  <a:lnTo>
                    <a:pt x="120" y="169"/>
                  </a:lnTo>
                  <a:lnTo>
                    <a:pt x="116" y="165"/>
                  </a:lnTo>
                  <a:lnTo>
                    <a:pt x="107" y="153"/>
                  </a:lnTo>
                  <a:lnTo>
                    <a:pt x="99" y="137"/>
                  </a:lnTo>
                  <a:lnTo>
                    <a:pt x="95" y="119"/>
                  </a:lnTo>
                  <a:lnTo>
                    <a:pt x="96" y="123"/>
                  </a:lnTo>
                  <a:lnTo>
                    <a:pt x="99" y="134"/>
                  </a:lnTo>
                  <a:lnTo>
                    <a:pt x="107" y="148"/>
                  </a:lnTo>
                  <a:lnTo>
                    <a:pt x="120" y="164"/>
                  </a:lnTo>
                  <a:lnTo>
                    <a:pt x="128" y="172"/>
                  </a:lnTo>
                  <a:lnTo>
                    <a:pt x="136" y="179"/>
                  </a:lnTo>
                  <a:lnTo>
                    <a:pt x="143" y="186"/>
                  </a:lnTo>
                  <a:lnTo>
                    <a:pt x="149" y="192"/>
                  </a:lnTo>
                  <a:lnTo>
                    <a:pt x="154" y="199"/>
                  </a:lnTo>
                  <a:lnTo>
                    <a:pt x="157" y="207"/>
                  </a:lnTo>
                  <a:lnTo>
                    <a:pt x="158" y="216"/>
                  </a:lnTo>
                  <a:lnTo>
                    <a:pt x="157" y="225"/>
                  </a:lnTo>
                  <a:lnTo>
                    <a:pt x="158" y="225"/>
                  </a:lnTo>
                  <a:lnTo>
                    <a:pt x="161" y="226"/>
                  </a:lnTo>
                  <a:lnTo>
                    <a:pt x="167" y="226"/>
                  </a:lnTo>
                  <a:lnTo>
                    <a:pt x="176" y="224"/>
                  </a:lnTo>
                  <a:lnTo>
                    <a:pt x="181" y="221"/>
                  </a:lnTo>
                  <a:lnTo>
                    <a:pt x="187" y="221"/>
                  </a:lnTo>
                  <a:lnTo>
                    <a:pt x="192" y="221"/>
                  </a:lnTo>
                  <a:lnTo>
                    <a:pt x="198" y="224"/>
                  </a:lnTo>
                  <a:lnTo>
                    <a:pt x="202" y="226"/>
                  </a:lnTo>
                  <a:lnTo>
                    <a:pt x="205" y="232"/>
                  </a:lnTo>
                  <a:lnTo>
                    <a:pt x="206" y="239"/>
                  </a:lnTo>
                  <a:lnTo>
                    <a:pt x="206" y="248"/>
                  </a:lnTo>
                  <a:lnTo>
                    <a:pt x="205" y="258"/>
                  </a:lnTo>
                  <a:lnTo>
                    <a:pt x="205" y="269"/>
                  </a:lnTo>
                  <a:lnTo>
                    <a:pt x="207" y="278"/>
                  </a:lnTo>
                  <a:lnTo>
                    <a:pt x="213" y="285"/>
                  </a:lnTo>
                  <a:lnTo>
                    <a:pt x="220" y="290"/>
                  </a:lnTo>
                  <a:lnTo>
                    <a:pt x="230" y="294"/>
                  </a:lnTo>
                  <a:lnTo>
                    <a:pt x="243" y="295"/>
                  </a:lnTo>
                  <a:lnTo>
                    <a:pt x="260" y="292"/>
                  </a:lnTo>
                  <a:lnTo>
                    <a:pt x="257" y="287"/>
                  </a:lnTo>
                  <a:lnTo>
                    <a:pt x="250" y="277"/>
                  </a:lnTo>
                  <a:lnTo>
                    <a:pt x="244" y="262"/>
                  </a:lnTo>
                  <a:lnTo>
                    <a:pt x="244" y="245"/>
                  </a:lnTo>
                  <a:lnTo>
                    <a:pt x="248" y="235"/>
                  </a:lnTo>
                  <a:lnTo>
                    <a:pt x="254" y="222"/>
                  </a:lnTo>
                  <a:lnTo>
                    <a:pt x="258" y="205"/>
                  </a:lnTo>
                  <a:lnTo>
                    <a:pt x="263" y="186"/>
                  </a:lnTo>
                  <a:lnTo>
                    <a:pt x="265" y="164"/>
                  </a:lnTo>
                  <a:lnTo>
                    <a:pt x="265" y="138"/>
                  </a:lnTo>
                  <a:lnTo>
                    <a:pt x="260" y="111"/>
                  </a:lnTo>
                  <a:lnTo>
                    <a:pt x="250" y="82"/>
                  </a:lnTo>
                  <a:lnTo>
                    <a:pt x="242" y="67"/>
                  </a:lnTo>
                  <a:lnTo>
                    <a:pt x="233" y="54"/>
                  </a:lnTo>
                  <a:lnTo>
                    <a:pt x="222" y="41"/>
                  </a:lnTo>
                  <a:lnTo>
                    <a:pt x="210" y="31"/>
                  </a:lnTo>
                  <a:lnTo>
                    <a:pt x="196" y="22"/>
                  </a:lnTo>
                  <a:lnTo>
                    <a:pt x="181" y="14"/>
                  </a:lnTo>
                  <a:lnTo>
                    <a:pt x="165" y="7"/>
                  </a:lnTo>
                  <a:lnTo>
                    <a:pt x="1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 name="Freeform 130"/>
            <p:cNvSpPr>
              <a:spLocks/>
            </p:cNvSpPr>
            <p:nvPr/>
          </p:nvSpPr>
          <p:spPr bwMode="auto">
            <a:xfrm>
              <a:off x="1557338" y="1676400"/>
              <a:ext cx="176213" cy="103188"/>
            </a:xfrm>
            <a:custGeom>
              <a:avLst/>
              <a:gdLst>
                <a:gd name="T0" fmla="*/ 97 w 222"/>
                <a:gd name="T1" fmla="*/ 51 h 131"/>
                <a:gd name="T2" fmla="*/ 96 w 222"/>
                <a:gd name="T3" fmla="*/ 50 h 131"/>
                <a:gd name="T4" fmla="*/ 94 w 222"/>
                <a:gd name="T5" fmla="*/ 49 h 131"/>
                <a:gd name="T6" fmla="*/ 90 w 222"/>
                <a:gd name="T7" fmla="*/ 48 h 131"/>
                <a:gd name="T8" fmla="*/ 84 w 222"/>
                <a:gd name="T9" fmla="*/ 47 h 131"/>
                <a:gd name="T10" fmla="*/ 76 w 222"/>
                <a:gd name="T11" fmla="*/ 48 h 131"/>
                <a:gd name="T12" fmla="*/ 67 w 222"/>
                <a:gd name="T13" fmla="*/ 51 h 131"/>
                <a:gd name="T14" fmla="*/ 54 w 222"/>
                <a:gd name="T15" fmla="*/ 58 h 131"/>
                <a:gd name="T16" fmla="*/ 41 w 222"/>
                <a:gd name="T17" fmla="*/ 70 h 131"/>
                <a:gd name="T18" fmla="*/ 27 w 222"/>
                <a:gd name="T19" fmla="*/ 83 h 131"/>
                <a:gd name="T20" fmla="*/ 18 w 222"/>
                <a:gd name="T21" fmla="*/ 94 h 131"/>
                <a:gd name="T22" fmla="*/ 13 w 222"/>
                <a:gd name="T23" fmla="*/ 102 h 131"/>
                <a:gd name="T24" fmla="*/ 11 w 222"/>
                <a:gd name="T25" fmla="*/ 110 h 131"/>
                <a:gd name="T26" fmla="*/ 11 w 222"/>
                <a:gd name="T27" fmla="*/ 117 h 131"/>
                <a:gd name="T28" fmla="*/ 13 w 222"/>
                <a:gd name="T29" fmla="*/ 122 h 131"/>
                <a:gd name="T30" fmla="*/ 16 w 222"/>
                <a:gd name="T31" fmla="*/ 126 h 131"/>
                <a:gd name="T32" fmla="*/ 21 w 222"/>
                <a:gd name="T33" fmla="*/ 131 h 131"/>
                <a:gd name="T34" fmla="*/ 16 w 222"/>
                <a:gd name="T35" fmla="*/ 130 h 131"/>
                <a:gd name="T36" fmla="*/ 6 w 222"/>
                <a:gd name="T37" fmla="*/ 125 h 131"/>
                <a:gd name="T38" fmla="*/ 0 w 222"/>
                <a:gd name="T39" fmla="*/ 112 h 131"/>
                <a:gd name="T40" fmla="*/ 5 w 222"/>
                <a:gd name="T41" fmla="*/ 89 h 131"/>
                <a:gd name="T42" fmla="*/ 12 w 222"/>
                <a:gd name="T43" fmla="*/ 74 h 131"/>
                <a:gd name="T44" fmla="*/ 21 w 222"/>
                <a:gd name="T45" fmla="*/ 61 h 131"/>
                <a:gd name="T46" fmla="*/ 31 w 222"/>
                <a:gd name="T47" fmla="*/ 48 h 131"/>
                <a:gd name="T48" fmla="*/ 43 w 222"/>
                <a:gd name="T49" fmla="*/ 35 h 131"/>
                <a:gd name="T50" fmla="*/ 56 w 222"/>
                <a:gd name="T51" fmla="*/ 25 h 131"/>
                <a:gd name="T52" fmla="*/ 71 w 222"/>
                <a:gd name="T53" fmla="*/ 16 h 131"/>
                <a:gd name="T54" fmla="*/ 88 w 222"/>
                <a:gd name="T55" fmla="*/ 9 h 131"/>
                <a:gd name="T56" fmla="*/ 106 w 222"/>
                <a:gd name="T57" fmla="*/ 3 h 131"/>
                <a:gd name="T58" fmla="*/ 127 w 222"/>
                <a:gd name="T59" fmla="*/ 1 h 131"/>
                <a:gd name="T60" fmla="*/ 147 w 222"/>
                <a:gd name="T61" fmla="*/ 0 h 131"/>
                <a:gd name="T62" fmla="*/ 166 w 222"/>
                <a:gd name="T63" fmla="*/ 0 h 131"/>
                <a:gd name="T64" fmla="*/ 184 w 222"/>
                <a:gd name="T65" fmla="*/ 1 h 131"/>
                <a:gd name="T66" fmla="*/ 198 w 222"/>
                <a:gd name="T67" fmla="*/ 3 h 131"/>
                <a:gd name="T68" fmla="*/ 211 w 222"/>
                <a:gd name="T69" fmla="*/ 4 h 131"/>
                <a:gd name="T70" fmla="*/ 219 w 222"/>
                <a:gd name="T71" fmla="*/ 6 h 131"/>
                <a:gd name="T72" fmla="*/ 222 w 222"/>
                <a:gd name="T73" fmla="*/ 6 h 131"/>
                <a:gd name="T74" fmla="*/ 217 w 222"/>
                <a:gd name="T75" fmla="*/ 8 h 131"/>
                <a:gd name="T76" fmla="*/ 204 w 222"/>
                <a:gd name="T77" fmla="*/ 11 h 131"/>
                <a:gd name="T78" fmla="*/ 187 w 222"/>
                <a:gd name="T79" fmla="*/ 17 h 131"/>
                <a:gd name="T80" fmla="*/ 166 w 222"/>
                <a:gd name="T81" fmla="*/ 23 h 131"/>
                <a:gd name="T82" fmla="*/ 144 w 222"/>
                <a:gd name="T83" fmla="*/ 31 h 131"/>
                <a:gd name="T84" fmla="*/ 125 w 222"/>
                <a:gd name="T85" fmla="*/ 38 h 131"/>
                <a:gd name="T86" fmla="*/ 107 w 222"/>
                <a:gd name="T87" fmla="*/ 44 h 131"/>
                <a:gd name="T88" fmla="*/ 97 w 222"/>
                <a:gd name="T89"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 h="131">
                  <a:moveTo>
                    <a:pt x="97" y="51"/>
                  </a:moveTo>
                  <a:lnTo>
                    <a:pt x="96" y="50"/>
                  </a:lnTo>
                  <a:lnTo>
                    <a:pt x="94" y="49"/>
                  </a:lnTo>
                  <a:lnTo>
                    <a:pt x="90" y="48"/>
                  </a:lnTo>
                  <a:lnTo>
                    <a:pt x="84" y="47"/>
                  </a:lnTo>
                  <a:lnTo>
                    <a:pt x="76" y="48"/>
                  </a:lnTo>
                  <a:lnTo>
                    <a:pt x="67" y="51"/>
                  </a:lnTo>
                  <a:lnTo>
                    <a:pt x="54" y="58"/>
                  </a:lnTo>
                  <a:lnTo>
                    <a:pt x="41" y="70"/>
                  </a:lnTo>
                  <a:lnTo>
                    <a:pt x="27" y="83"/>
                  </a:lnTo>
                  <a:lnTo>
                    <a:pt x="18" y="94"/>
                  </a:lnTo>
                  <a:lnTo>
                    <a:pt x="13" y="102"/>
                  </a:lnTo>
                  <a:lnTo>
                    <a:pt x="11" y="110"/>
                  </a:lnTo>
                  <a:lnTo>
                    <a:pt x="11" y="117"/>
                  </a:lnTo>
                  <a:lnTo>
                    <a:pt x="13" y="122"/>
                  </a:lnTo>
                  <a:lnTo>
                    <a:pt x="16" y="126"/>
                  </a:lnTo>
                  <a:lnTo>
                    <a:pt x="21" y="131"/>
                  </a:lnTo>
                  <a:lnTo>
                    <a:pt x="16" y="130"/>
                  </a:lnTo>
                  <a:lnTo>
                    <a:pt x="6" y="125"/>
                  </a:lnTo>
                  <a:lnTo>
                    <a:pt x="0" y="112"/>
                  </a:lnTo>
                  <a:lnTo>
                    <a:pt x="5" y="89"/>
                  </a:lnTo>
                  <a:lnTo>
                    <a:pt x="12" y="74"/>
                  </a:lnTo>
                  <a:lnTo>
                    <a:pt x="21" y="61"/>
                  </a:lnTo>
                  <a:lnTo>
                    <a:pt x="31" y="48"/>
                  </a:lnTo>
                  <a:lnTo>
                    <a:pt x="43" y="35"/>
                  </a:lnTo>
                  <a:lnTo>
                    <a:pt x="56" y="25"/>
                  </a:lnTo>
                  <a:lnTo>
                    <a:pt x="71" y="16"/>
                  </a:lnTo>
                  <a:lnTo>
                    <a:pt x="88" y="9"/>
                  </a:lnTo>
                  <a:lnTo>
                    <a:pt x="106" y="3"/>
                  </a:lnTo>
                  <a:lnTo>
                    <a:pt x="127" y="1"/>
                  </a:lnTo>
                  <a:lnTo>
                    <a:pt x="147" y="0"/>
                  </a:lnTo>
                  <a:lnTo>
                    <a:pt x="166" y="0"/>
                  </a:lnTo>
                  <a:lnTo>
                    <a:pt x="184" y="1"/>
                  </a:lnTo>
                  <a:lnTo>
                    <a:pt x="198" y="3"/>
                  </a:lnTo>
                  <a:lnTo>
                    <a:pt x="211" y="4"/>
                  </a:lnTo>
                  <a:lnTo>
                    <a:pt x="219" y="6"/>
                  </a:lnTo>
                  <a:lnTo>
                    <a:pt x="222" y="6"/>
                  </a:lnTo>
                  <a:lnTo>
                    <a:pt x="217" y="8"/>
                  </a:lnTo>
                  <a:lnTo>
                    <a:pt x="204" y="11"/>
                  </a:lnTo>
                  <a:lnTo>
                    <a:pt x="187" y="17"/>
                  </a:lnTo>
                  <a:lnTo>
                    <a:pt x="166" y="23"/>
                  </a:lnTo>
                  <a:lnTo>
                    <a:pt x="144" y="31"/>
                  </a:lnTo>
                  <a:lnTo>
                    <a:pt x="125" y="38"/>
                  </a:lnTo>
                  <a:lnTo>
                    <a:pt x="107" y="44"/>
                  </a:lnTo>
                  <a:lnTo>
                    <a:pt x="9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 name="Freeform 131"/>
            <p:cNvSpPr>
              <a:spLocks/>
            </p:cNvSpPr>
            <p:nvPr/>
          </p:nvSpPr>
          <p:spPr bwMode="auto">
            <a:xfrm>
              <a:off x="1751013" y="1833563"/>
              <a:ext cx="63500" cy="95250"/>
            </a:xfrm>
            <a:custGeom>
              <a:avLst/>
              <a:gdLst>
                <a:gd name="T0" fmla="*/ 0 w 79"/>
                <a:gd name="T1" fmla="*/ 74 h 120"/>
                <a:gd name="T2" fmla="*/ 1 w 79"/>
                <a:gd name="T3" fmla="*/ 68 h 120"/>
                <a:gd name="T4" fmla="*/ 6 w 79"/>
                <a:gd name="T5" fmla="*/ 53 h 120"/>
                <a:gd name="T6" fmla="*/ 17 w 79"/>
                <a:gd name="T7" fmla="*/ 33 h 120"/>
                <a:gd name="T8" fmla="*/ 32 w 79"/>
                <a:gd name="T9" fmla="*/ 13 h 120"/>
                <a:gd name="T10" fmla="*/ 41 w 79"/>
                <a:gd name="T11" fmla="*/ 6 h 120"/>
                <a:gd name="T12" fmla="*/ 49 w 79"/>
                <a:gd name="T13" fmla="*/ 1 h 120"/>
                <a:gd name="T14" fmla="*/ 57 w 79"/>
                <a:gd name="T15" fmla="*/ 0 h 120"/>
                <a:gd name="T16" fmla="*/ 64 w 79"/>
                <a:gd name="T17" fmla="*/ 0 h 120"/>
                <a:gd name="T18" fmla="*/ 71 w 79"/>
                <a:gd name="T19" fmla="*/ 3 h 120"/>
                <a:gd name="T20" fmla="*/ 76 w 79"/>
                <a:gd name="T21" fmla="*/ 9 h 120"/>
                <a:gd name="T22" fmla="*/ 78 w 79"/>
                <a:gd name="T23" fmla="*/ 15 h 120"/>
                <a:gd name="T24" fmla="*/ 79 w 79"/>
                <a:gd name="T25" fmla="*/ 23 h 120"/>
                <a:gd name="T26" fmla="*/ 78 w 79"/>
                <a:gd name="T27" fmla="*/ 33 h 120"/>
                <a:gd name="T28" fmla="*/ 73 w 79"/>
                <a:gd name="T29" fmla="*/ 46 h 120"/>
                <a:gd name="T30" fmla="*/ 66 w 79"/>
                <a:gd name="T31" fmla="*/ 60 h 120"/>
                <a:gd name="T32" fmla="*/ 58 w 79"/>
                <a:gd name="T33" fmla="*/ 75 h 120"/>
                <a:gd name="T34" fmla="*/ 50 w 79"/>
                <a:gd name="T35" fmla="*/ 90 h 120"/>
                <a:gd name="T36" fmla="*/ 42 w 79"/>
                <a:gd name="T37" fmla="*/ 102 h 120"/>
                <a:gd name="T38" fmla="*/ 34 w 79"/>
                <a:gd name="T39" fmla="*/ 113 h 120"/>
                <a:gd name="T40" fmla="*/ 28 w 79"/>
                <a:gd name="T41" fmla="*/ 120 h 120"/>
                <a:gd name="T42" fmla="*/ 19 w 79"/>
                <a:gd name="T43" fmla="*/ 119 h 120"/>
                <a:gd name="T44" fmla="*/ 10 w 79"/>
                <a:gd name="T45" fmla="*/ 101 h 120"/>
                <a:gd name="T46" fmla="*/ 3 w 79"/>
                <a:gd name="T47" fmla="*/ 83 h 120"/>
                <a:gd name="T48" fmla="*/ 0 w 79"/>
                <a:gd name="T49" fmla="*/ 7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20">
                  <a:moveTo>
                    <a:pt x="0" y="74"/>
                  </a:moveTo>
                  <a:lnTo>
                    <a:pt x="1" y="68"/>
                  </a:lnTo>
                  <a:lnTo>
                    <a:pt x="6" y="53"/>
                  </a:lnTo>
                  <a:lnTo>
                    <a:pt x="17" y="33"/>
                  </a:lnTo>
                  <a:lnTo>
                    <a:pt x="32" y="13"/>
                  </a:lnTo>
                  <a:lnTo>
                    <a:pt x="41" y="6"/>
                  </a:lnTo>
                  <a:lnTo>
                    <a:pt x="49" y="1"/>
                  </a:lnTo>
                  <a:lnTo>
                    <a:pt x="57" y="0"/>
                  </a:lnTo>
                  <a:lnTo>
                    <a:pt x="64" y="0"/>
                  </a:lnTo>
                  <a:lnTo>
                    <a:pt x="71" y="3"/>
                  </a:lnTo>
                  <a:lnTo>
                    <a:pt x="76" y="9"/>
                  </a:lnTo>
                  <a:lnTo>
                    <a:pt x="78" y="15"/>
                  </a:lnTo>
                  <a:lnTo>
                    <a:pt x="79" y="23"/>
                  </a:lnTo>
                  <a:lnTo>
                    <a:pt x="78" y="33"/>
                  </a:lnTo>
                  <a:lnTo>
                    <a:pt x="73" y="46"/>
                  </a:lnTo>
                  <a:lnTo>
                    <a:pt x="66" y="60"/>
                  </a:lnTo>
                  <a:lnTo>
                    <a:pt x="58" y="75"/>
                  </a:lnTo>
                  <a:lnTo>
                    <a:pt x="50" y="90"/>
                  </a:lnTo>
                  <a:lnTo>
                    <a:pt x="42" y="102"/>
                  </a:lnTo>
                  <a:lnTo>
                    <a:pt x="34" y="113"/>
                  </a:lnTo>
                  <a:lnTo>
                    <a:pt x="28" y="120"/>
                  </a:lnTo>
                  <a:lnTo>
                    <a:pt x="19" y="119"/>
                  </a:lnTo>
                  <a:lnTo>
                    <a:pt x="10" y="101"/>
                  </a:lnTo>
                  <a:lnTo>
                    <a:pt x="3" y="83"/>
                  </a:lnTo>
                  <a:lnTo>
                    <a:pt x="0" y="74"/>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Freeform 132"/>
            <p:cNvSpPr>
              <a:spLocks/>
            </p:cNvSpPr>
            <p:nvPr/>
          </p:nvSpPr>
          <p:spPr bwMode="auto">
            <a:xfrm>
              <a:off x="1658938" y="1687513"/>
              <a:ext cx="150813" cy="112713"/>
            </a:xfrm>
            <a:custGeom>
              <a:avLst/>
              <a:gdLst>
                <a:gd name="T0" fmla="*/ 39 w 191"/>
                <a:gd name="T1" fmla="*/ 10 h 140"/>
                <a:gd name="T2" fmla="*/ 35 w 191"/>
                <a:gd name="T3" fmla="*/ 9 h 140"/>
                <a:gd name="T4" fmla="*/ 30 w 191"/>
                <a:gd name="T5" fmla="*/ 8 h 140"/>
                <a:gd name="T6" fmla="*/ 25 w 191"/>
                <a:gd name="T7" fmla="*/ 8 h 140"/>
                <a:gd name="T8" fmla="*/ 20 w 191"/>
                <a:gd name="T9" fmla="*/ 8 h 140"/>
                <a:gd name="T10" fmla="*/ 15 w 191"/>
                <a:gd name="T11" fmla="*/ 9 h 140"/>
                <a:gd name="T12" fmla="*/ 10 w 191"/>
                <a:gd name="T13" fmla="*/ 10 h 140"/>
                <a:gd name="T14" fmla="*/ 5 w 191"/>
                <a:gd name="T15" fmla="*/ 11 h 140"/>
                <a:gd name="T16" fmla="*/ 0 w 191"/>
                <a:gd name="T17" fmla="*/ 13 h 140"/>
                <a:gd name="T18" fmla="*/ 2 w 191"/>
                <a:gd name="T19" fmla="*/ 12 h 140"/>
                <a:gd name="T20" fmla="*/ 7 w 191"/>
                <a:gd name="T21" fmla="*/ 9 h 140"/>
                <a:gd name="T22" fmla="*/ 15 w 191"/>
                <a:gd name="T23" fmla="*/ 5 h 140"/>
                <a:gd name="T24" fmla="*/ 25 w 191"/>
                <a:gd name="T25" fmla="*/ 2 h 140"/>
                <a:gd name="T26" fmla="*/ 37 w 191"/>
                <a:gd name="T27" fmla="*/ 0 h 140"/>
                <a:gd name="T28" fmla="*/ 50 w 191"/>
                <a:gd name="T29" fmla="*/ 2 h 140"/>
                <a:gd name="T30" fmla="*/ 61 w 191"/>
                <a:gd name="T31" fmla="*/ 8 h 140"/>
                <a:gd name="T32" fmla="*/ 73 w 191"/>
                <a:gd name="T33" fmla="*/ 19 h 140"/>
                <a:gd name="T34" fmla="*/ 83 w 191"/>
                <a:gd name="T35" fmla="*/ 35 h 140"/>
                <a:gd name="T36" fmla="*/ 93 w 191"/>
                <a:gd name="T37" fmla="*/ 55 h 140"/>
                <a:gd name="T38" fmla="*/ 104 w 191"/>
                <a:gd name="T39" fmla="*/ 74 h 140"/>
                <a:gd name="T40" fmla="*/ 115 w 191"/>
                <a:gd name="T41" fmla="*/ 93 h 140"/>
                <a:gd name="T42" fmla="*/ 128 w 191"/>
                <a:gd name="T43" fmla="*/ 110 h 140"/>
                <a:gd name="T44" fmla="*/ 145 w 191"/>
                <a:gd name="T45" fmla="*/ 125 h 140"/>
                <a:gd name="T46" fmla="*/ 166 w 191"/>
                <a:gd name="T47" fmla="*/ 136 h 140"/>
                <a:gd name="T48" fmla="*/ 191 w 191"/>
                <a:gd name="T49" fmla="*/ 140 h 140"/>
                <a:gd name="T50" fmla="*/ 189 w 191"/>
                <a:gd name="T51" fmla="*/ 140 h 140"/>
                <a:gd name="T52" fmla="*/ 183 w 191"/>
                <a:gd name="T53" fmla="*/ 140 h 140"/>
                <a:gd name="T54" fmla="*/ 173 w 191"/>
                <a:gd name="T55" fmla="*/ 139 h 140"/>
                <a:gd name="T56" fmla="*/ 161 w 191"/>
                <a:gd name="T57" fmla="*/ 136 h 140"/>
                <a:gd name="T58" fmla="*/ 149 w 191"/>
                <a:gd name="T59" fmla="*/ 130 h 140"/>
                <a:gd name="T60" fmla="*/ 135 w 191"/>
                <a:gd name="T61" fmla="*/ 122 h 140"/>
                <a:gd name="T62" fmla="*/ 121 w 191"/>
                <a:gd name="T63" fmla="*/ 109 h 140"/>
                <a:gd name="T64" fmla="*/ 108 w 191"/>
                <a:gd name="T65" fmla="*/ 92 h 140"/>
                <a:gd name="T66" fmla="*/ 107 w 191"/>
                <a:gd name="T67" fmla="*/ 88 h 140"/>
                <a:gd name="T68" fmla="*/ 104 w 191"/>
                <a:gd name="T69" fmla="*/ 81 h 140"/>
                <a:gd name="T70" fmla="*/ 98 w 191"/>
                <a:gd name="T71" fmla="*/ 70 h 140"/>
                <a:gd name="T72" fmla="*/ 90 w 191"/>
                <a:gd name="T73" fmla="*/ 56 h 140"/>
                <a:gd name="T74" fmla="*/ 80 w 191"/>
                <a:gd name="T75" fmla="*/ 42 h 140"/>
                <a:gd name="T76" fmla="*/ 68 w 191"/>
                <a:gd name="T77" fmla="*/ 28 h 140"/>
                <a:gd name="T78" fmla="*/ 54 w 191"/>
                <a:gd name="T79" fmla="*/ 17 h 140"/>
                <a:gd name="T80" fmla="*/ 39 w 191"/>
                <a:gd name="T81" fmla="*/ 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40">
                  <a:moveTo>
                    <a:pt x="39" y="10"/>
                  </a:moveTo>
                  <a:lnTo>
                    <a:pt x="35" y="9"/>
                  </a:lnTo>
                  <a:lnTo>
                    <a:pt x="30" y="8"/>
                  </a:lnTo>
                  <a:lnTo>
                    <a:pt x="25" y="8"/>
                  </a:lnTo>
                  <a:lnTo>
                    <a:pt x="20" y="8"/>
                  </a:lnTo>
                  <a:lnTo>
                    <a:pt x="15" y="9"/>
                  </a:lnTo>
                  <a:lnTo>
                    <a:pt x="10" y="10"/>
                  </a:lnTo>
                  <a:lnTo>
                    <a:pt x="5" y="11"/>
                  </a:lnTo>
                  <a:lnTo>
                    <a:pt x="0" y="13"/>
                  </a:lnTo>
                  <a:lnTo>
                    <a:pt x="2" y="12"/>
                  </a:lnTo>
                  <a:lnTo>
                    <a:pt x="7" y="9"/>
                  </a:lnTo>
                  <a:lnTo>
                    <a:pt x="15" y="5"/>
                  </a:lnTo>
                  <a:lnTo>
                    <a:pt x="25" y="2"/>
                  </a:lnTo>
                  <a:lnTo>
                    <a:pt x="37" y="0"/>
                  </a:lnTo>
                  <a:lnTo>
                    <a:pt x="50" y="2"/>
                  </a:lnTo>
                  <a:lnTo>
                    <a:pt x="61" y="8"/>
                  </a:lnTo>
                  <a:lnTo>
                    <a:pt x="73" y="19"/>
                  </a:lnTo>
                  <a:lnTo>
                    <a:pt x="83" y="35"/>
                  </a:lnTo>
                  <a:lnTo>
                    <a:pt x="93" y="55"/>
                  </a:lnTo>
                  <a:lnTo>
                    <a:pt x="104" y="74"/>
                  </a:lnTo>
                  <a:lnTo>
                    <a:pt x="115" y="93"/>
                  </a:lnTo>
                  <a:lnTo>
                    <a:pt x="128" y="110"/>
                  </a:lnTo>
                  <a:lnTo>
                    <a:pt x="145" y="125"/>
                  </a:lnTo>
                  <a:lnTo>
                    <a:pt x="166" y="136"/>
                  </a:lnTo>
                  <a:lnTo>
                    <a:pt x="191" y="140"/>
                  </a:lnTo>
                  <a:lnTo>
                    <a:pt x="189" y="140"/>
                  </a:lnTo>
                  <a:lnTo>
                    <a:pt x="183" y="140"/>
                  </a:lnTo>
                  <a:lnTo>
                    <a:pt x="173" y="139"/>
                  </a:lnTo>
                  <a:lnTo>
                    <a:pt x="161" y="136"/>
                  </a:lnTo>
                  <a:lnTo>
                    <a:pt x="149" y="130"/>
                  </a:lnTo>
                  <a:lnTo>
                    <a:pt x="135" y="122"/>
                  </a:lnTo>
                  <a:lnTo>
                    <a:pt x="121" y="109"/>
                  </a:lnTo>
                  <a:lnTo>
                    <a:pt x="108" y="92"/>
                  </a:lnTo>
                  <a:lnTo>
                    <a:pt x="107" y="88"/>
                  </a:lnTo>
                  <a:lnTo>
                    <a:pt x="104" y="81"/>
                  </a:lnTo>
                  <a:lnTo>
                    <a:pt x="98" y="70"/>
                  </a:lnTo>
                  <a:lnTo>
                    <a:pt x="90" y="56"/>
                  </a:lnTo>
                  <a:lnTo>
                    <a:pt x="80" y="42"/>
                  </a:lnTo>
                  <a:lnTo>
                    <a:pt x="68" y="28"/>
                  </a:lnTo>
                  <a:lnTo>
                    <a:pt x="54" y="17"/>
                  </a:lnTo>
                  <a:lnTo>
                    <a:pt x="39" y="10"/>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Freeform 133"/>
            <p:cNvSpPr>
              <a:spLocks/>
            </p:cNvSpPr>
            <p:nvPr/>
          </p:nvSpPr>
          <p:spPr bwMode="auto">
            <a:xfrm>
              <a:off x="1704976" y="1681163"/>
              <a:ext cx="111125" cy="96838"/>
            </a:xfrm>
            <a:custGeom>
              <a:avLst/>
              <a:gdLst>
                <a:gd name="T0" fmla="*/ 0 w 138"/>
                <a:gd name="T1" fmla="*/ 2 h 121"/>
                <a:gd name="T2" fmla="*/ 5 w 138"/>
                <a:gd name="T3" fmla="*/ 0 h 121"/>
                <a:gd name="T4" fmla="*/ 16 w 138"/>
                <a:gd name="T5" fmla="*/ 0 h 121"/>
                <a:gd name="T6" fmla="*/ 35 w 138"/>
                <a:gd name="T7" fmla="*/ 2 h 121"/>
                <a:gd name="T8" fmla="*/ 55 w 138"/>
                <a:gd name="T9" fmla="*/ 9 h 121"/>
                <a:gd name="T10" fmla="*/ 78 w 138"/>
                <a:gd name="T11" fmla="*/ 21 h 121"/>
                <a:gd name="T12" fmla="*/ 101 w 138"/>
                <a:gd name="T13" fmla="*/ 43 h 121"/>
                <a:gd name="T14" fmla="*/ 122 w 138"/>
                <a:gd name="T15" fmla="*/ 75 h 121"/>
                <a:gd name="T16" fmla="*/ 138 w 138"/>
                <a:gd name="T17" fmla="*/ 121 h 121"/>
                <a:gd name="T18" fmla="*/ 137 w 138"/>
                <a:gd name="T19" fmla="*/ 117 h 121"/>
                <a:gd name="T20" fmla="*/ 131 w 138"/>
                <a:gd name="T21" fmla="*/ 103 h 121"/>
                <a:gd name="T22" fmla="*/ 123 w 138"/>
                <a:gd name="T23" fmla="*/ 85 h 121"/>
                <a:gd name="T24" fmla="*/ 109 w 138"/>
                <a:gd name="T25" fmla="*/ 63 h 121"/>
                <a:gd name="T26" fmla="*/ 91 w 138"/>
                <a:gd name="T27" fmla="*/ 41 h 121"/>
                <a:gd name="T28" fmla="*/ 67 w 138"/>
                <a:gd name="T29" fmla="*/ 21 h 121"/>
                <a:gd name="T30" fmla="*/ 37 w 138"/>
                <a:gd name="T31" fmla="*/ 7 h 121"/>
                <a:gd name="T32" fmla="*/ 0 w 138"/>
                <a:gd name="T33"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21">
                  <a:moveTo>
                    <a:pt x="0" y="2"/>
                  </a:moveTo>
                  <a:lnTo>
                    <a:pt x="5" y="0"/>
                  </a:lnTo>
                  <a:lnTo>
                    <a:pt x="16" y="0"/>
                  </a:lnTo>
                  <a:lnTo>
                    <a:pt x="35" y="2"/>
                  </a:lnTo>
                  <a:lnTo>
                    <a:pt x="55" y="9"/>
                  </a:lnTo>
                  <a:lnTo>
                    <a:pt x="78" y="21"/>
                  </a:lnTo>
                  <a:lnTo>
                    <a:pt x="101" y="43"/>
                  </a:lnTo>
                  <a:lnTo>
                    <a:pt x="122" y="75"/>
                  </a:lnTo>
                  <a:lnTo>
                    <a:pt x="138" y="121"/>
                  </a:lnTo>
                  <a:lnTo>
                    <a:pt x="137" y="117"/>
                  </a:lnTo>
                  <a:lnTo>
                    <a:pt x="131" y="103"/>
                  </a:lnTo>
                  <a:lnTo>
                    <a:pt x="123" y="85"/>
                  </a:lnTo>
                  <a:lnTo>
                    <a:pt x="109" y="63"/>
                  </a:lnTo>
                  <a:lnTo>
                    <a:pt x="91" y="41"/>
                  </a:lnTo>
                  <a:lnTo>
                    <a:pt x="67" y="21"/>
                  </a:lnTo>
                  <a:lnTo>
                    <a:pt x="37" y="7"/>
                  </a:lnTo>
                  <a:lnTo>
                    <a:pt x="0" y="2"/>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Freeform 134"/>
            <p:cNvSpPr>
              <a:spLocks/>
            </p:cNvSpPr>
            <p:nvPr/>
          </p:nvSpPr>
          <p:spPr bwMode="auto">
            <a:xfrm>
              <a:off x="1666876" y="2024063"/>
              <a:ext cx="209550" cy="106363"/>
            </a:xfrm>
            <a:custGeom>
              <a:avLst/>
              <a:gdLst>
                <a:gd name="T0" fmla="*/ 263 w 265"/>
                <a:gd name="T1" fmla="*/ 0 h 135"/>
                <a:gd name="T2" fmla="*/ 263 w 265"/>
                <a:gd name="T3" fmla="*/ 0 h 135"/>
                <a:gd name="T4" fmla="*/ 262 w 265"/>
                <a:gd name="T5" fmla="*/ 2 h 135"/>
                <a:gd name="T6" fmla="*/ 258 w 265"/>
                <a:gd name="T7" fmla="*/ 6 h 135"/>
                <a:gd name="T8" fmla="*/ 253 w 265"/>
                <a:gd name="T9" fmla="*/ 12 h 135"/>
                <a:gd name="T10" fmla="*/ 245 w 265"/>
                <a:gd name="T11" fmla="*/ 20 h 135"/>
                <a:gd name="T12" fmla="*/ 235 w 265"/>
                <a:gd name="T13" fmla="*/ 30 h 135"/>
                <a:gd name="T14" fmla="*/ 225 w 265"/>
                <a:gd name="T15" fmla="*/ 41 h 135"/>
                <a:gd name="T16" fmla="*/ 214 w 265"/>
                <a:gd name="T17" fmla="*/ 52 h 135"/>
                <a:gd name="T18" fmla="*/ 200 w 265"/>
                <a:gd name="T19" fmla="*/ 64 h 135"/>
                <a:gd name="T20" fmla="*/ 186 w 265"/>
                <a:gd name="T21" fmla="*/ 77 h 135"/>
                <a:gd name="T22" fmla="*/ 171 w 265"/>
                <a:gd name="T23" fmla="*/ 88 h 135"/>
                <a:gd name="T24" fmla="*/ 155 w 265"/>
                <a:gd name="T25" fmla="*/ 98 h 135"/>
                <a:gd name="T26" fmla="*/ 139 w 265"/>
                <a:gd name="T27" fmla="*/ 109 h 135"/>
                <a:gd name="T28" fmla="*/ 121 w 265"/>
                <a:gd name="T29" fmla="*/ 118 h 135"/>
                <a:gd name="T30" fmla="*/ 105 w 265"/>
                <a:gd name="T31" fmla="*/ 125 h 135"/>
                <a:gd name="T32" fmla="*/ 88 w 265"/>
                <a:gd name="T33" fmla="*/ 131 h 135"/>
                <a:gd name="T34" fmla="*/ 72 w 265"/>
                <a:gd name="T35" fmla="*/ 133 h 135"/>
                <a:gd name="T36" fmla="*/ 63 w 265"/>
                <a:gd name="T37" fmla="*/ 133 h 135"/>
                <a:gd name="T38" fmla="*/ 53 w 265"/>
                <a:gd name="T39" fmla="*/ 133 h 135"/>
                <a:gd name="T40" fmla="*/ 45 w 265"/>
                <a:gd name="T41" fmla="*/ 132 h 135"/>
                <a:gd name="T42" fmla="*/ 37 w 265"/>
                <a:gd name="T43" fmla="*/ 131 h 135"/>
                <a:gd name="T44" fmla="*/ 30 w 265"/>
                <a:gd name="T45" fmla="*/ 128 h 135"/>
                <a:gd name="T46" fmla="*/ 25 w 265"/>
                <a:gd name="T47" fmla="*/ 125 h 135"/>
                <a:gd name="T48" fmla="*/ 19 w 265"/>
                <a:gd name="T49" fmla="*/ 120 h 135"/>
                <a:gd name="T50" fmla="*/ 14 w 265"/>
                <a:gd name="T51" fmla="*/ 116 h 135"/>
                <a:gd name="T52" fmla="*/ 5 w 265"/>
                <a:gd name="T53" fmla="*/ 100 h 135"/>
                <a:gd name="T54" fmla="*/ 3 w 265"/>
                <a:gd name="T55" fmla="*/ 82 h 135"/>
                <a:gd name="T56" fmla="*/ 4 w 265"/>
                <a:gd name="T57" fmla="*/ 70 h 135"/>
                <a:gd name="T58" fmla="*/ 5 w 265"/>
                <a:gd name="T59" fmla="*/ 64 h 135"/>
                <a:gd name="T60" fmla="*/ 2 w 265"/>
                <a:gd name="T61" fmla="*/ 63 h 135"/>
                <a:gd name="T62" fmla="*/ 0 w 265"/>
                <a:gd name="T63" fmla="*/ 68 h 135"/>
                <a:gd name="T64" fmla="*/ 0 w 265"/>
                <a:gd name="T65" fmla="*/ 82 h 135"/>
                <a:gd name="T66" fmla="*/ 3 w 265"/>
                <a:gd name="T67" fmla="*/ 101 h 135"/>
                <a:gd name="T68" fmla="*/ 12 w 265"/>
                <a:gd name="T69" fmla="*/ 118 h 135"/>
                <a:gd name="T70" fmla="*/ 17 w 265"/>
                <a:gd name="T71" fmla="*/ 123 h 135"/>
                <a:gd name="T72" fmla="*/ 22 w 265"/>
                <a:gd name="T73" fmla="*/ 127 h 135"/>
                <a:gd name="T74" fmla="*/ 29 w 265"/>
                <a:gd name="T75" fmla="*/ 131 h 135"/>
                <a:gd name="T76" fmla="*/ 36 w 265"/>
                <a:gd name="T77" fmla="*/ 133 h 135"/>
                <a:gd name="T78" fmla="*/ 44 w 265"/>
                <a:gd name="T79" fmla="*/ 134 h 135"/>
                <a:gd name="T80" fmla="*/ 53 w 265"/>
                <a:gd name="T81" fmla="*/ 135 h 135"/>
                <a:gd name="T82" fmla="*/ 63 w 265"/>
                <a:gd name="T83" fmla="*/ 135 h 135"/>
                <a:gd name="T84" fmla="*/ 73 w 265"/>
                <a:gd name="T85" fmla="*/ 135 h 135"/>
                <a:gd name="T86" fmla="*/ 90 w 265"/>
                <a:gd name="T87" fmla="*/ 133 h 135"/>
                <a:gd name="T88" fmla="*/ 108 w 265"/>
                <a:gd name="T89" fmla="*/ 127 h 135"/>
                <a:gd name="T90" fmla="*/ 125 w 265"/>
                <a:gd name="T91" fmla="*/ 119 h 135"/>
                <a:gd name="T92" fmla="*/ 142 w 265"/>
                <a:gd name="T93" fmla="*/ 110 h 135"/>
                <a:gd name="T94" fmla="*/ 158 w 265"/>
                <a:gd name="T95" fmla="*/ 100 h 135"/>
                <a:gd name="T96" fmla="*/ 174 w 265"/>
                <a:gd name="T97" fmla="*/ 88 h 135"/>
                <a:gd name="T98" fmla="*/ 189 w 265"/>
                <a:gd name="T99" fmla="*/ 78 h 135"/>
                <a:gd name="T100" fmla="*/ 202 w 265"/>
                <a:gd name="T101" fmla="*/ 66 h 135"/>
                <a:gd name="T102" fmla="*/ 216 w 265"/>
                <a:gd name="T103" fmla="*/ 55 h 135"/>
                <a:gd name="T104" fmla="*/ 227 w 265"/>
                <a:gd name="T105" fmla="*/ 43 h 135"/>
                <a:gd name="T106" fmla="*/ 238 w 265"/>
                <a:gd name="T107" fmla="*/ 32 h 135"/>
                <a:gd name="T108" fmla="*/ 248 w 265"/>
                <a:gd name="T109" fmla="*/ 22 h 135"/>
                <a:gd name="T110" fmla="*/ 255 w 265"/>
                <a:gd name="T111" fmla="*/ 14 h 135"/>
                <a:gd name="T112" fmla="*/ 261 w 265"/>
                <a:gd name="T113" fmla="*/ 9 h 135"/>
                <a:gd name="T114" fmla="*/ 264 w 265"/>
                <a:gd name="T115" fmla="*/ 4 h 135"/>
                <a:gd name="T116" fmla="*/ 265 w 265"/>
                <a:gd name="T117" fmla="*/ 3 h 135"/>
                <a:gd name="T118" fmla="*/ 263 w 265"/>
                <a:gd name="T11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 h="135">
                  <a:moveTo>
                    <a:pt x="263" y="0"/>
                  </a:moveTo>
                  <a:lnTo>
                    <a:pt x="263" y="0"/>
                  </a:lnTo>
                  <a:lnTo>
                    <a:pt x="262" y="2"/>
                  </a:lnTo>
                  <a:lnTo>
                    <a:pt x="258" y="6"/>
                  </a:lnTo>
                  <a:lnTo>
                    <a:pt x="253" y="12"/>
                  </a:lnTo>
                  <a:lnTo>
                    <a:pt x="245" y="20"/>
                  </a:lnTo>
                  <a:lnTo>
                    <a:pt x="235" y="30"/>
                  </a:lnTo>
                  <a:lnTo>
                    <a:pt x="225" y="41"/>
                  </a:lnTo>
                  <a:lnTo>
                    <a:pt x="214" y="52"/>
                  </a:lnTo>
                  <a:lnTo>
                    <a:pt x="200" y="64"/>
                  </a:lnTo>
                  <a:lnTo>
                    <a:pt x="186" y="77"/>
                  </a:lnTo>
                  <a:lnTo>
                    <a:pt x="171" y="88"/>
                  </a:lnTo>
                  <a:lnTo>
                    <a:pt x="155" y="98"/>
                  </a:lnTo>
                  <a:lnTo>
                    <a:pt x="139" y="109"/>
                  </a:lnTo>
                  <a:lnTo>
                    <a:pt x="121" y="118"/>
                  </a:lnTo>
                  <a:lnTo>
                    <a:pt x="105" y="125"/>
                  </a:lnTo>
                  <a:lnTo>
                    <a:pt x="88" y="131"/>
                  </a:lnTo>
                  <a:lnTo>
                    <a:pt x="72" y="133"/>
                  </a:lnTo>
                  <a:lnTo>
                    <a:pt x="63" y="133"/>
                  </a:lnTo>
                  <a:lnTo>
                    <a:pt x="53" y="133"/>
                  </a:lnTo>
                  <a:lnTo>
                    <a:pt x="45" y="132"/>
                  </a:lnTo>
                  <a:lnTo>
                    <a:pt x="37" y="131"/>
                  </a:lnTo>
                  <a:lnTo>
                    <a:pt x="30" y="128"/>
                  </a:lnTo>
                  <a:lnTo>
                    <a:pt x="25" y="125"/>
                  </a:lnTo>
                  <a:lnTo>
                    <a:pt x="19" y="120"/>
                  </a:lnTo>
                  <a:lnTo>
                    <a:pt x="14" y="116"/>
                  </a:lnTo>
                  <a:lnTo>
                    <a:pt x="5" y="100"/>
                  </a:lnTo>
                  <a:lnTo>
                    <a:pt x="3" y="82"/>
                  </a:lnTo>
                  <a:lnTo>
                    <a:pt x="4" y="70"/>
                  </a:lnTo>
                  <a:lnTo>
                    <a:pt x="5" y="64"/>
                  </a:lnTo>
                  <a:lnTo>
                    <a:pt x="2" y="63"/>
                  </a:lnTo>
                  <a:lnTo>
                    <a:pt x="0" y="68"/>
                  </a:lnTo>
                  <a:lnTo>
                    <a:pt x="0" y="82"/>
                  </a:lnTo>
                  <a:lnTo>
                    <a:pt x="3" y="101"/>
                  </a:lnTo>
                  <a:lnTo>
                    <a:pt x="12" y="118"/>
                  </a:lnTo>
                  <a:lnTo>
                    <a:pt x="17" y="123"/>
                  </a:lnTo>
                  <a:lnTo>
                    <a:pt x="22" y="127"/>
                  </a:lnTo>
                  <a:lnTo>
                    <a:pt x="29" y="131"/>
                  </a:lnTo>
                  <a:lnTo>
                    <a:pt x="36" y="133"/>
                  </a:lnTo>
                  <a:lnTo>
                    <a:pt x="44" y="134"/>
                  </a:lnTo>
                  <a:lnTo>
                    <a:pt x="53" y="135"/>
                  </a:lnTo>
                  <a:lnTo>
                    <a:pt x="63" y="135"/>
                  </a:lnTo>
                  <a:lnTo>
                    <a:pt x="73" y="135"/>
                  </a:lnTo>
                  <a:lnTo>
                    <a:pt x="90" y="133"/>
                  </a:lnTo>
                  <a:lnTo>
                    <a:pt x="108" y="127"/>
                  </a:lnTo>
                  <a:lnTo>
                    <a:pt x="125" y="119"/>
                  </a:lnTo>
                  <a:lnTo>
                    <a:pt x="142" y="110"/>
                  </a:lnTo>
                  <a:lnTo>
                    <a:pt x="158" y="100"/>
                  </a:lnTo>
                  <a:lnTo>
                    <a:pt x="174" y="88"/>
                  </a:lnTo>
                  <a:lnTo>
                    <a:pt x="189" y="78"/>
                  </a:lnTo>
                  <a:lnTo>
                    <a:pt x="202" y="66"/>
                  </a:lnTo>
                  <a:lnTo>
                    <a:pt x="216" y="55"/>
                  </a:lnTo>
                  <a:lnTo>
                    <a:pt x="227" y="43"/>
                  </a:lnTo>
                  <a:lnTo>
                    <a:pt x="238" y="32"/>
                  </a:lnTo>
                  <a:lnTo>
                    <a:pt x="248" y="22"/>
                  </a:lnTo>
                  <a:lnTo>
                    <a:pt x="255" y="14"/>
                  </a:lnTo>
                  <a:lnTo>
                    <a:pt x="261" y="9"/>
                  </a:lnTo>
                  <a:lnTo>
                    <a:pt x="264" y="4"/>
                  </a:lnTo>
                  <a:lnTo>
                    <a:pt x="265" y="3"/>
                  </a:lnTo>
                  <a:lnTo>
                    <a:pt x="263" y="0"/>
                  </a:lnTo>
                  <a:close/>
                </a:path>
              </a:pathLst>
            </a:custGeom>
            <a:solidFill>
              <a:srgbClr val="D66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9" name="Freeform 135"/>
            <p:cNvSpPr>
              <a:spLocks/>
            </p:cNvSpPr>
            <p:nvPr/>
          </p:nvSpPr>
          <p:spPr bwMode="auto">
            <a:xfrm>
              <a:off x="1454151" y="2338388"/>
              <a:ext cx="104775" cy="41275"/>
            </a:xfrm>
            <a:custGeom>
              <a:avLst/>
              <a:gdLst>
                <a:gd name="T0" fmla="*/ 1 w 134"/>
                <a:gd name="T1" fmla="*/ 5 h 52"/>
                <a:gd name="T2" fmla="*/ 1 w 134"/>
                <a:gd name="T3" fmla="*/ 5 h 52"/>
                <a:gd name="T4" fmla="*/ 4 w 134"/>
                <a:gd name="T5" fmla="*/ 5 h 52"/>
                <a:gd name="T6" fmla="*/ 12 w 134"/>
                <a:gd name="T7" fmla="*/ 3 h 52"/>
                <a:gd name="T8" fmla="*/ 24 w 134"/>
                <a:gd name="T9" fmla="*/ 5 h 52"/>
                <a:gd name="T10" fmla="*/ 40 w 134"/>
                <a:gd name="T11" fmla="*/ 6 h 52"/>
                <a:gd name="T12" fmla="*/ 60 w 134"/>
                <a:gd name="T13" fmla="*/ 11 h 52"/>
                <a:gd name="T14" fmla="*/ 82 w 134"/>
                <a:gd name="T15" fmla="*/ 20 h 52"/>
                <a:gd name="T16" fmla="*/ 106 w 134"/>
                <a:gd name="T17" fmla="*/ 33 h 52"/>
                <a:gd name="T18" fmla="*/ 131 w 134"/>
                <a:gd name="T19" fmla="*/ 52 h 52"/>
                <a:gd name="T20" fmla="*/ 134 w 134"/>
                <a:gd name="T21" fmla="*/ 51 h 52"/>
                <a:gd name="T22" fmla="*/ 107 w 134"/>
                <a:gd name="T23" fmla="*/ 31 h 52"/>
                <a:gd name="T24" fmla="*/ 83 w 134"/>
                <a:gd name="T25" fmla="*/ 17 h 52"/>
                <a:gd name="T26" fmla="*/ 60 w 134"/>
                <a:gd name="T27" fmla="*/ 8 h 52"/>
                <a:gd name="T28" fmla="*/ 40 w 134"/>
                <a:gd name="T29" fmla="*/ 3 h 52"/>
                <a:gd name="T30" fmla="*/ 24 w 134"/>
                <a:gd name="T31" fmla="*/ 1 h 52"/>
                <a:gd name="T32" fmla="*/ 12 w 134"/>
                <a:gd name="T33" fmla="*/ 0 h 52"/>
                <a:gd name="T34" fmla="*/ 4 w 134"/>
                <a:gd name="T35" fmla="*/ 1 h 52"/>
                <a:gd name="T36" fmla="*/ 0 w 134"/>
                <a:gd name="T37" fmla="*/ 1 h 52"/>
                <a:gd name="T38" fmla="*/ 1 w 134"/>
                <a:gd name="T3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52">
                  <a:moveTo>
                    <a:pt x="1" y="5"/>
                  </a:moveTo>
                  <a:lnTo>
                    <a:pt x="1" y="5"/>
                  </a:lnTo>
                  <a:lnTo>
                    <a:pt x="4" y="5"/>
                  </a:lnTo>
                  <a:lnTo>
                    <a:pt x="12" y="3"/>
                  </a:lnTo>
                  <a:lnTo>
                    <a:pt x="24" y="5"/>
                  </a:lnTo>
                  <a:lnTo>
                    <a:pt x="40" y="6"/>
                  </a:lnTo>
                  <a:lnTo>
                    <a:pt x="60" y="11"/>
                  </a:lnTo>
                  <a:lnTo>
                    <a:pt x="82" y="20"/>
                  </a:lnTo>
                  <a:lnTo>
                    <a:pt x="106" y="33"/>
                  </a:lnTo>
                  <a:lnTo>
                    <a:pt x="131" y="52"/>
                  </a:lnTo>
                  <a:lnTo>
                    <a:pt x="134" y="51"/>
                  </a:lnTo>
                  <a:lnTo>
                    <a:pt x="107" y="31"/>
                  </a:lnTo>
                  <a:lnTo>
                    <a:pt x="83" y="17"/>
                  </a:lnTo>
                  <a:lnTo>
                    <a:pt x="60" y="8"/>
                  </a:lnTo>
                  <a:lnTo>
                    <a:pt x="40" y="3"/>
                  </a:lnTo>
                  <a:lnTo>
                    <a:pt x="24" y="1"/>
                  </a:lnTo>
                  <a:lnTo>
                    <a:pt x="12" y="0"/>
                  </a:lnTo>
                  <a:lnTo>
                    <a:pt x="4" y="1"/>
                  </a:lnTo>
                  <a:lnTo>
                    <a:pt x="0" y="1"/>
                  </a:lnTo>
                  <a:lnTo>
                    <a:pt x="1" y="5"/>
                  </a:lnTo>
                  <a:close/>
                </a:path>
              </a:pathLst>
            </a:custGeom>
            <a:solidFill>
              <a:srgbClr val="D66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0" name="Freeform 136"/>
            <p:cNvSpPr>
              <a:spLocks/>
            </p:cNvSpPr>
            <p:nvPr/>
          </p:nvSpPr>
          <p:spPr bwMode="auto">
            <a:xfrm>
              <a:off x="1250951" y="2389188"/>
              <a:ext cx="798513" cy="431800"/>
            </a:xfrm>
            <a:custGeom>
              <a:avLst/>
              <a:gdLst>
                <a:gd name="T0" fmla="*/ 772 w 1007"/>
                <a:gd name="T1" fmla="*/ 51 h 543"/>
                <a:gd name="T2" fmla="*/ 764 w 1007"/>
                <a:gd name="T3" fmla="*/ 162 h 543"/>
                <a:gd name="T4" fmla="*/ 743 w 1007"/>
                <a:gd name="T5" fmla="*/ 246 h 543"/>
                <a:gd name="T6" fmla="*/ 734 w 1007"/>
                <a:gd name="T7" fmla="*/ 249 h 543"/>
                <a:gd name="T8" fmla="*/ 709 w 1007"/>
                <a:gd name="T9" fmla="*/ 259 h 543"/>
                <a:gd name="T10" fmla="*/ 670 w 1007"/>
                <a:gd name="T11" fmla="*/ 274 h 543"/>
                <a:gd name="T12" fmla="*/ 620 w 1007"/>
                <a:gd name="T13" fmla="*/ 295 h 543"/>
                <a:gd name="T14" fmla="*/ 564 w 1007"/>
                <a:gd name="T15" fmla="*/ 324 h 543"/>
                <a:gd name="T16" fmla="*/ 505 w 1007"/>
                <a:gd name="T17" fmla="*/ 358 h 543"/>
                <a:gd name="T18" fmla="*/ 451 w 1007"/>
                <a:gd name="T19" fmla="*/ 390 h 543"/>
                <a:gd name="T20" fmla="*/ 401 w 1007"/>
                <a:gd name="T21" fmla="*/ 418 h 543"/>
                <a:gd name="T22" fmla="*/ 357 w 1007"/>
                <a:gd name="T23" fmla="*/ 437 h 543"/>
                <a:gd name="T24" fmla="*/ 321 w 1007"/>
                <a:gd name="T25" fmla="*/ 446 h 543"/>
                <a:gd name="T26" fmla="*/ 280 w 1007"/>
                <a:gd name="T27" fmla="*/ 441 h 543"/>
                <a:gd name="T28" fmla="*/ 211 w 1007"/>
                <a:gd name="T29" fmla="*/ 430 h 543"/>
                <a:gd name="T30" fmla="*/ 163 w 1007"/>
                <a:gd name="T31" fmla="*/ 425 h 543"/>
                <a:gd name="T32" fmla="*/ 152 w 1007"/>
                <a:gd name="T33" fmla="*/ 427 h 543"/>
                <a:gd name="T34" fmla="*/ 132 w 1007"/>
                <a:gd name="T35" fmla="*/ 438 h 543"/>
                <a:gd name="T36" fmla="*/ 110 w 1007"/>
                <a:gd name="T37" fmla="*/ 453 h 543"/>
                <a:gd name="T38" fmla="*/ 89 w 1007"/>
                <a:gd name="T39" fmla="*/ 463 h 543"/>
                <a:gd name="T40" fmla="*/ 69 w 1007"/>
                <a:gd name="T41" fmla="*/ 465 h 543"/>
                <a:gd name="T42" fmla="*/ 4 w 1007"/>
                <a:gd name="T43" fmla="*/ 486 h 543"/>
                <a:gd name="T44" fmla="*/ 4 w 1007"/>
                <a:gd name="T45" fmla="*/ 496 h 543"/>
                <a:gd name="T46" fmla="*/ 37 w 1007"/>
                <a:gd name="T47" fmla="*/ 504 h 543"/>
                <a:gd name="T48" fmla="*/ 67 w 1007"/>
                <a:gd name="T49" fmla="*/ 498 h 543"/>
                <a:gd name="T50" fmla="*/ 81 w 1007"/>
                <a:gd name="T51" fmla="*/ 494 h 543"/>
                <a:gd name="T52" fmla="*/ 136 w 1007"/>
                <a:gd name="T53" fmla="*/ 497 h 543"/>
                <a:gd name="T54" fmla="*/ 166 w 1007"/>
                <a:gd name="T55" fmla="*/ 509 h 543"/>
                <a:gd name="T56" fmla="*/ 212 w 1007"/>
                <a:gd name="T57" fmla="*/ 525 h 543"/>
                <a:gd name="T58" fmla="*/ 262 w 1007"/>
                <a:gd name="T59" fmla="*/ 539 h 543"/>
                <a:gd name="T60" fmla="*/ 304 w 1007"/>
                <a:gd name="T61" fmla="*/ 543 h 543"/>
                <a:gd name="T62" fmla="*/ 326 w 1007"/>
                <a:gd name="T63" fmla="*/ 539 h 543"/>
                <a:gd name="T64" fmla="*/ 349 w 1007"/>
                <a:gd name="T65" fmla="*/ 534 h 543"/>
                <a:gd name="T66" fmla="*/ 392 w 1007"/>
                <a:gd name="T67" fmla="*/ 527 h 543"/>
                <a:gd name="T68" fmla="*/ 446 w 1007"/>
                <a:gd name="T69" fmla="*/ 516 h 543"/>
                <a:gd name="T70" fmla="*/ 505 w 1007"/>
                <a:gd name="T71" fmla="*/ 503 h 543"/>
                <a:gd name="T72" fmla="*/ 560 w 1007"/>
                <a:gd name="T73" fmla="*/ 489 h 543"/>
                <a:gd name="T74" fmla="*/ 614 w 1007"/>
                <a:gd name="T75" fmla="*/ 476 h 543"/>
                <a:gd name="T76" fmla="*/ 672 w 1007"/>
                <a:gd name="T77" fmla="*/ 465 h 543"/>
                <a:gd name="T78" fmla="*/ 732 w 1007"/>
                <a:gd name="T79" fmla="*/ 450 h 543"/>
                <a:gd name="T80" fmla="*/ 788 w 1007"/>
                <a:gd name="T81" fmla="*/ 429 h 543"/>
                <a:gd name="T82" fmla="*/ 840 w 1007"/>
                <a:gd name="T83" fmla="*/ 400 h 543"/>
                <a:gd name="T84" fmla="*/ 864 w 1007"/>
                <a:gd name="T85" fmla="*/ 385 h 543"/>
                <a:gd name="T86" fmla="*/ 892 w 1007"/>
                <a:gd name="T87" fmla="*/ 374 h 543"/>
                <a:gd name="T88" fmla="*/ 914 w 1007"/>
                <a:gd name="T89" fmla="*/ 347 h 543"/>
                <a:gd name="T90" fmla="*/ 947 w 1007"/>
                <a:gd name="T91" fmla="*/ 230 h 543"/>
                <a:gd name="T92" fmla="*/ 993 w 1007"/>
                <a:gd name="T93" fmla="*/ 68 h 543"/>
                <a:gd name="T94" fmla="*/ 1005 w 1007"/>
                <a:gd name="T95" fmla="*/ 22 h 543"/>
                <a:gd name="T96" fmla="*/ 981 w 1007"/>
                <a:gd name="T97" fmla="*/ 18 h 543"/>
                <a:gd name="T98" fmla="*/ 936 w 1007"/>
                <a:gd name="T99" fmla="*/ 11 h 543"/>
                <a:gd name="T100" fmla="*/ 879 w 1007"/>
                <a:gd name="T101" fmla="*/ 5 h 543"/>
                <a:gd name="T102" fmla="*/ 823 w 1007"/>
                <a:gd name="T103" fmla="*/ 0 h 543"/>
                <a:gd name="T104" fmla="*/ 776 w 1007"/>
                <a:gd name="T105" fmla="*/ 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7" h="543">
                  <a:moveTo>
                    <a:pt x="776" y="2"/>
                  </a:moveTo>
                  <a:lnTo>
                    <a:pt x="774" y="17"/>
                  </a:lnTo>
                  <a:lnTo>
                    <a:pt x="772" y="51"/>
                  </a:lnTo>
                  <a:lnTo>
                    <a:pt x="769" y="93"/>
                  </a:lnTo>
                  <a:lnTo>
                    <a:pt x="767" y="128"/>
                  </a:lnTo>
                  <a:lnTo>
                    <a:pt x="764" y="162"/>
                  </a:lnTo>
                  <a:lnTo>
                    <a:pt x="756" y="201"/>
                  </a:lnTo>
                  <a:lnTo>
                    <a:pt x="747" y="232"/>
                  </a:lnTo>
                  <a:lnTo>
                    <a:pt x="743" y="246"/>
                  </a:lnTo>
                  <a:lnTo>
                    <a:pt x="742" y="246"/>
                  </a:lnTo>
                  <a:lnTo>
                    <a:pt x="739" y="247"/>
                  </a:lnTo>
                  <a:lnTo>
                    <a:pt x="734" y="249"/>
                  </a:lnTo>
                  <a:lnTo>
                    <a:pt x="727" y="252"/>
                  </a:lnTo>
                  <a:lnTo>
                    <a:pt x="718" y="254"/>
                  </a:lnTo>
                  <a:lnTo>
                    <a:pt x="709" y="259"/>
                  </a:lnTo>
                  <a:lnTo>
                    <a:pt x="696" y="263"/>
                  </a:lnTo>
                  <a:lnTo>
                    <a:pt x="683" y="268"/>
                  </a:lnTo>
                  <a:lnTo>
                    <a:pt x="670" y="274"/>
                  </a:lnTo>
                  <a:lnTo>
                    <a:pt x="653" y="280"/>
                  </a:lnTo>
                  <a:lnTo>
                    <a:pt x="637" y="287"/>
                  </a:lnTo>
                  <a:lnTo>
                    <a:pt x="620" y="295"/>
                  </a:lnTo>
                  <a:lnTo>
                    <a:pt x="602" y="305"/>
                  </a:lnTo>
                  <a:lnTo>
                    <a:pt x="583" y="314"/>
                  </a:lnTo>
                  <a:lnTo>
                    <a:pt x="564" y="324"/>
                  </a:lnTo>
                  <a:lnTo>
                    <a:pt x="544" y="335"/>
                  </a:lnTo>
                  <a:lnTo>
                    <a:pt x="524" y="346"/>
                  </a:lnTo>
                  <a:lnTo>
                    <a:pt x="505" y="358"/>
                  </a:lnTo>
                  <a:lnTo>
                    <a:pt x="486" y="368"/>
                  </a:lnTo>
                  <a:lnTo>
                    <a:pt x="468" y="380"/>
                  </a:lnTo>
                  <a:lnTo>
                    <a:pt x="451" y="390"/>
                  </a:lnTo>
                  <a:lnTo>
                    <a:pt x="433" y="399"/>
                  </a:lnTo>
                  <a:lnTo>
                    <a:pt x="416" y="408"/>
                  </a:lnTo>
                  <a:lnTo>
                    <a:pt x="401" y="418"/>
                  </a:lnTo>
                  <a:lnTo>
                    <a:pt x="385" y="425"/>
                  </a:lnTo>
                  <a:lnTo>
                    <a:pt x="371" y="431"/>
                  </a:lnTo>
                  <a:lnTo>
                    <a:pt x="357" y="437"/>
                  </a:lnTo>
                  <a:lnTo>
                    <a:pt x="344" y="442"/>
                  </a:lnTo>
                  <a:lnTo>
                    <a:pt x="332" y="444"/>
                  </a:lnTo>
                  <a:lnTo>
                    <a:pt x="321" y="446"/>
                  </a:lnTo>
                  <a:lnTo>
                    <a:pt x="309" y="446"/>
                  </a:lnTo>
                  <a:lnTo>
                    <a:pt x="300" y="445"/>
                  </a:lnTo>
                  <a:lnTo>
                    <a:pt x="280" y="441"/>
                  </a:lnTo>
                  <a:lnTo>
                    <a:pt x="257" y="437"/>
                  </a:lnTo>
                  <a:lnTo>
                    <a:pt x="234" y="433"/>
                  </a:lnTo>
                  <a:lnTo>
                    <a:pt x="211" y="430"/>
                  </a:lnTo>
                  <a:lnTo>
                    <a:pt x="190" y="428"/>
                  </a:lnTo>
                  <a:lnTo>
                    <a:pt x="173" y="426"/>
                  </a:lnTo>
                  <a:lnTo>
                    <a:pt x="163" y="425"/>
                  </a:lnTo>
                  <a:lnTo>
                    <a:pt x="158" y="425"/>
                  </a:lnTo>
                  <a:lnTo>
                    <a:pt x="157" y="426"/>
                  </a:lnTo>
                  <a:lnTo>
                    <a:pt x="152" y="427"/>
                  </a:lnTo>
                  <a:lnTo>
                    <a:pt x="147" y="430"/>
                  </a:lnTo>
                  <a:lnTo>
                    <a:pt x="140" y="434"/>
                  </a:lnTo>
                  <a:lnTo>
                    <a:pt x="132" y="438"/>
                  </a:lnTo>
                  <a:lnTo>
                    <a:pt x="124" y="443"/>
                  </a:lnTo>
                  <a:lnTo>
                    <a:pt x="117" y="449"/>
                  </a:lnTo>
                  <a:lnTo>
                    <a:pt x="110" y="453"/>
                  </a:lnTo>
                  <a:lnTo>
                    <a:pt x="103" y="457"/>
                  </a:lnTo>
                  <a:lnTo>
                    <a:pt x="96" y="460"/>
                  </a:lnTo>
                  <a:lnTo>
                    <a:pt x="89" y="463"/>
                  </a:lnTo>
                  <a:lnTo>
                    <a:pt x="81" y="464"/>
                  </a:lnTo>
                  <a:lnTo>
                    <a:pt x="75" y="464"/>
                  </a:lnTo>
                  <a:lnTo>
                    <a:pt x="69" y="465"/>
                  </a:lnTo>
                  <a:lnTo>
                    <a:pt x="66" y="465"/>
                  </a:lnTo>
                  <a:lnTo>
                    <a:pt x="65" y="465"/>
                  </a:lnTo>
                  <a:lnTo>
                    <a:pt x="4" y="486"/>
                  </a:lnTo>
                  <a:lnTo>
                    <a:pt x="3" y="487"/>
                  </a:lnTo>
                  <a:lnTo>
                    <a:pt x="0" y="490"/>
                  </a:lnTo>
                  <a:lnTo>
                    <a:pt x="4" y="496"/>
                  </a:lnTo>
                  <a:lnTo>
                    <a:pt x="16" y="502"/>
                  </a:lnTo>
                  <a:lnTo>
                    <a:pt x="26" y="504"/>
                  </a:lnTo>
                  <a:lnTo>
                    <a:pt x="37" y="504"/>
                  </a:lnTo>
                  <a:lnTo>
                    <a:pt x="48" y="503"/>
                  </a:lnTo>
                  <a:lnTo>
                    <a:pt x="58" y="501"/>
                  </a:lnTo>
                  <a:lnTo>
                    <a:pt x="67" y="498"/>
                  </a:lnTo>
                  <a:lnTo>
                    <a:pt x="74" y="496"/>
                  </a:lnTo>
                  <a:lnTo>
                    <a:pt x="79" y="495"/>
                  </a:lnTo>
                  <a:lnTo>
                    <a:pt x="81" y="494"/>
                  </a:lnTo>
                  <a:lnTo>
                    <a:pt x="129" y="494"/>
                  </a:lnTo>
                  <a:lnTo>
                    <a:pt x="132" y="495"/>
                  </a:lnTo>
                  <a:lnTo>
                    <a:pt x="136" y="497"/>
                  </a:lnTo>
                  <a:lnTo>
                    <a:pt x="144" y="499"/>
                  </a:lnTo>
                  <a:lnTo>
                    <a:pt x="155" y="504"/>
                  </a:lnTo>
                  <a:lnTo>
                    <a:pt x="166" y="509"/>
                  </a:lnTo>
                  <a:lnTo>
                    <a:pt x="180" y="514"/>
                  </a:lnTo>
                  <a:lnTo>
                    <a:pt x="196" y="520"/>
                  </a:lnTo>
                  <a:lnTo>
                    <a:pt x="212" y="525"/>
                  </a:lnTo>
                  <a:lnTo>
                    <a:pt x="228" y="531"/>
                  </a:lnTo>
                  <a:lnTo>
                    <a:pt x="245" y="535"/>
                  </a:lnTo>
                  <a:lnTo>
                    <a:pt x="262" y="539"/>
                  </a:lnTo>
                  <a:lnTo>
                    <a:pt x="277" y="542"/>
                  </a:lnTo>
                  <a:lnTo>
                    <a:pt x="292" y="543"/>
                  </a:lnTo>
                  <a:lnTo>
                    <a:pt x="304" y="543"/>
                  </a:lnTo>
                  <a:lnTo>
                    <a:pt x="316" y="542"/>
                  </a:lnTo>
                  <a:lnTo>
                    <a:pt x="325" y="539"/>
                  </a:lnTo>
                  <a:lnTo>
                    <a:pt x="326" y="539"/>
                  </a:lnTo>
                  <a:lnTo>
                    <a:pt x="332" y="537"/>
                  </a:lnTo>
                  <a:lnTo>
                    <a:pt x="339" y="536"/>
                  </a:lnTo>
                  <a:lnTo>
                    <a:pt x="349" y="534"/>
                  </a:lnTo>
                  <a:lnTo>
                    <a:pt x="362" y="532"/>
                  </a:lnTo>
                  <a:lnTo>
                    <a:pt x="376" y="529"/>
                  </a:lnTo>
                  <a:lnTo>
                    <a:pt x="392" y="527"/>
                  </a:lnTo>
                  <a:lnTo>
                    <a:pt x="409" y="524"/>
                  </a:lnTo>
                  <a:lnTo>
                    <a:pt x="428" y="520"/>
                  </a:lnTo>
                  <a:lnTo>
                    <a:pt x="446" y="516"/>
                  </a:lnTo>
                  <a:lnTo>
                    <a:pt x="466" y="512"/>
                  </a:lnTo>
                  <a:lnTo>
                    <a:pt x="485" y="508"/>
                  </a:lnTo>
                  <a:lnTo>
                    <a:pt x="505" y="503"/>
                  </a:lnTo>
                  <a:lnTo>
                    <a:pt x="524" y="498"/>
                  </a:lnTo>
                  <a:lnTo>
                    <a:pt x="543" y="494"/>
                  </a:lnTo>
                  <a:lnTo>
                    <a:pt x="560" y="489"/>
                  </a:lnTo>
                  <a:lnTo>
                    <a:pt x="577" y="484"/>
                  </a:lnTo>
                  <a:lnTo>
                    <a:pt x="596" y="481"/>
                  </a:lnTo>
                  <a:lnTo>
                    <a:pt x="614" y="476"/>
                  </a:lnTo>
                  <a:lnTo>
                    <a:pt x="633" y="473"/>
                  </a:lnTo>
                  <a:lnTo>
                    <a:pt x="652" y="468"/>
                  </a:lnTo>
                  <a:lnTo>
                    <a:pt x="672" y="465"/>
                  </a:lnTo>
                  <a:lnTo>
                    <a:pt x="691" y="460"/>
                  </a:lnTo>
                  <a:lnTo>
                    <a:pt x="712" y="456"/>
                  </a:lnTo>
                  <a:lnTo>
                    <a:pt x="732" y="450"/>
                  </a:lnTo>
                  <a:lnTo>
                    <a:pt x="750" y="444"/>
                  </a:lnTo>
                  <a:lnTo>
                    <a:pt x="770" y="437"/>
                  </a:lnTo>
                  <a:lnTo>
                    <a:pt x="788" y="429"/>
                  </a:lnTo>
                  <a:lnTo>
                    <a:pt x="807" y="421"/>
                  </a:lnTo>
                  <a:lnTo>
                    <a:pt x="824" y="411"/>
                  </a:lnTo>
                  <a:lnTo>
                    <a:pt x="840" y="400"/>
                  </a:lnTo>
                  <a:lnTo>
                    <a:pt x="856" y="388"/>
                  </a:lnTo>
                  <a:lnTo>
                    <a:pt x="858" y="388"/>
                  </a:lnTo>
                  <a:lnTo>
                    <a:pt x="864" y="385"/>
                  </a:lnTo>
                  <a:lnTo>
                    <a:pt x="872" y="383"/>
                  </a:lnTo>
                  <a:lnTo>
                    <a:pt x="881" y="380"/>
                  </a:lnTo>
                  <a:lnTo>
                    <a:pt x="892" y="374"/>
                  </a:lnTo>
                  <a:lnTo>
                    <a:pt x="901" y="367"/>
                  </a:lnTo>
                  <a:lnTo>
                    <a:pt x="909" y="359"/>
                  </a:lnTo>
                  <a:lnTo>
                    <a:pt x="914" y="347"/>
                  </a:lnTo>
                  <a:lnTo>
                    <a:pt x="920" y="324"/>
                  </a:lnTo>
                  <a:lnTo>
                    <a:pt x="932" y="283"/>
                  </a:lnTo>
                  <a:lnTo>
                    <a:pt x="947" y="230"/>
                  </a:lnTo>
                  <a:lnTo>
                    <a:pt x="963" y="172"/>
                  </a:lnTo>
                  <a:lnTo>
                    <a:pt x="979" y="117"/>
                  </a:lnTo>
                  <a:lnTo>
                    <a:pt x="993" y="68"/>
                  </a:lnTo>
                  <a:lnTo>
                    <a:pt x="1004" y="35"/>
                  </a:lnTo>
                  <a:lnTo>
                    <a:pt x="1007" y="22"/>
                  </a:lnTo>
                  <a:lnTo>
                    <a:pt x="1005" y="22"/>
                  </a:lnTo>
                  <a:lnTo>
                    <a:pt x="1000" y="21"/>
                  </a:lnTo>
                  <a:lnTo>
                    <a:pt x="992" y="20"/>
                  </a:lnTo>
                  <a:lnTo>
                    <a:pt x="981" y="18"/>
                  </a:lnTo>
                  <a:lnTo>
                    <a:pt x="967" y="15"/>
                  </a:lnTo>
                  <a:lnTo>
                    <a:pt x="952" y="13"/>
                  </a:lnTo>
                  <a:lnTo>
                    <a:pt x="936" y="11"/>
                  </a:lnTo>
                  <a:lnTo>
                    <a:pt x="917" y="9"/>
                  </a:lnTo>
                  <a:lnTo>
                    <a:pt x="899" y="6"/>
                  </a:lnTo>
                  <a:lnTo>
                    <a:pt x="879" y="5"/>
                  </a:lnTo>
                  <a:lnTo>
                    <a:pt x="860" y="3"/>
                  </a:lnTo>
                  <a:lnTo>
                    <a:pt x="841" y="2"/>
                  </a:lnTo>
                  <a:lnTo>
                    <a:pt x="823" y="0"/>
                  </a:lnTo>
                  <a:lnTo>
                    <a:pt x="805" y="0"/>
                  </a:lnTo>
                  <a:lnTo>
                    <a:pt x="789" y="0"/>
                  </a:lnTo>
                  <a:lnTo>
                    <a:pt x="776" y="2"/>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Freeform 137"/>
            <p:cNvSpPr>
              <a:spLocks/>
            </p:cNvSpPr>
            <p:nvPr/>
          </p:nvSpPr>
          <p:spPr bwMode="auto">
            <a:xfrm>
              <a:off x="1847851" y="2108200"/>
              <a:ext cx="238125" cy="392113"/>
            </a:xfrm>
            <a:custGeom>
              <a:avLst/>
              <a:gdLst>
                <a:gd name="T0" fmla="*/ 156 w 301"/>
                <a:gd name="T1" fmla="*/ 4 h 494"/>
                <a:gd name="T2" fmla="*/ 161 w 301"/>
                <a:gd name="T3" fmla="*/ 3 h 494"/>
                <a:gd name="T4" fmla="*/ 173 w 301"/>
                <a:gd name="T5" fmla="*/ 1 h 494"/>
                <a:gd name="T6" fmla="*/ 191 w 301"/>
                <a:gd name="T7" fmla="*/ 0 h 494"/>
                <a:gd name="T8" fmla="*/ 212 w 301"/>
                <a:gd name="T9" fmla="*/ 0 h 494"/>
                <a:gd name="T10" fmla="*/ 235 w 301"/>
                <a:gd name="T11" fmla="*/ 3 h 494"/>
                <a:gd name="T12" fmla="*/ 257 w 301"/>
                <a:gd name="T13" fmla="*/ 12 h 494"/>
                <a:gd name="T14" fmla="*/ 277 w 301"/>
                <a:gd name="T15" fmla="*/ 28 h 494"/>
                <a:gd name="T16" fmla="*/ 292 w 301"/>
                <a:gd name="T17" fmla="*/ 51 h 494"/>
                <a:gd name="T18" fmla="*/ 300 w 301"/>
                <a:gd name="T19" fmla="*/ 92 h 494"/>
                <a:gd name="T20" fmla="*/ 301 w 301"/>
                <a:gd name="T21" fmla="*/ 152 h 494"/>
                <a:gd name="T22" fmla="*/ 298 w 301"/>
                <a:gd name="T23" fmla="*/ 224 h 494"/>
                <a:gd name="T24" fmla="*/ 291 w 301"/>
                <a:gd name="T25" fmla="*/ 300 h 494"/>
                <a:gd name="T26" fmla="*/ 283 w 301"/>
                <a:gd name="T27" fmla="*/ 374 h 494"/>
                <a:gd name="T28" fmla="*/ 275 w 301"/>
                <a:gd name="T29" fmla="*/ 435 h 494"/>
                <a:gd name="T30" fmla="*/ 269 w 301"/>
                <a:gd name="T31" fmla="*/ 478 h 494"/>
                <a:gd name="T32" fmla="*/ 267 w 301"/>
                <a:gd name="T33" fmla="*/ 494 h 494"/>
                <a:gd name="T34" fmla="*/ 265 w 301"/>
                <a:gd name="T35" fmla="*/ 493 h 494"/>
                <a:gd name="T36" fmla="*/ 262 w 301"/>
                <a:gd name="T37" fmla="*/ 489 h 494"/>
                <a:gd name="T38" fmla="*/ 255 w 301"/>
                <a:gd name="T39" fmla="*/ 485 h 494"/>
                <a:gd name="T40" fmla="*/ 247 w 301"/>
                <a:gd name="T41" fmla="*/ 479 h 494"/>
                <a:gd name="T42" fmla="*/ 237 w 301"/>
                <a:gd name="T43" fmla="*/ 471 h 494"/>
                <a:gd name="T44" fmla="*/ 224 w 301"/>
                <a:gd name="T45" fmla="*/ 464 h 494"/>
                <a:gd name="T46" fmla="*/ 209 w 301"/>
                <a:gd name="T47" fmla="*/ 455 h 494"/>
                <a:gd name="T48" fmla="*/ 193 w 301"/>
                <a:gd name="T49" fmla="*/ 447 h 494"/>
                <a:gd name="T50" fmla="*/ 173 w 301"/>
                <a:gd name="T51" fmla="*/ 439 h 494"/>
                <a:gd name="T52" fmla="*/ 154 w 301"/>
                <a:gd name="T53" fmla="*/ 432 h 494"/>
                <a:gd name="T54" fmla="*/ 132 w 301"/>
                <a:gd name="T55" fmla="*/ 426 h 494"/>
                <a:gd name="T56" fmla="*/ 108 w 301"/>
                <a:gd name="T57" fmla="*/ 421 h 494"/>
                <a:gd name="T58" fmla="*/ 83 w 301"/>
                <a:gd name="T59" fmla="*/ 418 h 494"/>
                <a:gd name="T60" fmla="*/ 57 w 301"/>
                <a:gd name="T61" fmla="*/ 417 h 494"/>
                <a:gd name="T62" fmla="*/ 29 w 301"/>
                <a:gd name="T63" fmla="*/ 418 h 494"/>
                <a:gd name="T64" fmla="*/ 0 w 301"/>
                <a:gd name="T65" fmla="*/ 422 h 494"/>
                <a:gd name="T66" fmla="*/ 5 w 301"/>
                <a:gd name="T67" fmla="*/ 407 h 494"/>
                <a:gd name="T68" fmla="*/ 18 w 301"/>
                <a:gd name="T69" fmla="*/ 366 h 494"/>
                <a:gd name="T70" fmla="*/ 36 w 301"/>
                <a:gd name="T71" fmla="*/ 307 h 494"/>
                <a:gd name="T72" fmla="*/ 58 w 301"/>
                <a:gd name="T73" fmla="*/ 238 h 494"/>
                <a:gd name="T74" fmla="*/ 83 w 301"/>
                <a:gd name="T75" fmla="*/ 165 h 494"/>
                <a:gd name="T76" fmla="*/ 110 w 301"/>
                <a:gd name="T77" fmla="*/ 97 h 494"/>
                <a:gd name="T78" fmla="*/ 134 w 301"/>
                <a:gd name="T79" fmla="*/ 41 h 494"/>
                <a:gd name="T80" fmla="*/ 156 w 301"/>
                <a:gd name="T81" fmla="*/ 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494">
                  <a:moveTo>
                    <a:pt x="156" y="4"/>
                  </a:moveTo>
                  <a:lnTo>
                    <a:pt x="161" y="3"/>
                  </a:lnTo>
                  <a:lnTo>
                    <a:pt x="173" y="1"/>
                  </a:lnTo>
                  <a:lnTo>
                    <a:pt x="191" y="0"/>
                  </a:lnTo>
                  <a:lnTo>
                    <a:pt x="212" y="0"/>
                  </a:lnTo>
                  <a:lnTo>
                    <a:pt x="235" y="3"/>
                  </a:lnTo>
                  <a:lnTo>
                    <a:pt x="257" y="12"/>
                  </a:lnTo>
                  <a:lnTo>
                    <a:pt x="277" y="28"/>
                  </a:lnTo>
                  <a:lnTo>
                    <a:pt x="292" y="51"/>
                  </a:lnTo>
                  <a:lnTo>
                    <a:pt x="300" y="92"/>
                  </a:lnTo>
                  <a:lnTo>
                    <a:pt x="301" y="152"/>
                  </a:lnTo>
                  <a:lnTo>
                    <a:pt x="298" y="224"/>
                  </a:lnTo>
                  <a:lnTo>
                    <a:pt x="291" y="300"/>
                  </a:lnTo>
                  <a:lnTo>
                    <a:pt x="283" y="374"/>
                  </a:lnTo>
                  <a:lnTo>
                    <a:pt x="275" y="435"/>
                  </a:lnTo>
                  <a:lnTo>
                    <a:pt x="269" y="478"/>
                  </a:lnTo>
                  <a:lnTo>
                    <a:pt x="267" y="494"/>
                  </a:lnTo>
                  <a:lnTo>
                    <a:pt x="265" y="493"/>
                  </a:lnTo>
                  <a:lnTo>
                    <a:pt x="262" y="489"/>
                  </a:lnTo>
                  <a:lnTo>
                    <a:pt x="255" y="485"/>
                  </a:lnTo>
                  <a:lnTo>
                    <a:pt x="247" y="479"/>
                  </a:lnTo>
                  <a:lnTo>
                    <a:pt x="237" y="471"/>
                  </a:lnTo>
                  <a:lnTo>
                    <a:pt x="224" y="464"/>
                  </a:lnTo>
                  <a:lnTo>
                    <a:pt x="209" y="455"/>
                  </a:lnTo>
                  <a:lnTo>
                    <a:pt x="193" y="447"/>
                  </a:lnTo>
                  <a:lnTo>
                    <a:pt x="173" y="439"/>
                  </a:lnTo>
                  <a:lnTo>
                    <a:pt x="154" y="432"/>
                  </a:lnTo>
                  <a:lnTo>
                    <a:pt x="132" y="426"/>
                  </a:lnTo>
                  <a:lnTo>
                    <a:pt x="108" y="421"/>
                  </a:lnTo>
                  <a:lnTo>
                    <a:pt x="83" y="418"/>
                  </a:lnTo>
                  <a:lnTo>
                    <a:pt x="57" y="417"/>
                  </a:lnTo>
                  <a:lnTo>
                    <a:pt x="29" y="418"/>
                  </a:lnTo>
                  <a:lnTo>
                    <a:pt x="0" y="422"/>
                  </a:lnTo>
                  <a:lnTo>
                    <a:pt x="5" y="407"/>
                  </a:lnTo>
                  <a:lnTo>
                    <a:pt x="18" y="366"/>
                  </a:lnTo>
                  <a:lnTo>
                    <a:pt x="36" y="307"/>
                  </a:lnTo>
                  <a:lnTo>
                    <a:pt x="58" y="238"/>
                  </a:lnTo>
                  <a:lnTo>
                    <a:pt x="83" y="165"/>
                  </a:lnTo>
                  <a:lnTo>
                    <a:pt x="110" y="97"/>
                  </a:lnTo>
                  <a:lnTo>
                    <a:pt x="134" y="41"/>
                  </a:lnTo>
                  <a:lnTo>
                    <a:pt x="156" y="4"/>
                  </a:lnTo>
                  <a:close/>
                </a:path>
              </a:pathLst>
            </a:custGeom>
            <a:solidFill>
              <a:srgbClr val="FFE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Freeform 138"/>
            <p:cNvSpPr>
              <a:spLocks/>
            </p:cNvSpPr>
            <p:nvPr/>
          </p:nvSpPr>
          <p:spPr bwMode="auto">
            <a:xfrm>
              <a:off x="1833563" y="2171700"/>
              <a:ext cx="133350" cy="268288"/>
            </a:xfrm>
            <a:custGeom>
              <a:avLst/>
              <a:gdLst>
                <a:gd name="T0" fmla="*/ 168 w 168"/>
                <a:gd name="T1" fmla="*/ 0 h 340"/>
                <a:gd name="T2" fmla="*/ 160 w 168"/>
                <a:gd name="T3" fmla="*/ 8 h 340"/>
                <a:gd name="T4" fmla="*/ 141 w 168"/>
                <a:gd name="T5" fmla="*/ 31 h 340"/>
                <a:gd name="T6" fmla="*/ 114 w 168"/>
                <a:gd name="T7" fmla="*/ 66 h 340"/>
                <a:gd name="T8" fmla="*/ 84 w 168"/>
                <a:gd name="T9" fmla="*/ 111 h 340"/>
                <a:gd name="T10" fmla="*/ 57 w 168"/>
                <a:gd name="T11" fmla="*/ 163 h 340"/>
                <a:gd name="T12" fmla="*/ 35 w 168"/>
                <a:gd name="T13" fmla="*/ 220 h 340"/>
                <a:gd name="T14" fmla="*/ 25 w 168"/>
                <a:gd name="T15" fmla="*/ 280 h 340"/>
                <a:gd name="T16" fmla="*/ 32 w 168"/>
                <a:gd name="T17" fmla="*/ 340 h 340"/>
                <a:gd name="T18" fmla="*/ 31 w 168"/>
                <a:gd name="T19" fmla="*/ 338 h 340"/>
                <a:gd name="T20" fmla="*/ 28 w 168"/>
                <a:gd name="T21" fmla="*/ 333 h 340"/>
                <a:gd name="T22" fmla="*/ 22 w 168"/>
                <a:gd name="T23" fmla="*/ 325 h 340"/>
                <a:gd name="T24" fmla="*/ 16 w 168"/>
                <a:gd name="T25" fmla="*/ 313 h 340"/>
                <a:gd name="T26" fmla="*/ 9 w 168"/>
                <a:gd name="T27" fmla="*/ 300 h 340"/>
                <a:gd name="T28" fmla="*/ 5 w 168"/>
                <a:gd name="T29" fmla="*/ 282 h 340"/>
                <a:gd name="T30" fmla="*/ 1 w 168"/>
                <a:gd name="T31" fmla="*/ 263 h 340"/>
                <a:gd name="T32" fmla="*/ 0 w 168"/>
                <a:gd name="T33" fmla="*/ 241 h 340"/>
                <a:gd name="T34" fmla="*/ 1 w 168"/>
                <a:gd name="T35" fmla="*/ 218 h 340"/>
                <a:gd name="T36" fmla="*/ 7 w 168"/>
                <a:gd name="T37" fmla="*/ 191 h 340"/>
                <a:gd name="T38" fmla="*/ 17 w 168"/>
                <a:gd name="T39" fmla="*/ 164 h 340"/>
                <a:gd name="T40" fmla="*/ 33 w 168"/>
                <a:gd name="T41" fmla="*/ 134 h 340"/>
                <a:gd name="T42" fmla="*/ 57 w 168"/>
                <a:gd name="T43" fmla="*/ 101 h 340"/>
                <a:gd name="T44" fmla="*/ 85 w 168"/>
                <a:gd name="T45" fmla="*/ 69 h 340"/>
                <a:gd name="T46" fmla="*/ 122 w 168"/>
                <a:gd name="T47" fmla="*/ 36 h 340"/>
                <a:gd name="T48" fmla="*/ 168 w 168"/>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340">
                  <a:moveTo>
                    <a:pt x="168" y="0"/>
                  </a:moveTo>
                  <a:lnTo>
                    <a:pt x="160" y="8"/>
                  </a:lnTo>
                  <a:lnTo>
                    <a:pt x="141" y="31"/>
                  </a:lnTo>
                  <a:lnTo>
                    <a:pt x="114" y="66"/>
                  </a:lnTo>
                  <a:lnTo>
                    <a:pt x="84" y="111"/>
                  </a:lnTo>
                  <a:lnTo>
                    <a:pt x="57" y="163"/>
                  </a:lnTo>
                  <a:lnTo>
                    <a:pt x="35" y="220"/>
                  </a:lnTo>
                  <a:lnTo>
                    <a:pt x="25" y="280"/>
                  </a:lnTo>
                  <a:lnTo>
                    <a:pt x="32" y="340"/>
                  </a:lnTo>
                  <a:lnTo>
                    <a:pt x="31" y="338"/>
                  </a:lnTo>
                  <a:lnTo>
                    <a:pt x="28" y="333"/>
                  </a:lnTo>
                  <a:lnTo>
                    <a:pt x="22" y="325"/>
                  </a:lnTo>
                  <a:lnTo>
                    <a:pt x="16" y="313"/>
                  </a:lnTo>
                  <a:lnTo>
                    <a:pt x="9" y="300"/>
                  </a:lnTo>
                  <a:lnTo>
                    <a:pt x="5" y="282"/>
                  </a:lnTo>
                  <a:lnTo>
                    <a:pt x="1" y="263"/>
                  </a:lnTo>
                  <a:lnTo>
                    <a:pt x="0" y="241"/>
                  </a:lnTo>
                  <a:lnTo>
                    <a:pt x="1" y="218"/>
                  </a:lnTo>
                  <a:lnTo>
                    <a:pt x="7" y="191"/>
                  </a:lnTo>
                  <a:lnTo>
                    <a:pt x="17" y="164"/>
                  </a:lnTo>
                  <a:lnTo>
                    <a:pt x="33" y="134"/>
                  </a:lnTo>
                  <a:lnTo>
                    <a:pt x="57" y="101"/>
                  </a:lnTo>
                  <a:lnTo>
                    <a:pt x="85" y="69"/>
                  </a:lnTo>
                  <a:lnTo>
                    <a:pt x="122" y="36"/>
                  </a:lnTo>
                  <a:lnTo>
                    <a:pt x="168" y="0"/>
                  </a:lnTo>
                  <a:close/>
                </a:path>
              </a:pathLst>
            </a:custGeom>
            <a:solidFill>
              <a:srgbClr val="E8A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Freeform 139"/>
            <p:cNvSpPr>
              <a:spLocks/>
            </p:cNvSpPr>
            <p:nvPr/>
          </p:nvSpPr>
          <p:spPr bwMode="auto">
            <a:xfrm>
              <a:off x="1849438" y="2408238"/>
              <a:ext cx="215900" cy="65088"/>
            </a:xfrm>
            <a:custGeom>
              <a:avLst/>
              <a:gdLst>
                <a:gd name="T0" fmla="*/ 0 w 272"/>
                <a:gd name="T1" fmla="*/ 13 h 82"/>
                <a:gd name="T2" fmla="*/ 0 w 272"/>
                <a:gd name="T3" fmla="*/ 13 h 82"/>
                <a:gd name="T4" fmla="*/ 2 w 272"/>
                <a:gd name="T5" fmla="*/ 12 h 82"/>
                <a:gd name="T6" fmla="*/ 7 w 272"/>
                <a:gd name="T7" fmla="*/ 11 h 82"/>
                <a:gd name="T8" fmla="*/ 14 w 272"/>
                <a:gd name="T9" fmla="*/ 9 h 82"/>
                <a:gd name="T10" fmla="*/ 24 w 272"/>
                <a:gd name="T11" fmla="*/ 6 h 82"/>
                <a:gd name="T12" fmla="*/ 37 w 272"/>
                <a:gd name="T13" fmla="*/ 5 h 82"/>
                <a:gd name="T14" fmla="*/ 50 w 272"/>
                <a:gd name="T15" fmla="*/ 3 h 82"/>
                <a:gd name="T16" fmla="*/ 67 w 272"/>
                <a:gd name="T17" fmla="*/ 2 h 82"/>
                <a:gd name="T18" fmla="*/ 85 w 272"/>
                <a:gd name="T19" fmla="*/ 3 h 82"/>
                <a:gd name="T20" fmla="*/ 105 w 272"/>
                <a:gd name="T21" fmla="*/ 4 h 82"/>
                <a:gd name="T22" fmla="*/ 125 w 272"/>
                <a:gd name="T23" fmla="*/ 8 h 82"/>
                <a:gd name="T24" fmla="*/ 147 w 272"/>
                <a:gd name="T25" fmla="*/ 13 h 82"/>
                <a:gd name="T26" fmla="*/ 170 w 272"/>
                <a:gd name="T27" fmla="*/ 21 h 82"/>
                <a:gd name="T28" fmla="*/ 194 w 272"/>
                <a:gd name="T29" fmla="*/ 32 h 82"/>
                <a:gd name="T30" fmla="*/ 219 w 272"/>
                <a:gd name="T31" fmla="*/ 46 h 82"/>
                <a:gd name="T32" fmla="*/ 244 w 272"/>
                <a:gd name="T33" fmla="*/ 62 h 82"/>
                <a:gd name="T34" fmla="*/ 269 w 272"/>
                <a:gd name="T35" fmla="*/ 82 h 82"/>
                <a:gd name="T36" fmla="*/ 272 w 272"/>
                <a:gd name="T37" fmla="*/ 80 h 82"/>
                <a:gd name="T38" fmla="*/ 258 w 272"/>
                <a:gd name="T39" fmla="*/ 69 h 82"/>
                <a:gd name="T40" fmla="*/ 245 w 272"/>
                <a:gd name="T41" fmla="*/ 58 h 82"/>
                <a:gd name="T42" fmla="*/ 231 w 272"/>
                <a:gd name="T43" fmla="*/ 49 h 82"/>
                <a:gd name="T44" fmla="*/ 219 w 272"/>
                <a:gd name="T45" fmla="*/ 41 h 82"/>
                <a:gd name="T46" fmla="*/ 206 w 272"/>
                <a:gd name="T47" fmla="*/ 34 h 82"/>
                <a:gd name="T48" fmla="*/ 193 w 272"/>
                <a:gd name="T49" fmla="*/ 27 h 82"/>
                <a:gd name="T50" fmla="*/ 181 w 272"/>
                <a:gd name="T51" fmla="*/ 21 h 82"/>
                <a:gd name="T52" fmla="*/ 168 w 272"/>
                <a:gd name="T53" fmla="*/ 17 h 82"/>
                <a:gd name="T54" fmla="*/ 156 w 272"/>
                <a:gd name="T55" fmla="*/ 13 h 82"/>
                <a:gd name="T56" fmla="*/ 145 w 272"/>
                <a:gd name="T57" fmla="*/ 10 h 82"/>
                <a:gd name="T58" fmla="*/ 133 w 272"/>
                <a:gd name="T59" fmla="*/ 6 h 82"/>
                <a:gd name="T60" fmla="*/ 123 w 272"/>
                <a:gd name="T61" fmla="*/ 4 h 82"/>
                <a:gd name="T62" fmla="*/ 113 w 272"/>
                <a:gd name="T63" fmla="*/ 2 h 82"/>
                <a:gd name="T64" fmla="*/ 102 w 272"/>
                <a:gd name="T65" fmla="*/ 1 h 82"/>
                <a:gd name="T66" fmla="*/ 93 w 272"/>
                <a:gd name="T67" fmla="*/ 1 h 82"/>
                <a:gd name="T68" fmla="*/ 84 w 272"/>
                <a:gd name="T69" fmla="*/ 0 h 82"/>
                <a:gd name="T70" fmla="*/ 65 w 272"/>
                <a:gd name="T71" fmla="*/ 0 h 82"/>
                <a:gd name="T72" fmla="*/ 49 w 272"/>
                <a:gd name="T73" fmla="*/ 1 h 82"/>
                <a:gd name="T74" fmla="*/ 36 w 272"/>
                <a:gd name="T75" fmla="*/ 2 h 82"/>
                <a:gd name="T76" fmla="*/ 23 w 272"/>
                <a:gd name="T77" fmla="*/ 4 h 82"/>
                <a:gd name="T78" fmla="*/ 12 w 272"/>
                <a:gd name="T79" fmla="*/ 6 h 82"/>
                <a:gd name="T80" fmla="*/ 6 w 272"/>
                <a:gd name="T81" fmla="*/ 8 h 82"/>
                <a:gd name="T82" fmla="*/ 1 w 272"/>
                <a:gd name="T83" fmla="*/ 10 h 82"/>
                <a:gd name="T84" fmla="*/ 0 w 272"/>
                <a:gd name="T85" fmla="*/ 10 h 82"/>
                <a:gd name="T86" fmla="*/ 0 w 272"/>
                <a:gd name="T87"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2" h="82">
                  <a:moveTo>
                    <a:pt x="0" y="13"/>
                  </a:moveTo>
                  <a:lnTo>
                    <a:pt x="0" y="13"/>
                  </a:lnTo>
                  <a:lnTo>
                    <a:pt x="2" y="12"/>
                  </a:lnTo>
                  <a:lnTo>
                    <a:pt x="7" y="11"/>
                  </a:lnTo>
                  <a:lnTo>
                    <a:pt x="14" y="9"/>
                  </a:lnTo>
                  <a:lnTo>
                    <a:pt x="24" y="6"/>
                  </a:lnTo>
                  <a:lnTo>
                    <a:pt x="37" y="5"/>
                  </a:lnTo>
                  <a:lnTo>
                    <a:pt x="50" y="3"/>
                  </a:lnTo>
                  <a:lnTo>
                    <a:pt x="67" y="2"/>
                  </a:lnTo>
                  <a:lnTo>
                    <a:pt x="85" y="3"/>
                  </a:lnTo>
                  <a:lnTo>
                    <a:pt x="105" y="4"/>
                  </a:lnTo>
                  <a:lnTo>
                    <a:pt x="125" y="8"/>
                  </a:lnTo>
                  <a:lnTo>
                    <a:pt x="147" y="13"/>
                  </a:lnTo>
                  <a:lnTo>
                    <a:pt x="170" y="21"/>
                  </a:lnTo>
                  <a:lnTo>
                    <a:pt x="194" y="32"/>
                  </a:lnTo>
                  <a:lnTo>
                    <a:pt x="219" y="46"/>
                  </a:lnTo>
                  <a:lnTo>
                    <a:pt x="244" y="62"/>
                  </a:lnTo>
                  <a:lnTo>
                    <a:pt x="269" y="82"/>
                  </a:lnTo>
                  <a:lnTo>
                    <a:pt x="272" y="80"/>
                  </a:lnTo>
                  <a:lnTo>
                    <a:pt x="258" y="69"/>
                  </a:lnTo>
                  <a:lnTo>
                    <a:pt x="245" y="58"/>
                  </a:lnTo>
                  <a:lnTo>
                    <a:pt x="231" y="49"/>
                  </a:lnTo>
                  <a:lnTo>
                    <a:pt x="219" y="41"/>
                  </a:lnTo>
                  <a:lnTo>
                    <a:pt x="206" y="34"/>
                  </a:lnTo>
                  <a:lnTo>
                    <a:pt x="193" y="27"/>
                  </a:lnTo>
                  <a:lnTo>
                    <a:pt x="181" y="21"/>
                  </a:lnTo>
                  <a:lnTo>
                    <a:pt x="168" y="17"/>
                  </a:lnTo>
                  <a:lnTo>
                    <a:pt x="156" y="13"/>
                  </a:lnTo>
                  <a:lnTo>
                    <a:pt x="145" y="10"/>
                  </a:lnTo>
                  <a:lnTo>
                    <a:pt x="133" y="6"/>
                  </a:lnTo>
                  <a:lnTo>
                    <a:pt x="123" y="4"/>
                  </a:lnTo>
                  <a:lnTo>
                    <a:pt x="113" y="2"/>
                  </a:lnTo>
                  <a:lnTo>
                    <a:pt x="102" y="1"/>
                  </a:lnTo>
                  <a:lnTo>
                    <a:pt x="93" y="1"/>
                  </a:lnTo>
                  <a:lnTo>
                    <a:pt x="84" y="0"/>
                  </a:lnTo>
                  <a:lnTo>
                    <a:pt x="65" y="0"/>
                  </a:lnTo>
                  <a:lnTo>
                    <a:pt x="49" y="1"/>
                  </a:lnTo>
                  <a:lnTo>
                    <a:pt x="36" y="2"/>
                  </a:lnTo>
                  <a:lnTo>
                    <a:pt x="23" y="4"/>
                  </a:lnTo>
                  <a:lnTo>
                    <a:pt x="12" y="6"/>
                  </a:lnTo>
                  <a:lnTo>
                    <a:pt x="6" y="8"/>
                  </a:lnTo>
                  <a:lnTo>
                    <a:pt x="1" y="10"/>
                  </a:lnTo>
                  <a:lnTo>
                    <a:pt x="0" y="10"/>
                  </a:lnTo>
                  <a:lnTo>
                    <a:pt x="0" y="13"/>
                  </a:lnTo>
                  <a:close/>
                </a:path>
              </a:pathLst>
            </a:custGeom>
            <a:solidFill>
              <a:srgbClr val="D66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4" name="Freeform 140"/>
            <p:cNvSpPr>
              <a:spLocks/>
            </p:cNvSpPr>
            <p:nvPr/>
          </p:nvSpPr>
          <p:spPr bwMode="auto">
            <a:xfrm>
              <a:off x="1089026" y="2309813"/>
              <a:ext cx="112713" cy="52388"/>
            </a:xfrm>
            <a:custGeom>
              <a:avLst/>
              <a:gdLst>
                <a:gd name="T0" fmla="*/ 0 w 143"/>
                <a:gd name="T1" fmla="*/ 7 h 66"/>
                <a:gd name="T2" fmla="*/ 0 w 143"/>
                <a:gd name="T3" fmla="*/ 12 h 66"/>
                <a:gd name="T4" fmla="*/ 4 w 143"/>
                <a:gd name="T5" fmla="*/ 24 h 66"/>
                <a:gd name="T6" fmla="*/ 11 w 143"/>
                <a:gd name="T7" fmla="*/ 39 h 66"/>
                <a:gd name="T8" fmla="*/ 26 w 143"/>
                <a:gd name="T9" fmla="*/ 54 h 66"/>
                <a:gd name="T10" fmla="*/ 36 w 143"/>
                <a:gd name="T11" fmla="*/ 60 h 66"/>
                <a:gd name="T12" fmla="*/ 48 w 143"/>
                <a:gd name="T13" fmla="*/ 64 h 66"/>
                <a:gd name="T14" fmla="*/ 59 w 143"/>
                <a:gd name="T15" fmla="*/ 66 h 66"/>
                <a:gd name="T16" fmla="*/ 72 w 143"/>
                <a:gd name="T17" fmla="*/ 66 h 66"/>
                <a:gd name="T18" fmla="*/ 83 w 143"/>
                <a:gd name="T19" fmla="*/ 66 h 66"/>
                <a:gd name="T20" fmla="*/ 95 w 143"/>
                <a:gd name="T21" fmla="*/ 64 h 66"/>
                <a:gd name="T22" fmla="*/ 104 w 143"/>
                <a:gd name="T23" fmla="*/ 61 h 66"/>
                <a:gd name="T24" fmla="*/ 112 w 143"/>
                <a:gd name="T25" fmla="*/ 58 h 66"/>
                <a:gd name="T26" fmla="*/ 131 w 143"/>
                <a:gd name="T27" fmla="*/ 41 h 66"/>
                <a:gd name="T28" fmla="*/ 140 w 143"/>
                <a:gd name="T29" fmla="*/ 22 h 66"/>
                <a:gd name="T30" fmla="*/ 143 w 143"/>
                <a:gd name="T31" fmla="*/ 7 h 66"/>
                <a:gd name="T32" fmla="*/ 143 w 143"/>
                <a:gd name="T33" fmla="*/ 0 h 66"/>
                <a:gd name="T34" fmla="*/ 0 w 143"/>
                <a:gd name="T3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66">
                  <a:moveTo>
                    <a:pt x="0" y="7"/>
                  </a:moveTo>
                  <a:lnTo>
                    <a:pt x="0" y="12"/>
                  </a:lnTo>
                  <a:lnTo>
                    <a:pt x="4" y="24"/>
                  </a:lnTo>
                  <a:lnTo>
                    <a:pt x="11" y="39"/>
                  </a:lnTo>
                  <a:lnTo>
                    <a:pt x="26" y="54"/>
                  </a:lnTo>
                  <a:lnTo>
                    <a:pt x="36" y="60"/>
                  </a:lnTo>
                  <a:lnTo>
                    <a:pt x="48" y="64"/>
                  </a:lnTo>
                  <a:lnTo>
                    <a:pt x="59" y="66"/>
                  </a:lnTo>
                  <a:lnTo>
                    <a:pt x="72" y="66"/>
                  </a:lnTo>
                  <a:lnTo>
                    <a:pt x="83" y="66"/>
                  </a:lnTo>
                  <a:lnTo>
                    <a:pt x="95" y="64"/>
                  </a:lnTo>
                  <a:lnTo>
                    <a:pt x="104" y="61"/>
                  </a:lnTo>
                  <a:lnTo>
                    <a:pt x="112" y="58"/>
                  </a:lnTo>
                  <a:lnTo>
                    <a:pt x="131" y="41"/>
                  </a:lnTo>
                  <a:lnTo>
                    <a:pt x="140" y="22"/>
                  </a:lnTo>
                  <a:lnTo>
                    <a:pt x="143" y="7"/>
                  </a:lnTo>
                  <a:lnTo>
                    <a:pt x="143" y="0"/>
                  </a:lnTo>
                  <a:lnTo>
                    <a:pt x="0" y="7"/>
                  </a:lnTo>
                  <a:close/>
                </a:path>
              </a:pathLst>
            </a:custGeom>
            <a:solidFill>
              <a:srgbClr val="91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Freeform 141"/>
            <p:cNvSpPr>
              <a:spLocks/>
            </p:cNvSpPr>
            <p:nvPr/>
          </p:nvSpPr>
          <p:spPr bwMode="auto">
            <a:xfrm>
              <a:off x="1011238" y="2225675"/>
              <a:ext cx="85725" cy="100013"/>
            </a:xfrm>
            <a:custGeom>
              <a:avLst/>
              <a:gdLst>
                <a:gd name="T0" fmla="*/ 27 w 108"/>
                <a:gd name="T1" fmla="*/ 0 h 128"/>
                <a:gd name="T2" fmla="*/ 24 w 108"/>
                <a:gd name="T3" fmla="*/ 3 h 128"/>
                <a:gd name="T4" fmla="*/ 15 w 108"/>
                <a:gd name="T5" fmla="*/ 12 h 128"/>
                <a:gd name="T6" fmla="*/ 5 w 108"/>
                <a:gd name="T7" fmla="*/ 27 h 128"/>
                <a:gd name="T8" fmla="*/ 0 w 108"/>
                <a:gd name="T9" fmla="*/ 47 h 128"/>
                <a:gd name="T10" fmla="*/ 1 w 108"/>
                <a:gd name="T11" fmla="*/ 59 h 128"/>
                <a:gd name="T12" fmla="*/ 3 w 108"/>
                <a:gd name="T13" fmla="*/ 70 h 128"/>
                <a:gd name="T14" fmla="*/ 9 w 108"/>
                <a:gd name="T15" fmla="*/ 82 h 128"/>
                <a:gd name="T16" fmla="*/ 15 w 108"/>
                <a:gd name="T17" fmla="*/ 92 h 128"/>
                <a:gd name="T18" fmla="*/ 22 w 108"/>
                <a:gd name="T19" fmla="*/ 103 h 128"/>
                <a:gd name="T20" fmla="*/ 30 w 108"/>
                <a:gd name="T21" fmla="*/ 111 h 128"/>
                <a:gd name="T22" fmla="*/ 37 w 108"/>
                <a:gd name="T23" fmla="*/ 118 h 128"/>
                <a:gd name="T24" fmla="*/ 43 w 108"/>
                <a:gd name="T25" fmla="*/ 122 h 128"/>
                <a:gd name="T26" fmla="*/ 55 w 108"/>
                <a:gd name="T27" fmla="*/ 127 h 128"/>
                <a:gd name="T28" fmla="*/ 68 w 108"/>
                <a:gd name="T29" fmla="*/ 128 h 128"/>
                <a:gd name="T30" fmla="*/ 78 w 108"/>
                <a:gd name="T31" fmla="*/ 128 h 128"/>
                <a:gd name="T32" fmla="*/ 88 w 108"/>
                <a:gd name="T33" fmla="*/ 126 h 128"/>
                <a:gd name="T34" fmla="*/ 96 w 108"/>
                <a:gd name="T35" fmla="*/ 123 h 128"/>
                <a:gd name="T36" fmla="*/ 102 w 108"/>
                <a:gd name="T37" fmla="*/ 121 h 128"/>
                <a:gd name="T38" fmla="*/ 107 w 108"/>
                <a:gd name="T39" fmla="*/ 119 h 128"/>
                <a:gd name="T40" fmla="*/ 108 w 108"/>
                <a:gd name="T41" fmla="*/ 118 h 128"/>
                <a:gd name="T42" fmla="*/ 27 w 108"/>
                <a:gd name="T4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28">
                  <a:moveTo>
                    <a:pt x="27" y="0"/>
                  </a:moveTo>
                  <a:lnTo>
                    <a:pt x="24" y="3"/>
                  </a:lnTo>
                  <a:lnTo>
                    <a:pt x="15" y="12"/>
                  </a:lnTo>
                  <a:lnTo>
                    <a:pt x="5" y="27"/>
                  </a:lnTo>
                  <a:lnTo>
                    <a:pt x="0" y="47"/>
                  </a:lnTo>
                  <a:lnTo>
                    <a:pt x="1" y="59"/>
                  </a:lnTo>
                  <a:lnTo>
                    <a:pt x="3" y="70"/>
                  </a:lnTo>
                  <a:lnTo>
                    <a:pt x="9" y="82"/>
                  </a:lnTo>
                  <a:lnTo>
                    <a:pt x="15" y="92"/>
                  </a:lnTo>
                  <a:lnTo>
                    <a:pt x="22" y="103"/>
                  </a:lnTo>
                  <a:lnTo>
                    <a:pt x="30" y="111"/>
                  </a:lnTo>
                  <a:lnTo>
                    <a:pt x="37" y="118"/>
                  </a:lnTo>
                  <a:lnTo>
                    <a:pt x="43" y="122"/>
                  </a:lnTo>
                  <a:lnTo>
                    <a:pt x="55" y="127"/>
                  </a:lnTo>
                  <a:lnTo>
                    <a:pt x="68" y="128"/>
                  </a:lnTo>
                  <a:lnTo>
                    <a:pt x="78" y="128"/>
                  </a:lnTo>
                  <a:lnTo>
                    <a:pt x="88" y="126"/>
                  </a:lnTo>
                  <a:lnTo>
                    <a:pt x="96" y="123"/>
                  </a:lnTo>
                  <a:lnTo>
                    <a:pt x="102" y="121"/>
                  </a:lnTo>
                  <a:lnTo>
                    <a:pt x="107" y="119"/>
                  </a:lnTo>
                  <a:lnTo>
                    <a:pt x="108" y="118"/>
                  </a:lnTo>
                  <a:lnTo>
                    <a:pt x="27" y="0"/>
                  </a:lnTo>
                  <a:close/>
                </a:path>
              </a:pathLst>
            </a:custGeom>
            <a:solidFill>
              <a:srgbClr val="91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6" name="Freeform 142"/>
            <p:cNvSpPr>
              <a:spLocks/>
            </p:cNvSpPr>
            <p:nvPr/>
          </p:nvSpPr>
          <p:spPr bwMode="auto">
            <a:xfrm>
              <a:off x="1009651" y="2279650"/>
              <a:ext cx="247650" cy="117475"/>
            </a:xfrm>
            <a:custGeom>
              <a:avLst/>
              <a:gdLst>
                <a:gd name="T0" fmla="*/ 311 w 311"/>
                <a:gd name="T1" fmla="*/ 94 h 149"/>
                <a:gd name="T2" fmla="*/ 310 w 311"/>
                <a:gd name="T3" fmla="*/ 91 h 149"/>
                <a:gd name="T4" fmla="*/ 308 w 311"/>
                <a:gd name="T5" fmla="*/ 87 h 149"/>
                <a:gd name="T6" fmla="*/ 303 w 311"/>
                <a:gd name="T7" fmla="*/ 80 h 149"/>
                <a:gd name="T8" fmla="*/ 295 w 311"/>
                <a:gd name="T9" fmla="*/ 72 h 149"/>
                <a:gd name="T10" fmla="*/ 283 w 311"/>
                <a:gd name="T11" fmla="*/ 65 h 149"/>
                <a:gd name="T12" fmla="*/ 266 w 311"/>
                <a:gd name="T13" fmla="*/ 60 h 149"/>
                <a:gd name="T14" fmla="*/ 246 w 311"/>
                <a:gd name="T15" fmla="*/ 58 h 149"/>
                <a:gd name="T16" fmla="*/ 219 w 311"/>
                <a:gd name="T17" fmla="*/ 61 h 149"/>
                <a:gd name="T18" fmla="*/ 190 w 311"/>
                <a:gd name="T19" fmla="*/ 67 h 149"/>
                <a:gd name="T20" fmla="*/ 166 w 311"/>
                <a:gd name="T21" fmla="*/ 73 h 149"/>
                <a:gd name="T22" fmla="*/ 144 w 311"/>
                <a:gd name="T23" fmla="*/ 79 h 149"/>
                <a:gd name="T24" fmla="*/ 127 w 311"/>
                <a:gd name="T25" fmla="*/ 84 h 149"/>
                <a:gd name="T26" fmla="*/ 113 w 311"/>
                <a:gd name="T27" fmla="*/ 90 h 149"/>
                <a:gd name="T28" fmla="*/ 103 w 311"/>
                <a:gd name="T29" fmla="*/ 95 h 149"/>
                <a:gd name="T30" fmla="*/ 97 w 311"/>
                <a:gd name="T31" fmla="*/ 97 h 149"/>
                <a:gd name="T32" fmla="*/ 95 w 311"/>
                <a:gd name="T33" fmla="*/ 98 h 149"/>
                <a:gd name="T34" fmla="*/ 43 w 311"/>
                <a:gd name="T35" fmla="*/ 70 h 149"/>
                <a:gd name="T36" fmla="*/ 42 w 311"/>
                <a:gd name="T37" fmla="*/ 60 h 149"/>
                <a:gd name="T38" fmla="*/ 36 w 311"/>
                <a:gd name="T39" fmla="*/ 36 h 149"/>
                <a:gd name="T40" fmla="*/ 27 w 311"/>
                <a:gd name="T41" fmla="*/ 12 h 149"/>
                <a:gd name="T42" fmla="*/ 11 w 311"/>
                <a:gd name="T43" fmla="*/ 0 h 149"/>
                <a:gd name="T44" fmla="*/ 8 w 311"/>
                <a:gd name="T45" fmla="*/ 1 h 149"/>
                <a:gd name="T46" fmla="*/ 3 w 311"/>
                <a:gd name="T47" fmla="*/ 5 h 149"/>
                <a:gd name="T48" fmla="*/ 0 w 311"/>
                <a:gd name="T49" fmla="*/ 13 h 149"/>
                <a:gd name="T50" fmla="*/ 5 w 311"/>
                <a:gd name="T51" fmla="*/ 30 h 149"/>
                <a:gd name="T52" fmla="*/ 8 w 311"/>
                <a:gd name="T53" fmla="*/ 44 h 149"/>
                <a:gd name="T54" fmla="*/ 12 w 311"/>
                <a:gd name="T55" fmla="*/ 64 h 149"/>
                <a:gd name="T56" fmla="*/ 13 w 311"/>
                <a:gd name="T57" fmla="*/ 81 h 149"/>
                <a:gd name="T58" fmla="*/ 14 w 311"/>
                <a:gd name="T59" fmla="*/ 89 h 149"/>
                <a:gd name="T60" fmla="*/ 99 w 311"/>
                <a:gd name="T61" fmla="*/ 141 h 149"/>
                <a:gd name="T62" fmla="*/ 101 w 311"/>
                <a:gd name="T63" fmla="*/ 143 h 149"/>
                <a:gd name="T64" fmla="*/ 105 w 311"/>
                <a:gd name="T65" fmla="*/ 147 h 149"/>
                <a:gd name="T66" fmla="*/ 114 w 311"/>
                <a:gd name="T67" fmla="*/ 149 h 149"/>
                <a:gd name="T68" fmla="*/ 131 w 311"/>
                <a:gd name="T69" fmla="*/ 149 h 149"/>
                <a:gd name="T70" fmla="*/ 152 w 311"/>
                <a:gd name="T71" fmla="*/ 148 h 149"/>
                <a:gd name="T72" fmla="*/ 178 w 311"/>
                <a:gd name="T73" fmla="*/ 145 h 149"/>
                <a:gd name="T74" fmla="*/ 207 w 311"/>
                <a:gd name="T75" fmla="*/ 144 h 149"/>
                <a:gd name="T76" fmla="*/ 234 w 311"/>
                <a:gd name="T77" fmla="*/ 143 h 149"/>
                <a:gd name="T78" fmla="*/ 258 w 311"/>
                <a:gd name="T79" fmla="*/ 143 h 149"/>
                <a:gd name="T80" fmla="*/ 279 w 311"/>
                <a:gd name="T81" fmla="*/ 142 h 149"/>
                <a:gd name="T82" fmla="*/ 294 w 311"/>
                <a:gd name="T83" fmla="*/ 142 h 149"/>
                <a:gd name="T84" fmla="*/ 299 w 311"/>
                <a:gd name="T85" fmla="*/ 142 h 149"/>
                <a:gd name="T86" fmla="*/ 311 w 311"/>
                <a:gd name="T87"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1" h="149">
                  <a:moveTo>
                    <a:pt x="311" y="94"/>
                  </a:moveTo>
                  <a:lnTo>
                    <a:pt x="310" y="91"/>
                  </a:lnTo>
                  <a:lnTo>
                    <a:pt x="308" y="87"/>
                  </a:lnTo>
                  <a:lnTo>
                    <a:pt x="303" y="80"/>
                  </a:lnTo>
                  <a:lnTo>
                    <a:pt x="295" y="72"/>
                  </a:lnTo>
                  <a:lnTo>
                    <a:pt x="283" y="65"/>
                  </a:lnTo>
                  <a:lnTo>
                    <a:pt x="266" y="60"/>
                  </a:lnTo>
                  <a:lnTo>
                    <a:pt x="246" y="58"/>
                  </a:lnTo>
                  <a:lnTo>
                    <a:pt x="219" y="61"/>
                  </a:lnTo>
                  <a:lnTo>
                    <a:pt x="190" y="67"/>
                  </a:lnTo>
                  <a:lnTo>
                    <a:pt x="166" y="73"/>
                  </a:lnTo>
                  <a:lnTo>
                    <a:pt x="144" y="79"/>
                  </a:lnTo>
                  <a:lnTo>
                    <a:pt x="127" y="84"/>
                  </a:lnTo>
                  <a:lnTo>
                    <a:pt x="113" y="90"/>
                  </a:lnTo>
                  <a:lnTo>
                    <a:pt x="103" y="95"/>
                  </a:lnTo>
                  <a:lnTo>
                    <a:pt x="97" y="97"/>
                  </a:lnTo>
                  <a:lnTo>
                    <a:pt x="95" y="98"/>
                  </a:lnTo>
                  <a:lnTo>
                    <a:pt x="43" y="70"/>
                  </a:lnTo>
                  <a:lnTo>
                    <a:pt x="42" y="60"/>
                  </a:lnTo>
                  <a:lnTo>
                    <a:pt x="36" y="36"/>
                  </a:lnTo>
                  <a:lnTo>
                    <a:pt x="27" y="12"/>
                  </a:lnTo>
                  <a:lnTo>
                    <a:pt x="11" y="0"/>
                  </a:lnTo>
                  <a:lnTo>
                    <a:pt x="8" y="1"/>
                  </a:lnTo>
                  <a:lnTo>
                    <a:pt x="3" y="5"/>
                  </a:lnTo>
                  <a:lnTo>
                    <a:pt x="0" y="13"/>
                  </a:lnTo>
                  <a:lnTo>
                    <a:pt x="5" y="30"/>
                  </a:lnTo>
                  <a:lnTo>
                    <a:pt x="8" y="44"/>
                  </a:lnTo>
                  <a:lnTo>
                    <a:pt x="12" y="64"/>
                  </a:lnTo>
                  <a:lnTo>
                    <a:pt x="13" y="81"/>
                  </a:lnTo>
                  <a:lnTo>
                    <a:pt x="14" y="89"/>
                  </a:lnTo>
                  <a:lnTo>
                    <a:pt x="99" y="141"/>
                  </a:lnTo>
                  <a:lnTo>
                    <a:pt x="101" y="143"/>
                  </a:lnTo>
                  <a:lnTo>
                    <a:pt x="105" y="147"/>
                  </a:lnTo>
                  <a:lnTo>
                    <a:pt x="114" y="149"/>
                  </a:lnTo>
                  <a:lnTo>
                    <a:pt x="131" y="149"/>
                  </a:lnTo>
                  <a:lnTo>
                    <a:pt x="152" y="148"/>
                  </a:lnTo>
                  <a:lnTo>
                    <a:pt x="178" y="145"/>
                  </a:lnTo>
                  <a:lnTo>
                    <a:pt x="207" y="144"/>
                  </a:lnTo>
                  <a:lnTo>
                    <a:pt x="234" y="143"/>
                  </a:lnTo>
                  <a:lnTo>
                    <a:pt x="258" y="143"/>
                  </a:lnTo>
                  <a:lnTo>
                    <a:pt x="279" y="142"/>
                  </a:lnTo>
                  <a:lnTo>
                    <a:pt x="294" y="142"/>
                  </a:lnTo>
                  <a:lnTo>
                    <a:pt x="299" y="142"/>
                  </a:lnTo>
                  <a:lnTo>
                    <a:pt x="311" y="94"/>
                  </a:lnTo>
                  <a:close/>
                </a:path>
              </a:pathLst>
            </a:custGeom>
            <a:solidFill>
              <a:srgbClr val="A56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Freeform 143"/>
            <p:cNvSpPr>
              <a:spLocks/>
            </p:cNvSpPr>
            <p:nvPr/>
          </p:nvSpPr>
          <p:spPr bwMode="auto">
            <a:xfrm>
              <a:off x="1081088" y="2319338"/>
              <a:ext cx="12700" cy="14288"/>
            </a:xfrm>
            <a:custGeom>
              <a:avLst/>
              <a:gdLst>
                <a:gd name="T0" fmla="*/ 17 w 17"/>
                <a:gd name="T1" fmla="*/ 8 h 16"/>
                <a:gd name="T2" fmla="*/ 16 w 17"/>
                <a:gd name="T3" fmla="*/ 11 h 16"/>
                <a:gd name="T4" fmla="*/ 15 w 17"/>
                <a:gd name="T5" fmla="*/ 14 h 16"/>
                <a:gd name="T6" fmla="*/ 12 w 17"/>
                <a:gd name="T7" fmla="*/ 15 h 16"/>
                <a:gd name="T8" fmla="*/ 8 w 17"/>
                <a:gd name="T9" fmla="*/ 16 h 16"/>
                <a:gd name="T10" fmla="*/ 5 w 17"/>
                <a:gd name="T11" fmla="*/ 15 h 16"/>
                <a:gd name="T12" fmla="*/ 2 w 17"/>
                <a:gd name="T13" fmla="*/ 14 h 16"/>
                <a:gd name="T14" fmla="*/ 1 w 17"/>
                <a:gd name="T15" fmla="*/ 11 h 16"/>
                <a:gd name="T16" fmla="*/ 0 w 17"/>
                <a:gd name="T17" fmla="*/ 8 h 16"/>
                <a:gd name="T18" fmla="*/ 1 w 17"/>
                <a:gd name="T19" fmla="*/ 4 h 16"/>
                <a:gd name="T20" fmla="*/ 2 w 17"/>
                <a:gd name="T21" fmla="*/ 2 h 16"/>
                <a:gd name="T22" fmla="*/ 5 w 17"/>
                <a:gd name="T23" fmla="*/ 1 h 16"/>
                <a:gd name="T24" fmla="*/ 8 w 17"/>
                <a:gd name="T25" fmla="*/ 0 h 16"/>
                <a:gd name="T26" fmla="*/ 12 w 17"/>
                <a:gd name="T27" fmla="*/ 1 h 16"/>
                <a:gd name="T28" fmla="*/ 15 w 17"/>
                <a:gd name="T29" fmla="*/ 2 h 16"/>
                <a:gd name="T30" fmla="*/ 16 w 17"/>
                <a:gd name="T31" fmla="*/ 4 h 16"/>
                <a:gd name="T32" fmla="*/ 17 w 17"/>
                <a:gd name="T3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17" y="8"/>
                  </a:moveTo>
                  <a:lnTo>
                    <a:pt x="16" y="11"/>
                  </a:lnTo>
                  <a:lnTo>
                    <a:pt x="15" y="14"/>
                  </a:lnTo>
                  <a:lnTo>
                    <a:pt x="12" y="15"/>
                  </a:lnTo>
                  <a:lnTo>
                    <a:pt x="8" y="16"/>
                  </a:lnTo>
                  <a:lnTo>
                    <a:pt x="5" y="15"/>
                  </a:lnTo>
                  <a:lnTo>
                    <a:pt x="2" y="14"/>
                  </a:lnTo>
                  <a:lnTo>
                    <a:pt x="1" y="11"/>
                  </a:lnTo>
                  <a:lnTo>
                    <a:pt x="0" y="8"/>
                  </a:lnTo>
                  <a:lnTo>
                    <a:pt x="1" y="4"/>
                  </a:lnTo>
                  <a:lnTo>
                    <a:pt x="2" y="2"/>
                  </a:lnTo>
                  <a:lnTo>
                    <a:pt x="5" y="1"/>
                  </a:lnTo>
                  <a:lnTo>
                    <a:pt x="8" y="0"/>
                  </a:lnTo>
                  <a:lnTo>
                    <a:pt x="12" y="1"/>
                  </a:lnTo>
                  <a:lnTo>
                    <a:pt x="15" y="2"/>
                  </a:lnTo>
                  <a:lnTo>
                    <a:pt x="16" y="4"/>
                  </a:lnTo>
                  <a:lnTo>
                    <a:pt x="17" y="8"/>
                  </a:lnTo>
                  <a:close/>
                </a:path>
              </a:pathLst>
            </a:custGeom>
            <a:solidFill>
              <a:srgbClr val="934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8" name="Freeform 144"/>
            <p:cNvSpPr>
              <a:spLocks/>
            </p:cNvSpPr>
            <p:nvPr/>
          </p:nvSpPr>
          <p:spPr bwMode="auto">
            <a:xfrm>
              <a:off x="1082676" y="2322513"/>
              <a:ext cx="7938" cy="7938"/>
            </a:xfrm>
            <a:custGeom>
              <a:avLst/>
              <a:gdLst>
                <a:gd name="T0" fmla="*/ 12 w 12"/>
                <a:gd name="T1" fmla="*/ 5 h 10"/>
                <a:gd name="T2" fmla="*/ 12 w 12"/>
                <a:gd name="T3" fmla="*/ 6 h 10"/>
                <a:gd name="T4" fmla="*/ 11 w 12"/>
                <a:gd name="T5" fmla="*/ 8 h 10"/>
                <a:gd name="T6" fmla="*/ 8 w 12"/>
                <a:gd name="T7" fmla="*/ 10 h 10"/>
                <a:gd name="T8" fmla="*/ 6 w 12"/>
                <a:gd name="T9" fmla="*/ 10 h 10"/>
                <a:gd name="T10" fmla="*/ 4 w 12"/>
                <a:gd name="T11" fmla="*/ 10 h 10"/>
                <a:gd name="T12" fmla="*/ 3 w 12"/>
                <a:gd name="T13" fmla="*/ 8 h 10"/>
                <a:gd name="T14" fmla="*/ 2 w 12"/>
                <a:gd name="T15" fmla="*/ 6 h 10"/>
                <a:gd name="T16" fmla="*/ 0 w 12"/>
                <a:gd name="T17" fmla="*/ 5 h 10"/>
                <a:gd name="T18" fmla="*/ 2 w 12"/>
                <a:gd name="T19" fmla="*/ 4 h 10"/>
                <a:gd name="T20" fmla="*/ 3 w 12"/>
                <a:gd name="T21" fmla="*/ 1 h 10"/>
                <a:gd name="T22" fmla="*/ 4 w 12"/>
                <a:gd name="T23" fmla="*/ 0 h 10"/>
                <a:gd name="T24" fmla="*/ 6 w 12"/>
                <a:gd name="T25" fmla="*/ 0 h 10"/>
                <a:gd name="T26" fmla="*/ 8 w 12"/>
                <a:gd name="T27" fmla="*/ 0 h 10"/>
                <a:gd name="T28" fmla="*/ 11 w 12"/>
                <a:gd name="T29" fmla="*/ 1 h 10"/>
                <a:gd name="T30" fmla="*/ 12 w 12"/>
                <a:gd name="T31" fmla="*/ 4 h 10"/>
                <a:gd name="T32" fmla="*/ 12 w 12"/>
                <a:gd name="T3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0">
                  <a:moveTo>
                    <a:pt x="12" y="5"/>
                  </a:moveTo>
                  <a:lnTo>
                    <a:pt x="12" y="6"/>
                  </a:lnTo>
                  <a:lnTo>
                    <a:pt x="11" y="8"/>
                  </a:lnTo>
                  <a:lnTo>
                    <a:pt x="8" y="10"/>
                  </a:lnTo>
                  <a:lnTo>
                    <a:pt x="6" y="10"/>
                  </a:lnTo>
                  <a:lnTo>
                    <a:pt x="4" y="10"/>
                  </a:lnTo>
                  <a:lnTo>
                    <a:pt x="3" y="8"/>
                  </a:lnTo>
                  <a:lnTo>
                    <a:pt x="2" y="6"/>
                  </a:lnTo>
                  <a:lnTo>
                    <a:pt x="0" y="5"/>
                  </a:lnTo>
                  <a:lnTo>
                    <a:pt x="2" y="4"/>
                  </a:lnTo>
                  <a:lnTo>
                    <a:pt x="3" y="1"/>
                  </a:lnTo>
                  <a:lnTo>
                    <a:pt x="4" y="0"/>
                  </a:lnTo>
                  <a:lnTo>
                    <a:pt x="6" y="0"/>
                  </a:lnTo>
                  <a:lnTo>
                    <a:pt x="8" y="0"/>
                  </a:lnTo>
                  <a:lnTo>
                    <a:pt x="11" y="1"/>
                  </a:lnTo>
                  <a:lnTo>
                    <a:pt x="12" y="4"/>
                  </a:lnTo>
                  <a:lnTo>
                    <a:pt x="12" y="5"/>
                  </a:lnTo>
                  <a:close/>
                </a:path>
              </a:pathLst>
            </a:custGeom>
            <a:solidFill>
              <a:srgbClr val="E89E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Freeform 145"/>
            <p:cNvSpPr>
              <a:spLocks/>
            </p:cNvSpPr>
            <p:nvPr/>
          </p:nvSpPr>
          <p:spPr bwMode="auto">
            <a:xfrm>
              <a:off x="1117601" y="2239963"/>
              <a:ext cx="44450" cy="49213"/>
            </a:xfrm>
            <a:custGeom>
              <a:avLst/>
              <a:gdLst>
                <a:gd name="T0" fmla="*/ 27 w 57"/>
                <a:gd name="T1" fmla="*/ 22 h 61"/>
                <a:gd name="T2" fmla="*/ 0 w 57"/>
                <a:gd name="T3" fmla="*/ 1 h 61"/>
                <a:gd name="T4" fmla="*/ 23 w 57"/>
                <a:gd name="T5" fmla="*/ 26 h 61"/>
                <a:gd name="T6" fmla="*/ 1 w 57"/>
                <a:gd name="T7" fmla="*/ 61 h 61"/>
                <a:gd name="T8" fmla="*/ 27 w 57"/>
                <a:gd name="T9" fmla="*/ 31 h 61"/>
                <a:gd name="T10" fmla="*/ 57 w 57"/>
                <a:gd name="T11" fmla="*/ 53 h 61"/>
                <a:gd name="T12" fmla="*/ 34 w 57"/>
                <a:gd name="T13" fmla="*/ 27 h 61"/>
                <a:gd name="T14" fmla="*/ 54 w 57"/>
                <a:gd name="T15" fmla="*/ 0 h 61"/>
                <a:gd name="T16" fmla="*/ 27 w 57"/>
                <a:gd name="T17"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1">
                  <a:moveTo>
                    <a:pt x="27" y="22"/>
                  </a:moveTo>
                  <a:lnTo>
                    <a:pt x="0" y="1"/>
                  </a:lnTo>
                  <a:lnTo>
                    <a:pt x="23" y="26"/>
                  </a:lnTo>
                  <a:lnTo>
                    <a:pt x="1" y="61"/>
                  </a:lnTo>
                  <a:lnTo>
                    <a:pt x="27" y="31"/>
                  </a:lnTo>
                  <a:lnTo>
                    <a:pt x="57" y="53"/>
                  </a:lnTo>
                  <a:lnTo>
                    <a:pt x="34" y="27"/>
                  </a:lnTo>
                  <a:lnTo>
                    <a:pt x="54" y="0"/>
                  </a:lnTo>
                  <a:lnTo>
                    <a:pt x="2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218" name="Picture 146" descr="C:\Users\ken\AppData\Local\Microsoft\Windows\Temporary Internet Files\Content.IE5\0TVLZFVH\MC9004315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49894">
            <a:off x="1754769" y="2150378"/>
            <a:ext cx="279294" cy="274639"/>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148" descr="C:\Users\ken\AppData\Local\Microsoft\Windows\Temporary Internet Files\Content.IE5\0TVLZFVH\MC90043444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4234" y="1744851"/>
            <a:ext cx="638685" cy="789114"/>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149" descr="C:\Users\ken\AppData\Local\Microsoft\Windows\Temporary Internet Files\Content.IE5\NTY8PUO3\MC90005460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727" y="1687514"/>
            <a:ext cx="643809" cy="973977"/>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150" descr="C:\Users\ken\AppData\Local\Microsoft\Windows\Temporary Internet Files\Content.IE5\0TVLZFVH\MC9001950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4443" y="1796257"/>
            <a:ext cx="813884" cy="94059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9" descr="C:\Users\ken\AppData\Local\Microsoft\Windows\Temporary Internet Files\Content.IE5\NTY8PUO3\MC900054607[1].wmf">
            <a:extLst>
              <a:ext uri="{FF2B5EF4-FFF2-40B4-BE49-F238E27FC236}">
                <a16:creationId xmlns:a16="http://schemas.microsoft.com/office/drawing/2014/main" id="{1F2D4275-5D9B-4B7B-B550-80E6C1EA8D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5194" y="1611731"/>
            <a:ext cx="643809" cy="97397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41F0F85D-8A0E-4F31-9870-101BE439078C}"/>
              </a:ext>
            </a:extLst>
          </p:cNvPr>
          <p:cNvSpPr txBox="1"/>
          <p:nvPr/>
        </p:nvSpPr>
        <p:spPr>
          <a:xfrm>
            <a:off x="2859349" y="3171883"/>
            <a:ext cx="1977386" cy="646331"/>
          </a:xfrm>
          <a:prstGeom prst="rect">
            <a:avLst/>
          </a:prstGeom>
          <a:noFill/>
        </p:spPr>
        <p:txBody>
          <a:bodyPr wrap="square" rtlCol="0">
            <a:spAutoFit/>
          </a:bodyPr>
          <a:lstStyle/>
          <a:p>
            <a:pPr algn="ctr"/>
            <a:r>
              <a:rPr lang="en-US" i="1" dirty="0"/>
              <a:t>Logs, one per acceptor</a:t>
            </a:r>
          </a:p>
        </p:txBody>
      </p:sp>
      <p:sp>
        <p:nvSpPr>
          <p:cNvPr id="19" name="Flowchart: Multidocument 18">
            <a:extLst>
              <a:ext uri="{FF2B5EF4-FFF2-40B4-BE49-F238E27FC236}">
                <a16:creationId xmlns:a16="http://schemas.microsoft.com/office/drawing/2014/main" id="{55483F1D-085B-25C9-545F-0B2F44F51FB1}"/>
              </a:ext>
            </a:extLst>
          </p:cNvPr>
          <p:cNvSpPr/>
          <p:nvPr/>
        </p:nvSpPr>
        <p:spPr>
          <a:xfrm>
            <a:off x="4609609" y="3044283"/>
            <a:ext cx="604931" cy="364851"/>
          </a:xfrm>
          <a:prstGeom prst="flowChartMultidocument">
            <a:avLst/>
          </a:prstGeom>
          <a:solidFill>
            <a:srgbClr val="FFFF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3" name="Flowchart: Multidocument 32">
            <a:extLst>
              <a:ext uri="{FF2B5EF4-FFF2-40B4-BE49-F238E27FC236}">
                <a16:creationId xmlns:a16="http://schemas.microsoft.com/office/drawing/2014/main" id="{FB24653C-F4D4-C207-BA9F-37962ECD4C8C}"/>
              </a:ext>
            </a:extLst>
          </p:cNvPr>
          <p:cNvSpPr/>
          <p:nvPr/>
        </p:nvSpPr>
        <p:spPr>
          <a:xfrm>
            <a:off x="5879260" y="3003671"/>
            <a:ext cx="604931" cy="364851"/>
          </a:xfrm>
          <a:prstGeom prst="flowChartMultidocument">
            <a:avLst/>
          </a:prstGeom>
          <a:solidFill>
            <a:srgbClr val="FFFF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5" name="Flowchart: Multidocument 34">
            <a:extLst>
              <a:ext uri="{FF2B5EF4-FFF2-40B4-BE49-F238E27FC236}">
                <a16:creationId xmlns:a16="http://schemas.microsoft.com/office/drawing/2014/main" id="{B2DFF15C-EE9B-BAA7-144B-B07103978C58}"/>
              </a:ext>
            </a:extLst>
          </p:cNvPr>
          <p:cNvSpPr/>
          <p:nvPr/>
        </p:nvSpPr>
        <p:spPr>
          <a:xfrm>
            <a:off x="7037896" y="2917843"/>
            <a:ext cx="604931" cy="364851"/>
          </a:xfrm>
          <a:prstGeom prst="flowChartMultidocument">
            <a:avLst/>
          </a:prstGeom>
          <a:solidFill>
            <a:srgbClr val="FFFF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7" name="Rectangle 36">
            <a:extLst>
              <a:ext uri="{FF2B5EF4-FFF2-40B4-BE49-F238E27FC236}">
                <a16:creationId xmlns:a16="http://schemas.microsoft.com/office/drawing/2014/main" id="{64854CCB-92E3-731F-0786-360F8786BEF9}"/>
              </a:ext>
            </a:extLst>
          </p:cNvPr>
          <p:cNvSpPr/>
          <p:nvPr/>
        </p:nvSpPr>
        <p:spPr>
          <a:xfrm>
            <a:off x="742729" y="2683439"/>
            <a:ext cx="1770988" cy="411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9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3218"/>
                                        </p:tgtEl>
                                        <p:attrNameLst>
                                          <p:attrName>style.visibility</p:attrName>
                                        </p:attrNameLst>
                                      </p:cBhvr>
                                      <p:to>
                                        <p:strVal val="visible"/>
                                      </p:to>
                                    </p:set>
                                    <p:animEffect transition="in" filter="randombar(horizontal)">
                                      <p:cBhvr>
                                        <p:cTn id="10" dur="500"/>
                                        <p:tgtEl>
                                          <p:spTgt spid="3218"/>
                                        </p:tgtEl>
                                      </p:cBhvr>
                                    </p:animEffect>
                                  </p:childTnLst>
                                </p:cTn>
                              </p:par>
                              <p:par>
                                <p:cTn id="11" presetID="14" presetClass="entr" presetSubtype="10" fill="hold" nodeType="withEffect">
                                  <p:stCondLst>
                                    <p:cond delay="0"/>
                                  </p:stCondLst>
                                  <p:childTnLst>
                                    <p:set>
                                      <p:cBhvr>
                                        <p:cTn id="12" dur="1" fill="hold">
                                          <p:stCondLst>
                                            <p:cond delay="0"/>
                                          </p:stCondLst>
                                        </p:cTn>
                                        <p:tgtEl>
                                          <p:spTgt spid="3220"/>
                                        </p:tgtEl>
                                        <p:attrNameLst>
                                          <p:attrName>style.visibility</p:attrName>
                                        </p:attrNameLst>
                                      </p:cBhvr>
                                      <p:to>
                                        <p:strVal val="visible"/>
                                      </p:to>
                                    </p:set>
                                    <p:animEffect transition="in" filter="randombar(horizontal)">
                                      <p:cBhvr>
                                        <p:cTn id="13" dur="500"/>
                                        <p:tgtEl>
                                          <p:spTgt spid="322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3221"/>
                                        </p:tgtEl>
                                        <p:attrNameLst>
                                          <p:attrName>style.visibility</p:attrName>
                                        </p:attrNameLst>
                                      </p:cBhvr>
                                      <p:to>
                                        <p:strVal val="visible"/>
                                      </p:to>
                                    </p:set>
                                    <p:animEffect transition="in" filter="randombar(horizontal)">
                                      <p:cBhvr>
                                        <p:cTn id="24" dur="500"/>
                                        <p:tgtEl>
                                          <p:spTgt spid="3221"/>
                                        </p:tgtEl>
                                      </p:cBhvr>
                                    </p:animEffect>
                                  </p:childTnLst>
                                </p:cTn>
                              </p:par>
                              <p:par>
                                <p:cTn id="25" presetID="14" presetClass="entr" presetSubtype="10" fill="hold" nodeType="withEffect">
                                  <p:stCondLst>
                                    <p:cond delay="0"/>
                                  </p:stCondLst>
                                  <p:childTnLst>
                                    <p:set>
                                      <p:cBhvr>
                                        <p:cTn id="26" dur="1" fill="hold">
                                          <p:stCondLst>
                                            <p:cond delay="0"/>
                                          </p:stCondLst>
                                        </p:cTn>
                                        <p:tgtEl>
                                          <p:spTgt spid="3222"/>
                                        </p:tgtEl>
                                        <p:attrNameLst>
                                          <p:attrName>style.visibility</p:attrName>
                                        </p:attrNameLst>
                                      </p:cBhvr>
                                      <p:to>
                                        <p:strVal val="visible"/>
                                      </p:to>
                                    </p:set>
                                    <p:animEffect transition="in" filter="randombar(horizontal)">
                                      <p:cBhvr>
                                        <p:cTn id="27" dur="500"/>
                                        <p:tgtEl>
                                          <p:spTgt spid="3222"/>
                                        </p:tgtEl>
                                      </p:cBhvr>
                                    </p:animEffect>
                                  </p:childTnLst>
                                </p:cTn>
                              </p:par>
                              <p:par>
                                <p:cTn id="28" presetID="14" presetClass="entr" presetSubtype="1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randombar(horizontal)">
                                      <p:cBhvr>
                                        <p:cTn id="30" dur="500"/>
                                        <p:tgtEl>
                                          <p:spTgt spid="6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8" dur="500"/>
                                        <p:tgtEl>
                                          <p:spTgt spid="5">
                                            <p:txEl>
                                              <p:pRg st="1" end="1"/>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5" dur="500"/>
                                        <p:tgtEl>
                                          <p:spTgt spid="5">
                                            <p:txEl>
                                              <p:pRg st="2" end="2"/>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3074"/>
                                        </p:tgtEl>
                                        <p:attrNameLst>
                                          <p:attrName>style.visibility</p:attrName>
                                        </p:attrNameLst>
                                      </p:cBhvr>
                                      <p:to>
                                        <p:strVal val="visible"/>
                                      </p:to>
                                    </p:set>
                                    <p:animEffect transition="in" filter="randombar(horizontal)">
                                      <p:cBhvr>
                                        <p:cTn id="5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p:bldP spid="14" grpId="0"/>
      <p:bldP spid="15" grpId="0"/>
      <p:bldP spid="16" grpId="0"/>
      <p:bldP spid="67" grpId="0"/>
      <p:bldP spid="19" grpId="0" animBg="1"/>
      <p:bldP spid="33"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C392-0133-CEF2-CE0D-21D6A712522F}"/>
              </a:ext>
            </a:extLst>
          </p:cNvPr>
          <p:cNvSpPr>
            <a:spLocks noGrp="1"/>
          </p:cNvSpPr>
          <p:nvPr>
            <p:ph type="title"/>
          </p:nvPr>
        </p:nvSpPr>
        <p:spPr/>
        <p:txBody>
          <a:bodyPr/>
          <a:lstStyle/>
          <a:p>
            <a:r>
              <a:rPr lang="en-US" dirty="0"/>
              <a:t>Logs</a:t>
            </a:r>
          </a:p>
        </p:txBody>
      </p:sp>
      <p:sp>
        <p:nvSpPr>
          <p:cNvPr id="3" name="Content Placeholder 2">
            <a:extLst>
              <a:ext uri="{FF2B5EF4-FFF2-40B4-BE49-F238E27FC236}">
                <a16:creationId xmlns:a16="http://schemas.microsoft.com/office/drawing/2014/main" id="{8E05A36F-6D90-B9F4-E08F-B006D94EBAF5}"/>
              </a:ext>
            </a:extLst>
          </p:cNvPr>
          <p:cNvSpPr>
            <a:spLocks noGrp="1"/>
          </p:cNvSpPr>
          <p:nvPr>
            <p:ph idx="1"/>
          </p:nvPr>
        </p:nvSpPr>
        <p:spPr/>
        <p:txBody>
          <a:bodyPr>
            <a:normAutofit/>
          </a:bodyPr>
          <a:lstStyle/>
          <a:p>
            <a:r>
              <a:rPr lang="en-US" dirty="0"/>
              <a:t>The log lives on a disk – </a:t>
            </a:r>
            <a:r>
              <a:rPr lang="en-US" dirty="0" err="1"/>
              <a:t>Paxos</a:t>
            </a:r>
            <a:r>
              <a:rPr lang="en-US" dirty="0"/>
              <a:t> is used for persistent updates, not atomic multicast.  Each log holds a series of updates, like a stack of paper.</a:t>
            </a:r>
          </a:p>
          <a:p>
            <a:endParaRPr lang="en-US" dirty="0"/>
          </a:p>
          <a:p>
            <a:r>
              <a:rPr lang="en-US" dirty="0"/>
              <a:t>An acceptor has its own log.  Updates are appended at the end of the log</a:t>
            </a:r>
          </a:p>
          <a:p>
            <a:endParaRPr lang="en-US" dirty="0"/>
          </a:p>
          <a:p>
            <a:r>
              <a:rPr lang="en-US" dirty="0"/>
              <a:t>Any single logs can have </a:t>
            </a:r>
            <a:r>
              <a:rPr lang="en-US" i="1" dirty="0"/>
              <a:t>gaps</a:t>
            </a:r>
            <a:r>
              <a:rPr lang="en-US" dirty="0"/>
              <a:t> because QW &lt; N!   This differs from atomic multicast, where every receiver gets every message.   </a:t>
            </a:r>
          </a:p>
        </p:txBody>
      </p:sp>
      <p:sp>
        <p:nvSpPr>
          <p:cNvPr id="4" name="Footer Placeholder 3">
            <a:extLst>
              <a:ext uri="{FF2B5EF4-FFF2-40B4-BE49-F238E27FC236}">
                <a16:creationId xmlns:a16="http://schemas.microsoft.com/office/drawing/2014/main" id="{5CF8BAE5-3155-414D-45DB-BA392B3E28F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0253A30-A953-B465-4983-AA0920C1335E}"/>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150" descr="C:\Users\ken\AppData\Local\Microsoft\Windows\Temporary Internet Files\Content.IE5\0TVLZFVH\MC900195044[1].wmf">
            <a:extLst>
              <a:ext uri="{FF2B5EF4-FFF2-40B4-BE49-F238E27FC236}">
                <a16:creationId xmlns:a16="http://schemas.microsoft.com/office/drawing/2014/main" id="{30364873-2F90-6542-5BD4-F148255D5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7116" y="202847"/>
            <a:ext cx="813884" cy="9405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4D9961-D6A7-B5E7-E3BD-9C4DD9556993}"/>
              </a:ext>
            </a:extLst>
          </p:cNvPr>
          <p:cNvSpPr txBox="1"/>
          <p:nvPr/>
        </p:nvSpPr>
        <p:spPr>
          <a:xfrm>
            <a:off x="9351038" y="1369206"/>
            <a:ext cx="1977386" cy="369332"/>
          </a:xfrm>
          <a:prstGeom prst="rect">
            <a:avLst/>
          </a:prstGeom>
          <a:noFill/>
        </p:spPr>
        <p:txBody>
          <a:bodyPr wrap="square" rtlCol="0">
            <a:spAutoFit/>
          </a:bodyPr>
          <a:lstStyle/>
          <a:p>
            <a:pPr algn="r"/>
            <a:r>
              <a:rPr lang="en-US" i="1" dirty="0"/>
              <a:t>Log</a:t>
            </a:r>
          </a:p>
        </p:txBody>
      </p:sp>
      <p:sp>
        <p:nvSpPr>
          <p:cNvPr id="10" name="TextBox 9">
            <a:extLst>
              <a:ext uri="{FF2B5EF4-FFF2-40B4-BE49-F238E27FC236}">
                <a16:creationId xmlns:a16="http://schemas.microsoft.com/office/drawing/2014/main" id="{96FAA0DD-B5F6-B326-F841-E4B65F2A1D2B}"/>
              </a:ext>
            </a:extLst>
          </p:cNvPr>
          <p:cNvSpPr txBox="1"/>
          <p:nvPr/>
        </p:nvSpPr>
        <p:spPr>
          <a:xfrm>
            <a:off x="10686903" y="1044934"/>
            <a:ext cx="1224643" cy="369332"/>
          </a:xfrm>
          <a:prstGeom prst="rect">
            <a:avLst/>
          </a:prstGeom>
          <a:noFill/>
        </p:spPr>
        <p:txBody>
          <a:bodyPr wrap="square" rtlCol="0">
            <a:spAutoFit/>
          </a:bodyPr>
          <a:lstStyle/>
          <a:p>
            <a:pPr algn="r"/>
            <a:r>
              <a:rPr lang="en-US" i="1" dirty="0"/>
              <a:t>Acceptor </a:t>
            </a:r>
          </a:p>
        </p:txBody>
      </p:sp>
      <p:sp>
        <p:nvSpPr>
          <p:cNvPr id="11" name="Flowchart: Multidocument 10">
            <a:extLst>
              <a:ext uri="{FF2B5EF4-FFF2-40B4-BE49-F238E27FC236}">
                <a16:creationId xmlns:a16="http://schemas.microsoft.com/office/drawing/2014/main" id="{49D88AD5-D8D8-91ED-44CF-0D3356BA3179}"/>
              </a:ext>
            </a:extLst>
          </p:cNvPr>
          <p:cNvSpPr/>
          <p:nvPr/>
        </p:nvSpPr>
        <p:spPr>
          <a:xfrm>
            <a:off x="11419582" y="1369206"/>
            <a:ext cx="509681" cy="412807"/>
          </a:xfrm>
          <a:prstGeom prst="flowChartMultidocumen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8" descr="C:\Users\ken\AppData\Local\Microsoft\Windows\Temporary Internet Files\Content.IE5\0TVLZFVH\MC900434447[1].wmf">
            <a:extLst>
              <a:ext uri="{FF2B5EF4-FFF2-40B4-BE49-F238E27FC236}">
                <a16:creationId xmlns:a16="http://schemas.microsoft.com/office/drawing/2014/main" id="{7BED9D2C-E4E9-EFD8-968E-C2B1788B2E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9818" y="255820"/>
            <a:ext cx="638685" cy="78911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02E57259-EB9F-E1DE-643E-6EE08DE5ED5B}"/>
              </a:ext>
            </a:extLst>
          </p:cNvPr>
          <p:cNvPicPr>
            <a:picLocks noChangeAspect="1"/>
          </p:cNvPicPr>
          <p:nvPr/>
        </p:nvPicPr>
        <p:blipFill>
          <a:blip r:embed="rId4"/>
          <a:stretch>
            <a:fillRect/>
          </a:stretch>
        </p:blipFill>
        <p:spPr>
          <a:xfrm>
            <a:off x="9006876" y="412671"/>
            <a:ext cx="933814" cy="1062736"/>
          </a:xfrm>
          <a:prstGeom prst="rect">
            <a:avLst/>
          </a:prstGeom>
        </p:spPr>
      </p:pic>
      <p:sp>
        <p:nvSpPr>
          <p:cNvPr id="102" name="Rectangle 101">
            <a:extLst>
              <a:ext uri="{FF2B5EF4-FFF2-40B4-BE49-F238E27FC236}">
                <a16:creationId xmlns:a16="http://schemas.microsoft.com/office/drawing/2014/main" id="{AC601626-75CA-71B5-623C-39BD686F7BFB}"/>
              </a:ext>
            </a:extLst>
          </p:cNvPr>
          <p:cNvSpPr/>
          <p:nvPr/>
        </p:nvSpPr>
        <p:spPr>
          <a:xfrm>
            <a:off x="8020836" y="1265358"/>
            <a:ext cx="1770988" cy="411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4A6D891-AB4B-1675-9FB6-18349B75A893}"/>
              </a:ext>
            </a:extLst>
          </p:cNvPr>
          <p:cNvSpPr txBox="1"/>
          <p:nvPr/>
        </p:nvSpPr>
        <p:spPr>
          <a:xfrm>
            <a:off x="8420331" y="1209923"/>
            <a:ext cx="1224643" cy="369332"/>
          </a:xfrm>
          <a:prstGeom prst="rect">
            <a:avLst/>
          </a:prstGeom>
          <a:noFill/>
        </p:spPr>
        <p:txBody>
          <a:bodyPr wrap="square" rtlCol="0">
            <a:spAutoFit/>
          </a:bodyPr>
          <a:lstStyle/>
          <a:p>
            <a:pPr algn="r"/>
            <a:r>
              <a:rPr lang="en-US" i="1" dirty="0"/>
              <a:t>client</a:t>
            </a:r>
          </a:p>
        </p:txBody>
      </p:sp>
      <p:sp>
        <p:nvSpPr>
          <p:cNvPr id="104" name="TextBox 103">
            <a:extLst>
              <a:ext uri="{FF2B5EF4-FFF2-40B4-BE49-F238E27FC236}">
                <a16:creationId xmlns:a16="http://schemas.microsoft.com/office/drawing/2014/main" id="{9358012D-C088-5296-E3C9-C798BB1666F0}"/>
              </a:ext>
            </a:extLst>
          </p:cNvPr>
          <p:cNvSpPr txBox="1"/>
          <p:nvPr/>
        </p:nvSpPr>
        <p:spPr>
          <a:xfrm>
            <a:off x="9671927" y="925395"/>
            <a:ext cx="1224643" cy="369332"/>
          </a:xfrm>
          <a:prstGeom prst="rect">
            <a:avLst/>
          </a:prstGeom>
          <a:noFill/>
        </p:spPr>
        <p:txBody>
          <a:bodyPr wrap="square" rtlCol="0">
            <a:spAutoFit/>
          </a:bodyPr>
          <a:lstStyle/>
          <a:p>
            <a:pPr algn="ctr"/>
            <a:r>
              <a:rPr lang="en-US" i="1" dirty="0"/>
              <a:t>leader</a:t>
            </a:r>
          </a:p>
        </p:txBody>
      </p:sp>
    </p:spTree>
    <p:extLst>
      <p:ext uri="{BB962C8B-B14F-4D97-AF65-F5344CB8AC3E}">
        <p14:creationId xmlns:p14="http://schemas.microsoft.com/office/powerpoint/2010/main" val="179351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7883-9111-C703-92E6-2239E6463875}"/>
              </a:ext>
            </a:extLst>
          </p:cNvPr>
          <p:cNvSpPr>
            <a:spLocks noGrp="1"/>
          </p:cNvSpPr>
          <p:nvPr>
            <p:ph type="title"/>
          </p:nvPr>
        </p:nvSpPr>
        <p:spPr/>
        <p:txBody>
          <a:bodyPr>
            <a:normAutofit/>
          </a:bodyPr>
          <a:lstStyle/>
          <a:p>
            <a:r>
              <a:rPr lang="en-US" sz="4000" dirty="0"/>
              <a:t>Note:  Classic </a:t>
            </a:r>
            <a:r>
              <a:rPr lang="en-US" sz="4000" dirty="0" err="1"/>
              <a:t>Paxos</a:t>
            </a:r>
            <a:r>
              <a:rPr lang="en-US" sz="4000" dirty="0"/>
              <a:t> </a:t>
            </a:r>
            <a:r>
              <a:rPr lang="en-US" sz="4000" dirty="0">
                <a:sym typeface="Symbol" panose="05050102010706020507" pitchFamily="18" charset="2"/>
              </a:rPr>
              <a:t> Virtually Synchronous </a:t>
            </a:r>
            <a:r>
              <a:rPr lang="en-US" sz="4000" dirty="0" err="1">
                <a:sym typeface="Symbol" panose="05050102010706020507" pitchFamily="18" charset="2"/>
              </a:rPr>
              <a:t>Paxos</a:t>
            </a:r>
            <a:endParaRPr lang="en-US" sz="4000" dirty="0"/>
          </a:p>
        </p:txBody>
      </p:sp>
      <p:sp>
        <p:nvSpPr>
          <p:cNvPr id="3" name="Content Placeholder 2">
            <a:extLst>
              <a:ext uri="{FF2B5EF4-FFF2-40B4-BE49-F238E27FC236}">
                <a16:creationId xmlns:a16="http://schemas.microsoft.com/office/drawing/2014/main" id="{8E1EC643-54F5-F1A5-FEAD-AFEA969C66DD}"/>
              </a:ext>
            </a:extLst>
          </p:cNvPr>
          <p:cNvSpPr>
            <a:spLocks noGrp="1"/>
          </p:cNvSpPr>
          <p:nvPr>
            <p:ph idx="1"/>
          </p:nvPr>
        </p:nvSpPr>
        <p:spPr/>
        <p:txBody>
          <a:bodyPr>
            <a:normAutofit/>
          </a:bodyPr>
          <a:lstStyle/>
          <a:p>
            <a:r>
              <a:rPr lang="en-US" dirty="0"/>
              <a:t>With classic </a:t>
            </a:r>
            <a:r>
              <a:rPr lang="en-US" dirty="0" err="1"/>
              <a:t>Paxos</a:t>
            </a:r>
            <a:r>
              <a:rPr lang="en-US" dirty="0"/>
              <a:t>,  individual logs can be incomplete because the acceptor might have been unavailable when the update committed.</a:t>
            </a:r>
          </a:p>
          <a:p>
            <a:endParaRPr lang="en-US" dirty="0"/>
          </a:p>
          <a:p>
            <a:r>
              <a:rPr lang="en-US" dirty="0"/>
              <a:t>… so this forces us to merge logs: Because QW &lt; N, QR &gt; 1.</a:t>
            </a:r>
          </a:p>
          <a:p>
            <a:endParaRPr lang="en-US" dirty="0"/>
          </a:p>
          <a:p>
            <a:r>
              <a:rPr lang="en-US" dirty="0"/>
              <a:t>With virtual synchrony, we dynamically adjust the membership.  This allows us to set QW=N</a:t>
            </a:r>
            <a:r>
              <a:rPr lang="en-US" baseline="-25000" dirty="0"/>
              <a:t>v,</a:t>
            </a:r>
            <a:r>
              <a:rPr lang="en-US" dirty="0"/>
              <a:t> where N</a:t>
            </a:r>
            <a:r>
              <a:rPr lang="en-US" baseline="-25000" dirty="0"/>
              <a:t>v</a:t>
            </a:r>
            <a:r>
              <a:rPr lang="en-US" dirty="0"/>
              <a:t> is “The size of the current view </a:t>
            </a:r>
            <a:r>
              <a:rPr lang="en-US" b="1" dirty="0"/>
              <a:t>v</a:t>
            </a:r>
            <a:r>
              <a:rPr lang="en-US" dirty="0"/>
              <a:t>”.  With virtual synchrony no updates are missing, hence QR=1 becomes possible</a:t>
            </a:r>
          </a:p>
          <a:p>
            <a:endParaRPr lang="en-US" dirty="0"/>
          </a:p>
          <a:p>
            <a:endParaRPr lang="en-US" dirty="0"/>
          </a:p>
        </p:txBody>
      </p:sp>
      <p:sp>
        <p:nvSpPr>
          <p:cNvPr id="4" name="Footer Placeholder 3">
            <a:extLst>
              <a:ext uri="{FF2B5EF4-FFF2-40B4-BE49-F238E27FC236}">
                <a16:creationId xmlns:a16="http://schemas.microsoft.com/office/drawing/2014/main" id="{E22563E3-142B-8DE6-845A-A83353235F1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5A8AD49-6CA2-2A16-36D3-F92E474E026A}"/>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07942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1134-CF37-23EE-FACC-C7DA1FAD7AFA}"/>
              </a:ext>
            </a:extLst>
          </p:cNvPr>
          <p:cNvSpPr>
            <a:spLocks noGrp="1"/>
          </p:cNvSpPr>
          <p:nvPr>
            <p:ph type="title"/>
          </p:nvPr>
        </p:nvSpPr>
        <p:spPr/>
        <p:txBody>
          <a:bodyPr/>
          <a:lstStyle/>
          <a:p>
            <a:r>
              <a:rPr lang="en-US" dirty="0"/>
              <a:t>Classic </a:t>
            </a:r>
            <a:r>
              <a:rPr lang="en-US" dirty="0" err="1"/>
              <a:t>Paxos</a:t>
            </a:r>
            <a:r>
              <a:rPr lang="en-US" dirty="0"/>
              <a:t> runs in stages</a:t>
            </a:r>
          </a:p>
        </p:txBody>
      </p:sp>
      <p:sp>
        <p:nvSpPr>
          <p:cNvPr id="3" name="Content Placeholder 2">
            <a:extLst>
              <a:ext uri="{FF2B5EF4-FFF2-40B4-BE49-F238E27FC236}">
                <a16:creationId xmlns:a16="http://schemas.microsoft.com/office/drawing/2014/main" id="{AE94D7EC-AC42-9580-92A2-A71D04E8ED1E}"/>
              </a:ext>
            </a:extLst>
          </p:cNvPr>
          <p:cNvSpPr>
            <a:spLocks noGrp="1"/>
          </p:cNvSpPr>
          <p:nvPr>
            <p:ph idx="1"/>
          </p:nvPr>
        </p:nvSpPr>
        <p:spPr/>
        <p:txBody>
          <a:bodyPr/>
          <a:lstStyle/>
          <a:p>
            <a:r>
              <a:rPr lang="en-US" dirty="0"/>
              <a:t>In the first stage, the leader asks the acceptors to “reserve” a slot in their logs.</a:t>
            </a:r>
          </a:p>
          <a:p>
            <a:endParaRPr lang="en-US" dirty="0"/>
          </a:p>
          <a:p>
            <a:r>
              <a:rPr lang="en-US" dirty="0"/>
              <a:t>This can take a few tries because there could be multiple concurrent leaders running, and there could be some crashes as they run</a:t>
            </a:r>
          </a:p>
        </p:txBody>
      </p:sp>
      <p:sp>
        <p:nvSpPr>
          <p:cNvPr id="4" name="Footer Placeholder 3">
            <a:extLst>
              <a:ext uri="{FF2B5EF4-FFF2-40B4-BE49-F238E27FC236}">
                <a16:creationId xmlns:a16="http://schemas.microsoft.com/office/drawing/2014/main" id="{46478D2A-6168-3CE1-B974-4FA44A89060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C0BDE99-4950-7891-C863-FE6045BBEC95}"/>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108795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Paxos</a:t>
            </a:r>
            <a:r>
              <a:rPr lang="en-US" dirty="0"/>
              <a:t> Ballot numbers</a:t>
            </a:r>
          </a:p>
        </p:txBody>
      </p:sp>
      <p:sp>
        <p:nvSpPr>
          <p:cNvPr id="5" name="Content Placeholder 4"/>
          <p:cNvSpPr>
            <a:spLocks noGrp="1"/>
          </p:cNvSpPr>
          <p:nvPr>
            <p:ph sz="quarter" idx="1"/>
          </p:nvPr>
        </p:nvSpPr>
        <p:spPr/>
        <p:txBody>
          <a:bodyPr>
            <a:normAutofit fontScale="92500"/>
          </a:bodyPr>
          <a:lstStyle/>
          <a:p>
            <a:r>
              <a:rPr lang="en-US" dirty="0"/>
              <a:t>This leads to the idea of “ballots” – the first phase loops, with the leader trying to get QW successes on a series of proposals, with an increasing ballot numbers  </a:t>
            </a:r>
          </a:p>
          <a:p>
            <a:r>
              <a:rPr lang="en-US" b="1" dirty="0"/>
              <a:t>Leader X to acceptor 4: </a:t>
            </a:r>
            <a:endParaRPr lang="en-US" dirty="0"/>
          </a:p>
          <a:p>
            <a:r>
              <a:rPr lang="en-US" dirty="0"/>
              <a:t>      “This is my ballot number 1.  Can you reserve slot 1 for me?”</a:t>
            </a:r>
          </a:p>
          <a:p>
            <a:r>
              <a:rPr lang="en-US" b="1" dirty="0"/>
              <a:t>Acceptor 4 to leader X:</a:t>
            </a:r>
          </a:p>
          <a:p>
            <a:r>
              <a:rPr lang="en-US" dirty="0"/>
              <a:t>       “Ack: Slot 1 ballot 1 reserved for you.” </a:t>
            </a:r>
          </a:p>
          <a:p>
            <a:r>
              <a:rPr lang="en-US" dirty="0"/>
              <a:t>   or,</a:t>
            </a:r>
          </a:p>
          <a:p>
            <a:r>
              <a:rPr lang="en-US" dirty="0"/>
              <a:t>       “</a:t>
            </a:r>
            <a:r>
              <a:rPr lang="en-US" dirty="0" err="1"/>
              <a:t>Nack</a:t>
            </a:r>
            <a:r>
              <a:rPr lang="en-US" dirty="0"/>
              <a:t>: Slot 1 ballot 1 has already been reserved for leader Y.”</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60341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0AE0-13DF-D396-E5B1-9C254082A985}"/>
              </a:ext>
            </a:extLst>
          </p:cNvPr>
          <p:cNvSpPr>
            <a:spLocks noGrp="1"/>
          </p:cNvSpPr>
          <p:nvPr>
            <p:ph type="title"/>
          </p:nvPr>
        </p:nvSpPr>
        <p:spPr/>
        <p:txBody>
          <a:bodyPr/>
          <a:lstStyle/>
          <a:p>
            <a:r>
              <a:rPr lang="en-US" dirty="0"/>
              <a:t>What leader “learns” from a quorum</a:t>
            </a:r>
          </a:p>
        </p:txBody>
      </p:sp>
      <p:sp>
        <p:nvSpPr>
          <p:cNvPr id="3" name="Content Placeholder 2">
            <a:extLst>
              <a:ext uri="{FF2B5EF4-FFF2-40B4-BE49-F238E27FC236}">
                <a16:creationId xmlns:a16="http://schemas.microsoft.com/office/drawing/2014/main" id="{A53A08A7-2461-7E80-D13A-D6CB6539F40A}"/>
              </a:ext>
            </a:extLst>
          </p:cNvPr>
          <p:cNvSpPr>
            <a:spLocks noGrp="1"/>
          </p:cNvSpPr>
          <p:nvPr>
            <p:ph idx="1"/>
          </p:nvPr>
        </p:nvSpPr>
        <p:spPr/>
        <p:txBody>
          <a:bodyPr>
            <a:normAutofit lnSpcReduction="10000"/>
          </a:bodyPr>
          <a:lstStyle/>
          <a:p>
            <a:r>
              <a:rPr lang="en-US" dirty="0"/>
              <a:t>Every write quorum will overlap with every other write quorum, so the leader will learn about any prior write that could have gained a quorum and begun its commit stage on the same slot/ballot.</a:t>
            </a:r>
          </a:p>
          <a:p>
            <a:endParaRPr lang="en-US" dirty="0"/>
          </a:p>
          <a:p>
            <a:r>
              <a:rPr lang="en-US" dirty="0"/>
              <a:t>Also, because acceptors only can vote once per slot/ballot, if one write proposal gains a quorum, no other proposal can gain a quorum in the same slot.</a:t>
            </a:r>
          </a:p>
          <a:p>
            <a:endParaRPr lang="en-US" dirty="0"/>
          </a:p>
          <a:p>
            <a:r>
              <a:rPr lang="en-US" dirty="0"/>
              <a:t>Finally, the leader learns that it has, in fact, reached a quorum.</a:t>
            </a:r>
          </a:p>
        </p:txBody>
      </p:sp>
      <p:sp>
        <p:nvSpPr>
          <p:cNvPr id="4" name="Footer Placeholder 3">
            <a:extLst>
              <a:ext uri="{FF2B5EF4-FFF2-40B4-BE49-F238E27FC236}">
                <a16:creationId xmlns:a16="http://schemas.microsoft.com/office/drawing/2014/main" id="{AB9BB669-DC18-852F-E0B7-E8EE456ADB1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5D39299-0A3A-7333-8787-58D6CBECCC2D}"/>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66526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61E3-F938-4986-220E-6FC6D71D00A3}"/>
              </a:ext>
            </a:extLst>
          </p:cNvPr>
          <p:cNvSpPr>
            <a:spLocks noGrp="1"/>
          </p:cNvSpPr>
          <p:nvPr>
            <p:ph type="title"/>
          </p:nvPr>
        </p:nvSpPr>
        <p:spPr/>
        <p:txBody>
          <a:bodyPr/>
          <a:lstStyle/>
          <a:p>
            <a:r>
              <a:rPr lang="en-US" dirty="0"/>
              <a:t>What about a skipped acceptor?</a:t>
            </a:r>
          </a:p>
        </p:txBody>
      </p:sp>
      <p:sp>
        <p:nvSpPr>
          <p:cNvPr id="3" name="Content Placeholder 2">
            <a:extLst>
              <a:ext uri="{FF2B5EF4-FFF2-40B4-BE49-F238E27FC236}">
                <a16:creationId xmlns:a16="http://schemas.microsoft.com/office/drawing/2014/main" id="{7118D692-5B2D-C797-212A-7D710ACA608A}"/>
              </a:ext>
            </a:extLst>
          </p:cNvPr>
          <p:cNvSpPr>
            <a:spLocks noGrp="1"/>
          </p:cNvSpPr>
          <p:nvPr>
            <p:ph idx="1"/>
          </p:nvPr>
        </p:nvSpPr>
        <p:spPr/>
        <p:txBody>
          <a:bodyPr/>
          <a:lstStyle/>
          <a:p>
            <a:r>
              <a:rPr lang="en-US" dirty="0"/>
              <a:t>The leader might give up on some acceptor.  It will have a gap in its log</a:t>
            </a:r>
          </a:p>
          <a:p>
            <a:endParaRPr lang="en-US" dirty="0"/>
          </a:p>
          <a:p>
            <a:r>
              <a:rPr lang="en-US" dirty="0"/>
              <a:t>We usually just denote it with a ? or a symbol </a:t>
            </a:r>
            <a:r>
              <a:rPr lang="en-US"/>
              <a:t>like </a:t>
            </a:r>
            <a:r>
              <a:rPr lang="en-US">
                <a:sym typeface="Symbol" panose="05050102010706020507" pitchFamily="18" charset="2"/>
              </a:rPr>
              <a:t>.  </a:t>
            </a:r>
            <a:r>
              <a:rPr lang="en-US" dirty="0">
                <a:sym typeface="Symbol" panose="05050102010706020507" pitchFamily="18" charset="2"/>
              </a:rPr>
              <a:t>The </a:t>
            </a:r>
            <a:r>
              <a:rPr lang="en-US" dirty="0" err="1">
                <a:sym typeface="Symbol" panose="05050102010706020507" pitchFamily="18" charset="2"/>
              </a:rPr>
              <a:t>Paxos</a:t>
            </a:r>
            <a:r>
              <a:rPr lang="en-US" dirty="0">
                <a:sym typeface="Symbol" panose="05050102010706020507" pitchFamily="18" charset="2"/>
              </a:rPr>
              <a:t> read protocol will merge Q</a:t>
            </a:r>
            <a:r>
              <a:rPr lang="en-US" baseline="-25000" dirty="0">
                <a:sym typeface="Symbol" panose="05050102010706020507" pitchFamily="18" charset="2"/>
              </a:rPr>
              <a:t>R</a:t>
            </a:r>
            <a:r>
              <a:rPr lang="en-US" dirty="0">
                <a:sym typeface="Symbol" panose="05050102010706020507" pitchFamily="18" charset="2"/>
              </a:rPr>
              <a:t> logs, which is enough to ensure that if a slot contains a committed write, it learns about that write. </a:t>
            </a:r>
          </a:p>
          <a:p>
            <a:endParaRPr lang="en-US" dirty="0">
              <a:sym typeface="Symbol" panose="05050102010706020507" pitchFamily="18" charset="2"/>
            </a:endParaRPr>
          </a:p>
          <a:p>
            <a:r>
              <a:rPr lang="en-US" i="1" dirty="0">
                <a:sym typeface="Symbol" panose="05050102010706020507" pitchFamily="18" charset="2"/>
              </a:rPr>
              <a:t>Note: There is a rare error case where a slot commits to </a:t>
            </a:r>
            <a:endParaRPr lang="en-US" dirty="0"/>
          </a:p>
        </p:txBody>
      </p:sp>
      <p:sp>
        <p:nvSpPr>
          <p:cNvPr id="4" name="Footer Placeholder 3">
            <a:extLst>
              <a:ext uri="{FF2B5EF4-FFF2-40B4-BE49-F238E27FC236}">
                <a16:creationId xmlns:a16="http://schemas.microsoft.com/office/drawing/2014/main" id="{72E356C2-28CD-BBB3-3F42-75B422E7038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ED5A469-040B-C29D-0615-487DFB7B1075}"/>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97973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874B-1CA8-4D9B-8B6E-94D4BE2FDF82}"/>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F842EAF9-9C3B-480C-8560-55BA4785A37C}"/>
              </a:ext>
            </a:extLst>
          </p:cNvPr>
          <p:cNvSpPr>
            <a:spLocks noGrp="1"/>
          </p:cNvSpPr>
          <p:nvPr>
            <p:ph idx="1"/>
          </p:nvPr>
        </p:nvSpPr>
        <p:spPr/>
        <p:txBody>
          <a:bodyPr>
            <a:normAutofit/>
          </a:bodyPr>
          <a:lstStyle/>
          <a:p>
            <a:r>
              <a:rPr lang="en-US" dirty="0"/>
              <a:t>Eric Brewer told us that stale data and inconsistency is fine.  Why worry?  CAP and BASE work for many cloud computing web sites, like Amazon.com</a:t>
            </a:r>
          </a:p>
          <a:p>
            <a:endParaRPr lang="en-US" dirty="0"/>
          </a:p>
          <a:p>
            <a:r>
              <a:rPr lang="en-US" dirty="0"/>
              <a:t>But we realized that </a:t>
            </a:r>
            <a:r>
              <a:rPr lang="en-US" i="1" dirty="0"/>
              <a:t>if a </a:t>
            </a:r>
            <a:r>
              <a:rPr lang="en-US" i="1" dirty="0">
                <a:sym typeface="Symbol" panose="05050102010706020507" pitchFamily="18" charset="2"/>
              </a:rPr>
              <a:t>-service does the whole job </a:t>
            </a:r>
            <a:r>
              <a:rPr lang="en-US" dirty="0">
                <a:sym typeface="Symbol" panose="05050102010706020507" pitchFamily="18" charset="2"/>
              </a:rPr>
              <a:t>– it holds its own state and also does the computing, and uses the primary-partition membership approach – then P won’t matter.  We can opt for C+A.  </a:t>
            </a:r>
            <a:endParaRPr lang="en-US" dirty="0"/>
          </a:p>
          <a:p>
            <a:endParaRPr lang="en-US" dirty="0"/>
          </a:p>
          <a:p>
            <a:r>
              <a:rPr lang="en-US" dirty="0"/>
              <a:t>So we introduced state machine replication and virtual synchrony.</a:t>
            </a:r>
          </a:p>
        </p:txBody>
      </p:sp>
      <p:sp>
        <p:nvSpPr>
          <p:cNvPr id="4" name="Footer Placeholder 3">
            <a:extLst>
              <a:ext uri="{FF2B5EF4-FFF2-40B4-BE49-F238E27FC236}">
                <a16:creationId xmlns:a16="http://schemas.microsoft.com/office/drawing/2014/main" id="{98C671CD-FE7E-4BFA-B6F5-56F98B53DE8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F583E81-74C6-4F2F-82DE-DF902A600BD1}"/>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D6A5EFA9-D0DA-B403-1F3C-EB0F5F4368C3}"/>
              </a:ext>
            </a:extLst>
          </p:cNvPr>
          <p:cNvPicPr>
            <a:picLocks noChangeAspect="1"/>
          </p:cNvPicPr>
          <p:nvPr/>
        </p:nvPicPr>
        <p:blipFill>
          <a:blip r:embed="rId3"/>
          <a:stretch>
            <a:fillRect/>
          </a:stretch>
        </p:blipFill>
        <p:spPr>
          <a:xfrm>
            <a:off x="9770464" y="267864"/>
            <a:ext cx="2133737" cy="1856792"/>
          </a:xfrm>
          <a:prstGeom prst="rect">
            <a:avLst/>
          </a:prstGeom>
        </p:spPr>
      </p:pic>
    </p:spTree>
    <p:extLst>
      <p:ext uri="{BB962C8B-B14F-4D97-AF65-F5344CB8AC3E}">
        <p14:creationId xmlns:p14="http://schemas.microsoft.com/office/powerpoint/2010/main" val="124847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920F-ED04-2427-CA73-10031EB9FB3C}"/>
              </a:ext>
            </a:extLst>
          </p:cNvPr>
          <p:cNvSpPr>
            <a:spLocks noGrp="1"/>
          </p:cNvSpPr>
          <p:nvPr>
            <p:ph type="title"/>
          </p:nvPr>
        </p:nvSpPr>
        <p:spPr/>
        <p:txBody>
          <a:bodyPr/>
          <a:lstStyle/>
          <a:p>
            <a:r>
              <a:rPr lang="en-US" dirty="0"/>
              <a:t>Stage two: Leader gets a quorum</a:t>
            </a:r>
          </a:p>
        </p:txBody>
      </p:sp>
      <p:sp>
        <p:nvSpPr>
          <p:cNvPr id="3" name="Content Placeholder 2">
            <a:extLst>
              <a:ext uri="{FF2B5EF4-FFF2-40B4-BE49-F238E27FC236}">
                <a16:creationId xmlns:a16="http://schemas.microsoft.com/office/drawing/2014/main" id="{FD9FE38F-1C4B-B273-C77C-93628D2CC051}"/>
              </a:ext>
            </a:extLst>
          </p:cNvPr>
          <p:cNvSpPr>
            <a:spLocks noGrp="1"/>
          </p:cNvSpPr>
          <p:nvPr>
            <p:ph idx="1"/>
          </p:nvPr>
        </p:nvSpPr>
        <p:spPr/>
        <p:txBody>
          <a:bodyPr>
            <a:normAutofit fontScale="92500" lnSpcReduction="20000"/>
          </a:bodyPr>
          <a:lstStyle/>
          <a:p>
            <a:r>
              <a:rPr lang="en-US" dirty="0"/>
              <a:t>To move from stage one to stage two, a leader needs QW acks for some ballot.    Perhaps, 4 out of the 5 acceptors agree: Leader X reserved slot 7 on ballot 1.</a:t>
            </a:r>
          </a:p>
          <a:p>
            <a:endParaRPr lang="en-US" dirty="0"/>
          </a:p>
          <a:p>
            <a:r>
              <a:rPr lang="en-US" dirty="0"/>
              <a:t>The way the </a:t>
            </a:r>
            <a:r>
              <a:rPr lang="en-US" dirty="0" err="1"/>
              <a:t>Paxos</a:t>
            </a:r>
            <a:r>
              <a:rPr lang="en-US" dirty="0"/>
              <a:t> rules are designed, no other leader can “win” once this condition is achieved, although more ballots may be required for the leader to discover that it has a quorum because messages could be lost or acceptors could crash.</a:t>
            </a:r>
          </a:p>
          <a:p>
            <a:endParaRPr lang="en-US" dirty="0"/>
          </a:p>
          <a:p>
            <a:r>
              <a:rPr lang="en-US" dirty="0"/>
              <a:t>Now leader X sends the actual data:</a:t>
            </a:r>
          </a:p>
          <a:p>
            <a:r>
              <a:rPr lang="en-US" dirty="0"/>
              <a:t>        “In slot 1 (ballot 1), please write value v into your log”</a:t>
            </a:r>
          </a:p>
        </p:txBody>
      </p:sp>
      <p:sp>
        <p:nvSpPr>
          <p:cNvPr id="4" name="Footer Placeholder 3">
            <a:extLst>
              <a:ext uri="{FF2B5EF4-FFF2-40B4-BE49-F238E27FC236}">
                <a16:creationId xmlns:a16="http://schemas.microsoft.com/office/drawing/2014/main" id="{50CF3298-4566-D04B-BDA6-E13156E3CEE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5B55D5F-844F-D450-C988-92E52531557F}"/>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91575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D388-0535-F993-76C8-3D31520C1EB8}"/>
              </a:ext>
            </a:extLst>
          </p:cNvPr>
          <p:cNvSpPr>
            <a:spLocks noGrp="1"/>
          </p:cNvSpPr>
          <p:nvPr>
            <p:ph type="title"/>
          </p:nvPr>
        </p:nvSpPr>
        <p:spPr/>
        <p:txBody>
          <a:bodyPr/>
          <a:lstStyle/>
          <a:p>
            <a:r>
              <a:rPr lang="en-US" dirty="0"/>
              <a:t>Stage three</a:t>
            </a:r>
          </a:p>
        </p:txBody>
      </p:sp>
      <p:sp>
        <p:nvSpPr>
          <p:cNvPr id="3" name="Content Placeholder 2">
            <a:extLst>
              <a:ext uri="{FF2B5EF4-FFF2-40B4-BE49-F238E27FC236}">
                <a16:creationId xmlns:a16="http://schemas.microsoft.com/office/drawing/2014/main" id="{F0D78ADF-F9DD-1D5C-05E1-470EF3B58F0E}"/>
              </a:ext>
            </a:extLst>
          </p:cNvPr>
          <p:cNvSpPr>
            <a:spLocks noGrp="1"/>
          </p:cNvSpPr>
          <p:nvPr>
            <p:ph idx="1"/>
          </p:nvPr>
        </p:nvSpPr>
        <p:spPr/>
        <p:txBody>
          <a:bodyPr>
            <a:normAutofit/>
          </a:bodyPr>
          <a:lstStyle/>
          <a:p>
            <a:r>
              <a:rPr lang="en-US" dirty="0"/>
              <a:t>Once QW acceptors have written v into the slot, they acknowledge and then </a:t>
            </a:r>
            <a:r>
              <a:rPr lang="en-US"/>
              <a:t>the leader can </a:t>
            </a:r>
            <a:r>
              <a:rPr lang="en-US" dirty="0"/>
              <a:t>commit (finalize) the new entry</a:t>
            </a:r>
          </a:p>
          <a:p>
            <a:endParaRPr lang="en-US" dirty="0"/>
          </a:p>
          <a:p>
            <a:r>
              <a:rPr lang="en-US" dirty="0"/>
              <a:t>Leader sends:</a:t>
            </a:r>
          </a:p>
          <a:p>
            <a:r>
              <a:rPr lang="en-US" dirty="0"/>
              <a:t>    “Commit pending update v in slot 7, ballot 1.”</a:t>
            </a:r>
          </a:p>
          <a:p>
            <a:pPr marL="0" indent="0">
              <a:buNone/>
            </a:pPr>
            <a:endParaRPr lang="en-US" dirty="0"/>
          </a:p>
        </p:txBody>
      </p:sp>
      <p:sp>
        <p:nvSpPr>
          <p:cNvPr id="4" name="Footer Placeholder 3">
            <a:extLst>
              <a:ext uri="{FF2B5EF4-FFF2-40B4-BE49-F238E27FC236}">
                <a16:creationId xmlns:a16="http://schemas.microsoft.com/office/drawing/2014/main" id="{5868BE97-0363-AA71-E6F9-D302F636F56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1F249D2-C55C-5E81-7812-59C6A43B9A68}"/>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16679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F17C-342F-CF14-AAEA-DFE1B88D5296}"/>
              </a:ext>
            </a:extLst>
          </p:cNvPr>
          <p:cNvSpPr>
            <a:spLocks noGrp="1"/>
          </p:cNvSpPr>
          <p:nvPr>
            <p:ph type="title"/>
          </p:nvPr>
        </p:nvSpPr>
        <p:spPr/>
        <p:txBody>
          <a:bodyPr/>
          <a:lstStyle/>
          <a:p>
            <a:r>
              <a:rPr lang="en-US" dirty="0"/>
              <a:t>Tolerating faults</a:t>
            </a:r>
          </a:p>
        </p:txBody>
      </p:sp>
      <p:sp>
        <p:nvSpPr>
          <p:cNvPr id="3" name="Content Placeholder 2">
            <a:extLst>
              <a:ext uri="{FF2B5EF4-FFF2-40B4-BE49-F238E27FC236}">
                <a16:creationId xmlns:a16="http://schemas.microsoft.com/office/drawing/2014/main" id="{4A8D4C88-C35E-5BF8-E477-59CE6488C9BE}"/>
              </a:ext>
            </a:extLst>
          </p:cNvPr>
          <p:cNvSpPr>
            <a:spLocks noGrp="1"/>
          </p:cNvSpPr>
          <p:nvPr>
            <p:ph idx="1"/>
          </p:nvPr>
        </p:nvSpPr>
        <p:spPr/>
        <p:txBody>
          <a:bodyPr/>
          <a:lstStyle/>
          <a:p>
            <a:r>
              <a:rPr lang="en-US" dirty="0"/>
              <a:t>The actual protocol has to tolerate leader crashes…</a:t>
            </a:r>
          </a:p>
          <a:p>
            <a:endParaRPr lang="en-US" dirty="0"/>
          </a:p>
          <a:p>
            <a:r>
              <a:rPr lang="en-US" dirty="0"/>
              <a:t>… and acceptor crashes</a:t>
            </a:r>
          </a:p>
          <a:p>
            <a:endParaRPr lang="en-US" dirty="0"/>
          </a:p>
          <a:p>
            <a:r>
              <a:rPr lang="en-US" dirty="0"/>
              <a:t>… and work correctly even with concurrent leaders fighting for some slot, even if crashes occur</a:t>
            </a:r>
          </a:p>
        </p:txBody>
      </p:sp>
      <p:sp>
        <p:nvSpPr>
          <p:cNvPr id="4" name="Footer Placeholder 3">
            <a:extLst>
              <a:ext uri="{FF2B5EF4-FFF2-40B4-BE49-F238E27FC236}">
                <a16:creationId xmlns:a16="http://schemas.microsoft.com/office/drawing/2014/main" id="{5B44DEB8-9F50-90C4-9A50-AC97C302C60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2FE0BD8-9DC5-DC40-E1B2-61CF816AB127}"/>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199982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ACE-629C-6514-F4FD-EE8977A912AE}"/>
              </a:ext>
            </a:extLst>
          </p:cNvPr>
          <p:cNvSpPr>
            <a:spLocks noGrp="1"/>
          </p:cNvSpPr>
          <p:nvPr>
            <p:ph type="title"/>
          </p:nvPr>
        </p:nvSpPr>
        <p:spPr/>
        <p:txBody>
          <a:bodyPr/>
          <a:lstStyle/>
          <a:p>
            <a:r>
              <a:rPr lang="en-US" dirty="0"/>
              <a:t>Proving that </a:t>
            </a:r>
            <a:r>
              <a:rPr lang="en-US" dirty="0" err="1"/>
              <a:t>Paxos</a:t>
            </a:r>
            <a:r>
              <a:rPr lang="en-US" dirty="0"/>
              <a:t> “really” works?</a:t>
            </a:r>
          </a:p>
        </p:txBody>
      </p:sp>
      <p:sp>
        <p:nvSpPr>
          <p:cNvPr id="5" name="Content Placeholder 4">
            <a:extLst>
              <a:ext uri="{FF2B5EF4-FFF2-40B4-BE49-F238E27FC236}">
                <a16:creationId xmlns:a16="http://schemas.microsoft.com/office/drawing/2014/main" id="{518781DD-340A-F5E9-8C43-3B2799B2F5EB}"/>
              </a:ext>
            </a:extLst>
          </p:cNvPr>
          <p:cNvSpPr>
            <a:spLocks noGrp="1"/>
          </p:cNvSpPr>
          <p:nvPr>
            <p:ph idx="1"/>
          </p:nvPr>
        </p:nvSpPr>
        <p:spPr/>
        <p:txBody>
          <a:bodyPr/>
          <a:lstStyle/>
          <a:p>
            <a:r>
              <a:rPr lang="en-US" dirty="0"/>
              <a:t>The idea wasn’t super complex, but it is very hard to prove correct</a:t>
            </a:r>
          </a:p>
          <a:p>
            <a:endParaRPr lang="en-US" dirty="0"/>
          </a:p>
          <a:p>
            <a:r>
              <a:rPr lang="en-US" dirty="0"/>
              <a:t>You should review Robbert van </a:t>
            </a:r>
            <a:r>
              <a:rPr lang="en-US" dirty="0" err="1"/>
              <a:t>Renesse’s</a:t>
            </a:r>
            <a:r>
              <a:rPr lang="en-US" dirty="0"/>
              <a:t> paper </a:t>
            </a:r>
            <a:r>
              <a:rPr lang="en-US" b="1" dirty="0"/>
              <a:t>“</a:t>
            </a:r>
            <a:r>
              <a:rPr lang="en-US" b="1" dirty="0" err="1"/>
              <a:t>Paxos</a:t>
            </a:r>
            <a:r>
              <a:rPr lang="en-US" b="1" dirty="0"/>
              <a:t> made moderately complex” </a:t>
            </a:r>
            <a:r>
              <a:rPr lang="en-US" dirty="0"/>
              <a:t>to understand all the possible failure cases and how they are addressed in </a:t>
            </a:r>
            <a:r>
              <a:rPr lang="en-US" dirty="0" err="1"/>
              <a:t>Paxos</a:t>
            </a:r>
            <a:r>
              <a:rPr lang="en-US" dirty="0"/>
              <a:t>.</a:t>
            </a:r>
          </a:p>
          <a:p>
            <a:endParaRPr lang="en-US" dirty="0"/>
          </a:p>
          <a:p>
            <a:r>
              <a:rPr lang="en-US" dirty="0"/>
              <a:t>The actual full protocol is very complicated!</a:t>
            </a:r>
          </a:p>
        </p:txBody>
      </p:sp>
      <p:sp>
        <p:nvSpPr>
          <p:cNvPr id="3" name="Footer Placeholder 2">
            <a:extLst>
              <a:ext uri="{FF2B5EF4-FFF2-40B4-BE49-F238E27FC236}">
                <a16:creationId xmlns:a16="http://schemas.microsoft.com/office/drawing/2014/main" id="{0DEAA5A3-1D13-B2D3-ED01-70F311AF23C8}"/>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90B53C9B-46AC-AFF3-3FF5-4CEFAB745200}"/>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26581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04302" y="322787"/>
            <a:ext cx="10319864" cy="1499616"/>
          </a:xfrm>
        </p:spPr>
        <p:txBody>
          <a:bodyPr/>
          <a:lstStyle/>
          <a:p>
            <a:r>
              <a:rPr lang="en-US" dirty="0"/>
              <a:t>Example: </a:t>
            </a:r>
            <a:r>
              <a:rPr lang="en-US" dirty="0" err="1"/>
              <a:t>Paxos</a:t>
            </a:r>
            <a:r>
              <a:rPr lang="en-US" dirty="0"/>
              <a:t> three-stage protocol</a:t>
            </a:r>
          </a:p>
        </p:txBody>
      </p:sp>
      <p:sp>
        <p:nvSpPr>
          <p:cNvPr id="2" name="Footer Placeholder 1"/>
          <p:cNvSpPr>
            <a:spLocks noGrp="1"/>
          </p:cNvSpPr>
          <p:nvPr>
            <p:ph type="ftr" sz="quarter" idx="11"/>
          </p:nvPr>
        </p:nvSpPr>
        <p:spPr/>
        <p:txBody>
          <a:bodyPr/>
          <a:lstStyle/>
          <a:p>
            <a:r>
              <a:rPr lang="en-US"/>
              <a:t>http://www.cs.cornell.edu/courses/cs5412/2022fa</a:t>
            </a:r>
          </a:p>
        </p:txBody>
      </p:sp>
      <p:sp>
        <p:nvSpPr>
          <p:cNvPr id="40" name="Slide Number Placeholder 39"/>
          <p:cNvSpPr>
            <a:spLocks noGrp="1"/>
          </p:cNvSpPr>
          <p:nvPr>
            <p:ph type="sldNum" sz="quarter" idx="12"/>
          </p:nvPr>
        </p:nvSpPr>
        <p:spPr/>
        <p:txBody>
          <a:bodyPr/>
          <a:lstStyle/>
          <a:p>
            <a:fld id="{90A51332-AC70-4E75-ACC2-5DC5B075A0BE}" type="slidenum">
              <a:rPr lang="he-IL"/>
              <a:pPr/>
              <a:t>24</a:t>
            </a:fld>
            <a:endParaRPr lang="en-US"/>
          </a:p>
        </p:txBody>
      </p:sp>
      <p:sp>
        <p:nvSpPr>
          <p:cNvPr id="195587" name="Oval 3"/>
          <p:cNvSpPr>
            <a:spLocks noChangeArrowheads="1"/>
          </p:cNvSpPr>
          <p:nvPr/>
        </p:nvSpPr>
        <p:spPr bwMode="auto">
          <a:xfrm>
            <a:off x="5791200" y="1981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1</a:t>
            </a:r>
          </a:p>
        </p:txBody>
      </p:sp>
      <p:sp>
        <p:nvSpPr>
          <p:cNvPr id="195588" name="Line 4"/>
          <p:cNvSpPr>
            <a:spLocks noChangeShapeType="1"/>
          </p:cNvSpPr>
          <p:nvPr/>
        </p:nvSpPr>
        <p:spPr bwMode="auto">
          <a:xfrm flipV="1">
            <a:off x="6477001" y="2209800"/>
            <a:ext cx="8350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89" name="Line 5"/>
          <p:cNvSpPr>
            <a:spLocks noChangeShapeType="1"/>
          </p:cNvSpPr>
          <p:nvPr/>
        </p:nvSpPr>
        <p:spPr bwMode="auto">
          <a:xfrm>
            <a:off x="6324601" y="2286000"/>
            <a:ext cx="987425"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90" name="Oval 6"/>
          <p:cNvSpPr>
            <a:spLocks noChangeArrowheads="1"/>
          </p:cNvSpPr>
          <p:nvPr/>
        </p:nvSpPr>
        <p:spPr bwMode="auto">
          <a:xfrm>
            <a:off x="7464425" y="1981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1</a:t>
            </a:r>
          </a:p>
        </p:txBody>
      </p:sp>
      <p:sp>
        <p:nvSpPr>
          <p:cNvPr id="195591" name="Oval 7"/>
          <p:cNvSpPr>
            <a:spLocks noChangeArrowheads="1"/>
          </p:cNvSpPr>
          <p:nvPr/>
        </p:nvSpPr>
        <p:spPr bwMode="auto">
          <a:xfrm>
            <a:off x="7464425" y="2743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2</a:t>
            </a:r>
          </a:p>
        </p:txBody>
      </p:sp>
      <p:sp>
        <p:nvSpPr>
          <p:cNvPr id="195592" name="Oval 8"/>
          <p:cNvSpPr>
            <a:spLocks noChangeArrowheads="1"/>
          </p:cNvSpPr>
          <p:nvPr/>
        </p:nvSpPr>
        <p:spPr bwMode="auto">
          <a:xfrm>
            <a:off x="7464425" y="4267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n</a:t>
            </a:r>
          </a:p>
        </p:txBody>
      </p:sp>
      <p:sp>
        <p:nvSpPr>
          <p:cNvPr id="195593" name="Line 9"/>
          <p:cNvSpPr>
            <a:spLocks noChangeShapeType="1"/>
          </p:cNvSpPr>
          <p:nvPr/>
        </p:nvSpPr>
        <p:spPr bwMode="auto">
          <a:xfrm>
            <a:off x="6324601" y="2438400"/>
            <a:ext cx="1139825" cy="1752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94" name="Text Box 10"/>
          <p:cNvSpPr txBox="1">
            <a:spLocks noChangeArrowheads="1"/>
          </p:cNvSpPr>
          <p:nvPr/>
        </p:nvSpPr>
        <p:spPr bwMode="auto">
          <a:xfrm>
            <a:off x="7540625" y="3124201"/>
            <a:ext cx="30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latin typeface="Arial" charset="0"/>
              </a:rPr>
              <a:t>.</a:t>
            </a:r>
          </a:p>
          <a:p>
            <a:pPr algn="ctr" eaLnBrk="0" hangingPunct="0"/>
            <a:r>
              <a:rPr lang="en-US" sz="2000" b="1">
                <a:latin typeface="Arial" charset="0"/>
              </a:rPr>
              <a:t>.</a:t>
            </a:r>
          </a:p>
          <a:p>
            <a:pPr algn="ctr" eaLnBrk="0" hangingPunct="0"/>
            <a:r>
              <a:rPr lang="en-US" sz="2000" b="1">
                <a:latin typeface="Arial" charset="0"/>
              </a:rPr>
              <a:t>.</a:t>
            </a:r>
          </a:p>
        </p:txBody>
      </p:sp>
      <p:sp>
        <p:nvSpPr>
          <p:cNvPr id="195595" name="Text Box 11"/>
          <p:cNvSpPr txBox="1">
            <a:spLocks noChangeArrowheads="1"/>
          </p:cNvSpPr>
          <p:nvPr/>
        </p:nvSpPr>
        <p:spPr bwMode="auto">
          <a:xfrm>
            <a:off x="7286294" y="4724400"/>
            <a:ext cx="2005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solidFill>
                  <a:srgbClr val="0000FF"/>
                </a:solidFill>
                <a:latin typeface="Times" pitchFamily="18" charset="0"/>
              </a:rPr>
              <a:t>(“accept”, </a:t>
            </a:r>
            <a:r>
              <a:rPr lang="en-US">
                <a:solidFill>
                  <a:srgbClr val="0000FF"/>
                </a:solidFill>
                <a:sym typeface="Symbol" pitchFamily="18" charset="2"/>
              </a:rPr>
              <a:t></a:t>
            </a:r>
            <a:r>
              <a:rPr lang="en-US">
                <a:solidFill>
                  <a:srgbClr val="0000FF"/>
                </a:solidFill>
              </a:rPr>
              <a:t>1,1</a:t>
            </a:r>
            <a:r>
              <a:rPr lang="en-US">
                <a:solidFill>
                  <a:srgbClr val="0000FF"/>
                </a:solidFill>
                <a:sym typeface="Symbol" pitchFamily="18" charset="2"/>
              </a:rPr>
              <a:t></a:t>
            </a:r>
            <a:r>
              <a:rPr lang="en-US">
                <a:solidFill>
                  <a:srgbClr val="0000FF"/>
                </a:solidFill>
              </a:rPr>
              <a:t> </a:t>
            </a:r>
            <a:r>
              <a:rPr lang="en-US">
                <a:solidFill>
                  <a:srgbClr val="0000FF"/>
                </a:solidFill>
                <a:latin typeface="Times" pitchFamily="18" charset="0"/>
              </a:rPr>
              <a:t>,</a:t>
            </a:r>
            <a:r>
              <a:rPr lang="en-US" i="1">
                <a:solidFill>
                  <a:srgbClr val="0000FF"/>
                </a:solidFill>
                <a:latin typeface="Times" pitchFamily="18" charset="0"/>
              </a:rPr>
              <a:t>v</a:t>
            </a:r>
            <a:r>
              <a:rPr lang="en-US" baseline="-25000">
                <a:solidFill>
                  <a:srgbClr val="0000FF"/>
                </a:solidFill>
                <a:latin typeface="Times" pitchFamily="18" charset="0"/>
              </a:rPr>
              <a:t>1</a:t>
            </a:r>
            <a:r>
              <a:rPr lang="en-US">
                <a:solidFill>
                  <a:srgbClr val="0000FF"/>
                </a:solidFill>
                <a:latin typeface="Times" pitchFamily="18" charset="0"/>
              </a:rPr>
              <a:t>)</a:t>
            </a:r>
          </a:p>
        </p:txBody>
      </p:sp>
      <p:sp>
        <p:nvSpPr>
          <p:cNvPr id="195596" name="Line 12"/>
          <p:cNvSpPr>
            <a:spLocks noChangeShapeType="1"/>
          </p:cNvSpPr>
          <p:nvPr/>
        </p:nvSpPr>
        <p:spPr bwMode="auto">
          <a:xfrm>
            <a:off x="7997825" y="2362200"/>
            <a:ext cx="990600" cy="1752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97" name="Line 13"/>
          <p:cNvSpPr>
            <a:spLocks noChangeShapeType="1"/>
          </p:cNvSpPr>
          <p:nvPr/>
        </p:nvSpPr>
        <p:spPr bwMode="auto">
          <a:xfrm>
            <a:off x="8074025" y="2286000"/>
            <a:ext cx="7620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98" name="Line 14"/>
          <p:cNvSpPr>
            <a:spLocks noChangeShapeType="1"/>
          </p:cNvSpPr>
          <p:nvPr/>
        </p:nvSpPr>
        <p:spPr bwMode="auto">
          <a:xfrm flipV="1">
            <a:off x="8150225" y="2133600"/>
            <a:ext cx="6858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99" name="Line 15"/>
          <p:cNvSpPr>
            <a:spLocks noChangeShapeType="1"/>
          </p:cNvSpPr>
          <p:nvPr/>
        </p:nvSpPr>
        <p:spPr bwMode="auto">
          <a:xfrm>
            <a:off x="8074025" y="4572000"/>
            <a:ext cx="1066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00" name="Line 16"/>
          <p:cNvSpPr>
            <a:spLocks noChangeShapeType="1"/>
          </p:cNvSpPr>
          <p:nvPr/>
        </p:nvSpPr>
        <p:spPr bwMode="auto">
          <a:xfrm flipV="1">
            <a:off x="7997825" y="2209800"/>
            <a:ext cx="1219200" cy="2133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01" name="Oval 17"/>
          <p:cNvSpPr>
            <a:spLocks noChangeArrowheads="1"/>
          </p:cNvSpPr>
          <p:nvPr/>
        </p:nvSpPr>
        <p:spPr bwMode="auto">
          <a:xfrm>
            <a:off x="9293225" y="1981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1</a:t>
            </a:r>
          </a:p>
        </p:txBody>
      </p:sp>
      <p:sp>
        <p:nvSpPr>
          <p:cNvPr id="195602" name="Oval 18"/>
          <p:cNvSpPr>
            <a:spLocks noChangeArrowheads="1"/>
          </p:cNvSpPr>
          <p:nvPr/>
        </p:nvSpPr>
        <p:spPr bwMode="auto">
          <a:xfrm>
            <a:off x="9293225" y="2743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2</a:t>
            </a:r>
          </a:p>
        </p:txBody>
      </p:sp>
      <p:sp>
        <p:nvSpPr>
          <p:cNvPr id="195603" name="Oval 19"/>
          <p:cNvSpPr>
            <a:spLocks noChangeArrowheads="1"/>
          </p:cNvSpPr>
          <p:nvPr/>
        </p:nvSpPr>
        <p:spPr bwMode="auto">
          <a:xfrm>
            <a:off x="9293225" y="4267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n</a:t>
            </a:r>
          </a:p>
        </p:txBody>
      </p:sp>
      <p:sp>
        <p:nvSpPr>
          <p:cNvPr id="195604" name="Text Box 20"/>
          <p:cNvSpPr txBox="1">
            <a:spLocks noChangeArrowheads="1"/>
          </p:cNvSpPr>
          <p:nvPr/>
        </p:nvSpPr>
        <p:spPr bwMode="auto">
          <a:xfrm>
            <a:off x="9369425" y="3124201"/>
            <a:ext cx="30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latin typeface="Arial" charset="0"/>
              </a:rPr>
              <a:t>.</a:t>
            </a:r>
          </a:p>
          <a:p>
            <a:pPr algn="ctr" eaLnBrk="0" hangingPunct="0"/>
            <a:r>
              <a:rPr lang="en-US" sz="2000" b="1">
                <a:latin typeface="Arial" charset="0"/>
              </a:rPr>
              <a:t>.</a:t>
            </a:r>
          </a:p>
          <a:p>
            <a:pPr algn="ctr" eaLnBrk="0" hangingPunct="0"/>
            <a:r>
              <a:rPr lang="en-US" sz="2000" b="1">
                <a:latin typeface="Arial" charset="0"/>
              </a:rPr>
              <a:t>.</a:t>
            </a:r>
          </a:p>
        </p:txBody>
      </p:sp>
      <p:sp>
        <p:nvSpPr>
          <p:cNvPr id="195605" name="Line 21"/>
          <p:cNvSpPr>
            <a:spLocks noChangeShapeType="1"/>
          </p:cNvSpPr>
          <p:nvPr/>
        </p:nvSpPr>
        <p:spPr bwMode="auto">
          <a:xfrm flipV="1">
            <a:off x="7997825" y="3200400"/>
            <a:ext cx="1219200" cy="1295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07" name="Text Box 23"/>
          <p:cNvSpPr txBox="1">
            <a:spLocks noChangeArrowheads="1"/>
          </p:cNvSpPr>
          <p:nvPr/>
        </p:nvSpPr>
        <p:spPr bwMode="auto">
          <a:xfrm>
            <a:off x="7905750" y="5605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a:latin typeface="Times" pitchFamily="18" charset="0"/>
            </a:endParaRPr>
          </a:p>
        </p:txBody>
      </p:sp>
      <p:sp>
        <p:nvSpPr>
          <p:cNvPr id="195609" name="Oval 25"/>
          <p:cNvSpPr>
            <a:spLocks noChangeArrowheads="1"/>
          </p:cNvSpPr>
          <p:nvPr/>
        </p:nvSpPr>
        <p:spPr bwMode="auto">
          <a:xfrm>
            <a:off x="2514600" y="1981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1</a:t>
            </a:r>
          </a:p>
        </p:txBody>
      </p:sp>
      <p:sp>
        <p:nvSpPr>
          <p:cNvPr id="195610" name="Line 26"/>
          <p:cNvSpPr>
            <a:spLocks noChangeShapeType="1"/>
          </p:cNvSpPr>
          <p:nvPr/>
        </p:nvSpPr>
        <p:spPr bwMode="auto">
          <a:xfrm flipV="1">
            <a:off x="3048000" y="2209800"/>
            <a:ext cx="6858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11" name="Line 27"/>
          <p:cNvSpPr>
            <a:spLocks noChangeShapeType="1"/>
          </p:cNvSpPr>
          <p:nvPr/>
        </p:nvSpPr>
        <p:spPr bwMode="auto">
          <a:xfrm>
            <a:off x="2971800" y="2362200"/>
            <a:ext cx="7620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12" name="Oval 28"/>
          <p:cNvSpPr>
            <a:spLocks noChangeArrowheads="1"/>
          </p:cNvSpPr>
          <p:nvPr/>
        </p:nvSpPr>
        <p:spPr bwMode="auto">
          <a:xfrm>
            <a:off x="3886200" y="1981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1</a:t>
            </a:r>
          </a:p>
        </p:txBody>
      </p:sp>
      <p:sp>
        <p:nvSpPr>
          <p:cNvPr id="195613" name="Oval 29"/>
          <p:cNvSpPr>
            <a:spLocks noChangeArrowheads="1"/>
          </p:cNvSpPr>
          <p:nvPr/>
        </p:nvSpPr>
        <p:spPr bwMode="auto">
          <a:xfrm>
            <a:off x="3886200" y="2743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2</a:t>
            </a:r>
          </a:p>
        </p:txBody>
      </p:sp>
      <p:sp>
        <p:nvSpPr>
          <p:cNvPr id="195614" name="Oval 30"/>
          <p:cNvSpPr>
            <a:spLocks noChangeArrowheads="1"/>
          </p:cNvSpPr>
          <p:nvPr/>
        </p:nvSpPr>
        <p:spPr bwMode="auto">
          <a:xfrm>
            <a:off x="3886200" y="4267200"/>
            <a:ext cx="457200" cy="457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chemeClr val="bg1"/>
                </a:solidFill>
                <a:latin typeface="Arial" charset="0"/>
              </a:rPr>
              <a:t>n</a:t>
            </a:r>
          </a:p>
        </p:txBody>
      </p:sp>
      <p:sp>
        <p:nvSpPr>
          <p:cNvPr id="195615" name="Line 31"/>
          <p:cNvSpPr>
            <a:spLocks noChangeShapeType="1"/>
          </p:cNvSpPr>
          <p:nvPr/>
        </p:nvSpPr>
        <p:spPr bwMode="auto">
          <a:xfrm>
            <a:off x="2895600" y="2438400"/>
            <a:ext cx="990600" cy="1752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16" name="Text Box 32"/>
          <p:cNvSpPr txBox="1">
            <a:spLocks noChangeArrowheads="1"/>
          </p:cNvSpPr>
          <p:nvPr/>
        </p:nvSpPr>
        <p:spPr bwMode="auto">
          <a:xfrm>
            <a:off x="3962400" y="3124201"/>
            <a:ext cx="30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latin typeface="Arial" charset="0"/>
              </a:rPr>
              <a:t>.</a:t>
            </a:r>
          </a:p>
          <a:p>
            <a:pPr algn="ctr" eaLnBrk="0" hangingPunct="0"/>
            <a:r>
              <a:rPr lang="en-US" sz="2000" b="1">
                <a:latin typeface="Arial" charset="0"/>
              </a:rPr>
              <a:t>.</a:t>
            </a:r>
          </a:p>
          <a:p>
            <a:pPr algn="ctr" eaLnBrk="0" hangingPunct="0"/>
            <a:r>
              <a:rPr lang="en-US" sz="2000" b="1">
                <a:latin typeface="Arial" charset="0"/>
              </a:rPr>
              <a:t>.</a:t>
            </a:r>
          </a:p>
        </p:txBody>
      </p:sp>
      <p:sp>
        <p:nvSpPr>
          <p:cNvPr id="195617" name="Text Box 33"/>
          <p:cNvSpPr txBox="1">
            <a:spLocks noChangeArrowheads="1"/>
          </p:cNvSpPr>
          <p:nvPr/>
        </p:nvSpPr>
        <p:spPr bwMode="auto">
          <a:xfrm>
            <a:off x="2739861" y="1670050"/>
            <a:ext cx="18069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solidFill>
                  <a:srgbClr val="0000FF"/>
                </a:solidFill>
                <a:latin typeface="Times" pitchFamily="18" charset="0"/>
              </a:rPr>
              <a:t>(“prepare”, </a:t>
            </a:r>
            <a:r>
              <a:rPr lang="en-US">
                <a:solidFill>
                  <a:srgbClr val="0000FF"/>
                </a:solidFill>
                <a:sym typeface="Symbol" pitchFamily="18" charset="2"/>
              </a:rPr>
              <a:t></a:t>
            </a:r>
            <a:r>
              <a:rPr lang="en-US">
                <a:solidFill>
                  <a:srgbClr val="0000FF"/>
                </a:solidFill>
              </a:rPr>
              <a:t>1,1</a:t>
            </a:r>
            <a:r>
              <a:rPr lang="en-US">
                <a:solidFill>
                  <a:srgbClr val="0000FF"/>
                </a:solidFill>
                <a:sym typeface="Symbol" pitchFamily="18" charset="2"/>
              </a:rPr>
              <a:t></a:t>
            </a:r>
            <a:r>
              <a:rPr lang="en-US">
                <a:solidFill>
                  <a:srgbClr val="0000FF"/>
                </a:solidFill>
                <a:latin typeface="Times" pitchFamily="18" charset="0"/>
              </a:rPr>
              <a:t>)</a:t>
            </a:r>
          </a:p>
        </p:txBody>
      </p:sp>
      <p:sp>
        <p:nvSpPr>
          <p:cNvPr id="195618" name="Line 34"/>
          <p:cNvSpPr>
            <a:spLocks noChangeShapeType="1"/>
          </p:cNvSpPr>
          <p:nvPr/>
        </p:nvSpPr>
        <p:spPr bwMode="auto">
          <a:xfrm flipV="1">
            <a:off x="4419600" y="2514600"/>
            <a:ext cx="1447800" cy="1905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19" name="Line 35"/>
          <p:cNvSpPr>
            <a:spLocks noChangeShapeType="1"/>
          </p:cNvSpPr>
          <p:nvPr/>
        </p:nvSpPr>
        <p:spPr bwMode="auto">
          <a:xfrm flipV="1">
            <a:off x="4419600" y="2438400"/>
            <a:ext cx="1295400" cy="609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20" name="Line 36"/>
          <p:cNvSpPr>
            <a:spLocks noChangeShapeType="1"/>
          </p:cNvSpPr>
          <p:nvPr/>
        </p:nvSpPr>
        <p:spPr bwMode="auto">
          <a:xfrm flipV="1">
            <a:off x="4495800" y="2209800"/>
            <a:ext cx="1219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21" name="Text Box 37"/>
          <p:cNvSpPr txBox="1">
            <a:spLocks noChangeArrowheads="1"/>
          </p:cNvSpPr>
          <p:nvPr/>
        </p:nvSpPr>
        <p:spPr bwMode="auto">
          <a:xfrm>
            <a:off x="4571447" y="3352800"/>
            <a:ext cx="2215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solidFill>
                  <a:srgbClr val="0000FF"/>
                </a:solidFill>
                <a:latin typeface="Times" pitchFamily="18" charset="0"/>
              </a:rPr>
              <a:t>(“ack”, </a:t>
            </a:r>
            <a:r>
              <a:rPr lang="en-US">
                <a:solidFill>
                  <a:srgbClr val="0000FF"/>
                </a:solidFill>
                <a:sym typeface="Symbol" pitchFamily="18" charset="2"/>
              </a:rPr>
              <a:t></a:t>
            </a:r>
            <a:r>
              <a:rPr lang="en-US">
                <a:solidFill>
                  <a:srgbClr val="0000FF"/>
                </a:solidFill>
              </a:rPr>
              <a:t>1,1</a:t>
            </a:r>
            <a:r>
              <a:rPr lang="en-US">
                <a:solidFill>
                  <a:srgbClr val="0000FF"/>
                </a:solidFill>
                <a:sym typeface="Symbol" pitchFamily="18" charset="2"/>
              </a:rPr>
              <a:t></a:t>
            </a:r>
            <a:r>
              <a:rPr lang="en-US">
                <a:solidFill>
                  <a:srgbClr val="0000FF"/>
                </a:solidFill>
                <a:latin typeface="Times" pitchFamily="18" charset="0"/>
              </a:rPr>
              <a:t>, </a:t>
            </a:r>
            <a:r>
              <a:rPr lang="en-US">
                <a:solidFill>
                  <a:srgbClr val="0000FF"/>
                </a:solidFill>
                <a:sym typeface="Symbol" pitchFamily="18" charset="2"/>
              </a:rPr>
              <a:t>0,0</a:t>
            </a:r>
            <a:r>
              <a:rPr lang="en-US">
                <a:solidFill>
                  <a:srgbClr val="0000FF"/>
                </a:solidFill>
                <a:latin typeface="Times" pitchFamily="18" charset="0"/>
              </a:rPr>
              <a:t>,</a:t>
            </a:r>
            <a:r>
              <a:rPr lang="en-US">
                <a:solidFill>
                  <a:srgbClr val="0000FF"/>
                </a:solidFill>
                <a:latin typeface="Symbol" pitchFamily="18" charset="2"/>
              </a:rPr>
              <a:t>^</a:t>
            </a:r>
            <a:r>
              <a:rPr lang="en-US">
                <a:solidFill>
                  <a:srgbClr val="0000FF"/>
                </a:solidFill>
                <a:latin typeface="Times" pitchFamily="18" charset="0"/>
              </a:rPr>
              <a:t>)</a:t>
            </a:r>
          </a:p>
        </p:txBody>
      </p:sp>
      <p:sp>
        <p:nvSpPr>
          <p:cNvPr id="195622" name="AutoShape 38"/>
          <p:cNvSpPr>
            <a:spLocks noChangeArrowheads="1"/>
          </p:cNvSpPr>
          <p:nvPr/>
        </p:nvSpPr>
        <p:spPr bwMode="auto">
          <a:xfrm rot="10800000">
            <a:off x="8839200" y="5715000"/>
            <a:ext cx="1600200" cy="457200"/>
          </a:xfrm>
          <a:prstGeom prst="wedgeRoundRectCallout">
            <a:avLst>
              <a:gd name="adj1" fmla="val -4171"/>
              <a:gd name="adj2" fmla="val 252079"/>
              <a:gd name="adj3" fmla="val 1666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eaLnBrk="0" hangingPunct="0"/>
            <a:r>
              <a:rPr lang="en-US">
                <a:latin typeface="Times" pitchFamily="18" charset="0"/>
              </a:rPr>
              <a:t>decide </a:t>
            </a:r>
            <a:r>
              <a:rPr lang="en-US" i="1">
                <a:latin typeface="Times" pitchFamily="18" charset="0"/>
              </a:rPr>
              <a:t>v</a:t>
            </a:r>
            <a:r>
              <a:rPr lang="en-US" baseline="-25000">
                <a:latin typeface="Times" pitchFamily="18" charset="0"/>
              </a:rPr>
              <a:t>1</a:t>
            </a:r>
          </a:p>
        </p:txBody>
      </p:sp>
      <p:sp>
        <p:nvSpPr>
          <p:cNvPr id="195623" name="Text Box 39"/>
          <p:cNvSpPr txBox="1">
            <a:spLocks noChangeArrowheads="1"/>
          </p:cNvSpPr>
          <p:nvPr/>
        </p:nvSpPr>
        <p:spPr bwMode="auto">
          <a:xfrm>
            <a:off x="6298900" y="1676400"/>
            <a:ext cx="19992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solidFill>
                  <a:srgbClr val="0000FF"/>
                </a:solidFill>
                <a:latin typeface="Times" pitchFamily="18" charset="0"/>
              </a:rPr>
              <a:t>(“accept”, </a:t>
            </a:r>
            <a:r>
              <a:rPr lang="en-US">
                <a:solidFill>
                  <a:srgbClr val="0000FF"/>
                </a:solidFill>
                <a:sym typeface="Symbol" pitchFamily="18" charset="2"/>
              </a:rPr>
              <a:t></a:t>
            </a:r>
            <a:r>
              <a:rPr lang="en-US">
                <a:solidFill>
                  <a:srgbClr val="0000FF"/>
                </a:solidFill>
              </a:rPr>
              <a:t>1,1</a:t>
            </a:r>
            <a:r>
              <a:rPr lang="en-US">
                <a:solidFill>
                  <a:srgbClr val="0000FF"/>
                </a:solidFill>
                <a:sym typeface="Symbol" pitchFamily="18" charset="2"/>
              </a:rPr>
              <a:t></a:t>
            </a:r>
            <a:r>
              <a:rPr lang="en-US">
                <a:solidFill>
                  <a:srgbClr val="0000FF"/>
                </a:solidFill>
                <a:latin typeface="Times" pitchFamily="18" charset="0"/>
              </a:rPr>
              <a:t> ,</a:t>
            </a:r>
            <a:r>
              <a:rPr lang="en-US" i="1">
                <a:solidFill>
                  <a:srgbClr val="0000FF"/>
                </a:solidFill>
                <a:latin typeface="Times" pitchFamily="18" charset="0"/>
              </a:rPr>
              <a:t>v</a:t>
            </a:r>
            <a:r>
              <a:rPr lang="en-US" baseline="-25000">
                <a:solidFill>
                  <a:srgbClr val="0000FF"/>
                </a:solidFill>
                <a:latin typeface="Times" pitchFamily="18" charset="0"/>
              </a:rPr>
              <a:t>1</a:t>
            </a:r>
            <a:r>
              <a:rPr lang="en-US">
                <a:solidFill>
                  <a:srgbClr val="0000FF"/>
                </a:solidFill>
                <a:latin typeface="Times" pitchFamily="18" charset="0"/>
              </a:rPr>
              <a:t>)</a:t>
            </a:r>
          </a:p>
        </p:txBody>
      </p:sp>
      <p:sp>
        <p:nvSpPr>
          <p:cNvPr id="195625" name="Oval 41"/>
          <p:cNvSpPr>
            <a:spLocks noChangeArrowheads="1"/>
          </p:cNvSpPr>
          <p:nvPr/>
        </p:nvSpPr>
        <p:spPr bwMode="auto">
          <a:xfrm>
            <a:off x="8991600" y="1676400"/>
            <a:ext cx="990600" cy="3276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40">
            <a:extLst>
              <a:ext uri="{FF2B5EF4-FFF2-40B4-BE49-F238E27FC236}">
                <a16:creationId xmlns:a16="http://schemas.microsoft.com/office/drawing/2014/main" id="{2D744C95-8EA0-6047-572B-96433970EED7}"/>
              </a:ext>
            </a:extLst>
          </p:cNvPr>
          <p:cNvSpPr>
            <a:spLocks noChangeArrowheads="1"/>
          </p:cNvSpPr>
          <p:nvPr/>
        </p:nvSpPr>
        <p:spPr bwMode="auto">
          <a:xfrm>
            <a:off x="330767" y="6344914"/>
            <a:ext cx="81074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dirty="0">
                <a:latin typeface="Times" pitchFamily="18" charset="0"/>
              </a:rPr>
              <a:t>See Robbert van </a:t>
            </a:r>
            <a:r>
              <a:rPr lang="en-US" sz="2000" dirty="0" err="1">
                <a:latin typeface="Times" pitchFamily="18" charset="0"/>
              </a:rPr>
              <a:t>Renesse’s</a:t>
            </a:r>
            <a:r>
              <a:rPr lang="en-US" sz="2000" dirty="0">
                <a:latin typeface="Times" pitchFamily="18" charset="0"/>
              </a:rPr>
              <a:t> paper to understand the notation</a:t>
            </a:r>
          </a:p>
        </p:txBody>
      </p:sp>
      <p:sp>
        <p:nvSpPr>
          <p:cNvPr id="5" name="TextBox 4">
            <a:extLst>
              <a:ext uri="{FF2B5EF4-FFF2-40B4-BE49-F238E27FC236}">
                <a16:creationId xmlns:a16="http://schemas.microsoft.com/office/drawing/2014/main" id="{127066EA-C430-F7E0-A852-36BB6D51E772}"/>
              </a:ext>
            </a:extLst>
          </p:cNvPr>
          <p:cNvSpPr txBox="1"/>
          <p:nvPr/>
        </p:nvSpPr>
        <p:spPr>
          <a:xfrm>
            <a:off x="533062" y="2558535"/>
            <a:ext cx="6097508" cy="923330"/>
          </a:xfrm>
          <a:prstGeom prst="rect">
            <a:avLst/>
          </a:prstGeom>
          <a:noFill/>
        </p:spPr>
        <p:txBody>
          <a:bodyPr wrap="square">
            <a:spAutoFit/>
          </a:bodyPr>
          <a:lstStyle/>
          <a:p>
            <a:r>
              <a:rPr lang="en-US" sz="1800" dirty="0">
                <a:latin typeface="Times" pitchFamily="18" charset="0"/>
              </a:rPr>
              <a:t>Process 1 is the leader.</a:t>
            </a:r>
            <a:br>
              <a:rPr lang="en-US" sz="1800" dirty="0">
                <a:latin typeface="Times" pitchFamily="18" charset="0"/>
              </a:rPr>
            </a:br>
            <a:br>
              <a:rPr lang="en-US" sz="1800" dirty="0">
                <a:latin typeface="Times" pitchFamily="18" charset="0"/>
              </a:rPr>
            </a:br>
            <a:endParaRPr lang="en-US" dirty="0"/>
          </a:p>
        </p:txBody>
      </p:sp>
    </p:spTree>
    <p:extLst>
      <p:ext uri="{BB962C8B-B14F-4D97-AF65-F5344CB8AC3E}">
        <p14:creationId xmlns:p14="http://schemas.microsoft.com/office/powerpoint/2010/main" val="2343454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56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6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5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6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6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56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56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6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6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56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56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56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558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55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55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55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55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55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55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55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562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55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5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55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55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55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56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56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56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56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56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560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56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56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animBg="1"/>
      <p:bldP spid="195588" grpId="0" animBg="1"/>
      <p:bldP spid="195589" grpId="0" animBg="1"/>
      <p:bldP spid="195590" grpId="0" animBg="1"/>
      <p:bldP spid="195591" grpId="0" animBg="1"/>
      <p:bldP spid="195592" grpId="0" animBg="1"/>
      <p:bldP spid="195593" grpId="0" animBg="1"/>
      <p:bldP spid="195594" grpId="0"/>
      <p:bldP spid="195595" grpId="0"/>
      <p:bldP spid="195596" grpId="0" animBg="1"/>
      <p:bldP spid="195597" grpId="0" animBg="1"/>
      <p:bldP spid="195598" grpId="0" animBg="1"/>
      <p:bldP spid="195599" grpId="0" animBg="1"/>
      <p:bldP spid="195600" grpId="0" animBg="1"/>
      <p:bldP spid="195601" grpId="0" animBg="1"/>
      <p:bldP spid="195602" grpId="0" animBg="1"/>
      <p:bldP spid="195603" grpId="0" animBg="1"/>
      <p:bldP spid="195604" grpId="0"/>
      <p:bldP spid="195605" grpId="0" animBg="1"/>
      <p:bldP spid="195609" grpId="0" animBg="1"/>
      <p:bldP spid="195610" grpId="0" animBg="1"/>
      <p:bldP spid="195611" grpId="0" animBg="1"/>
      <p:bldP spid="195612" grpId="0" animBg="1"/>
      <p:bldP spid="195613" grpId="0" animBg="1"/>
      <p:bldP spid="195614" grpId="0" animBg="1"/>
      <p:bldP spid="195615" grpId="0" animBg="1"/>
      <p:bldP spid="195616" grpId="0"/>
      <p:bldP spid="195617" grpId="0"/>
      <p:bldP spid="195618" grpId="0" animBg="1"/>
      <p:bldP spid="195619" grpId="0" animBg="1"/>
      <p:bldP spid="195620" grpId="0" animBg="1"/>
      <p:bldP spid="195622" grpId="0" animBg="1"/>
      <p:bldP spid="195623" grpId="0"/>
      <p:bldP spid="195625"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1659-F3D2-456E-A15B-B22417AEDA1C}"/>
              </a:ext>
            </a:extLst>
          </p:cNvPr>
          <p:cNvSpPr>
            <a:spLocks noGrp="1"/>
          </p:cNvSpPr>
          <p:nvPr>
            <p:ph type="title"/>
          </p:nvPr>
        </p:nvSpPr>
        <p:spPr/>
        <p:txBody>
          <a:bodyPr/>
          <a:lstStyle/>
          <a:p>
            <a:r>
              <a:rPr lang="en-US" dirty="0"/>
              <a:t>Criticisms of </a:t>
            </a:r>
            <a:r>
              <a:rPr lang="en-US" dirty="0" err="1"/>
              <a:t>Paxos</a:t>
            </a:r>
            <a:endParaRPr lang="en-US" dirty="0"/>
          </a:p>
        </p:txBody>
      </p:sp>
      <p:sp>
        <p:nvSpPr>
          <p:cNvPr id="3" name="Content Placeholder 2">
            <a:extLst>
              <a:ext uri="{FF2B5EF4-FFF2-40B4-BE49-F238E27FC236}">
                <a16:creationId xmlns:a16="http://schemas.microsoft.com/office/drawing/2014/main" id="{D1D4C4FC-034B-42DC-97A0-38CB8079D42D}"/>
              </a:ext>
            </a:extLst>
          </p:cNvPr>
          <p:cNvSpPr>
            <a:spLocks noGrp="1"/>
          </p:cNvSpPr>
          <p:nvPr>
            <p:ph idx="1"/>
          </p:nvPr>
        </p:nvSpPr>
        <p:spPr/>
        <p:txBody>
          <a:bodyPr>
            <a:normAutofit/>
          </a:bodyPr>
          <a:lstStyle/>
          <a:p>
            <a:pPr>
              <a:buFont typeface="Wingdings" panose="05000000000000000000" pitchFamily="2" charset="2"/>
              <a:buChar char="Ø"/>
            </a:pPr>
            <a:r>
              <a:rPr lang="en-US" dirty="0"/>
              <a:t>  The original paper was very hard for people to understand.</a:t>
            </a:r>
          </a:p>
          <a:p>
            <a:pPr>
              <a:buFont typeface="Wingdings" panose="05000000000000000000" pitchFamily="2" charset="2"/>
              <a:buChar char="Ø"/>
            </a:pPr>
            <a:endParaRPr lang="en-US" dirty="0"/>
          </a:p>
          <a:p>
            <a:pPr>
              <a:buFont typeface="Wingdings" panose="05000000000000000000" pitchFamily="2" charset="2"/>
              <a:buChar char="Ø"/>
            </a:pPr>
            <a:r>
              <a:rPr lang="en-US" dirty="0"/>
              <a:t>  The protocol is very slow in the original form.  Later work improved it,</a:t>
            </a:r>
            <a:br>
              <a:rPr lang="en-US" dirty="0"/>
            </a:br>
            <a:r>
              <a:rPr lang="en-US" dirty="0"/>
              <a:t>    but until 2019 we didn’t have an “optimal” solution.</a:t>
            </a:r>
          </a:p>
          <a:p>
            <a:pPr>
              <a:buFont typeface="Wingdings" panose="05000000000000000000" pitchFamily="2" charset="2"/>
              <a:buChar char="Ø"/>
            </a:pPr>
            <a:endParaRPr lang="en-US" dirty="0"/>
          </a:p>
          <a:p>
            <a:pPr>
              <a:buFont typeface="Wingdings" panose="05000000000000000000" pitchFamily="2" charset="2"/>
              <a:buChar char="Ø"/>
            </a:pPr>
            <a:r>
              <a:rPr lang="en-US" dirty="0"/>
              <a:t>  The classic </a:t>
            </a:r>
            <a:r>
              <a:rPr lang="en-US" dirty="0" err="1"/>
              <a:t>Paxos</a:t>
            </a:r>
            <a:r>
              <a:rPr lang="en-US" dirty="0"/>
              <a:t> protocol wasn’t even invented by Lamport!  The same</a:t>
            </a:r>
            <a:br>
              <a:rPr lang="en-US" dirty="0"/>
            </a:br>
            <a:r>
              <a:rPr lang="en-US" dirty="0"/>
              <a:t>    idea can be found in several papers from the 1985-1990 period.  But</a:t>
            </a:r>
            <a:br>
              <a:rPr lang="en-US" dirty="0"/>
            </a:br>
            <a:r>
              <a:rPr lang="en-US" dirty="0"/>
              <a:t>    </a:t>
            </a:r>
            <a:r>
              <a:rPr lang="en-US" dirty="0" err="1"/>
              <a:t>Lamport’s</a:t>
            </a:r>
            <a:r>
              <a:rPr lang="en-US" dirty="0"/>
              <a:t> proof techniques were very original, and important.</a:t>
            </a:r>
          </a:p>
        </p:txBody>
      </p:sp>
      <p:sp>
        <p:nvSpPr>
          <p:cNvPr id="4" name="Footer Placeholder 3">
            <a:extLst>
              <a:ext uri="{FF2B5EF4-FFF2-40B4-BE49-F238E27FC236}">
                <a16:creationId xmlns:a16="http://schemas.microsoft.com/office/drawing/2014/main" id="{324AC3DC-7E5E-4846-B795-B73EA866343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D7D16D5-C06C-472D-8093-391B8620A78D}"/>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225429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oogle.com/images?q=tbn:ANd9GcTKrz7REk4z7LIxKqhgD3JQXuR7o2kOn3oprRAiM3IpmHccbH4R8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668" y="4248407"/>
            <a:ext cx="1524000" cy="20609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a:bodyPr>
          <a:lstStyle/>
          <a:p>
            <a:fld id="{FD678C6B-4F36-4CEB-98C2-B69CA8670423}" type="slidenum">
              <a:rPr lang="he-IL"/>
              <a:pPr/>
              <a:t>26</a:t>
            </a:fld>
            <a:endParaRPr lang="en-US"/>
          </a:p>
        </p:txBody>
      </p:sp>
      <p:sp>
        <p:nvSpPr>
          <p:cNvPr id="181250" name="Rectangle 2"/>
          <p:cNvSpPr>
            <a:spLocks noGrp="1" noChangeArrowheads="1"/>
          </p:cNvSpPr>
          <p:nvPr>
            <p:ph type="title"/>
          </p:nvPr>
        </p:nvSpPr>
        <p:spPr/>
        <p:txBody>
          <a:bodyPr/>
          <a:lstStyle/>
          <a:p>
            <a:r>
              <a:rPr lang="en-US"/>
              <a:t>Leslie Lamport’s Reflections</a:t>
            </a:r>
          </a:p>
        </p:txBody>
      </p:sp>
      <p:sp>
        <p:nvSpPr>
          <p:cNvPr id="181251" name="Rectangle 3"/>
          <p:cNvSpPr>
            <a:spLocks noGrp="1" noChangeArrowheads="1"/>
          </p:cNvSpPr>
          <p:nvPr>
            <p:ph type="body" idx="1"/>
          </p:nvPr>
        </p:nvSpPr>
        <p:spPr/>
        <p:txBody>
          <a:bodyPr>
            <a:normAutofit/>
          </a:bodyPr>
          <a:lstStyle/>
          <a:p>
            <a:pPr>
              <a:lnSpc>
                <a:spcPct val="90000"/>
              </a:lnSpc>
            </a:pPr>
            <a:r>
              <a:rPr lang="en-US" sz="2200" dirty="0"/>
              <a:t>“Inspired by my success at popularizing the consensus problem by describing it with Byzantine generals, I decided to cast the algorithm in terms of a parliament on an ancient Greek island.  </a:t>
            </a:r>
          </a:p>
          <a:p>
            <a:pPr>
              <a:lnSpc>
                <a:spcPct val="90000"/>
              </a:lnSpc>
            </a:pPr>
            <a:endParaRPr lang="en-US" sz="2200" dirty="0"/>
          </a:p>
          <a:p>
            <a:pPr>
              <a:lnSpc>
                <a:spcPct val="90000"/>
              </a:lnSpc>
            </a:pPr>
            <a:r>
              <a:rPr lang="en-US" sz="2200" dirty="0"/>
              <a:t>“To carry the image further, I gave a few lectures in the persona of an Indiana-Jones-style archaeologist.</a:t>
            </a:r>
          </a:p>
          <a:p>
            <a:pPr>
              <a:lnSpc>
                <a:spcPct val="90000"/>
              </a:lnSpc>
            </a:pPr>
            <a:endParaRPr lang="en-US" sz="2200" dirty="0"/>
          </a:p>
          <a:p>
            <a:pPr>
              <a:lnSpc>
                <a:spcPct val="90000"/>
              </a:lnSpc>
            </a:pPr>
            <a:r>
              <a:rPr lang="en-US" sz="2200" dirty="0"/>
              <a:t>“My attempt at inserting some humor into the </a:t>
            </a:r>
            <a:br>
              <a:rPr lang="en-US" sz="2200" dirty="0"/>
            </a:br>
            <a:r>
              <a:rPr lang="en-US" sz="2200" dirty="0"/>
              <a:t>subject was a dismal failure. </a:t>
            </a:r>
          </a:p>
        </p:txBody>
      </p:sp>
      <p:pic>
        <p:nvPicPr>
          <p:cNvPr id="1028" name="Picture 4" descr="http://ts3.mm.bing.net/images/thumbnail.aspx?q=1622056244734&amp;id=7a8d14b8fa5be7cbcc182fe4c81b15ee&amp;url=http%3a%2f%2fandrej.com%2fmathematicians%2flarge%2fLamport_Lesl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9728" y="92656"/>
            <a:ext cx="1524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273377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1C385E-9AF9-4CFD-A352-366436C0A3C3}"/>
              </a:ext>
            </a:extLst>
          </p:cNvPr>
          <p:cNvSpPr>
            <a:spLocks noGrp="1"/>
          </p:cNvSpPr>
          <p:nvPr>
            <p:ph type="title"/>
          </p:nvPr>
        </p:nvSpPr>
        <p:spPr>
          <a:xfrm>
            <a:off x="0" y="4960137"/>
            <a:ext cx="8229600" cy="1463040"/>
          </a:xfrm>
        </p:spPr>
        <p:txBody>
          <a:bodyPr/>
          <a:lstStyle/>
          <a:p>
            <a:r>
              <a:rPr lang="en-US" b="1" dirty="0">
                <a:solidFill>
                  <a:srgbClr val="C00000"/>
                </a:solidFill>
              </a:rPr>
              <a:t>Derecho System</a:t>
            </a:r>
          </a:p>
        </p:txBody>
      </p:sp>
      <p:sp>
        <p:nvSpPr>
          <p:cNvPr id="4" name="Footer Placeholder 3">
            <a:extLst>
              <a:ext uri="{FF2B5EF4-FFF2-40B4-BE49-F238E27FC236}">
                <a16:creationId xmlns:a16="http://schemas.microsoft.com/office/drawing/2014/main" id="{9A9CCA64-5B0F-4028-BF16-03DF298BFDB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7545E7C-4BAF-4C9F-BB54-ECD1EF58A7FF}"/>
              </a:ext>
            </a:extLst>
          </p:cNvPr>
          <p:cNvSpPr>
            <a:spLocks noGrp="1"/>
          </p:cNvSpPr>
          <p:nvPr>
            <p:ph type="sldNum" sz="quarter" idx="12"/>
          </p:nvPr>
        </p:nvSpPr>
        <p:spPr/>
        <p:txBody>
          <a:bodyPr/>
          <a:lstStyle/>
          <a:p>
            <a:fld id="{26165642-2DC6-4995-8FB3-76453B93C11F}" type="slidenum">
              <a:rPr lang="en-US" smtClean="0"/>
              <a:pPr/>
              <a:t>27</a:t>
            </a:fld>
            <a:endParaRPr lang="en-US"/>
          </a:p>
        </p:txBody>
      </p:sp>
      <p:pic>
        <p:nvPicPr>
          <p:cNvPr id="3" name="Picture 2">
            <a:extLst>
              <a:ext uri="{FF2B5EF4-FFF2-40B4-BE49-F238E27FC236}">
                <a16:creationId xmlns:a16="http://schemas.microsoft.com/office/drawing/2014/main" id="{4301A83A-2487-5DD8-BA0A-EE5C066D5F0F}"/>
              </a:ext>
            </a:extLst>
          </p:cNvPr>
          <p:cNvPicPr>
            <a:picLocks noChangeAspect="1"/>
          </p:cNvPicPr>
          <p:nvPr/>
        </p:nvPicPr>
        <p:blipFill>
          <a:blip r:embed="rId2"/>
          <a:stretch>
            <a:fillRect/>
          </a:stretch>
        </p:blipFill>
        <p:spPr>
          <a:xfrm>
            <a:off x="9356653" y="4883719"/>
            <a:ext cx="2579798" cy="1463040"/>
          </a:xfrm>
          <a:prstGeom prst="rect">
            <a:avLst/>
          </a:prstGeom>
        </p:spPr>
      </p:pic>
    </p:spTree>
    <p:extLst>
      <p:ext uri="{BB962C8B-B14F-4D97-AF65-F5344CB8AC3E}">
        <p14:creationId xmlns:p14="http://schemas.microsoft.com/office/powerpoint/2010/main" val="159143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CF60FB-11CC-5232-B0B3-3C761B3EB86B}"/>
              </a:ext>
            </a:extLst>
          </p:cNvPr>
          <p:cNvSpPr>
            <a:spLocks noGrp="1"/>
          </p:cNvSpPr>
          <p:nvPr>
            <p:ph type="title"/>
          </p:nvPr>
        </p:nvSpPr>
        <p:spPr/>
        <p:txBody>
          <a:bodyPr/>
          <a:lstStyle/>
          <a:p>
            <a:r>
              <a:rPr lang="en-US" dirty="0"/>
              <a:t>Goals for Derecho</a:t>
            </a:r>
          </a:p>
        </p:txBody>
      </p:sp>
      <p:sp>
        <p:nvSpPr>
          <p:cNvPr id="7" name="Content Placeholder 6">
            <a:extLst>
              <a:ext uri="{FF2B5EF4-FFF2-40B4-BE49-F238E27FC236}">
                <a16:creationId xmlns:a16="http://schemas.microsoft.com/office/drawing/2014/main" id="{94F754F8-D6C3-71CC-595C-B0A9DD3B9882}"/>
              </a:ext>
            </a:extLst>
          </p:cNvPr>
          <p:cNvSpPr>
            <a:spLocks noGrp="1"/>
          </p:cNvSpPr>
          <p:nvPr>
            <p:ph idx="1"/>
          </p:nvPr>
        </p:nvSpPr>
        <p:spPr>
          <a:xfrm>
            <a:off x="1024128" y="2286000"/>
            <a:ext cx="11040354" cy="4023360"/>
          </a:xfrm>
        </p:spPr>
        <p:txBody>
          <a:bodyPr>
            <a:normAutofit/>
          </a:bodyPr>
          <a:lstStyle/>
          <a:p>
            <a:r>
              <a:rPr lang="en-US" dirty="0"/>
              <a:t>Project started in 2014.  We wanted to build a fully useable virtually synchronous atomic multicast and </a:t>
            </a:r>
            <a:r>
              <a:rPr lang="en-US" dirty="0" err="1"/>
              <a:t>Paxos</a:t>
            </a:r>
            <a:r>
              <a:rPr lang="en-US" dirty="0"/>
              <a:t> durable logging feature for Linux.</a:t>
            </a:r>
          </a:p>
          <a:p>
            <a:pPr>
              <a:buFont typeface="Wingdings" panose="05000000000000000000" pitchFamily="2" charset="2"/>
              <a:buChar char="Ø"/>
            </a:pPr>
            <a:r>
              <a:rPr lang="en-US" dirty="0"/>
              <a:t>  Embed it into a simple, practical, programming model that scales well.</a:t>
            </a:r>
          </a:p>
          <a:p>
            <a:pPr>
              <a:buFont typeface="Wingdings" panose="05000000000000000000" pitchFamily="2" charset="2"/>
              <a:buChar char="Ø"/>
            </a:pPr>
            <a:r>
              <a:rPr lang="en-US" dirty="0"/>
              <a:t>  Achieve the highest possible performance using C++ 17 and modern </a:t>
            </a:r>
            <a:br>
              <a:rPr lang="en-US" dirty="0"/>
            </a:br>
            <a:r>
              <a:rPr lang="en-US" dirty="0"/>
              <a:t>    hardware of the kind founded in data centers.</a:t>
            </a:r>
          </a:p>
          <a:p>
            <a:pPr>
              <a:buFont typeface="Wingdings" panose="05000000000000000000" pitchFamily="2" charset="2"/>
              <a:buChar char="Ø"/>
            </a:pPr>
            <a:r>
              <a:rPr lang="en-US" dirty="0"/>
              <a:t>  Use the formal techniques to prove it correct and verify (check) the proof</a:t>
            </a:r>
          </a:p>
        </p:txBody>
      </p:sp>
      <p:sp>
        <p:nvSpPr>
          <p:cNvPr id="4" name="Footer Placeholder 3">
            <a:extLst>
              <a:ext uri="{FF2B5EF4-FFF2-40B4-BE49-F238E27FC236}">
                <a16:creationId xmlns:a16="http://schemas.microsoft.com/office/drawing/2014/main" id="{33C39376-AAC0-7757-C2C5-7387DE16F39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CCC4AA3-D702-832E-ACE1-FBEC8EA387E8}"/>
              </a:ext>
            </a:extLst>
          </p:cNvPr>
          <p:cNvSpPr>
            <a:spLocks noGrp="1"/>
          </p:cNvSpPr>
          <p:nvPr>
            <p:ph type="sldNum" sz="quarter" idx="12"/>
          </p:nvPr>
        </p:nvSpPr>
        <p:spPr/>
        <p:txBody>
          <a:bodyPr/>
          <a:lstStyle/>
          <a:p>
            <a:fld id="{3C974458-8A97-4835-BF79-1FB6D7856C21}" type="slidenum">
              <a:rPr lang="en-US" smtClean="0"/>
              <a:t>28</a:t>
            </a:fld>
            <a:endParaRPr lang="en-US"/>
          </a:p>
        </p:txBody>
      </p:sp>
      <p:pic>
        <p:nvPicPr>
          <p:cNvPr id="9" name="Picture 8">
            <a:extLst>
              <a:ext uri="{FF2B5EF4-FFF2-40B4-BE49-F238E27FC236}">
                <a16:creationId xmlns:a16="http://schemas.microsoft.com/office/drawing/2014/main" id="{45796063-8904-C02C-AA50-E9D93247843D}"/>
              </a:ext>
            </a:extLst>
          </p:cNvPr>
          <p:cNvPicPr>
            <a:picLocks noChangeAspect="1"/>
          </p:cNvPicPr>
          <p:nvPr/>
        </p:nvPicPr>
        <p:blipFill>
          <a:blip r:embed="rId2"/>
          <a:stretch>
            <a:fillRect/>
          </a:stretch>
        </p:blipFill>
        <p:spPr>
          <a:xfrm>
            <a:off x="9447188" y="325636"/>
            <a:ext cx="2054874" cy="1165348"/>
          </a:xfrm>
          <a:prstGeom prst="rect">
            <a:avLst/>
          </a:prstGeom>
        </p:spPr>
      </p:pic>
    </p:spTree>
    <p:extLst>
      <p:ext uri="{BB962C8B-B14F-4D97-AF65-F5344CB8AC3E}">
        <p14:creationId xmlns:p14="http://schemas.microsoft.com/office/powerpoint/2010/main" val="29716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36D4-FB7C-E536-3DD3-7D92E6349AC1}"/>
              </a:ext>
            </a:extLst>
          </p:cNvPr>
          <p:cNvSpPr>
            <a:spLocks noGrp="1"/>
          </p:cNvSpPr>
          <p:nvPr>
            <p:ph type="title"/>
          </p:nvPr>
        </p:nvSpPr>
        <p:spPr/>
        <p:txBody>
          <a:bodyPr/>
          <a:lstStyle/>
          <a:p>
            <a:r>
              <a:rPr lang="en-US" dirty="0"/>
              <a:t>What had changed in 2014?</a:t>
            </a:r>
          </a:p>
        </p:txBody>
      </p:sp>
      <p:sp>
        <p:nvSpPr>
          <p:cNvPr id="3" name="Content Placeholder 2">
            <a:extLst>
              <a:ext uri="{FF2B5EF4-FFF2-40B4-BE49-F238E27FC236}">
                <a16:creationId xmlns:a16="http://schemas.microsoft.com/office/drawing/2014/main" id="{B5E367B2-6AD9-C943-12D1-267740561935}"/>
              </a:ext>
            </a:extLst>
          </p:cNvPr>
          <p:cNvSpPr>
            <a:spLocks noGrp="1"/>
          </p:cNvSpPr>
          <p:nvPr>
            <p:ph idx="1"/>
          </p:nvPr>
        </p:nvSpPr>
        <p:spPr/>
        <p:txBody>
          <a:bodyPr>
            <a:normAutofit/>
          </a:bodyPr>
          <a:lstStyle/>
          <a:p>
            <a:r>
              <a:rPr lang="en-US" dirty="0"/>
              <a:t>The first cloud-style data centers were huge, but used identically the same hardware and software we had seen in small clusters</a:t>
            </a:r>
          </a:p>
          <a:p>
            <a:endParaRPr lang="en-US" dirty="0"/>
          </a:p>
          <a:p>
            <a:r>
              <a:rPr lang="en-US" dirty="0"/>
              <a:t>But by 2014 all the components had evolved.  For example, there was a new way to “offload” TCP into optical ethernet hardware, called RDMA. </a:t>
            </a:r>
          </a:p>
          <a:p>
            <a:endParaRPr lang="en-US" dirty="0"/>
          </a:p>
          <a:p>
            <a:r>
              <a:rPr lang="en-US" dirty="0"/>
              <a:t>RDMA 100x faster than standard TCP, but when people took a </a:t>
            </a:r>
            <a:r>
              <a:rPr lang="en-US" dirty="0" err="1"/>
              <a:t>Paxos</a:t>
            </a:r>
            <a:r>
              <a:rPr lang="en-US" dirty="0"/>
              <a:t> library (</a:t>
            </a:r>
            <a:r>
              <a:rPr lang="en-US" dirty="0" err="1"/>
              <a:t>LibPaxos</a:t>
            </a:r>
            <a:r>
              <a:rPr lang="en-US" dirty="0"/>
              <a:t>) and ported it to RDMA, they saw little speedup.</a:t>
            </a:r>
          </a:p>
        </p:txBody>
      </p:sp>
      <p:sp>
        <p:nvSpPr>
          <p:cNvPr id="4" name="Footer Placeholder 3">
            <a:extLst>
              <a:ext uri="{FF2B5EF4-FFF2-40B4-BE49-F238E27FC236}">
                <a16:creationId xmlns:a16="http://schemas.microsoft.com/office/drawing/2014/main" id="{8952D086-DA97-8F5B-1D6C-983A72DA864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32F77AA-259E-2A3C-94B5-3B156826892D}"/>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45730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B74C-2D44-49D2-A6CA-ACC605BEFB67}"/>
              </a:ext>
            </a:extLst>
          </p:cNvPr>
          <p:cNvSpPr>
            <a:spLocks noGrp="1"/>
          </p:cNvSpPr>
          <p:nvPr>
            <p:ph type="title"/>
          </p:nvPr>
        </p:nvSpPr>
        <p:spPr/>
        <p:txBody>
          <a:bodyPr/>
          <a:lstStyle/>
          <a:p>
            <a:r>
              <a:rPr lang="en-US" dirty="0"/>
              <a:t>Recap: State Machine Replication</a:t>
            </a:r>
          </a:p>
        </p:txBody>
      </p:sp>
      <p:sp>
        <p:nvSpPr>
          <p:cNvPr id="3" name="Content Placeholder 2">
            <a:extLst>
              <a:ext uri="{FF2B5EF4-FFF2-40B4-BE49-F238E27FC236}">
                <a16:creationId xmlns:a16="http://schemas.microsoft.com/office/drawing/2014/main" id="{827DB966-6B55-4C61-9DB4-78621D60C0F9}"/>
              </a:ext>
            </a:extLst>
          </p:cNvPr>
          <p:cNvSpPr>
            <a:spLocks noGrp="1"/>
          </p:cNvSpPr>
          <p:nvPr>
            <p:ph idx="1"/>
          </p:nvPr>
        </p:nvSpPr>
        <p:spPr/>
        <p:txBody>
          <a:bodyPr/>
          <a:lstStyle/>
          <a:p>
            <a:r>
              <a:rPr lang="en-US" dirty="0"/>
              <a:t>This is a model in which we have deterministic programs</a:t>
            </a:r>
          </a:p>
          <a:p>
            <a:endParaRPr lang="en-US" dirty="0"/>
          </a:p>
          <a:p>
            <a:r>
              <a:rPr lang="en-US" dirty="0"/>
              <a:t>They see one update at a time and apply the updates in the same order.  There is a communications version of this (atomic multicast) and a log-append version (persistent replicated logging).</a:t>
            </a:r>
          </a:p>
          <a:p>
            <a:endParaRPr lang="en-US" dirty="0"/>
          </a:p>
          <a:p>
            <a:r>
              <a:rPr lang="en-US" dirty="0"/>
              <a:t>If our replicas start up in sync, they stay in sync.</a:t>
            </a:r>
          </a:p>
        </p:txBody>
      </p:sp>
      <p:sp>
        <p:nvSpPr>
          <p:cNvPr id="4" name="Footer Placeholder 3">
            <a:extLst>
              <a:ext uri="{FF2B5EF4-FFF2-40B4-BE49-F238E27FC236}">
                <a16:creationId xmlns:a16="http://schemas.microsoft.com/office/drawing/2014/main" id="{646FFE3D-6910-45D6-92B1-1CF5D4EBBD6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31CB480-4D1B-489D-B59B-0C60236734A1}"/>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27757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FFE-CA2E-4A50-BE60-4BF8C7A96EB3}"/>
              </a:ext>
            </a:extLst>
          </p:cNvPr>
          <p:cNvSpPr>
            <a:spLocks noGrp="1"/>
          </p:cNvSpPr>
          <p:nvPr>
            <p:ph type="title"/>
          </p:nvPr>
        </p:nvSpPr>
        <p:spPr>
          <a:xfrm>
            <a:off x="966027" y="268432"/>
            <a:ext cx="10786871" cy="1499616"/>
          </a:xfrm>
        </p:spPr>
        <p:txBody>
          <a:bodyPr/>
          <a:lstStyle/>
          <a:p>
            <a:r>
              <a:rPr lang="en-US" dirty="0"/>
              <a:t>Derecho target: fancy </a:t>
            </a:r>
            <a:r>
              <a:rPr lang="en-US" dirty="0">
                <a:sym typeface="Symbol" panose="05050102010706020507" pitchFamily="18" charset="2"/>
              </a:rPr>
              <a:t>-services</a:t>
            </a:r>
            <a:endParaRPr lang="en-US" dirty="0"/>
          </a:p>
        </p:txBody>
      </p:sp>
      <p:sp>
        <p:nvSpPr>
          <p:cNvPr id="55" name="Content Placeholder 54">
            <a:extLst>
              <a:ext uri="{FF2B5EF4-FFF2-40B4-BE49-F238E27FC236}">
                <a16:creationId xmlns:a16="http://schemas.microsoft.com/office/drawing/2014/main" id="{9257DC09-EF70-4AD3-BF05-C0897A3B8224}"/>
              </a:ext>
            </a:extLst>
          </p:cNvPr>
          <p:cNvSpPr>
            <a:spLocks noGrp="1"/>
          </p:cNvSpPr>
          <p:nvPr>
            <p:ph idx="1"/>
          </p:nvPr>
        </p:nvSpPr>
        <p:spPr>
          <a:xfrm>
            <a:off x="1023475" y="4766469"/>
            <a:ext cx="10786872" cy="1704235"/>
          </a:xfrm>
        </p:spPr>
        <p:txBody>
          <a:bodyPr>
            <a:noAutofit/>
          </a:bodyPr>
          <a:lstStyle/>
          <a:p>
            <a:r>
              <a:rPr lang="en-US" sz="2800" dirty="0"/>
              <a:t>This example shows a file system constructed as one big </a:t>
            </a:r>
            <a:r>
              <a:rPr lang="en-US" sz="2800" dirty="0">
                <a:sym typeface="Symbol" panose="05050102010706020507" pitchFamily="18" charset="2"/>
              </a:rPr>
              <a:t>-service that internally consists of three “sub-services”.  With Derecho we can use state machine replication to create a version that runs at high speeds yet is self-contained and offers strong consistency.</a:t>
            </a:r>
            <a:endParaRPr lang="en-US" sz="2800" dirty="0"/>
          </a:p>
        </p:txBody>
      </p:sp>
      <p:sp>
        <p:nvSpPr>
          <p:cNvPr id="4" name="Footer Placeholder 3">
            <a:extLst>
              <a:ext uri="{FF2B5EF4-FFF2-40B4-BE49-F238E27FC236}">
                <a16:creationId xmlns:a16="http://schemas.microsoft.com/office/drawing/2014/main" id="{4D6D3287-DBE1-4B84-A319-BABAB503959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8B690A0-BE48-40F2-BF69-3CE5B83822F1}"/>
              </a:ext>
            </a:extLst>
          </p:cNvPr>
          <p:cNvSpPr>
            <a:spLocks noGrp="1"/>
          </p:cNvSpPr>
          <p:nvPr>
            <p:ph type="sldNum" sz="quarter" idx="12"/>
          </p:nvPr>
        </p:nvSpPr>
        <p:spPr/>
        <p:txBody>
          <a:bodyPr/>
          <a:lstStyle/>
          <a:p>
            <a:fld id="{26165642-2DC6-4995-8FB3-76453B93C11F}" type="slidenum">
              <a:rPr lang="en-US" smtClean="0"/>
              <a:pPr/>
              <a:t>30</a:t>
            </a:fld>
            <a:endParaRPr lang="en-US"/>
          </a:p>
        </p:txBody>
      </p:sp>
      <p:sp>
        <p:nvSpPr>
          <p:cNvPr id="6" name="Oval 5">
            <a:extLst>
              <a:ext uri="{FF2B5EF4-FFF2-40B4-BE49-F238E27FC236}">
                <a16:creationId xmlns:a16="http://schemas.microsoft.com/office/drawing/2014/main" id="{9D030B80-36C4-4DF2-98BD-6B26990862A4}"/>
              </a:ext>
            </a:extLst>
          </p:cNvPr>
          <p:cNvSpPr/>
          <p:nvPr/>
        </p:nvSpPr>
        <p:spPr>
          <a:xfrm>
            <a:off x="4073463" y="3464167"/>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4C6540E-0EA5-45ED-A83F-3903A6048C96}"/>
              </a:ext>
            </a:extLst>
          </p:cNvPr>
          <p:cNvSpPr/>
          <p:nvPr/>
        </p:nvSpPr>
        <p:spPr>
          <a:xfrm>
            <a:off x="43782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8DDAA4-10CF-4B35-B8FF-53963A583FDA}"/>
              </a:ext>
            </a:extLst>
          </p:cNvPr>
          <p:cNvSpPr/>
          <p:nvPr/>
        </p:nvSpPr>
        <p:spPr>
          <a:xfrm>
            <a:off x="46830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AEBB847-1F38-47FD-937E-4715138798AE}"/>
              </a:ext>
            </a:extLst>
          </p:cNvPr>
          <p:cNvSpPr/>
          <p:nvPr/>
        </p:nvSpPr>
        <p:spPr>
          <a:xfrm>
            <a:off x="5292663" y="3481101"/>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09E29B-A539-4F41-9FD4-6B6EAC0A9E34}"/>
              </a:ext>
            </a:extLst>
          </p:cNvPr>
          <p:cNvSpPr/>
          <p:nvPr/>
        </p:nvSpPr>
        <p:spPr>
          <a:xfrm>
            <a:off x="3844863" y="3311767"/>
            <a:ext cx="2895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18A2880-3170-4696-935C-37437161274C}"/>
              </a:ext>
            </a:extLst>
          </p:cNvPr>
          <p:cNvSpPr/>
          <p:nvPr/>
        </p:nvSpPr>
        <p:spPr>
          <a:xfrm>
            <a:off x="2930464" y="2244967"/>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95343F-258F-4EE4-B268-35820C520020}"/>
              </a:ext>
            </a:extLst>
          </p:cNvPr>
          <p:cNvSpPr/>
          <p:nvPr/>
        </p:nvSpPr>
        <p:spPr>
          <a:xfrm>
            <a:off x="3082865" y="24143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DF4BB44-62D2-4B2D-878F-9655CA695D2E}"/>
              </a:ext>
            </a:extLst>
          </p:cNvPr>
          <p:cNvSpPr/>
          <p:nvPr/>
        </p:nvSpPr>
        <p:spPr>
          <a:xfrm>
            <a:off x="3387664" y="24143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2F2551-CA3F-421C-B6E5-538777075184}"/>
              </a:ext>
            </a:extLst>
          </p:cNvPr>
          <p:cNvSpPr/>
          <p:nvPr/>
        </p:nvSpPr>
        <p:spPr>
          <a:xfrm>
            <a:off x="3692464" y="24143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144382-379E-4FD2-9F66-A2018D45ACE0}"/>
              </a:ext>
            </a:extLst>
          </p:cNvPr>
          <p:cNvSpPr/>
          <p:nvPr/>
        </p:nvSpPr>
        <p:spPr>
          <a:xfrm>
            <a:off x="4149664" y="2261901"/>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35B708-F400-4F08-9BE3-E6403054F114}"/>
              </a:ext>
            </a:extLst>
          </p:cNvPr>
          <p:cNvSpPr/>
          <p:nvPr/>
        </p:nvSpPr>
        <p:spPr>
          <a:xfrm>
            <a:off x="4302065" y="243123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E20C75-C676-4BF8-A08A-0D8317391165}"/>
              </a:ext>
            </a:extLst>
          </p:cNvPr>
          <p:cNvSpPr/>
          <p:nvPr/>
        </p:nvSpPr>
        <p:spPr>
          <a:xfrm>
            <a:off x="4606864" y="243123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3FD6E5-9478-445D-A39A-B887D0B7EBB3}"/>
              </a:ext>
            </a:extLst>
          </p:cNvPr>
          <p:cNvSpPr/>
          <p:nvPr/>
        </p:nvSpPr>
        <p:spPr>
          <a:xfrm>
            <a:off x="4911664" y="243123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D100361-C98A-4B6B-98A8-64A855436A04}"/>
              </a:ext>
            </a:extLst>
          </p:cNvPr>
          <p:cNvSpPr/>
          <p:nvPr/>
        </p:nvSpPr>
        <p:spPr>
          <a:xfrm>
            <a:off x="2701864" y="2016367"/>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84B93C8-FCDB-4A7F-9D23-E180914FF11B}"/>
              </a:ext>
            </a:extLst>
          </p:cNvPr>
          <p:cNvSpPr/>
          <p:nvPr/>
        </p:nvSpPr>
        <p:spPr>
          <a:xfrm>
            <a:off x="5360398" y="2283067"/>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42A251B-3098-4AEC-B0D1-C6887A74B7A2}"/>
              </a:ext>
            </a:extLst>
          </p:cNvPr>
          <p:cNvSpPr/>
          <p:nvPr/>
        </p:nvSpPr>
        <p:spPr>
          <a:xfrm>
            <a:off x="5512799" y="24524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2746089-F024-4D85-8199-7267B37F843B}"/>
              </a:ext>
            </a:extLst>
          </p:cNvPr>
          <p:cNvSpPr/>
          <p:nvPr/>
        </p:nvSpPr>
        <p:spPr>
          <a:xfrm>
            <a:off x="5817598" y="24524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0180AFD-1EAF-4F35-B45A-0F5EBB404AE9}"/>
              </a:ext>
            </a:extLst>
          </p:cNvPr>
          <p:cNvSpPr/>
          <p:nvPr/>
        </p:nvSpPr>
        <p:spPr>
          <a:xfrm>
            <a:off x="6122398" y="24524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EA3DB7-07DA-4664-B581-5FEFFD009300}"/>
              </a:ext>
            </a:extLst>
          </p:cNvPr>
          <p:cNvSpPr/>
          <p:nvPr/>
        </p:nvSpPr>
        <p:spPr>
          <a:xfrm>
            <a:off x="6588063" y="2473568"/>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EC7E6F-A726-46EC-A797-A6BC50002915}"/>
              </a:ext>
            </a:extLst>
          </p:cNvPr>
          <p:cNvSpPr/>
          <p:nvPr/>
        </p:nvSpPr>
        <p:spPr>
          <a:xfrm>
            <a:off x="6740463" y="2473568"/>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5F9B3BB-3040-408D-A0E7-C6ABB5E2CDBC}"/>
              </a:ext>
            </a:extLst>
          </p:cNvPr>
          <p:cNvSpPr/>
          <p:nvPr/>
        </p:nvSpPr>
        <p:spPr>
          <a:xfrm>
            <a:off x="6892863" y="2473568"/>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6CB4CC7-CB06-4B8A-8BFE-BDAE421547C6}"/>
              </a:ext>
            </a:extLst>
          </p:cNvPr>
          <p:cNvSpPr/>
          <p:nvPr/>
        </p:nvSpPr>
        <p:spPr>
          <a:xfrm>
            <a:off x="2168463" y="1559167"/>
            <a:ext cx="75438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4B067ED-5A38-41BB-B54A-A402BAC34355}"/>
              </a:ext>
            </a:extLst>
          </p:cNvPr>
          <p:cNvSpPr/>
          <p:nvPr/>
        </p:nvSpPr>
        <p:spPr>
          <a:xfrm rot="1638657">
            <a:off x="2731706" y="2690030"/>
            <a:ext cx="3126944" cy="7511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B3DF40-6258-45BA-ADE2-9475487DA98F}"/>
              </a:ext>
            </a:extLst>
          </p:cNvPr>
          <p:cNvSpPr/>
          <p:nvPr/>
        </p:nvSpPr>
        <p:spPr>
          <a:xfrm rot="2300382">
            <a:off x="3971179" y="2565185"/>
            <a:ext cx="2306852" cy="8471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C01436-9421-49B9-BD93-E36130611F66}"/>
              </a:ext>
            </a:extLst>
          </p:cNvPr>
          <p:cNvSpPr/>
          <p:nvPr/>
        </p:nvSpPr>
        <p:spPr>
          <a:xfrm>
            <a:off x="4615334" y="1667200"/>
            <a:ext cx="1447799" cy="30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744378-F8CD-42E5-ADDD-D9A3A20E0F2B}"/>
              </a:ext>
            </a:extLst>
          </p:cNvPr>
          <p:cNvSpPr/>
          <p:nvPr/>
        </p:nvSpPr>
        <p:spPr>
          <a:xfrm>
            <a:off x="4894735" y="174383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D9D5B08-1A7D-4D3B-8804-D84EE9167F60}"/>
              </a:ext>
            </a:extLst>
          </p:cNvPr>
          <p:cNvSpPr/>
          <p:nvPr/>
        </p:nvSpPr>
        <p:spPr>
          <a:xfrm>
            <a:off x="5309600" y="174383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5819D59-61B0-4470-928D-B43EC33077AB}"/>
              </a:ext>
            </a:extLst>
          </p:cNvPr>
          <p:cNvSpPr/>
          <p:nvPr/>
        </p:nvSpPr>
        <p:spPr>
          <a:xfrm>
            <a:off x="5699381" y="174383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25AC79-500A-45E2-90E7-C24193BB5E27}"/>
              </a:ext>
            </a:extLst>
          </p:cNvPr>
          <p:cNvSpPr txBox="1"/>
          <p:nvPr/>
        </p:nvSpPr>
        <p:spPr>
          <a:xfrm>
            <a:off x="7840914" y="2666215"/>
            <a:ext cx="2247899" cy="461665"/>
          </a:xfrm>
          <a:prstGeom prst="rect">
            <a:avLst/>
          </a:prstGeom>
          <a:noFill/>
        </p:spPr>
        <p:txBody>
          <a:bodyPr wrap="square" rtlCol="0">
            <a:spAutoFit/>
          </a:bodyPr>
          <a:lstStyle/>
          <a:p>
            <a:pPr algn="ctr"/>
            <a:r>
              <a:rPr lang="en-US" sz="1200" b="1" i="1" dirty="0"/>
              <a:t>Warm-started </a:t>
            </a:r>
            <a:br>
              <a:rPr lang="en-US" sz="1200" b="1" i="1" dirty="0"/>
            </a:br>
            <a:r>
              <a:rPr lang="en-US" sz="1200" b="1" i="1" dirty="0"/>
              <a:t>spare processes </a:t>
            </a:r>
          </a:p>
        </p:txBody>
      </p:sp>
      <p:sp>
        <p:nvSpPr>
          <p:cNvPr id="37" name="Oval 36">
            <a:extLst>
              <a:ext uri="{FF2B5EF4-FFF2-40B4-BE49-F238E27FC236}">
                <a16:creationId xmlns:a16="http://schemas.microsoft.com/office/drawing/2014/main" id="{531F367C-417D-4392-B0F2-10188FD79C89}"/>
              </a:ext>
            </a:extLst>
          </p:cNvPr>
          <p:cNvSpPr/>
          <p:nvPr/>
        </p:nvSpPr>
        <p:spPr>
          <a:xfrm>
            <a:off x="55212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CD38EB-085D-4591-BD70-03B1E7ACAB29}"/>
              </a:ext>
            </a:extLst>
          </p:cNvPr>
          <p:cNvSpPr/>
          <p:nvPr/>
        </p:nvSpPr>
        <p:spPr>
          <a:xfrm>
            <a:off x="58260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ultidocument 38">
            <a:extLst>
              <a:ext uri="{FF2B5EF4-FFF2-40B4-BE49-F238E27FC236}">
                <a16:creationId xmlns:a16="http://schemas.microsoft.com/office/drawing/2014/main" id="{568BEA5E-22EE-4CA4-8C0F-A7A313248D5F}"/>
              </a:ext>
            </a:extLst>
          </p:cNvPr>
          <p:cNvSpPr/>
          <p:nvPr/>
        </p:nvSpPr>
        <p:spPr>
          <a:xfrm>
            <a:off x="3171093" y="257973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ultidocument 39">
            <a:extLst>
              <a:ext uri="{FF2B5EF4-FFF2-40B4-BE49-F238E27FC236}">
                <a16:creationId xmlns:a16="http://schemas.microsoft.com/office/drawing/2014/main" id="{12DD39FB-C97A-4B63-9DE4-56C6F9E99900}"/>
              </a:ext>
            </a:extLst>
          </p:cNvPr>
          <p:cNvSpPr/>
          <p:nvPr/>
        </p:nvSpPr>
        <p:spPr>
          <a:xfrm>
            <a:off x="3478465" y="257012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ultidocument 40">
            <a:extLst>
              <a:ext uri="{FF2B5EF4-FFF2-40B4-BE49-F238E27FC236}">
                <a16:creationId xmlns:a16="http://schemas.microsoft.com/office/drawing/2014/main" id="{B58E0F0A-1E35-4FF3-AA2E-536F27DD64A4}"/>
              </a:ext>
            </a:extLst>
          </p:cNvPr>
          <p:cNvSpPr/>
          <p:nvPr/>
        </p:nvSpPr>
        <p:spPr>
          <a:xfrm>
            <a:off x="3783370" y="257366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ultidocument 41">
            <a:extLst>
              <a:ext uri="{FF2B5EF4-FFF2-40B4-BE49-F238E27FC236}">
                <a16:creationId xmlns:a16="http://schemas.microsoft.com/office/drawing/2014/main" id="{CBDED85E-62C0-4882-9C68-F961DA4A8B8C}"/>
              </a:ext>
            </a:extLst>
          </p:cNvPr>
          <p:cNvSpPr/>
          <p:nvPr/>
        </p:nvSpPr>
        <p:spPr>
          <a:xfrm>
            <a:off x="4424321" y="257233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ultidocument 42">
            <a:extLst>
              <a:ext uri="{FF2B5EF4-FFF2-40B4-BE49-F238E27FC236}">
                <a16:creationId xmlns:a16="http://schemas.microsoft.com/office/drawing/2014/main" id="{98FEBE79-06A2-4888-A4E1-57C92CD9486B}"/>
              </a:ext>
            </a:extLst>
          </p:cNvPr>
          <p:cNvSpPr/>
          <p:nvPr/>
        </p:nvSpPr>
        <p:spPr>
          <a:xfrm>
            <a:off x="4731693" y="256272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ultidocument 43">
            <a:extLst>
              <a:ext uri="{FF2B5EF4-FFF2-40B4-BE49-F238E27FC236}">
                <a16:creationId xmlns:a16="http://schemas.microsoft.com/office/drawing/2014/main" id="{602E518E-1A37-4F0B-B287-05C59483F41D}"/>
              </a:ext>
            </a:extLst>
          </p:cNvPr>
          <p:cNvSpPr/>
          <p:nvPr/>
        </p:nvSpPr>
        <p:spPr>
          <a:xfrm>
            <a:off x="5036598" y="256626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ultidocument 44">
            <a:extLst>
              <a:ext uri="{FF2B5EF4-FFF2-40B4-BE49-F238E27FC236}">
                <a16:creationId xmlns:a16="http://schemas.microsoft.com/office/drawing/2014/main" id="{A3D8CC8E-8367-43BD-ADCD-D521B639FBD4}"/>
              </a:ext>
            </a:extLst>
          </p:cNvPr>
          <p:cNvSpPr/>
          <p:nvPr/>
        </p:nvSpPr>
        <p:spPr>
          <a:xfrm>
            <a:off x="5622819" y="259009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ultidocument 45">
            <a:extLst>
              <a:ext uri="{FF2B5EF4-FFF2-40B4-BE49-F238E27FC236}">
                <a16:creationId xmlns:a16="http://schemas.microsoft.com/office/drawing/2014/main" id="{266C29E3-4EBB-4E3C-B2A0-205864905CE3}"/>
              </a:ext>
            </a:extLst>
          </p:cNvPr>
          <p:cNvSpPr/>
          <p:nvPr/>
        </p:nvSpPr>
        <p:spPr>
          <a:xfrm>
            <a:off x="5930191" y="258048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ultidocument 46">
            <a:extLst>
              <a:ext uri="{FF2B5EF4-FFF2-40B4-BE49-F238E27FC236}">
                <a16:creationId xmlns:a16="http://schemas.microsoft.com/office/drawing/2014/main" id="{C999A702-2F27-421A-AD8C-5FC21AFA23C8}"/>
              </a:ext>
            </a:extLst>
          </p:cNvPr>
          <p:cNvSpPr/>
          <p:nvPr/>
        </p:nvSpPr>
        <p:spPr>
          <a:xfrm>
            <a:off x="6235096" y="258402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ultidocument 47">
            <a:extLst>
              <a:ext uri="{FF2B5EF4-FFF2-40B4-BE49-F238E27FC236}">
                <a16:creationId xmlns:a16="http://schemas.microsoft.com/office/drawing/2014/main" id="{BFEACE81-0C94-4655-AE68-F41DAC067F7C}"/>
              </a:ext>
            </a:extLst>
          </p:cNvPr>
          <p:cNvSpPr/>
          <p:nvPr/>
        </p:nvSpPr>
        <p:spPr>
          <a:xfrm>
            <a:off x="4504223" y="3761951"/>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ultidocument 48">
            <a:extLst>
              <a:ext uri="{FF2B5EF4-FFF2-40B4-BE49-F238E27FC236}">
                <a16:creationId xmlns:a16="http://schemas.microsoft.com/office/drawing/2014/main" id="{0A807799-6A55-4536-8431-64AC7623A60B}"/>
              </a:ext>
            </a:extLst>
          </p:cNvPr>
          <p:cNvSpPr/>
          <p:nvPr/>
        </p:nvSpPr>
        <p:spPr>
          <a:xfrm>
            <a:off x="4811595" y="3752339"/>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ultidocument 49">
            <a:extLst>
              <a:ext uri="{FF2B5EF4-FFF2-40B4-BE49-F238E27FC236}">
                <a16:creationId xmlns:a16="http://schemas.microsoft.com/office/drawing/2014/main" id="{9667A951-63CA-4607-83EB-67CE9A60A6F7}"/>
              </a:ext>
            </a:extLst>
          </p:cNvPr>
          <p:cNvSpPr/>
          <p:nvPr/>
        </p:nvSpPr>
        <p:spPr>
          <a:xfrm>
            <a:off x="5668676" y="3781184"/>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ultidocument 50">
            <a:extLst>
              <a:ext uri="{FF2B5EF4-FFF2-40B4-BE49-F238E27FC236}">
                <a16:creationId xmlns:a16="http://schemas.microsoft.com/office/drawing/2014/main" id="{542981F4-065A-483A-99CA-723655D24216}"/>
              </a:ext>
            </a:extLst>
          </p:cNvPr>
          <p:cNvSpPr/>
          <p:nvPr/>
        </p:nvSpPr>
        <p:spPr>
          <a:xfrm>
            <a:off x="5976048" y="3771572"/>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BD90830-1862-4D6E-A406-2FDB8F1B0A75}"/>
              </a:ext>
            </a:extLst>
          </p:cNvPr>
          <p:cNvSpPr/>
          <p:nvPr/>
        </p:nvSpPr>
        <p:spPr>
          <a:xfrm>
            <a:off x="8754114" y="247887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9FD395B-1896-4EDE-8DDA-1C168ABBE0DB}"/>
              </a:ext>
            </a:extLst>
          </p:cNvPr>
          <p:cNvSpPr/>
          <p:nvPr/>
        </p:nvSpPr>
        <p:spPr>
          <a:xfrm>
            <a:off x="8986364" y="248897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8CC50F-AA60-D4CC-E1A3-369002757850}"/>
              </a:ext>
            </a:extLst>
          </p:cNvPr>
          <p:cNvSpPr txBox="1"/>
          <p:nvPr/>
        </p:nvSpPr>
        <p:spPr>
          <a:xfrm>
            <a:off x="-16350" y="3759269"/>
            <a:ext cx="2058657" cy="369332"/>
          </a:xfrm>
          <a:prstGeom prst="rect">
            <a:avLst/>
          </a:prstGeom>
          <a:noFill/>
        </p:spPr>
        <p:txBody>
          <a:bodyPr wrap="square" rtlCol="0">
            <a:spAutoFit/>
          </a:bodyPr>
          <a:lstStyle/>
          <a:p>
            <a:r>
              <a:rPr lang="en-US" i="1" dirty="0"/>
              <a:t>File names, metadata</a:t>
            </a:r>
          </a:p>
        </p:txBody>
      </p:sp>
      <p:sp>
        <p:nvSpPr>
          <p:cNvPr id="29" name="TextBox 28">
            <a:extLst>
              <a:ext uri="{FF2B5EF4-FFF2-40B4-BE49-F238E27FC236}">
                <a16:creationId xmlns:a16="http://schemas.microsoft.com/office/drawing/2014/main" id="{106879C5-8384-A0FE-C783-04A4F84B9C71}"/>
              </a:ext>
            </a:extLst>
          </p:cNvPr>
          <p:cNvSpPr txBox="1"/>
          <p:nvPr/>
        </p:nvSpPr>
        <p:spPr>
          <a:xfrm>
            <a:off x="241934" y="2452401"/>
            <a:ext cx="1800373" cy="646331"/>
          </a:xfrm>
          <a:prstGeom prst="rect">
            <a:avLst/>
          </a:prstGeom>
          <a:noFill/>
        </p:spPr>
        <p:txBody>
          <a:bodyPr wrap="square" rtlCol="0">
            <a:spAutoFit/>
          </a:bodyPr>
          <a:lstStyle/>
          <a:p>
            <a:pPr algn="r"/>
            <a:r>
              <a:rPr lang="en-US" i="1" dirty="0"/>
              <a:t>Scalable storage layer</a:t>
            </a:r>
          </a:p>
        </p:txBody>
      </p:sp>
      <p:sp>
        <p:nvSpPr>
          <p:cNvPr id="56" name="TextBox 55">
            <a:extLst>
              <a:ext uri="{FF2B5EF4-FFF2-40B4-BE49-F238E27FC236}">
                <a16:creationId xmlns:a16="http://schemas.microsoft.com/office/drawing/2014/main" id="{A651D9C1-1559-22FF-B9D0-A6CF544D6EE4}"/>
              </a:ext>
            </a:extLst>
          </p:cNvPr>
          <p:cNvSpPr txBox="1"/>
          <p:nvPr/>
        </p:nvSpPr>
        <p:spPr>
          <a:xfrm>
            <a:off x="228389" y="1607198"/>
            <a:ext cx="1800373" cy="369332"/>
          </a:xfrm>
          <a:prstGeom prst="rect">
            <a:avLst/>
          </a:prstGeom>
          <a:noFill/>
        </p:spPr>
        <p:txBody>
          <a:bodyPr wrap="square" rtlCol="0">
            <a:spAutoFit/>
          </a:bodyPr>
          <a:lstStyle/>
          <a:p>
            <a:pPr algn="r"/>
            <a:r>
              <a:rPr lang="en-US" i="1" dirty="0"/>
              <a:t>Load balancer</a:t>
            </a:r>
          </a:p>
        </p:txBody>
      </p:sp>
      <p:sp>
        <p:nvSpPr>
          <p:cNvPr id="57" name="TextBox 56">
            <a:extLst>
              <a:ext uri="{FF2B5EF4-FFF2-40B4-BE49-F238E27FC236}">
                <a16:creationId xmlns:a16="http://schemas.microsoft.com/office/drawing/2014/main" id="{ED3A9065-E5EE-D484-72E4-217BA9EB5EE4}"/>
              </a:ext>
            </a:extLst>
          </p:cNvPr>
          <p:cNvSpPr txBox="1"/>
          <p:nvPr/>
        </p:nvSpPr>
        <p:spPr>
          <a:xfrm>
            <a:off x="8754114" y="3912428"/>
            <a:ext cx="2046083" cy="523220"/>
          </a:xfrm>
          <a:prstGeom prst="rect">
            <a:avLst/>
          </a:prstGeom>
          <a:noFill/>
        </p:spPr>
        <p:txBody>
          <a:bodyPr wrap="square" rtlCol="0">
            <a:spAutoFit/>
          </a:bodyPr>
          <a:lstStyle/>
          <a:p>
            <a:r>
              <a:rPr lang="en-US" sz="2800" b="1" dirty="0"/>
              <a:t>Cascade FS</a:t>
            </a:r>
          </a:p>
        </p:txBody>
      </p:sp>
    </p:spTree>
    <p:extLst>
      <p:ext uri="{BB962C8B-B14F-4D97-AF65-F5344CB8AC3E}">
        <p14:creationId xmlns:p14="http://schemas.microsoft.com/office/powerpoint/2010/main" val="58140800"/>
      </p:ext>
    </p:extLst>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9220-015F-4C9E-B12D-1DB1542C3E09}"/>
              </a:ext>
            </a:extLst>
          </p:cNvPr>
          <p:cNvSpPr>
            <a:spLocks noGrp="1"/>
          </p:cNvSpPr>
          <p:nvPr>
            <p:ph type="title"/>
          </p:nvPr>
        </p:nvSpPr>
        <p:spPr/>
        <p:txBody>
          <a:bodyPr/>
          <a:lstStyle/>
          <a:p>
            <a:r>
              <a:rPr lang="en-US" dirty="0"/>
              <a:t>Derecho vision</a:t>
            </a:r>
          </a:p>
        </p:txBody>
      </p:sp>
      <p:sp>
        <p:nvSpPr>
          <p:cNvPr id="3" name="Content Placeholder 2">
            <a:extLst>
              <a:ext uri="{FF2B5EF4-FFF2-40B4-BE49-F238E27FC236}">
                <a16:creationId xmlns:a16="http://schemas.microsoft.com/office/drawing/2014/main" id="{EA935653-6AA3-47F3-B7DF-F20035455F2C}"/>
              </a:ext>
            </a:extLst>
          </p:cNvPr>
          <p:cNvSpPr>
            <a:spLocks noGrp="1"/>
          </p:cNvSpPr>
          <p:nvPr>
            <p:ph idx="1"/>
          </p:nvPr>
        </p:nvSpPr>
        <p:spPr/>
        <p:txBody>
          <a:bodyPr/>
          <a:lstStyle/>
          <a:p>
            <a:r>
              <a:rPr lang="en-US" dirty="0"/>
              <a:t>Derecho implements a new version of </a:t>
            </a:r>
            <a:r>
              <a:rPr lang="en-US" dirty="0" err="1"/>
              <a:t>Paxos</a:t>
            </a:r>
            <a:r>
              <a:rPr lang="en-US" dirty="0"/>
              <a:t>.</a:t>
            </a:r>
          </a:p>
          <a:p>
            <a:pPr>
              <a:buFont typeface="Wingdings" panose="05000000000000000000" pitchFamily="2" charset="2"/>
              <a:buChar char="Ø"/>
            </a:pPr>
            <a:r>
              <a:rPr lang="en-US" dirty="0"/>
              <a:t>  It can support atomic multicast or durable (logged) </a:t>
            </a:r>
            <a:r>
              <a:rPr lang="en-US" dirty="0" err="1"/>
              <a:t>Paxos</a:t>
            </a:r>
            <a:r>
              <a:rPr lang="en-US" dirty="0"/>
              <a:t>.</a:t>
            </a:r>
          </a:p>
          <a:p>
            <a:pPr>
              <a:buFont typeface="Wingdings" panose="05000000000000000000" pitchFamily="2" charset="2"/>
              <a:buChar char="Ø"/>
            </a:pPr>
            <a:r>
              <a:rPr lang="en-US" dirty="0"/>
              <a:t>  It runs on standard TCP but also supports RDMA.  When setting up </a:t>
            </a:r>
            <a:br>
              <a:rPr lang="en-US" dirty="0"/>
            </a:br>
            <a:r>
              <a:rPr lang="en-US" dirty="0"/>
              <a:t>    Derecho, a configuration file tells it which to use (not every system</a:t>
            </a:r>
            <a:br>
              <a:rPr lang="en-US" dirty="0"/>
            </a:br>
            <a:r>
              <a:rPr lang="en-US" dirty="0"/>
              <a:t>    has RDMA hardware).</a:t>
            </a:r>
          </a:p>
          <a:p>
            <a:pPr>
              <a:buFont typeface="Wingdings" panose="05000000000000000000" pitchFamily="2" charset="2"/>
              <a:buChar char="Ø"/>
            </a:pPr>
            <a:r>
              <a:rPr lang="en-US" dirty="0"/>
              <a:t>  Our goal was to run </a:t>
            </a:r>
            <a:r>
              <a:rPr lang="en-US" dirty="0" err="1"/>
              <a:t>Paxos</a:t>
            </a:r>
            <a:r>
              <a:rPr lang="en-US" dirty="0"/>
              <a:t> at “the speed of light”</a:t>
            </a:r>
          </a:p>
        </p:txBody>
      </p:sp>
      <p:sp>
        <p:nvSpPr>
          <p:cNvPr id="4" name="Footer Placeholder 3">
            <a:extLst>
              <a:ext uri="{FF2B5EF4-FFF2-40B4-BE49-F238E27FC236}">
                <a16:creationId xmlns:a16="http://schemas.microsoft.com/office/drawing/2014/main" id="{DD7CE88F-BD93-4D2C-AF51-69727537A99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00D2A5C-778D-43D9-B045-6CC8573D38E3}"/>
              </a:ext>
            </a:extLst>
          </p:cNvPr>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5">
            <a:extLst>
              <a:ext uri="{FF2B5EF4-FFF2-40B4-BE49-F238E27FC236}">
                <a16:creationId xmlns:a16="http://schemas.microsoft.com/office/drawing/2014/main" id="{B0930324-8206-41F3-BBF4-AF8782DADB70}"/>
              </a:ext>
            </a:extLst>
          </p:cNvPr>
          <p:cNvPicPr>
            <a:picLocks noChangeAspect="1"/>
          </p:cNvPicPr>
          <p:nvPr/>
        </p:nvPicPr>
        <p:blipFill>
          <a:blip r:embed="rId2"/>
          <a:stretch>
            <a:fillRect/>
          </a:stretch>
        </p:blipFill>
        <p:spPr>
          <a:xfrm>
            <a:off x="9447188" y="325636"/>
            <a:ext cx="2054874" cy="1165348"/>
          </a:xfrm>
          <a:prstGeom prst="rect">
            <a:avLst/>
          </a:prstGeom>
        </p:spPr>
      </p:pic>
      <p:sp>
        <p:nvSpPr>
          <p:cNvPr id="7" name="TextBox 6">
            <a:extLst>
              <a:ext uri="{FF2B5EF4-FFF2-40B4-BE49-F238E27FC236}">
                <a16:creationId xmlns:a16="http://schemas.microsoft.com/office/drawing/2014/main" id="{E5F209A8-2B91-49CA-B142-877964860B4E}"/>
              </a:ext>
            </a:extLst>
          </p:cNvPr>
          <p:cNvSpPr txBox="1"/>
          <p:nvPr/>
        </p:nvSpPr>
        <p:spPr>
          <a:xfrm>
            <a:off x="8847667" y="1491983"/>
            <a:ext cx="3253917" cy="369332"/>
          </a:xfrm>
          <a:prstGeom prst="rect">
            <a:avLst/>
          </a:prstGeom>
          <a:noFill/>
        </p:spPr>
        <p:txBody>
          <a:bodyPr wrap="square" rtlCol="0">
            <a:spAutoFit/>
          </a:bodyPr>
          <a:lstStyle/>
          <a:p>
            <a:pPr algn="ctr"/>
            <a:r>
              <a:rPr lang="en-US" b="1" dirty="0"/>
              <a:t>A Derecho is a powerful wind </a:t>
            </a:r>
          </a:p>
        </p:txBody>
      </p:sp>
    </p:spTree>
    <p:extLst>
      <p:ext uri="{BB962C8B-B14F-4D97-AF65-F5344CB8AC3E}">
        <p14:creationId xmlns:p14="http://schemas.microsoft.com/office/powerpoint/2010/main" val="417082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Derecho is a software library</a:t>
            </a:r>
          </a:p>
        </p:txBody>
      </p:sp>
      <p:sp>
        <p:nvSpPr>
          <p:cNvPr id="3" name="Content Placeholder 2"/>
          <p:cNvSpPr>
            <a:spLocks noGrp="1"/>
          </p:cNvSpPr>
          <p:nvPr>
            <p:ph idx="1"/>
          </p:nvPr>
        </p:nvSpPr>
        <p:spPr/>
        <p:txBody>
          <a:bodyPr>
            <a:normAutofit/>
          </a:bodyPr>
          <a:lstStyle/>
          <a:p>
            <a:r>
              <a:rPr lang="en-US" dirty="0"/>
              <a:t>Derecho is a C++ library that handles membership, atomic multicast and persistent logging.  It uses a virtually synchronous </a:t>
            </a:r>
            <a:r>
              <a:rPr lang="en-US" dirty="0" err="1"/>
              <a:t>Paxos</a:t>
            </a:r>
            <a:r>
              <a:rPr lang="en-US" dirty="0"/>
              <a:t> model.  </a:t>
            </a:r>
            <a:r>
              <a:rPr lang="en-US" i="1" dirty="0"/>
              <a:t>Every group member will see every update to the data replicated in that group.</a:t>
            </a:r>
          </a:p>
          <a:p>
            <a:endParaRPr lang="en-US" dirty="0"/>
          </a:p>
          <a:p>
            <a:r>
              <a:rPr lang="en-US" dirty="0"/>
              <a:t>It is designed specifically to support sharded micro-services in modern datacenter settings.</a:t>
            </a:r>
          </a:p>
          <a:p>
            <a:endParaRPr lang="en-US" dirty="0"/>
          </a:p>
          <a:p>
            <a:r>
              <a:rPr lang="en-US" dirty="0"/>
              <a:t>The developer builds a new microservice by linking against the library.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a:blip r:embed="rId3"/>
          <a:stretch>
            <a:fillRect/>
          </a:stretch>
        </p:blipFill>
        <p:spPr>
          <a:xfrm>
            <a:off x="9997181" y="267799"/>
            <a:ext cx="2054874" cy="1165348"/>
          </a:xfrm>
          <a:prstGeom prst="rect">
            <a:avLst/>
          </a:prstGeom>
        </p:spPr>
      </p:pic>
    </p:spTree>
    <p:extLst>
      <p:ext uri="{BB962C8B-B14F-4D97-AF65-F5344CB8AC3E}">
        <p14:creationId xmlns:p14="http://schemas.microsoft.com/office/powerpoint/2010/main" val="2637835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D259-DEDF-4853-8D2D-CC987E5CE847}"/>
              </a:ext>
            </a:extLst>
          </p:cNvPr>
          <p:cNvSpPr>
            <a:spLocks noGrp="1"/>
          </p:cNvSpPr>
          <p:nvPr>
            <p:ph type="title"/>
          </p:nvPr>
        </p:nvSpPr>
        <p:spPr/>
        <p:txBody>
          <a:bodyPr/>
          <a:lstStyle/>
          <a:p>
            <a:r>
              <a:rPr lang="en-US" dirty="0"/>
              <a:t>Derecho was a real success!</a:t>
            </a:r>
          </a:p>
        </p:txBody>
      </p:sp>
      <p:sp>
        <p:nvSpPr>
          <p:cNvPr id="3" name="Content Placeholder 2">
            <a:extLst>
              <a:ext uri="{FF2B5EF4-FFF2-40B4-BE49-F238E27FC236}">
                <a16:creationId xmlns:a16="http://schemas.microsoft.com/office/drawing/2014/main" id="{FC48B546-47CD-4391-8EF8-72F863FD63C6}"/>
              </a:ext>
            </a:extLst>
          </p:cNvPr>
          <p:cNvSpPr>
            <a:spLocks noGrp="1"/>
          </p:cNvSpPr>
          <p:nvPr>
            <p:ph idx="1"/>
          </p:nvPr>
        </p:nvSpPr>
        <p:spPr/>
        <p:txBody>
          <a:bodyPr/>
          <a:lstStyle/>
          <a:p>
            <a:r>
              <a:rPr lang="en-US" dirty="0"/>
              <a:t>As much as 10,000x faster than standard </a:t>
            </a:r>
            <a:r>
              <a:rPr lang="en-US" dirty="0" err="1"/>
              <a:t>Paxos</a:t>
            </a:r>
            <a:r>
              <a:rPr lang="en-US" dirty="0"/>
              <a:t> protocols.</a:t>
            </a:r>
          </a:p>
          <a:p>
            <a:endParaRPr lang="en-US" dirty="0"/>
          </a:p>
          <a:p>
            <a:r>
              <a:rPr lang="en-US" dirty="0"/>
              <a:t>In fact we can even prove that Derecho is an optimal </a:t>
            </a:r>
            <a:r>
              <a:rPr lang="en-US" dirty="0" err="1"/>
              <a:t>Paxos</a:t>
            </a:r>
            <a:r>
              <a:rPr lang="en-US" dirty="0"/>
              <a:t> solution: no </a:t>
            </a:r>
            <a:r>
              <a:rPr lang="en-US" dirty="0" err="1"/>
              <a:t>Paxos</a:t>
            </a:r>
            <a:r>
              <a:rPr lang="en-US" dirty="0"/>
              <a:t> protocol can eliminate any delays from Derecho.  Decisions occur as early as they safely can be performed.</a:t>
            </a:r>
          </a:p>
          <a:p>
            <a:endParaRPr lang="en-US" dirty="0"/>
          </a:p>
        </p:txBody>
      </p:sp>
      <p:sp>
        <p:nvSpPr>
          <p:cNvPr id="4" name="Footer Placeholder 3">
            <a:extLst>
              <a:ext uri="{FF2B5EF4-FFF2-40B4-BE49-F238E27FC236}">
                <a16:creationId xmlns:a16="http://schemas.microsoft.com/office/drawing/2014/main" id="{CE96C1EC-687E-4706-A133-3D18BE2371E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E5F2B4B-7D41-4C8C-AED5-5A537D6D0F5D}"/>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257635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1C385E-9AF9-4CFD-A352-366436C0A3C3}"/>
              </a:ext>
            </a:extLst>
          </p:cNvPr>
          <p:cNvSpPr>
            <a:spLocks noGrp="1"/>
          </p:cNvSpPr>
          <p:nvPr>
            <p:ph type="title"/>
          </p:nvPr>
        </p:nvSpPr>
        <p:spPr>
          <a:xfrm>
            <a:off x="0" y="4960137"/>
            <a:ext cx="8229600" cy="1463040"/>
          </a:xfrm>
        </p:spPr>
        <p:txBody>
          <a:bodyPr/>
          <a:lstStyle/>
          <a:p>
            <a:r>
              <a:rPr lang="en-US" b="1" dirty="0">
                <a:solidFill>
                  <a:srgbClr val="C00000"/>
                </a:solidFill>
              </a:rPr>
              <a:t>Derecho Internals</a:t>
            </a:r>
          </a:p>
        </p:txBody>
      </p:sp>
      <p:sp>
        <p:nvSpPr>
          <p:cNvPr id="4" name="Footer Placeholder 3">
            <a:extLst>
              <a:ext uri="{FF2B5EF4-FFF2-40B4-BE49-F238E27FC236}">
                <a16:creationId xmlns:a16="http://schemas.microsoft.com/office/drawing/2014/main" id="{9A9CCA64-5B0F-4028-BF16-03DF298BFDB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7545E7C-4BAF-4C9F-BB54-ECD1EF58A7FF}"/>
              </a:ext>
            </a:extLst>
          </p:cNvPr>
          <p:cNvSpPr>
            <a:spLocks noGrp="1"/>
          </p:cNvSpPr>
          <p:nvPr>
            <p:ph type="sldNum" sz="quarter" idx="12"/>
          </p:nvPr>
        </p:nvSpPr>
        <p:spPr/>
        <p:txBody>
          <a:bodyPr/>
          <a:lstStyle/>
          <a:p>
            <a:fld id="{26165642-2DC6-4995-8FB3-76453B93C11F}" type="slidenum">
              <a:rPr lang="en-US" smtClean="0"/>
              <a:pPr/>
              <a:t>34</a:t>
            </a:fld>
            <a:endParaRPr lang="en-US"/>
          </a:p>
        </p:txBody>
      </p:sp>
      <p:pic>
        <p:nvPicPr>
          <p:cNvPr id="8" name="Picture 7">
            <a:extLst>
              <a:ext uri="{FF2B5EF4-FFF2-40B4-BE49-F238E27FC236}">
                <a16:creationId xmlns:a16="http://schemas.microsoft.com/office/drawing/2014/main" id="{A9FFA332-99DC-46E6-8107-69511C681213}"/>
              </a:ext>
            </a:extLst>
          </p:cNvPr>
          <p:cNvPicPr>
            <a:picLocks noChangeAspect="1"/>
          </p:cNvPicPr>
          <p:nvPr/>
        </p:nvPicPr>
        <p:blipFill>
          <a:blip r:embed="rId2"/>
          <a:stretch>
            <a:fillRect/>
          </a:stretch>
        </p:blipFill>
        <p:spPr>
          <a:xfrm>
            <a:off x="9274965" y="4882282"/>
            <a:ext cx="2286919" cy="1523124"/>
          </a:xfrm>
          <a:prstGeom prst="rect">
            <a:avLst/>
          </a:prstGeom>
        </p:spPr>
      </p:pic>
    </p:spTree>
    <p:extLst>
      <p:ext uri="{BB962C8B-B14F-4D97-AF65-F5344CB8AC3E}">
        <p14:creationId xmlns:p14="http://schemas.microsoft.com/office/powerpoint/2010/main" val="2235139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127" y="585216"/>
            <a:ext cx="10921261" cy="1499616"/>
          </a:xfrm>
        </p:spPr>
        <p:txBody>
          <a:bodyPr>
            <a:normAutofit/>
          </a:bodyPr>
          <a:lstStyle/>
          <a:p>
            <a:r>
              <a:rPr lang="en-US" b="1" dirty="0">
                <a:solidFill>
                  <a:srgbClr val="C00000"/>
                </a:solidFill>
              </a:rPr>
              <a:t>Motivation: Consider </a:t>
            </a:r>
            <a:r>
              <a:rPr lang="en-US" b="1" dirty="0" err="1">
                <a:solidFill>
                  <a:srgbClr val="C00000"/>
                </a:solidFill>
              </a:rPr>
              <a:t>Paxos</a:t>
            </a:r>
            <a:br>
              <a:rPr lang="en-US" b="1" dirty="0">
                <a:solidFill>
                  <a:srgbClr val="C00000"/>
                </a:solidFill>
              </a:rPr>
            </a:br>
            <a:r>
              <a:rPr lang="en-US" b="1" dirty="0">
                <a:solidFill>
                  <a:srgbClr val="C00000"/>
                </a:solidFill>
              </a:rPr>
              <a:t>on a fas</a:t>
            </a:r>
            <a:r>
              <a:rPr lang="en-US" dirty="0"/>
              <a:t>t network</a:t>
            </a:r>
            <a:endParaRPr lang="en-US" b="1" dirty="0">
              <a:solidFill>
                <a:srgbClr val="C00000"/>
              </a:solidFill>
            </a:endParaRP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35</a:t>
            </a:fld>
            <a:endParaRPr lang="en-US"/>
          </a:p>
        </p:txBody>
      </p:sp>
      <p:sp>
        <p:nvSpPr>
          <p:cNvPr id="7" name="Oval 6"/>
          <p:cNvSpPr/>
          <p:nvPr/>
        </p:nvSpPr>
        <p:spPr>
          <a:xfrm>
            <a:off x="2036619" y="2227811"/>
            <a:ext cx="7032568"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Oval 7"/>
          <p:cNvSpPr/>
          <p:nvPr/>
        </p:nvSpPr>
        <p:spPr>
          <a:xfrm>
            <a:off x="3549534" y="2282259"/>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9" name="Oval 8"/>
          <p:cNvSpPr/>
          <p:nvPr/>
        </p:nvSpPr>
        <p:spPr>
          <a:xfrm>
            <a:off x="7577529" y="2282258"/>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10" name="Oval 9"/>
          <p:cNvSpPr/>
          <p:nvPr/>
        </p:nvSpPr>
        <p:spPr>
          <a:xfrm>
            <a:off x="5563531" y="2282257"/>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12" name="Straight Arrow Connector 11"/>
          <p:cNvCxnSpPr/>
          <p:nvPr/>
        </p:nvCxnSpPr>
        <p:spPr>
          <a:xfrm>
            <a:off x="3657600" y="251875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71597" y="251875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88366" y="2518756"/>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267552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2661736"/>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3661" y="2573204"/>
            <a:ext cx="2863255" cy="738664"/>
          </a:xfrm>
          <a:prstGeom prst="rect">
            <a:avLst/>
          </a:prstGeom>
          <a:noFill/>
        </p:spPr>
        <p:txBody>
          <a:bodyPr wrap="square" rtlCol="0">
            <a:spAutoFit/>
          </a:bodyPr>
          <a:lstStyle/>
          <a:p>
            <a:r>
              <a:rPr lang="en-US" sz="1400" dirty="0"/>
              <a:t>“Here is 100B message </a:t>
            </a:r>
            <a:r>
              <a:rPr lang="en-US" sz="1400" i="1" u="sng" dirty="0"/>
              <a:t>m</a:t>
            </a:r>
            <a:r>
              <a:rPr lang="en-US" sz="1400" dirty="0"/>
              <a:t>”</a:t>
            </a:r>
            <a:br>
              <a:rPr lang="en-US" sz="1400" dirty="0"/>
            </a:br>
            <a:r>
              <a:rPr lang="en-US" sz="1400" dirty="0"/>
              <a:t>“Are you till prepared to commit </a:t>
            </a:r>
            <a:r>
              <a:rPr lang="en-US" sz="1400" i="1" u="sng" dirty="0"/>
              <a:t>m?</a:t>
            </a:r>
            <a:r>
              <a:rPr lang="en-US" sz="1400" dirty="0"/>
              <a:t>”</a:t>
            </a:r>
            <a:br>
              <a:rPr lang="en-US" sz="1400" dirty="0"/>
            </a:br>
            <a:r>
              <a:rPr lang="en-US" sz="1400" dirty="0"/>
              <a:t>“Commit </a:t>
            </a:r>
            <a:r>
              <a:rPr lang="en-US" sz="1400" i="1" u="sng" dirty="0"/>
              <a:t>m”</a:t>
            </a:r>
            <a:endParaRPr lang="en-US" sz="1400" u="sng" dirty="0"/>
          </a:p>
        </p:txBody>
      </p:sp>
      <p:sp>
        <p:nvSpPr>
          <p:cNvPr id="21" name="Freeform 20"/>
          <p:cNvSpPr/>
          <p:nvPr/>
        </p:nvSpPr>
        <p:spPr>
          <a:xfrm>
            <a:off x="3549419" y="266838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22" name="Straight Arrow Connector 21"/>
          <p:cNvCxnSpPr/>
          <p:nvPr/>
        </p:nvCxnSpPr>
        <p:spPr>
          <a:xfrm flipV="1">
            <a:off x="3679766" y="2804225"/>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2"/>
          </p:cNvCxnSpPr>
          <p:nvPr/>
        </p:nvCxnSpPr>
        <p:spPr>
          <a:xfrm flipV="1">
            <a:off x="3668679" y="2781928"/>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560498" y="276259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744583" y="2662045"/>
            <a:ext cx="808985" cy="646331"/>
          </a:xfrm>
          <a:prstGeom prst="rect">
            <a:avLst/>
          </a:prstGeom>
          <a:noFill/>
        </p:spPr>
        <p:txBody>
          <a:bodyPr wrap="square" rtlCol="0">
            <a:spAutoFit/>
          </a:bodyPr>
          <a:lstStyle/>
          <a:p>
            <a:r>
              <a:rPr lang="en-US" dirty="0"/>
              <a:t>“</a:t>
            </a:r>
            <a:r>
              <a:rPr lang="en-US" dirty="0" err="1"/>
              <a:t>Ack</a:t>
            </a:r>
            <a:r>
              <a:rPr lang="en-US" dirty="0"/>
              <a:t>”</a:t>
            </a:r>
            <a:br>
              <a:rPr lang="en-US" dirty="0"/>
            </a:br>
            <a:r>
              <a:rPr lang="en-US" dirty="0"/>
              <a:t>“</a:t>
            </a:r>
            <a:r>
              <a:rPr lang="en-US" dirty="0" err="1"/>
              <a:t>Ack</a:t>
            </a:r>
            <a:r>
              <a:rPr lang="en-US" dirty="0"/>
              <a:t>”</a:t>
            </a:r>
          </a:p>
        </p:txBody>
      </p:sp>
      <p:cxnSp>
        <p:nvCxnSpPr>
          <p:cNvPr id="29" name="Straight Arrow Connector 28"/>
          <p:cNvCxnSpPr/>
          <p:nvPr/>
        </p:nvCxnSpPr>
        <p:spPr>
          <a:xfrm>
            <a:off x="3652056" y="289443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52056" y="288064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543875" y="288728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2" name="Straight Arrow Connector 31"/>
          <p:cNvCxnSpPr/>
          <p:nvPr/>
        </p:nvCxnSpPr>
        <p:spPr>
          <a:xfrm flipV="1">
            <a:off x="3674222" y="3023129"/>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flipV="1">
            <a:off x="3663135" y="3000832"/>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554954" y="298150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a:off x="3676992" y="308562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76992" y="307183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568811" y="307847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95470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127" y="585216"/>
            <a:ext cx="11079204" cy="1499616"/>
          </a:xfrm>
        </p:spPr>
        <p:txBody>
          <a:bodyPr/>
          <a:lstStyle/>
          <a:p>
            <a:r>
              <a:rPr lang="en-US" dirty="0"/>
              <a:t>Motivation: Consider </a:t>
            </a:r>
            <a:r>
              <a:rPr lang="en-US" dirty="0" err="1"/>
              <a:t>Paxos</a:t>
            </a:r>
            <a:br>
              <a:rPr lang="en-US" dirty="0"/>
            </a:br>
            <a:r>
              <a:rPr lang="en-US" dirty="0"/>
              <a:t>on a fast network</a:t>
            </a:r>
            <a:endParaRPr lang="en-US" b="1" dirty="0">
              <a:solidFill>
                <a:srgbClr val="C00000"/>
              </a:solidFill>
            </a:endParaRP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36</a:t>
            </a:fld>
            <a:endParaRPr lang="en-US"/>
          </a:p>
        </p:txBody>
      </p:sp>
      <p:sp>
        <p:nvSpPr>
          <p:cNvPr id="7" name="Oval 6"/>
          <p:cNvSpPr/>
          <p:nvPr/>
        </p:nvSpPr>
        <p:spPr>
          <a:xfrm>
            <a:off x="2036619" y="2227811"/>
            <a:ext cx="7032568"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Oval 7"/>
          <p:cNvSpPr/>
          <p:nvPr/>
        </p:nvSpPr>
        <p:spPr>
          <a:xfrm>
            <a:off x="3549534" y="2282259"/>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9" name="Oval 8"/>
          <p:cNvSpPr/>
          <p:nvPr/>
        </p:nvSpPr>
        <p:spPr>
          <a:xfrm>
            <a:off x="7577529" y="2282258"/>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10" name="Oval 9"/>
          <p:cNvSpPr/>
          <p:nvPr/>
        </p:nvSpPr>
        <p:spPr>
          <a:xfrm>
            <a:off x="5563531" y="2282257"/>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12" name="Straight Arrow Connector 11"/>
          <p:cNvCxnSpPr/>
          <p:nvPr/>
        </p:nvCxnSpPr>
        <p:spPr>
          <a:xfrm>
            <a:off x="3657600" y="251875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71597" y="251875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88366" y="2518756"/>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267552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2661736"/>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3661" y="2573204"/>
            <a:ext cx="2863255" cy="738664"/>
          </a:xfrm>
          <a:prstGeom prst="rect">
            <a:avLst/>
          </a:prstGeom>
          <a:noFill/>
        </p:spPr>
        <p:txBody>
          <a:bodyPr wrap="square" rtlCol="0">
            <a:spAutoFit/>
          </a:bodyPr>
          <a:lstStyle/>
          <a:p>
            <a:r>
              <a:rPr lang="en-US" sz="1400" dirty="0"/>
              <a:t>“Here is 100B message </a:t>
            </a:r>
            <a:r>
              <a:rPr lang="en-US" sz="1400" i="1" u="sng" dirty="0"/>
              <a:t>m</a:t>
            </a:r>
            <a:r>
              <a:rPr lang="en-US" sz="1400" dirty="0"/>
              <a:t>”</a:t>
            </a:r>
            <a:br>
              <a:rPr lang="en-US" sz="1400" dirty="0"/>
            </a:br>
            <a:r>
              <a:rPr lang="en-US" sz="1400" dirty="0"/>
              <a:t>“Deliver </a:t>
            </a:r>
            <a:r>
              <a:rPr lang="en-US" sz="1400" i="1" u="sng" dirty="0"/>
              <a:t>m</a:t>
            </a:r>
            <a:r>
              <a:rPr lang="en-US" sz="1400" dirty="0"/>
              <a:t>”</a:t>
            </a:r>
            <a:br>
              <a:rPr lang="en-US" sz="1400" dirty="0"/>
            </a:br>
            <a:r>
              <a:rPr lang="en-US" sz="1400" dirty="0"/>
              <a:t>“Garbage collect </a:t>
            </a:r>
            <a:r>
              <a:rPr lang="en-US" sz="1400" i="1" u="sng" dirty="0"/>
              <a:t>m”</a:t>
            </a:r>
            <a:endParaRPr lang="en-US" sz="1400" u="sng" dirty="0"/>
          </a:p>
        </p:txBody>
      </p:sp>
      <p:sp>
        <p:nvSpPr>
          <p:cNvPr id="21" name="Freeform 20"/>
          <p:cNvSpPr/>
          <p:nvPr/>
        </p:nvSpPr>
        <p:spPr>
          <a:xfrm>
            <a:off x="3549419" y="266838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22" name="Straight Arrow Connector 21"/>
          <p:cNvCxnSpPr/>
          <p:nvPr/>
        </p:nvCxnSpPr>
        <p:spPr>
          <a:xfrm flipV="1">
            <a:off x="3679766" y="2804225"/>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2"/>
          </p:cNvCxnSpPr>
          <p:nvPr/>
        </p:nvCxnSpPr>
        <p:spPr>
          <a:xfrm flipV="1">
            <a:off x="3668679" y="2781928"/>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560498" y="276259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744583" y="2662045"/>
            <a:ext cx="808985" cy="646331"/>
          </a:xfrm>
          <a:prstGeom prst="rect">
            <a:avLst/>
          </a:prstGeom>
          <a:noFill/>
        </p:spPr>
        <p:txBody>
          <a:bodyPr wrap="square" rtlCol="0">
            <a:spAutoFit/>
          </a:bodyPr>
          <a:lstStyle/>
          <a:p>
            <a:r>
              <a:rPr lang="en-US" dirty="0"/>
              <a:t>“</a:t>
            </a:r>
            <a:r>
              <a:rPr lang="en-US" dirty="0" err="1"/>
              <a:t>Ack</a:t>
            </a:r>
            <a:r>
              <a:rPr lang="en-US" dirty="0"/>
              <a:t>”</a:t>
            </a:r>
            <a:br>
              <a:rPr lang="en-US" dirty="0"/>
            </a:br>
            <a:r>
              <a:rPr lang="en-US" dirty="0"/>
              <a:t>“</a:t>
            </a:r>
            <a:r>
              <a:rPr lang="en-US" dirty="0" err="1"/>
              <a:t>Ack</a:t>
            </a:r>
            <a:r>
              <a:rPr lang="en-US" dirty="0"/>
              <a:t>”</a:t>
            </a:r>
          </a:p>
        </p:txBody>
      </p:sp>
      <p:cxnSp>
        <p:nvCxnSpPr>
          <p:cNvPr id="29" name="Straight Arrow Connector 28"/>
          <p:cNvCxnSpPr/>
          <p:nvPr/>
        </p:nvCxnSpPr>
        <p:spPr>
          <a:xfrm>
            <a:off x="3652056" y="289443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52056" y="288064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543875" y="288728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2" name="Straight Arrow Connector 31"/>
          <p:cNvCxnSpPr/>
          <p:nvPr/>
        </p:nvCxnSpPr>
        <p:spPr>
          <a:xfrm flipV="1">
            <a:off x="3674222" y="3023129"/>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flipV="1">
            <a:off x="3663135" y="3000832"/>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554954" y="298150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a:off x="3676992" y="308562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76992" y="307183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568811" y="307847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 name="Straight Connector 2"/>
          <p:cNvCxnSpPr/>
          <p:nvPr/>
        </p:nvCxnSpPr>
        <p:spPr>
          <a:xfrm flipV="1">
            <a:off x="3674222" y="2377440"/>
            <a:ext cx="883470" cy="298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7" idx="2"/>
          </p:cNvCxnSpPr>
          <p:nvPr/>
        </p:nvCxnSpPr>
        <p:spPr>
          <a:xfrm>
            <a:off x="3676992" y="3178232"/>
            <a:ext cx="850115" cy="254735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38185" y="2373281"/>
            <a:ext cx="7256319" cy="3886202"/>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TIMELINE, PROCESS P</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p:txBody>
      </p:sp>
      <p:cxnSp>
        <p:nvCxnSpPr>
          <p:cNvPr id="26" name="Straight Arrow Connector 25"/>
          <p:cNvCxnSpPr/>
          <p:nvPr/>
        </p:nvCxnSpPr>
        <p:spPr>
          <a:xfrm>
            <a:off x="5697920" y="3441469"/>
            <a:ext cx="0" cy="2186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596322" y="3257280"/>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cxnSp>
        <p:nvCxnSpPr>
          <p:cNvPr id="40" name="Straight Arrow Connector 39"/>
          <p:cNvCxnSpPr/>
          <p:nvPr/>
        </p:nvCxnSpPr>
        <p:spPr>
          <a:xfrm>
            <a:off x="5704388" y="3516284"/>
            <a:ext cx="2383896" cy="1911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704388" y="3808662"/>
            <a:ext cx="2383896" cy="2490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710855" y="3822916"/>
            <a:ext cx="2627503" cy="2824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710855" y="3560094"/>
            <a:ext cx="2660063" cy="22433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370918" y="3558185"/>
            <a:ext cx="3624347" cy="307777"/>
          </a:xfrm>
          <a:prstGeom prst="rect">
            <a:avLst/>
          </a:prstGeom>
          <a:noFill/>
        </p:spPr>
        <p:txBody>
          <a:bodyPr wrap="square" rtlCol="0">
            <a:spAutoFit/>
          </a:bodyPr>
          <a:lstStyle/>
          <a:p>
            <a:r>
              <a:rPr lang="en-US" sz="1400" b="1" dirty="0"/>
              <a:t>0.75us + 100B/12.5GB/s = 0.750000008us</a:t>
            </a:r>
          </a:p>
        </p:txBody>
      </p:sp>
      <p:sp>
        <p:nvSpPr>
          <p:cNvPr id="50" name="Left Brace 49"/>
          <p:cNvSpPr/>
          <p:nvPr/>
        </p:nvSpPr>
        <p:spPr>
          <a:xfrm>
            <a:off x="5563531" y="3558185"/>
            <a:ext cx="121455" cy="5129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5028304" y="3681196"/>
            <a:ext cx="516290" cy="261610"/>
          </a:xfrm>
          <a:prstGeom prst="rect">
            <a:avLst/>
          </a:prstGeom>
          <a:noFill/>
        </p:spPr>
        <p:txBody>
          <a:bodyPr wrap="square" rtlCol="0">
            <a:spAutoFit/>
          </a:bodyPr>
          <a:lstStyle/>
          <a:p>
            <a:r>
              <a:rPr lang="en-US" sz="1100" b="1" dirty="0"/>
              <a:t>1.5us</a:t>
            </a:r>
          </a:p>
        </p:txBody>
      </p:sp>
      <p:cxnSp>
        <p:nvCxnSpPr>
          <p:cNvPr id="52" name="Straight Arrow Connector 51"/>
          <p:cNvCxnSpPr/>
          <p:nvPr/>
        </p:nvCxnSpPr>
        <p:spPr>
          <a:xfrm>
            <a:off x="5723318" y="4126558"/>
            <a:ext cx="2383896" cy="1911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723318" y="4418936"/>
            <a:ext cx="2383896" cy="2490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729785" y="4433190"/>
            <a:ext cx="2627503" cy="2824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729785" y="4170368"/>
            <a:ext cx="2660063" cy="2243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Left Brace 55"/>
          <p:cNvSpPr/>
          <p:nvPr/>
        </p:nvSpPr>
        <p:spPr>
          <a:xfrm>
            <a:off x="5582461" y="4168459"/>
            <a:ext cx="121455" cy="5129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047234" y="4291470"/>
            <a:ext cx="516290" cy="261610"/>
          </a:xfrm>
          <a:prstGeom prst="rect">
            <a:avLst/>
          </a:prstGeom>
          <a:noFill/>
        </p:spPr>
        <p:txBody>
          <a:bodyPr wrap="square" rtlCol="0">
            <a:spAutoFit/>
          </a:bodyPr>
          <a:lstStyle/>
          <a:p>
            <a:r>
              <a:rPr lang="en-US" sz="1100" b="1" dirty="0"/>
              <a:t>1.5us</a:t>
            </a:r>
          </a:p>
        </p:txBody>
      </p:sp>
      <p:cxnSp>
        <p:nvCxnSpPr>
          <p:cNvPr id="58" name="Straight Arrow Connector 57"/>
          <p:cNvCxnSpPr/>
          <p:nvPr/>
        </p:nvCxnSpPr>
        <p:spPr>
          <a:xfrm>
            <a:off x="5723318" y="4699559"/>
            <a:ext cx="2383896" cy="1911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723318" y="4991937"/>
            <a:ext cx="2383896" cy="2490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729785" y="5006191"/>
            <a:ext cx="2627503" cy="2824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729785" y="4743369"/>
            <a:ext cx="2660063" cy="2243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Left Brace 61"/>
          <p:cNvSpPr/>
          <p:nvPr/>
        </p:nvSpPr>
        <p:spPr>
          <a:xfrm>
            <a:off x="5582461" y="4741460"/>
            <a:ext cx="121455" cy="5129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5047234" y="4864471"/>
            <a:ext cx="516290" cy="261610"/>
          </a:xfrm>
          <a:prstGeom prst="rect">
            <a:avLst/>
          </a:prstGeom>
          <a:noFill/>
        </p:spPr>
        <p:txBody>
          <a:bodyPr wrap="square" rtlCol="0">
            <a:spAutoFit/>
          </a:bodyPr>
          <a:lstStyle/>
          <a:p>
            <a:r>
              <a:rPr lang="en-US" sz="1100" b="1" dirty="0"/>
              <a:t>1.5us</a:t>
            </a:r>
          </a:p>
        </p:txBody>
      </p:sp>
      <p:sp>
        <p:nvSpPr>
          <p:cNvPr id="64" name="TextBox 63"/>
          <p:cNvSpPr txBox="1"/>
          <p:nvPr/>
        </p:nvSpPr>
        <p:spPr>
          <a:xfrm>
            <a:off x="6410012" y="5340269"/>
            <a:ext cx="5400987" cy="369332"/>
          </a:xfrm>
          <a:prstGeom prst="rect">
            <a:avLst/>
          </a:prstGeom>
          <a:solidFill>
            <a:srgbClr val="FFFF00"/>
          </a:solidFill>
          <a:ln>
            <a:solidFill>
              <a:schemeClr val="tx1"/>
            </a:solidFill>
          </a:ln>
        </p:spPr>
        <p:txBody>
          <a:bodyPr wrap="square" rtlCol="0">
            <a:spAutoFit/>
          </a:bodyPr>
          <a:lstStyle/>
          <a:p>
            <a:r>
              <a:rPr lang="en-US" dirty="0"/>
              <a:t>4.5us + 12 messages (limit: 75M/s)</a:t>
            </a:r>
          </a:p>
        </p:txBody>
      </p:sp>
    </p:spTree>
    <p:extLst>
      <p:ext uri="{BB962C8B-B14F-4D97-AF65-F5344CB8AC3E}">
        <p14:creationId xmlns:p14="http://schemas.microsoft.com/office/powerpoint/2010/main" val="1902309344"/>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127" y="585216"/>
            <a:ext cx="11079204" cy="1499616"/>
          </a:xfrm>
        </p:spPr>
        <p:txBody>
          <a:bodyPr/>
          <a:lstStyle/>
          <a:p>
            <a:r>
              <a:rPr lang="en-US" dirty="0"/>
              <a:t>Motivation: Consider </a:t>
            </a:r>
            <a:r>
              <a:rPr lang="en-US" dirty="0" err="1"/>
              <a:t>Paxos</a:t>
            </a:r>
            <a:br>
              <a:rPr lang="en-US" dirty="0"/>
            </a:br>
            <a:r>
              <a:rPr lang="en-US" dirty="0"/>
              <a:t>on a fast network</a:t>
            </a:r>
            <a:endParaRPr lang="en-US" b="1" dirty="0">
              <a:solidFill>
                <a:srgbClr val="C00000"/>
              </a:solidFill>
            </a:endParaRP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37</a:t>
            </a:fld>
            <a:endParaRPr lang="en-US"/>
          </a:p>
        </p:txBody>
      </p:sp>
      <p:sp>
        <p:nvSpPr>
          <p:cNvPr id="7" name="Oval 6"/>
          <p:cNvSpPr/>
          <p:nvPr/>
        </p:nvSpPr>
        <p:spPr>
          <a:xfrm>
            <a:off x="2036619" y="2227811"/>
            <a:ext cx="7032568"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Oval 7"/>
          <p:cNvSpPr/>
          <p:nvPr/>
        </p:nvSpPr>
        <p:spPr>
          <a:xfrm>
            <a:off x="3549534" y="2282259"/>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9" name="Oval 8"/>
          <p:cNvSpPr/>
          <p:nvPr/>
        </p:nvSpPr>
        <p:spPr>
          <a:xfrm>
            <a:off x="7577529" y="2282258"/>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10" name="Oval 9"/>
          <p:cNvSpPr/>
          <p:nvPr/>
        </p:nvSpPr>
        <p:spPr>
          <a:xfrm>
            <a:off x="5563531" y="2282257"/>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12" name="Straight Arrow Connector 11"/>
          <p:cNvCxnSpPr/>
          <p:nvPr/>
        </p:nvCxnSpPr>
        <p:spPr>
          <a:xfrm>
            <a:off x="3657600" y="251875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71597" y="251875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88366" y="2518756"/>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2675526"/>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2661736"/>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3661" y="2573204"/>
            <a:ext cx="2863255" cy="738664"/>
          </a:xfrm>
          <a:prstGeom prst="rect">
            <a:avLst/>
          </a:prstGeom>
          <a:noFill/>
        </p:spPr>
        <p:txBody>
          <a:bodyPr wrap="square" rtlCol="0">
            <a:spAutoFit/>
          </a:bodyPr>
          <a:lstStyle/>
          <a:p>
            <a:r>
              <a:rPr lang="en-US" sz="1400" dirty="0"/>
              <a:t>“Here is 100B message </a:t>
            </a:r>
            <a:r>
              <a:rPr lang="en-US" sz="1400" i="1" u="sng" dirty="0"/>
              <a:t>m</a:t>
            </a:r>
            <a:r>
              <a:rPr lang="en-US" sz="1400" dirty="0"/>
              <a:t>”</a:t>
            </a:r>
            <a:br>
              <a:rPr lang="en-US" sz="1400" dirty="0"/>
            </a:br>
            <a:r>
              <a:rPr lang="en-US" sz="1400" dirty="0"/>
              <a:t>“Deliver </a:t>
            </a:r>
            <a:r>
              <a:rPr lang="en-US" sz="1400" i="1" u="sng" dirty="0"/>
              <a:t>m</a:t>
            </a:r>
            <a:r>
              <a:rPr lang="en-US" sz="1400" dirty="0"/>
              <a:t>”</a:t>
            </a:r>
            <a:br>
              <a:rPr lang="en-US" sz="1400" dirty="0"/>
            </a:br>
            <a:r>
              <a:rPr lang="en-US" sz="1400" dirty="0"/>
              <a:t>“Garbage collect </a:t>
            </a:r>
            <a:r>
              <a:rPr lang="en-US" sz="1400" i="1" u="sng" dirty="0"/>
              <a:t>m”</a:t>
            </a:r>
            <a:endParaRPr lang="en-US" sz="1400" u="sng" dirty="0"/>
          </a:p>
        </p:txBody>
      </p:sp>
      <p:sp>
        <p:nvSpPr>
          <p:cNvPr id="21" name="Freeform 20"/>
          <p:cNvSpPr/>
          <p:nvPr/>
        </p:nvSpPr>
        <p:spPr>
          <a:xfrm>
            <a:off x="3549419" y="266838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22" name="Straight Arrow Connector 21"/>
          <p:cNvCxnSpPr/>
          <p:nvPr/>
        </p:nvCxnSpPr>
        <p:spPr>
          <a:xfrm flipV="1">
            <a:off x="3679766" y="2804225"/>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2"/>
          </p:cNvCxnSpPr>
          <p:nvPr/>
        </p:nvCxnSpPr>
        <p:spPr>
          <a:xfrm flipV="1">
            <a:off x="3668679" y="2781928"/>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560498" y="276259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744583" y="2662045"/>
            <a:ext cx="808985" cy="646331"/>
          </a:xfrm>
          <a:prstGeom prst="rect">
            <a:avLst/>
          </a:prstGeom>
          <a:noFill/>
        </p:spPr>
        <p:txBody>
          <a:bodyPr wrap="square" rtlCol="0">
            <a:spAutoFit/>
          </a:bodyPr>
          <a:lstStyle/>
          <a:p>
            <a:r>
              <a:rPr lang="en-US" dirty="0"/>
              <a:t>“</a:t>
            </a:r>
            <a:r>
              <a:rPr lang="en-US" dirty="0" err="1"/>
              <a:t>Ack</a:t>
            </a:r>
            <a:r>
              <a:rPr lang="en-US" dirty="0"/>
              <a:t>”</a:t>
            </a:r>
            <a:br>
              <a:rPr lang="en-US" dirty="0"/>
            </a:br>
            <a:r>
              <a:rPr lang="en-US" dirty="0"/>
              <a:t>“</a:t>
            </a:r>
            <a:r>
              <a:rPr lang="en-US" dirty="0" err="1"/>
              <a:t>Ack</a:t>
            </a:r>
            <a:r>
              <a:rPr lang="en-US" dirty="0"/>
              <a:t>”</a:t>
            </a:r>
          </a:p>
        </p:txBody>
      </p:sp>
      <p:cxnSp>
        <p:nvCxnSpPr>
          <p:cNvPr id="29" name="Straight Arrow Connector 28"/>
          <p:cNvCxnSpPr/>
          <p:nvPr/>
        </p:nvCxnSpPr>
        <p:spPr>
          <a:xfrm>
            <a:off x="3652056" y="289443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52056" y="288064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543875" y="288728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2" name="Straight Arrow Connector 31"/>
          <p:cNvCxnSpPr/>
          <p:nvPr/>
        </p:nvCxnSpPr>
        <p:spPr>
          <a:xfrm flipV="1">
            <a:off x="3674222" y="3023129"/>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flipV="1">
            <a:off x="3663135" y="3000832"/>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554954" y="298150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a:off x="3676992" y="308562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76992" y="307183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568811" y="307847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 name="Straight Connector 2"/>
          <p:cNvCxnSpPr/>
          <p:nvPr/>
        </p:nvCxnSpPr>
        <p:spPr>
          <a:xfrm flipV="1">
            <a:off x="3674222" y="2377440"/>
            <a:ext cx="883470" cy="298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7" idx="2"/>
          </p:cNvCxnSpPr>
          <p:nvPr/>
        </p:nvCxnSpPr>
        <p:spPr>
          <a:xfrm>
            <a:off x="3676992" y="3178232"/>
            <a:ext cx="850115" cy="254735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38185" y="2373281"/>
            <a:ext cx="7256319" cy="388620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TIMELINE, PROCESS P</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p:txBody>
      </p:sp>
      <p:cxnSp>
        <p:nvCxnSpPr>
          <p:cNvPr id="26" name="Straight Arrow Connector 25"/>
          <p:cNvCxnSpPr/>
          <p:nvPr/>
        </p:nvCxnSpPr>
        <p:spPr>
          <a:xfrm>
            <a:off x="5697920" y="3441469"/>
            <a:ext cx="0" cy="2186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596322" y="3257280"/>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cxnSp>
        <p:nvCxnSpPr>
          <p:cNvPr id="40" name="Straight Arrow Connector 39"/>
          <p:cNvCxnSpPr/>
          <p:nvPr/>
        </p:nvCxnSpPr>
        <p:spPr>
          <a:xfrm>
            <a:off x="5704388" y="3516284"/>
            <a:ext cx="2383896" cy="1911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704388" y="3808662"/>
            <a:ext cx="2383896" cy="2490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710855" y="3822916"/>
            <a:ext cx="2627503" cy="2824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710855" y="3560094"/>
            <a:ext cx="2660063" cy="2243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370918" y="3558185"/>
            <a:ext cx="3624347" cy="307777"/>
          </a:xfrm>
          <a:prstGeom prst="rect">
            <a:avLst/>
          </a:prstGeom>
          <a:noFill/>
        </p:spPr>
        <p:txBody>
          <a:bodyPr wrap="square" rtlCol="0">
            <a:spAutoFit/>
          </a:bodyPr>
          <a:lstStyle/>
          <a:p>
            <a:r>
              <a:rPr lang="en-US" sz="1400" b="1" dirty="0"/>
              <a:t>0.75us + 100B/12.5GB/s = 0.750000008us</a:t>
            </a:r>
          </a:p>
        </p:txBody>
      </p:sp>
      <p:sp>
        <p:nvSpPr>
          <p:cNvPr id="50" name="Left Brace 49"/>
          <p:cNvSpPr/>
          <p:nvPr/>
        </p:nvSpPr>
        <p:spPr>
          <a:xfrm>
            <a:off x="5563531" y="3558185"/>
            <a:ext cx="121455" cy="5129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5028304" y="3681196"/>
            <a:ext cx="516290" cy="261610"/>
          </a:xfrm>
          <a:prstGeom prst="rect">
            <a:avLst/>
          </a:prstGeom>
          <a:noFill/>
        </p:spPr>
        <p:txBody>
          <a:bodyPr wrap="square" rtlCol="0">
            <a:spAutoFit/>
          </a:bodyPr>
          <a:lstStyle/>
          <a:p>
            <a:r>
              <a:rPr lang="en-US" sz="1100" b="1" dirty="0"/>
              <a:t>1.5us</a:t>
            </a:r>
          </a:p>
        </p:txBody>
      </p:sp>
      <p:cxnSp>
        <p:nvCxnSpPr>
          <p:cNvPr id="52" name="Straight Arrow Connector 51"/>
          <p:cNvCxnSpPr/>
          <p:nvPr/>
        </p:nvCxnSpPr>
        <p:spPr>
          <a:xfrm>
            <a:off x="5723318" y="4126558"/>
            <a:ext cx="2383896" cy="1911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723318" y="4418936"/>
            <a:ext cx="2383896" cy="2490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729785" y="4433190"/>
            <a:ext cx="2627503" cy="2824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729785" y="4170368"/>
            <a:ext cx="2660063" cy="2243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Left Brace 55"/>
          <p:cNvSpPr/>
          <p:nvPr/>
        </p:nvSpPr>
        <p:spPr>
          <a:xfrm>
            <a:off x="5582461" y="4168459"/>
            <a:ext cx="121455" cy="5129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047234" y="4291470"/>
            <a:ext cx="516290" cy="261610"/>
          </a:xfrm>
          <a:prstGeom prst="rect">
            <a:avLst/>
          </a:prstGeom>
          <a:noFill/>
        </p:spPr>
        <p:txBody>
          <a:bodyPr wrap="square" rtlCol="0">
            <a:spAutoFit/>
          </a:bodyPr>
          <a:lstStyle/>
          <a:p>
            <a:r>
              <a:rPr lang="en-US" sz="1100" b="1" dirty="0"/>
              <a:t>1.5us</a:t>
            </a:r>
          </a:p>
        </p:txBody>
      </p:sp>
      <p:cxnSp>
        <p:nvCxnSpPr>
          <p:cNvPr id="58" name="Straight Arrow Connector 57"/>
          <p:cNvCxnSpPr/>
          <p:nvPr/>
        </p:nvCxnSpPr>
        <p:spPr>
          <a:xfrm>
            <a:off x="5723318" y="4699559"/>
            <a:ext cx="2383896" cy="1911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723318" y="4991937"/>
            <a:ext cx="2383896" cy="2490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729785" y="5006191"/>
            <a:ext cx="2627503" cy="28241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729785" y="4743369"/>
            <a:ext cx="2660063" cy="2243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Left Brace 61"/>
          <p:cNvSpPr/>
          <p:nvPr/>
        </p:nvSpPr>
        <p:spPr>
          <a:xfrm>
            <a:off x="5582461" y="4741460"/>
            <a:ext cx="121455" cy="5129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5047234" y="4864471"/>
            <a:ext cx="516290" cy="261610"/>
          </a:xfrm>
          <a:prstGeom prst="rect">
            <a:avLst/>
          </a:prstGeom>
          <a:noFill/>
        </p:spPr>
        <p:txBody>
          <a:bodyPr wrap="square" rtlCol="0">
            <a:spAutoFit/>
          </a:bodyPr>
          <a:lstStyle/>
          <a:p>
            <a:r>
              <a:rPr lang="en-US" sz="1100" b="1" dirty="0"/>
              <a:t>1.5us</a:t>
            </a:r>
          </a:p>
        </p:txBody>
      </p:sp>
      <p:sp>
        <p:nvSpPr>
          <p:cNvPr id="64" name="TextBox 63"/>
          <p:cNvSpPr txBox="1"/>
          <p:nvPr/>
        </p:nvSpPr>
        <p:spPr>
          <a:xfrm>
            <a:off x="6410012" y="5340269"/>
            <a:ext cx="5400987" cy="369332"/>
          </a:xfrm>
          <a:prstGeom prst="rect">
            <a:avLst/>
          </a:prstGeom>
          <a:solidFill>
            <a:srgbClr val="FFFF00"/>
          </a:solidFill>
          <a:ln>
            <a:solidFill>
              <a:schemeClr val="tx1"/>
            </a:solidFill>
          </a:ln>
        </p:spPr>
        <p:txBody>
          <a:bodyPr wrap="square" rtlCol="0">
            <a:spAutoFit/>
          </a:bodyPr>
          <a:lstStyle/>
          <a:p>
            <a:r>
              <a:rPr lang="en-US" dirty="0"/>
              <a:t>4.5us + 12 RDMA messages (limit: 75M/s)</a:t>
            </a:r>
          </a:p>
        </p:txBody>
      </p:sp>
      <p:sp>
        <p:nvSpPr>
          <p:cNvPr id="65" name="Rectangle 64"/>
          <p:cNvSpPr/>
          <p:nvPr/>
        </p:nvSpPr>
        <p:spPr>
          <a:xfrm>
            <a:off x="1812868" y="2682932"/>
            <a:ext cx="7256319" cy="3886202"/>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Peak possible performance?</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p:txBody>
      </p:sp>
      <p:sp>
        <p:nvSpPr>
          <p:cNvPr id="2" name="TextBox 1"/>
          <p:cNvSpPr txBox="1"/>
          <p:nvPr/>
        </p:nvSpPr>
        <p:spPr>
          <a:xfrm>
            <a:off x="2294313" y="3611880"/>
            <a:ext cx="6400800" cy="2031325"/>
          </a:xfrm>
          <a:prstGeom prst="rect">
            <a:avLst/>
          </a:prstGeom>
          <a:noFill/>
        </p:spPr>
        <p:txBody>
          <a:bodyPr wrap="square" rtlCol="0">
            <a:spAutoFit/>
          </a:bodyPr>
          <a:lstStyle/>
          <a:p>
            <a:pPr marL="285750" indent="-285750">
              <a:buFont typeface="Symbol" panose="05050102010706020507" pitchFamily="18" charset="2"/>
              <a:buChar char="¨"/>
            </a:pPr>
            <a:r>
              <a:rPr lang="en-US" dirty="0">
                <a:sym typeface="Symbol" panose="05050102010706020507" pitchFamily="18" charset="2"/>
              </a:rPr>
              <a:t>Time to perform one 100B reliable multicast?  4.5us + “noise”</a:t>
            </a:r>
          </a:p>
          <a:p>
            <a:r>
              <a:rPr lang="en-US" dirty="0">
                <a:sym typeface="Symbol" panose="05050102010706020507" pitchFamily="18" charset="2"/>
              </a:rPr>
              <a:t>     … based on time expended, limited to 222,222/s</a:t>
            </a:r>
          </a:p>
          <a:p>
            <a:r>
              <a:rPr lang="en-US" dirty="0">
                <a:sym typeface="Symbol" panose="05050102010706020507" pitchFamily="18" charset="2"/>
              </a:rPr>
              <a:t>     </a:t>
            </a:r>
          </a:p>
          <a:p>
            <a:pPr marL="285750" indent="-285750">
              <a:buFont typeface="Symbol" panose="05050102010706020507" pitchFamily="18" charset="2"/>
              <a:buChar char="¨"/>
            </a:pPr>
            <a:r>
              <a:rPr lang="en-US" dirty="0">
                <a:sym typeface="Symbol" panose="05050102010706020507" pitchFamily="18" charset="2"/>
              </a:rPr>
              <a:t>12 network operations out of 75M: limited to 6.25M/s</a:t>
            </a:r>
          </a:p>
          <a:p>
            <a:pPr marL="285750" indent="-285750">
              <a:buFont typeface="Symbol" panose="05050102010706020507" pitchFamily="18" charset="2"/>
              <a:buChar char="¨"/>
            </a:pPr>
            <a:endParaRPr lang="en-US" dirty="0">
              <a:sym typeface="Symbol" panose="05050102010706020507" pitchFamily="18" charset="2"/>
            </a:endParaRPr>
          </a:p>
          <a:p>
            <a:pPr marL="285750" indent="-285750">
              <a:buFont typeface="Symbol" panose="05050102010706020507" pitchFamily="18" charset="2"/>
              <a:buChar char="¨"/>
            </a:pPr>
            <a:r>
              <a:rPr lang="en-US" dirty="0"/>
              <a:t>This network could have transferred 56KB of data in 4.5u</a:t>
            </a:r>
            <a:br>
              <a:rPr lang="en-US" dirty="0"/>
            </a:br>
            <a:r>
              <a:rPr lang="en-US" dirty="0"/>
              <a:t>    … we left 99.8% capacity “unused”!</a:t>
            </a:r>
          </a:p>
        </p:txBody>
      </p:sp>
      <p:sp>
        <p:nvSpPr>
          <p:cNvPr id="11" name="Oval 10"/>
          <p:cNvSpPr/>
          <p:nvPr/>
        </p:nvSpPr>
        <p:spPr>
          <a:xfrm>
            <a:off x="2383224" y="5089581"/>
            <a:ext cx="4322618" cy="803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71812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ideas</a:t>
            </a:r>
          </a:p>
        </p:txBody>
      </p:sp>
      <p:sp>
        <p:nvSpPr>
          <p:cNvPr id="3" name="Content Placeholder 2"/>
          <p:cNvSpPr>
            <a:spLocks noGrp="1"/>
          </p:cNvSpPr>
          <p:nvPr>
            <p:ph idx="1"/>
          </p:nvPr>
        </p:nvSpPr>
        <p:spPr/>
        <p:txBody>
          <a:bodyPr>
            <a:normAutofit/>
          </a:bodyPr>
          <a:lstStyle/>
          <a:p>
            <a:r>
              <a:rPr lang="en-US" dirty="0"/>
              <a:t>Have all the 3 members perform concurrent updates… now we might get some overlap and push our efficiency… to 0.6%  </a:t>
            </a:r>
            <a:r>
              <a:rPr lang="en-US" dirty="0">
                <a:solidFill>
                  <a:srgbClr val="C00000"/>
                </a:solidFill>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Run lots of threads… maybe 10 per process.  We aim for 6% efficiency (but locking and scheduling delays will cut this sharply)  </a:t>
            </a:r>
            <a:r>
              <a:rPr lang="en-US" dirty="0">
                <a:solidFill>
                  <a:srgbClr val="C00000"/>
                </a:solidFill>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Batch 1000 messages at a time.  </a:t>
            </a:r>
            <a:r>
              <a:rPr lang="en-US" b="1" dirty="0">
                <a:solidFill>
                  <a:schemeClr val="accent5">
                    <a:lumMod val="75000"/>
                  </a:schemeClr>
                </a:solidFill>
                <a:sym typeface="Wingdings" panose="05000000000000000000" pitchFamily="2" charset="2"/>
              </a:rPr>
              <a:t></a:t>
            </a:r>
            <a:r>
              <a:rPr lang="en-US" dirty="0">
                <a:sym typeface="Wingdings" panose="05000000000000000000" pitchFamily="2" charset="2"/>
              </a:rPr>
              <a:t>  But now the average message waits until 500 more have turned up.  Latency soars to 2.25ms </a:t>
            </a:r>
            <a:r>
              <a:rPr lang="en-US" dirty="0">
                <a:solidFill>
                  <a:srgbClr val="C00000"/>
                </a:solidFill>
                <a:sym typeface="Wingdings" panose="05000000000000000000" pitchFamily="2" charset="2"/>
              </a:rPr>
              <a: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38</a:t>
            </a:fld>
            <a:endParaRPr lang="en-US"/>
          </a:p>
        </p:txBody>
      </p:sp>
    </p:spTree>
    <p:extLst>
      <p:ext uri="{BB962C8B-B14F-4D97-AF65-F5344CB8AC3E}">
        <p14:creationId xmlns:p14="http://schemas.microsoft.com/office/powerpoint/2010/main" val="3457675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127" y="585216"/>
            <a:ext cx="10921261" cy="1499616"/>
          </a:xfrm>
        </p:spPr>
        <p:txBody>
          <a:bodyPr/>
          <a:lstStyle/>
          <a:p>
            <a:r>
              <a:rPr lang="en-US" b="1" dirty="0">
                <a:solidFill>
                  <a:srgbClr val="C00000"/>
                </a:solidFill>
              </a:rPr>
              <a:t>At Best, You get something like this…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39</a:t>
            </a:fld>
            <a:endParaRPr lang="en-US"/>
          </a:p>
        </p:txBody>
      </p:sp>
      <p:sp>
        <p:nvSpPr>
          <p:cNvPr id="7" name="Oval 6"/>
          <p:cNvSpPr/>
          <p:nvPr/>
        </p:nvSpPr>
        <p:spPr>
          <a:xfrm>
            <a:off x="746834" y="2259242"/>
            <a:ext cx="7032568"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Oval 7"/>
          <p:cNvSpPr/>
          <p:nvPr/>
        </p:nvSpPr>
        <p:spPr>
          <a:xfrm>
            <a:off x="2259749" y="2313690"/>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9" name="Oval 8"/>
          <p:cNvSpPr/>
          <p:nvPr/>
        </p:nvSpPr>
        <p:spPr>
          <a:xfrm>
            <a:off x="6287744" y="2313689"/>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10" name="Oval 9"/>
          <p:cNvSpPr/>
          <p:nvPr/>
        </p:nvSpPr>
        <p:spPr>
          <a:xfrm>
            <a:off x="4273746" y="2313688"/>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12" name="Straight Arrow Connector 11"/>
          <p:cNvCxnSpPr/>
          <p:nvPr/>
        </p:nvCxnSpPr>
        <p:spPr>
          <a:xfrm>
            <a:off x="2367815" y="2550188"/>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81812" y="2550188"/>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98581" y="255018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67815" y="270695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67815" y="269316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259634" y="269981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22" name="Straight Arrow Connector 21"/>
          <p:cNvCxnSpPr/>
          <p:nvPr/>
        </p:nvCxnSpPr>
        <p:spPr>
          <a:xfrm flipV="1">
            <a:off x="2389981" y="283565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2"/>
          </p:cNvCxnSpPr>
          <p:nvPr/>
        </p:nvCxnSpPr>
        <p:spPr>
          <a:xfrm flipV="1">
            <a:off x="2378894" y="281335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2270713" y="279402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a:off x="2362271" y="2925861"/>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271" y="2912071"/>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2254090" y="2918720"/>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2" name="Straight Arrow Connector 31"/>
          <p:cNvCxnSpPr/>
          <p:nvPr/>
        </p:nvCxnSpPr>
        <p:spPr>
          <a:xfrm flipV="1">
            <a:off x="2384437" y="3054560"/>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2"/>
          </p:cNvCxnSpPr>
          <p:nvPr/>
        </p:nvCxnSpPr>
        <p:spPr>
          <a:xfrm flipV="1">
            <a:off x="2373350" y="3032263"/>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2265169" y="3012932"/>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a:off x="2387207" y="3117051"/>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87207" y="3103261"/>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2279026" y="3109910"/>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8" name="Straight Arrow Connector 37"/>
          <p:cNvCxnSpPr/>
          <p:nvPr/>
        </p:nvCxnSpPr>
        <p:spPr>
          <a:xfrm>
            <a:off x="2371964" y="3301100"/>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2263783" y="329395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1" name="Straight Arrow Connector 40"/>
          <p:cNvCxnSpPr/>
          <p:nvPr/>
        </p:nvCxnSpPr>
        <p:spPr>
          <a:xfrm>
            <a:off x="2353966" y="3293959"/>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362271" y="4123971"/>
            <a:ext cx="2013997" cy="142489"/>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2254090" y="4116830"/>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4" name="Straight Arrow Connector 43"/>
          <p:cNvCxnSpPr/>
          <p:nvPr/>
        </p:nvCxnSpPr>
        <p:spPr>
          <a:xfrm>
            <a:off x="2344273" y="4116830"/>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380269" y="4718115"/>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2272088" y="471097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7" name="Straight Arrow Connector 46"/>
          <p:cNvCxnSpPr/>
          <p:nvPr/>
        </p:nvCxnSpPr>
        <p:spPr>
          <a:xfrm>
            <a:off x="2362271" y="4710974"/>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398266" y="576550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2290085" y="575836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0" name="Straight Arrow Connector 49"/>
          <p:cNvCxnSpPr/>
          <p:nvPr/>
        </p:nvCxnSpPr>
        <p:spPr>
          <a:xfrm>
            <a:off x="2380268" y="575836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363668" y="3038145"/>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362289" y="3056849"/>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flipH="1">
            <a:off x="4358607" y="305593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5" name="Freeform 54"/>
          <p:cNvSpPr/>
          <p:nvPr/>
        </p:nvSpPr>
        <p:spPr>
          <a:xfrm flipH="1">
            <a:off x="6428464" y="3055943"/>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6" name="Straight Arrow Connector 55"/>
          <p:cNvCxnSpPr/>
          <p:nvPr/>
        </p:nvCxnSpPr>
        <p:spPr>
          <a:xfrm>
            <a:off x="4383199" y="3059138"/>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389530" y="3066382"/>
            <a:ext cx="2020131" cy="180747"/>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371983" y="3386881"/>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0" idx="2"/>
          </p:cNvCxnSpPr>
          <p:nvPr/>
        </p:nvCxnSpPr>
        <p:spPr>
          <a:xfrm flipV="1">
            <a:off x="2360896" y="3364584"/>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2252715" y="3345253"/>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a:off x="2344273" y="3477086"/>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344273" y="3463296"/>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Freeform 62"/>
          <p:cNvSpPr/>
          <p:nvPr/>
        </p:nvSpPr>
        <p:spPr>
          <a:xfrm>
            <a:off x="2236092" y="346994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4" name="Straight Arrow Connector 63"/>
          <p:cNvCxnSpPr/>
          <p:nvPr/>
        </p:nvCxnSpPr>
        <p:spPr>
          <a:xfrm flipV="1">
            <a:off x="2366439" y="3605785"/>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6" idx="2"/>
          </p:cNvCxnSpPr>
          <p:nvPr/>
        </p:nvCxnSpPr>
        <p:spPr>
          <a:xfrm flipV="1">
            <a:off x="2355352" y="3583488"/>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a:off x="2247171" y="356415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Arrow Connector 66"/>
          <p:cNvCxnSpPr/>
          <p:nvPr/>
        </p:nvCxnSpPr>
        <p:spPr>
          <a:xfrm>
            <a:off x="2369209" y="3668276"/>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369209" y="3654486"/>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2261028" y="36611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0" name="Straight Arrow Connector 69"/>
          <p:cNvCxnSpPr/>
          <p:nvPr/>
        </p:nvCxnSpPr>
        <p:spPr>
          <a:xfrm>
            <a:off x="2353966" y="3852325"/>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2245785" y="384518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2" name="Straight Arrow Connector 71"/>
          <p:cNvCxnSpPr/>
          <p:nvPr/>
        </p:nvCxnSpPr>
        <p:spPr>
          <a:xfrm>
            <a:off x="2335968" y="3845184"/>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2345670" y="3589370"/>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2344291" y="3608074"/>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flipH="1">
            <a:off x="4340609" y="360716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6" name="Freeform 75"/>
          <p:cNvSpPr/>
          <p:nvPr/>
        </p:nvSpPr>
        <p:spPr>
          <a:xfrm flipH="1">
            <a:off x="6410466" y="360716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7" name="Straight Arrow Connector 76"/>
          <p:cNvCxnSpPr/>
          <p:nvPr/>
        </p:nvCxnSpPr>
        <p:spPr>
          <a:xfrm>
            <a:off x="4365201" y="3610363"/>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4371532" y="3617607"/>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376719" y="3529635"/>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1" idx="2"/>
          </p:cNvCxnSpPr>
          <p:nvPr/>
        </p:nvCxnSpPr>
        <p:spPr>
          <a:xfrm flipV="1">
            <a:off x="2365632" y="3507338"/>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a:xfrm>
            <a:off x="2257451" y="34880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Arrow Connector 81"/>
          <p:cNvCxnSpPr/>
          <p:nvPr/>
        </p:nvCxnSpPr>
        <p:spPr>
          <a:xfrm>
            <a:off x="2349009" y="361984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349009" y="360605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Freeform 83"/>
          <p:cNvSpPr/>
          <p:nvPr/>
        </p:nvSpPr>
        <p:spPr>
          <a:xfrm>
            <a:off x="2240828" y="361269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85" name="Straight Arrow Connector 84"/>
          <p:cNvCxnSpPr/>
          <p:nvPr/>
        </p:nvCxnSpPr>
        <p:spPr>
          <a:xfrm flipV="1">
            <a:off x="2371175" y="3748539"/>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7" idx="2"/>
          </p:cNvCxnSpPr>
          <p:nvPr/>
        </p:nvCxnSpPr>
        <p:spPr>
          <a:xfrm flipV="1">
            <a:off x="2360088" y="3726242"/>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Freeform 86"/>
          <p:cNvSpPr/>
          <p:nvPr/>
        </p:nvSpPr>
        <p:spPr>
          <a:xfrm>
            <a:off x="2251907" y="370691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Arrow Connector 87"/>
          <p:cNvCxnSpPr/>
          <p:nvPr/>
        </p:nvCxnSpPr>
        <p:spPr>
          <a:xfrm>
            <a:off x="2373945" y="381103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373945" y="379724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a:off x="2265764" y="380388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91" name="Straight Arrow Connector 90"/>
          <p:cNvCxnSpPr/>
          <p:nvPr/>
        </p:nvCxnSpPr>
        <p:spPr>
          <a:xfrm>
            <a:off x="2358702" y="3995079"/>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2250521" y="398793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93" name="Straight Arrow Connector 92"/>
          <p:cNvCxnSpPr/>
          <p:nvPr/>
        </p:nvCxnSpPr>
        <p:spPr>
          <a:xfrm>
            <a:off x="2340704" y="398793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2350406" y="373212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2349027" y="375082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flipH="1">
            <a:off x="4345345" y="374991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97" name="Freeform 96"/>
          <p:cNvSpPr/>
          <p:nvPr/>
        </p:nvSpPr>
        <p:spPr>
          <a:xfrm flipH="1">
            <a:off x="6415202" y="3749922"/>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98" name="Straight Arrow Connector 97"/>
          <p:cNvCxnSpPr/>
          <p:nvPr/>
        </p:nvCxnSpPr>
        <p:spPr>
          <a:xfrm>
            <a:off x="4369937" y="375311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4376268" y="3760361"/>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2317777" y="4292387"/>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2"/>
          </p:cNvCxnSpPr>
          <p:nvPr/>
        </p:nvCxnSpPr>
        <p:spPr>
          <a:xfrm flipV="1">
            <a:off x="2306690" y="4270090"/>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Freeform 101"/>
          <p:cNvSpPr/>
          <p:nvPr/>
        </p:nvSpPr>
        <p:spPr>
          <a:xfrm>
            <a:off x="2198509" y="425075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 name="Straight Arrow Connector 102"/>
          <p:cNvCxnSpPr/>
          <p:nvPr/>
        </p:nvCxnSpPr>
        <p:spPr>
          <a:xfrm>
            <a:off x="2290067" y="4382592"/>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290067" y="4368802"/>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5" name="Freeform 104"/>
          <p:cNvSpPr/>
          <p:nvPr/>
        </p:nvSpPr>
        <p:spPr>
          <a:xfrm>
            <a:off x="2181886" y="437545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06" name="Straight Arrow Connector 105"/>
          <p:cNvCxnSpPr/>
          <p:nvPr/>
        </p:nvCxnSpPr>
        <p:spPr>
          <a:xfrm flipV="1">
            <a:off x="2312233" y="4511291"/>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8" idx="2"/>
          </p:cNvCxnSpPr>
          <p:nvPr/>
        </p:nvCxnSpPr>
        <p:spPr>
          <a:xfrm flipV="1">
            <a:off x="2301146" y="4488994"/>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2192965" y="4469663"/>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Arrow Connector 108"/>
          <p:cNvCxnSpPr/>
          <p:nvPr/>
        </p:nvCxnSpPr>
        <p:spPr>
          <a:xfrm>
            <a:off x="2315003" y="4573782"/>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2315003" y="4559992"/>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a:xfrm>
            <a:off x="2206822" y="456664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12" name="Straight Arrow Connector 111"/>
          <p:cNvCxnSpPr/>
          <p:nvPr/>
        </p:nvCxnSpPr>
        <p:spPr>
          <a:xfrm>
            <a:off x="2299760" y="475783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2191579" y="4750690"/>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14" name="Straight Arrow Connector 113"/>
          <p:cNvCxnSpPr/>
          <p:nvPr/>
        </p:nvCxnSpPr>
        <p:spPr>
          <a:xfrm>
            <a:off x="2281762" y="4750690"/>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2291464" y="449487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2290085" y="4513580"/>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7" name="Freeform 116"/>
          <p:cNvSpPr/>
          <p:nvPr/>
        </p:nvSpPr>
        <p:spPr>
          <a:xfrm flipH="1">
            <a:off x="4286403" y="4512670"/>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18" name="Freeform 117"/>
          <p:cNvSpPr/>
          <p:nvPr/>
        </p:nvSpPr>
        <p:spPr>
          <a:xfrm flipH="1">
            <a:off x="6356260" y="451267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19" name="Straight Arrow Connector 118"/>
          <p:cNvCxnSpPr/>
          <p:nvPr/>
        </p:nvCxnSpPr>
        <p:spPr>
          <a:xfrm>
            <a:off x="4310995" y="4515869"/>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4317326" y="4523113"/>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2363678" y="5397415"/>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3" idx="2"/>
          </p:cNvCxnSpPr>
          <p:nvPr/>
        </p:nvCxnSpPr>
        <p:spPr>
          <a:xfrm flipV="1">
            <a:off x="2352591" y="5375118"/>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2244410" y="535578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Arrow Connector 123"/>
          <p:cNvCxnSpPr/>
          <p:nvPr/>
        </p:nvCxnSpPr>
        <p:spPr>
          <a:xfrm>
            <a:off x="2335968" y="548762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2335968" y="547383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2227787" y="548047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27" name="Straight Arrow Connector 126"/>
          <p:cNvCxnSpPr/>
          <p:nvPr/>
        </p:nvCxnSpPr>
        <p:spPr>
          <a:xfrm flipV="1">
            <a:off x="2358134" y="5616319"/>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9" idx="2"/>
          </p:cNvCxnSpPr>
          <p:nvPr/>
        </p:nvCxnSpPr>
        <p:spPr>
          <a:xfrm flipV="1">
            <a:off x="2347047" y="5594022"/>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a:off x="2238866" y="557469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Arrow Connector 129"/>
          <p:cNvCxnSpPr/>
          <p:nvPr/>
        </p:nvCxnSpPr>
        <p:spPr>
          <a:xfrm>
            <a:off x="2360904" y="5678810"/>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2360904" y="5665020"/>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Freeform 131"/>
          <p:cNvSpPr/>
          <p:nvPr/>
        </p:nvSpPr>
        <p:spPr>
          <a:xfrm>
            <a:off x="2252723" y="567166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33" name="Straight Arrow Connector 132"/>
          <p:cNvCxnSpPr/>
          <p:nvPr/>
        </p:nvCxnSpPr>
        <p:spPr>
          <a:xfrm>
            <a:off x="2345661" y="5862859"/>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a:xfrm>
            <a:off x="2237480" y="585571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35" name="Straight Arrow Connector 134"/>
          <p:cNvCxnSpPr/>
          <p:nvPr/>
        </p:nvCxnSpPr>
        <p:spPr>
          <a:xfrm>
            <a:off x="2327663" y="585571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2337365" y="559990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2335986" y="561860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8" name="Freeform 137"/>
          <p:cNvSpPr/>
          <p:nvPr/>
        </p:nvSpPr>
        <p:spPr>
          <a:xfrm flipH="1">
            <a:off x="4332304" y="561769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9" name="Freeform 138"/>
          <p:cNvSpPr/>
          <p:nvPr/>
        </p:nvSpPr>
        <p:spPr>
          <a:xfrm flipH="1">
            <a:off x="6402161" y="5617702"/>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40" name="Straight Arrow Connector 139"/>
          <p:cNvCxnSpPr/>
          <p:nvPr/>
        </p:nvCxnSpPr>
        <p:spPr>
          <a:xfrm>
            <a:off x="4356896" y="56208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4363227" y="5628141"/>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0011C2-B069-49A5-80E8-E82C196F8CC9}"/>
              </a:ext>
            </a:extLst>
          </p:cNvPr>
          <p:cNvSpPr txBox="1"/>
          <p:nvPr/>
        </p:nvSpPr>
        <p:spPr>
          <a:xfrm>
            <a:off x="7163785" y="3231255"/>
            <a:ext cx="3944169" cy="1569660"/>
          </a:xfrm>
          <a:prstGeom prst="rect">
            <a:avLst/>
          </a:prstGeom>
          <a:noFill/>
        </p:spPr>
        <p:txBody>
          <a:bodyPr wrap="square" rtlCol="0">
            <a:spAutoFit/>
          </a:bodyPr>
          <a:lstStyle/>
          <a:p>
            <a:pPr algn="ctr"/>
            <a:r>
              <a:rPr lang="en-US" sz="2400" dirty="0"/>
              <a:t>Messy and unpredictable with sudden bursts of data movement… Unlikely to perform well </a:t>
            </a:r>
            <a:r>
              <a:rPr lang="en-US" sz="2400" dirty="0">
                <a:solidFill>
                  <a:srgbClr val="FF0000"/>
                </a:solidFill>
                <a:sym typeface="Wingdings" panose="05000000000000000000" pitchFamily="2" charset="2"/>
              </a:rPr>
              <a:t></a:t>
            </a:r>
            <a:endParaRPr lang="en-US" sz="2400" dirty="0">
              <a:solidFill>
                <a:srgbClr val="FF0000"/>
              </a:solidFill>
            </a:endParaRPr>
          </a:p>
        </p:txBody>
      </p:sp>
    </p:spTree>
    <p:extLst>
      <p:ext uri="{BB962C8B-B14F-4D97-AF65-F5344CB8AC3E}">
        <p14:creationId xmlns:p14="http://schemas.microsoft.com/office/powerpoint/2010/main" val="28869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FB5F-8B16-66EF-E172-1FD2CD1D0514}"/>
              </a:ext>
            </a:extLst>
          </p:cNvPr>
          <p:cNvSpPr>
            <a:spLocks noGrp="1"/>
          </p:cNvSpPr>
          <p:nvPr>
            <p:ph type="title"/>
          </p:nvPr>
        </p:nvSpPr>
        <p:spPr/>
        <p:txBody>
          <a:bodyPr/>
          <a:lstStyle/>
          <a:p>
            <a:r>
              <a:rPr lang="en-US" dirty="0"/>
              <a:t>Recap: Atomic Multicast and Durable Replication</a:t>
            </a:r>
          </a:p>
        </p:txBody>
      </p:sp>
      <p:sp>
        <p:nvSpPr>
          <p:cNvPr id="3" name="Content Placeholder 2">
            <a:extLst>
              <a:ext uri="{FF2B5EF4-FFF2-40B4-BE49-F238E27FC236}">
                <a16:creationId xmlns:a16="http://schemas.microsoft.com/office/drawing/2014/main" id="{68CE902C-A26B-36BC-83A5-DFFAE52A0DF7}"/>
              </a:ext>
            </a:extLst>
          </p:cNvPr>
          <p:cNvSpPr>
            <a:spLocks noGrp="1"/>
          </p:cNvSpPr>
          <p:nvPr>
            <p:ph idx="1"/>
          </p:nvPr>
        </p:nvSpPr>
        <p:spPr/>
        <p:txBody>
          <a:bodyPr>
            <a:normAutofit fontScale="92500" lnSpcReduction="20000"/>
          </a:bodyPr>
          <a:lstStyle/>
          <a:p>
            <a:r>
              <a:rPr lang="en-US" dirty="0"/>
              <a:t>Both ideas center on applying the same updates in the same order</a:t>
            </a:r>
          </a:p>
          <a:p>
            <a:endParaRPr lang="en-US" dirty="0"/>
          </a:p>
          <a:p>
            <a:r>
              <a:rPr lang="en-US" dirty="0"/>
              <a:t>With atomic multicast updates are carried in messages, and delivered to all receivers (or none), in the identical order, even despite failures.</a:t>
            </a:r>
          </a:p>
          <a:p>
            <a:endParaRPr lang="en-US" dirty="0"/>
          </a:p>
          <a:p>
            <a:r>
              <a:rPr lang="en-US" dirty="0"/>
              <a:t>With durable replication each receiver also keeps a log of updates or of the result after applying them.  </a:t>
            </a:r>
          </a:p>
          <a:p>
            <a:pPr>
              <a:buFont typeface="Wingdings" panose="05000000000000000000" pitchFamily="2" charset="2"/>
              <a:buChar char="Ø"/>
            </a:pPr>
            <a:r>
              <a:rPr lang="en-US" dirty="0"/>
              <a:t>  In some solutions each replica (each log) is itself a complete history.</a:t>
            </a:r>
          </a:p>
          <a:p>
            <a:pPr>
              <a:buFont typeface="Wingdings" panose="05000000000000000000" pitchFamily="2" charset="2"/>
              <a:buChar char="Ø"/>
            </a:pPr>
            <a:r>
              <a:rPr lang="en-US" dirty="0"/>
              <a:t>  In other solutions logs must be</a:t>
            </a:r>
            <a:r>
              <a:rPr lang="en-US" i="1" dirty="0"/>
              <a:t> </a:t>
            </a:r>
            <a:r>
              <a:rPr lang="en-US" dirty="0"/>
              <a:t>merged to know the full update sequence.</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41FBB51A-D5BE-AC89-F26E-A0671F4B142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2AEA7DC-54C8-FB4A-1005-975A5378D355}"/>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3186178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Separate Data Plane and Control Plane, make them lock-free</a:t>
            </a:r>
          </a:p>
        </p:txBody>
      </p:sp>
      <p:sp>
        <p:nvSpPr>
          <p:cNvPr id="3" name="Content Placeholder 2"/>
          <p:cNvSpPr>
            <a:spLocks noGrp="1"/>
          </p:cNvSpPr>
          <p:nvPr>
            <p:ph idx="1"/>
          </p:nvPr>
        </p:nvSpPr>
        <p:spPr>
          <a:xfrm>
            <a:off x="1024128" y="2719136"/>
            <a:ext cx="11066272" cy="3590223"/>
          </a:xfrm>
        </p:spPr>
        <p:txBody>
          <a:bodyPr/>
          <a:lstStyle/>
          <a:p>
            <a:r>
              <a:rPr lang="en-US" b="1" dirty="0"/>
              <a:t>Data plane:  The actual data messages.  </a:t>
            </a:r>
            <a:r>
              <a:rPr lang="en-US" dirty="0"/>
              <a:t>Send them continuously, as soon as new updates show up</a:t>
            </a:r>
          </a:p>
          <a:p>
            <a:endParaRPr lang="en-US" dirty="0"/>
          </a:p>
          <a:p>
            <a:r>
              <a:rPr lang="en-US" b="1" dirty="0"/>
              <a:t>Control plane: Responsible for deciding when it is safe to deliver (“commit”).  </a:t>
            </a:r>
            <a:r>
              <a:rPr lang="en-US" dirty="0"/>
              <a:t>Receivers continuously report their acks, in an all-to-all pattern.  This way every process can deduce that messages are deliverable.</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40</a:t>
            </a:fld>
            <a:endParaRPr lang="en-US"/>
          </a:p>
        </p:txBody>
      </p:sp>
    </p:spTree>
    <p:extLst>
      <p:ext uri="{BB962C8B-B14F-4D97-AF65-F5344CB8AC3E}">
        <p14:creationId xmlns:p14="http://schemas.microsoft.com/office/powerpoint/2010/main" val="353181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C00000"/>
                </a:solidFill>
              </a:rPr>
              <a:t>Better: Separate Data Plane and Control Plane, make them lock-free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41</a:t>
            </a:fld>
            <a:endParaRPr lang="en-US"/>
          </a:p>
        </p:txBody>
      </p:sp>
      <p:grpSp>
        <p:nvGrpSpPr>
          <p:cNvPr id="3" name="Group 2"/>
          <p:cNvGrpSpPr/>
          <p:nvPr/>
        </p:nvGrpSpPr>
        <p:grpSpPr>
          <a:xfrm>
            <a:off x="3474720" y="2320359"/>
            <a:ext cx="4754880" cy="4031673"/>
            <a:chOff x="3474720" y="2320359"/>
            <a:chExt cx="4754880" cy="4031673"/>
          </a:xfrm>
        </p:grpSpPr>
        <p:sp>
          <p:nvSpPr>
            <p:cNvPr id="7" name="Oval 6"/>
            <p:cNvSpPr/>
            <p:nvPr/>
          </p:nvSpPr>
          <p:spPr>
            <a:xfrm>
              <a:off x="3474720" y="2320359"/>
              <a:ext cx="4754880"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Oval 7"/>
            <p:cNvSpPr/>
            <p:nvPr/>
          </p:nvSpPr>
          <p:spPr>
            <a:xfrm>
              <a:off x="3802799" y="2374807"/>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9" name="Oval 8"/>
            <p:cNvSpPr/>
            <p:nvPr/>
          </p:nvSpPr>
          <p:spPr>
            <a:xfrm>
              <a:off x="7830794" y="2374806"/>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10" name="Oval 9"/>
            <p:cNvSpPr/>
            <p:nvPr/>
          </p:nvSpPr>
          <p:spPr>
            <a:xfrm>
              <a:off x="5816796" y="2374805"/>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12" name="Straight Arrow Connector 11"/>
            <p:cNvCxnSpPr/>
            <p:nvPr/>
          </p:nvCxnSpPr>
          <p:spPr>
            <a:xfrm>
              <a:off x="3910865" y="2611305"/>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24862" y="2611305"/>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941631" y="2611304"/>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10865" y="276807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10865" y="2754284"/>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933031" y="2896773"/>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921944" y="2874476"/>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05321" y="2986978"/>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05321" y="2973188"/>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927487" y="3115677"/>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916400" y="3093380"/>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30257" y="3178168"/>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930257" y="3164378"/>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915014" y="336221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897016" y="3355076"/>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05321" y="4185088"/>
              <a:ext cx="2013997" cy="142489"/>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87323" y="4177947"/>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23319" y="477923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905321" y="477209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41316" y="5826619"/>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3833135" y="581947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0" name="Straight Arrow Connector 49"/>
            <p:cNvCxnSpPr/>
            <p:nvPr/>
          </p:nvCxnSpPr>
          <p:spPr>
            <a:xfrm>
              <a:off x="3923318" y="581947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906718" y="309926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905339" y="3117966"/>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flipH="1">
              <a:off x="5901657" y="311705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6" name="Straight Arrow Connector 55"/>
            <p:cNvCxnSpPr/>
            <p:nvPr/>
          </p:nvCxnSpPr>
          <p:spPr>
            <a:xfrm>
              <a:off x="5926249" y="3120255"/>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32580" y="3127499"/>
              <a:ext cx="2020131" cy="180747"/>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915033" y="3447998"/>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903946" y="3425701"/>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887323" y="3538203"/>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887323" y="3524413"/>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909489" y="366690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898402" y="364460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12259" y="3729393"/>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912259" y="3715603"/>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897016" y="391344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879018" y="390630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888720" y="365048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887341" y="366919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flipH="1">
              <a:off x="5883659" y="366828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7" name="Straight Arrow Connector 76"/>
            <p:cNvCxnSpPr/>
            <p:nvPr/>
          </p:nvCxnSpPr>
          <p:spPr>
            <a:xfrm>
              <a:off x="5908251" y="3671480"/>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914582" y="3678724"/>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919769" y="359075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3908682" y="356845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892059" y="368095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892059" y="366716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914225" y="380965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903138" y="378735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916995" y="387214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916995" y="385835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901752" y="405619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883754" y="404905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3893456" y="379324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892077" y="381194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6" name="Freeform 95"/>
            <p:cNvSpPr/>
            <p:nvPr/>
          </p:nvSpPr>
          <p:spPr>
            <a:xfrm flipH="1">
              <a:off x="5888395" y="38110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98" name="Straight Arrow Connector 97"/>
            <p:cNvCxnSpPr/>
            <p:nvPr/>
          </p:nvCxnSpPr>
          <p:spPr>
            <a:xfrm>
              <a:off x="5912987" y="381423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5919318" y="3821478"/>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3860827" y="4353504"/>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3849740" y="4331207"/>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833117" y="4443709"/>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833117" y="4429919"/>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855283" y="4572408"/>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3844196" y="4550111"/>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58053" y="4634899"/>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3858053" y="4621109"/>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842810" y="4818948"/>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3824812" y="48118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3834514" y="4555993"/>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3833135" y="457469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7" name="Freeform 116"/>
            <p:cNvSpPr/>
            <p:nvPr/>
          </p:nvSpPr>
          <p:spPr>
            <a:xfrm flipH="1">
              <a:off x="5829453" y="457378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19" name="Straight Arrow Connector 118"/>
            <p:cNvCxnSpPr/>
            <p:nvPr/>
          </p:nvCxnSpPr>
          <p:spPr>
            <a:xfrm>
              <a:off x="5854045" y="457698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5860376" y="4584230"/>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906728" y="545853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23" idx="2"/>
            </p:cNvCxnSpPr>
            <p:nvPr/>
          </p:nvCxnSpPr>
          <p:spPr>
            <a:xfrm flipV="1">
              <a:off x="3895641" y="543623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3787460" y="541690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Arrow Connector 123"/>
            <p:cNvCxnSpPr/>
            <p:nvPr/>
          </p:nvCxnSpPr>
          <p:spPr>
            <a:xfrm>
              <a:off x="3879018" y="554873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3879018" y="553494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3770837" y="554159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27" name="Straight Arrow Connector 126"/>
            <p:cNvCxnSpPr/>
            <p:nvPr/>
          </p:nvCxnSpPr>
          <p:spPr>
            <a:xfrm flipV="1">
              <a:off x="3901184" y="567743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9" idx="2"/>
            </p:cNvCxnSpPr>
            <p:nvPr/>
          </p:nvCxnSpPr>
          <p:spPr>
            <a:xfrm flipV="1">
              <a:off x="3890097" y="565513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a:off x="3781916" y="563580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Arrow Connector 129"/>
            <p:cNvCxnSpPr/>
            <p:nvPr/>
          </p:nvCxnSpPr>
          <p:spPr>
            <a:xfrm>
              <a:off x="3903954" y="573992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903954" y="572613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Freeform 131"/>
            <p:cNvSpPr/>
            <p:nvPr/>
          </p:nvSpPr>
          <p:spPr>
            <a:xfrm>
              <a:off x="3795773" y="573278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33" name="Straight Arrow Connector 132"/>
            <p:cNvCxnSpPr/>
            <p:nvPr/>
          </p:nvCxnSpPr>
          <p:spPr>
            <a:xfrm>
              <a:off x="3888711" y="592397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a:xfrm>
              <a:off x="3780530" y="59168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35" name="Straight Arrow Connector 134"/>
            <p:cNvCxnSpPr/>
            <p:nvPr/>
          </p:nvCxnSpPr>
          <p:spPr>
            <a:xfrm>
              <a:off x="3870713" y="591683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3880415" y="566102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3879036" y="567972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8" name="Freeform 137"/>
            <p:cNvSpPr/>
            <p:nvPr/>
          </p:nvSpPr>
          <p:spPr>
            <a:xfrm flipH="1">
              <a:off x="5875354" y="567881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9" name="Freeform 138"/>
            <p:cNvSpPr/>
            <p:nvPr/>
          </p:nvSpPr>
          <p:spPr>
            <a:xfrm flipH="1">
              <a:off x="7945211" y="567881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40" name="Straight Arrow Connector 139"/>
            <p:cNvCxnSpPr/>
            <p:nvPr/>
          </p:nvCxnSpPr>
          <p:spPr>
            <a:xfrm>
              <a:off x="5899946" y="568201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5906277" y="5689258"/>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028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C00000"/>
                </a:solidFill>
              </a:rPr>
              <a:t>Better: Separate Data Plane and Control Plane, make them lock-free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42</a:t>
            </a:fld>
            <a:endParaRPr lang="en-US"/>
          </a:p>
        </p:txBody>
      </p:sp>
      <p:grpSp>
        <p:nvGrpSpPr>
          <p:cNvPr id="400" name="Group 399"/>
          <p:cNvGrpSpPr/>
          <p:nvPr/>
        </p:nvGrpSpPr>
        <p:grpSpPr>
          <a:xfrm>
            <a:off x="3474720" y="2320359"/>
            <a:ext cx="4754880" cy="4031673"/>
            <a:chOff x="3474720" y="2320359"/>
            <a:chExt cx="4754880" cy="4031673"/>
          </a:xfrm>
        </p:grpSpPr>
        <p:sp>
          <p:nvSpPr>
            <p:cNvPr id="401" name="Oval 400"/>
            <p:cNvSpPr/>
            <p:nvPr/>
          </p:nvSpPr>
          <p:spPr>
            <a:xfrm>
              <a:off x="3474720" y="2320359"/>
              <a:ext cx="4754880"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402" name="Oval 401"/>
            <p:cNvSpPr/>
            <p:nvPr/>
          </p:nvSpPr>
          <p:spPr>
            <a:xfrm>
              <a:off x="3802799" y="2374807"/>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403" name="Oval 402"/>
            <p:cNvSpPr/>
            <p:nvPr/>
          </p:nvSpPr>
          <p:spPr>
            <a:xfrm>
              <a:off x="7830794" y="2374806"/>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404" name="Oval 403"/>
            <p:cNvSpPr/>
            <p:nvPr/>
          </p:nvSpPr>
          <p:spPr>
            <a:xfrm>
              <a:off x="5816796" y="2374805"/>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405" name="Straight Arrow Connector 404"/>
            <p:cNvCxnSpPr/>
            <p:nvPr/>
          </p:nvCxnSpPr>
          <p:spPr>
            <a:xfrm>
              <a:off x="3910865" y="2611305"/>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a:off x="5924862" y="2611305"/>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a:off x="7941631" y="2611304"/>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p:nvPr/>
          </p:nvCxnSpPr>
          <p:spPr>
            <a:xfrm>
              <a:off x="3910865" y="276807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p:nvPr/>
          </p:nvCxnSpPr>
          <p:spPr>
            <a:xfrm>
              <a:off x="3910865" y="2754284"/>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p:cNvCxnSpPr/>
            <p:nvPr/>
          </p:nvCxnSpPr>
          <p:spPr>
            <a:xfrm flipV="1">
              <a:off x="3933031" y="2896773"/>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flipV="1">
              <a:off x="3921944" y="2874476"/>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a:off x="3905321" y="2986978"/>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a:off x="3905321" y="2973188"/>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V="1">
              <a:off x="3927487" y="3115677"/>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flipV="1">
              <a:off x="3916400" y="3093380"/>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a:off x="3930257" y="3178168"/>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p:nvPr/>
          </p:nvCxnSpPr>
          <p:spPr>
            <a:xfrm>
              <a:off x="3930257" y="3164378"/>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a:off x="3915014" y="336221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a:off x="3897016" y="3355076"/>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0" name="Straight Arrow Connector 419"/>
            <p:cNvCxnSpPr/>
            <p:nvPr/>
          </p:nvCxnSpPr>
          <p:spPr>
            <a:xfrm>
              <a:off x="3905321" y="4185088"/>
              <a:ext cx="2013997" cy="142489"/>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1" name="Straight Arrow Connector 420"/>
            <p:cNvCxnSpPr/>
            <p:nvPr/>
          </p:nvCxnSpPr>
          <p:spPr>
            <a:xfrm>
              <a:off x="3887323" y="4177947"/>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a:off x="3923319" y="477923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3" name="Straight Arrow Connector 422"/>
            <p:cNvCxnSpPr/>
            <p:nvPr/>
          </p:nvCxnSpPr>
          <p:spPr>
            <a:xfrm>
              <a:off x="3905321" y="477209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4" name="Straight Arrow Connector 423"/>
            <p:cNvCxnSpPr/>
            <p:nvPr/>
          </p:nvCxnSpPr>
          <p:spPr>
            <a:xfrm>
              <a:off x="3941316" y="5826619"/>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5" name="Freeform 424"/>
            <p:cNvSpPr/>
            <p:nvPr/>
          </p:nvSpPr>
          <p:spPr>
            <a:xfrm>
              <a:off x="3833135" y="581947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26" name="Straight Arrow Connector 425"/>
            <p:cNvCxnSpPr/>
            <p:nvPr/>
          </p:nvCxnSpPr>
          <p:spPr>
            <a:xfrm>
              <a:off x="3923318" y="581947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p:cNvCxnSpPr/>
            <p:nvPr/>
          </p:nvCxnSpPr>
          <p:spPr>
            <a:xfrm flipH="1">
              <a:off x="3906718" y="309926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flipH="1">
              <a:off x="3905339" y="3117966"/>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9" name="Freeform 428"/>
            <p:cNvSpPr/>
            <p:nvPr/>
          </p:nvSpPr>
          <p:spPr>
            <a:xfrm flipH="1">
              <a:off x="5901657" y="311705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30" name="Straight Arrow Connector 429"/>
            <p:cNvCxnSpPr/>
            <p:nvPr/>
          </p:nvCxnSpPr>
          <p:spPr>
            <a:xfrm>
              <a:off x="5926249" y="3120255"/>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p:cNvCxnSpPr/>
            <p:nvPr/>
          </p:nvCxnSpPr>
          <p:spPr>
            <a:xfrm flipH="1">
              <a:off x="5932580" y="3127499"/>
              <a:ext cx="2020131" cy="180747"/>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flipV="1">
              <a:off x="3915033" y="3447998"/>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 name="Straight Arrow Connector 432"/>
            <p:cNvCxnSpPr/>
            <p:nvPr/>
          </p:nvCxnSpPr>
          <p:spPr>
            <a:xfrm flipV="1">
              <a:off x="3903946" y="3425701"/>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 name="Straight Arrow Connector 433"/>
            <p:cNvCxnSpPr/>
            <p:nvPr/>
          </p:nvCxnSpPr>
          <p:spPr>
            <a:xfrm>
              <a:off x="3887323" y="3538203"/>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5" name="Straight Arrow Connector 434"/>
            <p:cNvCxnSpPr/>
            <p:nvPr/>
          </p:nvCxnSpPr>
          <p:spPr>
            <a:xfrm>
              <a:off x="3887323" y="3524413"/>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6" name="Straight Arrow Connector 435"/>
            <p:cNvCxnSpPr/>
            <p:nvPr/>
          </p:nvCxnSpPr>
          <p:spPr>
            <a:xfrm flipV="1">
              <a:off x="3909489" y="366690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flipV="1">
              <a:off x="3898402" y="364460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a:off x="3912259" y="3729393"/>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a:off x="3912259" y="3715603"/>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a:off x="3897016" y="391344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a:off x="3879018" y="390630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flipH="1">
              <a:off x="3888720" y="365048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flipH="1">
              <a:off x="3887341" y="366919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44" name="Freeform 443"/>
            <p:cNvSpPr/>
            <p:nvPr/>
          </p:nvSpPr>
          <p:spPr>
            <a:xfrm flipH="1">
              <a:off x="5883659" y="366828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45" name="Straight Arrow Connector 444"/>
            <p:cNvCxnSpPr/>
            <p:nvPr/>
          </p:nvCxnSpPr>
          <p:spPr>
            <a:xfrm>
              <a:off x="5908251" y="3671480"/>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p:nvPr/>
          </p:nvCxnSpPr>
          <p:spPr>
            <a:xfrm flipH="1">
              <a:off x="5914582" y="3678724"/>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V="1">
              <a:off x="3919769" y="359075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8" name="Straight Arrow Connector 447"/>
            <p:cNvCxnSpPr/>
            <p:nvPr/>
          </p:nvCxnSpPr>
          <p:spPr>
            <a:xfrm flipV="1">
              <a:off x="3908682" y="356845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9" name="Straight Arrow Connector 448"/>
            <p:cNvCxnSpPr/>
            <p:nvPr/>
          </p:nvCxnSpPr>
          <p:spPr>
            <a:xfrm>
              <a:off x="3892059" y="368095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0" name="Straight Arrow Connector 449"/>
            <p:cNvCxnSpPr/>
            <p:nvPr/>
          </p:nvCxnSpPr>
          <p:spPr>
            <a:xfrm>
              <a:off x="3892059" y="366716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1" name="Straight Arrow Connector 450"/>
            <p:cNvCxnSpPr/>
            <p:nvPr/>
          </p:nvCxnSpPr>
          <p:spPr>
            <a:xfrm flipV="1">
              <a:off x="3914225" y="380965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flipV="1">
              <a:off x="3903138" y="378735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p:cNvCxnSpPr/>
            <p:nvPr/>
          </p:nvCxnSpPr>
          <p:spPr>
            <a:xfrm>
              <a:off x="3916995" y="387214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a:off x="3916995" y="385835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a:off x="3901752" y="405619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a:off x="3883754" y="404905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flipH="1">
              <a:off x="3893456" y="379324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8" name="Straight Arrow Connector 457"/>
            <p:cNvCxnSpPr/>
            <p:nvPr/>
          </p:nvCxnSpPr>
          <p:spPr>
            <a:xfrm flipH="1">
              <a:off x="3892077" y="381194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9" name="Freeform 458"/>
            <p:cNvSpPr/>
            <p:nvPr/>
          </p:nvSpPr>
          <p:spPr>
            <a:xfrm flipH="1">
              <a:off x="5888395" y="38110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60" name="Straight Arrow Connector 459"/>
            <p:cNvCxnSpPr/>
            <p:nvPr/>
          </p:nvCxnSpPr>
          <p:spPr>
            <a:xfrm>
              <a:off x="5912987" y="381423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1" name="Straight Arrow Connector 460"/>
            <p:cNvCxnSpPr/>
            <p:nvPr/>
          </p:nvCxnSpPr>
          <p:spPr>
            <a:xfrm flipH="1">
              <a:off x="5919318" y="3821478"/>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2" name="Straight Arrow Connector 461"/>
            <p:cNvCxnSpPr/>
            <p:nvPr/>
          </p:nvCxnSpPr>
          <p:spPr>
            <a:xfrm flipV="1">
              <a:off x="3860827" y="4353504"/>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Arrow Connector 462"/>
            <p:cNvCxnSpPr/>
            <p:nvPr/>
          </p:nvCxnSpPr>
          <p:spPr>
            <a:xfrm flipV="1">
              <a:off x="3849740" y="4331207"/>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833117" y="4443709"/>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5" name="Straight Arrow Connector 464"/>
            <p:cNvCxnSpPr/>
            <p:nvPr/>
          </p:nvCxnSpPr>
          <p:spPr>
            <a:xfrm>
              <a:off x="3833117" y="4429919"/>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flipV="1">
              <a:off x="3855283" y="4572408"/>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p:nvPr/>
          </p:nvCxnSpPr>
          <p:spPr>
            <a:xfrm flipV="1">
              <a:off x="3844196" y="4550111"/>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Straight Arrow Connector 467"/>
            <p:cNvCxnSpPr/>
            <p:nvPr/>
          </p:nvCxnSpPr>
          <p:spPr>
            <a:xfrm>
              <a:off x="3858053" y="4634899"/>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9" name="Straight Arrow Connector 468"/>
            <p:cNvCxnSpPr/>
            <p:nvPr/>
          </p:nvCxnSpPr>
          <p:spPr>
            <a:xfrm>
              <a:off x="3858053" y="4621109"/>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0" name="Straight Arrow Connector 469"/>
            <p:cNvCxnSpPr/>
            <p:nvPr/>
          </p:nvCxnSpPr>
          <p:spPr>
            <a:xfrm>
              <a:off x="3842810" y="4818948"/>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1" name="Straight Arrow Connector 470"/>
            <p:cNvCxnSpPr/>
            <p:nvPr/>
          </p:nvCxnSpPr>
          <p:spPr>
            <a:xfrm>
              <a:off x="3824812" y="48118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H="1">
              <a:off x="3834514" y="4555993"/>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H="1">
              <a:off x="3833135" y="457469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4" name="Freeform 473"/>
            <p:cNvSpPr/>
            <p:nvPr/>
          </p:nvSpPr>
          <p:spPr>
            <a:xfrm flipH="1">
              <a:off x="5829453" y="457378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75" name="Straight Arrow Connector 474"/>
            <p:cNvCxnSpPr/>
            <p:nvPr/>
          </p:nvCxnSpPr>
          <p:spPr>
            <a:xfrm>
              <a:off x="5854045" y="457698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a:off x="5860376" y="4584230"/>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V="1">
              <a:off x="3906728" y="545853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a:stCxn id="479" idx="2"/>
            </p:cNvCxnSpPr>
            <p:nvPr/>
          </p:nvCxnSpPr>
          <p:spPr>
            <a:xfrm flipV="1">
              <a:off x="3895641" y="543623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9" name="Freeform 478"/>
            <p:cNvSpPr/>
            <p:nvPr/>
          </p:nvSpPr>
          <p:spPr>
            <a:xfrm>
              <a:off x="3787460" y="541690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p:cNvCxnSpPr/>
            <p:nvPr/>
          </p:nvCxnSpPr>
          <p:spPr>
            <a:xfrm>
              <a:off x="3879018" y="554873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3879018" y="553494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2" name="Freeform 481"/>
            <p:cNvSpPr/>
            <p:nvPr/>
          </p:nvSpPr>
          <p:spPr>
            <a:xfrm>
              <a:off x="3770837" y="554159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83" name="Straight Arrow Connector 482"/>
            <p:cNvCxnSpPr/>
            <p:nvPr/>
          </p:nvCxnSpPr>
          <p:spPr>
            <a:xfrm flipV="1">
              <a:off x="3901184" y="567743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4" name="Straight Arrow Connector 483"/>
            <p:cNvCxnSpPr>
              <a:stCxn id="485" idx="2"/>
            </p:cNvCxnSpPr>
            <p:nvPr/>
          </p:nvCxnSpPr>
          <p:spPr>
            <a:xfrm flipV="1">
              <a:off x="3890097" y="565513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5" name="Freeform 484"/>
            <p:cNvSpPr/>
            <p:nvPr/>
          </p:nvSpPr>
          <p:spPr>
            <a:xfrm>
              <a:off x="3781916" y="563580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6" name="Straight Arrow Connector 485"/>
            <p:cNvCxnSpPr/>
            <p:nvPr/>
          </p:nvCxnSpPr>
          <p:spPr>
            <a:xfrm>
              <a:off x="3903954" y="573992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p:nvPr/>
          </p:nvCxnSpPr>
          <p:spPr>
            <a:xfrm>
              <a:off x="3903954" y="572613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8" name="Freeform 487"/>
            <p:cNvSpPr/>
            <p:nvPr/>
          </p:nvSpPr>
          <p:spPr>
            <a:xfrm>
              <a:off x="3795773" y="573278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89" name="Straight Arrow Connector 488"/>
            <p:cNvCxnSpPr/>
            <p:nvPr/>
          </p:nvCxnSpPr>
          <p:spPr>
            <a:xfrm>
              <a:off x="3888711" y="592397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0" name="Freeform 489"/>
            <p:cNvSpPr/>
            <p:nvPr/>
          </p:nvSpPr>
          <p:spPr>
            <a:xfrm>
              <a:off x="3780530" y="59168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91" name="Straight Arrow Connector 490"/>
            <p:cNvCxnSpPr/>
            <p:nvPr/>
          </p:nvCxnSpPr>
          <p:spPr>
            <a:xfrm>
              <a:off x="3870713" y="591683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flipH="1">
              <a:off x="3880415" y="566102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3" name="Straight Arrow Connector 492"/>
            <p:cNvCxnSpPr/>
            <p:nvPr/>
          </p:nvCxnSpPr>
          <p:spPr>
            <a:xfrm flipH="1">
              <a:off x="3879036" y="567972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4" name="Freeform 493"/>
            <p:cNvSpPr/>
            <p:nvPr/>
          </p:nvSpPr>
          <p:spPr>
            <a:xfrm flipH="1">
              <a:off x="5875354" y="567881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2" name="Freeform 561"/>
            <p:cNvSpPr/>
            <p:nvPr/>
          </p:nvSpPr>
          <p:spPr>
            <a:xfrm flipH="1">
              <a:off x="7945211" y="567881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64" name="Straight Arrow Connector 563"/>
            <p:cNvCxnSpPr/>
            <p:nvPr/>
          </p:nvCxnSpPr>
          <p:spPr>
            <a:xfrm>
              <a:off x="5899946" y="568201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flipH="1">
              <a:off x="5906277" y="5689258"/>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66" name="Group 565"/>
          <p:cNvGrpSpPr/>
          <p:nvPr/>
        </p:nvGrpSpPr>
        <p:grpSpPr>
          <a:xfrm>
            <a:off x="3476109" y="2324342"/>
            <a:ext cx="4754880" cy="4031673"/>
            <a:chOff x="3474720" y="2320359"/>
            <a:chExt cx="4754880" cy="4031673"/>
          </a:xfrm>
        </p:grpSpPr>
        <p:sp>
          <p:nvSpPr>
            <p:cNvPr id="567" name="Oval 566"/>
            <p:cNvSpPr/>
            <p:nvPr/>
          </p:nvSpPr>
          <p:spPr>
            <a:xfrm>
              <a:off x="3474720" y="2320359"/>
              <a:ext cx="4754880"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568" name="Oval 567"/>
            <p:cNvSpPr/>
            <p:nvPr/>
          </p:nvSpPr>
          <p:spPr>
            <a:xfrm>
              <a:off x="3802799" y="2374807"/>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569" name="Oval 568"/>
            <p:cNvSpPr/>
            <p:nvPr/>
          </p:nvSpPr>
          <p:spPr>
            <a:xfrm>
              <a:off x="7830794" y="2374806"/>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570" name="Oval 569"/>
            <p:cNvSpPr/>
            <p:nvPr/>
          </p:nvSpPr>
          <p:spPr>
            <a:xfrm>
              <a:off x="5816796" y="2374805"/>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571" name="Straight Arrow Connector 570"/>
            <p:cNvCxnSpPr/>
            <p:nvPr/>
          </p:nvCxnSpPr>
          <p:spPr>
            <a:xfrm>
              <a:off x="3910865" y="2611305"/>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a:off x="5924862" y="2611305"/>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a:off x="7941631" y="2611304"/>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a:off x="3910865" y="276807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5" name="Straight Arrow Connector 574"/>
            <p:cNvCxnSpPr/>
            <p:nvPr/>
          </p:nvCxnSpPr>
          <p:spPr>
            <a:xfrm>
              <a:off x="3910865" y="2754284"/>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6" name="Straight Arrow Connector 575"/>
            <p:cNvCxnSpPr/>
            <p:nvPr/>
          </p:nvCxnSpPr>
          <p:spPr>
            <a:xfrm flipV="1">
              <a:off x="3933031" y="2896773"/>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7" name="Straight Arrow Connector 576"/>
            <p:cNvCxnSpPr/>
            <p:nvPr/>
          </p:nvCxnSpPr>
          <p:spPr>
            <a:xfrm flipV="1">
              <a:off x="3921944" y="2874476"/>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p:nvPr/>
          </p:nvCxnSpPr>
          <p:spPr>
            <a:xfrm>
              <a:off x="3905321" y="2986978"/>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9" name="Straight Arrow Connector 578"/>
            <p:cNvCxnSpPr/>
            <p:nvPr/>
          </p:nvCxnSpPr>
          <p:spPr>
            <a:xfrm>
              <a:off x="3905321" y="2973188"/>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0" name="Straight Arrow Connector 579"/>
            <p:cNvCxnSpPr/>
            <p:nvPr/>
          </p:nvCxnSpPr>
          <p:spPr>
            <a:xfrm flipV="1">
              <a:off x="3927487" y="3115677"/>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1" name="Straight Arrow Connector 580"/>
            <p:cNvCxnSpPr/>
            <p:nvPr/>
          </p:nvCxnSpPr>
          <p:spPr>
            <a:xfrm flipV="1">
              <a:off x="3916400" y="3093380"/>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2" name="Straight Arrow Connector 581"/>
            <p:cNvCxnSpPr/>
            <p:nvPr/>
          </p:nvCxnSpPr>
          <p:spPr>
            <a:xfrm>
              <a:off x="3930257" y="3178168"/>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3" name="Straight Arrow Connector 582"/>
            <p:cNvCxnSpPr/>
            <p:nvPr/>
          </p:nvCxnSpPr>
          <p:spPr>
            <a:xfrm>
              <a:off x="3930257" y="3164378"/>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4" name="Straight Arrow Connector 583"/>
            <p:cNvCxnSpPr/>
            <p:nvPr/>
          </p:nvCxnSpPr>
          <p:spPr>
            <a:xfrm>
              <a:off x="3915014" y="336221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5" name="Straight Arrow Connector 584"/>
            <p:cNvCxnSpPr/>
            <p:nvPr/>
          </p:nvCxnSpPr>
          <p:spPr>
            <a:xfrm>
              <a:off x="3897016" y="3355076"/>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6" name="Straight Arrow Connector 585"/>
            <p:cNvCxnSpPr/>
            <p:nvPr/>
          </p:nvCxnSpPr>
          <p:spPr>
            <a:xfrm>
              <a:off x="3905321" y="4185088"/>
              <a:ext cx="2013997" cy="142489"/>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a:off x="3887323" y="4177947"/>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a:off x="3923319" y="477923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a:off x="3905321" y="477209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a:off x="3941316" y="5826619"/>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91" name="Freeform 590"/>
            <p:cNvSpPr/>
            <p:nvPr/>
          </p:nvSpPr>
          <p:spPr>
            <a:xfrm>
              <a:off x="3833135" y="581947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92" name="Straight Arrow Connector 591"/>
            <p:cNvCxnSpPr/>
            <p:nvPr/>
          </p:nvCxnSpPr>
          <p:spPr>
            <a:xfrm>
              <a:off x="3923318" y="5819478"/>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3" name="Straight Arrow Connector 592"/>
            <p:cNvCxnSpPr/>
            <p:nvPr/>
          </p:nvCxnSpPr>
          <p:spPr>
            <a:xfrm flipH="1">
              <a:off x="3906718" y="309926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flipH="1">
              <a:off x="3905339" y="3117966"/>
              <a:ext cx="4027995" cy="85034"/>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95" name="Freeform 594"/>
            <p:cNvSpPr/>
            <p:nvPr/>
          </p:nvSpPr>
          <p:spPr>
            <a:xfrm flipH="1">
              <a:off x="5901657" y="311705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96" name="Straight Arrow Connector 595"/>
            <p:cNvCxnSpPr/>
            <p:nvPr/>
          </p:nvCxnSpPr>
          <p:spPr>
            <a:xfrm>
              <a:off x="5926249" y="3120255"/>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flipH="1">
              <a:off x="5932580" y="3127499"/>
              <a:ext cx="2020131" cy="180747"/>
            </a:xfrm>
            <a:prstGeom prst="straightConnector1">
              <a:avLst/>
            </a:prstGeom>
            <a:ln w="762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flipV="1">
              <a:off x="3915033" y="3447998"/>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flipV="1">
              <a:off x="3903946" y="3425701"/>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a:off x="3887323" y="3538203"/>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a:off x="3887323" y="3524413"/>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2" name="Straight Arrow Connector 601"/>
            <p:cNvCxnSpPr/>
            <p:nvPr/>
          </p:nvCxnSpPr>
          <p:spPr>
            <a:xfrm flipV="1">
              <a:off x="3909489" y="366690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3" name="Straight Arrow Connector 602"/>
            <p:cNvCxnSpPr/>
            <p:nvPr/>
          </p:nvCxnSpPr>
          <p:spPr>
            <a:xfrm flipV="1">
              <a:off x="3898402" y="364460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4" name="Straight Arrow Connector 603"/>
            <p:cNvCxnSpPr/>
            <p:nvPr/>
          </p:nvCxnSpPr>
          <p:spPr>
            <a:xfrm>
              <a:off x="3912259" y="3729393"/>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5" name="Straight Arrow Connector 604"/>
            <p:cNvCxnSpPr/>
            <p:nvPr/>
          </p:nvCxnSpPr>
          <p:spPr>
            <a:xfrm>
              <a:off x="3912259" y="3715603"/>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6" name="Straight Arrow Connector 605"/>
            <p:cNvCxnSpPr/>
            <p:nvPr/>
          </p:nvCxnSpPr>
          <p:spPr>
            <a:xfrm>
              <a:off x="3897016" y="3913442"/>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a:off x="3879018" y="390630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8" name="Straight Arrow Connector 607"/>
            <p:cNvCxnSpPr/>
            <p:nvPr/>
          </p:nvCxnSpPr>
          <p:spPr>
            <a:xfrm flipH="1">
              <a:off x="3888720" y="365048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flipH="1">
              <a:off x="3887341" y="3669191"/>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10" name="Freeform 609"/>
            <p:cNvSpPr/>
            <p:nvPr/>
          </p:nvSpPr>
          <p:spPr>
            <a:xfrm flipH="1">
              <a:off x="5883659" y="3668281"/>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11" name="Straight Arrow Connector 610"/>
            <p:cNvCxnSpPr/>
            <p:nvPr/>
          </p:nvCxnSpPr>
          <p:spPr>
            <a:xfrm>
              <a:off x="5908251" y="3671480"/>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flipH="1">
              <a:off x="5914582" y="3678724"/>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3" name="Straight Arrow Connector 612"/>
            <p:cNvCxnSpPr/>
            <p:nvPr/>
          </p:nvCxnSpPr>
          <p:spPr>
            <a:xfrm flipV="1">
              <a:off x="3919769" y="359075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4" name="Straight Arrow Connector 613"/>
            <p:cNvCxnSpPr/>
            <p:nvPr/>
          </p:nvCxnSpPr>
          <p:spPr>
            <a:xfrm flipV="1">
              <a:off x="3908682" y="356845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5" name="Straight Arrow Connector 614"/>
            <p:cNvCxnSpPr/>
            <p:nvPr/>
          </p:nvCxnSpPr>
          <p:spPr>
            <a:xfrm>
              <a:off x="3892059" y="368095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6" name="Straight Arrow Connector 615"/>
            <p:cNvCxnSpPr/>
            <p:nvPr/>
          </p:nvCxnSpPr>
          <p:spPr>
            <a:xfrm>
              <a:off x="3892059" y="366716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7" name="Straight Arrow Connector 616"/>
            <p:cNvCxnSpPr/>
            <p:nvPr/>
          </p:nvCxnSpPr>
          <p:spPr>
            <a:xfrm flipV="1">
              <a:off x="3914225" y="380965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8" name="Straight Arrow Connector 617"/>
            <p:cNvCxnSpPr/>
            <p:nvPr/>
          </p:nvCxnSpPr>
          <p:spPr>
            <a:xfrm flipV="1">
              <a:off x="3903138" y="378735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9" name="Straight Arrow Connector 618"/>
            <p:cNvCxnSpPr/>
            <p:nvPr/>
          </p:nvCxnSpPr>
          <p:spPr>
            <a:xfrm>
              <a:off x="3916995" y="387214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0" name="Straight Arrow Connector 619"/>
            <p:cNvCxnSpPr/>
            <p:nvPr/>
          </p:nvCxnSpPr>
          <p:spPr>
            <a:xfrm>
              <a:off x="3916995" y="385835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1" name="Straight Arrow Connector 620"/>
            <p:cNvCxnSpPr/>
            <p:nvPr/>
          </p:nvCxnSpPr>
          <p:spPr>
            <a:xfrm>
              <a:off x="3901752" y="405619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2" name="Straight Arrow Connector 621"/>
            <p:cNvCxnSpPr/>
            <p:nvPr/>
          </p:nvCxnSpPr>
          <p:spPr>
            <a:xfrm>
              <a:off x="3883754" y="404905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3" name="Straight Arrow Connector 622"/>
            <p:cNvCxnSpPr/>
            <p:nvPr/>
          </p:nvCxnSpPr>
          <p:spPr>
            <a:xfrm flipH="1">
              <a:off x="3893456" y="379324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4" name="Straight Arrow Connector 623"/>
            <p:cNvCxnSpPr/>
            <p:nvPr/>
          </p:nvCxnSpPr>
          <p:spPr>
            <a:xfrm flipH="1">
              <a:off x="3892077" y="381194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25" name="Freeform 624"/>
            <p:cNvSpPr/>
            <p:nvPr/>
          </p:nvSpPr>
          <p:spPr>
            <a:xfrm flipH="1">
              <a:off x="5888395" y="38110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26" name="Straight Arrow Connector 625"/>
            <p:cNvCxnSpPr/>
            <p:nvPr/>
          </p:nvCxnSpPr>
          <p:spPr>
            <a:xfrm>
              <a:off x="5912987" y="381423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flipH="1">
              <a:off x="5919318" y="3821478"/>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860827" y="4353504"/>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0" name="Straight Arrow Connector 639"/>
            <p:cNvCxnSpPr/>
            <p:nvPr/>
          </p:nvCxnSpPr>
          <p:spPr>
            <a:xfrm flipV="1">
              <a:off x="3849740" y="4331207"/>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a:off x="3833117" y="4443709"/>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3833117" y="4429919"/>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flipV="1">
              <a:off x="3855283" y="4572408"/>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flipV="1">
              <a:off x="3844196" y="4550111"/>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a:off x="3858053" y="4634899"/>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a:off x="3858053" y="4621109"/>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a:off x="3842810" y="4818948"/>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8" name="Straight Arrow Connector 647"/>
            <p:cNvCxnSpPr/>
            <p:nvPr/>
          </p:nvCxnSpPr>
          <p:spPr>
            <a:xfrm>
              <a:off x="3824812" y="48118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p:cNvCxnSpPr/>
            <p:nvPr/>
          </p:nvCxnSpPr>
          <p:spPr>
            <a:xfrm flipH="1">
              <a:off x="3834514" y="4555993"/>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0" name="Straight Arrow Connector 649"/>
            <p:cNvCxnSpPr/>
            <p:nvPr/>
          </p:nvCxnSpPr>
          <p:spPr>
            <a:xfrm flipH="1">
              <a:off x="3833135" y="457469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51" name="Freeform 650"/>
            <p:cNvSpPr/>
            <p:nvPr/>
          </p:nvSpPr>
          <p:spPr>
            <a:xfrm flipH="1">
              <a:off x="5829453" y="457378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52" name="Straight Arrow Connector 651"/>
            <p:cNvCxnSpPr/>
            <p:nvPr/>
          </p:nvCxnSpPr>
          <p:spPr>
            <a:xfrm>
              <a:off x="5854045" y="457698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p:cNvCxnSpPr/>
            <p:nvPr/>
          </p:nvCxnSpPr>
          <p:spPr>
            <a:xfrm flipH="1">
              <a:off x="5860376" y="4584230"/>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4" name="Straight Arrow Connector 653"/>
            <p:cNvCxnSpPr/>
            <p:nvPr/>
          </p:nvCxnSpPr>
          <p:spPr>
            <a:xfrm flipV="1">
              <a:off x="3906728" y="5458532"/>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5" name="Straight Arrow Connector 654"/>
            <p:cNvCxnSpPr>
              <a:stCxn id="656" idx="2"/>
            </p:cNvCxnSpPr>
            <p:nvPr/>
          </p:nvCxnSpPr>
          <p:spPr>
            <a:xfrm flipV="1">
              <a:off x="3895641" y="5436235"/>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6" name="Freeform 655"/>
            <p:cNvSpPr/>
            <p:nvPr/>
          </p:nvSpPr>
          <p:spPr>
            <a:xfrm>
              <a:off x="3787460" y="5416904"/>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7" name="Straight Arrow Connector 656"/>
            <p:cNvCxnSpPr/>
            <p:nvPr/>
          </p:nvCxnSpPr>
          <p:spPr>
            <a:xfrm>
              <a:off x="3879018" y="554873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879018" y="553494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59" name="Freeform 658"/>
            <p:cNvSpPr/>
            <p:nvPr/>
          </p:nvSpPr>
          <p:spPr>
            <a:xfrm>
              <a:off x="3770837" y="554159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60" name="Straight Arrow Connector 659"/>
            <p:cNvCxnSpPr/>
            <p:nvPr/>
          </p:nvCxnSpPr>
          <p:spPr>
            <a:xfrm flipV="1">
              <a:off x="3901184" y="5677436"/>
              <a:ext cx="2018154" cy="92490"/>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a:stCxn id="662" idx="2"/>
            </p:cNvCxnSpPr>
            <p:nvPr/>
          </p:nvCxnSpPr>
          <p:spPr>
            <a:xfrm flipV="1">
              <a:off x="3890097" y="5655139"/>
              <a:ext cx="3933788" cy="80422"/>
            </a:xfrm>
            <a:prstGeom prst="straightConnector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2" name="Freeform 661"/>
            <p:cNvSpPr/>
            <p:nvPr/>
          </p:nvSpPr>
          <p:spPr>
            <a:xfrm>
              <a:off x="3781916" y="5635808"/>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3" name="Straight Arrow Connector 662"/>
            <p:cNvCxnSpPr/>
            <p:nvPr/>
          </p:nvCxnSpPr>
          <p:spPr>
            <a:xfrm>
              <a:off x="3903954" y="5739927"/>
              <a:ext cx="2013997" cy="142489"/>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4" name="Straight Arrow Connector 663"/>
            <p:cNvCxnSpPr/>
            <p:nvPr/>
          </p:nvCxnSpPr>
          <p:spPr>
            <a:xfrm>
              <a:off x="3903954" y="5726137"/>
              <a:ext cx="4027995" cy="85034"/>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5" name="Freeform 664"/>
            <p:cNvSpPr/>
            <p:nvPr/>
          </p:nvSpPr>
          <p:spPr>
            <a:xfrm>
              <a:off x="3795773" y="5732786"/>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a:solidFill>
                <a:srgbClr val="C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66" name="Straight Arrow Connector 665"/>
            <p:cNvCxnSpPr/>
            <p:nvPr/>
          </p:nvCxnSpPr>
          <p:spPr>
            <a:xfrm>
              <a:off x="3888711" y="5923976"/>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7" name="Freeform 666"/>
            <p:cNvSpPr/>
            <p:nvPr/>
          </p:nvSpPr>
          <p:spPr>
            <a:xfrm>
              <a:off x="3780530" y="591683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68" name="Straight Arrow Connector 667"/>
            <p:cNvCxnSpPr/>
            <p:nvPr/>
          </p:nvCxnSpPr>
          <p:spPr>
            <a:xfrm>
              <a:off x="3870713" y="591683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9" name="Straight Arrow Connector 668"/>
            <p:cNvCxnSpPr/>
            <p:nvPr/>
          </p:nvCxnSpPr>
          <p:spPr>
            <a:xfrm flipH="1">
              <a:off x="3880415" y="5661021"/>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0" name="Straight Arrow Connector 669"/>
            <p:cNvCxnSpPr/>
            <p:nvPr/>
          </p:nvCxnSpPr>
          <p:spPr>
            <a:xfrm flipH="1">
              <a:off x="3879036" y="5679725"/>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71" name="Freeform 670"/>
            <p:cNvSpPr/>
            <p:nvPr/>
          </p:nvSpPr>
          <p:spPr>
            <a:xfrm flipH="1">
              <a:off x="5875354" y="5678815"/>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72" name="Freeform 671"/>
            <p:cNvSpPr/>
            <p:nvPr/>
          </p:nvSpPr>
          <p:spPr>
            <a:xfrm flipH="1">
              <a:off x="7945211" y="5678819"/>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28575">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673" name="Straight Arrow Connector 672"/>
            <p:cNvCxnSpPr/>
            <p:nvPr/>
          </p:nvCxnSpPr>
          <p:spPr>
            <a:xfrm>
              <a:off x="5899946" y="5682014"/>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4" name="Straight Arrow Connector 673"/>
            <p:cNvCxnSpPr/>
            <p:nvPr/>
          </p:nvCxnSpPr>
          <p:spPr>
            <a:xfrm flipH="1">
              <a:off x="5906277" y="5689258"/>
              <a:ext cx="2020131" cy="180747"/>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550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4.07407E-6 L -0.2418 0.02129 " pathEditMode="relative" rAng="0" ptsTypes="AA">
                                      <p:cBhvr>
                                        <p:cTn id="6" dur="2000" fill="hold"/>
                                        <p:tgtEl>
                                          <p:spTgt spid="400"/>
                                        </p:tgtEl>
                                        <p:attrNameLst>
                                          <p:attrName>ppt_x</p:attrName>
                                          <p:attrName>ppt_y</p:attrName>
                                        </p:attrNameLst>
                                      </p:cBhvr>
                                      <p:rCtr x="-12096" y="1065"/>
                                    </p:animMotion>
                                  </p:childTnLst>
                                </p:cTn>
                              </p:par>
                              <p:par>
                                <p:cTn id="7" presetID="42" presetClass="path" presetSubtype="0" accel="50000" decel="50000" fill="hold" nodeType="withEffect">
                                  <p:stCondLst>
                                    <p:cond delay="0"/>
                                  </p:stCondLst>
                                  <p:childTnLst>
                                    <p:animMotion origin="layout" path="M 1.875E-6 -3.7037E-7 L 0.26588 0.02384 " pathEditMode="relative" rAng="0" ptsTypes="AA">
                                      <p:cBhvr>
                                        <p:cTn id="8" dur="2000" fill="hold"/>
                                        <p:tgtEl>
                                          <p:spTgt spid="566"/>
                                        </p:tgtEl>
                                        <p:attrNameLst>
                                          <p:attrName>ppt_x</p:attrName>
                                          <p:attrName>ppt_y</p:attrName>
                                        </p:attrNameLst>
                                      </p:cBhvr>
                                      <p:rCtr x="13294"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4128" y="585216"/>
            <a:ext cx="10786872" cy="1499616"/>
          </a:xfrm>
        </p:spPr>
        <p:txBody>
          <a:bodyPr/>
          <a:lstStyle/>
          <a:p>
            <a:r>
              <a:rPr lang="en-US" b="1" dirty="0">
                <a:solidFill>
                  <a:srgbClr val="C00000"/>
                </a:solidFill>
              </a:rPr>
              <a:t>Better: Separate Data Plane and Control Plane, make them lock-free</a:t>
            </a:r>
          </a:p>
        </p:txBody>
      </p:sp>
      <p:sp>
        <p:nvSpPr>
          <p:cNvPr id="2" name="Content Placeholder 1"/>
          <p:cNvSpPr>
            <a:spLocks noGrp="1"/>
          </p:cNvSpPr>
          <p:nvPr>
            <p:ph sz="half" idx="1"/>
          </p:nvPr>
        </p:nvSpPr>
        <p:spPr>
          <a:xfrm>
            <a:off x="561975" y="5356796"/>
            <a:ext cx="4924425" cy="1333563"/>
          </a:xfrm>
        </p:spPr>
        <p:txBody>
          <a:bodyPr/>
          <a:lstStyle/>
          <a:p>
            <a:pPr algn="ctr"/>
            <a:r>
              <a:rPr lang="en-US" dirty="0"/>
              <a:t>Data plane runs steadily</a:t>
            </a:r>
          </a:p>
        </p:txBody>
      </p:sp>
      <p:sp>
        <p:nvSpPr>
          <p:cNvPr id="11" name="Content Placeholder 10"/>
          <p:cNvSpPr>
            <a:spLocks noGrp="1"/>
          </p:cNvSpPr>
          <p:nvPr>
            <p:ph sz="half" idx="2"/>
          </p:nvPr>
        </p:nvSpPr>
        <p:spPr>
          <a:xfrm>
            <a:off x="6600168" y="5340708"/>
            <a:ext cx="5037650" cy="1349651"/>
          </a:xfrm>
        </p:spPr>
        <p:txBody>
          <a:bodyPr/>
          <a:lstStyle/>
          <a:p>
            <a:pPr algn="ctr"/>
            <a:r>
              <a:rPr lang="en-US" dirty="0"/>
              <a:t>Control information exchanged continuously</a:t>
            </a:r>
            <a:br>
              <a:rPr lang="en-US" dirty="0"/>
            </a:br>
            <a:endParaRPr lang="en-US" dirty="0"/>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26165642-2DC6-4995-8FB3-76453B93C11F}" type="slidenum">
              <a:rPr lang="en-US" smtClean="0"/>
              <a:pPr/>
              <a:t>43</a:t>
            </a:fld>
            <a:endParaRPr lang="en-US"/>
          </a:p>
        </p:txBody>
      </p:sp>
      <p:sp>
        <p:nvSpPr>
          <p:cNvPr id="561" name="Oval 560"/>
          <p:cNvSpPr/>
          <p:nvPr/>
        </p:nvSpPr>
        <p:spPr>
          <a:xfrm>
            <a:off x="561975" y="2465832"/>
            <a:ext cx="4924425"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562" name="Oval 561"/>
          <p:cNvSpPr/>
          <p:nvPr/>
        </p:nvSpPr>
        <p:spPr>
          <a:xfrm>
            <a:off x="859574" y="2520280"/>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563" name="Oval 562"/>
          <p:cNvSpPr/>
          <p:nvPr/>
        </p:nvSpPr>
        <p:spPr>
          <a:xfrm>
            <a:off x="4887569" y="2520279"/>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564" name="Oval 563"/>
          <p:cNvSpPr/>
          <p:nvPr/>
        </p:nvSpPr>
        <p:spPr>
          <a:xfrm>
            <a:off x="2873571" y="2520278"/>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cxnSp>
        <p:nvCxnSpPr>
          <p:cNvPr id="565" name="Straight Arrow Connector 564"/>
          <p:cNvCxnSpPr/>
          <p:nvPr/>
        </p:nvCxnSpPr>
        <p:spPr>
          <a:xfrm>
            <a:off x="2972113" y="28563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6" name="Straight Arrow Connector 565"/>
          <p:cNvCxnSpPr/>
          <p:nvPr/>
        </p:nvCxnSpPr>
        <p:spPr>
          <a:xfrm>
            <a:off x="958115" y="28426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7" name="Straight Arrow Connector 566"/>
          <p:cNvCxnSpPr/>
          <p:nvPr/>
        </p:nvCxnSpPr>
        <p:spPr>
          <a:xfrm>
            <a:off x="2972113" y="30087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8" name="Straight Arrow Connector 567"/>
          <p:cNvCxnSpPr/>
          <p:nvPr/>
        </p:nvCxnSpPr>
        <p:spPr>
          <a:xfrm>
            <a:off x="958115" y="29950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0" name="Straight Arrow Connector 569"/>
          <p:cNvCxnSpPr/>
          <p:nvPr/>
        </p:nvCxnSpPr>
        <p:spPr>
          <a:xfrm>
            <a:off x="2972113" y="31611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1" name="Straight Arrow Connector 570"/>
          <p:cNvCxnSpPr/>
          <p:nvPr/>
        </p:nvCxnSpPr>
        <p:spPr>
          <a:xfrm>
            <a:off x="958115" y="31474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a:off x="2972113" y="33135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a:off x="958115" y="32998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6" name="Straight Arrow Connector 575"/>
          <p:cNvCxnSpPr/>
          <p:nvPr/>
        </p:nvCxnSpPr>
        <p:spPr>
          <a:xfrm>
            <a:off x="2972113" y="34659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7" name="Straight Arrow Connector 576"/>
          <p:cNvCxnSpPr/>
          <p:nvPr/>
        </p:nvCxnSpPr>
        <p:spPr>
          <a:xfrm>
            <a:off x="958115" y="34522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9" name="Straight Arrow Connector 578"/>
          <p:cNvCxnSpPr/>
          <p:nvPr/>
        </p:nvCxnSpPr>
        <p:spPr>
          <a:xfrm>
            <a:off x="2972113" y="36183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0" name="Straight Arrow Connector 579"/>
          <p:cNvCxnSpPr/>
          <p:nvPr/>
        </p:nvCxnSpPr>
        <p:spPr>
          <a:xfrm>
            <a:off x="958115" y="36046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2" name="Straight Arrow Connector 581"/>
          <p:cNvCxnSpPr/>
          <p:nvPr/>
        </p:nvCxnSpPr>
        <p:spPr>
          <a:xfrm>
            <a:off x="2972113" y="37707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3" name="Straight Arrow Connector 582"/>
          <p:cNvCxnSpPr/>
          <p:nvPr/>
        </p:nvCxnSpPr>
        <p:spPr>
          <a:xfrm>
            <a:off x="958115" y="37570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5" name="Straight Arrow Connector 584"/>
          <p:cNvCxnSpPr/>
          <p:nvPr/>
        </p:nvCxnSpPr>
        <p:spPr>
          <a:xfrm>
            <a:off x="2972113" y="39231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6" name="Straight Arrow Connector 585"/>
          <p:cNvCxnSpPr/>
          <p:nvPr/>
        </p:nvCxnSpPr>
        <p:spPr>
          <a:xfrm>
            <a:off x="958115" y="39094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a:off x="2972113" y="40755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p:nvPr/>
        </p:nvCxnSpPr>
        <p:spPr>
          <a:xfrm>
            <a:off x="958115" y="40618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1" name="Straight Arrow Connector 590"/>
          <p:cNvCxnSpPr/>
          <p:nvPr/>
        </p:nvCxnSpPr>
        <p:spPr>
          <a:xfrm>
            <a:off x="2972113" y="42279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2" name="Straight Arrow Connector 591"/>
          <p:cNvCxnSpPr/>
          <p:nvPr/>
        </p:nvCxnSpPr>
        <p:spPr>
          <a:xfrm>
            <a:off x="958115" y="42142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2972113" y="43803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5" name="Straight Arrow Connector 594"/>
          <p:cNvCxnSpPr/>
          <p:nvPr/>
        </p:nvCxnSpPr>
        <p:spPr>
          <a:xfrm>
            <a:off x="958115" y="43666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2972113" y="45327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a:off x="958115" y="45190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0" name="Straight Arrow Connector 599"/>
          <p:cNvCxnSpPr/>
          <p:nvPr/>
        </p:nvCxnSpPr>
        <p:spPr>
          <a:xfrm>
            <a:off x="2972113" y="4685197"/>
            <a:ext cx="2013997" cy="142489"/>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1" name="Straight Arrow Connector 600"/>
          <p:cNvCxnSpPr/>
          <p:nvPr/>
        </p:nvCxnSpPr>
        <p:spPr>
          <a:xfrm>
            <a:off x="958115" y="4671407"/>
            <a:ext cx="4027995" cy="85034"/>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3" name="Straight Arrow Connector 602"/>
          <p:cNvCxnSpPr/>
          <p:nvPr/>
        </p:nvCxnSpPr>
        <p:spPr>
          <a:xfrm>
            <a:off x="923076" y="28616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4" name="Straight Arrow Connector 603"/>
          <p:cNvCxnSpPr/>
          <p:nvPr/>
        </p:nvCxnSpPr>
        <p:spPr>
          <a:xfrm flipV="1">
            <a:off x="923076" y="28911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5" name="Straight Arrow Connector 604"/>
          <p:cNvCxnSpPr/>
          <p:nvPr/>
        </p:nvCxnSpPr>
        <p:spPr>
          <a:xfrm>
            <a:off x="923076" y="30140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6" name="Straight Arrow Connector 605"/>
          <p:cNvCxnSpPr/>
          <p:nvPr/>
        </p:nvCxnSpPr>
        <p:spPr>
          <a:xfrm flipV="1">
            <a:off x="923076" y="30435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a:off x="923076" y="31664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8" name="Straight Arrow Connector 607"/>
          <p:cNvCxnSpPr/>
          <p:nvPr/>
        </p:nvCxnSpPr>
        <p:spPr>
          <a:xfrm flipV="1">
            <a:off x="923076" y="31959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9" name="Straight Arrow Connector 608"/>
          <p:cNvCxnSpPr/>
          <p:nvPr/>
        </p:nvCxnSpPr>
        <p:spPr>
          <a:xfrm>
            <a:off x="923076" y="33188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0" name="Straight Arrow Connector 609"/>
          <p:cNvCxnSpPr/>
          <p:nvPr/>
        </p:nvCxnSpPr>
        <p:spPr>
          <a:xfrm flipV="1">
            <a:off x="923076" y="33483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a:off x="923076" y="34712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flipV="1">
            <a:off x="923076" y="35007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3" name="Straight Arrow Connector 612"/>
          <p:cNvCxnSpPr/>
          <p:nvPr/>
        </p:nvCxnSpPr>
        <p:spPr>
          <a:xfrm>
            <a:off x="923076" y="36236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4" name="Straight Arrow Connector 613"/>
          <p:cNvCxnSpPr/>
          <p:nvPr/>
        </p:nvCxnSpPr>
        <p:spPr>
          <a:xfrm flipV="1">
            <a:off x="923076" y="36531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5" name="Straight Arrow Connector 614"/>
          <p:cNvCxnSpPr/>
          <p:nvPr/>
        </p:nvCxnSpPr>
        <p:spPr>
          <a:xfrm>
            <a:off x="923076" y="37760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6" name="Straight Arrow Connector 615"/>
          <p:cNvCxnSpPr/>
          <p:nvPr/>
        </p:nvCxnSpPr>
        <p:spPr>
          <a:xfrm flipV="1">
            <a:off x="923076" y="38055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7" name="Straight Arrow Connector 616"/>
          <p:cNvCxnSpPr/>
          <p:nvPr/>
        </p:nvCxnSpPr>
        <p:spPr>
          <a:xfrm>
            <a:off x="923076" y="39284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8" name="Straight Arrow Connector 617"/>
          <p:cNvCxnSpPr/>
          <p:nvPr/>
        </p:nvCxnSpPr>
        <p:spPr>
          <a:xfrm flipV="1">
            <a:off x="923076" y="39579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9" name="Straight Arrow Connector 618"/>
          <p:cNvCxnSpPr/>
          <p:nvPr/>
        </p:nvCxnSpPr>
        <p:spPr>
          <a:xfrm>
            <a:off x="923076" y="40808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0" name="Straight Arrow Connector 619"/>
          <p:cNvCxnSpPr/>
          <p:nvPr/>
        </p:nvCxnSpPr>
        <p:spPr>
          <a:xfrm flipV="1">
            <a:off x="923076" y="41103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1" name="Straight Arrow Connector 620"/>
          <p:cNvCxnSpPr/>
          <p:nvPr/>
        </p:nvCxnSpPr>
        <p:spPr>
          <a:xfrm>
            <a:off x="923076" y="42332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2" name="Straight Arrow Connector 621"/>
          <p:cNvCxnSpPr/>
          <p:nvPr/>
        </p:nvCxnSpPr>
        <p:spPr>
          <a:xfrm flipV="1">
            <a:off x="923076" y="42627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3" name="Straight Arrow Connector 622"/>
          <p:cNvCxnSpPr/>
          <p:nvPr/>
        </p:nvCxnSpPr>
        <p:spPr>
          <a:xfrm>
            <a:off x="923076" y="43856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4" name="Straight Arrow Connector 623"/>
          <p:cNvCxnSpPr/>
          <p:nvPr/>
        </p:nvCxnSpPr>
        <p:spPr>
          <a:xfrm flipV="1">
            <a:off x="923076" y="44151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5" name="Straight Arrow Connector 624"/>
          <p:cNvCxnSpPr/>
          <p:nvPr/>
        </p:nvCxnSpPr>
        <p:spPr>
          <a:xfrm>
            <a:off x="923076" y="45380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flipV="1">
            <a:off x="923076" y="45675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a:off x="923076" y="4690457"/>
            <a:ext cx="1985422" cy="86678"/>
          </a:xfrm>
          <a:prstGeom prst="straightConnector1">
            <a:avLst/>
          </a:prstGeom>
          <a:ln w="28575">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923076" y="4719985"/>
            <a:ext cx="2049036" cy="27820"/>
          </a:xfrm>
          <a:prstGeom prst="straightConnector1">
            <a:avLst/>
          </a:prstGeom>
          <a:ln w="28575">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Oval 628"/>
          <p:cNvSpPr/>
          <p:nvPr/>
        </p:nvSpPr>
        <p:spPr>
          <a:xfrm>
            <a:off x="6566959" y="2479183"/>
            <a:ext cx="4924425" cy="2909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630" name="Oval 629"/>
          <p:cNvSpPr/>
          <p:nvPr/>
        </p:nvSpPr>
        <p:spPr>
          <a:xfrm>
            <a:off x="6864558" y="2533631"/>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a:t>
            </a:r>
          </a:p>
        </p:txBody>
      </p:sp>
      <p:sp>
        <p:nvSpPr>
          <p:cNvPr id="631" name="Oval 630"/>
          <p:cNvSpPr/>
          <p:nvPr/>
        </p:nvSpPr>
        <p:spPr>
          <a:xfrm>
            <a:off x="10892553" y="2533630"/>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a:t>
            </a:r>
          </a:p>
        </p:txBody>
      </p:sp>
      <p:sp>
        <p:nvSpPr>
          <p:cNvPr id="632" name="Oval 631"/>
          <p:cNvSpPr/>
          <p:nvPr/>
        </p:nvSpPr>
        <p:spPr>
          <a:xfrm>
            <a:off x="8878555" y="2533629"/>
            <a:ext cx="216132" cy="182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Q</a:t>
            </a:r>
          </a:p>
        </p:txBody>
      </p:sp>
      <p:grpSp>
        <p:nvGrpSpPr>
          <p:cNvPr id="633" name="Group 632"/>
          <p:cNvGrpSpPr/>
          <p:nvPr/>
        </p:nvGrpSpPr>
        <p:grpSpPr>
          <a:xfrm>
            <a:off x="967640" y="2756778"/>
            <a:ext cx="10035750" cy="2332262"/>
            <a:chOff x="967640" y="2375777"/>
            <a:chExt cx="10035750" cy="3754079"/>
          </a:xfrm>
        </p:grpSpPr>
        <p:cxnSp>
          <p:nvCxnSpPr>
            <p:cNvPr id="634" name="Straight Arrow Connector 633"/>
            <p:cNvCxnSpPr/>
            <p:nvPr/>
          </p:nvCxnSpPr>
          <p:spPr>
            <a:xfrm>
              <a:off x="967640" y="2375778"/>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5" name="Straight Arrow Connector 634"/>
            <p:cNvCxnSpPr/>
            <p:nvPr/>
          </p:nvCxnSpPr>
          <p:spPr>
            <a:xfrm>
              <a:off x="2981637" y="2375778"/>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6" name="Straight Arrow Connector 635"/>
            <p:cNvCxnSpPr/>
            <p:nvPr/>
          </p:nvCxnSpPr>
          <p:spPr>
            <a:xfrm>
              <a:off x="4998406" y="2375777"/>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7" name="Straight Arrow Connector 636"/>
            <p:cNvCxnSpPr/>
            <p:nvPr/>
          </p:nvCxnSpPr>
          <p:spPr>
            <a:xfrm>
              <a:off x="6972624" y="2389129"/>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8" name="Straight Arrow Connector 637"/>
            <p:cNvCxnSpPr/>
            <p:nvPr/>
          </p:nvCxnSpPr>
          <p:spPr>
            <a:xfrm>
              <a:off x="8986621" y="2389129"/>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9" name="Straight Arrow Connector 638"/>
            <p:cNvCxnSpPr/>
            <p:nvPr/>
          </p:nvCxnSpPr>
          <p:spPr>
            <a:xfrm>
              <a:off x="11003390" y="2389128"/>
              <a:ext cx="0" cy="3740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0" name="Straight Arrow Connector 639"/>
          <p:cNvCxnSpPr/>
          <p:nvPr/>
        </p:nvCxnSpPr>
        <p:spPr>
          <a:xfrm>
            <a:off x="8977097" y="28697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1" name="Straight Arrow Connector 640"/>
          <p:cNvCxnSpPr/>
          <p:nvPr/>
        </p:nvCxnSpPr>
        <p:spPr>
          <a:xfrm>
            <a:off x="6963099" y="28559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2" name="Straight Arrow Connector 641"/>
          <p:cNvCxnSpPr/>
          <p:nvPr/>
        </p:nvCxnSpPr>
        <p:spPr>
          <a:xfrm>
            <a:off x="8977097" y="30221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a:off x="6963099" y="30083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4" name="Freeform 643"/>
          <p:cNvSpPr/>
          <p:nvPr/>
        </p:nvSpPr>
        <p:spPr>
          <a:xfrm>
            <a:off x="10882913" y="30150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45" name="Straight Arrow Connector 644"/>
          <p:cNvCxnSpPr/>
          <p:nvPr/>
        </p:nvCxnSpPr>
        <p:spPr>
          <a:xfrm>
            <a:off x="8977097" y="31745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a:off x="6963099" y="31607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7" name="Freeform 646"/>
          <p:cNvSpPr/>
          <p:nvPr/>
        </p:nvSpPr>
        <p:spPr>
          <a:xfrm>
            <a:off x="10882913" y="31674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48" name="Straight Arrow Connector 647"/>
          <p:cNvCxnSpPr/>
          <p:nvPr/>
        </p:nvCxnSpPr>
        <p:spPr>
          <a:xfrm>
            <a:off x="8977097" y="33269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p:cNvCxnSpPr/>
          <p:nvPr/>
        </p:nvCxnSpPr>
        <p:spPr>
          <a:xfrm>
            <a:off x="6963099" y="33131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0" name="Freeform 649"/>
          <p:cNvSpPr/>
          <p:nvPr/>
        </p:nvSpPr>
        <p:spPr>
          <a:xfrm>
            <a:off x="10882913" y="33198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51" name="Straight Arrow Connector 650"/>
          <p:cNvCxnSpPr/>
          <p:nvPr/>
        </p:nvCxnSpPr>
        <p:spPr>
          <a:xfrm>
            <a:off x="8977097" y="34793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2" name="Straight Arrow Connector 651"/>
          <p:cNvCxnSpPr/>
          <p:nvPr/>
        </p:nvCxnSpPr>
        <p:spPr>
          <a:xfrm>
            <a:off x="6963099" y="34655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3" name="Freeform 652"/>
          <p:cNvSpPr/>
          <p:nvPr/>
        </p:nvSpPr>
        <p:spPr>
          <a:xfrm>
            <a:off x="10882913" y="34722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54" name="Straight Arrow Connector 653"/>
          <p:cNvCxnSpPr/>
          <p:nvPr/>
        </p:nvCxnSpPr>
        <p:spPr>
          <a:xfrm>
            <a:off x="8977097" y="36317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p:cNvCxnSpPr/>
          <p:nvPr/>
        </p:nvCxnSpPr>
        <p:spPr>
          <a:xfrm>
            <a:off x="6963099" y="36179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6" name="Freeform 655"/>
          <p:cNvSpPr/>
          <p:nvPr/>
        </p:nvSpPr>
        <p:spPr>
          <a:xfrm>
            <a:off x="10882913" y="36246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57" name="Straight Arrow Connector 656"/>
          <p:cNvCxnSpPr/>
          <p:nvPr/>
        </p:nvCxnSpPr>
        <p:spPr>
          <a:xfrm>
            <a:off x="8977097" y="37841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6963099" y="37703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9" name="Freeform 658"/>
          <p:cNvSpPr/>
          <p:nvPr/>
        </p:nvSpPr>
        <p:spPr>
          <a:xfrm>
            <a:off x="10882913" y="37770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60" name="Straight Arrow Connector 659"/>
          <p:cNvCxnSpPr/>
          <p:nvPr/>
        </p:nvCxnSpPr>
        <p:spPr>
          <a:xfrm>
            <a:off x="8977097" y="39365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6963099" y="39227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2" name="Freeform 661"/>
          <p:cNvSpPr/>
          <p:nvPr/>
        </p:nvSpPr>
        <p:spPr>
          <a:xfrm>
            <a:off x="10882913" y="39294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63" name="Straight Arrow Connector 662"/>
          <p:cNvCxnSpPr/>
          <p:nvPr/>
        </p:nvCxnSpPr>
        <p:spPr>
          <a:xfrm>
            <a:off x="8977097" y="40889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4" name="Straight Arrow Connector 663"/>
          <p:cNvCxnSpPr/>
          <p:nvPr/>
        </p:nvCxnSpPr>
        <p:spPr>
          <a:xfrm>
            <a:off x="6963099" y="40751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5" name="Freeform 664"/>
          <p:cNvSpPr/>
          <p:nvPr/>
        </p:nvSpPr>
        <p:spPr>
          <a:xfrm>
            <a:off x="10882913" y="40818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66" name="Straight Arrow Connector 665"/>
          <p:cNvCxnSpPr/>
          <p:nvPr/>
        </p:nvCxnSpPr>
        <p:spPr>
          <a:xfrm>
            <a:off x="8977097" y="42413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7" name="Straight Arrow Connector 666"/>
          <p:cNvCxnSpPr/>
          <p:nvPr/>
        </p:nvCxnSpPr>
        <p:spPr>
          <a:xfrm>
            <a:off x="6963099" y="42275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8" name="Freeform 667"/>
          <p:cNvSpPr/>
          <p:nvPr/>
        </p:nvSpPr>
        <p:spPr>
          <a:xfrm>
            <a:off x="10882913" y="42342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69" name="Straight Arrow Connector 668"/>
          <p:cNvCxnSpPr/>
          <p:nvPr/>
        </p:nvCxnSpPr>
        <p:spPr>
          <a:xfrm>
            <a:off x="8977097" y="43937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0" name="Straight Arrow Connector 669"/>
          <p:cNvCxnSpPr/>
          <p:nvPr/>
        </p:nvCxnSpPr>
        <p:spPr>
          <a:xfrm>
            <a:off x="6963099" y="43799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1" name="Freeform 670"/>
          <p:cNvSpPr/>
          <p:nvPr/>
        </p:nvSpPr>
        <p:spPr>
          <a:xfrm>
            <a:off x="10882913" y="43866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72" name="Straight Arrow Connector 671"/>
          <p:cNvCxnSpPr/>
          <p:nvPr/>
        </p:nvCxnSpPr>
        <p:spPr>
          <a:xfrm>
            <a:off x="8977097" y="45461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p:cNvCxnSpPr/>
          <p:nvPr/>
        </p:nvCxnSpPr>
        <p:spPr>
          <a:xfrm>
            <a:off x="6963099" y="45323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4" name="Freeform 673"/>
          <p:cNvSpPr/>
          <p:nvPr/>
        </p:nvSpPr>
        <p:spPr>
          <a:xfrm>
            <a:off x="10882913" y="45390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75" name="Straight Arrow Connector 674"/>
          <p:cNvCxnSpPr/>
          <p:nvPr/>
        </p:nvCxnSpPr>
        <p:spPr>
          <a:xfrm>
            <a:off x="8977097" y="4698548"/>
            <a:ext cx="2013997" cy="142489"/>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a:off x="6963099" y="4684758"/>
            <a:ext cx="4027995" cy="85034"/>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7" name="Freeform 676"/>
          <p:cNvSpPr/>
          <p:nvPr/>
        </p:nvSpPr>
        <p:spPr>
          <a:xfrm>
            <a:off x="10882913" y="4691407"/>
            <a:ext cx="108181" cy="99753"/>
          </a:xfrm>
          <a:custGeom>
            <a:avLst/>
            <a:gdLst>
              <a:gd name="connsiteX0" fmla="*/ 91556 w 108181"/>
              <a:gd name="connsiteY0" fmla="*/ 0 h 99753"/>
              <a:gd name="connsiteX1" fmla="*/ 116 w 108181"/>
              <a:gd name="connsiteY1" fmla="*/ 41564 h 99753"/>
              <a:gd name="connsiteX2" fmla="*/ 108181 w 108181"/>
              <a:gd name="connsiteY2" fmla="*/ 99753 h 99753"/>
            </a:gdLst>
            <a:ahLst/>
            <a:cxnLst>
              <a:cxn ang="0">
                <a:pos x="connsiteX0" y="connsiteY0"/>
              </a:cxn>
              <a:cxn ang="0">
                <a:pos x="connsiteX1" y="connsiteY1"/>
              </a:cxn>
              <a:cxn ang="0">
                <a:pos x="connsiteX2" y="connsiteY2"/>
              </a:cxn>
            </a:cxnLst>
            <a:rect l="l" t="t" r="r" b="b"/>
            <a:pathLst>
              <a:path w="108181" h="99753">
                <a:moveTo>
                  <a:pt x="91556" y="0"/>
                </a:moveTo>
                <a:cubicBezTo>
                  <a:pt x="44450" y="12469"/>
                  <a:pt x="-2655" y="24939"/>
                  <a:pt x="116" y="41564"/>
                </a:cubicBezTo>
                <a:cubicBezTo>
                  <a:pt x="2887" y="58189"/>
                  <a:pt x="55534" y="78971"/>
                  <a:pt x="108181" y="99753"/>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ysClr val="windowText" lastClr="000000"/>
                </a:solidFill>
                <a:prstDash val="dash"/>
              </a:ln>
              <a:solidFill>
                <a:srgbClr val="00B050"/>
              </a:solidFill>
            </a:endParaRPr>
          </a:p>
        </p:txBody>
      </p:sp>
      <p:cxnSp>
        <p:nvCxnSpPr>
          <p:cNvPr id="678" name="Straight Arrow Connector 677"/>
          <p:cNvCxnSpPr/>
          <p:nvPr/>
        </p:nvCxnSpPr>
        <p:spPr>
          <a:xfrm>
            <a:off x="6928060" y="28750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flipV="1">
            <a:off x="6928060" y="29045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0" name="Straight Arrow Connector 679"/>
          <p:cNvCxnSpPr/>
          <p:nvPr/>
        </p:nvCxnSpPr>
        <p:spPr>
          <a:xfrm>
            <a:off x="6928060" y="3027408"/>
            <a:ext cx="1985422" cy="86678"/>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p:cNvCxnSpPr/>
          <p:nvPr/>
        </p:nvCxnSpPr>
        <p:spPr>
          <a:xfrm flipV="1">
            <a:off x="6928060" y="3056936"/>
            <a:ext cx="2049036" cy="27820"/>
          </a:xfrm>
          <a:prstGeom prst="straightConnector1">
            <a:avLst/>
          </a:prstGeom>
          <a:ln w="952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2" name="Straight Arrow Connector 681"/>
          <p:cNvCxnSpPr/>
          <p:nvPr/>
        </p:nvCxnSpPr>
        <p:spPr>
          <a:xfrm>
            <a:off x="6928060" y="3179808"/>
            <a:ext cx="1985422" cy="86678"/>
          </a:xfrm>
          <a:prstGeom prst="straightConnector1">
            <a:avLst/>
          </a:prstGeom>
          <a:ln w="9525">
            <a:solidFill>
              <a:srgbClr val="FA5D0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3" name="Straight Arrow Connector 682"/>
          <p:cNvCxnSpPr/>
          <p:nvPr/>
        </p:nvCxnSpPr>
        <p:spPr>
          <a:xfrm flipV="1">
            <a:off x="6928060" y="3209336"/>
            <a:ext cx="2049036" cy="27820"/>
          </a:xfrm>
          <a:prstGeom prst="straightConnector1">
            <a:avLst/>
          </a:prstGeom>
          <a:ln w="952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4" name="Straight Arrow Connector 683"/>
          <p:cNvCxnSpPr/>
          <p:nvPr/>
        </p:nvCxnSpPr>
        <p:spPr>
          <a:xfrm>
            <a:off x="6928060" y="33322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p:cNvCxnSpPr/>
          <p:nvPr/>
        </p:nvCxnSpPr>
        <p:spPr>
          <a:xfrm flipV="1">
            <a:off x="6928060" y="33617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6" name="Straight Arrow Connector 685"/>
          <p:cNvCxnSpPr/>
          <p:nvPr/>
        </p:nvCxnSpPr>
        <p:spPr>
          <a:xfrm>
            <a:off x="6928060" y="34846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p:cNvCxnSpPr/>
          <p:nvPr/>
        </p:nvCxnSpPr>
        <p:spPr>
          <a:xfrm flipV="1">
            <a:off x="6928060" y="35141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8" name="Straight Arrow Connector 687"/>
          <p:cNvCxnSpPr/>
          <p:nvPr/>
        </p:nvCxnSpPr>
        <p:spPr>
          <a:xfrm>
            <a:off x="6928060" y="36370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9" name="Straight Arrow Connector 688"/>
          <p:cNvCxnSpPr/>
          <p:nvPr/>
        </p:nvCxnSpPr>
        <p:spPr>
          <a:xfrm flipV="1">
            <a:off x="6928060" y="36665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6928060" y="37894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1" name="Straight Arrow Connector 690"/>
          <p:cNvCxnSpPr/>
          <p:nvPr/>
        </p:nvCxnSpPr>
        <p:spPr>
          <a:xfrm flipV="1">
            <a:off x="6928060" y="38189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2" name="Straight Arrow Connector 691"/>
          <p:cNvCxnSpPr/>
          <p:nvPr/>
        </p:nvCxnSpPr>
        <p:spPr>
          <a:xfrm>
            <a:off x="6928060" y="39418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3" name="Straight Arrow Connector 692"/>
          <p:cNvCxnSpPr/>
          <p:nvPr/>
        </p:nvCxnSpPr>
        <p:spPr>
          <a:xfrm flipV="1">
            <a:off x="6928060" y="39713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4" name="Straight Arrow Connector 693"/>
          <p:cNvCxnSpPr/>
          <p:nvPr/>
        </p:nvCxnSpPr>
        <p:spPr>
          <a:xfrm>
            <a:off x="6928060" y="40942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p:cNvCxnSpPr/>
          <p:nvPr/>
        </p:nvCxnSpPr>
        <p:spPr>
          <a:xfrm flipV="1">
            <a:off x="6928060" y="41237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6" name="Straight Arrow Connector 695"/>
          <p:cNvCxnSpPr/>
          <p:nvPr/>
        </p:nvCxnSpPr>
        <p:spPr>
          <a:xfrm>
            <a:off x="6928060" y="42466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7" name="Straight Arrow Connector 696"/>
          <p:cNvCxnSpPr/>
          <p:nvPr/>
        </p:nvCxnSpPr>
        <p:spPr>
          <a:xfrm flipV="1">
            <a:off x="6928060" y="42761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6928060" y="43990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9" name="Straight Arrow Connector 698"/>
          <p:cNvCxnSpPr/>
          <p:nvPr/>
        </p:nvCxnSpPr>
        <p:spPr>
          <a:xfrm flipV="1">
            <a:off x="6928060" y="44285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p:nvPr/>
        </p:nvCxnSpPr>
        <p:spPr>
          <a:xfrm>
            <a:off x="6928060" y="45514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p:nvPr/>
        </p:nvCxnSpPr>
        <p:spPr>
          <a:xfrm flipV="1">
            <a:off x="6928060" y="45809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2" name="Straight Arrow Connector 701"/>
          <p:cNvCxnSpPr/>
          <p:nvPr/>
        </p:nvCxnSpPr>
        <p:spPr>
          <a:xfrm>
            <a:off x="6928060" y="4703808"/>
            <a:ext cx="1985422" cy="8667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3" name="Straight Arrow Connector 702"/>
          <p:cNvCxnSpPr/>
          <p:nvPr/>
        </p:nvCxnSpPr>
        <p:spPr>
          <a:xfrm flipV="1">
            <a:off x="6928060" y="4733336"/>
            <a:ext cx="2049036" cy="27820"/>
          </a:xfrm>
          <a:prstGeom prst="straightConnector1">
            <a:avLst/>
          </a:prstGeom>
          <a:ln w="9525">
            <a:solidFill>
              <a:srgbClr val="FA5D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4" name="Straight Arrow Connector 703"/>
          <p:cNvCxnSpPr/>
          <p:nvPr/>
        </p:nvCxnSpPr>
        <p:spPr>
          <a:xfrm flipH="1">
            <a:off x="8927794" y="29426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p:nvPr/>
        </p:nvCxnSpPr>
        <p:spPr>
          <a:xfrm flipH="1" flipV="1">
            <a:off x="7017190" y="29336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6" name="Straight Arrow Connector 705"/>
          <p:cNvCxnSpPr/>
          <p:nvPr/>
        </p:nvCxnSpPr>
        <p:spPr>
          <a:xfrm flipH="1">
            <a:off x="8927794" y="30950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7" name="Straight Arrow Connector 706"/>
          <p:cNvCxnSpPr/>
          <p:nvPr/>
        </p:nvCxnSpPr>
        <p:spPr>
          <a:xfrm flipH="1" flipV="1">
            <a:off x="7017190" y="30860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8" name="Straight Arrow Connector 707"/>
          <p:cNvCxnSpPr/>
          <p:nvPr/>
        </p:nvCxnSpPr>
        <p:spPr>
          <a:xfrm flipH="1">
            <a:off x="8927794" y="32474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9" name="Straight Arrow Connector 708"/>
          <p:cNvCxnSpPr/>
          <p:nvPr/>
        </p:nvCxnSpPr>
        <p:spPr>
          <a:xfrm flipH="1" flipV="1">
            <a:off x="7017190" y="32384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0" name="Straight Arrow Connector 709"/>
          <p:cNvCxnSpPr/>
          <p:nvPr/>
        </p:nvCxnSpPr>
        <p:spPr>
          <a:xfrm flipH="1">
            <a:off x="8927794" y="33998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1" name="Straight Arrow Connector 710"/>
          <p:cNvCxnSpPr/>
          <p:nvPr/>
        </p:nvCxnSpPr>
        <p:spPr>
          <a:xfrm flipH="1" flipV="1">
            <a:off x="7017190" y="33908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2" name="Straight Arrow Connector 711"/>
          <p:cNvCxnSpPr/>
          <p:nvPr/>
        </p:nvCxnSpPr>
        <p:spPr>
          <a:xfrm flipH="1">
            <a:off x="8927794" y="35522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p:nvPr/>
        </p:nvCxnSpPr>
        <p:spPr>
          <a:xfrm flipH="1" flipV="1">
            <a:off x="7017190" y="35432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p:nvPr/>
        </p:nvCxnSpPr>
        <p:spPr>
          <a:xfrm flipH="1">
            <a:off x="8927794" y="37046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5" name="Straight Arrow Connector 714"/>
          <p:cNvCxnSpPr/>
          <p:nvPr/>
        </p:nvCxnSpPr>
        <p:spPr>
          <a:xfrm flipH="1" flipV="1">
            <a:off x="7017190" y="36956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6" name="Straight Arrow Connector 715"/>
          <p:cNvCxnSpPr/>
          <p:nvPr/>
        </p:nvCxnSpPr>
        <p:spPr>
          <a:xfrm flipH="1">
            <a:off x="8927794" y="38570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7" name="Straight Arrow Connector 716"/>
          <p:cNvCxnSpPr/>
          <p:nvPr/>
        </p:nvCxnSpPr>
        <p:spPr>
          <a:xfrm flipH="1" flipV="1">
            <a:off x="7017190" y="38480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p:nvPr/>
        </p:nvCxnSpPr>
        <p:spPr>
          <a:xfrm flipH="1">
            <a:off x="8927794" y="40094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9" name="Straight Arrow Connector 718"/>
          <p:cNvCxnSpPr/>
          <p:nvPr/>
        </p:nvCxnSpPr>
        <p:spPr>
          <a:xfrm flipH="1" flipV="1">
            <a:off x="7017190" y="40004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0" name="Straight Arrow Connector 719"/>
          <p:cNvCxnSpPr/>
          <p:nvPr/>
        </p:nvCxnSpPr>
        <p:spPr>
          <a:xfrm flipH="1">
            <a:off x="8927794" y="41618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1" name="Straight Arrow Connector 720"/>
          <p:cNvCxnSpPr/>
          <p:nvPr/>
        </p:nvCxnSpPr>
        <p:spPr>
          <a:xfrm flipH="1" flipV="1">
            <a:off x="7017190" y="41528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2" name="Straight Arrow Connector 721"/>
          <p:cNvCxnSpPr/>
          <p:nvPr/>
        </p:nvCxnSpPr>
        <p:spPr>
          <a:xfrm flipH="1">
            <a:off x="8927794" y="43142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3" name="Straight Arrow Connector 722"/>
          <p:cNvCxnSpPr/>
          <p:nvPr/>
        </p:nvCxnSpPr>
        <p:spPr>
          <a:xfrm flipH="1" flipV="1">
            <a:off x="7017190" y="43052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4" name="Straight Arrow Connector 723"/>
          <p:cNvCxnSpPr/>
          <p:nvPr/>
        </p:nvCxnSpPr>
        <p:spPr>
          <a:xfrm flipH="1">
            <a:off x="8927794" y="44666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5" name="Straight Arrow Connector 724"/>
          <p:cNvCxnSpPr/>
          <p:nvPr/>
        </p:nvCxnSpPr>
        <p:spPr>
          <a:xfrm flipH="1" flipV="1">
            <a:off x="7017190" y="44576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6" name="Straight Arrow Connector 725"/>
          <p:cNvCxnSpPr/>
          <p:nvPr/>
        </p:nvCxnSpPr>
        <p:spPr>
          <a:xfrm flipH="1">
            <a:off x="8927794" y="46190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7" name="Straight Arrow Connector 726"/>
          <p:cNvCxnSpPr/>
          <p:nvPr/>
        </p:nvCxnSpPr>
        <p:spPr>
          <a:xfrm flipH="1" flipV="1">
            <a:off x="7017190" y="46100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flipH="1">
            <a:off x="8927794" y="4771437"/>
            <a:ext cx="2016769" cy="4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9" name="Straight Arrow Connector 728"/>
          <p:cNvCxnSpPr/>
          <p:nvPr/>
        </p:nvCxnSpPr>
        <p:spPr>
          <a:xfrm flipH="1" flipV="1">
            <a:off x="7017190" y="4762400"/>
            <a:ext cx="3927373" cy="9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24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908E35-3219-628A-F01B-768B03A8F5E7}"/>
              </a:ext>
            </a:extLst>
          </p:cNvPr>
          <p:cNvSpPr>
            <a:spLocks noGrp="1"/>
          </p:cNvSpPr>
          <p:nvPr>
            <p:ph type="title"/>
          </p:nvPr>
        </p:nvSpPr>
        <p:spPr/>
        <p:txBody>
          <a:bodyPr/>
          <a:lstStyle/>
          <a:p>
            <a:r>
              <a:rPr lang="en-US" b="1" dirty="0">
                <a:solidFill>
                  <a:srgbClr val="C00000"/>
                </a:solidFill>
              </a:rPr>
              <a:t>Data/CONTROL SPLIT</a:t>
            </a:r>
          </a:p>
        </p:txBody>
      </p:sp>
      <p:sp>
        <p:nvSpPr>
          <p:cNvPr id="8" name="Text Placeholder 7">
            <a:extLst>
              <a:ext uri="{FF2B5EF4-FFF2-40B4-BE49-F238E27FC236}">
                <a16:creationId xmlns:a16="http://schemas.microsoft.com/office/drawing/2014/main" id="{DC009FB6-DB69-AAAE-2A66-AE6192F5F929}"/>
              </a:ext>
            </a:extLst>
          </p:cNvPr>
          <p:cNvSpPr>
            <a:spLocks noGrp="1"/>
          </p:cNvSpPr>
          <p:nvPr>
            <p:ph type="body" idx="1"/>
          </p:nvPr>
        </p:nvSpPr>
        <p:spPr/>
        <p:txBody>
          <a:bodyPr/>
          <a:lstStyle/>
          <a:p>
            <a:r>
              <a:rPr lang="en-US" b="1" dirty="0">
                <a:solidFill>
                  <a:schemeClr val="tx2"/>
                </a:solidFill>
              </a:rPr>
              <a:t>Data plane</a:t>
            </a:r>
          </a:p>
        </p:txBody>
      </p:sp>
      <p:sp>
        <p:nvSpPr>
          <p:cNvPr id="9" name="Content Placeholder 8">
            <a:extLst>
              <a:ext uri="{FF2B5EF4-FFF2-40B4-BE49-F238E27FC236}">
                <a16:creationId xmlns:a16="http://schemas.microsoft.com/office/drawing/2014/main" id="{810CBC38-E22F-BF77-58AF-1D34113D293E}"/>
              </a:ext>
            </a:extLst>
          </p:cNvPr>
          <p:cNvSpPr>
            <a:spLocks noGrp="1"/>
          </p:cNvSpPr>
          <p:nvPr>
            <p:ph sz="half" idx="2"/>
          </p:nvPr>
        </p:nvSpPr>
        <p:spPr>
          <a:xfrm>
            <a:off x="1024127" y="2967788"/>
            <a:ext cx="4849547" cy="3341572"/>
          </a:xfrm>
        </p:spPr>
        <p:txBody>
          <a:bodyPr>
            <a:normAutofit fontScale="92500"/>
          </a:bodyPr>
          <a:lstStyle/>
          <a:p>
            <a:r>
              <a:rPr lang="en-US" dirty="0"/>
              <a:t>Like TCP, but instead of 1-to-1, 1-to-many</a:t>
            </a:r>
          </a:p>
          <a:p>
            <a:endParaRPr lang="en-US" dirty="0"/>
          </a:p>
          <a:p>
            <a:r>
              <a:rPr lang="en-US" dirty="0"/>
              <a:t>Carries messages with user-provided data, such as “decrement the inventory of X-box units” or “help me understand this video snippet”</a:t>
            </a:r>
          </a:p>
          <a:p>
            <a:endParaRPr lang="en-US" dirty="0"/>
          </a:p>
          <a:p>
            <a:r>
              <a:rPr lang="en-US" dirty="0"/>
              <a:t>Some messages are small… some huge!</a:t>
            </a:r>
          </a:p>
        </p:txBody>
      </p:sp>
      <p:sp>
        <p:nvSpPr>
          <p:cNvPr id="10" name="Text Placeholder 9">
            <a:extLst>
              <a:ext uri="{FF2B5EF4-FFF2-40B4-BE49-F238E27FC236}">
                <a16:creationId xmlns:a16="http://schemas.microsoft.com/office/drawing/2014/main" id="{8A5094CF-83D0-6C3F-7F4C-97B0CD14340A}"/>
              </a:ext>
            </a:extLst>
          </p:cNvPr>
          <p:cNvSpPr>
            <a:spLocks noGrp="1"/>
          </p:cNvSpPr>
          <p:nvPr>
            <p:ph type="body" sz="quarter" idx="3"/>
          </p:nvPr>
        </p:nvSpPr>
        <p:spPr/>
        <p:txBody>
          <a:bodyPr/>
          <a:lstStyle/>
          <a:p>
            <a:r>
              <a:rPr lang="en-US" b="1" dirty="0">
                <a:solidFill>
                  <a:schemeClr val="tx2"/>
                </a:solidFill>
              </a:rPr>
              <a:t>Control plane</a:t>
            </a:r>
          </a:p>
        </p:txBody>
      </p:sp>
      <p:sp>
        <p:nvSpPr>
          <p:cNvPr id="11" name="Content Placeholder 10">
            <a:extLst>
              <a:ext uri="{FF2B5EF4-FFF2-40B4-BE49-F238E27FC236}">
                <a16:creationId xmlns:a16="http://schemas.microsoft.com/office/drawing/2014/main" id="{51B39D17-C3B1-A214-DB24-0BD30F24D909}"/>
              </a:ext>
            </a:extLst>
          </p:cNvPr>
          <p:cNvSpPr>
            <a:spLocks noGrp="1"/>
          </p:cNvSpPr>
          <p:nvPr>
            <p:ph sz="quarter" idx="4"/>
          </p:nvPr>
        </p:nvSpPr>
        <p:spPr>
          <a:xfrm>
            <a:off x="5990887" y="2967788"/>
            <a:ext cx="5433733" cy="3341572"/>
          </a:xfrm>
        </p:spPr>
        <p:txBody>
          <a:bodyPr>
            <a:normAutofit fontScale="92500"/>
          </a:bodyPr>
          <a:lstStyle/>
          <a:p>
            <a:r>
              <a:rPr lang="en-US" dirty="0"/>
              <a:t>All to all communication pattern</a:t>
            </a:r>
          </a:p>
          <a:p>
            <a:endParaRPr lang="en-US" dirty="0"/>
          </a:p>
          <a:p>
            <a:r>
              <a:rPr lang="en-US" dirty="0"/>
              <a:t>Control data is in the form of counters, like “process Q has received 22 multicasts from process P”</a:t>
            </a:r>
          </a:p>
          <a:p>
            <a:endParaRPr lang="en-US" dirty="0"/>
          </a:p>
          <a:p>
            <a:r>
              <a:rPr lang="en-US" dirty="0"/>
              <a:t>In Derecho the control plane does </a:t>
            </a:r>
            <a:r>
              <a:rPr lang="en-US" i="1" dirty="0"/>
              <a:t>not</a:t>
            </a:r>
            <a:r>
              <a:rPr lang="en-US" dirty="0"/>
              <a:t> use state machine replication.  Data is asynchronously streamed, and there are no ordering guarantees.</a:t>
            </a:r>
          </a:p>
        </p:txBody>
      </p:sp>
      <p:sp>
        <p:nvSpPr>
          <p:cNvPr id="5" name="Footer Placeholder 4">
            <a:extLst>
              <a:ext uri="{FF2B5EF4-FFF2-40B4-BE49-F238E27FC236}">
                <a16:creationId xmlns:a16="http://schemas.microsoft.com/office/drawing/2014/main" id="{3D99DFF5-80AD-BDF6-97B5-44E8B88F4435}"/>
              </a:ext>
            </a:extLst>
          </p:cNvPr>
          <p:cNvSpPr>
            <a:spLocks noGrp="1"/>
          </p:cNvSpPr>
          <p:nvPr>
            <p:ph type="ftr" sz="quarter" idx="11"/>
          </p:nvPr>
        </p:nvSpPr>
        <p:spPr/>
        <p:txBody>
          <a:bodyPr/>
          <a:lstStyle/>
          <a:p>
            <a:r>
              <a:rPr lang="en-US"/>
              <a:t>http://www.cs.cornell.edu/courses/cs5412/2022fa</a:t>
            </a:r>
          </a:p>
        </p:txBody>
      </p:sp>
      <p:sp>
        <p:nvSpPr>
          <p:cNvPr id="6" name="Slide Number Placeholder 5">
            <a:extLst>
              <a:ext uri="{FF2B5EF4-FFF2-40B4-BE49-F238E27FC236}">
                <a16:creationId xmlns:a16="http://schemas.microsoft.com/office/drawing/2014/main" id="{08034186-4CF7-C718-834A-7330222603BB}"/>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3170358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24C93A-562D-490A-A9D4-10A9CC406A83}"/>
              </a:ext>
            </a:extLst>
          </p:cNvPr>
          <p:cNvSpPr>
            <a:spLocks noGrp="1"/>
          </p:cNvSpPr>
          <p:nvPr>
            <p:ph type="title"/>
          </p:nvPr>
        </p:nvSpPr>
        <p:spPr/>
        <p:txBody>
          <a:bodyPr/>
          <a:lstStyle/>
          <a:p>
            <a:r>
              <a:rPr lang="en-US" dirty="0"/>
              <a:t>How to put these into order?</a:t>
            </a:r>
          </a:p>
        </p:txBody>
      </p:sp>
      <p:sp>
        <p:nvSpPr>
          <p:cNvPr id="8" name="Content Placeholder 7">
            <a:extLst>
              <a:ext uri="{FF2B5EF4-FFF2-40B4-BE49-F238E27FC236}">
                <a16:creationId xmlns:a16="http://schemas.microsoft.com/office/drawing/2014/main" id="{1C0B0DE9-A194-4A48-B906-CCB18C8AF035}"/>
              </a:ext>
            </a:extLst>
          </p:cNvPr>
          <p:cNvSpPr>
            <a:spLocks noGrp="1"/>
          </p:cNvSpPr>
          <p:nvPr>
            <p:ph idx="1"/>
          </p:nvPr>
        </p:nvSpPr>
        <p:spPr/>
        <p:txBody>
          <a:bodyPr/>
          <a:lstStyle/>
          <a:p>
            <a:r>
              <a:rPr lang="en-US" dirty="0"/>
              <a:t>Contention for “slots” is one factor that slows standard </a:t>
            </a:r>
            <a:r>
              <a:rPr lang="en-US" dirty="0" err="1"/>
              <a:t>Paxos</a:t>
            </a:r>
            <a:r>
              <a:rPr lang="en-US" dirty="0"/>
              <a:t> down. Derecho uses round-robin order: one message from P, then one from Q, etc.</a:t>
            </a:r>
          </a:p>
          <a:p>
            <a:endParaRPr lang="en-US" dirty="0"/>
          </a:p>
          <a:p>
            <a:r>
              <a:rPr lang="en-US" dirty="0"/>
              <a:t>If a process has nothing to send, Derecho generates a “null message” from it, so that the others won’t have to pause.</a:t>
            </a:r>
          </a:p>
          <a:p>
            <a:endParaRPr lang="en-US" dirty="0"/>
          </a:p>
          <a:p>
            <a:r>
              <a:rPr lang="en-US" dirty="0"/>
              <a:t>This rule allows processes to stream data at high speeds without pausing.</a:t>
            </a:r>
          </a:p>
        </p:txBody>
      </p:sp>
      <p:sp>
        <p:nvSpPr>
          <p:cNvPr id="5" name="Footer Placeholder 4">
            <a:extLst>
              <a:ext uri="{FF2B5EF4-FFF2-40B4-BE49-F238E27FC236}">
                <a16:creationId xmlns:a16="http://schemas.microsoft.com/office/drawing/2014/main" id="{5F82ACB4-0694-43E5-85A9-9742B7B6207D}"/>
              </a:ext>
            </a:extLst>
          </p:cNvPr>
          <p:cNvSpPr>
            <a:spLocks noGrp="1"/>
          </p:cNvSpPr>
          <p:nvPr>
            <p:ph type="ftr" sz="quarter" idx="11"/>
          </p:nvPr>
        </p:nvSpPr>
        <p:spPr/>
        <p:txBody>
          <a:bodyPr/>
          <a:lstStyle/>
          <a:p>
            <a:r>
              <a:rPr lang="en-US"/>
              <a:t>http://www.cs.cornell.edu/courses/cs5412/2022fa</a:t>
            </a:r>
          </a:p>
        </p:txBody>
      </p:sp>
      <p:sp>
        <p:nvSpPr>
          <p:cNvPr id="6" name="Slide Number Placeholder 5">
            <a:extLst>
              <a:ext uri="{FF2B5EF4-FFF2-40B4-BE49-F238E27FC236}">
                <a16:creationId xmlns:a16="http://schemas.microsoft.com/office/drawing/2014/main" id="{B0103AC7-019C-4A24-BFC6-6DCD20D37764}"/>
              </a:ext>
            </a:extLst>
          </p:cNvPr>
          <p:cNvSpPr>
            <a:spLocks noGrp="1"/>
          </p:cNvSpPr>
          <p:nvPr>
            <p:ph type="sldNum" sz="quarter" idx="12"/>
          </p:nvPr>
        </p:nvSpPr>
        <p:spPr/>
        <p:txBody>
          <a:bodyPr/>
          <a:lstStyle/>
          <a:p>
            <a:fld id="{3C974458-8A97-4835-BF79-1FB6D7856C21}" type="slidenum">
              <a:rPr lang="en-US" smtClean="0"/>
              <a:t>45</a:t>
            </a:fld>
            <a:endParaRPr lang="en-US"/>
          </a:p>
        </p:txBody>
      </p:sp>
      <p:grpSp>
        <p:nvGrpSpPr>
          <p:cNvPr id="15" name="Group 14">
            <a:extLst>
              <a:ext uri="{FF2B5EF4-FFF2-40B4-BE49-F238E27FC236}">
                <a16:creationId xmlns:a16="http://schemas.microsoft.com/office/drawing/2014/main" id="{E46B1FC1-2B37-4AEE-AF2A-759947355A17}"/>
              </a:ext>
            </a:extLst>
          </p:cNvPr>
          <p:cNvGrpSpPr/>
          <p:nvPr/>
        </p:nvGrpSpPr>
        <p:grpSpPr>
          <a:xfrm rot="10800000">
            <a:off x="9865012" y="423872"/>
            <a:ext cx="1758758" cy="1557867"/>
            <a:chOff x="9795933" y="474133"/>
            <a:chExt cx="1667934" cy="1437302"/>
          </a:xfrm>
        </p:grpSpPr>
        <p:sp>
          <p:nvSpPr>
            <p:cNvPr id="9" name="Oval 8">
              <a:extLst>
                <a:ext uri="{FF2B5EF4-FFF2-40B4-BE49-F238E27FC236}">
                  <a16:creationId xmlns:a16="http://schemas.microsoft.com/office/drawing/2014/main" id="{987F68BB-9DF7-4C87-8353-BB1A753E0743}"/>
                </a:ext>
              </a:extLst>
            </p:cNvPr>
            <p:cNvSpPr/>
            <p:nvPr/>
          </p:nvSpPr>
          <p:spPr>
            <a:xfrm flipV="1">
              <a:off x="9795933" y="474133"/>
              <a:ext cx="1667934" cy="626534"/>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0F5818-08BA-4EF9-A23F-29D104568B2E}"/>
                </a:ext>
              </a:extLst>
            </p:cNvPr>
            <p:cNvSpPr/>
            <p:nvPr/>
          </p:nvSpPr>
          <p:spPr>
            <a:xfrm flipV="1">
              <a:off x="9795933" y="626533"/>
              <a:ext cx="1667934" cy="626534"/>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63746-F425-4F44-990B-31760C841239}"/>
                </a:ext>
              </a:extLst>
            </p:cNvPr>
            <p:cNvSpPr/>
            <p:nvPr/>
          </p:nvSpPr>
          <p:spPr>
            <a:xfrm flipV="1">
              <a:off x="9795933" y="778933"/>
              <a:ext cx="1667934" cy="626534"/>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DBCEDE-8031-48FC-A81A-28B17694C1B7}"/>
                </a:ext>
              </a:extLst>
            </p:cNvPr>
            <p:cNvSpPr/>
            <p:nvPr/>
          </p:nvSpPr>
          <p:spPr>
            <a:xfrm flipV="1">
              <a:off x="9795933" y="931333"/>
              <a:ext cx="1667934" cy="626534"/>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69C228-28E6-4133-A63F-62685CBBCB56}"/>
                </a:ext>
              </a:extLst>
            </p:cNvPr>
            <p:cNvSpPr/>
            <p:nvPr/>
          </p:nvSpPr>
          <p:spPr>
            <a:xfrm flipV="1">
              <a:off x="9795933" y="1100667"/>
              <a:ext cx="1667934" cy="626534"/>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BBC2E31-7E00-498A-A454-159A952D0D1B}"/>
                </a:ext>
              </a:extLst>
            </p:cNvPr>
            <p:cNvSpPr/>
            <p:nvPr/>
          </p:nvSpPr>
          <p:spPr>
            <a:xfrm flipV="1">
              <a:off x="9795933" y="1284901"/>
              <a:ext cx="1667934" cy="626534"/>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Shape 15">
            <a:extLst>
              <a:ext uri="{FF2B5EF4-FFF2-40B4-BE49-F238E27FC236}">
                <a16:creationId xmlns:a16="http://schemas.microsoft.com/office/drawing/2014/main" id="{2FCA553D-48E7-45DB-BEEE-3487FA4E9826}"/>
              </a:ext>
            </a:extLst>
          </p:cNvPr>
          <p:cNvSpPr/>
          <p:nvPr/>
        </p:nvSpPr>
        <p:spPr>
          <a:xfrm>
            <a:off x="10049164" y="554165"/>
            <a:ext cx="1265381" cy="212453"/>
          </a:xfrm>
          <a:custGeom>
            <a:avLst/>
            <a:gdLst>
              <a:gd name="connsiteX0" fmla="*/ 0 w 1265381"/>
              <a:gd name="connsiteY0" fmla="*/ 212453 h 212453"/>
              <a:gd name="connsiteX1" fmla="*/ 609600 w 1265381"/>
              <a:gd name="connsiteY1" fmla="*/ 17 h 212453"/>
              <a:gd name="connsiteX2" fmla="*/ 1265381 w 1265381"/>
              <a:gd name="connsiteY2" fmla="*/ 203217 h 212453"/>
            </a:gdLst>
            <a:ahLst/>
            <a:cxnLst>
              <a:cxn ang="0">
                <a:pos x="connsiteX0" y="connsiteY0"/>
              </a:cxn>
              <a:cxn ang="0">
                <a:pos x="connsiteX1" y="connsiteY1"/>
              </a:cxn>
              <a:cxn ang="0">
                <a:pos x="connsiteX2" y="connsiteY2"/>
              </a:cxn>
            </a:cxnLst>
            <a:rect l="l" t="t" r="r" b="b"/>
            <a:pathLst>
              <a:path w="1265381" h="212453">
                <a:moveTo>
                  <a:pt x="0" y="212453"/>
                </a:moveTo>
                <a:cubicBezTo>
                  <a:pt x="199351" y="107004"/>
                  <a:pt x="398703" y="1556"/>
                  <a:pt x="609600" y="17"/>
                </a:cubicBezTo>
                <a:cubicBezTo>
                  <a:pt x="820497" y="-1522"/>
                  <a:pt x="1042939" y="100847"/>
                  <a:pt x="1265381" y="203217"/>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solidFill>
                <a:srgbClr val="FFFF00"/>
              </a:solidFill>
            </a:endParaRPr>
          </a:p>
        </p:txBody>
      </p:sp>
      <p:sp>
        <p:nvSpPr>
          <p:cNvPr id="17" name="Freeform: Shape 16">
            <a:extLst>
              <a:ext uri="{FF2B5EF4-FFF2-40B4-BE49-F238E27FC236}">
                <a16:creationId xmlns:a16="http://schemas.microsoft.com/office/drawing/2014/main" id="{C08E6C04-E67F-4747-978C-7A790BEA20F5}"/>
              </a:ext>
            </a:extLst>
          </p:cNvPr>
          <p:cNvSpPr/>
          <p:nvPr/>
        </p:nvSpPr>
        <p:spPr>
          <a:xfrm rot="10800000">
            <a:off x="10049164" y="804961"/>
            <a:ext cx="1265381" cy="212453"/>
          </a:xfrm>
          <a:custGeom>
            <a:avLst/>
            <a:gdLst>
              <a:gd name="connsiteX0" fmla="*/ 0 w 1265381"/>
              <a:gd name="connsiteY0" fmla="*/ 212453 h 212453"/>
              <a:gd name="connsiteX1" fmla="*/ 609600 w 1265381"/>
              <a:gd name="connsiteY1" fmla="*/ 17 h 212453"/>
              <a:gd name="connsiteX2" fmla="*/ 1265381 w 1265381"/>
              <a:gd name="connsiteY2" fmla="*/ 203217 h 212453"/>
            </a:gdLst>
            <a:ahLst/>
            <a:cxnLst>
              <a:cxn ang="0">
                <a:pos x="connsiteX0" y="connsiteY0"/>
              </a:cxn>
              <a:cxn ang="0">
                <a:pos x="connsiteX1" y="connsiteY1"/>
              </a:cxn>
              <a:cxn ang="0">
                <a:pos x="connsiteX2" y="connsiteY2"/>
              </a:cxn>
            </a:cxnLst>
            <a:rect l="l" t="t" r="r" b="b"/>
            <a:pathLst>
              <a:path w="1265381" h="212453">
                <a:moveTo>
                  <a:pt x="0" y="212453"/>
                </a:moveTo>
                <a:cubicBezTo>
                  <a:pt x="199351" y="107004"/>
                  <a:pt x="398703" y="1556"/>
                  <a:pt x="609600" y="17"/>
                </a:cubicBezTo>
                <a:cubicBezTo>
                  <a:pt x="820497" y="-1522"/>
                  <a:pt x="1042939" y="100847"/>
                  <a:pt x="1265381" y="203217"/>
                </a:cubicBezTo>
              </a:path>
            </a:pathLst>
          </a:custGeom>
          <a:noFill/>
          <a:ln>
            <a:solidFill>
              <a:srgbClr val="C0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8" name="Oval 17">
            <a:extLst>
              <a:ext uri="{FF2B5EF4-FFF2-40B4-BE49-F238E27FC236}">
                <a16:creationId xmlns:a16="http://schemas.microsoft.com/office/drawing/2014/main" id="{1C7BD3A4-B483-46B1-B9BE-4473C8B0BF16}"/>
              </a:ext>
            </a:extLst>
          </p:cNvPr>
          <p:cNvSpPr/>
          <p:nvPr/>
        </p:nvSpPr>
        <p:spPr>
          <a:xfrm>
            <a:off x="9984509" y="665738"/>
            <a:ext cx="129309" cy="1069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00"/>
                </a:solidFill>
              </a:rPr>
              <a:t>P</a:t>
            </a:r>
          </a:p>
        </p:txBody>
      </p:sp>
      <p:sp>
        <p:nvSpPr>
          <p:cNvPr id="19" name="Oval 18">
            <a:extLst>
              <a:ext uri="{FF2B5EF4-FFF2-40B4-BE49-F238E27FC236}">
                <a16:creationId xmlns:a16="http://schemas.microsoft.com/office/drawing/2014/main" id="{238D6485-DA72-42C8-99E3-D2DE5277A0DC}"/>
              </a:ext>
            </a:extLst>
          </p:cNvPr>
          <p:cNvSpPr/>
          <p:nvPr/>
        </p:nvSpPr>
        <p:spPr>
          <a:xfrm>
            <a:off x="10623076" y="501076"/>
            <a:ext cx="117554" cy="1069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00"/>
                </a:solidFill>
              </a:rPr>
              <a:t>Q</a:t>
            </a:r>
          </a:p>
        </p:txBody>
      </p:sp>
      <p:sp>
        <p:nvSpPr>
          <p:cNvPr id="20" name="Oval 19">
            <a:extLst>
              <a:ext uri="{FF2B5EF4-FFF2-40B4-BE49-F238E27FC236}">
                <a16:creationId xmlns:a16="http://schemas.microsoft.com/office/drawing/2014/main" id="{523BC2FA-F1AD-4094-814E-4A95E765D217}"/>
              </a:ext>
            </a:extLst>
          </p:cNvPr>
          <p:cNvSpPr/>
          <p:nvPr/>
        </p:nvSpPr>
        <p:spPr>
          <a:xfrm>
            <a:off x="11314545" y="698003"/>
            <a:ext cx="129309" cy="1069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00"/>
                </a:solidFill>
              </a:rPr>
              <a:t>R</a:t>
            </a:r>
          </a:p>
        </p:txBody>
      </p:sp>
    </p:spTree>
    <p:extLst>
      <p:ext uri="{BB962C8B-B14F-4D97-AF65-F5344CB8AC3E}">
        <p14:creationId xmlns:p14="http://schemas.microsoft.com/office/powerpoint/2010/main" val="1190543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CF8A03-5BC4-482A-8B71-A50BE00BA9D2}"/>
              </a:ext>
            </a:extLst>
          </p:cNvPr>
          <p:cNvSpPr>
            <a:spLocks noGrp="1"/>
          </p:cNvSpPr>
          <p:nvPr>
            <p:ph type="title"/>
          </p:nvPr>
        </p:nvSpPr>
        <p:spPr/>
        <p:txBody>
          <a:bodyPr/>
          <a:lstStyle/>
          <a:p>
            <a:r>
              <a:rPr lang="en-US" dirty="0"/>
              <a:t>how Derecho gets its speed</a:t>
            </a:r>
          </a:p>
        </p:txBody>
      </p:sp>
      <p:sp>
        <p:nvSpPr>
          <p:cNvPr id="8" name="Content Placeholder 7">
            <a:extLst>
              <a:ext uri="{FF2B5EF4-FFF2-40B4-BE49-F238E27FC236}">
                <a16:creationId xmlns:a16="http://schemas.microsoft.com/office/drawing/2014/main" id="{C0609605-77DE-4A6B-A30B-E68C027F41FB}"/>
              </a:ext>
            </a:extLst>
          </p:cNvPr>
          <p:cNvSpPr>
            <a:spLocks noGrp="1"/>
          </p:cNvSpPr>
          <p:nvPr>
            <p:ph idx="1"/>
          </p:nvPr>
        </p:nvSpPr>
        <p:spPr/>
        <p:txBody>
          <a:bodyPr/>
          <a:lstStyle/>
          <a:p>
            <a:r>
              <a:rPr lang="en-US" dirty="0"/>
              <a:t>By “aligning” the flow of information with the network and not waiting for round-trip responses, it can run at the full network speed continuously.</a:t>
            </a:r>
          </a:p>
          <a:p>
            <a:endParaRPr lang="en-US" dirty="0"/>
          </a:p>
          <a:p>
            <a:r>
              <a:rPr lang="en-US" dirty="0"/>
              <a:t>Derecho never pauses unless the application no longer has data to send.</a:t>
            </a:r>
          </a:p>
          <a:p>
            <a:endParaRPr lang="en-US" dirty="0"/>
          </a:p>
          <a:p>
            <a:r>
              <a:rPr lang="en-US" dirty="0"/>
              <a:t>Analogous real-world situation: filling a series of buckets from a steady stream of water (Derecho), versus filling one cup at a time, then pausing to drink it before filling the next cup (</a:t>
            </a:r>
            <a:r>
              <a:rPr lang="en-US" dirty="0" err="1"/>
              <a:t>Paxos</a:t>
            </a:r>
            <a:r>
              <a:rPr lang="en-US" dirty="0"/>
              <a:t>).</a:t>
            </a:r>
          </a:p>
          <a:p>
            <a:endParaRPr lang="en-US" dirty="0"/>
          </a:p>
        </p:txBody>
      </p:sp>
      <p:sp>
        <p:nvSpPr>
          <p:cNvPr id="5" name="Footer Placeholder 4">
            <a:extLst>
              <a:ext uri="{FF2B5EF4-FFF2-40B4-BE49-F238E27FC236}">
                <a16:creationId xmlns:a16="http://schemas.microsoft.com/office/drawing/2014/main" id="{3DC2AE9E-663B-4148-BC1B-6F46A168E549}"/>
              </a:ext>
            </a:extLst>
          </p:cNvPr>
          <p:cNvSpPr>
            <a:spLocks noGrp="1"/>
          </p:cNvSpPr>
          <p:nvPr>
            <p:ph type="ftr" sz="quarter" idx="11"/>
          </p:nvPr>
        </p:nvSpPr>
        <p:spPr/>
        <p:txBody>
          <a:bodyPr/>
          <a:lstStyle/>
          <a:p>
            <a:r>
              <a:rPr lang="en-US"/>
              <a:t>http://www.cs.cornell.edu/courses/cs5412/2022fa</a:t>
            </a:r>
          </a:p>
        </p:txBody>
      </p:sp>
      <p:sp>
        <p:nvSpPr>
          <p:cNvPr id="6" name="Slide Number Placeholder 5">
            <a:extLst>
              <a:ext uri="{FF2B5EF4-FFF2-40B4-BE49-F238E27FC236}">
                <a16:creationId xmlns:a16="http://schemas.microsoft.com/office/drawing/2014/main" id="{1399A934-5B28-444F-9801-9162D1547695}"/>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655094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8FC9-5258-02F4-0A09-394623D08CBD}"/>
              </a:ext>
            </a:extLst>
          </p:cNvPr>
          <p:cNvSpPr>
            <a:spLocks noGrp="1"/>
          </p:cNvSpPr>
          <p:nvPr>
            <p:ph type="title"/>
          </p:nvPr>
        </p:nvSpPr>
        <p:spPr/>
        <p:txBody>
          <a:bodyPr/>
          <a:lstStyle/>
          <a:p>
            <a:r>
              <a:rPr lang="en-US" dirty="0"/>
              <a:t>How fast is Derecho?</a:t>
            </a:r>
          </a:p>
        </p:txBody>
      </p:sp>
      <p:sp>
        <p:nvSpPr>
          <p:cNvPr id="3" name="Content Placeholder 2">
            <a:extLst>
              <a:ext uri="{FF2B5EF4-FFF2-40B4-BE49-F238E27FC236}">
                <a16:creationId xmlns:a16="http://schemas.microsoft.com/office/drawing/2014/main" id="{68E5007C-DD0D-3748-2DB9-A9AE41F192D9}"/>
              </a:ext>
            </a:extLst>
          </p:cNvPr>
          <p:cNvSpPr>
            <a:spLocks noGrp="1"/>
          </p:cNvSpPr>
          <p:nvPr>
            <p:ph idx="1"/>
          </p:nvPr>
        </p:nvSpPr>
        <p:spPr/>
        <p:txBody>
          <a:bodyPr>
            <a:normAutofit lnSpcReduction="10000"/>
          </a:bodyPr>
          <a:lstStyle/>
          <a:p>
            <a:r>
              <a:rPr lang="en-US" dirty="0"/>
              <a:t>On RDMA networking (100Gbits/s) and on a typical Intel server:</a:t>
            </a:r>
          </a:p>
          <a:p>
            <a:pPr>
              <a:buFont typeface="Wingdings" panose="05000000000000000000" pitchFamily="2" charset="2"/>
              <a:buChar char="Ø"/>
            </a:pPr>
            <a:r>
              <a:rPr lang="en-US" dirty="0"/>
              <a:t>  Derecho can perform 8M “small” replicated updates per second in each</a:t>
            </a:r>
            <a:br>
              <a:rPr lang="en-US" dirty="0"/>
            </a:br>
            <a:r>
              <a:rPr lang="en-US" dirty="0"/>
              <a:t>    shard.  Delay from sending until delivery is as low as 3</a:t>
            </a:r>
            <a:r>
              <a:rPr lang="en-US" i="1" dirty="0">
                <a:sym typeface="Symbol" panose="05050102010706020507" pitchFamily="18" charset="2"/>
              </a:rPr>
              <a:t>u</a:t>
            </a:r>
            <a:r>
              <a:rPr lang="en-US" i="1" dirty="0"/>
              <a:t>s</a:t>
            </a:r>
            <a:endParaRPr lang="en-US" dirty="0"/>
          </a:p>
          <a:p>
            <a:pPr>
              <a:buFont typeface="Wingdings" panose="05000000000000000000" pitchFamily="2" charset="2"/>
              <a:buChar char="Ø"/>
            </a:pPr>
            <a:r>
              <a:rPr lang="en-US" dirty="0"/>
              <a:t>  Derecho can transport very large messages, like photos (1MB) or even</a:t>
            </a:r>
            <a:br>
              <a:rPr lang="en-US" dirty="0"/>
            </a:br>
            <a:r>
              <a:rPr lang="en-US" dirty="0"/>
              <a:t>    videos (100MB or more) between 110Gbits/second for a small number</a:t>
            </a:r>
            <a:br>
              <a:rPr lang="en-US" dirty="0"/>
            </a:br>
            <a:r>
              <a:rPr lang="en-US" dirty="0"/>
              <a:t>    of replicas and ~85 </a:t>
            </a:r>
            <a:r>
              <a:rPr lang="en-US" dirty="0" err="1"/>
              <a:t>Gbits</a:t>
            </a:r>
            <a:r>
              <a:rPr lang="en-US" dirty="0"/>
              <a:t>/second for a large number</a:t>
            </a:r>
          </a:p>
          <a:p>
            <a:pPr>
              <a:buFont typeface="Wingdings" panose="05000000000000000000" pitchFamily="2" charset="2"/>
              <a:buChar char="Ø"/>
            </a:pPr>
            <a:r>
              <a:rPr lang="en-US" dirty="0"/>
              <a:t>  Scaling is almost flat.  Whether you need 5 replicas or 25, the speed </a:t>
            </a:r>
            <a:br>
              <a:rPr lang="en-US" dirty="0"/>
            </a:br>
            <a:r>
              <a:rPr lang="en-US" dirty="0"/>
              <a:t>    and delay are similar… and 3-5x faster than </a:t>
            </a:r>
            <a:r>
              <a:rPr lang="en-US" b="1" dirty="0" err="1"/>
              <a:t>memcpy</a:t>
            </a:r>
            <a:r>
              <a:rPr lang="en-US" dirty="0"/>
              <a:t> on our servers.</a:t>
            </a:r>
          </a:p>
          <a:p>
            <a:pPr>
              <a:buFont typeface="Wingdings" panose="05000000000000000000" pitchFamily="2" charset="2"/>
              <a:buChar char="Ø"/>
            </a:pPr>
            <a:r>
              <a:rPr lang="en-US" dirty="0"/>
              <a:t>  This is thousands of times faster than </a:t>
            </a:r>
            <a:r>
              <a:rPr lang="en-US" dirty="0" err="1"/>
              <a:t>LibPaxos</a:t>
            </a:r>
            <a:r>
              <a:rPr lang="en-US" dirty="0"/>
              <a:t> or Zookeeper</a:t>
            </a:r>
          </a:p>
        </p:txBody>
      </p:sp>
      <p:sp>
        <p:nvSpPr>
          <p:cNvPr id="4" name="Footer Placeholder 3">
            <a:extLst>
              <a:ext uri="{FF2B5EF4-FFF2-40B4-BE49-F238E27FC236}">
                <a16:creationId xmlns:a16="http://schemas.microsoft.com/office/drawing/2014/main" id="{ED66DF1A-2122-8BFC-9EF8-FA866B71592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C5136F5-363D-DC9A-A4B4-A9713CAE8704}"/>
              </a:ext>
            </a:extLst>
          </p:cNvPr>
          <p:cNvSpPr>
            <a:spLocks noGrp="1"/>
          </p:cNvSpPr>
          <p:nvPr>
            <p:ph type="sldNum" sz="quarter" idx="12"/>
          </p:nvPr>
        </p:nvSpPr>
        <p:spPr/>
        <p:txBody>
          <a:bodyPr/>
          <a:lstStyle/>
          <a:p>
            <a:fld id="{3C974458-8A97-4835-BF79-1FB6D7856C21}" type="slidenum">
              <a:rPr lang="en-US" smtClean="0"/>
              <a:t>47</a:t>
            </a:fld>
            <a:endParaRPr lang="en-US"/>
          </a:p>
        </p:txBody>
      </p:sp>
      <p:pic>
        <p:nvPicPr>
          <p:cNvPr id="1026" name="Picture 2" descr="See the source image">
            <a:extLst>
              <a:ext uri="{FF2B5EF4-FFF2-40B4-BE49-F238E27FC236}">
                <a16:creationId xmlns:a16="http://schemas.microsoft.com/office/drawing/2014/main" id="{3E0D9AFF-DEC9-94EB-9625-14092522F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672" y="212145"/>
            <a:ext cx="2529438" cy="140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95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98874" cy="1499616"/>
          </a:xfrm>
        </p:spPr>
        <p:txBody>
          <a:bodyPr>
            <a:normAutofit/>
          </a:bodyPr>
          <a:lstStyle/>
          <a:p>
            <a:r>
              <a:rPr lang="en-US" sz="4000" b="1" dirty="0">
                <a:solidFill>
                  <a:srgbClr val="C00000"/>
                </a:solidFill>
              </a:rPr>
              <a:t>By offloading </a:t>
            </a:r>
            <a:r>
              <a:rPr lang="en-US" sz="4000" dirty="0"/>
              <a:t>work to the </a:t>
            </a:r>
            <a:r>
              <a:rPr lang="en-US" sz="4000" b="1" dirty="0" err="1">
                <a:solidFill>
                  <a:srgbClr val="C00000"/>
                </a:solidFill>
              </a:rPr>
              <a:t>the</a:t>
            </a:r>
            <a:r>
              <a:rPr lang="en-US" sz="4000" b="1" dirty="0">
                <a:solidFill>
                  <a:srgbClr val="C00000"/>
                </a:solidFill>
              </a:rPr>
              <a:t> network Derecho frees host computers to do other useful tasks</a:t>
            </a:r>
          </a:p>
        </p:txBody>
      </p:sp>
      <p:sp>
        <p:nvSpPr>
          <p:cNvPr id="4" name="Slide Number Placeholder 3"/>
          <p:cNvSpPr>
            <a:spLocks noGrp="1"/>
          </p:cNvSpPr>
          <p:nvPr>
            <p:ph type="sldNum" sz="quarter" idx="12"/>
          </p:nvPr>
        </p:nvSpPr>
        <p:spPr/>
        <p:txBody>
          <a:bodyPr/>
          <a:lstStyle/>
          <a:p>
            <a:fld id="{26165642-2DC6-4995-8FB3-76453B93C11F}" type="slidenum">
              <a:rPr lang="en-US" smtClean="0"/>
              <a:pPr/>
              <a:t>48</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8" y="2084832"/>
            <a:ext cx="4571429" cy="320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901" y="2084832"/>
            <a:ext cx="4571429" cy="3200000"/>
          </a:xfrm>
          <a:prstGeom prst="rect">
            <a:avLst/>
          </a:prstGeom>
        </p:spPr>
      </p:pic>
      <p:sp>
        <p:nvSpPr>
          <p:cNvPr id="10" name="TextBox 9"/>
          <p:cNvSpPr txBox="1"/>
          <p:nvPr/>
        </p:nvSpPr>
        <p:spPr>
          <a:xfrm>
            <a:off x="877662" y="5284832"/>
            <a:ext cx="10706477" cy="830997"/>
          </a:xfrm>
          <a:prstGeom prst="rect">
            <a:avLst/>
          </a:prstGeom>
          <a:noFill/>
        </p:spPr>
        <p:txBody>
          <a:bodyPr wrap="square" rtlCol="0">
            <a:spAutoFit/>
          </a:bodyPr>
          <a:lstStyle/>
          <a:p>
            <a:pPr algn="ctr"/>
            <a:r>
              <a:rPr lang="en-US" sz="2400" dirty="0"/>
              <a:t>This snapshots a heavy load scenario.  Blue shows time (“work”) being done by the network hardware.  Pink is work done on the host computers running Derecho</a:t>
            </a:r>
          </a:p>
        </p:txBody>
      </p:sp>
      <p:sp>
        <p:nvSpPr>
          <p:cNvPr id="6" name="Footer Placeholder 5">
            <a:extLst>
              <a:ext uri="{FF2B5EF4-FFF2-40B4-BE49-F238E27FC236}">
                <a16:creationId xmlns:a16="http://schemas.microsoft.com/office/drawing/2014/main" id="{4D168E48-E2D9-4667-9BBA-D0AD15197117}"/>
              </a:ext>
            </a:extLst>
          </p:cNvPr>
          <p:cNvSpPr>
            <a:spLocks noGrp="1"/>
          </p:cNvSpPr>
          <p:nvPr>
            <p:ph type="ftr" sz="quarter" idx="11"/>
          </p:nvPr>
        </p:nvSpPr>
        <p:spPr/>
        <p:txBody>
          <a:bodyPr/>
          <a:lstStyle/>
          <a:p>
            <a:r>
              <a:rPr lang="en-US"/>
              <a:t>http://www.cs.cornell.edu/courses/cs5412/2022fa</a:t>
            </a:r>
          </a:p>
        </p:txBody>
      </p:sp>
    </p:spTree>
    <p:extLst>
      <p:ext uri="{BB962C8B-B14F-4D97-AF65-F5344CB8AC3E}">
        <p14:creationId xmlns:p14="http://schemas.microsoft.com/office/powerpoint/2010/main" val="184976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FFE-CA2E-4A50-BE60-4BF8C7A96EB3}"/>
              </a:ext>
            </a:extLst>
          </p:cNvPr>
          <p:cNvSpPr>
            <a:spLocks noGrp="1"/>
          </p:cNvSpPr>
          <p:nvPr>
            <p:ph type="title"/>
          </p:nvPr>
        </p:nvSpPr>
        <p:spPr>
          <a:xfrm>
            <a:off x="966027" y="268432"/>
            <a:ext cx="10786871" cy="1499616"/>
          </a:xfrm>
        </p:spPr>
        <p:txBody>
          <a:bodyPr/>
          <a:lstStyle/>
          <a:p>
            <a:r>
              <a:rPr lang="en-US" dirty="0"/>
              <a:t>Derecho’s Epoch Mechanism in action</a:t>
            </a:r>
          </a:p>
        </p:txBody>
      </p:sp>
      <p:sp>
        <p:nvSpPr>
          <p:cNvPr id="55" name="Content Placeholder 54">
            <a:extLst>
              <a:ext uri="{FF2B5EF4-FFF2-40B4-BE49-F238E27FC236}">
                <a16:creationId xmlns:a16="http://schemas.microsoft.com/office/drawing/2014/main" id="{9257DC09-EF70-4AD3-BF05-C0897A3B8224}"/>
              </a:ext>
            </a:extLst>
          </p:cNvPr>
          <p:cNvSpPr>
            <a:spLocks noGrp="1"/>
          </p:cNvSpPr>
          <p:nvPr>
            <p:ph idx="1"/>
          </p:nvPr>
        </p:nvSpPr>
        <p:spPr>
          <a:xfrm>
            <a:off x="1023475" y="5041636"/>
            <a:ext cx="10786872" cy="1429068"/>
          </a:xfrm>
        </p:spPr>
        <p:txBody>
          <a:bodyPr>
            <a:noAutofit/>
          </a:bodyPr>
          <a:lstStyle/>
          <a:p>
            <a:r>
              <a:rPr lang="en-US" sz="2800" dirty="0"/>
              <a:t>…. If a failure occurs, Derecho automatically repairs it.</a:t>
            </a:r>
          </a:p>
        </p:txBody>
      </p:sp>
      <p:sp>
        <p:nvSpPr>
          <p:cNvPr id="4" name="Footer Placeholder 3">
            <a:extLst>
              <a:ext uri="{FF2B5EF4-FFF2-40B4-BE49-F238E27FC236}">
                <a16:creationId xmlns:a16="http://schemas.microsoft.com/office/drawing/2014/main" id="{4D6D3287-DBE1-4B84-A319-BABAB503959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8B690A0-BE48-40F2-BF69-3CE5B83822F1}"/>
              </a:ext>
            </a:extLst>
          </p:cNvPr>
          <p:cNvSpPr>
            <a:spLocks noGrp="1"/>
          </p:cNvSpPr>
          <p:nvPr>
            <p:ph type="sldNum" sz="quarter" idx="12"/>
          </p:nvPr>
        </p:nvSpPr>
        <p:spPr/>
        <p:txBody>
          <a:bodyPr/>
          <a:lstStyle/>
          <a:p>
            <a:fld id="{26165642-2DC6-4995-8FB3-76453B93C11F}" type="slidenum">
              <a:rPr lang="en-US" smtClean="0"/>
              <a:pPr/>
              <a:t>49</a:t>
            </a:fld>
            <a:endParaRPr lang="en-US"/>
          </a:p>
        </p:txBody>
      </p:sp>
      <p:sp>
        <p:nvSpPr>
          <p:cNvPr id="6" name="Oval 5">
            <a:extLst>
              <a:ext uri="{FF2B5EF4-FFF2-40B4-BE49-F238E27FC236}">
                <a16:creationId xmlns:a16="http://schemas.microsoft.com/office/drawing/2014/main" id="{9D030B80-36C4-4DF2-98BD-6B26990862A4}"/>
              </a:ext>
            </a:extLst>
          </p:cNvPr>
          <p:cNvSpPr/>
          <p:nvPr/>
        </p:nvSpPr>
        <p:spPr>
          <a:xfrm>
            <a:off x="4073463" y="3464167"/>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4C6540E-0EA5-45ED-A83F-3903A6048C96}"/>
              </a:ext>
            </a:extLst>
          </p:cNvPr>
          <p:cNvSpPr/>
          <p:nvPr/>
        </p:nvSpPr>
        <p:spPr>
          <a:xfrm>
            <a:off x="43782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8DDAA4-10CF-4B35-B8FF-53963A583FDA}"/>
              </a:ext>
            </a:extLst>
          </p:cNvPr>
          <p:cNvSpPr/>
          <p:nvPr/>
        </p:nvSpPr>
        <p:spPr>
          <a:xfrm>
            <a:off x="46830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AEBB847-1F38-47FD-937E-4715138798AE}"/>
              </a:ext>
            </a:extLst>
          </p:cNvPr>
          <p:cNvSpPr/>
          <p:nvPr/>
        </p:nvSpPr>
        <p:spPr>
          <a:xfrm>
            <a:off x="5292663" y="3481101"/>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09E29B-A539-4F41-9FD4-6B6EAC0A9E34}"/>
              </a:ext>
            </a:extLst>
          </p:cNvPr>
          <p:cNvSpPr/>
          <p:nvPr/>
        </p:nvSpPr>
        <p:spPr>
          <a:xfrm>
            <a:off x="3844863" y="3311767"/>
            <a:ext cx="2895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18A2880-3170-4696-935C-37437161274C}"/>
              </a:ext>
            </a:extLst>
          </p:cNvPr>
          <p:cNvSpPr/>
          <p:nvPr/>
        </p:nvSpPr>
        <p:spPr>
          <a:xfrm>
            <a:off x="2930464" y="2244967"/>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95343F-258F-4EE4-B268-35820C520020}"/>
              </a:ext>
            </a:extLst>
          </p:cNvPr>
          <p:cNvSpPr/>
          <p:nvPr/>
        </p:nvSpPr>
        <p:spPr>
          <a:xfrm>
            <a:off x="3082865" y="24143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DF4BB44-62D2-4B2D-878F-9655CA695D2E}"/>
              </a:ext>
            </a:extLst>
          </p:cNvPr>
          <p:cNvSpPr/>
          <p:nvPr/>
        </p:nvSpPr>
        <p:spPr>
          <a:xfrm>
            <a:off x="3387664" y="24143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2F2551-CA3F-421C-B6E5-538777075184}"/>
              </a:ext>
            </a:extLst>
          </p:cNvPr>
          <p:cNvSpPr/>
          <p:nvPr/>
        </p:nvSpPr>
        <p:spPr>
          <a:xfrm>
            <a:off x="3692464" y="24143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144382-379E-4FD2-9F66-A2018D45ACE0}"/>
              </a:ext>
            </a:extLst>
          </p:cNvPr>
          <p:cNvSpPr/>
          <p:nvPr/>
        </p:nvSpPr>
        <p:spPr>
          <a:xfrm>
            <a:off x="4149664" y="2261901"/>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35B708-F400-4F08-9BE3-E6403054F114}"/>
              </a:ext>
            </a:extLst>
          </p:cNvPr>
          <p:cNvSpPr/>
          <p:nvPr/>
        </p:nvSpPr>
        <p:spPr>
          <a:xfrm>
            <a:off x="4302065" y="243123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E20C75-C676-4BF8-A08A-0D8317391165}"/>
              </a:ext>
            </a:extLst>
          </p:cNvPr>
          <p:cNvSpPr/>
          <p:nvPr/>
        </p:nvSpPr>
        <p:spPr>
          <a:xfrm>
            <a:off x="4606864" y="243123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3FD6E5-9478-445D-A39A-B887D0B7EBB3}"/>
              </a:ext>
            </a:extLst>
          </p:cNvPr>
          <p:cNvSpPr/>
          <p:nvPr/>
        </p:nvSpPr>
        <p:spPr>
          <a:xfrm>
            <a:off x="4911664" y="243123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D100361-C98A-4B6B-98A8-64A855436A04}"/>
              </a:ext>
            </a:extLst>
          </p:cNvPr>
          <p:cNvSpPr/>
          <p:nvPr/>
        </p:nvSpPr>
        <p:spPr>
          <a:xfrm>
            <a:off x="2701864" y="2016367"/>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84B93C8-FCDB-4A7F-9D23-E180914FF11B}"/>
              </a:ext>
            </a:extLst>
          </p:cNvPr>
          <p:cNvSpPr/>
          <p:nvPr/>
        </p:nvSpPr>
        <p:spPr>
          <a:xfrm>
            <a:off x="5360398" y="2283067"/>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42A251B-3098-4AEC-B0D1-C6887A74B7A2}"/>
              </a:ext>
            </a:extLst>
          </p:cNvPr>
          <p:cNvSpPr/>
          <p:nvPr/>
        </p:nvSpPr>
        <p:spPr>
          <a:xfrm>
            <a:off x="5512799" y="24524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2746089-F024-4D85-8199-7267B37F843B}"/>
              </a:ext>
            </a:extLst>
          </p:cNvPr>
          <p:cNvSpPr/>
          <p:nvPr/>
        </p:nvSpPr>
        <p:spPr>
          <a:xfrm>
            <a:off x="5817598" y="24524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0180AFD-1EAF-4F35-B45A-0F5EBB404AE9}"/>
              </a:ext>
            </a:extLst>
          </p:cNvPr>
          <p:cNvSpPr/>
          <p:nvPr/>
        </p:nvSpPr>
        <p:spPr>
          <a:xfrm>
            <a:off x="6122398" y="24524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EA3DB7-07DA-4664-B581-5FEFFD009300}"/>
              </a:ext>
            </a:extLst>
          </p:cNvPr>
          <p:cNvSpPr/>
          <p:nvPr/>
        </p:nvSpPr>
        <p:spPr>
          <a:xfrm>
            <a:off x="6588063" y="2473568"/>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EC7E6F-A726-46EC-A797-A6BC50002915}"/>
              </a:ext>
            </a:extLst>
          </p:cNvPr>
          <p:cNvSpPr/>
          <p:nvPr/>
        </p:nvSpPr>
        <p:spPr>
          <a:xfrm>
            <a:off x="6740463" y="2473568"/>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5F9B3BB-3040-408D-A0E7-C6ABB5E2CDBC}"/>
              </a:ext>
            </a:extLst>
          </p:cNvPr>
          <p:cNvSpPr/>
          <p:nvPr/>
        </p:nvSpPr>
        <p:spPr>
          <a:xfrm>
            <a:off x="6892863" y="2473568"/>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6CB4CC7-CB06-4B8A-8BFE-BDAE421547C6}"/>
              </a:ext>
            </a:extLst>
          </p:cNvPr>
          <p:cNvSpPr/>
          <p:nvPr/>
        </p:nvSpPr>
        <p:spPr>
          <a:xfrm>
            <a:off x="2168463" y="1559167"/>
            <a:ext cx="75438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4B067ED-5A38-41BB-B54A-A402BAC34355}"/>
              </a:ext>
            </a:extLst>
          </p:cNvPr>
          <p:cNvSpPr/>
          <p:nvPr/>
        </p:nvSpPr>
        <p:spPr>
          <a:xfrm rot="1638657">
            <a:off x="2731706" y="2690030"/>
            <a:ext cx="3126944" cy="7511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B3DF40-6258-45BA-ADE2-9475487DA98F}"/>
              </a:ext>
            </a:extLst>
          </p:cNvPr>
          <p:cNvSpPr/>
          <p:nvPr/>
        </p:nvSpPr>
        <p:spPr>
          <a:xfrm rot="2300382">
            <a:off x="3971179" y="2565185"/>
            <a:ext cx="2306852" cy="8471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C01436-9421-49B9-BD93-E36130611F66}"/>
              </a:ext>
            </a:extLst>
          </p:cNvPr>
          <p:cNvSpPr/>
          <p:nvPr/>
        </p:nvSpPr>
        <p:spPr>
          <a:xfrm>
            <a:off x="4615334" y="1667200"/>
            <a:ext cx="1447799" cy="30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744378-F8CD-42E5-ADDD-D9A3A20E0F2B}"/>
              </a:ext>
            </a:extLst>
          </p:cNvPr>
          <p:cNvSpPr/>
          <p:nvPr/>
        </p:nvSpPr>
        <p:spPr>
          <a:xfrm>
            <a:off x="4894735" y="174383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D9D5B08-1A7D-4D3B-8804-D84EE9167F60}"/>
              </a:ext>
            </a:extLst>
          </p:cNvPr>
          <p:cNvSpPr/>
          <p:nvPr/>
        </p:nvSpPr>
        <p:spPr>
          <a:xfrm>
            <a:off x="5309600" y="174383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5819D59-61B0-4470-928D-B43EC33077AB}"/>
              </a:ext>
            </a:extLst>
          </p:cNvPr>
          <p:cNvSpPr/>
          <p:nvPr/>
        </p:nvSpPr>
        <p:spPr>
          <a:xfrm>
            <a:off x="5699381" y="174383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25AC79-500A-45E2-90E7-C24193BB5E27}"/>
              </a:ext>
            </a:extLst>
          </p:cNvPr>
          <p:cNvSpPr txBox="1"/>
          <p:nvPr/>
        </p:nvSpPr>
        <p:spPr>
          <a:xfrm>
            <a:off x="7840914" y="2666215"/>
            <a:ext cx="2247899" cy="461665"/>
          </a:xfrm>
          <a:prstGeom prst="rect">
            <a:avLst/>
          </a:prstGeom>
          <a:noFill/>
        </p:spPr>
        <p:txBody>
          <a:bodyPr wrap="square" rtlCol="0">
            <a:spAutoFit/>
          </a:bodyPr>
          <a:lstStyle/>
          <a:p>
            <a:pPr algn="ctr"/>
            <a:r>
              <a:rPr lang="en-US" sz="1200" b="1" i="1" dirty="0"/>
              <a:t>Warm-started </a:t>
            </a:r>
            <a:br>
              <a:rPr lang="en-US" sz="1200" b="1" i="1" dirty="0"/>
            </a:br>
            <a:r>
              <a:rPr lang="en-US" sz="1200" b="1" i="1" dirty="0"/>
              <a:t>spare processes </a:t>
            </a:r>
          </a:p>
        </p:txBody>
      </p:sp>
      <p:sp>
        <p:nvSpPr>
          <p:cNvPr id="37" name="Oval 36">
            <a:extLst>
              <a:ext uri="{FF2B5EF4-FFF2-40B4-BE49-F238E27FC236}">
                <a16:creationId xmlns:a16="http://schemas.microsoft.com/office/drawing/2014/main" id="{531F367C-417D-4392-B0F2-10188FD79C89}"/>
              </a:ext>
            </a:extLst>
          </p:cNvPr>
          <p:cNvSpPr/>
          <p:nvPr/>
        </p:nvSpPr>
        <p:spPr>
          <a:xfrm>
            <a:off x="55212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CD38EB-085D-4591-BD70-03B1E7ACAB29}"/>
              </a:ext>
            </a:extLst>
          </p:cNvPr>
          <p:cNvSpPr/>
          <p:nvPr/>
        </p:nvSpPr>
        <p:spPr>
          <a:xfrm>
            <a:off x="5826063" y="363350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ultidocument 38">
            <a:extLst>
              <a:ext uri="{FF2B5EF4-FFF2-40B4-BE49-F238E27FC236}">
                <a16:creationId xmlns:a16="http://schemas.microsoft.com/office/drawing/2014/main" id="{568BEA5E-22EE-4CA4-8C0F-A7A313248D5F}"/>
              </a:ext>
            </a:extLst>
          </p:cNvPr>
          <p:cNvSpPr/>
          <p:nvPr/>
        </p:nvSpPr>
        <p:spPr>
          <a:xfrm>
            <a:off x="3171093" y="257973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ultidocument 39">
            <a:extLst>
              <a:ext uri="{FF2B5EF4-FFF2-40B4-BE49-F238E27FC236}">
                <a16:creationId xmlns:a16="http://schemas.microsoft.com/office/drawing/2014/main" id="{12DD39FB-C97A-4B63-9DE4-56C6F9E99900}"/>
              </a:ext>
            </a:extLst>
          </p:cNvPr>
          <p:cNvSpPr/>
          <p:nvPr/>
        </p:nvSpPr>
        <p:spPr>
          <a:xfrm>
            <a:off x="3478465" y="257012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ultidocument 40">
            <a:extLst>
              <a:ext uri="{FF2B5EF4-FFF2-40B4-BE49-F238E27FC236}">
                <a16:creationId xmlns:a16="http://schemas.microsoft.com/office/drawing/2014/main" id="{B58E0F0A-1E35-4FF3-AA2E-536F27DD64A4}"/>
              </a:ext>
            </a:extLst>
          </p:cNvPr>
          <p:cNvSpPr/>
          <p:nvPr/>
        </p:nvSpPr>
        <p:spPr>
          <a:xfrm>
            <a:off x="3783370" y="257366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ultidocument 41">
            <a:extLst>
              <a:ext uri="{FF2B5EF4-FFF2-40B4-BE49-F238E27FC236}">
                <a16:creationId xmlns:a16="http://schemas.microsoft.com/office/drawing/2014/main" id="{CBDED85E-62C0-4882-9C68-F961DA4A8B8C}"/>
              </a:ext>
            </a:extLst>
          </p:cNvPr>
          <p:cNvSpPr/>
          <p:nvPr/>
        </p:nvSpPr>
        <p:spPr>
          <a:xfrm>
            <a:off x="4424321" y="257233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ultidocument 42">
            <a:extLst>
              <a:ext uri="{FF2B5EF4-FFF2-40B4-BE49-F238E27FC236}">
                <a16:creationId xmlns:a16="http://schemas.microsoft.com/office/drawing/2014/main" id="{98FEBE79-06A2-4888-A4E1-57C92CD9486B}"/>
              </a:ext>
            </a:extLst>
          </p:cNvPr>
          <p:cNvSpPr/>
          <p:nvPr/>
        </p:nvSpPr>
        <p:spPr>
          <a:xfrm>
            <a:off x="4731693" y="256272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ultidocument 43">
            <a:extLst>
              <a:ext uri="{FF2B5EF4-FFF2-40B4-BE49-F238E27FC236}">
                <a16:creationId xmlns:a16="http://schemas.microsoft.com/office/drawing/2014/main" id="{602E518E-1A37-4F0B-B287-05C59483F41D}"/>
              </a:ext>
            </a:extLst>
          </p:cNvPr>
          <p:cNvSpPr/>
          <p:nvPr/>
        </p:nvSpPr>
        <p:spPr>
          <a:xfrm>
            <a:off x="5036598" y="256626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ultidocument 44">
            <a:extLst>
              <a:ext uri="{FF2B5EF4-FFF2-40B4-BE49-F238E27FC236}">
                <a16:creationId xmlns:a16="http://schemas.microsoft.com/office/drawing/2014/main" id="{A3D8CC8E-8367-43BD-ADCD-D521B639FBD4}"/>
              </a:ext>
            </a:extLst>
          </p:cNvPr>
          <p:cNvSpPr/>
          <p:nvPr/>
        </p:nvSpPr>
        <p:spPr>
          <a:xfrm>
            <a:off x="5622819" y="259009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ultidocument 45">
            <a:extLst>
              <a:ext uri="{FF2B5EF4-FFF2-40B4-BE49-F238E27FC236}">
                <a16:creationId xmlns:a16="http://schemas.microsoft.com/office/drawing/2014/main" id="{266C29E3-4EBB-4E3C-B2A0-205864905CE3}"/>
              </a:ext>
            </a:extLst>
          </p:cNvPr>
          <p:cNvSpPr/>
          <p:nvPr/>
        </p:nvSpPr>
        <p:spPr>
          <a:xfrm>
            <a:off x="5930191" y="258048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ultidocument 46">
            <a:extLst>
              <a:ext uri="{FF2B5EF4-FFF2-40B4-BE49-F238E27FC236}">
                <a16:creationId xmlns:a16="http://schemas.microsoft.com/office/drawing/2014/main" id="{C999A702-2F27-421A-AD8C-5FC21AFA23C8}"/>
              </a:ext>
            </a:extLst>
          </p:cNvPr>
          <p:cNvSpPr/>
          <p:nvPr/>
        </p:nvSpPr>
        <p:spPr>
          <a:xfrm>
            <a:off x="6235096" y="258402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ultidocument 47">
            <a:extLst>
              <a:ext uri="{FF2B5EF4-FFF2-40B4-BE49-F238E27FC236}">
                <a16:creationId xmlns:a16="http://schemas.microsoft.com/office/drawing/2014/main" id="{BFEACE81-0C94-4655-AE68-F41DAC067F7C}"/>
              </a:ext>
            </a:extLst>
          </p:cNvPr>
          <p:cNvSpPr/>
          <p:nvPr/>
        </p:nvSpPr>
        <p:spPr>
          <a:xfrm>
            <a:off x="4504223" y="3761951"/>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ultidocument 48">
            <a:extLst>
              <a:ext uri="{FF2B5EF4-FFF2-40B4-BE49-F238E27FC236}">
                <a16:creationId xmlns:a16="http://schemas.microsoft.com/office/drawing/2014/main" id="{0A807799-6A55-4536-8431-64AC7623A60B}"/>
              </a:ext>
            </a:extLst>
          </p:cNvPr>
          <p:cNvSpPr/>
          <p:nvPr/>
        </p:nvSpPr>
        <p:spPr>
          <a:xfrm>
            <a:off x="4811595" y="3752339"/>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ultidocument 49">
            <a:extLst>
              <a:ext uri="{FF2B5EF4-FFF2-40B4-BE49-F238E27FC236}">
                <a16:creationId xmlns:a16="http://schemas.microsoft.com/office/drawing/2014/main" id="{9667A951-63CA-4607-83EB-67CE9A60A6F7}"/>
              </a:ext>
            </a:extLst>
          </p:cNvPr>
          <p:cNvSpPr/>
          <p:nvPr/>
        </p:nvSpPr>
        <p:spPr>
          <a:xfrm>
            <a:off x="5668676" y="3781184"/>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ultidocument 50">
            <a:extLst>
              <a:ext uri="{FF2B5EF4-FFF2-40B4-BE49-F238E27FC236}">
                <a16:creationId xmlns:a16="http://schemas.microsoft.com/office/drawing/2014/main" id="{542981F4-065A-483A-99CA-723655D24216}"/>
              </a:ext>
            </a:extLst>
          </p:cNvPr>
          <p:cNvSpPr/>
          <p:nvPr/>
        </p:nvSpPr>
        <p:spPr>
          <a:xfrm>
            <a:off x="5976048" y="3771572"/>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8 Points 51">
            <a:extLst>
              <a:ext uri="{FF2B5EF4-FFF2-40B4-BE49-F238E27FC236}">
                <a16:creationId xmlns:a16="http://schemas.microsoft.com/office/drawing/2014/main" id="{4EEDDECE-3A0C-42EA-8A0E-147AD847BFDF}"/>
              </a:ext>
            </a:extLst>
          </p:cNvPr>
          <p:cNvSpPr/>
          <p:nvPr/>
        </p:nvSpPr>
        <p:spPr>
          <a:xfrm>
            <a:off x="5691459" y="2352784"/>
            <a:ext cx="398761" cy="290390"/>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BD90830-1862-4D6E-A406-2FDB8F1B0A75}"/>
              </a:ext>
            </a:extLst>
          </p:cNvPr>
          <p:cNvSpPr/>
          <p:nvPr/>
        </p:nvSpPr>
        <p:spPr>
          <a:xfrm>
            <a:off x="8754114" y="247887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9FD395B-1896-4EDE-8DDA-1C168ABBE0DB}"/>
              </a:ext>
            </a:extLst>
          </p:cNvPr>
          <p:cNvSpPr/>
          <p:nvPr/>
        </p:nvSpPr>
        <p:spPr>
          <a:xfrm>
            <a:off x="8986364" y="2488974"/>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08BD3B80-A6A9-4F89-95A7-1C0A1E6D9ACC}"/>
              </a:ext>
            </a:extLst>
          </p:cNvPr>
          <p:cNvSpPr/>
          <p:nvPr/>
        </p:nvSpPr>
        <p:spPr>
          <a:xfrm>
            <a:off x="5680157" y="2472884"/>
            <a:ext cx="149469" cy="12414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27">
            <a:extLst>
              <a:ext uri="{FF2B5EF4-FFF2-40B4-BE49-F238E27FC236}">
                <a16:creationId xmlns:a16="http://schemas.microsoft.com/office/drawing/2014/main" id="{84297820-90FC-4972-8FA0-508DB5E5112B}"/>
              </a:ext>
            </a:extLst>
          </p:cNvPr>
          <p:cNvSpPr/>
          <p:nvPr/>
        </p:nvSpPr>
        <p:spPr>
          <a:xfrm>
            <a:off x="7652083" y="1355558"/>
            <a:ext cx="2247899" cy="612648"/>
          </a:xfrm>
          <a:prstGeom prst="wedgeRectCallout">
            <a:avLst>
              <a:gd name="adj1" fmla="val -141008"/>
              <a:gd name="adj2" fmla="val 133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Copies state from some active member</a:t>
            </a:r>
          </a:p>
        </p:txBody>
      </p:sp>
    </p:spTree>
    <p:extLst>
      <p:ext uri="{BB962C8B-B14F-4D97-AF65-F5344CB8AC3E}">
        <p14:creationId xmlns:p14="http://schemas.microsoft.com/office/powerpoint/2010/main" val="3737968511"/>
      </p:ext>
    </p:extLst>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250"/>
                                        <p:tgtEl>
                                          <p:spTgt spid="5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hidden"/>
                                      </p:to>
                                    </p:set>
                                  </p:childTnLst>
                                </p:cTn>
                              </p:par>
                            </p:childTnLst>
                          </p:cTn>
                        </p:par>
                        <p:par>
                          <p:cTn id="10" fill="hold">
                            <p:stCondLst>
                              <p:cond delay="250"/>
                            </p:stCondLst>
                            <p:childTnLst>
                              <p:par>
                                <p:cTn id="11" presetID="37" presetClass="path" presetSubtype="0" accel="50000" decel="50000" fill="hold" grpId="0" nodeType="afterEffect">
                                  <p:stCondLst>
                                    <p:cond delay="2500"/>
                                  </p:stCondLst>
                                  <p:childTnLst>
                                    <p:animMotion origin="layout" path="M 1.25E-6 -0.01759 L -0.06471 -0.05486 C -0.07826 -0.06319 -0.09844 -0.06782 -0.11979 -0.06782 C -0.14388 -0.06782 -0.16328 -0.06319 -0.17682 -0.05486 L -0.24167 -0.01759 " pathEditMode="relative" rAng="10800000" ptsTypes="AAAAA">
                                      <p:cBhvr>
                                        <p:cTn id="12" dur="2000" fill="hold"/>
                                        <p:tgtEl>
                                          <p:spTgt spid="53"/>
                                        </p:tgtEl>
                                        <p:attrNameLst>
                                          <p:attrName>ppt_x</p:attrName>
                                          <p:attrName>ppt_y</p:attrName>
                                        </p:attrNameLst>
                                      </p:cBhvr>
                                      <p:rCtr x="-12083" y="-2500"/>
                                    </p:animMotion>
                                  </p:childTnLst>
                                </p:cTn>
                              </p:par>
                            </p:childTnLst>
                          </p:cTn>
                        </p:par>
                        <p:par>
                          <p:cTn id="13" fill="hold">
                            <p:stCondLst>
                              <p:cond delay="4750"/>
                            </p:stCondLst>
                            <p:childTnLst>
                              <p:par>
                                <p:cTn id="14" presetID="14" presetClass="entr" presetSubtype="10" fill="hold" grpId="0" nodeType="after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30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childTnLst>
                          </p:cTn>
                        </p:par>
                        <p:par>
                          <p:cTn id="20" fill="hold">
                            <p:stCondLst>
                              <p:cond delay="8750"/>
                            </p:stCondLst>
                            <p:childTnLst>
                              <p:par>
                                <p:cTn id="21" presetID="1" presetClass="entr" presetSubtype="0" fill="hold" grpId="1" nodeType="after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8750"/>
                            </p:stCondLst>
                            <p:childTnLst>
                              <p:par>
                                <p:cTn id="24" presetID="1" presetClass="exit" presetSubtype="0" fill="hold" grpId="1" nodeType="afterEffect">
                                  <p:stCondLst>
                                    <p:cond delay="0"/>
                                  </p:stCondLst>
                                  <p:childTnLst>
                                    <p:set>
                                      <p:cBhvr>
                                        <p:cTn id="25" dur="1" fill="hold">
                                          <p:stCondLst>
                                            <p:cond delay="0"/>
                                          </p:stCondLst>
                                        </p:cTn>
                                        <p:tgtEl>
                                          <p:spTgt spid="52"/>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52" grpId="0" animBg="1"/>
      <p:bldP spid="52" grpId="1" animBg="1"/>
      <p:bldP spid="53" grpId="0" animBg="1"/>
      <p:bldP spid="53" grpId="1" animBg="1"/>
      <p:bldP spid="3"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2F9D-B051-42CE-958F-B3BEF7717E27}"/>
              </a:ext>
            </a:extLst>
          </p:cNvPr>
          <p:cNvSpPr>
            <a:spLocks noGrp="1"/>
          </p:cNvSpPr>
          <p:nvPr>
            <p:ph type="title"/>
          </p:nvPr>
        </p:nvSpPr>
        <p:spPr/>
        <p:txBody>
          <a:bodyPr/>
          <a:lstStyle/>
          <a:p>
            <a:r>
              <a:rPr lang="en-US" dirty="0"/>
              <a:t>Recap: Virtual</a:t>
            </a:r>
            <a:br>
              <a:rPr lang="en-US" dirty="0"/>
            </a:br>
            <a:r>
              <a:rPr lang="en-US" dirty="0"/>
              <a:t>Synchrony</a:t>
            </a:r>
          </a:p>
        </p:txBody>
      </p:sp>
      <p:sp>
        <p:nvSpPr>
          <p:cNvPr id="3" name="Content Placeholder 2">
            <a:extLst>
              <a:ext uri="{FF2B5EF4-FFF2-40B4-BE49-F238E27FC236}">
                <a16:creationId xmlns:a16="http://schemas.microsoft.com/office/drawing/2014/main" id="{B6AD48C9-470E-4D78-A6F6-0837C99156EC}"/>
              </a:ext>
            </a:extLst>
          </p:cNvPr>
          <p:cNvSpPr>
            <a:spLocks noGrp="1"/>
          </p:cNvSpPr>
          <p:nvPr>
            <p:ph idx="1"/>
          </p:nvPr>
        </p:nvSpPr>
        <p:spPr>
          <a:xfrm>
            <a:off x="938066" y="2165504"/>
            <a:ext cx="10786872" cy="4023360"/>
          </a:xfrm>
        </p:spPr>
        <p:txBody>
          <a:bodyPr>
            <a:normAutofit fontScale="85000" lnSpcReduction="10000"/>
          </a:bodyPr>
          <a:lstStyle/>
          <a:p>
            <a:r>
              <a:rPr lang="en-US" dirty="0"/>
              <a:t>The idea was to break down a distributed systems into a </a:t>
            </a:r>
          </a:p>
          <a:p>
            <a:pPr>
              <a:buFont typeface="Wingdings" panose="05000000000000000000" pitchFamily="2" charset="2"/>
              <a:buChar char="Ø"/>
            </a:pPr>
            <a:r>
              <a:rPr lang="en-US" dirty="0"/>
              <a:t>  </a:t>
            </a:r>
            <a:r>
              <a:rPr lang="en-US" b="1" dirty="0"/>
              <a:t>Multicast or durable update protocol.  </a:t>
            </a:r>
            <a:r>
              <a:rPr lang="en-US" dirty="0"/>
              <a:t>Sends only while membership is stable.       </a:t>
            </a:r>
            <a:br>
              <a:rPr lang="en-US" dirty="0"/>
            </a:br>
            <a:r>
              <a:rPr lang="en-US" dirty="0"/>
              <a:t>    Updates  </a:t>
            </a:r>
            <a:r>
              <a:rPr lang="en-US" i="1" dirty="0"/>
              <a:t>every current member</a:t>
            </a:r>
            <a:r>
              <a:rPr lang="en-US" dirty="0"/>
              <a:t>.  This differs from classic </a:t>
            </a:r>
            <a:r>
              <a:rPr lang="en-US" dirty="0" err="1"/>
              <a:t>Paxos</a:t>
            </a:r>
            <a:r>
              <a:rPr lang="en-US" dirty="0"/>
              <a:t>: no log merge is </a:t>
            </a:r>
            <a:br>
              <a:rPr lang="en-US" dirty="0"/>
            </a:br>
            <a:r>
              <a:rPr lang="en-US" dirty="0"/>
              <a:t>    needed, because every member sees every update (like </a:t>
            </a:r>
            <a:r>
              <a:rPr lang="en-US" dirty="0" err="1"/>
              <a:t>Paxos</a:t>
            </a:r>
            <a:r>
              <a:rPr lang="en-US" dirty="0"/>
              <a:t> with QW=N, QR=1).</a:t>
            </a:r>
            <a:endParaRPr lang="en-US" b="1" dirty="0"/>
          </a:p>
          <a:p>
            <a:pPr>
              <a:buFont typeface="Wingdings" panose="05000000000000000000" pitchFamily="2" charset="2"/>
              <a:buChar char="Ø"/>
            </a:pPr>
            <a:r>
              <a:rPr lang="en-US" b="1" dirty="0"/>
              <a:t>  Membership service</a:t>
            </a:r>
            <a:r>
              <a:rPr lang="en-US" dirty="0"/>
              <a:t>.  Tracks which processes are in the system, and what role each</a:t>
            </a:r>
            <a:br>
              <a:rPr lang="en-US" dirty="0"/>
            </a:br>
            <a:r>
              <a:rPr lang="en-US" dirty="0"/>
              <a:t>    is playing (like which shard it is in).  Automatically drops failed members.  Never</a:t>
            </a:r>
            <a:br>
              <a:rPr lang="en-US" dirty="0"/>
            </a:br>
            <a:r>
              <a:rPr lang="en-US" dirty="0"/>
              <a:t>    can experience a split-brain outage.</a:t>
            </a:r>
          </a:p>
          <a:p>
            <a:pPr>
              <a:buFont typeface="Wingdings" panose="05000000000000000000" pitchFamily="2" charset="2"/>
              <a:buChar char="Ø"/>
            </a:pPr>
            <a:r>
              <a:rPr lang="en-US" dirty="0"/>
              <a:t>  </a:t>
            </a:r>
            <a:r>
              <a:rPr lang="en-US" b="1" dirty="0"/>
              <a:t>State transfer mechanism.</a:t>
            </a:r>
            <a:r>
              <a:rPr lang="en-US" dirty="0"/>
              <a:t>  Uses checkpointing to initialize a joining process.</a:t>
            </a:r>
          </a:p>
          <a:p>
            <a:pPr marL="0" indent="0">
              <a:buNone/>
            </a:pPr>
            <a:r>
              <a:rPr lang="en-US" dirty="0"/>
              <a:t>In virtual synchrony, membership changes only when updates are frozen and vice-versa.  The multicast and state transfer logic becomes much simpler.</a:t>
            </a:r>
          </a:p>
        </p:txBody>
      </p:sp>
      <p:sp>
        <p:nvSpPr>
          <p:cNvPr id="4" name="Footer Placeholder 3">
            <a:extLst>
              <a:ext uri="{FF2B5EF4-FFF2-40B4-BE49-F238E27FC236}">
                <a16:creationId xmlns:a16="http://schemas.microsoft.com/office/drawing/2014/main" id="{3D295428-A2A1-4D3F-97C1-356D1225022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9E4A6A6-E1BA-40ED-8CF1-736FBC4AB13C}"/>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65" name="Picture 64">
            <a:extLst>
              <a:ext uri="{FF2B5EF4-FFF2-40B4-BE49-F238E27FC236}">
                <a16:creationId xmlns:a16="http://schemas.microsoft.com/office/drawing/2014/main" id="{6D10CB3F-EE92-F6A8-67E1-C47F9D35FB20}"/>
              </a:ext>
            </a:extLst>
          </p:cNvPr>
          <p:cNvPicPr>
            <a:picLocks noChangeAspect="1"/>
          </p:cNvPicPr>
          <p:nvPr/>
        </p:nvPicPr>
        <p:blipFill>
          <a:blip r:embed="rId2"/>
          <a:stretch>
            <a:fillRect/>
          </a:stretch>
        </p:blipFill>
        <p:spPr>
          <a:xfrm>
            <a:off x="5853777" y="384048"/>
            <a:ext cx="6338223" cy="1499616"/>
          </a:xfrm>
          <a:prstGeom prst="rect">
            <a:avLst/>
          </a:prstGeom>
        </p:spPr>
      </p:pic>
    </p:spTree>
    <p:extLst>
      <p:ext uri="{BB962C8B-B14F-4D97-AF65-F5344CB8AC3E}">
        <p14:creationId xmlns:p14="http://schemas.microsoft.com/office/powerpoint/2010/main" val="359363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A597-CF16-A53C-F67B-C89F97379A7C}"/>
              </a:ext>
            </a:extLst>
          </p:cNvPr>
          <p:cNvSpPr>
            <a:spLocks noGrp="1"/>
          </p:cNvSpPr>
          <p:nvPr>
            <p:ph type="title"/>
          </p:nvPr>
        </p:nvSpPr>
        <p:spPr/>
        <p:txBody>
          <a:bodyPr/>
          <a:lstStyle/>
          <a:p>
            <a:r>
              <a:rPr lang="en-US" dirty="0"/>
              <a:t>Is this revolutionary?</a:t>
            </a:r>
          </a:p>
        </p:txBody>
      </p:sp>
      <p:sp>
        <p:nvSpPr>
          <p:cNvPr id="3" name="Content Placeholder 2">
            <a:extLst>
              <a:ext uri="{FF2B5EF4-FFF2-40B4-BE49-F238E27FC236}">
                <a16:creationId xmlns:a16="http://schemas.microsoft.com/office/drawing/2014/main" id="{BB4BFB83-576E-1941-CFA3-32F56E126ACC}"/>
              </a:ext>
            </a:extLst>
          </p:cNvPr>
          <p:cNvSpPr>
            <a:spLocks noGrp="1"/>
          </p:cNvSpPr>
          <p:nvPr>
            <p:ph idx="1"/>
          </p:nvPr>
        </p:nvSpPr>
        <p:spPr/>
        <p:txBody>
          <a:bodyPr>
            <a:normAutofit/>
          </a:bodyPr>
          <a:lstStyle/>
          <a:p>
            <a:r>
              <a:rPr lang="en-US" dirty="0"/>
              <a:t>… kind of.</a:t>
            </a:r>
          </a:p>
          <a:p>
            <a:endParaRPr lang="en-US" dirty="0"/>
          </a:p>
          <a:p>
            <a:r>
              <a:rPr lang="en-US" dirty="0"/>
              <a:t>Companies were extremely interested in Derecho when it was first published.  Some big cloud vendors discussed adopting it</a:t>
            </a:r>
          </a:p>
          <a:p>
            <a:endParaRPr lang="en-US" dirty="0"/>
          </a:p>
          <a:p>
            <a:r>
              <a:rPr lang="en-US" dirty="0"/>
              <a:t>But they concluded that really effective use of Derecho would force them to recode many core systems that work pretty well.   Plus, Derecho was created at Cornell. As of today, none has decided to bet heavily on it.</a:t>
            </a:r>
          </a:p>
        </p:txBody>
      </p:sp>
      <p:sp>
        <p:nvSpPr>
          <p:cNvPr id="4" name="Footer Placeholder 3">
            <a:extLst>
              <a:ext uri="{FF2B5EF4-FFF2-40B4-BE49-F238E27FC236}">
                <a16:creationId xmlns:a16="http://schemas.microsoft.com/office/drawing/2014/main" id="{F2388193-EA48-BBA7-F21B-2E264EFD784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76CC599-92CF-07F2-0240-4ABE8D4BE789}"/>
              </a:ext>
            </a:extLst>
          </p:cNvPr>
          <p:cNvSpPr>
            <a:spLocks noGrp="1"/>
          </p:cNvSpPr>
          <p:nvPr>
            <p:ph type="sldNum" sz="quarter" idx="12"/>
          </p:nvPr>
        </p:nvSpPr>
        <p:spPr/>
        <p:txBody>
          <a:bodyPr/>
          <a:lstStyle/>
          <a:p>
            <a:fld id="{3C974458-8A97-4835-BF79-1FB6D7856C21}" type="slidenum">
              <a:rPr lang="en-US" smtClean="0"/>
              <a:t>50</a:t>
            </a:fld>
            <a:endParaRPr lang="en-US"/>
          </a:p>
        </p:txBody>
      </p:sp>
      <p:pic>
        <p:nvPicPr>
          <p:cNvPr id="6" name="Picture 5">
            <a:extLst>
              <a:ext uri="{FF2B5EF4-FFF2-40B4-BE49-F238E27FC236}">
                <a16:creationId xmlns:a16="http://schemas.microsoft.com/office/drawing/2014/main" id="{32293ED1-E7AD-E118-25F1-E54FE0E6C0D9}"/>
              </a:ext>
            </a:extLst>
          </p:cNvPr>
          <p:cNvPicPr>
            <a:picLocks noChangeAspect="1"/>
          </p:cNvPicPr>
          <p:nvPr/>
        </p:nvPicPr>
        <p:blipFill>
          <a:blip r:embed="rId2"/>
          <a:stretch>
            <a:fillRect/>
          </a:stretch>
        </p:blipFill>
        <p:spPr>
          <a:xfrm>
            <a:off x="9144000" y="162770"/>
            <a:ext cx="2830809" cy="1875262"/>
          </a:xfrm>
          <a:prstGeom prst="rect">
            <a:avLst/>
          </a:prstGeom>
        </p:spPr>
      </p:pic>
    </p:spTree>
    <p:extLst>
      <p:ext uri="{BB962C8B-B14F-4D97-AF65-F5344CB8AC3E}">
        <p14:creationId xmlns:p14="http://schemas.microsoft.com/office/powerpoint/2010/main" val="1643833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65BF-83D7-6AAF-93DE-E060FF8A41F9}"/>
              </a:ext>
            </a:extLst>
          </p:cNvPr>
          <p:cNvSpPr>
            <a:spLocks noGrp="1"/>
          </p:cNvSpPr>
          <p:nvPr>
            <p:ph type="title"/>
          </p:nvPr>
        </p:nvSpPr>
        <p:spPr/>
        <p:txBody>
          <a:bodyPr/>
          <a:lstStyle/>
          <a:p>
            <a:r>
              <a:rPr lang="en-US" dirty="0"/>
              <a:t>Cornell decided to use </a:t>
            </a:r>
            <a:br>
              <a:rPr lang="en-US" dirty="0"/>
            </a:br>
            <a:r>
              <a:rPr lang="en-US" dirty="0"/>
              <a:t>Derecho to create Cascade</a:t>
            </a:r>
          </a:p>
        </p:txBody>
      </p:sp>
      <p:sp>
        <p:nvSpPr>
          <p:cNvPr id="3" name="Content Placeholder 2">
            <a:extLst>
              <a:ext uri="{FF2B5EF4-FFF2-40B4-BE49-F238E27FC236}">
                <a16:creationId xmlns:a16="http://schemas.microsoft.com/office/drawing/2014/main" id="{98699B5F-CA89-3896-6D85-EBF261CC9FB7}"/>
              </a:ext>
            </a:extLst>
          </p:cNvPr>
          <p:cNvSpPr>
            <a:spLocks noGrp="1"/>
          </p:cNvSpPr>
          <p:nvPr>
            <p:ph idx="1"/>
          </p:nvPr>
        </p:nvSpPr>
        <p:spPr>
          <a:xfrm>
            <a:off x="1024128" y="2580238"/>
            <a:ext cx="10786872" cy="3729122"/>
          </a:xfrm>
        </p:spPr>
        <p:txBody>
          <a:bodyPr/>
          <a:lstStyle/>
          <a:p>
            <a:r>
              <a:rPr lang="en-US" dirty="0"/>
              <a:t>Cascade is an ML-hosting platform built on Derecho</a:t>
            </a:r>
          </a:p>
          <a:p>
            <a:endParaRPr lang="en-US" dirty="0"/>
          </a:p>
          <a:p>
            <a:r>
              <a:rPr lang="en-US" dirty="0"/>
              <a:t>The idea of Cascade is to support standard ML platforms but also host ML lambda methods (lecture 3).  Your code lives right inside Cascade.</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Cascade will be the topic of Lecture 10, on Sept. 26, but let's take a peek</a:t>
            </a:r>
            <a:endParaRPr lang="en-US" dirty="0"/>
          </a:p>
        </p:txBody>
      </p:sp>
      <p:sp>
        <p:nvSpPr>
          <p:cNvPr id="4" name="Footer Placeholder 3">
            <a:extLst>
              <a:ext uri="{FF2B5EF4-FFF2-40B4-BE49-F238E27FC236}">
                <a16:creationId xmlns:a16="http://schemas.microsoft.com/office/drawing/2014/main" id="{7F5BE04A-0940-4541-15B6-5DFAF2DFDAE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D35AEAE-A5E7-087A-CBC9-F7C8C15BF27D}"/>
              </a:ext>
            </a:extLst>
          </p:cNvPr>
          <p:cNvSpPr>
            <a:spLocks noGrp="1"/>
          </p:cNvSpPr>
          <p:nvPr>
            <p:ph type="sldNum" sz="quarter" idx="12"/>
          </p:nvPr>
        </p:nvSpPr>
        <p:spPr/>
        <p:txBody>
          <a:bodyPr/>
          <a:lstStyle/>
          <a:p>
            <a:fld id="{3C974458-8A97-4835-BF79-1FB6D7856C21}" type="slidenum">
              <a:rPr lang="en-US" smtClean="0"/>
              <a:t>51</a:t>
            </a:fld>
            <a:endParaRPr lang="en-US"/>
          </a:p>
        </p:txBody>
      </p:sp>
      <p:pic>
        <p:nvPicPr>
          <p:cNvPr id="7" name="Picture 6">
            <a:extLst>
              <a:ext uri="{FF2B5EF4-FFF2-40B4-BE49-F238E27FC236}">
                <a16:creationId xmlns:a16="http://schemas.microsoft.com/office/drawing/2014/main" id="{7215462E-28C5-8876-DE40-2D1935A96F26}"/>
              </a:ext>
            </a:extLst>
          </p:cNvPr>
          <p:cNvPicPr>
            <a:picLocks noChangeAspect="1"/>
          </p:cNvPicPr>
          <p:nvPr/>
        </p:nvPicPr>
        <p:blipFill>
          <a:blip r:embed="rId2"/>
          <a:stretch>
            <a:fillRect/>
          </a:stretch>
        </p:blipFill>
        <p:spPr>
          <a:xfrm>
            <a:off x="9412020" y="258210"/>
            <a:ext cx="2141541" cy="2829430"/>
          </a:xfrm>
          <a:prstGeom prst="rect">
            <a:avLst/>
          </a:prstGeom>
        </p:spPr>
      </p:pic>
    </p:spTree>
    <p:extLst>
      <p:ext uri="{BB962C8B-B14F-4D97-AF65-F5344CB8AC3E}">
        <p14:creationId xmlns:p14="http://schemas.microsoft.com/office/powerpoint/2010/main" val="335877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7F33CF3B-EFA8-4184-A124-55C3DD9BDE91}"/>
              </a:ext>
            </a:extLst>
          </p:cNvPr>
          <p:cNvPicPr>
            <a:picLocks noChangeAspect="1"/>
          </p:cNvPicPr>
          <p:nvPr/>
        </p:nvPicPr>
        <p:blipFill>
          <a:blip r:embed="rId2"/>
          <a:stretch>
            <a:fillRect/>
          </a:stretch>
        </p:blipFill>
        <p:spPr>
          <a:xfrm>
            <a:off x="10708815" y="67710"/>
            <a:ext cx="1282896" cy="1694978"/>
          </a:xfrm>
          <a:prstGeom prst="rect">
            <a:avLst/>
          </a:prstGeom>
        </p:spPr>
      </p:pic>
      <p:pic>
        <p:nvPicPr>
          <p:cNvPr id="83" name="Picture 82">
            <a:extLst>
              <a:ext uri="{FF2B5EF4-FFF2-40B4-BE49-F238E27FC236}">
                <a16:creationId xmlns:a16="http://schemas.microsoft.com/office/drawing/2014/main" id="{7FE26CF1-C67F-419B-A79C-2BC8F6D06D86}"/>
              </a:ext>
            </a:extLst>
          </p:cNvPr>
          <p:cNvPicPr>
            <a:picLocks noChangeAspect="1"/>
          </p:cNvPicPr>
          <p:nvPr/>
        </p:nvPicPr>
        <p:blipFill rotWithShape="1">
          <a:blip r:embed="rId3"/>
          <a:srcRect l="50729" t="19795" r="4395" b="3636"/>
          <a:stretch/>
        </p:blipFill>
        <p:spPr>
          <a:xfrm>
            <a:off x="6437605" y="5245006"/>
            <a:ext cx="399160" cy="510794"/>
          </a:xfrm>
          <a:prstGeom prst="rect">
            <a:avLst/>
          </a:prstGeom>
        </p:spPr>
      </p:pic>
      <p:sp>
        <p:nvSpPr>
          <p:cNvPr id="2" name="Title 1"/>
          <p:cNvSpPr>
            <a:spLocks noGrp="1"/>
          </p:cNvSpPr>
          <p:nvPr>
            <p:ph type="title"/>
          </p:nvPr>
        </p:nvSpPr>
        <p:spPr>
          <a:xfrm>
            <a:off x="1129097" y="596209"/>
            <a:ext cx="11167872" cy="1499616"/>
          </a:xfrm>
        </p:spPr>
        <p:txBody>
          <a:bodyPr/>
          <a:lstStyle/>
          <a:p>
            <a:r>
              <a:rPr lang="en-US" dirty="0"/>
              <a:t>This shows one Cascade instance</a:t>
            </a:r>
            <a:br>
              <a:rPr lang="en-US" dirty="0"/>
            </a:br>
            <a:r>
              <a:rPr lang="en-US" dirty="0"/>
              <a:t>with some user-supplied logic (</a:t>
            </a:r>
            <a:r>
              <a:rPr lang="en-US" dirty="0">
                <a:sym typeface="Symbol" panose="05050102010706020507" pitchFamily="18" charset="2"/>
              </a:rPr>
              <a:t>)</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52</a:t>
            </a:fld>
            <a:endParaRPr lang="en-US"/>
          </a:p>
        </p:txBody>
      </p:sp>
      <p:sp>
        <p:nvSpPr>
          <p:cNvPr id="7" name="Oval 6">
            <a:extLst>
              <a:ext uri="{FF2B5EF4-FFF2-40B4-BE49-F238E27FC236}">
                <a16:creationId xmlns:a16="http://schemas.microsoft.com/office/drawing/2014/main" id="{78AE0F62-7F1B-417C-9CD8-C6582CE81FCA}"/>
              </a:ext>
            </a:extLst>
          </p:cNvPr>
          <p:cNvSpPr/>
          <p:nvPr/>
        </p:nvSpPr>
        <p:spPr>
          <a:xfrm>
            <a:off x="6442990" y="26475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2EAF68E-D20D-41FE-845D-EA34574A6820}"/>
              </a:ext>
            </a:extLst>
          </p:cNvPr>
          <p:cNvSpPr/>
          <p:nvPr/>
        </p:nvSpPr>
        <p:spPr>
          <a:xfrm>
            <a:off x="5918282" y="2070844"/>
            <a:ext cx="1269836" cy="4309107"/>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8AE0F62-7F1B-417C-9CD8-C6582CE81FCA}"/>
              </a:ext>
            </a:extLst>
          </p:cNvPr>
          <p:cNvSpPr/>
          <p:nvPr/>
        </p:nvSpPr>
        <p:spPr>
          <a:xfrm>
            <a:off x="6477000" y="39672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0FD34534-2FDB-4767-BE86-91BC5A987869}"/>
              </a:ext>
            </a:extLst>
          </p:cNvPr>
          <p:cNvSpPr txBox="1"/>
          <p:nvPr/>
        </p:nvSpPr>
        <p:spPr>
          <a:xfrm>
            <a:off x="5966126" y="5615511"/>
            <a:ext cx="611517" cy="369332"/>
          </a:xfrm>
          <a:prstGeom prst="rect">
            <a:avLst/>
          </a:prstGeom>
          <a:solidFill>
            <a:schemeClr val="bg1"/>
          </a:solidFill>
          <a:ln>
            <a:solidFill>
              <a:srgbClr val="FA5D06"/>
            </a:solidFill>
          </a:ln>
        </p:spPr>
        <p:txBody>
          <a:bodyPr wrap="square" rtlCol="0">
            <a:spAutoFit/>
          </a:bodyPr>
          <a:lstStyle/>
          <a:p>
            <a:pPr algn="ctr"/>
            <a:r>
              <a:rPr lang="en-US" b="1" dirty="0"/>
              <a:t>GPU</a:t>
            </a:r>
          </a:p>
        </p:txBody>
      </p:sp>
      <p:sp>
        <p:nvSpPr>
          <p:cNvPr id="49" name="TextBox 48">
            <a:extLst>
              <a:ext uri="{FF2B5EF4-FFF2-40B4-BE49-F238E27FC236}">
                <a16:creationId xmlns:a16="http://schemas.microsoft.com/office/drawing/2014/main" id="{A1F50D2C-F976-401E-B14C-6DC09DF5F6ED}"/>
              </a:ext>
            </a:extLst>
          </p:cNvPr>
          <p:cNvSpPr txBox="1"/>
          <p:nvPr/>
        </p:nvSpPr>
        <p:spPr>
          <a:xfrm>
            <a:off x="6719927" y="2487556"/>
            <a:ext cx="2542638" cy="646331"/>
          </a:xfrm>
          <a:prstGeom prst="rect">
            <a:avLst/>
          </a:prstGeom>
          <a:solidFill>
            <a:srgbClr val="FFFF00"/>
          </a:solidFill>
          <a:ln w="28575">
            <a:solidFill>
              <a:srgbClr val="C00000"/>
            </a:solidFill>
          </a:ln>
        </p:spPr>
        <p:txBody>
          <a:bodyPr wrap="square" rtlCol="0">
            <a:spAutoFit/>
          </a:bodyPr>
          <a:lstStyle/>
          <a:p>
            <a:pPr algn="ctr"/>
            <a:r>
              <a:rPr lang="en-US" b="1" dirty="0">
                <a:solidFill>
                  <a:srgbClr val="C00000"/>
                </a:solidFill>
              </a:rPr>
              <a:t>User code for making sense of traffic photos</a:t>
            </a:r>
          </a:p>
        </p:txBody>
      </p:sp>
      <p:sp>
        <p:nvSpPr>
          <p:cNvPr id="70" name="TextBox 69">
            <a:extLst>
              <a:ext uri="{FF2B5EF4-FFF2-40B4-BE49-F238E27FC236}">
                <a16:creationId xmlns:a16="http://schemas.microsoft.com/office/drawing/2014/main" id="{BE91D87D-AFCA-4456-95A4-3CAD2D757001}"/>
              </a:ext>
            </a:extLst>
          </p:cNvPr>
          <p:cNvSpPr txBox="1"/>
          <p:nvPr/>
        </p:nvSpPr>
        <p:spPr>
          <a:xfrm>
            <a:off x="6796127" y="3872266"/>
            <a:ext cx="2542638" cy="369332"/>
          </a:xfrm>
          <a:prstGeom prst="rect">
            <a:avLst/>
          </a:prstGeom>
          <a:solidFill>
            <a:srgbClr val="FFFF00"/>
          </a:solidFill>
          <a:ln w="28575">
            <a:solidFill>
              <a:srgbClr val="C00000"/>
            </a:solidFill>
          </a:ln>
        </p:spPr>
        <p:txBody>
          <a:bodyPr wrap="square" rtlCol="0">
            <a:spAutoFit/>
          </a:bodyPr>
          <a:lstStyle/>
          <a:p>
            <a:pPr algn="ctr"/>
            <a:r>
              <a:rPr lang="en-US" b="1" dirty="0">
                <a:solidFill>
                  <a:srgbClr val="C00000"/>
                </a:solidFill>
              </a:rPr>
              <a:t>Key-Value Storage Layer</a:t>
            </a:r>
          </a:p>
        </p:txBody>
      </p:sp>
      <p:sp>
        <p:nvSpPr>
          <p:cNvPr id="71" name="TextBox 70">
            <a:extLst>
              <a:ext uri="{FF2B5EF4-FFF2-40B4-BE49-F238E27FC236}">
                <a16:creationId xmlns:a16="http://schemas.microsoft.com/office/drawing/2014/main" id="{CC7EEAE8-5FA7-45D3-BFF3-BA62719C6A2E}"/>
              </a:ext>
            </a:extLst>
          </p:cNvPr>
          <p:cNvSpPr txBox="1"/>
          <p:nvPr/>
        </p:nvSpPr>
        <p:spPr>
          <a:xfrm>
            <a:off x="6825066" y="5333800"/>
            <a:ext cx="2542638" cy="369332"/>
          </a:xfrm>
          <a:prstGeom prst="rect">
            <a:avLst/>
          </a:prstGeom>
          <a:solidFill>
            <a:srgbClr val="FFFF00"/>
          </a:solidFill>
          <a:ln w="28575">
            <a:solidFill>
              <a:srgbClr val="C00000"/>
            </a:solidFill>
          </a:ln>
        </p:spPr>
        <p:txBody>
          <a:bodyPr wrap="square" rtlCol="0">
            <a:spAutoFit/>
          </a:bodyPr>
          <a:lstStyle/>
          <a:p>
            <a:pPr algn="ctr"/>
            <a:r>
              <a:rPr lang="en-US" b="1" dirty="0">
                <a:solidFill>
                  <a:srgbClr val="C00000"/>
                </a:solidFill>
              </a:rPr>
              <a:t>Accelerator Layer</a:t>
            </a:r>
          </a:p>
        </p:txBody>
      </p:sp>
      <p:pic>
        <p:nvPicPr>
          <p:cNvPr id="53" name="Picture 52">
            <a:extLst>
              <a:ext uri="{FF2B5EF4-FFF2-40B4-BE49-F238E27FC236}">
                <a16:creationId xmlns:a16="http://schemas.microsoft.com/office/drawing/2014/main" id="{7956A299-EA2F-4818-9277-73B20D4E59E4}"/>
              </a:ext>
            </a:extLst>
          </p:cNvPr>
          <p:cNvPicPr>
            <a:picLocks noChangeAspect="1"/>
          </p:cNvPicPr>
          <p:nvPr/>
        </p:nvPicPr>
        <p:blipFill>
          <a:blip r:embed="rId4"/>
          <a:stretch>
            <a:fillRect/>
          </a:stretch>
        </p:blipFill>
        <p:spPr>
          <a:xfrm>
            <a:off x="6030015" y="2615057"/>
            <a:ext cx="713960" cy="839953"/>
          </a:xfrm>
          <a:prstGeom prst="rect">
            <a:avLst/>
          </a:prstGeom>
        </p:spPr>
      </p:pic>
      <p:sp>
        <p:nvSpPr>
          <p:cNvPr id="76" name="Oval 75">
            <a:extLst>
              <a:ext uri="{FF2B5EF4-FFF2-40B4-BE49-F238E27FC236}">
                <a16:creationId xmlns:a16="http://schemas.microsoft.com/office/drawing/2014/main" id="{78AE0F62-7F1B-417C-9CD8-C6582CE81FCA}"/>
              </a:ext>
            </a:extLst>
          </p:cNvPr>
          <p:cNvSpPr/>
          <p:nvPr/>
        </p:nvSpPr>
        <p:spPr>
          <a:xfrm>
            <a:off x="6477000" y="259602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8AE0F62-7F1B-417C-9CD8-C6582CE81FCA}"/>
              </a:ext>
            </a:extLst>
          </p:cNvPr>
          <p:cNvSpPr/>
          <p:nvPr/>
        </p:nvSpPr>
        <p:spPr>
          <a:xfrm>
            <a:off x="6479716" y="5375251"/>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a:extLst>
              <a:ext uri="{FF2B5EF4-FFF2-40B4-BE49-F238E27FC236}">
                <a16:creationId xmlns:a16="http://schemas.microsoft.com/office/drawing/2014/main" id="{33A6BD16-FFEF-42D9-AED8-E40A4C3F9ABD}"/>
              </a:ext>
            </a:extLst>
          </p:cNvPr>
          <p:cNvPicPr>
            <a:picLocks noChangeAspect="1"/>
          </p:cNvPicPr>
          <p:nvPr/>
        </p:nvPicPr>
        <p:blipFill rotWithShape="1">
          <a:blip r:embed="rId3"/>
          <a:srcRect l="50729" t="19795" r="4395" b="3636"/>
          <a:stretch/>
        </p:blipFill>
        <p:spPr>
          <a:xfrm>
            <a:off x="6625486" y="5526799"/>
            <a:ext cx="399160" cy="510794"/>
          </a:xfrm>
          <a:prstGeom prst="rect">
            <a:avLst/>
          </a:prstGeom>
        </p:spPr>
      </p:pic>
      <p:pic>
        <p:nvPicPr>
          <p:cNvPr id="3" name="Picture 2" descr="Image result for traffic light with camera">
            <a:extLst>
              <a:ext uri="{FF2B5EF4-FFF2-40B4-BE49-F238E27FC236}">
                <a16:creationId xmlns:a16="http://schemas.microsoft.com/office/drawing/2014/main" id="{85489EB2-A55A-F461-B585-7148AD42B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788" y="4064680"/>
            <a:ext cx="24098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traffic at a city intersection">
            <a:extLst>
              <a:ext uri="{FF2B5EF4-FFF2-40B4-BE49-F238E27FC236}">
                <a16:creationId xmlns:a16="http://schemas.microsoft.com/office/drawing/2014/main" id="{A77D477B-A8EE-9D1A-DFFF-C29742F06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021166"/>
            <a:ext cx="2556314" cy="15597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39ADE0-628E-17E2-E965-517D35FD8A23}"/>
              </a:ext>
            </a:extLst>
          </p:cNvPr>
          <p:cNvSpPr txBox="1"/>
          <p:nvPr/>
        </p:nvSpPr>
        <p:spPr>
          <a:xfrm>
            <a:off x="902782" y="3035033"/>
            <a:ext cx="3822521" cy="830997"/>
          </a:xfrm>
          <a:prstGeom prst="rect">
            <a:avLst/>
          </a:prstGeom>
          <a:noFill/>
        </p:spPr>
        <p:txBody>
          <a:bodyPr wrap="none" rtlCol="0">
            <a:spAutoFit/>
          </a:bodyPr>
          <a:lstStyle/>
          <a:p>
            <a:pPr algn="ctr"/>
            <a:r>
              <a:rPr lang="en-US" sz="2400" b="1" dirty="0"/>
              <a:t>Sample application: A smart</a:t>
            </a:r>
            <a:br>
              <a:rPr lang="en-US" sz="2400" b="1" dirty="0"/>
            </a:br>
            <a:r>
              <a:rPr lang="en-US" sz="2400" b="1" dirty="0"/>
              <a:t>traffic intersection</a:t>
            </a:r>
          </a:p>
        </p:txBody>
      </p:sp>
    </p:spTree>
    <p:extLst>
      <p:ext uri="{BB962C8B-B14F-4D97-AF65-F5344CB8AC3E}">
        <p14:creationId xmlns:p14="http://schemas.microsoft.com/office/powerpoint/2010/main" val="1703882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00000">
        <p159:morph option="byObject"/>
      </p:transition>
    </mc:Choice>
    <mc:Fallback xmlns="">
      <p:transition spd="slow" advTm="600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affic light with camera">
            <a:extLst>
              <a:ext uri="{FF2B5EF4-FFF2-40B4-BE49-F238E27FC236}">
                <a16:creationId xmlns:a16="http://schemas.microsoft.com/office/drawing/2014/main" id="{9D8312A6-C916-454B-A982-2EE9D26BF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07" y="4791228"/>
            <a:ext cx="24098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F33CF3B-EFA8-4184-A124-55C3DD9BDE91}"/>
              </a:ext>
            </a:extLst>
          </p:cNvPr>
          <p:cNvPicPr>
            <a:picLocks noChangeAspect="1"/>
          </p:cNvPicPr>
          <p:nvPr/>
        </p:nvPicPr>
        <p:blipFill>
          <a:blip r:embed="rId3"/>
          <a:stretch>
            <a:fillRect/>
          </a:stretch>
        </p:blipFill>
        <p:spPr>
          <a:xfrm>
            <a:off x="10708815" y="67710"/>
            <a:ext cx="1282896" cy="1694978"/>
          </a:xfrm>
          <a:prstGeom prst="rect">
            <a:avLst/>
          </a:prstGeom>
        </p:spPr>
      </p:pic>
      <p:pic>
        <p:nvPicPr>
          <p:cNvPr id="83" name="Picture 82">
            <a:extLst>
              <a:ext uri="{FF2B5EF4-FFF2-40B4-BE49-F238E27FC236}">
                <a16:creationId xmlns:a16="http://schemas.microsoft.com/office/drawing/2014/main" id="{7FE26CF1-C67F-419B-A79C-2BC8F6D06D86}"/>
              </a:ext>
            </a:extLst>
          </p:cNvPr>
          <p:cNvPicPr>
            <a:picLocks noChangeAspect="1"/>
          </p:cNvPicPr>
          <p:nvPr/>
        </p:nvPicPr>
        <p:blipFill rotWithShape="1">
          <a:blip r:embed="rId4"/>
          <a:srcRect l="50729" t="19795" r="4395" b="3636"/>
          <a:stretch/>
        </p:blipFill>
        <p:spPr>
          <a:xfrm>
            <a:off x="6437605" y="5245006"/>
            <a:ext cx="399160" cy="510794"/>
          </a:xfrm>
          <a:prstGeom prst="rect">
            <a:avLst/>
          </a:prstGeom>
        </p:spPr>
      </p:pic>
      <p:pic>
        <p:nvPicPr>
          <p:cNvPr id="84" name="Picture 83">
            <a:extLst>
              <a:ext uri="{FF2B5EF4-FFF2-40B4-BE49-F238E27FC236}">
                <a16:creationId xmlns:a16="http://schemas.microsoft.com/office/drawing/2014/main" id="{6BEE7D8F-B644-43CD-8CBB-CD82C62E8F9B}"/>
              </a:ext>
            </a:extLst>
          </p:cNvPr>
          <p:cNvPicPr>
            <a:picLocks noChangeAspect="1"/>
          </p:cNvPicPr>
          <p:nvPr/>
        </p:nvPicPr>
        <p:blipFill rotWithShape="1">
          <a:blip r:embed="rId4"/>
          <a:srcRect l="50729" t="19795" r="4395" b="3636"/>
          <a:stretch/>
        </p:blipFill>
        <p:spPr>
          <a:xfrm>
            <a:off x="6715965" y="5168068"/>
            <a:ext cx="399160" cy="510794"/>
          </a:xfrm>
          <a:prstGeom prst="rect">
            <a:avLst/>
          </a:prstGeom>
        </p:spPr>
      </p:pic>
      <p:pic>
        <p:nvPicPr>
          <p:cNvPr id="85" name="Picture 84">
            <a:extLst>
              <a:ext uri="{FF2B5EF4-FFF2-40B4-BE49-F238E27FC236}">
                <a16:creationId xmlns:a16="http://schemas.microsoft.com/office/drawing/2014/main" id="{33A6BD16-FFEF-42D9-AED8-E40A4C3F9ABD}"/>
              </a:ext>
            </a:extLst>
          </p:cNvPr>
          <p:cNvPicPr>
            <a:picLocks noChangeAspect="1"/>
          </p:cNvPicPr>
          <p:nvPr/>
        </p:nvPicPr>
        <p:blipFill rotWithShape="1">
          <a:blip r:embed="rId4"/>
          <a:srcRect l="50729" t="19795" r="4395" b="3636"/>
          <a:stretch/>
        </p:blipFill>
        <p:spPr>
          <a:xfrm>
            <a:off x="7005409" y="5236921"/>
            <a:ext cx="399160" cy="510794"/>
          </a:xfrm>
          <a:prstGeom prst="rect">
            <a:avLst/>
          </a:prstGeom>
        </p:spPr>
      </p:pic>
      <p:pic>
        <p:nvPicPr>
          <p:cNvPr id="86" name="Picture 85">
            <a:extLst>
              <a:ext uri="{FF2B5EF4-FFF2-40B4-BE49-F238E27FC236}">
                <a16:creationId xmlns:a16="http://schemas.microsoft.com/office/drawing/2014/main" id="{B3335646-E4E5-4543-999F-F640649FC9E3}"/>
              </a:ext>
            </a:extLst>
          </p:cNvPr>
          <p:cNvPicPr>
            <a:picLocks noChangeAspect="1"/>
          </p:cNvPicPr>
          <p:nvPr/>
        </p:nvPicPr>
        <p:blipFill rotWithShape="1">
          <a:blip r:embed="rId4"/>
          <a:srcRect l="50729" t="19795" r="4395" b="3636"/>
          <a:stretch/>
        </p:blipFill>
        <p:spPr>
          <a:xfrm>
            <a:off x="7678329" y="5245342"/>
            <a:ext cx="399160" cy="510794"/>
          </a:xfrm>
          <a:prstGeom prst="rect">
            <a:avLst/>
          </a:prstGeom>
        </p:spPr>
      </p:pic>
      <p:pic>
        <p:nvPicPr>
          <p:cNvPr id="87" name="Picture 86">
            <a:extLst>
              <a:ext uri="{FF2B5EF4-FFF2-40B4-BE49-F238E27FC236}">
                <a16:creationId xmlns:a16="http://schemas.microsoft.com/office/drawing/2014/main" id="{BD9308F5-6A30-451C-BAAA-836C1929F022}"/>
              </a:ext>
            </a:extLst>
          </p:cNvPr>
          <p:cNvPicPr>
            <a:picLocks noChangeAspect="1"/>
          </p:cNvPicPr>
          <p:nvPr/>
        </p:nvPicPr>
        <p:blipFill rotWithShape="1">
          <a:blip r:embed="rId4"/>
          <a:srcRect l="50729" t="19795" r="4395" b="3636"/>
          <a:stretch/>
        </p:blipFill>
        <p:spPr>
          <a:xfrm>
            <a:off x="7956689" y="5168404"/>
            <a:ext cx="399160" cy="510794"/>
          </a:xfrm>
          <a:prstGeom prst="rect">
            <a:avLst/>
          </a:prstGeom>
        </p:spPr>
      </p:pic>
      <p:pic>
        <p:nvPicPr>
          <p:cNvPr id="88" name="Picture 87">
            <a:extLst>
              <a:ext uri="{FF2B5EF4-FFF2-40B4-BE49-F238E27FC236}">
                <a16:creationId xmlns:a16="http://schemas.microsoft.com/office/drawing/2014/main" id="{AB20FF39-478A-493A-9A8F-F33F8F9F308A}"/>
              </a:ext>
            </a:extLst>
          </p:cNvPr>
          <p:cNvPicPr>
            <a:picLocks noChangeAspect="1"/>
          </p:cNvPicPr>
          <p:nvPr/>
        </p:nvPicPr>
        <p:blipFill rotWithShape="1">
          <a:blip r:embed="rId4"/>
          <a:srcRect l="50729" t="19795" r="4395" b="3636"/>
          <a:stretch/>
        </p:blipFill>
        <p:spPr>
          <a:xfrm>
            <a:off x="8246133" y="5237257"/>
            <a:ext cx="399160" cy="510794"/>
          </a:xfrm>
          <a:prstGeom prst="rect">
            <a:avLst/>
          </a:prstGeom>
        </p:spPr>
      </p:pic>
      <p:pic>
        <p:nvPicPr>
          <p:cNvPr id="89" name="Picture 88">
            <a:extLst>
              <a:ext uri="{FF2B5EF4-FFF2-40B4-BE49-F238E27FC236}">
                <a16:creationId xmlns:a16="http://schemas.microsoft.com/office/drawing/2014/main" id="{B0250F70-0F60-49C9-A7DA-E367B248FA82}"/>
              </a:ext>
            </a:extLst>
          </p:cNvPr>
          <p:cNvPicPr>
            <a:picLocks noChangeAspect="1"/>
          </p:cNvPicPr>
          <p:nvPr/>
        </p:nvPicPr>
        <p:blipFill rotWithShape="1">
          <a:blip r:embed="rId4"/>
          <a:srcRect l="50729" t="19795" r="4395" b="3636"/>
          <a:stretch/>
        </p:blipFill>
        <p:spPr>
          <a:xfrm>
            <a:off x="8927187" y="5214622"/>
            <a:ext cx="399160" cy="510794"/>
          </a:xfrm>
          <a:prstGeom prst="rect">
            <a:avLst/>
          </a:prstGeom>
        </p:spPr>
      </p:pic>
      <p:pic>
        <p:nvPicPr>
          <p:cNvPr id="90" name="Picture 89">
            <a:extLst>
              <a:ext uri="{FF2B5EF4-FFF2-40B4-BE49-F238E27FC236}">
                <a16:creationId xmlns:a16="http://schemas.microsoft.com/office/drawing/2014/main" id="{8A71F39E-B146-44BF-8F50-7C196A268AFA}"/>
              </a:ext>
            </a:extLst>
          </p:cNvPr>
          <p:cNvPicPr>
            <a:picLocks noChangeAspect="1"/>
          </p:cNvPicPr>
          <p:nvPr/>
        </p:nvPicPr>
        <p:blipFill rotWithShape="1">
          <a:blip r:embed="rId4"/>
          <a:srcRect l="50729" t="19795" r="4395" b="3636"/>
          <a:stretch/>
        </p:blipFill>
        <p:spPr>
          <a:xfrm>
            <a:off x="9205547" y="5137684"/>
            <a:ext cx="399160" cy="510794"/>
          </a:xfrm>
          <a:prstGeom prst="rect">
            <a:avLst/>
          </a:prstGeom>
        </p:spPr>
      </p:pic>
      <p:pic>
        <p:nvPicPr>
          <p:cNvPr id="91" name="Picture 90">
            <a:extLst>
              <a:ext uri="{FF2B5EF4-FFF2-40B4-BE49-F238E27FC236}">
                <a16:creationId xmlns:a16="http://schemas.microsoft.com/office/drawing/2014/main" id="{7CDC0E00-08B7-4C1C-80D8-6F544B5E9FEE}"/>
              </a:ext>
            </a:extLst>
          </p:cNvPr>
          <p:cNvPicPr>
            <a:picLocks noChangeAspect="1"/>
          </p:cNvPicPr>
          <p:nvPr/>
        </p:nvPicPr>
        <p:blipFill rotWithShape="1">
          <a:blip r:embed="rId4"/>
          <a:srcRect l="50729" t="19795" r="4395" b="3636"/>
          <a:stretch/>
        </p:blipFill>
        <p:spPr>
          <a:xfrm>
            <a:off x="9494991" y="5206537"/>
            <a:ext cx="399160" cy="510794"/>
          </a:xfrm>
          <a:prstGeom prst="rect">
            <a:avLst/>
          </a:prstGeom>
        </p:spPr>
      </p:pic>
      <p:sp>
        <p:nvSpPr>
          <p:cNvPr id="2" name="Title 1"/>
          <p:cNvSpPr>
            <a:spLocks noGrp="1"/>
          </p:cNvSpPr>
          <p:nvPr>
            <p:ph type="title"/>
          </p:nvPr>
        </p:nvSpPr>
        <p:spPr/>
        <p:txBody>
          <a:bodyPr/>
          <a:lstStyle/>
          <a:p>
            <a:r>
              <a:rPr lang="en-US" dirty="0"/>
              <a:t>CASCADE used to create a </a:t>
            </a:r>
            <a:r>
              <a:rPr lang="en-US" dirty="0">
                <a:sym typeface="Symbol" panose="05050102010706020507" pitchFamily="18" charset="2"/>
              </a:rPr>
              <a:t>-service</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26165642-2DC6-4995-8FB3-76453B93C11F}" type="slidenum">
              <a:rPr lang="en-US" smtClean="0"/>
              <a:pPr/>
              <a:t>53</a:t>
            </a:fld>
            <a:endParaRPr lang="en-US"/>
          </a:p>
        </p:txBody>
      </p:sp>
      <p:sp>
        <p:nvSpPr>
          <p:cNvPr id="6" name="Oval 5">
            <a:extLst>
              <a:ext uri="{FF2B5EF4-FFF2-40B4-BE49-F238E27FC236}">
                <a16:creationId xmlns:a16="http://schemas.microsoft.com/office/drawing/2014/main" id="{4DECB362-9A2C-457E-9666-6BE78B79B581}"/>
              </a:ext>
            </a:extLst>
          </p:cNvPr>
          <p:cNvSpPr/>
          <p:nvPr/>
        </p:nvSpPr>
        <p:spPr>
          <a:xfrm>
            <a:off x="6290589" y="2478235"/>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AE0F62-7F1B-417C-9CD8-C6582CE81FCA}"/>
              </a:ext>
            </a:extLst>
          </p:cNvPr>
          <p:cNvSpPr/>
          <p:nvPr/>
        </p:nvSpPr>
        <p:spPr>
          <a:xfrm>
            <a:off x="6442990" y="26475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6B70C1-CCE9-4B89-9B52-B7142E607A82}"/>
              </a:ext>
            </a:extLst>
          </p:cNvPr>
          <p:cNvSpPr/>
          <p:nvPr/>
        </p:nvSpPr>
        <p:spPr>
          <a:xfrm>
            <a:off x="6747789" y="26475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B08B9AB-43C1-4A08-95B2-AEAEEEC07002}"/>
              </a:ext>
            </a:extLst>
          </p:cNvPr>
          <p:cNvSpPr/>
          <p:nvPr/>
        </p:nvSpPr>
        <p:spPr>
          <a:xfrm>
            <a:off x="7052589" y="26475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CE7D790-93C5-4A1F-86FD-418F270678EA}"/>
              </a:ext>
            </a:extLst>
          </p:cNvPr>
          <p:cNvSpPr/>
          <p:nvPr/>
        </p:nvSpPr>
        <p:spPr>
          <a:xfrm>
            <a:off x="7509789" y="2495169"/>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889F94-820B-4207-9BB3-57E34E80D8EF}"/>
              </a:ext>
            </a:extLst>
          </p:cNvPr>
          <p:cNvSpPr/>
          <p:nvPr/>
        </p:nvSpPr>
        <p:spPr>
          <a:xfrm>
            <a:off x="7662190" y="266450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39F801-FD99-4339-B43C-A1BB783D0ECD}"/>
              </a:ext>
            </a:extLst>
          </p:cNvPr>
          <p:cNvSpPr/>
          <p:nvPr/>
        </p:nvSpPr>
        <p:spPr>
          <a:xfrm>
            <a:off x="7966989" y="266450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EAD4300-483D-4DE1-8F4C-063179081D72}"/>
              </a:ext>
            </a:extLst>
          </p:cNvPr>
          <p:cNvSpPr/>
          <p:nvPr/>
        </p:nvSpPr>
        <p:spPr>
          <a:xfrm>
            <a:off x="8271789" y="2664503"/>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2EAF68E-D20D-41FE-845D-EA34574A6820}"/>
              </a:ext>
            </a:extLst>
          </p:cNvPr>
          <p:cNvSpPr/>
          <p:nvPr/>
        </p:nvSpPr>
        <p:spPr>
          <a:xfrm>
            <a:off x="6061989" y="2249635"/>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12EBFB-292D-4E48-BC80-1B0ABBD2E384}"/>
              </a:ext>
            </a:extLst>
          </p:cNvPr>
          <p:cNvSpPr/>
          <p:nvPr/>
        </p:nvSpPr>
        <p:spPr>
          <a:xfrm>
            <a:off x="8720523" y="2516335"/>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483961-6F57-4B36-9100-51C78B106E1D}"/>
              </a:ext>
            </a:extLst>
          </p:cNvPr>
          <p:cNvSpPr/>
          <p:nvPr/>
        </p:nvSpPr>
        <p:spPr>
          <a:xfrm>
            <a:off x="8872924" y="26856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9B186B1-7286-4B3C-863E-4E401CAAA4DD}"/>
              </a:ext>
            </a:extLst>
          </p:cNvPr>
          <p:cNvSpPr/>
          <p:nvPr/>
        </p:nvSpPr>
        <p:spPr>
          <a:xfrm>
            <a:off x="9177723" y="26856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625966-31F6-4432-A814-09E8CC704563}"/>
              </a:ext>
            </a:extLst>
          </p:cNvPr>
          <p:cNvSpPr/>
          <p:nvPr/>
        </p:nvSpPr>
        <p:spPr>
          <a:xfrm>
            <a:off x="9482523" y="268566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923AD60-CF97-43CB-BA24-CB8CFCC01AC4}"/>
              </a:ext>
            </a:extLst>
          </p:cNvPr>
          <p:cNvSpPr/>
          <p:nvPr/>
        </p:nvSpPr>
        <p:spPr>
          <a:xfrm>
            <a:off x="9948188" y="2706836"/>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377FF1-AD65-4834-918B-1644111D8403}"/>
              </a:ext>
            </a:extLst>
          </p:cNvPr>
          <p:cNvSpPr/>
          <p:nvPr/>
        </p:nvSpPr>
        <p:spPr>
          <a:xfrm>
            <a:off x="10100588" y="2706836"/>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F045DBE-7282-40AF-8164-C15449E03692}"/>
              </a:ext>
            </a:extLst>
          </p:cNvPr>
          <p:cNvSpPr/>
          <p:nvPr/>
        </p:nvSpPr>
        <p:spPr>
          <a:xfrm>
            <a:off x="10252988" y="2706836"/>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DECB362-9A2C-457E-9666-6BE78B79B581}"/>
              </a:ext>
            </a:extLst>
          </p:cNvPr>
          <p:cNvSpPr/>
          <p:nvPr/>
        </p:nvSpPr>
        <p:spPr>
          <a:xfrm>
            <a:off x="6324599" y="3797908"/>
            <a:ext cx="10668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8AE0F62-7F1B-417C-9CD8-C6582CE81FCA}"/>
              </a:ext>
            </a:extLst>
          </p:cNvPr>
          <p:cNvSpPr/>
          <p:nvPr/>
        </p:nvSpPr>
        <p:spPr>
          <a:xfrm>
            <a:off x="6477000" y="39672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6B70C1-CCE9-4B89-9B52-B7142E607A82}"/>
              </a:ext>
            </a:extLst>
          </p:cNvPr>
          <p:cNvSpPr/>
          <p:nvPr/>
        </p:nvSpPr>
        <p:spPr>
          <a:xfrm>
            <a:off x="6781799" y="39672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B08B9AB-43C1-4A08-95B2-AEAEEEC07002}"/>
              </a:ext>
            </a:extLst>
          </p:cNvPr>
          <p:cNvSpPr/>
          <p:nvPr/>
        </p:nvSpPr>
        <p:spPr>
          <a:xfrm>
            <a:off x="7086599" y="39672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CE7D790-93C5-4A1F-86FD-418F270678EA}"/>
              </a:ext>
            </a:extLst>
          </p:cNvPr>
          <p:cNvSpPr/>
          <p:nvPr/>
        </p:nvSpPr>
        <p:spPr>
          <a:xfrm>
            <a:off x="7543799" y="3814842"/>
            <a:ext cx="10668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4889F94-820B-4207-9BB3-57E34E80D8EF}"/>
              </a:ext>
            </a:extLst>
          </p:cNvPr>
          <p:cNvSpPr/>
          <p:nvPr/>
        </p:nvSpPr>
        <p:spPr>
          <a:xfrm>
            <a:off x="7696200" y="398417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C39F801-FD99-4339-B43C-A1BB783D0ECD}"/>
              </a:ext>
            </a:extLst>
          </p:cNvPr>
          <p:cNvSpPr/>
          <p:nvPr/>
        </p:nvSpPr>
        <p:spPr>
          <a:xfrm>
            <a:off x="8000999" y="398417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EAD4300-483D-4DE1-8F4C-063179081D72}"/>
              </a:ext>
            </a:extLst>
          </p:cNvPr>
          <p:cNvSpPr/>
          <p:nvPr/>
        </p:nvSpPr>
        <p:spPr>
          <a:xfrm>
            <a:off x="8305799" y="3984176"/>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EAF68E-D20D-41FE-845D-EA34574A6820}"/>
              </a:ext>
            </a:extLst>
          </p:cNvPr>
          <p:cNvSpPr/>
          <p:nvPr/>
        </p:nvSpPr>
        <p:spPr>
          <a:xfrm>
            <a:off x="6095999" y="3569308"/>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012EBFB-292D-4E48-BC80-1B0ABBD2E384}"/>
              </a:ext>
            </a:extLst>
          </p:cNvPr>
          <p:cNvSpPr/>
          <p:nvPr/>
        </p:nvSpPr>
        <p:spPr>
          <a:xfrm>
            <a:off x="8754533" y="3836008"/>
            <a:ext cx="10668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0483961-6F57-4B36-9100-51C78B106E1D}"/>
              </a:ext>
            </a:extLst>
          </p:cNvPr>
          <p:cNvSpPr/>
          <p:nvPr/>
        </p:nvSpPr>
        <p:spPr>
          <a:xfrm>
            <a:off x="8906934" y="40053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B186B1-7286-4B3C-863E-4E401CAAA4DD}"/>
              </a:ext>
            </a:extLst>
          </p:cNvPr>
          <p:cNvSpPr/>
          <p:nvPr/>
        </p:nvSpPr>
        <p:spPr>
          <a:xfrm>
            <a:off x="9211733" y="40053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4625966-31F6-4432-A814-09E8CC704563}"/>
              </a:ext>
            </a:extLst>
          </p:cNvPr>
          <p:cNvSpPr/>
          <p:nvPr/>
        </p:nvSpPr>
        <p:spPr>
          <a:xfrm>
            <a:off x="9516533" y="4005342"/>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923AD60-CF97-43CB-BA24-CB8CFCC01AC4}"/>
              </a:ext>
            </a:extLst>
          </p:cNvPr>
          <p:cNvSpPr/>
          <p:nvPr/>
        </p:nvSpPr>
        <p:spPr>
          <a:xfrm>
            <a:off x="9982198" y="4026509"/>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B377FF1-AD65-4834-918B-1644111D8403}"/>
              </a:ext>
            </a:extLst>
          </p:cNvPr>
          <p:cNvSpPr/>
          <p:nvPr/>
        </p:nvSpPr>
        <p:spPr>
          <a:xfrm>
            <a:off x="10134598" y="4026509"/>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F045DBE-7282-40AF-8164-C15449E03692}"/>
              </a:ext>
            </a:extLst>
          </p:cNvPr>
          <p:cNvSpPr/>
          <p:nvPr/>
        </p:nvSpPr>
        <p:spPr>
          <a:xfrm>
            <a:off x="10286998" y="4026509"/>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2EAF68E-D20D-41FE-845D-EA34574A6820}"/>
              </a:ext>
            </a:extLst>
          </p:cNvPr>
          <p:cNvSpPr/>
          <p:nvPr/>
        </p:nvSpPr>
        <p:spPr>
          <a:xfrm>
            <a:off x="6167824" y="4939473"/>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6615487" y="4067401"/>
            <a:ext cx="281914" cy="1297053"/>
          </a:xfrm>
          <a:custGeom>
            <a:avLst/>
            <a:gdLst>
              <a:gd name="connsiteX0" fmla="*/ 0 w 638868"/>
              <a:gd name="connsiteY0" fmla="*/ 0 h 2367420"/>
              <a:gd name="connsiteX1" fmla="*/ 638827 w 638868"/>
              <a:gd name="connsiteY1" fmla="*/ 513568 h 2367420"/>
              <a:gd name="connsiteX2" fmla="*/ 25052 w 638868"/>
              <a:gd name="connsiteY2" fmla="*/ 2367420 h 2367420"/>
            </a:gdLst>
            <a:ahLst/>
            <a:cxnLst>
              <a:cxn ang="0">
                <a:pos x="connsiteX0" y="connsiteY0"/>
              </a:cxn>
              <a:cxn ang="0">
                <a:pos x="connsiteX1" y="connsiteY1"/>
              </a:cxn>
              <a:cxn ang="0">
                <a:pos x="connsiteX2" y="connsiteY2"/>
              </a:cxn>
            </a:cxnLst>
            <a:rect l="l" t="t" r="r" b="b"/>
            <a:pathLst>
              <a:path w="638868" h="2367420">
                <a:moveTo>
                  <a:pt x="0" y="0"/>
                </a:moveTo>
                <a:cubicBezTo>
                  <a:pt x="317326" y="59499"/>
                  <a:pt x="634652" y="118998"/>
                  <a:pt x="638827" y="513568"/>
                </a:cubicBezTo>
                <a:cubicBezTo>
                  <a:pt x="643002" y="908138"/>
                  <a:pt x="334027" y="1637779"/>
                  <a:pt x="25052" y="2367420"/>
                </a:cubicBezTo>
              </a:path>
            </a:pathLst>
          </a:custGeom>
          <a:noFill/>
          <a:ln w="38100">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04789" y="3919339"/>
            <a:ext cx="4221271" cy="1391697"/>
          </a:xfrm>
          <a:custGeom>
            <a:avLst/>
            <a:gdLst>
              <a:gd name="connsiteX0" fmla="*/ 0 w 4221271"/>
              <a:gd name="connsiteY0" fmla="*/ 1191280 h 1391697"/>
              <a:gd name="connsiteX1" fmla="*/ 1979112 w 4221271"/>
              <a:gd name="connsiteY1" fmla="*/ 1308 h 1391697"/>
              <a:gd name="connsiteX2" fmla="*/ 4221271 w 4221271"/>
              <a:gd name="connsiteY2" fmla="*/ 1391697 h 1391697"/>
            </a:gdLst>
            <a:ahLst/>
            <a:cxnLst>
              <a:cxn ang="0">
                <a:pos x="connsiteX0" y="connsiteY0"/>
              </a:cxn>
              <a:cxn ang="0">
                <a:pos x="connsiteX1" y="connsiteY1"/>
              </a:cxn>
              <a:cxn ang="0">
                <a:pos x="connsiteX2" y="connsiteY2"/>
              </a:cxn>
            </a:cxnLst>
            <a:rect l="l" t="t" r="r" b="b"/>
            <a:pathLst>
              <a:path w="4221271" h="1391697">
                <a:moveTo>
                  <a:pt x="0" y="1191280"/>
                </a:moveTo>
                <a:cubicBezTo>
                  <a:pt x="637783" y="579592"/>
                  <a:pt x="1275567" y="-32095"/>
                  <a:pt x="1979112" y="1308"/>
                </a:cubicBezTo>
                <a:cubicBezTo>
                  <a:pt x="2682657" y="34711"/>
                  <a:pt x="3451964" y="713204"/>
                  <a:pt x="4221271" y="1391697"/>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2691200" y="4495429"/>
            <a:ext cx="1378889" cy="646331"/>
          </a:xfrm>
          <a:prstGeom prst="rect">
            <a:avLst/>
          </a:prstGeom>
          <a:solidFill>
            <a:schemeClr val="bg1">
              <a:lumMod val="85000"/>
            </a:schemeClr>
          </a:solidFill>
          <a:ln w="19050">
            <a:solidFill>
              <a:schemeClr val="tx1"/>
            </a:solidFill>
          </a:ln>
        </p:spPr>
        <p:txBody>
          <a:bodyPr wrap="square" rtlCol="0">
            <a:spAutoFit/>
          </a:bodyPr>
          <a:lstStyle/>
          <a:p>
            <a:pPr algn="ctr"/>
            <a:r>
              <a:rPr lang="en-US" dirty="0"/>
              <a:t>Image to classify</a:t>
            </a:r>
          </a:p>
        </p:txBody>
      </p:sp>
      <p:sp>
        <p:nvSpPr>
          <p:cNvPr id="79" name="TextBox 78">
            <a:extLst>
              <a:ext uri="{FF2B5EF4-FFF2-40B4-BE49-F238E27FC236}">
                <a16:creationId xmlns:a16="http://schemas.microsoft.com/office/drawing/2014/main" id="{0FD34534-2FDB-4767-BE86-91BC5A987869}"/>
              </a:ext>
            </a:extLst>
          </p:cNvPr>
          <p:cNvSpPr txBox="1"/>
          <p:nvPr/>
        </p:nvSpPr>
        <p:spPr>
          <a:xfrm>
            <a:off x="6253868" y="5607834"/>
            <a:ext cx="611517" cy="369332"/>
          </a:xfrm>
          <a:prstGeom prst="rect">
            <a:avLst/>
          </a:prstGeom>
          <a:solidFill>
            <a:schemeClr val="bg1"/>
          </a:solidFill>
          <a:ln>
            <a:solidFill>
              <a:srgbClr val="FA5D06"/>
            </a:solidFill>
          </a:ln>
        </p:spPr>
        <p:txBody>
          <a:bodyPr wrap="square" rtlCol="0">
            <a:spAutoFit/>
          </a:bodyPr>
          <a:lstStyle/>
          <a:p>
            <a:pPr algn="ctr"/>
            <a:r>
              <a:rPr lang="en-US" b="1" dirty="0"/>
              <a:t>GPU</a:t>
            </a:r>
          </a:p>
        </p:txBody>
      </p:sp>
      <p:sp>
        <p:nvSpPr>
          <p:cNvPr id="80" name="4-Point Star 53">
            <a:extLst>
              <a:ext uri="{FF2B5EF4-FFF2-40B4-BE49-F238E27FC236}">
                <a16:creationId xmlns:a16="http://schemas.microsoft.com/office/drawing/2014/main" id="{F27DB793-BF36-46D8-91E3-00E11441F584}"/>
              </a:ext>
            </a:extLst>
          </p:cNvPr>
          <p:cNvSpPr/>
          <p:nvPr/>
        </p:nvSpPr>
        <p:spPr>
          <a:xfrm>
            <a:off x="6473807" y="5619169"/>
            <a:ext cx="324196" cy="378758"/>
          </a:xfrm>
          <a:prstGeom prst="star4">
            <a:avLst/>
          </a:prstGeom>
          <a:solidFill>
            <a:srgbClr val="FA5D06"/>
          </a:solidFill>
          <a:ln>
            <a:solidFill>
              <a:srgbClr val="E53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6C729EDE-844B-44EC-9C11-2C2BB6069664}"/>
              </a:ext>
            </a:extLst>
          </p:cNvPr>
          <p:cNvSpPr txBox="1"/>
          <p:nvPr/>
        </p:nvSpPr>
        <p:spPr>
          <a:xfrm>
            <a:off x="5013155" y="5885212"/>
            <a:ext cx="2771292" cy="646331"/>
          </a:xfrm>
          <a:prstGeom prst="rect">
            <a:avLst/>
          </a:prstGeom>
          <a:noFill/>
        </p:spPr>
        <p:txBody>
          <a:bodyPr wrap="square" rtlCol="0">
            <a:spAutoFit/>
          </a:bodyPr>
          <a:lstStyle/>
          <a:p>
            <a:pPr algn="ctr"/>
            <a:r>
              <a:rPr lang="en-US" b="1" dirty="0">
                <a:solidFill>
                  <a:srgbClr val="C00000"/>
                </a:solidFill>
              </a:rPr>
              <a:t>GPU-accelerated kernel initiated from the lambda</a:t>
            </a:r>
          </a:p>
        </p:txBody>
      </p:sp>
      <p:sp>
        <p:nvSpPr>
          <p:cNvPr id="68" name="Freeform 30">
            <a:extLst>
              <a:ext uri="{FF2B5EF4-FFF2-40B4-BE49-F238E27FC236}">
                <a16:creationId xmlns:a16="http://schemas.microsoft.com/office/drawing/2014/main" id="{0937D410-FD31-40E2-8638-1FE493C1D506}"/>
              </a:ext>
            </a:extLst>
          </p:cNvPr>
          <p:cNvSpPr/>
          <p:nvPr/>
        </p:nvSpPr>
        <p:spPr>
          <a:xfrm rot="19769169">
            <a:off x="1771367" y="2734259"/>
            <a:ext cx="4807184" cy="1377539"/>
          </a:xfrm>
          <a:custGeom>
            <a:avLst/>
            <a:gdLst>
              <a:gd name="connsiteX0" fmla="*/ 0 w 4221271"/>
              <a:gd name="connsiteY0" fmla="*/ 1191280 h 1391697"/>
              <a:gd name="connsiteX1" fmla="*/ 1979112 w 4221271"/>
              <a:gd name="connsiteY1" fmla="*/ 1308 h 1391697"/>
              <a:gd name="connsiteX2" fmla="*/ 4221271 w 4221271"/>
              <a:gd name="connsiteY2" fmla="*/ 1391697 h 1391697"/>
            </a:gdLst>
            <a:ahLst/>
            <a:cxnLst>
              <a:cxn ang="0">
                <a:pos x="connsiteX0" y="connsiteY0"/>
              </a:cxn>
              <a:cxn ang="0">
                <a:pos x="connsiteX1" y="connsiteY1"/>
              </a:cxn>
              <a:cxn ang="0">
                <a:pos x="connsiteX2" y="connsiteY2"/>
              </a:cxn>
            </a:cxnLst>
            <a:rect l="l" t="t" r="r" b="b"/>
            <a:pathLst>
              <a:path w="4221271" h="1391697">
                <a:moveTo>
                  <a:pt x="0" y="1191280"/>
                </a:moveTo>
                <a:cubicBezTo>
                  <a:pt x="637783" y="579592"/>
                  <a:pt x="1275567" y="-32095"/>
                  <a:pt x="1979112" y="1308"/>
                </a:cubicBezTo>
                <a:cubicBezTo>
                  <a:pt x="2682657" y="34711"/>
                  <a:pt x="3451964" y="713204"/>
                  <a:pt x="4221271" y="1391697"/>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A73DFF78-8E41-4379-9ADE-30A47F7A5FD6}"/>
              </a:ext>
            </a:extLst>
          </p:cNvPr>
          <p:cNvSpPr txBox="1"/>
          <p:nvPr/>
        </p:nvSpPr>
        <p:spPr>
          <a:xfrm>
            <a:off x="5168304" y="1584601"/>
            <a:ext cx="2715512" cy="923330"/>
          </a:xfrm>
          <a:prstGeom prst="rect">
            <a:avLst/>
          </a:prstGeom>
          <a:solidFill>
            <a:schemeClr val="bg1">
              <a:lumMod val="85000"/>
            </a:schemeClr>
          </a:solidFill>
          <a:ln w="19050">
            <a:solidFill>
              <a:schemeClr val="tx1"/>
            </a:solidFill>
          </a:ln>
        </p:spPr>
        <p:txBody>
          <a:bodyPr wrap="square" rtlCol="0">
            <a:spAutoFit/>
          </a:bodyPr>
          <a:lstStyle/>
          <a:p>
            <a:pPr algn="ctr"/>
            <a:r>
              <a:rPr lang="en-US" dirty="0"/>
              <a:t>Request for classification triggers a C++ lambda in the Cascade address space</a:t>
            </a:r>
          </a:p>
        </p:txBody>
      </p:sp>
      <p:sp>
        <p:nvSpPr>
          <p:cNvPr id="50" name="Speech Bubble: Rectangle 49">
            <a:extLst>
              <a:ext uri="{FF2B5EF4-FFF2-40B4-BE49-F238E27FC236}">
                <a16:creationId xmlns:a16="http://schemas.microsoft.com/office/drawing/2014/main" id="{C88CA617-6FA5-4B3D-BA06-C4D6859E7097}"/>
              </a:ext>
            </a:extLst>
          </p:cNvPr>
          <p:cNvSpPr/>
          <p:nvPr/>
        </p:nvSpPr>
        <p:spPr>
          <a:xfrm>
            <a:off x="1311039" y="2584869"/>
            <a:ext cx="4307479" cy="367500"/>
          </a:xfrm>
          <a:prstGeom prst="wedgeRectCallout">
            <a:avLst>
              <a:gd name="adj1" fmla="val 76091"/>
              <a:gd name="adj2" fmla="val 4677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Ideally, these are cached on GPU</a:t>
            </a:r>
          </a:p>
        </p:txBody>
      </p:sp>
      <p:sp>
        <p:nvSpPr>
          <p:cNvPr id="82" name="Speech Bubble: Rectangle 81">
            <a:extLst>
              <a:ext uri="{FF2B5EF4-FFF2-40B4-BE49-F238E27FC236}">
                <a16:creationId xmlns:a16="http://schemas.microsoft.com/office/drawing/2014/main" id="{3D9925A5-9943-4DB6-82C6-F95E8003099E}"/>
              </a:ext>
            </a:extLst>
          </p:cNvPr>
          <p:cNvSpPr/>
          <p:nvPr/>
        </p:nvSpPr>
        <p:spPr>
          <a:xfrm>
            <a:off x="856989" y="3926043"/>
            <a:ext cx="4307479" cy="395438"/>
          </a:xfrm>
          <a:prstGeom prst="wedgeRectCallout">
            <a:avLst>
              <a:gd name="adj1" fmla="val 71182"/>
              <a:gd name="adj2" fmla="val 2038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RDMA directly into GPU memory</a:t>
            </a:r>
          </a:p>
        </p:txBody>
      </p:sp>
      <p:sp>
        <p:nvSpPr>
          <p:cNvPr id="49" name="TextBox 48">
            <a:extLst>
              <a:ext uri="{FF2B5EF4-FFF2-40B4-BE49-F238E27FC236}">
                <a16:creationId xmlns:a16="http://schemas.microsoft.com/office/drawing/2014/main" id="{A1F50D2C-F976-401E-B14C-6DC09DF5F6ED}"/>
              </a:ext>
            </a:extLst>
          </p:cNvPr>
          <p:cNvSpPr txBox="1"/>
          <p:nvPr/>
        </p:nvSpPr>
        <p:spPr>
          <a:xfrm>
            <a:off x="8872924" y="1963855"/>
            <a:ext cx="2542638" cy="369332"/>
          </a:xfrm>
          <a:prstGeom prst="rect">
            <a:avLst/>
          </a:prstGeom>
          <a:solidFill>
            <a:srgbClr val="FFFF00"/>
          </a:solidFill>
          <a:ln w="28575">
            <a:solidFill>
              <a:srgbClr val="C00000"/>
            </a:solidFill>
          </a:ln>
        </p:spPr>
        <p:txBody>
          <a:bodyPr wrap="square" rtlCol="0">
            <a:spAutoFit/>
          </a:bodyPr>
          <a:lstStyle/>
          <a:p>
            <a:pPr algn="ctr"/>
            <a:r>
              <a:rPr lang="en-US" b="1" dirty="0">
                <a:solidFill>
                  <a:srgbClr val="C00000"/>
                </a:solidFill>
              </a:rPr>
              <a:t>Fast-path logic (DLL)</a:t>
            </a:r>
          </a:p>
        </p:txBody>
      </p:sp>
      <p:sp>
        <p:nvSpPr>
          <p:cNvPr id="70" name="TextBox 69">
            <a:extLst>
              <a:ext uri="{FF2B5EF4-FFF2-40B4-BE49-F238E27FC236}">
                <a16:creationId xmlns:a16="http://schemas.microsoft.com/office/drawing/2014/main" id="{BE91D87D-AFCA-4456-95A4-3CAD2D757001}"/>
              </a:ext>
            </a:extLst>
          </p:cNvPr>
          <p:cNvSpPr txBox="1"/>
          <p:nvPr/>
        </p:nvSpPr>
        <p:spPr>
          <a:xfrm>
            <a:off x="8949124" y="3348565"/>
            <a:ext cx="2542638" cy="369332"/>
          </a:xfrm>
          <a:prstGeom prst="rect">
            <a:avLst/>
          </a:prstGeom>
          <a:solidFill>
            <a:srgbClr val="FFFF00"/>
          </a:solidFill>
          <a:ln w="28575">
            <a:solidFill>
              <a:srgbClr val="C00000"/>
            </a:solidFill>
          </a:ln>
        </p:spPr>
        <p:txBody>
          <a:bodyPr wrap="square" rtlCol="0">
            <a:spAutoFit/>
          </a:bodyPr>
          <a:lstStyle/>
          <a:p>
            <a:pPr algn="ctr"/>
            <a:r>
              <a:rPr lang="en-US" b="1" dirty="0">
                <a:solidFill>
                  <a:srgbClr val="C00000"/>
                </a:solidFill>
              </a:rPr>
              <a:t>Key-Value Storage Layer</a:t>
            </a:r>
          </a:p>
        </p:txBody>
      </p:sp>
      <p:sp>
        <p:nvSpPr>
          <p:cNvPr id="71" name="TextBox 70">
            <a:extLst>
              <a:ext uri="{FF2B5EF4-FFF2-40B4-BE49-F238E27FC236}">
                <a16:creationId xmlns:a16="http://schemas.microsoft.com/office/drawing/2014/main" id="{CC7EEAE8-5FA7-45D3-BFF3-BA62719C6A2E}"/>
              </a:ext>
            </a:extLst>
          </p:cNvPr>
          <p:cNvSpPr txBox="1"/>
          <p:nvPr/>
        </p:nvSpPr>
        <p:spPr>
          <a:xfrm>
            <a:off x="8978063" y="4810099"/>
            <a:ext cx="2542638" cy="369332"/>
          </a:xfrm>
          <a:prstGeom prst="rect">
            <a:avLst/>
          </a:prstGeom>
          <a:solidFill>
            <a:srgbClr val="FFFF00"/>
          </a:solidFill>
          <a:ln w="28575">
            <a:solidFill>
              <a:srgbClr val="C00000"/>
            </a:solidFill>
          </a:ln>
        </p:spPr>
        <p:txBody>
          <a:bodyPr wrap="square" rtlCol="0">
            <a:spAutoFit/>
          </a:bodyPr>
          <a:lstStyle/>
          <a:p>
            <a:pPr algn="ctr"/>
            <a:r>
              <a:rPr lang="en-US" b="1" dirty="0">
                <a:solidFill>
                  <a:srgbClr val="C00000"/>
                </a:solidFill>
              </a:rPr>
              <a:t>Accelerator Layer</a:t>
            </a:r>
          </a:p>
        </p:txBody>
      </p:sp>
      <p:sp>
        <p:nvSpPr>
          <p:cNvPr id="77" name="TextBox 76"/>
          <p:cNvSpPr txBox="1"/>
          <p:nvPr/>
        </p:nvSpPr>
        <p:spPr>
          <a:xfrm>
            <a:off x="6854354" y="4549268"/>
            <a:ext cx="4313518" cy="369332"/>
          </a:xfrm>
          <a:prstGeom prst="rect">
            <a:avLst/>
          </a:prstGeom>
          <a:solidFill>
            <a:schemeClr val="bg1">
              <a:lumMod val="85000"/>
            </a:schemeClr>
          </a:solidFill>
          <a:ln w="19050">
            <a:solidFill>
              <a:schemeClr val="tx1"/>
            </a:solidFill>
            <a:prstDash val="dash"/>
          </a:ln>
        </p:spPr>
        <p:txBody>
          <a:bodyPr wrap="square" rtlCol="0">
            <a:spAutoFit/>
          </a:bodyPr>
          <a:lstStyle/>
          <a:p>
            <a:pPr algn="ctr"/>
            <a:r>
              <a:rPr lang="en-US" dirty="0"/>
              <a:t>ML model, configuration, parameters</a:t>
            </a:r>
          </a:p>
        </p:txBody>
      </p:sp>
      <p:pic>
        <p:nvPicPr>
          <p:cNvPr id="53" name="Picture 52">
            <a:extLst>
              <a:ext uri="{FF2B5EF4-FFF2-40B4-BE49-F238E27FC236}">
                <a16:creationId xmlns:a16="http://schemas.microsoft.com/office/drawing/2014/main" id="{7956A299-EA2F-4818-9277-73B20D4E59E4}"/>
              </a:ext>
            </a:extLst>
          </p:cNvPr>
          <p:cNvPicPr>
            <a:picLocks noChangeAspect="1"/>
          </p:cNvPicPr>
          <p:nvPr/>
        </p:nvPicPr>
        <p:blipFill>
          <a:blip r:embed="rId5"/>
          <a:stretch>
            <a:fillRect/>
          </a:stretch>
        </p:blipFill>
        <p:spPr>
          <a:xfrm>
            <a:off x="6317515" y="2780431"/>
            <a:ext cx="713960" cy="839953"/>
          </a:xfrm>
          <a:prstGeom prst="rect">
            <a:avLst/>
          </a:prstGeom>
        </p:spPr>
      </p:pic>
      <p:sp>
        <p:nvSpPr>
          <p:cNvPr id="22" name="Flowchart: Multidocument 21">
            <a:extLst>
              <a:ext uri="{FF2B5EF4-FFF2-40B4-BE49-F238E27FC236}">
                <a16:creationId xmlns:a16="http://schemas.microsoft.com/office/drawing/2014/main" id="{F456D5A9-26DE-49C5-B8E1-CD48DDD4610E}"/>
              </a:ext>
            </a:extLst>
          </p:cNvPr>
          <p:cNvSpPr/>
          <p:nvPr/>
        </p:nvSpPr>
        <p:spPr>
          <a:xfrm>
            <a:off x="6531218" y="4093171"/>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ultidocument 22">
            <a:extLst>
              <a:ext uri="{FF2B5EF4-FFF2-40B4-BE49-F238E27FC236}">
                <a16:creationId xmlns:a16="http://schemas.microsoft.com/office/drawing/2014/main" id="{0E16EE31-4FA9-40F0-8B74-1E586539F711}"/>
              </a:ext>
            </a:extLst>
          </p:cNvPr>
          <p:cNvSpPr/>
          <p:nvPr/>
        </p:nvSpPr>
        <p:spPr>
          <a:xfrm>
            <a:off x="6838590" y="4083559"/>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ultidocument 23">
            <a:extLst>
              <a:ext uri="{FF2B5EF4-FFF2-40B4-BE49-F238E27FC236}">
                <a16:creationId xmlns:a16="http://schemas.microsoft.com/office/drawing/2014/main" id="{89A21381-B217-4FB9-A1A4-E8B0C9C3874D}"/>
              </a:ext>
            </a:extLst>
          </p:cNvPr>
          <p:cNvSpPr/>
          <p:nvPr/>
        </p:nvSpPr>
        <p:spPr>
          <a:xfrm>
            <a:off x="7143495" y="4087095"/>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ultidocument 24">
            <a:extLst>
              <a:ext uri="{FF2B5EF4-FFF2-40B4-BE49-F238E27FC236}">
                <a16:creationId xmlns:a16="http://schemas.microsoft.com/office/drawing/2014/main" id="{BBA77762-BC13-4A49-8D5E-08E77BAA9060}"/>
              </a:ext>
            </a:extLst>
          </p:cNvPr>
          <p:cNvSpPr/>
          <p:nvPr/>
        </p:nvSpPr>
        <p:spPr>
          <a:xfrm>
            <a:off x="7784446" y="4085768"/>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ultidocument 25">
            <a:extLst>
              <a:ext uri="{FF2B5EF4-FFF2-40B4-BE49-F238E27FC236}">
                <a16:creationId xmlns:a16="http://schemas.microsoft.com/office/drawing/2014/main" id="{3E747B65-6D22-4661-B5AB-BDB9BC06A4B7}"/>
              </a:ext>
            </a:extLst>
          </p:cNvPr>
          <p:cNvSpPr/>
          <p:nvPr/>
        </p:nvSpPr>
        <p:spPr>
          <a:xfrm>
            <a:off x="8091818" y="407615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ultidocument 26">
            <a:extLst>
              <a:ext uri="{FF2B5EF4-FFF2-40B4-BE49-F238E27FC236}">
                <a16:creationId xmlns:a16="http://schemas.microsoft.com/office/drawing/2014/main" id="{61AA5DEC-9C03-4083-814B-8423A9CDE5FE}"/>
              </a:ext>
            </a:extLst>
          </p:cNvPr>
          <p:cNvSpPr/>
          <p:nvPr/>
        </p:nvSpPr>
        <p:spPr>
          <a:xfrm>
            <a:off x="8396723" y="4079692"/>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ultidocument 27">
            <a:extLst>
              <a:ext uri="{FF2B5EF4-FFF2-40B4-BE49-F238E27FC236}">
                <a16:creationId xmlns:a16="http://schemas.microsoft.com/office/drawing/2014/main" id="{1A5B70E5-1F7C-421F-957E-4B14A19F4714}"/>
              </a:ext>
            </a:extLst>
          </p:cNvPr>
          <p:cNvSpPr/>
          <p:nvPr/>
        </p:nvSpPr>
        <p:spPr>
          <a:xfrm>
            <a:off x="8982944" y="4103528"/>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ultidocument 28">
            <a:extLst>
              <a:ext uri="{FF2B5EF4-FFF2-40B4-BE49-F238E27FC236}">
                <a16:creationId xmlns:a16="http://schemas.microsoft.com/office/drawing/2014/main" id="{69A2FA97-4634-4EF3-ABC8-51D4A2A5FE0E}"/>
              </a:ext>
            </a:extLst>
          </p:cNvPr>
          <p:cNvSpPr/>
          <p:nvPr/>
        </p:nvSpPr>
        <p:spPr>
          <a:xfrm>
            <a:off x="9290316" y="4093916"/>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a:extLst>
              <a:ext uri="{FF2B5EF4-FFF2-40B4-BE49-F238E27FC236}">
                <a16:creationId xmlns:a16="http://schemas.microsoft.com/office/drawing/2014/main" id="{65190824-2F35-4645-AC5D-329EE7C8966E}"/>
              </a:ext>
            </a:extLst>
          </p:cNvPr>
          <p:cNvSpPr/>
          <p:nvPr/>
        </p:nvSpPr>
        <p:spPr>
          <a:xfrm>
            <a:off x="9595221" y="4097452"/>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Image result for traffic at a city intersection">
            <a:extLst>
              <a:ext uri="{FF2B5EF4-FFF2-40B4-BE49-F238E27FC236}">
                <a16:creationId xmlns:a16="http://schemas.microsoft.com/office/drawing/2014/main" id="{740D31E3-1921-4405-8B3E-0B32565E5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73" y="5747714"/>
            <a:ext cx="1579360" cy="963677"/>
          </a:xfrm>
          <a:prstGeom prst="rect">
            <a:avLst/>
          </a:prstGeom>
          <a:noFill/>
          <a:extLst>
            <a:ext uri="{909E8E84-426E-40DD-AFC4-6F175D3DCCD1}">
              <a14:hiddenFill xmlns:a14="http://schemas.microsoft.com/office/drawing/2010/main">
                <a:solidFill>
                  <a:srgbClr val="FFFFFF"/>
                </a:solidFill>
              </a14:hiddenFill>
            </a:ext>
          </a:extLst>
        </p:spPr>
      </p:pic>
      <p:sp>
        <p:nvSpPr>
          <p:cNvPr id="92" name="Freeform 30">
            <a:extLst>
              <a:ext uri="{FF2B5EF4-FFF2-40B4-BE49-F238E27FC236}">
                <a16:creationId xmlns:a16="http://schemas.microsoft.com/office/drawing/2014/main" id="{5C431239-7084-46AC-B7FB-C4C92ACBE056}"/>
              </a:ext>
            </a:extLst>
          </p:cNvPr>
          <p:cNvSpPr/>
          <p:nvPr/>
        </p:nvSpPr>
        <p:spPr>
          <a:xfrm rot="8969169">
            <a:off x="2302998" y="3846224"/>
            <a:ext cx="4807184" cy="1377539"/>
          </a:xfrm>
          <a:custGeom>
            <a:avLst/>
            <a:gdLst>
              <a:gd name="connsiteX0" fmla="*/ 0 w 4221271"/>
              <a:gd name="connsiteY0" fmla="*/ 1191280 h 1391697"/>
              <a:gd name="connsiteX1" fmla="*/ 1979112 w 4221271"/>
              <a:gd name="connsiteY1" fmla="*/ 1308 h 1391697"/>
              <a:gd name="connsiteX2" fmla="*/ 4221271 w 4221271"/>
              <a:gd name="connsiteY2" fmla="*/ 1391697 h 1391697"/>
            </a:gdLst>
            <a:ahLst/>
            <a:cxnLst>
              <a:cxn ang="0">
                <a:pos x="connsiteX0" y="connsiteY0"/>
              </a:cxn>
              <a:cxn ang="0">
                <a:pos x="connsiteX1" y="connsiteY1"/>
              </a:cxn>
              <a:cxn ang="0">
                <a:pos x="connsiteX2" y="connsiteY2"/>
              </a:cxn>
            </a:cxnLst>
            <a:rect l="l" t="t" r="r" b="b"/>
            <a:pathLst>
              <a:path w="4221271" h="1391697">
                <a:moveTo>
                  <a:pt x="0" y="1191280"/>
                </a:moveTo>
                <a:cubicBezTo>
                  <a:pt x="637783" y="579592"/>
                  <a:pt x="1275567" y="-32095"/>
                  <a:pt x="1979112" y="1308"/>
                </a:cubicBezTo>
                <a:cubicBezTo>
                  <a:pt x="2682657" y="34711"/>
                  <a:pt x="3451964" y="713204"/>
                  <a:pt x="4221271" y="1391697"/>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C14AEE72-BA4B-4CD9-9459-161FA90C67C6}"/>
              </a:ext>
            </a:extLst>
          </p:cNvPr>
          <p:cNvSpPr txBox="1"/>
          <p:nvPr/>
        </p:nvSpPr>
        <p:spPr>
          <a:xfrm>
            <a:off x="3952523" y="5317740"/>
            <a:ext cx="1378889" cy="646331"/>
          </a:xfrm>
          <a:prstGeom prst="rect">
            <a:avLst/>
          </a:prstGeom>
          <a:solidFill>
            <a:schemeClr val="bg1">
              <a:lumMod val="85000"/>
            </a:schemeClr>
          </a:solidFill>
          <a:ln w="19050">
            <a:solidFill>
              <a:schemeClr val="tx1"/>
            </a:solidFill>
          </a:ln>
        </p:spPr>
        <p:txBody>
          <a:bodyPr wrap="square" rtlCol="0">
            <a:spAutoFit/>
          </a:bodyPr>
          <a:lstStyle/>
          <a:p>
            <a:pPr algn="ctr"/>
            <a:r>
              <a:rPr lang="en-US" dirty="0"/>
              <a:t>Upload “instructions”</a:t>
            </a:r>
          </a:p>
        </p:txBody>
      </p:sp>
    </p:spTree>
    <p:extLst>
      <p:ext uri="{BB962C8B-B14F-4D97-AF65-F5344CB8AC3E}">
        <p14:creationId xmlns:p14="http://schemas.microsoft.com/office/powerpoint/2010/main" val="1689608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00000">
        <p159:morph option="byObject"/>
      </p:transition>
    </mc:Choice>
    <mc:Fallback xmlns="">
      <p:transition spd="slow" advTm="6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p:stCondLst>
                              <p:cond delay="500"/>
                            </p:stCondLst>
                            <p:childTnLst>
                              <p:par>
                                <p:cTn id="9" presetID="14" presetClass="entr" presetSubtype="10" fill="hold" grpId="0" nodeType="afterEffect">
                                  <p:stCondLst>
                                    <p:cond delay="2000"/>
                                  </p:stCondLst>
                                  <p:childTnLst>
                                    <p:set>
                                      <p:cBhvr>
                                        <p:cTn id="10" dur="1" fill="hold">
                                          <p:stCondLst>
                                            <p:cond delay="0"/>
                                          </p:stCondLst>
                                        </p:cTn>
                                        <p:tgtEl>
                                          <p:spTgt spid="78"/>
                                        </p:tgtEl>
                                        <p:attrNameLst>
                                          <p:attrName>style.visibility</p:attrName>
                                        </p:attrNameLst>
                                      </p:cBhvr>
                                      <p:to>
                                        <p:strVal val="visible"/>
                                      </p:to>
                                    </p:set>
                                    <p:animEffect transition="in" filter="randombar(horizontal)">
                                      <p:cBhvr>
                                        <p:cTn id="11" dur="500"/>
                                        <p:tgtEl>
                                          <p:spTgt spid="78"/>
                                        </p:tgtEl>
                                      </p:cBhvr>
                                    </p:animEffect>
                                  </p:childTnLst>
                                </p:cTn>
                              </p:par>
                            </p:childTnLst>
                          </p:cTn>
                        </p:par>
                        <p:par>
                          <p:cTn id="12" fill="hold">
                            <p:stCondLst>
                              <p:cond delay="3000"/>
                            </p:stCondLst>
                            <p:childTnLst>
                              <p:par>
                                <p:cTn id="13" presetID="14" presetClass="entr" presetSubtype="10" fill="hold" grpId="0" nodeType="afterEffect">
                                  <p:stCondLst>
                                    <p:cond delay="200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2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randombar(horizontal)">
                                      <p:cBhvr>
                                        <p:cTn id="18" dur="2500"/>
                                        <p:tgtEl>
                                          <p:spTgt spid="6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randombar(horizontal)">
                                      <p:cBhvr>
                                        <p:cTn id="21" dur="500"/>
                                        <p:tgtEl>
                                          <p:spTgt spid="69"/>
                                        </p:tgtEl>
                                      </p:cBhvr>
                                    </p:animEffect>
                                  </p:childTnLst>
                                </p:cTn>
                              </p:par>
                              <p:par>
                                <p:cTn id="22" presetID="14" presetClass="entr" presetSubtype="10" fill="hold" grpId="0" nodeType="withEffect">
                                  <p:stCondLst>
                                    <p:cond delay="800"/>
                                  </p:stCondLst>
                                  <p:childTnLst>
                                    <p:set>
                                      <p:cBhvr>
                                        <p:cTn id="23" dur="1" fill="hold">
                                          <p:stCondLst>
                                            <p:cond delay="0"/>
                                          </p:stCondLst>
                                        </p:cTn>
                                        <p:tgtEl>
                                          <p:spTgt spid="92"/>
                                        </p:tgtEl>
                                        <p:attrNameLst>
                                          <p:attrName>style.visibility</p:attrName>
                                        </p:attrNameLst>
                                      </p:cBhvr>
                                      <p:to>
                                        <p:strVal val="visible"/>
                                      </p:to>
                                    </p:set>
                                    <p:animEffect transition="in" filter="randombar(horizontal)">
                                      <p:cBhvr>
                                        <p:cTn id="24" dur="3100"/>
                                        <p:tgtEl>
                                          <p:spTgt spid="92"/>
                                        </p:tgtEl>
                                      </p:cBhvr>
                                    </p:animEffect>
                                  </p:childTnLst>
                                </p:cTn>
                              </p:par>
                              <p:par>
                                <p:cTn id="25" presetID="14" presetClass="entr" presetSubtype="10" fill="hold" grpId="0" nodeType="withEffect">
                                  <p:stCondLst>
                                    <p:cond delay="900"/>
                                  </p:stCondLst>
                                  <p:childTnLst>
                                    <p:set>
                                      <p:cBhvr>
                                        <p:cTn id="26" dur="1" fill="hold">
                                          <p:stCondLst>
                                            <p:cond delay="0"/>
                                          </p:stCondLst>
                                        </p:cTn>
                                        <p:tgtEl>
                                          <p:spTgt spid="93"/>
                                        </p:tgtEl>
                                        <p:attrNameLst>
                                          <p:attrName>style.visibility</p:attrName>
                                        </p:attrNameLst>
                                      </p:cBhvr>
                                      <p:to>
                                        <p:strVal val="visible"/>
                                      </p:to>
                                    </p:set>
                                    <p:animEffect transition="in" filter="randombar(horizontal)">
                                      <p:cBhvr>
                                        <p:cTn id="27" dur="3000"/>
                                        <p:tgtEl>
                                          <p:spTgt spid="93"/>
                                        </p:tgtEl>
                                      </p:cBhvr>
                                    </p:animEffect>
                                  </p:childTnLst>
                                </p:cTn>
                              </p:par>
                            </p:childTnLst>
                          </p:cTn>
                        </p:par>
                        <p:par>
                          <p:cTn id="28" fill="hold">
                            <p:stCondLst>
                              <p:cond delay="7500"/>
                            </p:stCondLst>
                            <p:childTnLst>
                              <p:par>
                                <p:cTn id="29" presetID="14"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par>
                          <p:cTn id="32" fill="hold">
                            <p:stCondLst>
                              <p:cond delay="8000"/>
                            </p:stCondLst>
                            <p:childTnLst>
                              <p:par>
                                <p:cTn id="33" presetID="14" presetClass="entr" presetSubtype="10"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randombar(horizontal)">
                                      <p:cBhvr>
                                        <p:cTn id="35" dur="500"/>
                                        <p:tgtEl>
                                          <p:spTgt spid="77"/>
                                        </p:tgtEl>
                                      </p:cBhvr>
                                    </p:animEffect>
                                  </p:childTnLst>
                                </p:cTn>
                              </p:par>
                            </p:childTnLst>
                          </p:cTn>
                        </p:par>
                        <p:par>
                          <p:cTn id="36" fill="hold">
                            <p:stCondLst>
                              <p:cond delay="8500"/>
                            </p:stCondLst>
                            <p:childTnLst>
                              <p:par>
                                <p:cTn id="37" presetID="14" presetClass="entr" presetSubtype="10" fill="hold" grpId="0" nodeType="afterEffect">
                                  <p:stCondLst>
                                    <p:cond delay="2000"/>
                                  </p:stCondLst>
                                  <p:childTnLst>
                                    <p:set>
                                      <p:cBhvr>
                                        <p:cTn id="38" dur="1" fill="hold">
                                          <p:stCondLst>
                                            <p:cond delay="0"/>
                                          </p:stCondLst>
                                        </p:cTn>
                                        <p:tgtEl>
                                          <p:spTgt spid="81"/>
                                        </p:tgtEl>
                                        <p:attrNameLst>
                                          <p:attrName>style.visibility</p:attrName>
                                        </p:attrNameLst>
                                      </p:cBhvr>
                                      <p:to>
                                        <p:strVal val="visible"/>
                                      </p:to>
                                    </p:set>
                                    <p:animEffect transition="in" filter="randombar(horizontal)">
                                      <p:cBhvr>
                                        <p:cTn id="39" dur="500"/>
                                        <p:tgtEl>
                                          <p:spTgt spid="81"/>
                                        </p:tgtEl>
                                      </p:cBhvr>
                                    </p:animEffect>
                                  </p:childTnLst>
                                </p:cTn>
                              </p:par>
                            </p:childTnLst>
                          </p:cTn>
                        </p:par>
                        <p:par>
                          <p:cTn id="40" fill="hold">
                            <p:stCondLst>
                              <p:cond delay="11000"/>
                            </p:stCondLst>
                            <p:childTnLst>
                              <p:par>
                                <p:cTn id="41" presetID="14" presetClass="entr" presetSubtype="10" fill="hold" grpId="0" nodeType="afterEffect">
                                  <p:stCondLst>
                                    <p:cond delay="50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randombar(horizontal)">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78" grpId="0" animBg="1"/>
      <p:bldP spid="80" grpId="0" animBg="1"/>
      <p:bldP spid="81" grpId="0"/>
      <p:bldP spid="68" grpId="0" animBg="1"/>
      <p:bldP spid="69" grpId="0" animBg="1"/>
      <p:bldP spid="50" grpId="0" animBg="1"/>
      <p:bldP spid="82" grpId="0" animBg="1"/>
      <p:bldP spid="77" grpId="0" animBg="1"/>
      <p:bldP spid="92" grpId="0" animBg="1"/>
      <p:bldP spid="9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7CA71B-7F13-4034-167A-CBA164FE43F4}"/>
              </a:ext>
            </a:extLst>
          </p:cNvPr>
          <p:cNvSpPr>
            <a:spLocks noGrp="1"/>
          </p:cNvSpPr>
          <p:nvPr>
            <p:ph type="title"/>
          </p:nvPr>
        </p:nvSpPr>
        <p:spPr/>
        <p:txBody>
          <a:bodyPr/>
          <a:lstStyle/>
          <a:p>
            <a:r>
              <a:rPr lang="en-US" b="1" dirty="0">
                <a:solidFill>
                  <a:srgbClr val="C00000"/>
                </a:solidFill>
              </a:rPr>
              <a:t>… So, how is Consistent replication actually used?</a:t>
            </a:r>
          </a:p>
        </p:txBody>
      </p:sp>
      <p:sp>
        <p:nvSpPr>
          <p:cNvPr id="6" name="Text Placeholder 5">
            <a:extLst>
              <a:ext uri="{FF2B5EF4-FFF2-40B4-BE49-F238E27FC236}">
                <a16:creationId xmlns:a16="http://schemas.microsoft.com/office/drawing/2014/main" id="{CD75F9CA-4AC9-3CA4-E474-69B19D1A9CC9}"/>
              </a:ext>
            </a:extLst>
          </p:cNvPr>
          <p:cNvSpPr>
            <a:spLocks noGrp="1"/>
          </p:cNvSpPr>
          <p:nvPr>
            <p:ph type="body" idx="1"/>
          </p:nvPr>
        </p:nvSpPr>
        <p:spPr/>
        <p:txBody>
          <a:bodyPr/>
          <a:lstStyle/>
          <a:p>
            <a:r>
              <a:rPr lang="en-US" b="1" dirty="0"/>
              <a:t>Now that we have it, what good is it?</a:t>
            </a:r>
          </a:p>
        </p:txBody>
      </p:sp>
      <p:sp>
        <p:nvSpPr>
          <p:cNvPr id="3" name="Footer Placeholder 2">
            <a:extLst>
              <a:ext uri="{FF2B5EF4-FFF2-40B4-BE49-F238E27FC236}">
                <a16:creationId xmlns:a16="http://schemas.microsoft.com/office/drawing/2014/main" id="{0F29D192-636A-DC20-19A0-7FD9DBF61C65}"/>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840B4217-CE92-5401-B0E8-93F5ED2F7E1F}"/>
              </a:ext>
            </a:extLst>
          </p:cNvPr>
          <p:cNvSpPr>
            <a:spLocks noGrp="1"/>
          </p:cNvSpPr>
          <p:nvPr>
            <p:ph type="sldNum" sz="quarter" idx="12"/>
          </p:nvPr>
        </p:nvSpPr>
        <p:spPr/>
        <p:txBody>
          <a:bodyPr/>
          <a:lstStyle/>
          <a:p>
            <a:fld id="{3C974458-8A97-4835-BF79-1FB6D7856C21}" type="slidenum">
              <a:rPr lang="en-US" smtClean="0"/>
              <a:t>54</a:t>
            </a:fld>
            <a:endParaRPr lang="en-US"/>
          </a:p>
        </p:txBody>
      </p:sp>
    </p:spTree>
    <p:extLst>
      <p:ext uri="{BB962C8B-B14F-4D97-AF65-F5344CB8AC3E}">
        <p14:creationId xmlns:p14="http://schemas.microsoft.com/office/powerpoint/2010/main" val="2908681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79F302-B4BF-CB7C-1918-F5ED8651F59B}"/>
              </a:ext>
            </a:extLst>
          </p:cNvPr>
          <p:cNvSpPr>
            <a:spLocks noGrp="1"/>
          </p:cNvSpPr>
          <p:nvPr>
            <p:ph type="title"/>
          </p:nvPr>
        </p:nvSpPr>
        <p:spPr/>
        <p:txBody>
          <a:bodyPr>
            <a:normAutofit fontScale="90000"/>
          </a:bodyPr>
          <a:lstStyle/>
          <a:p>
            <a:r>
              <a:rPr lang="en-US" dirty="0"/>
              <a:t>Historically, consistent replication was used to create ultra-reliable services</a:t>
            </a:r>
          </a:p>
        </p:txBody>
      </p:sp>
      <p:sp>
        <p:nvSpPr>
          <p:cNvPr id="7" name="Content Placeholder 6">
            <a:extLst>
              <a:ext uri="{FF2B5EF4-FFF2-40B4-BE49-F238E27FC236}">
                <a16:creationId xmlns:a16="http://schemas.microsoft.com/office/drawing/2014/main" id="{9A242690-383A-F7C2-5D84-8290FBA78E42}"/>
              </a:ext>
            </a:extLst>
          </p:cNvPr>
          <p:cNvSpPr>
            <a:spLocks noGrp="1"/>
          </p:cNvSpPr>
          <p:nvPr>
            <p:ph idx="1"/>
          </p:nvPr>
        </p:nvSpPr>
        <p:spPr/>
        <p:txBody>
          <a:bodyPr/>
          <a:lstStyle/>
          <a:p>
            <a:r>
              <a:rPr lang="en-US" dirty="0"/>
              <a:t>Systems Ken worked on that actually require strong guarantees</a:t>
            </a:r>
          </a:p>
          <a:p>
            <a:pPr>
              <a:buFont typeface="Wingdings" panose="05000000000000000000" pitchFamily="2" charset="2"/>
              <a:buChar char="Ø"/>
            </a:pPr>
            <a:r>
              <a:rPr lang="en-US" dirty="0"/>
              <a:t>  Air traffic control system (France, 1995-present)</a:t>
            </a:r>
          </a:p>
          <a:p>
            <a:pPr>
              <a:buFont typeface="Wingdings" panose="05000000000000000000" pitchFamily="2" charset="2"/>
              <a:buChar char="Ø"/>
            </a:pPr>
            <a:r>
              <a:rPr lang="en-US" dirty="0"/>
              <a:t>  Stock exchange trading platforms and notification infrastructures</a:t>
            </a:r>
          </a:p>
          <a:p>
            <a:pPr>
              <a:buFont typeface="Wingdings" panose="05000000000000000000" pitchFamily="2" charset="2"/>
              <a:buChar char="Ø"/>
            </a:pPr>
            <a:r>
              <a:rPr lang="en-US" dirty="0"/>
              <a:t>  Control systems for highly automated VLSI fabrication and other forms</a:t>
            </a:r>
            <a:br>
              <a:rPr lang="en-US" dirty="0"/>
            </a:br>
            <a:r>
              <a:rPr lang="en-US" dirty="0"/>
              <a:t>    of industrial factories, like refineries</a:t>
            </a:r>
          </a:p>
          <a:p>
            <a:pPr>
              <a:buFont typeface="Wingdings" panose="05000000000000000000" pitchFamily="2" charset="2"/>
              <a:buChar char="Ø"/>
            </a:pPr>
            <a:r>
              <a:rPr lang="en-US" dirty="0"/>
              <a:t>  US Navy AEGIS battle station information support</a:t>
            </a:r>
          </a:p>
          <a:p>
            <a:pPr>
              <a:buFont typeface="Wingdings" panose="05000000000000000000" pitchFamily="2" charset="2"/>
              <a:buChar char="Ø"/>
            </a:pPr>
            <a:r>
              <a:rPr lang="en-US" dirty="0"/>
              <a:t>  Northeastern US electric power grid “smart” monitoring infrastructure</a:t>
            </a:r>
          </a:p>
        </p:txBody>
      </p:sp>
      <p:sp>
        <p:nvSpPr>
          <p:cNvPr id="4" name="Footer Placeholder 3">
            <a:extLst>
              <a:ext uri="{FF2B5EF4-FFF2-40B4-BE49-F238E27FC236}">
                <a16:creationId xmlns:a16="http://schemas.microsoft.com/office/drawing/2014/main" id="{809B72A7-D592-4634-CF1F-F4443B57E98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8529068-0C9B-9FB8-43F1-3CE9C4CFE66A}"/>
              </a:ext>
            </a:extLst>
          </p:cNvPr>
          <p:cNvSpPr>
            <a:spLocks noGrp="1"/>
          </p:cNvSpPr>
          <p:nvPr>
            <p:ph type="sldNum" sz="quarter" idx="12"/>
          </p:nvPr>
        </p:nvSpPr>
        <p:spPr/>
        <p:txBody>
          <a:bodyPr/>
          <a:lstStyle/>
          <a:p>
            <a:fld id="{3C974458-8A97-4835-BF79-1FB6D7856C21}" type="slidenum">
              <a:rPr lang="en-US" smtClean="0"/>
              <a:t>55</a:t>
            </a:fld>
            <a:endParaRPr lang="en-US"/>
          </a:p>
        </p:txBody>
      </p:sp>
    </p:spTree>
    <p:extLst>
      <p:ext uri="{BB962C8B-B14F-4D97-AF65-F5344CB8AC3E}">
        <p14:creationId xmlns:p14="http://schemas.microsoft.com/office/powerpoint/2010/main" val="174607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A9BF-FBD8-BFE7-7726-A73F1FF3400B}"/>
              </a:ext>
            </a:extLst>
          </p:cNvPr>
          <p:cNvSpPr>
            <a:spLocks noGrp="1"/>
          </p:cNvSpPr>
          <p:nvPr>
            <p:ph type="title"/>
          </p:nvPr>
        </p:nvSpPr>
        <p:spPr/>
        <p:txBody>
          <a:bodyPr/>
          <a:lstStyle/>
          <a:p>
            <a:r>
              <a:rPr lang="en-US" dirty="0"/>
              <a:t>What do these have in common?</a:t>
            </a:r>
          </a:p>
        </p:txBody>
      </p:sp>
      <p:sp>
        <p:nvSpPr>
          <p:cNvPr id="3" name="Content Placeholder 2">
            <a:extLst>
              <a:ext uri="{FF2B5EF4-FFF2-40B4-BE49-F238E27FC236}">
                <a16:creationId xmlns:a16="http://schemas.microsoft.com/office/drawing/2014/main" id="{3EAA4A83-108A-09F2-B3EC-FD8DA6E55C98}"/>
              </a:ext>
            </a:extLst>
          </p:cNvPr>
          <p:cNvSpPr>
            <a:spLocks noGrp="1"/>
          </p:cNvSpPr>
          <p:nvPr>
            <p:ph idx="1"/>
          </p:nvPr>
        </p:nvSpPr>
        <p:spPr/>
        <p:txBody>
          <a:bodyPr/>
          <a:lstStyle/>
          <a:p>
            <a:r>
              <a:rPr lang="en-US" dirty="0"/>
              <a:t>Use of state machine replication as a root source of consistency</a:t>
            </a:r>
          </a:p>
          <a:p>
            <a:endParaRPr lang="en-US" dirty="0"/>
          </a:p>
          <a:p>
            <a:r>
              <a:rPr lang="en-US" dirty="0"/>
              <a:t>For the ATC example, this entails three important elements:</a:t>
            </a:r>
          </a:p>
          <a:p>
            <a:pPr>
              <a:buFont typeface="Wingdings" panose="05000000000000000000" pitchFamily="2" charset="2"/>
              <a:buChar char="Ø"/>
            </a:pPr>
            <a:r>
              <a:rPr lang="en-US" dirty="0"/>
              <a:t>  There can only be on official version of the current flight plan</a:t>
            </a:r>
          </a:p>
          <a:p>
            <a:pPr>
              <a:buFont typeface="Wingdings" panose="05000000000000000000" pitchFamily="2" charset="2"/>
              <a:buChar char="Ø"/>
            </a:pPr>
            <a:r>
              <a:rPr lang="en-US" dirty="0"/>
              <a:t>  There needs to be agreement on which consoles are active in the system</a:t>
            </a:r>
            <a:br>
              <a:rPr lang="en-US" dirty="0"/>
            </a:br>
            <a:r>
              <a:rPr lang="en-US" dirty="0"/>
              <a:t>    to ensure that updates reach all the controllers who need to see them</a:t>
            </a:r>
          </a:p>
          <a:p>
            <a:pPr>
              <a:buFont typeface="Wingdings" panose="05000000000000000000" pitchFamily="2" charset="2"/>
              <a:buChar char="Ø"/>
            </a:pPr>
            <a:r>
              <a:rPr lang="en-US" dirty="0"/>
              <a:t>  Planes and controllers need to agree on who is in charge of what</a:t>
            </a:r>
          </a:p>
        </p:txBody>
      </p:sp>
      <p:sp>
        <p:nvSpPr>
          <p:cNvPr id="4" name="Footer Placeholder 3">
            <a:extLst>
              <a:ext uri="{FF2B5EF4-FFF2-40B4-BE49-F238E27FC236}">
                <a16:creationId xmlns:a16="http://schemas.microsoft.com/office/drawing/2014/main" id="{1BF97AAD-64A4-A513-9947-31485808FD2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805BE16-C91C-014C-578B-65518B0156C1}"/>
              </a:ext>
            </a:extLst>
          </p:cNvPr>
          <p:cNvSpPr>
            <a:spLocks noGrp="1"/>
          </p:cNvSpPr>
          <p:nvPr>
            <p:ph type="sldNum" sz="quarter" idx="12"/>
          </p:nvPr>
        </p:nvSpPr>
        <p:spPr/>
        <p:txBody>
          <a:bodyPr/>
          <a:lstStyle/>
          <a:p>
            <a:fld id="{3C974458-8A97-4835-BF79-1FB6D7856C21}" type="slidenum">
              <a:rPr lang="en-US" smtClean="0"/>
              <a:t>56</a:t>
            </a:fld>
            <a:endParaRPr lang="en-US"/>
          </a:p>
        </p:txBody>
      </p:sp>
    </p:spTree>
    <p:extLst>
      <p:ext uri="{BB962C8B-B14F-4D97-AF65-F5344CB8AC3E}">
        <p14:creationId xmlns:p14="http://schemas.microsoft.com/office/powerpoint/2010/main" val="1515958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150103" y="2160374"/>
            <a:ext cx="2472451" cy="1766036"/>
          </a:xfrm>
          <a:prstGeom prst="rect">
            <a:avLst/>
          </a:prstGeom>
          <a:ln>
            <a:solidFill>
              <a:srgbClr val="FFFF00"/>
            </a:solidFill>
          </a:ln>
        </p:spPr>
      </p:pic>
      <p:sp>
        <p:nvSpPr>
          <p:cNvPr id="2" name="Title 1"/>
          <p:cNvSpPr>
            <a:spLocks noGrp="1"/>
          </p:cNvSpPr>
          <p:nvPr>
            <p:ph type="title"/>
          </p:nvPr>
        </p:nvSpPr>
        <p:spPr>
          <a:xfrm>
            <a:off x="1024127" y="585216"/>
            <a:ext cx="11007927" cy="1499616"/>
          </a:xfrm>
        </p:spPr>
        <p:txBody>
          <a:bodyPr/>
          <a:lstStyle/>
          <a:p>
            <a:r>
              <a:rPr lang="en-US" dirty="0"/>
              <a:t>French Air Traffic Control (1995)</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pic>
        <p:nvPicPr>
          <p:cNvPr id="6" name="Picture 5"/>
          <p:cNvPicPr>
            <a:picLocks noChangeAspect="1"/>
          </p:cNvPicPr>
          <p:nvPr/>
        </p:nvPicPr>
        <p:blipFill>
          <a:blip r:embed="rId3"/>
          <a:stretch>
            <a:fillRect/>
          </a:stretch>
        </p:blipFill>
        <p:spPr>
          <a:xfrm>
            <a:off x="846759" y="2748304"/>
            <a:ext cx="2606689" cy="1739045"/>
          </a:xfrm>
          <a:prstGeom prst="rect">
            <a:avLst/>
          </a:prstGeom>
          <a:ln>
            <a:solidFill>
              <a:srgbClr val="FFFF00"/>
            </a:solidFill>
          </a:ln>
        </p:spPr>
      </p:pic>
      <p:sp>
        <p:nvSpPr>
          <p:cNvPr id="7" name="Freeform 6"/>
          <p:cNvSpPr/>
          <p:nvPr/>
        </p:nvSpPr>
        <p:spPr>
          <a:xfrm>
            <a:off x="3472501" y="2936517"/>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985742" y="3156817"/>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101401" y="3429231"/>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320351" y="3443780"/>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795242" y="342923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5119092" y="3704424"/>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4112857" y="4257456"/>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472501" y="4709051"/>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853900" y="3820520"/>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36512" y="4501971"/>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37516" y="3941032"/>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713739" y="3854719"/>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3079312" y="4365690"/>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376137" y="362471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499103" y="363470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616484" y="365300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776586" y="3786610"/>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817403" y="4509203"/>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622554" y="2211762"/>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269711" y="5238073"/>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57555" y="3016633"/>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632070" y="4272966"/>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465531" y="5629024"/>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476719" y="3832430"/>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999397" y="5178537"/>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D6AF4-7CC7-9DED-A031-0851D9E4DEB1}"/>
              </a:ext>
            </a:extLst>
          </p:cNvPr>
          <p:cNvSpPr>
            <a:spLocks noGrp="1"/>
          </p:cNvSpPr>
          <p:nvPr>
            <p:ph type="title"/>
          </p:nvPr>
        </p:nvSpPr>
        <p:spPr/>
        <p:txBody>
          <a:bodyPr/>
          <a:lstStyle/>
          <a:p>
            <a:r>
              <a:rPr lang="en-US" dirty="0"/>
              <a:t>… not shown</a:t>
            </a:r>
          </a:p>
        </p:txBody>
      </p:sp>
      <p:sp>
        <p:nvSpPr>
          <p:cNvPr id="6" name="Content Placeholder 5">
            <a:extLst>
              <a:ext uri="{FF2B5EF4-FFF2-40B4-BE49-F238E27FC236}">
                <a16:creationId xmlns:a16="http://schemas.microsoft.com/office/drawing/2014/main" id="{71063E97-5AD1-5C69-4BB0-7E9906430161}"/>
              </a:ext>
            </a:extLst>
          </p:cNvPr>
          <p:cNvSpPr>
            <a:spLocks noGrp="1"/>
          </p:cNvSpPr>
          <p:nvPr>
            <p:ph idx="1"/>
          </p:nvPr>
        </p:nvSpPr>
        <p:spPr/>
        <p:txBody>
          <a:bodyPr>
            <a:normAutofit lnSpcReduction="10000"/>
          </a:bodyPr>
          <a:lstStyle/>
          <a:p>
            <a:r>
              <a:rPr lang="en-US" dirty="0"/>
              <a:t>There is also a wide-area architecture, for sharing between ATC centers, and several replicated databases for “detail” data</a:t>
            </a:r>
          </a:p>
          <a:p>
            <a:endParaRPr lang="en-US" dirty="0"/>
          </a:p>
          <a:p>
            <a:r>
              <a:rPr lang="en-US" dirty="0"/>
              <a:t>And there is a fail-safe mechanism so that if one center or even a whole country has a sudden outage, control can seamlessly shift to a neighboring system in some other region or country</a:t>
            </a:r>
          </a:p>
          <a:p>
            <a:endParaRPr lang="en-US" dirty="0"/>
          </a:p>
          <a:p>
            <a:r>
              <a:rPr lang="en-US" dirty="0"/>
              <a:t>There are also elaborate security mechanisms to protect against attack by hostile intruders who might want to disrupt the system in various ways</a:t>
            </a:r>
          </a:p>
        </p:txBody>
      </p:sp>
      <p:sp>
        <p:nvSpPr>
          <p:cNvPr id="3" name="Footer Placeholder 2">
            <a:extLst>
              <a:ext uri="{FF2B5EF4-FFF2-40B4-BE49-F238E27FC236}">
                <a16:creationId xmlns:a16="http://schemas.microsoft.com/office/drawing/2014/main" id="{452C7B97-89AD-4806-4F17-3CB5012BCA9B}"/>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C9018E62-D6D2-FEE5-F6A8-6B7D7A018326}"/>
              </a:ext>
            </a:extLst>
          </p:cNvPr>
          <p:cNvSpPr>
            <a:spLocks noGrp="1"/>
          </p:cNvSpPr>
          <p:nvPr>
            <p:ph type="sldNum" sz="quarter" idx="12"/>
          </p:nvPr>
        </p:nvSpPr>
        <p:spPr/>
        <p:txBody>
          <a:bodyPr/>
          <a:lstStyle/>
          <a:p>
            <a:fld id="{3C974458-8A97-4835-BF79-1FB6D7856C21}" type="slidenum">
              <a:rPr lang="en-US" smtClean="0"/>
              <a:t>58</a:t>
            </a:fld>
            <a:endParaRPr lang="en-US"/>
          </a:p>
        </p:txBody>
      </p:sp>
    </p:spTree>
    <p:extLst>
      <p:ext uri="{BB962C8B-B14F-4D97-AF65-F5344CB8AC3E}">
        <p14:creationId xmlns:p14="http://schemas.microsoft.com/office/powerpoint/2010/main" val="1029579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F132-B315-2DB0-164F-7AC0E96B5CA2}"/>
              </a:ext>
            </a:extLst>
          </p:cNvPr>
          <p:cNvSpPr>
            <a:spLocks noGrp="1"/>
          </p:cNvSpPr>
          <p:nvPr>
            <p:ph type="title"/>
          </p:nvPr>
        </p:nvSpPr>
        <p:spPr/>
        <p:txBody>
          <a:bodyPr>
            <a:normAutofit/>
          </a:bodyPr>
          <a:lstStyle/>
          <a:p>
            <a:r>
              <a:rPr lang="en-US" dirty="0"/>
              <a:t>Having platform-level consistency doesn’t make it trivial</a:t>
            </a:r>
          </a:p>
        </p:txBody>
      </p:sp>
      <p:sp>
        <p:nvSpPr>
          <p:cNvPr id="3" name="Content Placeholder 2">
            <a:extLst>
              <a:ext uri="{FF2B5EF4-FFF2-40B4-BE49-F238E27FC236}">
                <a16:creationId xmlns:a16="http://schemas.microsoft.com/office/drawing/2014/main" id="{1F8E1AC7-9FEB-BF52-6DD7-4D00F291C91A}"/>
              </a:ext>
            </a:extLst>
          </p:cNvPr>
          <p:cNvSpPr>
            <a:spLocks noGrp="1"/>
          </p:cNvSpPr>
          <p:nvPr>
            <p:ph idx="1"/>
          </p:nvPr>
        </p:nvSpPr>
        <p:spPr/>
        <p:txBody>
          <a:bodyPr/>
          <a:lstStyle/>
          <a:p>
            <a:r>
              <a:rPr lang="en-US" dirty="0"/>
              <a:t>Building consistency mechanisms into a system doesn’t ensure that your applications, layered over the consistent framework, will be correct.</a:t>
            </a:r>
          </a:p>
          <a:p>
            <a:endParaRPr lang="en-US" dirty="0"/>
          </a:p>
          <a:p>
            <a:r>
              <a:rPr lang="en-US" dirty="0"/>
              <a:t>You still need very careful specifications and detailed justifications (proofs) that each element satisfies its requirements!</a:t>
            </a:r>
          </a:p>
          <a:p>
            <a:endParaRPr lang="en-US" dirty="0"/>
          </a:p>
          <a:p>
            <a:r>
              <a:rPr lang="en-US" dirty="0"/>
              <a:t>Speed matters too: Air traffic systems aren’t exactly “real-time” (deadlines are quite long, when you look closely), but do need quick actions!</a:t>
            </a:r>
          </a:p>
        </p:txBody>
      </p:sp>
      <p:sp>
        <p:nvSpPr>
          <p:cNvPr id="4" name="Footer Placeholder 3">
            <a:extLst>
              <a:ext uri="{FF2B5EF4-FFF2-40B4-BE49-F238E27FC236}">
                <a16:creationId xmlns:a16="http://schemas.microsoft.com/office/drawing/2014/main" id="{A2EE0F3F-6FCE-27E1-8804-631A9E2CEFF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82E949C-B909-661C-4AF8-A2004C737D9A}"/>
              </a:ext>
            </a:extLst>
          </p:cNvPr>
          <p:cNvSpPr>
            <a:spLocks noGrp="1"/>
          </p:cNvSpPr>
          <p:nvPr>
            <p:ph type="sldNum" sz="quarter" idx="12"/>
          </p:nvPr>
        </p:nvSpPr>
        <p:spPr/>
        <p:txBody>
          <a:bodyPr/>
          <a:lstStyle/>
          <a:p>
            <a:fld id="{3C974458-8A97-4835-BF79-1FB6D7856C21}" type="slidenum">
              <a:rPr lang="en-US" smtClean="0"/>
              <a:t>59</a:t>
            </a:fld>
            <a:endParaRPr lang="en-US"/>
          </a:p>
        </p:txBody>
      </p:sp>
    </p:spTree>
    <p:extLst>
      <p:ext uri="{BB962C8B-B14F-4D97-AF65-F5344CB8AC3E}">
        <p14:creationId xmlns:p14="http://schemas.microsoft.com/office/powerpoint/2010/main" val="82771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D831-10D7-4DF3-A345-67EBBA78F11B}"/>
              </a:ext>
            </a:extLst>
          </p:cNvPr>
          <p:cNvSpPr>
            <a:spLocks noGrp="1"/>
          </p:cNvSpPr>
          <p:nvPr>
            <p:ph type="title"/>
          </p:nvPr>
        </p:nvSpPr>
        <p:spPr/>
        <p:txBody>
          <a:bodyPr/>
          <a:lstStyle/>
          <a:p>
            <a:r>
              <a:rPr lang="en-US" dirty="0"/>
              <a:t>Leslie </a:t>
            </a:r>
            <a:r>
              <a:rPr lang="en-US" dirty="0" err="1"/>
              <a:t>Lamport</a:t>
            </a:r>
            <a:r>
              <a:rPr lang="en-US" dirty="0"/>
              <a:t>:</a:t>
            </a:r>
            <a:br>
              <a:rPr lang="en-US" dirty="0"/>
            </a:br>
            <a:r>
              <a:rPr lang="en-US" dirty="0"/>
              <a:t>Classic </a:t>
            </a:r>
            <a:r>
              <a:rPr lang="en-US" dirty="0" err="1"/>
              <a:t>Paxos</a:t>
            </a:r>
            <a:endParaRPr lang="en-US" dirty="0"/>
          </a:p>
        </p:txBody>
      </p:sp>
      <p:sp>
        <p:nvSpPr>
          <p:cNvPr id="3" name="Content Placeholder 2">
            <a:extLst>
              <a:ext uri="{FF2B5EF4-FFF2-40B4-BE49-F238E27FC236}">
                <a16:creationId xmlns:a16="http://schemas.microsoft.com/office/drawing/2014/main" id="{D5AED916-B8C2-42E7-B073-6ADA7050C00C}"/>
              </a:ext>
            </a:extLst>
          </p:cNvPr>
          <p:cNvSpPr>
            <a:spLocks noGrp="1"/>
          </p:cNvSpPr>
          <p:nvPr>
            <p:ph idx="1"/>
          </p:nvPr>
        </p:nvSpPr>
        <p:spPr>
          <a:xfrm>
            <a:off x="1024128" y="2551012"/>
            <a:ext cx="10786872" cy="4023360"/>
          </a:xfrm>
        </p:spPr>
        <p:txBody>
          <a:bodyPr>
            <a:normAutofit fontScale="92500" lnSpcReduction="10000"/>
          </a:bodyPr>
          <a:lstStyle/>
          <a:p>
            <a:br>
              <a:rPr lang="en-US" dirty="0"/>
            </a:br>
            <a:endParaRPr lang="en-US" dirty="0"/>
          </a:p>
          <a:p>
            <a:r>
              <a:rPr lang="en-US" i="1" dirty="0"/>
              <a:t>The senate in the lovely town of </a:t>
            </a:r>
            <a:r>
              <a:rPr lang="en-US" i="1" dirty="0" err="1"/>
              <a:t>Paxos</a:t>
            </a:r>
            <a:r>
              <a:rPr lang="en-US" i="1" dirty="0"/>
              <a:t> debated laws.  A majority is required</a:t>
            </a:r>
            <a:br>
              <a:rPr lang="en-US" i="1" dirty="0"/>
            </a:br>
            <a:r>
              <a:rPr lang="en-US" i="1" dirty="0"/>
              <a:t>to enact (“decide”) a proposed new law.  Laws were enacted in sequential order.</a:t>
            </a:r>
          </a:p>
          <a:p>
            <a:endParaRPr lang="en-US" i="1" dirty="0"/>
          </a:p>
          <a:p>
            <a:r>
              <a:rPr lang="en-US" i="1" dirty="0"/>
              <a:t>A senator who was present will never forget an enacted law</a:t>
            </a:r>
            <a:br>
              <a:rPr lang="en-US" i="1" dirty="0"/>
            </a:br>
            <a:endParaRPr lang="en-US" i="1" dirty="0"/>
          </a:p>
          <a:p>
            <a:r>
              <a:rPr lang="en-US" i="1" dirty="0"/>
              <a:t>Periodically, a scribe would reconstruct the complete </a:t>
            </a:r>
            <a:br>
              <a:rPr lang="en-US" i="1" dirty="0"/>
            </a:br>
            <a:r>
              <a:rPr lang="en-US" i="1" dirty="0"/>
              <a:t>sequence of laws and copy any newly enacted ones to the</a:t>
            </a:r>
            <a:br>
              <a:rPr lang="en-US" i="1" dirty="0"/>
            </a:br>
            <a:r>
              <a:rPr lang="en-US" i="1" dirty="0"/>
              <a:t>last page in the great </a:t>
            </a:r>
            <a:r>
              <a:rPr lang="en-US" i="1" u="sng" dirty="0"/>
              <a:t>scroll of the law</a:t>
            </a:r>
            <a:r>
              <a:rPr lang="en-US" i="1" dirty="0"/>
              <a:t> in the town square.</a:t>
            </a:r>
          </a:p>
          <a:p>
            <a:endParaRPr lang="en-US" dirty="0"/>
          </a:p>
        </p:txBody>
      </p:sp>
      <p:sp>
        <p:nvSpPr>
          <p:cNvPr id="4" name="Footer Placeholder 3">
            <a:extLst>
              <a:ext uri="{FF2B5EF4-FFF2-40B4-BE49-F238E27FC236}">
                <a16:creationId xmlns:a16="http://schemas.microsoft.com/office/drawing/2014/main" id="{7EA56143-5AC8-418B-8D94-AADD2A115FE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4E3FE07-CC73-4708-A9C7-C9A11DDED359}"/>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1028" name="Picture 4" descr="See the source image">
            <a:extLst>
              <a:ext uri="{FF2B5EF4-FFF2-40B4-BE49-F238E27FC236}">
                <a16:creationId xmlns:a16="http://schemas.microsoft.com/office/drawing/2014/main" id="{725EE7A0-5B11-F426-9ECB-4D2CC087B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083" y="548640"/>
            <a:ext cx="2749276" cy="1831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508ED4-90DE-3AF1-C6F0-93349C7F589F}"/>
              </a:ext>
            </a:extLst>
          </p:cNvPr>
          <p:cNvSpPr txBox="1"/>
          <p:nvPr/>
        </p:nvSpPr>
        <p:spPr>
          <a:xfrm>
            <a:off x="9116908" y="2373725"/>
            <a:ext cx="2421625" cy="646331"/>
          </a:xfrm>
          <a:prstGeom prst="rect">
            <a:avLst/>
          </a:prstGeom>
          <a:noFill/>
        </p:spPr>
        <p:txBody>
          <a:bodyPr wrap="none" rtlCol="0">
            <a:spAutoFit/>
          </a:bodyPr>
          <a:lstStyle/>
          <a:p>
            <a:pPr algn="ctr"/>
            <a:r>
              <a:rPr lang="en-US" i="1" dirty="0"/>
              <a:t>Greek philosophers </a:t>
            </a:r>
            <a:br>
              <a:rPr lang="en-US" i="1" dirty="0"/>
            </a:br>
            <a:r>
              <a:rPr lang="en-US" i="1" dirty="0"/>
              <a:t>debating a proposed law</a:t>
            </a:r>
          </a:p>
        </p:txBody>
      </p:sp>
      <p:pic>
        <p:nvPicPr>
          <p:cNvPr id="9" name="Picture 8">
            <a:extLst>
              <a:ext uri="{FF2B5EF4-FFF2-40B4-BE49-F238E27FC236}">
                <a16:creationId xmlns:a16="http://schemas.microsoft.com/office/drawing/2014/main" id="{18DDBA63-9F30-C19C-13F5-4F32F29F404B}"/>
              </a:ext>
            </a:extLst>
          </p:cNvPr>
          <p:cNvPicPr>
            <a:picLocks noChangeAspect="1"/>
          </p:cNvPicPr>
          <p:nvPr/>
        </p:nvPicPr>
        <p:blipFill>
          <a:blip r:embed="rId3"/>
          <a:stretch>
            <a:fillRect/>
          </a:stretch>
        </p:blipFill>
        <p:spPr>
          <a:xfrm>
            <a:off x="6866788" y="1094015"/>
            <a:ext cx="1602875" cy="1602875"/>
          </a:xfrm>
          <a:prstGeom prst="rect">
            <a:avLst/>
          </a:prstGeom>
        </p:spPr>
      </p:pic>
      <p:pic>
        <p:nvPicPr>
          <p:cNvPr id="1026" name="Picture 2" descr="Image result for greek scroll">
            <a:extLst>
              <a:ext uri="{FF2B5EF4-FFF2-40B4-BE49-F238E27FC236}">
                <a16:creationId xmlns:a16="http://schemas.microsoft.com/office/drawing/2014/main" id="{E0783865-B21C-1C09-E024-2974568AE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414" y="4656736"/>
            <a:ext cx="1757363" cy="1347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B57923-39BB-A497-8336-0CCD03A7CAEC}"/>
              </a:ext>
            </a:extLst>
          </p:cNvPr>
          <p:cNvSpPr txBox="1"/>
          <p:nvPr/>
        </p:nvSpPr>
        <p:spPr>
          <a:xfrm>
            <a:off x="9454119" y="5896475"/>
            <a:ext cx="2023952" cy="369332"/>
          </a:xfrm>
          <a:prstGeom prst="rect">
            <a:avLst/>
          </a:prstGeom>
          <a:noFill/>
        </p:spPr>
        <p:txBody>
          <a:bodyPr wrap="none" rtlCol="0">
            <a:spAutoFit/>
          </a:bodyPr>
          <a:lstStyle/>
          <a:p>
            <a:r>
              <a:rPr lang="en-US" dirty="0"/>
              <a:t>The scroll of the law</a:t>
            </a:r>
          </a:p>
        </p:txBody>
      </p:sp>
      <p:pic>
        <p:nvPicPr>
          <p:cNvPr id="10" name="Picture 2" descr="http://ts3.mm.bing.net/images/thumbnail.aspx?q=1622056244734&amp;id=7a8d14b8fa5be7cbcc182fe4c81b15ee&amp;url=http%3a%2f%2fandrej.com%2fmathematicians%2flarge%2fLamport_Leslie.jpg">
            <a:extLst>
              <a:ext uri="{FF2B5EF4-FFF2-40B4-BE49-F238E27FC236}">
                <a16:creationId xmlns:a16="http://schemas.microsoft.com/office/drawing/2014/main" id="{7339C603-AFED-7561-95E8-F0EAD011F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708" y="414564"/>
            <a:ext cx="1202156" cy="160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7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1372-6B88-66D4-5AF1-4469C5B812E7}"/>
              </a:ext>
            </a:extLst>
          </p:cNvPr>
          <p:cNvSpPr>
            <a:spLocks noGrp="1"/>
          </p:cNvSpPr>
          <p:nvPr>
            <p:ph type="title"/>
          </p:nvPr>
        </p:nvSpPr>
        <p:spPr/>
        <p:txBody>
          <a:bodyPr/>
          <a:lstStyle/>
          <a:p>
            <a:r>
              <a:rPr lang="en-US" dirty="0"/>
              <a:t>Future needs for consistency?</a:t>
            </a:r>
          </a:p>
        </p:txBody>
      </p:sp>
      <p:sp>
        <p:nvSpPr>
          <p:cNvPr id="3" name="Content Placeholder 2">
            <a:extLst>
              <a:ext uri="{FF2B5EF4-FFF2-40B4-BE49-F238E27FC236}">
                <a16:creationId xmlns:a16="http://schemas.microsoft.com/office/drawing/2014/main" id="{222DD2E0-9370-7461-2164-81BFA585198B}"/>
              </a:ext>
            </a:extLst>
          </p:cNvPr>
          <p:cNvSpPr>
            <a:spLocks noGrp="1"/>
          </p:cNvSpPr>
          <p:nvPr>
            <p:ph idx="1"/>
          </p:nvPr>
        </p:nvSpPr>
        <p:spPr/>
        <p:txBody>
          <a:bodyPr>
            <a:normAutofit/>
          </a:bodyPr>
          <a:lstStyle/>
          <a:p>
            <a:r>
              <a:rPr lang="en-US" dirty="0"/>
              <a:t>But any system that reacts to the outside world while controlling things needs consistency to avoid causing accidents or damage.</a:t>
            </a:r>
          </a:p>
          <a:p>
            <a:endParaRPr lang="en-US" dirty="0"/>
          </a:p>
          <a:p>
            <a:r>
              <a:rPr lang="en-US" dirty="0"/>
              <a:t>It is easier to build IoT systems that simply capture and monitor the outside world.  Those can store data first, then process it much later.</a:t>
            </a:r>
          </a:p>
          <a:p>
            <a:endParaRPr lang="en-US" dirty="0"/>
          </a:p>
          <a:p>
            <a:r>
              <a:rPr lang="en-US" dirty="0"/>
              <a:t>Snappy but correct actions are more and more important as the edge of the cloud is integrated into the outside world of sensors and actuators</a:t>
            </a:r>
          </a:p>
        </p:txBody>
      </p:sp>
      <p:sp>
        <p:nvSpPr>
          <p:cNvPr id="4" name="Footer Placeholder 3">
            <a:extLst>
              <a:ext uri="{FF2B5EF4-FFF2-40B4-BE49-F238E27FC236}">
                <a16:creationId xmlns:a16="http://schemas.microsoft.com/office/drawing/2014/main" id="{73AD1E35-3201-1B3F-D4CB-48BFB5BCA69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6799555-2821-D4F5-1D2D-CDD9E26345B6}"/>
              </a:ext>
            </a:extLst>
          </p:cNvPr>
          <p:cNvSpPr>
            <a:spLocks noGrp="1"/>
          </p:cNvSpPr>
          <p:nvPr>
            <p:ph type="sldNum" sz="quarter" idx="12"/>
          </p:nvPr>
        </p:nvSpPr>
        <p:spPr/>
        <p:txBody>
          <a:bodyPr/>
          <a:lstStyle/>
          <a:p>
            <a:fld id="{3C974458-8A97-4835-BF79-1FB6D7856C21}" type="slidenum">
              <a:rPr lang="en-US" smtClean="0"/>
              <a:t>60</a:t>
            </a:fld>
            <a:endParaRPr lang="en-US"/>
          </a:p>
        </p:txBody>
      </p:sp>
    </p:spTree>
    <p:extLst>
      <p:ext uri="{BB962C8B-B14F-4D97-AF65-F5344CB8AC3E}">
        <p14:creationId xmlns:p14="http://schemas.microsoft.com/office/powerpoint/2010/main" val="2428088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C0044-0C53-459D-BD6A-CB827A413C7F}"/>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7FCABCFC-73C1-4D01-B26B-FE9F2CF4FA4A}"/>
              </a:ext>
            </a:extLst>
          </p:cNvPr>
          <p:cNvSpPr>
            <a:spLocks noGrp="1"/>
          </p:cNvSpPr>
          <p:nvPr>
            <p:ph idx="1"/>
          </p:nvPr>
        </p:nvSpPr>
        <p:spPr/>
        <p:txBody>
          <a:bodyPr>
            <a:normAutofit lnSpcReduction="10000"/>
          </a:bodyPr>
          <a:lstStyle/>
          <a:p>
            <a:r>
              <a:rPr lang="en-US" dirty="0"/>
              <a:t>We actually can have C+A if P isn’t needed – the key is to have the microservice hold the needed state in replicated objects, and then to align the </a:t>
            </a:r>
            <a:r>
              <a:rPr lang="en-US" dirty="0" err="1"/>
              <a:t>Paxos</a:t>
            </a:r>
            <a:r>
              <a:rPr lang="en-US" dirty="0"/>
              <a:t> protocol with the properties of the hardware</a:t>
            </a:r>
          </a:p>
          <a:p>
            <a:endParaRPr lang="en-US" dirty="0"/>
          </a:p>
          <a:p>
            <a:r>
              <a:rPr lang="en-US" dirty="0"/>
              <a:t>The resulting performance is amazing, and important in many settings</a:t>
            </a:r>
          </a:p>
          <a:p>
            <a:endParaRPr lang="en-US" dirty="0"/>
          </a:p>
          <a:p>
            <a:r>
              <a:rPr lang="en-US" dirty="0"/>
              <a:t>Today, people work with higher level AI packages like Tensor Flow and Databricks, and those run on DHTs.  This is why Cornell is now building Cascade: An extensible, customizable DHT that leverages Derecho.</a:t>
            </a:r>
          </a:p>
        </p:txBody>
      </p:sp>
      <p:sp>
        <p:nvSpPr>
          <p:cNvPr id="2" name="Footer Placeholder 1">
            <a:extLst>
              <a:ext uri="{FF2B5EF4-FFF2-40B4-BE49-F238E27FC236}">
                <a16:creationId xmlns:a16="http://schemas.microsoft.com/office/drawing/2014/main" id="{A0266F59-306B-4BCD-9D19-68F6A3D0F54D}"/>
              </a:ext>
            </a:extLst>
          </p:cNvPr>
          <p:cNvSpPr>
            <a:spLocks noGrp="1"/>
          </p:cNvSpPr>
          <p:nvPr>
            <p:ph type="ftr" sz="quarter" idx="11"/>
          </p:nvPr>
        </p:nvSpPr>
        <p:spPr/>
        <p:txBody>
          <a:bodyPr/>
          <a:lstStyle/>
          <a:p>
            <a:r>
              <a:rPr lang="en-US"/>
              <a:t>http://www.cs.cornell.edu/courses/cs5412/2022fa</a:t>
            </a:r>
          </a:p>
        </p:txBody>
      </p:sp>
      <p:sp>
        <p:nvSpPr>
          <p:cNvPr id="3" name="Slide Number Placeholder 2">
            <a:extLst>
              <a:ext uri="{FF2B5EF4-FFF2-40B4-BE49-F238E27FC236}">
                <a16:creationId xmlns:a16="http://schemas.microsoft.com/office/drawing/2014/main" id="{36B83AE9-7637-4C19-A953-D8AE8EA978F4}"/>
              </a:ext>
            </a:extLst>
          </p:cNvPr>
          <p:cNvSpPr>
            <a:spLocks noGrp="1"/>
          </p:cNvSpPr>
          <p:nvPr>
            <p:ph type="sldNum" sz="quarter" idx="12"/>
          </p:nvPr>
        </p:nvSpPr>
        <p:spPr/>
        <p:txBody>
          <a:bodyPr/>
          <a:lstStyle/>
          <a:p>
            <a:fld id="{3C974458-8A97-4835-BF79-1FB6D7856C21}" type="slidenum">
              <a:rPr lang="en-US" smtClean="0"/>
              <a:t>61</a:t>
            </a:fld>
            <a:endParaRPr lang="en-US"/>
          </a:p>
        </p:txBody>
      </p:sp>
      <p:pic>
        <p:nvPicPr>
          <p:cNvPr id="6" name="Picture 5">
            <a:extLst>
              <a:ext uri="{FF2B5EF4-FFF2-40B4-BE49-F238E27FC236}">
                <a16:creationId xmlns:a16="http://schemas.microsoft.com/office/drawing/2014/main" id="{58C809EB-743D-4706-AF0E-46F18E97A33A}"/>
              </a:ext>
            </a:extLst>
          </p:cNvPr>
          <p:cNvPicPr>
            <a:picLocks noChangeAspect="1"/>
          </p:cNvPicPr>
          <p:nvPr/>
        </p:nvPicPr>
        <p:blipFill>
          <a:blip r:embed="rId2"/>
          <a:stretch>
            <a:fillRect/>
          </a:stretch>
        </p:blipFill>
        <p:spPr>
          <a:xfrm>
            <a:off x="10708815" y="67710"/>
            <a:ext cx="1282896" cy="1694978"/>
          </a:xfrm>
          <a:prstGeom prst="rect">
            <a:avLst/>
          </a:prstGeom>
        </p:spPr>
      </p:pic>
    </p:spTree>
    <p:extLst>
      <p:ext uri="{BB962C8B-B14F-4D97-AF65-F5344CB8AC3E}">
        <p14:creationId xmlns:p14="http://schemas.microsoft.com/office/powerpoint/2010/main" val="28134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19D9-7D63-9123-9FD3-F604EEB743EE}"/>
              </a:ext>
            </a:extLst>
          </p:cNvPr>
          <p:cNvSpPr>
            <a:spLocks noGrp="1"/>
          </p:cNvSpPr>
          <p:nvPr>
            <p:ph type="title"/>
          </p:nvPr>
        </p:nvSpPr>
        <p:spPr/>
        <p:txBody>
          <a:bodyPr/>
          <a:lstStyle/>
          <a:p>
            <a:r>
              <a:rPr lang="en-US" dirty="0"/>
              <a:t>We can formalize this mathematically</a:t>
            </a:r>
          </a:p>
        </p:txBody>
      </p:sp>
      <p:sp>
        <p:nvSpPr>
          <p:cNvPr id="3" name="Content Placeholder 2">
            <a:extLst>
              <a:ext uri="{FF2B5EF4-FFF2-40B4-BE49-F238E27FC236}">
                <a16:creationId xmlns:a16="http://schemas.microsoft.com/office/drawing/2014/main" id="{26C6D3FE-7FF1-E6A0-1CAB-A55132AE6AF6}"/>
              </a:ext>
            </a:extLst>
          </p:cNvPr>
          <p:cNvSpPr>
            <a:spLocks noGrp="1"/>
          </p:cNvSpPr>
          <p:nvPr>
            <p:ph idx="1"/>
          </p:nvPr>
        </p:nvSpPr>
        <p:spPr/>
        <p:txBody>
          <a:bodyPr>
            <a:normAutofit lnSpcReduction="10000"/>
          </a:bodyPr>
          <a:lstStyle/>
          <a:p>
            <a:r>
              <a:rPr lang="en-US" dirty="0"/>
              <a:t>We have some set of processes, N of them in total.  </a:t>
            </a:r>
            <a:r>
              <a:rPr lang="en-US" b="1" i="1" dirty="0"/>
              <a:t>Fixed membership.</a:t>
            </a:r>
            <a:r>
              <a:rPr lang="en-US" dirty="0"/>
              <a:t>  </a:t>
            </a:r>
          </a:p>
          <a:p>
            <a:endParaRPr lang="en-US" dirty="0"/>
          </a:p>
          <a:p>
            <a:r>
              <a:rPr lang="en-US" dirty="0"/>
              <a:t>But within this membership, some processes may be unresponsive</a:t>
            </a:r>
          </a:p>
          <a:p>
            <a:endParaRPr lang="en-US" dirty="0"/>
          </a:p>
          <a:p>
            <a:r>
              <a:rPr lang="en-US" dirty="0"/>
              <a:t>Each new proposal must be voted by the processes, and requires majority consent (but the processes in </a:t>
            </a:r>
            <a:r>
              <a:rPr lang="en-US" dirty="0" err="1"/>
              <a:t>Paxos</a:t>
            </a:r>
            <a:r>
              <a:rPr lang="en-US" dirty="0"/>
              <a:t> don’t try to modify the proposals).</a:t>
            </a:r>
          </a:p>
          <a:p>
            <a:endParaRPr lang="en-US" dirty="0"/>
          </a:p>
          <a:p>
            <a:r>
              <a:rPr lang="en-US" dirty="0"/>
              <a:t>If the process making a proposal doesn’t fail, it will eventually be adopted</a:t>
            </a:r>
          </a:p>
        </p:txBody>
      </p:sp>
      <p:sp>
        <p:nvSpPr>
          <p:cNvPr id="4" name="Footer Placeholder 3">
            <a:extLst>
              <a:ext uri="{FF2B5EF4-FFF2-40B4-BE49-F238E27FC236}">
                <a16:creationId xmlns:a16="http://schemas.microsoft.com/office/drawing/2014/main" id="{C9B823AE-CAE4-28DD-3773-A976EDAE162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E8BA3AD-0EEE-BE16-3179-8047A4C5B582}"/>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415672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8BFA-976B-48FB-911F-DE3213E87C72}"/>
              </a:ext>
            </a:extLst>
          </p:cNvPr>
          <p:cNvSpPr>
            <a:spLocks noGrp="1"/>
          </p:cNvSpPr>
          <p:nvPr>
            <p:ph type="title"/>
          </p:nvPr>
        </p:nvSpPr>
        <p:spPr/>
        <p:txBody>
          <a:bodyPr/>
          <a:lstStyle/>
          <a:p>
            <a:r>
              <a:rPr lang="en-US" dirty="0"/>
              <a:t>Notice: </a:t>
            </a:r>
            <a:r>
              <a:rPr lang="en-US" dirty="0" err="1"/>
              <a:t>Paxos</a:t>
            </a:r>
            <a:r>
              <a:rPr lang="en-US" dirty="0"/>
              <a:t> does not use virtual synchrony</a:t>
            </a:r>
          </a:p>
        </p:txBody>
      </p:sp>
      <p:sp>
        <p:nvSpPr>
          <p:cNvPr id="3" name="Content Placeholder 2">
            <a:extLst>
              <a:ext uri="{FF2B5EF4-FFF2-40B4-BE49-F238E27FC236}">
                <a16:creationId xmlns:a16="http://schemas.microsoft.com/office/drawing/2014/main" id="{6CCC6163-F156-4636-9F7C-9C16C2FEF496}"/>
              </a:ext>
            </a:extLst>
          </p:cNvPr>
          <p:cNvSpPr>
            <a:spLocks noGrp="1"/>
          </p:cNvSpPr>
          <p:nvPr>
            <p:ph idx="1"/>
          </p:nvPr>
        </p:nvSpPr>
        <p:spPr/>
        <p:txBody>
          <a:bodyPr/>
          <a:lstStyle/>
          <a:p>
            <a:r>
              <a:rPr lang="en-US" dirty="0"/>
              <a:t>At the time, he wasn’t familiar with my model.  Much later he and Dahlia </a:t>
            </a:r>
            <a:r>
              <a:rPr lang="en-US" dirty="0" err="1"/>
              <a:t>Malkhi</a:t>
            </a:r>
            <a:r>
              <a:rPr lang="en-US" dirty="0"/>
              <a:t> suggested that virtual synchrony + </a:t>
            </a:r>
            <a:r>
              <a:rPr lang="en-US" dirty="0" err="1"/>
              <a:t>Paxos</a:t>
            </a:r>
            <a:r>
              <a:rPr lang="en-US" dirty="0"/>
              <a:t> would be the way to go.</a:t>
            </a:r>
          </a:p>
          <a:p>
            <a:endParaRPr lang="en-US" dirty="0"/>
          </a:p>
          <a:p>
            <a:r>
              <a:rPr lang="en-US" dirty="0"/>
              <a:t>In the original “classic” version of </a:t>
            </a:r>
            <a:r>
              <a:rPr lang="en-US" dirty="0" err="1"/>
              <a:t>Paxos</a:t>
            </a:r>
            <a:r>
              <a:rPr lang="en-US" dirty="0"/>
              <a:t>, because the processes can come and go, not every process will “know” about each decided proposal.</a:t>
            </a:r>
          </a:p>
          <a:p>
            <a:endParaRPr lang="en-US" dirty="0"/>
          </a:p>
          <a:p>
            <a:r>
              <a:rPr lang="en-US" dirty="0"/>
              <a:t>To actually learn the sequence of decided proposals, we need to merge the logs managed by the individual processes.</a:t>
            </a:r>
          </a:p>
        </p:txBody>
      </p:sp>
      <p:sp>
        <p:nvSpPr>
          <p:cNvPr id="4" name="Footer Placeholder 3">
            <a:extLst>
              <a:ext uri="{FF2B5EF4-FFF2-40B4-BE49-F238E27FC236}">
                <a16:creationId xmlns:a16="http://schemas.microsoft.com/office/drawing/2014/main" id="{81985118-07C8-4D83-904C-37EA339D6DC6}"/>
              </a:ext>
            </a:extLst>
          </p:cNvPr>
          <p:cNvSpPr>
            <a:spLocks noGrp="1"/>
          </p:cNvSpPr>
          <p:nvPr>
            <p:ph type="ftr" sz="quarter" idx="11"/>
          </p:nvPr>
        </p:nvSpPr>
        <p:spPr/>
        <p:txBody>
          <a:bodyPr/>
          <a:lstStyle/>
          <a:p>
            <a:r>
              <a:rPr lang="en-US"/>
              <a:t>http://www.cs.cornell.edu/courses/cs5412/2022fa</a:t>
            </a:r>
            <a:endParaRPr lang="en-US" dirty="0"/>
          </a:p>
        </p:txBody>
      </p:sp>
      <p:sp>
        <p:nvSpPr>
          <p:cNvPr id="5" name="Slide Number Placeholder 4">
            <a:extLst>
              <a:ext uri="{FF2B5EF4-FFF2-40B4-BE49-F238E27FC236}">
                <a16:creationId xmlns:a16="http://schemas.microsoft.com/office/drawing/2014/main" id="{899A84F0-162A-4B43-A0C6-218339767E24}"/>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67371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Quorum policy: Updates (writes)</a:t>
            </a:r>
          </a:p>
        </p:txBody>
      </p:sp>
      <p:sp>
        <p:nvSpPr>
          <p:cNvPr id="5" name="Content Placeholder 4"/>
          <p:cNvSpPr>
            <a:spLocks noGrp="1"/>
          </p:cNvSpPr>
          <p:nvPr>
            <p:ph sz="quarter" idx="1"/>
          </p:nvPr>
        </p:nvSpPr>
        <p:spPr/>
        <p:txBody>
          <a:bodyPr>
            <a:normAutofit/>
          </a:bodyPr>
          <a:lstStyle/>
          <a:p>
            <a:r>
              <a:rPr lang="en-US" dirty="0"/>
              <a:t>To achieve high availability, allow an update to make progress without waiting for all the copies to acknowledge it.</a:t>
            </a:r>
          </a:p>
          <a:p>
            <a:pPr>
              <a:buFont typeface="Wingdings" panose="05000000000000000000" pitchFamily="2" charset="2"/>
              <a:buChar char="Ø"/>
            </a:pPr>
            <a:r>
              <a:rPr lang="en-US" dirty="0"/>
              <a:t>  Require that a “write quorum” (QW) must participate in the update</a:t>
            </a:r>
          </a:p>
          <a:p>
            <a:pPr>
              <a:buFont typeface="Wingdings" panose="05000000000000000000" pitchFamily="2" charset="2"/>
              <a:buChar char="Ø"/>
            </a:pPr>
            <a:r>
              <a:rPr lang="en-US" dirty="0"/>
              <a:t>  Easy to implement this requirement using a 2-phase commit protocol</a:t>
            </a:r>
          </a:p>
          <a:p>
            <a:endParaRPr lang="en-US" dirty="0"/>
          </a:p>
          <a:p>
            <a:r>
              <a:rPr lang="en-US" dirty="0"/>
              <a:t>Basic approach: Leader asks the loggers (“acceptors”) to log an update.  But it won’t commit unless QW respond “success”.  So we have a request phase and then a commit phase: a 2-phase commit.</a:t>
            </a:r>
          </a:p>
          <a:p>
            <a:endParaRPr lang="en-US" dirty="0"/>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905243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3321</TotalTime>
  <Words>5408</Words>
  <Application>Microsoft Office PowerPoint</Application>
  <PresentationFormat>Widescreen</PresentationFormat>
  <Paragraphs>587</Paragraphs>
  <Slides>61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Symbol</vt:lpstr>
      <vt:lpstr>Times</vt:lpstr>
      <vt:lpstr>Tw Cen MT</vt:lpstr>
      <vt:lpstr>Tw Cen MT Condensed</vt:lpstr>
      <vt:lpstr>Wingdings</vt:lpstr>
      <vt:lpstr>Wingdings 3</vt:lpstr>
      <vt:lpstr>Integral</vt:lpstr>
      <vt:lpstr>CS5412 / Lecture 8 Replication and Consistency (Part II: Practical Options)</vt:lpstr>
      <vt:lpstr>Recap</vt:lpstr>
      <vt:lpstr>Recap: State Machine Replication</vt:lpstr>
      <vt:lpstr>Recap: Atomic Multicast and Durable Replication</vt:lpstr>
      <vt:lpstr>Recap: Virtual Synchrony</vt:lpstr>
      <vt:lpstr>Leslie Lamport: Classic Paxos</vt:lpstr>
      <vt:lpstr>We can formalize this mathematically</vt:lpstr>
      <vt:lpstr>Notice: Paxos does not use virtual synchrony</vt:lpstr>
      <vt:lpstr>Quorum policy: Updates (writes)</vt:lpstr>
      <vt:lpstr>Assume N members, F potential failures</vt:lpstr>
      <vt:lpstr>Example with 5 servers</vt:lpstr>
      <vt:lpstr>Thought questions</vt:lpstr>
      <vt:lpstr>Visualizing Paxos setup</vt:lpstr>
      <vt:lpstr>Logs</vt:lpstr>
      <vt:lpstr>Note:  Classic Paxos  Virtually Synchronous Paxos</vt:lpstr>
      <vt:lpstr>Classic Paxos runs in stages</vt:lpstr>
      <vt:lpstr>Paxos Ballot numbers</vt:lpstr>
      <vt:lpstr>What leader “learns” from a quorum</vt:lpstr>
      <vt:lpstr>What about a skipped acceptor?</vt:lpstr>
      <vt:lpstr>Stage two: Leader gets a quorum</vt:lpstr>
      <vt:lpstr>Stage three</vt:lpstr>
      <vt:lpstr>Tolerating faults</vt:lpstr>
      <vt:lpstr>Proving that Paxos “really” works?</vt:lpstr>
      <vt:lpstr>Example: Paxos three-stage protocol</vt:lpstr>
      <vt:lpstr>Criticisms of Paxos</vt:lpstr>
      <vt:lpstr>Leslie Lamport’s Reflections</vt:lpstr>
      <vt:lpstr>Derecho System</vt:lpstr>
      <vt:lpstr>Goals for Derecho</vt:lpstr>
      <vt:lpstr>What had changed in 2014?</vt:lpstr>
      <vt:lpstr>Derecho target: fancy -services</vt:lpstr>
      <vt:lpstr>Derecho vision</vt:lpstr>
      <vt:lpstr>Derecho is a software library</vt:lpstr>
      <vt:lpstr>Derecho was a real success!</vt:lpstr>
      <vt:lpstr>Derecho Internals</vt:lpstr>
      <vt:lpstr>Motivation: Consider Paxos on a fast network</vt:lpstr>
      <vt:lpstr>Motivation: Consider Paxos on a fast network</vt:lpstr>
      <vt:lpstr>Motivation: Consider Paxos on a fast network</vt:lpstr>
      <vt:lpstr>A few ideas</vt:lpstr>
      <vt:lpstr>At Best, You get something like this…</vt:lpstr>
      <vt:lpstr>Better: Separate Data Plane and Control Plane, make them lock-free</vt:lpstr>
      <vt:lpstr>Better: Separate Data Plane and Control Plane, make them lock-free</vt:lpstr>
      <vt:lpstr>Better: Separate Data Plane and Control Plane, make them lock-free</vt:lpstr>
      <vt:lpstr>Better: Separate Data Plane and Control Plane, make them lock-free</vt:lpstr>
      <vt:lpstr>Data/CONTROL SPLIT</vt:lpstr>
      <vt:lpstr>How to put these into order?</vt:lpstr>
      <vt:lpstr>how Derecho gets its speed</vt:lpstr>
      <vt:lpstr>How fast is Derecho?</vt:lpstr>
      <vt:lpstr>By offloading work to the the network Derecho frees host computers to do other useful tasks</vt:lpstr>
      <vt:lpstr>Derecho’s Epoch Mechanism in action</vt:lpstr>
      <vt:lpstr>Is this revolutionary?</vt:lpstr>
      <vt:lpstr>Cornell decided to use  Derecho to create Cascade</vt:lpstr>
      <vt:lpstr>This shows one Cascade instance with some user-supplied logic ()</vt:lpstr>
      <vt:lpstr>CASCADE used to create a -service</vt:lpstr>
      <vt:lpstr>… So, how is Consistent replication actually used?</vt:lpstr>
      <vt:lpstr>Historically, consistent replication was used to create ultra-reliable services</vt:lpstr>
      <vt:lpstr>What do these have in common?</vt:lpstr>
      <vt:lpstr>French Air Traffic Control (1995)</vt:lpstr>
      <vt:lpstr>… not shown</vt:lpstr>
      <vt:lpstr>Having platform-level consistency doesn’t make it trivial</vt:lpstr>
      <vt:lpstr>Future needs for consistency?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251</cp:revision>
  <dcterms:created xsi:type="dcterms:W3CDTF">2017-12-19T18:11:25Z</dcterms:created>
  <dcterms:modified xsi:type="dcterms:W3CDTF">2022-10-06T17:33:48Z</dcterms:modified>
</cp:coreProperties>
</file>