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457" r:id="rId3"/>
    <p:sldId id="419" r:id="rId4"/>
    <p:sldId id="458" r:id="rId5"/>
    <p:sldId id="257" r:id="rId6"/>
    <p:sldId id="472" r:id="rId7"/>
    <p:sldId id="416" r:id="rId8"/>
    <p:sldId id="422" r:id="rId9"/>
    <p:sldId id="423" r:id="rId10"/>
    <p:sldId id="429" r:id="rId11"/>
    <p:sldId id="442" r:id="rId12"/>
    <p:sldId id="424" r:id="rId13"/>
    <p:sldId id="425" r:id="rId14"/>
    <p:sldId id="426" r:id="rId15"/>
    <p:sldId id="427" r:id="rId16"/>
    <p:sldId id="428" r:id="rId17"/>
    <p:sldId id="473" r:id="rId18"/>
    <p:sldId id="466" r:id="rId19"/>
    <p:sldId id="430" r:id="rId20"/>
    <p:sldId id="431" r:id="rId21"/>
    <p:sldId id="432" r:id="rId22"/>
    <p:sldId id="433" r:id="rId23"/>
    <p:sldId id="459" r:id="rId24"/>
    <p:sldId id="434" r:id="rId25"/>
    <p:sldId id="436" r:id="rId26"/>
    <p:sldId id="468" r:id="rId27"/>
    <p:sldId id="469" r:id="rId28"/>
    <p:sldId id="437" r:id="rId29"/>
    <p:sldId id="456" r:id="rId30"/>
    <p:sldId id="455" r:id="rId31"/>
    <p:sldId id="439" r:id="rId32"/>
    <p:sldId id="438" r:id="rId33"/>
    <p:sldId id="451" r:id="rId34"/>
    <p:sldId id="460" r:id="rId35"/>
    <p:sldId id="470" r:id="rId36"/>
    <p:sldId id="441" r:id="rId37"/>
    <p:sldId id="453" r:id="rId38"/>
    <p:sldId id="443" r:id="rId39"/>
    <p:sldId id="471" r:id="rId40"/>
    <p:sldId id="405" r:id="rId41"/>
    <p:sldId id="463" r:id="rId42"/>
    <p:sldId id="464" r:id="rId43"/>
    <p:sldId id="454" r:id="rId44"/>
    <p:sldId id="272" r:id="rId45"/>
    <p:sldId id="381" r:id="rId46"/>
    <p:sldId id="474" r:id="rId47"/>
    <p:sldId id="475" r:id="rId48"/>
    <p:sldId id="346" r:id="rId49"/>
    <p:sldId id="418" r:id="rId50"/>
    <p:sldId id="461" r:id="rId51"/>
    <p:sldId id="44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457"/>
            <p14:sldId id="419"/>
            <p14:sldId id="458"/>
            <p14:sldId id="257"/>
            <p14:sldId id="472"/>
            <p14:sldId id="416"/>
            <p14:sldId id="422"/>
            <p14:sldId id="423"/>
            <p14:sldId id="429"/>
            <p14:sldId id="442"/>
            <p14:sldId id="424"/>
            <p14:sldId id="425"/>
            <p14:sldId id="426"/>
            <p14:sldId id="427"/>
            <p14:sldId id="428"/>
            <p14:sldId id="473"/>
            <p14:sldId id="466"/>
            <p14:sldId id="430"/>
            <p14:sldId id="431"/>
            <p14:sldId id="432"/>
            <p14:sldId id="433"/>
            <p14:sldId id="459"/>
            <p14:sldId id="434"/>
            <p14:sldId id="436"/>
            <p14:sldId id="468"/>
            <p14:sldId id="469"/>
            <p14:sldId id="437"/>
            <p14:sldId id="456"/>
            <p14:sldId id="455"/>
            <p14:sldId id="439"/>
            <p14:sldId id="438"/>
            <p14:sldId id="451"/>
            <p14:sldId id="460"/>
            <p14:sldId id="470"/>
            <p14:sldId id="441"/>
            <p14:sldId id="453"/>
            <p14:sldId id="443"/>
            <p14:sldId id="471"/>
            <p14:sldId id="405"/>
            <p14:sldId id="463"/>
            <p14:sldId id="464"/>
            <p14:sldId id="454"/>
            <p14:sldId id="272"/>
            <p14:sldId id="381"/>
            <p14:sldId id="474"/>
            <p14:sldId id="475"/>
            <p14:sldId id="346"/>
            <p14:sldId id="418"/>
            <p14:sldId id="461"/>
            <p14:sldId id="4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1D1"/>
    <a:srgbClr val="FFFF9B"/>
    <a:srgbClr val="99CCFF"/>
    <a:srgbClr val="FFFFB9"/>
    <a:srgbClr val="003E6C"/>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64"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23409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90656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83363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process == a program running on some computer.  Named by the computer’s IP address and the process id on that machine.  Maybe a bit more like which TCP port it is listening on, maybe not.</a:t>
            </a:r>
          </a:p>
          <a:p>
            <a:endParaRPr lang="en-US" dirty="0"/>
          </a:p>
          <a:p>
            <a:r>
              <a:rPr lang="en-US" dirty="0"/>
              <a:t>Membership == a list of which processes are in the system, and perhaps, what role they will play (in many </a:t>
            </a:r>
            <a:r>
              <a:rPr lang="en-US" dirty="0">
                <a:sym typeface="Symbol" panose="05050102010706020507" pitchFamily="18" charset="2"/>
              </a:rPr>
              <a:t>-services, the set of members are split into subsystems)</a:t>
            </a:r>
            <a:r>
              <a:rPr lang="en-US" dirty="0"/>
              <a:t>.</a:t>
            </a:r>
          </a:p>
          <a:p>
            <a:endParaRPr lang="en-US" dirty="0"/>
          </a:p>
          <a:p>
            <a:r>
              <a:rPr lang="en-US" dirty="0"/>
              <a:t>Role: complex systems often have subsystems, like running the DHT or doing load balancing or keeping the TAO database.  Those are roles.  The full membership might include ALL the processes and machines.  The roles are for individual members: this process is a DHT member.  That process has a TAO graph in a database.</a:t>
            </a:r>
          </a:p>
          <a:p>
            <a:endParaRPr lang="en-US" dirty="0"/>
          </a:p>
          <a:p>
            <a:r>
              <a:rPr lang="en-US" dirty="0"/>
              <a:t>The developer would need to design and control all of this.  None of it is free or automated or magic.  It can take </a:t>
            </a:r>
            <a:r>
              <a:rPr lang="en-US" i="1" dirty="0"/>
              <a:t>years</a:t>
            </a:r>
            <a:r>
              <a:rPr lang="en-US" dirty="0"/>
              <a:t> to design these systems.  Membership management is just a way to provide help – a tool for that developer.</a:t>
            </a:r>
          </a:p>
          <a:p>
            <a:br>
              <a:rPr lang="en-US" dirty="0"/>
            </a:br>
            <a:r>
              <a:rPr lang="en-US" dirty="0"/>
              <a:t>The tools have complex APIs.  We’re talking here about what the thing does, not the API.</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39341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76864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of a system forming a logical partition is quite real – this has actually been seen in real systems!</a:t>
            </a:r>
          </a:p>
          <a:p>
            <a:endParaRPr lang="en-US" dirty="0"/>
          </a:p>
          <a:p>
            <a:r>
              <a:rPr lang="en-US" dirty="0"/>
              <a:t>It can be very dangerous.  The two halves might take inconsistent actions, like allowing two different planes to land simultaneously on the same runway.</a:t>
            </a:r>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94937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306838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402495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before we solve those problems, it can be helpful to see an example of K processes cooperating.</a:t>
            </a:r>
          </a:p>
          <a:p>
            <a:endParaRPr lang="en-US" dirty="0"/>
          </a:p>
          <a:p>
            <a:r>
              <a:rPr lang="en-US" dirty="0"/>
              <a:t>Here, K=3.  A, B and C are the three processes (in reality, A would be a machine where A is running, and a process id, and a port number).</a:t>
            </a:r>
          </a:p>
          <a:p>
            <a:endParaRPr lang="en-US" dirty="0"/>
          </a:p>
          <a:p>
            <a:r>
              <a:rPr lang="en-US" dirty="0"/>
              <a:t>In this image, A discovered B and C and connected to B.   B connected to both A and C.  We would use TCP for the connections.  TCP connections can carry messages: like email, but sent from computer to computer in binary format.</a:t>
            </a:r>
          </a:p>
          <a:p>
            <a:endParaRPr lang="en-US" dirty="0"/>
          </a:p>
          <a:p>
            <a:r>
              <a:rPr lang="en-US" dirty="0"/>
              <a:t>Now we can tell people to send updates to A, and they can be relayed to B, then C.  Later “ok” messages relay from C to A.  This is called “chain replication”.</a:t>
            </a:r>
          </a:p>
          <a:p>
            <a:endParaRPr lang="en-US" dirty="0"/>
          </a:p>
          <a:p>
            <a:r>
              <a:rPr lang="en-US" dirty="0"/>
              <a:t>But you can probably see right away that this would be hard to implement even if the chain idea is easy to understand.  </a:t>
            </a:r>
          </a:p>
          <a:p>
            <a:endParaRPr lang="en-US" dirty="0"/>
          </a:p>
          <a:p>
            <a:r>
              <a:rPr lang="en-US" dirty="0"/>
              <a:t>Another concern is that the updates travel node by node down the chain, and the queries are all done at the tail.  This is slow and means that we have 2 or 3 replicas yet are limited to the compute power of just 1.</a:t>
            </a:r>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3834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C035212-E10B-4B21-B7BC-F76BBA0B7B8A}" type="datetime1">
              <a:rPr lang="en-US" smtClean="0"/>
              <a:t>9/9/2022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0905A-8828-4E2B-9B56-6ACBB7D5BF2D}" type="datetime1">
              <a:rPr lang="en-US" smtClean="0"/>
              <a:t>9/9/2022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275F2-0A04-4A4F-9B8D-B9CD805C4030}" type="datetime1">
              <a:rPr lang="en-US" smtClean="0"/>
              <a:t>9/9/2022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F716D3-FBA5-411B-99DA-40A6D8366ACF}" type="datetime1">
              <a:rPr lang="en-US" smtClean="0"/>
              <a:t>9/9/2022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246F34-AC33-4A9F-B5DC-02649E4C863D}" type="datetime1">
              <a:rPr lang="en-US" smtClean="0"/>
              <a:t>9/9/2022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37A63-B233-4ACB-90AC-A0D1BB76A4AF}" type="datetime1">
              <a:rPr lang="en-US" smtClean="0"/>
              <a:t>9/9/2022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11F03A-CFF1-42DA-9B66-AB3F819F5EF7}" type="datetime1">
              <a:rPr lang="en-US" smtClean="0"/>
              <a:t>9/9/2022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1580EDA-B2DF-438A-9520-63EB1FEE427A}" type="datetime1">
              <a:rPr lang="en-US" smtClean="0"/>
              <a:t>9/9/2022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28FB-650C-4DB3-8684-3C26447F467D}" type="datetime1">
              <a:rPr lang="en-US" smtClean="0"/>
              <a:t>9/9/2022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6D444F-A4D6-4205-81F0-58AEC694F186}" type="datetime1">
              <a:rPr lang="en-US" smtClean="0"/>
              <a:t>9/9/2022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760D1-B4BC-490A-A091-A37CE2498FF0}" type="datetime1">
              <a:rPr lang="en-US" smtClean="0"/>
              <a:t>9/9/2022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110BCDD-DB6A-4627-AB2A-D5ACA4B6692A}" type="datetime1">
              <a:rPr lang="en-US" smtClean="0"/>
              <a:t>9/9/2022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Autofit/>
          </a:bodyPr>
          <a:lstStyle/>
          <a:p>
            <a:r>
              <a:rPr lang="en-US" sz="4000" dirty="0"/>
              <a:t>CS5412 / Lecture 6</a:t>
            </a:r>
            <a:br>
              <a:rPr lang="en-US" sz="4000" dirty="0"/>
            </a:br>
            <a:r>
              <a:rPr lang="en-US" sz="4000" dirty="0"/>
              <a:t>Replication and Consistency (Part I: Theory and Protocols)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Fall, 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0790-10FA-4048-B42E-A032D1888873}"/>
              </a:ext>
            </a:extLst>
          </p:cNvPr>
          <p:cNvSpPr>
            <a:spLocks noGrp="1"/>
          </p:cNvSpPr>
          <p:nvPr>
            <p:ph type="title"/>
          </p:nvPr>
        </p:nvSpPr>
        <p:spPr/>
        <p:txBody>
          <a:bodyPr/>
          <a:lstStyle/>
          <a:p>
            <a:r>
              <a:rPr lang="en-US" dirty="0"/>
              <a:t>Fred Schneider to the rescue!</a:t>
            </a:r>
          </a:p>
        </p:txBody>
      </p:sp>
      <p:sp>
        <p:nvSpPr>
          <p:cNvPr id="3" name="Content Placeholder 2">
            <a:extLst>
              <a:ext uri="{FF2B5EF4-FFF2-40B4-BE49-F238E27FC236}">
                <a16:creationId xmlns:a16="http://schemas.microsoft.com/office/drawing/2014/main" id="{3CD11DAC-A64B-4F0B-8D5D-440429577AB6}"/>
              </a:ext>
            </a:extLst>
          </p:cNvPr>
          <p:cNvSpPr>
            <a:spLocks noGrp="1"/>
          </p:cNvSpPr>
          <p:nvPr>
            <p:ph idx="1"/>
          </p:nvPr>
        </p:nvSpPr>
        <p:spPr>
          <a:xfrm>
            <a:off x="1024127" y="2286000"/>
            <a:ext cx="10908339" cy="4023360"/>
          </a:xfrm>
        </p:spPr>
        <p:txBody>
          <a:bodyPr>
            <a:normAutofit/>
          </a:bodyPr>
          <a:lstStyle/>
          <a:p>
            <a:r>
              <a:rPr lang="en-US" dirty="0"/>
              <a:t>When people first became confused about how to put all of this theory into practice, Leslie didn’t really respond.</a:t>
            </a:r>
          </a:p>
          <a:p>
            <a:endParaRPr lang="en-US" dirty="0"/>
          </a:p>
          <a:p>
            <a:r>
              <a:rPr lang="en-US" dirty="0"/>
              <a:t>Leslie explained that at the end of the day, he prefers to be seen as a theoretical computer scientist… not an engineer.</a:t>
            </a:r>
          </a:p>
          <a:p>
            <a:endParaRPr lang="en-US" dirty="0"/>
          </a:p>
          <a:p>
            <a:r>
              <a:rPr lang="en-US" dirty="0"/>
              <a:t>Leslie felt that although his work does define “building blocks” for state machine replication, software engineering tradeoffs were beyond his scope.</a:t>
            </a:r>
          </a:p>
        </p:txBody>
      </p:sp>
      <p:sp>
        <p:nvSpPr>
          <p:cNvPr id="4" name="Footer Placeholder 3">
            <a:extLst>
              <a:ext uri="{FF2B5EF4-FFF2-40B4-BE49-F238E27FC236}">
                <a16:creationId xmlns:a16="http://schemas.microsoft.com/office/drawing/2014/main" id="{92639B7E-57B2-4F99-905F-9D2C474819A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DED3D39-7379-4D96-AF5A-573A5AADCF15}"/>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Rectangle 5">
            <a:extLst>
              <a:ext uri="{FF2B5EF4-FFF2-40B4-BE49-F238E27FC236}">
                <a16:creationId xmlns:a16="http://schemas.microsoft.com/office/drawing/2014/main" id="{0AC319FA-3F01-4B2A-8697-3511B1F63460}"/>
              </a:ext>
            </a:extLst>
          </p:cNvPr>
          <p:cNvSpPr/>
          <p:nvPr/>
        </p:nvSpPr>
        <p:spPr>
          <a:xfrm rot="21105077">
            <a:off x="1419633" y="190270"/>
            <a:ext cx="2420856" cy="861774"/>
          </a:xfrm>
          <a:prstGeom prst="rect">
            <a:avLst/>
          </a:prstGeom>
        </p:spPr>
        <p:txBody>
          <a:bodyPr wrap="none">
            <a:spAutoFit/>
          </a:bodyPr>
          <a:lstStyle/>
          <a:p>
            <a:r>
              <a:rPr lang="en-US" sz="5000" b="1" strike="sngStrike" dirty="0">
                <a:solidFill>
                  <a:srgbClr val="C00000"/>
                </a:solidFill>
                <a:latin typeface="+mj-lt"/>
              </a:rPr>
              <a:t>Superman</a:t>
            </a:r>
          </a:p>
        </p:txBody>
      </p:sp>
      <p:pic>
        <p:nvPicPr>
          <p:cNvPr id="7" name="Picture 6">
            <a:extLst>
              <a:ext uri="{FF2B5EF4-FFF2-40B4-BE49-F238E27FC236}">
                <a16:creationId xmlns:a16="http://schemas.microsoft.com/office/drawing/2014/main" id="{28885733-ADEF-47EA-B730-CC8EFA7C4325}"/>
              </a:ext>
            </a:extLst>
          </p:cNvPr>
          <p:cNvPicPr>
            <a:picLocks noChangeAspect="1"/>
          </p:cNvPicPr>
          <p:nvPr/>
        </p:nvPicPr>
        <p:blipFill rotWithShape="1">
          <a:blip r:embed="rId2"/>
          <a:srcRect b="14445"/>
          <a:stretch/>
        </p:blipFill>
        <p:spPr>
          <a:xfrm>
            <a:off x="9782064" y="187325"/>
            <a:ext cx="2028936" cy="1897507"/>
          </a:xfrm>
          <a:prstGeom prst="rect">
            <a:avLst/>
          </a:prstGeom>
        </p:spPr>
      </p:pic>
    </p:spTree>
    <p:extLst>
      <p:ext uri="{BB962C8B-B14F-4D97-AF65-F5344CB8AC3E}">
        <p14:creationId xmlns:p14="http://schemas.microsoft.com/office/powerpoint/2010/main" val="380640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0790-10FA-4048-B42E-A032D1888873}"/>
              </a:ext>
            </a:extLst>
          </p:cNvPr>
          <p:cNvSpPr>
            <a:spLocks noGrp="1"/>
          </p:cNvSpPr>
          <p:nvPr>
            <p:ph type="title"/>
          </p:nvPr>
        </p:nvSpPr>
        <p:spPr/>
        <p:txBody>
          <a:bodyPr/>
          <a:lstStyle/>
          <a:p>
            <a:r>
              <a:rPr lang="en-US" dirty="0"/>
              <a:t>Fred Schneider to the rescue!</a:t>
            </a:r>
          </a:p>
        </p:txBody>
      </p:sp>
      <p:sp>
        <p:nvSpPr>
          <p:cNvPr id="3" name="Content Placeholder 2">
            <a:extLst>
              <a:ext uri="{FF2B5EF4-FFF2-40B4-BE49-F238E27FC236}">
                <a16:creationId xmlns:a16="http://schemas.microsoft.com/office/drawing/2014/main" id="{3CD11DAC-A64B-4F0B-8D5D-440429577AB6}"/>
              </a:ext>
            </a:extLst>
          </p:cNvPr>
          <p:cNvSpPr>
            <a:spLocks noGrp="1"/>
          </p:cNvSpPr>
          <p:nvPr>
            <p:ph idx="1"/>
          </p:nvPr>
        </p:nvSpPr>
        <p:spPr/>
        <p:txBody>
          <a:bodyPr/>
          <a:lstStyle/>
          <a:p>
            <a:r>
              <a:rPr lang="en-US" dirty="0"/>
              <a:t>But Fred Schneider saw this as an opportunity</a:t>
            </a:r>
          </a:p>
          <a:p>
            <a:endParaRPr lang="en-US" dirty="0"/>
          </a:p>
          <a:p>
            <a:r>
              <a:rPr lang="en-US" dirty="0"/>
              <a:t>Working with Leslie, he gradually identified a wide range of ways to actually implement state machine replication solutions.  He didn’t implement them, but he created a </a:t>
            </a:r>
            <a:r>
              <a:rPr lang="en-US" i="1" dirty="0"/>
              <a:t>tutorial</a:t>
            </a:r>
            <a:r>
              <a:rPr lang="en-US" dirty="0"/>
              <a:t> on how to approach the issue.</a:t>
            </a:r>
          </a:p>
          <a:p>
            <a:endParaRPr lang="en-US" dirty="0"/>
          </a:p>
          <a:p>
            <a:r>
              <a:rPr lang="en-US" dirty="0"/>
              <a:t>This work showed that state machine replication could be useful</a:t>
            </a:r>
          </a:p>
        </p:txBody>
      </p:sp>
      <p:sp>
        <p:nvSpPr>
          <p:cNvPr id="4" name="Footer Placeholder 3">
            <a:extLst>
              <a:ext uri="{FF2B5EF4-FFF2-40B4-BE49-F238E27FC236}">
                <a16:creationId xmlns:a16="http://schemas.microsoft.com/office/drawing/2014/main" id="{92639B7E-57B2-4F99-905F-9D2C474819A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DED3D39-7379-4D96-AF5A-573A5AADCF15}"/>
              </a:ext>
            </a:extLst>
          </p:cNvPr>
          <p:cNvSpPr>
            <a:spLocks noGrp="1"/>
          </p:cNvSpPr>
          <p:nvPr>
            <p:ph type="sldNum" sz="quarter" idx="12"/>
          </p:nvPr>
        </p:nvSpPr>
        <p:spPr/>
        <p:txBody>
          <a:bodyPr/>
          <a:lstStyle/>
          <a:p>
            <a:fld id="{3C974458-8A97-4835-BF79-1FB6D7856C21}" type="slidenum">
              <a:rPr lang="en-US" smtClean="0"/>
              <a:t>11</a:t>
            </a:fld>
            <a:endParaRPr lang="en-US"/>
          </a:p>
        </p:txBody>
      </p:sp>
      <p:sp>
        <p:nvSpPr>
          <p:cNvPr id="6" name="Rectangle 5">
            <a:extLst>
              <a:ext uri="{FF2B5EF4-FFF2-40B4-BE49-F238E27FC236}">
                <a16:creationId xmlns:a16="http://schemas.microsoft.com/office/drawing/2014/main" id="{0AC319FA-3F01-4B2A-8697-3511B1F63460}"/>
              </a:ext>
            </a:extLst>
          </p:cNvPr>
          <p:cNvSpPr/>
          <p:nvPr/>
        </p:nvSpPr>
        <p:spPr>
          <a:xfrm rot="21105077">
            <a:off x="1419633" y="190270"/>
            <a:ext cx="2420856" cy="861774"/>
          </a:xfrm>
          <a:prstGeom prst="rect">
            <a:avLst/>
          </a:prstGeom>
        </p:spPr>
        <p:txBody>
          <a:bodyPr wrap="none">
            <a:spAutoFit/>
          </a:bodyPr>
          <a:lstStyle/>
          <a:p>
            <a:r>
              <a:rPr lang="en-US" sz="5000" b="1" strike="sngStrike" dirty="0">
                <a:solidFill>
                  <a:srgbClr val="C00000"/>
                </a:solidFill>
                <a:latin typeface="+mj-lt"/>
              </a:rPr>
              <a:t>Superman</a:t>
            </a:r>
          </a:p>
        </p:txBody>
      </p:sp>
      <p:pic>
        <p:nvPicPr>
          <p:cNvPr id="7" name="Picture 6">
            <a:extLst>
              <a:ext uri="{FF2B5EF4-FFF2-40B4-BE49-F238E27FC236}">
                <a16:creationId xmlns:a16="http://schemas.microsoft.com/office/drawing/2014/main" id="{28885733-ADEF-47EA-B730-CC8EFA7C4325}"/>
              </a:ext>
            </a:extLst>
          </p:cNvPr>
          <p:cNvPicPr>
            <a:picLocks noChangeAspect="1"/>
          </p:cNvPicPr>
          <p:nvPr/>
        </p:nvPicPr>
        <p:blipFill rotWithShape="1">
          <a:blip r:embed="rId2"/>
          <a:srcRect b="14445"/>
          <a:stretch/>
        </p:blipFill>
        <p:spPr>
          <a:xfrm>
            <a:off x="9782064" y="187325"/>
            <a:ext cx="2028936" cy="1897507"/>
          </a:xfrm>
          <a:prstGeom prst="rect">
            <a:avLst/>
          </a:prstGeom>
        </p:spPr>
      </p:pic>
    </p:spTree>
    <p:extLst>
      <p:ext uri="{BB962C8B-B14F-4D97-AF65-F5344CB8AC3E}">
        <p14:creationId xmlns:p14="http://schemas.microsoft.com/office/powerpoint/2010/main" val="235863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D90A-3994-43E3-AE96-D0D3091A96CC}"/>
              </a:ext>
            </a:extLst>
          </p:cNvPr>
          <p:cNvSpPr>
            <a:spLocks noGrp="1"/>
          </p:cNvSpPr>
          <p:nvPr>
            <p:ph type="title"/>
          </p:nvPr>
        </p:nvSpPr>
        <p:spPr/>
        <p:txBody>
          <a:bodyPr/>
          <a:lstStyle/>
          <a:p>
            <a:r>
              <a:rPr lang="en-US" dirty="0"/>
              <a:t>Determinism</a:t>
            </a:r>
          </a:p>
        </p:txBody>
      </p:sp>
      <p:sp>
        <p:nvSpPr>
          <p:cNvPr id="3" name="Content Placeholder 2">
            <a:extLst>
              <a:ext uri="{FF2B5EF4-FFF2-40B4-BE49-F238E27FC236}">
                <a16:creationId xmlns:a16="http://schemas.microsoft.com/office/drawing/2014/main" id="{32E8246C-6388-4273-A7E6-6FEC1B19D1FC}"/>
              </a:ext>
            </a:extLst>
          </p:cNvPr>
          <p:cNvSpPr>
            <a:spLocks noGrp="1"/>
          </p:cNvSpPr>
          <p:nvPr>
            <p:ph idx="1"/>
          </p:nvPr>
        </p:nvSpPr>
        <p:spPr/>
        <p:txBody>
          <a:bodyPr/>
          <a:lstStyle/>
          <a:p>
            <a:r>
              <a:rPr lang="en-US" dirty="0"/>
              <a:t>The idea here is to think of each program as code that reads inputs, then computes on the input, then produces outputs.</a:t>
            </a:r>
          </a:p>
          <a:p>
            <a:endParaRPr lang="en-US" dirty="0"/>
          </a:p>
          <a:p>
            <a:r>
              <a:rPr lang="en-US" dirty="0"/>
              <a:t>A non-deterministic program might do various different things even with the identical inputs.</a:t>
            </a:r>
          </a:p>
          <a:p>
            <a:endParaRPr lang="en-US" dirty="0"/>
          </a:p>
          <a:p>
            <a:r>
              <a:rPr lang="en-US" dirty="0"/>
              <a:t>A deterministic program will always behave identically.</a:t>
            </a:r>
          </a:p>
        </p:txBody>
      </p:sp>
      <p:sp>
        <p:nvSpPr>
          <p:cNvPr id="4" name="Footer Placeholder 3">
            <a:extLst>
              <a:ext uri="{FF2B5EF4-FFF2-40B4-BE49-F238E27FC236}">
                <a16:creationId xmlns:a16="http://schemas.microsoft.com/office/drawing/2014/main" id="{F66C08A0-F22B-4EE5-8632-4B32C4E2731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BFAC834-877E-4676-AC48-4D22A0D3FDD4}"/>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30592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1B99-99EC-4620-A177-E6B964D4DF79}"/>
              </a:ext>
            </a:extLst>
          </p:cNvPr>
          <p:cNvSpPr>
            <a:spLocks noGrp="1"/>
          </p:cNvSpPr>
          <p:nvPr>
            <p:ph type="title"/>
          </p:nvPr>
        </p:nvSpPr>
        <p:spPr/>
        <p:txBody>
          <a:bodyPr/>
          <a:lstStyle/>
          <a:p>
            <a:r>
              <a:rPr lang="en-US" dirty="0"/>
              <a:t>Why might a program </a:t>
            </a:r>
            <a:r>
              <a:rPr lang="en-US" i="1" dirty="0"/>
              <a:t>not</a:t>
            </a:r>
            <a:r>
              <a:rPr lang="en-US" dirty="0"/>
              <a:t> </a:t>
            </a:r>
            <a:br>
              <a:rPr lang="en-US" dirty="0"/>
            </a:br>
            <a:r>
              <a:rPr lang="en-US" dirty="0"/>
              <a:t>be deterministic?</a:t>
            </a:r>
          </a:p>
        </p:txBody>
      </p:sp>
      <p:sp>
        <p:nvSpPr>
          <p:cNvPr id="3" name="Content Placeholder 2">
            <a:extLst>
              <a:ext uri="{FF2B5EF4-FFF2-40B4-BE49-F238E27FC236}">
                <a16:creationId xmlns:a16="http://schemas.microsoft.com/office/drawing/2014/main" id="{D16C74DB-AF9A-4C5A-9FDF-9643843BBFA1}"/>
              </a:ext>
            </a:extLst>
          </p:cNvPr>
          <p:cNvSpPr>
            <a:spLocks noGrp="1"/>
          </p:cNvSpPr>
          <p:nvPr>
            <p:ph idx="1"/>
          </p:nvPr>
        </p:nvSpPr>
        <p:spPr/>
        <p:txBody>
          <a:bodyPr/>
          <a:lstStyle/>
          <a:p>
            <a:r>
              <a:rPr lang="en-US" dirty="0"/>
              <a:t>Think about a program that reads the clock.</a:t>
            </a:r>
          </a:p>
          <a:p>
            <a:endParaRPr lang="en-US" dirty="0"/>
          </a:p>
          <a:p>
            <a:r>
              <a:rPr lang="en-US" dirty="0"/>
              <a:t>If I make two copies, they won’t see the same value because computer clocks advance at such high rates (nanosecond increments) that you basically can’t read two clocks in parallel and see the same time!</a:t>
            </a:r>
          </a:p>
          <a:p>
            <a:endParaRPr lang="en-US" dirty="0"/>
          </a:p>
          <a:p>
            <a:r>
              <a:rPr lang="en-US" dirty="0"/>
              <a:t>So even if you just print the time, your program is non-deterministic.</a:t>
            </a:r>
          </a:p>
        </p:txBody>
      </p:sp>
      <p:sp>
        <p:nvSpPr>
          <p:cNvPr id="4" name="Footer Placeholder 3">
            <a:extLst>
              <a:ext uri="{FF2B5EF4-FFF2-40B4-BE49-F238E27FC236}">
                <a16:creationId xmlns:a16="http://schemas.microsoft.com/office/drawing/2014/main" id="{2123BDB3-39B1-45D2-A24B-FF8C95688DE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818C509-946D-40E2-AB75-2306E0FFC3AD}"/>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126458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3580-2738-4A06-994A-887BFB35A1D4}"/>
              </a:ext>
            </a:extLst>
          </p:cNvPr>
          <p:cNvSpPr>
            <a:spLocks noGrp="1"/>
          </p:cNvSpPr>
          <p:nvPr>
            <p:ph type="title"/>
          </p:nvPr>
        </p:nvSpPr>
        <p:spPr/>
        <p:txBody>
          <a:bodyPr/>
          <a:lstStyle/>
          <a:p>
            <a:r>
              <a:rPr lang="en-US" dirty="0"/>
              <a:t>More issues… </a:t>
            </a:r>
          </a:p>
        </p:txBody>
      </p:sp>
      <p:sp>
        <p:nvSpPr>
          <p:cNvPr id="3" name="Content Placeholder 2">
            <a:extLst>
              <a:ext uri="{FF2B5EF4-FFF2-40B4-BE49-F238E27FC236}">
                <a16:creationId xmlns:a16="http://schemas.microsoft.com/office/drawing/2014/main" id="{12A41C2A-E91A-489A-9384-C29111AA3B33}"/>
              </a:ext>
            </a:extLst>
          </p:cNvPr>
          <p:cNvSpPr>
            <a:spLocks noGrp="1"/>
          </p:cNvSpPr>
          <p:nvPr>
            <p:ph idx="1"/>
          </p:nvPr>
        </p:nvSpPr>
        <p:spPr/>
        <p:txBody>
          <a:bodyPr/>
          <a:lstStyle/>
          <a:p>
            <a:r>
              <a:rPr lang="en-US" dirty="0"/>
              <a:t>Most modern programs are multithreaded.</a:t>
            </a:r>
          </a:p>
          <a:p>
            <a:endParaRPr lang="en-US" dirty="0"/>
          </a:p>
          <a:p>
            <a:r>
              <a:rPr lang="en-US" dirty="0"/>
              <a:t>But this implies that the thread scheduling order is random and unpredictable.  The only way to be fully sure of the order is to use locking in some very rigid way.</a:t>
            </a:r>
          </a:p>
          <a:p>
            <a:endParaRPr lang="en-US" dirty="0"/>
          </a:p>
          <a:p>
            <a:r>
              <a:rPr lang="en-US" dirty="0"/>
              <a:t>Since most programs don’t use locking in such a rigid way, the scheduling order can’t be controlled, and so each copy behaves differently.</a:t>
            </a:r>
          </a:p>
        </p:txBody>
      </p:sp>
      <p:sp>
        <p:nvSpPr>
          <p:cNvPr id="4" name="Footer Placeholder 3">
            <a:extLst>
              <a:ext uri="{FF2B5EF4-FFF2-40B4-BE49-F238E27FC236}">
                <a16:creationId xmlns:a16="http://schemas.microsoft.com/office/drawing/2014/main" id="{68E6786F-4B0B-46CE-8239-B527A654D96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0219D2B-DF36-46C3-9BE0-ADFAB1DBDB10}"/>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154927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7F25-218A-492A-B4CF-1BB46F4DD34F}"/>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4F2E7A43-1B1B-487F-A24E-9DAF50108117}"/>
              </a:ext>
            </a:extLst>
          </p:cNvPr>
          <p:cNvSpPr>
            <a:spLocks noGrp="1"/>
          </p:cNvSpPr>
          <p:nvPr>
            <p:ph idx="1"/>
          </p:nvPr>
        </p:nvSpPr>
        <p:spPr/>
        <p:txBody>
          <a:bodyPr/>
          <a:lstStyle/>
          <a:p>
            <a:r>
              <a:rPr lang="en-US" dirty="0"/>
              <a:t>Some programs read input from more than one potential source, like more than one client on a network.</a:t>
            </a:r>
          </a:p>
          <a:p>
            <a:endParaRPr lang="en-US" dirty="0"/>
          </a:p>
          <a:p>
            <a:r>
              <a:rPr lang="en-US" dirty="0"/>
              <a:t>Those programs could get two inputs more or less at the same time – in which case one replica might see A, then B.  But the other might see B first.</a:t>
            </a:r>
          </a:p>
          <a:p>
            <a:endParaRPr lang="en-US" dirty="0"/>
          </a:p>
          <a:p>
            <a:r>
              <a:rPr lang="en-US" dirty="0"/>
              <a:t>In fact this could even happen if we have one network connection to a multithreaded client.</a:t>
            </a:r>
          </a:p>
        </p:txBody>
      </p:sp>
      <p:sp>
        <p:nvSpPr>
          <p:cNvPr id="4" name="Footer Placeholder 3">
            <a:extLst>
              <a:ext uri="{FF2B5EF4-FFF2-40B4-BE49-F238E27FC236}">
                <a16:creationId xmlns:a16="http://schemas.microsoft.com/office/drawing/2014/main" id="{594DB428-40C6-43A6-86E5-38EBBA7E53C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6AF01D8-9ABF-4EAD-BCEC-B5D7002C5668}"/>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10907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0790-10FA-4048-B42E-A032D1888873}"/>
              </a:ext>
            </a:extLst>
          </p:cNvPr>
          <p:cNvSpPr>
            <a:spLocks noGrp="1"/>
          </p:cNvSpPr>
          <p:nvPr>
            <p:ph type="title"/>
          </p:nvPr>
        </p:nvSpPr>
        <p:spPr/>
        <p:txBody>
          <a:bodyPr/>
          <a:lstStyle/>
          <a:p>
            <a:r>
              <a:rPr lang="en-US" dirty="0"/>
              <a:t>Leslie’s answer?  “Meh.”</a:t>
            </a:r>
          </a:p>
        </p:txBody>
      </p:sp>
      <p:sp>
        <p:nvSpPr>
          <p:cNvPr id="3" name="Content Placeholder 2">
            <a:extLst>
              <a:ext uri="{FF2B5EF4-FFF2-40B4-BE49-F238E27FC236}">
                <a16:creationId xmlns:a16="http://schemas.microsoft.com/office/drawing/2014/main" id="{3CD11DAC-A64B-4F0B-8D5D-440429577AB6}"/>
              </a:ext>
            </a:extLst>
          </p:cNvPr>
          <p:cNvSpPr>
            <a:spLocks noGrp="1"/>
          </p:cNvSpPr>
          <p:nvPr>
            <p:ph idx="1"/>
          </p:nvPr>
        </p:nvSpPr>
        <p:spPr/>
        <p:txBody>
          <a:bodyPr/>
          <a:lstStyle/>
          <a:p>
            <a:r>
              <a:rPr lang="en-US" dirty="0"/>
              <a:t>When people first raised these concerns, Leslie didn’t really respond.</a:t>
            </a:r>
          </a:p>
          <a:p>
            <a:endParaRPr lang="en-US" dirty="0"/>
          </a:p>
          <a:p>
            <a:r>
              <a:rPr lang="en-US" dirty="0"/>
              <a:t>He said that at the end of the day, he is a theoretical computer scientist and not an engineer.  He said his role is to “inspire” not “implement”.</a:t>
            </a:r>
          </a:p>
          <a:p>
            <a:endParaRPr lang="en-US" dirty="0"/>
          </a:p>
          <a:p>
            <a:r>
              <a:rPr lang="en-US" dirty="0"/>
              <a:t>Leslie saw his role as being the definition of “building blocks” for state machine replication.  Engineers should deal with practical issues.</a:t>
            </a:r>
          </a:p>
        </p:txBody>
      </p:sp>
      <p:sp>
        <p:nvSpPr>
          <p:cNvPr id="4" name="Footer Placeholder 3">
            <a:extLst>
              <a:ext uri="{FF2B5EF4-FFF2-40B4-BE49-F238E27FC236}">
                <a16:creationId xmlns:a16="http://schemas.microsoft.com/office/drawing/2014/main" id="{92639B7E-57B2-4F99-905F-9D2C474819A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DED3D39-7379-4D96-AF5A-573A5AADCF15}"/>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8" name="Picture 7">
            <a:extLst>
              <a:ext uri="{FF2B5EF4-FFF2-40B4-BE49-F238E27FC236}">
                <a16:creationId xmlns:a16="http://schemas.microsoft.com/office/drawing/2014/main" id="{8009121C-F36F-403D-B6B6-694F488013DB}"/>
              </a:ext>
            </a:extLst>
          </p:cNvPr>
          <p:cNvPicPr>
            <a:picLocks noChangeAspect="1"/>
          </p:cNvPicPr>
          <p:nvPr/>
        </p:nvPicPr>
        <p:blipFill>
          <a:blip r:embed="rId2"/>
          <a:stretch>
            <a:fillRect/>
          </a:stretch>
        </p:blipFill>
        <p:spPr>
          <a:xfrm>
            <a:off x="9732367" y="384048"/>
            <a:ext cx="2024047" cy="1621677"/>
          </a:xfrm>
          <a:prstGeom prst="rect">
            <a:avLst/>
          </a:prstGeom>
        </p:spPr>
      </p:pic>
    </p:spTree>
    <p:extLst>
      <p:ext uri="{BB962C8B-B14F-4D97-AF65-F5344CB8AC3E}">
        <p14:creationId xmlns:p14="http://schemas.microsoft.com/office/powerpoint/2010/main" val="253849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79B4-7F0D-96CC-5095-02F6D893BFD3}"/>
              </a:ext>
            </a:extLst>
          </p:cNvPr>
          <p:cNvSpPr>
            <a:spLocks noGrp="1"/>
          </p:cNvSpPr>
          <p:nvPr>
            <p:ph type="title"/>
          </p:nvPr>
        </p:nvSpPr>
        <p:spPr/>
        <p:txBody>
          <a:bodyPr/>
          <a:lstStyle/>
          <a:p>
            <a:r>
              <a:rPr lang="en-US" dirty="0"/>
              <a:t>Fred Schneider’s tutorial?</a:t>
            </a:r>
          </a:p>
        </p:txBody>
      </p:sp>
      <p:sp>
        <p:nvSpPr>
          <p:cNvPr id="3" name="Content Placeholder 2">
            <a:extLst>
              <a:ext uri="{FF2B5EF4-FFF2-40B4-BE49-F238E27FC236}">
                <a16:creationId xmlns:a16="http://schemas.microsoft.com/office/drawing/2014/main" id="{9E9F0BD6-AC98-9522-DE64-06174DE0D2BC}"/>
              </a:ext>
            </a:extLst>
          </p:cNvPr>
          <p:cNvSpPr>
            <a:spLocks noGrp="1"/>
          </p:cNvSpPr>
          <p:nvPr>
            <p:ph idx="1"/>
          </p:nvPr>
        </p:nvSpPr>
        <p:spPr/>
        <p:txBody>
          <a:bodyPr/>
          <a:lstStyle/>
          <a:p>
            <a:r>
              <a:rPr lang="en-US" dirty="0"/>
              <a:t>In fact it didn’t dive into implementation issues either.</a:t>
            </a:r>
          </a:p>
          <a:p>
            <a:endParaRPr lang="en-US" dirty="0"/>
          </a:p>
          <a:p>
            <a:r>
              <a:rPr lang="en-US" dirty="0"/>
              <a:t>Fred’s work was more focused on showing how state machine replication could be deployed to solve higher level objectives of various kinds.</a:t>
            </a:r>
          </a:p>
          <a:p>
            <a:endParaRPr lang="en-US" dirty="0"/>
          </a:p>
          <a:p>
            <a:r>
              <a:rPr lang="en-US" dirty="0"/>
              <a:t>So his tutorial, although hugely impactful, still didn’t somehow make state machine replication “practical” in cloud settings.</a:t>
            </a:r>
          </a:p>
        </p:txBody>
      </p:sp>
      <p:sp>
        <p:nvSpPr>
          <p:cNvPr id="4" name="Footer Placeholder 3">
            <a:extLst>
              <a:ext uri="{FF2B5EF4-FFF2-40B4-BE49-F238E27FC236}">
                <a16:creationId xmlns:a16="http://schemas.microsoft.com/office/drawing/2014/main" id="{49772A87-2353-0455-A8D5-4D1B2DE6FA7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3547D3F-DF1B-599F-7D2D-EA11666EB4EE}"/>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16874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5D01-FA36-7397-5C1B-CD310EDE67ED}"/>
              </a:ext>
            </a:extLst>
          </p:cNvPr>
          <p:cNvSpPr>
            <a:spLocks noGrp="1"/>
          </p:cNvSpPr>
          <p:nvPr>
            <p:ph type="title"/>
          </p:nvPr>
        </p:nvSpPr>
        <p:spPr/>
        <p:txBody>
          <a:bodyPr/>
          <a:lstStyle/>
          <a:p>
            <a:r>
              <a:rPr lang="en-US" dirty="0"/>
              <a:t>Ken to the Rescue!</a:t>
            </a:r>
          </a:p>
        </p:txBody>
      </p:sp>
      <p:sp>
        <p:nvSpPr>
          <p:cNvPr id="3" name="Content Placeholder 2">
            <a:extLst>
              <a:ext uri="{FF2B5EF4-FFF2-40B4-BE49-F238E27FC236}">
                <a16:creationId xmlns:a16="http://schemas.microsoft.com/office/drawing/2014/main" id="{1AF3BD7D-CB95-E359-74B0-51FA246846D1}"/>
              </a:ext>
            </a:extLst>
          </p:cNvPr>
          <p:cNvSpPr>
            <a:spLocks noGrp="1"/>
          </p:cNvSpPr>
          <p:nvPr>
            <p:ph idx="1"/>
          </p:nvPr>
        </p:nvSpPr>
        <p:spPr/>
        <p:txBody>
          <a:bodyPr>
            <a:normAutofit lnSpcReduction="10000"/>
          </a:bodyPr>
          <a:lstStyle/>
          <a:p>
            <a:r>
              <a:rPr lang="en-US" dirty="0"/>
              <a:t>Early in my research career I became interested in this</a:t>
            </a:r>
          </a:p>
          <a:p>
            <a:endParaRPr lang="en-US" dirty="0"/>
          </a:p>
          <a:p>
            <a:r>
              <a:rPr lang="en-US" dirty="0"/>
              <a:t>My idea was simple: </a:t>
            </a:r>
            <a:r>
              <a:rPr lang="en-US" b="1" u="sng" dirty="0"/>
              <a:t>Build</a:t>
            </a:r>
            <a:r>
              <a:rPr lang="en-US" dirty="0"/>
              <a:t> non-deterministic programs that can run as groups, with subsystems where the state-machine replicated data lives</a:t>
            </a:r>
          </a:p>
          <a:p>
            <a:pPr>
              <a:buFont typeface="Wingdings" panose="05000000000000000000" pitchFamily="2" charset="2"/>
              <a:buChar char="Ø"/>
            </a:pPr>
            <a:r>
              <a:rPr lang="en-US" dirty="0"/>
              <a:t>  The “replicated objects” holding the data do need to be deterministic</a:t>
            </a:r>
          </a:p>
          <a:p>
            <a:pPr>
              <a:buFont typeface="Wingdings" panose="05000000000000000000" pitchFamily="2" charset="2"/>
              <a:buChar char="Ø"/>
            </a:pPr>
            <a:r>
              <a:rPr lang="en-US" dirty="0"/>
              <a:t>  But the application as a whole doesn’t need to be deterministic</a:t>
            </a:r>
          </a:p>
          <a:p>
            <a:pPr>
              <a:buFont typeface="Wingdings" panose="05000000000000000000" pitchFamily="2" charset="2"/>
              <a:buChar char="Ø"/>
            </a:pPr>
            <a:r>
              <a:rPr lang="en-US" dirty="0"/>
              <a:t>  This became a widely accepted way around the limitation.  It was first</a:t>
            </a:r>
            <a:br>
              <a:rPr lang="en-US" dirty="0"/>
            </a:br>
            <a:r>
              <a:rPr lang="en-US" dirty="0"/>
              <a:t>    implemented in a 1985 system we called “Isis” (more on it later)</a:t>
            </a:r>
          </a:p>
        </p:txBody>
      </p:sp>
      <p:sp>
        <p:nvSpPr>
          <p:cNvPr id="4" name="Footer Placeholder 3">
            <a:extLst>
              <a:ext uri="{FF2B5EF4-FFF2-40B4-BE49-F238E27FC236}">
                <a16:creationId xmlns:a16="http://schemas.microsoft.com/office/drawing/2014/main" id="{3EF60747-D920-B26D-85BB-950CBDE2BB1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B85EEB7-9132-CC75-4352-1B5CAA4F5DA9}"/>
              </a:ext>
            </a:extLst>
          </p:cNvPr>
          <p:cNvSpPr>
            <a:spLocks noGrp="1"/>
          </p:cNvSpPr>
          <p:nvPr>
            <p:ph type="sldNum" sz="quarter" idx="12"/>
          </p:nvPr>
        </p:nvSpPr>
        <p:spPr/>
        <p:txBody>
          <a:bodyPr/>
          <a:lstStyle/>
          <a:p>
            <a:fld id="{3C974458-8A97-4835-BF79-1FB6D7856C21}" type="slidenum">
              <a:rPr lang="en-US" smtClean="0"/>
              <a:t>18</a:t>
            </a:fld>
            <a:endParaRPr lang="en-US"/>
          </a:p>
        </p:txBody>
      </p:sp>
      <p:pic>
        <p:nvPicPr>
          <p:cNvPr id="8" name="Picture 7">
            <a:extLst>
              <a:ext uri="{FF2B5EF4-FFF2-40B4-BE49-F238E27FC236}">
                <a16:creationId xmlns:a16="http://schemas.microsoft.com/office/drawing/2014/main" id="{4734771F-23D0-BA51-CAFB-6A5310ABABA5}"/>
              </a:ext>
            </a:extLst>
          </p:cNvPr>
          <p:cNvPicPr>
            <a:picLocks noChangeAspect="1"/>
          </p:cNvPicPr>
          <p:nvPr/>
        </p:nvPicPr>
        <p:blipFill>
          <a:blip r:embed="rId2"/>
          <a:stretch>
            <a:fillRect/>
          </a:stretch>
        </p:blipFill>
        <p:spPr>
          <a:xfrm>
            <a:off x="10048422" y="112976"/>
            <a:ext cx="1973051" cy="2598377"/>
          </a:xfrm>
          <a:prstGeom prst="rect">
            <a:avLst/>
          </a:prstGeom>
        </p:spPr>
      </p:pic>
    </p:spTree>
    <p:extLst>
      <p:ext uri="{BB962C8B-B14F-4D97-AF65-F5344CB8AC3E}">
        <p14:creationId xmlns:p14="http://schemas.microsoft.com/office/powerpoint/2010/main" val="23744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1DAC-1CBC-4E91-83FF-63C10E000040}"/>
              </a:ext>
            </a:extLst>
          </p:cNvPr>
          <p:cNvSpPr>
            <a:spLocks noGrp="1"/>
          </p:cNvSpPr>
          <p:nvPr>
            <p:ph type="title"/>
          </p:nvPr>
        </p:nvSpPr>
        <p:spPr/>
        <p:txBody>
          <a:bodyPr/>
          <a:lstStyle/>
          <a:p>
            <a:r>
              <a:rPr lang="en-US" dirty="0"/>
              <a:t>Isis: main building blocks</a:t>
            </a:r>
          </a:p>
        </p:txBody>
      </p:sp>
      <p:sp>
        <p:nvSpPr>
          <p:cNvPr id="3" name="Content Placeholder 2">
            <a:extLst>
              <a:ext uri="{FF2B5EF4-FFF2-40B4-BE49-F238E27FC236}">
                <a16:creationId xmlns:a16="http://schemas.microsoft.com/office/drawing/2014/main" id="{1ED81E63-A115-4085-8F76-5E20A4B1C81D}"/>
              </a:ext>
            </a:extLst>
          </p:cNvPr>
          <p:cNvSpPr>
            <a:spLocks noGrp="1"/>
          </p:cNvSpPr>
          <p:nvPr>
            <p:ph idx="1"/>
          </p:nvPr>
        </p:nvSpPr>
        <p:spPr/>
        <p:txBody>
          <a:bodyPr/>
          <a:lstStyle/>
          <a:p>
            <a:r>
              <a:rPr lang="en-US" dirty="0"/>
              <a:t>One is called </a:t>
            </a:r>
            <a:r>
              <a:rPr lang="en-US" i="1" dirty="0"/>
              <a:t>atomic multicast.</a:t>
            </a:r>
            <a:r>
              <a:rPr lang="en-US" dirty="0"/>
              <a:t>   The other is a form of atomic multicast that has a built in form of </a:t>
            </a:r>
            <a:r>
              <a:rPr lang="en-US" i="1" dirty="0"/>
              <a:t>durable logging.</a:t>
            </a:r>
            <a:endParaRPr lang="en-US" dirty="0"/>
          </a:p>
          <a:p>
            <a:endParaRPr lang="en-US" dirty="0"/>
          </a:p>
          <a:p>
            <a:r>
              <a:rPr lang="en-US" dirty="0"/>
              <a:t>Both implement state machine replication, but in different settings.</a:t>
            </a:r>
          </a:p>
          <a:p>
            <a:endParaRPr lang="en-US" dirty="0"/>
          </a:p>
          <a:p>
            <a:r>
              <a:rPr lang="en-US" dirty="0"/>
              <a:t>Atomic multicast is a pure networking concept.  It doesn’t save data into storage of any form.</a:t>
            </a:r>
          </a:p>
        </p:txBody>
      </p:sp>
      <p:sp>
        <p:nvSpPr>
          <p:cNvPr id="4" name="Footer Placeholder 3">
            <a:extLst>
              <a:ext uri="{FF2B5EF4-FFF2-40B4-BE49-F238E27FC236}">
                <a16:creationId xmlns:a16="http://schemas.microsoft.com/office/drawing/2014/main" id="{C1BFA8E9-A83C-4E7A-9AC6-486A82F79D5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5A77533-B464-41E4-B075-38AA3AF63CB7}"/>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102965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7485-AC96-754E-03B9-D7BBE747D41E}"/>
              </a:ext>
            </a:extLst>
          </p:cNvPr>
          <p:cNvSpPr>
            <a:spLocks noGrp="1"/>
          </p:cNvSpPr>
          <p:nvPr>
            <p:ph type="title"/>
          </p:nvPr>
        </p:nvSpPr>
        <p:spPr/>
        <p:txBody>
          <a:bodyPr/>
          <a:lstStyle/>
          <a:p>
            <a:r>
              <a:rPr lang="en-US" dirty="0"/>
              <a:t>In lecture 5, we saw CAP in Action</a:t>
            </a:r>
          </a:p>
        </p:txBody>
      </p:sp>
      <p:sp>
        <p:nvSpPr>
          <p:cNvPr id="3" name="Content Placeholder 2">
            <a:extLst>
              <a:ext uri="{FF2B5EF4-FFF2-40B4-BE49-F238E27FC236}">
                <a16:creationId xmlns:a16="http://schemas.microsoft.com/office/drawing/2014/main" id="{88B5EF8C-EC6A-7105-9E0F-B353C2E32C42}"/>
              </a:ext>
            </a:extLst>
          </p:cNvPr>
          <p:cNvSpPr>
            <a:spLocks noGrp="1"/>
          </p:cNvSpPr>
          <p:nvPr>
            <p:ph idx="1"/>
          </p:nvPr>
        </p:nvSpPr>
        <p:spPr/>
        <p:txBody>
          <a:bodyPr>
            <a:normAutofit lnSpcReduction="10000"/>
          </a:bodyPr>
          <a:lstStyle/>
          <a:p>
            <a:r>
              <a:rPr lang="en-US" dirty="0"/>
              <a:t>In that example, some sort of DHT update was delayed or disrupted and my “click” on an article (apparently about an election poll in 2020) couldn’t find some of the content (apparently some sort of graphic)</a:t>
            </a:r>
          </a:p>
          <a:p>
            <a:endParaRPr lang="en-US" dirty="0"/>
          </a:p>
          <a:p>
            <a:r>
              <a:rPr lang="en-US" dirty="0"/>
              <a:t>The DHT </a:t>
            </a:r>
            <a:r>
              <a:rPr lang="en-US" b="1" dirty="0"/>
              <a:t>put</a:t>
            </a:r>
            <a:r>
              <a:rPr lang="en-US" dirty="0"/>
              <a:t> must have been done asynchronously and not yet finished, or maybe the DHT was recovering from a crash or in the middle of an elastic resize event.</a:t>
            </a:r>
          </a:p>
          <a:p>
            <a:endParaRPr lang="en-US" dirty="0"/>
          </a:p>
          <a:p>
            <a:r>
              <a:rPr lang="en-US" dirty="0"/>
              <a:t>This resulted in a visible form of inconsistency</a:t>
            </a:r>
          </a:p>
        </p:txBody>
      </p:sp>
      <p:sp>
        <p:nvSpPr>
          <p:cNvPr id="4" name="Footer Placeholder 3">
            <a:extLst>
              <a:ext uri="{FF2B5EF4-FFF2-40B4-BE49-F238E27FC236}">
                <a16:creationId xmlns:a16="http://schemas.microsoft.com/office/drawing/2014/main" id="{72718383-593F-E303-D107-B4EF16EC6DC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6B604CA-A3A6-F02E-4EEB-99AE7B6D1C8E}"/>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7" name="Picture 6" descr="A screenshot of a cell phone&#10;&#10;Description automatically generated">
            <a:extLst>
              <a:ext uri="{FF2B5EF4-FFF2-40B4-BE49-F238E27FC236}">
                <a16:creationId xmlns:a16="http://schemas.microsoft.com/office/drawing/2014/main" id="{DFBF2E34-6E14-C5EB-3CD5-036FCEF14031}"/>
              </a:ext>
            </a:extLst>
          </p:cNvPr>
          <p:cNvPicPr>
            <a:picLocks noChangeAspect="1"/>
          </p:cNvPicPr>
          <p:nvPr/>
        </p:nvPicPr>
        <p:blipFill rotWithShape="1">
          <a:blip r:embed="rId2">
            <a:extLst>
              <a:ext uri="{28A0092B-C50C-407E-A947-70E740481C1C}">
                <a14:useLocalDpi xmlns:a14="http://schemas.microsoft.com/office/drawing/2010/main" val="0"/>
              </a:ext>
            </a:extLst>
          </a:blip>
          <a:srcRect b="61798"/>
          <a:stretch/>
        </p:blipFill>
        <p:spPr>
          <a:xfrm>
            <a:off x="8460414" y="4962473"/>
            <a:ext cx="3230289" cy="1645391"/>
          </a:xfrm>
          <a:prstGeom prst="rect">
            <a:avLst/>
          </a:prstGeom>
          <a:ln w="57150">
            <a:solidFill>
              <a:srgbClr val="C00000"/>
            </a:solidFill>
          </a:ln>
        </p:spPr>
      </p:pic>
    </p:spTree>
    <p:extLst>
      <p:ext uri="{BB962C8B-B14F-4D97-AF65-F5344CB8AC3E}">
        <p14:creationId xmlns:p14="http://schemas.microsoft.com/office/powerpoint/2010/main" val="3958374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EA75-F2E1-472B-9E01-3C7ABBCC9EFA}"/>
              </a:ext>
            </a:extLst>
          </p:cNvPr>
          <p:cNvSpPr>
            <a:spLocks noGrp="1"/>
          </p:cNvSpPr>
          <p:nvPr>
            <p:ph type="title"/>
          </p:nvPr>
        </p:nvSpPr>
        <p:spPr/>
        <p:txBody>
          <a:bodyPr/>
          <a:lstStyle/>
          <a:p>
            <a:r>
              <a:rPr lang="en-US" dirty="0"/>
              <a:t>Atomic multicast</a:t>
            </a:r>
          </a:p>
        </p:txBody>
      </p:sp>
      <p:sp>
        <p:nvSpPr>
          <p:cNvPr id="3" name="Content Placeholder 2">
            <a:extLst>
              <a:ext uri="{FF2B5EF4-FFF2-40B4-BE49-F238E27FC236}">
                <a16:creationId xmlns:a16="http://schemas.microsoft.com/office/drawing/2014/main" id="{4DEBF53B-93EE-48C0-B4D0-51B55CCD8DF7}"/>
              </a:ext>
            </a:extLst>
          </p:cNvPr>
          <p:cNvSpPr>
            <a:spLocks noGrp="1"/>
          </p:cNvSpPr>
          <p:nvPr>
            <p:ph idx="1"/>
          </p:nvPr>
        </p:nvSpPr>
        <p:spPr/>
        <p:txBody>
          <a:bodyPr/>
          <a:lstStyle/>
          <a:p>
            <a:r>
              <a:rPr lang="en-US" dirty="0"/>
              <a:t>We have a sender, and a group of receivers.</a:t>
            </a:r>
          </a:p>
          <a:p>
            <a:pPr>
              <a:buFont typeface="Wingdings" panose="05000000000000000000" pitchFamily="2" charset="2"/>
              <a:buChar char="Ø"/>
            </a:pPr>
            <a:r>
              <a:rPr lang="en-US" dirty="0"/>
              <a:t>  In some situations, this group of receivers is just a list of processes.</a:t>
            </a:r>
          </a:p>
          <a:p>
            <a:pPr>
              <a:buFont typeface="Wingdings" panose="05000000000000000000" pitchFamily="2" charset="2"/>
              <a:buChar char="Ø"/>
            </a:pPr>
            <a:r>
              <a:rPr lang="en-US" dirty="0"/>
              <a:t>  In others, the group is some form of “name” for the group, and a</a:t>
            </a:r>
            <a:br>
              <a:rPr lang="en-US" dirty="0"/>
            </a:br>
            <a:r>
              <a:rPr lang="en-US" dirty="0"/>
              <a:t>    group membership service is used to track the mapping from the name</a:t>
            </a:r>
            <a:br>
              <a:rPr lang="en-US" dirty="0"/>
            </a:br>
            <a:r>
              <a:rPr lang="en-US" dirty="0"/>
              <a:t>    to the current list of members.</a:t>
            </a:r>
          </a:p>
          <a:p>
            <a:pPr marL="0" indent="0">
              <a:buNone/>
            </a:pPr>
            <a:r>
              <a:rPr lang="en-US" dirty="0"/>
              <a:t> Now we can offer the sender an atomic multicast API</a:t>
            </a:r>
          </a:p>
          <a:p>
            <a:pPr marL="0" indent="0">
              <a:buNone/>
            </a:pPr>
            <a:r>
              <a:rPr lang="en-US" dirty="0"/>
              <a:t>     outcome = </a:t>
            </a:r>
            <a:r>
              <a:rPr lang="en-US" dirty="0" err="1"/>
              <a:t>atomic_multicast</a:t>
            </a:r>
            <a:r>
              <a:rPr lang="en-US" dirty="0"/>
              <a:t>(destinations, message);</a:t>
            </a:r>
          </a:p>
        </p:txBody>
      </p:sp>
      <p:sp>
        <p:nvSpPr>
          <p:cNvPr id="4" name="Footer Placeholder 3">
            <a:extLst>
              <a:ext uri="{FF2B5EF4-FFF2-40B4-BE49-F238E27FC236}">
                <a16:creationId xmlns:a16="http://schemas.microsoft.com/office/drawing/2014/main" id="{9D9C8039-A54B-4B67-9771-CE25DDEE21F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C9AD5C8-2DF8-4742-9541-1568A38EB560}"/>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98807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B548-C028-49BE-AD0E-AE4AFBE5EA25}"/>
              </a:ext>
            </a:extLst>
          </p:cNvPr>
          <p:cNvSpPr>
            <a:spLocks noGrp="1"/>
          </p:cNvSpPr>
          <p:nvPr>
            <p:ph type="title"/>
          </p:nvPr>
        </p:nvSpPr>
        <p:spPr/>
        <p:txBody>
          <a:bodyPr/>
          <a:lstStyle/>
          <a:p>
            <a:r>
              <a:rPr lang="en-US" dirty="0"/>
              <a:t>Atomic multicast</a:t>
            </a:r>
          </a:p>
        </p:txBody>
      </p:sp>
      <p:sp>
        <p:nvSpPr>
          <p:cNvPr id="3" name="Content Placeholder 2">
            <a:extLst>
              <a:ext uri="{FF2B5EF4-FFF2-40B4-BE49-F238E27FC236}">
                <a16:creationId xmlns:a16="http://schemas.microsoft.com/office/drawing/2014/main" id="{A3245065-0CE3-4AE2-8DFC-064D1C499E32}"/>
              </a:ext>
            </a:extLst>
          </p:cNvPr>
          <p:cNvSpPr>
            <a:spLocks noGrp="1"/>
          </p:cNvSpPr>
          <p:nvPr>
            <p:ph idx="1"/>
          </p:nvPr>
        </p:nvSpPr>
        <p:spPr/>
        <p:txBody>
          <a:bodyPr/>
          <a:lstStyle/>
          <a:p>
            <a:r>
              <a:rPr lang="en-US" dirty="0"/>
              <a:t>With an atomic multicast, we usually just say that the message is a vector of bytes.  From last week (and </a:t>
            </a:r>
            <a:r>
              <a:rPr lang="en-US"/>
              <a:t>in the homework) </a:t>
            </a:r>
            <a:r>
              <a:rPr lang="en-US" dirty="0"/>
              <a:t>you’ve learned that actually we can represent all sorts of objects as byte vectors, using </a:t>
            </a:r>
            <a:r>
              <a:rPr lang="en-US" i="1" dirty="0"/>
              <a:t>serialization</a:t>
            </a:r>
            <a:r>
              <a:rPr lang="en-US" dirty="0"/>
              <a:t>.</a:t>
            </a:r>
          </a:p>
          <a:p>
            <a:endParaRPr lang="en-US" dirty="0"/>
          </a:p>
          <a:p>
            <a:r>
              <a:rPr lang="en-US" dirty="0"/>
              <a:t>Atomic multicast normally requires some form of protocol that implements the sending (just like TCP, which implements reliable one-to-one data streams over the more basic network hardware).</a:t>
            </a:r>
          </a:p>
        </p:txBody>
      </p:sp>
      <p:sp>
        <p:nvSpPr>
          <p:cNvPr id="4" name="Footer Placeholder 3">
            <a:extLst>
              <a:ext uri="{FF2B5EF4-FFF2-40B4-BE49-F238E27FC236}">
                <a16:creationId xmlns:a16="http://schemas.microsoft.com/office/drawing/2014/main" id="{DB60D609-F3F8-4212-A6FF-E1A72BE953A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CFBC87B-F9C5-4721-8825-AFDDC419AB45}"/>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58504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970C-09AD-49C0-B911-F81D9547BA96}"/>
              </a:ext>
            </a:extLst>
          </p:cNvPr>
          <p:cNvSpPr>
            <a:spLocks noGrp="1"/>
          </p:cNvSpPr>
          <p:nvPr>
            <p:ph type="title"/>
          </p:nvPr>
        </p:nvSpPr>
        <p:spPr/>
        <p:txBody>
          <a:bodyPr/>
          <a:lstStyle/>
          <a:p>
            <a:r>
              <a:rPr lang="en-US" dirty="0"/>
              <a:t>Atomic multicast</a:t>
            </a:r>
          </a:p>
        </p:txBody>
      </p:sp>
      <p:sp>
        <p:nvSpPr>
          <p:cNvPr id="3" name="Content Placeholder 2">
            <a:extLst>
              <a:ext uri="{FF2B5EF4-FFF2-40B4-BE49-F238E27FC236}">
                <a16:creationId xmlns:a16="http://schemas.microsoft.com/office/drawing/2014/main" id="{D2E63017-FAB5-49F0-89DA-BAF38F9D7DFE}"/>
              </a:ext>
            </a:extLst>
          </p:cNvPr>
          <p:cNvSpPr>
            <a:spLocks noGrp="1"/>
          </p:cNvSpPr>
          <p:nvPr>
            <p:ph idx="1"/>
          </p:nvPr>
        </p:nvSpPr>
        <p:spPr/>
        <p:txBody>
          <a:bodyPr>
            <a:normAutofit lnSpcReduction="10000"/>
          </a:bodyPr>
          <a:lstStyle/>
          <a:p>
            <a:r>
              <a:rPr lang="en-US" dirty="0"/>
              <a:t>The requirements are:</a:t>
            </a:r>
          </a:p>
          <a:p>
            <a:pPr>
              <a:buFont typeface="Wingdings" panose="05000000000000000000" pitchFamily="2" charset="2"/>
              <a:buChar char="Ø"/>
            </a:pPr>
            <a:r>
              <a:rPr lang="en-US" dirty="0"/>
              <a:t> The atomic multicast is all or nothing.  If any receiver delivers a message,</a:t>
            </a:r>
            <a:br>
              <a:rPr lang="en-US" dirty="0"/>
            </a:br>
            <a:r>
              <a:rPr lang="en-US" dirty="0"/>
              <a:t>   then every receiver must do so (unless it crashes, obviously).</a:t>
            </a:r>
          </a:p>
          <a:p>
            <a:pPr>
              <a:buFont typeface="Wingdings" panose="05000000000000000000" pitchFamily="2" charset="2"/>
              <a:buChar char="Ø"/>
            </a:pPr>
            <a:r>
              <a:rPr lang="en-US" dirty="0"/>
              <a:t> If a crash does occur, this can’t break the delivery guarantees.  Worst</a:t>
            </a:r>
            <a:br>
              <a:rPr lang="en-US" dirty="0"/>
            </a:br>
            <a:r>
              <a:rPr lang="en-US" dirty="0"/>
              <a:t>   case?  A sender crash after just one copy was sent.  This must be self-</a:t>
            </a:r>
            <a:br>
              <a:rPr lang="en-US" dirty="0"/>
            </a:br>
            <a:r>
              <a:rPr lang="en-US" dirty="0"/>
              <a:t>   repaired inside the protocol that implements the primitive.</a:t>
            </a:r>
          </a:p>
          <a:p>
            <a:pPr>
              <a:buFont typeface="Wingdings" panose="05000000000000000000" pitchFamily="2" charset="2"/>
              <a:buChar char="Ø"/>
            </a:pPr>
            <a:r>
              <a:rPr lang="en-US" dirty="0"/>
              <a:t> Additionally, messages must be delivered in the identical order at all</a:t>
            </a:r>
            <a:br>
              <a:rPr lang="en-US" dirty="0"/>
            </a:br>
            <a:r>
              <a:rPr lang="en-US" dirty="0"/>
              <a:t>   the receivers.  If A and B are simultaneously sent, the order can be A B </a:t>
            </a:r>
            <a:br>
              <a:rPr lang="en-US" dirty="0"/>
            </a:br>
            <a:r>
              <a:rPr lang="en-US" dirty="0"/>
              <a:t>   or B A, but everyone must “agree”.</a:t>
            </a:r>
          </a:p>
        </p:txBody>
      </p:sp>
      <p:sp>
        <p:nvSpPr>
          <p:cNvPr id="4" name="Footer Placeholder 3">
            <a:extLst>
              <a:ext uri="{FF2B5EF4-FFF2-40B4-BE49-F238E27FC236}">
                <a16:creationId xmlns:a16="http://schemas.microsoft.com/office/drawing/2014/main" id="{621FEA0B-AF78-4E4E-A6F2-5CCA3C8540D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F7AF884-8F77-4C44-8932-37708D5BA7FC}"/>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33090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8DC3-5DD9-552D-34DC-C5F37E9ACEBB}"/>
              </a:ext>
            </a:extLst>
          </p:cNvPr>
          <p:cNvSpPr>
            <a:spLocks noGrp="1"/>
          </p:cNvSpPr>
          <p:nvPr>
            <p:ph type="title"/>
          </p:nvPr>
        </p:nvSpPr>
        <p:spPr/>
        <p:txBody>
          <a:bodyPr/>
          <a:lstStyle/>
          <a:p>
            <a:r>
              <a:rPr lang="en-US" dirty="0"/>
              <a:t>In-Memory replication limitation</a:t>
            </a:r>
          </a:p>
        </p:txBody>
      </p:sp>
      <p:sp>
        <p:nvSpPr>
          <p:cNvPr id="3" name="Content Placeholder 2">
            <a:extLst>
              <a:ext uri="{FF2B5EF4-FFF2-40B4-BE49-F238E27FC236}">
                <a16:creationId xmlns:a16="http://schemas.microsoft.com/office/drawing/2014/main" id="{613E18B7-FB89-8446-FCB6-459AEA9EEFF9}"/>
              </a:ext>
            </a:extLst>
          </p:cNvPr>
          <p:cNvSpPr>
            <a:spLocks noGrp="1"/>
          </p:cNvSpPr>
          <p:nvPr>
            <p:ph idx="1"/>
          </p:nvPr>
        </p:nvSpPr>
        <p:spPr/>
        <p:txBody>
          <a:bodyPr/>
          <a:lstStyle/>
          <a:p>
            <a:r>
              <a:rPr lang="en-US" dirty="0"/>
              <a:t>The one issue with using atomic multicast is that our solution will be doing in-memory replication.</a:t>
            </a:r>
          </a:p>
          <a:p>
            <a:endParaRPr lang="en-US" dirty="0"/>
          </a:p>
          <a:p>
            <a:r>
              <a:rPr lang="en-US" dirty="0"/>
              <a:t>But if all the members fail, the state of that shard is wiped out.   In many systems this is acceptable, and we just try to be sure it would be rare.</a:t>
            </a:r>
          </a:p>
          <a:p>
            <a:endParaRPr lang="en-US" dirty="0"/>
          </a:p>
          <a:p>
            <a:r>
              <a:rPr lang="en-US" dirty="0"/>
              <a:t>But there are many services that need persistent memory.</a:t>
            </a:r>
          </a:p>
        </p:txBody>
      </p:sp>
      <p:sp>
        <p:nvSpPr>
          <p:cNvPr id="4" name="Footer Placeholder 3">
            <a:extLst>
              <a:ext uri="{FF2B5EF4-FFF2-40B4-BE49-F238E27FC236}">
                <a16:creationId xmlns:a16="http://schemas.microsoft.com/office/drawing/2014/main" id="{061C667B-C26E-842B-2D40-EA19BB69251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FCB9E4B-F7BA-A034-6866-2A80C2CBC941}"/>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263841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A4FA-23FC-47D6-9795-77942F981F7A}"/>
              </a:ext>
            </a:extLst>
          </p:cNvPr>
          <p:cNvSpPr>
            <a:spLocks noGrp="1"/>
          </p:cNvSpPr>
          <p:nvPr>
            <p:ph type="title"/>
          </p:nvPr>
        </p:nvSpPr>
        <p:spPr/>
        <p:txBody>
          <a:bodyPr/>
          <a:lstStyle/>
          <a:p>
            <a:r>
              <a:rPr lang="en-US" dirty="0"/>
              <a:t>Persistent logging</a:t>
            </a:r>
          </a:p>
        </p:txBody>
      </p:sp>
      <p:sp>
        <p:nvSpPr>
          <p:cNvPr id="3" name="Content Placeholder 2">
            <a:extLst>
              <a:ext uri="{FF2B5EF4-FFF2-40B4-BE49-F238E27FC236}">
                <a16:creationId xmlns:a16="http://schemas.microsoft.com/office/drawing/2014/main" id="{8E9C4975-9C70-4071-8DDF-74FEE087D33C}"/>
              </a:ext>
            </a:extLst>
          </p:cNvPr>
          <p:cNvSpPr>
            <a:spLocks noGrp="1"/>
          </p:cNvSpPr>
          <p:nvPr>
            <p:ph idx="1"/>
          </p:nvPr>
        </p:nvSpPr>
        <p:spPr/>
        <p:txBody>
          <a:bodyPr>
            <a:normAutofit/>
          </a:bodyPr>
          <a:lstStyle/>
          <a:p>
            <a:r>
              <a:rPr lang="en-US" dirty="0"/>
              <a:t>This idea starts with atomic multicast but assumes that each receiver will be saving messages in an append-only file: a </a:t>
            </a:r>
            <a:r>
              <a:rPr lang="en-US" i="1" dirty="0"/>
              <a:t>log.</a:t>
            </a:r>
            <a:endParaRPr lang="en-US" dirty="0"/>
          </a:p>
          <a:p>
            <a:endParaRPr lang="en-US" dirty="0"/>
          </a:p>
          <a:p>
            <a:r>
              <a:rPr lang="en-US" dirty="0"/>
              <a:t>In the early days, data was smaller and the actual “state” could still fit in memory.  The logs were used mainly for recovery.  </a:t>
            </a:r>
          </a:p>
          <a:p>
            <a:endParaRPr lang="en-US" dirty="0"/>
          </a:p>
          <a:p>
            <a:r>
              <a:rPr lang="en-US" dirty="0"/>
              <a:t>Modern cloud systems have such big data objects that today, the data might not all fit in memory, and reading the logs has become frequent</a:t>
            </a:r>
          </a:p>
        </p:txBody>
      </p:sp>
      <p:sp>
        <p:nvSpPr>
          <p:cNvPr id="4" name="Footer Placeholder 3">
            <a:extLst>
              <a:ext uri="{FF2B5EF4-FFF2-40B4-BE49-F238E27FC236}">
                <a16:creationId xmlns:a16="http://schemas.microsoft.com/office/drawing/2014/main" id="{5EEB2CE8-3DBC-4F5F-B85D-B5F3A794BB3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BFFDCFF-359D-417A-AB73-E2CDCEDE1655}"/>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20554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ED8F-AC0E-4146-9EA4-8CB073DE2E80}"/>
              </a:ext>
            </a:extLst>
          </p:cNvPr>
          <p:cNvSpPr>
            <a:spLocks noGrp="1"/>
          </p:cNvSpPr>
          <p:nvPr>
            <p:ph type="title"/>
          </p:nvPr>
        </p:nvSpPr>
        <p:spPr/>
        <p:txBody>
          <a:bodyPr/>
          <a:lstStyle/>
          <a:p>
            <a:r>
              <a:rPr lang="en-US" dirty="0"/>
              <a:t>Failure models</a:t>
            </a:r>
          </a:p>
        </p:txBody>
      </p:sp>
      <p:sp>
        <p:nvSpPr>
          <p:cNvPr id="3" name="Content Placeholder 2">
            <a:extLst>
              <a:ext uri="{FF2B5EF4-FFF2-40B4-BE49-F238E27FC236}">
                <a16:creationId xmlns:a16="http://schemas.microsoft.com/office/drawing/2014/main" id="{81FC04D5-30BB-4EEF-9CBD-FC51663AF552}"/>
              </a:ext>
            </a:extLst>
          </p:cNvPr>
          <p:cNvSpPr>
            <a:spLocks noGrp="1"/>
          </p:cNvSpPr>
          <p:nvPr>
            <p:ph idx="1"/>
          </p:nvPr>
        </p:nvSpPr>
        <p:spPr/>
        <p:txBody>
          <a:bodyPr/>
          <a:lstStyle/>
          <a:p>
            <a:r>
              <a:rPr lang="en-US" dirty="0"/>
              <a:t>Most cloud computing systems worry about crash failures and network link failures (partitioning).</a:t>
            </a:r>
          </a:p>
          <a:p>
            <a:endParaRPr lang="en-US" dirty="0"/>
          </a:p>
          <a:p>
            <a:r>
              <a:rPr lang="en-US" dirty="0"/>
              <a:t>These are relatively easy to detect and protect against.</a:t>
            </a:r>
          </a:p>
          <a:p>
            <a:endParaRPr lang="en-US" dirty="0"/>
          </a:p>
          <a:p>
            <a:r>
              <a:rPr lang="en-US" dirty="0"/>
              <a:t>With </a:t>
            </a:r>
            <a:r>
              <a:rPr lang="en-US" i="1" dirty="0"/>
              <a:t>accurate</a:t>
            </a:r>
            <a:r>
              <a:rPr lang="en-US" dirty="0"/>
              <a:t> detection we just need F+1 processes to tolerate F failures.  But can we detect failures accurately?</a:t>
            </a:r>
          </a:p>
        </p:txBody>
      </p:sp>
      <p:sp>
        <p:nvSpPr>
          <p:cNvPr id="4" name="Footer Placeholder 3">
            <a:extLst>
              <a:ext uri="{FF2B5EF4-FFF2-40B4-BE49-F238E27FC236}">
                <a16:creationId xmlns:a16="http://schemas.microsoft.com/office/drawing/2014/main" id="{709B5265-6121-4074-B9E3-481467BB0D2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5BF2E86-D6E4-4DDA-89ED-50E5854EB2F0}"/>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50265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30B8-D022-4568-9138-3667EC6C0BC5}"/>
              </a:ext>
            </a:extLst>
          </p:cNvPr>
          <p:cNvSpPr>
            <a:spLocks noGrp="1"/>
          </p:cNvSpPr>
          <p:nvPr>
            <p:ph type="title"/>
          </p:nvPr>
        </p:nvSpPr>
        <p:spPr/>
        <p:txBody>
          <a:bodyPr/>
          <a:lstStyle/>
          <a:p>
            <a:r>
              <a:rPr lang="en-US" dirty="0"/>
              <a:t>Timeout can deceive you!</a:t>
            </a:r>
          </a:p>
        </p:txBody>
      </p:sp>
      <p:sp>
        <p:nvSpPr>
          <p:cNvPr id="3" name="Content Placeholder 2">
            <a:extLst>
              <a:ext uri="{FF2B5EF4-FFF2-40B4-BE49-F238E27FC236}">
                <a16:creationId xmlns:a16="http://schemas.microsoft.com/office/drawing/2014/main" id="{EC29D6D8-88C9-4D61-B750-64377D8BEC28}"/>
              </a:ext>
            </a:extLst>
          </p:cNvPr>
          <p:cNvSpPr>
            <a:spLocks noGrp="1"/>
          </p:cNvSpPr>
          <p:nvPr>
            <p:ph idx="1"/>
          </p:nvPr>
        </p:nvSpPr>
        <p:spPr>
          <a:xfrm>
            <a:off x="1024128" y="2752252"/>
            <a:ext cx="10935500" cy="3557107"/>
          </a:xfrm>
        </p:spPr>
        <p:txBody>
          <a:bodyPr>
            <a:normAutofit fontScale="92500" lnSpcReduction="10000"/>
          </a:bodyPr>
          <a:lstStyle/>
          <a:p>
            <a:r>
              <a:rPr lang="en-US" dirty="0"/>
              <a:t>In a distributed setting, we can never be sure if a crashed program is </a:t>
            </a:r>
            <a:r>
              <a:rPr lang="en-US" b="1" dirty="0"/>
              <a:t>really</a:t>
            </a:r>
            <a:r>
              <a:rPr lang="en-US" dirty="0"/>
              <a:t> dead, or only </a:t>
            </a:r>
            <a:r>
              <a:rPr lang="en-US" b="1" dirty="0"/>
              <a:t>seems</a:t>
            </a:r>
            <a:r>
              <a:rPr lang="en-US" dirty="0"/>
              <a:t> dead.</a:t>
            </a:r>
          </a:p>
          <a:p>
            <a:endParaRPr lang="en-US" dirty="0"/>
          </a:p>
          <a:p>
            <a:r>
              <a:rPr lang="en-US" dirty="0"/>
              <a:t>If we have enough healthy members, the system can tolerate a few crashes.  If one or two processes become unresponsive we can exclude them and “move on”</a:t>
            </a:r>
          </a:p>
          <a:p>
            <a:endParaRPr lang="en-US" dirty="0"/>
          </a:p>
          <a:p>
            <a:r>
              <a:rPr lang="en-US" dirty="0"/>
              <a:t>Trying to be </a:t>
            </a:r>
            <a:r>
              <a:rPr lang="en-US" u="sng" dirty="0"/>
              <a:t>certain</a:t>
            </a:r>
            <a:r>
              <a:rPr lang="en-US" dirty="0"/>
              <a:t> is impractical, unless you just press “reset” for any machine that seems at all faulty.  Some datacenters actually do that!</a:t>
            </a:r>
          </a:p>
        </p:txBody>
      </p:sp>
      <p:sp>
        <p:nvSpPr>
          <p:cNvPr id="4" name="Footer Placeholder 3">
            <a:extLst>
              <a:ext uri="{FF2B5EF4-FFF2-40B4-BE49-F238E27FC236}">
                <a16:creationId xmlns:a16="http://schemas.microsoft.com/office/drawing/2014/main" id="{7498BC37-B680-4900-93AD-45E31BF125C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F70A1BB-082D-4A0F-AB98-262EF4B18E75}"/>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43F93377-8D8F-B76C-5E6A-D861BC0CB170}"/>
              </a:ext>
            </a:extLst>
          </p:cNvPr>
          <p:cNvPicPr>
            <a:picLocks noChangeAspect="1"/>
          </p:cNvPicPr>
          <p:nvPr/>
        </p:nvPicPr>
        <p:blipFill>
          <a:blip r:embed="rId2"/>
          <a:stretch>
            <a:fillRect/>
          </a:stretch>
        </p:blipFill>
        <p:spPr>
          <a:xfrm>
            <a:off x="9450148" y="161943"/>
            <a:ext cx="1874018" cy="1405514"/>
          </a:xfrm>
          <a:prstGeom prst="rect">
            <a:avLst/>
          </a:prstGeom>
        </p:spPr>
      </p:pic>
      <p:sp>
        <p:nvSpPr>
          <p:cNvPr id="7" name="TextBox 6">
            <a:extLst>
              <a:ext uri="{FF2B5EF4-FFF2-40B4-BE49-F238E27FC236}">
                <a16:creationId xmlns:a16="http://schemas.microsoft.com/office/drawing/2014/main" id="{2D2A8ADA-621C-CBBB-DA1C-B07769E7DAC2}"/>
              </a:ext>
            </a:extLst>
          </p:cNvPr>
          <p:cNvSpPr txBox="1"/>
          <p:nvPr/>
        </p:nvSpPr>
        <p:spPr>
          <a:xfrm>
            <a:off x="8546471" y="1584775"/>
            <a:ext cx="3645529" cy="923330"/>
          </a:xfrm>
          <a:prstGeom prst="rect">
            <a:avLst/>
          </a:prstGeom>
          <a:noFill/>
        </p:spPr>
        <p:txBody>
          <a:bodyPr wrap="square" rtlCol="0">
            <a:spAutoFit/>
          </a:bodyPr>
          <a:lstStyle/>
          <a:p>
            <a:pPr algn="ctr"/>
            <a:r>
              <a:rPr lang="en-US" i="1" dirty="0"/>
              <a:t>Confusion about who is dead (and who looks dead, but isn’t) causes Romeo and Juliette to end tragically…</a:t>
            </a:r>
          </a:p>
        </p:txBody>
      </p:sp>
    </p:spTree>
    <p:extLst>
      <p:ext uri="{BB962C8B-B14F-4D97-AF65-F5344CB8AC3E}">
        <p14:creationId xmlns:p14="http://schemas.microsoft.com/office/powerpoint/2010/main" val="328601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7615-7E53-8631-4E17-221D1298572D}"/>
              </a:ext>
            </a:extLst>
          </p:cNvPr>
          <p:cNvSpPr>
            <a:spLocks noGrp="1"/>
          </p:cNvSpPr>
          <p:nvPr>
            <p:ph type="title"/>
          </p:nvPr>
        </p:nvSpPr>
        <p:spPr/>
        <p:txBody>
          <a:bodyPr/>
          <a:lstStyle/>
          <a:p>
            <a:r>
              <a:rPr lang="en-US" dirty="0"/>
              <a:t>                             James Hamilton</a:t>
            </a:r>
          </a:p>
        </p:txBody>
      </p:sp>
      <p:sp>
        <p:nvSpPr>
          <p:cNvPr id="3" name="Content Placeholder 2">
            <a:extLst>
              <a:ext uri="{FF2B5EF4-FFF2-40B4-BE49-F238E27FC236}">
                <a16:creationId xmlns:a16="http://schemas.microsoft.com/office/drawing/2014/main" id="{C6955D93-A419-7D73-0983-59C85BDE4E37}"/>
              </a:ext>
            </a:extLst>
          </p:cNvPr>
          <p:cNvSpPr>
            <a:spLocks noGrp="1"/>
          </p:cNvSpPr>
          <p:nvPr>
            <p:ph idx="1"/>
          </p:nvPr>
        </p:nvSpPr>
        <p:spPr>
          <a:xfrm>
            <a:off x="1024128" y="2286000"/>
            <a:ext cx="10926446" cy="4023360"/>
          </a:xfrm>
        </p:spPr>
        <p:txBody>
          <a:bodyPr>
            <a:normAutofit/>
          </a:bodyPr>
          <a:lstStyle/>
          <a:p>
            <a:r>
              <a:rPr lang="en-US" dirty="0"/>
              <a:t>Cloud leader at Microsoft, then Amazon.  James was focused on datacenters with huge numbers of computers</a:t>
            </a:r>
          </a:p>
          <a:p>
            <a:endParaRPr lang="en-US" dirty="0"/>
          </a:p>
          <a:p>
            <a:r>
              <a:rPr lang="en-US" dirty="0"/>
              <a:t>Don’t sit around waiting to figure out if one of them is faulty.</a:t>
            </a:r>
          </a:p>
          <a:p>
            <a:endParaRPr lang="en-US" dirty="0"/>
          </a:p>
          <a:p>
            <a:r>
              <a:rPr lang="en-US" dirty="0"/>
              <a:t>Just reboot it.  If that doesn’t work, reimage it (reinstall the software).  If it fails repeatedly, replace it.   We call these the “three Rs”</a:t>
            </a:r>
          </a:p>
        </p:txBody>
      </p:sp>
      <p:sp>
        <p:nvSpPr>
          <p:cNvPr id="4" name="Footer Placeholder 3">
            <a:extLst>
              <a:ext uri="{FF2B5EF4-FFF2-40B4-BE49-F238E27FC236}">
                <a16:creationId xmlns:a16="http://schemas.microsoft.com/office/drawing/2014/main" id="{A650D892-954A-F021-D096-881D4E98C4F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F359DE1-6DCE-E914-CC7F-937ECE7B21BE}"/>
              </a:ext>
            </a:extLst>
          </p:cNvPr>
          <p:cNvSpPr>
            <a:spLocks noGrp="1"/>
          </p:cNvSpPr>
          <p:nvPr>
            <p:ph type="sldNum" sz="quarter" idx="12"/>
          </p:nvPr>
        </p:nvSpPr>
        <p:spPr/>
        <p:txBody>
          <a:bodyPr/>
          <a:lstStyle/>
          <a:p>
            <a:fld id="{3C974458-8A97-4835-BF79-1FB6D7856C21}" type="slidenum">
              <a:rPr lang="en-US" smtClean="0"/>
              <a:t>27</a:t>
            </a:fld>
            <a:endParaRPr lang="en-US"/>
          </a:p>
        </p:txBody>
      </p:sp>
      <p:pic>
        <p:nvPicPr>
          <p:cNvPr id="2050" name="Picture 2" descr="Image result for James Hamilton Amazon Microsoft">
            <a:extLst>
              <a:ext uri="{FF2B5EF4-FFF2-40B4-BE49-F238E27FC236}">
                <a16:creationId xmlns:a16="http://schemas.microsoft.com/office/drawing/2014/main" id="{77C80F4B-856C-B8D3-03F7-8C3A737A0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989" y="188805"/>
            <a:ext cx="1500803" cy="14582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021394-924D-21CE-7526-DFC18C653ACC}"/>
              </a:ext>
            </a:extLst>
          </p:cNvPr>
          <p:cNvSpPr txBox="1"/>
          <p:nvPr/>
        </p:nvSpPr>
        <p:spPr>
          <a:xfrm>
            <a:off x="9281811" y="1727704"/>
            <a:ext cx="2925160" cy="369332"/>
          </a:xfrm>
          <a:prstGeom prst="rect">
            <a:avLst/>
          </a:prstGeom>
          <a:noFill/>
        </p:spPr>
        <p:txBody>
          <a:bodyPr wrap="none" rtlCol="0">
            <a:spAutoFit/>
          </a:bodyPr>
          <a:lstStyle/>
          <a:p>
            <a:r>
              <a:rPr lang="en-US" dirty="0"/>
              <a:t>“Reboot.  Reimage.  Replace.”</a:t>
            </a:r>
          </a:p>
        </p:txBody>
      </p:sp>
    </p:spTree>
    <p:extLst>
      <p:ext uri="{BB962C8B-B14F-4D97-AF65-F5344CB8AC3E}">
        <p14:creationId xmlns:p14="http://schemas.microsoft.com/office/powerpoint/2010/main" val="369392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DE8B-571A-456F-8874-520BBD2196DA}"/>
              </a:ext>
            </a:extLst>
          </p:cNvPr>
          <p:cNvSpPr>
            <a:spLocks noGrp="1"/>
          </p:cNvSpPr>
          <p:nvPr>
            <p:ph type="title"/>
          </p:nvPr>
        </p:nvSpPr>
        <p:spPr/>
        <p:txBody>
          <a:bodyPr/>
          <a:lstStyle/>
          <a:p>
            <a:r>
              <a:rPr lang="en-US" dirty="0"/>
              <a:t>More extreme models</a:t>
            </a:r>
          </a:p>
        </p:txBody>
      </p:sp>
      <p:sp>
        <p:nvSpPr>
          <p:cNvPr id="3" name="Content Placeholder 2">
            <a:extLst>
              <a:ext uri="{FF2B5EF4-FFF2-40B4-BE49-F238E27FC236}">
                <a16:creationId xmlns:a16="http://schemas.microsoft.com/office/drawing/2014/main" id="{283A3A4B-85FC-4B77-92B7-ED1F4F873174}"/>
              </a:ext>
            </a:extLst>
          </p:cNvPr>
          <p:cNvSpPr>
            <a:spLocks noGrp="1"/>
          </p:cNvSpPr>
          <p:nvPr>
            <p:ph idx="1"/>
          </p:nvPr>
        </p:nvSpPr>
        <p:spPr/>
        <p:txBody>
          <a:bodyPr/>
          <a:lstStyle/>
          <a:p>
            <a:r>
              <a:rPr lang="en-US" dirty="0"/>
              <a:t>Crash faults aren’t the only model Leslie considered.  In fact, there are many models that capture extreme behavior, such as a hacking attack.</a:t>
            </a:r>
          </a:p>
          <a:p>
            <a:endParaRPr lang="en-US" dirty="0"/>
          </a:p>
          <a:p>
            <a:r>
              <a:rPr lang="en-US" dirty="0"/>
              <a:t>These are generally called Byzantine fault models.  </a:t>
            </a:r>
          </a:p>
          <a:p>
            <a:endParaRPr lang="en-US" dirty="0"/>
          </a:p>
          <a:p>
            <a:r>
              <a:rPr lang="en-US" dirty="0"/>
              <a:t>With Byzantine faults, we usually need 3F+1 processes to overcome F failures – a single Byzantine process can cause big trouble!</a:t>
            </a:r>
          </a:p>
        </p:txBody>
      </p:sp>
      <p:sp>
        <p:nvSpPr>
          <p:cNvPr id="4" name="Footer Placeholder 3">
            <a:extLst>
              <a:ext uri="{FF2B5EF4-FFF2-40B4-BE49-F238E27FC236}">
                <a16:creationId xmlns:a16="http://schemas.microsoft.com/office/drawing/2014/main" id="{EA5E534B-8C4B-4BB4-9E35-E2942BC393E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B4799AC-8F5F-414C-84E2-162E2BAA86A5}"/>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270822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3621-11FF-416E-99B6-4405361DB8DF}"/>
              </a:ext>
            </a:extLst>
          </p:cNvPr>
          <p:cNvSpPr>
            <a:spLocks noGrp="1"/>
          </p:cNvSpPr>
          <p:nvPr>
            <p:ph type="title"/>
          </p:nvPr>
        </p:nvSpPr>
        <p:spPr/>
        <p:txBody>
          <a:bodyPr/>
          <a:lstStyle/>
          <a:p>
            <a:r>
              <a:rPr lang="en-US" dirty="0"/>
              <a:t>Byzantine Agreement</a:t>
            </a:r>
          </a:p>
        </p:txBody>
      </p:sp>
      <p:sp>
        <p:nvSpPr>
          <p:cNvPr id="3" name="Content Placeholder 2">
            <a:extLst>
              <a:ext uri="{FF2B5EF4-FFF2-40B4-BE49-F238E27FC236}">
                <a16:creationId xmlns:a16="http://schemas.microsoft.com/office/drawing/2014/main" id="{A578FED4-6256-440D-9D26-0D01CD955892}"/>
              </a:ext>
            </a:extLst>
          </p:cNvPr>
          <p:cNvSpPr>
            <a:spLocks noGrp="1"/>
          </p:cNvSpPr>
          <p:nvPr>
            <p:ph idx="1"/>
          </p:nvPr>
        </p:nvSpPr>
        <p:spPr/>
        <p:txBody>
          <a:bodyPr>
            <a:normAutofit lnSpcReduction="10000"/>
          </a:bodyPr>
          <a:lstStyle/>
          <a:p>
            <a:r>
              <a:rPr lang="en-US" dirty="0"/>
              <a:t>Leslie devised a story to motivate this model.  He set the story during the Byzantine empire, a war-torn period in southern Europe</a:t>
            </a:r>
          </a:p>
          <a:p>
            <a:endParaRPr lang="en-US" dirty="0"/>
          </a:p>
          <a:p>
            <a:r>
              <a:rPr lang="en-US" dirty="0"/>
              <a:t>A group of knights lead small armies towards a castle.  Inside, the besieged King has an army too, but he would be defeated if the armies all attack.  However, if he can </a:t>
            </a:r>
            <a:r>
              <a:rPr lang="en-US" b="1" dirty="0"/>
              <a:t>split</a:t>
            </a:r>
            <a:r>
              <a:rPr lang="en-US" dirty="0"/>
              <a:t> them, he will win.</a:t>
            </a:r>
          </a:p>
          <a:p>
            <a:endParaRPr lang="en-US" dirty="0"/>
          </a:p>
          <a:p>
            <a:r>
              <a:rPr lang="en-US" dirty="0"/>
              <a:t>So, he bribes a knight.  Obviously, the knight’s own army won’t attack.  But the knight also needs to block at least one additional attacker… </a:t>
            </a:r>
          </a:p>
        </p:txBody>
      </p:sp>
      <p:sp>
        <p:nvSpPr>
          <p:cNvPr id="4" name="Footer Placeholder 3">
            <a:extLst>
              <a:ext uri="{FF2B5EF4-FFF2-40B4-BE49-F238E27FC236}">
                <a16:creationId xmlns:a16="http://schemas.microsoft.com/office/drawing/2014/main" id="{BDB2F38D-945E-427E-9E17-E014ED6FF57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4B7E3A0-591B-4511-9C23-37CDA0A82935}"/>
              </a:ext>
            </a:extLst>
          </p:cNvPr>
          <p:cNvSpPr>
            <a:spLocks noGrp="1"/>
          </p:cNvSpPr>
          <p:nvPr>
            <p:ph type="sldNum" sz="quarter" idx="12"/>
          </p:nvPr>
        </p:nvSpPr>
        <p:spPr/>
        <p:txBody>
          <a:bodyPr/>
          <a:lstStyle/>
          <a:p>
            <a:fld id="{3C974458-8A97-4835-BF79-1FB6D7856C21}" type="slidenum">
              <a:rPr lang="en-US" smtClean="0"/>
              <a:t>29</a:t>
            </a:fld>
            <a:endParaRPr lang="en-US"/>
          </a:p>
        </p:txBody>
      </p:sp>
      <p:pic>
        <p:nvPicPr>
          <p:cNvPr id="7" name="Picture 6">
            <a:extLst>
              <a:ext uri="{FF2B5EF4-FFF2-40B4-BE49-F238E27FC236}">
                <a16:creationId xmlns:a16="http://schemas.microsoft.com/office/drawing/2014/main" id="{D77E75F3-01A1-B883-D294-ADB8E541B036}"/>
              </a:ext>
            </a:extLst>
          </p:cNvPr>
          <p:cNvPicPr>
            <a:picLocks noChangeAspect="1"/>
          </p:cNvPicPr>
          <p:nvPr/>
        </p:nvPicPr>
        <p:blipFill>
          <a:blip r:embed="rId2"/>
          <a:stretch>
            <a:fillRect/>
          </a:stretch>
        </p:blipFill>
        <p:spPr>
          <a:xfrm flipH="1">
            <a:off x="10473860" y="909594"/>
            <a:ext cx="1016912" cy="1046565"/>
          </a:xfrm>
          <a:prstGeom prst="rect">
            <a:avLst/>
          </a:prstGeom>
        </p:spPr>
      </p:pic>
      <p:pic>
        <p:nvPicPr>
          <p:cNvPr id="9" name="Picture 8">
            <a:extLst>
              <a:ext uri="{FF2B5EF4-FFF2-40B4-BE49-F238E27FC236}">
                <a16:creationId xmlns:a16="http://schemas.microsoft.com/office/drawing/2014/main" id="{22067FB5-CFD2-2DE1-54B3-C96DC968760A}"/>
              </a:ext>
            </a:extLst>
          </p:cNvPr>
          <p:cNvPicPr>
            <a:picLocks noChangeAspect="1"/>
          </p:cNvPicPr>
          <p:nvPr/>
        </p:nvPicPr>
        <p:blipFill>
          <a:blip r:embed="rId3"/>
          <a:stretch>
            <a:fillRect/>
          </a:stretch>
        </p:blipFill>
        <p:spPr>
          <a:xfrm>
            <a:off x="7959013" y="252541"/>
            <a:ext cx="2098442" cy="1046565"/>
          </a:xfrm>
          <a:prstGeom prst="rect">
            <a:avLst/>
          </a:prstGeom>
        </p:spPr>
      </p:pic>
    </p:spTree>
    <p:extLst>
      <p:ext uri="{BB962C8B-B14F-4D97-AF65-F5344CB8AC3E}">
        <p14:creationId xmlns:p14="http://schemas.microsoft.com/office/powerpoint/2010/main" val="25159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Can we build continuously consistent, highly available </a:t>
            </a:r>
            <a:r>
              <a:rPr lang="en-US" dirty="0">
                <a:sym typeface="Symbol" panose="05050102010706020507" pitchFamily="18" charset="2"/>
              </a:rPr>
              <a:t>-services?</a:t>
            </a:r>
            <a:endParaRPr lang="en-US" dirty="0"/>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a:xfrm>
            <a:off x="1024128" y="2447344"/>
            <a:ext cx="10786872" cy="4023360"/>
          </a:xfrm>
        </p:spPr>
        <p:txBody>
          <a:bodyPr>
            <a:normAutofit/>
          </a:bodyPr>
          <a:lstStyle/>
          <a:p>
            <a:r>
              <a:rPr lang="en-US" dirty="0"/>
              <a:t>Just like in any </a:t>
            </a:r>
            <a:r>
              <a:rPr lang="en-US" dirty="0">
                <a:sym typeface="Symbol" panose="05050102010706020507" pitchFamily="18" charset="2"/>
              </a:rPr>
              <a:t>-service, the data and computation will be sharded.  </a:t>
            </a:r>
          </a:p>
          <a:p>
            <a:endParaRPr lang="en-US" dirty="0">
              <a:sym typeface="Symbol" panose="05050102010706020507" pitchFamily="18" charset="2"/>
            </a:endParaRPr>
          </a:p>
          <a:p>
            <a:r>
              <a:rPr lang="en-US" dirty="0">
                <a:sym typeface="Symbol" panose="05050102010706020507" pitchFamily="18" charset="2"/>
              </a:rPr>
              <a:t>Suppose the data needed is a mix of the data in the request, and data hosted right in the shards that do the computation.  This enables </a:t>
            </a:r>
            <a:r>
              <a:rPr lang="en-US" b="1" dirty="0">
                <a:sym typeface="Symbol" panose="05050102010706020507" pitchFamily="18" charset="2"/>
              </a:rPr>
              <a:t>CA</a:t>
            </a:r>
            <a:r>
              <a:rPr lang="en-US" dirty="0">
                <a:solidFill>
                  <a:srgbClr val="FF0000"/>
                </a:solidFill>
                <a:sym typeface="Symbol" panose="05050102010706020507" pitchFamily="18" charset="2"/>
              </a:rPr>
              <a:t>P</a:t>
            </a:r>
            <a:r>
              <a:rPr lang="en-US" dirty="0">
                <a:sym typeface="Symbol" panose="05050102010706020507" pitchFamily="18" charset="2"/>
              </a:rPr>
              <a:t>: P won’t matter because our service is self-sufficient!</a:t>
            </a:r>
          </a:p>
          <a:p>
            <a:endParaRPr lang="en-US" dirty="0">
              <a:sym typeface="Symbol" panose="05050102010706020507" pitchFamily="18" charset="2"/>
            </a:endParaRPr>
          </a:p>
          <a:p>
            <a:r>
              <a:rPr lang="en-US" dirty="0">
                <a:sym typeface="Symbol" panose="05050102010706020507" pitchFamily="18" charset="2"/>
              </a:rPr>
              <a:t>Each shard will need multiple members for availability (2 or 3 replicas, on machines selected to not fail simultaneously), and should “self-repair”.</a:t>
            </a:r>
          </a:p>
          <a:p>
            <a:endParaRPr lang="en-US" dirty="0">
              <a:sym typeface="Symbol" panose="05050102010706020507" pitchFamily="18" charset="2"/>
            </a:endParaRP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055355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C6CF-79F2-4E09-9C8D-FCF6A2B681FB}"/>
              </a:ext>
            </a:extLst>
          </p:cNvPr>
          <p:cNvSpPr>
            <a:spLocks noGrp="1"/>
          </p:cNvSpPr>
          <p:nvPr>
            <p:ph type="title"/>
          </p:nvPr>
        </p:nvSpPr>
        <p:spPr/>
        <p:txBody>
          <a:bodyPr/>
          <a:lstStyle/>
          <a:p>
            <a:r>
              <a:rPr lang="en-US" dirty="0"/>
              <a:t>The Byzantine Model in Action</a:t>
            </a:r>
          </a:p>
        </p:txBody>
      </p:sp>
      <p:sp>
        <p:nvSpPr>
          <p:cNvPr id="4" name="Footer Placeholder 3">
            <a:extLst>
              <a:ext uri="{FF2B5EF4-FFF2-40B4-BE49-F238E27FC236}">
                <a16:creationId xmlns:a16="http://schemas.microsoft.com/office/drawing/2014/main" id="{ED36C11D-634D-4A35-8EDC-4F490156B3C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645FE2B-AE80-46D6-970F-3B0729D0A130}"/>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a:extLst>
              <a:ext uri="{FF2B5EF4-FFF2-40B4-BE49-F238E27FC236}">
                <a16:creationId xmlns:a16="http://schemas.microsoft.com/office/drawing/2014/main" id="{12BFBF88-A232-4FE0-A745-7786B5C468C9}"/>
              </a:ext>
            </a:extLst>
          </p:cNvPr>
          <p:cNvPicPr>
            <a:picLocks noChangeAspect="1"/>
          </p:cNvPicPr>
          <p:nvPr/>
        </p:nvPicPr>
        <p:blipFill>
          <a:blip r:embed="rId2"/>
          <a:stretch>
            <a:fillRect/>
          </a:stretch>
        </p:blipFill>
        <p:spPr>
          <a:xfrm>
            <a:off x="4002976" y="3339555"/>
            <a:ext cx="3762375" cy="1876425"/>
          </a:xfrm>
          <a:prstGeom prst="rect">
            <a:avLst/>
          </a:prstGeom>
        </p:spPr>
      </p:pic>
      <p:pic>
        <p:nvPicPr>
          <p:cNvPr id="7" name="Picture 6">
            <a:extLst>
              <a:ext uri="{FF2B5EF4-FFF2-40B4-BE49-F238E27FC236}">
                <a16:creationId xmlns:a16="http://schemas.microsoft.com/office/drawing/2014/main" id="{A4875F6D-C965-4129-A2BD-949DDF440EDA}"/>
              </a:ext>
            </a:extLst>
          </p:cNvPr>
          <p:cNvPicPr>
            <a:picLocks noChangeAspect="1"/>
          </p:cNvPicPr>
          <p:nvPr/>
        </p:nvPicPr>
        <p:blipFill>
          <a:blip r:embed="rId3"/>
          <a:stretch>
            <a:fillRect/>
          </a:stretch>
        </p:blipFill>
        <p:spPr>
          <a:xfrm flipH="1">
            <a:off x="9206716" y="1873111"/>
            <a:ext cx="1630617" cy="1678165"/>
          </a:xfrm>
          <a:prstGeom prst="rect">
            <a:avLst/>
          </a:prstGeom>
        </p:spPr>
      </p:pic>
      <p:pic>
        <p:nvPicPr>
          <p:cNvPr id="8" name="Picture 7">
            <a:extLst>
              <a:ext uri="{FF2B5EF4-FFF2-40B4-BE49-F238E27FC236}">
                <a16:creationId xmlns:a16="http://schemas.microsoft.com/office/drawing/2014/main" id="{9898F0A2-9F33-4199-AF7E-0B07CC9327C6}"/>
              </a:ext>
            </a:extLst>
          </p:cNvPr>
          <p:cNvPicPr>
            <a:picLocks noChangeAspect="1"/>
          </p:cNvPicPr>
          <p:nvPr/>
        </p:nvPicPr>
        <p:blipFill>
          <a:blip r:embed="rId4"/>
          <a:stretch>
            <a:fillRect/>
          </a:stretch>
        </p:blipFill>
        <p:spPr>
          <a:xfrm>
            <a:off x="1024128" y="2535220"/>
            <a:ext cx="2154745" cy="1422945"/>
          </a:xfrm>
          <a:prstGeom prst="rect">
            <a:avLst/>
          </a:prstGeom>
        </p:spPr>
      </p:pic>
      <p:pic>
        <p:nvPicPr>
          <p:cNvPr id="9" name="Picture 8">
            <a:extLst>
              <a:ext uri="{FF2B5EF4-FFF2-40B4-BE49-F238E27FC236}">
                <a16:creationId xmlns:a16="http://schemas.microsoft.com/office/drawing/2014/main" id="{D5060317-0D41-4722-BA29-4D60B9663613}"/>
              </a:ext>
            </a:extLst>
          </p:cNvPr>
          <p:cNvPicPr>
            <a:picLocks noChangeAspect="1"/>
          </p:cNvPicPr>
          <p:nvPr/>
        </p:nvPicPr>
        <p:blipFill>
          <a:blip r:embed="rId5"/>
          <a:stretch>
            <a:fillRect/>
          </a:stretch>
        </p:blipFill>
        <p:spPr>
          <a:xfrm>
            <a:off x="9375244" y="4463505"/>
            <a:ext cx="2257425" cy="1504950"/>
          </a:xfrm>
          <a:prstGeom prst="rect">
            <a:avLst/>
          </a:prstGeom>
        </p:spPr>
      </p:pic>
      <p:sp>
        <p:nvSpPr>
          <p:cNvPr id="10" name="Thought Bubble: Cloud 9">
            <a:extLst>
              <a:ext uri="{FF2B5EF4-FFF2-40B4-BE49-F238E27FC236}">
                <a16:creationId xmlns:a16="http://schemas.microsoft.com/office/drawing/2014/main" id="{FC76DDE7-1DBB-4912-BC62-99C6AC58FFE2}"/>
              </a:ext>
            </a:extLst>
          </p:cNvPr>
          <p:cNvSpPr/>
          <p:nvPr/>
        </p:nvSpPr>
        <p:spPr>
          <a:xfrm>
            <a:off x="3545775" y="1873111"/>
            <a:ext cx="2016825" cy="624545"/>
          </a:xfrm>
          <a:prstGeom prst="cloudCallout">
            <a:avLst>
              <a:gd name="adj1" fmla="val -110212"/>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3" name="Thought Bubble: Cloud 12">
            <a:extLst>
              <a:ext uri="{FF2B5EF4-FFF2-40B4-BE49-F238E27FC236}">
                <a16:creationId xmlns:a16="http://schemas.microsoft.com/office/drawing/2014/main" id="{A2349523-7D5A-4781-B5B0-9735892DA140}"/>
              </a:ext>
            </a:extLst>
          </p:cNvPr>
          <p:cNvSpPr/>
          <p:nvPr/>
        </p:nvSpPr>
        <p:spPr>
          <a:xfrm>
            <a:off x="6756938" y="1603467"/>
            <a:ext cx="2016825" cy="624545"/>
          </a:xfrm>
          <a:prstGeom prst="cloudCallout">
            <a:avLst>
              <a:gd name="adj1" fmla="val 103047"/>
              <a:gd name="adj2" fmla="val 41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Attack!</a:t>
            </a:r>
          </a:p>
        </p:txBody>
      </p:sp>
      <p:sp>
        <p:nvSpPr>
          <p:cNvPr id="14" name="Thought Bubble: Cloud 13">
            <a:extLst>
              <a:ext uri="{FF2B5EF4-FFF2-40B4-BE49-F238E27FC236}">
                <a16:creationId xmlns:a16="http://schemas.microsoft.com/office/drawing/2014/main" id="{16F5FEA2-3382-4BD1-91FB-F73734E6F027}"/>
              </a:ext>
            </a:extLst>
          </p:cNvPr>
          <p:cNvSpPr/>
          <p:nvPr/>
        </p:nvSpPr>
        <p:spPr>
          <a:xfrm>
            <a:off x="9307341" y="3490128"/>
            <a:ext cx="2016825" cy="624545"/>
          </a:xfrm>
          <a:prstGeom prst="cloudCallout">
            <a:avLst>
              <a:gd name="adj1" fmla="val -21214"/>
              <a:gd name="adj2" fmla="val 171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Attack!</a:t>
            </a:r>
          </a:p>
        </p:txBody>
      </p:sp>
      <p:sp>
        <p:nvSpPr>
          <p:cNvPr id="15" name="Thought Bubble: Cloud 14">
            <a:extLst>
              <a:ext uri="{FF2B5EF4-FFF2-40B4-BE49-F238E27FC236}">
                <a16:creationId xmlns:a16="http://schemas.microsoft.com/office/drawing/2014/main" id="{C4159E4C-FB90-4EBE-9BC6-6D3BB233D97D}"/>
              </a:ext>
            </a:extLst>
          </p:cNvPr>
          <p:cNvSpPr/>
          <p:nvPr/>
        </p:nvSpPr>
        <p:spPr>
          <a:xfrm>
            <a:off x="270329" y="4604625"/>
            <a:ext cx="2016825" cy="624545"/>
          </a:xfrm>
          <a:prstGeom prst="cloudCallout">
            <a:avLst>
              <a:gd name="adj1" fmla="val 345273"/>
              <a:gd name="adj2" fmla="val 1258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graphicFrame>
        <p:nvGraphicFramePr>
          <p:cNvPr id="3" name="Table 10">
            <a:extLst>
              <a:ext uri="{FF2B5EF4-FFF2-40B4-BE49-F238E27FC236}">
                <a16:creationId xmlns:a16="http://schemas.microsoft.com/office/drawing/2014/main" id="{70102F08-98F0-44A7-9722-69F1DD4692C4}"/>
              </a:ext>
            </a:extLst>
          </p:cNvPr>
          <p:cNvGraphicFramePr>
            <a:graphicFrameLocks noGrp="1"/>
          </p:cNvGraphicFramePr>
          <p:nvPr>
            <p:extLst>
              <p:ext uri="{D42A27DB-BD31-4B8C-83A1-F6EECF244321}">
                <p14:modId xmlns:p14="http://schemas.microsoft.com/office/powerpoint/2010/main" val="3230650514"/>
              </p:ext>
            </p:extLst>
          </p:nvPr>
        </p:nvGraphicFramePr>
        <p:xfrm>
          <a:off x="490184" y="5364701"/>
          <a:ext cx="5453416" cy="1112520"/>
        </p:xfrm>
        <a:graphic>
          <a:graphicData uri="http://schemas.openxmlformats.org/drawingml/2006/table">
            <a:tbl>
              <a:tblPr firstRow="1" bandRow="1">
                <a:tableStyleId>{5C22544A-7EE6-4342-B048-85BDC9FD1C3A}</a:tableStyleId>
              </a:tblPr>
              <a:tblGrid>
                <a:gridCol w="4499447">
                  <a:extLst>
                    <a:ext uri="{9D8B030D-6E8A-4147-A177-3AD203B41FA5}">
                      <a16:colId xmlns:a16="http://schemas.microsoft.com/office/drawing/2014/main" val="997325192"/>
                    </a:ext>
                  </a:extLst>
                </a:gridCol>
                <a:gridCol w="953969">
                  <a:extLst>
                    <a:ext uri="{9D8B030D-6E8A-4147-A177-3AD203B41FA5}">
                      <a16:colId xmlns:a16="http://schemas.microsoft.com/office/drawing/2014/main" val="1069991530"/>
                    </a:ext>
                  </a:extLst>
                </a:gridCol>
              </a:tblGrid>
              <a:tr h="370840">
                <a:tc>
                  <a:txBody>
                    <a:bodyPr/>
                    <a:lstStyle/>
                    <a:p>
                      <a:r>
                        <a:rPr lang="en-US" dirty="0">
                          <a:solidFill>
                            <a:schemeClr val="tx1"/>
                          </a:solidFill>
                        </a:rPr>
                        <a:t>Arthur sees Retreat, Attack, Retreat</a:t>
                      </a:r>
                    </a:p>
                  </a:txBody>
                  <a:tcPr>
                    <a:solidFill>
                      <a:schemeClr val="accent5">
                        <a:lumMod val="40000"/>
                        <a:lumOff val="60000"/>
                      </a:schemeClr>
                    </a:solidFill>
                  </a:tcPr>
                </a:tc>
                <a:tc>
                  <a:txBody>
                    <a:bodyPr/>
                    <a:lstStyle/>
                    <a:p>
                      <a:r>
                        <a:rPr lang="en-US" dirty="0">
                          <a:solidFill>
                            <a:schemeClr val="tx1"/>
                          </a:solidFill>
                        </a:rPr>
                        <a:t>Retreats</a:t>
                      </a:r>
                    </a:p>
                  </a:txBody>
                  <a:tcPr>
                    <a:solidFill>
                      <a:schemeClr val="accent5">
                        <a:lumMod val="40000"/>
                        <a:lumOff val="60000"/>
                      </a:schemeClr>
                    </a:solidFill>
                  </a:tcPr>
                </a:tc>
                <a:extLst>
                  <a:ext uri="{0D108BD9-81ED-4DB2-BD59-A6C34878D82A}">
                    <a16:rowId xmlns:a16="http://schemas.microsoft.com/office/drawing/2014/main" val="650349640"/>
                  </a:ext>
                </a:extLst>
              </a:tr>
              <a:tr h="370840">
                <a:tc>
                  <a:txBody>
                    <a:bodyPr/>
                    <a:lstStyle/>
                    <a:p>
                      <a:r>
                        <a:rPr lang="en-US" b="1" dirty="0"/>
                        <a:t>Lancelot sees Attack, Attack, Retreat</a:t>
                      </a:r>
                    </a:p>
                  </a:txBody>
                  <a:tcPr/>
                </a:tc>
                <a:tc>
                  <a:txBody>
                    <a:bodyPr/>
                    <a:lstStyle/>
                    <a:p>
                      <a:r>
                        <a:rPr lang="en-US" b="1" dirty="0"/>
                        <a:t>Attacks</a:t>
                      </a:r>
                    </a:p>
                  </a:txBody>
                  <a:tcPr/>
                </a:tc>
                <a:extLst>
                  <a:ext uri="{0D108BD9-81ED-4DB2-BD59-A6C34878D82A}">
                    <a16:rowId xmlns:a16="http://schemas.microsoft.com/office/drawing/2014/main" val="747956416"/>
                  </a:ext>
                </a:extLst>
              </a:tr>
              <a:tr h="370840">
                <a:tc>
                  <a:txBody>
                    <a:bodyPr/>
                    <a:lstStyle/>
                    <a:p>
                      <a:r>
                        <a:rPr lang="en-US" b="1" dirty="0"/>
                        <a:t>Phillip is a traitor, unimportant what he does</a:t>
                      </a:r>
                    </a:p>
                  </a:txBody>
                  <a:tcPr/>
                </a:tc>
                <a:tc>
                  <a:txBody>
                    <a:bodyPr/>
                    <a:lstStyle/>
                    <a:p>
                      <a:pPr algn="ctr"/>
                      <a:r>
                        <a:rPr lang="en-US" b="1" dirty="0"/>
                        <a:t>---</a:t>
                      </a:r>
                    </a:p>
                  </a:txBody>
                  <a:tcPr/>
                </a:tc>
                <a:extLst>
                  <a:ext uri="{0D108BD9-81ED-4DB2-BD59-A6C34878D82A}">
                    <a16:rowId xmlns:a16="http://schemas.microsoft.com/office/drawing/2014/main" val="3651719406"/>
                  </a:ext>
                </a:extLst>
              </a:tr>
            </a:tbl>
          </a:graphicData>
        </a:graphic>
      </p:graphicFrame>
      <p:sp>
        <p:nvSpPr>
          <p:cNvPr id="16" name="TextBox 15">
            <a:extLst>
              <a:ext uri="{FF2B5EF4-FFF2-40B4-BE49-F238E27FC236}">
                <a16:creationId xmlns:a16="http://schemas.microsoft.com/office/drawing/2014/main" id="{51C7542D-E767-4576-B490-FE6A59F7EBF0}"/>
              </a:ext>
            </a:extLst>
          </p:cNvPr>
          <p:cNvSpPr txBox="1"/>
          <p:nvPr/>
        </p:nvSpPr>
        <p:spPr>
          <a:xfrm>
            <a:off x="6002867" y="5519969"/>
            <a:ext cx="2878666" cy="646331"/>
          </a:xfrm>
          <a:prstGeom prst="rect">
            <a:avLst/>
          </a:prstGeom>
          <a:noFill/>
        </p:spPr>
        <p:txBody>
          <a:bodyPr wrap="square" rtlCol="0">
            <a:spAutoFit/>
          </a:bodyPr>
          <a:lstStyle/>
          <a:p>
            <a:pPr algn="ctr"/>
            <a:r>
              <a:rPr lang="en-US" b="1" dirty="0"/>
              <a:t>No solution works</a:t>
            </a:r>
            <a:br>
              <a:rPr lang="en-US" b="1" dirty="0"/>
            </a:br>
            <a:r>
              <a:rPr lang="en-US" b="1" dirty="0"/>
              <a:t>for 3 knights, 1 round</a:t>
            </a:r>
          </a:p>
        </p:txBody>
      </p:sp>
    </p:spTree>
    <p:extLst>
      <p:ext uri="{BB962C8B-B14F-4D97-AF65-F5344CB8AC3E}">
        <p14:creationId xmlns:p14="http://schemas.microsoft.com/office/powerpoint/2010/main" val="41657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807965-97F4-4748-930E-6ABB007BC098}"/>
              </a:ext>
            </a:extLst>
          </p:cNvPr>
          <p:cNvSpPr>
            <a:spLocks noGrp="1"/>
          </p:cNvSpPr>
          <p:nvPr>
            <p:ph type="title"/>
          </p:nvPr>
        </p:nvSpPr>
        <p:spPr/>
        <p:txBody>
          <a:bodyPr/>
          <a:lstStyle/>
          <a:p>
            <a:r>
              <a:rPr lang="en-US" dirty="0"/>
              <a:t>Some problems to think about</a:t>
            </a:r>
          </a:p>
        </p:txBody>
      </p:sp>
      <p:sp>
        <p:nvSpPr>
          <p:cNvPr id="6" name="Content Placeholder 5">
            <a:extLst>
              <a:ext uri="{FF2B5EF4-FFF2-40B4-BE49-F238E27FC236}">
                <a16:creationId xmlns:a16="http://schemas.microsoft.com/office/drawing/2014/main" id="{96E78AB2-D2B9-49C1-BA65-DFB244273265}"/>
              </a:ext>
            </a:extLst>
          </p:cNvPr>
          <p:cNvSpPr>
            <a:spLocks noGrp="1"/>
          </p:cNvSpPr>
          <p:nvPr>
            <p:ph idx="1"/>
          </p:nvPr>
        </p:nvSpPr>
        <p:spPr/>
        <p:txBody>
          <a:bodyPr/>
          <a:lstStyle/>
          <a:p>
            <a:r>
              <a:rPr lang="en-US" dirty="0"/>
              <a:t>The basic issue is when the knights don’t agree.  If some attack and some retreat, the force will be defeated and the king in the castle wins!</a:t>
            </a:r>
          </a:p>
          <a:p>
            <a:endParaRPr lang="en-US" dirty="0"/>
          </a:p>
          <a:p>
            <a:r>
              <a:rPr lang="en-US" dirty="0"/>
              <a:t>But the traitorous knight is motivated to lie.  It could say retreat to some knights and attack to others – to split their forces.</a:t>
            </a:r>
          </a:p>
          <a:p>
            <a:endParaRPr lang="en-US" dirty="0"/>
          </a:p>
          <a:p>
            <a:r>
              <a:rPr lang="en-US" dirty="0"/>
              <a:t>We need a form of </a:t>
            </a:r>
            <a:r>
              <a:rPr lang="en-US" b="1" dirty="0"/>
              <a:t>majority voting </a:t>
            </a:r>
            <a:r>
              <a:rPr lang="en-US" dirty="0"/>
              <a:t>that works even when some knight tries to confuse and disrupt!  This is solvable but explains the 3F+1 rule.</a:t>
            </a:r>
          </a:p>
        </p:txBody>
      </p:sp>
      <p:sp>
        <p:nvSpPr>
          <p:cNvPr id="3" name="Footer Placeholder 2">
            <a:extLst>
              <a:ext uri="{FF2B5EF4-FFF2-40B4-BE49-F238E27FC236}">
                <a16:creationId xmlns:a16="http://schemas.microsoft.com/office/drawing/2014/main" id="{1FEDF8DF-0682-46A1-ACFD-8F764DEE99D6}"/>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3E9DFDFF-960E-4AFB-BCDE-0EB82F1F9D0F}"/>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767980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C6CF-79F2-4E09-9C8D-FCF6A2B681FB}"/>
              </a:ext>
            </a:extLst>
          </p:cNvPr>
          <p:cNvSpPr>
            <a:spLocks noGrp="1"/>
          </p:cNvSpPr>
          <p:nvPr>
            <p:ph type="title"/>
          </p:nvPr>
        </p:nvSpPr>
        <p:spPr/>
        <p:txBody>
          <a:bodyPr/>
          <a:lstStyle/>
          <a:p>
            <a:r>
              <a:rPr lang="en-US" dirty="0"/>
              <a:t>The Byzantine Model in Action</a:t>
            </a:r>
          </a:p>
        </p:txBody>
      </p:sp>
      <p:sp>
        <p:nvSpPr>
          <p:cNvPr id="4" name="Footer Placeholder 3">
            <a:extLst>
              <a:ext uri="{FF2B5EF4-FFF2-40B4-BE49-F238E27FC236}">
                <a16:creationId xmlns:a16="http://schemas.microsoft.com/office/drawing/2014/main" id="{ED36C11D-634D-4A35-8EDC-4F490156B3C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645FE2B-AE80-46D6-970F-3B0729D0A130}"/>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a:extLst>
              <a:ext uri="{FF2B5EF4-FFF2-40B4-BE49-F238E27FC236}">
                <a16:creationId xmlns:a16="http://schemas.microsoft.com/office/drawing/2014/main" id="{12BFBF88-A232-4FE0-A745-7786B5C468C9}"/>
              </a:ext>
            </a:extLst>
          </p:cNvPr>
          <p:cNvPicPr>
            <a:picLocks noChangeAspect="1"/>
          </p:cNvPicPr>
          <p:nvPr/>
        </p:nvPicPr>
        <p:blipFill>
          <a:blip r:embed="rId2"/>
          <a:stretch>
            <a:fillRect/>
          </a:stretch>
        </p:blipFill>
        <p:spPr>
          <a:xfrm>
            <a:off x="4002976" y="3339555"/>
            <a:ext cx="3762375" cy="1876425"/>
          </a:xfrm>
          <a:prstGeom prst="rect">
            <a:avLst/>
          </a:prstGeom>
        </p:spPr>
      </p:pic>
      <p:pic>
        <p:nvPicPr>
          <p:cNvPr id="7" name="Picture 6">
            <a:extLst>
              <a:ext uri="{FF2B5EF4-FFF2-40B4-BE49-F238E27FC236}">
                <a16:creationId xmlns:a16="http://schemas.microsoft.com/office/drawing/2014/main" id="{A4875F6D-C965-4129-A2BD-949DDF440EDA}"/>
              </a:ext>
            </a:extLst>
          </p:cNvPr>
          <p:cNvPicPr>
            <a:picLocks noChangeAspect="1"/>
          </p:cNvPicPr>
          <p:nvPr/>
        </p:nvPicPr>
        <p:blipFill>
          <a:blip r:embed="rId3"/>
          <a:stretch>
            <a:fillRect/>
          </a:stretch>
        </p:blipFill>
        <p:spPr>
          <a:xfrm flipH="1">
            <a:off x="9206716" y="1873111"/>
            <a:ext cx="1630617" cy="1678165"/>
          </a:xfrm>
          <a:prstGeom prst="rect">
            <a:avLst/>
          </a:prstGeom>
        </p:spPr>
      </p:pic>
      <p:pic>
        <p:nvPicPr>
          <p:cNvPr id="1026" name="Picture 2" descr="See the source image">
            <a:extLst>
              <a:ext uri="{FF2B5EF4-FFF2-40B4-BE49-F238E27FC236}">
                <a16:creationId xmlns:a16="http://schemas.microsoft.com/office/drawing/2014/main" id="{51BC182D-F246-4978-81C9-1616C26C2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31" y="4609155"/>
            <a:ext cx="1650470" cy="1698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898F0A2-9F33-4199-AF7E-0B07CC9327C6}"/>
              </a:ext>
            </a:extLst>
          </p:cNvPr>
          <p:cNvPicPr>
            <a:picLocks noChangeAspect="1"/>
          </p:cNvPicPr>
          <p:nvPr/>
        </p:nvPicPr>
        <p:blipFill>
          <a:blip r:embed="rId5"/>
          <a:stretch>
            <a:fillRect/>
          </a:stretch>
        </p:blipFill>
        <p:spPr>
          <a:xfrm>
            <a:off x="1024128" y="2535220"/>
            <a:ext cx="2154745" cy="1422945"/>
          </a:xfrm>
          <a:prstGeom prst="rect">
            <a:avLst/>
          </a:prstGeom>
        </p:spPr>
      </p:pic>
      <p:pic>
        <p:nvPicPr>
          <p:cNvPr id="9" name="Picture 8">
            <a:extLst>
              <a:ext uri="{FF2B5EF4-FFF2-40B4-BE49-F238E27FC236}">
                <a16:creationId xmlns:a16="http://schemas.microsoft.com/office/drawing/2014/main" id="{D5060317-0D41-4722-BA29-4D60B9663613}"/>
              </a:ext>
            </a:extLst>
          </p:cNvPr>
          <p:cNvPicPr>
            <a:picLocks noChangeAspect="1"/>
          </p:cNvPicPr>
          <p:nvPr/>
        </p:nvPicPr>
        <p:blipFill>
          <a:blip r:embed="rId6"/>
          <a:stretch>
            <a:fillRect/>
          </a:stretch>
        </p:blipFill>
        <p:spPr>
          <a:xfrm>
            <a:off x="9375244" y="4463505"/>
            <a:ext cx="2257425" cy="1504950"/>
          </a:xfrm>
          <a:prstGeom prst="rect">
            <a:avLst/>
          </a:prstGeom>
        </p:spPr>
      </p:pic>
      <p:sp>
        <p:nvSpPr>
          <p:cNvPr id="10" name="Thought Bubble: Cloud 9">
            <a:extLst>
              <a:ext uri="{FF2B5EF4-FFF2-40B4-BE49-F238E27FC236}">
                <a16:creationId xmlns:a16="http://schemas.microsoft.com/office/drawing/2014/main" id="{FC76DDE7-1DBB-4912-BC62-99C6AC58FFE2}"/>
              </a:ext>
            </a:extLst>
          </p:cNvPr>
          <p:cNvSpPr/>
          <p:nvPr/>
        </p:nvSpPr>
        <p:spPr>
          <a:xfrm>
            <a:off x="3545775" y="1873111"/>
            <a:ext cx="2016825" cy="624545"/>
          </a:xfrm>
          <a:prstGeom prst="cloudCallout">
            <a:avLst>
              <a:gd name="adj1" fmla="val -110212"/>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2" name="Thought Bubble: Cloud 11">
            <a:extLst>
              <a:ext uri="{FF2B5EF4-FFF2-40B4-BE49-F238E27FC236}">
                <a16:creationId xmlns:a16="http://schemas.microsoft.com/office/drawing/2014/main" id="{A41EA0E2-0565-43C7-B59C-EEFE1C119862}"/>
              </a:ext>
            </a:extLst>
          </p:cNvPr>
          <p:cNvSpPr/>
          <p:nvPr/>
        </p:nvSpPr>
        <p:spPr>
          <a:xfrm>
            <a:off x="2975407" y="3752379"/>
            <a:ext cx="2016825" cy="624545"/>
          </a:xfrm>
          <a:prstGeom prst="cloudCallout">
            <a:avLst>
              <a:gd name="adj1" fmla="val -110212"/>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3" name="Thought Bubble: Cloud 12">
            <a:extLst>
              <a:ext uri="{FF2B5EF4-FFF2-40B4-BE49-F238E27FC236}">
                <a16:creationId xmlns:a16="http://schemas.microsoft.com/office/drawing/2014/main" id="{A2349523-7D5A-4781-B5B0-9735892DA140}"/>
              </a:ext>
            </a:extLst>
          </p:cNvPr>
          <p:cNvSpPr/>
          <p:nvPr/>
        </p:nvSpPr>
        <p:spPr>
          <a:xfrm>
            <a:off x="6756938" y="1603467"/>
            <a:ext cx="2016825" cy="624545"/>
          </a:xfrm>
          <a:prstGeom prst="cloudCallout">
            <a:avLst>
              <a:gd name="adj1" fmla="val 103047"/>
              <a:gd name="adj2" fmla="val 41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4" name="Thought Bubble: Cloud 13">
            <a:extLst>
              <a:ext uri="{FF2B5EF4-FFF2-40B4-BE49-F238E27FC236}">
                <a16:creationId xmlns:a16="http://schemas.microsoft.com/office/drawing/2014/main" id="{16F5FEA2-3382-4BD1-91FB-F73734E6F027}"/>
              </a:ext>
            </a:extLst>
          </p:cNvPr>
          <p:cNvSpPr/>
          <p:nvPr/>
        </p:nvSpPr>
        <p:spPr>
          <a:xfrm>
            <a:off x="7581041" y="3645892"/>
            <a:ext cx="2016825" cy="624545"/>
          </a:xfrm>
          <a:prstGeom prst="cloudCallout">
            <a:avLst>
              <a:gd name="adj1" fmla="val 96750"/>
              <a:gd name="adj2" fmla="val 143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Attack!</a:t>
            </a:r>
          </a:p>
        </p:txBody>
      </p:sp>
      <p:sp>
        <p:nvSpPr>
          <p:cNvPr id="3" name="TextBox 2">
            <a:extLst>
              <a:ext uri="{FF2B5EF4-FFF2-40B4-BE49-F238E27FC236}">
                <a16:creationId xmlns:a16="http://schemas.microsoft.com/office/drawing/2014/main" id="{B2EE7DE5-6C66-485C-BF81-3800D8C3683B}"/>
              </a:ext>
            </a:extLst>
          </p:cNvPr>
          <p:cNvSpPr txBox="1"/>
          <p:nvPr/>
        </p:nvSpPr>
        <p:spPr>
          <a:xfrm>
            <a:off x="3310467" y="5706533"/>
            <a:ext cx="4165600" cy="646331"/>
          </a:xfrm>
          <a:prstGeom prst="rect">
            <a:avLst/>
          </a:prstGeom>
          <a:noFill/>
        </p:spPr>
        <p:txBody>
          <a:bodyPr wrap="square" rtlCol="0">
            <a:spAutoFit/>
          </a:bodyPr>
          <a:lstStyle/>
          <a:p>
            <a:pPr algn="ctr"/>
            <a:r>
              <a:rPr lang="en-US" b="1" dirty="0"/>
              <a:t>With four knights and 2 rounds, we can untangle the puzzle (they all retreat)</a:t>
            </a:r>
          </a:p>
        </p:txBody>
      </p:sp>
    </p:spTree>
    <p:extLst>
      <p:ext uri="{BB962C8B-B14F-4D97-AF65-F5344CB8AC3E}">
        <p14:creationId xmlns:p14="http://schemas.microsoft.com/office/powerpoint/2010/main" val="720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C843-78FD-4C35-8A11-A2C6D53589FD}"/>
              </a:ext>
            </a:extLst>
          </p:cNvPr>
          <p:cNvSpPr>
            <a:spLocks noGrp="1"/>
          </p:cNvSpPr>
          <p:nvPr>
            <p:ph type="title"/>
          </p:nvPr>
        </p:nvSpPr>
        <p:spPr/>
        <p:txBody>
          <a:bodyPr/>
          <a:lstStyle/>
          <a:p>
            <a:r>
              <a:rPr lang="en-US" dirty="0"/>
              <a:t>Basic idea for one simple protocol</a:t>
            </a:r>
          </a:p>
        </p:txBody>
      </p:sp>
      <p:sp>
        <p:nvSpPr>
          <p:cNvPr id="3" name="Content Placeholder 2">
            <a:extLst>
              <a:ext uri="{FF2B5EF4-FFF2-40B4-BE49-F238E27FC236}">
                <a16:creationId xmlns:a16="http://schemas.microsoft.com/office/drawing/2014/main" id="{D3D0D423-09C5-4261-B2DB-40279729ECE0}"/>
              </a:ext>
            </a:extLst>
          </p:cNvPr>
          <p:cNvSpPr>
            <a:spLocks noGrp="1"/>
          </p:cNvSpPr>
          <p:nvPr>
            <p:ph idx="1"/>
          </p:nvPr>
        </p:nvSpPr>
        <p:spPr/>
        <p:txBody>
          <a:bodyPr>
            <a:normAutofit/>
          </a:bodyPr>
          <a:lstStyle/>
          <a:p>
            <a:r>
              <a:rPr lang="en-US" dirty="0"/>
              <a:t>Byzantine agreement requires multiple rounds of “voting”</a:t>
            </a:r>
          </a:p>
          <a:p>
            <a:pPr>
              <a:buFont typeface="Wingdings" panose="05000000000000000000" pitchFamily="2" charset="2"/>
              <a:buChar char="Ø"/>
            </a:pPr>
            <a:r>
              <a:rPr lang="en-US" dirty="0"/>
              <a:t> “ I am Lancelot.  In round 3 I heard </a:t>
            </a:r>
            <a:r>
              <a:rPr lang="en-US" b="1" dirty="0"/>
              <a:t>attack, retreat, retreat, retreat</a:t>
            </a:r>
            <a:r>
              <a:rPr lang="en-US" dirty="0"/>
              <a:t>”.</a:t>
            </a:r>
          </a:p>
          <a:p>
            <a:pPr>
              <a:buFont typeface="Wingdings" panose="05000000000000000000" pitchFamily="2" charset="2"/>
              <a:buChar char="Ø"/>
            </a:pPr>
            <a:r>
              <a:rPr lang="en-US" dirty="0"/>
              <a:t> “ Therefore, in round 4, Lancelot votes </a:t>
            </a:r>
            <a:r>
              <a:rPr lang="en-US" b="1" dirty="0"/>
              <a:t>retreat</a:t>
            </a:r>
            <a:r>
              <a:rPr lang="en-US" dirty="0"/>
              <a:t>”.</a:t>
            </a:r>
          </a:p>
          <a:p>
            <a:pPr>
              <a:buFont typeface="Wingdings" panose="05000000000000000000" pitchFamily="2" charset="2"/>
              <a:buChar char="Ø"/>
            </a:pPr>
            <a:endParaRPr lang="en-US" dirty="0"/>
          </a:p>
          <a:p>
            <a:pPr marL="0" indent="0">
              <a:buNone/>
            </a:pPr>
            <a:r>
              <a:rPr lang="en-US" dirty="0"/>
              <a:t> </a:t>
            </a:r>
          </a:p>
          <a:p>
            <a:pPr marL="0" indent="0">
              <a:buNone/>
            </a:pPr>
            <a:r>
              <a:rPr lang="en-US" dirty="0"/>
              <a:t>After F+1 rounds, the non-faulty knights will converge.  The single faulty</a:t>
            </a:r>
            <a:br>
              <a:rPr lang="en-US" dirty="0"/>
            </a:br>
            <a:r>
              <a:rPr lang="en-US" dirty="0"/>
              <a:t> knight cannot stop them from overwhelming his confusing inputs.</a:t>
            </a:r>
          </a:p>
        </p:txBody>
      </p:sp>
      <p:sp>
        <p:nvSpPr>
          <p:cNvPr id="4" name="Footer Placeholder 3">
            <a:extLst>
              <a:ext uri="{FF2B5EF4-FFF2-40B4-BE49-F238E27FC236}">
                <a16:creationId xmlns:a16="http://schemas.microsoft.com/office/drawing/2014/main" id="{DA418B03-16D8-4201-A062-A3FB061D59A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7BEAE6F-0DA8-4A5B-A328-62416C1AA0F7}"/>
              </a:ext>
            </a:extLst>
          </p:cNvPr>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a:extLst>
              <a:ext uri="{FF2B5EF4-FFF2-40B4-BE49-F238E27FC236}">
                <a16:creationId xmlns:a16="http://schemas.microsoft.com/office/drawing/2014/main" id="{77C5590D-F3F9-4869-B53F-2A682AA2F66A}"/>
              </a:ext>
            </a:extLst>
          </p:cNvPr>
          <p:cNvPicPr>
            <a:picLocks noChangeAspect="1"/>
          </p:cNvPicPr>
          <p:nvPr/>
        </p:nvPicPr>
        <p:blipFill>
          <a:blip r:embed="rId2"/>
          <a:stretch>
            <a:fillRect/>
          </a:stretch>
        </p:blipFill>
        <p:spPr>
          <a:xfrm flipH="1">
            <a:off x="9551582" y="3594947"/>
            <a:ext cx="1493184" cy="986065"/>
          </a:xfrm>
          <a:prstGeom prst="rect">
            <a:avLst/>
          </a:prstGeom>
        </p:spPr>
      </p:pic>
    </p:spTree>
    <p:extLst>
      <p:ext uri="{BB962C8B-B14F-4D97-AF65-F5344CB8AC3E}">
        <p14:creationId xmlns:p14="http://schemas.microsoft.com/office/powerpoint/2010/main" val="399099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30B8-D022-4568-9138-3667EC6C0BC5}"/>
              </a:ext>
            </a:extLst>
          </p:cNvPr>
          <p:cNvSpPr>
            <a:spLocks noGrp="1"/>
          </p:cNvSpPr>
          <p:nvPr>
            <p:ph type="title"/>
          </p:nvPr>
        </p:nvSpPr>
        <p:spPr/>
        <p:txBody>
          <a:bodyPr/>
          <a:lstStyle/>
          <a:p>
            <a:r>
              <a:rPr lang="en-US" dirty="0"/>
              <a:t>Jim Gray: But failures aren’t</a:t>
            </a:r>
            <a:br>
              <a:rPr lang="en-US" dirty="0"/>
            </a:br>
            <a:r>
              <a:rPr lang="en-US" dirty="0"/>
              <a:t>Byzantine!</a:t>
            </a:r>
          </a:p>
        </p:txBody>
      </p:sp>
      <p:sp>
        <p:nvSpPr>
          <p:cNvPr id="3" name="Content Placeholder 2">
            <a:extLst>
              <a:ext uri="{FF2B5EF4-FFF2-40B4-BE49-F238E27FC236}">
                <a16:creationId xmlns:a16="http://schemas.microsoft.com/office/drawing/2014/main" id="{EC29D6D8-88C9-4D61-B750-64377D8BEC28}"/>
              </a:ext>
            </a:extLst>
          </p:cNvPr>
          <p:cNvSpPr>
            <a:spLocks noGrp="1"/>
          </p:cNvSpPr>
          <p:nvPr>
            <p:ph idx="1"/>
          </p:nvPr>
        </p:nvSpPr>
        <p:spPr>
          <a:xfrm>
            <a:off x="1024128" y="2969110"/>
            <a:ext cx="10935500" cy="3340249"/>
          </a:xfrm>
        </p:spPr>
        <p:txBody>
          <a:bodyPr>
            <a:normAutofit lnSpcReduction="10000"/>
          </a:bodyPr>
          <a:lstStyle/>
          <a:p>
            <a:r>
              <a:rPr lang="en-US" dirty="0"/>
              <a:t>Around when people were discussing this, Jim Gray did a famous study:  “How do programs fail, and what can be done about it?”  </a:t>
            </a:r>
          </a:p>
          <a:p>
            <a:endParaRPr lang="en-US" dirty="0"/>
          </a:p>
          <a:p>
            <a:r>
              <a:rPr lang="en-US" dirty="0"/>
              <a:t>Mostly, the issue was software bugs, causing crashes.  He argued for much better testing and quality assurance.</a:t>
            </a:r>
          </a:p>
          <a:p>
            <a:endParaRPr lang="en-US" dirty="0"/>
          </a:p>
          <a:p>
            <a:r>
              <a:rPr lang="en-US" dirty="0"/>
              <a:t>With this, failures still occur, but they usually cause programs to halt (crash).</a:t>
            </a:r>
          </a:p>
        </p:txBody>
      </p:sp>
      <p:sp>
        <p:nvSpPr>
          <p:cNvPr id="4" name="Footer Placeholder 3">
            <a:extLst>
              <a:ext uri="{FF2B5EF4-FFF2-40B4-BE49-F238E27FC236}">
                <a16:creationId xmlns:a16="http://schemas.microsoft.com/office/drawing/2014/main" id="{7498BC37-B680-4900-93AD-45E31BF125C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F70A1BB-082D-4A0F-AB98-262EF4B18E75}"/>
              </a:ext>
            </a:extLst>
          </p:cNvPr>
          <p:cNvSpPr>
            <a:spLocks noGrp="1"/>
          </p:cNvSpPr>
          <p:nvPr>
            <p:ph type="sldNum" sz="quarter" idx="12"/>
          </p:nvPr>
        </p:nvSpPr>
        <p:spPr/>
        <p:txBody>
          <a:bodyPr/>
          <a:lstStyle/>
          <a:p>
            <a:fld id="{3C974458-8A97-4835-BF79-1FB6D7856C21}" type="slidenum">
              <a:rPr lang="en-US" smtClean="0"/>
              <a:t>34</a:t>
            </a:fld>
            <a:endParaRPr lang="en-US"/>
          </a:p>
        </p:txBody>
      </p:sp>
      <p:pic>
        <p:nvPicPr>
          <p:cNvPr id="10" name="Picture 2" descr="See the source image">
            <a:extLst>
              <a:ext uri="{FF2B5EF4-FFF2-40B4-BE49-F238E27FC236}">
                <a16:creationId xmlns:a16="http://schemas.microsoft.com/office/drawing/2014/main" id="{8522D968-9C30-EA61-A897-5FB9ADE9F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588" y="112977"/>
            <a:ext cx="1807274" cy="224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89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D119-7990-F22F-326F-4EC8BC2E56D8}"/>
              </a:ext>
            </a:extLst>
          </p:cNvPr>
          <p:cNvSpPr>
            <a:spLocks noGrp="1"/>
          </p:cNvSpPr>
          <p:nvPr>
            <p:ph type="title"/>
          </p:nvPr>
        </p:nvSpPr>
        <p:spPr/>
        <p:txBody>
          <a:bodyPr/>
          <a:lstStyle/>
          <a:p>
            <a:r>
              <a:rPr lang="en-US" dirty="0"/>
              <a:t>Is Byzantine Agreement ever needed?</a:t>
            </a:r>
          </a:p>
        </p:txBody>
      </p:sp>
      <p:sp>
        <p:nvSpPr>
          <p:cNvPr id="3" name="Content Placeholder 2">
            <a:extLst>
              <a:ext uri="{FF2B5EF4-FFF2-40B4-BE49-F238E27FC236}">
                <a16:creationId xmlns:a16="http://schemas.microsoft.com/office/drawing/2014/main" id="{6547A225-E19E-D024-6B45-8C6993F2D480}"/>
              </a:ext>
            </a:extLst>
          </p:cNvPr>
          <p:cNvSpPr>
            <a:spLocks noGrp="1"/>
          </p:cNvSpPr>
          <p:nvPr>
            <p:ph idx="1"/>
          </p:nvPr>
        </p:nvSpPr>
        <p:spPr>
          <a:xfrm>
            <a:off x="702564" y="2229670"/>
            <a:ext cx="10786872" cy="3835976"/>
          </a:xfrm>
        </p:spPr>
        <p:txBody>
          <a:bodyPr>
            <a:normAutofit/>
          </a:bodyPr>
          <a:lstStyle/>
          <a:p>
            <a:r>
              <a:rPr lang="en-US" dirty="0"/>
              <a:t>Barbara Liskov and her student Miguel Castro</a:t>
            </a:r>
            <a:br>
              <a:rPr lang="en-US" dirty="0"/>
            </a:br>
            <a:r>
              <a:rPr lang="en-US" dirty="0"/>
              <a:t>created tools for Byzantine state-machine </a:t>
            </a:r>
            <a:br>
              <a:rPr lang="en-US" dirty="0"/>
            </a:br>
            <a:r>
              <a:rPr lang="en-US" dirty="0"/>
              <a:t>replication for objects and services.</a:t>
            </a:r>
          </a:p>
          <a:p>
            <a:endParaRPr lang="en-US" dirty="0"/>
          </a:p>
          <a:p>
            <a:r>
              <a:rPr lang="en-US" dirty="0"/>
              <a:t>The protocols are costly, but evolved into</a:t>
            </a:r>
            <a:br>
              <a:rPr lang="en-US" dirty="0"/>
            </a:br>
            <a:r>
              <a:rPr lang="en-US" dirty="0"/>
              <a:t>the ones  used in blockchain systems, where </a:t>
            </a:r>
            <a:br>
              <a:rPr lang="en-US" dirty="0"/>
            </a:br>
            <a:r>
              <a:rPr lang="en-US" dirty="0"/>
              <a:t>Byzantine attacks are a common and real issue</a:t>
            </a:r>
          </a:p>
        </p:txBody>
      </p:sp>
      <p:sp>
        <p:nvSpPr>
          <p:cNvPr id="4" name="Footer Placeholder 3">
            <a:extLst>
              <a:ext uri="{FF2B5EF4-FFF2-40B4-BE49-F238E27FC236}">
                <a16:creationId xmlns:a16="http://schemas.microsoft.com/office/drawing/2014/main" id="{39D9ECA4-5365-CE5A-484E-2358D1C5282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76DBF7D-F3E6-EB72-ABF2-434EA619DFDC}"/>
              </a:ext>
            </a:extLst>
          </p:cNvPr>
          <p:cNvSpPr>
            <a:spLocks noGrp="1"/>
          </p:cNvSpPr>
          <p:nvPr>
            <p:ph type="sldNum" sz="quarter" idx="12"/>
          </p:nvPr>
        </p:nvSpPr>
        <p:spPr/>
        <p:txBody>
          <a:bodyPr/>
          <a:lstStyle/>
          <a:p>
            <a:fld id="{3C974458-8A97-4835-BF79-1FB6D7856C21}" type="slidenum">
              <a:rPr lang="en-US" smtClean="0"/>
              <a:t>35</a:t>
            </a:fld>
            <a:endParaRPr lang="en-US"/>
          </a:p>
        </p:txBody>
      </p:sp>
      <p:pic>
        <p:nvPicPr>
          <p:cNvPr id="6" name="Picture 5">
            <a:extLst>
              <a:ext uri="{FF2B5EF4-FFF2-40B4-BE49-F238E27FC236}">
                <a16:creationId xmlns:a16="http://schemas.microsoft.com/office/drawing/2014/main" id="{2B4AA6A4-3A30-8C61-C8DA-14471E6566CF}"/>
              </a:ext>
            </a:extLst>
          </p:cNvPr>
          <p:cNvPicPr>
            <a:picLocks noChangeAspect="1"/>
          </p:cNvPicPr>
          <p:nvPr/>
        </p:nvPicPr>
        <p:blipFill>
          <a:blip r:embed="rId2"/>
          <a:stretch>
            <a:fillRect/>
          </a:stretch>
        </p:blipFill>
        <p:spPr>
          <a:xfrm>
            <a:off x="7866591" y="1908074"/>
            <a:ext cx="3457575" cy="2571750"/>
          </a:xfrm>
          <a:prstGeom prst="rect">
            <a:avLst/>
          </a:prstGeom>
        </p:spPr>
      </p:pic>
      <p:sp>
        <p:nvSpPr>
          <p:cNvPr id="7" name="TextBox 6">
            <a:extLst>
              <a:ext uri="{FF2B5EF4-FFF2-40B4-BE49-F238E27FC236}">
                <a16:creationId xmlns:a16="http://schemas.microsoft.com/office/drawing/2014/main" id="{E0A82769-6DEC-A9E3-3AE5-20B852D2FD30}"/>
              </a:ext>
            </a:extLst>
          </p:cNvPr>
          <p:cNvSpPr txBox="1"/>
          <p:nvPr/>
        </p:nvSpPr>
        <p:spPr>
          <a:xfrm>
            <a:off x="7866591" y="4624662"/>
            <a:ext cx="3585982" cy="923330"/>
          </a:xfrm>
          <a:prstGeom prst="rect">
            <a:avLst/>
          </a:prstGeom>
          <a:noFill/>
        </p:spPr>
        <p:txBody>
          <a:bodyPr wrap="none" rtlCol="0">
            <a:spAutoFit/>
          </a:bodyPr>
          <a:lstStyle/>
          <a:p>
            <a:pPr algn="ctr"/>
            <a:r>
              <a:rPr lang="en-US" dirty="0"/>
              <a:t>Barbara </a:t>
            </a:r>
            <a:r>
              <a:rPr lang="en-US" dirty="0" err="1"/>
              <a:t>Liskov</a:t>
            </a:r>
            <a:r>
              <a:rPr lang="en-US" dirty="0"/>
              <a:t> won a Turing Award</a:t>
            </a:r>
            <a:br>
              <a:rPr lang="en-US" dirty="0"/>
            </a:br>
            <a:r>
              <a:rPr lang="en-US" dirty="0"/>
              <a:t>in 2008 for her many contributions to</a:t>
            </a:r>
            <a:br>
              <a:rPr lang="en-US" dirty="0"/>
            </a:br>
            <a:r>
              <a:rPr lang="en-US" dirty="0"/>
              <a:t>programming languages and systems</a:t>
            </a:r>
          </a:p>
        </p:txBody>
      </p:sp>
    </p:spTree>
    <p:extLst>
      <p:ext uri="{BB962C8B-B14F-4D97-AF65-F5344CB8AC3E}">
        <p14:creationId xmlns:p14="http://schemas.microsoft.com/office/powerpoint/2010/main" val="685228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6BEF-049A-4382-B48A-8B6DC2EC3153}"/>
              </a:ext>
            </a:extLst>
          </p:cNvPr>
          <p:cNvSpPr>
            <a:spLocks noGrp="1"/>
          </p:cNvSpPr>
          <p:nvPr>
            <p:ph type="title"/>
          </p:nvPr>
        </p:nvSpPr>
        <p:spPr/>
        <p:txBody>
          <a:bodyPr/>
          <a:lstStyle/>
          <a:p>
            <a:r>
              <a:rPr lang="en-US" dirty="0"/>
              <a:t>… back to Isis!</a:t>
            </a:r>
          </a:p>
        </p:txBody>
      </p:sp>
      <p:sp>
        <p:nvSpPr>
          <p:cNvPr id="3" name="Content Placeholder 2">
            <a:extLst>
              <a:ext uri="{FF2B5EF4-FFF2-40B4-BE49-F238E27FC236}">
                <a16:creationId xmlns:a16="http://schemas.microsoft.com/office/drawing/2014/main" id="{7BAB5FF5-AE8E-4F56-B65F-2E0167992E13}"/>
              </a:ext>
            </a:extLst>
          </p:cNvPr>
          <p:cNvSpPr>
            <a:spLocks noGrp="1"/>
          </p:cNvSpPr>
          <p:nvPr>
            <p:ph idx="1"/>
          </p:nvPr>
        </p:nvSpPr>
        <p:spPr>
          <a:xfrm>
            <a:off x="1024128" y="2557072"/>
            <a:ext cx="10786872" cy="3752288"/>
          </a:xfrm>
        </p:spPr>
        <p:txBody>
          <a:bodyPr/>
          <a:lstStyle/>
          <a:p>
            <a:r>
              <a:rPr lang="en-US" dirty="0"/>
              <a:t>When I first came to Cornell in 1982, my initial</a:t>
            </a:r>
            <a:br>
              <a:rPr lang="en-US" dirty="0"/>
            </a:br>
            <a:r>
              <a:rPr lang="en-US" dirty="0"/>
              <a:t>research project focused on implementations of </a:t>
            </a:r>
            <a:br>
              <a:rPr lang="en-US" dirty="0"/>
            </a:br>
            <a:r>
              <a:rPr lang="en-US" dirty="0"/>
              <a:t>state machine replication in object oriented computing </a:t>
            </a:r>
            <a:br>
              <a:rPr lang="en-US" dirty="0"/>
            </a:br>
            <a:r>
              <a:rPr lang="en-US" dirty="0"/>
              <a:t>frameworks – like Java.  We used the technique in individual objects.  </a:t>
            </a:r>
          </a:p>
          <a:p>
            <a:endParaRPr lang="en-US" dirty="0"/>
          </a:p>
          <a:p>
            <a:r>
              <a:rPr lang="en-US" dirty="0"/>
              <a:t>The Isis Toolkit (1995) was the first practical solution in this area.  </a:t>
            </a:r>
          </a:p>
        </p:txBody>
      </p:sp>
      <p:sp>
        <p:nvSpPr>
          <p:cNvPr id="4" name="Footer Placeholder 3">
            <a:extLst>
              <a:ext uri="{FF2B5EF4-FFF2-40B4-BE49-F238E27FC236}">
                <a16:creationId xmlns:a16="http://schemas.microsoft.com/office/drawing/2014/main" id="{9E2BA9B5-1FF5-4D6C-A554-57391CEE763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9C3CA36-1C48-403D-8319-748EFF1B1E11}"/>
              </a:ext>
            </a:extLst>
          </p:cNvPr>
          <p:cNvSpPr>
            <a:spLocks noGrp="1"/>
          </p:cNvSpPr>
          <p:nvPr>
            <p:ph type="sldNum" sz="quarter" idx="12"/>
          </p:nvPr>
        </p:nvSpPr>
        <p:spPr/>
        <p:txBody>
          <a:bodyPr/>
          <a:lstStyle/>
          <a:p>
            <a:fld id="{3C974458-8A97-4835-BF79-1FB6D7856C21}" type="slidenum">
              <a:rPr lang="en-US" smtClean="0"/>
              <a:t>36</a:t>
            </a:fld>
            <a:endParaRPr lang="en-US"/>
          </a:p>
        </p:txBody>
      </p:sp>
      <p:pic>
        <p:nvPicPr>
          <p:cNvPr id="6" name="Picture 5">
            <a:extLst>
              <a:ext uri="{FF2B5EF4-FFF2-40B4-BE49-F238E27FC236}">
                <a16:creationId xmlns:a16="http://schemas.microsoft.com/office/drawing/2014/main" id="{8BD7542E-8505-4A04-80B6-DCB67C2F5EEE}"/>
              </a:ext>
            </a:extLst>
          </p:cNvPr>
          <p:cNvPicPr>
            <a:picLocks noChangeAspect="1"/>
          </p:cNvPicPr>
          <p:nvPr/>
        </p:nvPicPr>
        <p:blipFill>
          <a:blip r:embed="rId2"/>
          <a:stretch>
            <a:fillRect/>
          </a:stretch>
        </p:blipFill>
        <p:spPr>
          <a:xfrm>
            <a:off x="9767887" y="112976"/>
            <a:ext cx="2138891" cy="3130084"/>
          </a:xfrm>
          <a:prstGeom prst="rect">
            <a:avLst/>
          </a:prstGeom>
        </p:spPr>
      </p:pic>
    </p:spTree>
    <p:extLst>
      <p:ext uri="{BB962C8B-B14F-4D97-AF65-F5344CB8AC3E}">
        <p14:creationId xmlns:p14="http://schemas.microsoft.com/office/powerpoint/2010/main" val="1127896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C8B5-81F3-4286-8E88-9CEB90C65621}"/>
              </a:ext>
            </a:extLst>
          </p:cNvPr>
          <p:cNvSpPr>
            <a:spLocks noGrp="1"/>
          </p:cNvSpPr>
          <p:nvPr>
            <p:ph type="title"/>
          </p:nvPr>
        </p:nvSpPr>
        <p:spPr/>
        <p:txBody>
          <a:bodyPr/>
          <a:lstStyle/>
          <a:p>
            <a:r>
              <a:rPr lang="en-US" dirty="0"/>
              <a:t>Why “Isis”?</a:t>
            </a:r>
          </a:p>
        </p:txBody>
      </p:sp>
      <p:sp>
        <p:nvSpPr>
          <p:cNvPr id="3" name="Content Placeholder 2">
            <a:extLst>
              <a:ext uri="{FF2B5EF4-FFF2-40B4-BE49-F238E27FC236}">
                <a16:creationId xmlns:a16="http://schemas.microsoft.com/office/drawing/2014/main" id="{21375D6E-BEB2-4700-9A98-98B43CF36355}"/>
              </a:ext>
            </a:extLst>
          </p:cNvPr>
          <p:cNvSpPr>
            <a:spLocks noGrp="1"/>
          </p:cNvSpPr>
          <p:nvPr>
            <p:ph idx="1"/>
          </p:nvPr>
        </p:nvSpPr>
        <p:spPr>
          <a:xfrm>
            <a:off x="1024128" y="2557072"/>
            <a:ext cx="10786872" cy="3752288"/>
          </a:xfrm>
        </p:spPr>
        <p:txBody>
          <a:bodyPr>
            <a:normAutofit lnSpcReduction="10000"/>
          </a:bodyPr>
          <a:lstStyle/>
          <a:p>
            <a:r>
              <a:rPr lang="en-US" dirty="0"/>
              <a:t>Reference to Egyptian mythology.  </a:t>
            </a:r>
          </a:p>
          <a:p>
            <a:endParaRPr lang="en-US" dirty="0"/>
          </a:p>
          <a:p>
            <a:r>
              <a:rPr lang="en-US" dirty="0"/>
              <a:t>In the Book of the Dead, Osiris is torn to pieces by Set. Isis gathered all the pieces and wrapped them in linen.   Osiris came back to life.   Their son, Horus, went on to defeat Set, who was then banished from Egypt and the underworld.</a:t>
            </a:r>
          </a:p>
          <a:p>
            <a:endParaRPr lang="en-US" dirty="0"/>
          </a:p>
          <a:p>
            <a:r>
              <a:rPr lang="en-US" dirty="0"/>
              <a:t>The Isis Toolkit picks up the pieces of your system and brings it back to life.</a:t>
            </a:r>
          </a:p>
        </p:txBody>
      </p:sp>
      <p:sp>
        <p:nvSpPr>
          <p:cNvPr id="4" name="Footer Placeholder 3">
            <a:extLst>
              <a:ext uri="{FF2B5EF4-FFF2-40B4-BE49-F238E27FC236}">
                <a16:creationId xmlns:a16="http://schemas.microsoft.com/office/drawing/2014/main" id="{15F161D4-7827-4BB7-8350-D10EDD89F0D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ED828AE-9448-4A20-BB12-5DBBEF47C3E5}"/>
              </a:ext>
            </a:extLst>
          </p:cNvPr>
          <p:cNvSpPr>
            <a:spLocks noGrp="1"/>
          </p:cNvSpPr>
          <p:nvPr>
            <p:ph type="sldNum" sz="quarter" idx="12"/>
          </p:nvPr>
        </p:nvSpPr>
        <p:spPr/>
        <p:txBody>
          <a:bodyPr/>
          <a:lstStyle/>
          <a:p>
            <a:fld id="{3C974458-8A97-4835-BF79-1FB6D7856C21}" type="slidenum">
              <a:rPr lang="en-US" smtClean="0"/>
              <a:t>37</a:t>
            </a:fld>
            <a:endParaRPr lang="en-US"/>
          </a:p>
        </p:txBody>
      </p:sp>
      <p:pic>
        <p:nvPicPr>
          <p:cNvPr id="8" name="Picture 7">
            <a:extLst>
              <a:ext uri="{FF2B5EF4-FFF2-40B4-BE49-F238E27FC236}">
                <a16:creationId xmlns:a16="http://schemas.microsoft.com/office/drawing/2014/main" id="{A3690760-74A1-01BB-F653-A90DF28B81A8}"/>
              </a:ext>
            </a:extLst>
          </p:cNvPr>
          <p:cNvPicPr>
            <a:picLocks noChangeAspect="1"/>
          </p:cNvPicPr>
          <p:nvPr/>
        </p:nvPicPr>
        <p:blipFill>
          <a:blip r:embed="rId2"/>
          <a:stretch>
            <a:fillRect/>
          </a:stretch>
        </p:blipFill>
        <p:spPr>
          <a:xfrm>
            <a:off x="9767887" y="112976"/>
            <a:ext cx="2138891" cy="3130084"/>
          </a:xfrm>
          <a:prstGeom prst="rect">
            <a:avLst/>
          </a:prstGeom>
        </p:spPr>
      </p:pic>
    </p:spTree>
    <p:extLst>
      <p:ext uri="{BB962C8B-B14F-4D97-AF65-F5344CB8AC3E}">
        <p14:creationId xmlns:p14="http://schemas.microsoft.com/office/powerpoint/2010/main" val="2527191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320C-09DC-44DE-8396-AD09E40BE3DF}"/>
              </a:ext>
            </a:extLst>
          </p:cNvPr>
          <p:cNvSpPr>
            <a:spLocks noGrp="1"/>
          </p:cNvSpPr>
          <p:nvPr>
            <p:ph type="title"/>
          </p:nvPr>
        </p:nvSpPr>
        <p:spPr/>
        <p:txBody>
          <a:bodyPr/>
          <a:lstStyle/>
          <a:p>
            <a:r>
              <a:rPr lang="en-US" dirty="0"/>
              <a:t>Virtual Synchrony</a:t>
            </a:r>
          </a:p>
        </p:txBody>
      </p:sp>
      <p:sp>
        <p:nvSpPr>
          <p:cNvPr id="3" name="Content Placeholder 2">
            <a:extLst>
              <a:ext uri="{FF2B5EF4-FFF2-40B4-BE49-F238E27FC236}">
                <a16:creationId xmlns:a16="http://schemas.microsoft.com/office/drawing/2014/main" id="{4F3331FC-0732-489B-8136-9B60EFFD7BE1}"/>
              </a:ext>
            </a:extLst>
          </p:cNvPr>
          <p:cNvSpPr>
            <a:spLocks noGrp="1"/>
          </p:cNvSpPr>
          <p:nvPr>
            <p:ph idx="1"/>
          </p:nvPr>
        </p:nvSpPr>
        <p:spPr/>
        <p:txBody>
          <a:bodyPr>
            <a:normAutofit/>
          </a:bodyPr>
          <a:lstStyle/>
          <a:p>
            <a:r>
              <a:rPr lang="en-US" dirty="0"/>
              <a:t>Isis does use atomic multicast and persistent replication, to support state machine replication, but it innovated by first addressing self-management.</a:t>
            </a:r>
          </a:p>
          <a:p>
            <a:endParaRPr lang="en-US" dirty="0"/>
          </a:p>
          <a:p>
            <a:r>
              <a:rPr lang="en-US" dirty="0"/>
              <a:t>This feature tracked who is in each group and shard.  Then data was replication by the members in the list.</a:t>
            </a:r>
          </a:p>
          <a:p>
            <a:endParaRPr lang="en-US" dirty="0"/>
          </a:p>
          <a:p>
            <a:r>
              <a:rPr lang="en-US" dirty="0"/>
              <a:t>We called this model virtual synchrony.  </a:t>
            </a:r>
          </a:p>
        </p:txBody>
      </p:sp>
      <p:sp>
        <p:nvSpPr>
          <p:cNvPr id="4" name="Footer Placeholder 3">
            <a:extLst>
              <a:ext uri="{FF2B5EF4-FFF2-40B4-BE49-F238E27FC236}">
                <a16:creationId xmlns:a16="http://schemas.microsoft.com/office/drawing/2014/main" id="{D4825A42-5EBA-4F12-A2AE-AAD5E82D794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09FC8D2-D281-489B-9D8B-878CA24AAD20}"/>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588779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Virtual synchrony: Managed Groups</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39</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a:stCxn id="42" idx="5"/>
          </p:cNvCxnSpPr>
          <p:nvPr/>
        </p:nvCxnSpPr>
        <p:spPr>
          <a:xfrm>
            <a:off x="7807456" y="4699209"/>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3110AC-2405-4E9E-8147-15969052E342}"/>
              </a:ext>
            </a:extLst>
          </p:cNvPr>
          <p:cNvSpPr txBox="1"/>
          <p:nvPr/>
        </p:nvSpPr>
        <p:spPr>
          <a:xfrm>
            <a:off x="1247230" y="4357657"/>
            <a:ext cx="2404420" cy="369332"/>
          </a:xfrm>
          <a:prstGeom prst="rect">
            <a:avLst/>
          </a:prstGeom>
          <a:noFill/>
        </p:spPr>
        <p:txBody>
          <a:bodyPr wrap="square" rtlCol="0">
            <a:spAutoFit/>
          </a:bodyPr>
          <a:lstStyle/>
          <a:p>
            <a:r>
              <a:rPr lang="en-US" b="1" i="1" dirty="0"/>
              <a:t>TIME  </a:t>
            </a:r>
          </a:p>
        </p:txBody>
      </p:sp>
      <p:cxnSp>
        <p:nvCxnSpPr>
          <p:cNvPr id="14" name="Straight Arrow Connector 13">
            <a:extLst>
              <a:ext uri="{FF2B5EF4-FFF2-40B4-BE49-F238E27FC236}">
                <a16:creationId xmlns:a16="http://schemas.microsoft.com/office/drawing/2014/main" id="{DA1D836D-F14C-4F90-A3AA-6D614F2FE954}"/>
              </a:ext>
            </a:extLst>
          </p:cNvPr>
          <p:cNvCxnSpPr/>
          <p:nvPr/>
        </p:nvCxnSpPr>
        <p:spPr>
          <a:xfrm>
            <a:off x="1335738" y="4721680"/>
            <a:ext cx="587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D49A852-5B77-456C-B77F-AC73B583108A}"/>
              </a:ext>
            </a:extLst>
          </p:cNvPr>
          <p:cNvPicPr>
            <a:picLocks noChangeAspect="1"/>
          </p:cNvPicPr>
          <p:nvPr/>
        </p:nvPicPr>
        <p:blipFill>
          <a:blip r:embed="rId3"/>
          <a:stretch>
            <a:fillRect/>
          </a:stretch>
        </p:blipFill>
        <p:spPr>
          <a:xfrm>
            <a:off x="1773557" y="2969534"/>
            <a:ext cx="140220" cy="134124"/>
          </a:xfrm>
          <a:prstGeom prst="rect">
            <a:avLst/>
          </a:prstGeom>
        </p:spPr>
      </p:pic>
      <p:pic>
        <p:nvPicPr>
          <p:cNvPr id="74" name="Picture 73">
            <a:extLst>
              <a:ext uri="{FF2B5EF4-FFF2-40B4-BE49-F238E27FC236}">
                <a16:creationId xmlns:a16="http://schemas.microsoft.com/office/drawing/2014/main" id="{955EF49D-6696-444B-B4CA-10100F321381}"/>
              </a:ext>
            </a:extLst>
          </p:cNvPr>
          <p:cNvPicPr>
            <a:picLocks noChangeAspect="1"/>
          </p:cNvPicPr>
          <p:nvPr/>
        </p:nvPicPr>
        <p:blipFill>
          <a:blip r:embed="rId3"/>
          <a:stretch>
            <a:fillRect/>
          </a:stretch>
        </p:blipFill>
        <p:spPr>
          <a:xfrm>
            <a:off x="1782542" y="3274499"/>
            <a:ext cx="140220" cy="134124"/>
          </a:xfrm>
          <a:prstGeom prst="rect">
            <a:avLst/>
          </a:prstGeom>
        </p:spPr>
      </p:pic>
      <p:pic>
        <p:nvPicPr>
          <p:cNvPr id="88" name="Picture 87">
            <a:extLst>
              <a:ext uri="{FF2B5EF4-FFF2-40B4-BE49-F238E27FC236}">
                <a16:creationId xmlns:a16="http://schemas.microsoft.com/office/drawing/2014/main" id="{C32D5D4C-B31B-4642-84E5-D5A869CAFC48}"/>
              </a:ext>
            </a:extLst>
          </p:cNvPr>
          <p:cNvPicPr>
            <a:picLocks noChangeAspect="1"/>
          </p:cNvPicPr>
          <p:nvPr/>
        </p:nvPicPr>
        <p:blipFill>
          <a:blip r:embed="rId3"/>
          <a:stretch>
            <a:fillRect/>
          </a:stretch>
        </p:blipFill>
        <p:spPr>
          <a:xfrm>
            <a:off x="5295760" y="2979541"/>
            <a:ext cx="140220" cy="134124"/>
          </a:xfrm>
          <a:prstGeom prst="rect">
            <a:avLst/>
          </a:prstGeom>
        </p:spPr>
      </p:pic>
      <p:pic>
        <p:nvPicPr>
          <p:cNvPr id="89" name="Picture 88">
            <a:extLst>
              <a:ext uri="{FF2B5EF4-FFF2-40B4-BE49-F238E27FC236}">
                <a16:creationId xmlns:a16="http://schemas.microsoft.com/office/drawing/2014/main" id="{BB3B9AFF-EFD8-4743-9AF3-FD1577FFC05F}"/>
              </a:ext>
            </a:extLst>
          </p:cNvPr>
          <p:cNvPicPr>
            <a:picLocks noChangeAspect="1"/>
          </p:cNvPicPr>
          <p:nvPr/>
        </p:nvPicPr>
        <p:blipFill>
          <a:blip r:embed="rId3"/>
          <a:stretch>
            <a:fillRect/>
          </a:stretch>
        </p:blipFill>
        <p:spPr>
          <a:xfrm>
            <a:off x="5304745" y="3285299"/>
            <a:ext cx="140220" cy="134124"/>
          </a:xfrm>
          <a:prstGeom prst="rect">
            <a:avLst/>
          </a:prstGeom>
        </p:spPr>
      </p:pic>
      <p:pic>
        <p:nvPicPr>
          <p:cNvPr id="91" name="Picture 90">
            <a:extLst>
              <a:ext uri="{FF2B5EF4-FFF2-40B4-BE49-F238E27FC236}">
                <a16:creationId xmlns:a16="http://schemas.microsoft.com/office/drawing/2014/main" id="{D6DAD4D4-B18D-41BC-BCB9-C552578ED470}"/>
              </a:ext>
            </a:extLst>
          </p:cNvPr>
          <p:cNvPicPr>
            <a:picLocks noChangeAspect="1"/>
          </p:cNvPicPr>
          <p:nvPr/>
        </p:nvPicPr>
        <p:blipFill>
          <a:blip r:embed="rId3"/>
          <a:stretch>
            <a:fillRect/>
          </a:stretch>
        </p:blipFill>
        <p:spPr>
          <a:xfrm>
            <a:off x="5304745" y="4334364"/>
            <a:ext cx="140220" cy="134124"/>
          </a:xfrm>
          <a:prstGeom prst="rect">
            <a:avLst/>
          </a:prstGeom>
        </p:spPr>
      </p:pic>
      <p:pic>
        <p:nvPicPr>
          <p:cNvPr id="92" name="Picture 91">
            <a:extLst>
              <a:ext uri="{FF2B5EF4-FFF2-40B4-BE49-F238E27FC236}">
                <a16:creationId xmlns:a16="http://schemas.microsoft.com/office/drawing/2014/main" id="{547F156A-8DD0-47B4-86E9-C54619059154}"/>
              </a:ext>
            </a:extLst>
          </p:cNvPr>
          <p:cNvPicPr>
            <a:picLocks noChangeAspect="1"/>
          </p:cNvPicPr>
          <p:nvPr/>
        </p:nvPicPr>
        <p:blipFill>
          <a:blip r:embed="rId3"/>
          <a:stretch>
            <a:fillRect/>
          </a:stretch>
        </p:blipFill>
        <p:spPr>
          <a:xfrm>
            <a:off x="5286978" y="3691125"/>
            <a:ext cx="140220" cy="134124"/>
          </a:xfrm>
          <a:prstGeom prst="rect">
            <a:avLst/>
          </a:prstGeom>
        </p:spPr>
      </p:pic>
      <p:pic>
        <p:nvPicPr>
          <p:cNvPr id="93" name="Picture 92">
            <a:extLst>
              <a:ext uri="{FF2B5EF4-FFF2-40B4-BE49-F238E27FC236}">
                <a16:creationId xmlns:a16="http://schemas.microsoft.com/office/drawing/2014/main" id="{587FACD0-0918-4B6E-A1AD-E348E33E14F4}"/>
              </a:ext>
            </a:extLst>
          </p:cNvPr>
          <p:cNvPicPr>
            <a:picLocks noChangeAspect="1"/>
          </p:cNvPicPr>
          <p:nvPr/>
        </p:nvPicPr>
        <p:blipFill>
          <a:blip r:embed="rId3"/>
          <a:stretch>
            <a:fillRect/>
          </a:stretch>
        </p:blipFill>
        <p:spPr>
          <a:xfrm>
            <a:off x="5296588" y="4021250"/>
            <a:ext cx="140220" cy="134124"/>
          </a:xfrm>
          <a:prstGeom prst="rect">
            <a:avLst/>
          </a:prstGeom>
        </p:spPr>
      </p:pic>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16FB8D53-45F2-4004-AC24-B029EB11C8B1}"/>
              </a:ext>
            </a:extLst>
          </p:cNvPr>
          <p:cNvPicPr>
            <a:picLocks noChangeAspect="1"/>
          </p:cNvPicPr>
          <p:nvPr/>
        </p:nvPicPr>
        <p:blipFill>
          <a:blip r:embed="rId3"/>
          <a:stretch>
            <a:fillRect/>
          </a:stretch>
        </p:blipFill>
        <p:spPr>
          <a:xfrm>
            <a:off x="7633347" y="4637207"/>
            <a:ext cx="140220" cy="134124"/>
          </a:xfrm>
          <a:prstGeom prst="rect">
            <a:avLst/>
          </a:prstGeom>
        </p:spPr>
      </p:pic>
    </p:spTree>
    <p:extLst>
      <p:ext uri="{BB962C8B-B14F-4D97-AF65-F5344CB8AC3E}">
        <p14:creationId xmlns:p14="http://schemas.microsoft.com/office/powerpoint/2010/main" val="379303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Can we build continuously consistent, highly available </a:t>
            </a:r>
            <a:r>
              <a:rPr lang="en-US" dirty="0">
                <a:sym typeface="Symbol" panose="05050102010706020507" pitchFamily="18" charset="2"/>
              </a:rPr>
              <a:t>-services?</a:t>
            </a:r>
            <a:endParaRPr lang="en-US" dirty="0"/>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a:xfrm>
            <a:off x="1024128" y="2447344"/>
            <a:ext cx="10786872" cy="4023360"/>
          </a:xfrm>
        </p:spPr>
        <p:txBody>
          <a:bodyPr>
            <a:normAutofit/>
          </a:bodyPr>
          <a:lstStyle/>
          <a:p>
            <a:r>
              <a:rPr lang="en-US" dirty="0"/>
              <a:t>Just like in any </a:t>
            </a:r>
            <a:r>
              <a:rPr lang="en-US" dirty="0">
                <a:sym typeface="Symbol" panose="05050102010706020507" pitchFamily="18" charset="2"/>
              </a:rPr>
              <a:t>-service, the data and computation will be sharded.  </a:t>
            </a:r>
          </a:p>
          <a:p>
            <a:endParaRPr lang="en-US" dirty="0">
              <a:sym typeface="Symbol" panose="05050102010706020507" pitchFamily="18" charset="2"/>
            </a:endParaRPr>
          </a:p>
          <a:p>
            <a:r>
              <a:rPr lang="en-US" dirty="0">
                <a:sym typeface="Symbol" panose="05050102010706020507" pitchFamily="18" charset="2"/>
              </a:rPr>
              <a:t>Suppose the data needed is a mix of the data in the request, and data hosted right in the shards that do the computation.  This enables </a:t>
            </a:r>
            <a:r>
              <a:rPr lang="en-US" b="1" dirty="0">
                <a:sym typeface="Symbol" panose="05050102010706020507" pitchFamily="18" charset="2"/>
              </a:rPr>
              <a:t>CA</a:t>
            </a:r>
            <a:r>
              <a:rPr lang="en-US" dirty="0">
                <a:solidFill>
                  <a:srgbClr val="FF0000"/>
                </a:solidFill>
                <a:sym typeface="Symbol" panose="05050102010706020507" pitchFamily="18" charset="2"/>
              </a:rPr>
              <a:t>P</a:t>
            </a:r>
            <a:r>
              <a:rPr lang="en-US" dirty="0">
                <a:sym typeface="Symbol" panose="05050102010706020507" pitchFamily="18" charset="2"/>
              </a:rPr>
              <a:t>: P won’t matter because our service is self-sufficient!</a:t>
            </a:r>
          </a:p>
          <a:p>
            <a:endParaRPr lang="en-US" dirty="0">
              <a:sym typeface="Symbol" panose="05050102010706020507" pitchFamily="18" charset="2"/>
            </a:endParaRPr>
          </a:p>
          <a:p>
            <a:r>
              <a:rPr lang="en-US" dirty="0">
                <a:sym typeface="Symbol" panose="05050102010706020507" pitchFamily="18" charset="2"/>
              </a:rPr>
              <a:t>Each shard will need multiple members for availability (2 or 3 replicas, on machines selected to not fail simultaneously), and should “self-repair”.</a:t>
            </a:r>
          </a:p>
          <a:p>
            <a:endParaRPr lang="en-US" dirty="0">
              <a:sym typeface="Symbol" panose="05050102010706020507" pitchFamily="18" charset="2"/>
            </a:endParaRP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4</a:t>
            </a:fld>
            <a:endParaRPr lang="en-US"/>
          </a:p>
        </p:txBody>
      </p:sp>
      <p:sp>
        <p:nvSpPr>
          <p:cNvPr id="6" name="Speech Bubble: Rectangle with Corners Rounded 5">
            <a:extLst>
              <a:ext uri="{FF2B5EF4-FFF2-40B4-BE49-F238E27FC236}">
                <a16:creationId xmlns:a16="http://schemas.microsoft.com/office/drawing/2014/main" id="{F5DF722F-E396-D9B3-0695-8882EAB7EB8B}"/>
              </a:ext>
            </a:extLst>
          </p:cNvPr>
          <p:cNvSpPr/>
          <p:nvPr/>
        </p:nvSpPr>
        <p:spPr>
          <a:xfrm>
            <a:off x="2057271" y="722274"/>
            <a:ext cx="9192708" cy="2404254"/>
          </a:xfrm>
          <a:prstGeom prst="wedgeRoundRectCallout">
            <a:avLst>
              <a:gd name="adj1" fmla="val -41681"/>
              <a:gd name="adj2" fmla="val 78809"/>
              <a:gd name="adj3" fmla="val 16667"/>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E6C"/>
                </a:solidFill>
              </a:rPr>
              <a:t>Reminder: P was about “partition tolerance”, meaning “the </a:t>
            </a:r>
            <a:r>
              <a:rPr lang="en-US" sz="2400" b="1" dirty="0">
                <a:solidFill>
                  <a:srgbClr val="003E6C"/>
                </a:solidFill>
                <a:sym typeface="Symbol" panose="05050102010706020507" pitchFamily="18" charset="2"/>
              </a:rPr>
              <a:t>-service never has to pause and fetch data from any other -service, like a database or file system.  It can reply purely using data it “holds”.  </a:t>
            </a:r>
          </a:p>
          <a:p>
            <a:pPr algn="ctr"/>
            <a:endParaRPr lang="en-US" sz="2400" b="1" dirty="0">
              <a:solidFill>
                <a:srgbClr val="003E6C"/>
              </a:solidFill>
              <a:sym typeface="Symbol" panose="05050102010706020507" pitchFamily="18" charset="2"/>
            </a:endParaRPr>
          </a:p>
          <a:p>
            <a:pPr algn="ctr"/>
            <a:r>
              <a:rPr lang="en-US" sz="2400" b="1" dirty="0">
                <a:solidFill>
                  <a:srgbClr val="003E6C"/>
                </a:solidFill>
                <a:sym typeface="Symbol" panose="05050102010706020507" pitchFamily="18" charset="2"/>
              </a:rPr>
              <a:t>Eric Brewer pushed for soft-state only, but if we can solve this problem, we can actually have a hard-state -service.</a:t>
            </a:r>
            <a:endParaRPr lang="en-US" sz="2400" b="1" dirty="0">
              <a:solidFill>
                <a:srgbClr val="003E6C"/>
              </a:solidFill>
            </a:endParaRPr>
          </a:p>
        </p:txBody>
      </p:sp>
    </p:spTree>
    <p:extLst>
      <p:ext uri="{BB962C8B-B14F-4D97-AF65-F5344CB8AC3E}">
        <p14:creationId xmlns:p14="http://schemas.microsoft.com/office/powerpoint/2010/main" val="3212116882"/>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E812-E7E7-42AA-B63A-877914D73ECB}"/>
              </a:ext>
            </a:extLst>
          </p:cNvPr>
          <p:cNvSpPr>
            <a:spLocks noGrp="1"/>
          </p:cNvSpPr>
          <p:nvPr>
            <p:ph type="title"/>
          </p:nvPr>
        </p:nvSpPr>
        <p:spPr/>
        <p:txBody>
          <a:bodyPr/>
          <a:lstStyle/>
          <a:p>
            <a:r>
              <a:rPr lang="en-US" dirty="0"/>
              <a:t>Split-brain concern</a:t>
            </a:r>
          </a:p>
        </p:txBody>
      </p:sp>
      <p:sp>
        <p:nvSpPr>
          <p:cNvPr id="3" name="Content Placeholder 2">
            <a:extLst>
              <a:ext uri="{FF2B5EF4-FFF2-40B4-BE49-F238E27FC236}">
                <a16:creationId xmlns:a16="http://schemas.microsoft.com/office/drawing/2014/main" id="{31020DB1-D685-4B5E-B12D-7029466DAE31}"/>
              </a:ext>
            </a:extLst>
          </p:cNvPr>
          <p:cNvSpPr>
            <a:spLocks noGrp="1"/>
          </p:cNvSpPr>
          <p:nvPr>
            <p:ph idx="1"/>
          </p:nvPr>
        </p:nvSpPr>
        <p:spPr/>
        <p:txBody>
          <a:bodyPr/>
          <a:lstStyle/>
          <a:p>
            <a:r>
              <a:rPr lang="en-US" dirty="0"/>
              <a:t>Suppose your </a:t>
            </a:r>
            <a:r>
              <a:rPr lang="en-US" dirty="0">
                <a:sym typeface="Symbol" panose="05050102010706020507" pitchFamily="18" charset="2"/>
              </a:rPr>
              <a:t>-service plays a key role, like air traffic control.  There should only be one “owner” for a given runway or airplane.</a:t>
            </a:r>
          </a:p>
          <a:p>
            <a:endParaRPr lang="en-US" dirty="0">
              <a:sym typeface="Symbol" panose="05050102010706020507" pitchFamily="18" charset="2"/>
            </a:endParaRPr>
          </a:p>
          <a:p>
            <a:r>
              <a:rPr lang="en-US" dirty="0">
                <a:sym typeface="Symbol" panose="05050102010706020507" pitchFamily="18" charset="2"/>
              </a:rPr>
              <a:t>But when a failure occurs, we want to be sure that control isn’t lost.  So in this case, the “primary controller” role would shift from process P to some backup process, Q.</a:t>
            </a:r>
          </a:p>
          <a:p>
            <a:endParaRPr lang="en-US" dirty="0">
              <a:sym typeface="Symbol" panose="05050102010706020507" pitchFamily="18" charset="2"/>
            </a:endParaRPr>
          </a:p>
          <a:p>
            <a:r>
              <a:rPr lang="en-US" dirty="0">
                <a:sym typeface="Symbol" panose="05050102010706020507" pitchFamily="18" charset="2"/>
              </a:rPr>
              <a:t>The worry: What if P thinks Q has failed, and Q thinks P has failed?</a:t>
            </a:r>
          </a:p>
        </p:txBody>
      </p:sp>
      <p:sp>
        <p:nvSpPr>
          <p:cNvPr id="4" name="Footer Placeholder 3">
            <a:extLst>
              <a:ext uri="{FF2B5EF4-FFF2-40B4-BE49-F238E27FC236}">
                <a16:creationId xmlns:a16="http://schemas.microsoft.com/office/drawing/2014/main" id="{02028AB1-7E4A-4ACE-A8BE-DFFF7AC0CA3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8186421-0CEB-44DF-807D-04258847664F}"/>
              </a:ext>
            </a:extLst>
          </p:cNvPr>
          <p:cNvSpPr>
            <a:spLocks noGrp="1"/>
          </p:cNvSpPr>
          <p:nvPr>
            <p:ph type="sldNum" sz="quarter" idx="12"/>
          </p:nvPr>
        </p:nvSpPr>
        <p:spPr/>
        <p:txBody>
          <a:bodyPr/>
          <a:lstStyle/>
          <a:p>
            <a:fld id="{3C974458-8A97-4835-BF79-1FB6D7856C21}" type="slidenum">
              <a:rPr lang="en-US" smtClean="0"/>
              <a:t>40</a:t>
            </a:fld>
            <a:endParaRPr lang="en-US"/>
          </a:p>
        </p:txBody>
      </p:sp>
      <p:pic>
        <p:nvPicPr>
          <p:cNvPr id="6" name="Picture 5">
            <a:extLst>
              <a:ext uri="{FF2B5EF4-FFF2-40B4-BE49-F238E27FC236}">
                <a16:creationId xmlns:a16="http://schemas.microsoft.com/office/drawing/2014/main" id="{7BA2CC64-4F6B-467F-9DCA-ADC2C2A95E48}"/>
              </a:ext>
            </a:extLst>
          </p:cNvPr>
          <p:cNvPicPr>
            <a:picLocks noChangeAspect="1"/>
          </p:cNvPicPr>
          <p:nvPr/>
        </p:nvPicPr>
        <p:blipFill>
          <a:blip r:embed="rId3"/>
          <a:stretch>
            <a:fillRect/>
          </a:stretch>
        </p:blipFill>
        <p:spPr>
          <a:xfrm>
            <a:off x="9767886" y="384048"/>
            <a:ext cx="2155825" cy="1621180"/>
          </a:xfrm>
          <a:prstGeom prst="rect">
            <a:avLst/>
          </a:prstGeom>
        </p:spPr>
      </p:pic>
      <p:sp>
        <p:nvSpPr>
          <p:cNvPr id="9" name="Rectangle 8">
            <a:extLst>
              <a:ext uri="{FF2B5EF4-FFF2-40B4-BE49-F238E27FC236}">
                <a16:creationId xmlns:a16="http://schemas.microsoft.com/office/drawing/2014/main" id="{9E38F6D6-62C7-4935-906C-4BB87FF1D653}"/>
              </a:ext>
            </a:extLst>
          </p:cNvPr>
          <p:cNvSpPr/>
          <p:nvPr/>
        </p:nvSpPr>
        <p:spPr>
          <a:xfrm>
            <a:off x="11449202" y="1957736"/>
            <a:ext cx="537327" cy="230832"/>
          </a:xfrm>
          <a:prstGeom prst="rect">
            <a:avLst/>
          </a:prstGeom>
        </p:spPr>
        <p:txBody>
          <a:bodyPr wrap="none">
            <a:spAutoFit/>
          </a:bodyPr>
          <a:lstStyle/>
          <a:p>
            <a:r>
              <a:rPr lang="en-US" sz="900" dirty="0"/>
              <a:t>Tes.com</a:t>
            </a:r>
          </a:p>
        </p:txBody>
      </p:sp>
      <p:sp>
        <p:nvSpPr>
          <p:cNvPr id="7" name="Lightning Bolt 6">
            <a:extLst>
              <a:ext uri="{FF2B5EF4-FFF2-40B4-BE49-F238E27FC236}">
                <a16:creationId xmlns:a16="http://schemas.microsoft.com/office/drawing/2014/main" id="{CF6884FC-732E-4C51-9C5D-65681F0AD0C7}"/>
              </a:ext>
            </a:extLst>
          </p:cNvPr>
          <p:cNvSpPr/>
          <p:nvPr/>
        </p:nvSpPr>
        <p:spPr>
          <a:xfrm>
            <a:off x="10710331" y="194733"/>
            <a:ext cx="270933" cy="1810495"/>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15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264-E363-75E7-697A-2C904486B1A1}"/>
              </a:ext>
            </a:extLst>
          </p:cNvPr>
          <p:cNvSpPr>
            <a:spLocks noGrp="1"/>
          </p:cNvSpPr>
          <p:nvPr>
            <p:ph type="title"/>
          </p:nvPr>
        </p:nvSpPr>
        <p:spPr/>
        <p:txBody>
          <a:bodyPr/>
          <a:lstStyle/>
          <a:p>
            <a:r>
              <a:rPr lang="en-US" dirty="0"/>
              <a:t>Split-brain concern</a:t>
            </a:r>
          </a:p>
        </p:txBody>
      </p:sp>
      <p:sp>
        <p:nvSpPr>
          <p:cNvPr id="3" name="Content Placeholder 2">
            <a:extLst>
              <a:ext uri="{FF2B5EF4-FFF2-40B4-BE49-F238E27FC236}">
                <a16:creationId xmlns:a16="http://schemas.microsoft.com/office/drawing/2014/main" id="{EF261962-700F-9624-41FD-713A03D256EE}"/>
              </a:ext>
            </a:extLst>
          </p:cNvPr>
          <p:cNvSpPr>
            <a:spLocks noGrp="1"/>
          </p:cNvSpPr>
          <p:nvPr>
            <p:ph idx="1"/>
          </p:nvPr>
        </p:nvSpPr>
        <p:spPr>
          <a:xfrm>
            <a:off x="1024127" y="2286000"/>
            <a:ext cx="10949133" cy="4023360"/>
          </a:xfrm>
        </p:spPr>
        <p:txBody>
          <a:bodyPr/>
          <a:lstStyle/>
          <a:p>
            <a:r>
              <a:rPr lang="en-US" dirty="0"/>
              <a:t>In fact, a split-brain worry is a kind of </a:t>
            </a:r>
            <a:r>
              <a:rPr lang="en-US" b="1" dirty="0"/>
              <a:t>partitioning tolerance </a:t>
            </a:r>
            <a:r>
              <a:rPr lang="en-US" dirty="0"/>
              <a:t>concern!</a:t>
            </a:r>
          </a:p>
          <a:p>
            <a:endParaRPr lang="en-US" dirty="0"/>
          </a:p>
          <a:p>
            <a:r>
              <a:rPr lang="en-US" dirty="0"/>
              <a:t>In CAP, Eric Brewer used the term </a:t>
            </a:r>
            <a:r>
              <a:rPr lang="en-US" i="1" dirty="0"/>
              <a:t>partition tolerance,</a:t>
            </a:r>
            <a:r>
              <a:rPr lang="en-US" dirty="0"/>
              <a:t> but he meant </a:t>
            </a:r>
            <a:br>
              <a:rPr lang="en-US" dirty="0"/>
            </a:br>
            <a:r>
              <a:rPr lang="en-US" dirty="0"/>
              <a:t>“</a:t>
            </a:r>
            <a:r>
              <a:rPr lang="en-US" dirty="0">
                <a:sym typeface="Symbol" panose="05050102010706020507" pitchFamily="18" charset="2"/>
              </a:rPr>
              <a:t>-</a:t>
            </a:r>
            <a:r>
              <a:rPr lang="en-US" dirty="0"/>
              <a:t>service A must reply to requests even if </a:t>
            </a:r>
            <a:r>
              <a:rPr lang="en-US" dirty="0">
                <a:sym typeface="Symbol" panose="05050102010706020507" pitchFamily="18" charset="2"/>
              </a:rPr>
              <a:t>-</a:t>
            </a:r>
            <a:r>
              <a:rPr lang="en-US" dirty="0"/>
              <a:t>service B is unreachable”.  </a:t>
            </a:r>
          </a:p>
          <a:p>
            <a:endParaRPr lang="en-US" dirty="0"/>
          </a:p>
          <a:p>
            <a:r>
              <a:rPr lang="en-US" dirty="0"/>
              <a:t>Here, we are worrying about a partition within the members of the </a:t>
            </a:r>
            <a:r>
              <a:rPr lang="en-US" dirty="0">
                <a:sym typeface="Symbol" panose="05050102010706020507" pitchFamily="18" charset="2"/>
              </a:rPr>
              <a:t>-service itself, not between two different -services.</a:t>
            </a:r>
            <a:endParaRPr lang="en-US" dirty="0"/>
          </a:p>
        </p:txBody>
      </p:sp>
      <p:sp>
        <p:nvSpPr>
          <p:cNvPr id="4" name="Footer Placeholder 3">
            <a:extLst>
              <a:ext uri="{FF2B5EF4-FFF2-40B4-BE49-F238E27FC236}">
                <a16:creationId xmlns:a16="http://schemas.microsoft.com/office/drawing/2014/main" id="{4D631035-D62A-3801-4B3C-5214597662E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5D1B756-BE68-E9F3-5B22-BE838DEAC84E}"/>
              </a:ext>
            </a:extLst>
          </p:cNvPr>
          <p:cNvSpPr>
            <a:spLocks noGrp="1"/>
          </p:cNvSpPr>
          <p:nvPr>
            <p:ph type="sldNum" sz="quarter" idx="12"/>
          </p:nvPr>
        </p:nvSpPr>
        <p:spPr/>
        <p:txBody>
          <a:bodyPr/>
          <a:lstStyle/>
          <a:p>
            <a:fld id="{3C974458-8A97-4835-BF79-1FB6D7856C21}" type="slidenum">
              <a:rPr lang="en-US" smtClean="0"/>
              <a:t>41</a:t>
            </a:fld>
            <a:endParaRPr lang="en-US"/>
          </a:p>
        </p:txBody>
      </p:sp>
      <p:sp>
        <p:nvSpPr>
          <p:cNvPr id="6" name="Oval 5">
            <a:extLst>
              <a:ext uri="{FF2B5EF4-FFF2-40B4-BE49-F238E27FC236}">
                <a16:creationId xmlns:a16="http://schemas.microsoft.com/office/drawing/2014/main" id="{5CF0FA5C-0E14-0E17-088F-A618758BBAD0}"/>
              </a:ext>
            </a:extLst>
          </p:cNvPr>
          <p:cNvSpPr/>
          <p:nvPr/>
        </p:nvSpPr>
        <p:spPr>
          <a:xfrm>
            <a:off x="7624148" y="548640"/>
            <a:ext cx="4065006" cy="1225477"/>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34291D-67B7-DA32-EA32-F33B011D4622}"/>
              </a:ext>
            </a:extLst>
          </p:cNvPr>
          <p:cNvSpPr/>
          <p:nvPr/>
        </p:nvSpPr>
        <p:spPr>
          <a:xfrm>
            <a:off x="8016650" y="962202"/>
            <a:ext cx="1004935" cy="398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904EAE-6738-0B33-8E86-332D224D8C15}"/>
              </a:ext>
            </a:extLst>
          </p:cNvPr>
          <p:cNvSpPr/>
          <p:nvPr/>
        </p:nvSpPr>
        <p:spPr>
          <a:xfrm>
            <a:off x="9154184" y="962202"/>
            <a:ext cx="1004935" cy="398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3A2AFD-C3C1-B0D3-784B-46C55E7791DF}"/>
              </a:ext>
            </a:extLst>
          </p:cNvPr>
          <p:cNvSpPr/>
          <p:nvPr/>
        </p:nvSpPr>
        <p:spPr>
          <a:xfrm>
            <a:off x="10291718" y="962202"/>
            <a:ext cx="1004935" cy="398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81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264-E363-75E7-697A-2C904486B1A1}"/>
              </a:ext>
            </a:extLst>
          </p:cNvPr>
          <p:cNvSpPr>
            <a:spLocks noGrp="1"/>
          </p:cNvSpPr>
          <p:nvPr>
            <p:ph type="title"/>
          </p:nvPr>
        </p:nvSpPr>
        <p:spPr/>
        <p:txBody>
          <a:bodyPr/>
          <a:lstStyle/>
          <a:p>
            <a:r>
              <a:rPr lang="en-US" dirty="0"/>
              <a:t>Split-brain concern</a:t>
            </a:r>
          </a:p>
        </p:txBody>
      </p:sp>
      <p:sp>
        <p:nvSpPr>
          <p:cNvPr id="3" name="Content Placeholder 2">
            <a:extLst>
              <a:ext uri="{FF2B5EF4-FFF2-40B4-BE49-F238E27FC236}">
                <a16:creationId xmlns:a16="http://schemas.microsoft.com/office/drawing/2014/main" id="{EF261962-700F-9624-41FD-713A03D256EE}"/>
              </a:ext>
            </a:extLst>
          </p:cNvPr>
          <p:cNvSpPr>
            <a:spLocks noGrp="1"/>
          </p:cNvSpPr>
          <p:nvPr>
            <p:ph idx="1"/>
          </p:nvPr>
        </p:nvSpPr>
        <p:spPr/>
        <p:txBody>
          <a:bodyPr/>
          <a:lstStyle/>
          <a:p>
            <a:r>
              <a:rPr lang="en-US" dirty="0"/>
              <a:t>In fact, a split-brain worry is a kind of </a:t>
            </a:r>
            <a:r>
              <a:rPr lang="en-US" b="1" dirty="0"/>
              <a:t>partitioning tolerance </a:t>
            </a:r>
            <a:r>
              <a:rPr lang="en-US" dirty="0"/>
              <a:t>concern!</a:t>
            </a:r>
          </a:p>
          <a:p>
            <a:endParaRPr lang="en-US" dirty="0"/>
          </a:p>
          <a:p>
            <a:r>
              <a:rPr lang="en-US" dirty="0"/>
              <a:t>In CAP, Eric Brewer used the term </a:t>
            </a:r>
            <a:r>
              <a:rPr lang="en-US" i="1" dirty="0"/>
              <a:t>partition tolerance,</a:t>
            </a:r>
            <a:r>
              <a:rPr lang="en-US" dirty="0"/>
              <a:t> but he meant </a:t>
            </a:r>
            <a:br>
              <a:rPr lang="en-US" dirty="0"/>
            </a:br>
            <a:r>
              <a:rPr lang="en-US" dirty="0"/>
              <a:t>“</a:t>
            </a:r>
            <a:r>
              <a:rPr lang="en-US" dirty="0">
                <a:sym typeface="Symbol" panose="05050102010706020507" pitchFamily="18" charset="2"/>
              </a:rPr>
              <a:t>-</a:t>
            </a:r>
            <a:r>
              <a:rPr lang="en-US" dirty="0"/>
              <a:t>service A must reply to requests even if </a:t>
            </a:r>
            <a:r>
              <a:rPr lang="en-US" dirty="0">
                <a:sym typeface="Symbol" panose="05050102010706020507" pitchFamily="18" charset="2"/>
              </a:rPr>
              <a:t>-</a:t>
            </a:r>
            <a:r>
              <a:rPr lang="en-US" dirty="0"/>
              <a:t>service B is unreachable”.  </a:t>
            </a:r>
          </a:p>
          <a:p>
            <a:endParaRPr lang="en-US" dirty="0"/>
          </a:p>
          <a:p>
            <a:r>
              <a:rPr lang="en-US" dirty="0"/>
              <a:t>Here, we are worrying about a partition within the members of the </a:t>
            </a:r>
            <a:r>
              <a:rPr lang="en-US" dirty="0">
                <a:sym typeface="Symbol" panose="05050102010706020507" pitchFamily="18" charset="2"/>
              </a:rPr>
              <a:t>-service itself, not between two different -services.</a:t>
            </a:r>
            <a:endParaRPr lang="en-US" dirty="0"/>
          </a:p>
        </p:txBody>
      </p:sp>
      <p:sp>
        <p:nvSpPr>
          <p:cNvPr id="4" name="Footer Placeholder 3">
            <a:extLst>
              <a:ext uri="{FF2B5EF4-FFF2-40B4-BE49-F238E27FC236}">
                <a16:creationId xmlns:a16="http://schemas.microsoft.com/office/drawing/2014/main" id="{4D631035-D62A-3801-4B3C-5214597662E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5D1B756-BE68-E9F3-5B22-BE838DEAC84E}"/>
              </a:ext>
            </a:extLst>
          </p:cNvPr>
          <p:cNvSpPr>
            <a:spLocks noGrp="1"/>
          </p:cNvSpPr>
          <p:nvPr>
            <p:ph type="sldNum" sz="quarter" idx="12"/>
          </p:nvPr>
        </p:nvSpPr>
        <p:spPr/>
        <p:txBody>
          <a:bodyPr/>
          <a:lstStyle/>
          <a:p>
            <a:fld id="{3C974458-8A97-4835-BF79-1FB6D7856C21}" type="slidenum">
              <a:rPr lang="en-US" smtClean="0"/>
              <a:t>42</a:t>
            </a:fld>
            <a:endParaRPr lang="en-US"/>
          </a:p>
        </p:txBody>
      </p:sp>
      <p:sp>
        <p:nvSpPr>
          <p:cNvPr id="6" name="Oval 5">
            <a:extLst>
              <a:ext uri="{FF2B5EF4-FFF2-40B4-BE49-F238E27FC236}">
                <a16:creationId xmlns:a16="http://schemas.microsoft.com/office/drawing/2014/main" id="{5CF0FA5C-0E14-0E17-088F-A618758BBAD0}"/>
              </a:ext>
            </a:extLst>
          </p:cNvPr>
          <p:cNvSpPr/>
          <p:nvPr/>
        </p:nvSpPr>
        <p:spPr>
          <a:xfrm>
            <a:off x="6916848" y="548640"/>
            <a:ext cx="4772306" cy="1225477"/>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34291D-67B7-DA32-EA32-F33B011D4622}"/>
              </a:ext>
            </a:extLst>
          </p:cNvPr>
          <p:cNvSpPr/>
          <p:nvPr/>
        </p:nvSpPr>
        <p:spPr>
          <a:xfrm>
            <a:off x="7410068" y="962202"/>
            <a:ext cx="1004935" cy="398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904EAE-6738-0B33-8E86-332D224D8C15}"/>
              </a:ext>
            </a:extLst>
          </p:cNvPr>
          <p:cNvSpPr/>
          <p:nvPr/>
        </p:nvSpPr>
        <p:spPr>
          <a:xfrm>
            <a:off x="8547602" y="962202"/>
            <a:ext cx="1004935" cy="398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3A2AFD-C3C1-B0D3-784B-46C55E7791DF}"/>
              </a:ext>
            </a:extLst>
          </p:cNvPr>
          <p:cNvSpPr/>
          <p:nvPr/>
        </p:nvSpPr>
        <p:spPr>
          <a:xfrm>
            <a:off x="10291718" y="962202"/>
            <a:ext cx="1004935" cy="398352"/>
          </a:xfrm>
          <a:prstGeom prst="ellipse">
            <a:avLst/>
          </a:prstGeom>
          <a:solidFill>
            <a:srgbClr val="FFD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46B15A0-DFCB-2EEF-5A24-4504971DD430}"/>
              </a:ext>
            </a:extLst>
          </p:cNvPr>
          <p:cNvSpPr/>
          <p:nvPr/>
        </p:nvSpPr>
        <p:spPr>
          <a:xfrm>
            <a:off x="9569513" y="1017972"/>
            <a:ext cx="722205" cy="286902"/>
          </a:xfrm>
          <a:custGeom>
            <a:avLst/>
            <a:gdLst>
              <a:gd name="connsiteX0" fmla="*/ 0 w 461727"/>
              <a:gd name="connsiteY0" fmla="*/ 131818 h 286902"/>
              <a:gd name="connsiteX1" fmla="*/ 126748 w 461727"/>
              <a:gd name="connsiteY1" fmla="*/ 5070 h 286902"/>
              <a:gd name="connsiteX2" fmla="*/ 316871 w 461727"/>
              <a:gd name="connsiteY2" fmla="*/ 285727 h 286902"/>
              <a:gd name="connsiteX3" fmla="*/ 461727 w 461727"/>
              <a:gd name="connsiteY3" fmla="*/ 86551 h 286902"/>
            </a:gdLst>
            <a:ahLst/>
            <a:cxnLst>
              <a:cxn ang="0">
                <a:pos x="connsiteX0" y="connsiteY0"/>
              </a:cxn>
              <a:cxn ang="0">
                <a:pos x="connsiteX1" y="connsiteY1"/>
              </a:cxn>
              <a:cxn ang="0">
                <a:pos x="connsiteX2" y="connsiteY2"/>
              </a:cxn>
              <a:cxn ang="0">
                <a:pos x="connsiteX3" y="connsiteY3"/>
              </a:cxn>
            </a:cxnLst>
            <a:rect l="l" t="t" r="r" b="b"/>
            <a:pathLst>
              <a:path w="461727" h="286902">
                <a:moveTo>
                  <a:pt x="0" y="131818"/>
                </a:moveTo>
                <a:cubicBezTo>
                  <a:pt x="36968" y="55618"/>
                  <a:pt x="73936" y="-20582"/>
                  <a:pt x="126748" y="5070"/>
                </a:cubicBezTo>
                <a:cubicBezTo>
                  <a:pt x="179560" y="30721"/>
                  <a:pt x="261041" y="272147"/>
                  <a:pt x="316871" y="285727"/>
                </a:cubicBezTo>
                <a:cubicBezTo>
                  <a:pt x="372701" y="299307"/>
                  <a:pt x="417214" y="192929"/>
                  <a:pt x="461727" y="865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CFEE528D-E627-65F2-12A5-1B6DBF6DE77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3992"/>
          <a:stretch/>
        </p:blipFill>
        <p:spPr bwMode="auto">
          <a:xfrm>
            <a:off x="9667404" y="411610"/>
            <a:ext cx="1004935" cy="91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52242"/>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6B32-636C-4FBE-8A67-14772B1069D5}"/>
              </a:ext>
            </a:extLst>
          </p:cNvPr>
          <p:cNvSpPr>
            <a:spLocks noGrp="1"/>
          </p:cNvSpPr>
          <p:nvPr>
            <p:ph type="title"/>
          </p:nvPr>
        </p:nvSpPr>
        <p:spPr/>
        <p:txBody>
          <a:bodyPr/>
          <a:lstStyle/>
          <a:p>
            <a:r>
              <a:rPr lang="en-US" dirty="0"/>
              <a:t>What caused the problem?</a:t>
            </a:r>
          </a:p>
        </p:txBody>
      </p:sp>
      <p:sp>
        <p:nvSpPr>
          <p:cNvPr id="3" name="Content Placeholder 2">
            <a:extLst>
              <a:ext uri="{FF2B5EF4-FFF2-40B4-BE49-F238E27FC236}">
                <a16:creationId xmlns:a16="http://schemas.microsoft.com/office/drawing/2014/main" id="{ADDC8A33-FFF2-468F-A630-10A57DADF3AF}"/>
              </a:ext>
            </a:extLst>
          </p:cNvPr>
          <p:cNvSpPr>
            <a:spLocks noGrp="1"/>
          </p:cNvSpPr>
          <p:nvPr>
            <p:ph idx="1"/>
          </p:nvPr>
        </p:nvSpPr>
        <p:spPr/>
        <p:txBody>
          <a:bodyPr/>
          <a:lstStyle/>
          <a:p>
            <a:r>
              <a:rPr lang="en-US" dirty="0"/>
              <a:t>A split service could leave us with two distinct “views” of the service, each having different members.</a:t>
            </a:r>
          </a:p>
          <a:p>
            <a:endParaRPr lang="en-US" b="1" i="1" dirty="0"/>
          </a:p>
          <a:p>
            <a:r>
              <a:rPr lang="en-US" dirty="0"/>
              <a:t>What we really want is to be sure that at all times, there is just one official membership.</a:t>
            </a:r>
          </a:p>
          <a:p>
            <a:endParaRPr lang="en-US" dirty="0"/>
          </a:p>
          <a:p>
            <a:r>
              <a:rPr lang="en-US" dirty="0"/>
              <a:t>Isis solved this using a majority rule: a majority of the members from view k must approve membership for view k+1.  Members can only vote once.</a:t>
            </a:r>
          </a:p>
        </p:txBody>
      </p:sp>
      <p:sp>
        <p:nvSpPr>
          <p:cNvPr id="4" name="Footer Placeholder 3">
            <a:extLst>
              <a:ext uri="{FF2B5EF4-FFF2-40B4-BE49-F238E27FC236}">
                <a16:creationId xmlns:a16="http://schemas.microsoft.com/office/drawing/2014/main" id="{05E95621-DBC8-48E1-B483-9C47A80BEAC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67CC9E6-CC48-4DA2-8594-5213010E5C97}"/>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512905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Now we can see how virtual synchrony works, and why it solves the issue!</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44</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a:stCxn id="42" idx="5"/>
          </p:cNvCxnSpPr>
          <p:nvPr/>
        </p:nvCxnSpPr>
        <p:spPr>
          <a:xfrm>
            <a:off x="7807456" y="4699209"/>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3110AC-2405-4E9E-8147-15969052E342}"/>
              </a:ext>
            </a:extLst>
          </p:cNvPr>
          <p:cNvSpPr txBox="1"/>
          <p:nvPr/>
        </p:nvSpPr>
        <p:spPr>
          <a:xfrm>
            <a:off x="1247230" y="4357657"/>
            <a:ext cx="2404420" cy="369332"/>
          </a:xfrm>
          <a:prstGeom prst="rect">
            <a:avLst/>
          </a:prstGeom>
          <a:noFill/>
        </p:spPr>
        <p:txBody>
          <a:bodyPr wrap="square" rtlCol="0">
            <a:spAutoFit/>
          </a:bodyPr>
          <a:lstStyle/>
          <a:p>
            <a:r>
              <a:rPr lang="en-US" b="1" i="1" dirty="0"/>
              <a:t>TIME  </a:t>
            </a:r>
          </a:p>
        </p:txBody>
      </p:sp>
      <p:cxnSp>
        <p:nvCxnSpPr>
          <p:cNvPr id="14" name="Straight Arrow Connector 13">
            <a:extLst>
              <a:ext uri="{FF2B5EF4-FFF2-40B4-BE49-F238E27FC236}">
                <a16:creationId xmlns:a16="http://schemas.microsoft.com/office/drawing/2014/main" id="{DA1D836D-F14C-4F90-A3AA-6D614F2FE954}"/>
              </a:ext>
            </a:extLst>
          </p:cNvPr>
          <p:cNvCxnSpPr/>
          <p:nvPr/>
        </p:nvCxnSpPr>
        <p:spPr>
          <a:xfrm>
            <a:off x="1335738" y="4721680"/>
            <a:ext cx="587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D49A852-5B77-456C-B77F-AC73B583108A}"/>
              </a:ext>
            </a:extLst>
          </p:cNvPr>
          <p:cNvPicPr>
            <a:picLocks noChangeAspect="1"/>
          </p:cNvPicPr>
          <p:nvPr/>
        </p:nvPicPr>
        <p:blipFill>
          <a:blip r:embed="rId3"/>
          <a:stretch>
            <a:fillRect/>
          </a:stretch>
        </p:blipFill>
        <p:spPr>
          <a:xfrm>
            <a:off x="1773557" y="2969534"/>
            <a:ext cx="140220" cy="134124"/>
          </a:xfrm>
          <a:prstGeom prst="rect">
            <a:avLst/>
          </a:prstGeom>
        </p:spPr>
      </p:pic>
      <p:pic>
        <p:nvPicPr>
          <p:cNvPr id="74" name="Picture 73">
            <a:extLst>
              <a:ext uri="{FF2B5EF4-FFF2-40B4-BE49-F238E27FC236}">
                <a16:creationId xmlns:a16="http://schemas.microsoft.com/office/drawing/2014/main" id="{955EF49D-6696-444B-B4CA-10100F321381}"/>
              </a:ext>
            </a:extLst>
          </p:cNvPr>
          <p:cNvPicPr>
            <a:picLocks noChangeAspect="1"/>
          </p:cNvPicPr>
          <p:nvPr/>
        </p:nvPicPr>
        <p:blipFill>
          <a:blip r:embed="rId3"/>
          <a:stretch>
            <a:fillRect/>
          </a:stretch>
        </p:blipFill>
        <p:spPr>
          <a:xfrm>
            <a:off x="1782542" y="3274499"/>
            <a:ext cx="140220" cy="134124"/>
          </a:xfrm>
          <a:prstGeom prst="rect">
            <a:avLst/>
          </a:prstGeom>
        </p:spPr>
      </p:pic>
      <p:pic>
        <p:nvPicPr>
          <p:cNvPr id="88" name="Picture 87">
            <a:extLst>
              <a:ext uri="{FF2B5EF4-FFF2-40B4-BE49-F238E27FC236}">
                <a16:creationId xmlns:a16="http://schemas.microsoft.com/office/drawing/2014/main" id="{C32D5D4C-B31B-4642-84E5-D5A869CAFC48}"/>
              </a:ext>
            </a:extLst>
          </p:cNvPr>
          <p:cNvPicPr>
            <a:picLocks noChangeAspect="1"/>
          </p:cNvPicPr>
          <p:nvPr/>
        </p:nvPicPr>
        <p:blipFill>
          <a:blip r:embed="rId3"/>
          <a:stretch>
            <a:fillRect/>
          </a:stretch>
        </p:blipFill>
        <p:spPr>
          <a:xfrm>
            <a:off x="5295760" y="2979541"/>
            <a:ext cx="140220" cy="134124"/>
          </a:xfrm>
          <a:prstGeom prst="rect">
            <a:avLst/>
          </a:prstGeom>
        </p:spPr>
      </p:pic>
      <p:pic>
        <p:nvPicPr>
          <p:cNvPr id="89" name="Picture 88">
            <a:extLst>
              <a:ext uri="{FF2B5EF4-FFF2-40B4-BE49-F238E27FC236}">
                <a16:creationId xmlns:a16="http://schemas.microsoft.com/office/drawing/2014/main" id="{BB3B9AFF-EFD8-4743-9AF3-FD1577FFC05F}"/>
              </a:ext>
            </a:extLst>
          </p:cNvPr>
          <p:cNvPicPr>
            <a:picLocks noChangeAspect="1"/>
          </p:cNvPicPr>
          <p:nvPr/>
        </p:nvPicPr>
        <p:blipFill>
          <a:blip r:embed="rId3"/>
          <a:stretch>
            <a:fillRect/>
          </a:stretch>
        </p:blipFill>
        <p:spPr>
          <a:xfrm>
            <a:off x="5304745" y="3285299"/>
            <a:ext cx="140220" cy="134124"/>
          </a:xfrm>
          <a:prstGeom prst="rect">
            <a:avLst/>
          </a:prstGeom>
        </p:spPr>
      </p:pic>
      <p:pic>
        <p:nvPicPr>
          <p:cNvPr id="91" name="Picture 90">
            <a:extLst>
              <a:ext uri="{FF2B5EF4-FFF2-40B4-BE49-F238E27FC236}">
                <a16:creationId xmlns:a16="http://schemas.microsoft.com/office/drawing/2014/main" id="{D6DAD4D4-B18D-41BC-BCB9-C552578ED470}"/>
              </a:ext>
            </a:extLst>
          </p:cNvPr>
          <p:cNvPicPr>
            <a:picLocks noChangeAspect="1"/>
          </p:cNvPicPr>
          <p:nvPr/>
        </p:nvPicPr>
        <p:blipFill>
          <a:blip r:embed="rId3"/>
          <a:stretch>
            <a:fillRect/>
          </a:stretch>
        </p:blipFill>
        <p:spPr>
          <a:xfrm>
            <a:off x="5304745" y="4334364"/>
            <a:ext cx="140220" cy="134124"/>
          </a:xfrm>
          <a:prstGeom prst="rect">
            <a:avLst/>
          </a:prstGeom>
        </p:spPr>
      </p:pic>
      <p:pic>
        <p:nvPicPr>
          <p:cNvPr id="92" name="Picture 91">
            <a:extLst>
              <a:ext uri="{FF2B5EF4-FFF2-40B4-BE49-F238E27FC236}">
                <a16:creationId xmlns:a16="http://schemas.microsoft.com/office/drawing/2014/main" id="{547F156A-8DD0-47B4-86E9-C54619059154}"/>
              </a:ext>
            </a:extLst>
          </p:cNvPr>
          <p:cNvPicPr>
            <a:picLocks noChangeAspect="1"/>
          </p:cNvPicPr>
          <p:nvPr/>
        </p:nvPicPr>
        <p:blipFill>
          <a:blip r:embed="rId3"/>
          <a:stretch>
            <a:fillRect/>
          </a:stretch>
        </p:blipFill>
        <p:spPr>
          <a:xfrm>
            <a:off x="5286978" y="3691125"/>
            <a:ext cx="140220" cy="134124"/>
          </a:xfrm>
          <a:prstGeom prst="rect">
            <a:avLst/>
          </a:prstGeom>
        </p:spPr>
      </p:pic>
      <p:pic>
        <p:nvPicPr>
          <p:cNvPr id="93" name="Picture 92">
            <a:extLst>
              <a:ext uri="{FF2B5EF4-FFF2-40B4-BE49-F238E27FC236}">
                <a16:creationId xmlns:a16="http://schemas.microsoft.com/office/drawing/2014/main" id="{587FACD0-0918-4B6E-A1AD-E348E33E14F4}"/>
              </a:ext>
            </a:extLst>
          </p:cNvPr>
          <p:cNvPicPr>
            <a:picLocks noChangeAspect="1"/>
          </p:cNvPicPr>
          <p:nvPr/>
        </p:nvPicPr>
        <p:blipFill>
          <a:blip r:embed="rId3"/>
          <a:stretch>
            <a:fillRect/>
          </a:stretch>
        </p:blipFill>
        <p:spPr>
          <a:xfrm>
            <a:off x="5296588" y="4021250"/>
            <a:ext cx="140220" cy="134124"/>
          </a:xfrm>
          <a:prstGeom prst="rect">
            <a:avLst/>
          </a:prstGeom>
        </p:spPr>
      </p:pic>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16FB8D53-45F2-4004-AC24-B029EB11C8B1}"/>
              </a:ext>
            </a:extLst>
          </p:cNvPr>
          <p:cNvPicPr>
            <a:picLocks noChangeAspect="1"/>
          </p:cNvPicPr>
          <p:nvPr/>
        </p:nvPicPr>
        <p:blipFill>
          <a:blip r:embed="rId3"/>
          <a:stretch>
            <a:fillRect/>
          </a:stretch>
        </p:blipFill>
        <p:spPr>
          <a:xfrm>
            <a:off x="7633347" y="4637207"/>
            <a:ext cx="140220" cy="134124"/>
          </a:xfrm>
          <a:prstGeom prst="rect">
            <a:avLst/>
          </a:prstGeom>
        </p:spPr>
      </p:pic>
    </p:spTree>
    <p:extLst>
      <p:ext uri="{BB962C8B-B14F-4D97-AF65-F5344CB8AC3E}">
        <p14:creationId xmlns:p14="http://schemas.microsoft.com/office/powerpoint/2010/main" val="319640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Now we can see how virtual synchrony works, and why it solves the issue!</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45</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p:cNvCxnSpPr>
          <p:nvPr/>
        </p:nvCxnSpPr>
        <p:spPr>
          <a:xfrm>
            <a:off x="7807456" y="4945155"/>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A430D9F-95D0-4E1F-B54A-4C1702B9B914}"/>
              </a:ext>
            </a:extLst>
          </p:cNvPr>
          <p:cNvSpPr/>
          <p:nvPr/>
        </p:nvSpPr>
        <p:spPr>
          <a:xfrm>
            <a:off x="872718" y="1983909"/>
            <a:ext cx="11319282" cy="432545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8A4614BB-5D92-4582-AD97-12AF417042C7}"/>
              </a:ext>
            </a:extLst>
          </p:cNvPr>
          <p:cNvSpPr/>
          <p:nvPr/>
        </p:nvSpPr>
        <p:spPr>
          <a:xfrm>
            <a:off x="1884003" y="4771724"/>
            <a:ext cx="3513885" cy="369333"/>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1</a:t>
            </a:r>
          </a:p>
        </p:txBody>
      </p:sp>
      <p:sp>
        <p:nvSpPr>
          <p:cNvPr id="57" name="Speech Bubble: Rectangle 56">
            <a:extLst>
              <a:ext uri="{FF2B5EF4-FFF2-40B4-BE49-F238E27FC236}">
                <a16:creationId xmlns:a16="http://schemas.microsoft.com/office/drawing/2014/main" id="{9B41A94E-5E77-4226-BD9F-F6AD03F36F12}"/>
              </a:ext>
            </a:extLst>
          </p:cNvPr>
          <p:cNvSpPr/>
          <p:nvPr/>
        </p:nvSpPr>
        <p:spPr>
          <a:xfrm>
            <a:off x="6940873" y="778908"/>
            <a:ext cx="3601485" cy="708494"/>
          </a:xfrm>
          <a:prstGeom prst="wedgeRectCallout">
            <a:avLst>
              <a:gd name="adj1" fmla="val -98274"/>
              <a:gd name="adj2" fmla="val 3084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Epoch Termination</a:t>
            </a:r>
          </a:p>
        </p:txBody>
      </p:sp>
      <p:sp>
        <p:nvSpPr>
          <p:cNvPr id="74" name="Arrow: Left-Right 73">
            <a:extLst>
              <a:ext uri="{FF2B5EF4-FFF2-40B4-BE49-F238E27FC236}">
                <a16:creationId xmlns:a16="http://schemas.microsoft.com/office/drawing/2014/main" id="{98792C0A-EB4D-439A-B139-85F50781DEAA}"/>
              </a:ext>
            </a:extLst>
          </p:cNvPr>
          <p:cNvSpPr/>
          <p:nvPr/>
        </p:nvSpPr>
        <p:spPr>
          <a:xfrm>
            <a:off x="5390065" y="4776913"/>
            <a:ext cx="1457245" cy="358955"/>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2</a:t>
            </a:r>
          </a:p>
        </p:txBody>
      </p:sp>
      <p:sp>
        <p:nvSpPr>
          <p:cNvPr id="79" name="Arrow: Left-Right 78">
            <a:extLst>
              <a:ext uri="{FF2B5EF4-FFF2-40B4-BE49-F238E27FC236}">
                <a16:creationId xmlns:a16="http://schemas.microsoft.com/office/drawing/2014/main" id="{6FFA1758-42C8-406C-8BE8-E37D48276DC3}"/>
              </a:ext>
            </a:extLst>
          </p:cNvPr>
          <p:cNvSpPr/>
          <p:nvPr/>
        </p:nvSpPr>
        <p:spPr>
          <a:xfrm>
            <a:off x="6856847" y="4782281"/>
            <a:ext cx="845922" cy="348218"/>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Epoch 3</a:t>
            </a:r>
          </a:p>
        </p:txBody>
      </p:sp>
      <p:sp>
        <p:nvSpPr>
          <p:cNvPr id="83" name="Arrow: Left-Right 82">
            <a:extLst>
              <a:ext uri="{FF2B5EF4-FFF2-40B4-BE49-F238E27FC236}">
                <a16:creationId xmlns:a16="http://schemas.microsoft.com/office/drawing/2014/main" id="{508B201C-6E70-4515-8D68-74E2212EB7EF}"/>
              </a:ext>
            </a:extLst>
          </p:cNvPr>
          <p:cNvSpPr/>
          <p:nvPr/>
        </p:nvSpPr>
        <p:spPr>
          <a:xfrm>
            <a:off x="7721844" y="4789546"/>
            <a:ext cx="3513885" cy="333689"/>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4</a:t>
            </a:r>
          </a:p>
        </p:txBody>
      </p:sp>
      <p:sp>
        <p:nvSpPr>
          <p:cNvPr id="59" name="Speech Bubble: Rectangle 58">
            <a:extLst>
              <a:ext uri="{FF2B5EF4-FFF2-40B4-BE49-F238E27FC236}">
                <a16:creationId xmlns:a16="http://schemas.microsoft.com/office/drawing/2014/main" id="{A2A1677D-5C8B-4990-850C-0CB5BB2C1625}"/>
              </a:ext>
            </a:extLst>
          </p:cNvPr>
          <p:cNvSpPr/>
          <p:nvPr/>
        </p:nvSpPr>
        <p:spPr>
          <a:xfrm>
            <a:off x="8638878" y="3450834"/>
            <a:ext cx="3258242" cy="1284028"/>
          </a:xfrm>
          <a:prstGeom prst="wedgeRectCallout">
            <a:avLst>
              <a:gd name="adj1" fmla="val -131254"/>
              <a:gd name="adj2" fmla="val -4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Active epoch: Totally-ordered multicasts or durable </a:t>
            </a:r>
            <a:r>
              <a:rPr lang="en-US" sz="2400" b="1" dirty="0" err="1">
                <a:solidFill>
                  <a:srgbClr val="C00000"/>
                </a:solidFill>
              </a:rPr>
              <a:t>Paxos</a:t>
            </a:r>
            <a:r>
              <a:rPr lang="en-US" sz="2400" b="1" dirty="0">
                <a:solidFill>
                  <a:srgbClr val="C00000"/>
                </a:solidFill>
              </a:rPr>
              <a:t> updates</a:t>
            </a:r>
          </a:p>
        </p:txBody>
      </p:sp>
      <p:sp>
        <p:nvSpPr>
          <p:cNvPr id="84" name="Speech Bubble: Rectangle 83">
            <a:extLst>
              <a:ext uri="{FF2B5EF4-FFF2-40B4-BE49-F238E27FC236}">
                <a16:creationId xmlns:a16="http://schemas.microsoft.com/office/drawing/2014/main" id="{55DC8096-3AFC-4205-AD31-A3FF91452046}"/>
              </a:ext>
            </a:extLst>
          </p:cNvPr>
          <p:cNvSpPr/>
          <p:nvPr/>
        </p:nvSpPr>
        <p:spPr>
          <a:xfrm>
            <a:off x="8590515" y="1624592"/>
            <a:ext cx="3601485" cy="708494"/>
          </a:xfrm>
          <a:prstGeom prst="wedgeRectCallout">
            <a:avLst>
              <a:gd name="adj1" fmla="val -98274"/>
              <a:gd name="adj2" fmla="val 3084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Epoch Termination</a:t>
            </a:r>
          </a:p>
        </p:txBody>
      </p:sp>
      <p:sp>
        <p:nvSpPr>
          <p:cNvPr id="13" name="Speech Bubble: Rectangle 12">
            <a:extLst>
              <a:ext uri="{FF2B5EF4-FFF2-40B4-BE49-F238E27FC236}">
                <a16:creationId xmlns:a16="http://schemas.microsoft.com/office/drawing/2014/main" id="{EB089157-7EF2-4EEF-817B-3F3043E1A413}"/>
              </a:ext>
            </a:extLst>
          </p:cNvPr>
          <p:cNvSpPr/>
          <p:nvPr/>
        </p:nvSpPr>
        <p:spPr>
          <a:xfrm>
            <a:off x="6682795" y="2054687"/>
            <a:ext cx="2528146" cy="708494"/>
          </a:xfrm>
          <a:prstGeom prst="wedgeRectCallout">
            <a:avLst>
              <a:gd name="adj1" fmla="val -92867"/>
              <a:gd name="adj2" fmla="val 1841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State Transfer</a:t>
            </a:r>
          </a:p>
        </p:txBody>
      </p:sp>
    </p:spTree>
    <p:extLst>
      <p:ext uri="{BB962C8B-B14F-4D97-AF65-F5344CB8AC3E}">
        <p14:creationId xmlns:p14="http://schemas.microsoft.com/office/powerpoint/2010/main" val="28796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500"/>
                                        <p:tgtEl>
                                          <p:spTgt spid="59"/>
                                        </p:tgtEl>
                                      </p:cBhvr>
                                    </p:animEffect>
                                  </p:childTnLst>
                                </p:cTn>
                              </p:par>
                            </p:childTnLst>
                          </p:cTn>
                        </p:par>
                        <p:par>
                          <p:cTn id="28" fill="hold">
                            <p:stCondLst>
                              <p:cond delay="500"/>
                            </p:stCondLst>
                            <p:childTnLst>
                              <p:par>
                                <p:cTn id="29" presetID="14" presetClass="entr" presetSubtype="10" fill="hold" grpId="0" nodeType="afterEffect">
                                  <p:stCondLst>
                                    <p:cond delay="1000"/>
                                  </p:stCondLst>
                                  <p:childTnLst>
                                    <p:set>
                                      <p:cBhvr>
                                        <p:cTn id="30" dur="1" fill="hold">
                                          <p:stCondLst>
                                            <p:cond delay="0"/>
                                          </p:stCondLst>
                                        </p:cTn>
                                        <p:tgtEl>
                                          <p:spTgt spid="84"/>
                                        </p:tgtEl>
                                        <p:attrNameLst>
                                          <p:attrName>style.visibility</p:attrName>
                                        </p:attrNameLst>
                                      </p:cBhvr>
                                      <p:to>
                                        <p:strVal val="visible"/>
                                      </p:to>
                                    </p:set>
                                    <p:animEffect transition="in" filter="randombar(horizontal)">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randombar(horizontal)">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randombar(horizontal)">
                                      <p:cBhvr>
                                        <p:cTn id="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7" grpId="0" animBg="1"/>
      <p:bldP spid="74" grpId="0" animBg="1"/>
      <p:bldP spid="79" grpId="0" animBg="1"/>
      <p:bldP spid="83" grpId="0" animBg="1"/>
      <p:bldP spid="59" grpId="0" animBg="1"/>
      <p:bldP spid="84"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282A-F4BE-0073-5694-105BCDABF823}"/>
              </a:ext>
            </a:extLst>
          </p:cNvPr>
          <p:cNvSpPr>
            <a:spLocks noGrp="1"/>
          </p:cNvSpPr>
          <p:nvPr>
            <p:ph type="title"/>
          </p:nvPr>
        </p:nvSpPr>
        <p:spPr/>
        <p:txBody>
          <a:bodyPr/>
          <a:lstStyle/>
          <a:p>
            <a:r>
              <a:rPr lang="en-US" dirty="0"/>
              <a:t>Back to today’s goals from slide 6</a:t>
            </a:r>
          </a:p>
        </p:txBody>
      </p:sp>
      <p:sp>
        <p:nvSpPr>
          <p:cNvPr id="3" name="Content Placeholder 2">
            <a:extLst>
              <a:ext uri="{FF2B5EF4-FFF2-40B4-BE49-F238E27FC236}">
                <a16:creationId xmlns:a16="http://schemas.microsoft.com/office/drawing/2014/main" id="{C657947E-53B6-532E-0B5F-C900DEA06B00}"/>
              </a:ext>
            </a:extLst>
          </p:cNvPr>
          <p:cNvSpPr>
            <a:spLocks noGrp="1"/>
          </p:cNvSpPr>
          <p:nvPr>
            <p:ph idx="1"/>
          </p:nvPr>
        </p:nvSpPr>
        <p:spPr/>
        <p:txBody>
          <a:bodyPr/>
          <a:lstStyle/>
          <a:p>
            <a:r>
              <a:rPr lang="en-US" b="1" dirty="0"/>
              <a:t>Understanding our broad goal</a:t>
            </a:r>
            <a:r>
              <a:rPr lang="en-US" dirty="0"/>
              <a:t>: how to build a </a:t>
            </a:r>
            <a:r>
              <a:rPr lang="en-US" dirty="0">
                <a:sym typeface="Symbol" panose="05050102010706020507" pitchFamily="18" charset="2"/>
              </a:rPr>
              <a:t>-service (or set of interconnected -services) to be “self-sufficient” and offer </a:t>
            </a:r>
            <a:r>
              <a:rPr lang="en-US" b="1" dirty="0">
                <a:sym typeface="Symbol" panose="05050102010706020507" pitchFamily="18" charset="2"/>
              </a:rPr>
              <a:t>CA </a:t>
            </a:r>
          </a:p>
          <a:p>
            <a:endParaRPr lang="en-US" b="1" dirty="0">
              <a:sym typeface="Symbol" panose="05050102010706020507" pitchFamily="18" charset="2"/>
            </a:endParaRPr>
          </a:p>
          <a:p>
            <a:r>
              <a:rPr lang="en-US" b="1" dirty="0"/>
              <a:t>Overview of the important models:</a:t>
            </a:r>
            <a:r>
              <a:rPr lang="en-US" dirty="0"/>
              <a:t> crash-failure, Byzantine failure, virtual synchrony for self-managed membership</a:t>
            </a:r>
          </a:p>
          <a:p>
            <a:endParaRPr lang="en-US" dirty="0"/>
          </a:p>
          <a:p>
            <a:r>
              <a:rPr lang="en-US" b="1" dirty="0">
                <a:sym typeface="Symbol" panose="05050102010706020507" pitchFamily="18" charset="2"/>
              </a:rPr>
              <a:t>Deep dive on one simple example:</a:t>
            </a:r>
            <a:r>
              <a:rPr lang="en-US" dirty="0">
                <a:sym typeface="Symbol" panose="05050102010706020507" pitchFamily="18" charset="2"/>
              </a:rPr>
              <a:t>  Chain replication, using Zookeeper for configuration (membership) management</a:t>
            </a:r>
            <a:endParaRPr lang="en-US" b="1" dirty="0"/>
          </a:p>
          <a:p>
            <a:endParaRPr lang="en-US" dirty="0"/>
          </a:p>
        </p:txBody>
      </p:sp>
      <p:sp>
        <p:nvSpPr>
          <p:cNvPr id="4" name="Footer Placeholder 3">
            <a:extLst>
              <a:ext uri="{FF2B5EF4-FFF2-40B4-BE49-F238E27FC236}">
                <a16:creationId xmlns:a16="http://schemas.microsoft.com/office/drawing/2014/main" id="{C9CE49E4-87BB-6731-2FF7-46AC7B874B4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81E64A2-4414-57E2-6451-705C2D6B8902}"/>
              </a:ext>
            </a:extLst>
          </p:cNvPr>
          <p:cNvSpPr>
            <a:spLocks noGrp="1"/>
          </p:cNvSpPr>
          <p:nvPr>
            <p:ph type="sldNum" sz="quarter" idx="12"/>
          </p:nvPr>
        </p:nvSpPr>
        <p:spPr/>
        <p:txBody>
          <a:bodyPr/>
          <a:lstStyle/>
          <a:p>
            <a:fld id="{3C974458-8A97-4835-BF79-1FB6D7856C21}" type="slidenum">
              <a:rPr lang="en-US" smtClean="0"/>
              <a:t>46</a:t>
            </a:fld>
            <a:endParaRPr lang="en-US"/>
          </a:p>
        </p:txBody>
      </p:sp>
      <p:sp>
        <p:nvSpPr>
          <p:cNvPr id="7" name="TextBox 6">
            <a:extLst>
              <a:ext uri="{FF2B5EF4-FFF2-40B4-BE49-F238E27FC236}">
                <a16:creationId xmlns:a16="http://schemas.microsoft.com/office/drawing/2014/main" id="{405C82DB-FD6C-48A5-7B73-E3FFDC17C695}"/>
              </a:ext>
            </a:extLst>
          </p:cNvPr>
          <p:cNvSpPr txBox="1"/>
          <p:nvPr/>
        </p:nvSpPr>
        <p:spPr>
          <a:xfrm>
            <a:off x="447697" y="2205318"/>
            <a:ext cx="728084" cy="707886"/>
          </a:xfrm>
          <a:prstGeom prst="rect">
            <a:avLst/>
          </a:prstGeom>
          <a:noFill/>
        </p:spPr>
        <p:txBody>
          <a:bodyPr wrap="none" rtlCol="0">
            <a:spAutoFit/>
          </a:bodyPr>
          <a:lstStyle/>
          <a:p>
            <a:pPr marL="285750" indent="-285750">
              <a:buFont typeface="Wingdings" panose="05000000000000000000" pitchFamily="2" charset="2"/>
              <a:buChar char="ü"/>
            </a:pPr>
            <a:r>
              <a:rPr lang="en-US" sz="4000" dirty="0">
                <a:solidFill>
                  <a:schemeClr val="accent4"/>
                </a:solidFill>
              </a:rPr>
              <a:t> </a:t>
            </a:r>
          </a:p>
        </p:txBody>
      </p:sp>
      <p:sp>
        <p:nvSpPr>
          <p:cNvPr id="9" name="TextBox 8">
            <a:extLst>
              <a:ext uri="{FF2B5EF4-FFF2-40B4-BE49-F238E27FC236}">
                <a16:creationId xmlns:a16="http://schemas.microsoft.com/office/drawing/2014/main" id="{0750918B-EC6E-ED81-E846-40F50ACF90AD}"/>
              </a:ext>
            </a:extLst>
          </p:cNvPr>
          <p:cNvSpPr txBox="1"/>
          <p:nvPr/>
        </p:nvSpPr>
        <p:spPr>
          <a:xfrm>
            <a:off x="447697" y="3752789"/>
            <a:ext cx="728084" cy="707886"/>
          </a:xfrm>
          <a:prstGeom prst="rect">
            <a:avLst/>
          </a:prstGeom>
          <a:noFill/>
        </p:spPr>
        <p:txBody>
          <a:bodyPr wrap="none" rtlCol="0">
            <a:spAutoFit/>
          </a:bodyPr>
          <a:lstStyle/>
          <a:p>
            <a:pPr marL="285750" indent="-285750">
              <a:buFont typeface="Wingdings" panose="05000000000000000000" pitchFamily="2" charset="2"/>
              <a:buChar char="ü"/>
            </a:pPr>
            <a:r>
              <a:rPr lang="en-US" sz="4000" dirty="0">
                <a:solidFill>
                  <a:schemeClr val="accent4"/>
                </a:solidFill>
              </a:rPr>
              <a:t> </a:t>
            </a:r>
          </a:p>
        </p:txBody>
      </p:sp>
      <p:sp>
        <p:nvSpPr>
          <p:cNvPr id="10" name="Arrow: Right 9">
            <a:extLst>
              <a:ext uri="{FF2B5EF4-FFF2-40B4-BE49-F238E27FC236}">
                <a16:creationId xmlns:a16="http://schemas.microsoft.com/office/drawing/2014/main" id="{9D37A2A7-9172-200D-4C68-485625C2C370}"/>
              </a:ext>
            </a:extLst>
          </p:cNvPr>
          <p:cNvSpPr/>
          <p:nvPr/>
        </p:nvSpPr>
        <p:spPr>
          <a:xfrm>
            <a:off x="263514" y="5456523"/>
            <a:ext cx="728085" cy="3588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4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E19A-07B7-CE0A-B326-DFC70410C1F8}"/>
              </a:ext>
            </a:extLst>
          </p:cNvPr>
          <p:cNvSpPr>
            <a:spLocks noGrp="1"/>
          </p:cNvSpPr>
          <p:nvPr>
            <p:ph type="title"/>
          </p:nvPr>
        </p:nvSpPr>
        <p:spPr/>
        <p:txBody>
          <a:bodyPr/>
          <a:lstStyle/>
          <a:p>
            <a:r>
              <a:rPr lang="en-US" dirty="0"/>
              <a:t>Chain Replication</a:t>
            </a:r>
          </a:p>
        </p:txBody>
      </p:sp>
      <p:sp>
        <p:nvSpPr>
          <p:cNvPr id="3" name="Content Placeholder 2">
            <a:extLst>
              <a:ext uri="{FF2B5EF4-FFF2-40B4-BE49-F238E27FC236}">
                <a16:creationId xmlns:a16="http://schemas.microsoft.com/office/drawing/2014/main" id="{F5D0CCED-FFA4-D8C3-ABCA-F600EF6EC6B2}"/>
              </a:ext>
            </a:extLst>
          </p:cNvPr>
          <p:cNvSpPr>
            <a:spLocks noGrp="1"/>
          </p:cNvSpPr>
          <p:nvPr>
            <p:ph idx="1"/>
          </p:nvPr>
        </p:nvSpPr>
        <p:spPr/>
        <p:txBody>
          <a:bodyPr/>
          <a:lstStyle/>
          <a:p>
            <a:r>
              <a:rPr lang="en-US" dirty="0"/>
              <a:t>Assumes you have a way to manage the membership of your shard or replication group, but need a simple fault-tolerant way to do updates and queries.</a:t>
            </a:r>
          </a:p>
          <a:p>
            <a:endParaRPr lang="en-US" dirty="0"/>
          </a:p>
          <a:p>
            <a:r>
              <a:rPr lang="en-US" dirty="0"/>
              <a:t>For example, maybe you use the popular Zookeeper management service</a:t>
            </a:r>
          </a:p>
          <a:p>
            <a:endParaRPr lang="en-US" dirty="0"/>
          </a:p>
          <a:p>
            <a:r>
              <a:rPr lang="en-US" dirty="0"/>
              <a:t>Professors Van Renesse and Schneider proposed the following solution</a:t>
            </a:r>
          </a:p>
        </p:txBody>
      </p:sp>
      <p:sp>
        <p:nvSpPr>
          <p:cNvPr id="4" name="Footer Placeholder 3">
            <a:extLst>
              <a:ext uri="{FF2B5EF4-FFF2-40B4-BE49-F238E27FC236}">
                <a16:creationId xmlns:a16="http://schemas.microsoft.com/office/drawing/2014/main" id="{14484F10-7E01-186C-BE1A-37F6C8ECC37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C7779B5-2AEB-DE4C-A7E5-55F64A92258B}"/>
              </a:ext>
            </a:extLst>
          </p:cNvPr>
          <p:cNvSpPr>
            <a:spLocks noGrp="1"/>
          </p:cNvSpPr>
          <p:nvPr>
            <p:ph type="sldNum" sz="quarter" idx="12"/>
          </p:nvPr>
        </p:nvSpPr>
        <p:spPr/>
        <p:txBody>
          <a:bodyPr/>
          <a:lstStyle/>
          <a:p>
            <a:fld id="{3C974458-8A97-4835-BF79-1FB6D7856C21}" type="slidenum">
              <a:rPr lang="en-US" smtClean="0"/>
              <a:t>47</a:t>
            </a:fld>
            <a:endParaRPr lang="en-US"/>
          </a:p>
        </p:txBody>
      </p:sp>
      <p:pic>
        <p:nvPicPr>
          <p:cNvPr id="7" name="Picture 6">
            <a:extLst>
              <a:ext uri="{FF2B5EF4-FFF2-40B4-BE49-F238E27FC236}">
                <a16:creationId xmlns:a16="http://schemas.microsoft.com/office/drawing/2014/main" id="{09585473-74AD-AC8A-06BA-0616BA4E78F7}"/>
              </a:ext>
            </a:extLst>
          </p:cNvPr>
          <p:cNvPicPr>
            <a:picLocks noChangeAspect="1"/>
          </p:cNvPicPr>
          <p:nvPr/>
        </p:nvPicPr>
        <p:blipFill rotWithShape="1">
          <a:blip r:embed="rId2"/>
          <a:srcRect b="14445"/>
          <a:stretch/>
        </p:blipFill>
        <p:spPr>
          <a:xfrm>
            <a:off x="10035590" y="625040"/>
            <a:ext cx="1603485" cy="1499616"/>
          </a:xfrm>
          <a:prstGeom prst="rect">
            <a:avLst/>
          </a:prstGeom>
        </p:spPr>
      </p:pic>
      <p:pic>
        <p:nvPicPr>
          <p:cNvPr id="1026" name="Picture 2">
            <a:extLst>
              <a:ext uri="{FF2B5EF4-FFF2-40B4-BE49-F238E27FC236}">
                <a16:creationId xmlns:a16="http://schemas.microsoft.com/office/drawing/2014/main" id="{4C4F4525-F33E-D2E8-1E22-09F6A0CB7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462" y="516636"/>
            <a:ext cx="1273871" cy="163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77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Replication</a:t>
            </a:r>
          </a:p>
        </p:txBody>
      </p:sp>
      <p:sp>
        <p:nvSpPr>
          <p:cNvPr id="3" name="Content Placeholder 2"/>
          <p:cNvSpPr>
            <a:spLocks noGrp="1"/>
          </p:cNvSpPr>
          <p:nvPr>
            <p:ph idx="1"/>
          </p:nvPr>
        </p:nvSpPr>
        <p:spPr/>
        <p:txBody>
          <a:bodyPr>
            <a:normAutofit fontScale="92500" lnSpcReduction="10000"/>
          </a:bodyPr>
          <a:lstStyle/>
          <a:p>
            <a:r>
              <a:rPr lang="en-US" dirty="0"/>
              <a:t>A common approach is “chain replication”, used to make copies of application data in a small group.  </a:t>
            </a:r>
            <a:r>
              <a:rPr lang="en-US" i="1" dirty="0"/>
              <a:t>It assumes that we know which processes participate.</a:t>
            </a:r>
            <a:endParaRPr lang="en-US" dirty="0"/>
          </a:p>
          <a:p>
            <a:endParaRPr lang="en-US" dirty="0"/>
          </a:p>
          <a:p>
            <a:r>
              <a:rPr lang="en-US" dirty="0"/>
              <a:t>Once we have the group, we just form a chain </a:t>
            </a:r>
            <a:r>
              <a:rPr lang="en-US" b="1" dirty="0"/>
              <a:t>and send updates to the head</a:t>
            </a:r>
            <a:r>
              <a:rPr lang="en-US" dirty="0"/>
              <a:t>.</a:t>
            </a:r>
          </a:p>
          <a:p>
            <a:endParaRPr lang="en-US" dirty="0"/>
          </a:p>
          <a:p>
            <a:r>
              <a:rPr lang="en-US" dirty="0"/>
              <a:t>The updates transit node by node to the tail, and only then are they applied: first at the tail, then node by node back to the head.</a:t>
            </a:r>
          </a:p>
          <a:p>
            <a:endParaRPr lang="en-US" dirty="0"/>
          </a:p>
          <a:p>
            <a:r>
              <a:rPr lang="en-US" b="1" dirty="0"/>
              <a:t>Queries are always sent to the tail</a:t>
            </a:r>
            <a:r>
              <a:rPr lang="en-US" dirty="0"/>
              <a:t> of the chain: it is the most up to date.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sp>
        <p:nvSpPr>
          <p:cNvPr id="6" name="Oval 5"/>
          <p:cNvSpPr/>
          <p:nvPr/>
        </p:nvSpPr>
        <p:spPr>
          <a:xfrm>
            <a:off x="7535008"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a:t>
            </a:r>
            <a:r>
              <a:rPr lang="en-US" sz="1200" b="1" dirty="0"/>
              <a:t>(head)</a:t>
            </a:r>
            <a:endParaRPr lang="en-US" b="1" dirty="0"/>
          </a:p>
        </p:txBody>
      </p:sp>
      <p:sp>
        <p:nvSpPr>
          <p:cNvPr id="7" name="Oval 6"/>
          <p:cNvSpPr/>
          <p:nvPr/>
        </p:nvSpPr>
        <p:spPr>
          <a:xfrm>
            <a:off x="8758604"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9982200"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 </a:t>
            </a:r>
            <a:r>
              <a:rPr lang="en-US" sz="1400" b="1" dirty="0"/>
              <a:t>(tail)</a:t>
            </a:r>
            <a:endParaRPr lang="en-US" b="1" dirty="0"/>
          </a:p>
        </p:txBody>
      </p:sp>
      <p:sp>
        <p:nvSpPr>
          <p:cNvPr id="9" name="TextBox 8"/>
          <p:cNvSpPr txBox="1"/>
          <p:nvPr/>
        </p:nvSpPr>
        <p:spPr>
          <a:xfrm>
            <a:off x="6620608" y="1715500"/>
            <a:ext cx="870438" cy="369332"/>
          </a:xfrm>
          <a:prstGeom prst="rect">
            <a:avLst/>
          </a:prstGeom>
          <a:solidFill>
            <a:srgbClr val="FFC000"/>
          </a:solidFill>
          <a:ln>
            <a:solidFill>
              <a:schemeClr val="accent1"/>
            </a:solidFill>
          </a:ln>
        </p:spPr>
        <p:txBody>
          <a:bodyPr wrap="square" rtlCol="0">
            <a:spAutoFit/>
          </a:bodyPr>
          <a:lstStyle/>
          <a:p>
            <a:r>
              <a:rPr lang="en-US" b="1" dirty="0">
                <a:solidFill>
                  <a:srgbClr val="002060"/>
                </a:solidFill>
              </a:rPr>
              <a:t>Update</a:t>
            </a:r>
          </a:p>
        </p:txBody>
      </p:sp>
      <p:sp>
        <p:nvSpPr>
          <p:cNvPr id="10" name="TextBox 9"/>
          <p:cNvSpPr txBox="1"/>
          <p:nvPr/>
        </p:nvSpPr>
        <p:spPr>
          <a:xfrm>
            <a:off x="10667999" y="473703"/>
            <a:ext cx="1143001" cy="369332"/>
          </a:xfrm>
          <a:prstGeom prst="rect">
            <a:avLst/>
          </a:prstGeom>
          <a:solidFill>
            <a:srgbClr val="92D050"/>
          </a:solidFill>
          <a:ln>
            <a:solidFill>
              <a:schemeClr val="accent1"/>
            </a:solidFill>
          </a:ln>
        </p:spPr>
        <p:txBody>
          <a:bodyPr wrap="square" rtlCol="0">
            <a:spAutoFit/>
          </a:bodyPr>
          <a:lstStyle/>
          <a:p>
            <a:r>
              <a:rPr lang="en-US" b="1" dirty="0">
                <a:solidFill>
                  <a:srgbClr val="002060"/>
                </a:solidFill>
              </a:rPr>
              <a:t>Ok: Do It</a:t>
            </a:r>
          </a:p>
        </p:txBody>
      </p:sp>
      <p:sp>
        <p:nvSpPr>
          <p:cNvPr id="12" name="TextBox 11"/>
          <p:cNvSpPr txBox="1"/>
          <p:nvPr/>
        </p:nvSpPr>
        <p:spPr>
          <a:xfrm>
            <a:off x="7808693" y="1587484"/>
            <a:ext cx="749381" cy="307777"/>
          </a:xfrm>
          <a:prstGeom prst="rect">
            <a:avLst/>
          </a:prstGeom>
          <a:solidFill>
            <a:srgbClr val="FFC000"/>
          </a:solidFill>
          <a:ln>
            <a:solidFill>
              <a:schemeClr val="accent1"/>
            </a:solidFill>
          </a:ln>
        </p:spPr>
        <p:txBody>
          <a:bodyPr wrap="square" rtlCol="0">
            <a:spAutoFit/>
          </a:bodyPr>
          <a:lstStyle/>
          <a:p>
            <a:r>
              <a:rPr lang="en-US" sz="1400" b="1" dirty="0"/>
              <a:t>Update</a:t>
            </a:r>
          </a:p>
        </p:txBody>
      </p:sp>
      <p:sp>
        <p:nvSpPr>
          <p:cNvPr id="13" name="TextBox 12"/>
          <p:cNvSpPr txBox="1"/>
          <p:nvPr/>
        </p:nvSpPr>
        <p:spPr>
          <a:xfrm>
            <a:off x="9198048" y="1587484"/>
            <a:ext cx="784152" cy="307777"/>
          </a:xfrm>
          <a:prstGeom prst="rect">
            <a:avLst/>
          </a:prstGeom>
          <a:solidFill>
            <a:srgbClr val="FFC000"/>
          </a:solidFill>
          <a:ln>
            <a:solidFill>
              <a:schemeClr val="accent1"/>
            </a:solidFill>
          </a:ln>
        </p:spPr>
        <p:txBody>
          <a:bodyPr wrap="square" rtlCol="0">
            <a:spAutoFit/>
          </a:bodyPr>
          <a:lstStyle/>
          <a:p>
            <a:r>
              <a:rPr lang="en-US" sz="1400" b="1" dirty="0"/>
              <a:t>Update</a:t>
            </a:r>
          </a:p>
        </p:txBody>
      </p:sp>
      <p:sp>
        <p:nvSpPr>
          <p:cNvPr id="14" name="Right Arrow 13"/>
          <p:cNvSpPr/>
          <p:nvPr/>
        </p:nvSpPr>
        <p:spPr>
          <a:xfrm>
            <a:off x="8403498" y="1282730"/>
            <a:ext cx="355106" cy="2303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658336" y="1291907"/>
            <a:ext cx="355106" cy="2303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3">
            <a:extLst>
              <a:ext uri="{FF2B5EF4-FFF2-40B4-BE49-F238E27FC236}">
                <a16:creationId xmlns:a16="http://schemas.microsoft.com/office/drawing/2014/main" id="{ED1C8F28-7A0E-48C6-B4B1-6C5E1084F20A}"/>
              </a:ext>
            </a:extLst>
          </p:cNvPr>
          <p:cNvSpPr/>
          <p:nvPr/>
        </p:nvSpPr>
        <p:spPr>
          <a:xfrm flipH="1">
            <a:off x="8386561" y="1037194"/>
            <a:ext cx="355106" cy="2303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4">
            <a:extLst>
              <a:ext uri="{FF2B5EF4-FFF2-40B4-BE49-F238E27FC236}">
                <a16:creationId xmlns:a16="http://schemas.microsoft.com/office/drawing/2014/main" id="{31304B89-79CD-4D6C-9A0C-B624C3EF23CD}"/>
              </a:ext>
            </a:extLst>
          </p:cNvPr>
          <p:cNvSpPr/>
          <p:nvPr/>
        </p:nvSpPr>
        <p:spPr>
          <a:xfrm flipH="1">
            <a:off x="9641399" y="1046371"/>
            <a:ext cx="355106" cy="2303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0.00324 L 0.06888 -0.02314 L 0.12057 0.0875 L 0.18255 -0.02685 L 0.25729 0.0875 L 0.29635 -0.01527 " pathEditMode="relative" rAng="0" ptsTypes="AAAAAA">
                                      <p:cBhvr>
                                        <p:cTn id="6" dur="5000" fill="hold"/>
                                        <p:tgtEl>
                                          <p:spTgt spid="9"/>
                                        </p:tgtEl>
                                        <p:attrNameLst>
                                          <p:attrName>ppt_x</p:attrName>
                                          <p:attrName>ppt_y</p:attrName>
                                        </p:attrNameLst>
                                      </p:cBhvr>
                                      <p:rCtr x="14818" y="3356"/>
                                    </p:animMotion>
                                  </p:childTnLst>
                                </p:cTn>
                              </p:par>
                              <p:par>
                                <p:cTn id="7" presetID="1" presetClass="entr" presetSubtype="0" fill="hold" grpId="0" nodeType="withEffect">
                                  <p:stCondLst>
                                    <p:cond delay="2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0"/>
                            </p:stCondLst>
                            <p:childTnLst>
                              <p:par>
                                <p:cTn id="12" presetID="1" presetClass="entr" presetSubtype="0" fill="hold" grpId="1"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5000"/>
                            </p:stCondLst>
                            <p:childTnLst>
                              <p:par>
                                <p:cTn id="15" presetID="0" presetClass="path" presetSubtype="0" accel="50000" decel="50000" fill="hold" grpId="0" nodeType="afterEffect">
                                  <p:stCondLst>
                                    <p:cond delay="1000"/>
                                  </p:stCondLst>
                                  <p:childTnLst>
                                    <p:animMotion origin="layout" path="M 0 0 L -0.05963 0.04051 L -0.10664 -0.07963 L -0.16549 0.03264 L -0.22799 -0.09398 L -0.26393 0.03518 " pathEditMode="relative" ptsTypes="AAAAAA">
                                      <p:cBhvr>
                                        <p:cTn id="16" dur="6000" fill="hold"/>
                                        <p:tgtEl>
                                          <p:spTgt spid="10"/>
                                        </p:tgtEl>
                                        <p:attrNameLst>
                                          <p:attrName>ppt_x</p:attrName>
                                          <p:attrName>ppt_y</p:attrName>
                                        </p:attrNameLst>
                                      </p:cBhvr>
                                    </p:animMotion>
                                  </p:childTnLst>
                                </p:cTn>
                              </p:par>
                              <p:par>
                                <p:cTn id="17" presetID="19" presetClass="emph" presetSubtype="0" fill="hold" grpId="0" nodeType="withEffect">
                                  <p:stCondLst>
                                    <p:cond delay="1000"/>
                                  </p:stCondLst>
                                  <p:childTnLst>
                                    <p:animClr clrSpc="rgb" dir="cw">
                                      <p:cBhvr override="childStyle">
                                        <p:cTn id="18" dur="500" fill="hold"/>
                                        <p:tgtEl>
                                          <p:spTgt spid="8"/>
                                        </p:tgtEl>
                                        <p:attrNameLst>
                                          <p:attrName>style.color</p:attrName>
                                        </p:attrNameLst>
                                      </p:cBhvr>
                                      <p:to>
                                        <a:schemeClr val="accent2"/>
                                      </p:to>
                                    </p:animClr>
                                    <p:animClr clrSpc="rgb" dir="cw">
                                      <p:cBhvr>
                                        <p:cTn id="19" dur="500" fill="hold"/>
                                        <p:tgtEl>
                                          <p:spTgt spid="8"/>
                                        </p:tgtEl>
                                        <p:attrNameLst>
                                          <p:attrName>fillcolor</p:attrName>
                                        </p:attrNameLst>
                                      </p:cBhvr>
                                      <p:to>
                                        <a:schemeClr val="accent2"/>
                                      </p:to>
                                    </p:animClr>
                                    <p:set>
                                      <p:cBhvr>
                                        <p:cTn id="20" dur="500" fill="hold"/>
                                        <p:tgtEl>
                                          <p:spTgt spid="8"/>
                                        </p:tgtEl>
                                        <p:attrNameLst>
                                          <p:attrName>fill.type</p:attrName>
                                        </p:attrNameLst>
                                      </p:cBhvr>
                                      <p:to>
                                        <p:strVal val="solid"/>
                                      </p:to>
                                    </p:set>
                                    <p:set>
                                      <p:cBhvr>
                                        <p:cTn id="21" dur="500" fill="hold"/>
                                        <p:tgtEl>
                                          <p:spTgt spid="8"/>
                                        </p:tgtEl>
                                        <p:attrNameLst>
                                          <p:attrName>fill.on</p:attrName>
                                        </p:attrNameLst>
                                      </p:cBhvr>
                                      <p:to>
                                        <p:strVal val="true"/>
                                      </p:to>
                                    </p:set>
                                  </p:childTnLst>
                                </p:cTn>
                              </p:par>
                              <p:par>
                                <p:cTn id="22" presetID="19" presetClass="emph" presetSubtype="0" fill="hold" grpId="0" nodeType="withEffect">
                                  <p:stCondLst>
                                    <p:cond delay="3000"/>
                                  </p:stCondLst>
                                  <p:childTnLst>
                                    <p:animClr clrSpc="rgb" dir="cw">
                                      <p:cBhvr override="childStyle">
                                        <p:cTn id="23" dur="500" fill="hold"/>
                                        <p:tgtEl>
                                          <p:spTgt spid="7"/>
                                        </p:tgtEl>
                                        <p:attrNameLst>
                                          <p:attrName>style.color</p:attrName>
                                        </p:attrNameLst>
                                      </p:cBhvr>
                                      <p:to>
                                        <a:schemeClr val="accent2"/>
                                      </p:to>
                                    </p:animClr>
                                    <p:animClr clrSpc="rgb" dir="cw">
                                      <p:cBhvr>
                                        <p:cTn id="24" dur="500" fill="hold"/>
                                        <p:tgtEl>
                                          <p:spTgt spid="7"/>
                                        </p:tgtEl>
                                        <p:attrNameLst>
                                          <p:attrName>fillcolor</p:attrName>
                                        </p:attrNameLst>
                                      </p:cBhvr>
                                      <p:to>
                                        <a:schemeClr val="accent2"/>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19" presetClass="emph" presetSubtype="0" fill="hold" grpId="0" nodeType="withEffect">
                                  <p:stCondLst>
                                    <p:cond delay="5750"/>
                                  </p:stCondLst>
                                  <p:childTnLst>
                                    <p:animClr clrSpc="rgb" dir="cw">
                                      <p:cBhvr override="childStyle">
                                        <p:cTn id="28" dur="500" fill="hold"/>
                                        <p:tgtEl>
                                          <p:spTgt spid="6"/>
                                        </p:tgtEl>
                                        <p:attrNameLst>
                                          <p:attrName>style.color</p:attrName>
                                        </p:attrNameLst>
                                      </p:cBhvr>
                                      <p:to>
                                        <a:schemeClr val="accent2"/>
                                      </p:to>
                                    </p:animClr>
                                    <p:animClr clrSpc="rgb" dir="cw">
                                      <p:cBhvr>
                                        <p:cTn id="29" dur="500" fill="hold"/>
                                        <p:tgtEl>
                                          <p:spTgt spid="6"/>
                                        </p:tgtEl>
                                        <p:attrNameLst>
                                          <p:attrName>fillcolor</p:attrName>
                                        </p:attrNameLst>
                                      </p:cBhvr>
                                      <p:to>
                                        <a:schemeClr val="accent2"/>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E38E-04AF-4862-83E6-802FD19E51E6}"/>
              </a:ext>
            </a:extLst>
          </p:cNvPr>
          <p:cNvSpPr>
            <a:spLocks noGrp="1"/>
          </p:cNvSpPr>
          <p:nvPr>
            <p:ph type="title"/>
          </p:nvPr>
        </p:nvSpPr>
        <p:spPr/>
        <p:txBody>
          <a:bodyPr/>
          <a:lstStyle/>
          <a:p>
            <a:r>
              <a:rPr lang="en-US" dirty="0"/>
              <a:t>Does chain replication satisfy State machine Replication?</a:t>
            </a:r>
          </a:p>
        </p:txBody>
      </p:sp>
      <p:sp>
        <p:nvSpPr>
          <p:cNvPr id="3" name="Content Placeholder 2">
            <a:extLst>
              <a:ext uri="{FF2B5EF4-FFF2-40B4-BE49-F238E27FC236}">
                <a16:creationId xmlns:a16="http://schemas.microsoft.com/office/drawing/2014/main" id="{C6D50BE8-BE76-4011-BD2D-1F7DDBF963A1}"/>
              </a:ext>
            </a:extLst>
          </p:cNvPr>
          <p:cNvSpPr>
            <a:spLocks noGrp="1"/>
          </p:cNvSpPr>
          <p:nvPr>
            <p:ph idx="1"/>
          </p:nvPr>
        </p:nvSpPr>
        <p:spPr/>
        <p:txBody>
          <a:bodyPr>
            <a:normAutofit/>
          </a:bodyPr>
          <a:lstStyle/>
          <a:p>
            <a:r>
              <a:rPr lang="en-US" dirty="0"/>
              <a:t>It needs Zookeeper: Unless you model the membership management layer, the protocol alone is an incomplete story.</a:t>
            </a:r>
          </a:p>
          <a:p>
            <a:br>
              <a:rPr lang="en-US" dirty="0"/>
            </a:br>
            <a:r>
              <a:rPr lang="en-US" dirty="0"/>
              <a:t>This is actually why </a:t>
            </a:r>
            <a:r>
              <a:rPr lang="en-US" dirty="0" err="1"/>
              <a:t>Lamport</a:t>
            </a:r>
            <a:r>
              <a:rPr lang="en-US" dirty="0"/>
              <a:t> felt that a formal model (a mathematical one) and a methodology for proving things about protocols was needed.</a:t>
            </a:r>
          </a:p>
          <a:p>
            <a:endParaRPr lang="en-US" dirty="0"/>
          </a:p>
          <a:p>
            <a:r>
              <a:rPr lang="en-US" dirty="0"/>
              <a:t>But with a correct membership management service, used correctly by the protocol, chain replication solves state machine replication</a:t>
            </a:r>
          </a:p>
        </p:txBody>
      </p:sp>
      <p:sp>
        <p:nvSpPr>
          <p:cNvPr id="4" name="Footer Placeholder 3">
            <a:extLst>
              <a:ext uri="{FF2B5EF4-FFF2-40B4-BE49-F238E27FC236}">
                <a16:creationId xmlns:a16="http://schemas.microsoft.com/office/drawing/2014/main" id="{C5E07375-57A3-49DF-872A-B73AFEDF68F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0DC0FFA-241F-45ED-B5DD-1C5182D90BDA}"/>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20979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0C72-9A4D-4B5D-9DE4-72A331851662}"/>
              </a:ext>
            </a:extLst>
          </p:cNvPr>
          <p:cNvSpPr>
            <a:spLocks noGrp="1"/>
          </p:cNvSpPr>
          <p:nvPr>
            <p:ph type="title"/>
          </p:nvPr>
        </p:nvSpPr>
        <p:spPr>
          <a:xfrm>
            <a:off x="1024128" y="585216"/>
            <a:ext cx="10786872" cy="1499616"/>
          </a:xfrm>
        </p:spPr>
        <p:txBody>
          <a:bodyPr>
            <a:normAutofit/>
          </a:bodyPr>
          <a:lstStyle/>
          <a:p>
            <a:r>
              <a:rPr lang="en-US" sz="4400" b="1" dirty="0">
                <a:solidFill>
                  <a:srgbClr val="C00000"/>
                </a:solidFill>
              </a:rPr>
              <a:t>Some Tasks that require Consistent Replication</a:t>
            </a:r>
          </a:p>
        </p:txBody>
      </p:sp>
      <p:sp>
        <p:nvSpPr>
          <p:cNvPr id="6" name="Content Placeholder 5">
            <a:extLst>
              <a:ext uri="{FF2B5EF4-FFF2-40B4-BE49-F238E27FC236}">
                <a16:creationId xmlns:a16="http://schemas.microsoft.com/office/drawing/2014/main" id="{22B6D2D6-D675-4692-8F03-3CCC45E3A970}"/>
              </a:ext>
            </a:extLst>
          </p:cNvPr>
          <p:cNvSpPr>
            <a:spLocks noGrp="1"/>
          </p:cNvSpPr>
          <p:nvPr>
            <p:ph sz="half" idx="1"/>
          </p:nvPr>
        </p:nvSpPr>
        <p:spPr/>
        <p:txBody>
          <a:bodyPr>
            <a:normAutofit/>
          </a:bodyPr>
          <a:lstStyle/>
          <a:p>
            <a:r>
              <a:rPr lang="en-US" dirty="0"/>
              <a:t>IoT applications where we need to make sure all our actions are correct and reflect the most recent information</a:t>
            </a:r>
          </a:p>
          <a:p>
            <a:r>
              <a:rPr lang="en-US" dirty="0"/>
              <a:t>Replication of configuration parameters, input settings, patches or other updates.</a:t>
            </a:r>
          </a:p>
          <a:p>
            <a:r>
              <a:rPr lang="en-US" dirty="0"/>
              <a:t>Replication for fault-tolerance, within the datacenter or at geographic scale.</a:t>
            </a:r>
          </a:p>
          <a:p>
            <a:r>
              <a:rPr lang="en-US" dirty="0"/>
              <a:t>Replication so that a large set of first-tier systems have local copies of data needed to rapidly respond to requests</a:t>
            </a:r>
          </a:p>
        </p:txBody>
      </p:sp>
      <p:sp>
        <p:nvSpPr>
          <p:cNvPr id="7" name="Content Placeholder 6">
            <a:extLst>
              <a:ext uri="{FF2B5EF4-FFF2-40B4-BE49-F238E27FC236}">
                <a16:creationId xmlns:a16="http://schemas.microsoft.com/office/drawing/2014/main" id="{C8AE1185-15E7-494D-8FE9-B31E80AAEC34}"/>
              </a:ext>
            </a:extLst>
          </p:cNvPr>
          <p:cNvSpPr>
            <a:spLocks noGrp="1"/>
          </p:cNvSpPr>
          <p:nvPr>
            <p:ph sz="half" idx="2"/>
          </p:nvPr>
        </p:nvSpPr>
        <p:spPr/>
        <p:txBody>
          <a:bodyPr>
            <a:normAutofit/>
          </a:bodyPr>
          <a:lstStyle/>
          <a:p>
            <a:r>
              <a:rPr lang="en-US" dirty="0"/>
              <a:t>Replication for parallel processing in the back-end layer.</a:t>
            </a:r>
          </a:p>
          <a:p>
            <a:r>
              <a:rPr lang="en-US" dirty="0"/>
              <a:t>Data exchanged in the “shuffle/merge” phase of MapReduce</a:t>
            </a:r>
          </a:p>
          <a:p>
            <a:r>
              <a:rPr lang="en-US" dirty="0"/>
              <a:t>Interaction between members of a group of tasks that need to coordinate</a:t>
            </a:r>
          </a:p>
          <a:p>
            <a:pPr>
              <a:buFont typeface="Wingdings" panose="05000000000000000000" pitchFamily="2" charset="2"/>
              <a:buChar char="Ø"/>
            </a:pPr>
            <a:r>
              <a:rPr lang="en-US" dirty="0"/>
              <a:t>  Locking</a:t>
            </a:r>
          </a:p>
          <a:p>
            <a:pPr>
              <a:buFont typeface="Wingdings" panose="05000000000000000000" pitchFamily="2" charset="2"/>
              <a:buChar char="Ø"/>
            </a:pPr>
            <a:r>
              <a:rPr lang="en-US" dirty="0"/>
              <a:t>  Leader selection and disseminating</a:t>
            </a:r>
            <a:br>
              <a:rPr lang="en-US" dirty="0"/>
            </a:br>
            <a:r>
              <a:rPr lang="en-US" dirty="0"/>
              <a:t>    decisions back to the other members</a:t>
            </a:r>
          </a:p>
          <a:p>
            <a:pPr>
              <a:buFont typeface="Wingdings" panose="05000000000000000000" pitchFamily="2" charset="2"/>
              <a:buChar char="Ø"/>
            </a:pPr>
            <a:r>
              <a:rPr lang="en-US" dirty="0"/>
              <a:t>  Barrier coordination</a:t>
            </a:r>
          </a:p>
        </p:txBody>
      </p:sp>
      <p:sp>
        <p:nvSpPr>
          <p:cNvPr id="4" name="Footer Placeholder 3">
            <a:extLst>
              <a:ext uri="{FF2B5EF4-FFF2-40B4-BE49-F238E27FC236}">
                <a16:creationId xmlns:a16="http://schemas.microsoft.com/office/drawing/2014/main" id="{4222CA46-EE45-44F5-BEAF-1B7EA501233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7530797-26CD-4939-AC76-0049FFD72D55}"/>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968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 calcmode="lin" valueType="num">
                                      <p:cBhvr additive="base">
                                        <p:cTn id="6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FADE-8505-4856-B224-D7955731BC65}"/>
              </a:ext>
            </a:extLst>
          </p:cNvPr>
          <p:cNvSpPr>
            <a:spLocks noGrp="1"/>
          </p:cNvSpPr>
          <p:nvPr>
            <p:ph type="title"/>
          </p:nvPr>
        </p:nvSpPr>
        <p:spPr/>
        <p:txBody>
          <a:bodyPr/>
          <a:lstStyle/>
          <a:p>
            <a:r>
              <a:rPr lang="en-US" dirty="0"/>
              <a:t>Other famous tools that exist today</a:t>
            </a:r>
          </a:p>
        </p:txBody>
      </p:sp>
      <p:sp>
        <p:nvSpPr>
          <p:cNvPr id="3" name="Content Placeholder 2">
            <a:extLst>
              <a:ext uri="{FF2B5EF4-FFF2-40B4-BE49-F238E27FC236}">
                <a16:creationId xmlns:a16="http://schemas.microsoft.com/office/drawing/2014/main" id="{117259C4-8CBA-639C-6200-57E453DB7DC8}"/>
              </a:ext>
            </a:extLst>
          </p:cNvPr>
          <p:cNvSpPr>
            <a:spLocks noGrp="1"/>
          </p:cNvSpPr>
          <p:nvPr>
            <p:ph idx="1"/>
          </p:nvPr>
        </p:nvSpPr>
        <p:spPr/>
        <p:txBody>
          <a:bodyPr/>
          <a:lstStyle/>
          <a:p>
            <a:r>
              <a:rPr lang="en-US" dirty="0"/>
              <a:t>We will learn about Zookeeper later in the course.  This is a modern solution based on an approach very similar to the Isis one.</a:t>
            </a:r>
          </a:p>
          <a:p>
            <a:endParaRPr lang="en-US" dirty="0"/>
          </a:p>
          <a:p>
            <a:r>
              <a:rPr lang="en-US" dirty="0"/>
              <a:t>Many people have worked with a library called </a:t>
            </a:r>
            <a:r>
              <a:rPr lang="en-US" dirty="0" err="1"/>
              <a:t>RaFT</a:t>
            </a:r>
            <a:r>
              <a:rPr lang="en-US" dirty="0"/>
              <a:t>.  </a:t>
            </a:r>
            <a:r>
              <a:rPr lang="en-US" dirty="0" err="1"/>
              <a:t>RaFT</a:t>
            </a:r>
            <a:r>
              <a:rPr lang="en-US" dirty="0"/>
              <a:t> was proposed as a practical software solution for modern programs that need reliability</a:t>
            </a:r>
          </a:p>
          <a:p>
            <a:endParaRPr lang="en-US" dirty="0"/>
          </a:p>
          <a:p>
            <a:r>
              <a:rPr lang="en-US" dirty="0"/>
              <a:t>In our next lecture we </a:t>
            </a:r>
            <a:r>
              <a:rPr lang="en-US"/>
              <a:t>will hear </a:t>
            </a:r>
            <a:r>
              <a:rPr lang="en-US" dirty="0"/>
              <a:t>about </a:t>
            </a:r>
            <a:r>
              <a:rPr lang="en-US" dirty="0" err="1"/>
              <a:t>Paxos</a:t>
            </a:r>
            <a:r>
              <a:rPr lang="en-US" dirty="0"/>
              <a:t> and Derecho.</a:t>
            </a:r>
          </a:p>
        </p:txBody>
      </p:sp>
      <p:sp>
        <p:nvSpPr>
          <p:cNvPr id="4" name="Footer Placeholder 3">
            <a:extLst>
              <a:ext uri="{FF2B5EF4-FFF2-40B4-BE49-F238E27FC236}">
                <a16:creationId xmlns:a16="http://schemas.microsoft.com/office/drawing/2014/main" id="{4473A321-79EC-58B1-F29F-C2A9B7E996C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A4B2761-38B9-0D9E-625B-24B722E57126}"/>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2354728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639F-0834-4D8D-A623-582B5EB428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A84C127-C877-4E0E-9706-20C0EDC65B6F}"/>
              </a:ext>
            </a:extLst>
          </p:cNvPr>
          <p:cNvSpPr>
            <a:spLocks noGrp="1"/>
          </p:cNvSpPr>
          <p:nvPr>
            <p:ph idx="1"/>
          </p:nvPr>
        </p:nvSpPr>
        <p:spPr/>
        <p:txBody>
          <a:bodyPr>
            <a:normAutofit fontScale="92500" lnSpcReduction="10000"/>
          </a:bodyPr>
          <a:lstStyle/>
          <a:p>
            <a:r>
              <a:rPr lang="en-US" dirty="0"/>
              <a:t>CAP says “relax consistency and don’t stress about it” but in IoT settings, we </a:t>
            </a:r>
            <a:r>
              <a:rPr lang="en-US" i="1" dirty="0"/>
              <a:t>do </a:t>
            </a:r>
            <a:r>
              <a:rPr lang="en-US" dirty="0"/>
              <a:t>worry about consistency.   The air traffic control example illustrates the concern. Many systems need consistency.</a:t>
            </a:r>
          </a:p>
          <a:p>
            <a:endParaRPr lang="en-US" dirty="0"/>
          </a:p>
          <a:p>
            <a:r>
              <a:rPr lang="en-US" dirty="0"/>
              <a:t>In a key-value store we might see this when replicating updates in a shard.</a:t>
            </a:r>
          </a:p>
          <a:p>
            <a:endParaRPr lang="en-US" dirty="0"/>
          </a:p>
          <a:p>
            <a:r>
              <a:rPr lang="en-US" dirty="0"/>
              <a:t>With Leslie </a:t>
            </a:r>
            <a:r>
              <a:rPr lang="en-US" dirty="0" err="1"/>
              <a:t>Lamport’s</a:t>
            </a:r>
            <a:r>
              <a:rPr lang="en-US" dirty="0"/>
              <a:t> state machine replication model as a building block we can work from.   Virtual synchrony is a model for managing dynamically evolving system membership.  Given these conceptual tools there are simple solutions, like chain replication, that implement consistency.</a:t>
            </a:r>
          </a:p>
        </p:txBody>
      </p:sp>
      <p:sp>
        <p:nvSpPr>
          <p:cNvPr id="4" name="Footer Placeholder 3">
            <a:extLst>
              <a:ext uri="{FF2B5EF4-FFF2-40B4-BE49-F238E27FC236}">
                <a16:creationId xmlns:a16="http://schemas.microsoft.com/office/drawing/2014/main" id="{50F99929-7534-415A-A1F4-2869DF68498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A0FF319-EAFB-4CAD-B252-0D897FD22198}"/>
              </a:ext>
            </a:extLst>
          </p:cNvPr>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230249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9E0F-51A8-4CF5-E5AB-4A92F1718B4F}"/>
              </a:ext>
            </a:extLst>
          </p:cNvPr>
          <p:cNvSpPr>
            <a:spLocks noGrp="1"/>
          </p:cNvSpPr>
          <p:nvPr>
            <p:ph type="title"/>
          </p:nvPr>
        </p:nvSpPr>
        <p:spPr/>
        <p:txBody>
          <a:bodyPr/>
          <a:lstStyle/>
          <a:p>
            <a:r>
              <a:rPr lang="en-US" dirty="0"/>
              <a:t>Today’s outline</a:t>
            </a:r>
          </a:p>
        </p:txBody>
      </p:sp>
      <p:sp>
        <p:nvSpPr>
          <p:cNvPr id="3" name="Content Placeholder 2">
            <a:extLst>
              <a:ext uri="{FF2B5EF4-FFF2-40B4-BE49-F238E27FC236}">
                <a16:creationId xmlns:a16="http://schemas.microsoft.com/office/drawing/2014/main" id="{3F6E5B7B-E3B8-09F6-1914-FAC764AF9F40}"/>
              </a:ext>
            </a:extLst>
          </p:cNvPr>
          <p:cNvSpPr>
            <a:spLocks noGrp="1"/>
          </p:cNvSpPr>
          <p:nvPr>
            <p:ph idx="1"/>
          </p:nvPr>
        </p:nvSpPr>
        <p:spPr/>
        <p:txBody>
          <a:bodyPr/>
          <a:lstStyle/>
          <a:p>
            <a:r>
              <a:rPr lang="en-US" b="1" dirty="0"/>
              <a:t>Understanding our broad goal</a:t>
            </a:r>
            <a:r>
              <a:rPr lang="en-US" dirty="0"/>
              <a:t>: how to build a </a:t>
            </a:r>
            <a:r>
              <a:rPr lang="en-US" dirty="0">
                <a:sym typeface="Symbol" panose="05050102010706020507" pitchFamily="18" charset="2"/>
              </a:rPr>
              <a:t>-service (or set of interconnected -services) to be “self-sufficient” and offer </a:t>
            </a:r>
            <a:r>
              <a:rPr lang="en-US" b="1" dirty="0">
                <a:sym typeface="Symbol" panose="05050102010706020507" pitchFamily="18" charset="2"/>
              </a:rPr>
              <a:t>CA </a:t>
            </a:r>
            <a:r>
              <a:rPr lang="en-US" dirty="0">
                <a:sym typeface="Symbol" panose="05050102010706020507" pitchFamily="18" charset="2"/>
              </a:rPr>
              <a:t>and not need Brewer’s </a:t>
            </a:r>
            <a:r>
              <a:rPr lang="en-US" b="1" dirty="0">
                <a:solidFill>
                  <a:srgbClr val="FF0000"/>
                </a:solidFill>
                <a:sym typeface="Symbol" panose="05050102010706020507" pitchFamily="18" charset="2"/>
              </a:rPr>
              <a:t>P</a:t>
            </a:r>
            <a:r>
              <a:rPr lang="en-US" dirty="0"/>
              <a:t> (they will need a different kind of </a:t>
            </a:r>
            <a:r>
              <a:rPr lang="en-US" b="1" dirty="0"/>
              <a:t>P</a:t>
            </a:r>
            <a:r>
              <a:rPr lang="en-US" dirty="0"/>
              <a:t>artition tolerance, to avoid split-brain crashes, but this is different from what Brewer meant)</a:t>
            </a:r>
          </a:p>
          <a:p>
            <a:r>
              <a:rPr lang="en-US" b="1" dirty="0"/>
              <a:t>Overview of the important models:</a:t>
            </a:r>
            <a:r>
              <a:rPr lang="en-US" dirty="0"/>
              <a:t> crash-failure, Byzantine failure, virtual synchrony for self-managed membership</a:t>
            </a:r>
          </a:p>
          <a:p>
            <a:r>
              <a:rPr lang="en-US" b="1" dirty="0">
                <a:sym typeface="Symbol" panose="05050102010706020507" pitchFamily="18" charset="2"/>
              </a:rPr>
              <a:t>Deep dive on one simple example:</a:t>
            </a:r>
            <a:r>
              <a:rPr lang="en-US" dirty="0">
                <a:sym typeface="Symbol" panose="05050102010706020507" pitchFamily="18" charset="2"/>
              </a:rPr>
              <a:t>  Chain replication, using Zookeeper for configuration (membership) management</a:t>
            </a:r>
            <a:endParaRPr lang="en-US" b="1" dirty="0"/>
          </a:p>
        </p:txBody>
      </p:sp>
      <p:sp>
        <p:nvSpPr>
          <p:cNvPr id="4" name="Footer Placeholder 3">
            <a:extLst>
              <a:ext uri="{FF2B5EF4-FFF2-40B4-BE49-F238E27FC236}">
                <a16:creationId xmlns:a16="http://schemas.microsoft.com/office/drawing/2014/main" id="{03346EE7-F7E1-F16E-271D-12352005D3E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9D0EC35-EB89-58DF-E9D7-C05AD988B8C5}"/>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262053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6D71-E6D8-4C86-8880-05D7FFE584CE}"/>
              </a:ext>
            </a:extLst>
          </p:cNvPr>
          <p:cNvSpPr>
            <a:spLocks noGrp="1"/>
          </p:cNvSpPr>
          <p:nvPr>
            <p:ph type="title"/>
          </p:nvPr>
        </p:nvSpPr>
        <p:spPr/>
        <p:txBody>
          <a:bodyPr/>
          <a:lstStyle/>
          <a:p>
            <a:r>
              <a:rPr lang="en-US" dirty="0"/>
              <a:t>Leslie </a:t>
            </a:r>
            <a:r>
              <a:rPr lang="en-US" dirty="0" err="1"/>
              <a:t>Lamport</a:t>
            </a:r>
            <a:r>
              <a:rPr lang="en-US" dirty="0"/>
              <a:t> started the </a:t>
            </a:r>
            <a:r>
              <a:rPr lang="en-US" dirty="0" err="1"/>
              <a:t>areA</a:t>
            </a:r>
            <a:r>
              <a:rPr lang="en-US" dirty="0"/>
              <a:t>!</a:t>
            </a:r>
          </a:p>
        </p:txBody>
      </p:sp>
      <p:sp>
        <p:nvSpPr>
          <p:cNvPr id="3" name="Content Placeholder 2">
            <a:extLst>
              <a:ext uri="{FF2B5EF4-FFF2-40B4-BE49-F238E27FC236}">
                <a16:creationId xmlns:a16="http://schemas.microsoft.com/office/drawing/2014/main" id="{0329A23C-88DD-4C2C-B9C5-AD80E12D726C}"/>
              </a:ext>
            </a:extLst>
          </p:cNvPr>
          <p:cNvSpPr>
            <a:spLocks noGrp="1"/>
          </p:cNvSpPr>
          <p:nvPr>
            <p:ph idx="1"/>
          </p:nvPr>
        </p:nvSpPr>
        <p:spPr/>
        <p:txBody>
          <a:bodyPr>
            <a:normAutofit/>
          </a:bodyPr>
          <a:lstStyle/>
          <a:p>
            <a:r>
              <a:rPr lang="en-US" dirty="0"/>
              <a:t>This is Leslie Lamport, who was a pioneer in bringing rigorous models and reasoning to distributed computing systems.</a:t>
            </a:r>
          </a:p>
          <a:p>
            <a:endParaRPr lang="en-US" dirty="0"/>
          </a:p>
          <a:p>
            <a:r>
              <a:rPr lang="en-US" dirty="0"/>
              <a:t>For Leslie, our question relates to replicating state.  If we have replicas of the state of a </a:t>
            </a:r>
            <a:r>
              <a:rPr lang="en-US" dirty="0">
                <a:sym typeface="Symbol" panose="05050102010706020507" pitchFamily="18" charset="2"/>
              </a:rPr>
              <a:t>-service, it can tolerate failures, and if we can make it consistent, we get C+A.  </a:t>
            </a:r>
          </a:p>
          <a:p>
            <a:endParaRPr lang="en-US" dirty="0"/>
          </a:p>
          <a:p>
            <a:r>
              <a:rPr lang="en-US" i="1" dirty="0"/>
              <a:t>State machine replication </a:t>
            </a:r>
            <a:r>
              <a:rPr lang="en-US" dirty="0"/>
              <a:t>is the name Lamport proposed for this new model</a:t>
            </a:r>
          </a:p>
        </p:txBody>
      </p:sp>
      <p:sp>
        <p:nvSpPr>
          <p:cNvPr id="4" name="Footer Placeholder 3">
            <a:extLst>
              <a:ext uri="{FF2B5EF4-FFF2-40B4-BE49-F238E27FC236}">
                <a16:creationId xmlns:a16="http://schemas.microsoft.com/office/drawing/2014/main" id="{362B6D66-3C0F-4E10-A68F-CBA3D3359D7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FAAF9C0-4D1B-4D11-A1D4-A535D933C7D1}"/>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718CAEF8-E231-4A9E-A4E9-75B6FA84F3C9}"/>
              </a:ext>
            </a:extLst>
          </p:cNvPr>
          <p:cNvPicPr>
            <a:picLocks noChangeAspect="1"/>
          </p:cNvPicPr>
          <p:nvPr/>
        </p:nvPicPr>
        <p:blipFill>
          <a:blip r:embed="rId2"/>
          <a:stretch>
            <a:fillRect/>
          </a:stretch>
        </p:blipFill>
        <p:spPr>
          <a:xfrm>
            <a:off x="9825309" y="384048"/>
            <a:ext cx="2024047" cy="1621677"/>
          </a:xfrm>
          <a:prstGeom prst="rect">
            <a:avLst/>
          </a:prstGeom>
        </p:spPr>
      </p:pic>
    </p:spTree>
    <p:extLst>
      <p:ext uri="{BB962C8B-B14F-4D97-AF65-F5344CB8AC3E}">
        <p14:creationId xmlns:p14="http://schemas.microsoft.com/office/powerpoint/2010/main" val="368412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47A2-5E90-4B0B-948D-0D32167AED3E}"/>
              </a:ext>
            </a:extLst>
          </p:cNvPr>
          <p:cNvSpPr>
            <a:spLocks noGrp="1"/>
          </p:cNvSpPr>
          <p:nvPr>
            <p:ph type="title"/>
          </p:nvPr>
        </p:nvSpPr>
        <p:spPr/>
        <p:txBody>
          <a:bodyPr/>
          <a:lstStyle/>
          <a:p>
            <a:r>
              <a:rPr lang="en-US" dirty="0"/>
              <a:t>How does state machine replication work?</a:t>
            </a:r>
          </a:p>
        </p:txBody>
      </p:sp>
      <p:sp>
        <p:nvSpPr>
          <p:cNvPr id="3" name="Content Placeholder 2">
            <a:extLst>
              <a:ext uri="{FF2B5EF4-FFF2-40B4-BE49-F238E27FC236}">
                <a16:creationId xmlns:a16="http://schemas.microsoft.com/office/drawing/2014/main" id="{E75728FE-343C-4327-975C-F03CC8D187A6}"/>
              </a:ext>
            </a:extLst>
          </p:cNvPr>
          <p:cNvSpPr>
            <a:spLocks noGrp="1"/>
          </p:cNvSpPr>
          <p:nvPr>
            <p:ph idx="1"/>
          </p:nvPr>
        </p:nvSpPr>
        <p:spPr/>
        <p:txBody>
          <a:bodyPr>
            <a:normAutofit lnSpcReduction="10000"/>
          </a:bodyPr>
          <a:lstStyle/>
          <a:p>
            <a:r>
              <a:rPr lang="en-US" dirty="0"/>
              <a:t>We start with some set of processes (like servers in a DHT shard)</a:t>
            </a:r>
          </a:p>
          <a:p>
            <a:endParaRPr lang="en-US" dirty="0"/>
          </a:p>
          <a:p>
            <a:r>
              <a:rPr lang="en-US" dirty="0"/>
              <a:t>Initialize them into the identical starting state.</a:t>
            </a:r>
          </a:p>
          <a:p>
            <a:endParaRPr lang="en-US" dirty="0"/>
          </a:p>
          <a:p>
            <a:r>
              <a:rPr lang="en-US" dirty="0"/>
              <a:t>Then make sure each process sees the identical events in the identical order.  If the code is deterministic, they will remain consistent.</a:t>
            </a:r>
          </a:p>
          <a:p>
            <a:endParaRPr lang="en-US" dirty="0"/>
          </a:p>
          <a:p>
            <a:r>
              <a:rPr lang="en-US" dirty="0"/>
              <a:t>From this idea we can build up abstractions like fault-tolerant computing.</a:t>
            </a:r>
          </a:p>
        </p:txBody>
      </p:sp>
      <p:sp>
        <p:nvSpPr>
          <p:cNvPr id="4" name="Footer Placeholder 3">
            <a:extLst>
              <a:ext uri="{FF2B5EF4-FFF2-40B4-BE49-F238E27FC236}">
                <a16:creationId xmlns:a16="http://schemas.microsoft.com/office/drawing/2014/main" id="{58F28291-FA96-48A7-A526-5BDD564E568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D9DAF12-54F7-4A59-8BEB-41A7554C6214}"/>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68604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7CC9-B2C9-4D73-A526-D5F054B6A26B}"/>
              </a:ext>
            </a:extLst>
          </p:cNvPr>
          <p:cNvSpPr>
            <a:spLocks noGrp="1"/>
          </p:cNvSpPr>
          <p:nvPr>
            <p:ph type="title"/>
          </p:nvPr>
        </p:nvSpPr>
        <p:spPr/>
        <p:txBody>
          <a:bodyPr/>
          <a:lstStyle/>
          <a:p>
            <a:r>
              <a:rPr lang="en-US" dirty="0"/>
              <a:t>There are Many new ideas here!</a:t>
            </a:r>
          </a:p>
        </p:txBody>
      </p:sp>
      <p:sp>
        <p:nvSpPr>
          <p:cNvPr id="3" name="Content Placeholder 2">
            <a:extLst>
              <a:ext uri="{FF2B5EF4-FFF2-40B4-BE49-F238E27FC236}">
                <a16:creationId xmlns:a16="http://schemas.microsoft.com/office/drawing/2014/main" id="{22130711-5E54-4226-9492-5746F0D574B5}"/>
              </a:ext>
            </a:extLst>
          </p:cNvPr>
          <p:cNvSpPr>
            <a:spLocks noGrp="1"/>
          </p:cNvSpPr>
          <p:nvPr>
            <p:ph idx="1"/>
          </p:nvPr>
        </p:nvSpPr>
        <p:spPr/>
        <p:txBody>
          <a:bodyPr/>
          <a:lstStyle/>
          <a:p>
            <a:r>
              <a:rPr lang="en-US" dirty="0"/>
              <a:t>Can we really build “deterministic” computer programs?</a:t>
            </a:r>
          </a:p>
          <a:p>
            <a:endParaRPr lang="en-US" dirty="0"/>
          </a:p>
          <a:p>
            <a:r>
              <a:rPr lang="en-US" dirty="0"/>
              <a:t>What does it really mean to build a program that can be replicated this way?  How does this even fit with an IoT setting using </a:t>
            </a:r>
            <a:r>
              <a:rPr lang="en-US" dirty="0">
                <a:sym typeface="Symbol" panose="05050102010706020507" pitchFamily="18" charset="2"/>
              </a:rPr>
              <a:t>-services?</a:t>
            </a:r>
          </a:p>
          <a:p>
            <a:endParaRPr lang="en-US" dirty="0">
              <a:sym typeface="Symbol" panose="05050102010706020507" pitchFamily="18" charset="2"/>
            </a:endParaRPr>
          </a:p>
          <a:p>
            <a:r>
              <a:rPr lang="en-US" dirty="0">
                <a:sym typeface="Symbol" panose="05050102010706020507" pitchFamily="18" charset="2"/>
              </a:rPr>
              <a:t>Anyhow, how did we know which servers should do this replication?  And what if one of them fails, but the others keep running?</a:t>
            </a:r>
            <a:endParaRPr lang="en-US" dirty="0"/>
          </a:p>
        </p:txBody>
      </p:sp>
      <p:sp>
        <p:nvSpPr>
          <p:cNvPr id="4" name="Footer Placeholder 3">
            <a:extLst>
              <a:ext uri="{FF2B5EF4-FFF2-40B4-BE49-F238E27FC236}">
                <a16:creationId xmlns:a16="http://schemas.microsoft.com/office/drawing/2014/main" id="{8DDC1C43-ADA0-45DE-9D70-1B8BAB29F3D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18EE200-DC52-437B-AF3C-F7DA1947A157}"/>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038637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3303</TotalTime>
  <Words>5538</Words>
  <Application>Microsoft Office PowerPoint</Application>
  <PresentationFormat>Widescreen</PresentationFormat>
  <Paragraphs>512</Paragraphs>
  <Slides>51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Tw Cen MT</vt:lpstr>
      <vt:lpstr>Tw Cen MT Condensed</vt:lpstr>
      <vt:lpstr>Wingdings</vt:lpstr>
      <vt:lpstr>Wingdings 3</vt:lpstr>
      <vt:lpstr>Integral</vt:lpstr>
      <vt:lpstr>CS5412 / Lecture 6 Replication and Consistency (Part I: Theory and Protocols)</vt:lpstr>
      <vt:lpstr>In lecture 5, we saw CAP in Action</vt:lpstr>
      <vt:lpstr>Can we build continuously consistent, highly available -services?</vt:lpstr>
      <vt:lpstr>Can we build continuously consistent, highly available -services?</vt:lpstr>
      <vt:lpstr>Some Tasks that require Consistent Replication</vt:lpstr>
      <vt:lpstr>Today’s outline</vt:lpstr>
      <vt:lpstr>Leslie Lamport started the areA!</vt:lpstr>
      <vt:lpstr>How does state machine replication work?</vt:lpstr>
      <vt:lpstr>There are Many new ideas here!</vt:lpstr>
      <vt:lpstr>Fred Schneider to the rescue!</vt:lpstr>
      <vt:lpstr>Fred Schneider to the rescue!</vt:lpstr>
      <vt:lpstr>Determinism</vt:lpstr>
      <vt:lpstr>Why might a program not  be deterministic?</vt:lpstr>
      <vt:lpstr>More issues… </vt:lpstr>
      <vt:lpstr>More Issues…</vt:lpstr>
      <vt:lpstr>Leslie’s answer?  “Meh.”</vt:lpstr>
      <vt:lpstr>Fred Schneider’s tutorial?</vt:lpstr>
      <vt:lpstr>Ken to the Rescue!</vt:lpstr>
      <vt:lpstr>Isis: main building blocks</vt:lpstr>
      <vt:lpstr>Atomic multicast</vt:lpstr>
      <vt:lpstr>Atomic multicast</vt:lpstr>
      <vt:lpstr>Atomic multicast</vt:lpstr>
      <vt:lpstr>In-Memory replication limitation</vt:lpstr>
      <vt:lpstr>Persistent logging</vt:lpstr>
      <vt:lpstr>Failure models</vt:lpstr>
      <vt:lpstr>Timeout can deceive you!</vt:lpstr>
      <vt:lpstr>                             James Hamilton</vt:lpstr>
      <vt:lpstr>More extreme models</vt:lpstr>
      <vt:lpstr>Byzantine Agreement</vt:lpstr>
      <vt:lpstr>The Byzantine Model in Action</vt:lpstr>
      <vt:lpstr>Some problems to think about</vt:lpstr>
      <vt:lpstr>The Byzantine Model in Action</vt:lpstr>
      <vt:lpstr>Basic idea for one simple protocol</vt:lpstr>
      <vt:lpstr>Jim Gray: But failures aren’t Byzantine!</vt:lpstr>
      <vt:lpstr>Is Byzantine Agreement ever needed?</vt:lpstr>
      <vt:lpstr>… back to Isis!</vt:lpstr>
      <vt:lpstr>Why “Isis”?</vt:lpstr>
      <vt:lpstr>Virtual Synchrony</vt:lpstr>
      <vt:lpstr>Virtual synchrony: Managed Groups</vt:lpstr>
      <vt:lpstr>Split-brain concern</vt:lpstr>
      <vt:lpstr>Split-brain concern</vt:lpstr>
      <vt:lpstr>Split-brain concern</vt:lpstr>
      <vt:lpstr>What caused the problem?</vt:lpstr>
      <vt:lpstr>Now we can see how virtual synchrony works, and why it solves the issue!</vt:lpstr>
      <vt:lpstr>Now we can see how virtual synchrony works, and why it solves the issue!</vt:lpstr>
      <vt:lpstr>Back to today’s goals from slide 6</vt:lpstr>
      <vt:lpstr>Chain Replication</vt:lpstr>
      <vt:lpstr>Chain Replication</vt:lpstr>
      <vt:lpstr>Does chain replication satisfy State machine Replication?</vt:lpstr>
      <vt:lpstr>Other famous tools that exist today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251</cp:revision>
  <dcterms:created xsi:type="dcterms:W3CDTF">2017-12-19T18:11:25Z</dcterms:created>
  <dcterms:modified xsi:type="dcterms:W3CDTF">2022-09-09T17:29:25Z</dcterms:modified>
</cp:coreProperties>
</file>