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309" r:id="rId3"/>
    <p:sldId id="353" r:id="rId4"/>
    <p:sldId id="357" r:id="rId5"/>
    <p:sldId id="371" r:id="rId6"/>
    <p:sldId id="385" r:id="rId7"/>
    <p:sldId id="388" r:id="rId8"/>
    <p:sldId id="380" r:id="rId9"/>
    <p:sldId id="381" r:id="rId10"/>
    <p:sldId id="389" r:id="rId11"/>
    <p:sldId id="382" r:id="rId12"/>
    <p:sldId id="359" r:id="rId13"/>
    <p:sldId id="373" r:id="rId14"/>
    <p:sldId id="338" r:id="rId15"/>
    <p:sldId id="348" r:id="rId16"/>
    <p:sldId id="374" r:id="rId17"/>
    <p:sldId id="360" r:id="rId18"/>
    <p:sldId id="375" r:id="rId19"/>
    <p:sldId id="390" r:id="rId20"/>
    <p:sldId id="376" r:id="rId21"/>
    <p:sldId id="367" r:id="rId22"/>
    <p:sldId id="368" r:id="rId23"/>
    <p:sldId id="391" r:id="rId24"/>
    <p:sldId id="369" r:id="rId25"/>
    <p:sldId id="384" r:id="rId26"/>
    <p:sldId id="354" r:id="rId27"/>
    <p:sldId id="361" r:id="rId28"/>
    <p:sldId id="363" r:id="rId29"/>
    <p:sldId id="377" r:id="rId30"/>
    <p:sldId id="365" r:id="rId31"/>
    <p:sldId id="370" r:id="rId32"/>
    <p:sldId id="315" r:id="rId33"/>
    <p:sldId id="345" r:id="rId34"/>
    <p:sldId id="387" r:id="rId35"/>
    <p:sldId id="312" r:id="rId36"/>
    <p:sldId id="317" r:id="rId37"/>
    <p:sldId id="318" r:id="rId38"/>
    <p:sldId id="322" r:id="rId39"/>
    <p:sldId id="316" r:id="rId40"/>
    <p:sldId id="379" r:id="rId41"/>
    <p:sldId id="33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09"/>
            <p14:sldId id="353"/>
            <p14:sldId id="357"/>
            <p14:sldId id="371"/>
            <p14:sldId id="385"/>
            <p14:sldId id="388"/>
            <p14:sldId id="380"/>
            <p14:sldId id="381"/>
            <p14:sldId id="389"/>
            <p14:sldId id="382"/>
            <p14:sldId id="359"/>
            <p14:sldId id="373"/>
            <p14:sldId id="338"/>
            <p14:sldId id="348"/>
            <p14:sldId id="374"/>
            <p14:sldId id="360"/>
            <p14:sldId id="375"/>
            <p14:sldId id="390"/>
            <p14:sldId id="376"/>
            <p14:sldId id="367"/>
            <p14:sldId id="368"/>
            <p14:sldId id="391"/>
            <p14:sldId id="369"/>
            <p14:sldId id="384"/>
            <p14:sldId id="354"/>
            <p14:sldId id="361"/>
            <p14:sldId id="363"/>
            <p14:sldId id="377"/>
            <p14:sldId id="365"/>
            <p14:sldId id="370"/>
            <p14:sldId id="315"/>
            <p14:sldId id="345"/>
            <p14:sldId id="387"/>
            <p14:sldId id="312"/>
            <p14:sldId id="317"/>
            <p14:sldId id="318"/>
            <p14:sldId id="322"/>
            <p14:sldId id="316"/>
            <p14:sldId id="379"/>
            <p14:sldId id="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0E1"/>
    <a:srgbClr val="FFFFFF"/>
    <a:srgbClr val="FF0066"/>
    <a:srgbClr val="92D050"/>
    <a:srgbClr val="1CADE4"/>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5" autoAdjust="0"/>
  </p:normalViewPr>
  <p:slideViewPr>
    <p:cSldViewPr snapToGrid="0">
      <p:cViewPr varScale="1">
        <p:scale>
          <a:sx n="94" d="100"/>
          <a:sy n="94" d="100"/>
        </p:scale>
        <p:origin x="696" y="84"/>
      </p:cViewPr>
      <p:guideLst/>
    </p:cSldViewPr>
  </p:slideViewPr>
  <p:outlineViewPr>
    <p:cViewPr>
      <p:scale>
        <a:sx n="33" d="100"/>
        <a:sy n="33" d="100"/>
      </p:scale>
      <p:origin x="0" y="-4260"/>
    </p:cViewPr>
  </p:outlin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9/6/2022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77086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fundamental hope is to spread a massive data set widely, so that it can be</a:t>
            </a:r>
            <a:r>
              <a:rPr lang="en-US" baseline="0" dirty="0"/>
              <a:t> held in memory.  Then we want to be able to get very fast access.  A normal disk might have a 100us delay on a modern system (and perhaps even more on a slow disk storage device: 25ms isn’t unusual for a USB memory stick).  With a DHT we can send messages on a fast network and could get a response in 1 or 2 us: perhaps 100x faster!  So many systems think of the DHT as a fast storage solution.</a:t>
            </a:r>
          </a:p>
          <a:p>
            <a:endParaRPr lang="en-US" baseline="0" dirty="0"/>
          </a:p>
          <a:p>
            <a:r>
              <a:rPr lang="en-US" baseline="0" dirty="0"/>
              <a:t>Then they might use it mostly for caching.  The famous API is called </a:t>
            </a:r>
            <a:r>
              <a:rPr lang="en-US" baseline="0" dirty="0" err="1"/>
              <a:t>memcached</a:t>
            </a:r>
            <a:r>
              <a:rPr lang="en-US" baseline="0" dirty="0"/>
              <a:t>, and is supported by products like Cassandra, Dynamo or Cosmos.</a:t>
            </a:r>
          </a:p>
          <a:p>
            <a:br>
              <a:rPr lang="en-US" baseline="0" dirty="0"/>
            </a:br>
            <a:r>
              <a:rPr lang="en-US" baseline="0" dirty="0"/>
              <a:t>But we can use DHTs for much more than just as a cache.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114753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all just a quick reminder</a:t>
            </a:r>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36981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done!  In fact this is a very common thing.  This NPR web page probably was created by a first tier that talked to a bunch of </a:t>
            </a:r>
            <a:r>
              <a:rPr lang="en-US" dirty="0" err="1"/>
              <a:t>microservices</a:t>
            </a:r>
            <a:r>
              <a:rPr lang="en-US" dirty="0"/>
              <a:t>.  Apparently one of them either was a DHT, or used a DHT, and got an error.  Rather than crash, it generated some content that led us to see this nicely</a:t>
            </a:r>
            <a:r>
              <a:rPr lang="en-US" baseline="0" dirty="0"/>
              <a:t> reported error message.  In fact it looks like there were two errors: first some kind of no-such-key event, and then a second one when trying to build a smart error report.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12728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a:t>
            </a:r>
            <a:r>
              <a:rPr lang="en-US" baseline="0" dirty="0"/>
              <a:t> of deciding what the key should be is surprisingly confusing at first.  The core problem is that the key must be unique (at least for the application, but perhaps even unique “globally” in the whole data center).  This leads us towards keys that look like file system pathnames.  But the DHT itself normally wants the key to just be a number, which it then hashes and then considers modulo the number of shards.  So our challenge is to convert a natural name to this unnatural kind of key.</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986197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overly simple form of key would easily clash even in a</a:t>
            </a:r>
            <a:r>
              <a:rPr lang="en-US" baseline="0" dirty="0"/>
              <a:t> single user’s single application.  And because a DHT might be shared with many users, poor key choices would be very disruptive.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513119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we have the system help us.  We either use a definitely unique pathname (a string)</a:t>
            </a:r>
            <a:r>
              <a:rPr lang="en-US" baseline="0" dirty="0"/>
              <a:t> and then convert it to a hash code as the key, or we just ask for help from the operating system.    In this example we see both string names (unique for this local computer, which has a unique system name at a higher level), or in one case, we see a generated key.  Then on the right we see (for some specific selected key) a whole list of (name, data) pairs,.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380622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51723AB-C366-4736-AB08-FDD35D7011B2}" type="datetime1">
              <a:rPr lang="en-US" smtClean="0"/>
              <a:t>9/6/2022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C48673-C369-4679-B339-F829C5FF9352}" type="datetime1">
              <a:rPr lang="en-US" smtClean="0"/>
              <a:t>9/6/2022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BAE3C-CBD3-4E66-926E-99E3A85A87B5}" type="datetime1">
              <a:rPr lang="en-US" smtClean="0"/>
              <a:t>9/6/2022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C33C9D-4DEE-47E8-BCBA-9A60D23BDF9E}" type="datetime1">
              <a:rPr lang="en-US" smtClean="0"/>
              <a:t>9/6/2022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EE632D-D15B-4EE1-BD39-B5566628BE0D}" type="datetime1">
              <a:rPr lang="en-US" smtClean="0"/>
              <a:t>9/6/2022</a:t>
            </a:fld>
            <a:endParaRPr lang="en-US"/>
          </a:p>
        </p:txBody>
      </p:sp>
      <p:sp>
        <p:nvSpPr>
          <p:cNvPr id="5" name="Footer Placeholder 4"/>
          <p:cNvSpPr>
            <a:spLocks noGrp="1"/>
          </p:cNvSpPr>
          <p:nvPr>
            <p:ph type="ftr" sz="quarter" idx="11"/>
          </p:nvPr>
        </p:nvSpPr>
        <p:spPr/>
        <p:txBody>
          <a:bodyPr/>
          <a:lstStyle/>
          <a:p>
            <a:r>
              <a:rPr lang="en-US"/>
              <a:t>http://www.cs.cornell.edu/courses/cs5412/2022fa</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ABEF84-0A55-41E3-8A56-C9AC1ADB0A6A}" type="datetime1">
              <a:rPr lang="en-US" smtClean="0"/>
              <a:t>9/6/2022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62818F-3677-4E42-8D45-F1B3480B59DF}" type="datetime1">
              <a:rPr lang="en-US" smtClean="0"/>
              <a:t>9/6/2022</a:t>
            </a:fld>
            <a:endParaRPr lang="en-US"/>
          </a:p>
        </p:txBody>
      </p:sp>
      <p:sp>
        <p:nvSpPr>
          <p:cNvPr id="8" name="Footer Placeholder 7"/>
          <p:cNvSpPr>
            <a:spLocks noGrp="1"/>
          </p:cNvSpPr>
          <p:nvPr>
            <p:ph type="ftr" sz="quarter" idx="11"/>
          </p:nvPr>
        </p:nvSpPr>
        <p:spPr/>
        <p:txBody>
          <a:bodyPr/>
          <a:lstStyle/>
          <a:p>
            <a:r>
              <a:rPr lang="en-US"/>
              <a:t>http://www.cs.cornell.edu/courses/cs5412/2022fa</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853E377-1EAC-43C4-9782-F6C688EA647C}" type="datetime1">
              <a:rPr lang="en-US" smtClean="0"/>
              <a:t>9/6/2022</a:t>
            </a:fld>
            <a:endParaRPr lang="en-US"/>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0D1D0-D42C-4F88-B9AD-440991AB86B2}" type="datetime1">
              <a:rPr lang="en-US" smtClean="0"/>
              <a:t>9/6/2022</a:t>
            </a:fld>
            <a:endParaRPr lang="en-US"/>
          </a:p>
        </p:txBody>
      </p:sp>
      <p:sp>
        <p:nvSpPr>
          <p:cNvPr id="3" name="Footer Placeholder 2"/>
          <p:cNvSpPr>
            <a:spLocks noGrp="1"/>
          </p:cNvSpPr>
          <p:nvPr>
            <p:ph type="ftr" sz="quarter" idx="11"/>
          </p:nvPr>
        </p:nvSpPr>
        <p:spPr/>
        <p:txBody>
          <a:bodyPr/>
          <a:lstStyle/>
          <a:p>
            <a:r>
              <a:rPr lang="en-US"/>
              <a:t>http://www.cs.cornell.edu/courses/cs5412/2022fa</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655283-771A-49CA-8B43-2C517AB15454}" type="datetime1">
              <a:rPr lang="en-US" smtClean="0"/>
              <a:t>9/6/2022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4E0775-0EBD-42D5-BF8C-FC775ACA8532}" type="datetime1">
              <a:rPr lang="en-US" smtClean="0"/>
              <a:t>9/6/2022</a:t>
            </a:fld>
            <a:endParaRPr lang="en-US"/>
          </a:p>
        </p:txBody>
      </p:sp>
      <p:sp>
        <p:nvSpPr>
          <p:cNvPr id="6" name="Footer Placeholder 5"/>
          <p:cNvSpPr>
            <a:spLocks noGrp="1"/>
          </p:cNvSpPr>
          <p:nvPr>
            <p:ph type="ftr" sz="quarter" idx="11"/>
          </p:nvPr>
        </p:nvSpPr>
        <p:spPr/>
        <p:txBody>
          <a:bodyPr/>
          <a:lstStyle/>
          <a:p>
            <a:r>
              <a:rPr lang="en-US"/>
              <a:t>http://www.cs.cornell.edu/courses/cs5412/2022fa</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88A74DA-9DF0-4F9A-8679-96B596047571}" type="datetime1">
              <a:rPr lang="en-US" smtClean="0"/>
              <a:t>9/6/2022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http://www.cs.cornell.edu/courses/cs5412/2022fa</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4000" dirty="0"/>
              <a:t>Lecture 5: </a:t>
            </a:r>
            <a:br>
              <a:rPr lang="en-US" sz="4000" dirty="0"/>
            </a:br>
            <a:r>
              <a:rPr lang="en-US" sz="4000" dirty="0"/>
              <a:t>Making DHTs do magic tricks!</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Fall, 2022</a:t>
            </a:r>
          </a:p>
        </p:txBody>
      </p:sp>
      <p:sp>
        <p:nvSpPr>
          <p:cNvPr id="4" name="Footer Placeholder 3"/>
          <p:cNvSpPr>
            <a:spLocks noGrp="1"/>
          </p:cNvSpPr>
          <p:nvPr>
            <p:ph type="ftr" sz="quarter" idx="11"/>
          </p:nvPr>
        </p:nvSpPr>
        <p:spPr/>
        <p:txBody>
          <a:bodyPr/>
          <a:lstStyle/>
          <a:p>
            <a:r>
              <a:rPr lang="en-US"/>
              <a:t>http://www.cs.cornell.edu/courses/cs5412/2022fa</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C6C3-D452-DAED-C92A-F6732A90B379}"/>
              </a:ext>
            </a:extLst>
          </p:cNvPr>
          <p:cNvSpPr>
            <a:spLocks noGrp="1"/>
          </p:cNvSpPr>
          <p:nvPr>
            <p:ph type="title"/>
          </p:nvPr>
        </p:nvSpPr>
        <p:spPr/>
        <p:txBody>
          <a:bodyPr/>
          <a:lstStyle/>
          <a:p>
            <a:r>
              <a:rPr lang="en-US" dirty="0"/>
              <a:t>But what if the cloud wants to add more lists, or create big ones?</a:t>
            </a:r>
          </a:p>
        </p:txBody>
      </p:sp>
      <p:sp>
        <p:nvSpPr>
          <p:cNvPr id="3" name="Content Placeholder 2">
            <a:extLst>
              <a:ext uri="{FF2B5EF4-FFF2-40B4-BE49-F238E27FC236}">
                <a16:creationId xmlns:a16="http://schemas.microsoft.com/office/drawing/2014/main" id="{E51922C9-882F-8F2A-52FC-5304AC9A19D5}"/>
              </a:ext>
            </a:extLst>
          </p:cNvPr>
          <p:cNvSpPr>
            <a:spLocks noGrp="1"/>
          </p:cNvSpPr>
          <p:nvPr>
            <p:ph idx="1"/>
          </p:nvPr>
        </p:nvSpPr>
        <p:spPr/>
        <p:txBody>
          <a:bodyPr/>
          <a:lstStyle/>
          <a:p>
            <a:r>
              <a:rPr lang="en-US" dirty="0"/>
              <a:t>For example, we might track all the friends of a person, or all the likes for a photo or video.</a:t>
            </a:r>
          </a:p>
          <a:p>
            <a:endParaRPr lang="en-US" dirty="0"/>
          </a:p>
          <a:p>
            <a:r>
              <a:rPr lang="en-US" dirty="0"/>
              <a:t>That list is generated by the cloud, not the camera.  And this is good: ideally, a photo or video should be immutable once we first store it.</a:t>
            </a:r>
          </a:p>
          <a:p>
            <a:pPr>
              <a:buFont typeface="Wingdings" panose="05000000000000000000" pitchFamily="2" charset="2"/>
              <a:buChar char="Ø"/>
            </a:pPr>
            <a:r>
              <a:rPr lang="en-US" dirty="0"/>
              <a:t>  Because an immutable object won’t change, it is easy to cache</a:t>
            </a:r>
          </a:p>
          <a:p>
            <a:pPr>
              <a:buFont typeface="Wingdings" panose="05000000000000000000" pitchFamily="2" charset="2"/>
              <a:buChar char="Ø"/>
            </a:pPr>
            <a:r>
              <a:rPr lang="en-US" dirty="0"/>
              <a:t>  It can never become stale.  But this also means it can’t hold the cloud-</a:t>
            </a:r>
            <a:br>
              <a:rPr lang="en-US" dirty="0"/>
            </a:br>
            <a:r>
              <a:rPr lang="en-US" dirty="0"/>
              <a:t>    provided lists of additional properties, like “liked-by”</a:t>
            </a:r>
          </a:p>
        </p:txBody>
      </p:sp>
      <p:sp>
        <p:nvSpPr>
          <p:cNvPr id="4" name="Footer Placeholder 3">
            <a:extLst>
              <a:ext uri="{FF2B5EF4-FFF2-40B4-BE49-F238E27FC236}">
                <a16:creationId xmlns:a16="http://schemas.microsoft.com/office/drawing/2014/main" id="{DB906EE8-83DE-5938-AFC6-90C76D7618D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A3B50E6-E901-DB8C-DA76-6DEAD8666FB6}"/>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4100922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E568-FB82-B94C-B301-FE1F18F3C3F6}"/>
              </a:ext>
            </a:extLst>
          </p:cNvPr>
          <p:cNvSpPr>
            <a:spLocks noGrp="1"/>
          </p:cNvSpPr>
          <p:nvPr>
            <p:ph type="title"/>
          </p:nvPr>
        </p:nvSpPr>
        <p:spPr/>
        <p:txBody>
          <a:bodyPr/>
          <a:lstStyle/>
          <a:p>
            <a:r>
              <a:rPr lang="en-US" dirty="0"/>
              <a:t>How can we store a list </a:t>
            </a:r>
            <a:r>
              <a:rPr lang="en-US" u="sng" dirty="0"/>
              <a:t>into a DHT</a:t>
            </a:r>
            <a:r>
              <a:rPr lang="en-US" dirty="0"/>
              <a:t>?</a:t>
            </a:r>
          </a:p>
        </p:txBody>
      </p:sp>
      <p:sp>
        <p:nvSpPr>
          <p:cNvPr id="3" name="Content Placeholder 2">
            <a:extLst>
              <a:ext uri="{FF2B5EF4-FFF2-40B4-BE49-F238E27FC236}">
                <a16:creationId xmlns:a16="http://schemas.microsoft.com/office/drawing/2014/main" id="{6A3FDC62-E8F5-CE01-9DC6-0C3267199815}"/>
              </a:ext>
            </a:extLst>
          </p:cNvPr>
          <p:cNvSpPr>
            <a:spLocks noGrp="1"/>
          </p:cNvSpPr>
          <p:nvPr>
            <p:ph idx="1"/>
          </p:nvPr>
        </p:nvSpPr>
        <p:spPr/>
        <p:txBody>
          <a:bodyPr/>
          <a:lstStyle/>
          <a:p>
            <a:r>
              <a:rPr lang="en-US" dirty="0"/>
              <a:t>For example, we could have a list that starts out initialized with the same data extracted from the photo meta-data, but then that can be extended with things like “liked by” or “other-photos-of”, or “map location”</a:t>
            </a:r>
          </a:p>
          <a:p>
            <a:endParaRPr lang="en-US" dirty="0"/>
          </a:p>
          <a:p>
            <a:r>
              <a:rPr lang="en-US" dirty="0"/>
              <a:t>This would allow us to leave the original photo object unmodified.  We learned that immutable objects are convenient because they are easy to cache and never become stale.  So by separating the list from the photo, we gain this form of scalable flexibility!</a:t>
            </a:r>
          </a:p>
        </p:txBody>
      </p:sp>
      <p:sp>
        <p:nvSpPr>
          <p:cNvPr id="4" name="Footer Placeholder 3">
            <a:extLst>
              <a:ext uri="{FF2B5EF4-FFF2-40B4-BE49-F238E27FC236}">
                <a16:creationId xmlns:a16="http://schemas.microsoft.com/office/drawing/2014/main" id="{E300A88B-2CF5-E7D9-1E03-3B3CC700C2A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7B87B8ED-79B4-49C6-362B-A12D2FDE357C}"/>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356851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764C7-DC2A-BCF7-FF80-3F6BEFBDF616}"/>
              </a:ext>
            </a:extLst>
          </p:cNvPr>
          <p:cNvSpPr>
            <a:spLocks noGrp="1"/>
          </p:cNvSpPr>
          <p:nvPr>
            <p:ph type="title"/>
          </p:nvPr>
        </p:nvSpPr>
        <p:spPr/>
        <p:txBody>
          <a:bodyPr/>
          <a:lstStyle/>
          <a:p>
            <a:r>
              <a:rPr lang="en-US" dirty="0"/>
              <a:t>… List in a DHT</a:t>
            </a:r>
          </a:p>
        </p:txBody>
      </p:sp>
      <p:sp>
        <p:nvSpPr>
          <p:cNvPr id="5" name="Content Placeholder 4">
            <a:extLst>
              <a:ext uri="{FF2B5EF4-FFF2-40B4-BE49-F238E27FC236}">
                <a16:creationId xmlns:a16="http://schemas.microsoft.com/office/drawing/2014/main" id="{E994F70C-1229-AFD6-31FE-596A35394AA9}"/>
              </a:ext>
            </a:extLst>
          </p:cNvPr>
          <p:cNvSpPr>
            <a:spLocks noGrp="1"/>
          </p:cNvSpPr>
          <p:nvPr>
            <p:ph idx="1"/>
          </p:nvPr>
        </p:nvSpPr>
        <p:spPr/>
        <p:txBody>
          <a:bodyPr/>
          <a:lstStyle/>
          <a:p>
            <a:r>
              <a:rPr lang="en-US" dirty="0"/>
              <a:t>Easy to just store the list “inside” the photo, give each node a unique id</a:t>
            </a:r>
          </a:p>
          <a:p>
            <a:endParaRPr lang="en-US" dirty="0"/>
          </a:p>
          <a:p>
            <a:r>
              <a:rPr lang="en-US" dirty="0"/>
              <a:t>Save each node on the list using (node-id, obj) representation.  The object is just the byte vector obtained by serializing the node.  </a:t>
            </a:r>
          </a:p>
          <a:p>
            <a:endParaRPr lang="en-US" dirty="0"/>
          </a:p>
          <a:p>
            <a:r>
              <a:rPr lang="en-US" dirty="0"/>
              <a:t>Instead of memory pointers, just have the next and </a:t>
            </a:r>
            <a:r>
              <a:rPr lang="en-US" dirty="0" err="1"/>
              <a:t>prev</a:t>
            </a:r>
            <a:r>
              <a:rPr lang="en-US" dirty="0"/>
              <a:t> fields contain node-ids for the next node and the previous node.</a:t>
            </a:r>
          </a:p>
        </p:txBody>
      </p:sp>
      <p:sp>
        <p:nvSpPr>
          <p:cNvPr id="3" name="Footer Placeholder 2">
            <a:extLst>
              <a:ext uri="{FF2B5EF4-FFF2-40B4-BE49-F238E27FC236}">
                <a16:creationId xmlns:a16="http://schemas.microsoft.com/office/drawing/2014/main" id="{D3754376-DDCF-836A-9491-9B9D1234F016}"/>
              </a:ext>
            </a:extLst>
          </p:cNvPr>
          <p:cNvSpPr>
            <a:spLocks noGrp="1"/>
          </p:cNvSpPr>
          <p:nvPr>
            <p:ph type="ftr" sz="quarter" idx="11"/>
          </p:nvPr>
        </p:nvSpPr>
        <p:spPr/>
        <p:txBody>
          <a:bodyPr/>
          <a:lstStyle/>
          <a:p>
            <a:r>
              <a:rPr lang="en-US"/>
              <a:t>http://www.cs.cornell.edu/courses/cs5412/2022fa</a:t>
            </a:r>
          </a:p>
        </p:txBody>
      </p:sp>
      <p:sp>
        <p:nvSpPr>
          <p:cNvPr id="4" name="Slide Number Placeholder 3">
            <a:extLst>
              <a:ext uri="{FF2B5EF4-FFF2-40B4-BE49-F238E27FC236}">
                <a16:creationId xmlns:a16="http://schemas.microsoft.com/office/drawing/2014/main" id="{89D1295F-717C-3615-C63E-3B2466D89B25}"/>
              </a:ext>
            </a:extLst>
          </p:cNvPr>
          <p:cNvSpPr>
            <a:spLocks noGrp="1"/>
          </p:cNvSpPr>
          <p:nvPr>
            <p:ph type="sldNum" sz="quarter" idx="12"/>
          </p:nvPr>
        </p:nvSpPr>
        <p:spPr/>
        <p:txBody>
          <a:bodyPr/>
          <a:lstStyle/>
          <a:p>
            <a:fld id="{3C974458-8A97-4835-BF79-1FB6D7856C21}" type="slidenum">
              <a:rPr lang="en-US" smtClean="0"/>
              <a:t>12</a:t>
            </a:fld>
            <a:endParaRPr lang="en-US"/>
          </a:p>
        </p:txBody>
      </p:sp>
      <p:pic>
        <p:nvPicPr>
          <p:cNvPr id="6" name="Picture 5">
            <a:extLst>
              <a:ext uri="{FF2B5EF4-FFF2-40B4-BE49-F238E27FC236}">
                <a16:creationId xmlns:a16="http://schemas.microsoft.com/office/drawing/2014/main" id="{03E9533C-7BF4-F604-51E5-0BE7E51E85B7}"/>
              </a:ext>
            </a:extLst>
          </p:cNvPr>
          <p:cNvPicPr>
            <a:picLocks noChangeAspect="1"/>
          </p:cNvPicPr>
          <p:nvPr/>
        </p:nvPicPr>
        <p:blipFill>
          <a:blip r:embed="rId2"/>
          <a:stretch>
            <a:fillRect/>
          </a:stretch>
        </p:blipFill>
        <p:spPr>
          <a:xfrm>
            <a:off x="9047181" y="219076"/>
            <a:ext cx="3014886" cy="1792412"/>
          </a:xfrm>
          <a:prstGeom prst="rect">
            <a:avLst/>
          </a:prstGeom>
        </p:spPr>
      </p:pic>
    </p:spTree>
    <p:extLst>
      <p:ext uri="{BB962C8B-B14F-4D97-AF65-F5344CB8AC3E}">
        <p14:creationId xmlns:p14="http://schemas.microsoft.com/office/powerpoint/2010/main" val="132702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8F94-3F23-BA69-7733-070F951C2834}"/>
              </a:ext>
            </a:extLst>
          </p:cNvPr>
          <p:cNvSpPr>
            <a:spLocks noGrp="1"/>
          </p:cNvSpPr>
          <p:nvPr>
            <p:ph type="title"/>
          </p:nvPr>
        </p:nvSpPr>
        <p:spPr/>
        <p:txBody>
          <a:bodyPr/>
          <a:lstStyle/>
          <a:p>
            <a:r>
              <a:rPr lang="en-US" dirty="0"/>
              <a:t>But now we need to think about cost</a:t>
            </a:r>
          </a:p>
        </p:txBody>
      </p:sp>
      <p:sp>
        <p:nvSpPr>
          <p:cNvPr id="3" name="Content Placeholder 2">
            <a:extLst>
              <a:ext uri="{FF2B5EF4-FFF2-40B4-BE49-F238E27FC236}">
                <a16:creationId xmlns:a16="http://schemas.microsoft.com/office/drawing/2014/main" id="{A89E0483-F274-E475-7CE2-1BD4B445CADE}"/>
              </a:ext>
            </a:extLst>
          </p:cNvPr>
          <p:cNvSpPr>
            <a:spLocks noGrp="1"/>
          </p:cNvSpPr>
          <p:nvPr>
            <p:ph idx="1"/>
          </p:nvPr>
        </p:nvSpPr>
        <p:spPr/>
        <p:txBody>
          <a:bodyPr>
            <a:normAutofit/>
          </a:bodyPr>
          <a:lstStyle/>
          <a:p>
            <a:r>
              <a:rPr lang="en-US" dirty="0"/>
              <a:t>For small numbers of objects, just calling </a:t>
            </a:r>
            <a:r>
              <a:rPr lang="en-US" b="1" dirty="0"/>
              <a:t>get</a:t>
            </a:r>
            <a:r>
              <a:rPr lang="en-US" dirty="0"/>
              <a:t> a few times (maybe in parallel) is a reasonable option.   Datacenter networks are fast!</a:t>
            </a:r>
          </a:p>
          <a:p>
            <a:endParaRPr lang="en-US" dirty="0"/>
          </a:p>
          <a:p>
            <a:r>
              <a:rPr lang="en-US" dirty="0"/>
              <a:t>… but if we form a really big list it gets very long and might be costly even to count the length of the list (like if we had a list of “likes” for a famous video of an iconic song).</a:t>
            </a:r>
          </a:p>
          <a:p>
            <a:endParaRPr lang="en-US" dirty="0"/>
          </a:p>
          <a:p>
            <a:r>
              <a:rPr lang="en-US" dirty="0"/>
              <a:t>And other operations could be even more expensive</a:t>
            </a:r>
          </a:p>
        </p:txBody>
      </p:sp>
      <p:sp>
        <p:nvSpPr>
          <p:cNvPr id="4" name="Footer Placeholder 3">
            <a:extLst>
              <a:ext uri="{FF2B5EF4-FFF2-40B4-BE49-F238E27FC236}">
                <a16:creationId xmlns:a16="http://schemas.microsoft.com/office/drawing/2014/main" id="{B30F7318-91C2-A8FA-3251-F9529D75731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B116310-540D-6027-A770-AD211CB73213}"/>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242545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 DHTs are sharded.  But this means any big list will be too!</a:t>
            </a:r>
          </a:p>
        </p:txBody>
      </p:sp>
      <p:sp>
        <p:nvSpPr>
          <p:cNvPr id="3" name="Content Placeholder 2"/>
          <p:cNvSpPr>
            <a:spLocks noGrp="1"/>
          </p:cNvSpPr>
          <p:nvPr>
            <p:ph idx="1"/>
          </p:nvPr>
        </p:nvSpPr>
        <p:spPr/>
        <p:txBody>
          <a:bodyPr>
            <a:normAutofit/>
          </a:bodyPr>
          <a:lstStyle/>
          <a:p>
            <a:r>
              <a:rPr lang="en-US" dirty="0"/>
              <a:t>The DHT idea can be traced back to work by people at Google, and to papers like the Jim Gray paper on scalability.</a:t>
            </a:r>
          </a:p>
          <a:p>
            <a:endParaRPr lang="en-US" dirty="0"/>
          </a:p>
          <a:p>
            <a:r>
              <a:rPr lang="en-US" dirty="0"/>
              <a:t>We take some service and structure it into shards: sub-services with the identical API but handling disjoint subsets of the data.</a:t>
            </a:r>
          </a:p>
          <a:p>
            <a:endParaRPr lang="en-US" dirty="0"/>
          </a:p>
          <a:p>
            <a:r>
              <a:rPr lang="en-US" dirty="0"/>
              <a:t>Given a key and a value, the DHT will map the key to some shard and save the tuple at the member (or replicate it over the members)</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181220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9222-8640-4CBB-9962-1A26D2A9CCA4}"/>
              </a:ext>
            </a:extLst>
          </p:cNvPr>
          <p:cNvSpPr>
            <a:spLocks noGrp="1"/>
          </p:cNvSpPr>
          <p:nvPr>
            <p:ph type="title"/>
          </p:nvPr>
        </p:nvSpPr>
        <p:spPr/>
        <p:txBody>
          <a:bodyPr/>
          <a:lstStyle/>
          <a:p>
            <a:r>
              <a:rPr lang="en-US" dirty="0"/>
              <a:t>DHT picture</a:t>
            </a:r>
          </a:p>
        </p:txBody>
      </p:sp>
      <p:sp>
        <p:nvSpPr>
          <p:cNvPr id="4" name="Footer Placeholder 3">
            <a:extLst>
              <a:ext uri="{FF2B5EF4-FFF2-40B4-BE49-F238E27FC236}">
                <a16:creationId xmlns:a16="http://schemas.microsoft.com/office/drawing/2014/main" id="{6198680F-6E30-4EEE-8ED0-FA0581876D8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B31E517-6DDF-49D6-81E4-7227B3DD4DAA}"/>
              </a:ext>
            </a:extLst>
          </p:cNvPr>
          <p:cNvSpPr>
            <a:spLocks noGrp="1"/>
          </p:cNvSpPr>
          <p:nvPr>
            <p:ph type="sldNum" sz="quarter" idx="12"/>
          </p:nvPr>
        </p:nvSpPr>
        <p:spPr/>
        <p:txBody>
          <a:bodyPr/>
          <a:lstStyle/>
          <a:p>
            <a:fld id="{3C974458-8A97-4835-BF79-1FB6D7856C21}" type="slidenum">
              <a:rPr lang="en-US" smtClean="0"/>
              <a:t>15</a:t>
            </a:fld>
            <a:endParaRPr lang="en-US"/>
          </a:p>
        </p:txBody>
      </p:sp>
      <p:sp>
        <p:nvSpPr>
          <p:cNvPr id="6" name="Freeform: Shape 5">
            <a:extLst>
              <a:ext uri="{FF2B5EF4-FFF2-40B4-BE49-F238E27FC236}">
                <a16:creationId xmlns:a16="http://schemas.microsoft.com/office/drawing/2014/main" id="{EA6F5258-7435-4C61-B5F3-4AF0B8ED1ED5}"/>
              </a:ext>
            </a:extLst>
          </p:cNvPr>
          <p:cNvSpPr/>
          <p:nvPr/>
        </p:nvSpPr>
        <p:spPr>
          <a:xfrm>
            <a:off x="1756291" y="2424701"/>
            <a:ext cx="802838" cy="2126751"/>
          </a:xfrm>
          <a:custGeom>
            <a:avLst/>
            <a:gdLst>
              <a:gd name="connsiteX0" fmla="*/ 123880 w 802838"/>
              <a:gd name="connsiteY0" fmla="*/ 0 h 2126751"/>
              <a:gd name="connsiteX1" fmla="*/ 801974 w 802838"/>
              <a:gd name="connsiteY1" fmla="*/ 534256 h 2126751"/>
              <a:gd name="connsiteX2" fmla="*/ 590 w 802838"/>
              <a:gd name="connsiteY2" fmla="*/ 1284270 h 2126751"/>
              <a:gd name="connsiteX3" fmla="*/ 699233 w 802838"/>
              <a:gd name="connsiteY3" fmla="*/ 2126751 h 2126751"/>
            </a:gdLst>
            <a:ahLst/>
            <a:cxnLst>
              <a:cxn ang="0">
                <a:pos x="connsiteX0" y="connsiteY0"/>
              </a:cxn>
              <a:cxn ang="0">
                <a:pos x="connsiteX1" y="connsiteY1"/>
              </a:cxn>
              <a:cxn ang="0">
                <a:pos x="connsiteX2" y="connsiteY2"/>
              </a:cxn>
              <a:cxn ang="0">
                <a:pos x="connsiteX3" y="connsiteY3"/>
              </a:cxn>
            </a:cxnLst>
            <a:rect l="l" t="t" r="r" b="b"/>
            <a:pathLst>
              <a:path w="802838" h="2126751">
                <a:moveTo>
                  <a:pt x="123880" y="0"/>
                </a:moveTo>
                <a:cubicBezTo>
                  <a:pt x="473201" y="160105"/>
                  <a:pt x="822522" y="320211"/>
                  <a:pt x="801974" y="534256"/>
                </a:cubicBezTo>
                <a:cubicBezTo>
                  <a:pt x="781426" y="748301"/>
                  <a:pt x="17713" y="1018854"/>
                  <a:pt x="590" y="1284270"/>
                </a:cubicBezTo>
                <a:cubicBezTo>
                  <a:pt x="-16533" y="1549686"/>
                  <a:pt x="341350" y="1838218"/>
                  <a:pt x="699233" y="21267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7226DE7-FD87-4EF6-8777-925A3F274BCE}"/>
              </a:ext>
            </a:extLst>
          </p:cNvPr>
          <p:cNvSpPr txBox="1"/>
          <p:nvPr/>
        </p:nvSpPr>
        <p:spPr>
          <a:xfrm>
            <a:off x="1294544" y="4773169"/>
            <a:ext cx="2013735" cy="369332"/>
          </a:xfrm>
          <a:prstGeom prst="rect">
            <a:avLst/>
          </a:prstGeom>
          <a:noFill/>
        </p:spPr>
        <p:txBody>
          <a:bodyPr wrap="square" rtlCol="0">
            <a:spAutoFit/>
          </a:bodyPr>
          <a:lstStyle/>
          <a:p>
            <a:pPr algn="ctr"/>
            <a:r>
              <a:rPr lang="en-US" b="1" dirty="0"/>
              <a:t>Client application</a:t>
            </a:r>
          </a:p>
        </p:txBody>
      </p:sp>
      <p:sp>
        <p:nvSpPr>
          <p:cNvPr id="8" name="Oval 7">
            <a:extLst>
              <a:ext uri="{FF2B5EF4-FFF2-40B4-BE49-F238E27FC236}">
                <a16:creationId xmlns:a16="http://schemas.microsoft.com/office/drawing/2014/main" id="{426833D0-95FB-4D06-BC34-DBB5FFC9B3F3}"/>
              </a:ext>
            </a:extLst>
          </p:cNvPr>
          <p:cNvSpPr/>
          <p:nvPr/>
        </p:nvSpPr>
        <p:spPr>
          <a:xfrm>
            <a:off x="3719245" y="2558265"/>
            <a:ext cx="8013843" cy="1993187"/>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862EA07-6301-4A72-B498-B2A9CF99C939}"/>
              </a:ext>
            </a:extLst>
          </p:cNvPr>
          <p:cNvSpPr/>
          <p:nvPr/>
        </p:nvSpPr>
        <p:spPr>
          <a:xfrm>
            <a:off x="4089114" y="3218648"/>
            <a:ext cx="2434975" cy="706080"/>
          </a:xfrm>
          <a:prstGeom prst="ellipse">
            <a:avLst/>
          </a:prstGeom>
          <a:solidFill>
            <a:srgbClr val="FFFF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A4263B-C7A6-4F03-BAA8-C600A332DC9C}"/>
              </a:ext>
            </a:extLst>
          </p:cNvPr>
          <p:cNvSpPr/>
          <p:nvPr/>
        </p:nvSpPr>
        <p:spPr>
          <a:xfrm>
            <a:off x="6893958" y="3218648"/>
            <a:ext cx="2434975" cy="706080"/>
          </a:xfrm>
          <a:prstGeom prst="ellipse">
            <a:avLst/>
          </a:prstGeom>
          <a:solidFill>
            <a:srgbClr val="FFFF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EF39D1-B1AA-4B3C-B307-FB8707B36D53}"/>
              </a:ext>
            </a:extLst>
          </p:cNvPr>
          <p:cNvSpPr/>
          <p:nvPr/>
        </p:nvSpPr>
        <p:spPr>
          <a:xfrm>
            <a:off x="9791272" y="3488076"/>
            <a:ext cx="5050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5A71DDD-CE27-4F6A-A90D-8680F740772C}"/>
              </a:ext>
            </a:extLst>
          </p:cNvPr>
          <p:cNvSpPr/>
          <p:nvPr/>
        </p:nvSpPr>
        <p:spPr>
          <a:xfrm>
            <a:off x="9943672" y="3486366"/>
            <a:ext cx="5050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8466EA8-B15C-44C5-93ED-F3ABFB5640C6}"/>
              </a:ext>
            </a:extLst>
          </p:cNvPr>
          <p:cNvSpPr/>
          <p:nvPr/>
        </p:nvSpPr>
        <p:spPr>
          <a:xfrm>
            <a:off x="10093495" y="3486365"/>
            <a:ext cx="5050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AEBBD9-62EB-46E3-B5C5-8653E0AD9C6C}"/>
              </a:ext>
            </a:extLst>
          </p:cNvPr>
          <p:cNvSpPr/>
          <p:nvPr/>
        </p:nvSpPr>
        <p:spPr>
          <a:xfrm>
            <a:off x="4652292" y="3452119"/>
            <a:ext cx="281206" cy="253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CB7F2B3-F8C1-4028-8C35-EE321454DBB7}"/>
              </a:ext>
            </a:extLst>
          </p:cNvPr>
          <p:cNvSpPr/>
          <p:nvPr/>
        </p:nvSpPr>
        <p:spPr>
          <a:xfrm>
            <a:off x="5512087" y="3429000"/>
            <a:ext cx="281206" cy="253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E49ECC7-F014-4EA0-8A6E-68CFE17CD8C3}"/>
              </a:ext>
            </a:extLst>
          </p:cNvPr>
          <p:cNvSpPr/>
          <p:nvPr/>
        </p:nvSpPr>
        <p:spPr>
          <a:xfrm>
            <a:off x="7504010" y="3452119"/>
            <a:ext cx="281206" cy="253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D53C3CD-65B3-4E99-9C76-AEB35C58D447}"/>
              </a:ext>
            </a:extLst>
          </p:cNvPr>
          <p:cNvSpPr/>
          <p:nvPr/>
        </p:nvSpPr>
        <p:spPr>
          <a:xfrm>
            <a:off x="8363805" y="3429000"/>
            <a:ext cx="281206" cy="253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FC1479D2-4734-45D5-A485-5AF5C159038A}"/>
              </a:ext>
            </a:extLst>
          </p:cNvPr>
          <p:cNvSpPr/>
          <p:nvPr/>
        </p:nvSpPr>
        <p:spPr>
          <a:xfrm>
            <a:off x="2452206" y="33293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92E19FB-531C-4F99-9C37-0AE00E606638}"/>
              </a:ext>
            </a:extLst>
          </p:cNvPr>
          <p:cNvSpPr txBox="1"/>
          <p:nvPr/>
        </p:nvSpPr>
        <p:spPr>
          <a:xfrm>
            <a:off x="2247447" y="3804133"/>
            <a:ext cx="1769748" cy="646331"/>
          </a:xfrm>
          <a:prstGeom prst="rect">
            <a:avLst/>
          </a:prstGeom>
          <a:noFill/>
        </p:spPr>
        <p:txBody>
          <a:bodyPr wrap="square" rtlCol="0">
            <a:spAutoFit/>
          </a:bodyPr>
          <a:lstStyle/>
          <a:p>
            <a:r>
              <a:rPr lang="en-US" b="1" dirty="0"/>
              <a:t>put(</a:t>
            </a:r>
            <a:r>
              <a:rPr lang="en-US" b="1" dirty="0" err="1"/>
              <a:t>key,value</a:t>
            </a:r>
            <a:r>
              <a:rPr lang="en-US" b="1" dirty="0"/>
              <a:t>)</a:t>
            </a:r>
            <a:br>
              <a:rPr lang="en-US" b="1" dirty="0"/>
            </a:br>
            <a:r>
              <a:rPr lang="en-US" b="1" dirty="0"/>
              <a:t>get(key)</a:t>
            </a:r>
          </a:p>
        </p:txBody>
      </p:sp>
      <p:sp>
        <p:nvSpPr>
          <p:cNvPr id="21" name="TextBox 20">
            <a:extLst>
              <a:ext uri="{FF2B5EF4-FFF2-40B4-BE49-F238E27FC236}">
                <a16:creationId xmlns:a16="http://schemas.microsoft.com/office/drawing/2014/main" id="{4046C582-AC55-42F8-A215-F69B3626106D}"/>
              </a:ext>
            </a:extLst>
          </p:cNvPr>
          <p:cNvSpPr txBox="1"/>
          <p:nvPr/>
        </p:nvSpPr>
        <p:spPr>
          <a:xfrm>
            <a:off x="6316012" y="4773169"/>
            <a:ext cx="2938407" cy="369332"/>
          </a:xfrm>
          <a:prstGeom prst="rect">
            <a:avLst/>
          </a:prstGeom>
          <a:noFill/>
        </p:spPr>
        <p:txBody>
          <a:bodyPr wrap="square" rtlCol="0">
            <a:spAutoFit/>
          </a:bodyPr>
          <a:lstStyle/>
          <a:p>
            <a:r>
              <a:rPr lang="en-US" b="1" dirty="0"/>
              <a:t>DHT Service on many nodes</a:t>
            </a:r>
          </a:p>
        </p:txBody>
      </p:sp>
      <p:sp>
        <p:nvSpPr>
          <p:cNvPr id="22" name="TextBox 21">
            <a:extLst>
              <a:ext uri="{FF2B5EF4-FFF2-40B4-BE49-F238E27FC236}">
                <a16:creationId xmlns:a16="http://schemas.microsoft.com/office/drawing/2014/main" id="{B190B443-828C-474D-9FA3-C05D46D5D88D}"/>
              </a:ext>
            </a:extLst>
          </p:cNvPr>
          <p:cNvSpPr txBox="1"/>
          <p:nvPr/>
        </p:nvSpPr>
        <p:spPr>
          <a:xfrm>
            <a:off x="5132873" y="5033750"/>
            <a:ext cx="5704460" cy="369332"/>
          </a:xfrm>
          <a:prstGeom prst="rect">
            <a:avLst/>
          </a:prstGeom>
          <a:noFill/>
        </p:spPr>
        <p:txBody>
          <a:bodyPr wrap="square" rtlCol="0">
            <a:spAutoFit/>
          </a:bodyPr>
          <a:lstStyle/>
          <a:p>
            <a:r>
              <a:rPr lang="en-US" b="1" dirty="0"/>
              <a:t>Shards on 2-nodes each, using state-machine replication</a:t>
            </a:r>
          </a:p>
        </p:txBody>
      </p:sp>
      <p:sp>
        <p:nvSpPr>
          <p:cNvPr id="3" name="TextBox 2">
            <a:extLst>
              <a:ext uri="{FF2B5EF4-FFF2-40B4-BE49-F238E27FC236}">
                <a16:creationId xmlns:a16="http://schemas.microsoft.com/office/drawing/2014/main" id="{3CC74E16-9216-441E-94CA-3A3DF4C9EE9B}"/>
              </a:ext>
            </a:extLst>
          </p:cNvPr>
          <p:cNvSpPr txBox="1"/>
          <p:nvPr/>
        </p:nvSpPr>
        <p:spPr>
          <a:xfrm>
            <a:off x="715195" y="5579011"/>
            <a:ext cx="6603999" cy="923330"/>
          </a:xfrm>
          <a:prstGeom prst="rect">
            <a:avLst/>
          </a:prstGeom>
          <a:noFill/>
        </p:spPr>
        <p:txBody>
          <a:bodyPr wrap="square" rtlCol="0">
            <a:spAutoFit/>
          </a:bodyPr>
          <a:lstStyle/>
          <a:p>
            <a:pPr algn="ctr"/>
            <a:r>
              <a:rPr lang="en-US" i="1" dirty="0"/>
              <a:t>A DHT assumes that the data-center network is very fast.  10us delays for a </a:t>
            </a:r>
            <a:r>
              <a:rPr lang="en-US" i="1" dirty="0" err="1"/>
              <a:t>gRPC</a:t>
            </a:r>
            <a:r>
              <a:rPr lang="en-US" i="1" dirty="0"/>
              <a:t> are typical – whereas the client application has 100ms to send a reply back to the human end-user (customer)</a:t>
            </a:r>
          </a:p>
        </p:txBody>
      </p:sp>
    </p:spTree>
    <p:extLst>
      <p:ext uri="{BB962C8B-B14F-4D97-AF65-F5344CB8AC3E}">
        <p14:creationId xmlns:p14="http://schemas.microsoft.com/office/powerpoint/2010/main" val="202125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F863-65F2-F92C-E74D-6C98B5A82D0B}"/>
              </a:ext>
            </a:extLst>
          </p:cNvPr>
          <p:cNvSpPr>
            <a:spLocks noGrp="1"/>
          </p:cNvSpPr>
          <p:nvPr>
            <p:ph type="title"/>
          </p:nvPr>
        </p:nvSpPr>
        <p:spPr/>
        <p:txBody>
          <a:bodyPr/>
          <a:lstStyle/>
          <a:p>
            <a:r>
              <a:rPr lang="en-US" dirty="0"/>
              <a:t>… Plus, we can even treat them like databases, and this is important!</a:t>
            </a:r>
          </a:p>
        </p:txBody>
      </p:sp>
      <p:sp>
        <p:nvSpPr>
          <p:cNvPr id="3" name="Content Placeholder 2">
            <a:extLst>
              <a:ext uri="{FF2B5EF4-FFF2-40B4-BE49-F238E27FC236}">
                <a16:creationId xmlns:a16="http://schemas.microsoft.com/office/drawing/2014/main" id="{5C3F641A-9325-276C-D4A1-858288039BDE}"/>
              </a:ext>
            </a:extLst>
          </p:cNvPr>
          <p:cNvSpPr>
            <a:spLocks noGrp="1"/>
          </p:cNvSpPr>
          <p:nvPr>
            <p:ph idx="1"/>
          </p:nvPr>
        </p:nvSpPr>
        <p:spPr/>
        <p:txBody>
          <a:bodyPr>
            <a:normAutofit lnSpcReduction="10000"/>
          </a:bodyPr>
          <a:lstStyle/>
          <a:p>
            <a:r>
              <a:rPr lang="en-US" dirty="0"/>
              <a:t>We haven’t looked at the exact way to embed SQL into code yet, but you’ve heard about this idea (NoSQL)</a:t>
            </a:r>
          </a:p>
          <a:p>
            <a:endParaRPr lang="en-US" dirty="0"/>
          </a:p>
          <a:p>
            <a:r>
              <a:rPr lang="en-US" dirty="0"/>
              <a:t>Any list can be treated as a kind of database:</a:t>
            </a:r>
          </a:p>
          <a:p>
            <a:pPr>
              <a:buFont typeface="Wingdings" panose="05000000000000000000" pitchFamily="2" charset="2"/>
              <a:buChar char="Ø"/>
            </a:pPr>
            <a:r>
              <a:rPr lang="en-US" dirty="0"/>
              <a:t>  As an example, I could “code” this in a few lines in C++, Python, Java:</a:t>
            </a:r>
          </a:p>
          <a:p>
            <a:pPr marL="0" indent="0">
              <a:buNone/>
            </a:pPr>
            <a:r>
              <a:rPr lang="en-US" i="1" dirty="0"/>
              <a:t>              from my list of friends, find friends who are currently within</a:t>
            </a:r>
            <a:br>
              <a:rPr lang="en-US" i="1" dirty="0"/>
            </a:br>
            <a:r>
              <a:rPr lang="en-US" i="1" dirty="0"/>
              <a:t>              half a mile from me, not busy in a class now, and like pizza.</a:t>
            </a:r>
          </a:p>
          <a:p>
            <a:pPr>
              <a:buFont typeface="Wingdings" panose="05000000000000000000" pitchFamily="2" charset="2"/>
              <a:buChar char="Ø"/>
            </a:pPr>
            <a:r>
              <a:rPr lang="en-US" dirty="0"/>
              <a:t>  We will look at the SQL notation used in language settings later</a:t>
            </a:r>
          </a:p>
        </p:txBody>
      </p:sp>
      <p:sp>
        <p:nvSpPr>
          <p:cNvPr id="4" name="Footer Placeholder 3">
            <a:extLst>
              <a:ext uri="{FF2B5EF4-FFF2-40B4-BE49-F238E27FC236}">
                <a16:creationId xmlns:a16="http://schemas.microsoft.com/office/drawing/2014/main" id="{37427BAF-C833-4733-717A-E2BE0D2B24D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A16BD7E-F0BA-F147-9F4A-E249CB97E066}"/>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301526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F00F-1B35-26B3-3C34-F156914937EE}"/>
              </a:ext>
            </a:extLst>
          </p:cNvPr>
          <p:cNvSpPr>
            <a:spLocks noGrp="1"/>
          </p:cNvSpPr>
          <p:nvPr>
            <p:ph type="title"/>
          </p:nvPr>
        </p:nvSpPr>
        <p:spPr>
          <a:xfrm>
            <a:off x="1024127" y="585216"/>
            <a:ext cx="10949133" cy="1499616"/>
          </a:xfrm>
        </p:spPr>
        <p:txBody>
          <a:bodyPr/>
          <a:lstStyle/>
          <a:p>
            <a:r>
              <a:rPr lang="en-US" dirty="0"/>
              <a:t>Concerns we might want to think about</a:t>
            </a:r>
          </a:p>
        </p:txBody>
      </p:sp>
      <p:sp>
        <p:nvSpPr>
          <p:cNvPr id="3" name="Content Placeholder 2">
            <a:extLst>
              <a:ext uri="{FF2B5EF4-FFF2-40B4-BE49-F238E27FC236}">
                <a16:creationId xmlns:a16="http://schemas.microsoft.com/office/drawing/2014/main" id="{F18927C6-B3AB-A574-2A31-1FEE1E26C5B5}"/>
              </a:ext>
            </a:extLst>
          </p:cNvPr>
          <p:cNvSpPr>
            <a:spLocks noGrp="1"/>
          </p:cNvSpPr>
          <p:nvPr>
            <p:ph idx="1"/>
          </p:nvPr>
        </p:nvSpPr>
        <p:spPr/>
        <p:txBody>
          <a:bodyPr>
            <a:normAutofit lnSpcReduction="10000"/>
          </a:bodyPr>
          <a:lstStyle/>
          <a:p>
            <a:r>
              <a:rPr lang="en-US" dirty="0"/>
              <a:t>When we create a very big list, how will it be accessed?</a:t>
            </a:r>
          </a:p>
          <a:p>
            <a:endParaRPr lang="en-US" dirty="0"/>
          </a:p>
          <a:p>
            <a:r>
              <a:rPr lang="en-US" dirty="0"/>
              <a:t>Individual </a:t>
            </a:r>
            <a:r>
              <a:rPr lang="en-US" b="1" dirty="0"/>
              <a:t>put/get </a:t>
            </a:r>
            <a:r>
              <a:rPr lang="en-US" dirty="0"/>
              <a:t>operations should have O(1) cost.  </a:t>
            </a:r>
          </a:p>
          <a:p>
            <a:endParaRPr lang="en-US" dirty="0"/>
          </a:p>
          <a:p>
            <a:r>
              <a:rPr lang="en-US" dirty="0"/>
              <a:t>But that query would need to search for friends.  Will it do a sequence of operations, one per node?   That could become very expensive!</a:t>
            </a:r>
          </a:p>
          <a:p>
            <a:pPr>
              <a:buFont typeface="Wingdings" panose="05000000000000000000" pitchFamily="2" charset="2"/>
              <a:buChar char="Ø"/>
            </a:pPr>
            <a:r>
              <a:rPr lang="en-US" dirty="0"/>
              <a:t>  In fact for speed, we clearly need a way to do parallel search</a:t>
            </a:r>
          </a:p>
          <a:p>
            <a:pPr>
              <a:buFont typeface="Wingdings" panose="05000000000000000000" pitchFamily="2" charset="2"/>
              <a:buChar char="Ø"/>
            </a:pPr>
            <a:r>
              <a:rPr lang="en-US" dirty="0"/>
              <a:t>  And we probably want to look at many nodes per “operation”</a:t>
            </a:r>
          </a:p>
        </p:txBody>
      </p:sp>
      <p:sp>
        <p:nvSpPr>
          <p:cNvPr id="4" name="Footer Placeholder 3">
            <a:extLst>
              <a:ext uri="{FF2B5EF4-FFF2-40B4-BE49-F238E27FC236}">
                <a16:creationId xmlns:a16="http://schemas.microsoft.com/office/drawing/2014/main" id="{1CDBA285-3C03-0CD5-9074-D2387389B1A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49EE0743-6F5D-766E-37C5-09F8CD24D93D}"/>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1324544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5A4A-04DB-E784-D349-5E5F635A8752}"/>
              </a:ext>
            </a:extLst>
          </p:cNvPr>
          <p:cNvSpPr>
            <a:spLocks noGrp="1"/>
          </p:cNvSpPr>
          <p:nvPr>
            <p:ph type="title"/>
          </p:nvPr>
        </p:nvSpPr>
        <p:spPr/>
        <p:txBody>
          <a:bodyPr/>
          <a:lstStyle/>
          <a:p>
            <a:r>
              <a:rPr lang="en-US" dirty="0"/>
              <a:t>Network speed / delay?</a:t>
            </a:r>
          </a:p>
        </p:txBody>
      </p:sp>
      <p:sp>
        <p:nvSpPr>
          <p:cNvPr id="3" name="Content Placeholder 2">
            <a:extLst>
              <a:ext uri="{FF2B5EF4-FFF2-40B4-BE49-F238E27FC236}">
                <a16:creationId xmlns:a16="http://schemas.microsoft.com/office/drawing/2014/main" id="{3FEA7DD5-3434-A580-A00C-DF9E8FFD8399}"/>
              </a:ext>
            </a:extLst>
          </p:cNvPr>
          <p:cNvSpPr>
            <a:spLocks noGrp="1"/>
          </p:cNvSpPr>
          <p:nvPr>
            <p:ph idx="1"/>
          </p:nvPr>
        </p:nvSpPr>
        <p:spPr/>
        <p:txBody>
          <a:bodyPr>
            <a:normAutofit/>
          </a:bodyPr>
          <a:lstStyle/>
          <a:p>
            <a:r>
              <a:rPr lang="en-US" dirty="0"/>
              <a:t>Networks operate in terms of “packets” with a maximum size (usually 4K, 8K, or 64K).  Smaller objects can be inefficient because the network packets are not full</a:t>
            </a:r>
          </a:p>
          <a:p>
            <a:endParaRPr lang="en-US" dirty="0"/>
          </a:p>
          <a:p>
            <a:r>
              <a:rPr lang="en-US" dirty="0"/>
              <a:t>The first packet you request typically incurs one “delay” to send the request and one for the reply.  But subsequent packets show up quickly in a chain, so we pay this first delay once, then additional cost as a function of total data size we transfer.</a:t>
            </a:r>
          </a:p>
        </p:txBody>
      </p:sp>
      <p:sp>
        <p:nvSpPr>
          <p:cNvPr id="4" name="Footer Placeholder 3">
            <a:extLst>
              <a:ext uri="{FF2B5EF4-FFF2-40B4-BE49-F238E27FC236}">
                <a16:creationId xmlns:a16="http://schemas.microsoft.com/office/drawing/2014/main" id="{E0E31E9D-9458-0355-5B4B-77F8837A303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9B9DA75-E985-CB97-3F74-2E7A809F2EBA}"/>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4284008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5A4A-04DB-E784-D349-5E5F635A8752}"/>
              </a:ext>
            </a:extLst>
          </p:cNvPr>
          <p:cNvSpPr>
            <a:spLocks noGrp="1"/>
          </p:cNvSpPr>
          <p:nvPr>
            <p:ph type="title"/>
          </p:nvPr>
        </p:nvSpPr>
        <p:spPr/>
        <p:txBody>
          <a:bodyPr/>
          <a:lstStyle/>
          <a:p>
            <a:r>
              <a:rPr lang="en-US" dirty="0"/>
              <a:t>Network speed / delay?</a:t>
            </a:r>
          </a:p>
        </p:txBody>
      </p:sp>
      <p:sp>
        <p:nvSpPr>
          <p:cNvPr id="3" name="Content Placeholder 2">
            <a:extLst>
              <a:ext uri="{FF2B5EF4-FFF2-40B4-BE49-F238E27FC236}">
                <a16:creationId xmlns:a16="http://schemas.microsoft.com/office/drawing/2014/main" id="{3FEA7DD5-3434-A580-A00C-DF9E8FFD8399}"/>
              </a:ext>
            </a:extLst>
          </p:cNvPr>
          <p:cNvSpPr>
            <a:spLocks noGrp="1"/>
          </p:cNvSpPr>
          <p:nvPr>
            <p:ph idx="1"/>
          </p:nvPr>
        </p:nvSpPr>
        <p:spPr/>
        <p:txBody>
          <a:bodyPr>
            <a:normAutofit/>
          </a:bodyPr>
          <a:lstStyle/>
          <a:p>
            <a:r>
              <a:rPr lang="en-US" dirty="0"/>
              <a:t>Networks operate in terms of “packets” with a maximum size (usually 4K, 8K, or 64K).  Smaller objects can be inefficient because the network packets are not full</a:t>
            </a:r>
          </a:p>
          <a:p>
            <a:endParaRPr lang="en-US" dirty="0"/>
          </a:p>
          <a:p>
            <a:r>
              <a:rPr lang="en-US" dirty="0"/>
              <a:t>The first packet you request typically incurs one “delay” to send the request and one for the reply.  But subsequent packets show up quickly in a chain, so we pay this first delay once, then additional cost as a function of total data size we transfer.</a:t>
            </a:r>
          </a:p>
        </p:txBody>
      </p:sp>
      <p:sp>
        <p:nvSpPr>
          <p:cNvPr id="4" name="Footer Placeholder 3">
            <a:extLst>
              <a:ext uri="{FF2B5EF4-FFF2-40B4-BE49-F238E27FC236}">
                <a16:creationId xmlns:a16="http://schemas.microsoft.com/office/drawing/2014/main" id="{E0E31E9D-9458-0355-5B4B-77F8837A303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9B9DA75-E985-CB97-3F74-2E7A809F2EBA}"/>
              </a:ext>
            </a:extLst>
          </p:cNvPr>
          <p:cNvSpPr>
            <a:spLocks noGrp="1"/>
          </p:cNvSpPr>
          <p:nvPr>
            <p:ph type="sldNum" sz="quarter" idx="12"/>
          </p:nvPr>
        </p:nvSpPr>
        <p:spPr/>
        <p:txBody>
          <a:bodyPr/>
          <a:lstStyle/>
          <a:p>
            <a:fld id="{3C974458-8A97-4835-BF79-1FB6D7856C21}" type="slidenum">
              <a:rPr lang="en-US" smtClean="0"/>
              <a:t>19</a:t>
            </a:fld>
            <a:endParaRPr lang="en-US"/>
          </a:p>
        </p:txBody>
      </p:sp>
      <p:pic>
        <p:nvPicPr>
          <p:cNvPr id="10" name="Picture 9">
            <a:extLst>
              <a:ext uri="{FF2B5EF4-FFF2-40B4-BE49-F238E27FC236}">
                <a16:creationId xmlns:a16="http://schemas.microsoft.com/office/drawing/2014/main" id="{1666E656-106B-16F9-B3D8-7B17FDB73A93}"/>
              </a:ext>
            </a:extLst>
          </p:cNvPr>
          <p:cNvPicPr>
            <a:picLocks noChangeAspect="1"/>
          </p:cNvPicPr>
          <p:nvPr/>
        </p:nvPicPr>
        <p:blipFill>
          <a:blip r:embed="rId2"/>
          <a:stretch>
            <a:fillRect/>
          </a:stretch>
        </p:blipFill>
        <p:spPr>
          <a:xfrm>
            <a:off x="1822977" y="2016140"/>
            <a:ext cx="9723863" cy="4293220"/>
          </a:xfrm>
          <a:prstGeom prst="rect">
            <a:avLst/>
          </a:prstGeom>
          <a:ln>
            <a:solidFill>
              <a:schemeClr val="tx1"/>
            </a:solidFill>
          </a:ln>
        </p:spPr>
      </p:pic>
    </p:spTree>
    <p:extLst>
      <p:ext uri="{BB962C8B-B14F-4D97-AF65-F5344CB8AC3E}">
        <p14:creationId xmlns:p14="http://schemas.microsoft.com/office/powerpoint/2010/main" val="380309744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D74C-BE4A-412F-9BEE-A959FA70104E}"/>
              </a:ext>
            </a:extLst>
          </p:cNvPr>
          <p:cNvSpPr>
            <a:spLocks noGrp="1"/>
          </p:cNvSpPr>
          <p:nvPr>
            <p:ph type="title"/>
          </p:nvPr>
        </p:nvSpPr>
        <p:spPr/>
        <p:txBody>
          <a:bodyPr/>
          <a:lstStyle/>
          <a:p>
            <a:r>
              <a:rPr lang="en-US" dirty="0"/>
              <a:t>Today’s agenda: Two parts</a:t>
            </a:r>
          </a:p>
        </p:txBody>
      </p:sp>
      <p:sp>
        <p:nvSpPr>
          <p:cNvPr id="3" name="Content Placeholder 2">
            <a:extLst>
              <a:ext uri="{FF2B5EF4-FFF2-40B4-BE49-F238E27FC236}">
                <a16:creationId xmlns:a16="http://schemas.microsoft.com/office/drawing/2014/main" id="{E6A829A0-9FFB-4D1F-A4CC-00023BDF0B37}"/>
              </a:ext>
            </a:extLst>
          </p:cNvPr>
          <p:cNvSpPr>
            <a:spLocks noGrp="1"/>
          </p:cNvSpPr>
          <p:nvPr>
            <p:ph idx="1"/>
          </p:nvPr>
        </p:nvSpPr>
        <p:spPr>
          <a:xfrm>
            <a:off x="961984" y="2485746"/>
            <a:ext cx="10786872" cy="3282075"/>
          </a:xfrm>
        </p:spPr>
        <p:txBody>
          <a:bodyPr>
            <a:normAutofit lnSpcReduction="10000"/>
          </a:bodyPr>
          <a:lstStyle/>
          <a:p>
            <a:pPr marL="0" indent="0">
              <a:buNone/>
            </a:pPr>
            <a:r>
              <a:rPr lang="en-US" dirty="0"/>
              <a:t>A DHT is a very simple </a:t>
            </a:r>
            <a:r>
              <a:rPr lang="en-US" dirty="0">
                <a:sym typeface="Symbol" panose="05050102010706020507" pitchFamily="18" charset="2"/>
              </a:rPr>
              <a:t>-service, just offering </a:t>
            </a:r>
            <a:r>
              <a:rPr lang="en-US" b="1" dirty="0">
                <a:sym typeface="Symbol" panose="05050102010706020507" pitchFamily="18" charset="2"/>
              </a:rPr>
              <a:t>get</a:t>
            </a:r>
            <a:r>
              <a:rPr lang="en-US" dirty="0">
                <a:sym typeface="Symbol" panose="05050102010706020507" pitchFamily="18" charset="2"/>
              </a:rPr>
              <a:t>/</a:t>
            </a:r>
            <a:r>
              <a:rPr lang="en-US" b="1" dirty="0">
                <a:sym typeface="Symbol" panose="05050102010706020507" pitchFamily="18" charset="2"/>
              </a:rPr>
              <a:t>put</a:t>
            </a:r>
            <a:r>
              <a:rPr lang="en-US" dirty="0">
                <a:sym typeface="Symbol" panose="05050102010706020507" pitchFamily="18" charset="2"/>
              </a:rPr>
              <a:t>/</a:t>
            </a:r>
            <a:r>
              <a:rPr lang="en-US" b="1" dirty="0">
                <a:sym typeface="Symbol" panose="05050102010706020507" pitchFamily="18" charset="2"/>
              </a:rPr>
              <a:t>watch</a:t>
            </a:r>
            <a:r>
              <a:rPr lang="en-US" dirty="0">
                <a:sym typeface="Symbol" panose="05050102010706020507" pitchFamily="18" charset="2"/>
              </a:rPr>
              <a:t>.  Why is this “enough” for the cloud?  Today we will aim at:</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  Understanding how to put “anything at all” into a DHT for </a:t>
            </a:r>
            <a:br>
              <a:rPr lang="en-US" dirty="0"/>
            </a:br>
            <a:r>
              <a:rPr lang="en-US" dirty="0"/>
              <a:t>    scalability and high performance: DHTs can hold data </a:t>
            </a:r>
            <a:r>
              <a:rPr lang="en-US" i="1" dirty="0"/>
              <a:t>in memory</a:t>
            </a:r>
            <a:r>
              <a:rPr lang="en-US" dirty="0"/>
              <a:t>. </a:t>
            </a:r>
          </a:p>
          <a:p>
            <a:pPr marL="0" indent="0">
              <a:buNone/>
            </a:pPr>
            <a:r>
              <a:rPr lang="en-US" dirty="0"/>
              <a:t> </a:t>
            </a:r>
          </a:p>
          <a:p>
            <a:pPr>
              <a:buFont typeface="Wingdings" panose="05000000000000000000" pitchFamily="2" charset="2"/>
              <a:buChar char="Ø"/>
            </a:pPr>
            <a:r>
              <a:rPr lang="en-US" dirty="0"/>
              <a:t>  Limitations and factors the </a:t>
            </a:r>
            <a:r>
              <a:rPr lang="en-US"/>
              <a:t>DHT app developer </a:t>
            </a:r>
            <a:r>
              <a:rPr lang="en-US" dirty="0"/>
              <a:t>must keep in mind.</a:t>
            </a:r>
          </a:p>
        </p:txBody>
      </p:sp>
      <p:sp>
        <p:nvSpPr>
          <p:cNvPr id="4" name="Footer Placeholder 3">
            <a:extLst>
              <a:ext uri="{FF2B5EF4-FFF2-40B4-BE49-F238E27FC236}">
                <a16:creationId xmlns:a16="http://schemas.microsoft.com/office/drawing/2014/main" id="{4BED8E02-5641-4D63-B6B9-EDE86A166FC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0F431E35-8CFB-467D-A15B-D9B94A9B4A06}"/>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20209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4198-5D07-F7CC-5B50-C7EB8377FEF4}"/>
              </a:ext>
            </a:extLst>
          </p:cNvPr>
          <p:cNvSpPr>
            <a:spLocks noGrp="1"/>
          </p:cNvSpPr>
          <p:nvPr>
            <p:ph type="title"/>
          </p:nvPr>
        </p:nvSpPr>
        <p:spPr/>
        <p:txBody>
          <a:bodyPr/>
          <a:lstStyle/>
          <a:p>
            <a:r>
              <a:rPr lang="en-US" dirty="0"/>
              <a:t>How can we use this information?</a:t>
            </a:r>
          </a:p>
        </p:txBody>
      </p:sp>
      <p:sp>
        <p:nvSpPr>
          <p:cNvPr id="3" name="Content Placeholder 2">
            <a:extLst>
              <a:ext uri="{FF2B5EF4-FFF2-40B4-BE49-F238E27FC236}">
                <a16:creationId xmlns:a16="http://schemas.microsoft.com/office/drawing/2014/main" id="{30DE3EF7-4628-F4F1-4E07-FC4A905E6485}"/>
              </a:ext>
            </a:extLst>
          </p:cNvPr>
          <p:cNvSpPr>
            <a:spLocks noGrp="1"/>
          </p:cNvSpPr>
          <p:nvPr>
            <p:ph idx="1"/>
          </p:nvPr>
        </p:nvSpPr>
        <p:spPr>
          <a:xfrm>
            <a:off x="1024128" y="2286000"/>
            <a:ext cx="10995152" cy="4023360"/>
          </a:xfrm>
        </p:spPr>
        <p:txBody>
          <a:bodyPr>
            <a:normAutofit/>
          </a:bodyPr>
          <a:lstStyle/>
          <a:p>
            <a:r>
              <a:rPr lang="en-US" dirty="0"/>
              <a:t>When storing individual objects like photos it might already be useful</a:t>
            </a:r>
          </a:p>
          <a:p>
            <a:endParaRPr lang="en-US" dirty="0"/>
          </a:p>
          <a:p>
            <a:r>
              <a:rPr lang="en-US" dirty="0"/>
              <a:t>But cloud solution architects use concrete data even more when they think about complex operations, like that query searching for friends to get pizza</a:t>
            </a:r>
          </a:p>
          <a:p>
            <a:endParaRPr lang="en-US" dirty="0"/>
          </a:p>
          <a:p>
            <a:r>
              <a:rPr lang="en-US" dirty="0"/>
              <a:t>Understanding how a NoSQL query might be implemented lets us visualize the data access patterns that would be used, which in turn can let us design the data stored in the DHT in a way that matches nicely.</a:t>
            </a:r>
          </a:p>
        </p:txBody>
      </p:sp>
      <p:sp>
        <p:nvSpPr>
          <p:cNvPr id="4" name="Footer Placeholder 3">
            <a:extLst>
              <a:ext uri="{FF2B5EF4-FFF2-40B4-BE49-F238E27FC236}">
                <a16:creationId xmlns:a16="http://schemas.microsoft.com/office/drawing/2014/main" id="{C3184ED6-9A4B-4DF1-3652-6D99160C2AD0}"/>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2ECD589-8D42-65C9-8BD2-C1E5C918FA85}"/>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2936059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E435F5-25A4-1C95-FB59-6DCCCC05240F}"/>
              </a:ext>
            </a:extLst>
          </p:cNvPr>
          <p:cNvPicPr>
            <a:picLocks noChangeAspect="1"/>
          </p:cNvPicPr>
          <p:nvPr/>
        </p:nvPicPr>
        <p:blipFill rotWithShape="1">
          <a:blip r:embed="rId2"/>
          <a:srcRect t="4392" b="25563"/>
          <a:stretch/>
        </p:blipFill>
        <p:spPr>
          <a:xfrm>
            <a:off x="8809127" y="323273"/>
            <a:ext cx="3124200" cy="1801383"/>
          </a:xfrm>
          <a:prstGeom prst="rect">
            <a:avLst/>
          </a:prstGeom>
        </p:spPr>
      </p:pic>
      <p:sp>
        <p:nvSpPr>
          <p:cNvPr id="2" name="Title 1">
            <a:extLst>
              <a:ext uri="{FF2B5EF4-FFF2-40B4-BE49-F238E27FC236}">
                <a16:creationId xmlns:a16="http://schemas.microsoft.com/office/drawing/2014/main" id="{9A6D089C-E23C-D2B7-CA02-EEF6C0990881}"/>
              </a:ext>
            </a:extLst>
          </p:cNvPr>
          <p:cNvSpPr>
            <a:spLocks noGrp="1"/>
          </p:cNvSpPr>
          <p:nvPr>
            <p:ph type="title"/>
          </p:nvPr>
        </p:nvSpPr>
        <p:spPr/>
        <p:txBody>
          <a:bodyPr/>
          <a:lstStyle/>
          <a:p>
            <a:r>
              <a:rPr lang="en-US" dirty="0"/>
              <a:t>Example: Search in MIT’s Chord</a:t>
            </a:r>
          </a:p>
        </p:txBody>
      </p:sp>
      <p:sp>
        <p:nvSpPr>
          <p:cNvPr id="3" name="Content Placeholder 2">
            <a:extLst>
              <a:ext uri="{FF2B5EF4-FFF2-40B4-BE49-F238E27FC236}">
                <a16:creationId xmlns:a16="http://schemas.microsoft.com/office/drawing/2014/main" id="{8CAE47CD-8AA6-A45B-BF05-9FC4A66FA9CE}"/>
              </a:ext>
            </a:extLst>
          </p:cNvPr>
          <p:cNvSpPr>
            <a:spLocks noGrp="1"/>
          </p:cNvSpPr>
          <p:nvPr>
            <p:ph idx="1"/>
          </p:nvPr>
        </p:nvSpPr>
        <p:spPr/>
        <p:txBody>
          <a:bodyPr>
            <a:normAutofit fontScale="77500" lnSpcReduction="20000"/>
          </a:bodyPr>
          <a:lstStyle/>
          <a:p>
            <a:r>
              <a:rPr lang="en-US" dirty="0"/>
              <a:t>Chord treats the key-value store as a circular data structure representing the </a:t>
            </a:r>
            <a:r>
              <a:rPr lang="en-US" i="1" dirty="0"/>
              <a:t>hashed</a:t>
            </a:r>
            <a:r>
              <a:rPr lang="en-US" dirty="0"/>
              <a:t> key values: from 0 … </a:t>
            </a:r>
            <a:r>
              <a:rPr lang="en-US" dirty="0" err="1"/>
              <a:t>max_int</a:t>
            </a:r>
            <a:r>
              <a:rPr lang="en-US" dirty="0"/>
              <a:t>.  </a:t>
            </a:r>
          </a:p>
          <a:p>
            <a:endParaRPr lang="en-US" dirty="0"/>
          </a:p>
          <a:p>
            <a:r>
              <a:rPr lang="en-US" dirty="0"/>
              <a:t>Each </a:t>
            </a:r>
            <a:r>
              <a:rPr lang="en-US" u="sng" dirty="0"/>
              <a:t>server</a:t>
            </a:r>
            <a:r>
              <a:rPr lang="en-US" dirty="0"/>
              <a:t> is assigned to some location on the ring (as if we were giving the server a key).  A server owns all keys falling between the prior server and its own hashed location.  A uniform assignment spreads the load evenly on servers.</a:t>
            </a:r>
          </a:p>
          <a:p>
            <a:endParaRPr lang="en-US" dirty="0"/>
          </a:p>
          <a:p>
            <a:r>
              <a:rPr lang="en-US" dirty="0"/>
              <a:t>A shard would simply be each node and its K-1 neighbors in the clockwise direction.  Chord replicated data within the shard.  There is one shard per node in this approach.</a:t>
            </a:r>
          </a:p>
          <a:p>
            <a:endParaRPr lang="en-US" dirty="0"/>
          </a:p>
          <a:p>
            <a:r>
              <a:rPr lang="en-US" dirty="0"/>
              <a:t>Each server then would maintain a “finger pointer table” telling how to get from </a:t>
            </a:r>
            <a:r>
              <a:rPr lang="en-US" b="1" dirty="0"/>
              <a:t>here</a:t>
            </a:r>
            <a:r>
              <a:rPr lang="en-US" dirty="0"/>
              <a:t> to the server owning </a:t>
            </a:r>
            <a:r>
              <a:rPr lang="en-US" b="1" dirty="0" err="1"/>
              <a:t>here+max_int</a:t>
            </a:r>
            <a:r>
              <a:rPr lang="en-US" b="1" dirty="0"/>
              <a:t>/2</a:t>
            </a:r>
            <a:r>
              <a:rPr lang="en-US" dirty="0"/>
              <a:t>, </a:t>
            </a:r>
            <a:r>
              <a:rPr lang="en-US" b="1" dirty="0" err="1"/>
              <a:t>here+max_int</a:t>
            </a:r>
            <a:r>
              <a:rPr lang="en-US" b="1" dirty="0"/>
              <a:t>/4</a:t>
            </a:r>
            <a:r>
              <a:rPr lang="en-US" dirty="0"/>
              <a:t>, …. </a:t>
            </a:r>
          </a:p>
        </p:txBody>
      </p:sp>
      <p:sp>
        <p:nvSpPr>
          <p:cNvPr id="4" name="Footer Placeholder 3">
            <a:extLst>
              <a:ext uri="{FF2B5EF4-FFF2-40B4-BE49-F238E27FC236}">
                <a16:creationId xmlns:a16="http://schemas.microsoft.com/office/drawing/2014/main" id="{D6DB519A-50B9-7D3F-BACB-9F4DBDA8797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B845BCC-3416-F4D8-7DEC-1B69DA20031D}"/>
              </a:ext>
            </a:extLst>
          </p:cNvPr>
          <p:cNvSpPr>
            <a:spLocks noGrp="1"/>
          </p:cNvSpPr>
          <p:nvPr>
            <p:ph type="sldNum" sz="quarter" idx="12"/>
          </p:nvPr>
        </p:nvSpPr>
        <p:spPr/>
        <p:txBody>
          <a:bodyPr/>
          <a:lstStyle/>
          <a:p>
            <a:fld id="{3C974458-8A97-4835-BF79-1FB6D7856C21}" type="slidenum">
              <a:rPr lang="en-US" smtClean="0"/>
              <a:t>21</a:t>
            </a:fld>
            <a:endParaRPr lang="en-US"/>
          </a:p>
        </p:txBody>
      </p:sp>
      <p:sp>
        <p:nvSpPr>
          <p:cNvPr id="7" name="TextBox 6">
            <a:extLst>
              <a:ext uri="{FF2B5EF4-FFF2-40B4-BE49-F238E27FC236}">
                <a16:creationId xmlns:a16="http://schemas.microsoft.com/office/drawing/2014/main" id="{D1635352-37FD-67CB-B46A-1BAF0779D92A}"/>
              </a:ext>
            </a:extLst>
          </p:cNvPr>
          <p:cNvSpPr txBox="1"/>
          <p:nvPr/>
        </p:nvSpPr>
        <p:spPr>
          <a:xfrm>
            <a:off x="10470408" y="1824454"/>
            <a:ext cx="477317" cy="253916"/>
          </a:xfrm>
          <a:prstGeom prst="rect">
            <a:avLst/>
          </a:prstGeom>
          <a:solidFill>
            <a:srgbClr val="FFF0E1"/>
          </a:solidFill>
          <a:ln>
            <a:solidFill>
              <a:schemeClr val="tx1"/>
            </a:solidFill>
          </a:ln>
        </p:spPr>
        <p:txBody>
          <a:bodyPr wrap="square" rtlCol="0">
            <a:spAutoFit/>
          </a:bodyPr>
          <a:lstStyle/>
          <a:p>
            <a:r>
              <a:rPr lang="en-US" sz="1050" dirty="0"/>
              <a:t>N61</a:t>
            </a:r>
            <a:endParaRPr lang="en-US" sz="1400" dirty="0"/>
          </a:p>
        </p:txBody>
      </p:sp>
      <p:sp>
        <p:nvSpPr>
          <p:cNvPr id="8" name="Flowchart: Magnetic Disk 7">
            <a:extLst>
              <a:ext uri="{FF2B5EF4-FFF2-40B4-BE49-F238E27FC236}">
                <a16:creationId xmlns:a16="http://schemas.microsoft.com/office/drawing/2014/main" id="{A7BCF802-2918-AD55-5F23-690C047A79B1}"/>
              </a:ext>
            </a:extLst>
          </p:cNvPr>
          <p:cNvSpPr/>
          <p:nvPr/>
        </p:nvSpPr>
        <p:spPr>
          <a:xfrm>
            <a:off x="10837333" y="1951412"/>
            <a:ext cx="145716" cy="1334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50CC4F-CAC4-8227-36C7-53E425C5FA5F}"/>
              </a:ext>
            </a:extLst>
          </p:cNvPr>
          <p:cNvSpPr txBox="1"/>
          <p:nvPr/>
        </p:nvSpPr>
        <p:spPr>
          <a:xfrm>
            <a:off x="10893889" y="1074646"/>
            <a:ext cx="477317" cy="253916"/>
          </a:xfrm>
          <a:prstGeom prst="rect">
            <a:avLst/>
          </a:prstGeom>
          <a:solidFill>
            <a:srgbClr val="FFF0E1"/>
          </a:solidFill>
          <a:ln>
            <a:solidFill>
              <a:schemeClr val="tx1"/>
            </a:solidFill>
          </a:ln>
        </p:spPr>
        <p:txBody>
          <a:bodyPr wrap="square" rtlCol="0">
            <a:spAutoFit/>
          </a:bodyPr>
          <a:lstStyle/>
          <a:p>
            <a:r>
              <a:rPr lang="en-US" sz="1050" dirty="0"/>
              <a:t>N27</a:t>
            </a:r>
            <a:endParaRPr lang="en-US" sz="1400" dirty="0"/>
          </a:p>
        </p:txBody>
      </p:sp>
      <p:sp>
        <p:nvSpPr>
          <p:cNvPr id="12" name="Flowchart: Magnetic Disk 11">
            <a:extLst>
              <a:ext uri="{FF2B5EF4-FFF2-40B4-BE49-F238E27FC236}">
                <a16:creationId xmlns:a16="http://schemas.microsoft.com/office/drawing/2014/main" id="{87D0B8AE-1A7D-D3A8-01C8-9F41F33DA07B}"/>
              </a:ext>
            </a:extLst>
          </p:cNvPr>
          <p:cNvSpPr/>
          <p:nvPr/>
        </p:nvSpPr>
        <p:spPr>
          <a:xfrm>
            <a:off x="11225490" y="1201604"/>
            <a:ext cx="145716" cy="1334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56DC0DB-41E8-6D70-274A-704278955127}"/>
              </a:ext>
            </a:extLst>
          </p:cNvPr>
          <p:cNvSpPr txBox="1"/>
          <p:nvPr/>
        </p:nvSpPr>
        <p:spPr>
          <a:xfrm>
            <a:off x="9522329" y="937404"/>
            <a:ext cx="477317" cy="253916"/>
          </a:xfrm>
          <a:prstGeom prst="rect">
            <a:avLst/>
          </a:prstGeom>
          <a:solidFill>
            <a:srgbClr val="FFF0E1"/>
          </a:solidFill>
          <a:ln>
            <a:solidFill>
              <a:schemeClr val="tx1"/>
            </a:solidFill>
          </a:ln>
        </p:spPr>
        <p:txBody>
          <a:bodyPr wrap="square" rtlCol="0">
            <a:spAutoFit/>
          </a:bodyPr>
          <a:lstStyle/>
          <a:p>
            <a:r>
              <a:rPr lang="en-US" sz="1050" dirty="0"/>
              <a:t>N93</a:t>
            </a:r>
            <a:endParaRPr lang="en-US" sz="1400" dirty="0"/>
          </a:p>
        </p:txBody>
      </p:sp>
      <p:sp>
        <p:nvSpPr>
          <p:cNvPr id="16" name="Flowchart: Magnetic Disk 15">
            <a:extLst>
              <a:ext uri="{FF2B5EF4-FFF2-40B4-BE49-F238E27FC236}">
                <a16:creationId xmlns:a16="http://schemas.microsoft.com/office/drawing/2014/main" id="{314665E4-B0B5-338A-C0BB-33CC33C15B1F}"/>
              </a:ext>
            </a:extLst>
          </p:cNvPr>
          <p:cNvSpPr/>
          <p:nvPr/>
        </p:nvSpPr>
        <p:spPr>
          <a:xfrm>
            <a:off x="9853930" y="1064362"/>
            <a:ext cx="145716" cy="1334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FE2074E-9DA4-7CEB-DACF-AE5413A09CF2}"/>
              </a:ext>
            </a:extLst>
          </p:cNvPr>
          <p:cNvSpPr txBox="1"/>
          <p:nvPr/>
        </p:nvSpPr>
        <p:spPr>
          <a:xfrm>
            <a:off x="10284141" y="683488"/>
            <a:ext cx="477317" cy="253916"/>
          </a:xfrm>
          <a:prstGeom prst="rect">
            <a:avLst/>
          </a:prstGeom>
          <a:solidFill>
            <a:srgbClr val="FFF0E1"/>
          </a:solidFill>
          <a:ln>
            <a:solidFill>
              <a:schemeClr val="tx1"/>
            </a:solidFill>
          </a:ln>
        </p:spPr>
        <p:txBody>
          <a:bodyPr wrap="square" rtlCol="0">
            <a:spAutoFit/>
          </a:bodyPr>
          <a:lstStyle/>
          <a:p>
            <a:r>
              <a:rPr lang="en-US" sz="1050" dirty="0"/>
              <a:t>N0</a:t>
            </a:r>
            <a:endParaRPr lang="en-US" sz="1400" dirty="0"/>
          </a:p>
        </p:txBody>
      </p:sp>
      <p:sp>
        <p:nvSpPr>
          <p:cNvPr id="20" name="Flowchart: Magnetic Disk 19">
            <a:extLst>
              <a:ext uri="{FF2B5EF4-FFF2-40B4-BE49-F238E27FC236}">
                <a16:creationId xmlns:a16="http://schemas.microsoft.com/office/drawing/2014/main" id="{12B88B83-9258-3DEE-1D82-264E40CEE93B}"/>
              </a:ext>
            </a:extLst>
          </p:cNvPr>
          <p:cNvSpPr/>
          <p:nvPr/>
        </p:nvSpPr>
        <p:spPr>
          <a:xfrm>
            <a:off x="10615742" y="810446"/>
            <a:ext cx="145716" cy="1334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02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6" grpId="0" animBg="1"/>
      <p:bldP spid="18"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089C-E23C-D2B7-CA02-EEF6C0990881}"/>
              </a:ext>
            </a:extLst>
          </p:cNvPr>
          <p:cNvSpPr>
            <a:spLocks noGrp="1"/>
          </p:cNvSpPr>
          <p:nvPr>
            <p:ph type="title"/>
          </p:nvPr>
        </p:nvSpPr>
        <p:spPr/>
        <p:txBody>
          <a:bodyPr/>
          <a:lstStyle/>
          <a:p>
            <a:r>
              <a:rPr lang="en-US" dirty="0"/>
              <a:t>How did Chord work?</a:t>
            </a:r>
          </a:p>
        </p:txBody>
      </p:sp>
      <p:sp>
        <p:nvSpPr>
          <p:cNvPr id="3" name="Content Placeholder 2">
            <a:extLst>
              <a:ext uri="{FF2B5EF4-FFF2-40B4-BE49-F238E27FC236}">
                <a16:creationId xmlns:a16="http://schemas.microsoft.com/office/drawing/2014/main" id="{8CAE47CD-8AA6-A45B-BF05-9FC4A66FA9CE}"/>
              </a:ext>
            </a:extLst>
          </p:cNvPr>
          <p:cNvSpPr>
            <a:spLocks noGrp="1"/>
          </p:cNvSpPr>
          <p:nvPr>
            <p:ph idx="1"/>
          </p:nvPr>
        </p:nvSpPr>
        <p:spPr/>
        <p:txBody>
          <a:bodyPr>
            <a:normAutofit fontScale="92500" lnSpcReduction="20000"/>
          </a:bodyPr>
          <a:lstStyle/>
          <a:p>
            <a:r>
              <a:rPr lang="en-US" dirty="0"/>
              <a:t>Example: If we talk to N80 and ask it to please track down key 7, N80 doesn’t own that portion of the space, but can look at the ring.</a:t>
            </a:r>
          </a:p>
          <a:p>
            <a:endParaRPr lang="en-US" dirty="0"/>
          </a:p>
          <a:p>
            <a:r>
              <a:rPr lang="en-US" dirty="0"/>
              <a:t>Halfway across is N0.  So it forwards the request to N0.</a:t>
            </a:r>
          </a:p>
          <a:p>
            <a:endParaRPr lang="en-US" dirty="0"/>
          </a:p>
          <a:p>
            <a:r>
              <a:rPr lang="en-US" dirty="0"/>
              <a:t>N0 has its own finger table.  It realizes that N27 is a better choice.  It goes at most distance ¼ across the ring, clockwise, for this hop.  This continues if needed.</a:t>
            </a:r>
          </a:p>
          <a:p>
            <a:endParaRPr lang="en-US" dirty="0"/>
          </a:p>
          <a:p>
            <a:r>
              <a:rPr lang="en-US" dirty="0"/>
              <a:t>N27 does own key 7.  So it replies to the client: “here is your object”</a:t>
            </a:r>
          </a:p>
          <a:p>
            <a:endParaRPr lang="en-US" dirty="0"/>
          </a:p>
        </p:txBody>
      </p:sp>
      <p:sp>
        <p:nvSpPr>
          <p:cNvPr id="4" name="Footer Placeholder 3">
            <a:extLst>
              <a:ext uri="{FF2B5EF4-FFF2-40B4-BE49-F238E27FC236}">
                <a16:creationId xmlns:a16="http://schemas.microsoft.com/office/drawing/2014/main" id="{D6DB519A-50B9-7D3F-BACB-9F4DBDA8797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B845BCC-3416-F4D8-7DEC-1B69DA20031D}"/>
              </a:ext>
            </a:extLst>
          </p:cNvPr>
          <p:cNvSpPr>
            <a:spLocks noGrp="1"/>
          </p:cNvSpPr>
          <p:nvPr>
            <p:ph type="sldNum" sz="quarter" idx="12"/>
          </p:nvPr>
        </p:nvSpPr>
        <p:spPr/>
        <p:txBody>
          <a:bodyPr/>
          <a:lstStyle/>
          <a:p>
            <a:fld id="{3C974458-8A97-4835-BF79-1FB6D7856C21}" type="slidenum">
              <a:rPr lang="en-US" smtClean="0"/>
              <a:t>22</a:t>
            </a:fld>
            <a:endParaRPr lang="en-US"/>
          </a:p>
        </p:txBody>
      </p:sp>
      <p:pic>
        <p:nvPicPr>
          <p:cNvPr id="7" name="Picture 6">
            <a:extLst>
              <a:ext uri="{FF2B5EF4-FFF2-40B4-BE49-F238E27FC236}">
                <a16:creationId xmlns:a16="http://schemas.microsoft.com/office/drawing/2014/main" id="{831F451A-EA40-BC1F-BEB4-980F931FF039}"/>
              </a:ext>
            </a:extLst>
          </p:cNvPr>
          <p:cNvPicPr>
            <a:picLocks noChangeAspect="1"/>
          </p:cNvPicPr>
          <p:nvPr/>
        </p:nvPicPr>
        <p:blipFill rotWithShape="1">
          <a:blip r:embed="rId2"/>
          <a:srcRect t="4392" b="25563"/>
          <a:stretch/>
        </p:blipFill>
        <p:spPr>
          <a:xfrm>
            <a:off x="8809127" y="323273"/>
            <a:ext cx="3124200" cy="1801383"/>
          </a:xfrm>
          <a:prstGeom prst="rect">
            <a:avLst/>
          </a:prstGeom>
        </p:spPr>
      </p:pic>
      <p:sp>
        <p:nvSpPr>
          <p:cNvPr id="8" name="TextBox 7">
            <a:extLst>
              <a:ext uri="{FF2B5EF4-FFF2-40B4-BE49-F238E27FC236}">
                <a16:creationId xmlns:a16="http://schemas.microsoft.com/office/drawing/2014/main" id="{84DC47D9-EC3B-A677-AC9E-2F79DB969914}"/>
              </a:ext>
            </a:extLst>
          </p:cNvPr>
          <p:cNvSpPr txBox="1"/>
          <p:nvPr/>
        </p:nvSpPr>
        <p:spPr>
          <a:xfrm>
            <a:off x="10470408" y="1824454"/>
            <a:ext cx="477317" cy="253916"/>
          </a:xfrm>
          <a:prstGeom prst="rect">
            <a:avLst/>
          </a:prstGeom>
          <a:solidFill>
            <a:srgbClr val="FFF0E1"/>
          </a:solidFill>
          <a:ln>
            <a:solidFill>
              <a:schemeClr val="tx1"/>
            </a:solidFill>
          </a:ln>
        </p:spPr>
        <p:txBody>
          <a:bodyPr wrap="square" rtlCol="0">
            <a:spAutoFit/>
          </a:bodyPr>
          <a:lstStyle/>
          <a:p>
            <a:r>
              <a:rPr lang="en-US" sz="1050" dirty="0"/>
              <a:t>N61</a:t>
            </a:r>
            <a:endParaRPr lang="en-US" sz="1400" dirty="0"/>
          </a:p>
        </p:txBody>
      </p:sp>
      <p:sp>
        <p:nvSpPr>
          <p:cNvPr id="9" name="Flowchart: Magnetic Disk 8">
            <a:extLst>
              <a:ext uri="{FF2B5EF4-FFF2-40B4-BE49-F238E27FC236}">
                <a16:creationId xmlns:a16="http://schemas.microsoft.com/office/drawing/2014/main" id="{296BECE2-69F0-F8F9-10B1-AD344B6FA307}"/>
              </a:ext>
            </a:extLst>
          </p:cNvPr>
          <p:cNvSpPr/>
          <p:nvPr/>
        </p:nvSpPr>
        <p:spPr>
          <a:xfrm>
            <a:off x="10837333" y="1951412"/>
            <a:ext cx="145716" cy="1334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1787DD9-D060-44CB-6B27-DB61E5605030}"/>
              </a:ext>
            </a:extLst>
          </p:cNvPr>
          <p:cNvSpPr txBox="1"/>
          <p:nvPr/>
        </p:nvSpPr>
        <p:spPr>
          <a:xfrm>
            <a:off x="10893889" y="1074646"/>
            <a:ext cx="477317" cy="253916"/>
          </a:xfrm>
          <a:prstGeom prst="rect">
            <a:avLst/>
          </a:prstGeom>
          <a:solidFill>
            <a:srgbClr val="FFF0E1"/>
          </a:solidFill>
          <a:ln>
            <a:solidFill>
              <a:schemeClr val="tx1"/>
            </a:solidFill>
          </a:ln>
        </p:spPr>
        <p:txBody>
          <a:bodyPr wrap="square" rtlCol="0">
            <a:spAutoFit/>
          </a:bodyPr>
          <a:lstStyle/>
          <a:p>
            <a:r>
              <a:rPr lang="en-US" sz="1050" dirty="0"/>
              <a:t>N27</a:t>
            </a:r>
            <a:endParaRPr lang="en-US" sz="1400" dirty="0"/>
          </a:p>
        </p:txBody>
      </p:sp>
      <p:sp>
        <p:nvSpPr>
          <p:cNvPr id="11" name="Flowchart: Magnetic Disk 10">
            <a:extLst>
              <a:ext uri="{FF2B5EF4-FFF2-40B4-BE49-F238E27FC236}">
                <a16:creationId xmlns:a16="http://schemas.microsoft.com/office/drawing/2014/main" id="{BABBFD30-ADA3-0ED7-5397-843BF4DE16D6}"/>
              </a:ext>
            </a:extLst>
          </p:cNvPr>
          <p:cNvSpPr/>
          <p:nvPr/>
        </p:nvSpPr>
        <p:spPr>
          <a:xfrm>
            <a:off x="11225490" y="1201604"/>
            <a:ext cx="145716" cy="1334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295D3B2-1A4F-A485-08C1-53BCB569B510}"/>
              </a:ext>
            </a:extLst>
          </p:cNvPr>
          <p:cNvSpPr txBox="1"/>
          <p:nvPr/>
        </p:nvSpPr>
        <p:spPr>
          <a:xfrm>
            <a:off x="9522329" y="937404"/>
            <a:ext cx="477317" cy="253916"/>
          </a:xfrm>
          <a:prstGeom prst="rect">
            <a:avLst/>
          </a:prstGeom>
          <a:solidFill>
            <a:srgbClr val="FFF0E1"/>
          </a:solidFill>
          <a:ln>
            <a:solidFill>
              <a:schemeClr val="tx1"/>
            </a:solidFill>
          </a:ln>
        </p:spPr>
        <p:txBody>
          <a:bodyPr wrap="square" rtlCol="0">
            <a:spAutoFit/>
          </a:bodyPr>
          <a:lstStyle/>
          <a:p>
            <a:r>
              <a:rPr lang="en-US" sz="1050" dirty="0"/>
              <a:t>N93</a:t>
            </a:r>
            <a:endParaRPr lang="en-US" sz="1400" dirty="0"/>
          </a:p>
        </p:txBody>
      </p:sp>
      <p:sp>
        <p:nvSpPr>
          <p:cNvPr id="13" name="Flowchart: Magnetic Disk 12">
            <a:extLst>
              <a:ext uri="{FF2B5EF4-FFF2-40B4-BE49-F238E27FC236}">
                <a16:creationId xmlns:a16="http://schemas.microsoft.com/office/drawing/2014/main" id="{10C70735-33D5-92C3-A3D2-E94E4486DBB2}"/>
              </a:ext>
            </a:extLst>
          </p:cNvPr>
          <p:cNvSpPr/>
          <p:nvPr/>
        </p:nvSpPr>
        <p:spPr>
          <a:xfrm>
            <a:off x="9853930" y="1064362"/>
            <a:ext cx="145716" cy="1334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9D981EA-40DE-B245-8F80-FA34C686D630}"/>
              </a:ext>
            </a:extLst>
          </p:cNvPr>
          <p:cNvSpPr txBox="1"/>
          <p:nvPr/>
        </p:nvSpPr>
        <p:spPr>
          <a:xfrm>
            <a:off x="10284141" y="683488"/>
            <a:ext cx="477317" cy="253916"/>
          </a:xfrm>
          <a:prstGeom prst="rect">
            <a:avLst/>
          </a:prstGeom>
          <a:solidFill>
            <a:srgbClr val="FFF0E1"/>
          </a:solidFill>
          <a:ln>
            <a:solidFill>
              <a:schemeClr val="tx1"/>
            </a:solidFill>
          </a:ln>
        </p:spPr>
        <p:txBody>
          <a:bodyPr wrap="square" rtlCol="0">
            <a:spAutoFit/>
          </a:bodyPr>
          <a:lstStyle/>
          <a:p>
            <a:r>
              <a:rPr lang="en-US" sz="1050" dirty="0"/>
              <a:t>N0</a:t>
            </a:r>
            <a:endParaRPr lang="en-US" sz="1400" dirty="0"/>
          </a:p>
        </p:txBody>
      </p:sp>
      <p:sp>
        <p:nvSpPr>
          <p:cNvPr id="15" name="Flowchart: Magnetic Disk 14">
            <a:extLst>
              <a:ext uri="{FF2B5EF4-FFF2-40B4-BE49-F238E27FC236}">
                <a16:creationId xmlns:a16="http://schemas.microsoft.com/office/drawing/2014/main" id="{3BE58D6F-8A14-5AB0-59CA-408B142441EC}"/>
              </a:ext>
            </a:extLst>
          </p:cNvPr>
          <p:cNvSpPr/>
          <p:nvPr/>
        </p:nvSpPr>
        <p:spPr>
          <a:xfrm>
            <a:off x="10615742" y="810446"/>
            <a:ext cx="145716" cy="1334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01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CF0B-4809-D15E-BB0B-EB88552E65AF}"/>
              </a:ext>
            </a:extLst>
          </p:cNvPr>
          <p:cNvSpPr>
            <a:spLocks noGrp="1"/>
          </p:cNvSpPr>
          <p:nvPr>
            <p:ph type="title"/>
          </p:nvPr>
        </p:nvSpPr>
        <p:spPr/>
        <p:txBody>
          <a:bodyPr/>
          <a:lstStyle/>
          <a:p>
            <a:r>
              <a:rPr lang="en-US" dirty="0"/>
              <a:t>Beehive: Chord plus range searches</a:t>
            </a:r>
          </a:p>
        </p:txBody>
      </p:sp>
      <p:sp>
        <p:nvSpPr>
          <p:cNvPr id="3" name="Content Placeholder 2">
            <a:extLst>
              <a:ext uri="{FF2B5EF4-FFF2-40B4-BE49-F238E27FC236}">
                <a16:creationId xmlns:a16="http://schemas.microsoft.com/office/drawing/2014/main" id="{807B147B-0EF5-B100-DBBD-DB8CA3B2E718}"/>
              </a:ext>
            </a:extLst>
          </p:cNvPr>
          <p:cNvSpPr>
            <a:spLocks noGrp="1"/>
          </p:cNvSpPr>
          <p:nvPr>
            <p:ph idx="1"/>
          </p:nvPr>
        </p:nvSpPr>
        <p:spPr>
          <a:xfrm>
            <a:off x="829340" y="2286000"/>
            <a:ext cx="10981660" cy="4023360"/>
          </a:xfrm>
        </p:spPr>
        <p:txBody>
          <a:bodyPr>
            <a:normAutofit/>
          </a:bodyPr>
          <a:lstStyle/>
          <a:p>
            <a:r>
              <a:rPr lang="en-US" dirty="0"/>
              <a:t>Beehive was one of a few DHTs that used </a:t>
            </a:r>
            <a:r>
              <a:rPr lang="en-US" i="1" dirty="0" err="1"/>
              <a:t>unhashed</a:t>
            </a:r>
            <a:r>
              <a:rPr lang="en-US" dirty="0"/>
              <a:t> keys instead of hashing them.  It also varied the replication level, to make poplar keys easier to find</a:t>
            </a:r>
          </a:p>
          <a:p>
            <a:endParaRPr lang="en-US" dirty="0"/>
          </a:p>
          <a:p>
            <a:r>
              <a:rPr lang="en-US" dirty="0"/>
              <a:t>The benefit of not hashing the key is that data remains in sort order along the ring.  </a:t>
            </a:r>
          </a:p>
          <a:p>
            <a:endParaRPr lang="en-US" dirty="0"/>
          </a:p>
          <a:p>
            <a:r>
              <a:rPr lang="en-US" dirty="0"/>
              <a:t>A disadvantage is that Beehive required very active placement management.</a:t>
            </a:r>
          </a:p>
        </p:txBody>
      </p:sp>
      <p:sp>
        <p:nvSpPr>
          <p:cNvPr id="4" name="Footer Placeholder 3">
            <a:extLst>
              <a:ext uri="{FF2B5EF4-FFF2-40B4-BE49-F238E27FC236}">
                <a16:creationId xmlns:a16="http://schemas.microsoft.com/office/drawing/2014/main" id="{603361B0-F20F-62D7-EABB-21BA45BCA85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EB5DFD95-01EB-8D55-42B6-E00EEDF391BF}"/>
              </a:ext>
            </a:extLst>
          </p:cNvPr>
          <p:cNvSpPr>
            <a:spLocks noGrp="1"/>
          </p:cNvSpPr>
          <p:nvPr>
            <p:ph type="sldNum" sz="quarter" idx="12"/>
          </p:nvPr>
        </p:nvSpPr>
        <p:spPr/>
        <p:txBody>
          <a:bodyPr/>
          <a:lstStyle/>
          <a:p>
            <a:fld id="{3C974458-8A97-4835-BF79-1FB6D7856C21}" type="slidenum">
              <a:rPr lang="en-US" smtClean="0"/>
              <a:t>23</a:t>
            </a:fld>
            <a:endParaRPr lang="en-US"/>
          </a:p>
        </p:txBody>
      </p:sp>
      <p:pic>
        <p:nvPicPr>
          <p:cNvPr id="8" name="Picture 7">
            <a:extLst>
              <a:ext uri="{FF2B5EF4-FFF2-40B4-BE49-F238E27FC236}">
                <a16:creationId xmlns:a16="http://schemas.microsoft.com/office/drawing/2014/main" id="{ADC8209A-5941-BC0F-7160-52DE290DFF44}"/>
              </a:ext>
            </a:extLst>
          </p:cNvPr>
          <p:cNvPicPr>
            <a:picLocks noChangeAspect="1"/>
          </p:cNvPicPr>
          <p:nvPr/>
        </p:nvPicPr>
        <p:blipFill>
          <a:blip r:embed="rId2"/>
          <a:stretch>
            <a:fillRect/>
          </a:stretch>
        </p:blipFill>
        <p:spPr>
          <a:xfrm>
            <a:off x="10692747" y="239349"/>
            <a:ext cx="1262838" cy="1262838"/>
          </a:xfrm>
          <a:prstGeom prst="rect">
            <a:avLst/>
          </a:prstGeom>
        </p:spPr>
      </p:pic>
    </p:spTree>
    <p:extLst>
      <p:ext uri="{BB962C8B-B14F-4D97-AF65-F5344CB8AC3E}">
        <p14:creationId xmlns:p14="http://schemas.microsoft.com/office/powerpoint/2010/main" val="1626626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72A7-5C79-FB38-C9EA-CAF1777F449E}"/>
              </a:ext>
            </a:extLst>
          </p:cNvPr>
          <p:cNvSpPr>
            <a:spLocks noGrp="1"/>
          </p:cNvSpPr>
          <p:nvPr>
            <p:ph type="title"/>
          </p:nvPr>
        </p:nvSpPr>
        <p:spPr/>
        <p:txBody>
          <a:bodyPr/>
          <a:lstStyle/>
          <a:p>
            <a:r>
              <a:rPr lang="en-US" dirty="0"/>
              <a:t>… but, chord didn’t “take off”</a:t>
            </a:r>
          </a:p>
        </p:txBody>
      </p:sp>
      <p:sp>
        <p:nvSpPr>
          <p:cNvPr id="3" name="Content Placeholder 2">
            <a:extLst>
              <a:ext uri="{FF2B5EF4-FFF2-40B4-BE49-F238E27FC236}">
                <a16:creationId xmlns:a16="http://schemas.microsoft.com/office/drawing/2014/main" id="{D37ECC8E-5CA4-1382-E302-D41F94700F98}"/>
              </a:ext>
            </a:extLst>
          </p:cNvPr>
          <p:cNvSpPr>
            <a:spLocks noGrp="1"/>
          </p:cNvSpPr>
          <p:nvPr>
            <p:ph idx="1"/>
          </p:nvPr>
        </p:nvSpPr>
        <p:spPr/>
        <p:txBody>
          <a:bodyPr>
            <a:normAutofit/>
          </a:bodyPr>
          <a:lstStyle/>
          <a:p>
            <a:r>
              <a:rPr lang="en-US" dirty="0"/>
              <a:t>The problem turns out to be that in a modern cloud, SQL range searches are fairly rare compared to fetching individual objects</a:t>
            </a:r>
          </a:p>
          <a:p>
            <a:endParaRPr lang="en-US" dirty="0"/>
          </a:p>
          <a:p>
            <a:r>
              <a:rPr lang="en-US" dirty="0"/>
              <a:t>So making a single lookup into an O(log N) operation in order to make range searching easier isn’t a popular concept</a:t>
            </a:r>
          </a:p>
          <a:p>
            <a:endParaRPr lang="en-US" dirty="0"/>
          </a:p>
          <a:p>
            <a:r>
              <a:rPr lang="en-US" dirty="0"/>
              <a:t>Chord is used by the Akamai CDN but is not in wide use elsewhere</a:t>
            </a:r>
          </a:p>
        </p:txBody>
      </p:sp>
      <p:sp>
        <p:nvSpPr>
          <p:cNvPr id="4" name="Footer Placeholder 3">
            <a:extLst>
              <a:ext uri="{FF2B5EF4-FFF2-40B4-BE49-F238E27FC236}">
                <a16:creationId xmlns:a16="http://schemas.microsoft.com/office/drawing/2014/main" id="{365B5258-4FE9-1389-8A9B-A025A952634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E68FAE9-FF50-383A-8022-9E10B4361C0D}"/>
              </a:ext>
            </a:extLst>
          </p:cNvPr>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2326915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7DA5-90BF-DEBC-9FF7-2EB025F43FCD}"/>
              </a:ext>
            </a:extLst>
          </p:cNvPr>
          <p:cNvSpPr>
            <a:spLocks noGrp="1"/>
          </p:cNvSpPr>
          <p:nvPr>
            <p:ph type="title"/>
          </p:nvPr>
        </p:nvSpPr>
        <p:spPr/>
        <p:txBody>
          <a:bodyPr/>
          <a:lstStyle/>
          <a:p>
            <a:r>
              <a:rPr lang="en-US" dirty="0"/>
              <a:t>How do real clouds do it?</a:t>
            </a:r>
          </a:p>
        </p:txBody>
      </p:sp>
      <p:sp>
        <p:nvSpPr>
          <p:cNvPr id="3" name="Content Placeholder 2">
            <a:extLst>
              <a:ext uri="{FF2B5EF4-FFF2-40B4-BE49-F238E27FC236}">
                <a16:creationId xmlns:a16="http://schemas.microsoft.com/office/drawing/2014/main" id="{A1A3017A-0D01-8D33-DAB6-8BC967D3E5B5}"/>
              </a:ext>
            </a:extLst>
          </p:cNvPr>
          <p:cNvSpPr>
            <a:spLocks noGrp="1"/>
          </p:cNvSpPr>
          <p:nvPr>
            <p:ph idx="1"/>
          </p:nvPr>
        </p:nvSpPr>
        <p:spPr/>
        <p:txBody>
          <a:bodyPr/>
          <a:lstStyle/>
          <a:p>
            <a:r>
              <a:rPr lang="en-US" dirty="0"/>
              <a:t>What other options do we have?</a:t>
            </a:r>
          </a:p>
          <a:p>
            <a:endParaRPr lang="en-US" dirty="0"/>
          </a:p>
          <a:p>
            <a:r>
              <a:rPr lang="en-US" dirty="0"/>
              <a:t>Parallel search on chunks of data is a popular tradeoff</a:t>
            </a:r>
          </a:p>
          <a:p>
            <a:endParaRPr lang="en-US" dirty="0"/>
          </a:p>
          <a:p>
            <a:r>
              <a:rPr lang="en-US" dirty="0"/>
              <a:t>Group key-value objects so that code can access many of them in one </a:t>
            </a:r>
            <a:r>
              <a:rPr lang="en-US" b="1" dirty="0"/>
              <a:t>get</a:t>
            </a:r>
            <a:r>
              <a:rPr lang="en-US" dirty="0"/>
              <a:t> operation.  Then design the language-layer NoSQL API to efficiently perform parallel operations on chunks (a concept called MapReduce)</a:t>
            </a:r>
          </a:p>
        </p:txBody>
      </p:sp>
      <p:sp>
        <p:nvSpPr>
          <p:cNvPr id="4" name="Footer Placeholder 3">
            <a:extLst>
              <a:ext uri="{FF2B5EF4-FFF2-40B4-BE49-F238E27FC236}">
                <a16:creationId xmlns:a16="http://schemas.microsoft.com/office/drawing/2014/main" id="{D4016FC6-BFD9-BC08-560D-2896ECF9373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1ADAAC0-A19B-9B12-A3C8-0634616246FE}"/>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199586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14FA-9848-4559-A418-31DC0E6716BD}"/>
              </a:ext>
            </a:extLst>
          </p:cNvPr>
          <p:cNvSpPr>
            <a:spLocks noGrp="1"/>
          </p:cNvSpPr>
          <p:nvPr>
            <p:ph type="title"/>
          </p:nvPr>
        </p:nvSpPr>
        <p:spPr/>
        <p:txBody>
          <a:bodyPr/>
          <a:lstStyle/>
          <a:p>
            <a:r>
              <a:rPr lang="en-US" dirty="0"/>
              <a:t>Collocation</a:t>
            </a:r>
          </a:p>
        </p:txBody>
      </p:sp>
      <p:sp>
        <p:nvSpPr>
          <p:cNvPr id="3" name="Content Placeholder 2">
            <a:extLst>
              <a:ext uri="{FF2B5EF4-FFF2-40B4-BE49-F238E27FC236}">
                <a16:creationId xmlns:a16="http://schemas.microsoft.com/office/drawing/2014/main" id="{B11DEBE8-DEFC-4B2C-A174-8B86E4077474}"/>
              </a:ext>
            </a:extLst>
          </p:cNvPr>
          <p:cNvSpPr>
            <a:spLocks noGrp="1"/>
          </p:cNvSpPr>
          <p:nvPr>
            <p:ph idx="1"/>
          </p:nvPr>
        </p:nvSpPr>
        <p:spPr/>
        <p:txBody>
          <a:bodyPr>
            <a:normAutofit/>
          </a:bodyPr>
          <a:lstStyle/>
          <a:p>
            <a:r>
              <a:rPr lang="en-US" dirty="0"/>
              <a:t>For example, in a list we could group neighboring nodes so that when we access one we also get its neighbors.  </a:t>
            </a:r>
          </a:p>
          <a:p>
            <a:endParaRPr lang="en-US" dirty="0"/>
          </a:p>
          <a:p>
            <a:r>
              <a:rPr lang="en-US" dirty="0"/>
              <a:t>Design a chunk size efficient for the network.  </a:t>
            </a:r>
          </a:p>
          <a:p>
            <a:endParaRPr lang="en-US" dirty="0"/>
          </a:p>
          <a:p>
            <a:r>
              <a:rPr lang="en-US" dirty="0"/>
              <a:t>This leads to a two-stage list design: each C successive nodes will be held in one chunk.  The chunk gets its own key and has the successor and previous pointers, but the C values are in an array.</a:t>
            </a:r>
          </a:p>
        </p:txBody>
      </p:sp>
      <p:sp>
        <p:nvSpPr>
          <p:cNvPr id="4" name="Footer Placeholder 3">
            <a:extLst>
              <a:ext uri="{FF2B5EF4-FFF2-40B4-BE49-F238E27FC236}">
                <a16:creationId xmlns:a16="http://schemas.microsoft.com/office/drawing/2014/main" id="{63913209-DDD1-4807-89D1-D32839418C95}"/>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7666344-3C1F-4E83-9F7B-25EC3C2110F6}"/>
              </a:ext>
            </a:extLst>
          </p:cNvPr>
          <p:cNvSpPr>
            <a:spLocks noGrp="1"/>
          </p:cNvSpPr>
          <p:nvPr>
            <p:ph type="sldNum" sz="quarter" idx="12"/>
          </p:nvPr>
        </p:nvSpPr>
        <p:spPr/>
        <p:txBody>
          <a:bodyPr/>
          <a:lstStyle/>
          <a:p>
            <a:fld id="{3C974458-8A97-4835-BF79-1FB6D7856C21}" type="slidenum">
              <a:rPr lang="en-US" smtClean="0"/>
              <a:t>26</a:t>
            </a:fld>
            <a:endParaRPr lang="en-US"/>
          </a:p>
        </p:txBody>
      </p:sp>
      <p:pic>
        <p:nvPicPr>
          <p:cNvPr id="6" name="Picture 5">
            <a:extLst>
              <a:ext uri="{FF2B5EF4-FFF2-40B4-BE49-F238E27FC236}">
                <a16:creationId xmlns:a16="http://schemas.microsoft.com/office/drawing/2014/main" id="{D8E35325-087D-74FF-4A40-006DFA25FE31}"/>
              </a:ext>
            </a:extLst>
          </p:cNvPr>
          <p:cNvPicPr>
            <a:picLocks noChangeAspect="1"/>
          </p:cNvPicPr>
          <p:nvPr/>
        </p:nvPicPr>
        <p:blipFill>
          <a:blip r:embed="rId2"/>
          <a:stretch>
            <a:fillRect/>
          </a:stretch>
        </p:blipFill>
        <p:spPr>
          <a:xfrm>
            <a:off x="9047181" y="219076"/>
            <a:ext cx="3014886" cy="1792412"/>
          </a:xfrm>
          <a:prstGeom prst="rect">
            <a:avLst/>
          </a:prstGeom>
        </p:spPr>
      </p:pic>
    </p:spTree>
    <p:extLst>
      <p:ext uri="{BB962C8B-B14F-4D97-AF65-F5344CB8AC3E}">
        <p14:creationId xmlns:p14="http://schemas.microsoft.com/office/powerpoint/2010/main" val="2772894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308C-4FA8-6B05-E85F-058C6C3DCB40}"/>
              </a:ext>
            </a:extLst>
          </p:cNvPr>
          <p:cNvSpPr>
            <a:spLocks noGrp="1"/>
          </p:cNvSpPr>
          <p:nvPr>
            <p:ph type="title"/>
          </p:nvPr>
        </p:nvSpPr>
        <p:spPr/>
        <p:txBody>
          <a:bodyPr/>
          <a:lstStyle/>
          <a:p>
            <a:r>
              <a:rPr lang="en-US" dirty="0"/>
              <a:t>How to collocate lots of nodes</a:t>
            </a:r>
          </a:p>
        </p:txBody>
      </p:sp>
      <p:sp>
        <p:nvSpPr>
          <p:cNvPr id="3" name="Content Placeholder 2">
            <a:extLst>
              <a:ext uri="{FF2B5EF4-FFF2-40B4-BE49-F238E27FC236}">
                <a16:creationId xmlns:a16="http://schemas.microsoft.com/office/drawing/2014/main" id="{FA9B4C6B-8438-DEB8-6FC6-35C793ADD09A}"/>
              </a:ext>
            </a:extLst>
          </p:cNvPr>
          <p:cNvSpPr>
            <a:spLocks noGrp="1"/>
          </p:cNvSpPr>
          <p:nvPr>
            <p:ph idx="1"/>
          </p:nvPr>
        </p:nvSpPr>
        <p:spPr/>
        <p:txBody>
          <a:bodyPr>
            <a:normAutofit/>
          </a:bodyPr>
          <a:lstStyle/>
          <a:p>
            <a:endParaRPr lang="en-US" dirty="0"/>
          </a:p>
          <a:p>
            <a:r>
              <a:rPr lang="en-US" dirty="0"/>
              <a:t>More tradeoffs!</a:t>
            </a:r>
          </a:p>
          <a:p>
            <a:pPr>
              <a:buFont typeface="Wingdings" panose="05000000000000000000" pitchFamily="2" charset="2"/>
              <a:buChar char="Ø"/>
            </a:pPr>
            <a:r>
              <a:rPr lang="en-US" dirty="0"/>
              <a:t>  A single </a:t>
            </a:r>
            <a:r>
              <a:rPr lang="en-US" b="1" dirty="0"/>
              <a:t>get</a:t>
            </a:r>
            <a:r>
              <a:rPr lang="en-US" dirty="0"/>
              <a:t> will tend to fetch the whole chunk</a:t>
            </a:r>
          </a:p>
          <a:p>
            <a:pPr>
              <a:buFont typeface="Wingdings" panose="05000000000000000000" pitchFamily="2" charset="2"/>
              <a:buChar char="Ø"/>
            </a:pPr>
            <a:r>
              <a:rPr lang="en-US" dirty="0"/>
              <a:t>  Putting a new value into the middle of the list would be costly, and</a:t>
            </a:r>
            <a:br>
              <a:rPr lang="en-US" dirty="0"/>
            </a:br>
            <a:r>
              <a:rPr lang="en-US" dirty="0"/>
              <a:t>    probably shouldn’t be supported (the chunk might get too big).  At</a:t>
            </a:r>
            <a:br>
              <a:rPr lang="en-US" dirty="0"/>
            </a:br>
            <a:r>
              <a:rPr lang="en-US" dirty="0"/>
              <a:t>    best we would let the chunk grow, then split it.</a:t>
            </a:r>
          </a:p>
          <a:p>
            <a:pPr>
              <a:buFont typeface="Wingdings" panose="05000000000000000000" pitchFamily="2" charset="2"/>
              <a:buChar char="Ø"/>
            </a:pPr>
            <a:r>
              <a:rPr lang="en-US" dirty="0"/>
              <a:t>  But now we could potentially scan multiple chunks in parallel</a:t>
            </a:r>
          </a:p>
        </p:txBody>
      </p:sp>
      <p:sp>
        <p:nvSpPr>
          <p:cNvPr id="4" name="Footer Placeholder 3">
            <a:extLst>
              <a:ext uri="{FF2B5EF4-FFF2-40B4-BE49-F238E27FC236}">
                <a16:creationId xmlns:a16="http://schemas.microsoft.com/office/drawing/2014/main" id="{12FB5B76-37E4-6195-78D4-B2D9E20B40F1}"/>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A8D4D40F-6B3B-8770-608A-82A39D78F86A}"/>
              </a:ext>
            </a:extLst>
          </p:cNvPr>
          <p:cNvSpPr>
            <a:spLocks noGrp="1"/>
          </p:cNvSpPr>
          <p:nvPr>
            <p:ph type="sldNum" sz="quarter" idx="12"/>
          </p:nvPr>
        </p:nvSpPr>
        <p:spPr/>
        <p:txBody>
          <a:bodyPr/>
          <a:lstStyle/>
          <a:p>
            <a:fld id="{3C974458-8A97-4835-BF79-1FB6D7856C21}" type="slidenum">
              <a:rPr lang="en-US" smtClean="0"/>
              <a:t>27</a:t>
            </a:fld>
            <a:endParaRPr lang="en-US"/>
          </a:p>
        </p:txBody>
      </p:sp>
      <p:sp>
        <p:nvSpPr>
          <p:cNvPr id="6" name="TextBox 5">
            <a:extLst>
              <a:ext uri="{FF2B5EF4-FFF2-40B4-BE49-F238E27FC236}">
                <a16:creationId xmlns:a16="http://schemas.microsoft.com/office/drawing/2014/main" id="{CD5AED86-355F-2421-FDCB-A89BB097DE92}"/>
              </a:ext>
            </a:extLst>
          </p:cNvPr>
          <p:cNvSpPr txBox="1"/>
          <p:nvPr/>
        </p:nvSpPr>
        <p:spPr>
          <a:xfrm>
            <a:off x="10487004" y="548640"/>
            <a:ext cx="514773" cy="1477328"/>
          </a:xfrm>
          <a:prstGeom prst="rect">
            <a:avLst/>
          </a:prstGeom>
          <a:noFill/>
          <a:ln>
            <a:solidFill>
              <a:schemeClr val="tx1"/>
            </a:solidFill>
          </a:ln>
        </p:spPr>
        <p:txBody>
          <a:bodyPr wrap="square" rtlCol="0">
            <a:spAutoFit/>
          </a:bodyPr>
          <a:lstStyle/>
          <a:p>
            <a:r>
              <a:rPr lang="en-US" dirty="0"/>
              <a:t>9</a:t>
            </a:r>
          </a:p>
          <a:p>
            <a:r>
              <a:rPr lang="en-US" dirty="0"/>
              <a:t>13</a:t>
            </a:r>
          </a:p>
          <a:p>
            <a:r>
              <a:rPr lang="en-US" dirty="0"/>
              <a:t>57</a:t>
            </a:r>
          </a:p>
          <a:p>
            <a:r>
              <a:rPr lang="en-US" dirty="0"/>
              <a:t>21</a:t>
            </a:r>
          </a:p>
          <a:p>
            <a:r>
              <a:rPr lang="en-US" dirty="0"/>
              <a:t>22</a:t>
            </a:r>
          </a:p>
        </p:txBody>
      </p:sp>
      <p:sp>
        <p:nvSpPr>
          <p:cNvPr id="7" name="TextBox 6">
            <a:extLst>
              <a:ext uri="{FF2B5EF4-FFF2-40B4-BE49-F238E27FC236}">
                <a16:creationId xmlns:a16="http://schemas.microsoft.com/office/drawing/2014/main" id="{170B8688-415E-50B5-A88E-37CC2420146C}"/>
              </a:ext>
            </a:extLst>
          </p:cNvPr>
          <p:cNvSpPr txBox="1"/>
          <p:nvPr/>
        </p:nvSpPr>
        <p:spPr>
          <a:xfrm>
            <a:off x="9972231" y="548640"/>
            <a:ext cx="514773" cy="307777"/>
          </a:xfrm>
          <a:prstGeom prst="rect">
            <a:avLst/>
          </a:prstGeom>
          <a:noFill/>
          <a:ln>
            <a:solidFill>
              <a:schemeClr val="tx1"/>
            </a:solidFill>
          </a:ln>
        </p:spPr>
        <p:txBody>
          <a:bodyPr wrap="square" rtlCol="0">
            <a:spAutoFit/>
          </a:bodyPr>
          <a:lstStyle/>
          <a:p>
            <a:r>
              <a:rPr lang="en-US" sz="1400" i="1" dirty="0"/>
              <a:t>data</a:t>
            </a:r>
          </a:p>
        </p:txBody>
      </p:sp>
      <p:sp>
        <p:nvSpPr>
          <p:cNvPr id="9" name="TextBox 8">
            <a:extLst>
              <a:ext uri="{FF2B5EF4-FFF2-40B4-BE49-F238E27FC236}">
                <a16:creationId xmlns:a16="http://schemas.microsoft.com/office/drawing/2014/main" id="{09296A8D-0D51-F252-B9FD-E36B1D4ACBC4}"/>
              </a:ext>
            </a:extLst>
          </p:cNvPr>
          <p:cNvSpPr txBox="1"/>
          <p:nvPr/>
        </p:nvSpPr>
        <p:spPr>
          <a:xfrm>
            <a:off x="9972230" y="2025968"/>
            <a:ext cx="514773" cy="307777"/>
          </a:xfrm>
          <a:prstGeom prst="rect">
            <a:avLst/>
          </a:prstGeom>
          <a:noFill/>
          <a:ln>
            <a:solidFill>
              <a:schemeClr val="tx1"/>
            </a:solidFill>
          </a:ln>
        </p:spPr>
        <p:txBody>
          <a:bodyPr wrap="square" rtlCol="0">
            <a:spAutoFit/>
          </a:bodyPr>
          <a:lstStyle/>
          <a:p>
            <a:r>
              <a:rPr lang="en-US" sz="1400" i="1" dirty="0"/>
              <a:t>next</a:t>
            </a:r>
          </a:p>
        </p:txBody>
      </p:sp>
      <p:sp>
        <p:nvSpPr>
          <p:cNvPr id="11" name="TextBox 10">
            <a:extLst>
              <a:ext uri="{FF2B5EF4-FFF2-40B4-BE49-F238E27FC236}">
                <a16:creationId xmlns:a16="http://schemas.microsoft.com/office/drawing/2014/main" id="{D38B2762-3F3B-3C8D-4405-1B3F27C2946D}"/>
              </a:ext>
            </a:extLst>
          </p:cNvPr>
          <p:cNvSpPr txBox="1"/>
          <p:nvPr/>
        </p:nvSpPr>
        <p:spPr>
          <a:xfrm>
            <a:off x="9972229" y="2333745"/>
            <a:ext cx="514773" cy="307777"/>
          </a:xfrm>
          <a:prstGeom prst="rect">
            <a:avLst/>
          </a:prstGeom>
          <a:noFill/>
          <a:ln>
            <a:solidFill>
              <a:schemeClr val="tx1"/>
            </a:solidFill>
          </a:ln>
        </p:spPr>
        <p:txBody>
          <a:bodyPr wrap="square" rtlCol="0">
            <a:spAutoFit/>
          </a:bodyPr>
          <a:lstStyle/>
          <a:p>
            <a:r>
              <a:rPr lang="en-US" sz="1400" i="1" dirty="0" err="1"/>
              <a:t>prev</a:t>
            </a:r>
            <a:endParaRPr lang="en-US" sz="1400" i="1" dirty="0"/>
          </a:p>
        </p:txBody>
      </p:sp>
      <p:sp>
        <p:nvSpPr>
          <p:cNvPr id="13" name="TextBox 12">
            <a:extLst>
              <a:ext uri="{FF2B5EF4-FFF2-40B4-BE49-F238E27FC236}">
                <a16:creationId xmlns:a16="http://schemas.microsoft.com/office/drawing/2014/main" id="{7F2E929F-89E9-1AFA-55EA-B06937580B3B}"/>
              </a:ext>
            </a:extLst>
          </p:cNvPr>
          <p:cNvSpPr txBox="1"/>
          <p:nvPr/>
        </p:nvSpPr>
        <p:spPr>
          <a:xfrm>
            <a:off x="10485497" y="2018512"/>
            <a:ext cx="682375" cy="307777"/>
          </a:xfrm>
          <a:prstGeom prst="rect">
            <a:avLst/>
          </a:prstGeom>
          <a:noFill/>
          <a:ln>
            <a:solidFill>
              <a:schemeClr val="tx1"/>
            </a:solidFill>
          </a:ln>
        </p:spPr>
        <p:txBody>
          <a:bodyPr wrap="square" rtlCol="0">
            <a:spAutoFit/>
          </a:bodyPr>
          <a:lstStyle/>
          <a:p>
            <a:r>
              <a:rPr lang="en-US" sz="1400" i="1" dirty="0"/>
              <a:t>2271</a:t>
            </a:r>
          </a:p>
        </p:txBody>
      </p:sp>
      <p:sp>
        <p:nvSpPr>
          <p:cNvPr id="15" name="TextBox 14">
            <a:extLst>
              <a:ext uri="{FF2B5EF4-FFF2-40B4-BE49-F238E27FC236}">
                <a16:creationId xmlns:a16="http://schemas.microsoft.com/office/drawing/2014/main" id="{1F4447CA-79E7-ED83-B931-D99A8C8326DA}"/>
              </a:ext>
            </a:extLst>
          </p:cNvPr>
          <p:cNvSpPr txBox="1"/>
          <p:nvPr/>
        </p:nvSpPr>
        <p:spPr>
          <a:xfrm>
            <a:off x="10496145" y="2326289"/>
            <a:ext cx="682375" cy="307777"/>
          </a:xfrm>
          <a:prstGeom prst="rect">
            <a:avLst/>
          </a:prstGeom>
          <a:noFill/>
          <a:ln>
            <a:solidFill>
              <a:schemeClr val="tx1"/>
            </a:solidFill>
          </a:ln>
        </p:spPr>
        <p:txBody>
          <a:bodyPr wrap="square" rtlCol="0">
            <a:spAutoFit/>
          </a:bodyPr>
          <a:lstStyle/>
          <a:p>
            <a:r>
              <a:rPr lang="en-US" sz="1400" i="1" dirty="0"/>
              <a:t>1008</a:t>
            </a:r>
          </a:p>
        </p:txBody>
      </p:sp>
    </p:spTree>
    <p:extLst>
      <p:ext uri="{BB962C8B-B14F-4D97-AF65-F5344CB8AC3E}">
        <p14:creationId xmlns:p14="http://schemas.microsoft.com/office/powerpoint/2010/main" val="238953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93D7-C102-4873-F096-DA4751707104}"/>
              </a:ext>
            </a:extLst>
          </p:cNvPr>
          <p:cNvSpPr>
            <a:spLocks noGrp="1"/>
          </p:cNvSpPr>
          <p:nvPr>
            <p:ph type="title"/>
          </p:nvPr>
        </p:nvSpPr>
        <p:spPr/>
        <p:txBody>
          <a:bodyPr/>
          <a:lstStyle/>
          <a:p>
            <a:r>
              <a:rPr lang="en-US" dirty="0"/>
              <a:t>Concurrency: Risk of conflicting updates</a:t>
            </a:r>
          </a:p>
        </p:txBody>
      </p:sp>
      <p:sp>
        <p:nvSpPr>
          <p:cNvPr id="3" name="Content Placeholder 2">
            <a:extLst>
              <a:ext uri="{FF2B5EF4-FFF2-40B4-BE49-F238E27FC236}">
                <a16:creationId xmlns:a16="http://schemas.microsoft.com/office/drawing/2014/main" id="{6AF1FA22-B737-3D79-1897-1101F126EF75}"/>
              </a:ext>
            </a:extLst>
          </p:cNvPr>
          <p:cNvSpPr>
            <a:spLocks noGrp="1"/>
          </p:cNvSpPr>
          <p:nvPr>
            <p:ph idx="1"/>
          </p:nvPr>
        </p:nvSpPr>
        <p:spPr/>
        <p:txBody>
          <a:bodyPr/>
          <a:lstStyle/>
          <a:p>
            <a:r>
              <a:rPr lang="en-US" dirty="0"/>
              <a:t>For a shared list that collocates lots of data in larger objects, we might have many programs simultaneously doing </a:t>
            </a:r>
            <a:r>
              <a:rPr lang="en-US" b="1" dirty="0"/>
              <a:t>get</a:t>
            </a:r>
            <a:r>
              <a:rPr lang="en-US" dirty="0"/>
              <a:t> operations, which is great – a key-value DHT is made for that.</a:t>
            </a:r>
          </a:p>
          <a:p>
            <a:endParaRPr lang="en-US" dirty="0"/>
          </a:p>
          <a:p>
            <a:r>
              <a:rPr lang="en-US" dirty="0"/>
              <a:t>But we could also have a few concurrent inserts or delete operations: </a:t>
            </a:r>
            <a:r>
              <a:rPr lang="en-US" b="1" dirty="0"/>
              <a:t>put</a:t>
            </a:r>
            <a:endParaRPr lang="en-US" dirty="0"/>
          </a:p>
          <a:p>
            <a:endParaRPr lang="en-US" dirty="0"/>
          </a:p>
          <a:p>
            <a:r>
              <a:rPr lang="en-US" dirty="0"/>
              <a:t>We would use versioned updates, since locks risk Jim Gray’s issue</a:t>
            </a:r>
          </a:p>
        </p:txBody>
      </p:sp>
      <p:sp>
        <p:nvSpPr>
          <p:cNvPr id="4" name="Footer Placeholder 3">
            <a:extLst>
              <a:ext uri="{FF2B5EF4-FFF2-40B4-BE49-F238E27FC236}">
                <a16:creationId xmlns:a16="http://schemas.microsoft.com/office/drawing/2014/main" id="{2A78A0B2-C447-ACD1-018B-8B5A846532CD}"/>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C11742D-A8E6-220F-6B14-3E964315654F}"/>
              </a:ext>
            </a:extLst>
          </p:cNvPr>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1922803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84F1-51B2-B002-DEBA-CA5D71376192}"/>
              </a:ext>
            </a:extLst>
          </p:cNvPr>
          <p:cNvSpPr>
            <a:spLocks noGrp="1"/>
          </p:cNvSpPr>
          <p:nvPr>
            <p:ph type="title"/>
          </p:nvPr>
        </p:nvSpPr>
        <p:spPr/>
        <p:txBody>
          <a:bodyPr/>
          <a:lstStyle/>
          <a:p>
            <a:r>
              <a:rPr lang="en-US" dirty="0"/>
              <a:t>Notice all the tradeoffs!</a:t>
            </a:r>
          </a:p>
        </p:txBody>
      </p:sp>
      <p:sp>
        <p:nvSpPr>
          <p:cNvPr id="3" name="Content Placeholder 2">
            <a:extLst>
              <a:ext uri="{FF2B5EF4-FFF2-40B4-BE49-F238E27FC236}">
                <a16:creationId xmlns:a16="http://schemas.microsoft.com/office/drawing/2014/main" id="{1527528B-4C65-6C96-4A53-A93841CE25AF}"/>
              </a:ext>
            </a:extLst>
          </p:cNvPr>
          <p:cNvSpPr>
            <a:spLocks noGrp="1"/>
          </p:cNvSpPr>
          <p:nvPr>
            <p:ph idx="1"/>
          </p:nvPr>
        </p:nvSpPr>
        <p:spPr/>
        <p:txBody>
          <a:bodyPr/>
          <a:lstStyle/>
          <a:p>
            <a:r>
              <a:rPr lang="en-US" dirty="0"/>
              <a:t>We have to think about:</a:t>
            </a:r>
          </a:p>
          <a:p>
            <a:pPr>
              <a:buFont typeface="Wingdings" panose="05000000000000000000" pitchFamily="2" charset="2"/>
              <a:buChar char="Ø"/>
            </a:pPr>
            <a:r>
              <a:rPr lang="en-US" dirty="0"/>
              <a:t>  How long will our lists be?</a:t>
            </a:r>
          </a:p>
          <a:p>
            <a:pPr>
              <a:buFont typeface="Wingdings" panose="05000000000000000000" pitchFamily="2" charset="2"/>
              <a:buChar char="Ø"/>
            </a:pPr>
            <a:r>
              <a:rPr lang="en-US" dirty="0"/>
              <a:t>  How big will the objects (and the network transfers) be?</a:t>
            </a:r>
          </a:p>
          <a:p>
            <a:pPr>
              <a:buFont typeface="Wingdings" panose="05000000000000000000" pitchFamily="2" charset="2"/>
              <a:buChar char="Ø"/>
            </a:pPr>
            <a:r>
              <a:rPr lang="en-US" dirty="0"/>
              <a:t>  How often will updates conflict, and need versioned update operations?</a:t>
            </a:r>
          </a:p>
          <a:p>
            <a:pPr>
              <a:buFont typeface="Wingdings" panose="05000000000000000000" pitchFamily="2" charset="2"/>
              <a:buChar char="Ø"/>
            </a:pPr>
            <a:r>
              <a:rPr lang="en-US" dirty="0"/>
              <a:t>  How many shards should we maintain?</a:t>
            </a:r>
          </a:p>
          <a:p>
            <a:pPr>
              <a:buFont typeface="Wingdings" panose="05000000000000000000" pitchFamily="2" charset="2"/>
              <a:buChar char="Ø"/>
            </a:pPr>
            <a:r>
              <a:rPr lang="en-US" dirty="0"/>
              <a:t>  Would we be better off using a Chord-like approach?</a:t>
            </a:r>
          </a:p>
        </p:txBody>
      </p:sp>
      <p:sp>
        <p:nvSpPr>
          <p:cNvPr id="4" name="Footer Placeholder 3">
            <a:extLst>
              <a:ext uri="{FF2B5EF4-FFF2-40B4-BE49-F238E27FC236}">
                <a16:creationId xmlns:a16="http://schemas.microsoft.com/office/drawing/2014/main" id="{913FD9C4-65B7-7000-2114-76EC2128661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3DD024F-178A-67FF-AC21-E21307A2E7AE}"/>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48344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6BBE-80F0-40D1-B968-8EA660CD44DE}"/>
              </a:ext>
            </a:extLst>
          </p:cNvPr>
          <p:cNvSpPr>
            <a:spLocks noGrp="1"/>
          </p:cNvSpPr>
          <p:nvPr>
            <p:ph type="title"/>
          </p:nvPr>
        </p:nvSpPr>
        <p:spPr/>
        <p:txBody>
          <a:bodyPr/>
          <a:lstStyle/>
          <a:p>
            <a:r>
              <a:rPr lang="en-US" dirty="0"/>
              <a:t>Central questions we will focus on</a:t>
            </a:r>
          </a:p>
        </p:txBody>
      </p:sp>
      <p:sp>
        <p:nvSpPr>
          <p:cNvPr id="3" name="Content Placeholder 2">
            <a:extLst>
              <a:ext uri="{FF2B5EF4-FFF2-40B4-BE49-F238E27FC236}">
                <a16:creationId xmlns:a16="http://schemas.microsoft.com/office/drawing/2014/main" id="{22AE19C2-7757-46B4-B820-BE89765F4829}"/>
              </a:ext>
            </a:extLst>
          </p:cNvPr>
          <p:cNvSpPr>
            <a:spLocks noGrp="1"/>
          </p:cNvSpPr>
          <p:nvPr>
            <p:ph idx="1"/>
          </p:nvPr>
        </p:nvSpPr>
        <p:spPr/>
        <p:txBody>
          <a:bodyPr/>
          <a:lstStyle/>
          <a:p>
            <a:r>
              <a:rPr lang="en-US" dirty="0"/>
              <a:t>How spread out do I want my data to be?</a:t>
            </a:r>
          </a:p>
          <a:p>
            <a:endParaRPr lang="en-US" dirty="0"/>
          </a:p>
          <a:p>
            <a:r>
              <a:rPr lang="en-US" dirty="0"/>
              <a:t>How do deal with very large, complex, data structures (with pointers!)</a:t>
            </a:r>
          </a:p>
          <a:p>
            <a:endParaRPr lang="en-US" dirty="0"/>
          </a:p>
          <a:p>
            <a:r>
              <a:rPr lang="en-US" dirty="0"/>
              <a:t>What to do about the small but non-zero risk of key collisions</a:t>
            </a:r>
          </a:p>
        </p:txBody>
      </p:sp>
      <p:sp>
        <p:nvSpPr>
          <p:cNvPr id="4" name="Footer Placeholder 3">
            <a:extLst>
              <a:ext uri="{FF2B5EF4-FFF2-40B4-BE49-F238E27FC236}">
                <a16:creationId xmlns:a16="http://schemas.microsoft.com/office/drawing/2014/main" id="{17AD8D00-DE4D-4495-A55C-437AEA03D61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F0CC1BE4-72CA-4703-8092-CDA6AA566931}"/>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3017553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B82E-7B5F-E6E9-4B10-260427271578}"/>
              </a:ext>
            </a:extLst>
          </p:cNvPr>
          <p:cNvSpPr>
            <a:spLocks noGrp="1"/>
          </p:cNvSpPr>
          <p:nvPr>
            <p:ph type="title"/>
          </p:nvPr>
        </p:nvSpPr>
        <p:spPr/>
        <p:txBody>
          <a:bodyPr/>
          <a:lstStyle/>
          <a:p>
            <a:r>
              <a:rPr lang="en-US" dirty="0"/>
              <a:t>Is there a single best Solution?</a:t>
            </a:r>
          </a:p>
        </p:txBody>
      </p:sp>
      <p:sp>
        <p:nvSpPr>
          <p:cNvPr id="3" name="Content Placeholder 2">
            <a:extLst>
              <a:ext uri="{FF2B5EF4-FFF2-40B4-BE49-F238E27FC236}">
                <a16:creationId xmlns:a16="http://schemas.microsoft.com/office/drawing/2014/main" id="{F20BDD31-B0A0-3FCE-00D0-1E55EE37B8FD}"/>
              </a:ext>
            </a:extLst>
          </p:cNvPr>
          <p:cNvSpPr>
            <a:spLocks noGrp="1"/>
          </p:cNvSpPr>
          <p:nvPr>
            <p:ph idx="1"/>
          </p:nvPr>
        </p:nvSpPr>
        <p:spPr/>
        <p:txBody>
          <a:bodyPr>
            <a:normAutofit lnSpcReduction="10000"/>
          </a:bodyPr>
          <a:lstStyle/>
          <a:p>
            <a:r>
              <a:rPr lang="en-US" dirty="0"/>
              <a:t>Unfortunately, no!  Different applications need their own different mappings to the DHT model, for optimal efficiency</a:t>
            </a:r>
          </a:p>
          <a:p>
            <a:endParaRPr lang="en-US" dirty="0"/>
          </a:p>
          <a:p>
            <a:r>
              <a:rPr lang="en-US" dirty="0"/>
              <a:t>You are expected to just use a white board, estimate the percentage of read-only queries versus updates, and design a solution that spreads the loads and shouldn’t have a lot of collisions between </a:t>
            </a:r>
            <a:r>
              <a:rPr lang="en-US" b="1" dirty="0"/>
              <a:t>get</a:t>
            </a:r>
            <a:r>
              <a:rPr lang="en-US" dirty="0"/>
              <a:t> operations</a:t>
            </a:r>
          </a:p>
          <a:p>
            <a:endParaRPr lang="en-US" dirty="0"/>
          </a:p>
          <a:p>
            <a:r>
              <a:rPr lang="en-US" dirty="0"/>
              <a:t>Most likely this analysis will be part of your decision process for figuring out how many nodes to collocate in one object on one shard.</a:t>
            </a:r>
          </a:p>
        </p:txBody>
      </p:sp>
      <p:sp>
        <p:nvSpPr>
          <p:cNvPr id="4" name="Footer Placeholder 3">
            <a:extLst>
              <a:ext uri="{FF2B5EF4-FFF2-40B4-BE49-F238E27FC236}">
                <a16:creationId xmlns:a16="http://schemas.microsoft.com/office/drawing/2014/main" id="{53C2CA2D-AAF0-D34F-0F62-E2C6672B99D2}"/>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3C520C5D-A23D-3154-644F-99055A958ABF}"/>
              </a:ext>
            </a:extLst>
          </p:cNvPr>
          <p:cNvSpPr>
            <a:spLocks noGrp="1"/>
          </p:cNvSpPr>
          <p:nvPr>
            <p:ph type="sldNum" sz="quarter" idx="12"/>
          </p:nvPr>
        </p:nvSpPr>
        <p:spPr/>
        <p:txBody>
          <a:bodyPr/>
          <a:lstStyle/>
          <a:p>
            <a:fld id="{3C974458-8A97-4835-BF79-1FB6D7856C21}" type="slidenum">
              <a:rPr lang="en-US" smtClean="0"/>
              <a:t>30</a:t>
            </a:fld>
            <a:endParaRPr lang="en-US"/>
          </a:p>
        </p:txBody>
      </p:sp>
      <p:pic>
        <p:nvPicPr>
          <p:cNvPr id="6" name="Picture 5">
            <a:extLst>
              <a:ext uri="{FF2B5EF4-FFF2-40B4-BE49-F238E27FC236}">
                <a16:creationId xmlns:a16="http://schemas.microsoft.com/office/drawing/2014/main" id="{B8CECFD4-94C5-0F13-19DD-048899D7B6D2}"/>
              </a:ext>
            </a:extLst>
          </p:cNvPr>
          <p:cNvPicPr>
            <a:picLocks noChangeAspect="1"/>
          </p:cNvPicPr>
          <p:nvPr/>
        </p:nvPicPr>
        <p:blipFill>
          <a:blip r:embed="rId2"/>
          <a:stretch>
            <a:fillRect/>
          </a:stretch>
        </p:blipFill>
        <p:spPr>
          <a:xfrm>
            <a:off x="10070798" y="274320"/>
            <a:ext cx="1962385" cy="1376218"/>
          </a:xfrm>
          <a:prstGeom prst="rect">
            <a:avLst/>
          </a:prstGeom>
        </p:spPr>
      </p:pic>
    </p:spTree>
    <p:extLst>
      <p:ext uri="{BB962C8B-B14F-4D97-AF65-F5344CB8AC3E}">
        <p14:creationId xmlns:p14="http://schemas.microsoft.com/office/powerpoint/2010/main" val="3010525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7B6D-1AAA-0517-AED9-0DF9FC0E0453}"/>
              </a:ext>
            </a:extLst>
          </p:cNvPr>
          <p:cNvSpPr>
            <a:spLocks noGrp="1"/>
          </p:cNvSpPr>
          <p:nvPr>
            <p:ph type="title"/>
          </p:nvPr>
        </p:nvSpPr>
        <p:spPr/>
        <p:txBody>
          <a:bodyPr/>
          <a:lstStyle/>
          <a:p>
            <a:r>
              <a:rPr lang="en-US" dirty="0"/>
              <a:t>On top of all this, CAP enters</a:t>
            </a:r>
            <a:br>
              <a:rPr lang="en-US" dirty="0"/>
            </a:br>
            <a:r>
              <a:rPr lang="en-US" dirty="0"/>
              <a:t>the picture!</a:t>
            </a:r>
          </a:p>
        </p:txBody>
      </p:sp>
      <p:sp>
        <p:nvSpPr>
          <p:cNvPr id="3" name="Content Placeholder 2">
            <a:extLst>
              <a:ext uri="{FF2B5EF4-FFF2-40B4-BE49-F238E27FC236}">
                <a16:creationId xmlns:a16="http://schemas.microsoft.com/office/drawing/2014/main" id="{575EEC90-7ECE-531B-F303-1573B0E2AB5A}"/>
              </a:ext>
            </a:extLst>
          </p:cNvPr>
          <p:cNvSpPr>
            <a:spLocks noGrp="1"/>
          </p:cNvSpPr>
          <p:nvPr>
            <p:ph idx="1"/>
          </p:nvPr>
        </p:nvSpPr>
        <p:spPr/>
        <p:txBody>
          <a:bodyPr/>
          <a:lstStyle/>
          <a:p>
            <a:r>
              <a:rPr lang="en-US" dirty="0"/>
              <a:t>Recall: CAP was Eric Brewer’s rule of thumb: </a:t>
            </a:r>
            <a:r>
              <a:rPr lang="en-US" i="1" dirty="0"/>
              <a:t>relax consistency, use AP</a:t>
            </a:r>
          </a:p>
          <a:p>
            <a:endParaRPr lang="en-US" dirty="0"/>
          </a:p>
          <a:p>
            <a:r>
              <a:rPr lang="en-US" dirty="0"/>
              <a:t>Yes, sometimes web pages might be wrong.  This is fine if it is rare</a:t>
            </a:r>
          </a:p>
          <a:p>
            <a:endParaRPr lang="en-US" dirty="0"/>
          </a:p>
          <a:p>
            <a:r>
              <a:rPr lang="en-US" dirty="0"/>
              <a:t>The goal is to convince yourself that it will be rare, have the underlying system be basically consistent, and have it converge (self-repair) if an inconsistency does arise (BASE methodology).</a:t>
            </a:r>
          </a:p>
        </p:txBody>
      </p:sp>
      <p:sp>
        <p:nvSpPr>
          <p:cNvPr id="4" name="Footer Placeholder 3">
            <a:extLst>
              <a:ext uri="{FF2B5EF4-FFF2-40B4-BE49-F238E27FC236}">
                <a16:creationId xmlns:a16="http://schemas.microsoft.com/office/drawing/2014/main" id="{4CA0EBFB-2E40-1CC3-B4F3-B6E6F0D5179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B2C0AAB-E8F2-F5E7-BE50-235EE5EE6786}"/>
              </a:ext>
            </a:extLst>
          </p:cNvPr>
          <p:cNvSpPr>
            <a:spLocks noGrp="1"/>
          </p:cNvSpPr>
          <p:nvPr>
            <p:ph type="sldNum" sz="quarter" idx="12"/>
          </p:nvPr>
        </p:nvSpPr>
        <p:spPr/>
        <p:txBody>
          <a:bodyPr/>
          <a:lstStyle/>
          <a:p>
            <a:fld id="{3C974458-8A97-4835-BF79-1FB6D7856C21}" type="slidenum">
              <a:rPr lang="en-US" smtClean="0"/>
              <a:t>31</a:t>
            </a:fld>
            <a:endParaRPr lang="en-US"/>
          </a:p>
        </p:txBody>
      </p:sp>
      <p:pic>
        <p:nvPicPr>
          <p:cNvPr id="6" name="Picture 5">
            <a:extLst>
              <a:ext uri="{FF2B5EF4-FFF2-40B4-BE49-F238E27FC236}">
                <a16:creationId xmlns:a16="http://schemas.microsoft.com/office/drawing/2014/main" id="{51A5CC68-62C9-BC6A-10A9-3FEF94136440}"/>
              </a:ext>
            </a:extLst>
          </p:cNvPr>
          <p:cNvPicPr>
            <a:picLocks noChangeAspect="1"/>
          </p:cNvPicPr>
          <p:nvPr/>
        </p:nvPicPr>
        <p:blipFill>
          <a:blip r:embed="rId2"/>
          <a:stretch>
            <a:fillRect/>
          </a:stretch>
        </p:blipFill>
        <p:spPr>
          <a:xfrm>
            <a:off x="9569457" y="0"/>
            <a:ext cx="2622543" cy="2286000"/>
          </a:xfrm>
          <a:prstGeom prst="rect">
            <a:avLst/>
          </a:prstGeom>
        </p:spPr>
      </p:pic>
    </p:spTree>
    <p:extLst>
      <p:ext uri="{BB962C8B-B14F-4D97-AF65-F5344CB8AC3E}">
        <p14:creationId xmlns:p14="http://schemas.microsoft.com/office/powerpoint/2010/main" val="4272134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4A8D-624E-4CEB-AC43-4ACCB04FF7BF}"/>
              </a:ext>
            </a:extLst>
          </p:cNvPr>
          <p:cNvSpPr>
            <a:spLocks noGrp="1"/>
          </p:cNvSpPr>
          <p:nvPr>
            <p:ph type="title"/>
          </p:nvPr>
        </p:nvSpPr>
        <p:spPr/>
        <p:txBody>
          <a:bodyPr>
            <a:normAutofit/>
          </a:bodyPr>
          <a:lstStyle/>
          <a:p>
            <a:r>
              <a:rPr lang="en-US" sz="4800" dirty="0"/>
              <a:t>Example: An NPR news Article</a:t>
            </a:r>
          </a:p>
        </p:txBody>
      </p:sp>
      <p:sp>
        <p:nvSpPr>
          <p:cNvPr id="3" name="Content Placeholder 2"/>
          <p:cNvSpPr>
            <a:spLocks noGrp="1"/>
          </p:cNvSpPr>
          <p:nvPr>
            <p:ph idx="1"/>
          </p:nvPr>
        </p:nvSpPr>
        <p:spPr/>
        <p:txBody>
          <a:bodyPr>
            <a:normAutofit lnSpcReduction="10000"/>
          </a:bodyPr>
          <a:lstStyle/>
          <a:p>
            <a:r>
              <a:rPr lang="en-US" dirty="0"/>
              <a:t>This error message from a</a:t>
            </a:r>
            <a:br>
              <a:rPr lang="en-US" dirty="0"/>
            </a:br>
            <a:r>
              <a:rPr lang="en-US" dirty="0"/>
              <a:t>popular news site, NPR, is</a:t>
            </a:r>
            <a:br>
              <a:rPr lang="en-US" dirty="0"/>
            </a:br>
            <a:r>
              <a:rPr lang="en-US" dirty="0"/>
              <a:t>clearly caused by not finding</a:t>
            </a:r>
            <a:br>
              <a:rPr lang="en-US" dirty="0"/>
            </a:br>
            <a:r>
              <a:rPr lang="en-US" dirty="0"/>
              <a:t>data in a DHT!</a:t>
            </a:r>
          </a:p>
          <a:p>
            <a:endParaRPr lang="en-US" dirty="0"/>
          </a:p>
          <a:p>
            <a:r>
              <a:rPr lang="en-US" dirty="0"/>
              <a:t>They probably stored their</a:t>
            </a:r>
            <a:br>
              <a:rPr lang="en-US" dirty="0"/>
            </a:br>
            <a:r>
              <a:rPr lang="en-US" dirty="0"/>
              <a:t>articles in the DHT, but somehow</a:t>
            </a:r>
            <a:br>
              <a:rPr lang="en-US" dirty="0"/>
            </a:br>
            <a:r>
              <a:rPr lang="en-US" dirty="0"/>
              <a:t>got an error when trying to fetch this article to build my web page.</a:t>
            </a:r>
            <a:br>
              <a:rPr lang="en-US" dirty="0"/>
            </a:br>
            <a:r>
              <a:rPr lang="en-US" dirty="0"/>
              <a:t>It could be an example of CAP: When a DHT resizes elastically, sometimes</a:t>
            </a:r>
            <a:br>
              <a:rPr lang="en-US" dirty="0"/>
            </a:br>
            <a:r>
              <a:rPr lang="en-US" dirty="0"/>
              <a:t>it makes errors for a few seconds afterwards…</a:t>
            </a:r>
          </a:p>
        </p:txBody>
      </p:sp>
      <p:sp>
        <p:nvSpPr>
          <p:cNvPr id="4" name="Footer Placeholder 3">
            <a:extLst>
              <a:ext uri="{FF2B5EF4-FFF2-40B4-BE49-F238E27FC236}">
                <a16:creationId xmlns:a16="http://schemas.microsoft.com/office/drawing/2014/main" id="{22954122-66E7-4FA3-8580-0760568BA05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D990C6D-F427-47B4-9E78-2E09349A91F3}"/>
              </a:ext>
            </a:extLst>
          </p:cNvPr>
          <p:cNvSpPr>
            <a:spLocks noGrp="1"/>
          </p:cNvSpPr>
          <p:nvPr>
            <p:ph type="sldNum" sz="quarter" idx="12"/>
          </p:nvPr>
        </p:nvSpPr>
        <p:spPr/>
        <p:txBody>
          <a:bodyPr/>
          <a:lstStyle/>
          <a:p>
            <a:fld id="{3C974458-8A97-4835-BF79-1FB6D7856C21}" type="slidenum">
              <a:rPr lang="en-US" smtClean="0"/>
              <a:t>32</a:t>
            </a:fld>
            <a:endParaRPr lang="en-US"/>
          </a:p>
        </p:txBody>
      </p:sp>
      <p:pic>
        <p:nvPicPr>
          <p:cNvPr id="7" name="Picture 6" descr="A screenshot of a cell phone&#10;&#10;Description automatically generated">
            <a:extLst>
              <a:ext uri="{FF2B5EF4-FFF2-40B4-BE49-F238E27FC236}">
                <a16:creationId xmlns:a16="http://schemas.microsoft.com/office/drawing/2014/main" id="{74C1FE88-8487-460C-A200-0111DF5A68F9}"/>
              </a:ext>
            </a:extLst>
          </p:cNvPr>
          <p:cNvPicPr>
            <a:picLocks noChangeAspect="1"/>
          </p:cNvPicPr>
          <p:nvPr/>
        </p:nvPicPr>
        <p:blipFill rotWithShape="1">
          <a:blip r:embed="rId3">
            <a:extLst>
              <a:ext uri="{28A0092B-C50C-407E-A947-70E740481C1C}">
                <a14:useLocalDpi xmlns:a14="http://schemas.microsoft.com/office/drawing/2010/main" val="0"/>
              </a:ext>
            </a:extLst>
          </a:blip>
          <a:srcRect b="61798"/>
          <a:stretch/>
        </p:blipFill>
        <p:spPr>
          <a:xfrm>
            <a:off x="6417564" y="2084832"/>
            <a:ext cx="5143500" cy="2619910"/>
          </a:xfrm>
          <a:prstGeom prst="rect">
            <a:avLst/>
          </a:prstGeom>
          <a:ln w="57150">
            <a:solidFill>
              <a:srgbClr val="C00000"/>
            </a:solidFill>
          </a:ln>
        </p:spPr>
      </p:pic>
    </p:spTree>
    <p:extLst>
      <p:ext uri="{BB962C8B-B14F-4D97-AF65-F5344CB8AC3E}">
        <p14:creationId xmlns:p14="http://schemas.microsoft.com/office/powerpoint/2010/main" val="4059485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E71E-EE6F-4363-88FF-00E430194D6D}"/>
              </a:ext>
            </a:extLst>
          </p:cNvPr>
          <p:cNvSpPr>
            <a:spLocks noGrp="1"/>
          </p:cNvSpPr>
          <p:nvPr>
            <p:ph type="title"/>
          </p:nvPr>
        </p:nvSpPr>
        <p:spPr/>
        <p:txBody>
          <a:bodyPr/>
          <a:lstStyle/>
          <a:p>
            <a:r>
              <a:rPr lang="en-US" dirty="0"/>
              <a:t>What do you think happened at NPR?</a:t>
            </a:r>
          </a:p>
        </p:txBody>
      </p:sp>
      <p:sp>
        <p:nvSpPr>
          <p:cNvPr id="3" name="Content Placeholder 2">
            <a:extLst>
              <a:ext uri="{FF2B5EF4-FFF2-40B4-BE49-F238E27FC236}">
                <a16:creationId xmlns:a16="http://schemas.microsoft.com/office/drawing/2014/main" id="{F81433CB-FDFC-4E4E-B1D9-419112C7A1CD}"/>
              </a:ext>
            </a:extLst>
          </p:cNvPr>
          <p:cNvSpPr>
            <a:spLocks noGrp="1"/>
          </p:cNvSpPr>
          <p:nvPr>
            <p:ph idx="1"/>
          </p:nvPr>
        </p:nvSpPr>
        <p:spPr/>
        <p:txBody>
          <a:bodyPr/>
          <a:lstStyle/>
          <a:p>
            <a:r>
              <a:rPr lang="en-US" dirty="0"/>
              <a:t>The data must have been changing when I accessed it!</a:t>
            </a:r>
          </a:p>
          <a:p>
            <a:endParaRPr lang="en-US" dirty="0"/>
          </a:p>
          <a:p>
            <a:r>
              <a:rPr lang="en-US" dirty="0"/>
              <a:t>So my web page builder in the first tier of the cloud saw inconsistent data</a:t>
            </a:r>
          </a:p>
          <a:p>
            <a:endParaRPr lang="en-US" dirty="0"/>
          </a:p>
          <a:p>
            <a:r>
              <a:rPr lang="en-US" dirty="0"/>
              <a:t>And it trusts CAP, so it still built “something” but not a very useful page.  I refresh, and then it works… This is BASE: CAP in action</a:t>
            </a:r>
          </a:p>
        </p:txBody>
      </p:sp>
      <p:sp>
        <p:nvSpPr>
          <p:cNvPr id="4" name="Footer Placeholder 3">
            <a:extLst>
              <a:ext uri="{FF2B5EF4-FFF2-40B4-BE49-F238E27FC236}">
                <a16:creationId xmlns:a16="http://schemas.microsoft.com/office/drawing/2014/main" id="{2A6CFF4B-5B1F-43E7-BCE4-4E9D314FDA7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DAF5B384-8C28-45D7-96AE-8A90C576BA44}"/>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1128982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00777-6809-7BDC-B19D-3C9D5C769984}"/>
              </a:ext>
            </a:extLst>
          </p:cNvPr>
          <p:cNvSpPr>
            <a:spLocks noGrp="1"/>
          </p:cNvSpPr>
          <p:nvPr>
            <p:ph type="title"/>
          </p:nvPr>
        </p:nvSpPr>
        <p:spPr/>
        <p:txBody>
          <a:bodyPr/>
          <a:lstStyle/>
          <a:p>
            <a:r>
              <a:rPr lang="en-US" dirty="0"/>
              <a:t>Why would it have been changing?</a:t>
            </a:r>
          </a:p>
        </p:txBody>
      </p:sp>
      <p:sp>
        <p:nvSpPr>
          <p:cNvPr id="3" name="Content Placeholder 2">
            <a:extLst>
              <a:ext uri="{FF2B5EF4-FFF2-40B4-BE49-F238E27FC236}">
                <a16:creationId xmlns:a16="http://schemas.microsoft.com/office/drawing/2014/main" id="{ADC8CF93-5824-DF64-58BF-91EF5ED5A453}"/>
              </a:ext>
            </a:extLst>
          </p:cNvPr>
          <p:cNvSpPr>
            <a:spLocks noGrp="1"/>
          </p:cNvSpPr>
          <p:nvPr>
            <p:ph idx="1"/>
          </p:nvPr>
        </p:nvSpPr>
        <p:spPr/>
        <p:txBody>
          <a:bodyPr/>
          <a:lstStyle/>
          <a:p>
            <a:r>
              <a:rPr lang="en-US" dirty="0"/>
              <a:t>Perhaps the shard was still in the process of updating but I already tried to query it</a:t>
            </a:r>
          </a:p>
          <a:p>
            <a:endParaRPr lang="en-US" dirty="0"/>
          </a:p>
          <a:p>
            <a:r>
              <a:rPr lang="en-US" dirty="0"/>
              <a:t>Perhaps this DHT happened to have a crash and needed a moment to repair itself and recover</a:t>
            </a:r>
          </a:p>
          <a:p>
            <a:endParaRPr lang="en-US" dirty="0"/>
          </a:p>
          <a:p>
            <a:r>
              <a:rPr lang="en-US" dirty="0"/>
              <a:t>Perhaps elastic resizing was occurring and my data was temporarily on the wrong shard</a:t>
            </a:r>
          </a:p>
        </p:txBody>
      </p:sp>
      <p:sp>
        <p:nvSpPr>
          <p:cNvPr id="4" name="Footer Placeholder 3">
            <a:extLst>
              <a:ext uri="{FF2B5EF4-FFF2-40B4-BE49-F238E27FC236}">
                <a16:creationId xmlns:a16="http://schemas.microsoft.com/office/drawing/2014/main" id="{A34DD165-6FBF-62E0-1154-24664C518FB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2631AA52-70EB-BA56-ADB5-7862ADE66C86}"/>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1599378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692E-A4B2-4C59-8081-110BF4075468}"/>
              </a:ext>
            </a:extLst>
          </p:cNvPr>
          <p:cNvSpPr>
            <a:spLocks noGrp="1"/>
          </p:cNvSpPr>
          <p:nvPr>
            <p:ph type="title"/>
          </p:nvPr>
        </p:nvSpPr>
        <p:spPr/>
        <p:txBody>
          <a:bodyPr/>
          <a:lstStyle/>
          <a:p>
            <a:r>
              <a:rPr lang="en-US" dirty="0"/>
              <a:t>Coming up with suitable DHT keys</a:t>
            </a:r>
          </a:p>
        </p:txBody>
      </p:sp>
      <p:sp>
        <p:nvSpPr>
          <p:cNvPr id="3" name="Content Placeholder 2">
            <a:extLst>
              <a:ext uri="{FF2B5EF4-FFF2-40B4-BE49-F238E27FC236}">
                <a16:creationId xmlns:a16="http://schemas.microsoft.com/office/drawing/2014/main" id="{9EA4C63B-EE81-43F0-B2D2-9C87C7230D4B}"/>
              </a:ext>
            </a:extLst>
          </p:cNvPr>
          <p:cNvSpPr>
            <a:spLocks noGrp="1"/>
          </p:cNvSpPr>
          <p:nvPr>
            <p:ph idx="1"/>
          </p:nvPr>
        </p:nvSpPr>
        <p:spPr/>
        <p:txBody>
          <a:bodyPr>
            <a:normAutofit/>
          </a:bodyPr>
          <a:lstStyle/>
          <a:p>
            <a:r>
              <a:rPr lang="en-US" dirty="0"/>
              <a:t>You need a unique name for the objects you are storing.</a:t>
            </a:r>
          </a:p>
          <a:p>
            <a:endParaRPr lang="en-US" dirty="0"/>
          </a:p>
          <a:p>
            <a:r>
              <a:rPr lang="en-US" dirty="0"/>
              <a:t>For example: Ken’s dog was named Biscuit.  But “Biscuit” </a:t>
            </a:r>
            <a:br>
              <a:rPr lang="en-US" dirty="0"/>
            </a:br>
            <a:r>
              <a:rPr lang="en-US" dirty="0"/>
              <a:t>is </a:t>
            </a:r>
            <a:r>
              <a:rPr lang="en-US" u="sng" dirty="0"/>
              <a:t>not</a:t>
            </a:r>
            <a:r>
              <a:rPr lang="en-US" dirty="0"/>
              <a:t> a unique name.  The DHT could have some other</a:t>
            </a:r>
            <a:br>
              <a:rPr lang="en-US" dirty="0"/>
            </a:br>
            <a:r>
              <a:rPr lang="en-US" dirty="0"/>
              <a:t>object with that name too.</a:t>
            </a:r>
          </a:p>
          <a:p>
            <a:endParaRPr lang="en-US" dirty="0"/>
          </a:p>
          <a:p>
            <a:r>
              <a:rPr lang="en-US" dirty="0"/>
              <a:t>On the other hand, “/users/Ken Birman/pet/Biscuit” is a unique key, and we can hash it with SHA64 or SHA128 into a unique integer.</a:t>
            </a:r>
          </a:p>
        </p:txBody>
      </p:sp>
      <p:sp>
        <p:nvSpPr>
          <p:cNvPr id="4" name="Footer Placeholder 3">
            <a:extLst>
              <a:ext uri="{FF2B5EF4-FFF2-40B4-BE49-F238E27FC236}">
                <a16:creationId xmlns:a16="http://schemas.microsoft.com/office/drawing/2014/main" id="{E13FE7B3-A142-42B5-BA63-62F8CE90DB0B}"/>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22BC3FE-C286-45D8-A47F-0BC56C8155AC}"/>
              </a:ext>
            </a:extLst>
          </p:cNvPr>
          <p:cNvSpPr>
            <a:spLocks noGrp="1"/>
          </p:cNvSpPr>
          <p:nvPr>
            <p:ph type="sldNum" sz="quarter" idx="12"/>
          </p:nvPr>
        </p:nvSpPr>
        <p:spPr/>
        <p:txBody>
          <a:bodyPr/>
          <a:lstStyle/>
          <a:p>
            <a:fld id="{3C974458-8A97-4835-BF79-1FB6D7856C21}" type="slidenum">
              <a:rPr lang="en-US" smtClean="0"/>
              <a:t>35</a:t>
            </a:fld>
            <a:endParaRPr lang="en-US"/>
          </a:p>
        </p:txBody>
      </p:sp>
      <p:pic>
        <p:nvPicPr>
          <p:cNvPr id="17" name="Picture 16" descr="A large brown dog lying on the ground&#10;&#10;Description automatically generated">
            <a:extLst>
              <a:ext uri="{FF2B5EF4-FFF2-40B4-BE49-F238E27FC236}">
                <a16:creationId xmlns:a16="http://schemas.microsoft.com/office/drawing/2014/main" id="{E725F309-E2A7-498D-9AF1-7999BC14CC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27820" y="2900173"/>
            <a:ext cx="2805684" cy="1870456"/>
          </a:xfrm>
          <a:prstGeom prst="rect">
            <a:avLst/>
          </a:prstGeom>
        </p:spPr>
      </p:pic>
    </p:spTree>
    <p:extLst>
      <p:ext uri="{BB962C8B-B14F-4D97-AF65-F5344CB8AC3E}">
        <p14:creationId xmlns:p14="http://schemas.microsoft.com/office/powerpoint/2010/main" val="2368628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unique Key generating services.</a:t>
            </a:r>
          </a:p>
        </p:txBody>
      </p:sp>
      <p:sp>
        <p:nvSpPr>
          <p:cNvPr id="3" name="Content Placeholder 2"/>
          <p:cNvSpPr>
            <a:spLocks noGrp="1"/>
          </p:cNvSpPr>
          <p:nvPr>
            <p:ph idx="1"/>
          </p:nvPr>
        </p:nvSpPr>
        <p:spPr/>
        <p:txBody>
          <a:bodyPr/>
          <a:lstStyle/>
          <a:p>
            <a:r>
              <a:rPr lang="en-US" dirty="0"/>
              <a:t>They provide a genuinely unique key</a:t>
            </a:r>
          </a:p>
          <a:p>
            <a:pPr>
              <a:buFont typeface="Wingdings" panose="05000000000000000000" pitchFamily="2" charset="2"/>
              <a:buChar char="Ø"/>
            </a:pPr>
            <a:r>
              <a:rPr lang="en-US" sz="2400" dirty="0"/>
              <a:t>  Microsoft and AWS both have “registry” services.</a:t>
            </a:r>
          </a:p>
          <a:p>
            <a:pPr>
              <a:buFont typeface="Wingdings" panose="05000000000000000000" pitchFamily="2" charset="2"/>
              <a:buChar char="Ø"/>
            </a:pPr>
            <a:r>
              <a:rPr lang="en-US" sz="2400" dirty="0"/>
              <a:t>  The resulting keys will have no obvious meaning to a human user, but is unique.</a:t>
            </a:r>
          </a:p>
          <a:p>
            <a:pPr>
              <a:buFont typeface="Wingdings" panose="05000000000000000000" pitchFamily="2" charset="2"/>
              <a:buChar char="Ø"/>
            </a:pPr>
            <a:r>
              <a:rPr lang="en-US" sz="2400" dirty="0"/>
              <a:t>  These are for objects we will fetch “algorithmically”, not for external programs</a:t>
            </a:r>
            <a:br>
              <a:rPr lang="en-US" sz="2400" dirty="0"/>
            </a:br>
            <a:r>
              <a:rPr lang="en-US" sz="2400" dirty="0"/>
              <a:t>    to use directly.</a:t>
            </a:r>
          </a:p>
          <a:p>
            <a:pPr>
              <a:buFont typeface="Wingdings" panose="05000000000000000000" pitchFamily="2" charset="2"/>
              <a:buChar char="Ø"/>
            </a:pPr>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3341329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Microsoft Registry</a:t>
            </a:r>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pic>
        <p:nvPicPr>
          <p:cNvPr id="6" name="Picture 5"/>
          <p:cNvPicPr>
            <a:picLocks noChangeAspect="1"/>
          </p:cNvPicPr>
          <p:nvPr/>
        </p:nvPicPr>
        <p:blipFill>
          <a:blip r:embed="rId3"/>
          <a:stretch>
            <a:fillRect/>
          </a:stretch>
        </p:blipFill>
        <p:spPr>
          <a:xfrm>
            <a:off x="2247585" y="1849458"/>
            <a:ext cx="7273158" cy="4190124"/>
          </a:xfrm>
          <a:prstGeom prst="rect">
            <a:avLst/>
          </a:prstGeom>
        </p:spPr>
      </p:pic>
      <p:sp>
        <p:nvSpPr>
          <p:cNvPr id="3" name="Oval 2">
            <a:extLst>
              <a:ext uri="{FF2B5EF4-FFF2-40B4-BE49-F238E27FC236}">
                <a16:creationId xmlns:a16="http://schemas.microsoft.com/office/drawing/2014/main" id="{5F1BED4B-2AFB-4874-8E6D-D54CB20BEE38}"/>
              </a:ext>
            </a:extLst>
          </p:cNvPr>
          <p:cNvSpPr/>
          <p:nvPr/>
        </p:nvSpPr>
        <p:spPr>
          <a:xfrm>
            <a:off x="2496620" y="4356243"/>
            <a:ext cx="2722652" cy="4169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71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Could </a:t>
            </a:r>
            <a:r>
              <a:rPr lang="en-US" u="sng" dirty="0"/>
              <a:t>keys</a:t>
            </a:r>
            <a:r>
              <a:rPr lang="en-US" dirty="0"/>
              <a:t> “collide”?</a:t>
            </a:r>
          </a:p>
        </p:txBody>
      </p:sp>
      <p:sp>
        <p:nvSpPr>
          <p:cNvPr id="3" name="Content Placeholder 2"/>
          <p:cNvSpPr>
            <a:spLocks noGrp="1"/>
          </p:cNvSpPr>
          <p:nvPr>
            <p:ph idx="1"/>
          </p:nvPr>
        </p:nvSpPr>
        <p:spPr/>
        <p:txBody>
          <a:bodyPr>
            <a:normAutofit/>
          </a:bodyPr>
          <a:lstStyle/>
          <a:p>
            <a:r>
              <a:rPr lang="en-US" dirty="0"/>
              <a:t>No: Most cloud systems favor fairly large keys, like 64 bits.  And key generators use a variety of tricks to make sure that they won’t give out the same key twice.   </a:t>
            </a:r>
          </a:p>
          <a:p>
            <a:endParaRPr lang="en-US" dirty="0"/>
          </a:p>
          <a:p>
            <a:r>
              <a:rPr lang="en-US" dirty="0"/>
              <a:t>For example the key could include the name of the server that generated the key, which ensures there can’t be a tie.</a:t>
            </a:r>
          </a:p>
          <a:p>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3438214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2946-4BC7-4414-99C6-0A482DEDDB11}"/>
              </a:ext>
            </a:extLst>
          </p:cNvPr>
          <p:cNvSpPr>
            <a:spLocks noGrp="1"/>
          </p:cNvSpPr>
          <p:nvPr>
            <p:ph type="title"/>
          </p:nvPr>
        </p:nvSpPr>
        <p:spPr>
          <a:xfrm>
            <a:off x="1024127" y="585216"/>
            <a:ext cx="11027459" cy="1499616"/>
          </a:xfrm>
        </p:spPr>
        <p:txBody>
          <a:bodyPr>
            <a:normAutofit/>
          </a:bodyPr>
          <a:lstStyle/>
          <a:p>
            <a:r>
              <a:rPr lang="en-US" dirty="0"/>
              <a:t>Issue we will tackle later: Cloud Data forms a huge, complicated Graph </a:t>
            </a:r>
          </a:p>
        </p:txBody>
      </p:sp>
      <p:sp>
        <p:nvSpPr>
          <p:cNvPr id="4" name="Footer Placeholder 3">
            <a:extLst>
              <a:ext uri="{FF2B5EF4-FFF2-40B4-BE49-F238E27FC236}">
                <a16:creationId xmlns:a16="http://schemas.microsoft.com/office/drawing/2014/main" id="{DEBA2A7A-537A-4975-8BD6-83FBC98D13B9}"/>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481EE69-9E29-46AF-9829-6300EE9B1559}"/>
              </a:ext>
            </a:extLst>
          </p:cNvPr>
          <p:cNvSpPr>
            <a:spLocks noGrp="1"/>
          </p:cNvSpPr>
          <p:nvPr>
            <p:ph type="sldNum" sz="quarter" idx="12"/>
          </p:nvPr>
        </p:nvSpPr>
        <p:spPr/>
        <p:txBody>
          <a:bodyPr/>
          <a:lstStyle/>
          <a:p>
            <a:fld id="{3C974458-8A97-4835-BF79-1FB6D7856C21}" type="slidenum">
              <a:rPr lang="en-US" smtClean="0"/>
              <a:t>39</a:t>
            </a:fld>
            <a:endParaRPr lang="en-US"/>
          </a:p>
        </p:txBody>
      </p:sp>
      <p:pic>
        <p:nvPicPr>
          <p:cNvPr id="6" name="Picture 5">
            <a:extLst>
              <a:ext uri="{FF2B5EF4-FFF2-40B4-BE49-F238E27FC236}">
                <a16:creationId xmlns:a16="http://schemas.microsoft.com/office/drawing/2014/main" id="{38407EBE-09A5-4B35-BD68-D6BC69A73CA8}"/>
              </a:ext>
            </a:extLst>
          </p:cNvPr>
          <p:cNvPicPr>
            <a:picLocks noChangeAspect="1"/>
          </p:cNvPicPr>
          <p:nvPr/>
        </p:nvPicPr>
        <p:blipFill>
          <a:blip r:embed="rId2"/>
          <a:stretch>
            <a:fillRect/>
          </a:stretch>
        </p:blipFill>
        <p:spPr>
          <a:xfrm>
            <a:off x="1119884" y="2194175"/>
            <a:ext cx="4876800" cy="3505200"/>
          </a:xfrm>
          <a:prstGeom prst="rect">
            <a:avLst/>
          </a:prstGeom>
        </p:spPr>
      </p:pic>
      <p:pic>
        <p:nvPicPr>
          <p:cNvPr id="7" name="Picture 6">
            <a:extLst>
              <a:ext uri="{FF2B5EF4-FFF2-40B4-BE49-F238E27FC236}">
                <a16:creationId xmlns:a16="http://schemas.microsoft.com/office/drawing/2014/main" id="{3D0F8742-EE0D-4DA5-8629-F3A5E7F90CA1}"/>
              </a:ext>
            </a:extLst>
          </p:cNvPr>
          <p:cNvPicPr>
            <a:picLocks noChangeAspect="1"/>
          </p:cNvPicPr>
          <p:nvPr/>
        </p:nvPicPr>
        <p:blipFill>
          <a:blip r:embed="rId3"/>
          <a:stretch>
            <a:fillRect/>
          </a:stretch>
        </p:blipFill>
        <p:spPr>
          <a:xfrm>
            <a:off x="6434137" y="2761228"/>
            <a:ext cx="5376863" cy="2843213"/>
          </a:xfrm>
          <a:prstGeom prst="rect">
            <a:avLst/>
          </a:prstGeom>
        </p:spPr>
      </p:pic>
      <p:sp>
        <p:nvSpPr>
          <p:cNvPr id="8" name="TextBox 7">
            <a:extLst>
              <a:ext uri="{FF2B5EF4-FFF2-40B4-BE49-F238E27FC236}">
                <a16:creationId xmlns:a16="http://schemas.microsoft.com/office/drawing/2014/main" id="{F5C57755-693D-41EE-8990-109172B3CD8B}"/>
              </a:ext>
            </a:extLst>
          </p:cNvPr>
          <p:cNvSpPr txBox="1"/>
          <p:nvPr/>
        </p:nvSpPr>
        <p:spPr>
          <a:xfrm>
            <a:off x="1570234" y="5770085"/>
            <a:ext cx="3976099" cy="369332"/>
          </a:xfrm>
          <a:prstGeom prst="rect">
            <a:avLst/>
          </a:prstGeom>
          <a:noFill/>
        </p:spPr>
        <p:txBody>
          <a:bodyPr wrap="square" rtlCol="0">
            <a:spAutoFit/>
          </a:bodyPr>
          <a:lstStyle/>
          <a:p>
            <a:r>
              <a:rPr lang="en-US" b="1" dirty="0"/>
              <a:t>Ken belongs to Entrepreneurs’ Org</a:t>
            </a:r>
          </a:p>
        </p:txBody>
      </p:sp>
      <p:sp>
        <p:nvSpPr>
          <p:cNvPr id="9" name="TextBox 8">
            <a:extLst>
              <a:ext uri="{FF2B5EF4-FFF2-40B4-BE49-F238E27FC236}">
                <a16:creationId xmlns:a16="http://schemas.microsoft.com/office/drawing/2014/main" id="{EC4E219C-AFDD-42ED-B507-90EAA49F5E91}"/>
              </a:ext>
            </a:extLst>
          </p:cNvPr>
          <p:cNvSpPr txBox="1"/>
          <p:nvPr/>
        </p:nvSpPr>
        <p:spPr>
          <a:xfrm>
            <a:off x="6171838" y="5770085"/>
            <a:ext cx="5901459" cy="646331"/>
          </a:xfrm>
          <a:prstGeom prst="rect">
            <a:avLst/>
          </a:prstGeom>
          <a:noFill/>
        </p:spPr>
        <p:txBody>
          <a:bodyPr wrap="square" rtlCol="0">
            <a:spAutoFit/>
          </a:bodyPr>
          <a:lstStyle/>
          <a:p>
            <a:pPr algn="ctr"/>
            <a:r>
              <a:rPr lang="en-US" b="1" dirty="0"/>
              <a:t>The entrepreneurs shared a viral (completely exaggerated, basically fake) story about a complete cure for cancer.</a:t>
            </a:r>
          </a:p>
        </p:txBody>
      </p:sp>
    </p:spTree>
    <p:extLst>
      <p:ext uri="{BB962C8B-B14F-4D97-AF65-F5344CB8AC3E}">
        <p14:creationId xmlns:p14="http://schemas.microsoft.com/office/powerpoint/2010/main" val="2883241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E67B5-1CF9-45EB-DF3C-567C1F7311BC}"/>
              </a:ext>
            </a:extLst>
          </p:cNvPr>
          <p:cNvSpPr>
            <a:spLocks noGrp="1"/>
          </p:cNvSpPr>
          <p:nvPr>
            <p:ph type="title"/>
          </p:nvPr>
        </p:nvSpPr>
        <p:spPr/>
        <p:txBody>
          <a:bodyPr/>
          <a:lstStyle/>
          <a:p>
            <a:r>
              <a:rPr lang="en-US" dirty="0"/>
              <a:t>Start by thinking about data structures</a:t>
            </a:r>
          </a:p>
        </p:txBody>
      </p:sp>
      <p:sp>
        <p:nvSpPr>
          <p:cNvPr id="3" name="Content Placeholder 2">
            <a:extLst>
              <a:ext uri="{FF2B5EF4-FFF2-40B4-BE49-F238E27FC236}">
                <a16:creationId xmlns:a16="http://schemas.microsoft.com/office/drawing/2014/main" id="{F6CCD4D9-9C69-EF57-F2D9-B8917C82FE49}"/>
              </a:ext>
            </a:extLst>
          </p:cNvPr>
          <p:cNvSpPr>
            <a:spLocks noGrp="1"/>
          </p:cNvSpPr>
          <p:nvPr>
            <p:ph idx="1"/>
          </p:nvPr>
        </p:nvSpPr>
        <p:spPr/>
        <p:txBody>
          <a:bodyPr>
            <a:normAutofit lnSpcReduction="10000"/>
          </a:bodyPr>
          <a:lstStyle/>
          <a:p>
            <a:r>
              <a:rPr lang="en-US" dirty="0"/>
              <a:t>We all have worked with lists, trees, perhaps graphs.  But our experience was with one program on one machine.  Big cloud data sets can have a similar need – but with a </a:t>
            </a:r>
            <a:r>
              <a:rPr lang="en-US" i="1" dirty="0"/>
              <a:t>lot</a:t>
            </a:r>
            <a:r>
              <a:rPr lang="en-US" dirty="0"/>
              <a:t> of data, spread over a lot of machines.</a:t>
            </a:r>
          </a:p>
          <a:p>
            <a:endParaRPr lang="en-US" dirty="0"/>
          </a:p>
          <a:p>
            <a:r>
              <a:rPr lang="en-US" dirty="0"/>
              <a:t>Even a photo is actually a structure that has an image plus meta-data.</a:t>
            </a:r>
          </a:p>
          <a:p>
            <a:endParaRPr lang="en-US" dirty="0"/>
          </a:p>
          <a:p>
            <a:r>
              <a:rPr lang="en-US" dirty="0"/>
              <a:t>Our challenge is that to store data at huge scale, we want to use key-value products, but it isn’t so obvious how to “map” from these standard representations to the forms that can match with a </a:t>
            </a:r>
            <a:r>
              <a:rPr lang="en-US" b="1" dirty="0"/>
              <a:t>put/get</a:t>
            </a:r>
            <a:r>
              <a:rPr lang="en-US" dirty="0"/>
              <a:t> API!</a:t>
            </a:r>
          </a:p>
        </p:txBody>
      </p:sp>
      <p:sp>
        <p:nvSpPr>
          <p:cNvPr id="4" name="Footer Placeholder 3">
            <a:extLst>
              <a:ext uri="{FF2B5EF4-FFF2-40B4-BE49-F238E27FC236}">
                <a16:creationId xmlns:a16="http://schemas.microsoft.com/office/drawing/2014/main" id="{5EA1993B-B1E7-E44F-679F-1B60223F87A7}"/>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1467CF97-5F52-334B-CF37-3D7C076046C3}"/>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890862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84DF8-E2FC-0F94-707C-F654E81F0DB4}"/>
              </a:ext>
            </a:extLst>
          </p:cNvPr>
          <p:cNvSpPr>
            <a:spLocks noGrp="1"/>
          </p:cNvSpPr>
          <p:nvPr>
            <p:ph type="title"/>
          </p:nvPr>
        </p:nvSpPr>
        <p:spPr/>
        <p:txBody>
          <a:bodyPr/>
          <a:lstStyle/>
          <a:p>
            <a:r>
              <a:rPr lang="en-US" dirty="0"/>
              <a:t>Big graphs have more and more issues!</a:t>
            </a:r>
          </a:p>
        </p:txBody>
      </p:sp>
      <p:sp>
        <p:nvSpPr>
          <p:cNvPr id="6" name="Content Placeholder 5">
            <a:extLst>
              <a:ext uri="{FF2B5EF4-FFF2-40B4-BE49-F238E27FC236}">
                <a16:creationId xmlns:a16="http://schemas.microsoft.com/office/drawing/2014/main" id="{60E1E364-6958-AE77-40B9-17305805BD5F}"/>
              </a:ext>
            </a:extLst>
          </p:cNvPr>
          <p:cNvSpPr>
            <a:spLocks noGrp="1"/>
          </p:cNvSpPr>
          <p:nvPr>
            <p:ph idx="1"/>
          </p:nvPr>
        </p:nvSpPr>
        <p:spPr/>
        <p:txBody>
          <a:bodyPr/>
          <a:lstStyle/>
          <a:p>
            <a:r>
              <a:rPr lang="en-US" dirty="0"/>
              <a:t>We will discuss Facebook TAO in a future lecture</a:t>
            </a:r>
          </a:p>
          <a:p>
            <a:endParaRPr lang="en-US" dirty="0"/>
          </a:p>
          <a:p>
            <a:r>
              <a:rPr lang="en-US" dirty="0"/>
              <a:t>It encodes the whole Facebook social network into a form of DHT</a:t>
            </a:r>
          </a:p>
          <a:p>
            <a:endParaRPr lang="en-US" dirty="0"/>
          </a:p>
          <a:p>
            <a:r>
              <a:rPr lang="en-US" dirty="0"/>
              <a:t>Many tricky decisions were required, but it </a:t>
            </a:r>
            <a:r>
              <a:rPr lang="en-US"/>
              <a:t>works really well</a:t>
            </a:r>
          </a:p>
        </p:txBody>
      </p:sp>
      <p:sp>
        <p:nvSpPr>
          <p:cNvPr id="3" name="Footer Placeholder 2">
            <a:extLst>
              <a:ext uri="{FF2B5EF4-FFF2-40B4-BE49-F238E27FC236}">
                <a16:creationId xmlns:a16="http://schemas.microsoft.com/office/drawing/2014/main" id="{6EB7CA0E-594B-FEE6-C1E3-F2D949DEC92D}"/>
              </a:ext>
            </a:extLst>
          </p:cNvPr>
          <p:cNvSpPr>
            <a:spLocks noGrp="1"/>
          </p:cNvSpPr>
          <p:nvPr>
            <p:ph type="ftr" sz="quarter" idx="11"/>
          </p:nvPr>
        </p:nvSpPr>
        <p:spPr/>
        <p:txBody>
          <a:bodyPr/>
          <a:lstStyle/>
          <a:p>
            <a:r>
              <a:rPr lang="en-US"/>
              <a:t>http://www.cs.cornell.edu/courses/cs5412/2022fa</a:t>
            </a:r>
          </a:p>
        </p:txBody>
      </p:sp>
      <p:sp>
        <p:nvSpPr>
          <p:cNvPr id="4" name="Slide Number Placeholder 3">
            <a:extLst>
              <a:ext uri="{FF2B5EF4-FFF2-40B4-BE49-F238E27FC236}">
                <a16:creationId xmlns:a16="http://schemas.microsoft.com/office/drawing/2014/main" id="{22A1B314-DCF0-32DA-24AA-B32B9AD4AA58}"/>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1812584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Almost anything can be stored into a DHT.  The cloud does this.  But it isn’t free: you need to be clever to encode your application into a DHT.</a:t>
            </a:r>
          </a:p>
          <a:p>
            <a:endParaRPr lang="en-US" dirty="0"/>
          </a:p>
          <a:p>
            <a:r>
              <a:rPr lang="en-US" dirty="0"/>
              <a:t>Think about keys, object sizes, access patterns, costs.  Be wary of “leakage” (neglecting to delete temporary data) or you will get a BIG monthly bill!</a:t>
            </a:r>
          </a:p>
          <a:p>
            <a:pPr marL="0" indent="0">
              <a:buNone/>
            </a:pPr>
            <a:endParaRPr lang="en-US" dirty="0"/>
          </a:p>
        </p:txBody>
      </p:sp>
      <p:sp>
        <p:nvSpPr>
          <p:cNvPr id="4" name="Footer Placeholder 3"/>
          <p:cNvSpPr>
            <a:spLocks noGrp="1"/>
          </p:cNvSpPr>
          <p:nvPr>
            <p:ph type="ftr" sz="quarter" idx="11"/>
          </p:nvPr>
        </p:nvSpPr>
        <p:spPr/>
        <p:txBody>
          <a:bodyPr/>
          <a:lstStyle/>
          <a:p>
            <a:r>
              <a:rPr lang="en-US"/>
              <a:t>http://www.cs.cornell.edu/courses/cs5412/2022fa</a:t>
            </a:r>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290638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89AF-AFCC-27B1-B772-93FBFEEADFBB}"/>
              </a:ext>
            </a:extLst>
          </p:cNvPr>
          <p:cNvSpPr>
            <a:spLocks noGrp="1"/>
          </p:cNvSpPr>
          <p:nvPr>
            <p:ph type="title"/>
          </p:nvPr>
        </p:nvSpPr>
        <p:spPr/>
        <p:txBody>
          <a:bodyPr/>
          <a:lstStyle/>
          <a:p>
            <a:r>
              <a:rPr lang="en-US" dirty="0"/>
              <a:t>Simplest data structure: a list</a:t>
            </a:r>
          </a:p>
        </p:txBody>
      </p:sp>
      <p:sp>
        <p:nvSpPr>
          <p:cNvPr id="3" name="Content Placeholder 2">
            <a:extLst>
              <a:ext uri="{FF2B5EF4-FFF2-40B4-BE49-F238E27FC236}">
                <a16:creationId xmlns:a16="http://schemas.microsoft.com/office/drawing/2014/main" id="{5A161638-B9E9-E116-9FFA-9A1D9013A420}"/>
              </a:ext>
            </a:extLst>
          </p:cNvPr>
          <p:cNvSpPr>
            <a:spLocks noGrp="1"/>
          </p:cNvSpPr>
          <p:nvPr>
            <p:ph idx="1"/>
          </p:nvPr>
        </p:nvSpPr>
        <p:spPr/>
        <p:txBody>
          <a:bodyPr>
            <a:normAutofit lnSpcReduction="10000"/>
          </a:bodyPr>
          <a:lstStyle/>
          <a:p>
            <a:r>
              <a:rPr lang="en-US" dirty="0"/>
              <a:t>Why lists?  Usually because the application needs to associate multiple data fields with some item.</a:t>
            </a:r>
          </a:p>
          <a:p>
            <a:endParaRPr lang="en-US" dirty="0"/>
          </a:p>
          <a:p>
            <a:r>
              <a:rPr lang="en-US" dirty="0"/>
              <a:t>For example, this photo of Biscuit</a:t>
            </a:r>
            <a:br>
              <a:rPr lang="en-US" dirty="0"/>
            </a:br>
            <a:r>
              <a:rPr lang="en-US" dirty="0"/>
              <a:t>has an embedded list of meta-</a:t>
            </a:r>
            <a:br>
              <a:rPr lang="en-US" dirty="0"/>
            </a:br>
            <a:r>
              <a:rPr lang="en-US" dirty="0"/>
              <a:t>data such as location taken, date,</a:t>
            </a:r>
            <a:br>
              <a:rPr lang="en-US" dirty="0"/>
            </a:br>
            <a:r>
              <a:rPr lang="en-US" dirty="0"/>
              <a:t>camera settings, etc.</a:t>
            </a:r>
          </a:p>
          <a:p>
            <a:endParaRPr lang="en-US" dirty="0"/>
          </a:p>
          <a:p>
            <a:r>
              <a:rPr lang="en-US" dirty="0"/>
              <a:t>Access them via the menu option “properties” for the actual file.  </a:t>
            </a:r>
          </a:p>
        </p:txBody>
      </p:sp>
      <p:sp>
        <p:nvSpPr>
          <p:cNvPr id="4" name="Footer Placeholder 3">
            <a:extLst>
              <a:ext uri="{FF2B5EF4-FFF2-40B4-BE49-F238E27FC236}">
                <a16:creationId xmlns:a16="http://schemas.microsoft.com/office/drawing/2014/main" id="{E8579918-C7C9-9392-8A67-2B9209148C46}"/>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B1D273A7-2896-A012-0A6D-664DABFE5393}"/>
              </a:ext>
            </a:extLst>
          </p:cNvPr>
          <p:cNvSpPr>
            <a:spLocks noGrp="1"/>
          </p:cNvSpPr>
          <p:nvPr>
            <p:ph type="sldNum" sz="quarter" idx="12"/>
          </p:nvPr>
        </p:nvSpPr>
        <p:spPr/>
        <p:txBody>
          <a:bodyPr/>
          <a:lstStyle/>
          <a:p>
            <a:fld id="{3C974458-8A97-4835-BF79-1FB6D7856C21}" type="slidenum">
              <a:rPr lang="en-US" smtClean="0"/>
              <a:t>5</a:t>
            </a:fld>
            <a:endParaRPr lang="en-US"/>
          </a:p>
        </p:txBody>
      </p:sp>
      <p:pic>
        <p:nvPicPr>
          <p:cNvPr id="7" name="Picture 6" descr="A large brown dog lying on the ground&#10;&#10;Description automatically generated">
            <a:extLst>
              <a:ext uri="{FF2B5EF4-FFF2-40B4-BE49-F238E27FC236}">
                <a16:creationId xmlns:a16="http://schemas.microsoft.com/office/drawing/2014/main" id="{208EFC82-363E-309B-0496-CBEA83BC267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48070" y="2795179"/>
            <a:ext cx="4119802" cy="2746535"/>
          </a:xfrm>
          <a:prstGeom prst="rect">
            <a:avLst/>
          </a:prstGeom>
        </p:spPr>
      </p:pic>
    </p:spTree>
    <p:extLst>
      <p:ext uri="{BB962C8B-B14F-4D97-AF65-F5344CB8AC3E}">
        <p14:creationId xmlns:p14="http://schemas.microsoft.com/office/powerpoint/2010/main" val="320461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EAE7-B5C5-3DC1-FD9B-9F1E17B39C36}"/>
              </a:ext>
            </a:extLst>
          </p:cNvPr>
          <p:cNvSpPr>
            <a:spLocks noGrp="1"/>
          </p:cNvSpPr>
          <p:nvPr>
            <p:ph type="title"/>
          </p:nvPr>
        </p:nvSpPr>
        <p:spPr/>
        <p:txBody>
          <a:bodyPr/>
          <a:lstStyle/>
          <a:p>
            <a:r>
              <a:rPr lang="en-US" dirty="0"/>
              <a:t>Example photo metadata fields</a:t>
            </a:r>
          </a:p>
        </p:txBody>
      </p:sp>
      <p:sp>
        <p:nvSpPr>
          <p:cNvPr id="3" name="Content Placeholder 2">
            <a:extLst>
              <a:ext uri="{FF2B5EF4-FFF2-40B4-BE49-F238E27FC236}">
                <a16:creationId xmlns:a16="http://schemas.microsoft.com/office/drawing/2014/main" id="{6DE268CE-7DAA-E40D-EE85-AF6B096DAEBE}"/>
              </a:ext>
            </a:extLst>
          </p:cNvPr>
          <p:cNvSpPr>
            <a:spLocks noGrp="1"/>
          </p:cNvSpPr>
          <p:nvPr>
            <p:ph idx="1"/>
          </p:nvPr>
        </p:nvSpPr>
        <p:spPr/>
        <p:txBody>
          <a:bodyPr/>
          <a:lstStyle/>
          <a:p>
            <a:r>
              <a:rPr lang="en-US" dirty="0"/>
              <a:t>Location taken</a:t>
            </a:r>
          </a:p>
          <a:p>
            <a:r>
              <a:rPr lang="en-US" dirty="0"/>
              <a:t>Data taken</a:t>
            </a:r>
          </a:p>
          <a:p>
            <a:r>
              <a:rPr lang="en-US" dirty="0"/>
              <a:t>Author</a:t>
            </a:r>
          </a:p>
          <a:p>
            <a:r>
              <a:rPr lang="en-US" dirty="0"/>
              <a:t>IP rights if any</a:t>
            </a:r>
          </a:p>
          <a:p>
            <a:r>
              <a:rPr lang="en-US" dirty="0"/>
              <a:t>Camera type</a:t>
            </a:r>
          </a:p>
          <a:p>
            <a:r>
              <a:rPr lang="en-US" dirty="0"/>
              <a:t>Lens settings</a:t>
            </a:r>
          </a:p>
          <a:p>
            <a:r>
              <a:rPr lang="en-US" dirty="0"/>
              <a:t>Photo encoding parameters…</a:t>
            </a:r>
          </a:p>
        </p:txBody>
      </p:sp>
      <p:sp>
        <p:nvSpPr>
          <p:cNvPr id="4" name="Footer Placeholder 3">
            <a:extLst>
              <a:ext uri="{FF2B5EF4-FFF2-40B4-BE49-F238E27FC236}">
                <a16:creationId xmlns:a16="http://schemas.microsoft.com/office/drawing/2014/main" id="{C055FD39-49E5-3A9B-6998-D257266638DA}"/>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87E78DE6-DA58-DC34-4261-D5BC4DF223E3}"/>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151297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15F5-C210-550B-6559-602BB86A5DF6}"/>
              </a:ext>
            </a:extLst>
          </p:cNvPr>
          <p:cNvSpPr>
            <a:spLocks noGrp="1"/>
          </p:cNvSpPr>
          <p:nvPr>
            <p:ph type="title"/>
          </p:nvPr>
        </p:nvSpPr>
        <p:spPr/>
        <p:txBody>
          <a:bodyPr/>
          <a:lstStyle/>
          <a:p>
            <a:r>
              <a:rPr lang="en-US" dirty="0"/>
              <a:t>But where is that list “located”?</a:t>
            </a:r>
          </a:p>
        </p:txBody>
      </p:sp>
      <p:sp>
        <p:nvSpPr>
          <p:cNvPr id="3" name="Content Placeholder 2">
            <a:extLst>
              <a:ext uri="{FF2B5EF4-FFF2-40B4-BE49-F238E27FC236}">
                <a16:creationId xmlns:a16="http://schemas.microsoft.com/office/drawing/2014/main" id="{05665855-01B7-AA82-6945-BDC7D2FD9CCB}"/>
              </a:ext>
            </a:extLst>
          </p:cNvPr>
          <p:cNvSpPr>
            <a:spLocks noGrp="1"/>
          </p:cNvSpPr>
          <p:nvPr>
            <p:ph idx="1"/>
          </p:nvPr>
        </p:nvSpPr>
        <p:spPr/>
        <p:txBody>
          <a:bodyPr/>
          <a:lstStyle/>
          <a:p>
            <a:r>
              <a:rPr lang="en-US" dirty="0"/>
              <a:t>Initially, the camera itself takes the photo and generates the initial version of these fields.</a:t>
            </a:r>
          </a:p>
          <a:p>
            <a:endParaRPr lang="en-US" dirty="0"/>
          </a:p>
          <a:p>
            <a:r>
              <a:rPr lang="en-US" dirty="0"/>
              <a:t>That list is baked right into the file holding the photo.</a:t>
            </a:r>
          </a:p>
          <a:p>
            <a:endParaRPr lang="en-US" dirty="0"/>
          </a:p>
          <a:p>
            <a:r>
              <a:rPr lang="en-US" dirty="0"/>
              <a:t>In fact the file is a bit like an archive (think of JAR files, or ZIP).  The photo itself combines the pixel array with a type of JSON file listing attributes</a:t>
            </a:r>
          </a:p>
        </p:txBody>
      </p:sp>
      <p:sp>
        <p:nvSpPr>
          <p:cNvPr id="4" name="Footer Placeholder 3">
            <a:extLst>
              <a:ext uri="{FF2B5EF4-FFF2-40B4-BE49-F238E27FC236}">
                <a16:creationId xmlns:a16="http://schemas.microsoft.com/office/drawing/2014/main" id="{A62B0984-5D90-4A08-2C37-BC22D9145843}"/>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C4AD2FE9-1DBA-7129-810E-2C94082F9C24}"/>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154803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EC6E-4DC5-2533-B640-B8CA4D0E20C7}"/>
              </a:ext>
            </a:extLst>
          </p:cNvPr>
          <p:cNvSpPr>
            <a:spLocks noGrp="1"/>
          </p:cNvSpPr>
          <p:nvPr>
            <p:ph type="title"/>
          </p:nvPr>
        </p:nvSpPr>
        <p:spPr/>
        <p:txBody>
          <a:bodyPr>
            <a:normAutofit fontScale="90000"/>
          </a:bodyPr>
          <a:lstStyle/>
          <a:p>
            <a:r>
              <a:rPr lang="en-US" dirty="0"/>
              <a:t>Serialization/deserialization is used to convert this “structure” to a byte array</a:t>
            </a:r>
          </a:p>
        </p:txBody>
      </p:sp>
      <p:sp>
        <p:nvSpPr>
          <p:cNvPr id="3" name="Content Placeholder 2">
            <a:extLst>
              <a:ext uri="{FF2B5EF4-FFF2-40B4-BE49-F238E27FC236}">
                <a16:creationId xmlns:a16="http://schemas.microsoft.com/office/drawing/2014/main" id="{340736CD-7422-804B-648B-E61019DA7F5A}"/>
              </a:ext>
            </a:extLst>
          </p:cNvPr>
          <p:cNvSpPr>
            <a:spLocks noGrp="1"/>
          </p:cNvSpPr>
          <p:nvPr>
            <p:ph idx="1"/>
          </p:nvPr>
        </p:nvSpPr>
        <p:spPr/>
        <p:txBody>
          <a:bodyPr>
            <a:normAutofit lnSpcReduction="10000"/>
          </a:bodyPr>
          <a:lstStyle/>
          <a:p>
            <a:r>
              <a:rPr lang="en-US" dirty="0"/>
              <a:t>Any object class can optionally be defined to also have a method that will convert the data in the object to a byte vector, and a constructor to create a new instance of the object, given a byte vector.</a:t>
            </a:r>
          </a:p>
          <a:p>
            <a:endParaRPr lang="en-US" dirty="0"/>
          </a:p>
          <a:p>
            <a:r>
              <a:rPr lang="en-US" dirty="0"/>
              <a:t>These byte vectors have a length, which varies, and we can put them in messages, key-value stores, files, etc.</a:t>
            </a:r>
          </a:p>
          <a:p>
            <a:endParaRPr lang="en-US" dirty="0"/>
          </a:p>
          <a:p>
            <a:r>
              <a:rPr lang="en-US" dirty="0"/>
              <a:t>The </a:t>
            </a:r>
            <a:r>
              <a:rPr lang="en-US" u="sng" dirty="0"/>
              <a:t>storage layer </a:t>
            </a:r>
            <a:r>
              <a:rPr lang="en-US" dirty="0"/>
              <a:t>won’t know what the serialization format is, so it just remembers that these 72,604 bytes “are” a photo object called “Biscuit”</a:t>
            </a:r>
          </a:p>
        </p:txBody>
      </p:sp>
      <p:sp>
        <p:nvSpPr>
          <p:cNvPr id="4" name="Footer Placeholder 3">
            <a:extLst>
              <a:ext uri="{FF2B5EF4-FFF2-40B4-BE49-F238E27FC236}">
                <a16:creationId xmlns:a16="http://schemas.microsoft.com/office/drawing/2014/main" id="{979FF311-06F7-F434-DD21-CBB51BE739A4}"/>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985DC20D-BD1E-AD88-2DF8-DEA6DE6CC717}"/>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3668118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1EF7-8FF7-F005-88E0-4D86FEB9FD88}"/>
              </a:ext>
            </a:extLst>
          </p:cNvPr>
          <p:cNvSpPr>
            <a:spLocks noGrp="1"/>
          </p:cNvSpPr>
          <p:nvPr>
            <p:ph type="title"/>
          </p:nvPr>
        </p:nvSpPr>
        <p:spPr/>
        <p:txBody>
          <a:bodyPr/>
          <a:lstStyle/>
          <a:p>
            <a:r>
              <a:rPr lang="en-US" dirty="0"/>
              <a:t>Without the object class you can’t deserialize the byte vector</a:t>
            </a:r>
          </a:p>
        </p:txBody>
      </p:sp>
      <p:sp>
        <p:nvSpPr>
          <p:cNvPr id="3" name="Content Placeholder 2">
            <a:extLst>
              <a:ext uri="{FF2B5EF4-FFF2-40B4-BE49-F238E27FC236}">
                <a16:creationId xmlns:a16="http://schemas.microsoft.com/office/drawing/2014/main" id="{0C8B3FE3-21DF-12E5-A720-C22439A8F2D1}"/>
              </a:ext>
            </a:extLst>
          </p:cNvPr>
          <p:cNvSpPr>
            <a:spLocks noGrp="1"/>
          </p:cNvSpPr>
          <p:nvPr>
            <p:ph idx="1"/>
          </p:nvPr>
        </p:nvSpPr>
        <p:spPr/>
        <p:txBody>
          <a:bodyPr>
            <a:normAutofit lnSpcReduction="10000"/>
          </a:bodyPr>
          <a:lstStyle/>
          <a:p>
            <a:r>
              <a:rPr lang="en-US" dirty="0"/>
              <a:t>To understand the bytes requires a program compiled using the class definition and its logic for serialization and deserialization.</a:t>
            </a:r>
          </a:p>
          <a:p>
            <a:endParaRPr lang="en-US" dirty="0"/>
          </a:p>
          <a:p>
            <a:r>
              <a:rPr lang="en-US" dirty="0"/>
              <a:t>For common file types like .jpeg and .mpeg there are standard programs that can be asked to interpret the bytes for you.</a:t>
            </a:r>
          </a:p>
          <a:p>
            <a:pPr>
              <a:buFont typeface="Wingdings" panose="05000000000000000000" pitchFamily="2" charset="2"/>
              <a:buChar char="Ø"/>
            </a:pPr>
            <a:r>
              <a:rPr lang="en-US" dirty="0"/>
              <a:t>  This is how file systems (and key-value stores, and databases) are able </a:t>
            </a:r>
            <a:br>
              <a:rPr lang="en-US" dirty="0"/>
            </a:br>
            <a:r>
              <a:rPr lang="en-US" dirty="0"/>
              <a:t>    to generate thumbnails and list photo properties: they ask for help.</a:t>
            </a:r>
          </a:p>
          <a:p>
            <a:pPr>
              <a:buFont typeface="Wingdings" panose="05000000000000000000" pitchFamily="2" charset="2"/>
              <a:buChar char="Ø"/>
            </a:pPr>
            <a:r>
              <a:rPr lang="en-US" dirty="0"/>
              <a:t>  You could extend that set to support your very own object types, but</a:t>
            </a:r>
            <a:br>
              <a:rPr lang="en-US" dirty="0"/>
            </a:br>
            <a:r>
              <a:rPr lang="en-US" dirty="0"/>
              <a:t>    would need to learn how to properly register your helper program</a:t>
            </a:r>
          </a:p>
        </p:txBody>
      </p:sp>
      <p:sp>
        <p:nvSpPr>
          <p:cNvPr id="4" name="Footer Placeholder 3">
            <a:extLst>
              <a:ext uri="{FF2B5EF4-FFF2-40B4-BE49-F238E27FC236}">
                <a16:creationId xmlns:a16="http://schemas.microsoft.com/office/drawing/2014/main" id="{D884D01F-0126-02B1-A13A-2D65B0F473E8}"/>
              </a:ext>
            </a:extLst>
          </p:cNvPr>
          <p:cNvSpPr>
            <a:spLocks noGrp="1"/>
          </p:cNvSpPr>
          <p:nvPr>
            <p:ph type="ftr" sz="quarter" idx="11"/>
          </p:nvPr>
        </p:nvSpPr>
        <p:spPr/>
        <p:txBody>
          <a:bodyPr/>
          <a:lstStyle/>
          <a:p>
            <a:r>
              <a:rPr lang="en-US"/>
              <a:t>http://www.cs.cornell.edu/courses/cs5412/2022fa</a:t>
            </a:r>
          </a:p>
        </p:txBody>
      </p:sp>
      <p:sp>
        <p:nvSpPr>
          <p:cNvPr id="5" name="Slide Number Placeholder 4">
            <a:extLst>
              <a:ext uri="{FF2B5EF4-FFF2-40B4-BE49-F238E27FC236}">
                <a16:creationId xmlns:a16="http://schemas.microsoft.com/office/drawing/2014/main" id="{5781D527-D496-79E3-AD26-DA7A2B718ACE}"/>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1259208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5128</TotalTime>
  <Words>4205</Words>
  <Application>Microsoft Office PowerPoint</Application>
  <PresentationFormat>Widescreen</PresentationFormat>
  <Paragraphs>348</Paragraphs>
  <Slides>41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Tw Cen MT</vt:lpstr>
      <vt:lpstr>Tw Cen MT Condensed</vt:lpstr>
      <vt:lpstr>Wingdings</vt:lpstr>
      <vt:lpstr>Wingdings 3</vt:lpstr>
      <vt:lpstr>Integral</vt:lpstr>
      <vt:lpstr>Lecture 5:  Making DHTs do magic tricks!</vt:lpstr>
      <vt:lpstr>Today’s agenda: Two parts</vt:lpstr>
      <vt:lpstr>Central questions we will focus on</vt:lpstr>
      <vt:lpstr>Start by thinking about data structures</vt:lpstr>
      <vt:lpstr>Simplest data structure: a list</vt:lpstr>
      <vt:lpstr>Example photo metadata fields</vt:lpstr>
      <vt:lpstr>But where is that list “located”?</vt:lpstr>
      <vt:lpstr>Serialization/deserialization is used to convert this “structure” to a byte array</vt:lpstr>
      <vt:lpstr>Without the object class you can’t deserialize the byte vector</vt:lpstr>
      <vt:lpstr>But what if the cloud wants to add more lists, or create big ones?</vt:lpstr>
      <vt:lpstr>How can we store a list into a DHT?</vt:lpstr>
      <vt:lpstr>… List in a DHT</vt:lpstr>
      <vt:lpstr>But now we need to think about cost</vt:lpstr>
      <vt:lpstr>Reminder: DHTs are sharded.  But this means any big list will be too!</vt:lpstr>
      <vt:lpstr>DHT picture</vt:lpstr>
      <vt:lpstr>… Plus, we can even treat them like databases, and this is important!</vt:lpstr>
      <vt:lpstr>Concerns we might want to think about</vt:lpstr>
      <vt:lpstr>Network speed / delay?</vt:lpstr>
      <vt:lpstr>Network speed / delay?</vt:lpstr>
      <vt:lpstr>How can we use this information?</vt:lpstr>
      <vt:lpstr>Example: Search in MIT’s Chord</vt:lpstr>
      <vt:lpstr>How did Chord work?</vt:lpstr>
      <vt:lpstr>Beehive: Chord plus range searches</vt:lpstr>
      <vt:lpstr>… but, chord didn’t “take off”</vt:lpstr>
      <vt:lpstr>How do real clouds do it?</vt:lpstr>
      <vt:lpstr>Collocation</vt:lpstr>
      <vt:lpstr>How to collocate lots of nodes</vt:lpstr>
      <vt:lpstr>Concurrency: Risk of conflicting updates</vt:lpstr>
      <vt:lpstr>Notice all the tradeoffs!</vt:lpstr>
      <vt:lpstr>Is there a single best Solution?</vt:lpstr>
      <vt:lpstr>On top of all this, CAP enters the picture!</vt:lpstr>
      <vt:lpstr>Example: An NPR news Article</vt:lpstr>
      <vt:lpstr>What do you think happened at NPR?</vt:lpstr>
      <vt:lpstr>Why would it have been changing?</vt:lpstr>
      <vt:lpstr>Coming up with suitable DHT keys</vt:lpstr>
      <vt:lpstr>… unique Key generating services.</vt:lpstr>
      <vt:lpstr>Example: Microsoft Registry</vt:lpstr>
      <vt:lpstr>Could keys “collide”?</vt:lpstr>
      <vt:lpstr>Issue we will tackle later: Cloud Data forms a huge, complicated Graph </vt:lpstr>
      <vt:lpstr>Big graphs have more and more issues!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311</cp:revision>
  <dcterms:created xsi:type="dcterms:W3CDTF">2017-12-19T18:11:25Z</dcterms:created>
  <dcterms:modified xsi:type="dcterms:W3CDTF">2022-09-06T18:09:36Z</dcterms:modified>
</cp:coreProperties>
</file>