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91" r:id="rId7"/>
    <p:sldId id="292" r:id="rId8"/>
    <p:sldId id="293" r:id="rId9"/>
    <p:sldId id="294" r:id="rId10"/>
    <p:sldId id="261" r:id="rId11"/>
    <p:sldId id="286" r:id="rId12"/>
    <p:sldId id="287" r:id="rId13"/>
    <p:sldId id="262" r:id="rId14"/>
    <p:sldId id="263" r:id="rId15"/>
    <p:sldId id="264" r:id="rId16"/>
    <p:sldId id="265" r:id="rId17"/>
    <p:sldId id="266" r:id="rId18"/>
    <p:sldId id="267" r:id="rId19"/>
    <p:sldId id="268" r:id="rId20"/>
    <p:sldId id="270" r:id="rId21"/>
    <p:sldId id="271" r:id="rId22"/>
    <p:sldId id="272" r:id="rId23"/>
    <p:sldId id="26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0" r:id="rId37"/>
    <p:sldId id="285" r:id="rId38"/>
    <p:sldId id="295" r:id="rId39"/>
    <p:sldId id="288" r:id="rId40"/>
    <p:sldId id="28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565"/>
    <a:srgbClr val="777777"/>
    <a:srgbClr val="FFFFFF"/>
    <a:srgbClr val="FFFF99"/>
    <a:srgbClr val="E917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6427" autoAdjust="0"/>
  </p:normalViewPr>
  <p:slideViewPr>
    <p:cSldViewPr snapToGrid="0">
      <p:cViewPr varScale="1">
        <p:scale>
          <a:sx n="81" d="100"/>
          <a:sy n="81" d="100"/>
        </p:scale>
        <p:origin x="109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13520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23D64729-18B1-4BFD-96F1-9FF07DD2D27E}" type="datetime1">
              <a:rPr lang="en-US" smtClean="0"/>
              <a:t>8/31/2022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D419A-8D4E-4A25-869A-ED87F2170541}" type="datetime1">
              <a:rPr lang="en-US" smtClean="0"/>
              <a:t>8/31/2022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3691C-9369-42A4-8A84-5DBE15FF2F83}" type="datetime1">
              <a:rPr lang="en-US" smtClean="0"/>
              <a:t>8/31/2022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C1177-CFCC-4FBB-86A1-62E2EC1576B5}" type="datetime1">
              <a:rPr lang="en-US" smtClean="0"/>
              <a:t>8/31/2022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1145-4F57-4BEA-A065-CC6636A0FC91}" type="datetime1">
              <a:rPr lang="en-US" smtClean="0"/>
              <a:t>8/31/2022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7E0B5B-0BAE-409B-BEE7-C1FAFAA9BB7B}" type="datetime1">
              <a:rPr lang="en-US" smtClean="0"/>
              <a:t>8/31/2022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CAE472-9256-42B0-9352-06E51230A0C7}" type="datetime1">
              <a:rPr lang="en-US" smtClean="0"/>
              <a:t>8/31/2022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156C032-EBC9-4742-821D-3ACC10800203}" type="datetime1">
              <a:rPr lang="en-US" smtClean="0"/>
              <a:t>8/31/2022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BEE69-D247-4CF3-B005-1494DE270FA4}" type="datetime1">
              <a:rPr lang="en-US" smtClean="0"/>
              <a:t>8/31/2022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0E18B8-2EFF-44BE-941A-F73F3A1AC160}" type="datetime1">
              <a:rPr lang="en-US" smtClean="0"/>
              <a:t>8/31/2022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933F6-78F7-4AF7-AAE2-08F9F194670D}" type="datetime1">
              <a:rPr lang="en-US" smtClean="0"/>
              <a:t>8/31/2022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20B8A11-4B0D-4428-9BFB-BDFBA7540D04}" type="datetime1">
              <a:rPr lang="en-US" smtClean="0"/>
              <a:t>8/31/2022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microsoft.com/en-us/azure/app-service/manage-custom-dns-buy-doma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ypi.org/project/Flask/"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5412/Lecture 4: Function (Lambda) computing model</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Fall, 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819E-B417-E362-427D-14DCFBE14522}"/>
              </a:ext>
            </a:extLst>
          </p:cNvPr>
          <p:cNvSpPr>
            <a:spLocks noGrp="1"/>
          </p:cNvSpPr>
          <p:nvPr>
            <p:ph type="title"/>
          </p:nvPr>
        </p:nvSpPr>
        <p:spPr/>
        <p:txBody>
          <a:bodyPr/>
          <a:lstStyle/>
          <a:p>
            <a:r>
              <a:rPr lang="en-US" dirty="0"/>
              <a:t>Concept of customization</a:t>
            </a:r>
          </a:p>
        </p:txBody>
      </p:sp>
      <p:sp>
        <p:nvSpPr>
          <p:cNvPr id="3" name="Content Placeholder 2">
            <a:extLst>
              <a:ext uri="{FF2B5EF4-FFF2-40B4-BE49-F238E27FC236}">
                <a16:creationId xmlns:a16="http://schemas.microsoft.com/office/drawing/2014/main" id="{805ED68E-AB31-396D-4091-4293FE87F5E4}"/>
              </a:ext>
            </a:extLst>
          </p:cNvPr>
          <p:cNvSpPr>
            <a:spLocks noGrp="1"/>
          </p:cNvSpPr>
          <p:nvPr>
            <p:ph idx="1"/>
          </p:nvPr>
        </p:nvSpPr>
        <p:spPr/>
        <p:txBody>
          <a:bodyPr/>
          <a:lstStyle/>
          <a:p>
            <a:r>
              <a:rPr lang="en-US" dirty="0"/>
              <a:t>… so, now we should ask what options exist for customizing a </a:t>
            </a:r>
            <a:r>
              <a:rPr lang="en-US" dirty="0">
                <a:sym typeface="Symbol" panose="05050102010706020507" pitchFamily="18" charset="2"/>
              </a:rPr>
              <a:t>-service</a:t>
            </a:r>
          </a:p>
          <a:p>
            <a:endParaRPr lang="en-US" dirty="0">
              <a:sym typeface="Symbol" panose="05050102010706020507" pitchFamily="18" charset="2"/>
            </a:endParaRPr>
          </a:p>
          <a:p>
            <a:r>
              <a:rPr lang="en-US" dirty="0">
                <a:sym typeface="Symbol" panose="05050102010706020507" pitchFamily="18" charset="2"/>
              </a:rPr>
              <a:t>Before we do a deep dive, let’s pause to think about customization as a more general concept, focusing on Linux operating systems</a:t>
            </a:r>
          </a:p>
          <a:p>
            <a:endParaRPr lang="en-US" dirty="0">
              <a:sym typeface="Symbol" panose="05050102010706020507" pitchFamily="18" charset="2"/>
            </a:endParaRPr>
          </a:p>
          <a:p>
            <a:r>
              <a:rPr lang="en-US" dirty="0">
                <a:sym typeface="Symbol" panose="05050102010706020507" pitchFamily="18" charset="2"/>
              </a:rPr>
              <a:t>What is customization “about”?</a:t>
            </a:r>
            <a:r>
              <a:rPr lang="en-US" dirty="0"/>
              <a:t> </a:t>
            </a:r>
          </a:p>
        </p:txBody>
      </p:sp>
      <p:sp>
        <p:nvSpPr>
          <p:cNvPr id="4" name="Footer Placeholder 3">
            <a:extLst>
              <a:ext uri="{FF2B5EF4-FFF2-40B4-BE49-F238E27FC236}">
                <a16:creationId xmlns:a16="http://schemas.microsoft.com/office/drawing/2014/main" id="{6D9D7F4C-F2CE-7DBF-E6F3-3767CDA9C50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2C40B42-0BC1-CDB3-BEE8-3C557147A686}"/>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150000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6051-88A8-C738-6552-CF9F552CC1B3}"/>
              </a:ext>
            </a:extLst>
          </p:cNvPr>
          <p:cNvSpPr>
            <a:spLocks noGrp="1"/>
          </p:cNvSpPr>
          <p:nvPr>
            <p:ph type="title"/>
          </p:nvPr>
        </p:nvSpPr>
        <p:spPr/>
        <p:txBody>
          <a:bodyPr/>
          <a:lstStyle/>
          <a:p>
            <a:r>
              <a:rPr lang="en-US" dirty="0"/>
              <a:t>Customizing a car</a:t>
            </a:r>
          </a:p>
        </p:txBody>
      </p:sp>
      <p:sp>
        <p:nvSpPr>
          <p:cNvPr id="3" name="Content Placeholder 2">
            <a:extLst>
              <a:ext uri="{FF2B5EF4-FFF2-40B4-BE49-F238E27FC236}">
                <a16:creationId xmlns:a16="http://schemas.microsoft.com/office/drawing/2014/main" id="{BF950930-B9B1-C340-5639-8B3F170A159F}"/>
              </a:ext>
            </a:extLst>
          </p:cNvPr>
          <p:cNvSpPr>
            <a:spLocks noGrp="1"/>
          </p:cNvSpPr>
          <p:nvPr>
            <p:ph idx="1"/>
          </p:nvPr>
        </p:nvSpPr>
        <p:spPr/>
        <p:txBody>
          <a:bodyPr/>
          <a:lstStyle/>
          <a:p>
            <a:r>
              <a:rPr lang="en-US" dirty="0"/>
              <a:t>You get to pick the colors, and often there are add-on packages</a:t>
            </a:r>
          </a:p>
          <a:p>
            <a:endParaRPr lang="en-US" dirty="0"/>
          </a:p>
          <a:p>
            <a:r>
              <a:rPr lang="en-US" dirty="0"/>
              <a:t>This is a bit like setting configuration parameters</a:t>
            </a:r>
          </a:p>
          <a:p>
            <a:endParaRPr lang="en-US" dirty="0"/>
          </a:p>
          <a:p>
            <a:r>
              <a:rPr lang="en-US" dirty="0"/>
              <a:t>Many cloud services allow (or even require) customers to configure them before use.  For example, you might set the minimum or maximum number of instances that will be running… this has cost implications for you!</a:t>
            </a:r>
          </a:p>
        </p:txBody>
      </p:sp>
      <p:sp>
        <p:nvSpPr>
          <p:cNvPr id="4" name="Footer Placeholder 3">
            <a:extLst>
              <a:ext uri="{FF2B5EF4-FFF2-40B4-BE49-F238E27FC236}">
                <a16:creationId xmlns:a16="http://schemas.microsoft.com/office/drawing/2014/main" id="{D404F709-8231-22C2-5A03-030FCA2EDF3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E60300F-DBBE-5739-3DA6-B267425915FA}"/>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73134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8D47-8F7C-2525-3246-57F99D0C8402}"/>
              </a:ext>
            </a:extLst>
          </p:cNvPr>
          <p:cNvSpPr>
            <a:spLocks noGrp="1"/>
          </p:cNvSpPr>
          <p:nvPr>
            <p:ph type="title"/>
          </p:nvPr>
        </p:nvSpPr>
        <p:spPr/>
        <p:txBody>
          <a:bodyPr/>
          <a:lstStyle/>
          <a:p>
            <a:r>
              <a:rPr lang="en-US" dirty="0"/>
              <a:t>Where do configurations “live”</a:t>
            </a:r>
          </a:p>
        </p:txBody>
      </p:sp>
      <p:sp>
        <p:nvSpPr>
          <p:cNvPr id="3" name="Content Placeholder 2">
            <a:extLst>
              <a:ext uri="{FF2B5EF4-FFF2-40B4-BE49-F238E27FC236}">
                <a16:creationId xmlns:a16="http://schemas.microsoft.com/office/drawing/2014/main" id="{0AC6BCAF-2805-B2D9-0B20-CFECC0E33A25}"/>
              </a:ext>
            </a:extLst>
          </p:cNvPr>
          <p:cNvSpPr>
            <a:spLocks noGrp="1"/>
          </p:cNvSpPr>
          <p:nvPr>
            <p:ph idx="1"/>
          </p:nvPr>
        </p:nvSpPr>
        <p:spPr/>
        <p:txBody>
          <a:bodyPr/>
          <a:lstStyle/>
          <a:p>
            <a:r>
              <a:rPr lang="en-US" dirty="0"/>
              <a:t>There are a variety of common options, but big cloud vendors try to standardize.</a:t>
            </a:r>
          </a:p>
          <a:p>
            <a:endParaRPr lang="en-US" dirty="0"/>
          </a:p>
          <a:p>
            <a:r>
              <a:rPr lang="en-US" dirty="0"/>
              <a:t>On Azure, most configuration data is held in JSON files.   This is just a very simple file format full of </a:t>
            </a:r>
            <a:r>
              <a:rPr lang="en-US" b="1" dirty="0"/>
              <a:t>“variable” = “value”; </a:t>
            </a:r>
            <a:r>
              <a:rPr lang="en-US" dirty="0"/>
              <a:t>lines (with nesting, in </a:t>
            </a:r>
            <a:r>
              <a:rPr lang="en-US" b="1" dirty="0"/>
              <a:t>{ } </a:t>
            </a:r>
            <a:r>
              <a:rPr lang="en-US" dirty="0"/>
              <a:t>)</a:t>
            </a:r>
          </a:p>
          <a:p>
            <a:endParaRPr lang="en-US" dirty="0"/>
          </a:p>
          <a:p>
            <a:r>
              <a:rPr lang="en-US" dirty="0"/>
              <a:t>Some programs want some form of configuration file on the local disk, in the local directory.  It might have a name like </a:t>
            </a:r>
            <a:r>
              <a:rPr lang="en-US" dirty="0" err="1"/>
              <a:t>xxx.rc</a:t>
            </a:r>
            <a:r>
              <a:rPr lang="en-US" dirty="0"/>
              <a:t> or </a:t>
            </a:r>
            <a:r>
              <a:rPr lang="en-US" dirty="0" err="1"/>
              <a:t>xxx.cfg</a:t>
            </a:r>
            <a:endParaRPr lang="en-US" dirty="0"/>
          </a:p>
        </p:txBody>
      </p:sp>
      <p:sp>
        <p:nvSpPr>
          <p:cNvPr id="4" name="Footer Placeholder 3">
            <a:extLst>
              <a:ext uri="{FF2B5EF4-FFF2-40B4-BE49-F238E27FC236}">
                <a16:creationId xmlns:a16="http://schemas.microsoft.com/office/drawing/2014/main" id="{EB2CF733-1A55-DFFD-49C0-9D2EDC7E383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95EE549-ADA2-49B0-6DA5-6804546F6A39}"/>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04438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2425-AF32-994D-BC18-CD13099A9A9B}"/>
              </a:ext>
            </a:extLst>
          </p:cNvPr>
          <p:cNvSpPr>
            <a:spLocks noGrp="1"/>
          </p:cNvSpPr>
          <p:nvPr>
            <p:ph type="title"/>
          </p:nvPr>
        </p:nvSpPr>
        <p:spPr/>
        <p:txBody>
          <a:bodyPr/>
          <a:lstStyle/>
          <a:p>
            <a:r>
              <a:rPr lang="en-US" dirty="0"/>
              <a:t>Other forms of customization</a:t>
            </a:r>
          </a:p>
        </p:txBody>
      </p:sp>
      <p:sp>
        <p:nvSpPr>
          <p:cNvPr id="3" name="Content Placeholder 2">
            <a:extLst>
              <a:ext uri="{FF2B5EF4-FFF2-40B4-BE49-F238E27FC236}">
                <a16:creationId xmlns:a16="http://schemas.microsoft.com/office/drawing/2014/main" id="{DE94C26E-9BF5-6C89-4CF3-34245661779A}"/>
              </a:ext>
            </a:extLst>
          </p:cNvPr>
          <p:cNvSpPr>
            <a:spLocks noGrp="1"/>
          </p:cNvSpPr>
          <p:nvPr>
            <p:ph idx="1"/>
          </p:nvPr>
        </p:nvSpPr>
        <p:spPr/>
        <p:txBody>
          <a:bodyPr>
            <a:normAutofit/>
          </a:bodyPr>
          <a:lstStyle/>
          <a:p>
            <a:r>
              <a:rPr lang="en-US" dirty="0"/>
              <a:t>When you set up a computer for the first time, and install Ubuntu or CentOS, it won’t initially have logins, and once you add a login, there won’t be any user programs running.</a:t>
            </a:r>
          </a:p>
          <a:p>
            <a:endParaRPr lang="en-US" dirty="0"/>
          </a:p>
          <a:p>
            <a:r>
              <a:rPr lang="en-US" dirty="0"/>
              <a:t>One way to cause a user program to run is to log in and run it yourself</a:t>
            </a:r>
          </a:p>
          <a:p>
            <a:endParaRPr lang="en-US" dirty="0"/>
          </a:p>
          <a:p>
            <a:r>
              <a:rPr lang="en-US" dirty="0"/>
              <a:t>Before you logged in, the machine was “blank”.  But now it is running the “Apache Web Server”,  as an example.  It can serve web pages</a:t>
            </a:r>
          </a:p>
        </p:txBody>
      </p:sp>
      <p:sp>
        <p:nvSpPr>
          <p:cNvPr id="4" name="Footer Placeholder 3">
            <a:extLst>
              <a:ext uri="{FF2B5EF4-FFF2-40B4-BE49-F238E27FC236}">
                <a16:creationId xmlns:a16="http://schemas.microsoft.com/office/drawing/2014/main" id="{6AE5D9FD-054D-6A7E-26A5-063F0E3FD94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8BCB8EE-3C07-6B8C-EAE1-F335B43C9489}"/>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285295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7901-B2A2-E9F1-2715-AC93EACCDE9B}"/>
              </a:ext>
            </a:extLst>
          </p:cNvPr>
          <p:cNvSpPr>
            <a:spLocks noGrp="1"/>
          </p:cNvSpPr>
          <p:nvPr>
            <p:ph type="title"/>
          </p:nvPr>
        </p:nvSpPr>
        <p:spPr/>
        <p:txBody>
          <a:bodyPr/>
          <a:lstStyle/>
          <a:p>
            <a:r>
              <a:rPr lang="en-US" dirty="0"/>
              <a:t>Web Service… but no web site</a:t>
            </a:r>
          </a:p>
        </p:txBody>
      </p:sp>
      <p:sp>
        <p:nvSpPr>
          <p:cNvPr id="3" name="Content Placeholder 2">
            <a:extLst>
              <a:ext uri="{FF2B5EF4-FFF2-40B4-BE49-F238E27FC236}">
                <a16:creationId xmlns:a16="http://schemas.microsoft.com/office/drawing/2014/main" id="{EA39A149-84F1-18C2-2DEA-809226C3BDF5}"/>
              </a:ext>
            </a:extLst>
          </p:cNvPr>
          <p:cNvSpPr>
            <a:spLocks noGrp="1"/>
          </p:cNvSpPr>
          <p:nvPr>
            <p:ph idx="1"/>
          </p:nvPr>
        </p:nvSpPr>
        <p:spPr/>
        <p:txBody>
          <a:bodyPr>
            <a:normAutofit lnSpcReduction="10000"/>
          </a:bodyPr>
          <a:lstStyle/>
          <a:p>
            <a:endParaRPr lang="en-US" dirty="0"/>
          </a:p>
          <a:p>
            <a:r>
              <a:rPr lang="en-US" dirty="0"/>
              <a:t>Even for this case you may also need to make firewall “tunnels” to enable requests to reach it, and your machine needs an externally visible IP address so that they can issue http requests.  </a:t>
            </a:r>
          </a:p>
          <a:p>
            <a:br>
              <a:rPr lang="en-US" dirty="0"/>
            </a:br>
            <a:r>
              <a:rPr lang="en-US" dirty="0"/>
              <a:t>But if you take those steps, and point a browser at the machine, and the Apache web server is running, it shows a blank screen when users connect.</a:t>
            </a:r>
          </a:p>
          <a:p>
            <a:endParaRPr lang="en-US" dirty="0"/>
          </a:p>
          <a:p>
            <a:r>
              <a:rPr lang="en-US" dirty="0"/>
              <a:t>Why blank?  Because there need to be web pages for it to “serve up”</a:t>
            </a:r>
          </a:p>
          <a:p>
            <a:endParaRPr lang="en-US" dirty="0"/>
          </a:p>
        </p:txBody>
      </p:sp>
      <p:sp>
        <p:nvSpPr>
          <p:cNvPr id="4" name="Footer Placeholder 3">
            <a:extLst>
              <a:ext uri="{FF2B5EF4-FFF2-40B4-BE49-F238E27FC236}">
                <a16:creationId xmlns:a16="http://schemas.microsoft.com/office/drawing/2014/main" id="{F82C5BF9-D358-A37E-ECC7-8D62EDA6DA8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0A77FC9-D9E0-D7E5-CEE7-DDB915164620}"/>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01114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803B-FCE8-F96D-E8E1-F404129EC338}"/>
              </a:ext>
            </a:extLst>
          </p:cNvPr>
          <p:cNvSpPr>
            <a:spLocks noGrp="1"/>
          </p:cNvSpPr>
          <p:nvPr>
            <p:ph type="title"/>
          </p:nvPr>
        </p:nvSpPr>
        <p:spPr/>
        <p:txBody>
          <a:bodyPr/>
          <a:lstStyle/>
          <a:p>
            <a:r>
              <a:rPr lang="en-US" dirty="0"/>
              <a:t>So, you customize a little more!</a:t>
            </a:r>
          </a:p>
        </p:txBody>
      </p:sp>
      <p:sp>
        <p:nvSpPr>
          <p:cNvPr id="3" name="Content Placeholder 2">
            <a:extLst>
              <a:ext uri="{FF2B5EF4-FFF2-40B4-BE49-F238E27FC236}">
                <a16:creationId xmlns:a16="http://schemas.microsoft.com/office/drawing/2014/main" id="{979BA45D-C1E9-7BF2-DB84-1A7C5B846E1B}"/>
              </a:ext>
            </a:extLst>
          </p:cNvPr>
          <p:cNvSpPr>
            <a:spLocks noGrp="1"/>
          </p:cNvSpPr>
          <p:nvPr>
            <p:ph idx="1"/>
          </p:nvPr>
        </p:nvSpPr>
        <p:spPr/>
        <p:txBody>
          <a:bodyPr/>
          <a:lstStyle/>
          <a:p>
            <a:r>
              <a:rPr lang="en-US" dirty="0"/>
              <a:t>Using a web page editor you can create your fancy new web site</a:t>
            </a:r>
          </a:p>
          <a:p>
            <a:endParaRPr lang="en-US" dirty="0"/>
          </a:p>
          <a:p>
            <a:r>
              <a:rPr lang="en-US" dirty="0"/>
              <a:t>You copy the files to the folder your Apache web server is running in</a:t>
            </a:r>
          </a:p>
          <a:p>
            <a:endParaRPr lang="en-US" dirty="0"/>
          </a:p>
          <a:p>
            <a:r>
              <a:rPr lang="en-US" dirty="0"/>
              <a:t>And just like that, you now have a live web site!  Anyone who knows the </a:t>
            </a:r>
            <a:r>
              <a:rPr lang="en-US" dirty="0" err="1"/>
              <a:t>ip</a:t>
            </a:r>
            <a:r>
              <a:rPr lang="en-US" dirty="0"/>
              <a:t> address can visit http://123.45.67.890/ and this will pop up the home page of your new site</a:t>
            </a:r>
          </a:p>
        </p:txBody>
      </p:sp>
      <p:sp>
        <p:nvSpPr>
          <p:cNvPr id="4" name="Footer Placeholder 3">
            <a:extLst>
              <a:ext uri="{FF2B5EF4-FFF2-40B4-BE49-F238E27FC236}">
                <a16:creationId xmlns:a16="http://schemas.microsoft.com/office/drawing/2014/main" id="{BFE6787B-B67A-EFD3-DAC5-61F3DBA328C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59962C5-C913-6408-B1E2-40FC095D1300}"/>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61176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F1D7-07E5-08B1-C630-51D9429F8377}"/>
              </a:ext>
            </a:extLst>
          </p:cNvPr>
          <p:cNvSpPr>
            <a:spLocks noGrp="1"/>
          </p:cNvSpPr>
          <p:nvPr>
            <p:ph type="title"/>
          </p:nvPr>
        </p:nvSpPr>
        <p:spPr/>
        <p:txBody>
          <a:bodyPr/>
          <a:lstStyle/>
          <a:p>
            <a:r>
              <a:rPr lang="en-US"/>
              <a:t>… you actually wanted your site to have a name</a:t>
            </a:r>
            <a:endParaRPr lang="en-US" dirty="0"/>
          </a:p>
        </p:txBody>
      </p:sp>
      <p:sp>
        <p:nvSpPr>
          <p:cNvPr id="3" name="Content Placeholder 2">
            <a:extLst>
              <a:ext uri="{FF2B5EF4-FFF2-40B4-BE49-F238E27FC236}">
                <a16:creationId xmlns:a16="http://schemas.microsoft.com/office/drawing/2014/main" id="{3DD5F1CD-67A0-C384-A8C5-B7C2EDF7780E}"/>
              </a:ext>
            </a:extLst>
          </p:cNvPr>
          <p:cNvSpPr>
            <a:spLocks noGrp="1"/>
          </p:cNvSpPr>
          <p:nvPr>
            <p:ph idx="1"/>
          </p:nvPr>
        </p:nvSpPr>
        <p:spPr/>
        <p:txBody>
          <a:bodyPr>
            <a:normAutofit lnSpcReduction="10000"/>
          </a:bodyPr>
          <a:lstStyle/>
          <a:p>
            <a:r>
              <a:rPr lang="en-US"/>
              <a:t>So you can customize a bit more!</a:t>
            </a:r>
          </a:p>
          <a:p>
            <a:endParaRPr lang="en-US"/>
          </a:p>
          <a:p>
            <a:r>
              <a:rPr lang="en-US"/>
              <a:t>You register a new domain name with a name registry company, like Go Daddy.  And now</a:t>
            </a:r>
          </a:p>
          <a:p>
            <a:endParaRPr lang="en-US"/>
          </a:p>
          <a:p>
            <a:r>
              <a:rPr lang="en-US"/>
              <a:t>               http://www.mylittlepony.com/</a:t>
            </a:r>
          </a:p>
          <a:p>
            <a:endParaRPr lang="en-US"/>
          </a:p>
          <a:p>
            <a:r>
              <a:rPr lang="en-US"/>
              <a:t>is up and running!</a:t>
            </a:r>
            <a:endParaRPr lang="en-US" dirty="0"/>
          </a:p>
        </p:txBody>
      </p:sp>
      <p:sp>
        <p:nvSpPr>
          <p:cNvPr id="4" name="Footer Placeholder 3">
            <a:extLst>
              <a:ext uri="{FF2B5EF4-FFF2-40B4-BE49-F238E27FC236}">
                <a16:creationId xmlns:a16="http://schemas.microsoft.com/office/drawing/2014/main" id="{102785FD-C2B4-BD6C-3F03-F001A5A0EF9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19B6BE8-90EE-4A9B-E2E5-D49740C1FF62}"/>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6" name="Picture 5">
            <a:extLst>
              <a:ext uri="{FF2B5EF4-FFF2-40B4-BE49-F238E27FC236}">
                <a16:creationId xmlns:a16="http://schemas.microsoft.com/office/drawing/2014/main" id="{F25D7B67-3B7C-5C6E-6910-6F50869033C8}"/>
              </a:ext>
            </a:extLst>
          </p:cNvPr>
          <p:cNvPicPr>
            <a:picLocks noChangeAspect="1"/>
          </p:cNvPicPr>
          <p:nvPr/>
        </p:nvPicPr>
        <p:blipFill>
          <a:blip r:embed="rId2"/>
          <a:stretch>
            <a:fillRect/>
          </a:stretch>
        </p:blipFill>
        <p:spPr>
          <a:xfrm>
            <a:off x="8399503" y="3806227"/>
            <a:ext cx="2066925" cy="2143125"/>
          </a:xfrm>
          <a:prstGeom prst="rect">
            <a:avLst/>
          </a:prstGeom>
        </p:spPr>
      </p:pic>
    </p:spTree>
    <p:extLst>
      <p:ext uri="{BB962C8B-B14F-4D97-AF65-F5344CB8AC3E}">
        <p14:creationId xmlns:p14="http://schemas.microsoft.com/office/powerpoint/2010/main" val="361814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1970-DA7E-FE52-2764-D2A24070E1F2}"/>
              </a:ext>
            </a:extLst>
          </p:cNvPr>
          <p:cNvSpPr>
            <a:spLocks noGrp="1"/>
          </p:cNvSpPr>
          <p:nvPr>
            <p:ph type="title"/>
          </p:nvPr>
        </p:nvSpPr>
        <p:spPr/>
        <p:txBody>
          <a:bodyPr/>
          <a:lstStyle/>
          <a:p>
            <a:r>
              <a:rPr lang="en-US" dirty="0"/>
              <a:t>You could do all this on a cloud, too</a:t>
            </a:r>
          </a:p>
        </p:txBody>
      </p:sp>
      <p:sp>
        <p:nvSpPr>
          <p:cNvPr id="3" name="Content Placeholder 2">
            <a:extLst>
              <a:ext uri="{FF2B5EF4-FFF2-40B4-BE49-F238E27FC236}">
                <a16:creationId xmlns:a16="http://schemas.microsoft.com/office/drawing/2014/main" id="{A4EA8CFA-21A2-1772-15B8-44B6FA8AD503}"/>
              </a:ext>
            </a:extLst>
          </p:cNvPr>
          <p:cNvSpPr>
            <a:spLocks noGrp="1"/>
          </p:cNvSpPr>
          <p:nvPr>
            <p:ph idx="1"/>
          </p:nvPr>
        </p:nvSpPr>
        <p:spPr/>
        <p:txBody>
          <a:bodyPr/>
          <a:lstStyle/>
          <a:p>
            <a:r>
              <a:rPr lang="en-US" dirty="0"/>
              <a:t>Everything just described could be hosted on Amazon or Azure</a:t>
            </a:r>
          </a:p>
          <a:p>
            <a:endParaRPr lang="en-US" dirty="0"/>
          </a:p>
          <a:p>
            <a:r>
              <a:rPr lang="en-US" dirty="0"/>
              <a:t>The Apache Web Service is one possible option for the first tier – you can set up an account exactly this way, copy your web site to Azure, and then instead of using GoDaddy to register your new company web site, register it via the Azure domain registry service.</a:t>
            </a:r>
          </a:p>
          <a:p>
            <a:pPr lvl="1">
              <a:buFont typeface="Wingdings" panose="05000000000000000000" pitchFamily="2" charset="2"/>
              <a:buChar char="Ø"/>
            </a:pPr>
            <a:r>
              <a:rPr lang="en-US" dirty="0"/>
              <a:t>  The feature is called “buy a custom domain name”</a:t>
            </a:r>
          </a:p>
          <a:p>
            <a:pPr lvl="1">
              <a:buFont typeface="Wingdings" panose="05000000000000000000" pitchFamily="2" charset="2"/>
              <a:buChar char="Ø"/>
            </a:pPr>
            <a:r>
              <a:rPr lang="en-US" dirty="0"/>
              <a:t>  You access it via the Azure app manager service, </a:t>
            </a:r>
            <a:r>
              <a:rPr lang="en-US" dirty="0">
                <a:solidFill>
                  <a:srgbClr val="0000FF"/>
                </a:solidFill>
                <a:hlinkClick r:id="rId2">
                  <a:extLst>
                    <a:ext uri="{A12FA001-AC4F-418D-AE19-62706E023703}">
                      <ahyp:hlinkClr xmlns:ahyp="http://schemas.microsoft.com/office/drawing/2018/hyperlinkcolor" val="tx"/>
                    </a:ext>
                  </a:extLst>
                </a:hlinkClick>
              </a:rPr>
              <a:t>at this link</a:t>
            </a:r>
            <a:r>
              <a:rPr lang="en-US" dirty="0"/>
              <a:t>.</a:t>
            </a:r>
          </a:p>
        </p:txBody>
      </p:sp>
      <p:sp>
        <p:nvSpPr>
          <p:cNvPr id="4" name="Footer Placeholder 3">
            <a:extLst>
              <a:ext uri="{FF2B5EF4-FFF2-40B4-BE49-F238E27FC236}">
                <a16:creationId xmlns:a16="http://schemas.microsoft.com/office/drawing/2014/main" id="{0FDD3BEC-7A52-A05E-98AC-694015E7555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90BEC96-2550-0701-7458-C3031146F87A}"/>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89072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1E357B-2E17-B057-607F-25201A1A732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06A547A-0AAB-5086-A301-74F38A7106F1}"/>
              </a:ext>
            </a:extLst>
          </p:cNvPr>
          <p:cNvSpPr>
            <a:spLocks noGrp="1"/>
          </p:cNvSpPr>
          <p:nvPr>
            <p:ph type="sldNum" sz="quarter" idx="12"/>
          </p:nvPr>
        </p:nvSpPr>
        <p:spPr/>
        <p:txBody>
          <a:bodyPr/>
          <a:lstStyle/>
          <a:p>
            <a:fld id="{3C974458-8A97-4835-BF79-1FB6D7856C21}" type="slidenum">
              <a:rPr lang="en-US" smtClean="0"/>
              <a:t>18</a:t>
            </a:fld>
            <a:endParaRPr lang="en-US"/>
          </a:p>
        </p:txBody>
      </p:sp>
      <p:pic>
        <p:nvPicPr>
          <p:cNvPr id="7" name="Picture 6">
            <a:extLst>
              <a:ext uri="{FF2B5EF4-FFF2-40B4-BE49-F238E27FC236}">
                <a16:creationId xmlns:a16="http://schemas.microsoft.com/office/drawing/2014/main" id="{AF8BC937-F3FC-721F-DCB8-3D2A139992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721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D2E6D-AB21-1B92-8E24-4BA8A13276E4}"/>
              </a:ext>
            </a:extLst>
          </p:cNvPr>
          <p:cNvSpPr>
            <a:spLocks noGrp="1"/>
          </p:cNvSpPr>
          <p:nvPr>
            <p:ph type="title"/>
          </p:nvPr>
        </p:nvSpPr>
        <p:spPr/>
        <p:txBody>
          <a:bodyPr/>
          <a:lstStyle/>
          <a:p>
            <a:r>
              <a:rPr lang="en-US" dirty="0"/>
              <a:t>Other forms of customization</a:t>
            </a:r>
          </a:p>
        </p:txBody>
      </p:sp>
      <p:sp>
        <p:nvSpPr>
          <p:cNvPr id="5" name="Content Placeholder 4">
            <a:extLst>
              <a:ext uri="{FF2B5EF4-FFF2-40B4-BE49-F238E27FC236}">
                <a16:creationId xmlns:a16="http://schemas.microsoft.com/office/drawing/2014/main" id="{AB1B4ABF-9DE7-AA10-9337-8DB0A1BD305B}"/>
              </a:ext>
            </a:extLst>
          </p:cNvPr>
          <p:cNvSpPr>
            <a:spLocks noGrp="1"/>
          </p:cNvSpPr>
          <p:nvPr>
            <p:ph idx="1"/>
          </p:nvPr>
        </p:nvSpPr>
        <p:spPr/>
        <p:txBody>
          <a:bodyPr/>
          <a:lstStyle/>
          <a:p>
            <a:r>
              <a:rPr lang="en-US" dirty="0"/>
              <a:t>Think about coding in </a:t>
            </a:r>
            <a:r>
              <a:rPr lang="en-US" dirty="0" err="1"/>
              <a:t>Javascript</a:t>
            </a:r>
            <a:r>
              <a:rPr lang="en-US" dirty="0"/>
              <a:t> or Python.</a:t>
            </a:r>
          </a:p>
          <a:p>
            <a:endParaRPr lang="en-US" dirty="0"/>
          </a:p>
          <a:p>
            <a:r>
              <a:rPr lang="en-US" dirty="0"/>
              <a:t>Both are </a:t>
            </a:r>
            <a:r>
              <a:rPr lang="en-US" i="1" dirty="0"/>
              <a:t>interpreted </a:t>
            </a:r>
            <a:r>
              <a:rPr lang="en-US" dirty="0"/>
              <a:t>programming languages, meaning they don’t compile to machine code.  Instead, a program called the </a:t>
            </a:r>
            <a:r>
              <a:rPr lang="en-US" dirty="0" err="1"/>
              <a:t>Javascript</a:t>
            </a:r>
            <a:r>
              <a:rPr lang="en-US" dirty="0"/>
              <a:t> runtime or the Python runtime is launched first, and then it reads your code in, parses it, and this “runs your code”.</a:t>
            </a:r>
          </a:p>
          <a:p>
            <a:endParaRPr lang="en-US" dirty="0"/>
          </a:p>
          <a:p>
            <a:r>
              <a:rPr lang="en-US" dirty="0"/>
              <a:t>But in a sense, your code isn’t running – the runtime system is running.</a:t>
            </a:r>
          </a:p>
        </p:txBody>
      </p:sp>
      <p:sp>
        <p:nvSpPr>
          <p:cNvPr id="2" name="Footer Placeholder 1">
            <a:extLst>
              <a:ext uri="{FF2B5EF4-FFF2-40B4-BE49-F238E27FC236}">
                <a16:creationId xmlns:a16="http://schemas.microsoft.com/office/drawing/2014/main" id="{BAE3494F-C1BF-1A58-CB42-E576D04955AD}"/>
              </a:ext>
            </a:extLst>
          </p:cNvPr>
          <p:cNvSpPr>
            <a:spLocks noGrp="1"/>
          </p:cNvSpPr>
          <p:nvPr>
            <p:ph type="ftr" sz="quarter" idx="11"/>
          </p:nvPr>
        </p:nvSpPr>
        <p:spPr/>
        <p:txBody>
          <a:bodyPr/>
          <a:lstStyle/>
          <a:p>
            <a:r>
              <a:rPr lang="en-US"/>
              <a:t>http://www.cs.cornell.edu/courses/cs5412/2022fa</a:t>
            </a:r>
          </a:p>
        </p:txBody>
      </p:sp>
      <p:sp>
        <p:nvSpPr>
          <p:cNvPr id="3" name="Slide Number Placeholder 2">
            <a:extLst>
              <a:ext uri="{FF2B5EF4-FFF2-40B4-BE49-F238E27FC236}">
                <a16:creationId xmlns:a16="http://schemas.microsoft.com/office/drawing/2014/main" id="{1805E1A6-5402-D2DE-08F2-102FBDE0DC08}"/>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423625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BC90-2F2F-2FE4-0A2D-32A927E52817}"/>
              </a:ext>
            </a:extLst>
          </p:cNvPr>
          <p:cNvSpPr>
            <a:spLocks noGrp="1"/>
          </p:cNvSpPr>
          <p:nvPr>
            <p:ph type="title"/>
          </p:nvPr>
        </p:nvSpPr>
        <p:spPr/>
        <p:txBody>
          <a:bodyPr/>
          <a:lstStyle/>
          <a:p>
            <a:r>
              <a:rPr lang="en-US" dirty="0"/>
              <a:t>Managing elastic </a:t>
            </a:r>
            <a:r>
              <a:rPr lang="en-US" dirty="0">
                <a:sym typeface="Symbol" panose="05050102010706020507" pitchFamily="18" charset="2"/>
              </a:rPr>
              <a:t>-</a:t>
            </a:r>
            <a:r>
              <a:rPr lang="en-US" dirty="0"/>
              <a:t>services is hard</a:t>
            </a:r>
          </a:p>
        </p:txBody>
      </p:sp>
      <p:sp>
        <p:nvSpPr>
          <p:cNvPr id="3" name="Content Placeholder 2">
            <a:extLst>
              <a:ext uri="{FF2B5EF4-FFF2-40B4-BE49-F238E27FC236}">
                <a16:creationId xmlns:a16="http://schemas.microsoft.com/office/drawing/2014/main" id="{9D328776-3B24-2CE3-644F-09B8415433C4}"/>
              </a:ext>
            </a:extLst>
          </p:cNvPr>
          <p:cNvSpPr>
            <a:spLocks noGrp="1"/>
          </p:cNvSpPr>
          <p:nvPr>
            <p:ph idx="1"/>
          </p:nvPr>
        </p:nvSpPr>
        <p:spPr/>
        <p:txBody>
          <a:bodyPr/>
          <a:lstStyle/>
          <a:p>
            <a:r>
              <a:rPr lang="en-US" dirty="0"/>
              <a:t>It is very hard to build a completely new elastic application from the ground up.</a:t>
            </a:r>
          </a:p>
          <a:p>
            <a:endParaRPr lang="en-US" dirty="0"/>
          </a:p>
          <a:p>
            <a:r>
              <a:rPr lang="en-US" dirty="0"/>
              <a:t>In practice, these </a:t>
            </a:r>
            <a:r>
              <a:rPr lang="en-US" dirty="0">
                <a:sym typeface="Symbol" panose="05050102010706020507" pitchFamily="18" charset="2"/>
              </a:rPr>
              <a:t>-</a:t>
            </a:r>
            <a:r>
              <a:rPr lang="en-US" dirty="0"/>
              <a:t>services need to be connected to all sorts of specialized vendor-created cloud infrastructure services and tools.</a:t>
            </a:r>
          </a:p>
          <a:p>
            <a:endParaRPr lang="en-US" dirty="0"/>
          </a:p>
          <a:p>
            <a:r>
              <a:rPr lang="en-US" dirty="0"/>
              <a:t>So… how do cloud customers create new customized solutions?</a:t>
            </a:r>
          </a:p>
        </p:txBody>
      </p:sp>
      <p:sp>
        <p:nvSpPr>
          <p:cNvPr id="4" name="Footer Placeholder 3">
            <a:extLst>
              <a:ext uri="{FF2B5EF4-FFF2-40B4-BE49-F238E27FC236}">
                <a16:creationId xmlns:a16="http://schemas.microsoft.com/office/drawing/2014/main" id="{EB4EEC38-F0E0-1B27-AF0C-88A40D44CAC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3E18BB9-964D-A1CA-0238-8309B4783945}"/>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32398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D2E6D-AB21-1B92-8E24-4BA8A13276E4}"/>
              </a:ext>
            </a:extLst>
          </p:cNvPr>
          <p:cNvSpPr>
            <a:spLocks noGrp="1"/>
          </p:cNvSpPr>
          <p:nvPr>
            <p:ph type="title"/>
          </p:nvPr>
        </p:nvSpPr>
        <p:spPr/>
        <p:txBody>
          <a:bodyPr/>
          <a:lstStyle/>
          <a:p>
            <a:r>
              <a:rPr lang="en-US" dirty="0"/>
              <a:t>Other forms of customization</a:t>
            </a:r>
          </a:p>
        </p:txBody>
      </p:sp>
      <p:sp>
        <p:nvSpPr>
          <p:cNvPr id="5" name="Content Placeholder 4">
            <a:extLst>
              <a:ext uri="{FF2B5EF4-FFF2-40B4-BE49-F238E27FC236}">
                <a16:creationId xmlns:a16="http://schemas.microsoft.com/office/drawing/2014/main" id="{AB1B4ABF-9DE7-AA10-9337-8DB0A1BD305B}"/>
              </a:ext>
            </a:extLst>
          </p:cNvPr>
          <p:cNvSpPr>
            <a:spLocks noGrp="1"/>
          </p:cNvSpPr>
          <p:nvPr>
            <p:ph idx="1"/>
          </p:nvPr>
        </p:nvSpPr>
        <p:spPr/>
        <p:txBody>
          <a:bodyPr/>
          <a:lstStyle/>
          <a:p>
            <a:r>
              <a:rPr lang="en-US" dirty="0"/>
              <a:t>How do we leverage Python in the Azure cloud?</a:t>
            </a:r>
            <a:br>
              <a:rPr lang="en-US" dirty="0"/>
            </a:br>
            <a:br>
              <a:rPr lang="en-US" dirty="0"/>
            </a:br>
            <a:r>
              <a:rPr lang="en-US" dirty="0"/>
              <a:t>Most people use a platform called Flask, which </a:t>
            </a:r>
            <a:r>
              <a:rPr lang="en-US" dirty="0">
                <a:hlinkClick r:id="rId2"/>
              </a:rPr>
              <a:t>can be found here</a:t>
            </a:r>
            <a:r>
              <a:rPr lang="en-US" dirty="0"/>
              <a:t>.</a:t>
            </a:r>
          </a:p>
          <a:p>
            <a:endParaRPr lang="en-US" dirty="0"/>
          </a:p>
          <a:p>
            <a:r>
              <a:rPr lang="en-US" dirty="0"/>
              <a:t>Flask was originally created to let you use Python as a GUI solution (graphical user interfaces are hard to build by hand, and Flask automates that, behind a flexible app framework where you can drag and drop “widgets” like buttons and image windows).</a:t>
            </a:r>
          </a:p>
        </p:txBody>
      </p:sp>
      <p:sp>
        <p:nvSpPr>
          <p:cNvPr id="2" name="Footer Placeholder 1">
            <a:extLst>
              <a:ext uri="{FF2B5EF4-FFF2-40B4-BE49-F238E27FC236}">
                <a16:creationId xmlns:a16="http://schemas.microsoft.com/office/drawing/2014/main" id="{BAE3494F-C1BF-1A58-CB42-E576D04955AD}"/>
              </a:ext>
            </a:extLst>
          </p:cNvPr>
          <p:cNvSpPr>
            <a:spLocks noGrp="1"/>
          </p:cNvSpPr>
          <p:nvPr>
            <p:ph type="ftr" sz="quarter" idx="11"/>
          </p:nvPr>
        </p:nvSpPr>
        <p:spPr/>
        <p:txBody>
          <a:bodyPr/>
          <a:lstStyle/>
          <a:p>
            <a:r>
              <a:rPr lang="en-US"/>
              <a:t>http://www.cs.cornell.edu/courses/cs5412/2022fa</a:t>
            </a:r>
          </a:p>
        </p:txBody>
      </p:sp>
      <p:sp>
        <p:nvSpPr>
          <p:cNvPr id="3" name="Slide Number Placeholder 2">
            <a:extLst>
              <a:ext uri="{FF2B5EF4-FFF2-40B4-BE49-F238E27FC236}">
                <a16:creationId xmlns:a16="http://schemas.microsoft.com/office/drawing/2014/main" id="{1805E1A6-5402-D2DE-08F2-102FBDE0DC08}"/>
              </a:ext>
            </a:extLst>
          </p:cNvPr>
          <p:cNvSpPr>
            <a:spLocks noGrp="1"/>
          </p:cNvSpPr>
          <p:nvPr>
            <p:ph type="sldNum" sz="quarter" idx="12"/>
          </p:nvPr>
        </p:nvSpPr>
        <p:spPr/>
        <p:txBody>
          <a:bodyPr/>
          <a:lstStyle/>
          <a:p>
            <a:fld id="{3C974458-8A97-4835-BF79-1FB6D7856C21}" type="slidenum">
              <a:rPr lang="en-US" smtClean="0"/>
              <a:t>20</a:t>
            </a:fld>
            <a:endParaRPr lang="en-US"/>
          </a:p>
        </p:txBody>
      </p:sp>
      <p:pic>
        <p:nvPicPr>
          <p:cNvPr id="1026" name="Picture 2" descr="See the source image">
            <a:extLst>
              <a:ext uri="{FF2B5EF4-FFF2-40B4-BE49-F238E27FC236}">
                <a16:creationId xmlns:a16="http://schemas.microsoft.com/office/drawing/2014/main" id="{A86D8C36-FD04-42A0-D683-0B724BD33BD4}"/>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381111" y="98080"/>
            <a:ext cx="2699309"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9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616A-E77F-B5A0-C2D1-46C8E7AADD10}"/>
              </a:ext>
            </a:extLst>
          </p:cNvPr>
          <p:cNvSpPr>
            <a:spLocks noGrp="1"/>
          </p:cNvSpPr>
          <p:nvPr>
            <p:ph type="title"/>
          </p:nvPr>
        </p:nvSpPr>
        <p:spPr/>
        <p:txBody>
          <a:bodyPr/>
          <a:lstStyle/>
          <a:p>
            <a:r>
              <a:rPr lang="en-US" dirty="0"/>
              <a:t>Other forms of customization</a:t>
            </a:r>
          </a:p>
        </p:txBody>
      </p:sp>
      <p:sp>
        <p:nvSpPr>
          <p:cNvPr id="3" name="Content Placeholder 2">
            <a:extLst>
              <a:ext uri="{FF2B5EF4-FFF2-40B4-BE49-F238E27FC236}">
                <a16:creationId xmlns:a16="http://schemas.microsoft.com/office/drawing/2014/main" id="{C0F337C3-E91C-72DD-5903-50FF9D75B2F2}"/>
              </a:ext>
            </a:extLst>
          </p:cNvPr>
          <p:cNvSpPr>
            <a:spLocks noGrp="1"/>
          </p:cNvSpPr>
          <p:nvPr>
            <p:ph idx="1"/>
          </p:nvPr>
        </p:nvSpPr>
        <p:spPr/>
        <p:txBody>
          <a:bodyPr/>
          <a:lstStyle/>
          <a:p>
            <a:r>
              <a:rPr lang="en-US" dirty="0"/>
              <a:t>Flask also has a built-in framework for talking to the cloud </a:t>
            </a:r>
            <a:br>
              <a:rPr lang="en-US" dirty="0"/>
            </a:br>
            <a:r>
              <a:rPr lang="en-US" dirty="0"/>
              <a:t>using </a:t>
            </a:r>
            <a:r>
              <a:rPr lang="en-US" dirty="0" err="1"/>
              <a:t>RestFUL</a:t>
            </a:r>
            <a:r>
              <a:rPr lang="en-US" dirty="0"/>
              <a:t> RPC.  They call it WSGI and pronounce it “whiskey”</a:t>
            </a:r>
          </a:p>
          <a:p>
            <a:endParaRPr lang="en-US" dirty="0"/>
          </a:p>
          <a:p>
            <a:r>
              <a:rPr lang="en-US" dirty="0" err="1"/>
              <a:t>RestFUL</a:t>
            </a:r>
            <a:r>
              <a:rPr lang="en-US" dirty="0"/>
              <a:t> RPC encodes (serializes) messages into web pages!  Then it uploads the whole web page.  The reply comes back as a web page, too</a:t>
            </a:r>
          </a:p>
          <a:p>
            <a:endParaRPr lang="en-US" dirty="0"/>
          </a:p>
          <a:p>
            <a:r>
              <a:rPr lang="en-US" dirty="0"/>
              <a:t>This makes it easy to write programs that can send data to the cloud, although in fact it is kind of slow if you benchmark carefully.</a:t>
            </a:r>
          </a:p>
          <a:p>
            <a:endParaRPr lang="en-US" dirty="0"/>
          </a:p>
          <a:p>
            <a:endParaRPr lang="en-US" dirty="0"/>
          </a:p>
        </p:txBody>
      </p:sp>
      <p:sp>
        <p:nvSpPr>
          <p:cNvPr id="4" name="Footer Placeholder 3">
            <a:extLst>
              <a:ext uri="{FF2B5EF4-FFF2-40B4-BE49-F238E27FC236}">
                <a16:creationId xmlns:a16="http://schemas.microsoft.com/office/drawing/2014/main" id="{0ABA666F-3A90-65F6-774E-7F5C9DB25CE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3546740-DFD6-F81C-C213-B244507ABE5E}"/>
              </a:ext>
            </a:extLst>
          </p:cNvPr>
          <p:cNvSpPr>
            <a:spLocks noGrp="1"/>
          </p:cNvSpPr>
          <p:nvPr>
            <p:ph type="sldNum" sz="quarter" idx="12"/>
          </p:nvPr>
        </p:nvSpPr>
        <p:spPr/>
        <p:txBody>
          <a:bodyPr/>
          <a:lstStyle/>
          <a:p>
            <a:fld id="{3C974458-8A97-4835-BF79-1FB6D7856C21}" type="slidenum">
              <a:rPr lang="en-US" smtClean="0"/>
              <a:t>21</a:t>
            </a:fld>
            <a:endParaRPr lang="en-US"/>
          </a:p>
        </p:txBody>
      </p:sp>
      <p:pic>
        <p:nvPicPr>
          <p:cNvPr id="8" name="Picture 7">
            <a:extLst>
              <a:ext uri="{FF2B5EF4-FFF2-40B4-BE49-F238E27FC236}">
                <a16:creationId xmlns:a16="http://schemas.microsoft.com/office/drawing/2014/main" id="{105CCA20-304D-3FC8-53B2-0C5AA0B238C3}"/>
              </a:ext>
            </a:extLst>
          </p:cNvPr>
          <p:cNvPicPr>
            <a:picLocks noChangeAspect="1"/>
          </p:cNvPicPr>
          <p:nvPr/>
        </p:nvPicPr>
        <p:blipFill>
          <a:blip r:embed="rId2"/>
          <a:stretch>
            <a:fillRect/>
          </a:stretch>
        </p:blipFill>
        <p:spPr>
          <a:xfrm>
            <a:off x="11081071" y="1891908"/>
            <a:ext cx="729929" cy="1505008"/>
          </a:xfrm>
          <a:prstGeom prst="rect">
            <a:avLst/>
          </a:prstGeom>
        </p:spPr>
      </p:pic>
      <p:pic>
        <p:nvPicPr>
          <p:cNvPr id="6" name="Picture 2" descr="See the source image">
            <a:extLst>
              <a:ext uri="{FF2B5EF4-FFF2-40B4-BE49-F238E27FC236}">
                <a16:creationId xmlns:a16="http://schemas.microsoft.com/office/drawing/2014/main" id="{9DFBFC7B-73F8-7D53-39FB-FA9C3E818DBF}"/>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381111" y="98080"/>
            <a:ext cx="2699309"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0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2A00-75D7-4307-A14F-8CEDFD77EC9B}"/>
              </a:ext>
            </a:extLst>
          </p:cNvPr>
          <p:cNvSpPr>
            <a:spLocks noGrp="1"/>
          </p:cNvSpPr>
          <p:nvPr>
            <p:ph type="title"/>
          </p:nvPr>
        </p:nvSpPr>
        <p:spPr/>
        <p:txBody>
          <a:bodyPr/>
          <a:lstStyle/>
          <a:p>
            <a:r>
              <a:rPr lang="en-US" dirty="0"/>
              <a:t>You can even use Flask inside the cloud</a:t>
            </a:r>
          </a:p>
        </p:txBody>
      </p:sp>
      <p:sp>
        <p:nvSpPr>
          <p:cNvPr id="3" name="Content Placeholder 2">
            <a:extLst>
              <a:ext uri="{FF2B5EF4-FFF2-40B4-BE49-F238E27FC236}">
                <a16:creationId xmlns:a16="http://schemas.microsoft.com/office/drawing/2014/main" id="{EA64BB1E-68DB-D18B-74E5-4FFF4BF28AA8}"/>
              </a:ext>
            </a:extLst>
          </p:cNvPr>
          <p:cNvSpPr>
            <a:spLocks noGrp="1"/>
          </p:cNvSpPr>
          <p:nvPr>
            <p:ph idx="1"/>
          </p:nvPr>
        </p:nvSpPr>
        <p:spPr/>
        <p:txBody>
          <a:bodyPr/>
          <a:lstStyle/>
          <a:p>
            <a:r>
              <a:rPr lang="en-US" dirty="0"/>
              <a:t>Flask also supports a form of lightweight container virtualization</a:t>
            </a:r>
          </a:p>
          <a:p>
            <a:endParaRPr lang="en-US" dirty="0"/>
          </a:p>
          <a:p>
            <a:r>
              <a:rPr lang="en-US" dirty="0"/>
              <a:t>It allows you to package your entire python program into a container that is pretty cheap to launch, or to shut down.   Docker supports this, and Azure and AWS both support docker</a:t>
            </a:r>
          </a:p>
          <a:p>
            <a:endParaRPr lang="en-US" dirty="0"/>
          </a:p>
          <a:p>
            <a:r>
              <a:rPr lang="en-US" dirty="0"/>
              <a:t>With this many people create their own first-tier cloud services coded in Python, running in Flask.  </a:t>
            </a:r>
          </a:p>
        </p:txBody>
      </p:sp>
      <p:sp>
        <p:nvSpPr>
          <p:cNvPr id="4" name="Footer Placeholder 3">
            <a:extLst>
              <a:ext uri="{FF2B5EF4-FFF2-40B4-BE49-F238E27FC236}">
                <a16:creationId xmlns:a16="http://schemas.microsoft.com/office/drawing/2014/main" id="{0B128E49-B218-B868-D604-A63CDA6937F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D5AB95D-C0A7-4C56-FC68-DD91CFA89955}"/>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52357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B330-BE2B-462B-0129-D55DB60E7D1C}"/>
              </a:ext>
            </a:extLst>
          </p:cNvPr>
          <p:cNvSpPr>
            <a:spLocks noGrp="1"/>
          </p:cNvSpPr>
          <p:nvPr>
            <p:ph type="title"/>
          </p:nvPr>
        </p:nvSpPr>
        <p:spPr/>
        <p:txBody>
          <a:bodyPr/>
          <a:lstStyle/>
          <a:p>
            <a:r>
              <a:rPr lang="en-US" dirty="0"/>
              <a:t>Customizing a running program</a:t>
            </a:r>
          </a:p>
        </p:txBody>
      </p:sp>
      <p:sp>
        <p:nvSpPr>
          <p:cNvPr id="3" name="Content Placeholder 2">
            <a:extLst>
              <a:ext uri="{FF2B5EF4-FFF2-40B4-BE49-F238E27FC236}">
                <a16:creationId xmlns:a16="http://schemas.microsoft.com/office/drawing/2014/main" id="{521929AB-0388-C5AB-DD7A-5D60890AEF7A}"/>
              </a:ext>
            </a:extLst>
          </p:cNvPr>
          <p:cNvSpPr>
            <a:spLocks noGrp="1"/>
          </p:cNvSpPr>
          <p:nvPr>
            <p:ph idx="1"/>
          </p:nvPr>
        </p:nvSpPr>
        <p:spPr>
          <a:xfrm>
            <a:off x="1024127" y="2286000"/>
            <a:ext cx="11053077" cy="4023360"/>
          </a:xfrm>
        </p:spPr>
        <p:txBody>
          <a:bodyPr>
            <a:normAutofit/>
          </a:bodyPr>
          <a:lstStyle/>
          <a:p>
            <a:r>
              <a:rPr lang="en-US" dirty="0"/>
              <a:t>One issue with Python and </a:t>
            </a:r>
            <a:r>
              <a:rPr lang="en-US" dirty="0" err="1"/>
              <a:t>Javascript</a:t>
            </a:r>
            <a:r>
              <a:rPr lang="en-US" dirty="0"/>
              <a:t> is that they are slow compared to a compiled program, that maps directly to machine instructions.</a:t>
            </a:r>
          </a:p>
          <a:p>
            <a:endParaRPr lang="en-US" dirty="0"/>
          </a:p>
          <a:p>
            <a:r>
              <a:rPr lang="en-US" dirty="0"/>
              <a:t>But on the other hand, compiling a program is only possible if you know what machine architecture you plan to run on.  AWS and Google and Azure all have different types of servers.  There is no single standard!</a:t>
            </a:r>
          </a:p>
          <a:p>
            <a:endParaRPr lang="en-US" dirty="0"/>
          </a:p>
          <a:p>
            <a:r>
              <a:rPr lang="en-US" dirty="0"/>
              <a:t>It sounds as if you would need to compile one by one, on the specific servers</a:t>
            </a:r>
          </a:p>
        </p:txBody>
      </p:sp>
      <p:sp>
        <p:nvSpPr>
          <p:cNvPr id="4" name="Footer Placeholder 3">
            <a:extLst>
              <a:ext uri="{FF2B5EF4-FFF2-40B4-BE49-F238E27FC236}">
                <a16:creationId xmlns:a16="http://schemas.microsoft.com/office/drawing/2014/main" id="{610396B3-77CD-FCAD-5474-DF7553C303E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4E45D95-AAC3-DE4C-98F7-6ABBE05187AE}"/>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353791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549A-0792-FE17-9E19-517B6F664C94}"/>
              </a:ext>
            </a:extLst>
          </p:cNvPr>
          <p:cNvSpPr>
            <a:spLocks noGrp="1"/>
          </p:cNvSpPr>
          <p:nvPr>
            <p:ph type="title"/>
          </p:nvPr>
        </p:nvSpPr>
        <p:spPr/>
        <p:txBody>
          <a:bodyPr/>
          <a:lstStyle/>
          <a:p>
            <a:r>
              <a:rPr lang="en-US" dirty="0"/>
              <a:t>Fortunately, there are more options!</a:t>
            </a:r>
          </a:p>
        </p:txBody>
      </p:sp>
      <p:sp>
        <p:nvSpPr>
          <p:cNvPr id="3" name="Content Placeholder 2">
            <a:extLst>
              <a:ext uri="{FF2B5EF4-FFF2-40B4-BE49-F238E27FC236}">
                <a16:creationId xmlns:a16="http://schemas.microsoft.com/office/drawing/2014/main" id="{E5800BB0-618B-397B-10D2-929AA4E01C09}"/>
              </a:ext>
            </a:extLst>
          </p:cNvPr>
          <p:cNvSpPr>
            <a:spLocks noGrp="1"/>
          </p:cNvSpPr>
          <p:nvPr>
            <p:ph idx="1"/>
          </p:nvPr>
        </p:nvSpPr>
        <p:spPr/>
        <p:txBody>
          <a:bodyPr>
            <a:normAutofit/>
          </a:bodyPr>
          <a:lstStyle/>
          <a:p>
            <a:r>
              <a:rPr lang="en-US" dirty="0"/>
              <a:t>Sometimes a preexisting running program provided by the vendor can call into code you supply, in Python, Java, C# or other languages</a:t>
            </a:r>
          </a:p>
          <a:p>
            <a:endParaRPr lang="en-US" dirty="0"/>
          </a:p>
          <a:p>
            <a:r>
              <a:rPr lang="en-US" dirty="0"/>
              <a:t>Take Java as an example.</a:t>
            </a:r>
          </a:p>
          <a:p>
            <a:endParaRPr lang="en-US" dirty="0"/>
          </a:p>
          <a:p>
            <a:r>
              <a:rPr lang="en-US" dirty="0"/>
              <a:t>Java compiles in two steps: first we compile into a .class file in so-called byte-code form.   At runtime, a “JIT” operation does just in time compilation (this is what JIT stands for) and generates machine code</a:t>
            </a:r>
          </a:p>
        </p:txBody>
      </p:sp>
      <p:sp>
        <p:nvSpPr>
          <p:cNvPr id="4" name="Footer Placeholder 3">
            <a:extLst>
              <a:ext uri="{FF2B5EF4-FFF2-40B4-BE49-F238E27FC236}">
                <a16:creationId xmlns:a16="http://schemas.microsoft.com/office/drawing/2014/main" id="{7D4BE819-CAFC-8B82-1E9D-49A225BF975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C54459F-4C6B-3A87-7AF1-45974C4A8691}"/>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04075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639B18-2446-8926-C53A-B6591544517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B25A7E7-82D4-9D16-18D8-89F5437B7FB2}"/>
              </a:ext>
            </a:extLst>
          </p:cNvPr>
          <p:cNvSpPr>
            <a:spLocks noGrp="1"/>
          </p:cNvSpPr>
          <p:nvPr>
            <p:ph type="sldNum" sz="quarter" idx="12"/>
          </p:nvPr>
        </p:nvSpPr>
        <p:spPr/>
        <p:txBody>
          <a:bodyPr/>
          <a:lstStyle/>
          <a:p>
            <a:fld id="{3C974458-8A97-4835-BF79-1FB6D7856C21}" type="slidenum">
              <a:rPr lang="en-US" smtClean="0"/>
              <a:t>25</a:t>
            </a:fld>
            <a:endParaRPr lang="en-US"/>
          </a:p>
        </p:txBody>
      </p:sp>
      <p:pic>
        <p:nvPicPr>
          <p:cNvPr id="2050" name="Picture 2" descr="See the source image">
            <a:extLst>
              <a:ext uri="{FF2B5EF4-FFF2-40B4-BE49-F238E27FC236}">
                <a16:creationId xmlns:a16="http://schemas.microsoft.com/office/drawing/2014/main" id="{EB0F9DDB-76B1-9C1B-98E8-232F0766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1171575"/>
            <a:ext cx="672465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7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1831-BCD6-8BEF-A95E-FCDFBFC4321E}"/>
              </a:ext>
            </a:extLst>
          </p:cNvPr>
          <p:cNvSpPr>
            <a:spLocks noGrp="1"/>
          </p:cNvSpPr>
          <p:nvPr>
            <p:ph type="title"/>
          </p:nvPr>
        </p:nvSpPr>
        <p:spPr/>
        <p:txBody>
          <a:bodyPr>
            <a:normAutofit/>
          </a:bodyPr>
          <a:lstStyle/>
          <a:p>
            <a:r>
              <a:rPr lang="en-US" dirty="0"/>
              <a:t>Even a program written in C++ can issue “upcalls” to user-provided code</a:t>
            </a:r>
          </a:p>
        </p:txBody>
      </p:sp>
      <p:sp>
        <p:nvSpPr>
          <p:cNvPr id="3" name="Content Placeholder 2">
            <a:extLst>
              <a:ext uri="{FF2B5EF4-FFF2-40B4-BE49-F238E27FC236}">
                <a16:creationId xmlns:a16="http://schemas.microsoft.com/office/drawing/2014/main" id="{99E15744-431B-87F8-9256-BCBF00F23297}"/>
              </a:ext>
            </a:extLst>
          </p:cNvPr>
          <p:cNvSpPr>
            <a:spLocks noGrp="1"/>
          </p:cNvSpPr>
          <p:nvPr>
            <p:ph idx="1"/>
          </p:nvPr>
        </p:nvSpPr>
        <p:spPr/>
        <p:txBody>
          <a:bodyPr/>
          <a:lstStyle/>
          <a:p>
            <a:r>
              <a:rPr lang="en-US" dirty="0"/>
              <a:t>C++ 17 is one of the world’s fastest programming languages.</a:t>
            </a:r>
          </a:p>
          <a:p>
            <a:endParaRPr lang="en-US" dirty="0"/>
          </a:p>
          <a:p>
            <a:r>
              <a:rPr lang="en-US" dirty="0"/>
              <a:t>Many companies are using it these days, although there are other options too.  But C++ 17 (and soon, C++ 20…) are widely standard.</a:t>
            </a:r>
          </a:p>
          <a:p>
            <a:endParaRPr lang="en-US" dirty="0"/>
          </a:p>
          <a:p>
            <a:r>
              <a:rPr lang="en-US" dirty="0"/>
              <a:t>Suppose a program is written in C++ 17 and already compiled, but we want to “extend it”.</a:t>
            </a:r>
          </a:p>
        </p:txBody>
      </p:sp>
      <p:sp>
        <p:nvSpPr>
          <p:cNvPr id="4" name="Footer Placeholder 3">
            <a:extLst>
              <a:ext uri="{FF2B5EF4-FFF2-40B4-BE49-F238E27FC236}">
                <a16:creationId xmlns:a16="http://schemas.microsoft.com/office/drawing/2014/main" id="{C27D64C1-69A9-9A54-A2BA-00AF65EC2DE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6A6EE20-82F4-B93C-3225-DE7CCE50BC73}"/>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42922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AB56-8736-F55C-3F49-063405903745}"/>
              </a:ext>
            </a:extLst>
          </p:cNvPr>
          <p:cNvSpPr>
            <a:spLocks noGrp="1"/>
          </p:cNvSpPr>
          <p:nvPr>
            <p:ph type="title"/>
          </p:nvPr>
        </p:nvSpPr>
        <p:spPr/>
        <p:txBody>
          <a:bodyPr/>
          <a:lstStyle/>
          <a:p>
            <a:r>
              <a:rPr lang="en-US" dirty="0"/>
              <a:t>Steps to extensibility</a:t>
            </a:r>
          </a:p>
        </p:txBody>
      </p:sp>
      <p:sp>
        <p:nvSpPr>
          <p:cNvPr id="3" name="Content Placeholder 2">
            <a:extLst>
              <a:ext uri="{FF2B5EF4-FFF2-40B4-BE49-F238E27FC236}">
                <a16:creationId xmlns:a16="http://schemas.microsoft.com/office/drawing/2014/main" id="{BDB154E3-10AD-FC14-4CE8-E074507151FA}"/>
              </a:ext>
            </a:extLst>
          </p:cNvPr>
          <p:cNvSpPr>
            <a:spLocks noGrp="1"/>
          </p:cNvSpPr>
          <p:nvPr>
            <p:ph idx="1"/>
          </p:nvPr>
        </p:nvSpPr>
        <p:spPr/>
        <p:txBody>
          <a:bodyPr/>
          <a:lstStyle/>
          <a:p>
            <a:r>
              <a:rPr lang="en-US" dirty="0"/>
              <a:t>First, the C++ program itself needs to be designed to be extensible</a:t>
            </a:r>
          </a:p>
          <a:p>
            <a:endParaRPr lang="en-US" dirty="0"/>
          </a:p>
          <a:p>
            <a:r>
              <a:rPr lang="en-US" dirty="0"/>
              <a:t>Many databases can support extensions, and Cornell’s Cascade key-value storage system can too</a:t>
            </a:r>
          </a:p>
          <a:p>
            <a:endParaRPr lang="en-US" dirty="0"/>
          </a:p>
          <a:p>
            <a:r>
              <a:rPr lang="en-US" dirty="0"/>
              <a:t>The extensible program will have some sort of option or command that tells is to “load and initialize” the user’s extension code.</a:t>
            </a:r>
          </a:p>
        </p:txBody>
      </p:sp>
      <p:sp>
        <p:nvSpPr>
          <p:cNvPr id="4" name="Footer Placeholder 3">
            <a:extLst>
              <a:ext uri="{FF2B5EF4-FFF2-40B4-BE49-F238E27FC236}">
                <a16:creationId xmlns:a16="http://schemas.microsoft.com/office/drawing/2014/main" id="{9400710C-6ADC-1741-03B6-F8B13C2623F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DEA015D-5E4A-077C-76B9-EA2D197C8417}"/>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236937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291C-C5BE-E1E9-0EFE-6FD285D48828}"/>
              </a:ext>
            </a:extLst>
          </p:cNvPr>
          <p:cNvSpPr>
            <a:spLocks noGrp="1"/>
          </p:cNvSpPr>
          <p:nvPr>
            <p:ph type="title"/>
          </p:nvPr>
        </p:nvSpPr>
        <p:spPr/>
        <p:txBody>
          <a:bodyPr/>
          <a:lstStyle/>
          <a:p>
            <a:r>
              <a:rPr lang="en-US" dirty="0"/>
              <a:t>Writing extension code</a:t>
            </a:r>
          </a:p>
        </p:txBody>
      </p:sp>
      <p:sp>
        <p:nvSpPr>
          <p:cNvPr id="3" name="Content Placeholder 2">
            <a:extLst>
              <a:ext uri="{FF2B5EF4-FFF2-40B4-BE49-F238E27FC236}">
                <a16:creationId xmlns:a16="http://schemas.microsoft.com/office/drawing/2014/main" id="{B8E6D842-4596-7F36-22CC-BB54D44D1FA3}"/>
              </a:ext>
            </a:extLst>
          </p:cNvPr>
          <p:cNvSpPr>
            <a:spLocks noGrp="1"/>
          </p:cNvSpPr>
          <p:nvPr>
            <p:ph idx="1"/>
          </p:nvPr>
        </p:nvSpPr>
        <p:spPr/>
        <p:txBody>
          <a:bodyPr/>
          <a:lstStyle/>
          <a:p>
            <a:r>
              <a:rPr lang="en-US" dirty="0"/>
              <a:t>You code would be written as a dynamically loadable library, or </a:t>
            </a:r>
            <a:r>
              <a:rPr lang="en-US" dirty="0" err="1"/>
              <a:t>dll</a:t>
            </a:r>
            <a:endParaRPr lang="en-US" dirty="0"/>
          </a:p>
          <a:p>
            <a:endParaRPr lang="en-US" dirty="0"/>
          </a:p>
          <a:p>
            <a:r>
              <a:rPr lang="en-US" dirty="0"/>
              <a:t>This is quite easy and supported in most compiled languages.  </a:t>
            </a:r>
          </a:p>
          <a:p>
            <a:endParaRPr lang="en-US" dirty="0"/>
          </a:p>
          <a:p>
            <a:r>
              <a:rPr lang="en-US" dirty="0"/>
              <a:t>Then your </a:t>
            </a:r>
            <a:r>
              <a:rPr lang="en-US" dirty="0" err="1"/>
              <a:t>dll</a:t>
            </a:r>
            <a:r>
              <a:rPr lang="en-US" dirty="0"/>
              <a:t> can just have a method called initialize, with void type, taking arguments that can be passed in</a:t>
            </a:r>
          </a:p>
        </p:txBody>
      </p:sp>
      <p:sp>
        <p:nvSpPr>
          <p:cNvPr id="4" name="Footer Placeholder 3">
            <a:extLst>
              <a:ext uri="{FF2B5EF4-FFF2-40B4-BE49-F238E27FC236}">
                <a16:creationId xmlns:a16="http://schemas.microsoft.com/office/drawing/2014/main" id="{4186D852-5BF4-2D30-6D79-C6C08B9A004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E7BBE5C-22BE-76C4-5385-EAA9C019829F}"/>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256303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72B8-6FF2-3BC4-15C4-5B4C47461F7C}"/>
              </a:ext>
            </a:extLst>
          </p:cNvPr>
          <p:cNvSpPr>
            <a:spLocks noGrp="1"/>
          </p:cNvSpPr>
          <p:nvPr>
            <p:ph type="title"/>
          </p:nvPr>
        </p:nvSpPr>
        <p:spPr/>
        <p:txBody>
          <a:bodyPr/>
          <a:lstStyle/>
          <a:p>
            <a:r>
              <a:rPr lang="en-US" dirty="0"/>
              <a:t>Loading extension code</a:t>
            </a:r>
          </a:p>
        </p:txBody>
      </p:sp>
      <p:sp>
        <p:nvSpPr>
          <p:cNvPr id="3" name="Content Placeholder 2">
            <a:extLst>
              <a:ext uri="{FF2B5EF4-FFF2-40B4-BE49-F238E27FC236}">
                <a16:creationId xmlns:a16="http://schemas.microsoft.com/office/drawing/2014/main" id="{D81294B6-B57E-B081-CF02-CFB1D422D61A}"/>
              </a:ext>
            </a:extLst>
          </p:cNvPr>
          <p:cNvSpPr>
            <a:spLocks noGrp="1"/>
          </p:cNvSpPr>
          <p:nvPr>
            <p:ph idx="1"/>
          </p:nvPr>
        </p:nvSpPr>
        <p:spPr/>
        <p:txBody>
          <a:bodyPr/>
          <a:lstStyle/>
          <a:p>
            <a:r>
              <a:rPr lang="en-US" dirty="0"/>
              <a:t>You tell some server, like Cascade, to load the </a:t>
            </a:r>
            <a:r>
              <a:rPr lang="en-US" dirty="0" err="1"/>
              <a:t>dll</a:t>
            </a:r>
            <a:endParaRPr lang="en-US" dirty="0"/>
          </a:p>
          <a:p>
            <a:endParaRPr lang="en-US" dirty="0"/>
          </a:p>
          <a:p>
            <a:r>
              <a:rPr lang="en-US" dirty="0"/>
              <a:t>The Cascade server instance finds the file: mycode.dll, and “maps” it into memory (meaning, the code is accessible right in memory)</a:t>
            </a:r>
          </a:p>
          <a:p>
            <a:endParaRPr lang="en-US" dirty="0"/>
          </a:p>
          <a:p>
            <a:r>
              <a:rPr lang="en-US" dirty="0"/>
              <a:t>Then it looks up the address where initialize() landed.  And now it can call your initialize method!</a:t>
            </a:r>
          </a:p>
        </p:txBody>
      </p:sp>
      <p:sp>
        <p:nvSpPr>
          <p:cNvPr id="4" name="Footer Placeholder 3">
            <a:extLst>
              <a:ext uri="{FF2B5EF4-FFF2-40B4-BE49-F238E27FC236}">
                <a16:creationId xmlns:a16="http://schemas.microsoft.com/office/drawing/2014/main" id="{D43B3B55-25A6-6C1F-B3E6-1116078B2B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040F4B6-4D6A-1C18-7A6D-9B5F468AEAD4}"/>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6754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72D7-0F14-504F-3DA2-A7956C9BECDD}"/>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AD84648F-5C4F-DF5C-EAD1-C862FD7541D3}"/>
              </a:ext>
            </a:extLst>
          </p:cNvPr>
          <p:cNvSpPr>
            <a:spLocks noGrp="1"/>
          </p:cNvSpPr>
          <p:nvPr>
            <p:ph idx="1"/>
          </p:nvPr>
        </p:nvSpPr>
        <p:spPr/>
        <p:txBody>
          <a:bodyPr>
            <a:normAutofit/>
          </a:bodyPr>
          <a:lstStyle/>
          <a:p>
            <a:r>
              <a:rPr lang="en-US" dirty="0"/>
              <a:t>Suppose you are a cloud vendor</a:t>
            </a:r>
            <a:br>
              <a:rPr lang="en-US" dirty="0"/>
            </a:br>
            <a:r>
              <a:rPr lang="en-US" dirty="0"/>
              <a:t>like Amazon on Microsoft</a:t>
            </a:r>
          </a:p>
          <a:p>
            <a:endParaRPr lang="en-US" dirty="0"/>
          </a:p>
          <a:p>
            <a:r>
              <a:rPr lang="en-US" dirty="0"/>
              <a:t>Your cloud is amazingly awesome and wonderful!  And so easy to sell!</a:t>
            </a:r>
          </a:p>
          <a:p>
            <a:endParaRPr lang="en-US" dirty="0"/>
          </a:p>
          <a:p>
            <a:r>
              <a:rPr lang="en-US" dirty="0"/>
              <a:t>But in fact you know that it is </a:t>
            </a:r>
            <a:r>
              <a:rPr lang="en-US" i="1" dirty="0"/>
              <a:t>not </a:t>
            </a:r>
            <a:r>
              <a:rPr lang="en-US" dirty="0"/>
              <a:t>easy for customers to create new </a:t>
            </a:r>
            <a:r>
              <a:rPr lang="en-US" dirty="0">
                <a:sym typeface="Symbol" panose="05050102010706020507" pitchFamily="18" charset="2"/>
              </a:rPr>
              <a:t>-</a:t>
            </a:r>
            <a:r>
              <a:rPr lang="en-US" dirty="0"/>
              <a:t>services.  They will find it super hard, even if you provide lots of demos, documentation and even consulting help.  </a:t>
            </a:r>
          </a:p>
        </p:txBody>
      </p:sp>
      <p:sp>
        <p:nvSpPr>
          <p:cNvPr id="4" name="Footer Placeholder 3">
            <a:extLst>
              <a:ext uri="{FF2B5EF4-FFF2-40B4-BE49-F238E27FC236}">
                <a16:creationId xmlns:a16="http://schemas.microsoft.com/office/drawing/2014/main" id="{09441A29-A088-D1C7-8CF0-41A01BEAF37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7F59175-62C9-6BA6-324F-9DE02E70B3E8}"/>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a:extLst>
              <a:ext uri="{FF2B5EF4-FFF2-40B4-BE49-F238E27FC236}">
                <a16:creationId xmlns:a16="http://schemas.microsoft.com/office/drawing/2014/main" id="{BD84CD9E-4237-1C5A-5EF3-71A6331E6F37}"/>
              </a:ext>
            </a:extLst>
          </p:cNvPr>
          <p:cNvPicPr>
            <a:picLocks noChangeAspect="1"/>
          </p:cNvPicPr>
          <p:nvPr/>
        </p:nvPicPr>
        <p:blipFill>
          <a:blip r:embed="rId2"/>
          <a:stretch>
            <a:fillRect/>
          </a:stretch>
        </p:blipFill>
        <p:spPr>
          <a:xfrm>
            <a:off x="7101444" y="250844"/>
            <a:ext cx="4821381" cy="3178156"/>
          </a:xfrm>
          <a:prstGeom prst="rect">
            <a:avLst/>
          </a:prstGeom>
        </p:spPr>
      </p:pic>
    </p:spTree>
    <p:extLst>
      <p:ext uri="{BB962C8B-B14F-4D97-AF65-F5344CB8AC3E}">
        <p14:creationId xmlns:p14="http://schemas.microsoft.com/office/powerpoint/2010/main" val="41756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B822-068D-02D1-A062-0622DCDBD208}"/>
              </a:ext>
            </a:extLst>
          </p:cNvPr>
          <p:cNvSpPr>
            <a:spLocks noGrp="1"/>
          </p:cNvSpPr>
          <p:nvPr>
            <p:ph type="title"/>
          </p:nvPr>
        </p:nvSpPr>
        <p:spPr/>
        <p:txBody>
          <a:bodyPr/>
          <a:lstStyle/>
          <a:p>
            <a:r>
              <a:rPr lang="en-US" dirty="0"/>
              <a:t>Invoking Extension Code</a:t>
            </a:r>
          </a:p>
        </p:txBody>
      </p:sp>
      <p:sp>
        <p:nvSpPr>
          <p:cNvPr id="4" name="Footer Placeholder 3">
            <a:extLst>
              <a:ext uri="{FF2B5EF4-FFF2-40B4-BE49-F238E27FC236}">
                <a16:creationId xmlns:a16="http://schemas.microsoft.com/office/drawing/2014/main" id="{152C03DE-5E2B-5258-256F-DE82A55602F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396FDA8-3722-E6D8-6245-22B4236E01EE}"/>
              </a:ext>
            </a:extLst>
          </p:cNvPr>
          <p:cNvSpPr>
            <a:spLocks noGrp="1"/>
          </p:cNvSpPr>
          <p:nvPr>
            <p:ph type="sldNum" sz="quarter" idx="12"/>
          </p:nvPr>
        </p:nvSpPr>
        <p:spPr/>
        <p:txBody>
          <a:bodyPr/>
          <a:lstStyle/>
          <a:p>
            <a:fld id="{3C974458-8A97-4835-BF79-1FB6D7856C21}" type="slidenum">
              <a:rPr lang="en-US" smtClean="0"/>
              <a:t>30</a:t>
            </a:fld>
            <a:endParaRPr lang="en-US"/>
          </a:p>
        </p:txBody>
      </p:sp>
      <p:sp>
        <p:nvSpPr>
          <p:cNvPr id="6" name="Cylinder 5">
            <a:extLst>
              <a:ext uri="{FF2B5EF4-FFF2-40B4-BE49-F238E27FC236}">
                <a16:creationId xmlns:a16="http://schemas.microsoft.com/office/drawing/2014/main" id="{5137295A-94D6-3D05-3348-ACCD42F7355A}"/>
              </a:ext>
            </a:extLst>
          </p:cNvPr>
          <p:cNvSpPr/>
          <p:nvPr/>
        </p:nvSpPr>
        <p:spPr>
          <a:xfrm>
            <a:off x="3939639" y="3621263"/>
            <a:ext cx="6804561" cy="184067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Cascade Key-Value Service Instance</a:t>
            </a:r>
            <a:br>
              <a:rPr lang="en-US" sz="2800" b="1" dirty="0"/>
            </a:br>
            <a:r>
              <a:rPr lang="en-US" sz="2800" b="1" dirty="0"/>
              <a:t>Holding a bunch of (</a:t>
            </a:r>
            <a:r>
              <a:rPr lang="en-US" sz="2800" b="1" dirty="0" err="1"/>
              <a:t>key,value</a:t>
            </a:r>
            <a:r>
              <a:rPr lang="en-US" sz="2800" b="1" dirty="0"/>
              <a:t>) tuples</a:t>
            </a:r>
          </a:p>
        </p:txBody>
      </p:sp>
      <p:sp>
        <p:nvSpPr>
          <p:cNvPr id="7" name="Cube 6">
            <a:extLst>
              <a:ext uri="{FF2B5EF4-FFF2-40B4-BE49-F238E27FC236}">
                <a16:creationId xmlns:a16="http://schemas.microsoft.com/office/drawing/2014/main" id="{8FE8415D-4F2F-6EE7-C5ED-B1AA27AA61F3}"/>
              </a:ext>
            </a:extLst>
          </p:cNvPr>
          <p:cNvSpPr/>
          <p:nvPr/>
        </p:nvSpPr>
        <p:spPr>
          <a:xfrm>
            <a:off x="8796648" y="2189097"/>
            <a:ext cx="2336470"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Your DLL with an initialize() method</a:t>
            </a:r>
          </a:p>
        </p:txBody>
      </p:sp>
      <p:cxnSp>
        <p:nvCxnSpPr>
          <p:cNvPr id="9" name="Straight Arrow Connector 8">
            <a:extLst>
              <a:ext uri="{FF2B5EF4-FFF2-40B4-BE49-F238E27FC236}">
                <a16:creationId xmlns:a16="http://schemas.microsoft.com/office/drawing/2014/main" id="{A36764AA-0430-5250-F9EF-F9A718678774}"/>
              </a:ext>
            </a:extLst>
          </p:cNvPr>
          <p:cNvCxnSpPr/>
          <p:nvPr/>
        </p:nvCxnSpPr>
        <p:spPr>
          <a:xfrm flipV="1">
            <a:off x="9572997" y="3259815"/>
            <a:ext cx="391886" cy="64423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469B014-8A9D-41D9-8F9D-A05ADF60667B}"/>
              </a:ext>
            </a:extLst>
          </p:cNvPr>
          <p:cNvPicPr>
            <a:picLocks noChangeAspect="1"/>
          </p:cNvPicPr>
          <p:nvPr/>
        </p:nvPicPr>
        <p:blipFill>
          <a:blip r:embed="rId2"/>
          <a:stretch>
            <a:fillRect/>
          </a:stretch>
        </p:blipFill>
        <p:spPr>
          <a:xfrm>
            <a:off x="666687" y="3405249"/>
            <a:ext cx="1762125" cy="2143125"/>
          </a:xfrm>
          <a:prstGeom prst="rect">
            <a:avLst/>
          </a:prstGeom>
        </p:spPr>
      </p:pic>
      <p:sp>
        <p:nvSpPr>
          <p:cNvPr id="11" name="Arrow: Right 10">
            <a:extLst>
              <a:ext uri="{FF2B5EF4-FFF2-40B4-BE49-F238E27FC236}">
                <a16:creationId xmlns:a16="http://schemas.microsoft.com/office/drawing/2014/main" id="{FE9A2105-5E2D-27F7-848E-C7FF101E7815}"/>
              </a:ext>
            </a:extLst>
          </p:cNvPr>
          <p:cNvSpPr/>
          <p:nvPr/>
        </p:nvSpPr>
        <p:spPr>
          <a:xfrm>
            <a:off x="2695021" y="4359077"/>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336D3D-B987-879E-5C42-FB7A516DC377}"/>
              </a:ext>
            </a:extLst>
          </p:cNvPr>
          <p:cNvSpPr txBox="1"/>
          <p:nvPr/>
        </p:nvSpPr>
        <p:spPr>
          <a:xfrm>
            <a:off x="666687" y="5626453"/>
            <a:ext cx="3072636" cy="646331"/>
          </a:xfrm>
          <a:prstGeom prst="rect">
            <a:avLst/>
          </a:prstGeom>
          <a:noFill/>
        </p:spPr>
        <p:txBody>
          <a:bodyPr wrap="none" rtlCol="0">
            <a:spAutoFit/>
          </a:bodyPr>
          <a:lstStyle/>
          <a:p>
            <a:pPr algn="ctr"/>
            <a:r>
              <a:rPr lang="en-US" b="1" dirty="0"/>
              <a:t>Developer configures Cascade</a:t>
            </a:r>
            <a:br>
              <a:rPr lang="en-US" b="1" dirty="0"/>
            </a:br>
            <a:r>
              <a:rPr lang="en-US" b="1" dirty="0"/>
              <a:t>to load her DLL (her code)</a:t>
            </a:r>
          </a:p>
        </p:txBody>
      </p:sp>
      <p:sp>
        <p:nvSpPr>
          <p:cNvPr id="14" name="Flowchart: Multidocument 13">
            <a:extLst>
              <a:ext uri="{FF2B5EF4-FFF2-40B4-BE49-F238E27FC236}">
                <a16:creationId xmlns:a16="http://schemas.microsoft.com/office/drawing/2014/main" id="{617101EA-405C-BC44-69D8-B84CF947FE0D}"/>
              </a:ext>
            </a:extLst>
          </p:cNvPr>
          <p:cNvSpPr/>
          <p:nvPr/>
        </p:nvSpPr>
        <p:spPr>
          <a:xfrm>
            <a:off x="10103350" y="4911357"/>
            <a:ext cx="548817" cy="379476"/>
          </a:xfrm>
          <a:prstGeom prst="flowChartMultidocumen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24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A0A01-E426-9900-D13F-5280701BD18B}"/>
              </a:ext>
            </a:extLst>
          </p:cNvPr>
          <p:cNvSpPr>
            <a:spLocks noGrp="1"/>
          </p:cNvSpPr>
          <p:nvPr>
            <p:ph type="title"/>
          </p:nvPr>
        </p:nvSpPr>
        <p:spPr/>
        <p:txBody>
          <a:bodyPr/>
          <a:lstStyle/>
          <a:p>
            <a:r>
              <a:rPr lang="en-US" dirty="0"/>
              <a:t>What does initialize “do”?</a:t>
            </a:r>
          </a:p>
        </p:txBody>
      </p:sp>
      <p:sp>
        <p:nvSpPr>
          <p:cNvPr id="6" name="Content Placeholder 5">
            <a:extLst>
              <a:ext uri="{FF2B5EF4-FFF2-40B4-BE49-F238E27FC236}">
                <a16:creationId xmlns:a16="http://schemas.microsoft.com/office/drawing/2014/main" id="{C054EDD1-F16A-2788-3D2F-83DBB28B4E8C}"/>
              </a:ext>
            </a:extLst>
          </p:cNvPr>
          <p:cNvSpPr>
            <a:spLocks noGrp="1"/>
          </p:cNvSpPr>
          <p:nvPr>
            <p:ph idx="1"/>
          </p:nvPr>
        </p:nvSpPr>
        <p:spPr/>
        <p:txBody>
          <a:bodyPr/>
          <a:lstStyle/>
          <a:p>
            <a:r>
              <a:rPr lang="en-US" dirty="0"/>
              <a:t>… it turns around and calls back into Cascade to register to </a:t>
            </a:r>
            <a:r>
              <a:rPr lang="en-US" b="1" dirty="0"/>
              <a:t>watch</a:t>
            </a:r>
            <a:r>
              <a:rPr lang="en-US" dirty="0"/>
              <a:t> some keys (recall that a key is filename or directory name)</a:t>
            </a:r>
          </a:p>
          <a:p>
            <a:endParaRPr lang="en-US" dirty="0"/>
          </a:p>
          <a:p>
            <a:r>
              <a:rPr lang="en-US" dirty="0"/>
              <a:t>Now, if anything changes in that file (</a:t>
            </a:r>
            <a:r>
              <a:rPr lang="en-US" b="1" dirty="0"/>
              <a:t>put</a:t>
            </a:r>
            <a:r>
              <a:rPr lang="en-US" dirty="0"/>
              <a:t> to the same name), or in that directory (</a:t>
            </a:r>
            <a:r>
              <a:rPr lang="en-US" b="1" dirty="0"/>
              <a:t>put </a:t>
            </a:r>
            <a:r>
              <a:rPr lang="en-US" dirty="0"/>
              <a:t>with some extension of that path), the method given in the </a:t>
            </a:r>
            <a:r>
              <a:rPr lang="en-US" b="1" dirty="0"/>
              <a:t>watch</a:t>
            </a:r>
            <a:r>
              <a:rPr lang="en-US" dirty="0"/>
              <a:t> request will receive an upcall from the Cascade key-value server</a:t>
            </a:r>
          </a:p>
        </p:txBody>
      </p:sp>
      <p:sp>
        <p:nvSpPr>
          <p:cNvPr id="3" name="Footer Placeholder 2">
            <a:extLst>
              <a:ext uri="{FF2B5EF4-FFF2-40B4-BE49-F238E27FC236}">
                <a16:creationId xmlns:a16="http://schemas.microsoft.com/office/drawing/2014/main" id="{D1E5513F-D54A-6413-054F-F7C8C1861C20}"/>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7122A286-4D41-DCCC-1722-B7E7D43058F4}"/>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3018879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AB67-D019-34D5-49E2-38990EE69559}"/>
              </a:ext>
            </a:extLst>
          </p:cNvPr>
          <p:cNvSpPr>
            <a:spLocks noGrp="1"/>
          </p:cNvSpPr>
          <p:nvPr>
            <p:ph type="title"/>
          </p:nvPr>
        </p:nvSpPr>
        <p:spPr/>
        <p:txBody>
          <a:bodyPr/>
          <a:lstStyle/>
          <a:p>
            <a:r>
              <a:rPr lang="en-US" dirty="0"/>
              <a:t>Extensible things in Azure</a:t>
            </a:r>
          </a:p>
        </p:txBody>
      </p:sp>
      <p:sp>
        <p:nvSpPr>
          <p:cNvPr id="3" name="Content Placeholder 2">
            <a:extLst>
              <a:ext uri="{FF2B5EF4-FFF2-40B4-BE49-F238E27FC236}">
                <a16:creationId xmlns:a16="http://schemas.microsoft.com/office/drawing/2014/main" id="{B3B04941-8C88-6AF8-68F2-8B154B313338}"/>
              </a:ext>
            </a:extLst>
          </p:cNvPr>
          <p:cNvSpPr>
            <a:spLocks noGrp="1"/>
          </p:cNvSpPr>
          <p:nvPr>
            <p:ph idx="1"/>
          </p:nvPr>
        </p:nvSpPr>
        <p:spPr/>
        <p:txBody>
          <a:bodyPr/>
          <a:lstStyle/>
          <a:p>
            <a:r>
              <a:rPr lang="en-US" dirty="0"/>
              <a:t>In fact, Azure is full of extensible </a:t>
            </a:r>
            <a:r>
              <a:rPr lang="en-US" dirty="0">
                <a:sym typeface="Symbol" panose="05050102010706020507" pitchFamily="18" charset="2"/>
              </a:rPr>
              <a:t>-services that can be customized this way, in many programming languages</a:t>
            </a:r>
          </a:p>
          <a:p>
            <a:endParaRPr lang="en-US" dirty="0">
              <a:sym typeface="Symbol" panose="05050102010706020507" pitchFamily="18" charset="2"/>
            </a:endParaRPr>
          </a:p>
          <a:p>
            <a:r>
              <a:rPr lang="en-US" dirty="0">
                <a:sym typeface="Symbol" panose="05050102010706020507" pitchFamily="18" charset="2"/>
              </a:rPr>
              <a:t>All the dotnet (used to be .NET) languages can be used: C#, F#, etc.</a:t>
            </a:r>
          </a:p>
          <a:p>
            <a:endParaRPr lang="en-US" dirty="0">
              <a:sym typeface="Symbol" panose="05050102010706020507" pitchFamily="18" charset="2"/>
            </a:endParaRPr>
          </a:p>
          <a:p>
            <a:r>
              <a:rPr lang="en-US" dirty="0">
                <a:sym typeface="Symbol" panose="05050102010706020507" pitchFamily="18" charset="2"/>
              </a:rPr>
              <a:t>Cascade takes this even further and also allows C++, standard Java, Python and we will soon support C# dotnet too.</a:t>
            </a:r>
          </a:p>
        </p:txBody>
      </p:sp>
      <p:sp>
        <p:nvSpPr>
          <p:cNvPr id="4" name="Footer Placeholder 3">
            <a:extLst>
              <a:ext uri="{FF2B5EF4-FFF2-40B4-BE49-F238E27FC236}">
                <a16:creationId xmlns:a16="http://schemas.microsoft.com/office/drawing/2014/main" id="{624AB6CD-3040-E4C7-E72C-C125FF78D9B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5CBE89B-FFFF-9CE1-F145-FF33594D4550}"/>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29467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28E2-2DCA-D34A-4E14-F7200813D2A2}"/>
              </a:ext>
            </a:extLst>
          </p:cNvPr>
          <p:cNvSpPr>
            <a:spLocks noGrp="1"/>
          </p:cNvSpPr>
          <p:nvPr>
            <p:ph type="title"/>
          </p:nvPr>
        </p:nvSpPr>
        <p:spPr/>
        <p:txBody>
          <a:bodyPr/>
          <a:lstStyle/>
          <a:p>
            <a:r>
              <a:rPr lang="en-US" dirty="0"/>
              <a:t>Developing these extensions</a:t>
            </a:r>
          </a:p>
        </p:txBody>
      </p:sp>
      <p:sp>
        <p:nvSpPr>
          <p:cNvPr id="3" name="Content Placeholder 2">
            <a:extLst>
              <a:ext uri="{FF2B5EF4-FFF2-40B4-BE49-F238E27FC236}">
                <a16:creationId xmlns:a16="http://schemas.microsoft.com/office/drawing/2014/main" id="{84F26B36-7D07-7CB3-A6DD-6C3D72200690}"/>
              </a:ext>
            </a:extLst>
          </p:cNvPr>
          <p:cNvSpPr>
            <a:spLocks noGrp="1"/>
          </p:cNvSpPr>
          <p:nvPr>
            <p:ph idx="1"/>
          </p:nvPr>
        </p:nvSpPr>
        <p:spPr/>
        <p:txBody>
          <a:bodyPr/>
          <a:lstStyle/>
          <a:p>
            <a:r>
              <a:rPr lang="en-US" dirty="0"/>
              <a:t>First, you need to identify the specific kind of </a:t>
            </a:r>
            <a:r>
              <a:rPr lang="en-US" dirty="0">
                <a:sym typeface="Symbol" panose="05050102010706020507" pitchFamily="18" charset="2"/>
              </a:rPr>
              <a:t>-service you will use</a:t>
            </a:r>
          </a:p>
          <a:p>
            <a:endParaRPr lang="en-US" dirty="0">
              <a:sym typeface="Symbol" panose="05050102010706020507" pitchFamily="18" charset="2"/>
            </a:endParaRPr>
          </a:p>
          <a:p>
            <a:r>
              <a:rPr lang="en-US" dirty="0">
                <a:sym typeface="Symbol" panose="05050102010706020507" pitchFamily="18" charset="2"/>
              </a:rPr>
              <a:t>Then, from docs.Microsoft.com, you learn about its extension options.  These are often called “trigger points” or “event triggers”.</a:t>
            </a:r>
          </a:p>
          <a:p>
            <a:endParaRPr lang="en-US" dirty="0">
              <a:sym typeface="Symbol" panose="05050102010706020507" pitchFamily="18" charset="2"/>
            </a:endParaRPr>
          </a:p>
          <a:p>
            <a:r>
              <a:rPr lang="en-US" dirty="0">
                <a:sym typeface="Symbol" panose="05050102010706020507" pitchFamily="18" charset="2"/>
              </a:rPr>
              <a:t>Then, from Visual Studio Code, you can write a “trigger function” or “lambda” for that kind of event</a:t>
            </a:r>
            <a:endParaRPr lang="en-US" dirty="0"/>
          </a:p>
        </p:txBody>
      </p:sp>
      <p:sp>
        <p:nvSpPr>
          <p:cNvPr id="4" name="Footer Placeholder 3">
            <a:extLst>
              <a:ext uri="{FF2B5EF4-FFF2-40B4-BE49-F238E27FC236}">
                <a16:creationId xmlns:a16="http://schemas.microsoft.com/office/drawing/2014/main" id="{1B49CF68-5DA0-DA0C-FCEA-282577E3BED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1F4CF47-6217-2193-0884-D594D566D4FB}"/>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39866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0BF-B861-F41B-670E-5AC84E335D43}"/>
              </a:ext>
            </a:extLst>
          </p:cNvPr>
          <p:cNvSpPr>
            <a:spLocks noGrp="1"/>
          </p:cNvSpPr>
          <p:nvPr>
            <p:ph type="title"/>
          </p:nvPr>
        </p:nvSpPr>
        <p:spPr/>
        <p:txBody>
          <a:bodyPr/>
          <a:lstStyle/>
          <a:p>
            <a:r>
              <a:rPr lang="en-US" dirty="0"/>
              <a:t>Events have types</a:t>
            </a:r>
          </a:p>
        </p:txBody>
      </p:sp>
      <p:sp>
        <p:nvSpPr>
          <p:cNvPr id="3" name="Content Placeholder 2">
            <a:extLst>
              <a:ext uri="{FF2B5EF4-FFF2-40B4-BE49-F238E27FC236}">
                <a16:creationId xmlns:a16="http://schemas.microsoft.com/office/drawing/2014/main" id="{4A8827F0-35EC-F5ED-6711-C548A8E0FEF6}"/>
              </a:ext>
            </a:extLst>
          </p:cNvPr>
          <p:cNvSpPr>
            <a:spLocks noGrp="1"/>
          </p:cNvSpPr>
          <p:nvPr>
            <p:ph idx="1"/>
          </p:nvPr>
        </p:nvSpPr>
        <p:spPr/>
        <p:txBody>
          <a:bodyPr/>
          <a:lstStyle/>
          <a:p>
            <a:r>
              <a:rPr lang="en-US" dirty="0"/>
              <a:t>Each kind of event typically has its own associated metadata</a:t>
            </a:r>
          </a:p>
          <a:p>
            <a:endParaRPr lang="en-US" dirty="0"/>
          </a:p>
          <a:p>
            <a:r>
              <a:rPr lang="en-US" dirty="0"/>
              <a:t>The triggered lambda will be passed this metadata as arguments</a:t>
            </a:r>
          </a:p>
          <a:p>
            <a:endParaRPr lang="en-US" dirty="0"/>
          </a:p>
          <a:p>
            <a:r>
              <a:rPr lang="en-US" dirty="0"/>
              <a:t>For example, in Cascade, a lambda will learn the key that it was watching that caused the upcall.  Thus one lambda can actually watch many keys.  It can use </a:t>
            </a:r>
            <a:r>
              <a:rPr lang="en-US" b="1" dirty="0"/>
              <a:t>get</a:t>
            </a:r>
            <a:r>
              <a:rPr lang="en-US" dirty="0"/>
              <a:t> to fetch the actual data for that object.</a:t>
            </a:r>
          </a:p>
        </p:txBody>
      </p:sp>
      <p:sp>
        <p:nvSpPr>
          <p:cNvPr id="4" name="Footer Placeholder 3">
            <a:extLst>
              <a:ext uri="{FF2B5EF4-FFF2-40B4-BE49-F238E27FC236}">
                <a16:creationId xmlns:a16="http://schemas.microsoft.com/office/drawing/2014/main" id="{BDF950CC-B48C-9763-9687-0A402D71204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2C92574-C31F-AE84-FAEC-4EDA8273CA6B}"/>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3802210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8E3E-50B4-D6A0-79FA-685433C8BCA4}"/>
              </a:ext>
            </a:extLst>
          </p:cNvPr>
          <p:cNvSpPr>
            <a:spLocks noGrp="1"/>
          </p:cNvSpPr>
          <p:nvPr>
            <p:ph type="title"/>
          </p:nvPr>
        </p:nvSpPr>
        <p:spPr/>
        <p:txBody>
          <a:bodyPr/>
          <a:lstStyle/>
          <a:p>
            <a:r>
              <a:rPr lang="en-US" dirty="0"/>
              <a:t>Other </a:t>
            </a:r>
            <a:r>
              <a:rPr lang="en-US" dirty="0">
                <a:sym typeface="Symbol" panose="05050102010706020507" pitchFamily="18" charset="2"/>
              </a:rPr>
              <a:t>-Servers have other customization options</a:t>
            </a:r>
            <a:endParaRPr lang="en-US" dirty="0"/>
          </a:p>
        </p:txBody>
      </p:sp>
      <p:sp>
        <p:nvSpPr>
          <p:cNvPr id="3" name="Content Placeholder 2">
            <a:extLst>
              <a:ext uri="{FF2B5EF4-FFF2-40B4-BE49-F238E27FC236}">
                <a16:creationId xmlns:a16="http://schemas.microsoft.com/office/drawing/2014/main" id="{298C161B-F6D9-D54E-F73E-65CEB723AE20}"/>
              </a:ext>
            </a:extLst>
          </p:cNvPr>
          <p:cNvSpPr>
            <a:spLocks noGrp="1"/>
          </p:cNvSpPr>
          <p:nvPr>
            <p:ph idx="1"/>
          </p:nvPr>
        </p:nvSpPr>
        <p:spPr/>
        <p:txBody>
          <a:bodyPr>
            <a:normAutofit fontScale="92500" lnSpcReduction="10000"/>
          </a:bodyPr>
          <a:lstStyle/>
          <a:p>
            <a:r>
              <a:rPr lang="en-US" dirty="0"/>
              <a:t>Each kind of </a:t>
            </a:r>
            <a:r>
              <a:rPr lang="en-US" dirty="0">
                <a:sym typeface="Symbol" panose="05050102010706020507" pitchFamily="18" charset="2"/>
              </a:rPr>
              <a:t>-Server offered by a vendor like Microsoft is owned by a developer team, and these teams each make their own decisions</a:t>
            </a:r>
          </a:p>
          <a:p>
            <a:endParaRPr lang="en-US" dirty="0">
              <a:sym typeface="Symbol" panose="05050102010706020507" pitchFamily="18" charset="2"/>
            </a:endParaRPr>
          </a:p>
          <a:p>
            <a:r>
              <a:rPr lang="en-US" dirty="0">
                <a:sym typeface="Symbol" panose="05050102010706020507" pitchFamily="18" charset="2"/>
              </a:rPr>
              <a:t>As a result, there are quite a few places where Azure allows customization by user-supplied lambdas (they definitely prefer that these be in C#, which is a language a lot like Java, but Python generally can work)</a:t>
            </a:r>
          </a:p>
          <a:p>
            <a:endParaRPr lang="en-US" dirty="0">
              <a:sym typeface="Symbol" panose="05050102010706020507" pitchFamily="18" charset="2"/>
            </a:endParaRPr>
          </a:p>
          <a:p>
            <a:r>
              <a:rPr lang="en-US" dirty="0">
                <a:sym typeface="Symbol" panose="05050102010706020507" pitchFamily="18" charset="2"/>
              </a:rPr>
              <a:t>You need to read the documentation or do searches to figure out the options.  Azure actually has two options: lambda and “functions”. Functions are heavier weight and really run entire programs in containers</a:t>
            </a:r>
            <a:endParaRPr lang="en-US" dirty="0"/>
          </a:p>
        </p:txBody>
      </p:sp>
      <p:sp>
        <p:nvSpPr>
          <p:cNvPr id="4" name="Footer Placeholder 3">
            <a:extLst>
              <a:ext uri="{FF2B5EF4-FFF2-40B4-BE49-F238E27FC236}">
                <a16:creationId xmlns:a16="http://schemas.microsoft.com/office/drawing/2014/main" id="{503B49C0-EC6E-B1E5-6C73-93A7F61F040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B2159E4-E125-1A03-C42D-6A85B3DABFAC}"/>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403606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1725-B12D-744D-C68B-F766C6D3F1DF}"/>
              </a:ext>
            </a:extLst>
          </p:cNvPr>
          <p:cNvSpPr>
            <a:spLocks noGrp="1"/>
          </p:cNvSpPr>
          <p:nvPr>
            <p:ph type="title"/>
          </p:nvPr>
        </p:nvSpPr>
        <p:spPr/>
        <p:txBody>
          <a:bodyPr/>
          <a:lstStyle/>
          <a:p>
            <a:r>
              <a:rPr lang="en-US" dirty="0"/>
              <a:t>Even very elaborate cloud services often support triggered functions</a:t>
            </a:r>
          </a:p>
        </p:txBody>
      </p:sp>
      <p:sp>
        <p:nvSpPr>
          <p:cNvPr id="3" name="Content Placeholder 2">
            <a:extLst>
              <a:ext uri="{FF2B5EF4-FFF2-40B4-BE49-F238E27FC236}">
                <a16:creationId xmlns:a16="http://schemas.microsoft.com/office/drawing/2014/main" id="{FD925501-AD28-D355-DBC8-BFE068EEB44A}"/>
              </a:ext>
            </a:extLst>
          </p:cNvPr>
          <p:cNvSpPr>
            <a:spLocks noGrp="1"/>
          </p:cNvSpPr>
          <p:nvPr>
            <p:ph idx="1"/>
          </p:nvPr>
        </p:nvSpPr>
        <p:spPr/>
        <p:txBody>
          <a:bodyPr>
            <a:normAutofit fontScale="92500" lnSpcReduction="10000"/>
          </a:bodyPr>
          <a:lstStyle/>
          <a:p>
            <a:r>
              <a:rPr lang="en-US" dirty="0"/>
              <a:t>Cloud database products support a kind of query called a “trigger” that will watch for some condition, then run a lambda or function you supply</a:t>
            </a:r>
          </a:p>
          <a:p>
            <a:pPr>
              <a:buFont typeface="Wingdings" panose="05000000000000000000" pitchFamily="2" charset="2"/>
              <a:buChar char="Ø"/>
            </a:pPr>
            <a:r>
              <a:rPr lang="en-US" dirty="0"/>
              <a:t>  They often call these “stored procedures”</a:t>
            </a:r>
          </a:p>
          <a:p>
            <a:pPr marL="0" indent="0">
              <a:buNone/>
            </a:pPr>
            <a:endParaRPr lang="en-US" dirty="0"/>
          </a:p>
          <a:p>
            <a:pPr marL="0" indent="0">
              <a:buNone/>
            </a:pPr>
            <a:r>
              <a:rPr lang="en-US" dirty="0"/>
              <a:t>Cloud file systems </a:t>
            </a:r>
            <a:r>
              <a:rPr lang="en-US"/>
              <a:t>and key-value </a:t>
            </a:r>
            <a:r>
              <a:rPr lang="en-US" dirty="0"/>
              <a:t>stores can notify your program or run a function/lambda if the contents of a directory change, or a file is changed</a:t>
            </a:r>
          </a:p>
          <a:p>
            <a:pPr>
              <a:buFont typeface="Wingdings" panose="05000000000000000000" pitchFamily="2" charset="2"/>
              <a:buChar char="Ø"/>
            </a:pPr>
            <a:r>
              <a:rPr lang="en-US" dirty="0"/>
              <a:t>  A “change” includes modifying files, create, delete, rename</a:t>
            </a:r>
          </a:p>
          <a:p>
            <a:pPr>
              <a:buFont typeface="Wingdings" panose="05000000000000000000" pitchFamily="2" charset="2"/>
              <a:buChar char="Ø"/>
            </a:pPr>
            <a:r>
              <a:rPr lang="en-US" dirty="0"/>
              <a:t>  Your program will need to decide what changed and what to do!  But</a:t>
            </a:r>
            <a:br>
              <a:rPr lang="en-US" dirty="0"/>
            </a:br>
            <a:r>
              <a:rPr lang="en-US" dirty="0"/>
              <a:t>    often the answer is to just redisplay whatever data was in the file</a:t>
            </a:r>
          </a:p>
        </p:txBody>
      </p:sp>
      <p:sp>
        <p:nvSpPr>
          <p:cNvPr id="4" name="Footer Placeholder 3">
            <a:extLst>
              <a:ext uri="{FF2B5EF4-FFF2-40B4-BE49-F238E27FC236}">
                <a16:creationId xmlns:a16="http://schemas.microsoft.com/office/drawing/2014/main" id="{B440E9F1-678A-6FE7-F028-CBFA4AD8A18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00C5862-6DCF-65AA-A90C-2ECFCAD7953B}"/>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2057941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C5AA-70C2-1D15-DFD2-7995BDDB6298}"/>
              </a:ext>
            </a:extLst>
          </p:cNvPr>
          <p:cNvSpPr>
            <a:spLocks noGrp="1"/>
          </p:cNvSpPr>
          <p:nvPr>
            <p:ph type="title"/>
          </p:nvPr>
        </p:nvSpPr>
        <p:spPr/>
        <p:txBody>
          <a:bodyPr/>
          <a:lstStyle/>
          <a:p>
            <a:r>
              <a:rPr lang="en-US" dirty="0"/>
              <a:t>Terminology summary</a:t>
            </a:r>
          </a:p>
        </p:txBody>
      </p:sp>
      <p:sp>
        <p:nvSpPr>
          <p:cNvPr id="3" name="Content Placeholder 2">
            <a:extLst>
              <a:ext uri="{FF2B5EF4-FFF2-40B4-BE49-F238E27FC236}">
                <a16:creationId xmlns:a16="http://schemas.microsoft.com/office/drawing/2014/main" id="{A00A8B69-3358-8047-FF9E-DE13A506B539}"/>
              </a:ext>
            </a:extLst>
          </p:cNvPr>
          <p:cNvSpPr>
            <a:spLocks noGrp="1"/>
          </p:cNvSpPr>
          <p:nvPr>
            <p:ph idx="1"/>
          </p:nvPr>
        </p:nvSpPr>
        <p:spPr>
          <a:xfrm>
            <a:off x="1024128" y="2249424"/>
            <a:ext cx="10786872" cy="4023360"/>
          </a:xfrm>
        </p:spPr>
        <p:txBody>
          <a:bodyPr>
            <a:normAutofit lnSpcReduction="10000"/>
          </a:bodyPr>
          <a:lstStyle/>
          <a:p>
            <a:r>
              <a:rPr lang="en-US" dirty="0"/>
              <a:t>Serverless computing: A style of computing in which we customize existing platforms rather than talking to big existing servers such as databases</a:t>
            </a:r>
          </a:p>
          <a:p>
            <a:endParaRPr lang="en-US" dirty="0"/>
          </a:p>
          <a:p>
            <a:r>
              <a:rPr lang="en-US" dirty="0"/>
              <a:t>Function computing: Tends to refer to a whole container (docker) that will contain a program, with its own “main”, that gets event information from its arguments or from the initial environment.</a:t>
            </a:r>
          </a:p>
          <a:p>
            <a:endParaRPr lang="en-US" dirty="0"/>
          </a:p>
          <a:p>
            <a:r>
              <a:rPr lang="en-US" dirty="0"/>
              <a:t>Lambda computing: You attach small lambdas in a language they support, and the platform does upcalls to your code (often via </a:t>
            </a:r>
            <a:r>
              <a:rPr lang="en-US" dirty="0" err="1"/>
              <a:t>dll</a:t>
            </a:r>
            <a:r>
              <a:rPr lang="en-US"/>
              <a:t> loading)</a:t>
            </a:r>
          </a:p>
        </p:txBody>
      </p:sp>
      <p:sp>
        <p:nvSpPr>
          <p:cNvPr id="4" name="Footer Placeholder 3">
            <a:extLst>
              <a:ext uri="{FF2B5EF4-FFF2-40B4-BE49-F238E27FC236}">
                <a16:creationId xmlns:a16="http://schemas.microsoft.com/office/drawing/2014/main" id="{2C4E9991-DE06-8107-D140-6A5D5017A27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AEFF46B-3ED3-A2FE-35F7-3525A12A0BAE}"/>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280177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F93E-75EC-D5E2-1E4F-5A7DB2A97861}"/>
              </a:ext>
            </a:extLst>
          </p:cNvPr>
          <p:cNvSpPr>
            <a:spLocks noGrp="1"/>
          </p:cNvSpPr>
          <p:nvPr>
            <p:ph type="title"/>
          </p:nvPr>
        </p:nvSpPr>
        <p:spPr/>
        <p:txBody>
          <a:bodyPr/>
          <a:lstStyle/>
          <a:p>
            <a:r>
              <a:rPr lang="en-US" dirty="0"/>
              <a:t>What will the future bring?  </a:t>
            </a:r>
            <a:r>
              <a:rPr lang="en-US" u="sng" dirty="0"/>
              <a:t>Low</a:t>
            </a:r>
            <a:r>
              <a:rPr lang="en-US" b="0" dirty="0"/>
              <a:t> </a:t>
            </a:r>
            <a:r>
              <a:rPr lang="en-US" u="sng" dirty="0"/>
              <a:t>code</a:t>
            </a:r>
            <a:endParaRPr lang="en-US" dirty="0"/>
          </a:p>
        </p:txBody>
      </p:sp>
      <p:sp>
        <p:nvSpPr>
          <p:cNvPr id="3" name="Content Placeholder 2">
            <a:extLst>
              <a:ext uri="{FF2B5EF4-FFF2-40B4-BE49-F238E27FC236}">
                <a16:creationId xmlns:a16="http://schemas.microsoft.com/office/drawing/2014/main" id="{23729ED1-C2D5-AFF0-C3D4-74F31B8A2DC8}"/>
              </a:ext>
            </a:extLst>
          </p:cNvPr>
          <p:cNvSpPr>
            <a:spLocks noGrp="1"/>
          </p:cNvSpPr>
          <p:nvPr>
            <p:ph idx="1"/>
          </p:nvPr>
        </p:nvSpPr>
        <p:spPr/>
        <p:txBody>
          <a:bodyPr>
            <a:normAutofit/>
          </a:bodyPr>
          <a:lstStyle/>
          <a:p>
            <a:r>
              <a:rPr lang="en-US" dirty="0"/>
              <a:t>There is growing interest in a kind of “drag and drop” customization</a:t>
            </a:r>
          </a:p>
          <a:p>
            <a:endParaRPr lang="en-US" dirty="0"/>
          </a:p>
          <a:p>
            <a:r>
              <a:rPr lang="en-US" dirty="0"/>
              <a:t>Suppose that some platform has a GUI for customization where the event upcall “points” are visible, and a widget box with pre-created data source widgets, action widgets for standard tasks like YOLO (machine vision), </a:t>
            </a:r>
            <a:r>
              <a:rPr lang="en-US" dirty="0" err="1"/>
              <a:t>etc</a:t>
            </a:r>
            <a:endParaRPr lang="en-US" dirty="0"/>
          </a:p>
          <a:p>
            <a:endParaRPr lang="en-US" dirty="0"/>
          </a:p>
          <a:p>
            <a:r>
              <a:rPr lang="en-US" dirty="0"/>
              <a:t>… building a customized </a:t>
            </a:r>
            <a:r>
              <a:rPr lang="en-US" dirty="0">
                <a:sym typeface="Symbol" panose="05050102010706020507" pitchFamily="18" charset="2"/>
              </a:rPr>
              <a:t>-service could feel like making a PowerPoint presentation!  Yifan Wang is exploring this as a PhD research topic</a:t>
            </a:r>
            <a:endParaRPr lang="en-US" dirty="0"/>
          </a:p>
        </p:txBody>
      </p:sp>
      <p:sp>
        <p:nvSpPr>
          <p:cNvPr id="4" name="Footer Placeholder 3">
            <a:extLst>
              <a:ext uri="{FF2B5EF4-FFF2-40B4-BE49-F238E27FC236}">
                <a16:creationId xmlns:a16="http://schemas.microsoft.com/office/drawing/2014/main" id="{809088CB-E3F8-B8F2-845F-E1893F1A6A1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367B394-C5BC-BCED-E8FD-23225398D3F5}"/>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143907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C69A-5696-A2ED-456C-9534BC9E7F7C}"/>
              </a:ext>
            </a:extLst>
          </p:cNvPr>
          <p:cNvSpPr>
            <a:spLocks noGrp="1"/>
          </p:cNvSpPr>
          <p:nvPr>
            <p:ph type="title"/>
          </p:nvPr>
        </p:nvSpPr>
        <p:spPr/>
        <p:txBody>
          <a:bodyPr/>
          <a:lstStyle/>
          <a:p>
            <a:r>
              <a:rPr lang="en-US" dirty="0" err="1"/>
              <a:t>Wrapup</a:t>
            </a:r>
            <a:endParaRPr lang="en-US" dirty="0"/>
          </a:p>
        </p:txBody>
      </p:sp>
      <p:sp>
        <p:nvSpPr>
          <p:cNvPr id="3" name="Content Placeholder 2">
            <a:extLst>
              <a:ext uri="{FF2B5EF4-FFF2-40B4-BE49-F238E27FC236}">
                <a16:creationId xmlns:a16="http://schemas.microsoft.com/office/drawing/2014/main" id="{1591E730-47B3-A4DF-1F46-0E4CC3565FDC}"/>
              </a:ext>
            </a:extLst>
          </p:cNvPr>
          <p:cNvSpPr>
            <a:spLocks noGrp="1"/>
          </p:cNvSpPr>
          <p:nvPr>
            <p:ph idx="1"/>
          </p:nvPr>
        </p:nvSpPr>
        <p:spPr>
          <a:xfrm>
            <a:off x="1024128" y="2286000"/>
            <a:ext cx="10952524" cy="4023360"/>
          </a:xfrm>
        </p:spPr>
        <p:txBody>
          <a:bodyPr>
            <a:normAutofit fontScale="92500" lnSpcReduction="10000"/>
          </a:bodyPr>
          <a:lstStyle/>
          <a:p>
            <a:r>
              <a:rPr lang="en-US" dirty="0"/>
              <a:t>We learned about</a:t>
            </a:r>
          </a:p>
          <a:p>
            <a:pPr>
              <a:buFont typeface="Wingdings" panose="05000000000000000000" pitchFamily="2" charset="2"/>
              <a:buChar char="Ø"/>
            </a:pPr>
            <a:r>
              <a:rPr lang="en-US" dirty="0"/>
              <a:t>  Customizing a pre-existing service</a:t>
            </a:r>
          </a:p>
          <a:p>
            <a:pPr>
              <a:buFont typeface="Wingdings" panose="05000000000000000000" pitchFamily="2" charset="2"/>
              <a:buChar char="Ø"/>
            </a:pPr>
            <a:r>
              <a:rPr lang="en-US" dirty="0"/>
              <a:t>  Differences between configuring it (by setting parameters) and adding</a:t>
            </a:r>
            <a:br>
              <a:rPr lang="en-US" dirty="0"/>
            </a:br>
            <a:r>
              <a:rPr lang="en-US" dirty="0"/>
              <a:t>    our own functionality (attaching event handles, functions, lambdas)</a:t>
            </a:r>
          </a:p>
          <a:p>
            <a:pPr marL="0" indent="0">
              <a:buNone/>
            </a:pPr>
            <a:endParaRPr lang="en-US" dirty="0"/>
          </a:p>
          <a:p>
            <a:pPr marL="0" indent="0">
              <a:buNone/>
            </a:pPr>
            <a:r>
              <a:rPr lang="en-US" dirty="0"/>
              <a:t>Why customize?</a:t>
            </a:r>
          </a:p>
          <a:p>
            <a:pPr>
              <a:buFont typeface="Wingdings" panose="05000000000000000000" pitchFamily="2" charset="2"/>
              <a:buChar char="Ø"/>
            </a:pPr>
            <a:r>
              <a:rPr lang="en-US" dirty="0"/>
              <a:t>  Building an elastic cloud service from the ground up is feasible, but hard</a:t>
            </a:r>
          </a:p>
          <a:p>
            <a:pPr>
              <a:buFont typeface="Wingdings" panose="05000000000000000000" pitchFamily="2" charset="2"/>
              <a:buChar char="Ø"/>
            </a:pPr>
            <a:r>
              <a:rPr lang="en-US" dirty="0"/>
              <a:t>  Vendors offer standard but very basic </a:t>
            </a:r>
            <a:r>
              <a:rPr lang="en-US" dirty="0">
                <a:sym typeface="Symbol" panose="05050102010706020507" pitchFamily="18" charset="2"/>
              </a:rPr>
              <a:t>-</a:t>
            </a:r>
            <a:r>
              <a:rPr lang="en-US" dirty="0"/>
              <a:t>services, with built-in elasticity.</a:t>
            </a:r>
            <a:br>
              <a:rPr lang="en-US" dirty="0"/>
            </a:br>
            <a:r>
              <a:rPr lang="en-US" dirty="0"/>
              <a:t>    By customizing them, you transform the basic ones into “specialized” </a:t>
            </a:r>
            <a:r>
              <a:rPr lang="en-US" dirty="0">
                <a:sym typeface="Symbol" panose="05050102010706020507" pitchFamily="18" charset="2"/>
              </a:rPr>
              <a:t>-</a:t>
            </a:r>
            <a:r>
              <a:rPr lang="en-US" dirty="0"/>
              <a:t>services</a:t>
            </a:r>
          </a:p>
        </p:txBody>
      </p:sp>
      <p:sp>
        <p:nvSpPr>
          <p:cNvPr id="4" name="Footer Placeholder 3">
            <a:extLst>
              <a:ext uri="{FF2B5EF4-FFF2-40B4-BE49-F238E27FC236}">
                <a16:creationId xmlns:a16="http://schemas.microsoft.com/office/drawing/2014/main" id="{A511DA9F-4F9B-4E6B-F0B0-53F2DB5E467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0D4282C-85D5-7782-F1DD-9B9D888E5523}"/>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43654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72D7-0F14-504F-3DA2-A7956C9BECDD}"/>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AD84648F-5C4F-DF5C-EAD1-C862FD7541D3}"/>
              </a:ext>
            </a:extLst>
          </p:cNvPr>
          <p:cNvSpPr>
            <a:spLocks noGrp="1"/>
          </p:cNvSpPr>
          <p:nvPr>
            <p:ph idx="1"/>
          </p:nvPr>
        </p:nvSpPr>
        <p:spPr/>
        <p:txBody>
          <a:bodyPr/>
          <a:lstStyle/>
          <a:p>
            <a:r>
              <a:rPr lang="en-US" dirty="0"/>
              <a:t>What should you do?</a:t>
            </a:r>
            <a:br>
              <a:rPr lang="en-US" dirty="0"/>
            </a:br>
            <a:br>
              <a:rPr lang="en-US" dirty="0"/>
            </a:br>
            <a:endParaRPr lang="en-US" dirty="0"/>
          </a:p>
          <a:p>
            <a:r>
              <a:rPr lang="en-US" dirty="0"/>
              <a:t>This question led to an idea: Build a very basic one, but let the customers “specialize” it, so that it can be easily specialized</a:t>
            </a:r>
          </a:p>
          <a:p>
            <a:endParaRPr lang="en-US" dirty="0"/>
          </a:p>
          <a:p>
            <a:r>
              <a:rPr lang="en-US" dirty="0"/>
              <a:t>How can this be accomplished on modern computing systems?</a:t>
            </a:r>
          </a:p>
        </p:txBody>
      </p:sp>
      <p:sp>
        <p:nvSpPr>
          <p:cNvPr id="4" name="Footer Placeholder 3">
            <a:extLst>
              <a:ext uri="{FF2B5EF4-FFF2-40B4-BE49-F238E27FC236}">
                <a16:creationId xmlns:a16="http://schemas.microsoft.com/office/drawing/2014/main" id="{09441A29-A088-D1C7-8CF0-41A01BEAF37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7F59175-62C9-6BA6-324F-9DE02E70B3E8}"/>
              </a:ext>
            </a:extLst>
          </p:cNvPr>
          <p:cNvSpPr>
            <a:spLocks noGrp="1"/>
          </p:cNvSpPr>
          <p:nvPr>
            <p:ph type="sldNum" sz="quarter" idx="12"/>
          </p:nvPr>
        </p:nvSpPr>
        <p:spPr/>
        <p:txBody>
          <a:bodyPr/>
          <a:lstStyle/>
          <a:p>
            <a:fld id="{3C974458-8A97-4835-BF79-1FB6D7856C21}" type="slidenum">
              <a:rPr lang="en-US" smtClean="0"/>
              <a:t>4</a:t>
            </a:fld>
            <a:endParaRPr lang="en-US"/>
          </a:p>
        </p:txBody>
      </p:sp>
      <p:pic>
        <p:nvPicPr>
          <p:cNvPr id="6" name="Picture 5">
            <a:extLst>
              <a:ext uri="{FF2B5EF4-FFF2-40B4-BE49-F238E27FC236}">
                <a16:creationId xmlns:a16="http://schemas.microsoft.com/office/drawing/2014/main" id="{4E0FB3CB-E976-4214-D785-7FBCCC7C48D5}"/>
              </a:ext>
            </a:extLst>
          </p:cNvPr>
          <p:cNvPicPr>
            <a:picLocks noChangeAspect="1"/>
          </p:cNvPicPr>
          <p:nvPr/>
        </p:nvPicPr>
        <p:blipFill>
          <a:blip r:embed="rId2"/>
          <a:stretch>
            <a:fillRect/>
          </a:stretch>
        </p:blipFill>
        <p:spPr>
          <a:xfrm>
            <a:off x="7476398" y="276457"/>
            <a:ext cx="4334602" cy="2936343"/>
          </a:xfrm>
          <a:prstGeom prst="rect">
            <a:avLst/>
          </a:prstGeom>
        </p:spPr>
      </p:pic>
    </p:spTree>
    <p:extLst>
      <p:ext uri="{BB962C8B-B14F-4D97-AF65-F5344CB8AC3E}">
        <p14:creationId xmlns:p14="http://schemas.microsoft.com/office/powerpoint/2010/main" val="136297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C69A-5696-A2ED-456C-9534BC9E7F7C}"/>
              </a:ext>
            </a:extLst>
          </p:cNvPr>
          <p:cNvSpPr>
            <a:spLocks noGrp="1"/>
          </p:cNvSpPr>
          <p:nvPr>
            <p:ph type="title"/>
          </p:nvPr>
        </p:nvSpPr>
        <p:spPr/>
        <p:txBody>
          <a:bodyPr/>
          <a:lstStyle/>
          <a:p>
            <a:r>
              <a:rPr lang="en-US" dirty="0" err="1"/>
              <a:t>Wrapup</a:t>
            </a:r>
            <a:endParaRPr lang="en-US" dirty="0"/>
          </a:p>
        </p:txBody>
      </p:sp>
      <p:sp>
        <p:nvSpPr>
          <p:cNvPr id="3" name="Content Placeholder 2">
            <a:extLst>
              <a:ext uri="{FF2B5EF4-FFF2-40B4-BE49-F238E27FC236}">
                <a16:creationId xmlns:a16="http://schemas.microsoft.com/office/drawing/2014/main" id="{1591E730-47B3-A4DF-1F46-0E4CC3565FDC}"/>
              </a:ext>
            </a:extLst>
          </p:cNvPr>
          <p:cNvSpPr>
            <a:spLocks noGrp="1"/>
          </p:cNvSpPr>
          <p:nvPr>
            <p:ph idx="1"/>
          </p:nvPr>
        </p:nvSpPr>
        <p:spPr>
          <a:xfrm>
            <a:off x="1024127" y="2286000"/>
            <a:ext cx="10992281" cy="4023360"/>
          </a:xfrm>
        </p:spPr>
        <p:txBody>
          <a:bodyPr>
            <a:normAutofit fontScale="92500" lnSpcReduction="10000"/>
          </a:bodyPr>
          <a:lstStyle/>
          <a:p>
            <a:r>
              <a:rPr lang="en-US" dirty="0"/>
              <a:t>We learned about</a:t>
            </a:r>
          </a:p>
          <a:p>
            <a:pPr>
              <a:buFont typeface="Wingdings" panose="05000000000000000000" pitchFamily="2" charset="2"/>
              <a:buChar char="Ø"/>
            </a:pPr>
            <a:r>
              <a:rPr lang="en-US" dirty="0"/>
              <a:t>  Customizing a pre-existing service</a:t>
            </a:r>
          </a:p>
          <a:p>
            <a:pPr>
              <a:buFont typeface="Wingdings" panose="05000000000000000000" pitchFamily="2" charset="2"/>
              <a:buChar char="Ø"/>
            </a:pPr>
            <a:r>
              <a:rPr lang="en-US" dirty="0"/>
              <a:t>  Differences between configuring it (by setting parameters) and adding</a:t>
            </a:r>
            <a:br>
              <a:rPr lang="en-US" dirty="0"/>
            </a:br>
            <a:r>
              <a:rPr lang="en-US" dirty="0"/>
              <a:t>    our own functionality (attaching event handles, functions, lambdas)</a:t>
            </a:r>
          </a:p>
          <a:p>
            <a:pPr marL="0" indent="0">
              <a:buNone/>
            </a:pPr>
            <a:endParaRPr lang="en-US" dirty="0"/>
          </a:p>
          <a:p>
            <a:pPr marL="0" indent="0">
              <a:buNone/>
            </a:pPr>
            <a:r>
              <a:rPr lang="en-US" dirty="0"/>
              <a:t>Why customize?</a:t>
            </a:r>
          </a:p>
          <a:p>
            <a:pPr>
              <a:buFont typeface="Wingdings" panose="05000000000000000000" pitchFamily="2" charset="2"/>
              <a:buChar char="Ø"/>
            </a:pPr>
            <a:r>
              <a:rPr lang="en-US" dirty="0"/>
              <a:t>  Building an elastic cloud service from the ground up is feasible, but hard</a:t>
            </a:r>
          </a:p>
          <a:p>
            <a:pPr>
              <a:buFont typeface="Wingdings" panose="05000000000000000000" pitchFamily="2" charset="2"/>
              <a:buChar char="Ø"/>
            </a:pPr>
            <a:r>
              <a:rPr lang="en-US" dirty="0"/>
              <a:t>  Vendors offer standard but very basic </a:t>
            </a:r>
            <a:r>
              <a:rPr lang="en-US" dirty="0">
                <a:sym typeface="Symbol" panose="05050102010706020507" pitchFamily="18" charset="2"/>
              </a:rPr>
              <a:t>-</a:t>
            </a:r>
            <a:r>
              <a:rPr lang="en-US" dirty="0"/>
              <a:t>services, with built-in elasticity.</a:t>
            </a:r>
            <a:br>
              <a:rPr lang="en-US" dirty="0"/>
            </a:br>
            <a:r>
              <a:rPr lang="en-US" dirty="0"/>
              <a:t>    By customizing them, you transform the basic ones into “specialized” </a:t>
            </a:r>
            <a:r>
              <a:rPr lang="en-US" dirty="0">
                <a:sym typeface="Symbol" panose="05050102010706020507" pitchFamily="18" charset="2"/>
              </a:rPr>
              <a:t>-</a:t>
            </a:r>
            <a:r>
              <a:rPr lang="en-US" dirty="0"/>
              <a:t>services</a:t>
            </a:r>
          </a:p>
        </p:txBody>
      </p:sp>
      <p:sp>
        <p:nvSpPr>
          <p:cNvPr id="4" name="Footer Placeholder 3">
            <a:extLst>
              <a:ext uri="{FF2B5EF4-FFF2-40B4-BE49-F238E27FC236}">
                <a16:creationId xmlns:a16="http://schemas.microsoft.com/office/drawing/2014/main" id="{A511DA9F-4F9B-4E6B-F0B0-53F2DB5E467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0D4282C-85D5-7782-F1DD-9B9D888E5523}"/>
              </a:ext>
            </a:extLst>
          </p:cNvPr>
          <p:cNvSpPr>
            <a:spLocks noGrp="1"/>
          </p:cNvSpPr>
          <p:nvPr>
            <p:ph type="sldNum" sz="quarter" idx="12"/>
          </p:nvPr>
        </p:nvSpPr>
        <p:spPr/>
        <p:txBody>
          <a:bodyPr/>
          <a:lstStyle/>
          <a:p>
            <a:fld id="{3C974458-8A97-4835-BF79-1FB6D7856C21}" type="slidenum">
              <a:rPr lang="en-US" smtClean="0"/>
              <a:t>40</a:t>
            </a:fld>
            <a:endParaRPr lang="en-US"/>
          </a:p>
        </p:txBody>
      </p:sp>
      <p:sp>
        <p:nvSpPr>
          <p:cNvPr id="6" name="Speech Bubble: Rectangle with Corners Rounded 5">
            <a:extLst>
              <a:ext uri="{FF2B5EF4-FFF2-40B4-BE49-F238E27FC236}">
                <a16:creationId xmlns:a16="http://schemas.microsoft.com/office/drawing/2014/main" id="{CAE598DF-86EA-C06C-8E52-EE3C0F6BB193}"/>
              </a:ext>
            </a:extLst>
          </p:cNvPr>
          <p:cNvSpPr/>
          <p:nvPr/>
        </p:nvSpPr>
        <p:spPr>
          <a:xfrm>
            <a:off x="5844208" y="3180522"/>
            <a:ext cx="4137992" cy="2071315"/>
          </a:xfrm>
          <a:prstGeom prst="wedgeRoundRectCallout">
            <a:avLst>
              <a:gd name="adj1" fmla="val -113635"/>
              <a:gd name="adj2" fmla="val 837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 other courses, cut-and-paste gets you into trouble.  In cloud computing, we </a:t>
            </a:r>
            <a:r>
              <a:rPr lang="en-US" sz="2400" i="1" dirty="0"/>
              <a:t>require</a:t>
            </a:r>
            <a:r>
              <a:rPr lang="en-US" sz="2400" dirty="0"/>
              <a:t> you to cut-and-paste!  But document where things came from.</a:t>
            </a:r>
          </a:p>
        </p:txBody>
      </p:sp>
    </p:spTree>
    <p:extLst>
      <p:ext uri="{BB962C8B-B14F-4D97-AF65-F5344CB8AC3E}">
        <p14:creationId xmlns:p14="http://schemas.microsoft.com/office/powerpoint/2010/main" val="230237431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5A0D-F0A7-52A9-E381-9BE5F826A637}"/>
              </a:ext>
            </a:extLst>
          </p:cNvPr>
          <p:cNvSpPr>
            <a:spLocks noGrp="1"/>
          </p:cNvSpPr>
          <p:nvPr>
            <p:ph type="title"/>
          </p:nvPr>
        </p:nvSpPr>
        <p:spPr/>
        <p:txBody>
          <a:bodyPr/>
          <a:lstStyle/>
          <a:p>
            <a:r>
              <a:rPr lang="en-US" dirty="0"/>
              <a:t>Concept of customization</a:t>
            </a:r>
          </a:p>
        </p:txBody>
      </p:sp>
      <p:sp>
        <p:nvSpPr>
          <p:cNvPr id="3" name="Content Placeholder 2">
            <a:extLst>
              <a:ext uri="{FF2B5EF4-FFF2-40B4-BE49-F238E27FC236}">
                <a16:creationId xmlns:a16="http://schemas.microsoft.com/office/drawing/2014/main" id="{EBF24F00-C429-BCFB-D134-127AA92EA00E}"/>
              </a:ext>
            </a:extLst>
          </p:cNvPr>
          <p:cNvSpPr>
            <a:spLocks noGrp="1"/>
          </p:cNvSpPr>
          <p:nvPr>
            <p:ph idx="1"/>
          </p:nvPr>
        </p:nvSpPr>
        <p:spPr/>
        <p:txBody>
          <a:bodyPr/>
          <a:lstStyle/>
          <a:p>
            <a:r>
              <a:rPr lang="en-US" dirty="0"/>
              <a:t>It centers on having some prebuilt component (for us, a very generic form of </a:t>
            </a:r>
            <a:r>
              <a:rPr lang="en-US" dirty="0">
                <a:sym typeface="Symbol" panose="05050102010706020507" pitchFamily="18" charset="2"/>
              </a:rPr>
              <a:t>-service instance), but one that doesn’t really “do” anything.</a:t>
            </a:r>
          </a:p>
          <a:p>
            <a:endParaRPr lang="en-US" dirty="0">
              <a:sym typeface="Symbol" panose="05050102010706020507" pitchFamily="18" charset="2"/>
            </a:endParaRPr>
          </a:p>
          <a:p>
            <a:r>
              <a:rPr lang="en-US" dirty="0">
                <a:sym typeface="Symbol" panose="05050102010706020507" pitchFamily="18" charset="2"/>
              </a:rPr>
              <a:t>For example, perhaps you can send it a very basic kind of request called ping, and it sends back a reply “ok”, nothing more.</a:t>
            </a:r>
          </a:p>
          <a:p>
            <a:endParaRPr lang="en-US" dirty="0">
              <a:sym typeface="Symbol" panose="05050102010706020507" pitchFamily="18" charset="2"/>
            </a:endParaRPr>
          </a:p>
          <a:p>
            <a:r>
              <a:rPr lang="en-US" dirty="0">
                <a:sym typeface="Symbol" panose="05050102010706020507" pitchFamily="18" charset="2"/>
              </a:rPr>
              <a:t>This would not be a useful -service but it would become the framework users can customize.</a:t>
            </a:r>
            <a:endParaRPr lang="en-US" dirty="0"/>
          </a:p>
        </p:txBody>
      </p:sp>
      <p:sp>
        <p:nvSpPr>
          <p:cNvPr id="4" name="Footer Placeholder 3">
            <a:extLst>
              <a:ext uri="{FF2B5EF4-FFF2-40B4-BE49-F238E27FC236}">
                <a16:creationId xmlns:a16="http://schemas.microsoft.com/office/drawing/2014/main" id="{40FDD8E7-4BFC-42FE-30DF-19BE388488D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158EAB8-B17B-86AE-7FEC-88CEBFC8254E}"/>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48109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299C-0DE8-680B-CFE7-CEF28901951D}"/>
              </a:ext>
            </a:extLst>
          </p:cNvPr>
          <p:cNvSpPr>
            <a:spLocks noGrp="1"/>
          </p:cNvSpPr>
          <p:nvPr>
            <p:ph type="title"/>
          </p:nvPr>
        </p:nvSpPr>
        <p:spPr/>
        <p:txBody>
          <a:bodyPr/>
          <a:lstStyle/>
          <a:p>
            <a:r>
              <a:rPr lang="en-US" dirty="0"/>
              <a:t>Things that are </a:t>
            </a:r>
            <a:r>
              <a:rPr lang="en-US" u="sng" dirty="0"/>
              <a:t>NOT</a:t>
            </a:r>
            <a:r>
              <a:rPr lang="en-US" dirty="0"/>
              <a:t> customization</a:t>
            </a:r>
          </a:p>
        </p:txBody>
      </p:sp>
      <p:sp>
        <p:nvSpPr>
          <p:cNvPr id="3" name="Content Placeholder 2">
            <a:extLst>
              <a:ext uri="{FF2B5EF4-FFF2-40B4-BE49-F238E27FC236}">
                <a16:creationId xmlns:a16="http://schemas.microsoft.com/office/drawing/2014/main" id="{6A34899D-BF7B-0165-F260-83CC8BD8B2D8}"/>
              </a:ext>
            </a:extLst>
          </p:cNvPr>
          <p:cNvSpPr>
            <a:spLocks noGrp="1"/>
          </p:cNvSpPr>
          <p:nvPr>
            <p:ph idx="1"/>
          </p:nvPr>
        </p:nvSpPr>
        <p:spPr/>
        <p:txBody>
          <a:bodyPr/>
          <a:lstStyle/>
          <a:p>
            <a:r>
              <a:rPr lang="en-US" dirty="0"/>
              <a:t>Telling a data analysis program which files to read</a:t>
            </a:r>
          </a:p>
          <a:p>
            <a:endParaRPr lang="en-US" dirty="0"/>
          </a:p>
          <a:p>
            <a:r>
              <a:rPr lang="en-US" dirty="0"/>
              <a:t>Giving a parameter to a program to tell it to reverse the sort order</a:t>
            </a:r>
          </a:p>
          <a:p>
            <a:endParaRPr lang="en-US" dirty="0"/>
          </a:p>
          <a:p>
            <a:r>
              <a:rPr lang="en-US" dirty="0"/>
              <a:t>Typing a command to a shell like bash to run some program</a:t>
            </a:r>
          </a:p>
        </p:txBody>
      </p:sp>
      <p:sp>
        <p:nvSpPr>
          <p:cNvPr id="4" name="Footer Placeholder 3">
            <a:extLst>
              <a:ext uri="{FF2B5EF4-FFF2-40B4-BE49-F238E27FC236}">
                <a16:creationId xmlns:a16="http://schemas.microsoft.com/office/drawing/2014/main" id="{81A22F7D-50CB-9DD7-F8D6-0D102584406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776E9F8-A5B6-1B3B-62EB-87653DC25031}"/>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222825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D522-E8EF-3208-5C5B-BFD4FD24EC9C}"/>
              </a:ext>
            </a:extLst>
          </p:cNvPr>
          <p:cNvSpPr>
            <a:spLocks noGrp="1"/>
          </p:cNvSpPr>
          <p:nvPr>
            <p:ph type="title"/>
          </p:nvPr>
        </p:nvSpPr>
        <p:spPr/>
        <p:txBody>
          <a:bodyPr/>
          <a:lstStyle/>
          <a:p>
            <a:r>
              <a:rPr lang="en-US" dirty="0"/>
              <a:t>What makes it customization?</a:t>
            </a:r>
          </a:p>
        </p:txBody>
      </p:sp>
      <p:sp>
        <p:nvSpPr>
          <p:cNvPr id="3" name="Content Placeholder 2">
            <a:extLst>
              <a:ext uri="{FF2B5EF4-FFF2-40B4-BE49-F238E27FC236}">
                <a16:creationId xmlns:a16="http://schemas.microsoft.com/office/drawing/2014/main" id="{F337B231-CFD2-CBDF-5B3A-BF853B9A90EB}"/>
              </a:ext>
            </a:extLst>
          </p:cNvPr>
          <p:cNvSpPr>
            <a:spLocks noGrp="1"/>
          </p:cNvSpPr>
          <p:nvPr>
            <p:ph idx="1"/>
          </p:nvPr>
        </p:nvSpPr>
        <p:spPr/>
        <p:txBody>
          <a:bodyPr/>
          <a:lstStyle/>
          <a:p>
            <a:r>
              <a:rPr lang="en-US" dirty="0"/>
              <a:t>When we talk about customization, you </a:t>
            </a:r>
            <a:r>
              <a:rPr lang="en-US" i="1" dirty="0"/>
              <a:t>always write actual code.</a:t>
            </a:r>
            <a:endParaRPr lang="en-US" dirty="0"/>
          </a:p>
          <a:p>
            <a:endParaRPr lang="en-US" dirty="0"/>
          </a:p>
          <a:p>
            <a:r>
              <a:rPr lang="en-US" dirty="0"/>
              <a:t>Some customization frameworks require specific languages, while others allow customization with code in any language you like (dotnet is very flexible, and has 44 languages built in!)</a:t>
            </a:r>
          </a:p>
          <a:p>
            <a:endParaRPr lang="en-US" dirty="0"/>
          </a:p>
          <a:p>
            <a:r>
              <a:rPr lang="en-US" dirty="0"/>
              <a:t>But the central idea is that when certain “events” occur, your logic is executed and temporarily takes over – their platform is under your control</a:t>
            </a:r>
          </a:p>
        </p:txBody>
      </p:sp>
      <p:sp>
        <p:nvSpPr>
          <p:cNvPr id="4" name="Footer Placeholder 3">
            <a:extLst>
              <a:ext uri="{FF2B5EF4-FFF2-40B4-BE49-F238E27FC236}">
                <a16:creationId xmlns:a16="http://schemas.microsoft.com/office/drawing/2014/main" id="{79DEBDDE-7473-DC2C-4271-8AE5657C731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9EF58FA-9AD7-DAD8-9C12-63694FE940CB}"/>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57104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4D33-5EEA-2B8E-C55E-A1090DE26397}"/>
              </a:ext>
            </a:extLst>
          </p:cNvPr>
          <p:cNvSpPr>
            <a:spLocks noGrp="1"/>
          </p:cNvSpPr>
          <p:nvPr>
            <p:ph type="title"/>
          </p:nvPr>
        </p:nvSpPr>
        <p:spPr/>
        <p:txBody>
          <a:bodyPr/>
          <a:lstStyle/>
          <a:p>
            <a:r>
              <a:rPr lang="en-US" dirty="0"/>
              <a:t>Why would we customize a database?</a:t>
            </a:r>
          </a:p>
        </p:txBody>
      </p:sp>
      <p:sp>
        <p:nvSpPr>
          <p:cNvPr id="3" name="Content Placeholder 2">
            <a:extLst>
              <a:ext uri="{FF2B5EF4-FFF2-40B4-BE49-F238E27FC236}">
                <a16:creationId xmlns:a16="http://schemas.microsoft.com/office/drawing/2014/main" id="{392A511D-FCD1-798B-1AB4-8C8A86D3F8AE}"/>
              </a:ext>
            </a:extLst>
          </p:cNvPr>
          <p:cNvSpPr>
            <a:spLocks noGrp="1"/>
          </p:cNvSpPr>
          <p:nvPr>
            <p:ph idx="1"/>
          </p:nvPr>
        </p:nvSpPr>
        <p:spPr/>
        <p:txBody>
          <a:bodyPr>
            <a:normAutofit lnSpcReduction="10000"/>
          </a:bodyPr>
          <a:lstStyle/>
          <a:p>
            <a:r>
              <a:rPr lang="en-US" dirty="0"/>
              <a:t>Take the example of a database system</a:t>
            </a:r>
          </a:p>
          <a:p>
            <a:endParaRPr lang="en-US" dirty="0"/>
          </a:p>
          <a:p>
            <a:r>
              <a:rPr lang="en-US" dirty="0"/>
              <a:t>Suppose we post some query that will trigger a particular action.  Why would this be useful?</a:t>
            </a:r>
          </a:p>
          <a:p>
            <a:endParaRPr lang="en-US" dirty="0"/>
          </a:p>
          <a:p>
            <a:pPr lvl="1"/>
            <a:r>
              <a:rPr lang="en-US" i="1" dirty="0"/>
              <a:t>If the price of Microsoft drops more than 1.5% notify me by text message.</a:t>
            </a:r>
          </a:p>
          <a:p>
            <a:pPr lvl="1"/>
            <a:r>
              <a:rPr lang="en-US" i="1" dirty="0"/>
              <a:t>If this patient’s blood test comes back positive for infection, immediately start antibiotics</a:t>
            </a:r>
          </a:p>
          <a:p>
            <a:pPr lvl="1"/>
            <a:r>
              <a:rPr lang="en-US" i="1" dirty="0"/>
              <a:t>If this car is </a:t>
            </a:r>
            <a:r>
              <a:rPr lang="en-US" i="1" dirty="0" err="1"/>
              <a:t>likely_to_crash</a:t>
            </a:r>
            <a:r>
              <a:rPr lang="en-US" i="1" dirty="0"/>
              <a:t> into the next car, notify them both instantly … (you may also have to code the logic for “this car”, “next car”, “</a:t>
            </a:r>
            <a:r>
              <a:rPr lang="en-US" i="1" dirty="0" err="1"/>
              <a:t>likely_to_crash</a:t>
            </a:r>
            <a:r>
              <a:rPr lang="en-US" i="1" dirty="0"/>
              <a:t>”!)</a:t>
            </a:r>
          </a:p>
        </p:txBody>
      </p:sp>
      <p:sp>
        <p:nvSpPr>
          <p:cNvPr id="4" name="Footer Placeholder 3">
            <a:extLst>
              <a:ext uri="{FF2B5EF4-FFF2-40B4-BE49-F238E27FC236}">
                <a16:creationId xmlns:a16="http://schemas.microsoft.com/office/drawing/2014/main" id="{1B5924C2-02FC-86C6-8F23-972663881A5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FDAABF5-035A-9B20-79DE-DCF939D11691}"/>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5392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0C9F43-45A7-A719-1341-CD1C3ADF4376}"/>
              </a:ext>
            </a:extLst>
          </p:cNvPr>
          <p:cNvPicPr>
            <a:picLocks noChangeAspect="1"/>
          </p:cNvPicPr>
          <p:nvPr/>
        </p:nvPicPr>
        <p:blipFill>
          <a:blip r:embed="rId2"/>
          <a:stretch>
            <a:fillRect/>
          </a:stretch>
        </p:blipFill>
        <p:spPr>
          <a:xfrm>
            <a:off x="9094304" y="49149"/>
            <a:ext cx="3097696" cy="2260481"/>
          </a:xfrm>
          <a:prstGeom prst="rect">
            <a:avLst/>
          </a:prstGeom>
        </p:spPr>
      </p:pic>
      <p:sp>
        <p:nvSpPr>
          <p:cNvPr id="2" name="Title 1">
            <a:extLst>
              <a:ext uri="{FF2B5EF4-FFF2-40B4-BE49-F238E27FC236}">
                <a16:creationId xmlns:a16="http://schemas.microsoft.com/office/drawing/2014/main" id="{D3FA8A4B-DCEC-7DE5-E859-2E9AD315486C}"/>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B9165FAA-A94E-FD64-21BF-C4E69F53078B}"/>
              </a:ext>
            </a:extLst>
          </p:cNvPr>
          <p:cNvSpPr>
            <a:spLocks noGrp="1"/>
          </p:cNvSpPr>
          <p:nvPr>
            <p:ph idx="1"/>
          </p:nvPr>
        </p:nvSpPr>
        <p:spPr>
          <a:xfrm>
            <a:off x="1024128" y="1938130"/>
            <a:ext cx="10786872" cy="4371230"/>
          </a:xfrm>
        </p:spPr>
        <p:txBody>
          <a:bodyPr>
            <a:normAutofit lnSpcReduction="10000"/>
          </a:bodyPr>
          <a:lstStyle/>
          <a:p>
            <a:r>
              <a:rPr lang="en-US" dirty="0"/>
              <a:t>You are bringing arbitrary code into that existing server or platform component and changing what it can do!</a:t>
            </a:r>
          </a:p>
          <a:p>
            <a:endParaRPr lang="en-US" dirty="0"/>
          </a:p>
          <a:p>
            <a:r>
              <a:rPr lang="en-US" dirty="0"/>
              <a:t>Yet you are also “hitching a free ride” on the integration it already supports, with the app manager and with the tools it uses for elasticity.  A system like Cascade goes even further: it is a key-value store but with replication, self-repair after failures, consistency.  You gain all of this.</a:t>
            </a:r>
          </a:p>
          <a:p>
            <a:endParaRPr lang="en-US" dirty="0"/>
          </a:p>
          <a:p>
            <a:r>
              <a:rPr lang="en-US" dirty="0"/>
              <a:t>Why customize?  To “evolve” that existing system to match your need, without even needing to see their code!</a:t>
            </a:r>
          </a:p>
        </p:txBody>
      </p:sp>
      <p:sp>
        <p:nvSpPr>
          <p:cNvPr id="4" name="Footer Placeholder 3">
            <a:extLst>
              <a:ext uri="{FF2B5EF4-FFF2-40B4-BE49-F238E27FC236}">
                <a16:creationId xmlns:a16="http://schemas.microsoft.com/office/drawing/2014/main" id="{62D0B3F3-3136-5CE2-4652-A1EEAA54A08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9CBA4F3-7E56-3551-6BB8-66BC4E8B40EF}"/>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7282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3982</TotalTime>
  <Words>3432</Words>
  <Application>Microsoft Office PowerPoint</Application>
  <PresentationFormat>Widescreen</PresentationFormat>
  <Paragraphs>309</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Tw Cen MT</vt:lpstr>
      <vt:lpstr>Tw Cen MT Condensed</vt:lpstr>
      <vt:lpstr>Wingdings</vt:lpstr>
      <vt:lpstr>Wingdings 3</vt:lpstr>
      <vt:lpstr>Integral</vt:lpstr>
      <vt:lpstr>CS 5412/Lecture 4: Function (Lambda) computing model</vt:lpstr>
      <vt:lpstr>Managing elastic -services is hard</vt:lpstr>
      <vt:lpstr>Today’s lecture</vt:lpstr>
      <vt:lpstr>Today’s lecture</vt:lpstr>
      <vt:lpstr>Concept of customization</vt:lpstr>
      <vt:lpstr>Things that are NOT customization</vt:lpstr>
      <vt:lpstr>What makes it customization?</vt:lpstr>
      <vt:lpstr>Why would we customize a database?</vt:lpstr>
      <vt:lpstr>So…</vt:lpstr>
      <vt:lpstr>Concept of customization</vt:lpstr>
      <vt:lpstr>Customizing a car</vt:lpstr>
      <vt:lpstr>Where do configurations “live”</vt:lpstr>
      <vt:lpstr>Other forms of customization</vt:lpstr>
      <vt:lpstr>Web Service… but no web site</vt:lpstr>
      <vt:lpstr>So, you customize a little more!</vt:lpstr>
      <vt:lpstr>… you actually wanted your site to have a name</vt:lpstr>
      <vt:lpstr>You could do all this on a cloud, too</vt:lpstr>
      <vt:lpstr>PowerPoint Presentation</vt:lpstr>
      <vt:lpstr>Other forms of customization</vt:lpstr>
      <vt:lpstr>Other forms of customization</vt:lpstr>
      <vt:lpstr>Other forms of customization</vt:lpstr>
      <vt:lpstr>You can even use Flask inside the cloud</vt:lpstr>
      <vt:lpstr>Customizing a running program</vt:lpstr>
      <vt:lpstr>Fortunately, there are more options!</vt:lpstr>
      <vt:lpstr>PowerPoint Presentation</vt:lpstr>
      <vt:lpstr>Even a program written in C++ can issue “upcalls” to user-provided code</vt:lpstr>
      <vt:lpstr>Steps to extensibility</vt:lpstr>
      <vt:lpstr>Writing extension code</vt:lpstr>
      <vt:lpstr>Loading extension code</vt:lpstr>
      <vt:lpstr>Invoking Extension Code</vt:lpstr>
      <vt:lpstr>What does initialize “do”?</vt:lpstr>
      <vt:lpstr>Extensible things in Azure</vt:lpstr>
      <vt:lpstr>Developing these extensions</vt:lpstr>
      <vt:lpstr>Events have types</vt:lpstr>
      <vt:lpstr>Other -Servers have other customization options</vt:lpstr>
      <vt:lpstr>Even very elaborate cloud services often support triggered functions</vt:lpstr>
      <vt:lpstr>Terminology summary</vt:lpstr>
      <vt:lpstr>What will the future bring?  Low code</vt:lpstr>
      <vt:lpstr>Wrapup</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188</cp:revision>
  <dcterms:created xsi:type="dcterms:W3CDTF">2017-12-19T18:11:25Z</dcterms:created>
  <dcterms:modified xsi:type="dcterms:W3CDTF">2022-08-31T13:37:53Z</dcterms:modified>
</cp:coreProperties>
</file>