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94" r:id="rId4"/>
    <p:sldId id="308" r:id="rId5"/>
    <p:sldId id="295" r:id="rId6"/>
    <p:sldId id="296" r:id="rId7"/>
    <p:sldId id="297" r:id="rId8"/>
    <p:sldId id="298" r:id="rId9"/>
    <p:sldId id="299" r:id="rId10"/>
    <p:sldId id="258" r:id="rId11"/>
    <p:sldId id="259" r:id="rId12"/>
    <p:sldId id="260" r:id="rId13"/>
    <p:sldId id="261" r:id="rId14"/>
    <p:sldId id="262" r:id="rId15"/>
    <p:sldId id="306" r:id="rId16"/>
    <p:sldId id="307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309" r:id="rId32"/>
    <p:sldId id="300" r:id="rId33"/>
    <p:sldId id="301" r:id="rId34"/>
    <p:sldId id="302" r:id="rId35"/>
    <p:sldId id="303" r:id="rId36"/>
    <p:sldId id="304" r:id="rId37"/>
    <p:sldId id="305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92E22-7BD7-4A02-BE79-2CC6D9091C90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1DEFE-179F-4C3E-B42A-6A3055CB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7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1DEFE-179F-4C3E-B42A-6A3055CB5B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2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50505"/>
                </a:solidFill>
                <a:latin typeface="Tw Cen MT Condensed"/>
                <a:cs typeface="Tw Cen MT Condensed"/>
              </a:defRPr>
            </a:lvl1pPr>
          </a:lstStyle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50505"/>
                </a:solidFill>
                <a:latin typeface="Tw Cen MT Condensed"/>
                <a:cs typeface="Tw Cen MT Condensed"/>
              </a:defRPr>
            </a:lvl1pPr>
          </a:lstStyle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50505"/>
                </a:solidFill>
                <a:latin typeface="Tw Cen MT Condensed"/>
                <a:cs typeface="Tw Cen MT Condensed"/>
              </a:defRPr>
            </a:lvl1pPr>
          </a:lstStyle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50505"/>
                </a:solidFill>
                <a:latin typeface="Tw Cen MT Condensed"/>
                <a:cs typeface="Tw Cen MT Condensed"/>
              </a:defRPr>
            </a:lvl1pPr>
          </a:lstStyle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"/>
            <a:ext cx="12192000" cy="4572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14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50505"/>
                </a:solidFill>
                <a:latin typeface="Tw Cen MT Condensed"/>
                <a:cs typeface="Tw Cen MT Condensed"/>
              </a:defRPr>
            </a:lvl1pPr>
          </a:lstStyle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2867" y="524605"/>
            <a:ext cx="10427335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8511" y="2259583"/>
            <a:ext cx="10640060" cy="398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673" y="6531685"/>
            <a:ext cx="180356" cy="16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50505"/>
                </a:solidFill>
                <a:latin typeface="Tw Cen MT Condensed"/>
                <a:cs typeface="Tw Cen MT Condensed"/>
              </a:defRPr>
            </a:lvl1pPr>
          </a:lstStyle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ORNELL.EDU/COURSES/CS5412/2022F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ORNELL.EDU/COURSES/CS5412/2022F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ORNELL.EDU/COURSES/CS5412/2022F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SP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SP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SP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S.CORNELL.EDU/COURSES/CS5412/2022F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5412/2022F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725" y="4881237"/>
            <a:ext cx="7502525" cy="1397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 indent="1056005">
              <a:lnSpc>
                <a:spcPct val="80000"/>
              </a:lnSpc>
              <a:spcBef>
                <a:spcPts val="1300"/>
              </a:spcBef>
            </a:pPr>
            <a:r>
              <a:rPr sz="5000" b="1" spc="100" dirty="0">
                <a:solidFill>
                  <a:srgbClr val="C00000"/>
                </a:solidFill>
                <a:latin typeface="Tw Cen MT Condensed"/>
                <a:cs typeface="Tw Cen MT Condensed"/>
              </a:rPr>
              <a:t>CS</a:t>
            </a:r>
            <a:r>
              <a:rPr sz="5000" b="1" spc="385" dirty="0">
                <a:solidFill>
                  <a:srgbClr val="C00000"/>
                </a:solidFill>
                <a:latin typeface="Tw Cen MT Condensed"/>
                <a:cs typeface="Tw Cen MT Condensed"/>
              </a:rPr>
              <a:t> </a:t>
            </a:r>
            <a:r>
              <a:rPr sz="5000" b="1" spc="180" dirty="0">
                <a:solidFill>
                  <a:srgbClr val="C00000"/>
                </a:solidFill>
                <a:latin typeface="Tw Cen MT Condensed"/>
                <a:cs typeface="Tw Cen MT Condensed"/>
              </a:rPr>
              <a:t>5412/LECTURE</a:t>
            </a:r>
            <a:r>
              <a:rPr sz="5000" b="1" spc="400" dirty="0">
                <a:solidFill>
                  <a:srgbClr val="C00000"/>
                </a:solidFill>
                <a:latin typeface="Tw Cen MT Condensed"/>
                <a:cs typeface="Tw Cen MT Condensed"/>
              </a:rPr>
              <a:t> </a:t>
            </a:r>
            <a:r>
              <a:rPr sz="5000" b="1" spc="100" dirty="0">
                <a:solidFill>
                  <a:srgbClr val="C00000"/>
                </a:solidFill>
                <a:latin typeface="Tw Cen MT Condensed"/>
                <a:cs typeface="Tw Cen MT Condensed"/>
              </a:rPr>
              <a:t>3:</a:t>
            </a:r>
            <a:r>
              <a:rPr sz="5000" b="1" spc="390" dirty="0">
                <a:solidFill>
                  <a:srgbClr val="C00000"/>
                </a:solidFill>
                <a:latin typeface="Tw Cen MT Condensed"/>
                <a:cs typeface="Tw Cen MT Condensed"/>
              </a:rPr>
              <a:t> </a:t>
            </a:r>
            <a:r>
              <a:rPr sz="5000" b="1" spc="130" dirty="0">
                <a:solidFill>
                  <a:srgbClr val="C00000"/>
                </a:solidFill>
                <a:latin typeface="Tw Cen MT Condensed"/>
                <a:cs typeface="Tw Cen MT Condensed"/>
              </a:rPr>
              <a:t>MORE </a:t>
            </a:r>
            <a:r>
              <a:rPr sz="5000" b="1" spc="145" dirty="0">
                <a:solidFill>
                  <a:srgbClr val="C00000"/>
                </a:solidFill>
                <a:latin typeface="Tw Cen MT Condensed"/>
                <a:cs typeface="Tw Cen MT Condensed"/>
              </a:rPr>
              <a:t>CLOUD</a:t>
            </a:r>
            <a:r>
              <a:rPr sz="5000" b="1" spc="375" dirty="0">
                <a:solidFill>
                  <a:srgbClr val="C00000"/>
                </a:solidFill>
                <a:latin typeface="Tw Cen MT Condensed"/>
                <a:cs typeface="Tw Cen MT Condensed"/>
              </a:rPr>
              <a:t> </a:t>
            </a:r>
            <a:r>
              <a:rPr sz="5000" b="1" spc="175" dirty="0">
                <a:solidFill>
                  <a:srgbClr val="C00000"/>
                </a:solidFill>
                <a:latin typeface="Tw Cen MT Condensed"/>
                <a:cs typeface="Tw Cen MT Condensed"/>
              </a:rPr>
              <a:t>ARCHITECTURE</a:t>
            </a:r>
            <a:r>
              <a:rPr sz="5000" b="1" spc="370" dirty="0">
                <a:solidFill>
                  <a:srgbClr val="C00000"/>
                </a:solidFill>
                <a:latin typeface="Tw Cen MT Condensed"/>
                <a:cs typeface="Tw Cen MT Condensed"/>
              </a:rPr>
              <a:t> </a:t>
            </a:r>
            <a:r>
              <a:rPr sz="5000" b="1" spc="145" dirty="0">
                <a:solidFill>
                  <a:srgbClr val="C00000"/>
                </a:solidFill>
                <a:latin typeface="Tw Cen MT Condensed"/>
                <a:cs typeface="Tw Cen MT Condensed"/>
              </a:rPr>
              <a:t>DETAILS</a:t>
            </a:r>
            <a:endParaRPr sz="5000">
              <a:latin typeface="Tw Cen MT Condensed"/>
              <a:cs typeface="Tw Cen MT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689340" y="5259349"/>
            <a:ext cx="1508760" cy="80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w Cen MT"/>
                <a:cs typeface="Tw Cen MT"/>
              </a:rPr>
              <a:t>Ken</a:t>
            </a:r>
            <a:r>
              <a:rPr sz="2400" b="1" spc="-55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w Cen MT"/>
                <a:cs typeface="Tw Cen MT"/>
              </a:rPr>
              <a:t>Birman </a:t>
            </a:r>
            <a:r>
              <a:rPr sz="2400" b="1" dirty="0">
                <a:solidFill>
                  <a:srgbClr val="C00000"/>
                </a:solidFill>
                <a:latin typeface="Tw Cen MT"/>
                <a:cs typeface="Tw Cen MT"/>
              </a:rPr>
              <a:t>Fall,</a:t>
            </a:r>
            <a:r>
              <a:rPr sz="2400" b="1" spc="-25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w Cen MT"/>
                <a:cs typeface="Tw Cen MT"/>
              </a:rPr>
              <a:t>2022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400"/>
              </a:lnSpc>
              <a:spcBef>
                <a:spcPts val="105"/>
              </a:spcBef>
            </a:pPr>
            <a:r>
              <a:rPr sz="5000" spc="55" dirty="0"/>
              <a:t>TOOLS</a:t>
            </a:r>
            <a:r>
              <a:rPr sz="5000" spc="210" dirty="0"/>
              <a:t> </a:t>
            </a:r>
            <a:r>
              <a:rPr sz="5000" spc="60" dirty="0"/>
              <a:t>FOR</a:t>
            </a:r>
            <a:r>
              <a:rPr sz="5000" spc="220" dirty="0"/>
              <a:t> </a:t>
            </a:r>
            <a:r>
              <a:rPr sz="5000" spc="45" dirty="0"/>
              <a:t>RELAYING</a:t>
            </a:r>
            <a:endParaRPr sz="5000"/>
          </a:p>
          <a:p>
            <a:pPr marL="12700">
              <a:lnSpc>
                <a:spcPts val="5400"/>
              </a:lnSpc>
            </a:pPr>
            <a:r>
              <a:rPr sz="5000" spc="80" dirty="0"/>
              <a:t>REQUESTS</a:t>
            </a:r>
            <a:r>
              <a:rPr sz="5000" spc="204" dirty="0"/>
              <a:t> </a:t>
            </a:r>
            <a:r>
              <a:rPr sz="5000" dirty="0"/>
              <a:t>TO</a:t>
            </a:r>
            <a:r>
              <a:rPr sz="5000" spc="215" dirty="0"/>
              <a:t> </a:t>
            </a:r>
            <a:r>
              <a:rPr sz="5000" spc="65" dirty="0"/>
              <a:t>THE</a:t>
            </a:r>
            <a:r>
              <a:rPr sz="5000" spc="210" dirty="0"/>
              <a:t> </a:t>
            </a:r>
            <a:r>
              <a:rPr sz="5000" spc="65" dirty="0">
                <a:latin typeface="Symbol"/>
                <a:cs typeface="Symbol"/>
              </a:rPr>
              <a:t></a:t>
            </a:r>
            <a:r>
              <a:rPr sz="5000" spc="65" dirty="0"/>
              <a:t>SERVICES</a:t>
            </a:r>
            <a:endParaRPr sz="50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2126386"/>
            <a:ext cx="10636885" cy="382333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830"/>
              </a:spcBef>
              <a:tabLst>
                <a:tab pos="4606925" algn="l"/>
              </a:tabLst>
            </a:pPr>
            <a:r>
              <a:rPr sz="2800" dirty="0">
                <a:latin typeface="Tw Cen MT"/>
                <a:cs typeface="Tw Cen MT"/>
              </a:rPr>
              <a:t>GRPC: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remote</a:t>
            </a:r>
            <a:r>
              <a:rPr sz="2800" b="1" spc="-6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procedure</a:t>
            </a:r>
            <a:r>
              <a:rPr sz="2800" b="1" spc="-60" dirty="0">
                <a:latin typeface="Tw Cen MT"/>
                <a:cs typeface="Tw Cen MT"/>
              </a:rPr>
              <a:t> </a:t>
            </a:r>
            <a:r>
              <a:rPr sz="2800" b="1" spc="-10" dirty="0">
                <a:latin typeface="Tw Cen MT"/>
                <a:cs typeface="Tw Cen MT"/>
              </a:rPr>
              <a:t>call.</a:t>
            </a:r>
            <a:r>
              <a:rPr sz="2800" b="1" dirty="0">
                <a:latin typeface="Tw Cen MT"/>
                <a:cs typeface="Tw Cen MT"/>
              </a:rPr>
              <a:t>	</a:t>
            </a:r>
            <a:r>
              <a:rPr sz="2800" i="1" dirty="0">
                <a:latin typeface="Tw Cen MT"/>
                <a:cs typeface="Tw Cen MT"/>
              </a:rPr>
              <a:t>Client</a:t>
            </a:r>
            <a:r>
              <a:rPr sz="2800" i="1" spc="-60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must</a:t>
            </a:r>
            <a:r>
              <a:rPr sz="2800" i="1" spc="-45" dirty="0">
                <a:latin typeface="Tw Cen MT"/>
                <a:cs typeface="Tw Cen MT"/>
              </a:rPr>
              <a:t> </a:t>
            </a:r>
            <a:r>
              <a:rPr sz="2800" i="1" spc="-10" dirty="0">
                <a:latin typeface="Tw Cen MT"/>
                <a:cs typeface="Tw Cen MT"/>
              </a:rPr>
              <a:t>know</a:t>
            </a:r>
            <a:r>
              <a:rPr sz="2800" i="1" spc="-70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the</a:t>
            </a:r>
            <a:r>
              <a:rPr sz="2800" i="1" spc="-55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Server</a:t>
            </a:r>
            <a:r>
              <a:rPr sz="2800" i="1" spc="-65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IP</a:t>
            </a:r>
            <a:r>
              <a:rPr sz="2800" i="1" spc="-50" dirty="0">
                <a:latin typeface="Tw Cen MT"/>
                <a:cs typeface="Tw Cen MT"/>
              </a:rPr>
              <a:t> </a:t>
            </a:r>
            <a:r>
              <a:rPr sz="2800" i="1" spc="-10" dirty="0">
                <a:latin typeface="Tw Cen MT"/>
                <a:cs typeface="Tw Cen MT"/>
              </a:rPr>
              <a:t>address.</a:t>
            </a:r>
            <a:endParaRPr sz="2800">
              <a:latin typeface="Tw Cen MT"/>
              <a:cs typeface="Tw Cen MT"/>
            </a:endParaRPr>
          </a:p>
          <a:p>
            <a:pPr marL="393700" indent="-381000">
              <a:lnSpc>
                <a:spcPct val="100000"/>
              </a:lnSpc>
              <a:spcBef>
                <a:spcPts val="735"/>
              </a:spcBef>
              <a:buClr>
                <a:srgbClr val="1CADE4"/>
              </a:buClr>
              <a:buFont typeface="Wingdings"/>
              <a:buChar char=""/>
              <a:tabLst>
                <a:tab pos="393700" algn="l"/>
              </a:tabLst>
            </a:pP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limitation: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Often,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first-</a:t>
            </a:r>
            <a:r>
              <a:rPr sz="2800" dirty="0">
                <a:latin typeface="Tw Cen MT"/>
                <a:cs typeface="Tw Cen MT"/>
              </a:rPr>
              <a:t>tier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component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won’t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know.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CADE4"/>
              </a:buClr>
              <a:buFont typeface="Wingdings"/>
              <a:buChar char=""/>
            </a:pPr>
            <a:endParaRPr sz="3100">
              <a:latin typeface="Tw Cen MT"/>
              <a:cs typeface="Tw Cen MT"/>
            </a:endParaRPr>
          </a:p>
          <a:p>
            <a:pPr marL="111760">
              <a:lnSpc>
                <a:spcPct val="100000"/>
              </a:lnSpc>
            </a:pP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message</a:t>
            </a:r>
            <a:r>
              <a:rPr sz="2800" b="1" spc="-55" dirty="0">
                <a:latin typeface="Tw Cen MT"/>
                <a:cs typeface="Tw Cen MT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bus</a:t>
            </a:r>
            <a:r>
              <a:rPr sz="2800" b="1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automatically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tracks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members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pool</a:t>
            </a:r>
            <a:r>
              <a:rPr sz="2800" i="1" spc="-10" dirty="0">
                <a:latin typeface="Tw Cen MT"/>
                <a:cs typeface="Tw Cen MT"/>
              </a:rPr>
              <a:t>.</a:t>
            </a:r>
            <a:endParaRPr sz="2800">
              <a:latin typeface="Tw Cen MT"/>
              <a:cs typeface="Tw Cen MT"/>
            </a:endParaRPr>
          </a:p>
          <a:p>
            <a:pPr marL="497205" marR="776605" indent="-485140">
              <a:lnSpc>
                <a:spcPct val="80000"/>
              </a:lnSpc>
              <a:spcBef>
                <a:spcPts val="1405"/>
              </a:spcBef>
              <a:buClr>
                <a:srgbClr val="1CADE4"/>
              </a:buClr>
              <a:buFont typeface="Wingdings"/>
              <a:buChar char=""/>
              <a:tabLst>
                <a:tab pos="490855" algn="l"/>
                <a:tab pos="491490" algn="l"/>
              </a:tabLst>
            </a:pPr>
            <a:r>
              <a:rPr sz="2800" spc="-40" dirty="0">
                <a:latin typeface="Tw Cen MT"/>
                <a:cs typeface="Tw Cen MT"/>
              </a:rPr>
              <a:t>You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can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ask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for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your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request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go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any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single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member,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all. </a:t>
            </a:r>
            <a:r>
              <a:rPr sz="2800" dirty="0">
                <a:latin typeface="Tw Cen MT"/>
                <a:cs typeface="Tw Cen MT"/>
              </a:rPr>
              <a:t>Later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member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picked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request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up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can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reply.</a:t>
            </a:r>
            <a:endParaRPr sz="2800">
              <a:latin typeface="Tw Cen MT"/>
              <a:cs typeface="Tw Cen MT"/>
            </a:endParaRPr>
          </a:p>
          <a:p>
            <a:pPr marL="490855" indent="-478790">
              <a:lnSpc>
                <a:spcPct val="100000"/>
              </a:lnSpc>
              <a:spcBef>
                <a:spcPts val="735"/>
              </a:spcBef>
              <a:buClr>
                <a:srgbClr val="1CADE4"/>
              </a:buClr>
              <a:buFont typeface="Wingdings"/>
              <a:buChar char=""/>
              <a:tabLst>
                <a:tab pos="490855" algn="l"/>
                <a:tab pos="491490" algn="l"/>
              </a:tabLst>
            </a:pPr>
            <a:r>
              <a:rPr sz="2800" dirty="0">
                <a:latin typeface="Tw Cen MT"/>
                <a:cs typeface="Tw Cen MT"/>
              </a:rPr>
              <a:t>If</a:t>
            </a:r>
            <a:r>
              <a:rPr sz="2800" spc="1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timeout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occurs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(like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because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member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crashed),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you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reissue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it.</a:t>
            </a:r>
            <a:endParaRPr sz="2800">
              <a:latin typeface="Tw Cen MT"/>
              <a:cs typeface="Tw Cen MT"/>
            </a:endParaRPr>
          </a:p>
          <a:p>
            <a:pPr marL="490855" indent="-478790">
              <a:lnSpc>
                <a:spcPct val="100000"/>
              </a:lnSpc>
              <a:spcBef>
                <a:spcPts val="720"/>
              </a:spcBef>
              <a:buClr>
                <a:srgbClr val="1CADE4"/>
              </a:buClr>
              <a:buFont typeface="Wingdings"/>
              <a:buChar char=""/>
              <a:tabLst>
                <a:tab pos="490855" algn="l"/>
                <a:tab pos="491490" algn="l"/>
              </a:tabLst>
            </a:pPr>
            <a:r>
              <a:rPr sz="2800" dirty="0">
                <a:latin typeface="Tw Cen MT"/>
                <a:cs typeface="Tw Cen MT"/>
              </a:rPr>
              <a:t>Sometimes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called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publish/subscribe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bus,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distribution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service</a:t>
            </a:r>
            <a:endParaRPr sz="2800">
              <a:latin typeface="Tw Cen MT"/>
              <a:cs typeface="Tw Cen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7619" y="365759"/>
            <a:ext cx="4490085" cy="1043940"/>
            <a:chOff x="7627619" y="365759"/>
            <a:chExt cx="4490085" cy="1043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7619" y="585216"/>
              <a:ext cx="4096511" cy="8244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82961" y="384809"/>
              <a:ext cx="2115820" cy="577850"/>
            </a:xfrm>
            <a:custGeom>
              <a:avLst/>
              <a:gdLst/>
              <a:ahLst/>
              <a:cxnLst/>
              <a:rect l="l" t="t" r="r" b="b"/>
              <a:pathLst>
                <a:path w="2115820" h="577850">
                  <a:moveTo>
                    <a:pt x="0" y="288798"/>
                  </a:moveTo>
                  <a:lnTo>
                    <a:pt x="9655" y="249609"/>
                  </a:lnTo>
                  <a:lnTo>
                    <a:pt x="37780" y="212023"/>
                  </a:lnTo>
                  <a:lnTo>
                    <a:pt x="83116" y="176384"/>
                  </a:lnTo>
                  <a:lnTo>
                    <a:pt x="144401" y="143035"/>
                  </a:lnTo>
                  <a:lnTo>
                    <a:pt x="180631" y="127328"/>
                  </a:lnTo>
                  <a:lnTo>
                    <a:pt x="220376" y="112321"/>
                  </a:lnTo>
                  <a:lnTo>
                    <a:pt x="263479" y="98060"/>
                  </a:lnTo>
                  <a:lnTo>
                    <a:pt x="309781" y="84586"/>
                  </a:lnTo>
                  <a:lnTo>
                    <a:pt x="359126" y="71943"/>
                  </a:lnTo>
                  <a:lnTo>
                    <a:pt x="411355" y="60174"/>
                  </a:lnTo>
                  <a:lnTo>
                    <a:pt x="466312" y="49322"/>
                  </a:lnTo>
                  <a:lnTo>
                    <a:pt x="523838" y="39429"/>
                  </a:lnTo>
                  <a:lnTo>
                    <a:pt x="583776" y="30539"/>
                  </a:lnTo>
                  <a:lnTo>
                    <a:pt x="645970" y="22695"/>
                  </a:lnTo>
                  <a:lnTo>
                    <a:pt x="710260" y="15939"/>
                  </a:lnTo>
                  <a:lnTo>
                    <a:pt x="776490" y="10316"/>
                  </a:lnTo>
                  <a:lnTo>
                    <a:pt x="844502" y="5867"/>
                  </a:lnTo>
                  <a:lnTo>
                    <a:pt x="914139" y="2636"/>
                  </a:lnTo>
                  <a:lnTo>
                    <a:pt x="985242" y="666"/>
                  </a:lnTo>
                  <a:lnTo>
                    <a:pt x="1057656" y="0"/>
                  </a:lnTo>
                  <a:lnTo>
                    <a:pt x="1130069" y="666"/>
                  </a:lnTo>
                  <a:lnTo>
                    <a:pt x="1201172" y="2636"/>
                  </a:lnTo>
                  <a:lnTo>
                    <a:pt x="1270809" y="5867"/>
                  </a:lnTo>
                  <a:lnTo>
                    <a:pt x="1338821" y="10316"/>
                  </a:lnTo>
                  <a:lnTo>
                    <a:pt x="1405051" y="15939"/>
                  </a:lnTo>
                  <a:lnTo>
                    <a:pt x="1469341" y="22695"/>
                  </a:lnTo>
                  <a:lnTo>
                    <a:pt x="1531535" y="30539"/>
                  </a:lnTo>
                  <a:lnTo>
                    <a:pt x="1591473" y="39429"/>
                  </a:lnTo>
                  <a:lnTo>
                    <a:pt x="1648999" y="49322"/>
                  </a:lnTo>
                  <a:lnTo>
                    <a:pt x="1703956" y="60174"/>
                  </a:lnTo>
                  <a:lnTo>
                    <a:pt x="1756185" y="71943"/>
                  </a:lnTo>
                  <a:lnTo>
                    <a:pt x="1805530" y="84586"/>
                  </a:lnTo>
                  <a:lnTo>
                    <a:pt x="1851832" y="98060"/>
                  </a:lnTo>
                  <a:lnTo>
                    <a:pt x="1894935" y="112321"/>
                  </a:lnTo>
                  <a:lnTo>
                    <a:pt x="1934680" y="127328"/>
                  </a:lnTo>
                  <a:lnTo>
                    <a:pt x="1970910" y="143035"/>
                  </a:lnTo>
                  <a:lnTo>
                    <a:pt x="2032195" y="176384"/>
                  </a:lnTo>
                  <a:lnTo>
                    <a:pt x="2077531" y="212023"/>
                  </a:lnTo>
                  <a:lnTo>
                    <a:pt x="2105656" y="249609"/>
                  </a:lnTo>
                  <a:lnTo>
                    <a:pt x="2115312" y="288798"/>
                  </a:lnTo>
                  <a:lnTo>
                    <a:pt x="2112871" y="308570"/>
                  </a:lnTo>
                  <a:lnTo>
                    <a:pt x="2093824" y="347001"/>
                  </a:lnTo>
                  <a:lnTo>
                    <a:pt x="2056935" y="383656"/>
                  </a:lnTo>
                  <a:lnTo>
                    <a:pt x="2003467" y="418193"/>
                  </a:lnTo>
                  <a:lnTo>
                    <a:pt x="1934680" y="450267"/>
                  </a:lnTo>
                  <a:lnTo>
                    <a:pt x="1894935" y="465274"/>
                  </a:lnTo>
                  <a:lnTo>
                    <a:pt x="1851832" y="479535"/>
                  </a:lnTo>
                  <a:lnTo>
                    <a:pt x="1805530" y="493009"/>
                  </a:lnTo>
                  <a:lnTo>
                    <a:pt x="1756185" y="505652"/>
                  </a:lnTo>
                  <a:lnTo>
                    <a:pt x="1703956" y="517421"/>
                  </a:lnTo>
                  <a:lnTo>
                    <a:pt x="1648999" y="528273"/>
                  </a:lnTo>
                  <a:lnTo>
                    <a:pt x="1591473" y="538166"/>
                  </a:lnTo>
                  <a:lnTo>
                    <a:pt x="1531535" y="547056"/>
                  </a:lnTo>
                  <a:lnTo>
                    <a:pt x="1469341" y="554900"/>
                  </a:lnTo>
                  <a:lnTo>
                    <a:pt x="1405051" y="561656"/>
                  </a:lnTo>
                  <a:lnTo>
                    <a:pt x="1338821" y="567279"/>
                  </a:lnTo>
                  <a:lnTo>
                    <a:pt x="1270809" y="571728"/>
                  </a:lnTo>
                  <a:lnTo>
                    <a:pt x="1201172" y="574959"/>
                  </a:lnTo>
                  <a:lnTo>
                    <a:pt x="1130069" y="576929"/>
                  </a:lnTo>
                  <a:lnTo>
                    <a:pt x="1057656" y="577596"/>
                  </a:lnTo>
                  <a:lnTo>
                    <a:pt x="985242" y="576929"/>
                  </a:lnTo>
                  <a:lnTo>
                    <a:pt x="914139" y="574959"/>
                  </a:lnTo>
                  <a:lnTo>
                    <a:pt x="844502" y="571728"/>
                  </a:lnTo>
                  <a:lnTo>
                    <a:pt x="776490" y="567279"/>
                  </a:lnTo>
                  <a:lnTo>
                    <a:pt x="710260" y="561656"/>
                  </a:lnTo>
                  <a:lnTo>
                    <a:pt x="645970" y="554900"/>
                  </a:lnTo>
                  <a:lnTo>
                    <a:pt x="583776" y="547056"/>
                  </a:lnTo>
                  <a:lnTo>
                    <a:pt x="523838" y="538166"/>
                  </a:lnTo>
                  <a:lnTo>
                    <a:pt x="466312" y="528273"/>
                  </a:lnTo>
                  <a:lnTo>
                    <a:pt x="411355" y="517421"/>
                  </a:lnTo>
                  <a:lnTo>
                    <a:pt x="359126" y="505652"/>
                  </a:lnTo>
                  <a:lnTo>
                    <a:pt x="309781" y="493009"/>
                  </a:lnTo>
                  <a:lnTo>
                    <a:pt x="263479" y="479535"/>
                  </a:lnTo>
                  <a:lnTo>
                    <a:pt x="220376" y="465274"/>
                  </a:lnTo>
                  <a:lnTo>
                    <a:pt x="180631" y="450267"/>
                  </a:lnTo>
                  <a:lnTo>
                    <a:pt x="144401" y="434560"/>
                  </a:lnTo>
                  <a:lnTo>
                    <a:pt x="83116" y="401211"/>
                  </a:lnTo>
                  <a:lnTo>
                    <a:pt x="37780" y="365572"/>
                  </a:lnTo>
                  <a:lnTo>
                    <a:pt x="9655" y="327986"/>
                  </a:lnTo>
                  <a:lnTo>
                    <a:pt x="0" y="288798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0" dirty="0"/>
              <a:t>MESSAGE</a:t>
            </a:r>
            <a:r>
              <a:rPr sz="5000" spc="215" dirty="0"/>
              <a:t> </a:t>
            </a:r>
            <a:r>
              <a:rPr sz="5000" spc="65" dirty="0"/>
              <a:t>QUEUE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02867" y="1685447"/>
            <a:ext cx="10680700" cy="482888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04139" marR="93345" indent="-635">
              <a:lnSpc>
                <a:spcPts val="2810"/>
              </a:lnSpc>
              <a:spcBef>
                <a:spcPts val="455"/>
              </a:spcBef>
              <a:tabLst>
                <a:tab pos="6529070" algn="l"/>
                <a:tab pos="9494520" algn="l"/>
              </a:tabLst>
            </a:pP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message</a:t>
            </a:r>
            <a:r>
              <a:rPr sz="2600" b="1" spc="-25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queue</a:t>
            </a:r>
            <a:r>
              <a:rPr sz="2600" b="1" spc="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is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more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like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email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system.</a:t>
            </a:r>
            <a:r>
              <a:rPr sz="2600" dirty="0">
                <a:latin typeface="Tw Cen MT"/>
                <a:cs typeface="Tw Cen MT"/>
              </a:rPr>
              <a:t>	</a:t>
            </a:r>
            <a:r>
              <a:rPr sz="2600" spc="-20" dirty="0">
                <a:latin typeface="Tw Cen MT"/>
                <a:cs typeface="Tw Cen MT"/>
              </a:rPr>
              <a:t>Your</a:t>
            </a:r>
            <a:r>
              <a:rPr sz="2600" spc="-7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request</a:t>
            </a:r>
            <a:r>
              <a:rPr sz="2600" spc="-8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has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message </a:t>
            </a:r>
            <a:r>
              <a:rPr sz="2600" dirty="0">
                <a:latin typeface="Tw Cen MT"/>
                <a:cs typeface="Tw Cen MT"/>
              </a:rPr>
              <a:t>group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address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(like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email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address),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and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is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stored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under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that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folder.</a:t>
            </a:r>
            <a:r>
              <a:rPr sz="2600" dirty="0">
                <a:latin typeface="Tw Cen MT"/>
                <a:cs typeface="Tw Cen MT"/>
              </a:rPr>
              <a:t>	</a:t>
            </a:r>
            <a:r>
              <a:rPr sz="2600" b="1" dirty="0">
                <a:latin typeface="Tw Cen MT"/>
                <a:cs typeface="Tw Cen MT"/>
              </a:rPr>
              <a:t>Kafka</a:t>
            </a:r>
            <a:r>
              <a:rPr sz="2600" b="1" spc="-75" dirty="0">
                <a:latin typeface="Tw Cen MT"/>
                <a:cs typeface="Tw Cen MT"/>
              </a:rPr>
              <a:t> </a:t>
            </a:r>
            <a:r>
              <a:rPr sz="2600" spc="-25" dirty="0">
                <a:latin typeface="Tw Cen MT"/>
                <a:cs typeface="Tw Cen MT"/>
              </a:rPr>
              <a:t>is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most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famous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message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queue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product.</a:t>
            </a:r>
            <a:r>
              <a:rPr lang="en-US" sz="2600" spc="-10" dirty="0">
                <a:latin typeface="Tw Cen MT"/>
                <a:cs typeface="Tw Cen MT"/>
              </a:rPr>
              <a:t>  In fact it can even be used as a message bus, by changing configuration parameters.</a:t>
            </a:r>
            <a:endParaRPr sz="26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8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 dirty="0">
              <a:latin typeface="Tw Cen MT"/>
              <a:cs typeface="Tw Cen MT"/>
            </a:endParaRPr>
          </a:p>
          <a:p>
            <a:pPr marL="103505" marR="5080">
              <a:lnSpc>
                <a:spcPts val="2780"/>
              </a:lnSpc>
            </a:pP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member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95" dirty="0">
                <a:latin typeface="Tw Cen MT"/>
                <a:cs typeface="Tw Cen MT"/>
              </a:rPr>
              <a:t> </a:t>
            </a:r>
            <a:r>
              <a:rPr sz="2600" dirty="0">
                <a:latin typeface="Symbol"/>
                <a:cs typeface="Symbol"/>
              </a:rPr>
              <a:t></a:t>
            </a:r>
            <a:r>
              <a:rPr sz="2600" dirty="0">
                <a:latin typeface="Tw Cen MT"/>
                <a:cs typeface="Tw Cen MT"/>
              </a:rPr>
              <a:t>Service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pool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can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ask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for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next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“unread”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message,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reply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sender,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etc.</a:t>
            </a:r>
            <a:r>
              <a:rPr lang="en-US" sz="2600" spc="-20" dirty="0">
                <a:latin typeface="Tw Cen MT"/>
                <a:cs typeface="Tw Cen MT"/>
              </a:rPr>
              <a:t>  Kafka is designed for scaling: a message topic will automatically be sharded into a set of message pools that are accessed separately.</a:t>
            </a:r>
            <a:endParaRPr sz="2600" dirty="0">
              <a:latin typeface="Tw Cen MT"/>
              <a:cs typeface="Tw Cen MT"/>
            </a:endParaRPr>
          </a:p>
          <a:p>
            <a:pPr marL="455930" indent="-443865">
              <a:lnSpc>
                <a:spcPts val="2965"/>
              </a:lnSpc>
              <a:spcBef>
                <a:spcPts val="1050"/>
              </a:spcBef>
              <a:buClr>
                <a:srgbClr val="1CADE4"/>
              </a:buClr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600" dirty="0">
                <a:latin typeface="Tw Cen MT"/>
                <a:cs typeface="Tw Cen MT"/>
              </a:rPr>
              <a:t>For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better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efficiency,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many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applications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read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 batch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r>
              <a:rPr sz="2600" spc="5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messages,</a:t>
            </a:r>
            <a:endParaRPr sz="2600" dirty="0">
              <a:latin typeface="Tw Cen MT"/>
              <a:cs typeface="Tw Cen MT"/>
            </a:endParaRPr>
          </a:p>
          <a:p>
            <a:pPr marL="466725">
              <a:lnSpc>
                <a:spcPts val="2965"/>
              </a:lnSpc>
            </a:pPr>
            <a:r>
              <a:rPr sz="2600" dirty="0">
                <a:latin typeface="Tw Cen MT"/>
                <a:cs typeface="Tw Cen MT"/>
              </a:rPr>
              <a:t>all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at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once,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from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same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group: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“all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pending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messages”,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or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“next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100”</a:t>
            </a:r>
            <a:endParaRPr sz="2600" dirty="0">
              <a:latin typeface="Tw Cen MT"/>
              <a:cs typeface="Tw Cen MT"/>
            </a:endParaRPr>
          </a:p>
          <a:p>
            <a:pPr marL="455930" indent="-443865">
              <a:lnSpc>
                <a:spcPct val="100000"/>
              </a:lnSpc>
              <a:spcBef>
                <a:spcPts val="1090"/>
              </a:spcBef>
              <a:buClr>
                <a:srgbClr val="1CADE4"/>
              </a:buClr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600" dirty="0">
                <a:latin typeface="Tw Cen MT"/>
                <a:cs typeface="Tw Cen MT"/>
              </a:rPr>
              <a:t>Batched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processing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reduces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overheads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r>
              <a:rPr sz="2600" spc="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talking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bus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again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and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again</a:t>
            </a:r>
            <a:endParaRPr sz="2600" dirty="0">
              <a:latin typeface="Tw Cen MT"/>
              <a:cs typeface="Tw Cen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7619" y="104839"/>
            <a:ext cx="4097020" cy="1304925"/>
            <a:chOff x="7627619" y="104839"/>
            <a:chExt cx="4097020" cy="1304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7619" y="585216"/>
              <a:ext cx="4096511" cy="8244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09047" y="112774"/>
              <a:ext cx="928369" cy="464184"/>
            </a:xfrm>
            <a:custGeom>
              <a:avLst/>
              <a:gdLst/>
              <a:ahLst/>
              <a:cxnLst/>
              <a:rect l="l" t="t" r="r" b="b"/>
              <a:pathLst>
                <a:path w="928370" h="464184">
                  <a:moveTo>
                    <a:pt x="798995" y="79082"/>
                  </a:moveTo>
                  <a:lnTo>
                    <a:pt x="0" y="79082"/>
                  </a:lnTo>
                  <a:lnTo>
                    <a:pt x="0" y="447217"/>
                  </a:lnTo>
                  <a:lnTo>
                    <a:pt x="63023" y="455518"/>
                  </a:lnTo>
                  <a:lnTo>
                    <a:pt x="119471" y="460824"/>
                  </a:lnTo>
                  <a:lnTo>
                    <a:pt x="170164" y="463442"/>
                  </a:lnTo>
                  <a:lnTo>
                    <a:pt x="215924" y="463676"/>
                  </a:lnTo>
                  <a:lnTo>
                    <a:pt x="257575" y="461833"/>
                  </a:lnTo>
                  <a:lnTo>
                    <a:pt x="295936" y="458217"/>
                  </a:lnTo>
                  <a:lnTo>
                    <a:pt x="366083" y="446891"/>
                  </a:lnTo>
                  <a:lnTo>
                    <a:pt x="467190" y="424251"/>
                  </a:lnTo>
                  <a:lnTo>
                    <a:pt x="503083" y="416418"/>
                  </a:lnTo>
                  <a:lnTo>
                    <a:pt x="541442" y="408953"/>
                  </a:lnTo>
                  <a:lnTo>
                    <a:pt x="583089" y="402160"/>
                  </a:lnTo>
                  <a:lnTo>
                    <a:pt x="628846" y="396344"/>
                  </a:lnTo>
                  <a:lnTo>
                    <a:pt x="679535" y="391812"/>
                  </a:lnTo>
                  <a:lnTo>
                    <a:pt x="735977" y="388868"/>
                  </a:lnTo>
                  <a:lnTo>
                    <a:pt x="798995" y="387819"/>
                  </a:lnTo>
                  <a:lnTo>
                    <a:pt x="798995" y="79082"/>
                  </a:lnTo>
                  <a:close/>
                </a:path>
                <a:path w="928370" h="464184">
                  <a:moveTo>
                    <a:pt x="859370" y="39065"/>
                  </a:moveTo>
                  <a:lnTo>
                    <a:pt x="65824" y="39065"/>
                  </a:lnTo>
                  <a:lnTo>
                    <a:pt x="65824" y="79082"/>
                  </a:lnTo>
                  <a:lnTo>
                    <a:pt x="798995" y="79082"/>
                  </a:lnTo>
                  <a:lnTo>
                    <a:pt x="798995" y="351891"/>
                  </a:lnTo>
                  <a:lnTo>
                    <a:pt x="804187" y="351554"/>
                  </a:lnTo>
                  <a:lnTo>
                    <a:pt x="817872" y="350812"/>
                  </a:lnTo>
                  <a:lnTo>
                    <a:pt x="837212" y="350069"/>
                  </a:lnTo>
                  <a:lnTo>
                    <a:pt x="859370" y="349732"/>
                  </a:lnTo>
                  <a:lnTo>
                    <a:pt x="859370" y="39065"/>
                  </a:lnTo>
                  <a:close/>
                </a:path>
                <a:path w="928370" h="464184">
                  <a:moveTo>
                    <a:pt x="928116" y="0"/>
                  </a:moveTo>
                  <a:lnTo>
                    <a:pt x="127698" y="0"/>
                  </a:lnTo>
                  <a:lnTo>
                    <a:pt x="127698" y="39065"/>
                  </a:lnTo>
                  <a:lnTo>
                    <a:pt x="859370" y="39065"/>
                  </a:lnTo>
                  <a:lnTo>
                    <a:pt x="859370" y="311327"/>
                  </a:lnTo>
                  <a:lnTo>
                    <a:pt x="880851" y="310521"/>
                  </a:lnTo>
                  <a:lnTo>
                    <a:pt x="902870" y="309966"/>
                  </a:lnTo>
                  <a:lnTo>
                    <a:pt x="928116" y="309714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1CA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9047" y="112777"/>
              <a:ext cx="928369" cy="464184"/>
            </a:xfrm>
            <a:custGeom>
              <a:avLst/>
              <a:gdLst/>
              <a:ahLst/>
              <a:cxnLst/>
              <a:rect l="l" t="t" r="r" b="b"/>
              <a:pathLst>
                <a:path w="928370" h="464184">
                  <a:moveTo>
                    <a:pt x="0" y="79082"/>
                  </a:moveTo>
                  <a:lnTo>
                    <a:pt x="798995" y="79082"/>
                  </a:lnTo>
                  <a:lnTo>
                    <a:pt x="798995" y="387819"/>
                  </a:lnTo>
                  <a:lnTo>
                    <a:pt x="735977" y="388868"/>
                  </a:lnTo>
                  <a:lnTo>
                    <a:pt x="679535" y="391812"/>
                  </a:lnTo>
                  <a:lnTo>
                    <a:pt x="628846" y="396344"/>
                  </a:lnTo>
                  <a:lnTo>
                    <a:pt x="583089" y="402160"/>
                  </a:lnTo>
                  <a:lnTo>
                    <a:pt x="541442" y="408953"/>
                  </a:lnTo>
                  <a:lnTo>
                    <a:pt x="503083" y="416418"/>
                  </a:lnTo>
                  <a:lnTo>
                    <a:pt x="432940" y="432144"/>
                  </a:lnTo>
                  <a:lnTo>
                    <a:pt x="399511" y="439793"/>
                  </a:lnTo>
                  <a:lnTo>
                    <a:pt x="331832" y="453135"/>
                  </a:lnTo>
                  <a:lnTo>
                    <a:pt x="257575" y="461833"/>
                  </a:lnTo>
                  <a:lnTo>
                    <a:pt x="215924" y="463676"/>
                  </a:lnTo>
                  <a:lnTo>
                    <a:pt x="170164" y="463442"/>
                  </a:lnTo>
                  <a:lnTo>
                    <a:pt x="119471" y="460824"/>
                  </a:lnTo>
                  <a:lnTo>
                    <a:pt x="63023" y="455518"/>
                  </a:lnTo>
                  <a:lnTo>
                    <a:pt x="0" y="447217"/>
                  </a:lnTo>
                  <a:lnTo>
                    <a:pt x="0" y="79082"/>
                  </a:lnTo>
                  <a:close/>
                </a:path>
                <a:path w="928370" h="464184">
                  <a:moveTo>
                    <a:pt x="65824" y="79082"/>
                  </a:moveTo>
                  <a:lnTo>
                    <a:pt x="65824" y="39052"/>
                  </a:lnTo>
                  <a:lnTo>
                    <a:pt x="859370" y="39052"/>
                  </a:lnTo>
                  <a:lnTo>
                    <a:pt x="859370" y="349732"/>
                  </a:lnTo>
                  <a:lnTo>
                    <a:pt x="837212" y="350067"/>
                  </a:lnTo>
                  <a:lnTo>
                    <a:pt x="817872" y="350805"/>
                  </a:lnTo>
                  <a:lnTo>
                    <a:pt x="804187" y="351543"/>
                  </a:lnTo>
                  <a:lnTo>
                    <a:pt x="798995" y="351878"/>
                  </a:lnTo>
                </a:path>
                <a:path w="928370" h="464184">
                  <a:moveTo>
                    <a:pt x="127698" y="39052"/>
                  </a:moveTo>
                  <a:lnTo>
                    <a:pt x="127698" y="0"/>
                  </a:lnTo>
                  <a:lnTo>
                    <a:pt x="928116" y="0"/>
                  </a:lnTo>
                  <a:lnTo>
                    <a:pt x="928116" y="309702"/>
                  </a:lnTo>
                  <a:lnTo>
                    <a:pt x="902870" y="309954"/>
                  </a:lnTo>
                  <a:lnTo>
                    <a:pt x="880851" y="310508"/>
                  </a:lnTo>
                  <a:lnTo>
                    <a:pt x="865277" y="311063"/>
                  </a:lnTo>
                  <a:lnTo>
                    <a:pt x="859370" y="311315"/>
                  </a:lnTo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003217" y="214260"/>
            <a:ext cx="608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w Cen MT"/>
                <a:cs typeface="Tw Cen MT"/>
              </a:rPr>
              <a:t>queue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947404" y="-18288"/>
            <a:ext cx="2833370" cy="824865"/>
            <a:chOff x="8947404" y="-18288"/>
            <a:chExt cx="2833370" cy="824865"/>
          </a:xfrm>
        </p:grpSpPr>
        <p:sp>
          <p:nvSpPr>
            <p:cNvPr id="10" name="object 10"/>
            <p:cNvSpPr/>
            <p:nvPr/>
          </p:nvSpPr>
          <p:spPr>
            <a:xfrm>
              <a:off x="9514332" y="192023"/>
              <a:ext cx="307975" cy="464820"/>
            </a:xfrm>
            <a:custGeom>
              <a:avLst/>
              <a:gdLst/>
              <a:ahLst/>
              <a:cxnLst/>
              <a:rect l="l" t="t" r="r" b="b"/>
              <a:pathLst>
                <a:path w="307975" h="464820">
                  <a:moveTo>
                    <a:pt x="230886" y="0"/>
                  </a:moveTo>
                  <a:lnTo>
                    <a:pt x="230886" y="38481"/>
                  </a:lnTo>
                  <a:lnTo>
                    <a:pt x="134683" y="38481"/>
                  </a:lnTo>
                  <a:lnTo>
                    <a:pt x="92112" y="45347"/>
                  </a:lnTo>
                  <a:lnTo>
                    <a:pt x="55141" y="64467"/>
                  </a:lnTo>
                  <a:lnTo>
                    <a:pt x="25986" y="93622"/>
                  </a:lnTo>
                  <a:lnTo>
                    <a:pt x="6866" y="130593"/>
                  </a:lnTo>
                  <a:lnTo>
                    <a:pt x="0" y="173164"/>
                  </a:lnTo>
                  <a:lnTo>
                    <a:pt x="0" y="464820"/>
                  </a:lnTo>
                  <a:lnTo>
                    <a:pt x="76962" y="464820"/>
                  </a:lnTo>
                  <a:lnTo>
                    <a:pt x="76962" y="173164"/>
                  </a:lnTo>
                  <a:lnTo>
                    <a:pt x="81498" y="150697"/>
                  </a:lnTo>
                  <a:lnTo>
                    <a:pt x="93868" y="132349"/>
                  </a:lnTo>
                  <a:lnTo>
                    <a:pt x="112216" y="119979"/>
                  </a:lnTo>
                  <a:lnTo>
                    <a:pt x="134683" y="115443"/>
                  </a:lnTo>
                  <a:lnTo>
                    <a:pt x="230886" y="115443"/>
                  </a:lnTo>
                  <a:lnTo>
                    <a:pt x="230886" y="153924"/>
                  </a:lnTo>
                  <a:lnTo>
                    <a:pt x="307848" y="76962"/>
                  </a:lnTo>
                  <a:lnTo>
                    <a:pt x="230886" y="0"/>
                  </a:lnTo>
                  <a:close/>
                </a:path>
              </a:pathLst>
            </a:custGeom>
            <a:solidFill>
              <a:srgbClr val="1CA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14330" y="192023"/>
              <a:ext cx="307975" cy="464820"/>
            </a:xfrm>
            <a:custGeom>
              <a:avLst/>
              <a:gdLst/>
              <a:ahLst/>
              <a:cxnLst/>
              <a:rect l="l" t="t" r="r" b="b"/>
              <a:pathLst>
                <a:path w="307975" h="464820">
                  <a:moveTo>
                    <a:pt x="0" y="464820"/>
                  </a:moveTo>
                  <a:lnTo>
                    <a:pt x="0" y="173164"/>
                  </a:lnTo>
                  <a:lnTo>
                    <a:pt x="6866" y="130593"/>
                  </a:lnTo>
                  <a:lnTo>
                    <a:pt x="25986" y="93622"/>
                  </a:lnTo>
                  <a:lnTo>
                    <a:pt x="55141" y="64467"/>
                  </a:lnTo>
                  <a:lnTo>
                    <a:pt x="92112" y="45347"/>
                  </a:lnTo>
                  <a:lnTo>
                    <a:pt x="134683" y="38481"/>
                  </a:lnTo>
                  <a:lnTo>
                    <a:pt x="230886" y="38481"/>
                  </a:lnTo>
                  <a:lnTo>
                    <a:pt x="230886" y="0"/>
                  </a:lnTo>
                  <a:lnTo>
                    <a:pt x="307848" y="76962"/>
                  </a:lnTo>
                  <a:lnTo>
                    <a:pt x="230886" y="153924"/>
                  </a:lnTo>
                  <a:lnTo>
                    <a:pt x="230886" y="115443"/>
                  </a:lnTo>
                  <a:lnTo>
                    <a:pt x="134683" y="115443"/>
                  </a:lnTo>
                  <a:lnTo>
                    <a:pt x="112216" y="119979"/>
                  </a:lnTo>
                  <a:lnTo>
                    <a:pt x="93868" y="132349"/>
                  </a:lnTo>
                  <a:lnTo>
                    <a:pt x="81498" y="150697"/>
                  </a:lnTo>
                  <a:lnTo>
                    <a:pt x="76962" y="173164"/>
                  </a:lnTo>
                  <a:lnTo>
                    <a:pt x="76962" y="464820"/>
                  </a:lnTo>
                  <a:lnTo>
                    <a:pt x="0" y="464820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66248" y="533399"/>
              <a:ext cx="1414780" cy="273050"/>
            </a:xfrm>
            <a:custGeom>
              <a:avLst/>
              <a:gdLst/>
              <a:ahLst/>
              <a:cxnLst/>
              <a:rect l="l" t="t" r="r" b="b"/>
              <a:pathLst>
                <a:path w="1414779" h="273050">
                  <a:moveTo>
                    <a:pt x="1414272" y="0"/>
                  </a:moveTo>
                  <a:lnTo>
                    <a:pt x="0" y="0"/>
                  </a:lnTo>
                  <a:lnTo>
                    <a:pt x="0" y="272796"/>
                  </a:lnTo>
                  <a:lnTo>
                    <a:pt x="1414272" y="272796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66454" y="761"/>
              <a:ext cx="2758440" cy="786765"/>
            </a:xfrm>
            <a:custGeom>
              <a:avLst/>
              <a:gdLst/>
              <a:ahLst/>
              <a:cxnLst/>
              <a:rect l="l" t="t" r="r" b="b"/>
              <a:pathLst>
                <a:path w="2758440" h="786765">
                  <a:moveTo>
                    <a:pt x="0" y="393192"/>
                  </a:moveTo>
                  <a:lnTo>
                    <a:pt x="7120" y="352989"/>
                  </a:lnTo>
                  <a:lnTo>
                    <a:pt x="28020" y="313949"/>
                  </a:lnTo>
                  <a:lnTo>
                    <a:pt x="62007" y="276267"/>
                  </a:lnTo>
                  <a:lnTo>
                    <a:pt x="108386" y="240142"/>
                  </a:lnTo>
                  <a:lnTo>
                    <a:pt x="166464" y="205771"/>
                  </a:lnTo>
                  <a:lnTo>
                    <a:pt x="235549" y="173353"/>
                  </a:lnTo>
                  <a:lnTo>
                    <a:pt x="274002" y="157937"/>
                  </a:lnTo>
                  <a:lnTo>
                    <a:pt x="314947" y="143083"/>
                  </a:lnTo>
                  <a:lnTo>
                    <a:pt x="358296" y="128817"/>
                  </a:lnTo>
                  <a:lnTo>
                    <a:pt x="403964" y="115162"/>
                  </a:lnTo>
                  <a:lnTo>
                    <a:pt x="451864" y="102142"/>
                  </a:lnTo>
                  <a:lnTo>
                    <a:pt x="501908" y="89784"/>
                  </a:lnTo>
                  <a:lnTo>
                    <a:pt x="554011" y="78112"/>
                  </a:lnTo>
                  <a:lnTo>
                    <a:pt x="608085" y="67150"/>
                  </a:lnTo>
                  <a:lnTo>
                    <a:pt x="664044" y="56922"/>
                  </a:lnTo>
                  <a:lnTo>
                    <a:pt x="721802" y="47455"/>
                  </a:lnTo>
                  <a:lnTo>
                    <a:pt x="781271" y="38772"/>
                  </a:lnTo>
                  <a:lnTo>
                    <a:pt x="842365" y="30898"/>
                  </a:lnTo>
                  <a:lnTo>
                    <a:pt x="904998" y="23858"/>
                  </a:lnTo>
                  <a:lnTo>
                    <a:pt x="969082" y="17676"/>
                  </a:lnTo>
                  <a:lnTo>
                    <a:pt x="1034531" y="12378"/>
                  </a:lnTo>
                  <a:lnTo>
                    <a:pt x="1101259" y="7988"/>
                  </a:lnTo>
                  <a:lnTo>
                    <a:pt x="1169178" y="4530"/>
                  </a:lnTo>
                  <a:lnTo>
                    <a:pt x="1238203" y="2029"/>
                  </a:lnTo>
                  <a:lnTo>
                    <a:pt x="1308245" y="511"/>
                  </a:lnTo>
                  <a:lnTo>
                    <a:pt x="1379220" y="0"/>
                  </a:lnTo>
                  <a:lnTo>
                    <a:pt x="1450194" y="511"/>
                  </a:lnTo>
                  <a:lnTo>
                    <a:pt x="1520236" y="2029"/>
                  </a:lnTo>
                  <a:lnTo>
                    <a:pt x="1589261" y="4530"/>
                  </a:lnTo>
                  <a:lnTo>
                    <a:pt x="1657180" y="7988"/>
                  </a:lnTo>
                  <a:lnTo>
                    <a:pt x="1723908" y="12378"/>
                  </a:lnTo>
                  <a:lnTo>
                    <a:pt x="1789357" y="17676"/>
                  </a:lnTo>
                  <a:lnTo>
                    <a:pt x="1853441" y="23858"/>
                  </a:lnTo>
                  <a:lnTo>
                    <a:pt x="1916074" y="30898"/>
                  </a:lnTo>
                  <a:lnTo>
                    <a:pt x="1977168" y="38772"/>
                  </a:lnTo>
                  <a:lnTo>
                    <a:pt x="2036637" y="47455"/>
                  </a:lnTo>
                  <a:lnTo>
                    <a:pt x="2094395" y="56922"/>
                  </a:lnTo>
                  <a:lnTo>
                    <a:pt x="2150354" y="67150"/>
                  </a:lnTo>
                  <a:lnTo>
                    <a:pt x="2204428" y="78112"/>
                  </a:lnTo>
                  <a:lnTo>
                    <a:pt x="2256531" y="89784"/>
                  </a:lnTo>
                  <a:lnTo>
                    <a:pt x="2306575" y="102142"/>
                  </a:lnTo>
                  <a:lnTo>
                    <a:pt x="2354475" y="115162"/>
                  </a:lnTo>
                  <a:lnTo>
                    <a:pt x="2400143" y="128817"/>
                  </a:lnTo>
                  <a:lnTo>
                    <a:pt x="2443492" y="143083"/>
                  </a:lnTo>
                  <a:lnTo>
                    <a:pt x="2484437" y="157937"/>
                  </a:lnTo>
                  <a:lnTo>
                    <a:pt x="2522890" y="173353"/>
                  </a:lnTo>
                  <a:lnTo>
                    <a:pt x="2558765" y="189306"/>
                  </a:lnTo>
                  <a:lnTo>
                    <a:pt x="2622433" y="222725"/>
                  </a:lnTo>
                  <a:lnTo>
                    <a:pt x="2674749" y="257998"/>
                  </a:lnTo>
                  <a:lnTo>
                    <a:pt x="2715018" y="294926"/>
                  </a:lnTo>
                  <a:lnTo>
                    <a:pt x="2742548" y="333311"/>
                  </a:lnTo>
                  <a:lnTo>
                    <a:pt x="2756645" y="372958"/>
                  </a:lnTo>
                  <a:lnTo>
                    <a:pt x="2758440" y="393192"/>
                  </a:lnTo>
                  <a:lnTo>
                    <a:pt x="2756645" y="413425"/>
                  </a:lnTo>
                  <a:lnTo>
                    <a:pt x="2742548" y="453072"/>
                  </a:lnTo>
                  <a:lnTo>
                    <a:pt x="2715018" y="491457"/>
                  </a:lnTo>
                  <a:lnTo>
                    <a:pt x="2674749" y="528385"/>
                  </a:lnTo>
                  <a:lnTo>
                    <a:pt x="2622433" y="563658"/>
                  </a:lnTo>
                  <a:lnTo>
                    <a:pt x="2558765" y="597077"/>
                  </a:lnTo>
                  <a:lnTo>
                    <a:pt x="2522890" y="613030"/>
                  </a:lnTo>
                  <a:lnTo>
                    <a:pt x="2484437" y="628446"/>
                  </a:lnTo>
                  <a:lnTo>
                    <a:pt x="2443492" y="643300"/>
                  </a:lnTo>
                  <a:lnTo>
                    <a:pt x="2400143" y="657566"/>
                  </a:lnTo>
                  <a:lnTo>
                    <a:pt x="2354475" y="671221"/>
                  </a:lnTo>
                  <a:lnTo>
                    <a:pt x="2306575" y="684241"/>
                  </a:lnTo>
                  <a:lnTo>
                    <a:pt x="2256531" y="696599"/>
                  </a:lnTo>
                  <a:lnTo>
                    <a:pt x="2204428" y="708271"/>
                  </a:lnTo>
                  <a:lnTo>
                    <a:pt x="2150354" y="719233"/>
                  </a:lnTo>
                  <a:lnTo>
                    <a:pt x="2094395" y="729461"/>
                  </a:lnTo>
                  <a:lnTo>
                    <a:pt x="2036637" y="738928"/>
                  </a:lnTo>
                  <a:lnTo>
                    <a:pt x="1977168" y="747611"/>
                  </a:lnTo>
                  <a:lnTo>
                    <a:pt x="1916074" y="755485"/>
                  </a:lnTo>
                  <a:lnTo>
                    <a:pt x="1853441" y="762525"/>
                  </a:lnTo>
                  <a:lnTo>
                    <a:pt x="1789357" y="768707"/>
                  </a:lnTo>
                  <a:lnTo>
                    <a:pt x="1723908" y="774005"/>
                  </a:lnTo>
                  <a:lnTo>
                    <a:pt x="1657180" y="778395"/>
                  </a:lnTo>
                  <a:lnTo>
                    <a:pt x="1589261" y="781853"/>
                  </a:lnTo>
                  <a:lnTo>
                    <a:pt x="1520236" y="784354"/>
                  </a:lnTo>
                  <a:lnTo>
                    <a:pt x="1450194" y="785872"/>
                  </a:lnTo>
                  <a:lnTo>
                    <a:pt x="1379220" y="786384"/>
                  </a:lnTo>
                  <a:lnTo>
                    <a:pt x="1308245" y="785872"/>
                  </a:lnTo>
                  <a:lnTo>
                    <a:pt x="1238203" y="784354"/>
                  </a:lnTo>
                  <a:lnTo>
                    <a:pt x="1169178" y="781853"/>
                  </a:lnTo>
                  <a:lnTo>
                    <a:pt x="1101259" y="778395"/>
                  </a:lnTo>
                  <a:lnTo>
                    <a:pt x="1034531" y="774005"/>
                  </a:lnTo>
                  <a:lnTo>
                    <a:pt x="969082" y="768707"/>
                  </a:lnTo>
                  <a:lnTo>
                    <a:pt x="904998" y="762525"/>
                  </a:lnTo>
                  <a:lnTo>
                    <a:pt x="842365" y="755485"/>
                  </a:lnTo>
                  <a:lnTo>
                    <a:pt x="781271" y="747611"/>
                  </a:lnTo>
                  <a:lnTo>
                    <a:pt x="721802" y="738928"/>
                  </a:lnTo>
                  <a:lnTo>
                    <a:pt x="664044" y="729461"/>
                  </a:lnTo>
                  <a:lnTo>
                    <a:pt x="608085" y="719233"/>
                  </a:lnTo>
                  <a:lnTo>
                    <a:pt x="554011" y="708271"/>
                  </a:lnTo>
                  <a:lnTo>
                    <a:pt x="501908" y="696599"/>
                  </a:lnTo>
                  <a:lnTo>
                    <a:pt x="451864" y="684241"/>
                  </a:lnTo>
                  <a:lnTo>
                    <a:pt x="403964" y="671221"/>
                  </a:lnTo>
                  <a:lnTo>
                    <a:pt x="358296" y="657566"/>
                  </a:lnTo>
                  <a:lnTo>
                    <a:pt x="314947" y="643300"/>
                  </a:lnTo>
                  <a:lnTo>
                    <a:pt x="274002" y="628446"/>
                  </a:lnTo>
                  <a:lnTo>
                    <a:pt x="235549" y="613030"/>
                  </a:lnTo>
                  <a:lnTo>
                    <a:pt x="199674" y="597077"/>
                  </a:lnTo>
                  <a:lnTo>
                    <a:pt x="136006" y="563658"/>
                  </a:lnTo>
                  <a:lnTo>
                    <a:pt x="83690" y="528385"/>
                  </a:lnTo>
                  <a:lnTo>
                    <a:pt x="43421" y="491457"/>
                  </a:lnTo>
                  <a:lnTo>
                    <a:pt x="15891" y="453072"/>
                  </a:lnTo>
                  <a:lnTo>
                    <a:pt x="1794" y="413425"/>
                  </a:lnTo>
                  <a:lnTo>
                    <a:pt x="0" y="393192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24032" y="201168"/>
              <a:ext cx="314325" cy="384175"/>
            </a:xfrm>
            <a:custGeom>
              <a:avLst/>
              <a:gdLst/>
              <a:ahLst/>
              <a:cxnLst/>
              <a:rect l="l" t="t" r="r" b="b"/>
              <a:pathLst>
                <a:path w="314325" h="384175">
                  <a:moveTo>
                    <a:pt x="137350" y="0"/>
                  </a:moveTo>
                  <a:lnTo>
                    <a:pt x="0" y="0"/>
                  </a:lnTo>
                  <a:lnTo>
                    <a:pt x="0" y="78486"/>
                  </a:lnTo>
                  <a:lnTo>
                    <a:pt x="137350" y="78486"/>
                  </a:lnTo>
                  <a:lnTo>
                    <a:pt x="160264" y="83111"/>
                  </a:lnTo>
                  <a:lnTo>
                    <a:pt x="178974" y="95726"/>
                  </a:lnTo>
                  <a:lnTo>
                    <a:pt x="191589" y="114436"/>
                  </a:lnTo>
                  <a:lnTo>
                    <a:pt x="196215" y="137350"/>
                  </a:lnTo>
                  <a:lnTo>
                    <a:pt x="196215" y="305562"/>
                  </a:lnTo>
                  <a:lnTo>
                    <a:pt x="156972" y="305562"/>
                  </a:lnTo>
                  <a:lnTo>
                    <a:pt x="235458" y="384048"/>
                  </a:lnTo>
                  <a:lnTo>
                    <a:pt x="313944" y="305562"/>
                  </a:lnTo>
                  <a:lnTo>
                    <a:pt x="274701" y="305562"/>
                  </a:lnTo>
                  <a:lnTo>
                    <a:pt x="274701" y="137350"/>
                  </a:lnTo>
                  <a:lnTo>
                    <a:pt x="267698" y="93936"/>
                  </a:lnTo>
                  <a:lnTo>
                    <a:pt x="248200" y="56232"/>
                  </a:lnTo>
                  <a:lnTo>
                    <a:pt x="218468" y="26500"/>
                  </a:lnTo>
                  <a:lnTo>
                    <a:pt x="180764" y="7002"/>
                  </a:lnTo>
                  <a:lnTo>
                    <a:pt x="137350" y="0"/>
                  </a:lnTo>
                  <a:close/>
                </a:path>
              </a:pathLst>
            </a:custGeom>
            <a:solidFill>
              <a:srgbClr val="1CA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24032" y="201168"/>
              <a:ext cx="314325" cy="384175"/>
            </a:xfrm>
            <a:custGeom>
              <a:avLst/>
              <a:gdLst/>
              <a:ahLst/>
              <a:cxnLst/>
              <a:rect l="l" t="t" r="r" b="b"/>
              <a:pathLst>
                <a:path w="314325" h="384175">
                  <a:moveTo>
                    <a:pt x="0" y="0"/>
                  </a:moveTo>
                  <a:lnTo>
                    <a:pt x="137350" y="0"/>
                  </a:lnTo>
                  <a:lnTo>
                    <a:pt x="180764" y="7002"/>
                  </a:lnTo>
                  <a:lnTo>
                    <a:pt x="218468" y="26500"/>
                  </a:lnTo>
                  <a:lnTo>
                    <a:pt x="248200" y="56232"/>
                  </a:lnTo>
                  <a:lnTo>
                    <a:pt x="267698" y="93936"/>
                  </a:lnTo>
                  <a:lnTo>
                    <a:pt x="274701" y="137350"/>
                  </a:lnTo>
                  <a:lnTo>
                    <a:pt x="274701" y="305562"/>
                  </a:lnTo>
                  <a:lnTo>
                    <a:pt x="313944" y="305562"/>
                  </a:lnTo>
                  <a:lnTo>
                    <a:pt x="235458" y="384048"/>
                  </a:lnTo>
                  <a:lnTo>
                    <a:pt x="156972" y="305562"/>
                  </a:lnTo>
                  <a:lnTo>
                    <a:pt x="196215" y="305562"/>
                  </a:lnTo>
                  <a:lnTo>
                    <a:pt x="196215" y="137350"/>
                  </a:lnTo>
                  <a:lnTo>
                    <a:pt x="191589" y="114436"/>
                  </a:lnTo>
                  <a:lnTo>
                    <a:pt x="178974" y="95726"/>
                  </a:lnTo>
                  <a:lnTo>
                    <a:pt x="160264" y="83111"/>
                  </a:lnTo>
                  <a:lnTo>
                    <a:pt x="137350" y="78486"/>
                  </a:ln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5" dirty="0"/>
              <a:t>APP</a:t>
            </a:r>
            <a:r>
              <a:rPr sz="5000" spc="185" dirty="0"/>
              <a:t> </a:t>
            </a:r>
            <a:r>
              <a:rPr sz="5000" spc="60" dirty="0"/>
              <a:t>SERVICE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670" y="2259583"/>
            <a:ext cx="10567035" cy="31407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422909" indent="6985">
              <a:lnSpc>
                <a:spcPct val="89700"/>
              </a:lnSpc>
              <a:spcBef>
                <a:spcPts val="440"/>
              </a:spcBef>
            </a:pP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saw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each</a:t>
            </a:r>
            <a:r>
              <a:rPr sz="2800" spc="-19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Symbol"/>
                <a:cs typeface="Symbol"/>
              </a:rPr>
              <a:t></a:t>
            </a:r>
            <a:r>
              <a:rPr sz="2800" spc="-25" dirty="0">
                <a:latin typeface="Tw Cen MT"/>
                <a:cs typeface="Tw Cen MT"/>
              </a:rPr>
              <a:t>-</a:t>
            </a:r>
            <a:r>
              <a:rPr sz="2800" dirty="0">
                <a:latin typeface="Tw Cen MT"/>
                <a:cs typeface="Tw Cen MT"/>
              </a:rPr>
              <a:t>Service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managed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“App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Service”,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which </a:t>
            </a:r>
            <a:r>
              <a:rPr sz="2800" dirty="0">
                <a:latin typeface="Tw Cen MT"/>
                <a:cs typeface="Tw Cen MT"/>
              </a:rPr>
              <a:t>controls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how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many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instances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are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launched,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when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launch/kill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members,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monitors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overall</a:t>
            </a:r>
            <a:r>
              <a:rPr sz="2800" spc="-10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load.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800">
              <a:latin typeface="Tw Cen MT"/>
              <a:cs typeface="Tw Cen MT"/>
            </a:endParaRPr>
          </a:p>
          <a:p>
            <a:pPr marL="12700" marR="5080" algn="just">
              <a:lnSpc>
                <a:spcPct val="90000"/>
              </a:lnSpc>
            </a:pPr>
            <a:r>
              <a:rPr sz="2800" dirty="0">
                <a:latin typeface="Tw Cen MT"/>
                <a:cs typeface="Tw Cen MT"/>
              </a:rPr>
              <a:t>Job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(1)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monitor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load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Symbol"/>
                <a:cs typeface="Symbol"/>
              </a:rPr>
              <a:t></a:t>
            </a:r>
            <a:r>
              <a:rPr sz="2800" spc="-25" dirty="0">
                <a:latin typeface="Tw Cen MT"/>
                <a:cs typeface="Tw Cen MT"/>
              </a:rPr>
              <a:t>-</a:t>
            </a:r>
            <a:r>
              <a:rPr sz="2800" dirty="0">
                <a:latin typeface="Tw Cen MT"/>
                <a:cs typeface="Tw Cen MT"/>
              </a:rPr>
              <a:t>Service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nodes,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(2)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detect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overload </a:t>
            </a:r>
            <a:r>
              <a:rPr sz="2800" dirty="0">
                <a:latin typeface="Tw Cen MT"/>
                <a:cs typeface="Tw Cen MT"/>
              </a:rPr>
              <a:t>cases,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such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backlog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developing.</a:t>
            </a:r>
            <a:r>
              <a:rPr sz="2800" spc="6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Then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(3)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grow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pool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replicas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for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Symbol"/>
                <a:cs typeface="Symbol"/>
              </a:rPr>
              <a:t></a:t>
            </a:r>
            <a:r>
              <a:rPr sz="2800" spc="-25" dirty="0">
                <a:latin typeface="Tw Cen MT"/>
                <a:cs typeface="Tw Cen MT"/>
              </a:rPr>
              <a:t>-</a:t>
            </a:r>
            <a:r>
              <a:rPr sz="2800" dirty="0">
                <a:latin typeface="Tw Cen MT"/>
                <a:cs typeface="Tw Cen MT"/>
              </a:rPr>
              <a:t>Service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launching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new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copies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–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new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container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hold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instances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program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implementing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spc="-30" dirty="0">
                <a:latin typeface="Symbol"/>
                <a:cs typeface="Symbol"/>
              </a:rPr>
              <a:t></a:t>
            </a:r>
            <a:r>
              <a:rPr sz="2800" spc="-30" dirty="0">
                <a:latin typeface="Tw Cen MT"/>
                <a:cs typeface="Tw Cen MT"/>
              </a:rPr>
              <a:t>-</a:t>
            </a:r>
            <a:r>
              <a:rPr sz="2800" spc="-10" dirty="0">
                <a:latin typeface="Tw Cen MT"/>
                <a:cs typeface="Tw Cen MT"/>
              </a:rPr>
              <a:t>Service.</a:t>
            </a:r>
            <a:endParaRPr sz="2800">
              <a:latin typeface="Tw Cen MT"/>
              <a:cs typeface="Tw Cen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7619" y="585216"/>
            <a:ext cx="4490085" cy="844550"/>
            <a:chOff x="7627619" y="585216"/>
            <a:chExt cx="4490085" cy="844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7619" y="585216"/>
              <a:ext cx="4096511" cy="8244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82961" y="663701"/>
              <a:ext cx="2115820" cy="746760"/>
            </a:xfrm>
            <a:custGeom>
              <a:avLst/>
              <a:gdLst/>
              <a:ahLst/>
              <a:cxnLst/>
              <a:rect l="l" t="t" r="r" b="b"/>
              <a:pathLst>
                <a:path w="2115820" h="746760">
                  <a:moveTo>
                    <a:pt x="0" y="373379"/>
                  </a:moveTo>
                  <a:lnTo>
                    <a:pt x="8905" y="324704"/>
                  </a:lnTo>
                  <a:lnTo>
                    <a:pt x="34880" y="277922"/>
                  </a:lnTo>
                  <a:lnTo>
                    <a:pt x="76809" y="233426"/>
                  </a:lnTo>
                  <a:lnTo>
                    <a:pt x="133576" y="191610"/>
                  </a:lnTo>
                  <a:lnTo>
                    <a:pt x="167175" y="171830"/>
                  </a:lnTo>
                  <a:lnTo>
                    <a:pt x="204067" y="152867"/>
                  </a:lnTo>
                  <a:lnTo>
                    <a:pt x="244110" y="134771"/>
                  </a:lnTo>
                  <a:lnTo>
                    <a:pt x="287167" y="117592"/>
                  </a:lnTo>
                  <a:lnTo>
                    <a:pt x="333096" y="101377"/>
                  </a:lnTo>
                  <a:lnTo>
                    <a:pt x="381760" y="86177"/>
                  </a:lnTo>
                  <a:lnTo>
                    <a:pt x="433019" y="72041"/>
                  </a:lnTo>
                  <a:lnTo>
                    <a:pt x="486733" y="59017"/>
                  </a:lnTo>
                  <a:lnTo>
                    <a:pt x="542763" y="47156"/>
                  </a:lnTo>
                  <a:lnTo>
                    <a:pt x="600970" y="36505"/>
                  </a:lnTo>
                  <a:lnTo>
                    <a:pt x="661214" y="27115"/>
                  </a:lnTo>
                  <a:lnTo>
                    <a:pt x="723356" y="19035"/>
                  </a:lnTo>
                  <a:lnTo>
                    <a:pt x="787256" y="12313"/>
                  </a:lnTo>
                  <a:lnTo>
                    <a:pt x="852776" y="7000"/>
                  </a:lnTo>
                  <a:lnTo>
                    <a:pt x="919775" y="3144"/>
                  </a:lnTo>
                  <a:lnTo>
                    <a:pt x="988115" y="794"/>
                  </a:lnTo>
                  <a:lnTo>
                    <a:pt x="1057656" y="0"/>
                  </a:lnTo>
                  <a:lnTo>
                    <a:pt x="1127196" y="794"/>
                  </a:lnTo>
                  <a:lnTo>
                    <a:pt x="1195536" y="3144"/>
                  </a:lnTo>
                  <a:lnTo>
                    <a:pt x="1262535" y="7000"/>
                  </a:lnTo>
                  <a:lnTo>
                    <a:pt x="1328055" y="12313"/>
                  </a:lnTo>
                  <a:lnTo>
                    <a:pt x="1391955" y="19035"/>
                  </a:lnTo>
                  <a:lnTo>
                    <a:pt x="1454097" y="27115"/>
                  </a:lnTo>
                  <a:lnTo>
                    <a:pt x="1514341" y="36505"/>
                  </a:lnTo>
                  <a:lnTo>
                    <a:pt x="1572548" y="47156"/>
                  </a:lnTo>
                  <a:lnTo>
                    <a:pt x="1628578" y="59017"/>
                  </a:lnTo>
                  <a:lnTo>
                    <a:pt x="1682292" y="72041"/>
                  </a:lnTo>
                  <a:lnTo>
                    <a:pt x="1733551" y="86177"/>
                  </a:lnTo>
                  <a:lnTo>
                    <a:pt x="1782215" y="101377"/>
                  </a:lnTo>
                  <a:lnTo>
                    <a:pt x="1828144" y="117592"/>
                  </a:lnTo>
                  <a:lnTo>
                    <a:pt x="1871201" y="134771"/>
                  </a:lnTo>
                  <a:lnTo>
                    <a:pt x="1911244" y="152867"/>
                  </a:lnTo>
                  <a:lnTo>
                    <a:pt x="1948136" y="171830"/>
                  </a:lnTo>
                  <a:lnTo>
                    <a:pt x="1981735" y="191610"/>
                  </a:lnTo>
                  <a:lnTo>
                    <a:pt x="2038502" y="233426"/>
                  </a:lnTo>
                  <a:lnTo>
                    <a:pt x="2080431" y="277922"/>
                  </a:lnTo>
                  <a:lnTo>
                    <a:pt x="2106406" y="324704"/>
                  </a:lnTo>
                  <a:lnTo>
                    <a:pt x="2115312" y="373379"/>
                  </a:lnTo>
                  <a:lnTo>
                    <a:pt x="2113062" y="397929"/>
                  </a:lnTo>
                  <a:lnTo>
                    <a:pt x="2095482" y="445707"/>
                  </a:lnTo>
                  <a:lnTo>
                    <a:pt x="2061391" y="491396"/>
                  </a:lnTo>
                  <a:lnTo>
                    <a:pt x="2011904" y="534601"/>
                  </a:lnTo>
                  <a:lnTo>
                    <a:pt x="1948136" y="574929"/>
                  </a:lnTo>
                  <a:lnTo>
                    <a:pt x="1911244" y="593892"/>
                  </a:lnTo>
                  <a:lnTo>
                    <a:pt x="1871201" y="611988"/>
                  </a:lnTo>
                  <a:lnTo>
                    <a:pt x="1828144" y="629167"/>
                  </a:lnTo>
                  <a:lnTo>
                    <a:pt x="1782215" y="645382"/>
                  </a:lnTo>
                  <a:lnTo>
                    <a:pt x="1733551" y="660582"/>
                  </a:lnTo>
                  <a:lnTo>
                    <a:pt x="1682292" y="674718"/>
                  </a:lnTo>
                  <a:lnTo>
                    <a:pt x="1628578" y="687742"/>
                  </a:lnTo>
                  <a:lnTo>
                    <a:pt x="1572548" y="699603"/>
                  </a:lnTo>
                  <a:lnTo>
                    <a:pt x="1514341" y="710254"/>
                  </a:lnTo>
                  <a:lnTo>
                    <a:pt x="1454097" y="719644"/>
                  </a:lnTo>
                  <a:lnTo>
                    <a:pt x="1391955" y="727724"/>
                  </a:lnTo>
                  <a:lnTo>
                    <a:pt x="1328055" y="734446"/>
                  </a:lnTo>
                  <a:lnTo>
                    <a:pt x="1262535" y="739759"/>
                  </a:lnTo>
                  <a:lnTo>
                    <a:pt x="1195536" y="743615"/>
                  </a:lnTo>
                  <a:lnTo>
                    <a:pt x="1127196" y="745965"/>
                  </a:lnTo>
                  <a:lnTo>
                    <a:pt x="1057656" y="746759"/>
                  </a:lnTo>
                  <a:lnTo>
                    <a:pt x="988115" y="745965"/>
                  </a:lnTo>
                  <a:lnTo>
                    <a:pt x="919775" y="743615"/>
                  </a:lnTo>
                  <a:lnTo>
                    <a:pt x="852776" y="739759"/>
                  </a:lnTo>
                  <a:lnTo>
                    <a:pt x="787256" y="734446"/>
                  </a:lnTo>
                  <a:lnTo>
                    <a:pt x="723356" y="727724"/>
                  </a:lnTo>
                  <a:lnTo>
                    <a:pt x="661214" y="719644"/>
                  </a:lnTo>
                  <a:lnTo>
                    <a:pt x="600970" y="710254"/>
                  </a:lnTo>
                  <a:lnTo>
                    <a:pt x="542763" y="699603"/>
                  </a:lnTo>
                  <a:lnTo>
                    <a:pt x="486733" y="687742"/>
                  </a:lnTo>
                  <a:lnTo>
                    <a:pt x="433019" y="674718"/>
                  </a:lnTo>
                  <a:lnTo>
                    <a:pt x="381760" y="660582"/>
                  </a:lnTo>
                  <a:lnTo>
                    <a:pt x="333096" y="645382"/>
                  </a:lnTo>
                  <a:lnTo>
                    <a:pt x="287167" y="629167"/>
                  </a:lnTo>
                  <a:lnTo>
                    <a:pt x="244110" y="611988"/>
                  </a:lnTo>
                  <a:lnTo>
                    <a:pt x="204067" y="593892"/>
                  </a:lnTo>
                  <a:lnTo>
                    <a:pt x="167175" y="574929"/>
                  </a:lnTo>
                  <a:lnTo>
                    <a:pt x="133576" y="555149"/>
                  </a:lnTo>
                  <a:lnTo>
                    <a:pt x="76809" y="513333"/>
                  </a:lnTo>
                  <a:lnTo>
                    <a:pt x="34880" y="468837"/>
                  </a:lnTo>
                  <a:lnTo>
                    <a:pt x="8905" y="422055"/>
                  </a:lnTo>
                  <a:lnTo>
                    <a:pt x="0" y="373379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305"/>
              </a:spcBef>
            </a:pPr>
            <a:r>
              <a:rPr sz="5000" spc="75" dirty="0"/>
              <a:t>BUILDING</a:t>
            </a:r>
            <a:r>
              <a:rPr sz="5000" spc="210" dirty="0"/>
              <a:t> </a:t>
            </a:r>
            <a:r>
              <a:rPr sz="5000" spc="70" dirty="0"/>
              <a:t>CODE</a:t>
            </a:r>
            <a:r>
              <a:rPr sz="5000" spc="195" dirty="0"/>
              <a:t> </a:t>
            </a:r>
            <a:r>
              <a:rPr sz="5000" dirty="0"/>
              <a:t>TO</a:t>
            </a:r>
            <a:r>
              <a:rPr sz="5000" spc="204" dirty="0"/>
              <a:t> </a:t>
            </a:r>
            <a:r>
              <a:rPr sz="5000" spc="65" dirty="0"/>
              <a:t>RUN</a:t>
            </a:r>
            <a:r>
              <a:rPr sz="5000" spc="200" dirty="0"/>
              <a:t> </a:t>
            </a:r>
            <a:r>
              <a:rPr sz="5000" spc="45" dirty="0"/>
              <a:t>IN</a:t>
            </a:r>
            <a:r>
              <a:rPr sz="5000" spc="220" dirty="0"/>
              <a:t> </a:t>
            </a:r>
            <a:r>
              <a:rPr sz="5000" spc="65" dirty="0"/>
              <a:t>THE</a:t>
            </a:r>
            <a:r>
              <a:rPr sz="5000" spc="195" dirty="0"/>
              <a:t> </a:t>
            </a:r>
            <a:r>
              <a:rPr sz="5000" spc="75" dirty="0"/>
              <a:t>“POOL</a:t>
            </a:r>
            <a:r>
              <a:rPr sz="5000" spc="204" dirty="0"/>
              <a:t> </a:t>
            </a:r>
            <a:r>
              <a:rPr sz="5000" spc="70" dirty="0"/>
              <a:t>OF SERVERS”</a:t>
            </a:r>
            <a:r>
              <a:rPr sz="5000" spc="229" dirty="0"/>
              <a:t> </a:t>
            </a:r>
            <a:r>
              <a:rPr sz="5000" spc="65" dirty="0"/>
              <a:t>MODEL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48588" y="2256536"/>
            <a:ext cx="10487025" cy="23431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7620" algn="just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Tw Cen MT"/>
                <a:cs typeface="Tw Cen MT"/>
              </a:rPr>
              <a:t>Recall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from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lectures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1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2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much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easier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more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flexible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write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single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program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isn’t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heavily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multi-</a:t>
            </a:r>
            <a:r>
              <a:rPr sz="2800" dirty="0">
                <a:latin typeface="Tw Cen MT"/>
                <a:cs typeface="Tw Cen MT"/>
              </a:rPr>
              <a:t>threaded,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have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each </a:t>
            </a:r>
            <a:r>
              <a:rPr sz="2800" dirty="0">
                <a:latin typeface="Tw Cen MT"/>
                <a:cs typeface="Tw Cen MT"/>
              </a:rPr>
              <a:t>request</a:t>
            </a:r>
            <a:r>
              <a:rPr sz="2800" spc="-9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processed</a:t>
            </a:r>
            <a:r>
              <a:rPr sz="2800" spc="-10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9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9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single</a:t>
            </a:r>
            <a:r>
              <a:rPr sz="2800" spc="-10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program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instance.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20320" algn="just">
              <a:lnSpc>
                <a:spcPct val="100000"/>
              </a:lnSpc>
              <a:spcBef>
                <a:spcPts val="2180"/>
              </a:spcBef>
            </a:pP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scale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our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service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out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just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running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many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times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STATELESS</a:t>
            </a:r>
            <a:r>
              <a:rPr sz="5000" spc="450" dirty="0"/>
              <a:t> </a:t>
            </a:r>
            <a:r>
              <a:rPr sz="5000" spc="80" dirty="0"/>
              <a:t>VERSUS</a:t>
            </a:r>
            <a:r>
              <a:rPr sz="5000" spc="425" dirty="0"/>
              <a:t> </a:t>
            </a:r>
            <a:r>
              <a:rPr sz="5000" dirty="0"/>
              <a:t>STATEFUL</a:t>
            </a:r>
            <a:r>
              <a:rPr sz="5000" spc="430" dirty="0"/>
              <a:t> </a:t>
            </a:r>
            <a:r>
              <a:rPr sz="5000" spc="60" dirty="0"/>
              <a:t>PROGRAMS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57019" y="2126215"/>
            <a:ext cx="10382250" cy="38239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835"/>
              </a:spcBef>
            </a:pP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newly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launched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program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has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some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initial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state:</a:t>
            </a:r>
            <a:endParaRPr sz="2800">
              <a:latin typeface="Tw Cen MT"/>
              <a:cs typeface="Tw Cen MT"/>
            </a:endParaRPr>
          </a:p>
          <a:p>
            <a:pPr marL="393700" indent="-381635">
              <a:lnSpc>
                <a:spcPct val="100000"/>
              </a:lnSpc>
              <a:spcBef>
                <a:spcPts val="730"/>
              </a:spcBef>
              <a:buClr>
                <a:srgbClr val="1CADE4"/>
              </a:buClr>
              <a:buFont typeface="Wingdings"/>
              <a:buChar char=""/>
              <a:tabLst>
                <a:tab pos="394335" algn="l"/>
              </a:tabLst>
            </a:pPr>
            <a:r>
              <a:rPr sz="2800" spc="-20" dirty="0">
                <a:latin typeface="Tw Cen MT"/>
                <a:cs typeface="Tw Cen MT"/>
              </a:rPr>
              <a:t>Variables</a:t>
            </a:r>
            <a:r>
              <a:rPr sz="2800" spc="-114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you</a:t>
            </a:r>
            <a:r>
              <a:rPr sz="2800" spc="-114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initialized</a:t>
            </a:r>
            <a:endParaRPr sz="2800">
              <a:latin typeface="Tw Cen MT"/>
              <a:cs typeface="Tw Cen MT"/>
            </a:endParaRPr>
          </a:p>
          <a:p>
            <a:pPr marL="490855" indent="-478790">
              <a:lnSpc>
                <a:spcPct val="100000"/>
              </a:lnSpc>
              <a:spcBef>
                <a:spcPts val="720"/>
              </a:spcBef>
              <a:buClr>
                <a:srgbClr val="1CADE4"/>
              </a:buClr>
              <a:buFont typeface="Wingdings"/>
              <a:buChar char=""/>
              <a:tabLst>
                <a:tab pos="490855" algn="l"/>
                <a:tab pos="491490" algn="l"/>
              </a:tabLst>
            </a:pPr>
            <a:r>
              <a:rPr sz="2800" dirty="0">
                <a:latin typeface="Tw Cen MT"/>
                <a:cs typeface="Tw Cen MT"/>
              </a:rPr>
              <a:t>Files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local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disk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reads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input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CADE4"/>
              </a:buClr>
              <a:buFont typeface="Wingdings"/>
              <a:buChar char=""/>
            </a:pPr>
            <a:endParaRPr sz="31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cloud,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call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local</a:t>
            </a:r>
            <a:r>
              <a:rPr sz="2800" i="1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local</a:t>
            </a:r>
            <a:r>
              <a:rPr sz="2800" i="1" spc="-50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file</a:t>
            </a:r>
            <a:r>
              <a:rPr sz="2800" i="1" spc="-45" dirty="0">
                <a:latin typeface="Tw Cen MT"/>
                <a:cs typeface="Tw Cen MT"/>
              </a:rPr>
              <a:t> </a:t>
            </a:r>
            <a:r>
              <a:rPr sz="2800" i="1" spc="-10" dirty="0">
                <a:latin typeface="Tw Cen MT"/>
                <a:cs typeface="Tw Cen MT"/>
              </a:rPr>
              <a:t>system</a:t>
            </a:r>
            <a:r>
              <a:rPr sz="2800" spc="-10" dirty="0">
                <a:latin typeface="Tw Cen MT"/>
                <a:cs typeface="Tw Cen MT"/>
              </a:rPr>
              <a:t>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tabLst>
                <a:tab pos="6558280" algn="l"/>
              </a:tabLst>
            </a:pP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also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global</a:t>
            </a:r>
            <a:r>
              <a:rPr sz="2800" i="1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file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system.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40" dirty="0">
                <a:latin typeface="Tw Cen MT"/>
                <a:cs typeface="Tw Cen MT"/>
              </a:rPr>
              <a:t>You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talk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via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messages.</a:t>
            </a:r>
            <a:endParaRPr sz="2800">
              <a:latin typeface="Tw Cen MT"/>
              <a:cs typeface="Tw Cen MT"/>
            </a:endParaRPr>
          </a:p>
          <a:p>
            <a:pPr marL="490855" indent="-478790">
              <a:lnSpc>
                <a:spcPct val="100000"/>
              </a:lnSpc>
              <a:spcBef>
                <a:spcPts val="720"/>
              </a:spcBef>
              <a:buClr>
                <a:srgbClr val="1CADE4"/>
              </a:buClr>
              <a:buFont typeface="Wingdings"/>
              <a:buChar char=""/>
              <a:tabLst>
                <a:tab pos="490855" algn="l"/>
                <a:tab pos="491490" algn="l"/>
              </a:tabLst>
            </a:pP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uses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Google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GRPC,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Azure/AWS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equivalent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5" dirty="0"/>
              <a:t>THE</a:t>
            </a:r>
            <a:r>
              <a:rPr sz="5000" spc="370" dirty="0"/>
              <a:t> </a:t>
            </a:r>
            <a:r>
              <a:rPr sz="5000" dirty="0"/>
              <a:t>STATELESS</a:t>
            </a:r>
            <a:r>
              <a:rPr sz="5000" spc="420" dirty="0"/>
              <a:t> </a:t>
            </a:r>
            <a:r>
              <a:rPr sz="5000" spc="65" dirty="0"/>
              <a:t>MODEL</a:t>
            </a:r>
            <a:endParaRPr sz="5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41845-AFF1-D922-8F78-D7496830B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815" y="1886781"/>
            <a:ext cx="10640060" cy="4062651"/>
          </a:xfrm>
        </p:spPr>
        <p:txBody>
          <a:bodyPr/>
          <a:lstStyle/>
          <a:p>
            <a:r>
              <a:rPr lang="en-US" sz="2400" dirty="0"/>
              <a:t>What does “state” mean for you?  For a </a:t>
            </a:r>
            <a:r>
              <a:rPr lang="en-US" sz="2400" i="1" dirty="0"/>
              <a:t>program</a:t>
            </a:r>
            <a:r>
              <a:rPr lang="en-US" sz="2400" dirty="0"/>
              <a:t> it could mean: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Values of variables inside the program as it runs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Constants as well as dynamically allocated variables/values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Data that the program needs to read, but won’t 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Such as data extracted from the event that triggered the program to run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Or data it loads from some sort of file or database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Or data read from the O/S like “today’s date and time”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Data that the program might actually have to modify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It could live in the “environment”, or the “Windows active directory”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It could live in a server, such as a file server or a key-value store or a database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8444" y="112776"/>
            <a:ext cx="2035346" cy="147218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4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55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0764-D16B-D011-93D9-B94F634D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10427335" cy="677108"/>
          </a:xfrm>
        </p:spPr>
        <p:txBody>
          <a:bodyPr/>
          <a:lstStyle/>
          <a:p>
            <a:r>
              <a:rPr lang="en-US" dirty="0"/>
              <a:t>THE STATELESS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A9CBB-4AC9-C5C9-93D7-34D883922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981200"/>
            <a:ext cx="10640060" cy="4308872"/>
          </a:xfrm>
        </p:spPr>
        <p:txBody>
          <a:bodyPr/>
          <a:lstStyle/>
          <a:p>
            <a:r>
              <a:rPr lang="en-US" dirty="0"/>
              <a:t>This model still allows any form of data to be saved in the storage tier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stateful program </a:t>
            </a:r>
            <a:r>
              <a:rPr lang="en-US" dirty="0"/>
              <a:t>would also hold data in memory, or on local files on the server where it runs, that isn’t “backed up” elsewhere.</a:t>
            </a:r>
          </a:p>
          <a:p>
            <a:endParaRPr lang="en-US" dirty="0"/>
          </a:p>
          <a:p>
            <a:r>
              <a:rPr lang="en-US" dirty="0"/>
              <a:t>If a stateful program was shut down, we lose access to that information.  And because a crash can delete files, we might permanently lose it.</a:t>
            </a:r>
          </a:p>
          <a:p>
            <a:endParaRPr lang="en-US" dirty="0"/>
          </a:p>
          <a:p>
            <a:r>
              <a:rPr lang="en-US" dirty="0"/>
              <a:t>Stateless programs don’t hold this sort of “unique, non-backed up” data that would be needed when handling new web requests</a:t>
            </a:r>
          </a:p>
        </p:txBody>
      </p:sp>
    </p:spTree>
    <p:extLst>
      <p:ext uri="{BB962C8B-B14F-4D97-AF65-F5344CB8AC3E}">
        <p14:creationId xmlns:p14="http://schemas.microsoft.com/office/powerpoint/2010/main" val="146877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STATELESS</a:t>
            </a:r>
            <a:r>
              <a:rPr sz="5000" spc="595" dirty="0"/>
              <a:t> </a:t>
            </a:r>
            <a:r>
              <a:rPr sz="5000" spc="65" dirty="0"/>
              <a:t>MODEL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57147" y="2256536"/>
            <a:ext cx="10463530" cy="38519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3505" marR="5080" indent="7620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latin typeface="Tw Cen MT"/>
                <a:cs typeface="Tw Cen MT"/>
              </a:rPr>
              <a:t>So…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stateless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program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190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normal</a:t>
            </a:r>
            <a:r>
              <a:rPr sz="2800" i="1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program,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written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way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you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write </a:t>
            </a:r>
            <a:r>
              <a:rPr sz="2800" dirty="0">
                <a:latin typeface="Tw Cen MT"/>
                <a:cs typeface="Tw Cen MT"/>
              </a:rPr>
              <a:t>any</a:t>
            </a:r>
            <a:r>
              <a:rPr sz="2800" spc="-10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computer</a:t>
            </a:r>
            <a:r>
              <a:rPr sz="2800" spc="-10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program.</a:t>
            </a:r>
            <a:endParaRPr sz="28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 dirty="0">
              <a:latin typeface="Tw Cen MT"/>
              <a:cs typeface="Tw Cen MT"/>
            </a:endParaRPr>
          </a:p>
          <a:p>
            <a:pPr marL="104139" marR="86995" indent="6985">
              <a:lnSpc>
                <a:spcPts val="3030"/>
              </a:lnSpc>
              <a:spcBef>
                <a:spcPts val="2540"/>
              </a:spcBef>
            </a:pPr>
            <a:r>
              <a:rPr sz="2800" dirty="0">
                <a:latin typeface="Tw Cen MT"/>
                <a:cs typeface="Tw Cen MT"/>
              </a:rPr>
              <a:t>…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but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follows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rule: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lang="en-US" sz="2800" spc="-50" dirty="0">
                <a:latin typeface="Tw Cen MT"/>
                <a:cs typeface="Tw Cen MT"/>
              </a:rPr>
              <a:t>don’t hold </a:t>
            </a:r>
            <a:r>
              <a:rPr sz="2800" dirty="0">
                <a:latin typeface="Tw Cen MT"/>
                <a:cs typeface="Tw Cen MT"/>
              </a:rPr>
              <a:t>“persistent”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(that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would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still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needed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if</a:t>
            </a:r>
            <a:r>
              <a:rPr sz="2800" spc="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shut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down,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then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restart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it)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computer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where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runs.</a:t>
            </a:r>
            <a:endParaRPr sz="2800" dirty="0">
              <a:latin typeface="Tw Cen MT"/>
              <a:cs typeface="Tw Cen MT"/>
            </a:endParaRPr>
          </a:p>
          <a:p>
            <a:pPr marL="490855" indent="-478790">
              <a:lnSpc>
                <a:spcPct val="100000"/>
              </a:lnSpc>
              <a:spcBef>
                <a:spcPts val="1020"/>
              </a:spcBef>
              <a:buClr>
                <a:srgbClr val="1CADE4"/>
              </a:buClr>
              <a:buFont typeface="Wingdings"/>
              <a:buChar char=""/>
              <a:tabLst>
                <a:tab pos="490855" algn="l"/>
                <a:tab pos="491490" algn="l"/>
                <a:tab pos="7061834" algn="l"/>
              </a:tabLst>
            </a:pP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still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“state”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variables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so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forth.</a:t>
            </a:r>
            <a:r>
              <a:rPr sz="2800" dirty="0">
                <a:latin typeface="Tw Cen MT"/>
                <a:cs typeface="Tw Cen MT"/>
              </a:rPr>
              <a:t>	Not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issue.</a:t>
            </a:r>
            <a:endParaRPr sz="2800" dirty="0">
              <a:latin typeface="Tw Cen MT"/>
              <a:cs typeface="Tw Cen MT"/>
            </a:endParaRPr>
          </a:p>
          <a:p>
            <a:pPr marL="497205" marR="36830" indent="-485140">
              <a:lnSpc>
                <a:spcPts val="3030"/>
              </a:lnSpc>
              <a:spcBef>
                <a:spcPts val="1440"/>
              </a:spcBef>
              <a:buClr>
                <a:srgbClr val="1CADE4"/>
              </a:buClr>
              <a:buFont typeface="Wingdings"/>
              <a:buChar char=""/>
              <a:tabLst>
                <a:tab pos="490855" algn="l"/>
                <a:tab pos="491490" algn="l"/>
              </a:tabLst>
            </a:pPr>
            <a:r>
              <a:rPr sz="2800" dirty="0">
                <a:latin typeface="Tw Cen MT"/>
                <a:cs typeface="Tw Cen MT"/>
              </a:rPr>
              <a:t>But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if</a:t>
            </a:r>
            <a:r>
              <a:rPr sz="2800" spc="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needs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save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something,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update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has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sent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some </a:t>
            </a:r>
            <a:r>
              <a:rPr sz="2800" dirty="0">
                <a:latin typeface="Tw Cen MT"/>
                <a:cs typeface="Tw Cen MT"/>
              </a:rPr>
              <a:t>other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place,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like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into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cloud’s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global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file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system,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database,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etc.</a:t>
            </a:r>
            <a:endParaRPr sz="28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5" dirty="0"/>
              <a:t>THE</a:t>
            </a:r>
            <a:r>
              <a:rPr sz="5000" spc="210" dirty="0"/>
              <a:t> </a:t>
            </a:r>
            <a:r>
              <a:rPr sz="5000" spc="70" dirty="0"/>
              <a:t>FIRST</a:t>
            </a:r>
            <a:r>
              <a:rPr sz="5000" spc="245" dirty="0"/>
              <a:t> </a:t>
            </a:r>
            <a:r>
              <a:rPr sz="5000" spc="70" dirty="0"/>
              <a:t>TIER</a:t>
            </a:r>
            <a:r>
              <a:rPr sz="5000" spc="220" dirty="0"/>
              <a:t> </a:t>
            </a:r>
            <a:r>
              <a:rPr sz="5000" dirty="0"/>
              <a:t>OF</a:t>
            </a:r>
            <a:r>
              <a:rPr sz="5000" spc="215" dirty="0"/>
              <a:t> </a:t>
            </a:r>
            <a:r>
              <a:rPr sz="5000" dirty="0"/>
              <a:t>A</a:t>
            </a:r>
            <a:r>
              <a:rPr sz="5000" spc="220" dirty="0"/>
              <a:t> </a:t>
            </a:r>
            <a:r>
              <a:rPr sz="5000" spc="55" dirty="0"/>
              <a:t>CLOUD</a:t>
            </a:r>
            <a:r>
              <a:rPr sz="5000" spc="210" dirty="0"/>
              <a:t> </a:t>
            </a:r>
            <a:r>
              <a:rPr sz="5000" spc="45" dirty="0"/>
              <a:t>IS</a:t>
            </a:r>
            <a:r>
              <a:rPr sz="5000" spc="225" dirty="0"/>
              <a:t> </a:t>
            </a:r>
            <a:r>
              <a:rPr sz="5000" spc="40" dirty="0"/>
              <a:t>“STATELESS”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312" y="2259583"/>
            <a:ext cx="10678795" cy="3985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w Cen MT"/>
                <a:cs typeface="Tw Cen MT"/>
              </a:rPr>
              <a:t>This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design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idea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dates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Professor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Eric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spc="-25" dirty="0">
                <a:latin typeface="Tw Cen MT"/>
                <a:cs typeface="Tw Cen MT"/>
              </a:rPr>
              <a:t>Brewer,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at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Berkeley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w Cen MT"/>
              <a:cs typeface="Tw Cen MT"/>
            </a:endParaRPr>
          </a:p>
          <a:p>
            <a:pPr marL="103505" marR="5080">
              <a:lnSpc>
                <a:spcPts val="2780"/>
              </a:lnSpc>
            </a:pPr>
            <a:r>
              <a:rPr sz="2600" dirty="0">
                <a:latin typeface="Tw Cen MT"/>
                <a:cs typeface="Tw Cen MT"/>
              </a:rPr>
              <a:t>He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observed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very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scalable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pools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r>
              <a:rPr sz="2600" spc="6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Symbol"/>
                <a:cs typeface="Symbol"/>
              </a:rPr>
              <a:t></a:t>
            </a:r>
            <a:r>
              <a:rPr sz="2600" spc="-10" dirty="0">
                <a:latin typeface="Tw Cen MT"/>
                <a:cs typeface="Tw Cen MT"/>
              </a:rPr>
              <a:t>-</a:t>
            </a:r>
            <a:r>
              <a:rPr sz="2600" dirty="0">
                <a:latin typeface="Tw Cen MT"/>
                <a:cs typeface="Tw Cen MT"/>
              </a:rPr>
              <a:t>Services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are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easier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build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and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extend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spc="-25" dirty="0">
                <a:latin typeface="Tw Cen MT"/>
                <a:cs typeface="Tw Cen MT"/>
              </a:rPr>
              <a:t>if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used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is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all</a:t>
            </a:r>
            <a:r>
              <a:rPr sz="2600" spc="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read-only.</a:t>
            </a:r>
            <a:endParaRPr sz="2600">
              <a:latin typeface="Tw Cen MT"/>
              <a:cs typeface="Tw Cen MT"/>
            </a:endParaRPr>
          </a:p>
          <a:p>
            <a:pPr marL="455930" indent="-443865">
              <a:lnSpc>
                <a:spcPct val="100000"/>
              </a:lnSpc>
              <a:spcBef>
                <a:spcPts val="1045"/>
              </a:spcBef>
              <a:buClr>
                <a:srgbClr val="1CADE4"/>
              </a:buClr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600" dirty="0">
                <a:latin typeface="Tw Cen MT"/>
                <a:cs typeface="Tw Cen MT"/>
              </a:rPr>
              <a:t>Sometimes</a:t>
            </a:r>
            <a:r>
              <a:rPr sz="2600" spc="-7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he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called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this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“soft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state”,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meaning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“hard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version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is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elsewhere”</a:t>
            </a:r>
            <a:endParaRPr sz="2600">
              <a:latin typeface="Tw Cen MT"/>
              <a:cs typeface="Tw Cen MT"/>
            </a:endParaRPr>
          </a:p>
          <a:p>
            <a:pPr marL="455930" indent="-443865">
              <a:lnSpc>
                <a:spcPct val="100000"/>
              </a:lnSpc>
              <a:spcBef>
                <a:spcPts val="1095"/>
              </a:spcBef>
              <a:buClr>
                <a:srgbClr val="1CADE4"/>
              </a:buClr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600" dirty="0">
                <a:latin typeface="Tw Cen MT"/>
                <a:cs typeface="Tw Cen MT"/>
              </a:rPr>
              <a:t>But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most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people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just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call this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stateless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model.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900">
              <a:latin typeface="Tw Cen MT"/>
              <a:cs typeface="Tw Cen MT"/>
            </a:endParaRPr>
          </a:p>
          <a:p>
            <a:pPr marL="103505">
              <a:lnSpc>
                <a:spcPct val="100000"/>
              </a:lnSpc>
              <a:spcBef>
                <a:spcPts val="2135"/>
              </a:spcBef>
            </a:pP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stateless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server</a:t>
            </a:r>
            <a:r>
              <a:rPr sz="2600" spc="-8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is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easy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shut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down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(kill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it,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throw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away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any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files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it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created).</a:t>
            </a:r>
            <a:endParaRPr sz="26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9776" y="1741932"/>
            <a:ext cx="1039367" cy="14615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75" dirty="0"/>
              <a:t>WHICH</a:t>
            </a:r>
            <a:r>
              <a:rPr sz="5000" spc="245" dirty="0"/>
              <a:t> </a:t>
            </a:r>
            <a:r>
              <a:rPr sz="5000" spc="65" dirty="0"/>
              <a:t>CAN</a:t>
            </a:r>
            <a:r>
              <a:rPr sz="5000" spc="265" dirty="0"/>
              <a:t> </a:t>
            </a:r>
            <a:r>
              <a:rPr sz="5000" dirty="0"/>
              <a:t>WE</a:t>
            </a:r>
            <a:r>
              <a:rPr sz="5000" spc="265" dirty="0"/>
              <a:t> </a:t>
            </a:r>
            <a:r>
              <a:rPr sz="5000" spc="50" dirty="0"/>
              <a:t>DO</a:t>
            </a:r>
            <a:r>
              <a:rPr sz="5000" spc="265" dirty="0"/>
              <a:t> </a:t>
            </a:r>
            <a:r>
              <a:rPr sz="5000" spc="45" dirty="0"/>
              <a:t>IN</a:t>
            </a:r>
            <a:r>
              <a:rPr sz="5000" spc="265" dirty="0"/>
              <a:t> </a:t>
            </a:r>
            <a:r>
              <a:rPr sz="5000" dirty="0"/>
              <a:t>A</a:t>
            </a:r>
            <a:r>
              <a:rPr sz="5000" spc="275" dirty="0"/>
              <a:t> </a:t>
            </a:r>
            <a:r>
              <a:rPr sz="5000" dirty="0"/>
              <a:t>STATELESS</a:t>
            </a:r>
            <a:r>
              <a:rPr sz="5000" spc="290" dirty="0"/>
              <a:t> </a:t>
            </a:r>
            <a:r>
              <a:rPr sz="5000" spc="-20" dirty="0"/>
              <a:t>WAY?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57147" y="2256536"/>
            <a:ext cx="9720580" cy="30867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04139" marR="5080" indent="7620">
              <a:lnSpc>
                <a:spcPts val="3020"/>
              </a:lnSpc>
              <a:spcBef>
                <a:spcPts val="480"/>
              </a:spcBef>
              <a:tabLst>
                <a:tab pos="6474460" algn="l"/>
              </a:tabLst>
            </a:pPr>
            <a:r>
              <a:rPr sz="2800" dirty="0">
                <a:latin typeface="Tw Cen MT"/>
                <a:cs typeface="Tw Cen MT"/>
              </a:rPr>
              <a:t>Consider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Amazon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shopping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web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pages.</a:t>
            </a:r>
            <a:r>
              <a:rPr sz="2800" dirty="0">
                <a:latin typeface="Tw Cen MT"/>
                <a:cs typeface="Tw Cen MT"/>
              </a:rPr>
              <a:t>	We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build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these</a:t>
            </a:r>
            <a:r>
              <a:rPr sz="2800" spc="-25" dirty="0">
                <a:latin typeface="Tw Cen MT"/>
                <a:cs typeface="Tw Cen MT"/>
              </a:rPr>
              <a:t> by </a:t>
            </a:r>
            <a:r>
              <a:rPr sz="2800" dirty="0">
                <a:latin typeface="Tw Cen MT"/>
                <a:cs typeface="Tw Cen MT"/>
              </a:rPr>
              <a:t>looking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up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held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other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services.</a:t>
            </a:r>
            <a:endParaRPr sz="2800">
              <a:latin typeface="Tw Cen MT"/>
              <a:cs typeface="Tw Cen MT"/>
            </a:endParaRPr>
          </a:p>
          <a:p>
            <a:pPr marL="485140" indent="-472440">
              <a:lnSpc>
                <a:spcPct val="100000"/>
              </a:lnSpc>
              <a:spcBef>
                <a:spcPts val="1050"/>
              </a:spcBef>
              <a:buClr>
                <a:srgbClr val="1CADE4"/>
              </a:buClr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2800" b="1" dirty="0">
                <a:latin typeface="Tw Cen MT"/>
                <a:cs typeface="Tw Cen MT"/>
              </a:rPr>
              <a:t>A</a:t>
            </a:r>
            <a:r>
              <a:rPr sz="2800" b="1" spc="-40" dirty="0">
                <a:latin typeface="Tw Cen MT"/>
                <a:cs typeface="Tw Cen MT"/>
              </a:rPr>
              <a:t> </a:t>
            </a:r>
            <a:r>
              <a:rPr sz="2800" b="1" spc="-40" dirty="0">
                <a:latin typeface="Symbol"/>
                <a:cs typeface="Symbol"/>
              </a:rPr>
              <a:t></a:t>
            </a:r>
            <a:r>
              <a:rPr sz="2800" b="1" spc="-40" dirty="0">
                <a:latin typeface="Tw Cen MT"/>
                <a:cs typeface="Tw Cen MT"/>
              </a:rPr>
              <a:t>-</a:t>
            </a:r>
            <a:r>
              <a:rPr sz="2800" b="1" dirty="0">
                <a:latin typeface="Tw Cen MT"/>
                <a:cs typeface="Tw Cen MT"/>
              </a:rPr>
              <a:t>service</a:t>
            </a:r>
            <a:r>
              <a:rPr sz="2800" b="1" spc="-1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that</a:t>
            </a:r>
            <a:r>
              <a:rPr sz="2800" b="1" spc="-5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tracks</a:t>
            </a:r>
            <a:r>
              <a:rPr sz="2800" b="1" spc="-4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your</a:t>
            </a:r>
            <a:r>
              <a:rPr sz="2800" b="1" spc="-4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purchase</a:t>
            </a:r>
            <a:r>
              <a:rPr sz="2800" b="1" spc="-25" dirty="0">
                <a:latin typeface="Tw Cen MT"/>
                <a:cs typeface="Tw Cen MT"/>
              </a:rPr>
              <a:t> </a:t>
            </a:r>
            <a:r>
              <a:rPr sz="2800" b="1" spc="-10" dirty="0">
                <a:latin typeface="Tw Cen MT"/>
                <a:cs typeface="Tw Cen MT"/>
              </a:rPr>
              <a:t>history.</a:t>
            </a:r>
            <a:endParaRPr sz="2800">
              <a:latin typeface="Tw Cen MT"/>
              <a:cs typeface="Tw Cen MT"/>
            </a:endParaRPr>
          </a:p>
          <a:p>
            <a:pPr marL="485140" indent="-472440">
              <a:lnSpc>
                <a:spcPct val="100000"/>
              </a:lnSpc>
              <a:spcBef>
                <a:spcPts val="1055"/>
              </a:spcBef>
              <a:buClr>
                <a:srgbClr val="1CADE4"/>
              </a:buClr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2800" b="1" dirty="0">
                <a:latin typeface="Tw Cen MT"/>
                <a:cs typeface="Tw Cen MT"/>
              </a:rPr>
              <a:t>A</a:t>
            </a:r>
            <a:r>
              <a:rPr sz="2800" b="1" spc="-35" dirty="0">
                <a:latin typeface="Tw Cen MT"/>
                <a:cs typeface="Tw Cen MT"/>
              </a:rPr>
              <a:t> </a:t>
            </a:r>
            <a:r>
              <a:rPr sz="2800" b="1" spc="-40" dirty="0">
                <a:latin typeface="Symbol"/>
                <a:cs typeface="Symbol"/>
              </a:rPr>
              <a:t></a:t>
            </a:r>
            <a:r>
              <a:rPr sz="2800" b="1" spc="-40" dirty="0">
                <a:latin typeface="Tw Cen MT"/>
                <a:cs typeface="Tw Cen MT"/>
              </a:rPr>
              <a:t>-</a:t>
            </a:r>
            <a:r>
              <a:rPr sz="2800" b="1" dirty="0">
                <a:latin typeface="Tw Cen MT"/>
                <a:cs typeface="Tw Cen MT"/>
              </a:rPr>
              <a:t>service</a:t>
            </a:r>
            <a:r>
              <a:rPr sz="2800" b="1" spc="-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that</a:t>
            </a:r>
            <a:r>
              <a:rPr sz="2800" b="1" spc="-3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computes</a:t>
            </a:r>
            <a:r>
              <a:rPr sz="2800" b="1" spc="-35" dirty="0">
                <a:latin typeface="Tw Cen MT"/>
                <a:cs typeface="Tw Cen MT"/>
              </a:rPr>
              <a:t> </a:t>
            </a:r>
            <a:r>
              <a:rPr sz="2800" b="1" spc="-10" dirty="0">
                <a:latin typeface="Tw Cen MT"/>
                <a:cs typeface="Tw Cen MT"/>
              </a:rPr>
              <a:t>recommendations.</a:t>
            </a:r>
            <a:endParaRPr sz="2800">
              <a:latin typeface="Tw Cen MT"/>
              <a:cs typeface="Tw Cen MT"/>
            </a:endParaRPr>
          </a:p>
          <a:p>
            <a:pPr marL="485140" indent="-472440">
              <a:lnSpc>
                <a:spcPct val="100000"/>
              </a:lnSpc>
              <a:spcBef>
                <a:spcPts val="1070"/>
              </a:spcBef>
              <a:buClr>
                <a:srgbClr val="1CADE4"/>
              </a:buClr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2800" b="1" dirty="0">
                <a:latin typeface="Tw Cen MT"/>
                <a:cs typeface="Tw Cen MT"/>
              </a:rPr>
              <a:t>A</a:t>
            </a:r>
            <a:r>
              <a:rPr sz="2800" b="1" spc="-25" dirty="0">
                <a:latin typeface="Tw Cen MT"/>
                <a:cs typeface="Tw Cen MT"/>
              </a:rPr>
              <a:t> </a:t>
            </a:r>
            <a:r>
              <a:rPr sz="2800" b="1" spc="-40" dirty="0">
                <a:latin typeface="Symbol"/>
                <a:cs typeface="Symbol"/>
              </a:rPr>
              <a:t></a:t>
            </a:r>
            <a:r>
              <a:rPr sz="2800" b="1" spc="-40" dirty="0">
                <a:latin typeface="Tw Cen MT"/>
                <a:cs typeface="Tw Cen MT"/>
              </a:rPr>
              <a:t>-</a:t>
            </a:r>
            <a:r>
              <a:rPr sz="2800" b="1" dirty="0">
                <a:latin typeface="Tw Cen MT"/>
                <a:cs typeface="Tw Cen MT"/>
              </a:rPr>
              <a:t>service</a:t>
            </a:r>
            <a:r>
              <a:rPr sz="2800" b="1" spc="-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that</a:t>
            </a:r>
            <a:r>
              <a:rPr sz="2800" b="1" spc="-4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resizes</a:t>
            </a:r>
            <a:r>
              <a:rPr sz="2800" b="1" spc="-3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images</a:t>
            </a:r>
            <a:r>
              <a:rPr sz="2800" b="1" spc="-5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of</a:t>
            </a:r>
            <a:r>
              <a:rPr sz="2800" b="1" spc="16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products</a:t>
            </a:r>
            <a:r>
              <a:rPr sz="2800" b="1" spc="-4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to</a:t>
            </a:r>
            <a:r>
              <a:rPr sz="2800" b="1" spc="-2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fit</a:t>
            </a:r>
            <a:r>
              <a:rPr sz="2800" b="1" spc="-4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your</a:t>
            </a:r>
            <a:r>
              <a:rPr sz="2800" b="1" spc="-35" dirty="0">
                <a:latin typeface="Tw Cen MT"/>
                <a:cs typeface="Tw Cen MT"/>
              </a:rPr>
              <a:t> </a:t>
            </a:r>
            <a:r>
              <a:rPr sz="2800" b="1" spc="-10" dirty="0">
                <a:latin typeface="Tw Cen MT"/>
                <a:cs typeface="Tw Cen MT"/>
              </a:rPr>
              <a:t>screen</a:t>
            </a:r>
            <a:endParaRPr sz="2800">
              <a:latin typeface="Tw Cen MT"/>
              <a:cs typeface="Tw Cen MT"/>
            </a:endParaRPr>
          </a:p>
          <a:p>
            <a:pPr marL="485140" indent="-472440">
              <a:lnSpc>
                <a:spcPct val="100000"/>
              </a:lnSpc>
              <a:spcBef>
                <a:spcPts val="1065"/>
              </a:spcBef>
              <a:buClr>
                <a:srgbClr val="1CADE4"/>
              </a:buClr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2800" b="1" dirty="0">
                <a:latin typeface="Tw Cen MT"/>
                <a:cs typeface="Tw Cen MT"/>
              </a:rPr>
              <a:t>A</a:t>
            </a:r>
            <a:r>
              <a:rPr sz="2800" b="1" spc="-30" dirty="0">
                <a:latin typeface="Tw Cen MT"/>
                <a:cs typeface="Tw Cen MT"/>
              </a:rPr>
              <a:t> </a:t>
            </a:r>
            <a:r>
              <a:rPr sz="2800" b="1" spc="-40" dirty="0">
                <a:latin typeface="Symbol"/>
                <a:cs typeface="Symbol"/>
              </a:rPr>
              <a:t></a:t>
            </a:r>
            <a:r>
              <a:rPr sz="2800" b="1" spc="-40" dirty="0">
                <a:latin typeface="Tw Cen MT"/>
                <a:cs typeface="Tw Cen MT"/>
              </a:rPr>
              <a:t>-</a:t>
            </a:r>
            <a:r>
              <a:rPr sz="2800" b="1" dirty="0">
                <a:latin typeface="Tw Cen MT"/>
                <a:cs typeface="Tw Cen MT"/>
              </a:rPr>
              <a:t>service</a:t>
            </a:r>
            <a:r>
              <a:rPr sz="2800" b="1" spc="-1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that</a:t>
            </a:r>
            <a:r>
              <a:rPr sz="2800" b="1" spc="-4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manages</a:t>
            </a:r>
            <a:r>
              <a:rPr sz="2800" b="1" spc="-4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the</a:t>
            </a:r>
            <a:r>
              <a:rPr sz="2800" b="1" spc="-4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shopping</a:t>
            </a:r>
            <a:r>
              <a:rPr sz="2800" b="1" spc="-25" dirty="0">
                <a:latin typeface="Tw Cen MT"/>
                <a:cs typeface="Tw Cen MT"/>
              </a:rPr>
              <a:t> </a:t>
            </a:r>
            <a:r>
              <a:rPr sz="2800" b="1" spc="-20" dirty="0">
                <a:latin typeface="Tw Cen MT"/>
                <a:cs typeface="Tw Cen MT"/>
              </a:rPr>
              <a:t>cart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524605"/>
            <a:ext cx="10427335" cy="1090683"/>
          </a:xfrm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70" dirty="0"/>
              <a:t>LET’S</a:t>
            </a:r>
            <a:r>
              <a:rPr sz="5000" spc="285" dirty="0"/>
              <a:t> </a:t>
            </a:r>
            <a:r>
              <a:rPr lang="en-US" sz="5000" spc="50" dirty="0"/>
              <a:t>REVISIT OUR </a:t>
            </a:r>
            <a:r>
              <a:rPr sz="5000" dirty="0"/>
              <a:t>“WALK</a:t>
            </a:r>
            <a:r>
              <a:rPr sz="5000" spc="275" dirty="0"/>
              <a:t> </a:t>
            </a:r>
            <a:r>
              <a:rPr sz="5000" spc="75" dirty="0"/>
              <a:t>THROUGH”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1148588" y="2256536"/>
            <a:ext cx="10463530" cy="2007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w Cen MT"/>
                <a:cs typeface="Tw Cen MT"/>
              </a:rPr>
              <a:t>How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does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typical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interaction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with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work?</a:t>
            </a:r>
            <a:endParaRPr sz="28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 dirty="0">
              <a:latin typeface="Tw Cen MT"/>
              <a:cs typeface="Tw Cen MT"/>
            </a:endParaRPr>
          </a:p>
          <a:p>
            <a:pPr marL="12700" marR="5080" indent="7620">
              <a:lnSpc>
                <a:spcPts val="3020"/>
              </a:lnSpc>
              <a:spcBef>
                <a:spcPts val="2600"/>
              </a:spcBef>
              <a:tabLst>
                <a:tab pos="870585" algn="l"/>
                <a:tab pos="6924040" algn="l"/>
              </a:tabLst>
            </a:pPr>
            <a:r>
              <a:rPr sz="2800" dirty="0">
                <a:latin typeface="Tw Cen MT"/>
                <a:cs typeface="Tw Cen MT"/>
              </a:rPr>
              <a:t>First,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user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does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something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their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browser.</a:t>
            </a:r>
            <a:r>
              <a:rPr sz="2800" dirty="0">
                <a:latin typeface="Tw Cen MT"/>
                <a:cs typeface="Tw Cen MT"/>
              </a:rPr>
              <a:t>	Of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course,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might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an </a:t>
            </a:r>
            <a:r>
              <a:rPr sz="2800" spc="-20" dirty="0">
                <a:latin typeface="Tw Cen MT"/>
                <a:cs typeface="Tw Cen MT"/>
              </a:rPr>
              <a:t>app.</a:t>
            </a:r>
            <a:r>
              <a:rPr sz="2800" dirty="0">
                <a:latin typeface="Tw Cen MT"/>
                <a:cs typeface="Tw Cen MT"/>
              </a:rPr>
              <a:t>	Under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surface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“app”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really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kind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5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browser</a:t>
            </a:r>
            <a:endParaRPr sz="2800" dirty="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0216" y="4666488"/>
            <a:ext cx="7447787" cy="14996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18438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75" dirty="0"/>
              <a:t>WHICH</a:t>
            </a:r>
            <a:r>
              <a:rPr sz="5000" spc="245" dirty="0"/>
              <a:t> </a:t>
            </a:r>
            <a:r>
              <a:rPr sz="5000" spc="65" dirty="0"/>
              <a:t>CAN</a:t>
            </a:r>
            <a:r>
              <a:rPr sz="5000" spc="265" dirty="0"/>
              <a:t> </a:t>
            </a:r>
            <a:r>
              <a:rPr sz="5000" dirty="0"/>
              <a:t>WE</a:t>
            </a:r>
            <a:r>
              <a:rPr sz="5000" spc="265" dirty="0"/>
              <a:t> </a:t>
            </a:r>
            <a:r>
              <a:rPr sz="5000" spc="50" dirty="0"/>
              <a:t>DO</a:t>
            </a:r>
            <a:r>
              <a:rPr sz="5000" spc="265" dirty="0"/>
              <a:t> </a:t>
            </a:r>
            <a:r>
              <a:rPr sz="5000" spc="45" dirty="0"/>
              <a:t>IN</a:t>
            </a:r>
            <a:r>
              <a:rPr sz="5000" spc="265" dirty="0"/>
              <a:t> </a:t>
            </a:r>
            <a:r>
              <a:rPr sz="5000" dirty="0"/>
              <a:t>A</a:t>
            </a:r>
            <a:r>
              <a:rPr sz="5000" spc="275" dirty="0"/>
              <a:t> </a:t>
            </a:r>
            <a:r>
              <a:rPr sz="5000" dirty="0"/>
              <a:t>STATELESS</a:t>
            </a:r>
            <a:r>
              <a:rPr sz="5000" spc="290" dirty="0"/>
              <a:t> </a:t>
            </a:r>
            <a:r>
              <a:rPr sz="5000" spc="-20" dirty="0"/>
              <a:t>WAY?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57147" y="2256536"/>
            <a:ext cx="10665460" cy="30867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04139" marR="949960" indent="7620">
              <a:lnSpc>
                <a:spcPts val="3020"/>
              </a:lnSpc>
              <a:spcBef>
                <a:spcPts val="480"/>
              </a:spcBef>
              <a:tabLst>
                <a:tab pos="6474460" algn="l"/>
              </a:tabLst>
            </a:pPr>
            <a:r>
              <a:rPr sz="2800" dirty="0">
                <a:latin typeface="Tw Cen MT"/>
                <a:cs typeface="Tw Cen MT"/>
              </a:rPr>
              <a:t>Consider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Amazon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shopping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web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pages.</a:t>
            </a:r>
            <a:r>
              <a:rPr sz="2800" dirty="0">
                <a:latin typeface="Tw Cen MT"/>
                <a:cs typeface="Tw Cen MT"/>
              </a:rPr>
              <a:t>	We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build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these</a:t>
            </a:r>
            <a:r>
              <a:rPr sz="2800" spc="-25" dirty="0">
                <a:latin typeface="Tw Cen MT"/>
                <a:cs typeface="Tw Cen MT"/>
              </a:rPr>
              <a:t> by </a:t>
            </a:r>
            <a:r>
              <a:rPr sz="2800" dirty="0">
                <a:latin typeface="Tw Cen MT"/>
                <a:cs typeface="Tw Cen MT"/>
              </a:rPr>
              <a:t>looking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up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held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other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services.</a:t>
            </a:r>
            <a:endParaRPr sz="2800">
              <a:latin typeface="Tw Cen MT"/>
              <a:cs typeface="Tw Cen MT"/>
            </a:endParaRPr>
          </a:p>
          <a:p>
            <a:pPr marL="490855" indent="-478790">
              <a:lnSpc>
                <a:spcPct val="100000"/>
              </a:lnSpc>
              <a:spcBef>
                <a:spcPts val="1050"/>
              </a:spcBef>
              <a:buClr>
                <a:srgbClr val="1CADE4"/>
              </a:buClr>
              <a:buFont typeface="Wingdings"/>
              <a:buChar char=""/>
              <a:tabLst>
                <a:tab pos="490855" algn="l"/>
                <a:tab pos="491490" algn="l"/>
              </a:tabLst>
            </a:pP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A</a:t>
            </a:r>
            <a:r>
              <a:rPr sz="2800" b="1" spc="-5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spc="-40" dirty="0">
                <a:solidFill>
                  <a:srgbClr val="C00000"/>
                </a:solidFill>
                <a:latin typeface="Symbol"/>
                <a:cs typeface="Symbol"/>
              </a:rPr>
              <a:t></a:t>
            </a:r>
            <a:r>
              <a:rPr sz="2800" b="1" spc="-40" dirty="0">
                <a:solidFill>
                  <a:srgbClr val="C00000"/>
                </a:solidFill>
                <a:latin typeface="Tw Cen MT"/>
                <a:cs typeface="Tw Cen MT"/>
              </a:rPr>
              <a:t>-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service</a:t>
            </a:r>
            <a:r>
              <a:rPr sz="2800" b="1" spc="-2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that</a:t>
            </a:r>
            <a:r>
              <a:rPr sz="2800" b="1" spc="-7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hosts</a:t>
            </a:r>
            <a:r>
              <a:rPr sz="2800" b="1" spc="-4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(keeps)</a:t>
            </a:r>
            <a:r>
              <a:rPr sz="2800" b="1" spc="-55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your</a:t>
            </a:r>
            <a:r>
              <a:rPr sz="2800" b="1" spc="-55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purchase</a:t>
            </a:r>
            <a:r>
              <a:rPr sz="2800" b="1" spc="-5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w Cen MT"/>
                <a:cs typeface="Tw Cen MT"/>
              </a:rPr>
              <a:t>history.</a:t>
            </a:r>
            <a:endParaRPr sz="2800">
              <a:latin typeface="Tw Cen MT"/>
              <a:cs typeface="Tw Cen MT"/>
            </a:endParaRPr>
          </a:p>
          <a:p>
            <a:pPr marL="485140" indent="-472440">
              <a:lnSpc>
                <a:spcPct val="100000"/>
              </a:lnSpc>
              <a:spcBef>
                <a:spcPts val="1055"/>
              </a:spcBef>
              <a:buClr>
                <a:srgbClr val="1CADE4"/>
              </a:buClr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2800" b="1" spc="-3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spc="-40" dirty="0">
                <a:solidFill>
                  <a:srgbClr val="00B050"/>
                </a:solidFill>
                <a:latin typeface="Symbol"/>
                <a:cs typeface="Symbol"/>
              </a:rPr>
              <a:t></a:t>
            </a:r>
            <a:r>
              <a:rPr sz="2800" b="1" spc="-40" dirty="0">
                <a:solidFill>
                  <a:srgbClr val="00B050"/>
                </a:solidFill>
                <a:latin typeface="Tw Cen MT"/>
                <a:cs typeface="Tw Cen MT"/>
              </a:rPr>
              <a:t>-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service</a:t>
            </a:r>
            <a:r>
              <a:rPr sz="2800" b="1" spc="-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that</a:t>
            </a:r>
            <a:r>
              <a:rPr sz="2800" b="1" spc="-3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computes</a:t>
            </a:r>
            <a:r>
              <a:rPr sz="2800" b="1" spc="-3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00B050"/>
                </a:solidFill>
                <a:latin typeface="Tw Cen MT"/>
                <a:cs typeface="Tw Cen MT"/>
              </a:rPr>
              <a:t>recommendations.</a:t>
            </a:r>
            <a:endParaRPr sz="2800">
              <a:latin typeface="Tw Cen MT"/>
              <a:cs typeface="Tw Cen MT"/>
            </a:endParaRPr>
          </a:p>
          <a:p>
            <a:pPr marL="485140" indent="-472440">
              <a:lnSpc>
                <a:spcPct val="100000"/>
              </a:lnSpc>
              <a:spcBef>
                <a:spcPts val="1070"/>
              </a:spcBef>
              <a:buClr>
                <a:srgbClr val="1CADE4"/>
              </a:buClr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2800" b="1" spc="-2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spc="-40" dirty="0">
                <a:solidFill>
                  <a:srgbClr val="00B050"/>
                </a:solidFill>
                <a:latin typeface="Symbol"/>
                <a:cs typeface="Symbol"/>
              </a:rPr>
              <a:t></a:t>
            </a:r>
            <a:r>
              <a:rPr sz="2800" b="1" spc="-40" dirty="0">
                <a:solidFill>
                  <a:srgbClr val="00B050"/>
                </a:solidFill>
                <a:latin typeface="Tw Cen MT"/>
                <a:cs typeface="Tw Cen MT"/>
              </a:rPr>
              <a:t>-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service</a:t>
            </a:r>
            <a:r>
              <a:rPr sz="2800" b="1" spc="-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that</a:t>
            </a:r>
            <a:r>
              <a:rPr sz="2800" b="1" spc="-4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resizes</a:t>
            </a:r>
            <a:r>
              <a:rPr sz="2800" b="1" spc="-3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images</a:t>
            </a:r>
            <a:r>
              <a:rPr sz="2800" b="1" spc="-5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of</a:t>
            </a:r>
            <a:r>
              <a:rPr sz="2800" b="1" spc="16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products</a:t>
            </a:r>
            <a:r>
              <a:rPr sz="2800" b="1" spc="-4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to</a:t>
            </a:r>
            <a:r>
              <a:rPr sz="2800" b="1" spc="-2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fit</a:t>
            </a:r>
            <a:r>
              <a:rPr sz="2800" b="1" spc="-4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w Cen MT"/>
                <a:cs typeface="Tw Cen MT"/>
              </a:rPr>
              <a:t>your</a:t>
            </a:r>
            <a:r>
              <a:rPr sz="2800" b="1" spc="-3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00B050"/>
                </a:solidFill>
                <a:latin typeface="Tw Cen MT"/>
                <a:cs typeface="Tw Cen MT"/>
              </a:rPr>
              <a:t>screen</a:t>
            </a:r>
            <a:endParaRPr sz="2800">
              <a:latin typeface="Tw Cen MT"/>
              <a:cs typeface="Tw Cen MT"/>
            </a:endParaRPr>
          </a:p>
          <a:p>
            <a:pPr marL="485140" indent="-472440">
              <a:lnSpc>
                <a:spcPct val="100000"/>
              </a:lnSpc>
              <a:spcBef>
                <a:spcPts val="1065"/>
              </a:spcBef>
              <a:buClr>
                <a:srgbClr val="1CADE4"/>
              </a:buClr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A</a:t>
            </a:r>
            <a:r>
              <a:rPr sz="2800" b="1" spc="-2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spc="-40" dirty="0">
                <a:solidFill>
                  <a:srgbClr val="C00000"/>
                </a:solidFill>
                <a:latin typeface="Symbol"/>
                <a:cs typeface="Symbol"/>
              </a:rPr>
              <a:t></a:t>
            </a:r>
            <a:r>
              <a:rPr sz="2800" b="1" spc="-40" dirty="0">
                <a:solidFill>
                  <a:srgbClr val="C00000"/>
                </a:solidFill>
                <a:latin typeface="Tw Cen MT"/>
                <a:cs typeface="Tw Cen MT"/>
              </a:rPr>
              <a:t>-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service that</a:t>
            </a:r>
            <a:r>
              <a:rPr sz="2800" b="1" spc="-3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manages</a:t>
            </a:r>
            <a:r>
              <a:rPr sz="2800" b="1" spc="-35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the</a:t>
            </a:r>
            <a:r>
              <a:rPr sz="2800" b="1" spc="-35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shopping</a:t>
            </a:r>
            <a:r>
              <a:rPr sz="2800" b="1" spc="-15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cart</a:t>
            </a:r>
            <a:r>
              <a:rPr sz="2800" b="1" spc="-35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(and</a:t>
            </a:r>
            <a:r>
              <a:rPr sz="2800" b="1" spc="-2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remembers</a:t>
            </a:r>
            <a:r>
              <a:rPr sz="2800" b="1" spc="-6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w Cen MT"/>
                <a:cs typeface="Tw Cen MT"/>
              </a:rPr>
              <a:t>the</a:t>
            </a:r>
            <a:r>
              <a:rPr sz="2800" b="1" spc="-20" dirty="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w Cen MT"/>
                <a:cs typeface="Tw Cen MT"/>
              </a:rPr>
              <a:t>list)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65"/>
              </a:spcBef>
            </a:pPr>
            <a:r>
              <a:rPr sz="5000" spc="75" dirty="0"/>
              <a:t>OFTEN</a:t>
            </a:r>
            <a:r>
              <a:rPr sz="5000" spc="295" dirty="0"/>
              <a:t> </a:t>
            </a:r>
            <a:r>
              <a:rPr sz="5000" dirty="0"/>
              <a:t>WE</a:t>
            </a:r>
            <a:r>
              <a:rPr sz="5000" spc="285" dirty="0"/>
              <a:t> </a:t>
            </a:r>
            <a:r>
              <a:rPr sz="5000" dirty="0"/>
              <a:t>PAIR</a:t>
            </a:r>
            <a:r>
              <a:rPr sz="5000" spc="285" dirty="0"/>
              <a:t> </a:t>
            </a:r>
            <a:r>
              <a:rPr sz="5000" dirty="0"/>
              <a:t>A</a:t>
            </a:r>
            <a:r>
              <a:rPr sz="5000" spc="300" dirty="0"/>
              <a:t> </a:t>
            </a:r>
            <a:r>
              <a:rPr sz="5000" dirty="0"/>
              <a:t>STATELESS</a:t>
            </a:r>
            <a:r>
              <a:rPr sz="5000" spc="325" dirty="0"/>
              <a:t> </a:t>
            </a:r>
            <a:r>
              <a:rPr sz="5000" spc="55" dirty="0"/>
              <a:t>FRONT</a:t>
            </a:r>
            <a:r>
              <a:rPr sz="5000" spc="310" dirty="0"/>
              <a:t> </a:t>
            </a:r>
            <a:r>
              <a:rPr sz="5000" spc="35" dirty="0"/>
              <a:t>END </a:t>
            </a:r>
            <a:r>
              <a:rPr sz="5000" spc="70" dirty="0"/>
              <a:t>WITH</a:t>
            </a:r>
            <a:r>
              <a:rPr sz="5000" spc="345" dirty="0"/>
              <a:t> </a:t>
            </a:r>
            <a:r>
              <a:rPr sz="5000" dirty="0"/>
              <a:t>STATEFUL</a:t>
            </a:r>
            <a:r>
              <a:rPr sz="5000" spc="360" dirty="0"/>
              <a:t> </a:t>
            </a:r>
            <a:r>
              <a:rPr sz="5000" spc="95" dirty="0">
                <a:latin typeface="Symbol"/>
                <a:cs typeface="Symbol"/>
              </a:rPr>
              <a:t></a:t>
            </a:r>
            <a:r>
              <a:rPr sz="5000" spc="95" dirty="0"/>
              <a:t>-</a:t>
            </a:r>
            <a:r>
              <a:rPr sz="5000" spc="60" dirty="0"/>
              <a:t>SERVICES</a:t>
            </a:r>
            <a:endParaRPr sz="50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48588" y="2259583"/>
            <a:ext cx="10361295" cy="380872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91694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Tw Cen MT"/>
                <a:cs typeface="Tw Cen MT"/>
              </a:rPr>
              <a:t>Stateful services are harder to build, so usually vendors like Oracle</a:t>
            </a:r>
            <a:r>
              <a:rPr sz="2600" spc="5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(the </a:t>
            </a:r>
            <a:r>
              <a:rPr sz="2600" dirty="0">
                <a:latin typeface="Tw Cen MT"/>
                <a:cs typeface="Tw Cen MT"/>
              </a:rPr>
              <a:t>database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company)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or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Amazon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or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Microsoft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do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that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for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you.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Tw Cen MT"/>
              <a:cs typeface="Tw Cen MT"/>
            </a:endParaRPr>
          </a:p>
          <a:p>
            <a:pPr marL="12700" marR="5080">
              <a:lnSpc>
                <a:spcPts val="2810"/>
              </a:lnSpc>
              <a:tabLst>
                <a:tab pos="6719570" algn="l"/>
              </a:tabLst>
            </a:pP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cloud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file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system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is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most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obvious</a:t>
            </a:r>
            <a:r>
              <a:rPr sz="2600" spc="-10" dirty="0">
                <a:latin typeface="Tw Cen MT"/>
                <a:cs typeface="Tw Cen MT"/>
              </a:rPr>
              <a:t> example.</a:t>
            </a:r>
            <a:r>
              <a:rPr sz="2600" dirty="0">
                <a:latin typeface="Tw Cen MT"/>
                <a:cs typeface="Tw Cen MT"/>
              </a:rPr>
              <a:t>	Others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include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image </a:t>
            </a:r>
            <a:r>
              <a:rPr sz="2600" dirty="0">
                <a:latin typeface="Tw Cen MT"/>
                <a:cs typeface="Tw Cen MT"/>
              </a:rPr>
              <a:t>storage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service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(in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addition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it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usually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can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resize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photos,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segment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them,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perhaps </a:t>
            </a:r>
            <a:r>
              <a:rPr sz="2600" dirty="0">
                <a:latin typeface="Tw Cen MT"/>
                <a:cs typeface="Tw Cen MT"/>
              </a:rPr>
              <a:t>even</a:t>
            </a:r>
            <a:r>
              <a:rPr sz="2600" spc="-8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recognize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who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is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in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them),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databases,</a:t>
            </a:r>
            <a:r>
              <a:rPr sz="2600" spc="-8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DHTs,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etc.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w Cen MT"/>
              <a:cs typeface="Tw Cen MT"/>
            </a:endParaRPr>
          </a:p>
          <a:p>
            <a:pPr marL="12700" marR="218440">
              <a:lnSpc>
                <a:spcPts val="2810"/>
              </a:lnSpc>
            </a:pPr>
            <a:r>
              <a:rPr sz="2600" dirty="0">
                <a:latin typeface="Tw Cen MT"/>
                <a:cs typeface="Tw Cen MT"/>
              </a:rPr>
              <a:t>Then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might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build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stateless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service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that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sits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in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front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and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adds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some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25" dirty="0">
                <a:latin typeface="Tw Cen MT"/>
                <a:cs typeface="Tw Cen MT"/>
              </a:rPr>
              <a:t>our </a:t>
            </a:r>
            <a:r>
              <a:rPr sz="2600" dirty="0">
                <a:latin typeface="Tw Cen MT"/>
                <a:cs typeface="Tw Cen MT"/>
              </a:rPr>
              <a:t>own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logic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but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relays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anything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that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needs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saved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into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stateful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tier.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305"/>
              </a:spcBef>
            </a:pPr>
            <a:r>
              <a:rPr sz="5000" spc="65" dirty="0"/>
              <a:t>SOME</a:t>
            </a:r>
            <a:r>
              <a:rPr sz="5000" spc="260" dirty="0"/>
              <a:t> </a:t>
            </a:r>
            <a:r>
              <a:rPr sz="5000" spc="65" dirty="0"/>
              <a:t>IMPORTANT</a:t>
            </a:r>
            <a:r>
              <a:rPr sz="5000" spc="260" dirty="0"/>
              <a:t> </a:t>
            </a:r>
            <a:r>
              <a:rPr sz="5000" dirty="0"/>
              <a:t>STATEFUL</a:t>
            </a:r>
            <a:r>
              <a:rPr sz="5000" spc="285" dirty="0"/>
              <a:t> </a:t>
            </a:r>
            <a:r>
              <a:rPr sz="5000" spc="70" dirty="0"/>
              <a:t>SERVERS</a:t>
            </a:r>
            <a:r>
              <a:rPr sz="5000" spc="270" dirty="0"/>
              <a:t> </a:t>
            </a:r>
            <a:r>
              <a:rPr sz="5000" spc="45" dirty="0"/>
              <a:t>IN</a:t>
            </a:r>
            <a:r>
              <a:rPr sz="5000" spc="260" dirty="0"/>
              <a:t> </a:t>
            </a:r>
            <a:r>
              <a:rPr sz="5000" spc="40" dirty="0"/>
              <a:t>THE </a:t>
            </a:r>
            <a:r>
              <a:rPr sz="5000" spc="45" dirty="0"/>
              <a:t>CLOUD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48588" y="2256536"/>
            <a:ext cx="10563225" cy="38519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1435" indent="7620">
              <a:lnSpc>
                <a:spcPts val="3020"/>
              </a:lnSpc>
              <a:spcBef>
                <a:spcPts val="480"/>
              </a:spcBef>
              <a:tabLst>
                <a:tab pos="1121410" algn="l"/>
                <a:tab pos="3458210" algn="l"/>
                <a:tab pos="10012680" algn="l"/>
              </a:tabLst>
            </a:pPr>
            <a:r>
              <a:rPr sz="2800" spc="-10" dirty="0">
                <a:latin typeface="Tw Cen MT"/>
                <a:cs typeface="Tw Cen MT"/>
              </a:rPr>
              <a:t>Azure:</a:t>
            </a:r>
            <a:r>
              <a:rPr sz="2800" dirty="0">
                <a:latin typeface="Tw Cen MT"/>
                <a:cs typeface="Tw Cen MT"/>
              </a:rPr>
              <a:t>	The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global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file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system,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Cosmos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Database,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BLOB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store.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25" dirty="0">
                <a:latin typeface="Tw Cen MT"/>
                <a:cs typeface="Tw Cen MT"/>
              </a:rPr>
              <a:t>The </a:t>
            </a:r>
            <a:r>
              <a:rPr sz="2800" dirty="0">
                <a:latin typeface="Tw Cen MT"/>
                <a:cs typeface="Tw Cen MT"/>
              </a:rPr>
              <a:t>nessage</a:t>
            </a:r>
            <a:r>
              <a:rPr sz="2800" spc="-9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queue</a:t>
            </a:r>
            <a:r>
              <a:rPr sz="2800" spc="-10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service.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20" dirty="0">
                <a:latin typeface="Tw Cen MT"/>
                <a:cs typeface="Tw Cen MT"/>
              </a:rPr>
              <a:t>Various</a:t>
            </a:r>
            <a:r>
              <a:rPr sz="2800" spc="-10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DHT</a:t>
            </a:r>
            <a:r>
              <a:rPr sz="2800" spc="-10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products,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like</a:t>
            </a:r>
            <a:r>
              <a:rPr sz="2800" spc="-10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Cassandra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20320">
              <a:lnSpc>
                <a:spcPct val="100000"/>
              </a:lnSpc>
              <a:spcBef>
                <a:spcPts val="2175"/>
              </a:spcBef>
            </a:pPr>
            <a:r>
              <a:rPr sz="2800" dirty="0">
                <a:latin typeface="Tw Cen MT"/>
                <a:cs typeface="Tw Cen MT"/>
              </a:rPr>
              <a:t>AWS: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Many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same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options,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plus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DynamoDB,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Amazon’s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scalable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DHT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2700" marR="5080" indent="7620">
              <a:lnSpc>
                <a:spcPts val="3030"/>
              </a:lnSpc>
              <a:spcBef>
                <a:spcPts val="2605"/>
              </a:spcBef>
              <a:tabLst>
                <a:tab pos="7957820" algn="l"/>
                <a:tab pos="8801100" algn="l"/>
              </a:tabLst>
            </a:pPr>
            <a:r>
              <a:rPr sz="2800" dirty="0">
                <a:latin typeface="Tw Cen MT"/>
                <a:cs typeface="Tw Cen MT"/>
              </a:rPr>
              <a:t>Note: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Even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though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these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may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term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“database”,</a:t>
            </a:r>
            <a:r>
              <a:rPr sz="2800" dirty="0">
                <a:latin typeface="Tw Cen MT"/>
                <a:cs typeface="Tw Cen MT"/>
              </a:rPr>
              <a:t>	and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you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access </a:t>
            </a:r>
            <a:r>
              <a:rPr sz="2800" dirty="0">
                <a:latin typeface="Tw Cen MT"/>
                <a:cs typeface="Tw Cen MT"/>
              </a:rPr>
              <a:t>them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with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SQL,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Cosmos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Dynamo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not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true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databases.</a:t>
            </a:r>
            <a:r>
              <a:rPr sz="2800" dirty="0">
                <a:latin typeface="Tw Cen MT"/>
                <a:cs typeface="Tw Cen MT"/>
              </a:rPr>
              <a:t>	The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model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is </a:t>
            </a:r>
            <a:r>
              <a:rPr sz="2800" spc="-20" dirty="0">
                <a:latin typeface="Tw Cen MT"/>
                <a:cs typeface="Tw Cen MT"/>
              </a:rPr>
              <a:t>“NoSQL”</a:t>
            </a:r>
            <a:r>
              <a:rPr sz="2800" spc="-10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(meaning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“This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not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transactional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SQL”)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/>
              <a:t>HELPFUL</a:t>
            </a:r>
            <a:r>
              <a:rPr sz="5000" spc="285" dirty="0"/>
              <a:t> </a:t>
            </a:r>
            <a:r>
              <a:rPr sz="5000" spc="75" dirty="0"/>
              <a:t>IDEAS</a:t>
            </a:r>
            <a:r>
              <a:rPr sz="5000" spc="295" dirty="0"/>
              <a:t> </a:t>
            </a:r>
            <a:r>
              <a:rPr sz="5000" spc="60" dirty="0"/>
              <a:t>FOR</a:t>
            </a:r>
            <a:r>
              <a:rPr sz="5000" spc="315" dirty="0"/>
              <a:t> </a:t>
            </a:r>
            <a:r>
              <a:rPr sz="5000" dirty="0"/>
              <a:t>STATELESS</a:t>
            </a:r>
            <a:r>
              <a:rPr sz="5000" spc="335" dirty="0"/>
              <a:t> </a:t>
            </a:r>
            <a:r>
              <a:rPr sz="5000" spc="85" dirty="0"/>
              <a:t>DESIGN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48588" y="2219960"/>
            <a:ext cx="10529570" cy="389445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320040" indent="7620">
              <a:lnSpc>
                <a:spcPct val="80000"/>
              </a:lnSpc>
              <a:spcBef>
                <a:spcPts val="765"/>
              </a:spcBef>
              <a:tabLst>
                <a:tab pos="9403080" algn="l"/>
              </a:tabLst>
            </a:pPr>
            <a:r>
              <a:rPr sz="2800" dirty="0">
                <a:latin typeface="Tw Cen MT"/>
                <a:cs typeface="Tw Cen MT"/>
              </a:rPr>
              <a:t>Use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scalable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DHT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cache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for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any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program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reads.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20" dirty="0">
                <a:latin typeface="Tw Cen MT"/>
                <a:cs typeface="Tw Cen MT"/>
              </a:rPr>
              <a:t>With </a:t>
            </a:r>
            <a:r>
              <a:rPr sz="2800" dirty="0">
                <a:latin typeface="Tw Cen MT"/>
                <a:cs typeface="Tw Cen MT"/>
              </a:rPr>
              <a:t>luck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will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get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good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hit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rate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(like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Facebook)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will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shield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the </a:t>
            </a:r>
            <a:r>
              <a:rPr sz="2800" dirty="0">
                <a:latin typeface="Tw Cen MT"/>
                <a:cs typeface="Tw Cen MT"/>
              </a:rPr>
              <a:t>big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stateful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systems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at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back-end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from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most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load.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>
              <a:latin typeface="Tw Cen MT"/>
              <a:cs typeface="Tw Cen MT"/>
            </a:endParaRPr>
          </a:p>
          <a:p>
            <a:pPr marL="20320">
              <a:lnSpc>
                <a:spcPct val="100000"/>
              </a:lnSpc>
            </a:pP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DHT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can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hold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much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more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stuff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than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any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single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computer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could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ever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hold.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2700" marR="104775" indent="7620" algn="just">
              <a:lnSpc>
                <a:spcPct val="80000"/>
              </a:lnSpc>
              <a:spcBef>
                <a:spcPts val="2230"/>
              </a:spcBef>
            </a:pP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tolerant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staleness.</a:t>
            </a:r>
            <a:r>
              <a:rPr sz="2800" spc="-20" dirty="0">
                <a:latin typeface="Tw Cen MT"/>
                <a:cs typeface="Tw Cen MT"/>
              </a:rPr>
              <a:t>  </a:t>
            </a: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high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cost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sure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our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cached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data.</a:t>
            </a:r>
            <a:r>
              <a:rPr sz="2800" spc="-20" dirty="0">
                <a:latin typeface="Tw Cen MT"/>
                <a:cs typeface="Tw Cen MT"/>
              </a:rPr>
              <a:t>  </a:t>
            </a:r>
            <a:r>
              <a:rPr sz="2800" spc="-25" dirty="0">
                <a:latin typeface="Tw Cen MT"/>
                <a:cs typeface="Tw Cen MT"/>
              </a:rPr>
              <a:t>For </a:t>
            </a:r>
            <a:r>
              <a:rPr sz="2800" spc="-20" dirty="0">
                <a:latin typeface="Tw Cen MT"/>
                <a:cs typeface="Tw Cen MT"/>
              </a:rPr>
              <a:t>example,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if</a:t>
            </a:r>
            <a:r>
              <a:rPr sz="2800" spc="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site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says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“2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Xbox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Series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X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units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left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at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price”,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could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bit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stale…</a:t>
            </a:r>
            <a:r>
              <a:rPr sz="2800" spc="-30" dirty="0">
                <a:latin typeface="Tw Cen MT"/>
                <a:cs typeface="Tw Cen MT"/>
              </a:rPr>
              <a:t>  </a:t>
            </a:r>
            <a:r>
              <a:rPr sz="2800" dirty="0">
                <a:latin typeface="Tw Cen MT"/>
                <a:cs typeface="Tw Cen MT"/>
              </a:rPr>
              <a:t>I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wouldn’t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notice.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0" dirty="0"/>
              <a:t>KEY</a:t>
            </a:r>
            <a:r>
              <a:rPr sz="5000" spc="290" dirty="0"/>
              <a:t> </a:t>
            </a:r>
            <a:r>
              <a:rPr sz="5000" spc="75" dirty="0"/>
              <a:t>IDEAS</a:t>
            </a:r>
            <a:r>
              <a:rPr sz="5000" spc="295" dirty="0"/>
              <a:t> </a:t>
            </a:r>
            <a:r>
              <a:rPr sz="5000" spc="60" dirty="0"/>
              <a:t>FOR</a:t>
            </a:r>
            <a:r>
              <a:rPr sz="5000" spc="320" dirty="0"/>
              <a:t> </a:t>
            </a:r>
            <a:r>
              <a:rPr sz="5000" dirty="0"/>
              <a:t>STATELESS</a:t>
            </a:r>
            <a:r>
              <a:rPr sz="5000" spc="335" dirty="0"/>
              <a:t> </a:t>
            </a:r>
            <a:r>
              <a:rPr sz="5000" spc="85" dirty="0"/>
              <a:t>DESIGN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57147" y="2121347"/>
            <a:ext cx="10681335" cy="394716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4139" algn="just">
              <a:lnSpc>
                <a:spcPct val="100000"/>
              </a:lnSpc>
              <a:spcBef>
                <a:spcPts val="1190"/>
              </a:spcBef>
            </a:pPr>
            <a:r>
              <a:rPr sz="2600" dirty="0">
                <a:latin typeface="Tw Cen MT"/>
                <a:cs typeface="Tw Cen MT"/>
              </a:rPr>
              <a:t>Soft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state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can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easily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be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regenerated,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so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don’t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worry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much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about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fault</a:t>
            </a:r>
            <a:r>
              <a:rPr sz="2600" spc="-10" dirty="0">
                <a:latin typeface="Tw Cen MT"/>
                <a:cs typeface="Tw Cen MT"/>
              </a:rPr>
              <a:t> tolerance.</a:t>
            </a:r>
            <a:endParaRPr sz="2600">
              <a:latin typeface="Tw Cen MT"/>
              <a:cs typeface="Tw Cen MT"/>
            </a:endParaRPr>
          </a:p>
          <a:p>
            <a:pPr marL="103505" marR="334010" algn="just">
              <a:lnSpc>
                <a:spcPts val="2810"/>
              </a:lnSpc>
              <a:spcBef>
                <a:spcPts val="1445"/>
              </a:spcBef>
            </a:pPr>
            <a:r>
              <a:rPr sz="2600" dirty="0">
                <a:latin typeface="Tw Cen MT"/>
                <a:cs typeface="Tw Cen MT"/>
              </a:rPr>
              <a:t>In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our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DHT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examples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last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week,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we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talked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about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state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machine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replication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spc="-25" dirty="0">
                <a:latin typeface="Tw Cen MT"/>
                <a:cs typeface="Tw Cen MT"/>
              </a:rPr>
              <a:t>for </a:t>
            </a:r>
            <a:r>
              <a:rPr sz="2600" spc="-10" dirty="0">
                <a:latin typeface="Tw Cen MT"/>
                <a:cs typeface="Tw Cen MT"/>
              </a:rPr>
              <a:t>fault-tolerance,</a:t>
            </a:r>
            <a:r>
              <a:rPr sz="2600" spc="-8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but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this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involves</a:t>
            </a:r>
            <a:r>
              <a:rPr sz="2600" spc="-7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using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atomic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multicast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or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Paxos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for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updates,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spc="-25" dirty="0">
                <a:latin typeface="Tw Cen MT"/>
                <a:cs typeface="Tw Cen MT"/>
              </a:rPr>
              <a:t>to </a:t>
            </a:r>
            <a:r>
              <a:rPr sz="2600" dirty="0">
                <a:latin typeface="Tw Cen MT"/>
                <a:cs typeface="Tw Cen MT"/>
              </a:rPr>
              <a:t>ensure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that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all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replicas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see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same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update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sequence.</a:t>
            </a:r>
            <a:endParaRPr sz="2600">
              <a:latin typeface="Tw Cen MT"/>
              <a:cs typeface="Tw Cen MT"/>
            </a:endParaRPr>
          </a:p>
          <a:p>
            <a:pPr marL="103505">
              <a:lnSpc>
                <a:spcPct val="100000"/>
              </a:lnSpc>
              <a:spcBef>
                <a:spcPts val="2450"/>
              </a:spcBef>
            </a:pPr>
            <a:r>
              <a:rPr sz="2600" dirty="0">
                <a:latin typeface="Tw Cen MT"/>
                <a:cs typeface="Tw Cen MT"/>
              </a:rPr>
              <a:t>If</a:t>
            </a:r>
            <a:r>
              <a:rPr sz="2600" spc="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don’t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care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about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losing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during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crash,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can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skip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that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step.</a:t>
            </a:r>
            <a:endParaRPr sz="2600">
              <a:latin typeface="Tw Cen MT"/>
              <a:cs typeface="Tw Cen MT"/>
            </a:endParaRPr>
          </a:p>
          <a:p>
            <a:pPr marL="455930" indent="-443865">
              <a:lnSpc>
                <a:spcPct val="100000"/>
              </a:lnSpc>
              <a:spcBef>
                <a:spcPts val="1090"/>
              </a:spcBef>
              <a:buClr>
                <a:srgbClr val="1CADE4"/>
              </a:buClr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real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would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live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in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back-end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database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or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file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system.</a:t>
            </a:r>
            <a:endParaRPr sz="2600">
              <a:latin typeface="Tw Cen MT"/>
              <a:cs typeface="Tw Cen MT"/>
            </a:endParaRPr>
          </a:p>
          <a:p>
            <a:pPr marL="466725" marR="616585" indent="-454659">
              <a:lnSpc>
                <a:spcPts val="2810"/>
              </a:lnSpc>
              <a:spcBef>
                <a:spcPts val="1435"/>
              </a:spcBef>
              <a:buClr>
                <a:srgbClr val="1CADE4"/>
              </a:buClr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600" dirty="0">
                <a:latin typeface="Tw Cen MT"/>
                <a:cs typeface="Tw Cen MT"/>
              </a:rPr>
              <a:t>Since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are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only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keeping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cached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in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DHT,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if</a:t>
            </a:r>
            <a:r>
              <a:rPr sz="2600" spc="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shard</a:t>
            </a:r>
            <a:r>
              <a:rPr sz="2600" spc="-20" dirty="0">
                <a:latin typeface="Tw Cen MT"/>
                <a:cs typeface="Tw Cen MT"/>
              </a:rPr>
              <a:t> gets </a:t>
            </a:r>
            <a:r>
              <a:rPr sz="2600" dirty="0">
                <a:latin typeface="Tw Cen MT"/>
                <a:cs typeface="Tw Cen MT"/>
              </a:rPr>
              <a:t>amnesia,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can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always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fetch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it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from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back-end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system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second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time.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971" y="381000"/>
            <a:ext cx="10427335" cy="1397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5" dirty="0"/>
              <a:t>DEFINITIONS</a:t>
            </a:r>
            <a:r>
              <a:rPr sz="5000" spc="220" dirty="0"/>
              <a:t> </a:t>
            </a:r>
            <a:r>
              <a:rPr sz="5000" spc="60" dirty="0"/>
              <a:t>(SLIGHTLY</a:t>
            </a:r>
            <a:r>
              <a:rPr sz="5000" spc="215" dirty="0"/>
              <a:t> </a:t>
            </a:r>
            <a:r>
              <a:rPr sz="5000" spc="70" dirty="0"/>
              <a:t>INFORMAL!)</a:t>
            </a:r>
            <a:endParaRPr sz="5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2EF265-D416-CC24-9D21-6906A1707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971" y="1430177"/>
            <a:ext cx="10640060" cy="5285550"/>
          </a:xfrm>
        </p:spPr>
        <p:txBody>
          <a:bodyPr/>
          <a:lstStyle/>
          <a:p>
            <a:pPr marL="12700" marR="227965" indent="4445">
              <a:lnSpc>
                <a:spcPct val="80000"/>
              </a:lnSpc>
              <a:spcBef>
                <a:spcPts val="765"/>
              </a:spcBef>
              <a:tabLst>
                <a:tab pos="1324610" algn="l"/>
              </a:tabLst>
            </a:pPr>
            <a:r>
              <a:rPr lang="en-US" sz="2800" b="1" dirty="0">
                <a:solidFill>
                  <a:srgbClr val="3E8853"/>
                </a:solidFill>
                <a:latin typeface="Tw Cen MT"/>
                <a:cs typeface="Tw Cen MT"/>
              </a:rPr>
              <a:t>Consistency:</a:t>
            </a:r>
            <a:r>
              <a:rPr lang="en-US" sz="2800" b="1" spc="-75" dirty="0">
                <a:solidFill>
                  <a:srgbClr val="3E8853"/>
                </a:solidFill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The</a:t>
            </a:r>
            <a:r>
              <a:rPr lang="en-US" sz="2800" spc="-6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system</a:t>
            </a:r>
            <a:r>
              <a:rPr lang="en-US" sz="2800" spc="-7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responds</a:t>
            </a:r>
            <a:r>
              <a:rPr lang="en-US" sz="2800" spc="-7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using</a:t>
            </a:r>
            <a:r>
              <a:rPr lang="en-US" sz="2800" spc="-60" dirty="0">
                <a:latin typeface="Tw Cen MT"/>
                <a:cs typeface="Tw Cen MT"/>
              </a:rPr>
              <a:t> </a:t>
            </a:r>
            <a:r>
              <a:rPr lang="en-US" sz="2800" i="1" dirty="0">
                <a:latin typeface="Tw Cen MT"/>
                <a:cs typeface="Tw Cen MT"/>
              </a:rPr>
              <a:t>the</a:t>
            </a:r>
            <a:r>
              <a:rPr lang="en-US" sz="2800" i="1" spc="-60" dirty="0">
                <a:latin typeface="Tw Cen MT"/>
                <a:cs typeface="Tw Cen MT"/>
              </a:rPr>
              <a:t> </a:t>
            </a:r>
            <a:r>
              <a:rPr lang="en-US" sz="2800" i="1" dirty="0">
                <a:latin typeface="Tw Cen MT"/>
                <a:cs typeface="Tw Cen MT"/>
              </a:rPr>
              <a:t>most</a:t>
            </a:r>
            <a:r>
              <a:rPr lang="en-US" sz="2800" i="1" spc="-65" dirty="0">
                <a:latin typeface="Tw Cen MT"/>
                <a:cs typeface="Tw Cen MT"/>
              </a:rPr>
              <a:t> </a:t>
            </a:r>
            <a:r>
              <a:rPr lang="en-US" sz="2800" i="1" dirty="0">
                <a:latin typeface="Tw Cen MT"/>
                <a:cs typeface="Tw Cen MT"/>
              </a:rPr>
              <a:t>current</a:t>
            </a:r>
            <a:r>
              <a:rPr lang="en-US" sz="2800" i="1" spc="-65" dirty="0">
                <a:latin typeface="Tw Cen MT"/>
                <a:cs typeface="Tw Cen MT"/>
              </a:rPr>
              <a:t> </a:t>
            </a:r>
            <a:r>
              <a:rPr lang="en-US" sz="2800" i="1" dirty="0">
                <a:latin typeface="Tw Cen MT"/>
                <a:cs typeface="Tw Cen MT"/>
              </a:rPr>
              <a:t>values</a:t>
            </a:r>
            <a:r>
              <a:rPr lang="en-US" sz="2800" i="1" spc="-80" dirty="0">
                <a:latin typeface="Tw Cen MT"/>
                <a:cs typeface="Tw Cen MT"/>
              </a:rPr>
              <a:t> </a:t>
            </a:r>
            <a:r>
              <a:rPr lang="en-US" sz="2800" spc="-10" dirty="0">
                <a:latin typeface="Tw Cen MT"/>
                <a:cs typeface="Tw Cen MT"/>
              </a:rPr>
              <a:t>(updates).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Conflicting</a:t>
            </a:r>
            <a:r>
              <a:rPr lang="en-US" sz="2800" i="1" u="sng" spc="-5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updates</a:t>
            </a:r>
            <a:r>
              <a:rPr lang="en-US" sz="2800" i="1" u="sng" spc="-6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are</a:t>
            </a:r>
            <a:r>
              <a:rPr lang="en-US" sz="2800" i="1" u="sng" spc="-6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performed</a:t>
            </a:r>
            <a:r>
              <a:rPr lang="en-US" sz="2800" i="1" u="sng" spc="-5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in</a:t>
            </a:r>
            <a:r>
              <a:rPr lang="en-US" sz="2800" i="1" u="sng" spc="-5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some</a:t>
            </a:r>
            <a:r>
              <a:rPr lang="en-US" sz="2800" i="1" u="sng" spc="-5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spc="-2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system-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selected</a:t>
            </a:r>
            <a:r>
              <a:rPr lang="en-US" sz="2800" i="1" u="sng" spc="-3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order</a:t>
            </a:r>
            <a:r>
              <a:rPr lang="en-US" sz="2800" i="1" u="sng" spc="-6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by</a:t>
            </a:r>
            <a:r>
              <a:rPr lang="en-US" sz="2800" i="1" u="sng" spc="-5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spc="-2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all</a:t>
            </a:r>
            <a:r>
              <a:rPr lang="en-US" sz="2800" i="1" spc="-25" dirty="0">
                <a:latin typeface="Tw Cen MT"/>
                <a:cs typeface="Tw Cen MT"/>
              </a:rPr>
              <a:t> </a:t>
            </a:r>
            <a:r>
              <a:rPr lang="en-US" sz="2800" i="1" u="sng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replicas.</a:t>
            </a:r>
            <a:r>
              <a:rPr lang="en-US" sz="2800" i="1" dirty="0">
                <a:latin typeface="Tw Cen MT"/>
                <a:cs typeface="Tw Cen MT"/>
              </a:rPr>
              <a:t>	Q</a:t>
            </a:r>
            <a:r>
              <a:rPr lang="en-US" sz="2800" dirty="0">
                <a:latin typeface="Tw Cen MT"/>
                <a:cs typeface="Tw Cen MT"/>
              </a:rPr>
              <a:t>ueries</a:t>
            </a:r>
            <a:r>
              <a:rPr lang="en-US" sz="2800" spc="-4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thus</a:t>
            </a:r>
            <a:r>
              <a:rPr lang="en-US" sz="2800" spc="-3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will</a:t>
            </a:r>
            <a:r>
              <a:rPr lang="en-US" sz="2800" spc="-4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see</a:t>
            </a:r>
            <a:r>
              <a:rPr lang="en-US" sz="2800" spc="-4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a</a:t>
            </a:r>
            <a:r>
              <a:rPr lang="en-US" sz="2800" spc="-4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“single</a:t>
            </a:r>
            <a:r>
              <a:rPr lang="en-US" sz="2800" spc="-4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system”</a:t>
            </a:r>
            <a:r>
              <a:rPr lang="en-US" sz="2800" spc="-3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and</a:t>
            </a:r>
            <a:r>
              <a:rPr lang="en-US" sz="2800" spc="-3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will</a:t>
            </a:r>
            <a:r>
              <a:rPr lang="en-US" sz="2800" spc="-4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be</a:t>
            </a:r>
            <a:r>
              <a:rPr lang="en-US" sz="2800" spc="-4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up</a:t>
            </a:r>
            <a:r>
              <a:rPr lang="en-US" sz="2800" spc="-3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to</a:t>
            </a:r>
            <a:r>
              <a:rPr lang="en-US" sz="2800" spc="-35" dirty="0">
                <a:latin typeface="Tw Cen MT"/>
                <a:cs typeface="Tw Cen MT"/>
              </a:rPr>
              <a:t> </a:t>
            </a:r>
            <a:r>
              <a:rPr lang="en-US" sz="2800" spc="-10" dirty="0">
                <a:latin typeface="Tw Cen MT"/>
                <a:cs typeface="Tw Cen MT"/>
              </a:rPr>
              <a:t>date.</a:t>
            </a:r>
            <a:endParaRPr lang="en-US" sz="2800" dirty="0">
              <a:latin typeface="Tw Cen MT"/>
              <a:cs typeface="Tw Cen MT"/>
            </a:endParaRPr>
          </a:p>
          <a:p>
            <a:pPr marL="12700" marR="360680" indent="4445">
              <a:lnSpc>
                <a:spcPct val="80000"/>
              </a:lnSpc>
              <a:spcBef>
                <a:spcPts val="1405"/>
              </a:spcBef>
              <a:tabLst>
                <a:tab pos="8472805" algn="l"/>
              </a:tabLst>
            </a:pPr>
            <a:endParaRPr lang="en-US" sz="2800" b="1" spc="-10" dirty="0">
              <a:solidFill>
                <a:srgbClr val="3E8853"/>
              </a:solidFill>
              <a:latin typeface="Tw Cen MT"/>
              <a:cs typeface="Tw Cen MT"/>
            </a:endParaRPr>
          </a:p>
          <a:p>
            <a:pPr marL="12700" marR="360680" indent="4445">
              <a:lnSpc>
                <a:spcPct val="80000"/>
              </a:lnSpc>
              <a:spcBef>
                <a:spcPts val="1405"/>
              </a:spcBef>
              <a:tabLst>
                <a:tab pos="8472805" algn="l"/>
              </a:tabLst>
            </a:pPr>
            <a:r>
              <a:rPr lang="en-US" sz="2800" b="1" spc="-10" dirty="0">
                <a:solidFill>
                  <a:srgbClr val="3E8853"/>
                </a:solidFill>
                <a:latin typeface="Tw Cen MT"/>
                <a:cs typeface="Tw Cen MT"/>
              </a:rPr>
              <a:t>Availability:</a:t>
            </a:r>
            <a:r>
              <a:rPr lang="en-US" sz="2800" b="1" spc="-180" dirty="0">
                <a:solidFill>
                  <a:srgbClr val="3E8853"/>
                </a:solidFill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The</a:t>
            </a:r>
            <a:r>
              <a:rPr lang="en-US" sz="2800" spc="-10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system</a:t>
            </a:r>
            <a:r>
              <a:rPr lang="en-US" sz="2800" spc="-4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is</a:t>
            </a:r>
            <a:r>
              <a:rPr lang="en-US" sz="2800" spc="-35" dirty="0"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rapidly</a:t>
            </a:r>
            <a:r>
              <a:rPr lang="en-US" sz="2800" i="1" u="sng" spc="-5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responsive</a:t>
            </a:r>
            <a:r>
              <a:rPr lang="en-US" sz="2800" dirty="0">
                <a:latin typeface="Tw Cen MT"/>
                <a:cs typeface="Tw Cen MT"/>
              </a:rPr>
              <a:t>,</a:t>
            </a:r>
            <a:r>
              <a:rPr lang="en-US" sz="2800" spc="-4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and</a:t>
            </a:r>
            <a:r>
              <a:rPr lang="en-US" sz="2800" spc="-3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will</a:t>
            </a:r>
            <a:r>
              <a:rPr lang="en-US" sz="2800" spc="-40" dirty="0">
                <a:latin typeface="Tw Cen MT"/>
                <a:cs typeface="Tw Cen MT"/>
              </a:rPr>
              <a:t> </a:t>
            </a:r>
            <a:r>
              <a:rPr lang="en-US" sz="2800" i="1" u="sng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self-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repair</a:t>
            </a:r>
            <a:r>
              <a:rPr lang="en-US" sz="2800" i="1" spc="-3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if</a:t>
            </a:r>
            <a:r>
              <a:rPr lang="en-US" sz="2800" spc="45" dirty="0">
                <a:latin typeface="Tw Cen MT"/>
                <a:cs typeface="Tw Cen MT"/>
              </a:rPr>
              <a:t> </a:t>
            </a:r>
            <a:r>
              <a:rPr lang="en-US" sz="2800" spc="-20" dirty="0">
                <a:latin typeface="Tw Cen MT"/>
                <a:cs typeface="Tw Cen MT"/>
              </a:rPr>
              <a:t>some </a:t>
            </a:r>
            <a:r>
              <a:rPr lang="en-US" sz="2800" dirty="0">
                <a:latin typeface="Tw Cen MT"/>
                <a:cs typeface="Tw Cen MT"/>
              </a:rPr>
              <a:t>single</a:t>
            </a:r>
            <a:r>
              <a:rPr lang="en-US" sz="2800" spc="-8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component</a:t>
            </a:r>
            <a:r>
              <a:rPr lang="en-US" sz="2800" spc="-10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fails,</a:t>
            </a:r>
            <a:r>
              <a:rPr lang="en-US" sz="2800" spc="-8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restoring</a:t>
            </a:r>
            <a:r>
              <a:rPr lang="en-US" sz="2800" spc="-6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normal</a:t>
            </a:r>
            <a:r>
              <a:rPr lang="en-US" sz="2800" spc="-9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functionality</a:t>
            </a:r>
            <a:r>
              <a:rPr lang="en-US" sz="2800" spc="-80" dirty="0">
                <a:latin typeface="Tw Cen MT"/>
                <a:cs typeface="Tw Cen MT"/>
              </a:rPr>
              <a:t> </a:t>
            </a:r>
            <a:r>
              <a:rPr lang="en-US" sz="2800" spc="-10" dirty="0">
                <a:latin typeface="Tw Cen MT"/>
                <a:cs typeface="Tw Cen MT"/>
              </a:rPr>
              <a:t>asap.</a:t>
            </a:r>
            <a:r>
              <a:rPr lang="en-US" sz="2800" dirty="0">
                <a:latin typeface="Tw Cen MT"/>
                <a:cs typeface="Tw Cen MT"/>
              </a:rPr>
              <a:t>	Note: if too</a:t>
            </a:r>
            <a:r>
              <a:rPr lang="en-US" sz="2800" spc="-8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many</a:t>
            </a:r>
            <a:r>
              <a:rPr lang="en-US" sz="2800" spc="-7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components</a:t>
            </a:r>
            <a:r>
              <a:rPr lang="en-US" sz="2800" spc="-7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fail</a:t>
            </a:r>
            <a:r>
              <a:rPr lang="en-US" sz="2800" spc="-8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all</a:t>
            </a:r>
            <a:r>
              <a:rPr lang="en-US" sz="2800" spc="-90" dirty="0">
                <a:latin typeface="Tw Cen MT"/>
                <a:cs typeface="Tw Cen MT"/>
              </a:rPr>
              <a:t> </a:t>
            </a:r>
            <a:r>
              <a:rPr lang="en-US" sz="2800" spc="-25" dirty="0">
                <a:latin typeface="Tw Cen MT"/>
                <a:cs typeface="Tw Cen MT"/>
              </a:rPr>
              <a:t>at </a:t>
            </a:r>
            <a:r>
              <a:rPr lang="en-US" sz="2800" dirty="0">
                <a:latin typeface="Tw Cen MT"/>
                <a:cs typeface="Tw Cen MT"/>
              </a:rPr>
              <a:t>once,</a:t>
            </a:r>
            <a:r>
              <a:rPr lang="en-US" sz="2800" spc="-14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availability</a:t>
            </a:r>
            <a:r>
              <a:rPr lang="en-US" sz="2800" spc="-10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is</a:t>
            </a:r>
            <a:r>
              <a:rPr lang="en-US" sz="2800" spc="-110" dirty="0">
                <a:latin typeface="Tw Cen MT"/>
                <a:cs typeface="Tw Cen MT"/>
              </a:rPr>
              <a:t> </a:t>
            </a:r>
            <a:r>
              <a:rPr lang="en-US" sz="2800" spc="-10" dirty="0">
                <a:latin typeface="Tw Cen MT"/>
                <a:cs typeface="Tw Cen MT"/>
              </a:rPr>
              <a:t>lost.</a:t>
            </a:r>
            <a:endParaRPr lang="en-US" sz="2800" dirty="0">
              <a:latin typeface="Tw Cen MT"/>
              <a:cs typeface="Tw Cen MT"/>
            </a:endParaRPr>
          </a:p>
          <a:p>
            <a:pPr marL="12700" marR="5080" indent="4445">
              <a:lnSpc>
                <a:spcPct val="80000"/>
              </a:lnSpc>
              <a:spcBef>
                <a:spcPts val="1395"/>
              </a:spcBef>
              <a:tabLst>
                <a:tab pos="2813685" algn="l"/>
                <a:tab pos="3300729" algn="l"/>
              </a:tabLst>
            </a:pPr>
            <a:endParaRPr lang="en-US" sz="2800" b="1" dirty="0">
              <a:solidFill>
                <a:srgbClr val="3E8853"/>
              </a:solidFill>
              <a:latin typeface="Tw Cen MT"/>
              <a:cs typeface="Tw Cen MT"/>
            </a:endParaRPr>
          </a:p>
          <a:p>
            <a:pPr marL="12700" marR="5080" indent="4445">
              <a:lnSpc>
                <a:spcPct val="80000"/>
              </a:lnSpc>
              <a:spcBef>
                <a:spcPts val="1395"/>
              </a:spcBef>
              <a:tabLst>
                <a:tab pos="2813685" algn="l"/>
                <a:tab pos="3300729" algn="l"/>
              </a:tabLst>
            </a:pPr>
            <a:r>
              <a:rPr lang="en-US" sz="2800" b="1" dirty="0">
                <a:solidFill>
                  <a:srgbClr val="3E8853"/>
                </a:solidFill>
                <a:latin typeface="Tw Cen MT"/>
                <a:cs typeface="Tw Cen MT"/>
              </a:rPr>
              <a:t>Partition</a:t>
            </a:r>
            <a:r>
              <a:rPr lang="en-US" sz="2800" b="1" spc="-80" dirty="0">
                <a:solidFill>
                  <a:srgbClr val="3E8853"/>
                </a:solidFill>
                <a:latin typeface="Tw Cen MT"/>
                <a:cs typeface="Tw Cen MT"/>
              </a:rPr>
              <a:t> </a:t>
            </a:r>
            <a:r>
              <a:rPr lang="en-US" sz="2800" b="1" spc="-10" dirty="0">
                <a:solidFill>
                  <a:srgbClr val="3E8853"/>
                </a:solidFill>
                <a:latin typeface="Tw Cen MT"/>
                <a:cs typeface="Tw Cen MT"/>
              </a:rPr>
              <a:t>Tolerant:</a:t>
            </a:r>
            <a:r>
              <a:rPr lang="en-US" sz="2800" b="1" dirty="0">
                <a:solidFill>
                  <a:srgbClr val="3E8853"/>
                </a:solidFill>
                <a:latin typeface="Tw Cen MT"/>
                <a:cs typeface="Tw Cen MT"/>
              </a:rPr>
              <a:t>	</a:t>
            </a:r>
            <a:r>
              <a:rPr lang="en-US" sz="2800" dirty="0">
                <a:latin typeface="Tw Cen MT"/>
                <a:cs typeface="Tw Cen MT"/>
              </a:rPr>
              <a:t>A</a:t>
            </a:r>
            <a:r>
              <a:rPr lang="en-US" sz="2800" spc="-7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data</a:t>
            </a:r>
            <a:r>
              <a:rPr lang="en-US" sz="2800" spc="-4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center</a:t>
            </a:r>
            <a:r>
              <a:rPr lang="en-US" sz="2800" spc="-6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can</a:t>
            </a:r>
            <a:r>
              <a:rPr lang="en-US" sz="2800" spc="-7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have</a:t>
            </a:r>
            <a:r>
              <a:rPr lang="en-US" sz="2800" spc="-5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network</a:t>
            </a:r>
            <a:r>
              <a:rPr lang="en-US" sz="2800" spc="-6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issues,</a:t>
            </a:r>
            <a:r>
              <a:rPr lang="en-US" sz="2800" spc="-6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or</a:t>
            </a:r>
            <a:r>
              <a:rPr lang="en-US" sz="2800" spc="-55" dirty="0">
                <a:latin typeface="Tw Cen MT"/>
                <a:cs typeface="Tw Cen MT"/>
              </a:rPr>
              <a:t> </a:t>
            </a:r>
            <a:r>
              <a:rPr lang="en-US" sz="2800" spc="-10" dirty="0">
                <a:latin typeface="Tw Cen MT"/>
                <a:cs typeface="Tw Cen MT"/>
              </a:rPr>
              <a:t>entire </a:t>
            </a:r>
            <a:r>
              <a:rPr lang="en-US" sz="2800" dirty="0">
                <a:latin typeface="Tw Cen MT"/>
                <a:cs typeface="Tw Cen MT"/>
              </a:rPr>
              <a:t>services</a:t>
            </a:r>
            <a:r>
              <a:rPr lang="en-US" sz="2800" spc="-1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can</a:t>
            </a:r>
            <a:r>
              <a:rPr lang="en-US" sz="2800" spc="-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be</a:t>
            </a:r>
            <a:r>
              <a:rPr lang="en-US" sz="2800" spc="-10" dirty="0">
                <a:latin typeface="Tw Cen MT"/>
                <a:cs typeface="Tw Cen MT"/>
              </a:rPr>
              <a:t> </a:t>
            </a:r>
            <a:r>
              <a:rPr lang="en-US" sz="2800" spc="-20" dirty="0">
                <a:latin typeface="Tw Cen MT"/>
                <a:cs typeface="Tw Cen MT"/>
              </a:rPr>
              <a:t>down.</a:t>
            </a:r>
            <a:r>
              <a:rPr lang="en-US" sz="2800" dirty="0">
                <a:latin typeface="Tw Cen MT"/>
                <a:cs typeface="Tw Cen MT"/>
              </a:rPr>
              <a:t>	</a:t>
            </a:r>
            <a:r>
              <a:rPr lang="en-US" sz="2800" spc="-40" dirty="0">
                <a:latin typeface="Tw Cen MT"/>
                <a:cs typeface="Tw Cen MT"/>
              </a:rPr>
              <a:t>Yet</a:t>
            </a:r>
            <a:r>
              <a:rPr lang="en-US" sz="2800" spc="-75" dirty="0"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as</a:t>
            </a:r>
            <a:r>
              <a:rPr lang="en-US" sz="2800" i="1" u="sng" spc="-7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seen</a:t>
            </a:r>
            <a:r>
              <a:rPr lang="en-US" sz="2800" i="1" u="sng" spc="-6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from</a:t>
            </a:r>
            <a:r>
              <a:rPr lang="en-US" sz="2800" i="1" u="sng" spc="-6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outside,</a:t>
            </a:r>
            <a:r>
              <a:rPr lang="en-US" sz="2800" i="1" u="sng" spc="-6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the</a:t>
            </a:r>
            <a:r>
              <a:rPr lang="en-US" sz="2800" i="1" u="sng" spc="-6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cloud</a:t>
            </a:r>
            <a:r>
              <a:rPr lang="en-US" sz="2800" i="1" u="sng" spc="-7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should</a:t>
            </a:r>
            <a:r>
              <a:rPr lang="en-US" sz="2800" i="1" u="sng" spc="-7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continue</a:t>
            </a:r>
            <a:r>
              <a:rPr lang="en-US" sz="2800" i="1" u="sng" spc="-6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spc="-2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to</a:t>
            </a:r>
            <a:r>
              <a:rPr lang="en-US" sz="2800" i="1" spc="-25" dirty="0"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respond</a:t>
            </a:r>
            <a:r>
              <a:rPr lang="en-US" sz="2800" i="1" u="sng" spc="-4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even</a:t>
            </a:r>
            <a:r>
              <a:rPr lang="en-US" sz="2800" i="1" u="sng" spc="-4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if</a:t>
            </a:r>
            <a:r>
              <a:rPr lang="en-US" sz="2800" i="1" u="sng" spc="18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its</a:t>
            </a:r>
            <a:r>
              <a:rPr lang="en-US" sz="2800" i="1" u="sng" spc="-3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first-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tier</a:t>
            </a:r>
            <a:r>
              <a:rPr lang="en-US" sz="2800" i="1" u="sng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services</a:t>
            </a:r>
            <a:r>
              <a:rPr lang="en-US" sz="2800" i="1" u="sng" spc="-4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are</a:t>
            </a:r>
            <a:r>
              <a:rPr lang="en-US" sz="2800" i="1" u="sng" spc="-4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temporarily</a:t>
            </a:r>
            <a:r>
              <a:rPr lang="en-US" sz="2800" i="1" u="sng" spc="-4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unable</a:t>
            </a:r>
            <a:r>
              <a:rPr lang="en-US" sz="2800" i="1" u="sng" spc="-5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to</a:t>
            </a:r>
            <a:r>
              <a:rPr lang="en-US" sz="2800" i="1" u="sng" spc="-3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talk</a:t>
            </a:r>
            <a:r>
              <a:rPr lang="en-US" sz="2800" i="1" u="sng" spc="-4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to</a:t>
            </a:r>
            <a:r>
              <a:rPr lang="en-US" sz="2800" i="1" u="sng" spc="-3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spc="-2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some</a:t>
            </a:r>
            <a:r>
              <a:rPr lang="en-US" sz="2800" i="1" spc="-20" dirty="0"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inner</a:t>
            </a:r>
            <a:r>
              <a:rPr lang="en-US" sz="2800" i="1" u="sng" spc="-7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lang="en-US" sz="28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services</a:t>
            </a:r>
            <a:r>
              <a:rPr lang="en-US" sz="2800" i="1" spc="-7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they</a:t>
            </a:r>
            <a:r>
              <a:rPr lang="en-US" sz="2800" spc="-8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would</a:t>
            </a:r>
            <a:r>
              <a:rPr lang="en-US" sz="2800" spc="-7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normally</a:t>
            </a:r>
            <a:r>
              <a:rPr lang="en-US" sz="2800" spc="-80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depend</a:t>
            </a:r>
            <a:r>
              <a:rPr lang="en-US" sz="2800" spc="-70" dirty="0">
                <a:latin typeface="Tw Cen MT"/>
                <a:cs typeface="Tw Cen MT"/>
              </a:rPr>
              <a:t> </a:t>
            </a:r>
            <a:r>
              <a:rPr lang="en-US" sz="2800" spc="-10" dirty="0">
                <a:latin typeface="Tw Cen MT"/>
                <a:cs typeface="Tw Cen MT"/>
              </a:rPr>
              <a:t>upon.</a:t>
            </a:r>
            <a:endParaRPr lang="en-US" sz="2800" dirty="0">
              <a:latin typeface="Tw Cen MT"/>
              <a:cs typeface="Tw Cen MT"/>
            </a:endParaRP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4693" y="2705271"/>
            <a:ext cx="1625345" cy="15831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8183" y="524605"/>
            <a:ext cx="9190355" cy="251904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17170" marR="5080">
              <a:lnSpc>
                <a:spcPct val="80000"/>
              </a:lnSpc>
              <a:spcBef>
                <a:spcPts val="1305"/>
              </a:spcBef>
            </a:pPr>
            <a:r>
              <a:rPr sz="5000" spc="45" dirty="0"/>
              <a:t>IN</a:t>
            </a:r>
            <a:r>
              <a:rPr sz="5000" spc="225" dirty="0"/>
              <a:t> </a:t>
            </a:r>
            <a:r>
              <a:rPr sz="5000" spc="65" dirty="0"/>
              <a:t>THE</a:t>
            </a:r>
            <a:r>
              <a:rPr sz="5000" spc="215" dirty="0"/>
              <a:t> </a:t>
            </a:r>
            <a:r>
              <a:rPr sz="5000" dirty="0"/>
              <a:t>CLOUD,</a:t>
            </a:r>
            <a:r>
              <a:rPr sz="5000" spc="229" dirty="0"/>
              <a:t> </a:t>
            </a:r>
            <a:r>
              <a:rPr sz="5000" spc="45" dirty="0"/>
              <a:t>NOT</a:t>
            </a:r>
            <a:r>
              <a:rPr sz="5000" spc="240" dirty="0"/>
              <a:t> </a:t>
            </a:r>
            <a:r>
              <a:rPr sz="5000" spc="55" dirty="0"/>
              <a:t>EVERY</a:t>
            </a:r>
            <a:r>
              <a:rPr sz="5000" spc="225" dirty="0"/>
              <a:t> </a:t>
            </a:r>
            <a:r>
              <a:rPr sz="5000" spc="75" dirty="0"/>
              <a:t>SUBSYSTEM NEEDS</a:t>
            </a:r>
            <a:r>
              <a:rPr sz="5000" spc="220" dirty="0"/>
              <a:t> </a:t>
            </a:r>
            <a:r>
              <a:rPr sz="5000" spc="65" dirty="0"/>
              <a:t>THE</a:t>
            </a:r>
            <a:r>
              <a:rPr sz="5000" spc="210" dirty="0"/>
              <a:t> </a:t>
            </a:r>
            <a:r>
              <a:rPr sz="5000" spc="70" dirty="0"/>
              <a:t>STRONGEST</a:t>
            </a:r>
            <a:r>
              <a:rPr sz="5000" spc="240" dirty="0"/>
              <a:t> </a:t>
            </a:r>
            <a:r>
              <a:rPr sz="5000" spc="70" dirty="0"/>
              <a:t>GUARANTEES</a:t>
            </a:r>
            <a:endParaRPr sz="5000"/>
          </a:p>
          <a:p>
            <a:pPr marL="12700" marR="442595">
              <a:lnSpc>
                <a:spcPct val="125000"/>
              </a:lnSpc>
              <a:spcBef>
                <a:spcPts val="1025"/>
              </a:spcBef>
            </a:pP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At</a:t>
            </a:r>
            <a:r>
              <a:rPr sz="2600" b="0" spc="-1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Berkeley,</a:t>
            </a:r>
            <a:r>
              <a:rPr sz="2600" b="0" spc="-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Eric Brewer</a:t>
            </a:r>
            <a:r>
              <a:rPr sz="2600" b="0" spc="-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captured</a:t>
            </a:r>
            <a:r>
              <a:rPr sz="2600" b="0" spc="-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this insight</a:t>
            </a:r>
            <a:r>
              <a:rPr sz="2600" b="0" spc="-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with</a:t>
            </a:r>
            <a:r>
              <a:rPr sz="2600" b="0" spc="-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a </a:t>
            </a:r>
            <a:r>
              <a:rPr sz="2600" b="0" spc="-10" dirty="0">
                <a:solidFill>
                  <a:srgbClr val="000000"/>
                </a:solidFill>
                <a:latin typeface="Tw Cen MT"/>
                <a:cs typeface="Tw Cen MT"/>
              </a:rPr>
              <a:t>“theorem”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CAP</a:t>
            </a:r>
            <a:r>
              <a:rPr sz="2600" b="0" spc="2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is</a:t>
            </a:r>
            <a:r>
              <a:rPr sz="2600" b="0" spc="2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short</a:t>
            </a:r>
            <a:r>
              <a:rPr sz="2600" b="0" spc="2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for</a:t>
            </a:r>
            <a:r>
              <a:rPr sz="2600" b="0" spc="2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“Consistency,</a:t>
            </a:r>
            <a:r>
              <a:rPr sz="2600" b="0" spc="2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Availability</a:t>
            </a:r>
            <a:r>
              <a:rPr sz="2600" b="0" spc="2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and</a:t>
            </a:r>
            <a:r>
              <a:rPr sz="2600" b="0" spc="2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w Cen MT"/>
                <a:cs typeface="Tw Cen MT"/>
              </a:rPr>
              <a:t>Partition</a:t>
            </a:r>
            <a:r>
              <a:rPr sz="2600" b="0" spc="25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sz="2600" b="0" spc="-10" dirty="0">
                <a:solidFill>
                  <a:srgbClr val="000000"/>
                </a:solidFill>
                <a:latin typeface="Tw Cen MT"/>
                <a:cs typeface="Tw Cen MT"/>
              </a:rPr>
              <a:t>Tolerance”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6577" y="3511469"/>
            <a:ext cx="10860405" cy="26396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880"/>
              </a:spcBef>
            </a:pPr>
            <a:r>
              <a:rPr sz="2600" dirty="0">
                <a:latin typeface="Tw Cen MT"/>
                <a:cs typeface="Tw Cen MT"/>
              </a:rPr>
              <a:t>Basically,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Eric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argues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that:</a:t>
            </a:r>
            <a:endParaRPr sz="2600">
              <a:latin typeface="Tw Cen MT"/>
              <a:cs typeface="Tw Cen MT"/>
            </a:endParaRPr>
          </a:p>
          <a:p>
            <a:pPr marL="364490" indent="-352425">
              <a:lnSpc>
                <a:spcPct val="100000"/>
              </a:lnSpc>
              <a:spcBef>
                <a:spcPts val="780"/>
              </a:spcBef>
              <a:buClr>
                <a:srgbClr val="1CADE4"/>
              </a:buClr>
              <a:buFont typeface="Wingdings"/>
              <a:buChar char=""/>
              <a:tabLst>
                <a:tab pos="365125" algn="l"/>
              </a:tabLst>
            </a:pP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theoretically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“best”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solution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often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brings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heavy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costs.</a:t>
            </a:r>
            <a:endParaRPr sz="2600">
              <a:latin typeface="Tw Cen MT"/>
              <a:cs typeface="Tw Cen MT"/>
            </a:endParaRPr>
          </a:p>
          <a:p>
            <a:pPr marL="364490" indent="-352425">
              <a:lnSpc>
                <a:spcPts val="2810"/>
              </a:lnSpc>
              <a:spcBef>
                <a:spcPts val="765"/>
              </a:spcBef>
              <a:buClr>
                <a:srgbClr val="1CADE4"/>
              </a:buClr>
              <a:buFont typeface="Wingdings"/>
              <a:buChar char=""/>
              <a:tabLst>
                <a:tab pos="365125" algn="l"/>
              </a:tabLst>
            </a:pPr>
            <a:r>
              <a:rPr sz="2600" dirty="0">
                <a:latin typeface="Tw Cen MT"/>
                <a:cs typeface="Tw Cen MT"/>
              </a:rPr>
              <a:t>Consistency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is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one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example: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conflicting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database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updates</a:t>
            </a:r>
            <a:r>
              <a:rPr sz="2600" spc="-5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can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be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forced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into</a:t>
            </a:r>
            <a:endParaRPr sz="2600">
              <a:latin typeface="Tw Cen MT"/>
              <a:cs typeface="Tw Cen MT"/>
            </a:endParaRPr>
          </a:p>
          <a:p>
            <a:pPr marL="375285">
              <a:lnSpc>
                <a:spcPts val="2810"/>
              </a:lnSpc>
            </a:pPr>
            <a:r>
              <a:rPr sz="2600" dirty="0">
                <a:latin typeface="Tw Cen MT"/>
                <a:cs typeface="Tw Cen MT"/>
              </a:rPr>
              <a:t>an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agreed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order,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but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this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takes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time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and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involves</a:t>
            </a:r>
            <a:r>
              <a:rPr sz="2600" spc="-7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node-node</a:t>
            </a:r>
            <a:r>
              <a:rPr sz="2600" spc="-6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dialog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(hence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Symbol"/>
                <a:cs typeface="Symbol"/>
              </a:rPr>
              <a:t></a:t>
            </a:r>
            <a:r>
              <a:rPr sz="2600" b="1" spc="-20" dirty="0">
                <a:solidFill>
                  <a:srgbClr val="C00000"/>
                </a:solidFill>
                <a:latin typeface="Tw Cen MT"/>
                <a:cs typeface="Tw Cen MT"/>
              </a:rPr>
              <a:t>P</a:t>
            </a:r>
            <a:r>
              <a:rPr sz="2600" spc="-20" dirty="0">
                <a:latin typeface="Tw Cen MT"/>
                <a:cs typeface="Tw Cen MT"/>
              </a:rPr>
              <a:t>).</a:t>
            </a:r>
            <a:endParaRPr sz="2600">
              <a:latin typeface="Tw Cen MT"/>
              <a:cs typeface="Tw Cen MT"/>
            </a:endParaRPr>
          </a:p>
          <a:p>
            <a:pPr marL="375285" marR="5080" indent="-363220">
              <a:lnSpc>
                <a:spcPts val="2500"/>
              </a:lnSpc>
              <a:spcBef>
                <a:spcPts val="1380"/>
              </a:spcBef>
              <a:buClr>
                <a:srgbClr val="1CADE4"/>
              </a:buClr>
              <a:buFont typeface="Wingdings"/>
              <a:buChar char=""/>
              <a:tabLst>
                <a:tab pos="365125" algn="l"/>
              </a:tabLst>
            </a:pPr>
            <a:r>
              <a:rPr sz="2600" dirty="0">
                <a:latin typeface="Tw Cen MT"/>
                <a:cs typeface="Tw Cen MT"/>
              </a:rPr>
              <a:t>Remember</a:t>
            </a:r>
            <a:r>
              <a:rPr sz="2600" spc="-8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that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earn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most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spc="-30" dirty="0">
                <a:latin typeface="Tw Cen MT"/>
                <a:cs typeface="Tw Cen MT"/>
              </a:rPr>
              <a:t>money,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you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need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fastest</a:t>
            </a:r>
            <a:r>
              <a:rPr sz="2600" spc="-6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possible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responses. </a:t>
            </a:r>
            <a:r>
              <a:rPr sz="2600" dirty="0">
                <a:latin typeface="Tw Cen MT"/>
                <a:cs typeface="Tw Cen MT"/>
              </a:rPr>
              <a:t>Eric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concluded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that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this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means</a:t>
            </a:r>
            <a:r>
              <a:rPr sz="2600" spc="-4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you</a:t>
            </a:r>
            <a:r>
              <a:rPr sz="2600" spc="-5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might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have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relax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consistency: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b="1" spc="-900" dirty="0">
                <a:solidFill>
                  <a:srgbClr val="C00000"/>
                </a:solidFill>
                <a:latin typeface="Tw Cen MT"/>
                <a:cs typeface="Tw Cen MT"/>
              </a:rPr>
              <a:t>C</a:t>
            </a:r>
            <a:r>
              <a:rPr sz="2600" b="1" spc="310" dirty="0">
                <a:solidFill>
                  <a:srgbClr val="C00000"/>
                </a:solidFill>
                <a:latin typeface="Tw Cen MT"/>
                <a:cs typeface="Tw Cen MT"/>
              </a:rPr>
              <a:t>\</a:t>
            </a:r>
            <a:r>
              <a:rPr sz="2600" b="1" spc="175" dirty="0">
                <a:latin typeface="Tw Cen MT"/>
                <a:cs typeface="Tw Cen MT"/>
              </a:rPr>
              <a:t>AP</a:t>
            </a:r>
            <a:r>
              <a:rPr sz="2600" spc="180" dirty="0">
                <a:latin typeface="Tw Cen MT"/>
                <a:cs typeface="Tw Cen MT"/>
              </a:rPr>
              <a:t>.</a:t>
            </a:r>
            <a:endParaRPr sz="2600">
              <a:latin typeface="Tw Cen MT"/>
              <a:cs typeface="Tw Cen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8918" y="198119"/>
            <a:ext cx="1414271" cy="198729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982237" y="5854175"/>
            <a:ext cx="143510" cy="287655"/>
          </a:xfrm>
          <a:custGeom>
            <a:avLst/>
            <a:gdLst/>
            <a:ahLst/>
            <a:cxnLst/>
            <a:rect l="l" t="t" r="r" b="b"/>
            <a:pathLst>
              <a:path w="143509" h="287654">
                <a:moveTo>
                  <a:pt x="125082" y="0"/>
                </a:moveTo>
                <a:lnTo>
                  <a:pt x="0" y="272224"/>
                </a:lnTo>
                <a:lnTo>
                  <a:pt x="17297" y="287185"/>
                </a:lnTo>
                <a:lnTo>
                  <a:pt x="143141" y="15608"/>
                </a:lnTo>
                <a:lnTo>
                  <a:pt x="12508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4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70" dirty="0"/>
              <a:t>ERIC</a:t>
            </a:r>
            <a:r>
              <a:rPr sz="5000" spc="195" dirty="0"/>
              <a:t> </a:t>
            </a:r>
            <a:r>
              <a:rPr sz="5000" spc="80" dirty="0"/>
              <a:t>BREWER’S</a:t>
            </a:r>
            <a:r>
              <a:rPr sz="5000" spc="220" dirty="0"/>
              <a:t> </a:t>
            </a:r>
            <a:r>
              <a:rPr sz="5000" spc="65" dirty="0"/>
              <a:t>CAP</a:t>
            </a:r>
            <a:r>
              <a:rPr sz="5000" spc="190" dirty="0"/>
              <a:t> </a:t>
            </a:r>
            <a:r>
              <a:rPr sz="5000" spc="70" dirty="0"/>
              <a:t>THEOREM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147" y="2415537"/>
            <a:ext cx="9422765" cy="37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w Cen MT"/>
                <a:cs typeface="Tw Cen MT"/>
              </a:rPr>
              <a:t>Claim:</a:t>
            </a:r>
            <a:r>
              <a:rPr sz="3600" spc="-4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A</a:t>
            </a:r>
            <a:r>
              <a:rPr sz="3600" spc="-15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system</a:t>
            </a:r>
            <a:r>
              <a:rPr sz="3600" spc="-3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can</a:t>
            </a:r>
            <a:r>
              <a:rPr sz="3600" spc="-2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only</a:t>
            </a:r>
            <a:r>
              <a:rPr sz="3600" spc="-3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have</a:t>
            </a:r>
            <a:r>
              <a:rPr sz="3600" spc="-15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2</a:t>
            </a:r>
            <a:r>
              <a:rPr sz="3600" spc="-4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out</a:t>
            </a:r>
            <a:r>
              <a:rPr sz="3600" spc="-2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of</a:t>
            </a:r>
            <a:r>
              <a:rPr sz="3600" spc="8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3</a:t>
            </a:r>
            <a:r>
              <a:rPr sz="3600" spc="-2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from</a:t>
            </a:r>
            <a:r>
              <a:rPr sz="3600" spc="-15" dirty="0">
                <a:latin typeface="Tw Cen MT"/>
                <a:cs typeface="Tw Cen MT"/>
              </a:rPr>
              <a:t> </a:t>
            </a:r>
            <a:r>
              <a:rPr sz="3600" spc="-20" dirty="0">
                <a:latin typeface="Tw Cen MT"/>
                <a:cs typeface="Tw Cen MT"/>
              </a:rPr>
              <a:t>CAP.</a:t>
            </a:r>
            <a:endParaRPr sz="36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2590"/>
              </a:spcBef>
            </a:pPr>
            <a:r>
              <a:rPr sz="3600" dirty="0">
                <a:latin typeface="Tw Cen MT"/>
                <a:cs typeface="Tw Cen MT"/>
              </a:rPr>
              <a:t>What</a:t>
            </a:r>
            <a:r>
              <a:rPr sz="3600" spc="-2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to</a:t>
            </a:r>
            <a:r>
              <a:rPr sz="3600" spc="-5" dirty="0">
                <a:latin typeface="Tw Cen MT"/>
                <a:cs typeface="Tw Cen MT"/>
              </a:rPr>
              <a:t> </a:t>
            </a:r>
            <a:r>
              <a:rPr sz="3600" spc="-25" dirty="0">
                <a:latin typeface="Tw Cen MT"/>
                <a:cs typeface="Tw Cen MT"/>
              </a:rPr>
              <a:t>do?</a:t>
            </a:r>
            <a:endParaRPr sz="3600">
              <a:latin typeface="Tw Cen MT"/>
              <a:cs typeface="Tw Cen MT"/>
            </a:endParaRPr>
          </a:p>
          <a:p>
            <a:pPr marL="628015" indent="-615950">
              <a:lnSpc>
                <a:spcPct val="100000"/>
              </a:lnSpc>
              <a:spcBef>
                <a:spcPts val="540"/>
              </a:spcBef>
              <a:buClr>
                <a:srgbClr val="1CADE4"/>
              </a:buClr>
              <a:buFont typeface="Wingdings"/>
              <a:buChar char=""/>
              <a:tabLst>
                <a:tab pos="628015" algn="l"/>
                <a:tab pos="628650" algn="l"/>
              </a:tabLst>
            </a:pPr>
            <a:r>
              <a:rPr sz="3600" dirty="0">
                <a:latin typeface="Tw Cen MT"/>
                <a:cs typeface="Tw Cen MT"/>
              </a:rPr>
              <a:t>Relax</a:t>
            </a:r>
            <a:r>
              <a:rPr sz="3600" spc="-75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consistency</a:t>
            </a:r>
            <a:r>
              <a:rPr sz="3600" spc="-35" dirty="0">
                <a:latin typeface="Tw Cen MT"/>
                <a:cs typeface="Tw Cen MT"/>
              </a:rPr>
              <a:t> </a:t>
            </a:r>
            <a:r>
              <a:rPr sz="3600" spc="-20" dirty="0">
                <a:latin typeface="Tw Cen MT"/>
                <a:cs typeface="Tw Cen MT"/>
              </a:rPr>
              <a:t>(</a:t>
            </a:r>
            <a:r>
              <a:rPr sz="3600" b="1" spc="-20" dirty="0">
                <a:solidFill>
                  <a:srgbClr val="C00000"/>
                </a:solidFill>
                <a:latin typeface="Tw Cen MT"/>
                <a:cs typeface="Tw Cen MT"/>
              </a:rPr>
              <a:t>C</a:t>
            </a:r>
            <a:r>
              <a:rPr sz="3600" spc="-20" dirty="0">
                <a:latin typeface="Tw Cen MT"/>
                <a:cs typeface="Tw Cen MT"/>
              </a:rPr>
              <a:t>),</a:t>
            </a:r>
            <a:endParaRPr sz="3600">
              <a:latin typeface="Tw Cen MT"/>
              <a:cs typeface="Tw Cen MT"/>
            </a:endParaRPr>
          </a:p>
          <a:p>
            <a:pPr marL="628015" indent="-615950">
              <a:lnSpc>
                <a:spcPct val="100000"/>
              </a:lnSpc>
              <a:spcBef>
                <a:spcPts val="530"/>
              </a:spcBef>
              <a:buClr>
                <a:srgbClr val="1CADE4"/>
              </a:buClr>
              <a:buFont typeface="Wingdings"/>
              <a:buChar char=""/>
              <a:tabLst>
                <a:tab pos="628015" algn="l"/>
                <a:tab pos="628650" algn="l"/>
              </a:tabLst>
            </a:pPr>
            <a:r>
              <a:rPr sz="3600" dirty="0">
                <a:latin typeface="Tw Cen MT"/>
                <a:cs typeface="Tw Cen MT"/>
              </a:rPr>
              <a:t>Gain</a:t>
            </a:r>
            <a:r>
              <a:rPr sz="3600" spc="-2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faster</a:t>
            </a:r>
            <a:r>
              <a:rPr sz="3600" spc="-2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response</a:t>
            </a:r>
            <a:r>
              <a:rPr sz="3600" spc="-20" dirty="0">
                <a:latin typeface="Tw Cen MT"/>
                <a:cs typeface="Tw Cen MT"/>
              </a:rPr>
              <a:t> (</a:t>
            </a:r>
            <a:r>
              <a:rPr sz="3600" b="1" spc="-20" dirty="0">
                <a:solidFill>
                  <a:srgbClr val="3E8853"/>
                </a:solidFill>
                <a:latin typeface="Tw Cen MT"/>
                <a:cs typeface="Tw Cen MT"/>
              </a:rPr>
              <a:t>A</a:t>
            </a:r>
            <a:r>
              <a:rPr sz="3600" spc="-20" dirty="0">
                <a:latin typeface="Tw Cen MT"/>
                <a:cs typeface="Tw Cen MT"/>
              </a:rPr>
              <a:t>).</a:t>
            </a:r>
            <a:endParaRPr sz="3600">
              <a:latin typeface="Tw Cen MT"/>
              <a:cs typeface="Tw Cen MT"/>
            </a:endParaRPr>
          </a:p>
          <a:p>
            <a:pPr marL="606425" marR="5080" indent="-594360">
              <a:lnSpc>
                <a:spcPct val="80000"/>
              </a:lnSpc>
              <a:spcBef>
                <a:spcPts val="1405"/>
              </a:spcBef>
              <a:buClr>
                <a:srgbClr val="1CADE4"/>
              </a:buClr>
              <a:buFont typeface="Wingdings"/>
              <a:buChar char=""/>
              <a:tabLst>
                <a:tab pos="628015" algn="l"/>
                <a:tab pos="628650" algn="l"/>
              </a:tabLst>
            </a:pPr>
            <a:r>
              <a:rPr sz="3600" dirty="0">
                <a:latin typeface="Tw Cen MT"/>
                <a:cs typeface="Tw Cen MT"/>
              </a:rPr>
              <a:t>Generate</a:t>
            </a:r>
            <a:r>
              <a:rPr sz="3600" spc="-4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responses</a:t>
            </a:r>
            <a:r>
              <a:rPr sz="3600" spc="-2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even</a:t>
            </a:r>
            <a:r>
              <a:rPr sz="3600" spc="-35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when</a:t>
            </a:r>
            <a:r>
              <a:rPr sz="3600" spc="-25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unable</a:t>
            </a:r>
            <a:r>
              <a:rPr sz="3600" spc="-35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to</a:t>
            </a:r>
            <a:r>
              <a:rPr sz="3600" spc="-35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talk</a:t>
            </a:r>
            <a:r>
              <a:rPr sz="3600" spc="-35" dirty="0">
                <a:latin typeface="Tw Cen MT"/>
                <a:cs typeface="Tw Cen MT"/>
              </a:rPr>
              <a:t> </a:t>
            </a:r>
            <a:r>
              <a:rPr sz="3600" spc="-25" dirty="0">
                <a:latin typeface="Tw Cen MT"/>
                <a:cs typeface="Tw Cen MT"/>
              </a:rPr>
              <a:t>to </a:t>
            </a:r>
            <a:r>
              <a:rPr sz="3600" dirty="0">
                <a:latin typeface="Tw Cen MT"/>
                <a:cs typeface="Tw Cen MT"/>
              </a:rPr>
              <a:t>back-end</a:t>
            </a:r>
            <a:r>
              <a:rPr sz="3600" spc="40" dirty="0">
                <a:latin typeface="Tw Cen MT"/>
                <a:cs typeface="Tw Cen MT"/>
              </a:rPr>
              <a:t> </a:t>
            </a:r>
            <a:r>
              <a:rPr sz="3600" dirty="0">
                <a:latin typeface="Tw Cen MT"/>
                <a:cs typeface="Tw Cen MT"/>
              </a:rPr>
              <a:t>servers</a:t>
            </a:r>
            <a:r>
              <a:rPr sz="3600" spc="70" dirty="0">
                <a:latin typeface="Tw Cen MT"/>
                <a:cs typeface="Tw Cen MT"/>
              </a:rPr>
              <a:t> </a:t>
            </a:r>
            <a:r>
              <a:rPr sz="3600" spc="-20" dirty="0">
                <a:latin typeface="Tw Cen MT"/>
                <a:cs typeface="Tw Cen MT"/>
              </a:rPr>
              <a:t>(</a:t>
            </a:r>
            <a:r>
              <a:rPr sz="3600" b="1" spc="-20" dirty="0">
                <a:solidFill>
                  <a:srgbClr val="3E8853"/>
                </a:solidFill>
                <a:latin typeface="Tw Cen MT"/>
                <a:cs typeface="Tw Cen MT"/>
              </a:rPr>
              <a:t>P</a:t>
            </a:r>
            <a:r>
              <a:rPr sz="3600" b="1" spc="-20" dirty="0">
                <a:latin typeface="Tw Cen MT"/>
                <a:cs typeface="Tw Cen MT"/>
              </a:rPr>
              <a:t>).</a:t>
            </a:r>
            <a:endParaRPr sz="36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8472" y="173894"/>
            <a:ext cx="1625333" cy="15816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…</a:t>
            </a:r>
            <a:r>
              <a:rPr sz="5000" spc="200" dirty="0"/>
              <a:t> </a:t>
            </a:r>
            <a:r>
              <a:rPr sz="5000" spc="60" dirty="0"/>
              <a:t>ONE</a:t>
            </a:r>
            <a:r>
              <a:rPr sz="5000" spc="195" dirty="0"/>
              <a:t> </a:t>
            </a:r>
            <a:r>
              <a:rPr sz="5000" spc="70" dirty="0"/>
              <a:t>TINY</a:t>
            </a:r>
            <a:r>
              <a:rPr sz="5000" spc="225" dirty="0"/>
              <a:t> </a:t>
            </a:r>
            <a:r>
              <a:rPr sz="5000" spc="70" dirty="0"/>
              <a:t>NIT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27252" y="2256536"/>
            <a:ext cx="10583545" cy="346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48530" algn="l"/>
              </a:tabLst>
            </a:pPr>
            <a:r>
              <a:rPr sz="2800" b="1" dirty="0">
                <a:latin typeface="Tw Cen MT"/>
                <a:cs typeface="Tw Cen MT"/>
              </a:rPr>
              <a:t>The</a:t>
            </a:r>
            <a:r>
              <a:rPr sz="2800" b="1" spc="-9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theorem</a:t>
            </a:r>
            <a:r>
              <a:rPr sz="2800" b="1" spc="-10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isn’t</a:t>
            </a:r>
            <a:r>
              <a:rPr sz="2800" b="1" spc="-8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actually</a:t>
            </a:r>
            <a:r>
              <a:rPr sz="2800" b="1" spc="-105" dirty="0">
                <a:latin typeface="Tw Cen MT"/>
                <a:cs typeface="Tw Cen MT"/>
              </a:rPr>
              <a:t> </a:t>
            </a:r>
            <a:r>
              <a:rPr sz="2800" b="1" spc="-10" dirty="0">
                <a:latin typeface="Tw Cen MT"/>
                <a:cs typeface="Tw Cen MT"/>
              </a:rPr>
              <a:t>true.</a:t>
            </a:r>
            <a:r>
              <a:rPr sz="2800" b="1" dirty="0">
                <a:latin typeface="Tw Cen MT"/>
                <a:cs typeface="Tw Cen MT"/>
              </a:rPr>
              <a:t>	</a:t>
            </a:r>
            <a:r>
              <a:rPr sz="2800" b="1" spc="-75" dirty="0">
                <a:latin typeface="Tw Cen MT"/>
                <a:cs typeface="Tw Cen MT"/>
              </a:rPr>
              <a:t>You</a:t>
            </a:r>
            <a:r>
              <a:rPr sz="2800" b="1" spc="-4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actually</a:t>
            </a:r>
            <a:r>
              <a:rPr sz="2800" b="1" spc="-6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can</a:t>
            </a:r>
            <a:r>
              <a:rPr sz="2800" b="1" spc="-4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have</a:t>
            </a:r>
            <a:r>
              <a:rPr sz="2800" b="1" spc="-4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all</a:t>
            </a:r>
            <a:r>
              <a:rPr sz="2800" b="1" spc="-5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three</a:t>
            </a:r>
            <a:r>
              <a:rPr sz="2800" b="1" spc="-50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at</a:t>
            </a:r>
            <a:r>
              <a:rPr sz="2800" b="1" spc="-50" dirty="0">
                <a:latin typeface="Tw Cen MT"/>
                <a:cs typeface="Tw Cen MT"/>
              </a:rPr>
              <a:t> </a:t>
            </a:r>
            <a:r>
              <a:rPr sz="2800" b="1" spc="-10" dirty="0">
                <a:latin typeface="Tw Cen MT"/>
                <a:cs typeface="Tw Cen MT"/>
              </a:rPr>
              <a:t>once.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33655" marR="426720" indent="7620" algn="just">
              <a:lnSpc>
                <a:spcPts val="3020"/>
              </a:lnSpc>
              <a:spcBef>
                <a:spcPts val="2600"/>
              </a:spcBef>
            </a:pPr>
            <a:r>
              <a:rPr sz="2800" dirty="0">
                <a:latin typeface="Tw Cen MT"/>
                <a:cs typeface="Tw Cen MT"/>
              </a:rPr>
              <a:t>How?</a:t>
            </a:r>
            <a:r>
              <a:rPr sz="2800" spc="-35" dirty="0">
                <a:latin typeface="Tw Cen MT"/>
                <a:cs typeface="Tw Cen MT"/>
              </a:rPr>
              <a:t>  </a:t>
            </a:r>
            <a:r>
              <a:rPr sz="2800" dirty="0">
                <a:latin typeface="Tw Cen MT"/>
                <a:cs typeface="Tw Cen MT"/>
              </a:rPr>
              <a:t>As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will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see,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you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need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have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stateful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(even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outer </a:t>
            </a:r>
            <a:r>
              <a:rPr sz="2800" dirty="0">
                <a:latin typeface="Tw Cen MT"/>
                <a:cs typeface="Tw Cen MT"/>
              </a:rPr>
              <a:t>tiers),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using</a:t>
            </a:r>
            <a:r>
              <a:rPr sz="2800" spc="-9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consistent</a:t>
            </a:r>
            <a:r>
              <a:rPr sz="2800" spc="-9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replication</a:t>
            </a:r>
            <a:r>
              <a:rPr sz="2800" spc="-9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for</a:t>
            </a:r>
            <a:r>
              <a:rPr sz="2800" spc="-10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fault-</a:t>
            </a:r>
            <a:r>
              <a:rPr sz="2800" dirty="0">
                <a:latin typeface="Tw Cen MT"/>
                <a:cs typeface="Tw Cen MT"/>
              </a:rPr>
              <a:t>tolerance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9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availability.</a:t>
            </a:r>
            <a:r>
              <a:rPr sz="2800" spc="595" dirty="0">
                <a:latin typeface="Tw Cen MT"/>
                <a:cs typeface="Tw Cen MT"/>
              </a:rPr>
              <a:t> </a:t>
            </a:r>
            <a:r>
              <a:rPr sz="2800" spc="-50" dirty="0">
                <a:latin typeface="Tw Cen MT"/>
                <a:cs typeface="Tw Cen MT"/>
              </a:rPr>
              <a:t>A </a:t>
            </a:r>
            <a:r>
              <a:rPr sz="2800" dirty="0">
                <a:latin typeface="Tw Cen MT"/>
                <a:cs typeface="Tw Cen MT"/>
              </a:rPr>
              <a:t>Cornell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tool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called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Derecho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assists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for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this.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41275" algn="just">
              <a:lnSpc>
                <a:spcPct val="100000"/>
              </a:lnSpc>
              <a:spcBef>
                <a:spcPts val="2195"/>
              </a:spcBef>
            </a:pPr>
            <a:r>
              <a:rPr sz="2800" dirty="0">
                <a:latin typeface="Tw Cen MT"/>
                <a:cs typeface="Tw Cen MT"/>
              </a:rPr>
              <a:t>Call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CAP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more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folk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theorem: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useful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rule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thumb.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976" y="3363467"/>
            <a:ext cx="1905000" cy="190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867" y="829405"/>
            <a:ext cx="88004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50" dirty="0"/>
              <a:t>BASE</a:t>
            </a:r>
            <a:r>
              <a:rPr sz="5000" spc="204" dirty="0"/>
              <a:t> </a:t>
            </a:r>
            <a:r>
              <a:rPr sz="5000" spc="55" dirty="0"/>
              <a:t>METHODOLOGY:</a:t>
            </a:r>
            <a:r>
              <a:rPr sz="5000" spc="210" dirty="0"/>
              <a:t> </a:t>
            </a:r>
            <a:r>
              <a:rPr sz="5000" spc="70" dirty="0"/>
              <a:t>GOES</a:t>
            </a:r>
            <a:r>
              <a:rPr sz="5000" spc="215" dirty="0"/>
              <a:t> </a:t>
            </a:r>
            <a:r>
              <a:rPr sz="5000" spc="70" dirty="0"/>
              <a:t>WITH</a:t>
            </a:r>
            <a:r>
              <a:rPr sz="5000" spc="220" dirty="0"/>
              <a:t> </a:t>
            </a:r>
            <a:r>
              <a:rPr sz="5000" spc="40" dirty="0"/>
              <a:t>CAP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1056957" y="1702580"/>
            <a:ext cx="11023600" cy="434340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90"/>
              </a:spcBef>
            </a:pPr>
            <a:r>
              <a:rPr sz="1800" i="1" dirty="0">
                <a:latin typeface="Tw Cen MT"/>
                <a:cs typeface="Tw Cen MT"/>
              </a:rPr>
              <a:t>BASE</a:t>
            </a:r>
            <a:r>
              <a:rPr sz="1800" i="1" spc="-40" dirty="0">
                <a:latin typeface="Tw Cen MT"/>
                <a:cs typeface="Tw Cen MT"/>
              </a:rPr>
              <a:t> </a:t>
            </a:r>
            <a:r>
              <a:rPr sz="1900" i="1" dirty="0">
                <a:latin typeface="Symbol"/>
                <a:cs typeface="Symbol"/>
              </a:rPr>
              <a:t>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w Cen MT"/>
                <a:cs typeface="Tw Cen MT"/>
              </a:rPr>
              <a:t>“CAP</a:t>
            </a:r>
            <a:r>
              <a:rPr sz="1800" i="1" spc="-55" dirty="0">
                <a:latin typeface="Tw Cen MT"/>
                <a:cs typeface="Tw Cen MT"/>
              </a:rPr>
              <a:t> </a:t>
            </a:r>
            <a:r>
              <a:rPr sz="1800" i="1" dirty="0">
                <a:latin typeface="Tw Cen MT"/>
                <a:cs typeface="Tw Cen MT"/>
              </a:rPr>
              <a:t>in</a:t>
            </a:r>
            <a:r>
              <a:rPr sz="1800" i="1" spc="-25" dirty="0">
                <a:latin typeface="Tw Cen MT"/>
                <a:cs typeface="Tw Cen MT"/>
              </a:rPr>
              <a:t> </a:t>
            </a:r>
            <a:r>
              <a:rPr sz="1800" i="1" spc="-10" dirty="0">
                <a:latin typeface="Tw Cen MT"/>
                <a:cs typeface="Tw Cen MT"/>
              </a:rPr>
              <a:t>practice”</a:t>
            </a:r>
            <a:endParaRPr sz="1800">
              <a:latin typeface="Tw Cen MT"/>
              <a:cs typeface="Tw Cen MT"/>
            </a:endParaRPr>
          </a:p>
          <a:p>
            <a:pPr marL="128270">
              <a:lnSpc>
                <a:spcPct val="100000"/>
              </a:lnSpc>
              <a:spcBef>
                <a:spcPts val="860"/>
              </a:spcBef>
            </a:pPr>
            <a:r>
              <a:rPr sz="3300" dirty="0">
                <a:latin typeface="Tw Cen MT"/>
                <a:cs typeface="Tw Cen MT"/>
              </a:rPr>
              <a:t>Invented</a:t>
            </a:r>
            <a:r>
              <a:rPr sz="3300" spc="2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at</a:t>
            </a:r>
            <a:r>
              <a:rPr sz="3300" spc="3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eBay,</a:t>
            </a:r>
            <a:r>
              <a:rPr sz="3300" spc="3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adopted</a:t>
            </a:r>
            <a:r>
              <a:rPr sz="3300" spc="2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by</a:t>
            </a:r>
            <a:r>
              <a:rPr sz="3300" spc="3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Amazon</a:t>
            </a:r>
            <a:r>
              <a:rPr sz="3300" spc="3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and</a:t>
            </a:r>
            <a:r>
              <a:rPr sz="3300" spc="30" dirty="0">
                <a:latin typeface="Tw Cen MT"/>
                <a:cs typeface="Tw Cen MT"/>
              </a:rPr>
              <a:t> </a:t>
            </a:r>
            <a:r>
              <a:rPr sz="3300" spc="-10" dirty="0">
                <a:latin typeface="Tw Cen MT"/>
                <a:cs typeface="Tw Cen MT"/>
              </a:rPr>
              <a:t>others</a:t>
            </a:r>
            <a:endParaRPr sz="3300">
              <a:latin typeface="Tw Cen MT"/>
              <a:cs typeface="Tw Cen MT"/>
            </a:endParaRPr>
          </a:p>
          <a:p>
            <a:pPr marL="577850" indent="-565785">
              <a:lnSpc>
                <a:spcPct val="100000"/>
              </a:lnSpc>
              <a:spcBef>
                <a:spcPts val="215"/>
              </a:spcBef>
              <a:buClr>
                <a:srgbClr val="1CADE4"/>
              </a:buClr>
              <a:buFont typeface="Wingdings"/>
              <a:buChar char=""/>
              <a:tabLst>
                <a:tab pos="577850" algn="l"/>
                <a:tab pos="578485" algn="l"/>
              </a:tabLst>
            </a:pPr>
            <a:r>
              <a:rPr sz="3300" b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B</a:t>
            </a:r>
            <a:r>
              <a:rPr sz="3300" dirty="0">
                <a:latin typeface="Tw Cen MT"/>
                <a:cs typeface="Tw Cen MT"/>
              </a:rPr>
              <a:t>asic</a:t>
            </a:r>
            <a:r>
              <a:rPr sz="3300" spc="-55" dirty="0">
                <a:latin typeface="Tw Cen MT"/>
                <a:cs typeface="Tw Cen MT"/>
              </a:rPr>
              <a:t> </a:t>
            </a:r>
            <a:r>
              <a:rPr sz="3300" b="1" u="sng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A</a:t>
            </a:r>
            <a:r>
              <a:rPr sz="3300" spc="-10" dirty="0">
                <a:latin typeface="Tw Cen MT"/>
                <a:cs typeface="Tw Cen MT"/>
              </a:rPr>
              <a:t>vailability, </a:t>
            </a:r>
            <a:r>
              <a:rPr sz="3300" b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</a:t>
            </a:r>
            <a:r>
              <a:rPr sz="3300" dirty="0">
                <a:latin typeface="Tw Cen MT"/>
                <a:cs typeface="Tw Cen MT"/>
              </a:rPr>
              <a:t>oft</a:t>
            </a:r>
            <a:r>
              <a:rPr sz="3300" spc="-3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State</a:t>
            </a:r>
            <a:r>
              <a:rPr sz="3300" spc="-4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and</a:t>
            </a:r>
            <a:r>
              <a:rPr sz="3300" spc="-35" dirty="0">
                <a:latin typeface="Tw Cen MT"/>
                <a:cs typeface="Tw Cen MT"/>
              </a:rPr>
              <a:t> </a:t>
            </a:r>
            <a:r>
              <a:rPr sz="3300" b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E</a:t>
            </a:r>
            <a:r>
              <a:rPr sz="3300" dirty="0">
                <a:latin typeface="Tw Cen MT"/>
                <a:cs typeface="Tw Cen MT"/>
              </a:rPr>
              <a:t>ventual</a:t>
            </a:r>
            <a:r>
              <a:rPr sz="3300" spc="-30" dirty="0">
                <a:latin typeface="Tw Cen MT"/>
                <a:cs typeface="Tw Cen MT"/>
              </a:rPr>
              <a:t> </a:t>
            </a:r>
            <a:r>
              <a:rPr sz="3300" spc="-10" dirty="0">
                <a:latin typeface="Tw Cen MT"/>
                <a:cs typeface="Tw Cen MT"/>
              </a:rPr>
              <a:t>Consistency</a:t>
            </a:r>
            <a:endParaRPr sz="3300">
              <a:latin typeface="Tw Cen MT"/>
              <a:cs typeface="Tw Cen MT"/>
            </a:endParaRPr>
          </a:p>
          <a:p>
            <a:pPr marL="3488690">
              <a:lnSpc>
                <a:spcPct val="100000"/>
              </a:lnSpc>
              <a:spcBef>
                <a:spcPts val="2985"/>
              </a:spcBef>
              <a:tabLst>
                <a:tab pos="5352415" algn="l"/>
              </a:tabLst>
            </a:pPr>
            <a:r>
              <a:rPr sz="3300" dirty="0">
                <a:latin typeface="Tw Cen MT"/>
                <a:cs typeface="Tw Cen MT"/>
              </a:rPr>
              <a:t>“Use</a:t>
            </a:r>
            <a:r>
              <a:rPr sz="3300" spc="-20" dirty="0">
                <a:latin typeface="Tw Cen MT"/>
                <a:cs typeface="Tw Cen MT"/>
              </a:rPr>
              <a:t> CAP.</a:t>
            </a:r>
            <a:r>
              <a:rPr sz="3300" dirty="0">
                <a:latin typeface="Tw Cen MT"/>
                <a:cs typeface="Tw Cen MT"/>
              </a:rPr>
              <a:t>	It</a:t>
            </a:r>
            <a:r>
              <a:rPr sz="3300" spc="-3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may</a:t>
            </a:r>
            <a:r>
              <a:rPr sz="3300" spc="-2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cause</a:t>
            </a:r>
            <a:r>
              <a:rPr sz="3300" spc="-20" dirty="0">
                <a:latin typeface="Tw Cen MT"/>
                <a:cs typeface="Tw Cen MT"/>
              </a:rPr>
              <a:t> </a:t>
            </a:r>
            <a:r>
              <a:rPr sz="3300" spc="-10" dirty="0">
                <a:latin typeface="Tw Cen MT"/>
                <a:cs typeface="Tw Cen MT"/>
              </a:rPr>
              <a:t>inconsistency.</a:t>
            </a:r>
            <a:endParaRPr sz="33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w Cen MT"/>
              <a:cs typeface="Tw Cen MT"/>
            </a:endParaRPr>
          </a:p>
          <a:p>
            <a:pPr marL="3488690">
              <a:lnSpc>
                <a:spcPct val="100000"/>
              </a:lnSpc>
            </a:pPr>
            <a:r>
              <a:rPr sz="3300" dirty="0">
                <a:latin typeface="Tw Cen MT"/>
                <a:cs typeface="Tw Cen MT"/>
              </a:rPr>
              <a:t>Clean</a:t>
            </a:r>
            <a:r>
              <a:rPr sz="3300" spc="-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up</a:t>
            </a:r>
            <a:r>
              <a:rPr sz="3300" spc="10" dirty="0">
                <a:latin typeface="Tw Cen MT"/>
                <a:cs typeface="Tw Cen MT"/>
              </a:rPr>
              <a:t> </a:t>
            </a:r>
            <a:r>
              <a:rPr sz="3300" spc="-10" dirty="0">
                <a:latin typeface="Tw Cen MT"/>
                <a:cs typeface="Tw Cen MT"/>
              </a:rPr>
              <a:t>later.”</a:t>
            </a:r>
            <a:endParaRPr sz="3300">
              <a:latin typeface="Tw Cen MT"/>
              <a:cs typeface="Tw Cen MT"/>
            </a:endParaRPr>
          </a:p>
          <a:p>
            <a:pPr marL="12700" marR="995044">
              <a:lnSpc>
                <a:spcPct val="70000"/>
              </a:lnSpc>
              <a:spcBef>
                <a:spcPts val="1405"/>
              </a:spcBef>
            </a:pPr>
            <a:r>
              <a:rPr sz="3300" dirty="0">
                <a:latin typeface="Tw Cen MT"/>
                <a:cs typeface="Tw Cen MT"/>
              </a:rPr>
              <a:t>How</a:t>
            </a:r>
            <a:r>
              <a:rPr sz="3300" spc="-4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BASE</a:t>
            </a:r>
            <a:r>
              <a:rPr sz="3300" spc="-3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works:</a:t>
            </a:r>
            <a:r>
              <a:rPr sz="3300" spc="-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cache data</a:t>
            </a:r>
            <a:r>
              <a:rPr sz="3300" spc="-2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but don’t</a:t>
            </a:r>
            <a:r>
              <a:rPr sz="3300" spc="-1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worry</a:t>
            </a:r>
            <a:r>
              <a:rPr sz="3300" spc="-2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about</a:t>
            </a:r>
            <a:r>
              <a:rPr sz="3300" spc="-10" dirty="0">
                <a:latin typeface="Tw Cen MT"/>
                <a:cs typeface="Tw Cen MT"/>
              </a:rPr>
              <a:t> cache </a:t>
            </a:r>
            <a:r>
              <a:rPr sz="3300" dirty="0">
                <a:latin typeface="Tw Cen MT"/>
                <a:cs typeface="Tw Cen MT"/>
              </a:rPr>
              <a:t>entries</a:t>
            </a:r>
            <a:r>
              <a:rPr sz="3300" spc="-5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getting</a:t>
            </a:r>
            <a:r>
              <a:rPr sz="3300" spc="-5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stale</a:t>
            </a:r>
            <a:r>
              <a:rPr sz="3300" spc="-50" dirty="0">
                <a:latin typeface="Tw Cen MT"/>
                <a:cs typeface="Tw Cen MT"/>
              </a:rPr>
              <a:t> </a:t>
            </a:r>
            <a:r>
              <a:rPr sz="3300" spc="-35" dirty="0">
                <a:latin typeface="Tw Cen MT"/>
                <a:cs typeface="Tw Cen MT"/>
              </a:rPr>
              <a:t>(hey,</a:t>
            </a:r>
            <a:r>
              <a:rPr sz="3300" spc="-5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they</a:t>
            </a:r>
            <a:r>
              <a:rPr sz="3300" spc="-5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were</a:t>
            </a:r>
            <a:r>
              <a:rPr sz="3300" spc="-7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valid</a:t>
            </a:r>
            <a:r>
              <a:rPr sz="3300" spc="-30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a</a:t>
            </a:r>
            <a:r>
              <a:rPr sz="3300" spc="-5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little</a:t>
            </a:r>
            <a:r>
              <a:rPr sz="3300" spc="-35" dirty="0">
                <a:latin typeface="Tw Cen MT"/>
                <a:cs typeface="Tw Cen MT"/>
              </a:rPr>
              <a:t> </a:t>
            </a:r>
            <a:r>
              <a:rPr sz="3300" dirty="0">
                <a:latin typeface="Tw Cen MT"/>
                <a:cs typeface="Tw Cen MT"/>
              </a:rPr>
              <a:t>while</a:t>
            </a:r>
            <a:r>
              <a:rPr sz="3300" spc="-30" dirty="0">
                <a:latin typeface="Tw Cen MT"/>
                <a:cs typeface="Tw Cen MT"/>
              </a:rPr>
              <a:t> </a:t>
            </a:r>
            <a:r>
              <a:rPr sz="3300" spc="-10" dirty="0">
                <a:latin typeface="Tw Cen MT"/>
                <a:cs typeface="Tw Cen MT"/>
              </a:rPr>
              <a:t>ago).</a:t>
            </a:r>
            <a:endParaRPr sz="3300">
              <a:latin typeface="Tw Cen MT"/>
              <a:cs typeface="Tw Cen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5381" y="163239"/>
            <a:ext cx="1625345" cy="15831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4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70" dirty="0"/>
              <a:t>NEXT</a:t>
            </a:r>
            <a:r>
              <a:rPr sz="5000" spc="204" dirty="0"/>
              <a:t> </a:t>
            </a:r>
            <a:r>
              <a:rPr sz="5000" spc="75" dirty="0"/>
              <a:t>STEP:</a:t>
            </a:r>
            <a:r>
              <a:rPr sz="5000" spc="220" dirty="0"/>
              <a:t> </a:t>
            </a:r>
            <a:r>
              <a:rPr sz="5000" spc="55" dirty="0"/>
              <a:t>MESSAGES!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1148588" y="2256536"/>
            <a:ext cx="10396855" cy="27273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7620">
              <a:lnSpc>
                <a:spcPts val="3020"/>
              </a:lnSpc>
              <a:spcBef>
                <a:spcPts val="480"/>
              </a:spcBef>
              <a:tabLst>
                <a:tab pos="1734185" algn="l"/>
              </a:tabLst>
            </a:pP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app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binds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where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servers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live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making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25" dirty="0">
                <a:latin typeface="Tw Cen MT"/>
                <a:cs typeface="Tw Cen MT"/>
              </a:rPr>
              <a:t> TCP </a:t>
            </a:r>
            <a:r>
              <a:rPr sz="2800" spc="-10" dirty="0">
                <a:latin typeface="Tw Cen MT"/>
                <a:cs typeface="Tw Cen MT"/>
              </a:rPr>
              <a:t>connection.</a:t>
            </a:r>
            <a:r>
              <a:rPr sz="2800" dirty="0">
                <a:latin typeface="Tw Cen MT"/>
                <a:cs typeface="Tw Cen MT"/>
              </a:rPr>
              <a:t>	It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will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reuse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connection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over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long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periods,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so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step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only </a:t>
            </a:r>
            <a:r>
              <a:rPr sz="2800" dirty="0">
                <a:latin typeface="Tw Cen MT"/>
                <a:cs typeface="Tw Cen MT"/>
              </a:rPr>
              <a:t>imposes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costs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first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time.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2700" marR="196850" indent="7620">
              <a:lnSpc>
                <a:spcPts val="3020"/>
              </a:lnSpc>
              <a:spcBef>
                <a:spcPts val="2565"/>
              </a:spcBef>
            </a:pPr>
            <a:r>
              <a:rPr sz="2800" dirty="0">
                <a:latin typeface="Tw Cen MT"/>
                <a:cs typeface="Tw Cen MT"/>
              </a:rPr>
              <a:t>On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other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hand,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some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apps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might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need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talk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two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more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sets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of </a:t>
            </a:r>
            <a:r>
              <a:rPr sz="2800" dirty="0">
                <a:latin typeface="Tw Cen MT"/>
                <a:cs typeface="Tw Cen MT"/>
              </a:rPr>
              <a:t>servers,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they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would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need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one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binding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per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server.</a:t>
            </a:r>
            <a:endParaRPr sz="28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429768"/>
            <a:ext cx="5193789" cy="10469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369679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TODAY’S</a:t>
            </a:r>
            <a:r>
              <a:rPr sz="5000" spc="220" dirty="0"/>
              <a:t> </a:t>
            </a:r>
            <a:r>
              <a:rPr sz="5000" spc="55" dirty="0"/>
              <a:t>CLOUD</a:t>
            </a:r>
            <a:r>
              <a:rPr sz="5000" spc="229" dirty="0"/>
              <a:t> </a:t>
            </a:r>
            <a:r>
              <a:rPr sz="5000" spc="45" dirty="0"/>
              <a:t>IS</a:t>
            </a:r>
            <a:r>
              <a:rPr sz="5000" spc="220" dirty="0"/>
              <a:t> </a:t>
            </a:r>
            <a:r>
              <a:rPr sz="5000" dirty="0"/>
              <a:t>A</a:t>
            </a:r>
            <a:r>
              <a:rPr sz="5000" spc="225" dirty="0"/>
              <a:t> </a:t>
            </a:r>
            <a:r>
              <a:rPr sz="5000" spc="70" dirty="0"/>
              <a:t>CAP+BASE</a:t>
            </a:r>
            <a:r>
              <a:rPr sz="5000" spc="225" dirty="0"/>
              <a:t> </a:t>
            </a:r>
            <a:r>
              <a:rPr sz="5000" spc="55" dirty="0"/>
              <a:t>“WORLD”</a:t>
            </a:r>
            <a:endParaRPr sz="5000" dirty="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30230" y="2405825"/>
            <a:ext cx="10322560" cy="252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large,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systems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manage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with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stale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/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weak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consistency.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w Cen MT"/>
                <a:cs typeface="Tw Cen MT"/>
              </a:rPr>
              <a:t>Most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applications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read-</a:t>
            </a:r>
            <a:r>
              <a:rPr sz="2800" dirty="0">
                <a:latin typeface="Tw Cen MT"/>
                <a:cs typeface="Tw Cen MT"/>
              </a:rPr>
              <a:t>only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fine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with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slightly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stale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data.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9685">
              <a:lnSpc>
                <a:spcPct val="100000"/>
              </a:lnSpc>
              <a:spcBef>
                <a:spcPts val="2215"/>
              </a:spcBef>
              <a:tabLst>
                <a:tab pos="4462780" algn="l"/>
              </a:tabLst>
            </a:pP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IoT,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though,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will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change.</a:t>
            </a:r>
            <a:r>
              <a:rPr sz="2800" dirty="0">
                <a:latin typeface="Tw Cen MT"/>
                <a:cs typeface="Tw Cen MT"/>
              </a:rPr>
              <a:t>	When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look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at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IoT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will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need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more.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AD084F-0D7A-070A-0E8B-CC3D97D8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11" y="914400"/>
            <a:ext cx="10427335" cy="677108"/>
          </a:xfrm>
        </p:spPr>
        <p:txBody>
          <a:bodyPr/>
          <a:lstStyle/>
          <a:p>
            <a:r>
              <a:rPr lang="en-US" sz="4400" dirty="0"/>
              <a:t>… AND A KEY-VALUE WORLD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BB0B89-3DAB-73FF-AF52-055A103A2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511" y="2259583"/>
            <a:ext cx="10640060" cy="3877985"/>
          </a:xfrm>
        </p:spPr>
        <p:txBody>
          <a:bodyPr/>
          <a:lstStyle/>
          <a:p>
            <a:r>
              <a:rPr lang="en-US" dirty="0"/>
              <a:t>The most common form of storage is a sharded key-value store</a:t>
            </a:r>
          </a:p>
          <a:p>
            <a:endParaRPr lang="en-US" dirty="0"/>
          </a:p>
          <a:p>
            <a:r>
              <a:rPr lang="en-US" dirty="0"/>
              <a:t>Benefit:  Really, a KVS is just a file system, but one optimized for “whole objects” rather than an array of records represented by byte-vectors”</a:t>
            </a:r>
          </a:p>
          <a:p>
            <a:endParaRPr lang="en-US" dirty="0"/>
          </a:p>
          <a:p>
            <a:r>
              <a:rPr lang="en-US" dirty="0"/>
              <a:t>Databases are important too, but we will see that the cloud tries to shield them from load by putting big KVS caches in front of them.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99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KEY-VALUE</a:t>
            </a:r>
            <a:r>
              <a:rPr sz="5000" spc="370" dirty="0"/>
              <a:t> </a:t>
            </a:r>
            <a:r>
              <a:rPr sz="5000" spc="65" dirty="0"/>
              <a:t>MODEL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539" y="2219960"/>
            <a:ext cx="10500995" cy="38944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459105" indent="7620">
              <a:lnSpc>
                <a:spcPts val="2690"/>
              </a:lnSpc>
              <a:spcBef>
                <a:spcPts val="740"/>
              </a:spcBef>
            </a:pPr>
            <a:r>
              <a:rPr sz="2800" dirty="0">
                <a:latin typeface="Tw Cen MT"/>
                <a:cs typeface="Tw Cen MT"/>
              </a:rPr>
              <a:t>Basically,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like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file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system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but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where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read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written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all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at </a:t>
            </a:r>
            <a:r>
              <a:rPr sz="2800" dirty="0">
                <a:latin typeface="Tw Cen MT"/>
                <a:cs typeface="Tw Cen MT"/>
              </a:rPr>
              <a:t>once,</a:t>
            </a:r>
            <a:r>
              <a:rPr sz="2800" spc="-10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as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if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version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5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“replaces”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version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4.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2700" marR="5080" indent="7620">
              <a:lnSpc>
                <a:spcPct val="80000"/>
              </a:lnSpc>
              <a:spcBef>
                <a:spcPts val="2240"/>
              </a:spcBef>
              <a:tabLst>
                <a:tab pos="4413250" algn="l"/>
                <a:tab pos="7808595" algn="l"/>
              </a:tabLst>
            </a:pP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“key”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just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word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for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“file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pathname”.</a:t>
            </a:r>
            <a:r>
              <a:rPr sz="2800" dirty="0">
                <a:latin typeface="Tw Cen MT"/>
                <a:cs typeface="Tw Cen MT"/>
              </a:rPr>
              <a:t>	As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if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ke</a:t>
            </a:r>
            <a:r>
              <a:rPr sz="2800" spc="-705" dirty="0">
                <a:latin typeface="Tw Cen MT"/>
                <a:cs typeface="Tw Cen MT"/>
              </a:rPr>
              <a:t>y</a:t>
            </a:r>
            <a:r>
              <a:rPr sz="2800" spc="-10" dirty="0">
                <a:latin typeface="Tw Cen MT"/>
                <a:cs typeface="Tw Cen MT"/>
              </a:rPr>
              <a:t>-value </a:t>
            </a:r>
            <a:r>
              <a:rPr sz="2800" dirty="0">
                <a:latin typeface="Tw Cen MT"/>
                <a:cs typeface="Tw Cen MT"/>
              </a:rPr>
              <a:t>store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was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really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file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system.</a:t>
            </a:r>
            <a:r>
              <a:rPr sz="2800" dirty="0">
                <a:latin typeface="Tw Cen MT"/>
                <a:cs typeface="Tw Cen MT"/>
              </a:rPr>
              <a:t>	Exactly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same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idea.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7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They</a:t>
            </a:r>
            <a:r>
              <a:rPr sz="2800" spc="-1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even</a:t>
            </a:r>
            <a:r>
              <a:rPr sz="2800" spc="-9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look</a:t>
            </a:r>
            <a:r>
              <a:rPr sz="2800" spc="-11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like </a:t>
            </a:r>
            <a:r>
              <a:rPr sz="2800" dirty="0">
                <a:latin typeface="Tw Cen MT"/>
                <a:cs typeface="Tw Cen MT"/>
              </a:rPr>
              <a:t>file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system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pathnames,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starting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from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root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(“/”)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2700" marR="669925" indent="6985">
              <a:lnSpc>
                <a:spcPct val="80000"/>
              </a:lnSpc>
              <a:spcBef>
                <a:spcPts val="2230"/>
              </a:spcBef>
              <a:tabLst>
                <a:tab pos="5287010" algn="l"/>
                <a:tab pos="5930265" algn="l"/>
              </a:tabLst>
            </a:pP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“value”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just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vector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bytes.</a:t>
            </a:r>
            <a:r>
              <a:rPr sz="2800" dirty="0">
                <a:latin typeface="Tw Cen MT"/>
                <a:cs typeface="Tw Cen MT"/>
              </a:rPr>
              <a:t>	The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spc="-120" dirty="0">
                <a:latin typeface="Tw Cen MT"/>
                <a:cs typeface="Tw Cen MT"/>
              </a:rPr>
              <a:t>key-</a:t>
            </a:r>
            <a:r>
              <a:rPr sz="2800" dirty="0">
                <a:latin typeface="Tw Cen MT"/>
                <a:cs typeface="Tw Cen MT"/>
              </a:rPr>
              <a:t>value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store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doesn’t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care </a:t>
            </a:r>
            <a:r>
              <a:rPr sz="2800" dirty="0">
                <a:latin typeface="Tw Cen MT"/>
                <a:cs typeface="Tw Cen MT"/>
              </a:rPr>
              <a:t>about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actual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meaning</a:t>
            </a:r>
            <a:r>
              <a:rPr sz="2800" i="1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those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bytes.</a:t>
            </a:r>
            <a:r>
              <a:rPr sz="2800" dirty="0">
                <a:latin typeface="Tw Cen MT"/>
                <a:cs typeface="Tw Cen MT"/>
              </a:rPr>
              <a:t>	API: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put</a:t>
            </a:r>
            <a:r>
              <a:rPr sz="2800" dirty="0">
                <a:latin typeface="Tw Cen MT"/>
                <a:cs typeface="Tw Cen MT"/>
              </a:rPr>
              <a:t>,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b="1" dirty="0">
                <a:latin typeface="Tw Cen MT"/>
                <a:cs typeface="Tw Cen MT"/>
              </a:rPr>
              <a:t>get</a:t>
            </a:r>
            <a:r>
              <a:rPr sz="2800" dirty="0">
                <a:latin typeface="Tw Cen MT"/>
                <a:cs typeface="Tw Cen MT"/>
              </a:rPr>
              <a:t>,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b="1" spc="-10" dirty="0">
                <a:latin typeface="Tw Cen MT"/>
                <a:cs typeface="Tw Cen MT"/>
              </a:rPr>
              <a:t>watch</a:t>
            </a:r>
            <a:endParaRPr sz="28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429768"/>
            <a:ext cx="5193789" cy="10469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WHAT</a:t>
            </a:r>
            <a:r>
              <a:rPr sz="5000" spc="200" dirty="0"/>
              <a:t> </a:t>
            </a:r>
            <a:r>
              <a:rPr sz="5000" spc="75" dirty="0"/>
              <a:t>MAKES</a:t>
            </a:r>
            <a:r>
              <a:rPr sz="5000" spc="220" dirty="0"/>
              <a:t> </a:t>
            </a:r>
            <a:r>
              <a:rPr sz="5000" spc="60" dirty="0"/>
              <a:t>ALL</a:t>
            </a:r>
            <a:r>
              <a:rPr sz="5000" spc="210" dirty="0"/>
              <a:t> </a:t>
            </a:r>
            <a:r>
              <a:rPr sz="5000" spc="45" dirty="0"/>
              <a:t>OF</a:t>
            </a:r>
            <a:r>
              <a:rPr sz="5000" spc="215" dirty="0"/>
              <a:t> </a:t>
            </a:r>
            <a:r>
              <a:rPr sz="5000" spc="70" dirty="0"/>
              <a:t>THIS</a:t>
            </a:r>
            <a:r>
              <a:rPr sz="5000" spc="220" dirty="0"/>
              <a:t> </a:t>
            </a:r>
            <a:r>
              <a:rPr sz="5000" spc="65" dirty="0"/>
              <a:t>HARD?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48588" y="2256536"/>
            <a:ext cx="10616565" cy="34677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953135" indent="7620">
              <a:lnSpc>
                <a:spcPts val="3020"/>
              </a:lnSpc>
              <a:spcBef>
                <a:spcPts val="480"/>
              </a:spcBef>
              <a:tabLst>
                <a:tab pos="2820035" algn="l"/>
              </a:tabLst>
            </a:pPr>
            <a:r>
              <a:rPr sz="2800" dirty="0">
                <a:latin typeface="Tw Cen MT"/>
                <a:cs typeface="Tw Cen MT"/>
              </a:rPr>
              <a:t>Weak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consistency.</a:t>
            </a:r>
            <a:r>
              <a:rPr sz="2800" dirty="0">
                <a:latin typeface="Tw Cen MT"/>
                <a:cs typeface="Tw Cen MT"/>
              </a:rPr>
              <a:t>	Many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layers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cache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data,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many </a:t>
            </a:r>
            <a:r>
              <a:rPr sz="2800" dirty="0">
                <a:latin typeface="Tw Cen MT"/>
                <a:cs typeface="Tw Cen MT"/>
              </a:rPr>
              <a:t>actions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are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taken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using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potentially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stale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information.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2700" marR="5080" indent="7620">
              <a:lnSpc>
                <a:spcPts val="3020"/>
              </a:lnSpc>
              <a:spcBef>
                <a:spcPts val="2560"/>
              </a:spcBef>
              <a:tabLst>
                <a:tab pos="1791970" algn="l"/>
                <a:tab pos="1927860" algn="l"/>
              </a:tabLst>
            </a:pPr>
            <a:r>
              <a:rPr sz="2800" dirty="0">
                <a:latin typeface="Tw Cen MT"/>
                <a:cs typeface="Tw Cen MT"/>
              </a:rPr>
              <a:t>No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locking.</a:t>
            </a:r>
            <a:r>
              <a:rPr sz="2800" dirty="0">
                <a:latin typeface="Tw Cen MT"/>
                <a:cs typeface="Tw Cen MT"/>
              </a:rPr>
              <a:t>	We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don’t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have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what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database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systems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refer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as </a:t>
            </a:r>
            <a:r>
              <a:rPr sz="2800" spc="-10" dirty="0">
                <a:latin typeface="Tw Cen MT"/>
                <a:cs typeface="Tw Cen MT"/>
              </a:rPr>
              <a:t>transactions.</a:t>
            </a:r>
            <a:r>
              <a:rPr sz="2800" dirty="0">
                <a:latin typeface="Tw Cen MT"/>
                <a:cs typeface="Tw Cen MT"/>
              </a:rPr>
              <a:t>		Each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spc="-60" dirty="0">
                <a:latin typeface="Tw Cen MT"/>
                <a:cs typeface="Tw Cen MT"/>
              </a:rPr>
              <a:t>key-</a:t>
            </a:r>
            <a:r>
              <a:rPr sz="2800" dirty="0">
                <a:latin typeface="Tw Cen MT"/>
                <a:cs typeface="Tw Cen MT"/>
              </a:rPr>
              <a:t>value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operation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done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all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itself,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without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locking.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20320">
              <a:lnSpc>
                <a:spcPct val="100000"/>
              </a:lnSpc>
              <a:spcBef>
                <a:spcPts val="2190"/>
              </a:spcBef>
            </a:pPr>
            <a:r>
              <a:rPr sz="2800" dirty="0">
                <a:latin typeface="Tw Cen MT"/>
                <a:cs typeface="Tw Cen MT"/>
              </a:rPr>
              <a:t>But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there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kind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versioning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can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used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alternative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locks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2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ATOMIC</a:t>
            </a:r>
            <a:r>
              <a:rPr spc="220" dirty="0"/>
              <a:t> </a:t>
            </a:r>
            <a:r>
              <a:rPr spc="65" dirty="0"/>
              <a:t>REPLACE</a:t>
            </a:r>
            <a:r>
              <a:rPr spc="229" dirty="0"/>
              <a:t> </a:t>
            </a:r>
            <a:r>
              <a:rPr spc="70" dirty="0"/>
              <a:t>WITH</a:t>
            </a:r>
            <a:r>
              <a:rPr spc="229" dirty="0"/>
              <a:t> </a:t>
            </a:r>
            <a:r>
              <a:rPr dirty="0"/>
              <a:t>A</a:t>
            </a:r>
            <a:r>
              <a:rPr spc="240" dirty="0"/>
              <a:t> </a:t>
            </a:r>
            <a:r>
              <a:rPr spc="45" dirty="0"/>
              <a:t>STATELESS</a:t>
            </a:r>
            <a:r>
              <a:rPr spc="235" dirty="0"/>
              <a:t> </a:t>
            </a:r>
            <a:r>
              <a:rPr spc="80" dirty="0"/>
              <a:t>FUNCTION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4810" y="3576510"/>
            <a:ext cx="3615690" cy="2576195"/>
            <a:chOff x="1404810" y="3576510"/>
            <a:chExt cx="3615690" cy="2576195"/>
          </a:xfrm>
        </p:grpSpPr>
        <p:sp>
          <p:nvSpPr>
            <p:cNvPr id="4" name="object 4"/>
            <p:cNvSpPr/>
            <p:nvPr/>
          </p:nvSpPr>
          <p:spPr>
            <a:xfrm>
              <a:off x="1412747" y="3584447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1799844" y="0"/>
                  </a:moveTo>
                  <a:lnTo>
                    <a:pt x="1743783" y="609"/>
                  </a:lnTo>
                  <a:lnTo>
                    <a:pt x="1688149" y="2424"/>
                  </a:lnTo>
                  <a:lnTo>
                    <a:pt x="1632967" y="5429"/>
                  </a:lnTo>
                  <a:lnTo>
                    <a:pt x="1578262" y="9605"/>
                  </a:lnTo>
                  <a:lnTo>
                    <a:pt x="1524058" y="14934"/>
                  </a:lnTo>
                  <a:lnTo>
                    <a:pt x="1470381" y="21399"/>
                  </a:lnTo>
                  <a:lnTo>
                    <a:pt x="1417255" y="28981"/>
                  </a:lnTo>
                  <a:lnTo>
                    <a:pt x="1364706" y="37665"/>
                  </a:lnTo>
                  <a:lnTo>
                    <a:pt x="1312758" y="47430"/>
                  </a:lnTo>
                  <a:lnTo>
                    <a:pt x="1261435" y="58261"/>
                  </a:lnTo>
                  <a:lnTo>
                    <a:pt x="1210764" y="70139"/>
                  </a:lnTo>
                  <a:lnTo>
                    <a:pt x="1160768" y="83046"/>
                  </a:lnTo>
                  <a:lnTo>
                    <a:pt x="1111473" y="96966"/>
                  </a:lnTo>
                  <a:lnTo>
                    <a:pt x="1062904" y="111879"/>
                  </a:lnTo>
                  <a:lnTo>
                    <a:pt x="1015085" y="127768"/>
                  </a:lnTo>
                  <a:lnTo>
                    <a:pt x="968042" y="144617"/>
                  </a:lnTo>
                  <a:lnTo>
                    <a:pt x="921799" y="162406"/>
                  </a:lnTo>
                  <a:lnTo>
                    <a:pt x="876380" y="181119"/>
                  </a:lnTo>
                  <a:lnTo>
                    <a:pt x="831813" y="200737"/>
                  </a:lnTo>
                  <a:lnTo>
                    <a:pt x="788120" y="221243"/>
                  </a:lnTo>
                  <a:lnTo>
                    <a:pt x="745326" y="242619"/>
                  </a:lnTo>
                  <a:lnTo>
                    <a:pt x="703458" y="264848"/>
                  </a:lnTo>
                  <a:lnTo>
                    <a:pt x="662539" y="287911"/>
                  </a:lnTo>
                  <a:lnTo>
                    <a:pt x="622595" y="311792"/>
                  </a:lnTo>
                  <a:lnTo>
                    <a:pt x="583650" y="336471"/>
                  </a:lnTo>
                  <a:lnTo>
                    <a:pt x="545729" y="361933"/>
                  </a:lnTo>
                  <a:lnTo>
                    <a:pt x="508858" y="388158"/>
                  </a:lnTo>
                  <a:lnTo>
                    <a:pt x="473060" y="415130"/>
                  </a:lnTo>
                  <a:lnTo>
                    <a:pt x="438362" y="442830"/>
                  </a:lnTo>
                  <a:lnTo>
                    <a:pt x="404787" y="471241"/>
                  </a:lnTo>
                  <a:lnTo>
                    <a:pt x="372361" y="500345"/>
                  </a:lnTo>
                  <a:lnTo>
                    <a:pt x="341109" y="530124"/>
                  </a:lnTo>
                  <a:lnTo>
                    <a:pt x="311055" y="560562"/>
                  </a:lnTo>
                  <a:lnTo>
                    <a:pt x="282225" y="591639"/>
                  </a:lnTo>
                  <a:lnTo>
                    <a:pt x="254643" y="623338"/>
                  </a:lnTo>
                  <a:lnTo>
                    <a:pt x="228334" y="655642"/>
                  </a:lnTo>
                  <a:lnTo>
                    <a:pt x="203323" y="688533"/>
                  </a:lnTo>
                  <a:lnTo>
                    <a:pt x="179635" y="721993"/>
                  </a:lnTo>
                  <a:lnTo>
                    <a:pt x="157295" y="756005"/>
                  </a:lnTo>
                  <a:lnTo>
                    <a:pt x="136328" y="790551"/>
                  </a:lnTo>
                  <a:lnTo>
                    <a:pt x="116758" y="825612"/>
                  </a:lnTo>
                  <a:lnTo>
                    <a:pt x="98611" y="861172"/>
                  </a:lnTo>
                  <a:lnTo>
                    <a:pt x="81912" y="897212"/>
                  </a:lnTo>
                  <a:lnTo>
                    <a:pt x="66684" y="933716"/>
                  </a:lnTo>
                  <a:lnTo>
                    <a:pt x="52954" y="970665"/>
                  </a:lnTo>
                  <a:lnTo>
                    <a:pt x="40746" y="1008041"/>
                  </a:lnTo>
                  <a:lnTo>
                    <a:pt x="30085" y="1045827"/>
                  </a:lnTo>
                  <a:lnTo>
                    <a:pt x="20996" y="1084005"/>
                  </a:lnTo>
                  <a:lnTo>
                    <a:pt x="13504" y="1122558"/>
                  </a:lnTo>
                  <a:lnTo>
                    <a:pt x="7633" y="1161468"/>
                  </a:lnTo>
                  <a:lnTo>
                    <a:pt x="3409" y="1200716"/>
                  </a:lnTo>
                  <a:lnTo>
                    <a:pt x="856" y="1240286"/>
                  </a:lnTo>
                  <a:lnTo>
                    <a:pt x="0" y="1280159"/>
                  </a:lnTo>
                  <a:lnTo>
                    <a:pt x="856" y="1320033"/>
                  </a:lnTo>
                  <a:lnTo>
                    <a:pt x="3409" y="1359603"/>
                  </a:lnTo>
                  <a:lnTo>
                    <a:pt x="7633" y="1398851"/>
                  </a:lnTo>
                  <a:lnTo>
                    <a:pt x="13504" y="1437761"/>
                  </a:lnTo>
                  <a:lnTo>
                    <a:pt x="20996" y="1476314"/>
                  </a:lnTo>
                  <a:lnTo>
                    <a:pt x="30085" y="1514492"/>
                  </a:lnTo>
                  <a:lnTo>
                    <a:pt x="40746" y="1552278"/>
                  </a:lnTo>
                  <a:lnTo>
                    <a:pt x="52954" y="1589654"/>
                  </a:lnTo>
                  <a:lnTo>
                    <a:pt x="66684" y="1626603"/>
                  </a:lnTo>
                  <a:lnTo>
                    <a:pt x="81912" y="1663107"/>
                  </a:lnTo>
                  <a:lnTo>
                    <a:pt x="98611" y="1699147"/>
                  </a:lnTo>
                  <a:lnTo>
                    <a:pt x="116758" y="1734707"/>
                  </a:lnTo>
                  <a:lnTo>
                    <a:pt x="136328" y="1769768"/>
                  </a:lnTo>
                  <a:lnTo>
                    <a:pt x="157295" y="1804314"/>
                  </a:lnTo>
                  <a:lnTo>
                    <a:pt x="179635" y="1838326"/>
                  </a:lnTo>
                  <a:lnTo>
                    <a:pt x="203323" y="1871786"/>
                  </a:lnTo>
                  <a:lnTo>
                    <a:pt x="228334" y="1904677"/>
                  </a:lnTo>
                  <a:lnTo>
                    <a:pt x="254643" y="1936981"/>
                  </a:lnTo>
                  <a:lnTo>
                    <a:pt x="282225" y="1968680"/>
                  </a:lnTo>
                  <a:lnTo>
                    <a:pt x="311055" y="1999757"/>
                  </a:lnTo>
                  <a:lnTo>
                    <a:pt x="341109" y="2030195"/>
                  </a:lnTo>
                  <a:lnTo>
                    <a:pt x="372361" y="2059974"/>
                  </a:lnTo>
                  <a:lnTo>
                    <a:pt x="404787" y="2089078"/>
                  </a:lnTo>
                  <a:lnTo>
                    <a:pt x="438362" y="2117489"/>
                  </a:lnTo>
                  <a:lnTo>
                    <a:pt x="473060" y="2145189"/>
                  </a:lnTo>
                  <a:lnTo>
                    <a:pt x="508858" y="2172161"/>
                  </a:lnTo>
                  <a:lnTo>
                    <a:pt x="545729" y="2198386"/>
                  </a:lnTo>
                  <a:lnTo>
                    <a:pt x="583650" y="2223848"/>
                  </a:lnTo>
                  <a:lnTo>
                    <a:pt x="622595" y="2248527"/>
                  </a:lnTo>
                  <a:lnTo>
                    <a:pt x="662539" y="2272408"/>
                  </a:lnTo>
                  <a:lnTo>
                    <a:pt x="703458" y="2295471"/>
                  </a:lnTo>
                  <a:lnTo>
                    <a:pt x="745326" y="2317700"/>
                  </a:lnTo>
                  <a:lnTo>
                    <a:pt x="788120" y="2339076"/>
                  </a:lnTo>
                  <a:lnTo>
                    <a:pt x="831813" y="2359582"/>
                  </a:lnTo>
                  <a:lnTo>
                    <a:pt x="876380" y="2379200"/>
                  </a:lnTo>
                  <a:lnTo>
                    <a:pt x="921799" y="2397913"/>
                  </a:lnTo>
                  <a:lnTo>
                    <a:pt x="968042" y="2415702"/>
                  </a:lnTo>
                  <a:lnTo>
                    <a:pt x="1015085" y="2432551"/>
                  </a:lnTo>
                  <a:lnTo>
                    <a:pt x="1062904" y="2448440"/>
                  </a:lnTo>
                  <a:lnTo>
                    <a:pt x="1111473" y="2463353"/>
                  </a:lnTo>
                  <a:lnTo>
                    <a:pt x="1160768" y="2477273"/>
                  </a:lnTo>
                  <a:lnTo>
                    <a:pt x="1210764" y="2490180"/>
                  </a:lnTo>
                  <a:lnTo>
                    <a:pt x="1261435" y="2502058"/>
                  </a:lnTo>
                  <a:lnTo>
                    <a:pt x="1312758" y="2512889"/>
                  </a:lnTo>
                  <a:lnTo>
                    <a:pt x="1364706" y="2522654"/>
                  </a:lnTo>
                  <a:lnTo>
                    <a:pt x="1417255" y="2531338"/>
                  </a:lnTo>
                  <a:lnTo>
                    <a:pt x="1470381" y="2538920"/>
                  </a:lnTo>
                  <a:lnTo>
                    <a:pt x="1524058" y="2545385"/>
                  </a:lnTo>
                  <a:lnTo>
                    <a:pt x="1578262" y="2550714"/>
                  </a:lnTo>
                  <a:lnTo>
                    <a:pt x="1632967" y="2554890"/>
                  </a:lnTo>
                  <a:lnTo>
                    <a:pt x="1688149" y="2557895"/>
                  </a:lnTo>
                  <a:lnTo>
                    <a:pt x="1743783" y="2559710"/>
                  </a:lnTo>
                  <a:lnTo>
                    <a:pt x="1799844" y="2560319"/>
                  </a:lnTo>
                  <a:lnTo>
                    <a:pt x="1855904" y="2559710"/>
                  </a:lnTo>
                  <a:lnTo>
                    <a:pt x="1911538" y="2557895"/>
                  </a:lnTo>
                  <a:lnTo>
                    <a:pt x="1966720" y="2554890"/>
                  </a:lnTo>
                  <a:lnTo>
                    <a:pt x="2021425" y="2550714"/>
                  </a:lnTo>
                  <a:lnTo>
                    <a:pt x="2075629" y="2545385"/>
                  </a:lnTo>
                  <a:lnTo>
                    <a:pt x="2129306" y="2538920"/>
                  </a:lnTo>
                  <a:lnTo>
                    <a:pt x="2182432" y="2531338"/>
                  </a:lnTo>
                  <a:lnTo>
                    <a:pt x="2234981" y="2522654"/>
                  </a:lnTo>
                  <a:lnTo>
                    <a:pt x="2286929" y="2512889"/>
                  </a:lnTo>
                  <a:lnTo>
                    <a:pt x="2338252" y="2502058"/>
                  </a:lnTo>
                  <a:lnTo>
                    <a:pt x="2388923" y="2490180"/>
                  </a:lnTo>
                  <a:lnTo>
                    <a:pt x="2438919" y="2477273"/>
                  </a:lnTo>
                  <a:lnTo>
                    <a:pt x="2488214" y="2463353"/>
                  </a:lnTo>
                  <a:lnTo>
                    <a:pt x="2536783" y="2448440"/>
                  </a:lnTo>
                  <a:lnTo>
                    <a:pt x="2584602" y="2432551"/>
                  </a:lnTo>
                  <a:lnTo>
                    <a:pt x="2631645" y="2415702"/>
                  </a:lnTo>
                  <a:lnTo>
                    <a:pt x="2677888" y="2397913"/>
                  </a:lnTo>
                  <a:lnTo>
                    <a:pt x="2723307" y="2379200"/>
                  </a:lnTo>
                  <a:lnTo>
                    <a:pt x="2767874" y="2359582"/>
                  </a:lnTo>
                  <a:lnTo>
                    <a:pt x="2811567" y="2339076"/>
                  </a:lnTo>
                  <a:lnTo>
                    <a:pt x="2854361" y="2317700"/>
                  </a:lnTo>
                  <a:lnTo>
                    <a:pt x="2896229" y="2295471"/>
                  </a:lnTo>
                  <a:lnTo>
                    <a:pt x="2937148" y="2272408"/>
                  </a:lnTo>
                  <a:lnTo>
                    <a:pt x="2977092" y="2248527"/>
                  </a:lnTo>
                  <a:lnTo>
                    <a:pt x="3016037" y="2223848"/>
                  </a:lnTo>
                  <a:lnTo>
                    <a:pt x="3053958" y="2198386"/>
                  </a:lnTo>
                  <a:lnTo>
                    <a:pt x="3090829" y="2172161"/>
                  </a:lnTo>
                  <a:lnTo>
                    <a:pt x="3126627" y="2145189"/>
                  </a:lnTo>
                  <a:lnTo>
                    <a:pt x="3161325" y="2117489"/>
                  </a:lnTo>
                  <a:lnTo>
                    <a:pt x="3194900" y="2089078"/>
                  </a:lnTo>
                  <a:lnTo>
                    <a:pt x="3227326" y="2059974"/>
                  </a:lnTo>
                  <a:lnTo>
                    <a:pt x="3258578" y="2030195"/>
                  </a:lnTo>
                  <a:lnTo>
                    <a:pt x="3288632" y="1999757"/>
                  </a:lnTo>
                  <a:lnTo>
                    <a:pt x="3317462" y="1968680"/>
                  </a:lnTo>
                  <a:lnTo>
                    <a:pt x="3345044" y="1936981"/>
                  </a:lnTo>
                  <a:lnTo>
                    <a:pt x="3371353" y="1904677"/>
                  </a:lnTo>
                  <a:lnTo>
                    <a:pt x="3396364" y="1871786"/>
                  </a:lnTo>
                  <a:lnTo>
                    <a:pt x="3420052" y="1838326"/>
                  </a:lnTo>
                  <a:lnTo>
                    <a:pt x="3442392" y="1804314"/>
                  </a:lnTo>
                  <a:lnTo>
                    <a:pt x="3463359" y="1769768"/>
                  </a:lnTo>
                  <a:lnTo>
                    <a:pt x="3482929" y="1734707"/>
                  </a:lnTo>
                  <a:lnTo>
                    <a:pt x="3501076" y="1699147"/>
                  </a:lnTo>
                  <a:lnTo>
                    <a:pt x="3517775" y="1663107"/>
                  </a:lnTo>
                  <a:lnTo>
                    <a:pt x="3533003" y="1626603"/>
                  </a:lnTo>
                  <a:lnTo>
                    <a:pt x="3546733" y="1589654"/>
                  </a:lnTo>
                  <a:lnTo>
                    <a:pt x="3558941" y="1552278"/>
                  </a:lnTo>
                  <a:lnTo>
                    <a:pt x="3569602" y="1514492"/>
                  </a:lnTo>
                  <a:lnTo>
                    <a:pt x="3578691" y="1476314"/>
                  </a:lnTo>
                  <a:lnTo>
                    <a:pt x="3586183" y="1437761"/>
                  </a:lnTo>
                  <a:lnTo>
                    <a:pt x="3592054" y="1398851"/>
                  </a:lnTo>
                  <a:lnTo>
                    <a:pt x="3596278" y="1359603"/>
                  </a:lnTo>
                  <a:lnTo>
                    <a:pt x="3598831" y="1320033"/>
                  </a:lnTo>
                  <a:lnTo>
                    <a:pt x="3599688" y="1280159"/>
                  </a:lnTo>
                  <a:lnTo>
                    <a:pt x="3598831" y="1240286"/>
                  </a:lnTo>
                  <a:lnTo>
                    <a:pt x="3596278" y="1200716"/>
                  </a:lnTo>
                  <a:lnTo>
                    <a:pt x="3592054" y="1161468"/>
                  </a:lnTo>
                  <a:lnTo>
                    <a:pt x="3586183" y="1122558"/>
                  </a:lnTo>
                  <a:lnTo>
                    <a:pt x="3578691" y="1084005"/>
                  </a:lnTo>
                  <a:lnTo>
                    <a:pt x="3569602" y="1045827"/>
                  </a:lnTo>
                  <a:lnTo>
                    <a:pt x="3558941" y="1008041"/>
                  </a:lnTo>
                  <a:lnTo>
                    <a:pt x="3546733" y="970665"/>
                  </a:lnTo>
                  <a:lnTo>
                    <a:pt x="3533003" y="933716"/>
                  </a:lnTo>
                  <a:lnTo>
                    <a:pt x="3517775" y="897212"/>
                  </a:lnTo>
                  <a:lnTo>
                    <a:pt x="3501076" y="861172"/>
                  </a:lnTo>
                  <a:lnTo>
                    <a:pt x="3482929" y="825612"/>
                  </a:lnTo>
                  <a:lnTo>
                    <a:pt x="3463359" y="790551"/>
                  </a:lnTo>
                  <a:lnTo>
                    <a:pt x="3442392" y="756005"/>
                  </a:lnTo>
                  <a:lnTo>
                    <a:pt x="3420052" y="721993"/>
                  </a:lnTo>
                  <a:lnTo>
                    <a:pt x="3396364" y="688533"/>
                  </a:lnTo>
                  <a:lnTo>
                    <a:pt x="3371353" y="655642"/>
                  </a:lnTo>
                  <a:lnTo>
                    <a:pt x="3345044" y="623338"/>
                  </a:lnTo>
                  <a:lnTo>
                    <a:pt x="3317462" y="591639"/>
                  </a:lnTo>
                  <a:lnTo>
                    <a:pt x="3288632" y="560562"/>
                  </a:lnTo>
                  <a:lnTo>
                    <a:pt x="3258578" y="530124"/>
                  </a:lnTo>
                  <a:lnTo>
                    <a:pt x="3227326" y="500345"/>
                  </a:lnTo>
                  <a:lnTo>
                    <a:pt x="3194900" y="471241"/>
                  </a:lnTo>
                  <a:lnTo>
                    <a:pt x="3161325" y="442830"/>
                  </a:lnTo>
                  <a:lnTo>
                    <a:pt x="3126627" y="415130"/>
                  </a:lnTo>
                  <a:lnTo>
                    <a:pt x="3090829" y="388158"/>
                  </a:lnTo>
                  <a:lnTo>
                    <a:pt x="3053958" y="361933"/>
                  </a:lnTo>
                  <a:lnTo>
                    <a:pt x="3016037" y="336471"/>
                  </a:lnTo>
                  <a:lnTo>
                    <a:pt x="2977092" y="311792"/>
                  </a:lnTo>
                  <a:lnTo>
                    <a:pt x="2937148" y="287911"/>
                  </a:lnTo>
                  <a:lnTo>
                    <a:pt x="2896229" y="264848"/>
                  </a:lnTo>
                  <a:lnTo>
                    <a:pt x="2854361" y="242619"/>
                  </a:lnTo>
                  <a:lnTo>
                    <a:pt x="2811567" y="221243"/>
                  </a:lnTo>
                  <a:lnTo>
                    <a:pt x="2767874" y="200737"/>
                  </a:lnTo>
                  <a:lnTo>
                    <a:pt x="2723307" y="181119"/>
                  </a:lnTo>
                  <a:lnTo>
                    <a:pt x="2677888" y="162406"/>
                  </a:lnTo>
                  <a:lnTo>
                    <a:pt x="2631645" y="144617"/>
                  </a:lnTo>
                  <a:lnTo>
                    <a:pt x="2584602" y="127768"/>
                  </a:lnTo>
                  <a:lnTo>
                    <a:pt x="2536783" y="111879"/>
                  </a:lnTo>
                  <a:lnTo>
                    <a:pt x="2488214" y="96966"/>
                  </a:lnTo>
                  <a:lnTo>
                    <a:pt x="2438919" y="83046"/>
                  </a:lnTo>
                  <a:lnTo>
                    <a:pt x="2388923" y="70139"/>
                  </a:lnTo>
                  <a:lnTo>
                    <a:pt x="2338252" y="58261"/>
                  </a:lnTo>
                  <a:lnTo>
                    <a:pt x="2286929" y="47430"/>
                  </a:lnTo>
                  <a:lnTo>
                    <a:pt x="2234981" y="37665"/>
                  </a:lnTo>
                  <a:lnTo>
                    <a:pt x="2182432" y="28981"/>
                  </a:lnTo>
                  <a:lnTo>
                    <a:pt x="2129306" y="21399"/>
                  </a:lnTo>
                  <a:lnTo>
                    <a:pt x="2075629" y="14934"/>
                  </a:lnTo>
                  <a:lnTo>
                    <a:pt x="2021425" y="9605"/>
                  </a:lnTo>
                  <a:lnTo>
                    <a:pt x="1966720" y="5429"/>
                  </a:lnTo>
                  <a:lnTo>
                    <a:pt x="1911538" y="2424"/>
                  </a:lnTo>
                  <a:lnTo>
                    <a:pt x="1855904" y="609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1CA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2747" y="3584447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0" y="1280159"/>
                  </a:moveTo>
                  <a:lnTo>
                    <a:pt x="856" y="1240286"/>
                  </a:lnTo>
                  <a:lnTo>
                    <a:pt x="3409" y="1200716"/>
                  </a:lnTo>
                  <a:lnTo>
                    <a:pt x="7633" y="1161468"/>
                  </a:lnTo>
                  <a:lnTo>
                    <a:pt x="13504" y="1122558"/>
                  </a:lnTo>
                  <a:lnTo>
                    <a:pt x="20996" y="1084005"/>
                  </a:lnTo>
                  <a:lnTo>
                    <a:pt x="30085" y="1045827"/>
                  </a:lnTo>
                  <a:lnTo>
                    <a:pt x="40746" y="1008041"/>
                  </a:lnTo>
                  <a:lnTo>
                    <a:pt x="52954" y="970665"/>
                  </a:lnTo>
                  <a:lnTo>
                    <a:pt x="66684" y="933716"/>
                  </a:lnTo>
                  <a:lnTo>
                    <a:pt x="81912" y="897212"/>
                  </a:lnTo>
                  <a:lnTo>
                    <a:pt x="98611" y="861172"/>
                  </a:lnTo>
                  <a:lnTo>
                    <a:pt x="116758" y="825612"/>
                  </a:lnTo>
                  <a:lnTo>
                    <a:pt x="136328" y="790551"/>
                  </a:lnTo>
                  <a:lnTo>
                    <a:pt x="157295" y="756005"/>
                  </a:lnTo>
                  <a:lnTo>
                    <a:pt x="179635" y="721993"/>
                  </a:lnTo>
                  <a:lnTo>
                    <a:pt x="203323" y="688533"/>
                  </a:lnTo>
                  <a:lnTo>
                    <a:pt x="228334" y="655642"/>
                  </a:lnTo>
                  <a:lnTo>
                    <a:pt x="254643" y="623338"/>
                  </a:lnTo>
                  <a:lnTo>
                    <a:pt x="282225" y="591639"/>
                  </a:lnTo>
                  <a:lnTo>
                    <a:pt x="311055" y="560562"/>
                  </a:lnTo>
                  <a:lnTo>
                    <a:pt x="341109" y="530124"/>
                  </a:lnTo>
                  <a:lnTo>
                    <a:pt x="372361" y="500345"/>
                  </a:lnTo>
                  <a:lnTo>
                    <a:pt x="404787" y="471241"/>
                  </a:lnTo>
                  <a:lnTo>
                    <a:pt x="438362" y="442830"/>
                  </a:lnTo>
                  <a:lnTo>
                    <a:pt x="473060" y="415130"/>
                  </a:lnTo>
                  <a:lnTo>
                    <a:pt x="508858" y="388158"/>
                  </a:lnTo>
                  <a:lnTo>
                    <a:pt x="545729" y="361933"/>
                  </a:lnTo>
                  <a:lnTo>
                    <a:pt x="583650" y="336471"/>
                  </a:lnTo>
                  <a:lnTo>
                    <a:pt x="622595" y="311792"/>
                  </a:lnTo>
                  <a:lnTo>
                    <a:pt x="662539" y="287911"/>
                  </a:lnTo>
                  <a:lnTo>
                    <a:pt x="703458" y="264848"/>
                  </a:lnTo>
                  <a:lnTo>
                    <a:pt x="745326" y="242619"/>
                  </a:lnTo>
                  <a:lnTo>
                    <a:pt x="788120" y="221243"/>
                  </a:lnTo>
                  <a:lnTo>
                    <a:pt x="831813" y="200737"/>
                  </a:lnTo>
                  <a:lnTo>
                    <a:pt x="876380" y="181119"/>
                  </a:lnTo>
                  <a:lnTo>
                    <a:pt x="921799" y="162406"/>
                  </a:lnTo>
                  <a:lnTo>
                    <a:pt x="968042" y="144617"/>
                  </a:lnTo>
                  <a:lnTo>
                    <a:pt x="1015085" y="127768"/>
                  </a:lnTo>
                  <a:lnTo>
                    <a:pt x="1062904" y="111879"/>
                  </a:lnTo>
                  <a:lnTo>
                    <a:pt x="1111473" y="96966"/>
                  </a:lnTo>
                  <a:lnTo>
                    <a:pt x="1160768" y="83046"/>
                  </a:lnTo>
                  <a:lnTo>
                    <a:pt x="1210764" y="70139"/>
                  </a:lnTo>
                  <a:lnTo>
                    <a:pt x="1261435" y="58261"/>
                  </a:lnTo>
                  <a:lnTo>
                    <a:pt x="1312758" y="47430"/>
                  </a:lnTo>
                  <a:lnTo>
                    <a:pt x="1364706" y="37665"/>
                  </a:lnTo>
                  <a:lnTo>
                    <a:pt x="1417255" y="28981"/>
                  </a:lnTo>
                  <a:lnTo>
                    <a:pt x="1470381" y="21399"/>
                  </a:lnTo>
                  <a:lnTo>
                    <a:pt x="1524058" y="14934"/>
                  </a:lnTo>
                  <a:lnTo>
                    <a:pt x="1578262" y="9605"/>
                  </a:lnTo>
                  <a:lnTo>
                    <a:pt x="1632967" y="5429"/>
                  </a:lnTo>
                  <a:lnTo>
                    <a:pt x="1688149" y="2424"/>
                  </a:lnTo>
                  <a:lnTo>
                    <a:pt x="1743783" y="609"/>
                  </a:lnTo>
                  <a:lnTo>
                    <a:pt x="1799844" y="0"/>
                  </a:lnTo>
                  <a:lnTo>
                    <a:pt x="1855904" y="609"/>
                  </a:lnTo>
                  <a:lnTo>
                    <a:pt x="1911538" y="2424"/>
                  </a:lnTo>
                  <a:lnTo>
                    <a:pt x="1966720" y="5429"/>
                  </a:lnTo>
                  <a:lnTo>
                    <a:pt x="2021425" y="9605"/>
                  </a:lnTo>
                  <a:lnTo>
                    <a:pt x="2075629" y="14934"/>
                  </a:lnTo>
                  <a:lnTo>
                    <a:pt x="2129306" y="21399"/>
                  </a:lnTo>
                  <a:lnTo>
                    <a:pt x="2182432" y="28981"/>
                  </a:lnTo>
                  <a:lnTo>
                    <a:pt x="2234981" y="37665"/>
                  </a:lnTo>
                  <a:lnTo>
                    <a:pt x="2286929" y="47430"/>
                  </a:lnTo>
                  <a:lnTo>
                    <a:pt x="2338252" y="58261"/>
                  </a:lnTo>
                  <a:lnTo>
                    <a:pt x="2388923" y="70139"/>
                  </a:lnTo>
                  <a:lnTo>
                    <a:pt x="2438919" y="83046"/>
                  </a:lnTo>
                  <a:lnTo>
                    <a:pt x="2488214" y="96966"/>
                  </a:lnTo>
                  <a:lnTo>
                    <a:pt x="2536783" y="111879"/>
                  </a:lnTo>
                  <a:lnTo>
                    <a:pt x="2584602" y="127768"/>
                  </a:lnTo>
                  <a:lnTo>
                    <a:pt x="2631645" y="144617"/>
                  </a:lnTo>
                  <a:lnTo>
                    <a:pt x="2677888" y="162406"/>
                  </a:lnTo>
                  <a:lnTo>
                    <a:pt x="2723307" y="181119"/>
                  </a:lnTo>
                  <a:lnTo>
                    <a:pt x="2767874" y="200737"/>
                  </a:lnTo>
                  <a:lnTo>
                    <a:pt x="2811567" y="221243"/>
                  </a:lnTo>
                  <a:lnTo>
                    <a:pt x="2854361" y="242619"/>
                  </a:lnTo>
                  <a:lnTo>
                    <a:pt x="2896229" y="264848"/>
                  </a:lnTo>
                  <a:lnTo>
                    <a:pt x="2937148" y="287911"/>
                  </a:lnTo>
                  <a:lnTo>
                    <a:pt x="2977092" y="311792"/>
                  </a:lnTo>
                  <a:lnTo>
                    <a:pt x="3016037" y="336471"/>
                  </a:lnTo>
                  <a:lnTo>
                    <a:pt x="3053958" y="361933"/>
                  </a:lnTo>
                  <a:lnTo>
                    <a:pt x="3090829" y="388158"/>
                  </a:lnTo>
                  <a:lnTo>
                    <a:pt x="3126627" y="415130"/>
                  </a:lnTo>
                  <a:lnTo>
                    <a:pt x="3161325" y="442830"/>
                  </a:lnTo>
                  <a:lnTo>
                    <a:pt x="3194900" y="471241"/>
                  </a:lnTo>
                  <a:lnTo>
                    <a:pt x="3227326" y="500345"/>
                  </a:lnTo>
                  <a:lnTo>
                    <a:pt x="3258578" y="530124"/>
                  </a:lnTo>
                  <a:lnTo>
                    <a:pt x="3288632" y="560562"/>
                  </a:lnTo>
                  <a:lnTo>
                    <a:pt x="3317462" y="591639"/>
                  </a:lnTo>
                  <a:lnTo>
                    <a:pt x="3345044" y="623338"/>
                  </a:lnTo>
                  <a:lnTo>
                    <a:pt x="3371353" y="655642"/>
                  </a:lnTo>
                  <a:lnTo>
                    <a:pt x="3396364" y="688533"/>
                  </a:lnTo>
                  <a:lnTo>
                    <a:pt x="3420052" y="721993"/>
                  </a:lnTo>
                  <a:lnTo>
                    <a:pt x="3442392" y="756005"/>
                  </a:lnTo>
                  <a:lnTo>
                    <a:pt x="3463359" y="790551"/>
                  </a:lnTo>
                  <a:lnTo>
                    <a:pt x="3482929" y="825612"/>
                  </a:lnTo>
                  <a:lnTo>
                    <a:pt x="3501076" y="861172"/>
                  </a:lnTo>
                  <a:lnTo>
                    <a:pt x="3517775" y="897212"/>
                  </a:lnTo>
                  <a:lnTo>
                    <a:pt x="3533003" y="933716"/>
                  </a:lnTo>
                  <a:lnTo>
                    <a:pt x="3546733" y="970665"/>
                  </a:lnTo>
                  <a:lnTo>
                    <a:pt x="3558941" y="1008041"/>
                  </a:lnTo>
                  <a:lnTo>
                    <a:pt x="3569602" y="1045827"/>
                  </a:lnTo>
                  <a:lnTo>
                    <a:pt x="3578691" y="1084005"/>
                  </a:lnTo>
                  <a:lnTo>
                    <a:pt x="3586183" y="1122558"/>
                  </a:lnTo>
                  <a:lnTo>
                    <a:pt x="3592054" y="1161468"/>
                  </a:lnTo>
                  <a:lnTo>
                    <a:pt x="3596278" y="1200716"/>
                  </a:lnTo>
                  <a:lnTo>
                    <a:pt x="3598831" y="1240286"/>
                  </a:lnTo>
                  <a:lnTo>
                    <a:pt x="3599688" y="1280159"/>
                  </a:lnTo>
                  <a:lnTo>
                    <a:pt x="3598831" y="1320033"/>
                  </a:lnTo>
                  <a:lnTo>
                    <a:pt x="3596278" y="1359603"/>
                  </a:lnTo>
                  <a:lnTo>
                    <a:pt x="3592054" y="1398851"/>
                  </a:lnTo>
                  <a:lnTo>
                    <a:pt x="3586183" y="1437761"/>
                  </a:lnTo>
                  <a:lnTo>
                    <a:pt x="3578691" y="1476314"/>
                  </a:lnTo>
                  <a:lnTo>
                    <a:pt x="3569602" y="1514492"/>
                  </a:lnTo>
                  <a:lnTo>
                    <a:pt x="3558941" y="1552278"/>
                  </a:lnTo>
                  <a:lnTo>
                    <a:pt x="3546733" y="1589654"/>
                  </a:lnTo>
                  <a:lnTo>
                    <a:pt x="3533003" y="1626603"/>
                  </a:lnTo>
                  <a:lnTo>
                    <a:pt x="3517775" y="1663107"/>
                  </a:lnTo>
                  <a:lnTo>
                    <a:pt x="3501076" y="1699147"/>
                  </a:lnTo>
                  <a:lnTo>
                    <a:pt x="3482929" y="1734707"/>
                  </a:lnTo>
                  <a:lnTo>
                    <a:pt x="3463359" y="1769768"/>
                  </a:lnTo>
                  <a:lnTo>
                    <a:pt x="3442392" y="1804314"/>
                  </a:lnTo>
                  <a:lnTo>
                    <a:pt x="3420052" y="1838326"/>
                  </a:lnTo>
                  <a:lnTo>
                    <a:pt x="3396364" y="1871786"/>
                  </a:lnTo>
                  <a:lnTo>
                    <a:pt x="3371353" y="1904677"/>
                  </a:lnTo>
                  <a:lnTo>
                    <a:pt x="3345044" y="1936981"/>
                  </a:lnTo>
                  <a:lnTo>
                    <a:pt x="3317462" y="1968680"/>
                  </a:lnTo>
                  <a:lnTo>
                    <a:pt x="3288632" y="1999757"/>
                  </a:lnTo>
                  <a:lnTo>
                    <a:pt x="3258578" y="2030195"/>
                  </a:lnTo>
                  <a:lnTo>
                    <a:pt x="3227326" y="2059974"/>
                  </a:lnTo>
                  <a:lnTo>
                    <a:pt x="3194900" y="2089078"/>
                  </a:lnTo>
                  <a:lnTo>
                    <a:pt x="3161325" y="2117489"/>
                  </a:lnTo>
                  <a:lnTo>
                    <a:pt x="3126627" y="2145189"/>
                  </a:lnTo>
                  <a:lnTo>
                    <a:pt x="3090829" y="2172161"/>
                  </a:lnTo>
                  <a:lnTo>
                    <a:pt x="3053958" y="2198386"/>
                  </a:lnTo>
                  <a:lnTo>
                    <a:pt x="3016037" y="2223848"/>
                  </a:lnTo>
                  <a:lnTo>
                    <a:pt x="2977092" y="2248527"/>
                  </a:lnTo>
                  <a:lnTo>
                    <a:pt x="2937148" y="2272408"/>
                  </a:lnTo>
                  <a:lnTo>
                    <a:pt x="2896229" y="2295471"/>
                  </a:lnTo>
                  <a:lnTo>
                    <a:pt x="2854361" y="2317700"/>
                  </a:lnTo>
                  <a:lnTo>
                    <a:pt x="2811567" y="2339076"/>
                  </a:lnTo>
                  <a:lnTo>
                    <a:pt x="2767874" y="2359582"/>
                  </a:lnTo>
                  <a:lnTo>
                    <a:pt x="2723307" y="2379200"/>
                  </a:lnTo>
                  <a:lnTo>
                    <a:pt x="2677888" y="2397913"/>
                  </a:lnTo>
                  <a:lnTo>
                    <a:pt x="2631645" y="2415702"/>
                  </a:lnTo>
                  <a:lnTo>
                    <a:pt x="2584602" y="2432551"/>
                  </a:lnTo>
                  <a:lnTo>
                    <a:pt x="2536783" y="2448440"/>
                  </a:lnTo>
                  <a:lnTo>
                    <a:pt x="2488214" y="2463353"/>
                  </a:lnTo>
                  <a:lnTo>
                    <a:pt x="2438919" y="2477273"/>
                  </a:lnTo>
                  <a:lnTo>
                    <a:pt x="2388923" y="2490180"/>
                  </a:lnTo>
                  <a:lnTo>
                    <a:pt x="2338252" y="2502058"/>
                  </a:lnTo>
                  <a:lnTo>
                    <a:pt x="2286929" y="2512889"/>
                  </a:lnTo>
                  <a:lnTo>
                    <a:pt x="2234981" y="2522654"/>
                  </a:lnTo>
                  <a:lnTo>
                    <a:pt x="2182432" y="2531338"/>
                  </a:lnTo>
                  <a:lnTo>
                    <a:pt x="2129306" y="2538920"/>
                  </a:lnTo>
                  <a:lnTo>
                    <a:pt x="2075629" y="2545385"/>
                  </a:lnTo>
                  <a:lnTo>
                    <a:pt x="2021425" y="2550714"/>
                  </a:lnTo>
                  <a:lnTo>
                    <a:pt x="1966720" y="2554890"/>
                  </a:lnTo>
                  <a:lnTo>
                    <a:pt x="1911538" y="2557895"/>
                  </a:lnTo>
                  <a:lnTo>
                    <a:pt x="1855904" y="2559710"/>
                  </a:lnTo>
                  <a:lnTo>
                    <a:pt x="1799844" y="2560319"/>
                  </a:lnTo>
                  <a:lnTo>
                    <a:pt x="1743783" y="2559710"/>
                  </a:lnTo>
                  <a:lnTo>
                    <a:pt x="1688149" y="2557895"/>
                  </a:lnTo>
                  <a:lnTo>
                    <a:pt x="1632967" y="2554890"/>
                  </a:lnTo>
                  <a:lnTo>
                    <a:pt x="1578262" y="2550714"/>
                  </a:lnTo>
                  <a:lnTo>
                    <a:pt x="1524058" y="2545385"/>
                  </a:lnTo>
                  <a:lnTo>
                    <a:pt x="1470381" y="2538920"/>
                  </a:lnTo>
                  <a:lnTo>
                    <a:pt x="1417255" y="2531338"/>
                  </a:lnTo>
                  <a:lnTo>
                    <a:pt x="1364706" y="2522654"/>
                  </a:lnTo>
                  <a:lnTo>
                    <a:pt x="1312758" y="2512889"/>
                  </a:lnTo>
                  <a:lnTo>
                    <a:pt x="1261435" y="2502058"/>
                  </a:lnTo>
                  <a:lnTo>
                    <a:pt x="1210764" y="2490180"/>
                  </a:lnTo>
                  <a:lnTo>
                    <a:pt x="1160768" y="2477273"/>
                  </a:lnTo>
                  <a:lnTo>
                    <a:pt x="1111473" y="2463353"/>
                  </a:lnTo>
                  <a:lnTo>
                    <a:pt x="1062904" y="2448440"/>
                  </a:lnTo>
                  <a:lnTo>
                    <a:pt x="1015085" y="2432551"/>
                  </a:lnTo>
                  <a:lnTo>
                    <a:pt x="968042" y="2415702"/>
                  </a:lnTo>
                  <a:lnTo>
                    <a:pt x="921799" y="2397913"/>
                  </a:lnTo>
                  <a:lnTo>
                    <a:pt x="876380" y="2379200"/>
                  </a:lnTo>
                  <a:lnTo>
                    <a:pt x="831813" y="2359582"/>
                  </a:lnTo>
                  <a:lnTo>
                    <a:pt x="788120" y="2339076"/>
                  </a:lnTo>
                  <a:lnTo>
                    <a:pt x="745326" y="2317700"/>
                  </a:lnTo>
                  <a:lnTo>
                    <a:pt x="703458" y="2295471"/>
                  </a:lnTo>
                  <a:lnTo>
                    <a:pt x="662539" y="2272408"/>
                  </a:lnTo>
                  <a:lnTo>
                    <a:pt x="622595" y="2248527"/>
                  </a:lnTo>
                  <a:lnTo>
                    <a:pt x="583650" y="2223848"/>
                  </a:lnTo>
                  <a:lnTo>
                    <a:pt x="545729" y="2198386"/>
                  </a:lnTo>
                  <a:lnTo>
                    <a:pt x="508858" y="2172161"/>
                  </a:lnTo>
                  <a:lnTo>
                    <a:pt x="473060" y="2145189"/>
                  </a:lnTo>
                  <a:lnTo>
                    <a:pt x="438362" y="2117489"/>
                  </a:lnTo>
                  <a:lnTo>
                    <a:pt x="404787" y="2089078"/>
                  </a:lnTo>
                  <a:lnTo>
                    <a:pt x="372361" y="2059974"/>
                  </a:lnTo>
                  <a:lnTo>
                    <a:pt x="341109" y="2030195"/>
                  </a:lnTo>
                  <a:lnTo>
                    <a:pt x="311055" y="1999757"/>
                  </a:lnTo>
                  <a:lnTo>
                    <a:pt x="282225" y="1968680"/>
                  </a:lnTo>
                  <a:lnTo>
                    <a:pt x="254643" y="1936981"/>
                  </a:lnTo>
                  <a:lnTo>
                    <a:pt x="228334" y="1904677"/>
                  </a:lnTo>
                  <a:lnTo>
                    <a:pt x="203323" y="1871786"/>
                  </a:lnTo>
                  <a:lnTo>
                    <a:pt x="179635" y="1838326"/>
                  </a:lnTo>
                  <a:lnTo>
                    <a:pt x="157295" y="1804314"/>
                  </a:lnTo>
                  <a:lnTo>
                    <a:pt x="136328" y="1769768"/>
                  </a:lnTo>
                  <a:lnTo>
                    <a:pt x="116758" y="1734707"/>
                  </a:lnTo>
                  <a:lnTo>
                    <a:pt x="98611" y="1699147"/>
                  </a:lnTo>
                  <a:lnTo>
                    <a:pt x="81912" y="1663107"/>
                  </a:lnTo>
                  <a:lnTo>
                    <a:pt x="66684" y="1626603"/>
                  </a:lnTo>
                  <a:lnTo>
                    <a:pt x="52954" y="1589654"/>
                  </a:lnTo>
                  <a:lnTo>
                    <a:pt x="40746" y="1552278"/>
                  </a:lnTo>
                  <a:lnTo>
                    <a:pt x="30085" y="1514492"/>
                  </a:lnTo>
                  <a:lnTo>
                    <a:pt x="20996" y="1476314"/>
                  </a:lnTo>
                  <a:lnTo>
                    <a:pt x="13504" y="1437761"/>
                  </a:lnTo>
                  <a:lnTo>
                    <a:pt x="7633" y="1398851"/>
                  </a:lnTo>
                  <a:lnTo>
                    <a:pt x="3409" y="1359603"/>
                  </a:lnTo>
                  <a:lnTo>
                    <a:pt x="856" y="1320033"/>
                  </a:lnTo>
                  <a:lnTo>
                    <a:pt x="0" y="1280159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67867" y="3922267"/>
            <a:ext cx="22879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Current</a:t>
            </a:r>
            <a:r>
              <a:rPr sz="20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State:</a:t>
            </a:r>
            <a:r>
              <a:rPr sz="20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Data</a:t>
            </a:r>
            <a:r>
              <a:rPr sz="20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in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sz="20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(key,value)</a:t>
            </a:r>
            <a:r>
              <a:rPr sz="20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store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can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hold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any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information you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like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991" y="5446516"/>
            <a:ext cx="1257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Version=17</a:t>
            </a:r>
            <a:endParaRPr sz="2000">
              <a:latin typeface="Tw Cen MT"/>
              <a:cs typeface="Tw Cen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8779" y="2318004"/>
            <a:ext cx="4319905" cy="2776855"/>
            <a:chOff x="1668779" y="2318004"/>
            <a:chExt cx="4319905" cy="2776855"/>
          </a:xfrm>
        </p:grpSpPr>
        <p:sp>
          <p:nvSpPr>
            <p:cNvPr id="9" name="object 9"/>
            <p:cNvSpPr/>
            <p:nvPr/>
          </p:nvSpPr>
          <p:spPr>
            <a:xfrm>
              <a:off x="1687829" y="2337054"/>
              <a:ext cx="3067050" cy="1214120"/>
            </a:xfrm>
            <a:custGeom>
              <a:avLst/>
              <a:gdLst/>
              <a:ahLst/>
              <a:cxnLst/>
              <a:rect l="l" t="t" r="r" b="b"/>
              <a:pathLst>
                <a:path w="3067050" h="1214120">
                  <a:moveTo>
                    <a:pt x="0" y="0"/>
                  </a:moveTo>
                  <a:lnTo>
                    <a:pt x="3066884" y="121352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5964" y="3490426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5" h="106679">
                  <a:moveTo>
                    <a:pt x="42062" y="0"/>
                  </a:moveTo>
                  <a:lnTo>
                    <a:pt x="0" y="106273"/>
                  </a:lnTo>
                  <a:lnTo>
                    <a:pt x="127317" y="95199"/>
                  </a:lnTo>
                  <a:lnTo>
                    <a:pt x="42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11673" y="4704757"/>
              <a:ext cx="911860" cy="370840"/>
            </a:xfrm>
            <a:custGeom>
              <a:avLst/>
              <a:gdLst/>
              <a:ahLst/>
              <a:cxnLst/>
              <a:rect l="l" t="t" r="r" b="b"/>
              <a:pathLst>
                <a:path w="911860" h="370839">
                  <a:moveTo>
                    <a:pt x="0" y="68224"/>
                  </a:moveTo>
                  <a:lnTo>
                    <a:pt x="35889" y="112195"/>
                  </a:lnTo>
                  <a:lnTo>
                    <a:pt x="71918" y="155333"/>
                  </a:lnTo>
                  <a:lnTo>
                    <a:pt x="108230" y="196806"/>
                  </a:lnTo>
                  <a:lnTo>
                    <a:pt x="144965" y="235781"/>
                  </a:lnTo>
                  <a:lnTo>
                    <a:pt x="182264" y="271427"/>
                  </a:lnTo>
                  <a:lnTo>
                    <a:pt x="220268" y="302909"/>
                  </a:lnTo>
                  <a:lnTo>
                    <a:pt x="259120" y="329397"/>
                  </a:lnTo>
                  <a:lnTo>
                    <a:pt x="298959" y="350056"/>
                  </a:lnTo>
                  <a:lnTo>
                    <a:pt x="339928" y="364056"/>
                  </a:lnTo>
                  <a:lnTo>
                    <a:pt x="382167" y="370563"/>
                  </a:lnTo>
                  <a:lnTo>
                    <a:pt x="425818" y="368744"/>
                  </a:lnTo>
                  <a:lnTo>
                    <a:pt x="500063" y="347010"/>
                  </a:lnTo>
                  <a:lnTo>
                    <a:pt x="538539" y="328164"/>
                  </a:lnTo>
                  <a:lnTo>
                    <a:pt x="577816" y="304597"/>
                  </a:lnTo>
                  <a:lnTo>
                    <a:pt x="617817" y="276759"/>
                  </a:lnTo>
                  <a:lnTo>
                    <a:pt x="658466" y="245098"/>
                  </a:lnTo>
                  <a:lnTo>
                    <a:pt x="699687" y="210064"/>
                  </a:lnTo>
                  <a:lnTo>
                    <a:pt x="741404" y="172105"/>
                  </a:lnTo>
                  <a:lnTo>
                    <a:pt x="783541" y="131670"/>
                  </a:lnTo>
                  <a:lnTo>
                    <a:pt x="826021" y="89208"/>
                  </a:lnTo>
                  <a:lnTo>
                    <a:pt x="868769" y="45168"/>
                  </a:lnTo>
                  <a:lnTo>
                    <a:pt x="911707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8682" y="4635251"/>
              <a:ext cx="120014" cy="122555"/>
            </a:xfrm>
            <a:custGeom>
              <a:avLst/>
              <a:gdLst/>
              <a:ahLst/>
              <a:cxnLst/>
              <a:rect l="l" t="t" r="r" b="b"/>
              <a:pathLst>
                <a:path w="120014" h="122554">
                  <a:moveTo>
                    <a:pt x="119875" y="0"/>
                  </a:moveTo>
                  <a:lnTo>
                    <a:pt x="0" y="44272"/>
                  </a:lnTo>
                  <a:lnTo>
                    <a:pt x="83375" y="122466"/>
                  </a:lnTo>
                  <a:lnTo>
                    <a:pt x="119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7706" y="275844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19">
                  <a:moveTo>
                    <a:pt x="161544" y="0"/>
                  </a:moveTo>
                  <a:lnTo>
                    <a:pt x="31991" y="54330"/>
                  </a:lnTo>
                  <a:lnTo>
                    <a:pt x="0" y="176415"/>
                  </a:lnTo>
                  <a:lnTo>
                    <a:pt x="89649" y="274320"/>
                  </a:lnTo>
                  <a:lnTo>
                    <a:pt x="233438" y="274320"/>
                  </a:lnTo>
                  <a:lnTo>
                    <a:pt x="323088" y="176415"/>
                  </a:lnTo>
                  <a:lnTo>
                    <a:pt x="291096" y="54330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7706" y="275844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19">
                  <a:moveTo>
                    <a:pt x="0" y="176415"/>
                  </a:moveTo>
                  <a:lnTo>
                    <a:pt x="31991" y="54330"/>
                  </a:lnTo>
                  <a:lnTo>
                    <a:pt x="161544" y="0"/>
                  </a:lnTo>
                  <a:lnTo>
                    <a:pt x="291096" y="54330"/>
                  </a:lnTo>
                  <a:lnTo>
                    <a:pt x="323088" y="176415"/>
                  </a:lnTo>
                  <a:lnTo>
                    <a:pt x="233438" y="274320"/>
                  </a:lnTo>
                  <a:lnTo>
                    <a:pt x="89649" y="274320"/>
                  </a:lnTo>
                  <a:lnTo>
                    <a:pt x="0" y="176415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7380" y="2105659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New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spc="-20" dirty="0">
                <a:latin typeface="Tw Cen MT"/>
                <a:cs typeface="Tw Cen MT"/>
              </a:rPr>
              <a:t>Event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60008" y="3674364"/>
            <a:ext cx="373380" cy="1198245"/>
          </a:xfrm>
          <a:custGeom>
            <a:avLst/>
            <a:gdLst/>
            <a:ahLst/>
            <a:cxnLst/>
            <a:rect l="l" t="t" r="r" b="b"/>
            <a:pathLst>
              <a:path w="373379" h="1198245">
                <a:moveTo>
                  <a:pt x="0" y="0"/>
                </a:moveTo>
                <a:lnTo>
                  <a:pt x="48385" y="33496"/>
                </a:lnTo>
                <a:lnTo>
                  <a:pt x="95850" y="67080"/>
                </a:lnTo>
                <a:lnTo>
                  <a:pt x="141473" y="100839"/>
                </a:lnTo>
                <a:lnTo>
                  <a:pt x="184333" y="134860"/>
                </a:lnTo>
                <a:lnTo>
                  <a:pt x="223508" y="169230"/>
                </a:lnTo>
                <a:lnTo>
                  <a:pt x="258079" y="204037"/>
                </a:lnTo>
                <a:lnTo>
                  <a:pt x="287123" y="239368"/>
                </a:lnTo>
                <a:lnTo>
                  <a:pt x="309720" y="275309"/>
                </a:lnTo>
                <a:lnTo>
                  <a:pt x="324949" y="311950"/>
                </a:lnTo>
                <a:lnTo>
                  <a:pt x="331889" y="349377"/>
                </a:lnTo>
                <a:lnTo>
                  <a:pt x="327951" y="381199"/>
                </a:lnTo>
                <a:lnTo>
                  <a:pt x="290342" y="446403"/>
                </a:lnTo>
                <a:lnTo>
                  <a:pt x="260906" y="479699"/>
                </a:lnTo>
                <a:lnTo>
                  <a:pt x="227206" y="513399"/>
                </a:lnTo>
                <a:lnTo>
                  <a:pt x="191360" y="547460"/>
                </a:lnTo>
                <a:lnTo>
                  <a:pt x="155484" y="581839"/>
                </a:lnTo>
                <a:lnTo>
                  <a:pt x="121697" y="616492"/>
                </a:lnTo>
                <a:lnTo>
                  <a:pt x="92116" y="651377"/>
                </a:lnTo>
                <a:lnTo>
                  <a:pt x="68858" y="686449"/>
                </a:lnTo>
                <a:lnTo>
                  <a:pt x="54041" y="721665"/>
                </a:lnTo>
                <a:lnTo>
                  <a:pt x="49784" y="756983"/>
                </a:lnTo>
                <a:lnTo>
                  <a:pt x="55309" y="795751"/>
                </a:lnTo>
                <a:lnTo>
                  <a:pt x="67660" y="834893"/>
                </a:lnTo>
                <a:lnTo>
                  <a:pt x="86155" y="874373"/>
                </a:lnTo>
                <a:lnTo>
                  <a:pt x="110112" y="914153"/>
                </a:lnTo>
                <a:lnTo>
                  <a:pt x="138847" y="954196"/>
                </a:lnTo>
                <a:lnTo>
                  <a:pt x="171678" y="994463"/>
                </a:lnTo>
                <a:lnTo>
                  <a:pt x="207923" y="1034918"/>
                </a:lnTo>
                <a:lnTo>
                  <a:pt x="246898" y="1075523"/>
                </a:lnTo>
                <a:lnTo>
                  <a:pt x="287920" y="1116241"/>
                </a:lnTo>
                <a:lnTo>
                  <a:pt x="330309" y="1157033"/>
                </a:lnTo>
                <a:lnTo>
                  <a:pt x="373380" y="1197864"/>
                </a:lnTo>
              </a:path>
            </a:pathLst>
          </a:custGeom>
          <a:ln w="57149">
            <a:solidFill>
              <a:srgbClr val="117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662928" y="1546542"/>
            <a:ext cx="5206365" cy="3067050"/>
            <a:chOff x="6662928" y="1546542"/>
            <a:chExt cx="5206365" cy="3067050"/>
          </a:xfrm>
        </p:grpSpPr>
        <p:sp>
          <p:nvSpPr>
            <p:cNvPr id="18" name="object 18"/>
            <p:cNvSpPr/>
            <p:nvPr/>
          </p:nvSpPr>
          <p:spPr>
            <a:xfrm>
              <a:off x="6681978" y="3987546"/>
              <a:ext cx="2912745" cy="574040"/>
            </a:xfrm>
            <a:custGeom>
              <a:avLst/>
              <a:gdLst/>
              <a:ahLst/>
              <a:cxnLst/>
              <a:rect l="l" t="t" r="r" b="b"/>
              <a:pathLst>
                <a:path w="2912745" h="574039">
                  <a:moveTo>
                    <a:pt x="0" y="0"/>
                  </a:moveTo>
                  <a:lnTo>
                    <a:pt x="2912389" y="5734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64641" y="4501282"/>
              <a:ext cx="123189" cy="112395"/>
            </a:xfrm>
            <a:custGeom>
              <a:avLst/>
              <a:gdLst/>
              <a:ahLst/>
              <a:cxnLst/>
              <a:rect l="l" t="t" r="r" b="b"/>
              <a:pathLst>
                <a:path w="123190" h="112395">
                  <a:moveTo>
                    <a:pt x="22085" y="0"/>
                  </a:moveTo>
                  <a:lnTo>
                    <a:pt x="0" y="112141"/>
                  </a:lnTo>
                  <a:lnTo>
                    <a:pt x="123190" y="78155"/>
                  </a:lnTo>
                  <a:lnTo>
                    <a:pt x="220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61604" y="1554480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1799844" y="0"/>
                  </a:moveTo>
                  <a:lnTo>
                    <a:pt x="1743783" y="609"/>
                  </a:lnTo>
                  <a:lnTo>
                    <a:pt x="1688149" y="2424"/>
                  </a:lnTo>
                  <a:lnTo>
                    <a:pt x="1632967" y="5429"/>
                  </a:lnTo>
                  <a:lnTo>
                    <a:pt x="1578262" y="9605"/>
                  </a:lnTo>
                  <a:lnTo>
                    <a:pt x="1524058" y="14934"/>
                  </a:lnTo>
                  <a:lnTo>
                    <a:pt x="1470381" y="21399"/>
                  </a:lnTo>
                  <a:lnTo>
                    <a:pt x="1417255" y="28981"/>
                  </a:lnTo>
                  <a:lnTo>
                    <a:pt x="1364706" y="37665"/>
                  </a:lnTo>
                  <a:lnTo>
                    <a:pt x="1312758" y="47430"/>
                  </a:lnTo>
                  <a:lnTo>
                    <a:pt x="1261435" y="58261"/>
                  </a:lnTo>
                  <a:lnTo>
                    <a:pt x="1210764" y="70139"/>
                  </a:lnTo>
                  <a:lnTo>
                    <a:pt x="1160768" y="83046"/>
                  </a:lnTo>
                  <a:lnTo>
                    <a:pt x="1111473" y="96966"/>
                  </a:lnTo>
                  <a:lnTo>
                    <a:pt x="1062904" y="111879"/>
                  </a:lnTo>
                  <a:lnTo>
                    <a:pt x="1015085" y="127768"/>
                  </a:lnTo>
                  <a:lnTo>
                    <a:pt x="968042" y="144617"/>
                  </a:lnTo>
                  <a:lnTo>
                    <a:pt x="921799" y="162406"/>
                  </a:lnTo>
                  <a:lnTo>
                    <a:pt x="876380" y="181119"/>
                  </a:lnTo>
                  <a:lnTo>
                    <a:pt x="831813" y="200737"/>
                  </a:lnTo>
                  <a:lnTo>
                    <a:pt x="788120" y="221243"/>
                  </a:lnTo>
                  <a:lnTo>
                    <a:pt x="745326" y="242619"/>
                  </a:lnTo>
                  <a:lnTo>
                    <a:pt x="703458" y="264848"/>
                  </a:lnTo>
                  <a:lnTo>
                    <a:pt x="662539" y="287911"/>
                  </a:lnTo>
                  <a:lnTo>
                    <a:pt x="622595" y="311792"/>
                  </a:lnTo>
                  <a:lnTo>
                    <a:pt x="583650" y="336471"/>
                  </a:lnTo>
                  <a:lnTo>
                    <a:pt x="545729" y="361933"/>
                  </a:lnTo>
                  <a:lnTo>
                    <a:pt x="508858" y="388158"/>
                  </a:lnTo>
                  <a:lnTo>
                    <a:pt x="473060" y="415130"/>
                  </a:lnTo>
                  <a:lnTo>
                    <a:pt x="438362" y="442830"/>
                  </a:lnTo>
                  <a:lnTo>
                    <a:pt x="404787" y="471241"/>
                  </a:lnTo>
                  <a:lnTo>
                    <a:pt x="372361" y="500345"/>
                  </a:lnTo>
                  <a:lnTo>
                    <a:pt x="341109" y="530124"/>
                  </a:lnTo>
                  <a:lnTo>
                    <a:pt x="311055" y="560562"/>
                  </a:lnTo>
                  <a:lnTo>
                    <a:pt x="282225" y="591639"/>
                  </a:lnTo>
                  <a:lnTo>
                    <a:pt x="254643" y="623338"/>
                  </a:lnTo>
                  <a:lnTo>
                    <a:pt x="228334" y="655642"/>
                  </a:lnTo>
                  <a:lnTo>
                    <a:pt x="203323" y="688533"/>
                  </a:lnTo>
                  <a:lnTo>
                    <a:pt x="179635" y="721993"/>
                  </a:lnTo>
                  <a:lnTo>
                    <a:pt x="157295" y="756005"/>
                  </a:lnTo>
                  <a:lnTo>
                    <a:pt x="136328" y="790551"/>
                  </a:lnTo>
                  <a:lnTo>
                    <a:pt x="116758" y="825612"/>
                  </a:lnTo>
                  <a:lnTo>
                    <a:pt x="98611" y="861172"/>
                  </a:lnTo>
                  <a:lnTo>
                    <a:pt x="81912" y="897212"/>
                  </a:lnTo>
                  <a:lnTo>
                    <a:pt x="66684" y="933716"/>
                  </a:lnTo>
                  <a:lnTo>
                    <a:pt x="52954" y="970665"/>
                  </a:lnTo>
                  <a:lnTo>
                    <a:pt x="40746" y="1008041"/>
                  </a:lnTo>
                  <a:lnTo>
                    <a:pt x="30085" y="1045827"/>
                  </a:lnTo>
                  <a:lnTo>
                    <a:pt x="20996" y="1084005"/>
                  </a:lnTo>
                  <a:lnTo>
                    <a:pt x="13504" y="1122558"/>
                  </a:lnTo>
                  <a:lnTo>
                    <a:pt x="7633" y="1161468"/>
                  </a:lnTo>
                  <a:lnTo>
                    <a:pt x="3409" y="1200716"/>
                  </a:lnTo>
                  <a:lnTo>
                    <a:pt x="856" y="1240286"/>
                  </a:lnTo>
                  <a:lnTo>
                    <a:pt x="0" y="1280160"/>
                  </a:lnTo>
                  <a:lnTo>
                    <a:pt x="856" y="1320033"/>
                  </a:lnTo>
                  <a:lnTo>
                    <a:pt x="3409" y="1359603"/>
                  </a:lnTo>
                  <a:lnTo>
                    <a:pt x="7633" y="1398851"/>
                  </a:lnTo>
                  <a:lnTo>
                    <a:pt x="13504" y="1437761"/>
                  </a:lnTo>
                  <a:lnTo>
                    <a:pt x="20996" y="1476314"/>
                  </a:lnTo>
                  <a:lnTo>
                    <a:pt x="30085" y="1514492"/>
                  </a:lnTo>
                  <a:lnTo>
                    <a:pt x="40746" y="1552278"/>
                  </a:lnTo>
                  <a:lnTo>
                    <a:pt x="52954" y="1589654"/>
                  </a:lnTo>
                  <a:lnTo>
                    <a:pt x="66684" y="1626603"/>
                  </a:lnTo>
                  <a:lnTo>
                    <a:pt x="81912" y="1663107"/>
                  </a:lnTo>
                  <a:lnTo>
                    <a:pt x="98611" y="1699147"/>
                  </a:lnTo>
                  <a:lnTo>
                    <a:pt x="116758" y="1734707"/>
                  </a:lnTo>
                  <a:lnTo>
                    <a:pt x="136328" y="1769768"/>
                  </a:lnTo>
                  <a:lnTo>
                    <a:pt x="157295" y="1804314"/>
                  </a:lnTo>
                  <a:lnTo>
                    <a:pt x="179635" y="1838326"/>
                  </a:lnTo>
                  <a:lnTo>
                    <a:pt x="203323" y="1871786"/>
                  </a:lnTo>
                  <a:lnTo>
                    <a:pt x="228334" y="1904677"/>
                  </a:lnTo>
                  <a:lnTo>
                    <a:pt x="254643" y="1936981"/>
                  </a:lnTo>
                  <a:lnTo>
                    <a:pt x="282225" y="1968680"/>
                  </a:lnTo>
                  <a:lnTo>
                    <a:pt x="311055" y="1999757"/>
                  </a:lnTo>
                  <a:lnTo>
                    <a:pt x="341109" y="2030195"/>
                  </a:lnTo>
                  <a:lnTo>
                    <a:pt x="372361" y="2059974"/>
                  </a:lnTo>
                  <a:lnTo>
                    <a:pt x="404787" y="2089078"/>
                  </a:lnTo>
                  <a:lnTo>
                    <a:pt x="438362" y="2117489"/>
                  </a:lnTo>
                  <a:lnTo>
                    <a:pt x="473060" y="2145189"/>
                  </a:lnTo>
                  <a:lnTo>
                    <a:pt x="508858" y="2172161"/>
                  </a:lnTo>
                  <a:lnTo>
                    <a:pt x="545729" y="2198386"/>
                  </a:lnTo>
                  <a:lnTo>
                    <a:pt x="583650" y="2223848"/>
                  </a:lnTo>
                  <a:lnTo>
                    <a:pt x="622595" y="2248527"/>
                  </a:lnTo>
                  <a:lnTo>
                    <a:pt x="662539" y="2272408"/>
                  </a:lnTo>
                  <a:lnTo>
                    <a:pt x="703458" y="2295471"/>
                  </a:lnTo>
                  <a:lnTo>
                    <a:pt x="745326" y="2317700"/>
                  </a:lnTo>
                  <a:lnTo>
                    <a:pt x="788120" y="2339076"/>
                  </a:lnTo>
                  <a:lnTo>
                    <a:pt x="831813" y="2359582"/>
                  </a:lnTo>
                  <a:lnTo>
                    <a:pt x="876380" y="2379200"/>
                  </a:lnTo>
                  <a:lnTo>
                    <a:pt x="921799" y="2397913"/>
                  </a:lnTo>
                  <a:lnTo>
                    <a:pt x="968042" y="2415702"/>
                  </a:lnTo>
                  <a:lnTo>
                    <a:pt x="1015085" y="2432551"/>
                  </a:lnTo>
                  <a:lnTo>
                    <a:pt x="1062904" y="2448440"/>
                  </a:lnTo>
                  <a:lnTo>
                    <a:pt x="1111473" y="2463353"/>
                  </a:lnTo>
                  <a:lnTo>
                    <a:pt x="1160768" y="2477273"/>
                  </a:lnTo>
                  <a:lnTo>
                    <a:pt x="1210764" y="2490180"/>
                  </a:lnTo>
                  <a:lnTo>
                    <a:pt x="1261435" y="2502058"/>
                  </a:lnTo>
                  <a:lnTo>
                    <a:pt x="1312758" y="2512889"/>
                  </a:lnTo>
                  <a:lnTo>
                    <a:pt x="1364706" y="2522654"/>
                  </a:lnTo>
                  <a:lnTo>
                    <a:pt x="1417255" y="2531338"/>
                  </a:lnTo>
                  <a:lnTo>
                    <a:pt x="1470381" y="2538920"/>
                  </a:lnTo>
                  <a:lnTo>
                    <a:pt x="1524058" y="2545385"/>
                  </a:lnTo>
                  <a:lnTo>
                    <a:pt x="1578262" y="2550714"/>
                  </a:lnTo>
                  <a:lnTo>
                    <a:pt x="1632967" y="2554890"/>
                  </a:lnTo>
                  <a:lnTo>
                    <a:pt x="1688149" y="2557895"/>
                  </a:lnTo>
                  <a:lnTo>
                    <a:pt x="1743783" y="2559710"/>
                  </a:lnTo>
                  <a:lnTo>
                    <a:pt x="1799844" y="2560320"/>
                  </a:lnTo>
                  <a:lnTo>
                    <a:pt x="1855904" y="2559710"/>
                  </a:lnTo>
                  <a:lnTo>
                    <a:pt x="1911538" y="2557895"/>
                  </a:lnTo>
                  <a:lnTo>
                    <a:pt x="1966720" y="2554890"/>
                  </a:lnTo>
                  <a:lnTo>
                    <a:pt x="2021425" y="2550714"/>
                  </a:lnTo>
                  <a:lnTo>
                    <a:pt x="2075629" y="2545385"/>
                  </a:lnTo>
                  <a:lnTo>
                    <a:pt x="2129306" y="2538920"/>
                  </a:lnTo>
                  <a:lnTo>
                    <a:pt x="2182432" y="2531338"/>
                  </a:lnTo>
                  <a:lnTo>
                    <a:pt x="2234981" y="2522654"/>
                  </a:lnTo>
                  <a:lnTo>
                    <a:pt x="2286929" y="2512889"/>
                  </a:lnTo>
                  <a:lnTo>
                    <a:pt x="2338252" y="2502058"/>
                  </a:lnTo>
                  <a:lnTo>
                    <a:pt x="2388923" y="2490180"/>
                  </a:lnTo>
                  <a:lnTo>
                    <a:pt x="2438919" y="2477273"/>
                  </a:lnTo>
                  <a:lnTo>
                    <a:pt x="2488214" y="2463353"/>
                  </a:lnTo>
                  <a:lnTo>
                    <a:pt x="2536783" y="2448440"/>
                  </a:lnTo>
                  <a:lnTo>
                    <a:pt x="2584602" y="2432551"/>
                  </a:lnTo>
                  <a:lnTo>
                    <a:pt x="2631645" y="2415702"/>
                  </a:lnTo>
                  <a:lnTo>
                    <a:pt x="2677888" y="2397913"/>
                  </a:lnTo>
                  <a:lnTo>
                    <a:pt x="2723307" y="2379200"/>
                  </a:lnTo>
                  <a:lnTo>
                    <a:pt x="2767874" y="2359582"/>
                  </a:lnTo>
                  <a:lnTo>
                    <a:pt x="2811567" y="2339076"/>
                  </a:lnTo>
                  <a:lnTo>
                    <a:pt x="2854361" y="2317700"/>
                  </a:lnTo>
                  <a:lnTo>
                    <a:pt x="2896229" y="2295471"/>
                  </a:lnTo>
                  <a:lnTo>
                    <a:pt x="2937148" y="2272408"/>
                  </a:lnTo>
                  <a:lnTo>
                    <a:pt x="2977092" y="2248527"/>
                  </a:lnTo>
                  <a:lnTo>
                    <a:pt x="3016037" y="2223848"/>
                  </a:lnTo>
                  <a:lnTo>
                    <a:pt x="3053958" y="2198386"/>
                  </a:lnTo>
                  <a:lnTo>
                    <a:pt x="3090829" y="2172161"/>
                  </a:lnTo>
                  <a:lnTo>
                    <a:pt x="3126627" y="2145189"/>
                  </a:lnTo>
                  <a:lnTo>
                    <a:pt x="3161325" y="2117489"/>
                  </a:lnTo>
                  <a:lnTo>
                    <a:pt x="3194900" y="2089078"/>
                  </a:lnTo>
                  <a:lnTo>
                    <a:pt x="3227326" y="2059974"/>
                  </a:lnTo>
                  <a:lnTo>
                    <a:pt x="3258578" y="2030195"/>
                  </a:lnTo>
                  <a:lnTo>
                    <a:pt x="3288632" y="1999757"/>
                  </a:lnTo>
                  <a:lnTo>
                    <a:pt x="3317462" y="1968680"/>
                  </a:lnTo>
                  <a:lnTo>
                    <a:pt x="3345044" y="1936981"/>
                  </a:lnTo>
                  <a:lnTo>
                    <a:pt x="3371353" y="1904677"/>
                  </a:lnTo>
                  <a:lnTo>
                    <a:pt x="3396364" y="1871786"/>
                  </a:lnTo>
                  <a:lnTo>
                    <a:pt x="3420052" y="1838326"/>
                  </a:lnTo>
                  <a:lnTo>
                    <a:pt x="3442392" y="1804314"/>
                  </a:lnTo>
                  <a:lnTo>
                    <a:pt x="3463359" y="1769768"/>
                  </a:lnTo>
                  <a:lnTo>
                    <a:pt x="3482929" y="1734707"/>
                  </a:lnTo>
                  <a:lnTo>
                    <a:pt x="3501076" y="1699147"/>
                  </a:lnTo>
                  <a:lnTo>
                    <a:pt x="3517775" y="1663107"/>
                  </a:lnTo>
                  <a:lnTo>
                    <a:pt x="3533003" y="1626603"/>
                  </a:lnTo>
                  <a:lnTo>
                    <a:pt x="3546733" y="1589654"/>
                  </a:lnTo>
                  <a:lnTo>
                    <a:pt x="3558941" y="1552278"/>
                  </a:lnTo>
                  <a:lnTo>
                    <a:pt x="3569602" y="1514492"/>
                  </a:lnTo>
                  <a:lnTo>
                    <a:pt x="3578691" y="1476314"/>
                  </a:lnTo>
                  <a:lnTo>
                    <a:pt x="3586183" y="1437761"/>
                  </a:lnTo>
                  <a:lnTo>
                    <a:pt x="3592054" y="1398851"/>
                  </a:lnTo>
                  <a:lnTo>
                    <a:pt x="3596278" y="1359603"/>
                  </a:lnTo>
                  <a:lnTo>
                    <a:pt x="3598831" y="1320033"/>
                  </a:lnTo>
                  <a:lnTo>
                    <a:pt x="3599688" y="1280160"/>
                  </a:lnTo>
                  <a:lnTo>
                    <a:pt x="3598831" y="1240286"/>
                  </a:lnTo>
                  <a:lnTo>
                    <a:pt x="3596278" y="1200716"/>
                  </a:lnTo>
                  <a:lnTo>
                    <a:pt x="3592054" y="1161468"/>
                  </a:lnTo>
                  <a:lnTo>
                    <a:pt x="3586183" y="1122558"/>
                  </a:lnTo>
                  <a:lnTo>
                    <a:pt x="3578691" y="1084005"/>
                  </a:lnTo>
                  <a:lnTo>
                    <a:pt x="3569602" y="1045827"/>
                  </a:lnTo>
                  <a:lnTo>
                    <a:pt x="3558941" y="1008041"/>
                  </a:lnTo>
                  <a:lnTo>
                    <a:pt x="3546733" y="970665"/>
                  </a:lnTo>
                  <a:lnTo>
                    <a:pt x="3533003" y="933716"/>
                  </a:lnTo>
                  <a:lnTo>
                    <a:pt x="3517775" y="897212"/>
                  </a:lnTo>
                  <a:lnTo>
                    <a:pt x="3501076" y="861172"/>
                  </a:lnTo>
                  <a:lnTo>
                    <a:pt x="3482929" y="825612"/>
                  </a:lnTo>
                  <a:lnTo>
                    <a:pt x="3463359" y="790551"/>
                  </a:lnTo>
                  <a:lnTo>
                    <a:pt x="3442392" y="756005"/>
                  </a:lnTo>
                  <a:lnTo>
                    <a:pt x="3420052" y="721993"/>
                  </a:lnTo>
                  <a:lnTo>
                    <a:pt x="3396364" y="688533"/>
                  </a:lnTo>
                  <a:lnTo>
                    <a:pt x="3371353" y="655642"/>
                  </a:lnTo>
                  <a:lnTo>
                    <a:pt x="3345044" y="623338"/>
                  </a:lnTo>
                  <a:lnTo>
                    <a:pt x="3317462" y="591639"/>
                  </a:lnTo>
                  <a:lnTo>
                    <a:pt x="3288632" y="560562"/>
                  </a:lnTo>
                  <a:lnTo>
                    <a:pt x="3258578" y="530124"/>
                  </a:lnTo>
                  <a:lnTo>
                    <a:pt x="3227326" y="500345"/>
                  </a:lnTo>
                  <a:lnTo>
                    <a:pt x="3194900" y="471241"/>
                  </a:lnTo>
                  <a:lnTo>
                    <a:pt x="3161325" y="442830"/>
                  </a:lnTo>
                  <a:lnTo>
                    <a:pt x="3126627" y="415130"/>
                  </a:lnTo>
                  <a:lnTo>
                    <a:pt x="3090829" y="388158"/>
                  </a:lnTo>
                  <a:lnTo>
                    <a:pt x="3053958" y="361933"/>
                  </a:lnTo>
                  <a:lnTo>
                    <a:pt x="3016037" y="336471"/>
                  </a:lnTo>
                  <a:lnTo>
                    <a:pt x="2977092" y="311792"/>
                  </a:lnTo>
                  <a:lnTo>
                    <a:pt x="2937148" y="287911"/>
                  </a:lnTo>
                  <a:lnTo>
                    <a:pt x="2896229" y="264848"/>
                  </a:lnTo>
                  <a:lnTo>
                    <a:pt x="2854361" y="242619"/>
                  </a:lnTo>
                  <a:lnTo>
                    <a:pt x="2811567" y="221243"/>
                  </a:lnTo>
                  <a:lnTo>
                    <a:pt x="2767874" y="200737"/>
                  </a:lnTo>
                  <a:lnTo>
                    <a:pt x="2723307" y="181119"/>
                  </a:lnTo>
                  <a:lnTo>
                    <a:pt x="2677888" y="162406"/>
                  </a:lnTo>
                  <a:lnTo>
                    <a:pt x="2631645" y="144617"/>
                  </a:lnTo>
                  <a:lnTo>
                    <a:pt x="2584602" y="127768"/>
                  </a:lnTo>
                  <a:lnTo>
                    <a:pt x="2536783" y="111879"/>
                  </a:lnTo>
                  <a:lnTo>
                    <a:pt x="2488214" y="96966"/>
                  </a:lnTo>
                  <a:lnTo>
                    <a:pt x="2438919" y="83046"/>
                  </a:lnTo>
                  <a:lnTo>
                    <a:pt x="2388923" y="70139"/>
                  </a:lnTo>
                  <a:lnTo>
                    <a:pt x="2338252" y="58261"/>
                  </a:lnTo>
                  <a:lnTo>
                    <a:pt x="2286929" y="47430"/>
                  </a:lnTo>
                  <a:lnTo>
                    <a:pt x="2234981" y="37665"/>
                  </a:lnTo>
                  <a:lnTo>
                    <a:pt x="2182432" y="28981"/>
                  </a:lnTo>
                  <a:lnTo>
                    <a:pt x="2129306" y="21399"/>
                  </a:lnTo>
                  <a:lnTo>
                    <a:pt x="2075629" y="14934"/>
                  </a:lnTo>
                  <a:lnTo>
                    <a:pt x="2021425" y="9605"/>
                  </a:lnTo>
                  <a:lnTo>
                    <a:pt x="1966720" y="5429"/>
                  </a:lnTo>
                  <a:lnTo>
                    <a:pt x="1911538" y="2424"/>
                  </a:lnTo>
                  <a:lnTo>
                    <a:pt x="1855904" y="609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61604" y="1554480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0" y="1280160"/>
                  </a:moveTo>
                  <a:lnTo>
                    <a:pt x="856" y="1240286"/>
                  </a:lnTo>
                  <a:lnTo>
                    <a:pt x="3409" y="1200716"/>
                  </a:lnTo>
                  <a:lnTo>
                    <a:pt x="7633" y="1161468"/>
                  </a:lnTo>
                  <a:lnTo>
                    <a:pt x="13504" y="1122558"/>
                  </a:lnTo>
                  <a:lnTo>
                    <a:pt x="20996" y="1084005"/>
                  </a:lnTo>
                  <a:lnTo>
                    <a:pt x="30085" y="1045827"/>
                  </a:lnTo>
                  <a:lnTo>
                    <a:pt x="40746" y="1008041"/>
                  </a:lnTo>
                  <a:lnTo>
                    <a:pt x="52954" y="970665"/>
                  </a:lnTo>
                  <a:lnTo>
                    <a:pt x="66684" y="933716"/>
                  </a:lnTo>
                  <a:lnTo>
                    <a:pt x="81912" y="897212"/>
                  </a:lnTo>
                  <a:lnTo>
                    <a:pt x="98611" y="861172"/>
                  </a:lnTo>
                  <a:lnTo>
                    <a:pt x="116758" y="825612"/>
                  </a:lnTo>
                  <a:lnTo>
                    <a:pt x="136328" y="790551"/>
                  </a:lnTo>
                  <a:lnTo>
                    <a:pt x="157295" y="756005"/>
                  </a:lnTo>
                  <a:lnTo>
                    <a:pt x="179635" y="721993"/>
                  </a:lnTo>
                  <a:lnTo>
                    <a:pt x="203323" y="688533"/>
                  </a:lnTo>
                  <a:lnTo>
                    <a:pt x="228334" y="655642"/>
                  </a:lnTo>
                  <a:lnTo>
                    <a:pt x="254643" y="623338"/>
                  </a:lnTo>
                  <a:lnTo>
                    <a:pt x="282225" y="591639"/>
                  </a:lnTo>
                  <a:lnTo>
                    <a:pt x="311055" y="560562"/>
                  </a:lnTo>
                  <a:lnTo>
                    <a:pt x="341109" y="530124"/>
                  </a:lnTo>
                  <a:lnTo>
                    <a:pt x="372361" y="500345"/>
                  </a:lnTo>
                  <a:lnTo>
                    <a:pt x="404787" y="471241"/>
                  </a:lnTo>
                  <a:lnTo>
                    <a:pt x="438362" y="442830"/>
                  </a:lnTo>
                  <a:lnTo>
                    <a:pt x="473060" y="415130"/>
                  </a:lnTo>
                  <a:lnTo>
                    <a:pt x="508858" y="388158"/>
                  </a:lnTo>
                  <a:lnTo>
                    <a:pt x="545729" y="361933"/>
                  </a:lnTo>
                  <a:lnTo>
                    <a:pt x="583650" y="336471"/>
                  </a:lnTo>
                  <a:lnTo>
                    <a:pt x="622595" y="311792"/>
                  </a:lnTo>
                  <a:lnTo>
                    <a:pt x="662539" y="287911"/>
                  </a:lnTo>
                  <a:lnTo>
                    <a:pt x="703458" y="264848"/>
                  </a:lnTo>
                  <a:lnTo>
                    <a:pt x="745326" y="242619"/>
                  </a:lnTo>
                  <a:lnTo>
                    <a:pt x="788120" y="221243"/>
                  </a:lnTo>
                  <a:lnTo>
                    <a:pt x="831813" y="200737"/>
                  </a:lnTo>
                  <a:lnTo>
                    <a:pt x="876380" y="181119"/>
                  </a:lnTo>
                  <a:lnTo>
                    <a:pt x="921799" y="162406"/>
                  </a:lnTo>
                  <a:lnTo>
                    <a:pt x="968042" y="144617"/>
                  </a:lnTo>
                  <a:lnTo>
                    <a:pt x="1015085" y="127768"/>
                  </a:lnTo>
                  <a:lnTo>
                    <a:pt x="1062904" y="111879"/>
                  </a:lnTo>
                  <a:lnTo>
                    <a:pt x="1111473" y="96966"/>
                  </a:lnTo>
                  <a:lnTo>
                    <a:pt x="1160768" y="83046"/>
                  </a:lnTo>
                  <a:lnTo>
                    <a:pt x="1210764" y="70139"/>
                  </a:lnTo>
                  <a:lnTo>
                    <a:pt x="1261435" y="58261"/>
                  </a:lnTo>
                  <a:lnTo>
                    <a:pt x="1312758" y="47430"/>
                  </a:lnTo>
                  <a:lnTo>
                    <a:pt x="1364706" y="37665"/>
                  </a:lnTo>
                  <a:lnTo>
                    <a:pt x="1417255" y="28981"/>
                  </a:lnTo>
                  <a:lnTo>
                    <a:pt x="1470381" y="21399"/>
                  </a:lnTo>
                  <a:lnTo>
                    <a:pt x="1524058" y="14934"/>
                  </a:lnTo>
                  <a:lnTo>
                    <a:pt x="1578262" y="9605"/>
                  </a:lnTo>
                  <a:lnTo>
                    <a:pt x="1632967" y="5429"/>
                  </a:lnTo>
                  <a:lnTo>
                    <a:pt x="1688149" y="2424"/>
                  </a:lnTo>
                  <a:lnTo>
                    <a:pt x="1743783" y="609"/>
                  </a:lnTo>
                  <a:lnTo>
                    <a:pt x="1799844" y="0"/>
                  </a:lnTo>
                  <a:lnTo>
                    <a:pt x="1855904" y="609"/>
                  </a:lnTo>
                  <a:lnTo>
                    <a:pt x="1911538" y="2424"/>
                  </a:lnTo>
                  <a:lnTo>
                    <a:pt x="1966720" y="5429"/>
                  </a:lnTo>
                  <a:lnTo>
                    <a:pt x="2021425" y="9605"/>
                  </a:lnTo>
                  <a:lnTo>
                    <a:pt x="2075629" y="14934"/>
                  </a:lnTo>
                  <a:lnTo>
                    <a:pt x="2129306" y="21399"/>
                  </a:lnTo>
                  <a:lnTo>
                    <a:pt x="2182432" y="28981"/>
                  </a:lnTo>
                  <a:lnTo>
                    <a:pt x="2234981" y="37665"/>
                  </a:lnTo>
                  <a:lnTo>
                    <a:pt x="2286929" y="47430"/>
                  </a:lnTo>
                  <a:lnTo>
                    <a:pt x="2338252" y="58261"/>
                  </a:lnTo>
                  <a:lnTo>
                    <a:pt x="2388923" y="70139"/>
                  </a:lnTo>
                  <a:lnTo>
                    <a:pt x="2438919" y="83046"/>
                  </a:lnTo>
                  <a:lnTo>
                    <a:pt x="2488214" y="96966"/>
                  </a:lnTo>
                  <a:lnTo>
                    <a:pt x="2536783" y="111879"/>
                  </a:lnTo>
                  <a:lnTo>
                    <a:pt x="2584602" y="127768"/>
                  </a:lnTo>
                  <a:lnTo>
                    <a:pt x="2631645" y="144617"/>
                  </a:lnTo>
                  <a:lnTo>
                    <a:pt x="2677888" y="162406"/>
                  </a:lnTo>
                  <a:lnTo>
                    <a:pt x="2723307" y="181119"/>
                  </a:lnTo>
                  <a:lnTo>
                    <a:pt x="2767874" y="200737"/>
                  </a:lnTo>
                  <a:lnTo>
                    <a:pt x="2811567" y="221243"/>
                  </a:lnTo>
                  <a:lnTo>
                    <a:pt x="2854361" y="242619"/>
                  </a:lnTo>
                  <a:lnTo>
                    <a:pt x="2896229" y="264848"/>
                  </a:lnTo>
                  <a:lnTo>
                    <a:pt x="2937148" y="287911"/>
                  </a:lnTo>
                  <a:lnTo>
                    <a:pt x="2977092" y="311792"/>
                  </a:lnTo>
                  <a:lnTo>
                    <a:pt x="3016037" y="336471"/>
                  </a:lnTo>
                  <a:lnTo>
                    <a:pt x="3053958" y="361933"/>
                  </a:lnTo>
                  <a:lnTo>
                    <a:pt x="3090829" y="388158"/>
                  </a:lnTo>
                  <a:lnTo>
                    <a:pt x="3126627" y="415130"/>
                  </a:lnTo>
                  <a:lnTo>
                    <a:pt x="3161325" y="442830"/>
                  </a:lnTo>
                  <a:lnTo>
                    <a:pt x="3194900" y="471241"/>
                  </a:lnTo>
                  <a:lnTo>
                    <a:pt x="3227326" y="500345"/>
                  </a:lnTo>
                  <a:lnTo>
                    <a:pt x="3258578" y="530124"/>
                  </a:lnTo>
                  <a:lnTo>
                    <a:pt x="3288632" y="560562"/>
                  </a:lnTo>
                  <a:lnTo>
                    <a:pt x="3317462" y="591639"/>
                  </a:lnTo>
                  <a:lnTo>
                    <a:pt x="3345044" y="623338"/>
                  </a:lnTo>
                  <a:lnTo>
                    <a:pt x="3371353" y="655642"/>
                  </a:lnTo>
                  <a:lnTo>
                    <a:pt x="3396364" y="688533"/>
                  </a:lnTo>
                  <a:lnTo>
                    <a:pt x="3420052" y="721993"/>
                  </a:lnTo>
                  <a:lnTo>
                    <a:pt x="3442392" y="756005"/>
                  </a:lnTo>
                  <a:lnTo>
                    <a:pt x="3463359" y="790551"/>
                  </a:lnTo>
                  <a:lnTo>
                    <a:pt x="3482929" y="825612"/>
                  </a:lnTo>
                  <a:lnTo>
                    <a:pt x="3501076" y="861172"/>
                  </a:lnTo>
                  <a:lnTo>
                    <a:pt x="3517775" y="897212"/>
                  </a:lnTo>
                  <a:lnTo>
                    <a:pt x="3533003" y="933716"/>
                  </a:lnTo>
                  <a:lnTo>
                    <a:pt x="3546733" y="970665"/>
                  </a:lnTo>
                  <a:lnTo>
                    <a:pt x="3558941" y="1008041"/>
                  </a:lnTo>
                  <a:lnTo>
                    <a:pt x="3569602" y="1045827"/>
                  </a:lnTo>
                  <a:lnTo>
                    <a:pt x="3578691" y="1084005"/>
                  </a:lnTo>
                  <a:lnTo>
                    <a:pt x="3586183" y="1122558"/>
                  </a:lnTo>
                  <a:lnTo>
                    <a:pt x="3592054" y="1161468"/>
                  </a:lnTo>
                  <a:lnTo>
                    <a:pt x="3596278" y="1200716"/>
                  </a:lnTo>
                  <a:lnTo>
                    <a:pt x="3598831" y="1240286"/>
                  </a:lnTo>
                  <a:lnTo>
                    <a:pt x="3599688" y="1280160"/>
                  </a:lnTo>
                  <a:lnTo>
                    <a:pt x="3598831" y="1320033"/>
                  </a:lnTo>
                  <a:lnTo>
                    <a:pt x="3596278" y="1359603"/>
                  </a:lnTo>
                  <a:lnTo>
                    <a:pt x="3592054" y="1398851"/>
                  </a:lnTo>
                  <a:lnTo>
                    <a:pt x="3586183" y="1437761"/>
                  </a:lnTo>
                  <a:lnTo>
                    <a:pt x="3578691" y="1476314"/>
                  </a:lnTo>
                  <a:lnTo>
                    <a:pt x="3569602" y="1514492"/>
                  </a:lnTo>
                  <a:lnTo>
                    <a:pt x="3558941" y="1552278"/>
                  </a:lnTo>
                  <a:lnTo>
                    <a:pt x="3546733" y="1589654"/>
                  </a:lnTo>
                  <a:lnTo>
                    <a:pt x="3533003" y="1626603"/>
                  </a:lnTo>
                  <a:lnTo>
                    <a:pt x="3517775" y="1663107"/>
                  </a:lnTo>
                  <a:lnTo>
                    <a:pt x="3501076" y="1699147"/>
                  </a:lnTo>
                  <a:lnTo>
                    <a:pt x="3482929" y="1734707"/>
                  </a:lnTo>
                  <a:lnTo>
                    <a:pt x="3463359" y="1769768"/>
                  </a:lnTo>
                  <a:lnTo>
                    <a:pt x="3442392" y="1804314"/>
                  </a:lnTo>
                  <a:lnTo>
                    <a:pt x="3420052" y="1838326"/>
                  </a:lnTo>
                  <a:lnTo>
                    <a:pt x="3396364" y="1871786"/>
                  </a:lnTo>
                  <a:lnTo>
                    <a:pt x="3371353" y="1904677"/>
                  </a:lnTo>
                  <a:lnTo>
                    <a:pt x="3345044" y="1936981"/>
                  </a:lnTo>
                  <a:lnTo>
                    <a:pt x="3317462" y="1968680"/>
                  </a:lnTo>
                  <a:lnTo>
                    <a:pt x="3288632" y="1999757"/>
                  </a:lnTo>
                  <a:lnTo>
                    <a:pt x="3258578" y="2030195"/>
                  </a:lnTo>
                  <a:lnTo>
                    <a:pt x="3227326" y="2059974"/>
                  </a:lnTo>
                  <a:lnTo>
                    <a:pt x="3194900" y="2089078"/>
                  </a:lnTo>
                  <a:lnTo>
                    <a:pt x="3161325" y="2117489"/>
                  </a:lnTo>
                  <a:lnTo>
                    <a:pt x="3126627" y="2145189"/>
                  </a:lnTo>
                  <a:lnTo>
                    <a:pt x="3090829" y="2172161"/>
                  </a:lnTo>
                  <a:lnTo>
                    <a:pt x="3053958" y="2198386"/>
                  </a:lnTo>
                  <a:lnTo>
                    <a:pt x="3016037" y="2223848"/>
                  </a:lnTo>
                  <a:lnTo>
                    <a:pt x="2977092" y="2248527"/>
                  </a:lnTo>
                  <a:lnTo>
                    <a:pt x="2937148" y="2272408"/>
                  </a:lnTo>
                  <a:lnTo>
                    <a:pt x="2896229" y="2295471"/>
                  </a:lnTo>
                  <a:lnTo>
                    <a:pt x="2854361" y="2317700"/>
                  </a:lnTo>
                  <a:lnTo>
                    <a:pt x="2811567" y="2339076"/>
                  </a:lnTo>
                  <a:lnTo>
                    <a:pt x="2767874" y="2359582"/>
                  </a:lnTo>
                  <a:lnTo>
                    <a:pt x="2723307" y="2379200"/>
                  </a:lnTo>
                  <a:lnTo>
                    <a:pt x="2677888" y="2397913"/>
                  </a:lnTo>
                  <a:lnTo>
                    <a:pt x="2631645" y="2415702"/>
                  </a:lnTo>
                  <a:lnTo>
                    <a:pt x="2584602" y="2432551"/>
                  </a:lnTo>
                  <a:lnTo>
                    <a:pt x="2536783" y="2448440"/>
                  </a:lnTo>
                  <a:lnTo>
                    <a:pt x="2488214" y="2463353"/>
                  </a:lnTo>
                  <a:lnTo>
                    <a:pt x="2438919" y="2477273"/>
                  </a:lnTo>
                  <a:lnTo>
                    <a:pt x="2388923" y="2490180"/>
                  </a:lnTo>
                  <a:lnTo>
                    <a:pt x="2338252" y="2502058"/>
                  </a:lnTo>
                  <a:lnTo>
                    <a:pt x="2286929" y="2512889"/>
                  </a:lnTo>
                  <a:lnTo>
                    <a:pt x="2234981" y="2522654"/>
                  </a:lnTo>
                  <a:lnTo>
                    <a:pt x="2182432" y="2531338"/>
                  </a:lnTo>
                  <a:lnTo>
                    <a:pt x="2129306" y="2538920"/>
                  </a:lnTo>
                  <a:lnTo>
                    <a:pt x="2075629" y="2545385"/>
                  </a:lnTo>
                  <a:lnTo>
                    <a:pt x="2021425" y="2550714"/>
                  </a:lnTo>
                  <a:lnTo>
                    <a:pt x="1966720" y="2554890"/>
                  </a:lnTo>
                  <a:lnTo>
                    <a:pt x="1911538" y="2557895"/>
                  </a:lnTo>
                  <a:lnTo>
                    <a:pt x="1855904" y="2559710"/>
                  </a:lnTo>
                  <a:lnTo>
                    <a:pt x="1799844" y="2560320"/>
                  </a:lnTo>
                  <a:lnTo>
                    <a:pt x="1743783" y="2559710"/>
                  </a:lnTo>
                  <a:lnTo>
                    <a:pt x="1688149" y="2557895"/>
                  </a:lnTo>
                  <a:lnTo>
                    <a:pt x="1632967" y="2554890"/>
                  </a:lnTo>
                  <a:lnTo>
                    <a:pt x="1578262" y="2550714"/>
                  </a:lnTo>
                  <a:lnTo>
                    <a:pt x="1524058" y="2545385"/>
                  </a:lnTo>
                  <a:lnTo>
                    <a:pt x="1470381" y="2538920"/>
                  </a:lnTo>
                  <a:lnTo>
                    <a:pt x="1417255" y="2531338"/>
                  </a:lnTo>
                  <a:lnTo>
                    <a:pt x="1364706" y="2522654"/>
                  </a:lnTo>
                  <a:lnTo>
                    <a:pt x="1312758" y="2512889"/>
                  </a:lnTo>
                  <a:lnTo>
                    <a:pt x="1261435" y="2502058"/>
                  </a:lnTo>
                  <a:lnTo>
                    <a:pt x="1210764" y="2490180"/>
                  </a:lnTo>
                  <a:lnTo>
                    <a:pt x="1160768" y="2477273"/>
                  </a:lnTo>
                  <a:lnTo>
                    <a:pt x="1111473" y="2463353"/>
                  </a:lnTo>
                  <a:lnTo>
                    <a:pt x="1062904" y="2448440"/>
                  </a:lnTo>
                  <a:lnTo>
                    <a:pt x="1015085" y="2432551"/>
                  </a:lnTo>
                  <a:lnTo>
                    <a:pt x="968042" y="2415702"/>
                  </a:lnTo>
                  <a:lnTo>
                    <a:pt x="921799" y="2397913"/>
                  </a:lnTo>
                  <a:lnTo>
                    <a:pt x="876380" y="2379200"/>
                  </a:lnTo>
                  <a:lnTo>
                    <a:pt x="831813" y="2359582"/>
                  </a:lnTo>
                  <a:lnTo>
                    <a:pt x="788120" y="2339076"/>
                  </a:lnTo>
                  <a:lnTo>
                    <a:pt x="745326" y="2317700"/>
                  </a:lnTo>
                  <a:lnTo>
                    <a:pt x="703458" y="2295471"/>
                  </a:lnTo>
                  <a:lnTo>
                    <a:pt x="662539" y="2272408"/>
                  </a:lnTo>
                  <a:lnTo>
                    <a:pt x="622595" y="2248527"/>
                  </a:lnTo>
                  <a:lnTo>
                    <a:pt x="583650" y="2223848"/>
                  </a:lnTo>
                  <a:lnTo>
                    <a:pt x="545729" y="2198386"/>
                  </a:lnTo>
                  <a:lnTo>
                    <a:pt x="508858" y="2172161"/>
                  </a:lnTo>
                  <a:lnTo>
                    <a:pt x="473060" y="2145189"/>
                  </a:lnTo>
                  <a:lnTo>
                    <a:pt x="438362" y="2117489"/>
                  </a:lnTo>
                  <a:lnTo>
                    <a:pt x="404787" y="2089078"/>
                  </a:lnTo>
                  <a:lnTo>
                    <a:pt x="372361" y="2059974"/>
                  </a:lnTo>
                  <a:lnTo>
                    <a:pt x="341109" y="2030195"/>
                  </a:lnTo>
                  <a:lnTo>
                    <a:pt x="311055" y="1999757"/>
                  </a:lnTo>
                  <a:lnTo>
                    <a:pt x="282225" y="1968680"/>
                  </a:lnTo>
                  <a:lnTo>
                    <a:pt x="254643" y="1936981"/>
                  </a:lnTo>
                  <a:lnTo>
                    <a:pt x="228334" y="1904677"/>
                  </a:lnTo>
                  <a:lnTo>
                    <a:pt x="203323" y="1871786"/>
                  </a:lnTo>
                  <a:lnTo>
                    <a:pt x="179635" y="1838326"/>
                  </a:lnTo>
                  <a:lnTo>
                    <a:pt x="157295" y="1804314"/>
                  </a:lnTo>
                  <a:lnTo>
                    <a:pt x="136328" y="1769768"/>
                  </a:lnTo>
                  <a:lnTo>
                    <a:pt x="116758" y="1734707"/>
                  </a:lnTo>
                  <a:lnTo>
                    <a:pt x="98611" y="1699147"/>
                  </a:lnTo>
                  <a:lnTo>
                    <a:pt x="81912" y="1663107"/>
                  </a:lnTo>
                  <a:lnTo>
                    <a:pt x="66684" y="1626603"/>
                  </a:lnTo>
                  <a:lnTo>
                    <a:pt x="52954" y="1589654"/>
                  </a:lnTo>
                  <a:lnTo>
                    <a:pt x="40746" y="1552278"/>
                  </a:lnTo>
                  <a:lnTo>
                    <a:pt x="30085" y="1514492"/>
                  </a:lnTo>
                  <a:lnTo>
                    <a:pt x="20996" y="1476314"/>
                  </a:lnTo>
                  <a:lnTo>
                    <a:pt x="13504" y="1437761"/>
                  </a:lnTo>
                  <a:lnTo>
                    <a:pt x="7633" y="1398851"/>
                  </a:lnTo>
                  <a:lnTo>
                    <a:pt x="3409" y="1359603"/>
                  </a:lnTo>
                  <a:lnTo>
                    <a:pt x="856" y="1320033"/>
                  </a:lnTo>
                  <a:lnTo>
                    <a:pt x="0" y="1280160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86550" y="3076483"/>
              <a:ext cx="1307465" cy="661035"/>
            </a:xfrm>
            <a:custGeom>
              <a:avLst/>
              <a:gdLst/>
              <a:ahLst/>
              <a:cxnLst/>
              <a:rect l="l" t="t" r="r" b="b"/>
              <a:pathLst>
                <a:path w="1307465" h="661035">
                  <a:moveTo>
                    <a:pt x="0" y="660539"/>
                  </a:moveTo>
                  <a:lnTo>
                    <a:pt x="130690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50676" y="3033523"/>
              <a:ext cx="128270" cy="102870"/>
            </a:xfrm>
            <a:custGeom>
              <a:avLst/>
              <a:gdLst/>
              <a:ahLst/>
              <a:cxnLst/>
              <a:rect l="l" t="t" r="r" b="b"/>
              <a:pathLst>
                <a:path w="128270" h="102869">
                  <a:moveTo>
                    <a:pt x="127787" y="0"/>
                  </a:moveTo>
                  <a:lnTo>
                    <a:pt x="0" y="558"/>
                  </a:lnTo>
                  <a:lnTo>
                    <a:pt x="51561" y="102565"/>
                  </a:lnTo>
                  <a:lnTo>
                    <a:pt x="127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340204" y="4722620"/>
            <a:ext cx="3341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w Cen MT"/>
                <a:cs typeface="Tw Cen MT"/>
              </a:rPr>
              <a:t>Triggered</a:t>
            </a:r>
            <a:r>
              <a:rPr sz="1800" spc="-6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action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(issued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after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successful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state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update)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35728" y="2044700"/>
            <a:ext cx="22485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Updated</a:t>
            </a:r>
            <a:r>
              <a:rPr sz="2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state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replaces</a:t>
            </a:r>
            <a:r>
              <a:rPr sz="2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prior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state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(“Replace</a:t>
            </a:r>
            <a:r>
              <a:rPr sz="2000" b="1" spc="-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state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version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17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with</a:t>
            </a:r>
            <a:r>
              <a:rPr sz="2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state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version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 18”)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5730" y="2733507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1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09297" y="4175443"/>
            <a:ext cx="339090" cy="290195"/>
            <a:chOff x="5309297" y="4175443"/>
            <a:chExt cx="339090" cy="290195"/>
          </a:xfrm>
        </p:grpSpPr>
        <p:sp>
          <p:nvSpPr>
            <p:cNvPr id="28" name="object 28"/>
            <p:cNvSpPr/>
            <p:nvPr/>
          </p:nvSpPr>
          <p:spPr>
            <a:xfrm>
              <a:off x="5317234" y="418338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20">
                  <a:moveTo>
                    <a:pt x="161544" y="0"/>
                  </a:moveTo>
                  <a:lnTo>
                    <a:pt x="31991" y="54330"/>
                  </a:lnTo>
                  <a:lnTo>
                    <a:pt x="0" y="176415"/>
                  </a:lnTo>
                  <a:lnTo>
                    <a:pt x="89649" y="274319"/>
                  </a:lnTo>
                  <a:lnTo>
                    <a:pt x="233438" y="274319"/>
                  </a:lnTo>
                  <a:lnTo>
                    <a:pt x="323088" y="176415"/>
                  </a:lnTo>
                  <a:lnTo>
                    <a:pt x="291096" y="54330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17234" y="418338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20">
                  <a:moveTo>
                    <a:pt x="0" y="176415"/>
                  </a:moveTo>
                  <a:lnTo>
                    <a:pt x="31991" y="54330"/>
                  </a:lnTo>
                  <a:lnTo>
                    <a:pt x="161544" y="0"/>
                  </a:lnTo>
                  <a:lnTo>
                    <a:pt x="291096" y="54330"/>
                  </a:lnTo>
                  <a:lnTo>
                    <a:pt x="323088" y="176415"/>
                  </a:lnTo>
                  <a:lnTo>
                    <a:pt x="233438" y="274319"/>
                  </a:lnTo>
                  <a:lnTo>
                    <a:pt x="89649" y="274319"/>
                  </a:lnTo>
                  <a:lnTo>
                    <a:pt x="0" y="176415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71342" y="3379674"/>
            <a:ext cx="107886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w Cen MT"/>
                <a:cs typeface="Tw Cen MT"/>
              </a:rPr>
              <a:t>Function </a:t>
            </a:r>
            <a:r>
              <a:rPr sz="1800" dirty="0">
                <a:latin typeface="Tw Cen MT"/>
                <a:cs typeface="Tw Cen MT"/>
              </a:rPr>
              <a:t>launched</a:t>
            </a:r>
            <a:r>
              <a:rPr sz="1800" spc="45" dirty="0">
                <a:latin typeface="Tw Cen MT"/>
                <a:cs typeface="Tw Cen MT"/>
              </a:rPr>
              <a:t> </a:t>
            </a:r>
            <a:r>
              <a:rPr sz="1800" spc="-25" dirty="0">
                <a:latin typeface="Tw Cen MT"/>
                <a:cs typeface="Tw Cen MT"/>
              </a:rPr>
              <a:t>to </a:t>
            </a:r>
            <a:r>
              <a:rPr sz="1800" dirty="0">
                <a:latin typeface="Tw Cen MT"/>
                <a:cs typeface="Tw Cen MT"/>
              </a:rPr>
              <a:t>handle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25" dirty="0">
                <a:latin typeface="Tw Cen MT"/>
                <a:cs typeface="Tw Cen MT"/>
              </a:rPr>
              <a:t>it</a:t>
            </a:r>
            <a:endParaRPr sz="1800">
              <a:latin typeface="Tw Cen MT"/>
              <a:cs typeface="Tw Cen MT"/>
            </a:endParaRPr>
          </a:p>
          <a:p>
            <a:pPr marR="55880" algn="ctr">
              <a:lnSpc>
                <a:spcPts val="1814"/>
              </a:lnSpc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2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54434" y="5105086"/>
            <a:ext cx="339090" cy="292100"/>
            <a:chOff x="5254434" y="5105086"/>
            <a:chExt cx="339090" cy="292100"/>
          </a:xfrm>
        </p:grpSpPr>
        <p:sp>
          <p:nvSpPr>
            <p:cNvPr id="32" name="object 32"/>
            <p:cNvSpPr/>
            <p:nvPr/>
          </p:nvSpPr>
          <p:spPr>
            <a:xfrm>
              <a:off x="5262370" y="5113023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4" h="276225">
                  <a:moveTo>
                    <a:pt x="161544" y="0"/>
                  </a:moveTo>
                  <a:lnTo>
                    <a:pt x="31991" y="54635"/>
                  </a:lnTo>
                  <a:lnTo>
                    <a:pt x="0" y="177393"/>
                  </a:lnTo>
                  <a:lnTo>
                    <a:pt x="89649" y="275843"/>
                  </a:lnTo>
                  <a:lnTo>
                    <a:pt x="233438" y="275843"/>
                  </a:lnTo>
                  <a:lnTo>
                    <a:pt x="323088" y="177393"/>
                  </a:lnTo>
                  <a:lnTo>
                    <a:pt x="291096" y="54635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62371" y="5113023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4" h="276225">
                  <a:moveTo>
                    <a:pt x="0" y="177393"/>
                  </a:moveTo>
                  <a:lnTo>
                    <a:pt x="31991" y="54635"/>
                  </a:lnTo>
                  <a:lnTo>
                    <a:pt x="161544" y="0"/>
                  </a:lnTo>
                  <a:lnTo>
                    <a:pt x="291096" y="54635"/>
                  </a:lnTo>
                  <a:lnTo>
                    <a:pt x="323088" y="177393"/>
                  </a:lnTo>
                  <a:lnTo>
                    <a:pt x="233438" y="275843"/>
                  </a:lnTo>
                  <a:lnTo>
                    <a:pt x="89649" y="275843"/>
                  </a:lnTo>
                  <a:lnTo>
                    <a:pt x="0" y="177393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51331" y="5089403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3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39621" y="3279334"/>
            <a:ext cx="339090" cy="292100"/>
            <a:chOff x="7139621" y="3279334"/>
            <a:chExt cx="339090" cy="292100"/>
          </a:xfrm>
        </p:grpSpPr>
        <p:sp>
          <p:nvSpPr>
            <p:cNvPr id="36" name="object 36"/>
            <p:cNvSpPr/>
            <p:nvPr/>
          </p:nvSpPr>
          <p:spPr>
            <a:xfrm>
              <a:off x="7147559" y="3287271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5" h="276225">
                  <a:moveTo>
                    <a:pt x="161544" y="0"/>
                  </a:moveTo>
                  <a:lnTo>
                    <a:pt x="31991" y="54635"/>
                  </a:lnTo>
                  <a:lnTo>
                    <a:pt x="0" y="177393"/>
                  </a:lnTo>
                  <a:lnTo>
                    <a:pt x="89649" y="275844"/>
                  </a:lnTo>
                  <a:lnTo>
                    <a:pt x="233438" y="275844"/>
                  </a:lnTo>
                  <a:lnTo>
                    <a:pt x="323088" y="177393"/>
                  </a:lnTo>
                  <a:lnTo>
                    <a:pt x="291096" y="54635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47559" y="3287271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5" h="276225">
                  <a:moveTo>
                    <a:pt x="0" y="177393"/>
                  </a:moveTo>
                  <a:lnTo>
                    <a:pt x="31991" y="54635"/>
                  </a:lnTo>
                  <a:lnTo>
                    <a:pt x="161544" y="0"/>
                  </a:lnTo>
                  <a:lnTo>
                    <a:pt x="291096" y="54635"/>
                  </a:lnTo>
                  <a:lnTo>
                    <a:pt x="323088" y="177393"/>
                  </a:lnTo>
                  <a:lnTo>
                    <a:pt x="233438" y="275844"/>
                  </a:lnTo>
                  <a:lnTo>
                    <a:pt x="89649" y="275844"/>
                  </a:lnTo>
                  <a:lnTo>
                    <a:pt x="0" y="177393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236152" y="3262886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4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811705" y="4128199"/>
            <a:ext cx="340995" cy="290195"/>
            <a:chOff x="7811705" y="4128199"/>
            <a:chExt cx="340995" cy="290195"/>
          </a:xfrm>
        </p:grpSpPr>
        <p:sp>
          <p:nvSpPr>
            <p:cNvPr id="40" name="object 40"/>
            <p:cNvSpPr/>
            <p:nvPr/>
          </p:nvSpPr>
          <p:spPr>
            <a:xfrm>
              <a:off x="7819642" y="4136137"/>
              <a:ext cx="325120" cy="274320"/>
            </a:xfrm>
            <a:custGeom>
              <a:avLst/>
              <a:gdLst/>
              <a:ahLst/>
              <a:cxnLst/>
              <a:rect l="l" t="t" r="r" b="b"/>
              <a:pathLst>
                <a:path w="325120" h="274320">
                  <a:moveTo>
                    <a:pt x="162306" y="0"/>
                  </a:moveTo>
                  <a:lnTo>
                    <a:pt x="32143" y="54330"/>
                  </a:lnTo>
                  <a:lnTo>
                    <a:pt x="0" y="176415"/>
                  </a:lnTo>
                  <a:lnTo>
                    <a:pt x="90068" y="274319"/>
                  </a:lnTo>
                  <a:lnTo>
                    <a:pt x="234543" y="274319"/>
                  </a:lnTo>
                  <a:lnTo>
                    <a:pt x="324612" y="176415"/>
                  </a:lnTo>
                  <a:lnTo>
                    <a:pt x="292468" y="54330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19642" y="4136137"/>
              <a:ext cx="325120" cy="274320"/>
            </a:xfrm>
            <a:custGeom>
              <a:avLst/>
              <a:gdLst/>
              <a:ahLst/>
              <a:cxnLst/>
              <a:rect l="l" t="t" r="r" b="b"/>
              <a:pathLst>
                <a:path w="325120" h="274320">
                  <a:moveTo>
                    <a:pt x="0" y="176415"/>
                  </a:moveTo>
                  <a:lnTo>
                    <a:pt x="32143" y="54330"/>
                  </a:lnTo>
                  <a:lnTo>
                    <a:pt x="162306" y="0"/>
                  </a:lnTo>
                  <a:lnTo>
                    <a:pt x="292468" y="54330"/>
                  </a:lnTo>
                  <a:lnTo>
                    <a:pt x="324612" y="176415"/>
                  </a:lnTo>
                  <a:lnTo>
                    <a:pt x="234543" y="274319"/>
                  </a:lnTo>
                  <a:lnTo>
                    <a:pt x="90068" y="274319"/>
                  </a:lnTo>
                  <a:lnTo>
                    <a:pt x="0" y="176415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909171" y="4111306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5</a:t>
            </a:r>
            <a:endParaRPr sz="1800">
              <a:latin typeface="Tw Cen MT"/>
              <a:cs typeface="Tw Cen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6" y="2610611"/>
            <a:ext cx="1426463" cy="926591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548791" y="6531685"/>
            <a:ext cx="211582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HTTP://WWW.CS.CORNELL.EDU/COURSES/CS5412/2022SP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221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/>
              <a:t>ATOMIC</a:t>
            </a:r>
            <a:r>
              <a:rPr spc="220" dirty="0"/>
              <a:t> </a:t>
            </a:r>
            <a:r>
              <a:rPr spc="65" dirty="0"/>
              <a:t>REPLACE</a:t>
            </a:r>
            <a:r>
              <a:rPr spc="229" dirty="0"/>
              <a:t> </a:t>
            </a:r>
            <a:r>
              <a:rPr spc="70" dirty="0"/>
              <a:t>WITH</a:t>
            </a:r>
            <a:r>
              <a:rPr spc="229" dirty="0"/>
              <a:t> </a:t>
            </a:r>
            <a:r>
              <a:rPr dirty="0"/>
              <a:t>A</a:t>
            </a:r>
            <a:r>
              <a:rPr spc="240" dirty="0"/>
              <a:t> </a:t>
            </a:r>
            <a:r>
              <a:rPr spc="45" dirty="0"/>
              <a:t>STATELESS</a:t>
            </a:r>
            <a:r>
              <a:rPr spc="235" dirty="0"/>
              <a:t> </a:t>
            </a:r>
            <a:r>
              <a:rPr spc="80" dirty="0"/>
              <a:t>FUNCTION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4810" y="3576510"/>
            <a:ext cx="3615690" cy="2576195"/>
            <a:chOff x="1404810" y="3576510"/>
            <a:chExt cx="3615690" cy="2576195"/>
          </a:xfrm>
        </p:grpSpPr>
        <p:sp>
          <p:nvSpPr>
            <p:cNvPr id="4" name="object 4"/>
            <p:cNvSpPr/>
            <p:nvPr/>
          </p:nvSpPr>
          <p:spPr>
            <a:xfrm>
              <a:off x="1412747" y="3584447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1799844" y="0"/>
                  </a:moveTo>
                  <a:lnTo>
                    <a:pt x="1743783" y="609"/>
                  </a:lnTo>
                  <a:lnTo>
                    <a:pt x="1688149" y="2424"/>
                  </a:lnTo>
                  <a:lnTo>
                    <a:pt x="1632967" y="5429"/>
                  </a:lnTo>
                  <a:lnTo>
                    <a:pt x="1578262" y="9605"/>
                  </a:lnTo>
                  <a:lnTo>
                    <a:pt x="1524058" y="14934"/>
                  </a:lnTo>
                  <a:lnTo>
                    <a:pt x="1470381" y="21399"/>
                  </a:lnTo>
                  <a:lnTo>
                    <a:pt x="1417255" y="28981"/>
                  </a:lnTo>
                  <a:lnTo>
                    <a:pt x="1364706" y="37665"/>
                  </a:lnTo>
                  <a:lnTo>
                    <a:pt x="1312758" y="47430"/>
                  </a:lnTo>
                  <a:lnTo>
                    <a:pt x="1261435" y="58261"/>
                  </a:lnTo>
                  <a:lnTo>
                    <a:pt x="1210764" y="70139"/>
                  </a:lnTo>
                  <a:lnTo>
                    <a:pt x="1160768" y="83046"/>
                  </a:lnTo>
                  <a:lnTo>
                    <a:pt x="1111473" y="96966"/>
                  </a:lnTo>
                  <a:lnTo>
                    <a:pt x="1062904" y="111879"/>
                  </a:lnTo>
                  <a:lnTo>
                    <a:pt x="1015085" y="127768"/>
                  </a:lnTo>
                  <a:lnTo>
                    <a:pt x="968042" y="144617"/>
                  </a:lnTo>
                  <a:lnTo>
                    <a:pt x="921799" y="162406"/>
                  </a:lnTo>
                  <a:lnTo>
                    <a:pt x="876380" y="181119"/>
                  </a:lnTo>
                  <a:lnTo>
                    <a:pt x="831813" y="200737"/>
                  </a:lnTo>
                  <a:lnTo>
                    <a:pt x="788120" y="221243"/>
                  </a:lnTo>
                  <a:lnTo>
                    <a:pt x="745326" y="242619"/>
                  </a:lnTo>
                  <a:lnTo>
                    <a:pt x="703458" y="264848"/>
                  </a:lnTo>
                  <a:lnTo>
                    <a:pt x="662539" y="287911"/>
                  </a:lnTo>
                  <a:lnTo>
                    <a:pt x="622595" y="311792"/>
                  </a:lnTo>
                  <a:lnTo>
                    <a:pt x="583650" y="336471"/>
                  </a:lnTo>
                  <a:lnTo>
                    <a:pt x="545729" y="361933"/>
                  </a:lnTo>
                  <a:lnTo>
                    <a:pt x="508858" y="388158"/>
                  </a:lnTo>
                  <a:lnTo>
                    <a:pt x="473060" y="415130"/>
                  </a:lnTo>
                  <a:lnTo>
                    <a:pt x="438362" y="442830"/>
                  </a:lnTo>
                  <a:lnTo>
                    <a:pt x="404787" y="471241"/>
                  </a:lnTo>
                  <a:lnTo>
                    <a:pt x="372361" y="500345"/>
                  </a:lnTo>
                  <a:lnTo>
                    <a:pt x="341109" y="530124"/>
                  </a:lnTo>
                  <a:lnTo>
                    <a:pt x="311055" y="560562"/>
                  </a:lnTo>
                  <a:lnTo>
                    <a:pt x="282225" y="591639"/>
                  </a:lnTo>
                  <a:lnTo>
                    <a:pt x="254643" y="623338"/>
                  </a:lnTo>
                  <a:lnTo>
                    <a:pt x="228334" y="655642"/>
                  </a:lnTo>
                  <a:lnTo>
                    <a:pt x="203323" y="688533"/>
                  </a:lnTo>
                  <a:lnTo>
                    <a:pt x="179635" y="721993"/>
                  </a:lnTo>
                  <a:lnTo>
                    <a:pt x="157295" y="756005"/>
                  </a:lnTo>
                  <a:lnTo>
                    <a:pt x="136328" y="790551"/>
                  </a:lnTo>
                  <a:lnTo>
                    <a:pt x="116758" y="825612"/>
                  </a:lnTo>
                  <a:lnTo>
                    <a:pt x="98611" y="861172"/>
                  </a:lnTo>
                  <a:lnTo>
                    <a:pt x="81912" y="897212"/>
                  </a:lnTo>
                  <a:lnTo>
                    <a:pt x="66684" y="933716"/>
                  </a:lnTo>
                  <a:lnTo>
                    <a:pt x="52954" y="970665"/>
                  </a:lnTo>
                  <a:lnTo>
                    <a:pt x="40746" y="1008041"/>
                  </a:lnTo>
                  <a:lnTo>
                    <a:pt x="30085" y="1045827"/>
                  </a:lnTo>
                  <a:lnTo>
                    <a:pt x="20996" y="1084005"/>
                  </a:lnTo>
                  <a:lnTo>
                    <a:pt x="13504" y="1122558"/>
                  </a:lnTo>
                  <a:lnTo>
                    <a:pt x="7633" y="1161468"/>
                  </a:lnTo>
                  <a:lnTo>
                    <a:pt x="3409" y="1200716"/>
                  </a:lnTo>
                  <a:lnTo>
                    <a:pt x="856" y="1240286"/>
                  </a:lnTo>
                  <a:lnTo>
                    <a:pt x="0" y="1280159"/>
                  </a:lnTo>
                  <a:lnTo>
                    <a:pt x="856" y="1320033"/>
                  </a:lnTo>
                  <a:lnTo>
                    <a:pt x="3409" y="1359603"/>
                  </a:lnTo>
                  <a:lnTo>
                    <a:pt x="7633" y="1398851"/>
                  </a:lnTo>
                  <a:lnTo>
                    <a:pt x="13504" y="1437761"/>
                  </a:lnTo>
                  <a:lnTo>
                    <a:pt x="20996" y="1476314"/>
                  </a:lnTo>
                  <a:lnTo>
                    <a:pt x="30085" y="1514492"/>
                  </a:lnTo>
                  <a:lnTo>
                    <a:pt x="40746" y="1552278"/>
                  </a:lnTo>
                  <a:lnTo>
                    <a:pt x="52954" y="1589654"/>
                  </a:lnTo>
                  <a:lnTo>
                    <a:pt x="66684" y="1626603"/>
                  </a:lnTo>
                  <a:lnTo>
                    <a:pt x="81912" y="1663107"/>
                  </a:lnTo>
                  <a:lnTo>
                    <a:pt x="98611" y="1699147"/>
                  </a:lnTo>
                  <a:lnTo>
                    <a:pt x="116758" y="1734707"/>
                  </a:lnTo>
                  <a:lnTo>
                    <a:pt x="136328" y="1769768"/>
                  </a:lnTo>
                  <a:lnTo>
                    <a:pt x="157295" y="1804314"/>
                  </a:lnTo>
                  <a:lnTo>
                    <a:pt x="179635" y="1838326"/>
                  </a:lnTo>
                  <a:lnTo>
                    <a:pt x="203323" y="1871786"/>
                  </a:lnTo>
                  <a:lnTo>
                    <a:pt x="228334" y="1904677"/>
                  </a:lnTo>
                  <a:lnTo>
                    <a:pt x="254643" y="1936981"/>
                  </a:lnTo>
                  <a:lnTo>
                    <a:pt x="282225" y="1968680"/>
                  </a:lnTo>
                  <a:lnTo>
                    <a:pt x="311055" y="1999757"/>
                  </a:lnTo>
                  <a:lnTo>
                    <a:pt x="341109" y="2030195"/>
                  </a:lnTo>
                  <a:lnTo>
                    <a:pt x="372361" y="2059974"/>
                  </a:lnTo>
                  <a:lnTo>
                    <a:pt x="404787" y="2089078"/>
                  </a:lnTo>
                  <a:lnTo>
                    <a:pt x="438362" y="2117489"/>
                  </a:lnTo>
                  <a:lnTo>
                    <a:pt x="473060" y="2145189"/>
                  </a:lnTo>
                  <a:lnTo>
                    <a:pt x="508858" y="2172161"/>
                  </a:lnTo>
                  <a:lnTo>
                    <a:pt x="545729" y="2198386"/>
                  </a:lnTo>
                  <a:lnTo>
                    <a:pt x="583650" y="2223848"/>
                  </a:lnTo>
                  <a:lnTo>
                    <a:pt x="622595" y="2248527"/>
                  </a:lnTo>
                  <a:lnTo>
                    <a:pt x="662539" y="2272408"/>
                  </a:lnTo>
                  <a:lnTo>
                    <a:pt x="703458" y="2295471"/>
                  </a:lnTo>
                  <a:lnTo>
                    <a:pt x="745326" y="2317700"/>
                  </a:lnTo>
                  <a:lnTo>
                    <a:pt x="788120" y="2339076"/>
                  </a:lnTo>
                  <a:lnTo>
                    <a:pt x="831813" y="2359582"/>
                  </a:lnTo>
                  <a:lnTo>
                    <a:pt x="876380" y="2379200"/>
                  </a:lnTo>
                  <a:lnTo>
                    <a:pt x="921799" y="2397913"/>
                  </a:lnTo>
                  <a:lnTo>
                    <a:pt x="968042" y="2415702"/>
                  </a:lnTo>
                  <a:lnTo>
                    <a:pt x="1015085" y="2432551"/>
                  </a:lnTo>
                  <a:lnTo>
                    <a:pt x="1062904" y="2448440"/>
                  </a:lnTo>
                  <a:lnTo>
                    <a:pt x="1111473" y="2463353"/>
                  </a:lnTo>
                  <a:lnTo>
                    <a:pt x="1160768" y="2477273"/>
                  </a:lnTo>
                  <a:lnTo>
                    <a:pt x="1210764" y="2490180"/>
                  </a:lnTo>
                  <a:lnTo>
                    <a:pt x="1261435" y="2502058"/>
                  </a:lnTo>
                  <a:lnTo>
                    <a:pt x="1312758" y="2512889"/>
                  </a:lnTo>
                  <a:lnTo>
                    <a:pt x="1364706" y="2522654"/>
                  </a:lnTo>
                  <a:lnTo>
                    <a:pt x="1417255" y="2531338"/>
                  </a:lnTo>
                  <a:lnTo>
                    <a:pt x="1470381" y="2538920"/>
                  </a:lnTo>
                  <a:lnTo>
                    <a:pt x="1524058" y="2545385"/>
                  </a:lnTo>
                  <a:lnTo>
                    <a:pt x="1578262" y="2550714"/>
                  </a:lnTo>
                  <a:lnTo>
                    <a:pt x="1632967" y="2554890"/>
                  </a:lnTo>
                  <a:lnTo>
                    <a:pt x="1688149" y="2557895"/>
                  </a:lnTo>
                  <a:lnTo>
                    <a:pt x="1743783" y="2559710"/>
                  </a:lnTo>
                  <a:lnTo>
                    <a:pt x="1799844" y="2560319"/>
                  </a:lnTo>
                  <a:lnTo>
                    <a:pt x="1855904" y="2559710"/>
                  </a:lnTo>
                  <a:lnTo>
                    <a:pt x="1911538" y="2557895"/>
                  </a:lnTo>
                  <a:lnTo>
                    <a:pt x="1966720" y="2554890"/>
                  </a:lnTo>
                  <a:lnTo>
                    <a:pt x="2021425" y="2550714"/>
                  </a:lnTo>
                  <a:lnTo>
                    <a:pt x="2075629" y="2545385"/>
                  </a:lnTo>
                  <a:lnTo>
                    <a:pt x="2129306" y="2538920"/>
                  </a:lnTo>
                  <a:lnTo>
                    <a:pt x="2182432" y="2531338"/>
                  </a:lnTo>
                  <a:lnTo>
                    <a:pt x="2234981" y="2522654"/>
                  </a:lnTo>
                  <a:lnTo>
                    <a:pt x="2286929" y="2512889"/>
                  </a:lnTo>
                  <a:lnTo>
                    <a:pt x="2338252" y="2502058"/>
                  </a:lnTo>
                  <a:lnTo>
                    <a:pt x="2388923" y="2490180"/>
                  </a:lnTo>
                  <a:lnTo>
                    <a:pt x="2438919" y="2477273"/>
                  </a:lnTo>
                  <a:lnTo>
                    <a:pt x="2488214" y="2463353"/>
                  </a:lnTo>
                  <a:lnTo>
                    <a:pt x="2536783" y="2448440"/>
                  </a:lnTo>
                  <a:lnTo>
                    <a:pt x="2584602" y="2432551"/>
                  </a:lnTo>
                  <a:lnTo>
                    <a:pt x="2631645" y="2415702"/>
                  </a:lnTo>
                  <a:lnTo>
                    <a:pt x="2677888" y="2397913"/>
                  </a:lnTo>
                  <a:lnTo>
                    <a:pt x="2723307" y="2379200"/>
                  </a:lnTo>
                  <a:lnTo>
                    <a:pt x="2767874" y="2359582"/>
                  </a:lnTo>
                  <a:lnTo>
                    <a:pt x="2811567" y="2339076"/>
                  </a:lnTo>
                  <a:lnTo>
                    <a:pt x="2854361" y="2317700"/>
                  </a:lnTo>
                  <a:lnTo>
                    <a:pt x="2896229" y="2295471"/>
                  </a:lnTo>
                  <a:lnTo>
                    <a:pt x="2937148" y="2272408"/>
                  </a:lnTo>
                  <a:lnTo>
                    <a:pt x="2977092" y="2248527"/>
                  </a:lnTo>
                  <a:lnTo>
                    <a:pt x="3016037" y="2223848"/>
                  </a:lnTo>
                  <a:lnTo>
                    <a:pt x="3053958" y="2198386"/>
                  </a:lnTo>
                  <a:lnTo>
                    <a:pt x="3090829" y="2172161"/>
                  </a:lnTo>
                  <a:lnTo>
                    <a:pt x="3126627" y="2145189"/>
                  </a:lnTo>
                  <a:lnTo>
                    <a:pt x="3161325" y="2117489"/>
                  </a:lnTo>
                  <a:lnTo>
                    <a:pt x="3194900" y="2089078"/>
                  </a:lnTo>
                  <a:lnTo>
                    <a:pt x="3227326" y="2059974"/>
                  </a:lnTo>
                  <a:lnTo>
                    <a:pt x="3258578" y="2030195"/>
                  </a:lnTo>
                  <a:lnTo>
                    <a:pt x="3288632" y="1999757"/>
                  </a:lnTo>
                  <a:lnTo>
                    <a:pt x="3317462" y="1968680"/>
                  </a:lnTo>
                  <a:lnTo>
                    <a:pt x="3345044" y="1936981"/>
                  </a:lnTo>
                  <a:lnTo>
                    <a:pt x="3371353" y="1904677"/>
                  </a:lnTo>
                  <a:lnTo>
                    <a:pt x="3396364" y="1871786"/>
                  </a:lnTo>
                  <a:lnTo>
                    <a:pt x="3420052" y="1838326"/>
                  </a:lnTo>
                  <a:lnTo>
                    <a:pt x="3442392" y="1804314"/>
                  </a:lnTo>
                  <a:lnTo>
                    <a:pt x="3463359" y="1769768"/>
                  </a:lnTo>
                  <a:lnTo>
                    <a:pt x="3482929" y="1734707"/>
                  </a:lnTo>
                  <a:lnTo>
                    <a:pt x="3501076" y="1699147"/>
                  </a:lnTo>
                  <a:lnTo>
                    <a:pt x="3517775" y="1663107"/>
                  </a:lnTo>
                  <a:lnTo>
                    <a:pt x="3533003" y="1626603"/>
                  </a:lnTo>
                  <a:lnTo>
                    <a:pt x="3546733" y="1589654"/>
                  </a:lnTo>
                  <a:lnTo>
                    <a:pt x="3558941" y="1552278"/>
                  </a:lnTo>
                  <a:lnTo>
                    <a:pt x="3569602" y="1514492"/>
                  </a:lnTo>
                  <a:lnTo>
                    <a:pt x="3578691" y="1476314"/>
                  </a:lnTo>
                  <a:lnTo>
                    <a:pt x="3586183" y="1437761"/>
                  </a:lnTo>
                  <a:lnTo>
                    <a:pt x="3592054" y="1398851"/>
                  </a:lnTo>
                  <a:lnTo>
                    <a:pt x="3596278" y="1359603"/>
                  </a:lnTo>
                  <a:lnTo>
                    <a:pt x="3598831" y="1320033"/>
                  </a:lnTo>
                  <a:lnTo>
                    <a:pt x="3599688" y="1280159"/>
                  </a:lnTo>
                  <a:lnTo>
                    <a:pt x="3598831" y="1240286"/>
                  </a:lnTo>
                  <a:lnTo>
                    <a:pt x="3596278" y="1200716"/>
                  </a:lnTo>
                  <a:lnTo>
                    <a:pt x="3592054" y="1161468"/>
                  </a:lnTo>
                  <a:lnTo>
                    <a:pt x="3586183" y="1122558"/>
                  </a:lnTo>
                  <a:lnTo>
                    <a:pt x="3578691" y="1084005"/>
                  </a:lnTo>
                  <a:lnTo>
                    <a:pt x="3569602" y="1045827"/>
                  </a:lnTo>
                  <a:lnTo>
                    <a:pt x="3558941" y="1008041"/>
                  </a:lnTo>
                  <a:lnTo>
                    <a:pt x="3546733" y="970665"/>
                  </a:lnTo>
                  <a:lnTo>
                    <a:pt x="3533003" y="933716"/>
                  </a:lnTo>
                  <a:lnTo>
                    <a:pt x="3517775" y="897212"/>
                  </a:lnTo>
                  <a:lnTo>
                    <a:pt x="3501076" y="861172"/>
                  </a:lnTo>
                  <a:lnTo>
                    <a:pt x="3482929" y="825612"/>
                  </a:lnTo>
                  <a:lnTo>
                    <a:pt x="3463359" y="790551"/>
                  </a:lnTo>
                  <a:lnTo>
                    <a:pt x="3442392" y="756005"/>
                  </a:lnTo>
                  <a:lnTo>
                    <a:pt x="3420052" y="721993"/>
                  </a:lnTo>
                  <a:lnTo>
                    <a:pt x="3396364" y="688533"/>
                  </a:lnTo>
                  <a:lnTo>
                    <a:pt x="3371353" y="655642"/>
                  </a:lnTo>
                  <a:lnTo>
                    <a:pt x="3345044" y="623338"/>
                  </a:lnTo>
                  <a:lnTo>
                    <a:pt x="3317462" y="591639"/>
                  </a:lnTo>
                  <a:lnTo>
                    <a:pt x="3288632" y="560562"/>
                  </a:lnTo>
                  <a:lnTo>
                    <a:pt x="3258578" y="530124"/>
                  </a:lnTo>
                  <a:lnTo>
                    <a:pt x="3227326" y="500345"/>
                  </a:lnTo>
                  <a:lnTo>
                    <a:pt x="3194900" y="471241"/>
                  </a:lnTo>
                  <a:lnTo>
                    <a:pt x="3161325" y="442830"/>
                  </a:lnTo>
                  <a:lnTo>
                    <a:pt x="3126627" y="415130"/>
                  </a:lnTo>
                  <a:lnTo>
                    <a:pt x="3090829" y="388158"/>
                  </a:lnTo>
                  <a:lnTo>
                    <a:pt x="3053958" y="361933"/>
                  </a:lnTo>
                  <a:lnTo>
                    <a:pt x="3016037" y="336471"/>
                  </a:lnTo>
                  <a:lnTo>
                    <a:pt x="2977092" y="311792"/>
                  </a:lnTo>
                  <a:lnTo>
                    <a:pt x="2937148" y="287911"/>
                  </a:lnTo>
                  <a:lnTo>
                    <a:pt x="2896229" y="264848"/>
                  </a:lnTo>
                  <a:lnTo>
                    <a:pt x="2854361" y="242619"/>
                  </a:lnTo>
                  <a:lnTo>
                    <a:pt x="2811567" y="221243"/>
                  </a:lnTo>
                  <a:lnTo>
                    <a:pt x="2767874" y="200737"/>
                  </a:lnTo>
                  <a:lnTo>
                    <a:pt x="2723307" y="181119"/>
                  </a:lnTo>
                  <a:lnTo>
                    <a:pt x="2677888" y="162406"/>
                  </a:lnTo>
                  <a:lnTo>
                    <a:pt x="2631645" y="144617"/>
                  </a:lnTo>
                  <a:lnTo>
                    <a:pt x="2584602" y="127768"/>
                  </a:lnTo>
                  <a:lnTo>
                    <a:pt x="2536783" y="111879"/>
                  </a:lnTo>
                  <a:lnTo>
                    <a:pt x="2488214" y="96966"/>
                  </a:lnTo>
                  <a:lnTo>
                    <a:pt x="2438919" y="83046"/>
                  </a:lnTo>
                  <a:lnTo>
                    <a:pt x="2388923" y="70139"/>
                  </a:lnTo>
                  <a:lnTo>
                    <a:pt x="2338252" y="58261"/>
                  </a:lnTo>
                  <a:lnTo>
                    <a:pt x="2286929" y="47430"/>
                  </a:lnTo>
                  <a:lnTo>
                    <a:pt x="2234981" y="37665"/>
                  </a:lnTo>
                  <a:lnTo>
                    <a:pt x="2182432" y="28981"/>
                  </a:lnTo>
                  <a:lnTo>
                    <a:pt x="2129306" y="21399"/>
                  </a:lnTo>
                  <a:lnTo>
                    <a:pt x="2075629" y="14934"/>
                  </a:lnTo>
                  <a:lnTo>
                    <a:pt x="2021425" y="9605"/>
                  </a:lnTo>
                  <a:lnTo>
                    <a:pt x="1966720" y="5429"/>
                  </a:lnTo>
                  <a:lnTo>
                    <a:pt x="1911538" y="2424"/>
                  </a:lnTo>
                  <a:lnTo>
                    <a:pt x="1855904" y="609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1CA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2747" y="3584447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0" y="1280159"/>
                  </a:moveTo>
                  <a:lnTo>
                    <a:pt x="856" y="1240286"/>
                  </a:lnTo>
                  <a:lnTo>
                    <a:pt x="3409" y="1200716"/>
                  </a:lnTo>
                  <a:lnTo>
                    <a:pt x="7633" y="1161468"/>
                  </a:lnTo>
                  <a:lnTo>
                    <a:pt x="13504" y="1122558"/>
                  </a:lnTo>
                  <a:lnTo>
                    <a:pt x="20996" y="1084005"/>
                  </a:lnTo>
                  <a:lnTo>
                    <a:pt x="30085" y="1045827"/>
                  </a:lnTo>
                  <a:lnTo>
                    <a:pt x="40746" y="1008041"/>
                  </a:lnTo>
                  <a:lnTo>
                    <a:pt x="52954" y="970665"/>
                  </a:lnTo>
                  <a:lnTo>
                    <a:pt x="66684" y="933716"/>
                  </a:lnTo>
                  <a:lnTo>
                    <a:pt x="81912" y="897212"/>
                  </a:lnTo>
                  <a:lnTo>
                    <a:pt x="98611" y="861172"/>
                  </a:lnTo>
                  <a:lnTo>
                    <a:pt x="116758" y="825612"/>
                  </a:lnTo>
                  <a:lnTo>
                    <a:pt x="136328" y="790551"/>
                  </a:lnTo>
                  <a:lnTo>
                    <a:pt x="157295" y="756005"/>
                  </a:lnTo>
                  <a:lnTo>
                    <a:pt x="179635" y="721993"/>
                  </a:lnTo>
                  <a:lnTo>
                    <a:pt x="203323" y="688533"/>
                  </a:lnTo>
                  <a:lnTo>
                    <a:pt x="228334" y="655642"/>
                  </a:lnTo>
                  <a:lnTo>
                    <a:pt x="254643" y="623338"/>
                  </a:lnTo>
                  <a:lnTo>
                    <a:pt x="282225" y="591639"/>
                  </a:lnTo>
                  <a:lnTo>
                    <a:pt x="311055" y="560562"/>
                  </a:lnTo>
                  <a:lnTo>
                    <a:pt x="341109" y="530124"/>
                  </a:lnTo>
                  <a:lnTo>
                    <a:pt x="372361" y="500345"/>
                  </a:lnTo>
                  <a:lnTo>
                    <a:pt x="404787" y="471241"/>
                  </a:lnTo>
                  <a:lnTo>
                    <a:pt x="438362" y="442830"/>
                  </a:lnTo>
                  <a:lnTo>
                    <a:pt x="473060" y="415130"/>
                  </a:lnTo>
                  <a:lnTo>
                    <a:pt x="508858" y="388158"/>
                  </a:lnTo>
                  <a:lnTo>
                    <a:pt x="545729" y="361933"/>
                  </a:lnTo>
                  <a:lnTo>
                    <a:pt x="583650" y="336471"/>
                  </a:lnTo>
                  <a:lnTo>
                    <a:pt x="622595" y="311792"/>
                  </a:lnTo>
                  <a:lnTo>
                    <a:pt x="662539" y="287911"/>
                  </a:lnTo>
                  <a:lnTo>
                    <a:pt x="703458" y="264848"/>
                  </a:lnTo>
                  <a:lnTo>
                    <a:pt x="745326" y="242619"/>
                  </a:lnTo>
                  <a:lnTo>
                    <a:pt x="788120" y="221243"/>
                  </a:lnTo>
                  <a:lnTo>
                    <a:pt x="831813" y="200737"/>
                  </a:lnTo>
                  <a:lnTo>
                    <a:pt x="876380" y="181119"/>
                  </a:lnTo>
                  <a:lnTo>
                    <a:pt x="921799" y="162406"/>
                  </a:lnTo>
                  <a:lnTo>
                    <a:pt x="968042" y="144617"/>
                  </a:lnTo>
                  <a:lnTo>
                    <a:pt x="1015085" y="127768"/>
                  </a:lnTo>
                  <a:lnTo>
                    <a:pt x="1062904" y="111879"/>
                  </a:lnTo>
                  <a:lnTo>
                    <a:pt x="1111473" y="96966"/>
                  </a:lnTo>
                  <a:lnTo>
                    <a:pt x="1160768" y="83046"/>
                  </a:lnTo>
                  <a:lnTo>
                    <a:pt x="1210764" y="70139"/>
                  </a:lnTo>
                  <a:lnTo>
                    <a:pt x="1261435" y="58261"/>
                  </a:lnTo>
                  <a:lnTo>
                    <a:pt x="1312758" y="47430"/>
                  </a:lnTo>
                  <a:lnTo>
                    <a:pt x="1364706" y="37665"/>
                  </a:lnTo>
                  <a:lnTo>
                    <a:pt x="1417255" y="28981"/>
                  </a:lnTo>
                  <a:lnTo>
                    <a:pt x="1470381" y="21399"/>
                  </a:lnTo>
                  <a:lnTo>
                    <a:pt x="1524058" y="14934"/>
                  </a:lnTo>
                  <a:lnTo>
                    <a:pt x="1578262" y="9605"/>
                  </a:lnTo>
                  <a:lnTo>
                    <a:pt x="1632967" y="5429"/>
                  </a:lnTo>
                  <a:lnTo>
                    <a:pt x="1688149" y="2424"/>
                  </a:lnTo>
                  <a:lnTo>
                    <a:pt x="1743783" y="609"/>
                  </a:lnTo>
                  <a:lnTo>
                    <a:pt x="1799844" y="0"/>
                  </a:lnTo>
                  <a:lnTo>
                    <a:pt x="1855904" y="609"/>
                  </a:lnTo>
                  <a:lnTo>
                    <a:pt x="1911538" y="2424"/>
                  </a:lnTo>
                  <a:lnTo>
                    <a:pt x="1966720" y="5429"/>
                  </a:lnTo>
                  <a:lnTo>
                    <a:pt x="2021425" y="9605"/>
                  </a:lnTo>
                  <a:lnTo>
                    <a:pt x="2075629" y="14934"/>
                  </a:lnTo>
                  <a:lnTo>
                    <a:pt x="2129306" y="21399"/>
                  </a:lnTo>
                  <a:lnTo>
                    <a:pt x="2182432" y="28981"/>
                  </a:lnTo>
                  <a:lnTo>
                    <a:pt x="2234981" y="37665"/>
                  </a:lnTo>
                  <a:lnTo>
                    <a:pt x="2286929" y="47430"/>
                  </a:lnTo>
                  <a:lnTo>
                    <a:pt x="2338252" y="58261"/>
                  </a:lnTo>
                  <a:lnTo>
                    <a:pt x="2388923" y="70139"/>
                  </a:lnTo>
                  <a:lnTo>
                    <a:pt x="2438919" y="83046"/>
                  </a:lnTo>
                  <a:lnTo>
                    <a:pt x="2488214" y="96966"/>
                  </a:lnTo>
                  <a:lnTo>
                    <a:pt x="2536783" y="111879"/>
                  </a:lnTo>
                  <a:lnTo>
                    <a:pt x="2584602" y="127768"/>
                  </a:lnTo>
                  <a:lnTo>
                    <a:pt x="2631645" y="144617"/>
                  </a:lnTo>
                  <a:lnTo>
                    <a:pt x="2677888" y="162406"/>
                  </a:lnTo>
                  <a:lnTo>
                    <a:pt x="2723307" y="181119"/>
                  </a:lnTo>
                  <a:lnTo>
                    <a:pt x="2767874" y="200737"/>
                  </a:lnTo>
                  <a:lnTo>
                    <a:pt x="2811567" y="221243"/>
                  </a:lnTo>
                  <a:lnTo>
                    <a:pt x="2854361" y="242619"/>
                  </a:lnTo>
                  <a:lnTo>
                    <a:pt x="2896229" y="264848"/>
                  </a:lnTo>
                  <a:lnTo>
                    <a:pt x="2937148" y="287911"/>
                  </a:lnTo>
                  <a:lnTo>
                    <a:pt x="2977092" y="311792"/>
                  </a:lnTo>
                  <a:lnTo>
                    <a:pt x="3016037" y="336471"/>
                  </a:lnTo>
                  <a:lnTo>
                    <a:pt x="3053958" y="361933"/>
                  </a:lnTo>
                  <a:lnTo>
                    <a:pt x="3090829" y="388158"/>
                  </a:lnTo>
                  <a:lnTo>
                    <a:pt x="3126627" y="415130"/>
                  </a:lnTo>
                  <a:lnTo>
                    <a:pt x="3161325" y="442830"/>
                  </a:lnTo>
                  <a:lnTo>
                    <a:pt x="3194900" y="471241"/>
                  </a:lnTo>
                  <a:lnTo>
                    <a:pt x="3227326" y="500345"/>
                  </a:lnTo>
                  <a:lnTo>
                    <a:pt x="3258578" y="530124"/>
                  </a:lnTo>
                  <a:lnTo>
                    <a:pt x="3288632" y="560562"/>
                  </a:lnTo>
                  <a:lnTo>
                    <a:pt x="3317462" y="591639"/>
                  </a:lnTo>
                  <a:lnTo>
                    <a:pt x="3345044" y="623338"/>
                  </a:lnTo>
                  <a:lnTo>
                    <a:pt x="3371353" y="655642"/>
                  </a:lnTo>
                  <a:lnTo>
                    <a:pt x="3396364" y="688533"/>
                  </a:lnTo>
                  <a:lnTo>
                    <a:pt x="3420052" y="721993"/>
                  </a:lnTo>
                  <a:lnTo>
                    <a:pt x="3442392" y="756005"/>
                  </a:lnTo>
                  <a:lnTo>
                    <a:pt x="3463359" y="790551"/>
                  </a:lnTo>
                  <a:lnTo>
                    <a:pt x="3482929" y="825612"/>
                  </a:lnTo>
                  <a:lnTo>
                    <a:pt x="3501076" y="861172"/>
                  </a:lnTo>
                  <a:lnTo>
                    <a:pt x="3517775" y="897212"/>
                  </a:lnTo>
                  <a:lnTo>
                    <a:pt x="3533003" y="933716"/>
                  </a:lnTo>
                  <a:lnTo>
                    <a:pt x="3546733" y="970665"/>
                  </a:lnTo>
                  <a:lnTo>
                    <a:pt x="3558941" y="1008041"/>
                  </a:lnTo>
                  <a:lnTo>
                    <a:pt x="3569602" y="1045827"/>
                  </a:lnTo>
                  <a:lnTo>
                    <a:pt x="3578691" y="1084005"/>
                  </a:lnTo>
                  <a:lnTo>
                    <a:pt x="3586183" y="1122558"/>
                  </a:lnTo>
                  <a:lnTo>
                    <a:pt x="3592054" y="1161468"/>
                  </a:lnTo>
                  <a:lnTo>
                    <a:pt x="3596278" y="1200716"/>
                  </a:lnTo>
                  <a:lnTo>
                    <a:pt x="3598831" y="1240286"/>
                  </a:lnTo>
                  <a:lnTo>
                    <a:pt x="3599688" y="1280159"/>
                  </a:lnTo>
                  <a:lnTo>
                    <a:pt x="3598831" y="1320033"/>
                  </a:lnTo>
                  <a:lnTo>
                    <a:pt x="3596278" y="1359603"/>
                  </a:lnTo>
                  <a:lnTo>
                    <a:pt x="3592054" y="1398851"/>
                  </a:lnTo>
                  <a:lnTo>
                    <a:pt x="3586183" y="1437761"/>
                  </a:lnTo>
                  <a:lnTo>
                    <a:pt x="3578691" y="1476314"/>
                  </a:lnTo>
                  <a:lnTo>
                    <a:pt x="3569602" y="1514492"/>
                  </a:lnTo>
                  <a:lnTo>
                    <a:pt x="3558941" y="1552278"/>
                  </a:lnTo>
                  <a:lnTo>
                    <a:pt x="3546733" y="1589654"/>
                  </a:lnTo>
                  <a:lnTo>
                    <a:pt x="3533003" y="1626603"/>
                  </a:lnTo>
                  <a:lnTo>
                    <a:pt x="3517775" y="1663107"/>
                  </a:lnTo>
                  <a:lnTo>
                    <a:pt x="3501076" y="1699147"/>
                  </a:lnTo>
                  <a:lnTo>
                    <a:pt x="3482929" y="1734707"/>
                  </a:lnTo>
                  <a:lnTo>
                    <a:pt x="3463359" y="1769768"/>
                  </a:lnTo>
                  <a:lnTo>
                    <a:pt x="3442392" y="1804314"/>
                  </a:lnTo>
                  <a:lnTo>
                    <a:pt x="3420052" y="1838326"/>
                  </a:lnTo>
                  <a:lnTo>
                    <a:pt x="3396364" y="1871786"/>
                  </a:lnTo>
                  <a:lnTo>
                    <a:pt x="3371353" y="1904677"/>
                  </a:lnTo>
                  <a:lnTo>
                    <a:pt x="3345044" y="1936981"/>
                  </a:lnTo>
                  <a:lnTo>
                    <a:pt x="3317462" y="1968680"/>
                  </a:lnTo>
                  <a:lnTo>
                    <a:pt x="3288632" y="1999757"/>
                  </a:lnTo>
                  <a:lnTo>
                    <a:pt x="3258578" y="2030195"/>
                  </a:lnTo>
                  <a:lnTo>
                    <a:pt x="3227326" y="2059974"/>
                  </a:lnTo>
                  <a:lnTo>
                    <a:pt x="3194900" y="2089078"/>
                  </a:lnTo>
                  <a:lnTo>
                    <a:pt x="3161325" y="2117489"/>
                  </a:lnTo>
                  <a:lnTo>
                    <a:pt x="3126627" y="2145189"/>
                  </a:lnTo>
                  <a:lnTo>
                    <a:pt x="3090829" y="2172161"/>
                  </a:lnTo>
                  <a:lnTo>
                    <a:pt x="3053958" y="2198386"/>
                  </a:lnTo>
                  <a:lnTo>
                    <a:pt x="3016037" y="2223848"/>
                  </a:lnTo>
                  <a:lnTo>
                    <a:pt x="2977092" y="2248527"/>
                  </a:lnTo>
                  <a:lnTo>
                    <a:pt x="2937148" y="2272408"/>
                  </a:lnTo>
                  <a:lnTo>
                    <a:pt x="2896229" y="2295471"/>
                  </a:lnTo>
                  <a:lnTo>
                    <a:pt x="2854361" y="2317700"/>
                  </a:lnTo>
                  <a:lnTo>
                    <a:pt x="2811567" y="2339076"/>
                  </a:lnTo>
                  <a:lnTo>
                    <a:pt x="2767874" y="2359582"/>
                  </a:lnTo>
                  <a:lnTo>
                    <a:pt x="2723307" y="2379200"/>
                  </a:lnTo>
                  <a:lnTo>
                    <a:pt x="2677888" y="2397913"/>
                  </a:lnTo>
                  <a:lnTo>
                    <a:pt x="2631645" y="2415702"/>
                  </a:lnTo>
                  <a:lnTo>
                    <a:pt x="2584602" y="2432551"/>
                  </a:lnTo>
                  <a:lnTo>
                    <a:pt x="2536783" y="2448440"/>
                  </a:lnTo>
                  <a:lnTo>
                    <a:pt x="2488214" y="2463353"/>
                  </a:lnTo>
                  <a:lnTo>
                    <a:pt x="2438919" y="2477273"/>
                  </a:lnTo>
                  <a:lnTo>
                    <a:pt x="2388923" y="2490180"/>
                  </a:lnTo>
                  <a:lnTo>
                    <a:pt x="2338252" y="2502058"/>
                  </a:lnTo>
                  <a:lnTo>
                    <a:pt x="2286929" y="2512889"/>
                  </a:lnTo>
                  <a:lnTo>
                    <a:pt x="2234981" y="2522654"/>
                  </a:lnTo>
                  <a:lnTo>
                    <a:pt x="2182432" y="2531338"/>
                  </a:lnTo>
                  <a:lnTo>
                    <a:pt x="2129306" y="2538920"/>
                  </a:lnTo>
                  <a:lnTo>
                    <a:pt x="2075629" y="2545385"/>
                  </a:lnTo>
                  <a:lnTo>
                    <a:pt x="2021425" y="2550714"/>
                  </a:lnTo>
                  <a:lnTo>
                    <a:pt x="1966720" y="2554890"/>
                  </a:lnTo>
                  <a:lnTo>
                    <a:pt x="1911538" y="2557895"/>
                  </a:lnTo>
                  <a:lnTo>
                    <a:pt x="1855904" y="2559710"/>
                  </a:lnTo>
                  <a:lnTo>
                    <a:pt x="1799844" y="2560319"/>
                  </a:lnTo>
                  <a:lnTo>
                    <a:pt x="1743783" y="2559710"/>
                  </a:lnTo>
                  <a:lnTo>
                    <a:pt x="1688149" y="2557895"/>
                  </a:lnTo>
                  <a:lnTo>
                    <a:pt x="1632967" y="2554890"/>
                  </a:lnTo>
                  <a:lnTo>
                    <a:pt x="1578262" y="2550714"/>
                  </a:lnTo>
                  <a:lnTo>
                    <a:pt x="1524058" y="2545385"/>
                  </a:lnTo>
                  <a:lnTo>
                    <a:pt x="1470381" y="2538920"/>
                  </a:lnTo>
                  <a:lnTo>
                    <a:pt x="1417255" y="2531338"/>
                  </a:lnTo>
                  <a:lnTo>
                    <a:pt x="1364706" y="2522654"/>
                  </a:lnTo>
                  <a:lnTo>
                    <a:pt x="1312758" y="2512889"/>
                  </a:lnTo>
                  <a:lnTo>
                    <a:pt x="1261435" y="2502058"/>
                  </a:lnTo>
                  <a:lnTo>
                    <a:pt x="1210764" y="2490180"/>
                  </a:lnTo>
                  <a:lnTo>
                    <a:pt x="1160768" y="2477273"/>
                  </a:lnTo>
                  <a:lnTo>
                    <a:pt x="1111473" y="2463353"/>
                  </a:lnTo>
                  <a:lnTo>
                    <a:pt x="1062904" y="2448440"/>
                  </a:lnTo>
                  <a:lnTo>
                    <a:pt x="1015085" y="2432551"/>
                  </a:lnTo>
                  <a:lnTo>
                    <a:pt x="968042" y="2415702"/>
                  </a:lnTo>
                  <a:lnTo>
                    <a:pt x="921799" y="2397913"/>
                  </a:lnTo>
                  <a:lnTo>
                    <a:pt x="876380" y="2379200"/>
                  </a:lnTo>
                  <a:lnTo>
                    <a:pt x="831813" y="2359582"/>
                  </a:lnTo>
                  <a:lnTo>
                    <a:pt x="788120" y="2339076"/>
                  </a:lnTo>
                  <a:lnTo>
                    <a:pt x="745326" y="2317700"/>
                  </a:lnTo>
                  <a:lnTo>
                    <a:pt x="703458" y="2295471"/>
                  </a:lnTo>
                  <a:lnTo>
                    <a:pt x="662539" y="2272408"/>
                  </a:lnTo>
                  <a:lnTo>
                    <a:pt x="622595" y="2248527"/>
                  </a:lnTo>
                  <a:lnTo>
                    <a:pt x="583650" y="2223848"/>
                  </a:lnTo>
                  <a:lnTo>
                    <a:pt x="545729" y="2198386"/>
                  </a:lnTo>
                  <a:lnTo>
                    <a:pt x="508858" y="2172161"/>
                  </a:lnTo>
                  <a:lnTo>
                    <a:pt x="473060" y="2145189"/>
                  </a:lnTo>
                  <a:lnTo>
                    <a:pt x="438362" y="2117489"/>
                  </a:lnTo>
                  <a:lnTo>
                    <a:pt x="404787" y="2089078"/>
                  </a:lnTo>
                  <a:lnTo>
                    <a:pt x="372361" y="2059974"/>
                  </a:lnTo>
                  <a:lnTo>
                    <a:pt x="341109" y="2030195"/>
                  </a:lnTo>
                  <a:lnTo>
                    <a:pt x="311055" y="1999757"/>
                  </a:lnTo>
                  <a:lnTo>
                    <a:pt x="282225" y="1968680"/>
                  </a:lnTo>
                  <a:lnTo>
                    <a:pt x="254643" y="1936981"/>
                  </a:lnTo>
                  <a:lnTo>
                    <a:pt x="228334" y="1904677"/>
                  </a:lnTo>
                  <a:lnTo>
                    <a:pt x="203323" y="1871786"/>
                  </a:lnTo>
                  <a:lnTo>
                    <a:pt x="179635" y="1838326"/>
                  </a:lnTo>
                  <a:lnTo>
                    <a:pt x="157295" y="1804314"/>
                  </a:lnTo>
                  <a:lnTo>
                    <a:pt x="136328" y="1769768"/>
                  </a:lnTo>
                  <a:lnTo>
                    <a:pt x="116758" y="1734707"/>
                  </a:lnTo>
                  <a:lnTo>
                    <a:pt x="98611" y="1699147"/>
                  </a:lnTo>
                  <a:lnTo>
                    <a:pt x="81912" y="1663107"/>
                  </a:lnTo>
                  <a:lnTo>
                    <a:pt x="66684" y="1626603"/>
                  </a:lnTo>
                  <a:lnTo>
                    <a:pt x="52954" y="1589654"/>
                  </a:lnTo>
                  <a:lnTo>
                    <a:pt x="40746" y="1552278"/>
                  </a:lnTo>
                  <a:lnTo>
                    <a:pt x="30085" y="1514492"/>
                  </a:lnTo>
                  <a:lnTo>
                    <a:pt x="20996" y="1476314"/>
                  </a:lnTo>
                  <a:lnTo>
                    <a:pt x="13504" y="1437761"/>
                  </a:lnTo>
                  <a:lnTo>
                    <a:pt x="7633" y="1398851"/>
                  </a:lnTo>
                  <a:lnTo>
                    <a:pt x="3409" y="1359603"/>
                  </a:lnTo>
                  <a:lnTo>
                    <a:pt x="856" y="1320033"/>
                  </a:lnTo>
                  <a:lnTo>
                    <a:pt x="0" y="1280159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67867" y="3922267"/>
            <a:ext cx="22879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Current</a:t>
            </a:r>
            <a:r>
              <a:rPr sz="20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State:</a:t>
            </a:r>
            <a:r>
              <a:rPr sz="20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Data</a:t>
            </a:r>
            <a:r>
              <a:rPr sz="20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in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sz="20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(key,value)</a:t>
            </a:r>
            <a:r>
              <a:rPr sz="20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store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can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hold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any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information you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like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991" y="5446516"/>
            <a:ext cx="1257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Version=17</a:t>
            </a:r>
            <a:endParaRPr sz="2000">
              <a:latin typeface="Tw Cen MT"/>
              <a:cs typeface="Tw Cen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8779" y="2318004"/>
            <a:ext cx="4893310" cy="2583180"/>
            <a:chOff x="1668779" y="2318004"/>
            <a:chExt cx="4893310" cy="2583180"/>
          </a:xfrm>
        </p:grpSpPr>
        <p:sp>
          <p:nvSpPr>
            <p:cNvPr id="9" name="object 9"/>
            <p:cNvSpPr/>
            <p:nvPr/>
          </p:nvSpPr>
          <p:spPr>
            <a:xfrm>
              <a:off x="1687829" y="2337054"/>
              <a:ext cx="3067050" cy="1214120"/>
            </a:xfrm>
            <a:custGeom>
              <a:avLst/>
              <a:gdLst/>
              <a:ahLst/>
              <a:cxnLst/>
              <a:rect l="l" t="t" r="r" b="b"/>
              <a:pathLst>
                <a:path w="3067050" h="1214120">
                  <a:moveTo>
                    <a:pt x="0" y="0"/>
                  </a:moveTo>
                  <a:lnTo>
                    <a:pt x="3066884" y="121352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5964" y="3490426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5" h="106679">
                  <a:moveTo>
                    <a:pt x="42062" y="0"/>
                  </a:moveTo>
                  <a:lnTo>
                    <a:pt x="0" y="106273"/>
                  </a:lnTo>
                  <a:lnTo>
                    <a:pt x="127317" y="95199"/>
                  </a:lnTo>
                  <a:lnTo>
                    <a:pt x="42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60008" y="3674364"/>
              <a:ext cx="373380" cy="1198245"/>
            </a:xfrm>
            <a:custGeom>
              <a:avLst/>
              <a:gdLst/>
              <a:ahLst/>
              <a:cxnLst/>
              <a:rect l="l" t="t" r="r" b="b"/>
              <a:pathLst>
                <a:path w="373379" h="1198245">
                  <a:moveTo>
                    <a:pt x="0" y="0"/>
                  </a:moveTo>
                  <a:lnTo>
                    <a:pt x="48385" y="33496"/>
                  </a:lnTo>
                  <a:lnTo>
                    <a:pt x="95850" y="67080"/>
                  </a:lnTo>
                  <a:lnTo>
                    <a:pt x="141473" y="100839"/>
                  </a:lnTo>
                  <a:lnTo>
                    <a:pt x="184333" y="134860"/>
                  </a:lnTo>
                  <a:lnTo>
                    <a:pt x="223508" y="169230"/>
                  </a:lnTo>
                  <a:lnTo>
                    <a:pt x="258079" y="204037"/>
                  </a:lnTo>
                  <a:lnTo>
                    <a:pt x="287123" y="239368"/>
                  </a:lnTo>
                  <a:lnTo>
                    <a:pt x="309720" y="275309"/>
                  </a:lnTo>
                  <a:lnTo>
                    <a:pt x="324949" y="311950"/>
                  </a:lnTo>
                  <a:lnTo>
                    <a:pt x="331889" y="349377"/>
                  </a:lnTo>
                  <a:lnTo>
                    <a:pt x="327951" y="381199"/>
                  </a:lnTo>
                  <a:lnTo>
                    <a:pt x="290342" y="446403"/>
                  </a:lnTo>
                  <a:lnTo>
                    <a:pt x="260906" y="479699"/>
                  </a:lnTo>
                  <a:lnTo>
                    <a:pt x="227206" y="513399"/>
                  </a:lnTo>
                  <a:lnTo>
                    <a:pt x="191360" y="547460"/>
                  </a:lnTo>
                  <a:lnTo>
                    <a:pt x="155484" y="581839"/>
                  </a:lnTo>
                  <a:lnTo>
                    <a:pt x="121697" y="616492"/>
                  </a:lnTo>
                  <a:lnTo>
                    <a:pt x="92116" y="651377"/>
                  </a:lnTo>
                  <a:lnTo>
                    <a:pt x="68858" y="686449"/>
                  </a:lnTo>
                  <a:lnTo>
                    <a:pt x="54041" y="721665"/>
                  </a:lnTo>
                  <a:lnTo>
                    <a:pt x="49784" y="756983"/>
                  </a:lnTo>
                  <a:lnTo>
                    <a:pt x="55309" y="795751"/>
                  </a:lnTo>
                  <a:lnTo>
                    <a:pt x="67660" y="834893"/>
                  </a:lnTo>
                  <a:lnTo>
                    <a:pt x="86155" y="874373"/>
                  </a:lnTo>
                  <a:lnTo>
                    <a:pt x="110112" y="914153"/>
                  </a:lnTo>
                  <a:lnTo>
                    <a:pt x="138847" y="954196"/>
                  </a:lnTo>
                  <a:lnTo>
                    <a:pt x="171678" y="994463"/>
                  </a:lnTo>
                  <a:lnTo>
                    <a:pt x="207923" y="1034918"/>
                  </a:lnTo>
                  <a:lnTo>
                    <a:pt x="246898" y="1075523"/>
                  </a:lnTo>
                  <a:lnTo>
                    <a:pt x="287920" y="1116241"/>
                  </a:lnTo>
                  <a:lnTo>
                    <a:pt x="330309" y="1157033"/>
                  </a:lnTo>
                  <a:lnTo>
                    <a:pt x="373380" y="1197864"/>
                  </a:lnTo>
                </a:path>
              </a:pathLst>
            </a:custGeom>
            <a:ln w="57149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7380" y="2105659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New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spc="-20" dirty="0">
                <a:latin typeface="Tw Cen MT"/>
                <a:cs typeface="Tw Cen MT"/>
              </a:rPr>
              <a:t>Event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0919" y="5330546"/>
            <a:ext cx="99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Must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retry!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67500" y="1546542"/>
            <a:ext cx="5201920" cy="2576195"/>
            <a:chOff x="6667500" y="1546542"/>
            <a:chExt cx="5201920" cy="2576195"/>
          </a:xfrm>
        </p:grpSpPr>
        <p:sp>
          <p:nvSpPr>
            <p:cNvPr id="15" name="object 15"/>
            <p:cNvSpPr/>
            <p:nvPr/>
          </p:nvSpPr>
          <p:spPr>
            <a:xfrm>
              <a:off x="6686550" y="3076483"/>
              <a:ext cx="1307465" cy="661035"/>
            </a:xfrm>
            <a:custGeom>
              <a:avLst/>
              <a:gdLst/>
              <a:ahLst/>
              <a:cxnLst/>
              <a:rect l="l" t="t" r="r" b="b"/>
              <a:pathLst>
                <a:path w="1307465" h="661035">
                  <a:moveTo>
                    <a:pt x="0" y="660539"/>
                  </a:moveTo>
                  <a:lnTo>
                    <a:pt x="130690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50676" y="3033523"/>
              <a:ext cx="128270" cy="102870"/>
            </a:xfrm>
            <a:custGeom>
              <a:avLst/>
              <a:gdLst/>
              <a:ahLst/>
              <a:cxnLst/>
              <a:rect l="l" t="t" r="r" b="b"/>
              <a:pathLst>
                <a:path w="128270" h="102869">
                  <a:moveTo>
                    <a:pt x="127787" y="0"/>
                  </a:moveTo>
                  <a:lnTo>
                    <a:pt x="0" y="558"/>
                  </a:lnTo>
                  <a:lnTo>
                    <a:pt x="51561" y="102565"/>
                  </a:lnTo>
                  <a:lnTo>
                    <a:pt x="127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61603" y="1554480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1799844" y="0"/>
                  </a:moveTo>
                  <a:lnTo>
                    <a:pt x="1743783" y="609"/>
                  </a:lnTo>
                  <a:lnTo>
                    <a:pt x="1688149" y="2424"/>
                  </a:lnTo>
                  <a:lnTo>
                    <a:pt x="1632967" y="5429"/>
                  </a:lnTo>
                  <a:lnTo>
                    <a:pt x="1578262" y="9605"/>
                  </a:lnTo>
                  <a:lnTo>
                    <a:pt x="1524058" y="14934"/>
                  </a:lnTo>
                  <a:lnTo>
                    <a:pt x="1470381" y="21399"/>
                  </a:lnTo>
                  <a:lnTo>
                    <a:pt x="1417255" y="28981"/>
                  </a:lnTo>
                  <a:lnTo>
                    <a:pt x="1364706" y="37665"/>
                  </a:lnTo>
                  <a:lnTo>
                    <a:pt x="1312758" y="47430"/>
                  </a:lnTo>
                  <a:lnTo>
                    <a:pt x="1261435" y="58261"/>
                  </a:lnTo>
                  <a:lnTo>
                    <a:pt x="1210764" y="70139"/>
                  </a:lnTo>
                  <a:lnTo>
                    <a:pt x="1160768" y="83046"/>
                  </a:lnTo>
                  <a:lnTo>
                    <a:pt x="1111473" y="96966"/>
                  </a:lnTo>
                  <a:lnTo>
                    <a:pt x="1062904" y="111879"/>
                  </a:lnTo>
                  <a:lnTo>
                    <a:pt x="1015085" y="127768"/>
                  </a:lnTo>
                  <a:lnTo>
                    <a:pt x="968042" y="144617"/>
                  </a:lnTo>
                  <a:lnTo>
                    <a:pt x="921799" y="162406"/>
                  </a:lnTo>
                  <a:lnTo>
                    <a:pt x="876380" y="181119"/>
                  </a:lnTo>
                  <a:lnTo>
                    <a:pt x="831813" y="200737"/>
                  </a:lnTo>
                  <a:lnTo>
                    <a:pt x="788120" y="221243"/>
                  </a:lnTo>
                  <a:lnTo>
                    <a:pt x="745326" y="242619"/>
                  </a:lnTo>
                  <a:lnTo>
                    <a:pt x="703458" y="264848"/>
                  </a:lnTo>
                  <a:lnTo>
                    <a:pt x="662539" y="287911"/>
                  </a:lnTo>
                  <a:lnTo>
                    <a:pt x="622595" y="311792"/>
                  </a:lnTo>
                  <a:lnTo>
                    <a:pt x="583650" y="336471"/>
                  </a:lnTo>
                  <a:lnTo>
                    <a:pt x="545729" y="361933"/>
                  </a:lnTo>
                  <a:lnTo>
                    <a:pt x="508858" y="388158"/>
                  </a:lnTo>
                  <a:lnTo>
                    <a:pt x="473060" y="415130"/>
                  </a:lnTo>
                  <a:lnTo>
                    <a:pt x="438362" y="442830"/>
                  </a:lnTo>
                  <a:lnTo>
                    <a:pt x="404787" y="471241"/>
                  </a:lnTo>
                  <a:lnTo>
                    <a:pt x="372361" y="500345"/>
                  </a:lnTo>
                  <a:lnTo>
                    <a:pt x="341109" y="530124"/>
                  </a:lnTo>
                  <a:lnTo>
                    <a:pt x="311055" y="560562"/>
                  </a:lnTo>
                  <a:lnTo>
                    <a:pt x="282225" y="591639"/>
                  </a:lnTo>
                  <a:lnTo>
                    <a:pt x="254643" y="623338"/>
                  </a:lnTo>
                  <a:lnTo>
                    <a:pt x="228334" y="655642"/>
                  </a:lnTo>
                  <a:lnTo>
                    <a:pt x="203323" y="688533"/>
                  </a:lnTo>
                  <a:lnTo>
                    <a:pt x="179635" y="721993"/>
                  </a:lnTo>
                  <a:lnTo>
                    <a:pt x="157295" y="756005"/>
                  </a:lnTo>
                  <a:lnTo>
                    <a:pt x="136328" y="790551"/>
                  </a:lnTo>
                  <a:lnTo>
                    <a:pt x="116758" y="825612"/>
                  </a:lnTo>
                  <a:lnTo>
                    <a:pt x="98611" y="861172"/>
                  </a:lnTo>
                  <a:lnTo>
                    <a:pt x="81912" y="897212"/>
                  </a:lnTo>
                  <a:lnTo>
                    <a:pt x="66684" y="933716"/>
                  </a:lnTo>
                  <a:lnTo>
                    <a:pt x="52954" y="970665"/>
                  </a:lnTo>
                  <a:lnTo>
                    <a:pt x="40746" y="1008041"/>
                  </a:lnTo>
                  <a:lnTo>
                    <a:pt x="30085" y="1045827"/>
                  </a:lnTo>
                  <a:lnTo>
                    <a:pt x="20996" y="1084005"/>
                  </a:lnTo>
                  <a:lnTo>
                    <a:pt x="13504" y="1122558"/>
                  </a:lnTo>
                  <a:lnTo>
                    <a:pt x="7633" y="1161468"/>
                  </a:lnTo>
                  <a:lnTo>
                    <a:pt x="3409" y="1200716"/>
                  </a:lnTo>
                  <a:lnTo>
                    <a:pt x="856" y="1240286"/>
                  </a:lnTo>
                  <a:lnTo>
                    <a:pt x="0" y="1280160"/>
                  </a:lnTo>
                  <a:lnTo>
                    <a:pt x="856" y="1320033"/>
                  </a:lnTo>
                  <a:lnTo>
                    <a:pt x="3409" y="1359603"/>
                  </a:lnTo>
                  <a:lnTo>
                    <a:pt x="7633" y="1398851"/>
                  </a:lnTo>
                  <a:lnTo>
                    <a:pt x="13504" y="1437761"/>
                  </a:lnTo>
                  <a:lnTo>
                    <a:pt x="20996" y="1476314"/>
                  </a:lnTo>
                  <a:lnTo>
                    <a:pt x="30085" y="1514492"/>
                  </a:lnTo>
                  <a:lnTo>
                    <a:pt x="40746" y="1552278"/>
                  </a:lnTo>
                  <a:lnTo>
                    <a:pt x="52954" y="1589654"/>
                  </a:lnTo>
                  <a:lnTo>
                    <a:pt x="66684" y="1626603"/>
                  </a:lnTo>
                  <a:lnTo>
                    <a:pt x="81912" y="1663107"/>
                  </a:lnTo>
                  <a:lnTo>
                    <a:pt x="98611" y="1699147"/>
                  </a:lnTo>
                  <a:lnTo>
                    <a:pt x="116758" y="1734707"/>
                  </a:lnTo>
                  <a:lnTo>
                    <a:pt x="136328" y="1769768"/>
                  </a:lnTo>
                  <a:lnTo>
                    <a:pt x="157295" y="1804314"/>
                  </a:lnTo>
                  <a:lnTo>
                    <a:pt x="179635" y="1838326"/>
                  </a:lnTo>
                  <a:lnTo>
                    <a:pt x="203323" y="1871786"/>
                  </a:lnTo>
                  <a:lnTo>
                    <a:pt x="228334" y="1904677"/>
                  </a:lnTo>
                  <a:lnTo>
                    <a:pt x="254643" y="1936981"/>
                  </a:lnTo>
                  <a:lnTo>
                    <a:pt x="282225" y="1968680"/>
                  </a:lnTo>
                  <a:lnTo>
                    <a:pt x="311055" y="1999757"/>
                  </a:lnTo>
                  <a:lnTo>
                    <a:pt x="341109" y="2030195"/>
                  </a:lnTo>
                  <a:lnTo>
                    <a:pt x="372361" y="2059974"/>
                  </a:lnTo>
                  <a:lnTo>
                    <a:pt x="404787" y="2089078"/>
                  </a:lnTo>
                  <a:lnTo>
                    <a:pt x="438362" y="2117489"/>
                  </a:lnTo>
                  <a:lnTo>
                    <a:pt x="473060" y="2145189"/>
                  </a:lnTo>
                  <a:lnTo>
                    <a:pt x="508858" y="2172161"/>
                  </a:lnTo>
                  <a:lnTo>
                    <a:pt x="545729" y="2198386"/>
                  </a:lnTo>
                  <a:lnTo>
                    <a:pt x="583650" y="2223848"/>
                  </a:lnTo>
                  <a:lnTo>
                    <a:pt x="622595" y="2248527"/>
                  </a:lnTo>
                  <a:lnTo>
                    <a:pt x="662539" y="2272408"/>
                  </a:lnTo>
                  <a:lnTo>
                    <a:pt x="703458" y="2295471"/>
                  </a:lnTo>
                  <a:lnTo>
                    <a:pt x="745326" y="2317700"/>
                  </a:lnTo>
                  <a:lnTo>
                    <a:pt x="788120" y="2339076"/>
                  </a:lnTo>
                  <a:lnTo>
                    <a:pt x="831813" y="2359582"/>
                  </a:lnTo>
                  <a:lnTo>
                    <a:pt x="876380" y="2379200"/>
                  </a:lnTo>
                  <a:lnTo>
                    <a:pt x="921799" y="2397913"/>
                  </a:lnTo>
                  <a:lnTo>
                    <a:pt x="968042" y="2415702"/>
                  </a:lnTo>
                  <a:lnTo>
                    <a:pt x="1015085" y="2432551"/>
                  </a:lnTo>
                  <a:lnTo>
                    <a:pt x="1062904" y="2448440"/>
                  </a:lnTo>
                  <a:lnTo>
                    <a:pt x="1111473" y="2463353"/>
                  </a:lnTo>
                  <a:lnTo>
                    <a:pt x="1160768" y="2477273"/>
                  </a:lnTo>
                  <a:lnTo>
                    <a:pt x="1210764" y="2490180"/>
                  </a:lnTo>
                  <a:lnTo>
                    <a:pt x="1261435" y="2502058"/>
                  </a:lnTo>
                  <a:lnTo>
                    <a:pt x="1312758" y="2512889"/>
                  </a:lnTo>
                  <a:lnTo>
                    <a:pt x="1364706" y="2522654"/>
                  </a:lnTo>
                  <a:lnTo>
                    <a:pt x="1417255" y="2531338"/>
                  </a:lnTo>
                  <a:lnTo>
                    <a:pt x="1470381" y="2538920"/>
                  </a:lnTo>
                  <a:lnTo>
                    <a:pt x="1524058" y="2545385"/>
                  </a:lnTo>
                  <a:lnTo>
                    <a:pt x="1578262" y="2550714"/>
                  </a:lnTo>
                  <a:lnTo>
                    <a:pt x="1632967" y="2554890"/>
                  </a:lnTo>
                  <a:lnTo>
                    <a:pt x="1688149" y="2557895"/>
                  </a:lnTo>
                  <a:lnTo>
                    <a:pt x="1743783" y="2559710"/>
                  </a:lnTo>
                  <a:lnTo>
                    <a:pt x="1799844" y="2560320"/>
                  </a:lnTo>
                  <a:lnTo>
                    <a:pt x="1855904" y="2559710"/>
                  </a:lnTo>
                  <a:lnTo>
                    <a:pt x="1911538" y="2557895"/>
                  </a:lnTo>
                  <a:lnTo>
                    <a:pt x="1966720" y="2554890"/>
                  </a:lnTo>
                  <a:lnTo>
                    <a:pt x="2021425" y="2550714"/>
                  </a:lnTo>
                  <a:lnTo>
                    <a:pt x="2075629" y="2545385"/>
                  </a:lnTo>
                  <a:lnTo>
                    <a:pt x="2129306" y="2538920"/>
                  </a:lnTo>
                  <a:lnTo>
                    <a:pt x="2182432" y="2531338"/>
                  </a:lnTo>
                  <a:lnTo>
                    <a:pt x="2234981" y="2522654"/>
                  </a:lnTo>
                  <a:lnTo>
                    <a:pt x="2286929" y="2512889"/>
                  </a:lnTo>
                  <a:lnTo>
                    <a:pt x="2338252" y="2502058"/>
                  </a:lnTo>
                  <a:lnTo>
                    <a:pt x="2388923" y="2490180"/>
                  </a:lnTo>
                  <a:lnTo>
                    <a:pt x="2438919" y="2477273"/>
                  </a:lnTo>
                  <a:lnTo>
                    <a:pt x="2488214" y="2463353"/>
                  </a:lnTo>
                  <a:lnTo>
                    <a:pt x="2536783" y="2448440"/>
                  </a:lnTo>
                  <a:lnTo>
                    <a:pt x="2584602" y="2432551"/>
                  </a:lnTo>
                  <a:lnTo>
                    <a:pt x="2631645" y="2415702"/>
                  </a:lnTo>
                  <a:lnTo>
                    <a:pt x="2677888" y="2397913"/>
                  </a:lnTo>
                  <a:lnTo>
                    <a:pt x="2723307" y="2379200"/>
                  </a:lnTo>
                  <a:lnTo>
                    <a:pt x="2767874" y="2359582"/>
                  </a:lnTo>
                  <a:lnTo>
                    <a:pt x="2811567" y="2339076"/>
                  </a:lnTo>
                  <a:lnTo>
                    <a:pt x="2854361" y="2317700"/>
                  </a:lnTo>
                  <a:lnTo>
                    <a:pt x="2896229" y="2295471"/>
                  </a:lnTo>
                  <a:lnTo>
                    <a:pt x="2937148" y="2272408"/>
                  </a:lnTo>
                  <a:lnTo>
                    <a:pt x="2977092" y="2248527"/>
                  </a:lnTo>
                  <a:lnTo>
                    <a:pt x="3016037" y="2223848"/>
                  </a:lnTo>
                  <a:lnTo>
                    <a:pt x="3053958" y="2198386"/>
                  </a:lnTo>
                  <a:lnTo>
                    <a:pt x="3090829" y="2172161"/>
                  </a:lnTo>
                  <a:lnTo>
                    <a:pt x="3126627" y="2145189"/>
                  </a:lnTo>
                  <a:lnTo>
                    <a:pt x="3161325" y="2117489"/>
                  </a:lnTo>
                  <a:lnTo>
                    <a:pt x="3194900" y="2089078"/>
                  </a:lnTo>
                  <a:lnTo>
                    <a:pt x="3227326" y="2059974"/>
                  </a:lnTo>
                  <a:lnTo>
                    <a:pt x="3258578" y="2030195"/>
                  </a:lnTo>
                  <a:lnTo>
                    <a:pt x="3288632" y="1999757"/>
                  </a:lnTo>
                  <a:lnTo>
                    <a:pt x="3317462" y="1968680"/>
                  </a:lnTo>
                  <a:lnTo>
                    <a:pt x="3345044" y="1936981"/>
                  </a:lnTo>
                  <a:lnTo>
                    <a:pt x="3371353" y="1904677"/>
                  </a:lnTo>
                  <a:lnTo>
                    <a:pt x="3396364" y="1871786"/>
                  </a:lnTo>
                  <a:lnTo>
                    <a:pt x="3420052" y="1838326"/>
                  </a:lnTo>
                  <a:lnTo>
                    <a:pt x="3442392" y="1804314"/>
                  </a:lnTo>
                  <a:lnTo>
                    <a:pt x="3463359" y="1769768"/>
                  </a:lnTo>
                  <a:lnTo>
                    <a:pt x="3482929" y="1734707"/>
                  </a:lnTo>
                  <a:lnTo>
                    <a:pt x="3501076" y="1699147"/>
                  </a:lnTo>
                  <a:lnTo>
                    <a:pt x="3517775" y="1663107"/>
                  </a:lnTo>
                  <a:lnTo>
                    <a:pt x="3533003" y="1626603"/>
                  </a:lnTo>
                  <a:lnTo>
                    <a:pt x="3546733" y="1589654"/>
                  </a:lnTo>
                  <a:lnTo>
                    <a:pt x="3558941" y="1552278"/>
                  </a:lnTo>
                  <a:lnTo>
                    <a:pt x="3569602" y="1514492"/>
                  </a:lnTo>
                  <a:lnTo>
                    <a:pt x="3578691" y="1476314"/>
                  </a:lnTo>
                  <a:lnTo>
                    <a:pt x="3586183" y="1437761"/>
                  </a:lnTo>
                  <a:lnTo>
                    <a:pt x="3592054" y="1398851"/>
                  </a:lnTo>
                  <a:lnTo>
                    <a:pt x="3596278" y="1359603"/>
                  </a:lnTo>
                  <a:lnTo>
                    <a:pt x="3598831" y="1320033"/>
                  </a:lnTo>
                  <a:lnTo>
                    <a:pt x="3599688" y="1280160"/>
                  </a:lnTo>
                  <a:lnTo>
                    <a:pt x="3598831" y="1240286"/>
                  </a:lnTo>
                  <a:lnTo>
                    <a:pt x="3596278" y="1200716"/>
                  </a:lnTo>
                  <a:lnTo>
                    <a:pt x="3592054" y="1161468"/>
                  </a:lnTo>
                  <a:lnTo>
                    <a:pt x="3586183" y="1122558"/>
                  </a:lnTo>
                  <a:lnTo>
                    <a:pt x="3578691" y="1084005"/>
                  </a:lnTo>
                  <a:lnTo>
                    <a:pt x="3569602" y="1045827"/>
                  </a:lnTo>
                  <a:lnTo>
                    <a:pt x="3558941" y="1008041"/>
                  </a:lnTo>
                  <a:lnTo>
                    <a:pt x="3546733" y="970665"/>
                  </a:lnTo>
                  <a:lnTo>
                    <a:pt x="3533003" y="933716"/>
                  </a:lnTo>
                  <a:lnTo>
                    <a:pt x="3517775" y="897212"/>
                  </a:lnTo>
                  <a:lnTo>
                    <a:pt x="3501076" y="861172"/>
                  </a:lnTo>
                  <a:lnTo>
                    <a:pt x="3482929" y="825612"/>
                  </a:lnTo>
                  <a:lnTo>
                    <a:pt x="3463359" y="790551"/>
                  </a:lnTo>
                  <a:lnTo>
                    <a:pt x="3442392" y="756005"/>
                  </a:lnTo>
                  <a:lnTo>
                    <a:pt x="3420052" y="721993"/>
                  </a:lnTo>
                  <a:lnTo>
                    <a:pt x="3396364" y="688533"/>
                  </a:lnTo>
                  <a:lnTo>
                    <a:pt x="3371353" y="655642"/>
                  </a:lnTo>
                  <a:lnTo>
                    <a:pt x="3345044" y="623338"/>
                  </a:lnTo>
                  <a:lnTo>
                    <a:pt x="3317462" y="591639"/>
                  </a:lnTo>
                  <a:lnTo>
                    <a:pt x="3288632" y="560562"/>
                  </a:lnTo>
                  <a:lnTo>
                    <a:pt x="3258578" y="530124"/>
                  </a:lnTo>
                  <a:lnTo>
                    <a:pt x="3227326" y="500345"/>
                  </a:lnTo>
                  <a:lnTo>
                    <a:pt x="3194900" y="471241"/>
                  </a:lnTo>
                  <a:lnTo>
                    <a:pt x="3161325" y="442830"/>
                  </a:lnTo>
                  <a:lnTo>
                    <a:pt x="3126627" y="415130"/>
                  </a:lnTo>
                  <a:lnTo>
                    <a:pt x="3090829" y="388158"/>
                  </a:lnTo>
                  <a:lnTo>
                    <a:pt x="3053958" y="361933"/>
                  </a:lnTo>
                  <a:lnTo>
                    <a:pt x="3016037" y="336471"/>
                  </a:lnTo>
                  <a:lnTo>
                    <a:pt x="2977092" y="311792"/>
                  </a:lnTo>
                  <a:lnTo>
                    <a:pt x="2937148" y="287911"/>
                  </a:lnTo>
                  <a:lnTo>
                    <a:pt x="2896229" y="264848"/>
                  </a:lnTo>
                  <a:lnTo>
                    <a:pt x="2854361" y="242619"/>
                  </a:lnTo>
                  <a:lnTo>
                    <a:pt x="2811567" y="221243"/>
                  </a:lnTo>
                  <a:lnTo>
                    <a:pt x="2767874" y="200737"/>
                  </a:lnTo>
                  <a:lnTo>
                    <a:pt x="2723307" y="181119"/>
                  </a:lnTo>
                  <a:lnTo>
                    <a:pt x="2677888" y="162406"/>
                  </a:lnTo>
                  <a:lnTo>
                    <a:pt x="2631645" y="144617"/>
                  </a:lnTo>
                  <a:lnTo>
                    <a:pt x="2584602" y="127768"/>
                  </a:lnTo>
                  <a:lnTo>
                    <a:pt x="2536783" y="111879"/>
                  </a:lnTo>
                  <a:lnTo>
                    <a:pt x="2488214" y="96966"/>
                  </a:lnTo>
                  <a:lnTo>
                    <a:pt x="2438919" y="83046"/>
                  </a:lnTo>
                  <a:lnTo>
                    <a:pt x="2388923" y="70139"/>
                  </a:lnTo>
                  <a:lnTo>
                    <a:pt x="2338252" y="58261"/>
                  </a:lnTo>
                  <a:lnTo>
                    <a:pt x="2286929" y="47430"/>
                  </a:lnTo>
                  <a:lnTo>
                    <a:pt x="2234981" y="37665"/>
                  </a:lnTo>
                  <a:lnTo>
                    <a:pt x="2182432" y="28981"/>
                  </a:lnTo>
                  <a:lnTo>
                    <a:pt x="2129306" y="21399"/>
                  </a:lnTo>
                  <a:lnTo>
                    <a:pt x="2075629" y="14934"/>
                  </a:lnTo>
                  <a:lnTo>
                    <a:pt x="2021425" y="9605"/>
                  </a:lnTo>
                  <a:lnTo>
                    <a:pt x="1966720" y="5429"/>
                  </a:lnTo>
                  <a:lnTo>
                    <a:pt x="1911538" y="2424"/>
                  </a:lnTo>
                  <a:lnTo>
                    <a:pt x="1855904" y="609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61603" y="1554480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0" y="1280160"/>
                  </a:moveTo>
                  <a:lnTo>
                    <a:pt x="856" y="1240286"/>
                  </a:lnTo>
                  <a:lnTo>
                    <a:pt x="3409" y="1200716"/>
                  </a:lnTo>
                  <a:lnTo>
                    <a:pt x="7633" y="1161468"/>
                  </a:lnTo>
                  <a:lnTo>
                    <a:pt x="13504" y="1122558"/>
                  </a:lnTo>
                  <a:lnTo>
                    <a:pt x="20996" y="1084005"/>
                  </a:lnTo>
                  <a:lnTo>
                    <a:pt x="30085" y="1045827"/>
                  </a:lnTo>
                  <a:lnTo>
                    <a:pt x="40746" y="1008041"/>
                  </a:lnTo>
                  <a:lnTo>
                    <a:pt x="52954" y="970665"/>
                  </a:lnTo>
                  <a:lnTo>
                    <a:pt x="66684" y="933716"/>
                  </a:lnTo>
                  <a:lnTo>
                    <a:pt x="81912" y="897212"/>
                  </a:lnTo>
                  <a:lnTo>
                    <a:pt x="98611" y="861172"/>
                  </a:lnTo>
                  <a:lnTo>
                    <a:pt x="116758" y="825612"/>
                  </a:lnTo>
                  <a:lnTo>
                    <a:pt x="136328" y="790551"/>
                  </a:lnTo>
                  <a:lnTo>
                    <a:pt x="157295" y="756005"/>
                  </a:lnTo>
                  <a:lnTo>
                    <a:pt x="179635" y="721993"/>
                  </a:lnTo>
                  <a:lnTo>
                    <a:pt x="203323" y="688533"/>
                  </a:lnTo>
                  <a:lnTo>
                    <a:pt x="228334" y="655642"/>
                  </a:lnTo>
                  <a:lnTo>
                    <a:pt x="254643" y="623338"/>
                  </a:lnTo>
                  <a:lnTo>
                    <a:pt x="282225" y="591639"/>
                  </a:lnTo>
                  <a:lnTo>
                    <a:pt x="311055" y="560562"/>
                  </a:lnTo>
                  <a:lnTo>
                    <a:pt x="341109" y="530124"/>
                  </a:lnTo>
                  <a:lnTo>
                    <a:pt x="372361" y="500345"/>
                  </a:lnTo>
                  <a:lnTo>
                    <a:pt x="404787" y="471241"/>
                  </a:lnTo>
                  <a:lnTo>
                    <a:pt x="438362" y="442830"/>
                  </a:lnTo>
                  <a:lnTo>
                    <a:pt x="473060" y="415130"/>
                  </a:lnTo>
                  <a:lnTo>
                    <a:pt x="508858" y="388158"/>
                  </a:lnTo>
                  <a:lnTo>
                    <a:pt x="545729" y="361933"/>
                  </a:lnTo>
                  <a:lnTo>
                    <a:pt x="583650" y="336471"/>
                  </a:lnTo>
                  <a:lnTo>
                    <a:pt x="622595" y="311792"/>
                  </a:lnTo>
                  <a:lnTo>
                    <a:pt x="662539" y="287911"/>
                  </a:lnTo>
                  <a:lnTo>
                    <a:pt x="703458" y="264848"/>
                  </a:lnTo>
                  <a:lnTo>
                    <a:pt x="745326" y="242619"/>
                  </a:lnTo>
                  <a:lnTo>
                    <a:pt x="788120" y="221243"/>
                  </a:lnTo>
                  <a:lnTo>
                    <a:pt x="831813" y="200737"/>
                  </a:lnTo>
                  <a:lnTo>
                    <a:pt x="876380" y="181119"/>
                  </a:lnTo>
                  <a:lnTo>
                    <a:pt x="921799" y="162406"/>
                  </a:lnTo>
                  <a:lnTo>
                    <a:pt x="968042" y="144617"/>
                  </a:lnTo>
                  <a:lnTo>
                    <a:pt x="1015085" y="127768"/>
                  </a:lnTo>
                  <a:lnTo>
                    <a:pt x="1062904" y="111879"/>
                  </a:lnTo>
                  <a:lnTo>
                    <a:pt x="1111473" y="96966"/>
                  </a:lnTo>
                  <a:lnTo>
                    <a:pt x="1160768" y="83046"/>
                  </a:lnTo>
                  <a:lnTo>
                    <a:pt x="1210764" y="70139"/>
                  </a:lnTo>
                  <a:lnTo>
                    <a:pt x="1261435" y="58261"/>
                  </a:lnTo>
                  <a:lnTo>
                    <a:pt x="1312758" y="47430"/>
                  </a:lnTo>
                  <a:lnTo>
                    <a:pt x="1364706" y="37665"/>
                  </a:lnTo>
                  <a:lnTo>
                    <a:pt x="1417255" y="28981"/>
                  </a:lnTo>
                  <a:lnTo>
                    <a:pt x="1470381" y="21399"/>
                  </a:lnTo>
                  <a:lnTo>
                    <a:pt x="1524058" y="14934"/>
                  </a:lnTo>
                  <a:lnTo>
                    <a:pt x="1578262" y="9605"/>
                  </a:lnTo>
                  <a:lnTo>
                    <a:pt x="1632967" y="5429"/>
                  </a:lnTo>
                  <a:lnTo>
                    <a:pt x="1688149" y="2424"/>
                  </a:lnTo>
                  <a:lnTo>
                    <a:pt x="1743783" y="609"/>
                  </a:lnTo>
                  <a:lnTo>
                    <a:pt x="1799844" y="0"/>
                  </a:lnTo>
                  <a:lnTo>
                    <a:pt x="1855904" y="609"/>
                  </a:lnTo>
                  <a:lnTo>
                    <a:pt x="1911538" y="2424"/>
                  </a:lnTo>
                  <a:lnTo>
                    <a:pt x="1966720" y="5429"/>
                  </a:lnTo>
                  <a:lnTo>
                    <a:pt x="2021425" y="9605"/>
                  </a:lnTo>
                  <a:lnTo>
                    <a:pt x="2075629" y="14934"/>
                  </a:lnTo>
                  <a:lnTo>
                    <a:pt x="2129306" y="21399"/>
                  </a:lnTo>
                  <a:lnTo>
                    <a:pt x="2182432" y="28981"/>
                  </a:lnTo>
                  <a:lnTo>
                    <a:pt x="2234981" y="37665"/>
                  </a:lnTo>
                  <a:lnTo>
                    <a:pt x="2286929" y="47430"/>
                  </a:lnTo>
                  <a:lnTo>
                    <a:pt x="2338252" y="58261"/>
                  </a:lnTo>
                  <a:lnTo>
                    <a:pt x="2388923" y="70139"/>
                  </a:lnTo>
                  <a:lnTo>
                    <a:pt x="2438919" y="83046"/>
                  </a:lnTo>
                  <a:lnTo>
                    <a:pt x="2488214" y="96966"/>
                  </a:lnTo>
                  <a:lnTo>
                    <a:pt x="2536783" y="111879"/>
                  </a:lnTo>
                  <a:lnTo>
                    <a:pt x="2584602" y="127768"/>
                  </a:lnTo>
                  <a:lnTo>
                    <a:pt x="2631645" y="144617"/>
                  </a:lnTo>
                  <a:lnTo>
                    <a:pt x="2677888" y="162406"/>
                  </a:lnTo>
                  <a:lnTo>
                    <a:pt x="2723307" y="181119"/>
                  </a:lnTo>
                  <a:lnTo>
                    <a:pt x="2767874" y="200737"/>
                  </a:lnTo>
                  <a:lnTo>
                    <a:pt x="2811567" y="221243"/>
                  </a:lnTo>
                  <a:lnTo>
                    <a:pt x="2854361" y="242619"/>
                  </a:lnTo>
                  <a:lnTo>
                    <a:pt x="2896229" y="264848"/>
                  </a:lnTo>
                  <a:lnTo>
                    <a:pt x="2937148" y="287911"/>
                  </a:lnTo>
                  <a:lnTo>
                    <a:pt x="2977092" y="311792"/>
                  </a:lnTo>
                  <a:lnTo>
                    <a:pt x="3016037" y="336471"/>
                  </a:lnTo>
                  <a:lnTo>
                    <a:pt x="3053958" y="361933"/>
                  </a:lnTo>
                  <a:lnTo>
                    <a:pt x="3090829" y="388158"/>
                  </a:lnTo>
                  <a:lnTo>
                    <a:pt x="3126627" y="415130"/>
                  </a:lnTo>
                  <a:lnTo>
                    <a:pt x="3161325" y="442830"/>
                  </a:lnTo>
                  <a:lnTo>
                    <a:pt x="3194900" y="471241"/>
                  </a:lnTo>
                  <a:lnTo>
                    <a:pt x="3227326" y="500345"/>
                  </a:lnTo>
                  <a:lnTo>
                    <a:pt x="3258578" y="530124"/>
                  </a:lnTo>
                  <a:lnTo>
                    <a:pt x="3288632" y="560562"/>
                  </a:lnTo>
                  <a:lnTo>
                    <a:pt x="3317462" y="591639"/>
                  </a:lnTo>
                  <a:lnTo>
                    <a:pt x="3345044" y="623338"/>
                  </a:lnTo>
                  <a:lnTo>
                    <a:pt x="3371353" y="655642"/>
                  </a:lnTo>
                  <a:lnTo>
                    <a:pt x="3396364" y="688533"/>
                  </a:lnTo>
                  <a:lnTo>
                    <a:pt x="3420052" y="721993"/>
                  </a:lnTo>
                  <a:lnTo>
                    <a:pt x="3442392" y="756005"/>
                  </a:lnTo>
                  <a:lnTo>
                    <a:pt x="3463359" y="790551"/>
                  </a:lnTo>
                  <a:lnTo>
                    <a:pt x="3482929" y="825612"/>
                  </a:lnTo>
                  <a:lnTo>
                    <a:pt x="3501076" y="861172"/>
                  </a:lnTo>
                  <a:lnTo>
                    <a:pt x="3517775" y="897212"/>
                  </a:lnTo>
                  <a:lnTo>
                    <a:pt x="3533003" y="933716"/>
                  </a:lnTo>
                  <a:lnTo>
                    <a:pt x="3546733" y="970665"/>
                  </a:lnTo>
                  <a:lnTo>
                    <a:pt x="3558941" y="1008041"/>
                  </a:lnTo>
                  <a:lnTo>
                    <a:pt x="3569602" y="1045827"/>
                  </a:lnTo>
                  <a:lnTo>
                    <a:pt x="3578691" y="1084005"/>
                  </a:lnTo>
                  <a:lnTo>
                    <a:pt x="3586183" y="1122558"/>
                  </a:lnTo>
                  <a:lnTo>
                    <a:pt x="3592054" y="1161468"/>
                  </a:lnTo>
                  <a:lnTo>
                    <a:pt x="3596278" y="1200716"/>
                  </a:lnTo>
                  <a:lnTo>
                    <a:pt x="3598831" y="1240286"/>
                  </a:lnTo>
                  <a:lnTo>
                    <a:pt x="3599688" y="1280160"/>
                  </a:lnTo>
                  <a:lnTo>
                    <a:pt x="3598831" y="1320033"/>
                  </a:lnTo>
                  <a:lnTo>
                    <a:pt x="3596278" y="1359603"/>
                  </a:lnTo>
                  <a:lnTo>
                    <a:pt x="3592054" y="1398851"/>
                  </a:lnTo>
                  <a:lnTo>
                    <a:pt x="3586183" y="1437761"/>
                  </a:lnTo>
                  <a:lnTo>
                    <a:pt x="3578691" y="1476314"/>
                  </a:lnTo>
                  <a:lnTo>
                    <a:pt x="3569602" y="1514492"/>
                  </a:lnTo>
                  <a:lnTo>
                    <a:pt x="3558941" y="1552278"/>
                  </a:lnTo>
                  <a:lnTo>
                    <a:pt x="3546733" y="1589654"/>
                  </a:lnTo>
                  <a:lnTo>
                    <a:pt x="3533003" y="1626603"/>
                  </a:lnTo>
                  <a:lnTo>
                    <a:pt x="3517775" y="1663107"/>
                  </a:lnTo>
                  <a:lnTo>
                    <a:pt x="3501076" y="1699147"/>
                  </a:lnTo>
                  <a:lnTo>
                    <a:pt x="3482929" y="1734707"/>
                  </a:lnTo>
                  <a:lnTo>
                    <a:pt x="3463359" y="1769768"/>
                  </a:lnTo>
                  <a:lnTo>
                    <a:pt x="3442392" y="1804314"/>
                  </a:lnTo>
                  <a:lnTo>
                    <a:pt x="3420052" y="1838326"/>
                  </a:lnTo>
                  <a:lnTo>
                    <a:pt x="3396364" y="1871786"/>
                  </a:lnTo>
                  <a:lnTo>
                    <a:pt x="3371353" y="1904677"/>
                  </a:lnTo>
                  <a:lnTo>
                    <a:pt x="3345044" y="1936981"/>
                  </a:lnTo>
                  <a:lnTo>
                    <a:pt x="3317462" y="1968680"/>
                  </a:lnTo>
                  <a:lnTo>
                    <a:pt x="3288632" y="1999757"/>
                  </a:lnTo>
                  <a:lnTo>
                    <a:pt x="3258578" y="2030195"/>
                  </a:lnTo>
                  <a:lnTo>
                    <a:pt x="3227326" y="2059974"/>
                  </a:lnTo>
                  <a:lnTo>
                    <a:pt x="3194900" y="2089078"/>
                  </a:lnTo>
                  <a:lnTo>
                    <a:pt x="3161325" y="2117489"/>
                  </a:lnTo>
                  <a:lnTo>
                    <a:pt x="3126627" y="2145189"/>
                  </a:lnTo>
                  <a:lnTo>
                    <a:pt x="3090829" y="2172161"/>
                  </a:lnTo>
                  <a:lnTo>
                    <a:pt x="3053958" y="2198386"/>
                  </a:lnTo>
                  <a:lnTo>
                    <a:pt x="3016037" y="2223848"/>
                  </a:lnTo>
                  <a:lnTo>
                    <a:pt x="2977092" y="2248527"/>
                  </a:lnTo>
                  <a:lnTo>
                    <a:pt x="2937148" y="2272408"/>
                  </a:lnTo>
                  <a:lnTo>
                    <a:pt x="2896229" y="2295471"/>
                  </a:lnTo>
                  <a:lnTo>
                    <a:pt x="2854361" y="2317700"/>
                  </a:lnTo>
                  <a:lnTo>
                    <a:pt x="2811567" y="2339076"/>
                  </a:lnTo>
                  <a:lnTo>
                    <a:pt x="2767874" y="2359582"/>
                  </a:lnTo>
                  <a:lnTo>
                    <a:pt x="2723307" y="2379200"/>
                  </a:lnTo>
                  <a:lnTo>
                    <a:pt x="2677888" y="2397913"/>
                  </a:lnTo>
                  <a:lnTo>
                    <a:pt x="2631645" y="2415702"/>
                  </a:lnTo>
                  <a:lnTo>
                    <a:pt x="2584602" y="2432551"/>
                  </a:lnTo>
                  <a:lnTo>
                    <a:pt x="2536783" y="2448440"/>
                  </a:lnTo>
                  <a:lnTo>
                    <a:pt x="2488214" y="2463353"/>
                  </a:lnTo>
                  <a:lnTo>
                    <a:pt x="2438919" y="2477273"/>
                  </a:lnTo>
                  <a:lnTo>
                    <a:pt x="2388923" y="2490180"/>
                  </a:lnTo>
                  <a:lnTo>
                    <a:pt x="2338252" y="2502058"/>
                  </a:lnTo>
                  <a:lnTo>
                    <a:pt x="2286929" y="2512889"/>
                  </a:lnTo>
                  <a:lnTo>
                    <a:pt x="2234981" y="2522654"/>
                  </a:lnTo>
                  <a:lnTo>
                    <a:pt x="2182432" y="2531338"/>
                  </a:lnTo>
                  <a:lnTo>
                    <a:pt x="2129306" y="2538920"/>
                  </a:lnTo>
                  <a:lnTo>
                    <a:pt x="2075629" y="2545385"/>
                  </a:lnTo>
                  <a:lnTo>
                    <a:pt x="2021425" y="2550714"/>
                  </a:lnTo>
                  <a:lnTo>
                    <a:pt x="1966720" y="2554890"/>
                  </a:lnTo>
                  <a:lnTo>
                    <a:pt x="1911538" y="2557895"/>
                  </a:lnTo>
                  <a:lnTo>
                    <a:pt x="1855904" y="2559710"/>
                  </a:lnTo>
                  <a:lnTo>
                    <a:pt x="1799844" y="2560320"/>
                  </a:lnTo>
                  <a:lnTo>
                    <a:pt x="1743783" y="2559710"/>
                  </a:lnTo>
                  <a:lnTo>
                    <a:pt x="1688149" y="2557895"/>
                  </a:lnTo>
                  <a:lnTo>
                    <a:pt x="1632967" y="2554890"/>
                  </a:lnTo>
                  <a:lnTo>
                    <a:pt x="1578262" y="2550714"/>
                  </a:lnTo>
                  <a:lnTo>
                    <a:pt x="1524058" y="2545385"/>
                  </a:lnTo>
                  <a:lnTo>
                    <a:pt x="1470381" y="2538920"/>
                  </a:lnTo>
                  <a:lnTo>
                    <a:pt x="1417255" y="2531338"/>
                  </a:lnTo>
                  <a:lnTo>
                    <a:pt x="1364706" y="2522654"/>
                  </a:lnTo>
                  <a:lnTo>
                    <a:pt x="1312758" y="2512889"/>
                  </a:lnTo>
                  <a:lnTo>
                    <a:pt x="1261435" y="2502058"/>
                  </a:lnTo>
                  <a:lnTo>
                    <a:pt x="1210764" y="2490180"/>
                  </a:lnTo>
                  <a:lnTo>
                    <a:pt x="1160768" y="2477273"/>
                  </a:lnTo>
                  <a:lnTo>
                    <a:pt x="1111473" y="2463353"/>
                  </a:lnTo>
                  <a:lnTo>
                    <a:pt x="1062904" y="2448440"/>
                  </a:lnTo>
                  <a:lnTo>
                    <a:pt x="1015085" y="2432551"/>
                  </a:lnTo>
                  <a:lnTo>
                    <a:pt x="968042" y="2415702"/>
                  </a:lnTo>
                  <a:lnTo>
                    <a:pt x="921799" y="2397913"/>
                  </a:lnTo>
                  <a:lnTo>
                    <a:pt x="876380" y="2379200"/>
                  </a:lnTo>
                  <a:lnTo>
                    <a:pt x="831813" y="2359582"/>
                  </a:lnTo>
                  <a:lnTo>
                    <a:pt x="788120" y="2339076"/>
                  </a:lnTo>
                  <a:lnTo>
                    <a:pt x="745326" y="2317700"/>
                  </a:lnTo>
                  <a:lnTo>
                    <a:pt x="703458" y="2295471"/>
                  </a:lnTo>
                  <a:lnTo>
                    <a:pt x="662539" y="2272408"/>
                  </a:lnTo>
                  <a:lnTo>
                    <a:pt x="622595" y="2248527"/>
                  </a:lnTo>
                  <a:lnTo>
                    <a:pt x="583650" y="2223848"/>
                  </a:lnTo>
                  <a:lnTo>
                    <a:pt x="545729" y="2198386"/>
                  </a:lnTo>
                  <a:lnTo>
                    <a:pt x="508858" y="2172161"/>
                  </a:lnTo>
                  <a:lnTo>
                    <a:pt x="473060" y="2145189"/>
                  </a:lnTo>
                  <a:lnTo>
                    <a:pt x="438362" y="2117489"/>
                  </a:lnTo>
                  <a:lnTo>
                    <a:pt x="404787" y="2089078"/>
                  </a:lnTo>
                  <a:lnTo>
                    <a:pt x="372361" y="2059974"/>
                  </a:lnTo>
                  <a:lnTo>
                    <a:pt x="341109" y="2030195"/>
                  </a:lnTo>
                  <a:lnTo>
                    <a:pt x="311055" y="1999757"/>
                  </a:lnTo>
                  <a:lnTo>
                    <a:pt x="282225" y="1968680"/>
                  </a:lnTo>
                  <a:lnTo>
                    <a:pt x="254643" y="1936981"/>
                  </a:lnTo>
                  <a:lnTo>
                    <a:pt x="228334" y="1904677"/>
                  </a:lnTo>
                  <a:lnTo>
                    <a:pt x="203323" y="1871786"/>
                  </a:lnTo>
                  <a:lnTo>
                    <a:pt x="179635" y="1838326"/>
                  </a:lnTo>
                  <a:lnTo>
                    <a:pt x="157295" y="1804314"/>
                  </a:lnTo>
                  <a:lnTo>
                    <a:pt x="136328" y="1769768"/>
                  </a:lnTo>
                  <a:lnTo>
                    <a:pt x="116758" y="1734707"/>
                  </a:lnTo>
                  <a:lnTo>
                    <a:pt x="98611" y="1699147"/>
                  </a:lnTo>
                  <a:lnTo>
                    <a:pt x="81912" y="1663107"/>
                  </a:lnTo>
                  <a:lnTo>
                    <a:pt x="66684" y="1626603"/>
                  </a:lnTo>
                  <a:lnTo>
                    <a:pt x="52954" y="1589654"/>
                  </a:lnTo>
                  <a:lnTo>
                    <a:pt x="40746" y="1552278"/>
                  </a:lnTo>
                  <a:lnTo>
                    <a:pt x="30085" y="1514492"/>
                  </a:lnTo>
                  <a:lnTo>
                    <a:pt x="20996" y="1476314"/>
                  </a:lnTo>
                  <a:lnTo>
                    <a:pt x="13504" y="1437761"/>
                  </a:lnTo>
                  <a:lnTo>
                    <a:pt x="7633" y="1398851"/>
                  </a:lnTo>
                  <a:lnTo>
                    <a:pt x="3409" y="1359603"/>
                  </a:lnTo>
                  <a:lnTo>
                    <a:pt x="856" y="1320033"/>
                  </a:lnTo>
                  <a:lnTo>
                    <a:pt x="0" y="1280160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896383" y="2044700"/>
            <a:ext cx="232854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Tries</a:t>
            </a:r>
            <a:r>
              <a:rPr sz="2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to</a:t>
            </a:r>
            <a:r>
              <a:rPr sz="2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update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version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17,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 but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discovers</a:t>
            </a:r>
            <a:r>
              <a:rPr sz="20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that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version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has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already</a:t>
            </a:r>
            <a:r>
              <a:rPr sz="2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been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changed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to 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18…</a:t>
            </a:r>
            <a:endParaRPr sz="2000">
              <a:latin typeface="Tw Cen MT"/>
              <a:cs typeface="Tw Cen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89769" y="2750503"/>
            <a:ext cx="2999105" cy="2344420"/>
            <a:chOff x="2989769" y="2750503"/>
            <a:chExt cx="2999105" cy="2344420"/>
          </a:xfrm>
        </p:grpSpPr>
        <p:sp>
          <p:nvSpPr>
            <p:cNvPr id="21" name="object 21"/>
            <p:cNvSpPr/>
            <p:nvPr/>
          </p:nvSpPr>
          <p:spPr>
            <a:xfrm>
              <a:off x="5011673" y="4704757"/>
              <a:ext cx="911860" cy="370840"/>
            </a:xfrm>
            <a:custGeom>
              <a:avLst/>
              <a:gdLst/>
              <a:ahLst/>
              <a:cxnLst/>
              <a:rect l="l" t="t" r="r" b="b"/>
              <a:pathLst>
                <a:path w="911860" h="370839">
                  <a:moveTo>
                    <a:pt x="0" y="68224"/>
                  </a:moveTo>
                  <a:lnTo>
                    <a:pt x="35889" y="112195"/>
                  </a:lnTo>
                  <a:lnTo>
                    <a:pt x="71918" y="155333"/>
                  </a:lnTo>
                  <a:lnTo>
                    <a:pt x="108230" y="196806"/>
                  </a:lnTo>
                  <a:lnTo>
                    <a:pt x="144965" y="235781"/>
                  </a:lnTo>
                  <a:lnTo>
                    <a:pt x="182264" y="271427"/>
                  </a:lnTo>
                  <a:lnTo>
                    <a:pt x="220268" y="302909"/>
                  </a:lnTo>
                  <a:lnTo>
                    <a:pt x="259120" y="329397"/>
                  </a:lnTo>
                  <a:lnTo>
                    <a:pt x="298959" y="350056"/>
                  </a:lnTo>
                  <a:lnTo>
                    <a:pt x="339928" y="364056"/>
                  </a:lnTo>
                  <a:lnTo>
                    <a:pt x="382167" y="370563"/>
                  </a:lnTo>
                  <a:lnTo>
                    <a:pt x="425818" y="368744"/>
                  </a:lnTo>
                  <a:lnTo>
                    <a:pt x="500063" y="347010"/>
                  </a:lnTo>
                  <a:lnTo>
                    <a:pt x="538539" y="328164"/>
                  </a:lnTo>
                  <a:lnTo>
                    <a:pt x="577816" y="304597"/>
                  </a:lnTo>
                  <a:lnTo>
                    <a:pt x="617817" y="276759"/>
                  </a:lnTo>
                  <a:lnTo>
                    <a:pt x="658466" y="245098"/>
                  </a:lnTo>
                  <a:lnTo>
                    <a:pt x="699687" y="210064"/>
                  </a:lnTo>
                  <a:lnTo>
                    <a:pt x="741404" y="172105"/>
                  </a:lnTo>
                  <a:lnTo>
                    <a:pt x="783541" y="131670"/>
                  </a:lnTo>
                  <a:lnTo>
                    <a:pt x="826021" y="89208"/>
                  </a:lnTo>
                  <a:lnTo>
                    <a:pt x="868769" y="45168"/>
                  </a:lnTo>
                  <a:lnTo>
                    <a:pt x="911707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68682" y="4635251"/>
              <a:ext cx="120014" cy="122555"/>
            </a:xfrm>
            <a:custGeom>
              <a:avLst/>
              <a:gdLst/>
              <a:ahLst/>
              <a:cxnLst/>
              <a:rect l="l" t="t" r="r" b="b"/>
              <a:pathLst>
                <a:path w="120014" h="122554">
                  <a:moveTo>
                    <a:pt x="119875" y="0"/>
                  </a:moveTo>
                  <a:lnTo>
                    <a:pt x="0" y="44272"/>
                  </a:lnTo>
                  <a:lnTo>
                    <a:pt x="83375" y="122466"/>
                  </a:lnTo>
                  <a:lnTo>
                    <a:pt x="119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97706" y="275844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19">
                  <a:moveTo>
                    <a:pt x="161544" y="0"/>
                  </a:moveTo>
                  <a:lnTo>
                    <a:pt x="31991" y="54330"/>
                  </a:lnTo>
                  <a:lnTo>
                    <a:pt x="0" y="176415"/>
                  </a:lnTo>
                  <a:lnTo>
                    <a:pt x="89649" y="274320"/>
                  </a:lnTo>
                  <a:lnTo>
                    <a:pt x="233438" y="274320"/>
                  </a:lnTo>
                  <a:lnTo>
                    <a:pt x="323088" y="176415"/>
                  </a:lnTo>
                  <a:lnTo>
                    <a:pt x="291096" y="54330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97706" y="275844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19">
                  <a:moveTo>
                    <a:pt x="0" y="176415"/>
                  </a:moveTo>
                  <a:lnTo>
                    <a:pt x="31991" y="54330"/>
                  </a:lnTo>
                  <a:lnTo>
                    <a:pt x="161544" y="0"/>
                  </a:lnTo>
                  <a:lnTo>
                    <a:pt x="291096" y="54330"/>
                  </a:lnTo>
                  <a:lnTo>
                    <a:pt x="323088" y="176415"/>
                  </a:lnTo>
                  <a:lnTo>
                    <a:pt x="233438" y="274320"/>
                  </a:lnTo>
                  <a:lnTo>
                    <a:pt x="89649" y="274320"/>
                  </a:lnTo>
                  <a:lnTo>
                    <a:pt x="0" y="176415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085730" y="2733507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1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09297" y="4175443"/>
            <a:ext cx="339090" cy="290195"/>
            <a:chOff x="5309297" y="4175443"/>
            <a:chExt cx="339090" cy="290195"/>
          </a:xfrm>
        </p:grpSpPr>
        <p:sp>
          <p:nvSpPr>
            <p:cNvPr id="27" name="object 27"/>
            <p:cNvSpPr/>
            <p:nvPr/>
          </p:nvSpPr>
          <p:spPr>
            <a:xfrm>
              <a:off x="5317234" y="418338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20">
                  <a:moveTo>
                    <a:pt x="161544" y="0"/>
                  </a:moveTo>
                  <a:lnTo>
                    <a:pt x="31991" y="54330"/>
                  </a:lnTo>
                  <a:lnTo>
                    <a:pt x="0" y="176415"/>
                  </a:lnTo>
                  <a:lnTo>
                    <a:pt x="89649" y="274319"/>
                  </a:lnTo>
                  <a:lnTo>
                    <a:pt x="233438" y="274319"/>
                  </a:lnTo>
                  <a:lnTo>
                    <a:pt x="323088" y="176415"/>
                  </a:lnTo>
                  <a:lnTo>
                    <a:pt x="291096" y="54330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17234" y="418338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20">
                  <a:moveTo>
                    <a:pt x="0" y="176415"/>
                  </a:moveTo>
                  <a:lnTo>
                    <a:pt x="31991" y="54330"/>
                  </a:lnTo>
                  <a:lnTo>
                    <a:pt x="161544" y="0"/>
                  </a:lnTo>
                  <a:lnTo>
                    <a:pt x="291096" y="54330"/>
                  </a:lnTo>
                  <a:lnTo>
                    <a:pt x="323088" y="176415"/>
                  </a:lnTo>
                  <a:lnTo>
                    <a:pt x="233438" y="274319"/>
                  </a:lnTo>
                  <a:lnTo>
                    <a:pt x="89649" y="274319"/>
                  </a:lnTo>
                  <a:lnTo>
                    <a:pt x="0" y="176415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971342" y="3379674"/>
            <a:ext cx="107886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w Cen MT"/>
                <a:cs typeface="Tw Cen MT"/>
              </a:rPr>
              <a:t>Function </a:t>
            </a:r>
            <a:r>
              <a:rPr sz="1800" dirty="0">
                <a:latin typeface="Tw Cen MT"/>
                <a:cs typeface="Tw Cen MT"/>
              </a:rPr>
              <a:t>launched</a:t>
            </a:r>
            <a:r>
              <a:rPr sz="1800" spc="45" dirty="0">
                <a:latin typeface="Tw Cen MT"/>
                <a:cs typeface="Tw Cen MT"/>
              </a:rPr>
              <a:t> </a:t>
            </a:r>
            <a:r>
              <a:rPr sz="1800" spc="-25" dirty="0">
                <a:latin typeface="Tw Cen MT"/>
                <a:cs typeface="Tw Cen MT"/>
              </a:rPr>
              <a:t>to </a:t>
            </a:r>
            <a:r>
              <a:rPr sz="1800" dirty="0">
                <a:latin typeface="Tw Cen MT"/>
                <a:cs typeface="Tw Cen MT"/>
              </a:rPr>
              <a:t>handle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25" dirty="0">
                <a:latin typeface="Tw Cen MT"/>
                <a:cs typeface="Tw Cen MT"/>
              </a:rPr>
              <a:t>it</a:t>
            </a:r>
            <a:endParaRPr sz="1800">
              <a:latin typeface="Tw Cen MT"/>
              <a:cs typeface="Tw Cen MT"/>
            </a:endParaRPr>
          </a:p>
          <a:p>
            <a:pPr marR="55880" algn="ctr">
              <a:lnSpc>
                <a:spcPts val="1814"/>
              </a:lnSpc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2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54434" y="5105086"/>
            <a:ext cx="339090" cy="292100"/>
            <a:chOff x="5254434" y="5105086"/>
            <a:chExt cx="339090" cy="292100"/>
          </a:xfrm>
        </p:grpSpPr>
        <p:sp>
          <p:nvSpPr>
            <p:cNvPr id="31" name="object 31"/>
            <p:cNvSpPr/>
            <p:nvPr/>
          </p:nvSpPr>
          <p:spPr>
            <a:xfrm>
              <a:off x="5262370" y="5113023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4" h="276225">
                  <a:moveTo>
                    <a:pt x="161544" y="0"/>
                  </a:moveTo>
                  <a:lnTo>
                    <a:pt x="31991" y="54635"/>
                  </a:lnTo>
                  <a:lnTo>
                    <a:pt x="0" y="177393"/>
                  </a:lnTo>
                  <a:lnTo>
                    <a:pt x="89649" y="275843"/>
                  </a:lnTo>
                  <a:lnTo>
                    <a:pt x="233438" y="275843"/>
                  </a:lnTo>
                  <a:lnTo>
                    <a:pt x="323088" y="177393"/>
                  </a:lnTo>
                  <a:lnTo>
                    <a:pt x="291096" y="54635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62371" y="5113023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4" h="276225">
                  <a:moveTo>
                    <a:pt x="0" y="177393"/>
                  </a:moveTo>
                  <a:lnTo>
                    <a:pt x="31991" y="54635"/>
                  </a:lnTo>
                  <a:lnTo>
                    <a:pt x="161544" y="0"/>
                  </a:lnTo>
                  <a:lnTo>
                    <a:pt x="291096" y="54635"/>
                  </a:lnTo>
                  <a:lnTo>
                    <a:pt x="323088" y="177393"/>
                  </a:lnTo>
                  <a:lnTo>
                    <a:pt x="233438" y="275843"/>
                  </a:lnTo>
                  <a:lnTo>
                    <a:pt x="89649" y="275843"/>
                  </a:lnTo>
                  <a:lnTo>
                    <a:pt x="0" y="177393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51331" y="5089403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3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139621" y="3279334"/>
            <a:ext cx="339090" cy="292100"/>
            <a:chOff x="7139621" y="3279334"/>
            <a:chExt cx="339090" cy="292100"/>
          </a:xfrm>
        </p:grpSpPr>
        <p:sp>
          <p:nvSpPr>
            <p:cNvPr id="35" name="object 35"/>
            <p:cNvSpPr/>
            <p:nvPr/>
          </p:nvSpPr>
          <p:spPr>
            <a:xfrm>
              <a:off x="7147559" y="3287271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5" h="276225">
                  <a:moveTo>
                    <a:pt x="161544" y="0"/>
                  </a:moveTo>
                  <a:lnTo>
                    <a:pt x="31991" y="54635"/>
                  </a:lnTo>
                  <a:lnTo>
                    <a:pt x="0" y="177393"/>
                  </a:lnTo>
                  <a:lnTo>
                    <a:pt x="89649" y="275844"/>
                  </a:lnTo>
                  <a:lnTo>
                    <a:pt x="233438" y="275844"/>
                  </a:lnTo>
                  <a:lnTo>
                    <a:pt x="323088" y="177393"/>
                  </a:lnTo>
                  <a:lnTo>
                    <a:pt x="291096" y="54635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47559" y="3287271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5" h="276225">
                  <a:moveTo>
                    <a:pt x="0" y="177393"/>
                  </a:moveTo>
                  <a:lnTo>
                    <a:pt x="31991" y="54635"/>
                  </a:lnTo>
                  <a:lnTo>
                    <a:pt x="161544" y="0"/>
                  </a:lnTo>
                  <a:lnTo>
                    <a:pt x="291096" y="54635"/>
                  </a:lnTo>
                  <a:lnTo>
                    <a:pt x="323088" y="177393"/>
                  </a:lnTo>
                  <a:lnTo>
                    <a:pt x="233438" y="275844"/>
                  </a:lnTo>
                  <a:lnTo>
                    <a:pt x="89649" y="275844"/>
                  </a:lnTo>
                  <a:lnTo>
                    <a:pt x="0" y="177393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236152" y="3262886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4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146984" y="4510723"/>
            <a:ext cx="339090" cy="290195"/>
            <a:chOff x="8146984" y="4510723"/>
            <a:chExt cx="339090" cy="290195"/>
          </a:xfrm>
        </p:grpSpPr>
        <p:sp>
          <p:nvSpPr>
            <p:cNvPr id="39" name="object 39"/>
            <p:cNvSpPr/>
            <p:nvPr/>
          </p:nvSpPr>
          <p:spPr>
            <a:xfrm>
              <a:off x="8154922" y="451866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5" h="274320">
                  <a:moveTo>
                    <a:pt x="161544" y="0"/>
                  </a:moveTo>
                  <a:lnTo>
                    <a:pt x="31991" y="54330"/>
                  </a:lnTo>
                  <a:lnTo>
                    <a:pt x="0" y="176415"/>
                  </a:lnTo>
                  <a:lnTo>
                    <a:pt x="89649" y="274319"/>
                  </a:lnTo>
                  <a:lnTo>
                    <a:pt x="233438" y="274319"/>
                  </a:lnTo>
                  <a:lnTo>
                    <a:pt x="323088" y="176415"/>
                  </a:lnTo>
                  <a:lnTo>
                    <a:pt x="291096" y="54330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54922" y="451866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5" h="274320">
                  <a:moveTo>
                    <a:pt x="0" y="176415"/>
                  </a:moveTo>
                  <a:lnTo>
                    <a:pt x="31991" y="54330"/>
                  </a:lnTo>
                  <a:lnTo>
                    <a:pt x="161544" y="0"/>
                  </a:lnTo>
                  <a:lnTo>
                    <a:pt x="291096" y="54330"/>
                  </a:lnTo>
                  <a:lnTo>
                    <a:pt x="323088" y="176415"/>
                  </a:lnTo>
                  <a:lnTo>
                    <a:pt x="233438" y="274319"/>
                  </a:lnTo>
                  <a:lnTo>
                    <a:pt x="89649" y="274319"/>
                  </a:lnTo>
                  <a:lnTo>
                    <a:pt x="0" y="176415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243002" y="4493700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5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09016" y="2610611"/>
            <a:ext cx="7751445" cy="3556000"/>
            <a:chOff x="509016" y="2610611"/>
            <a:chExt cx="7751445" cy="3556000"/>
          </a:xfrm>
        </p:grpSpPr>
        <p:sp>
          <p:nvSpPr>
            <p:cNvPr id="43" name="object 43"/>
            <p:cNvSpPr/>
            <p:nvPr/>
          </p:nvSpPr>
          <p:spPr>
            <a:xfrm>
              <a:off x="4225470" y="3728812"/>
              <a:ext cx="4015740" cy="2418715"/>
            </a:xfrm>
            <a:custGeom>
              <a:avLst/>
              <a:gdLst/>
              <a:ahLst/>
              <a:cxnLst/>
              <a:rect l="l" t="t" r="r" b="b"/>
              <a:pathLst>
                <a:path w="4015740" h="2418715">
                  <a:moveTo>
                    <a:pt x="2389429" y="292150"/>
                  </a:moveTo>
                  <a:lnTo>
                    <a:pt x="2448664" y="312634"/>
                  </a:lnTo>
                  <a:lnTo>
                    <a:pt x="2507829" y="333122"/>
                  </a:lnTo>
                  <a:lnTo>
                    <a:pt x="2566855" y="353621"/>
                  </a:lnTo>
                  <a:lnTo>
                    <a:pt x="2625671" y="374136"/>
                  </a:lnTo>
                  <a:lnTo>
                    <a:pt x="2684209" y="394671"/>
                  </a:lnTo>
                  <a:lnTo>
                    <a:pt x="2742397" y="415232"/>
                  </a:lnTo>
                  <a:lnTo>
                    <a:pt x="2800168" y="435825"/>
                  </a:lnTo>
                  <a:lnTo>
                    <a:pt x="2857450" y="456454"/>
                  </a:lnTo>
                  <a:lnTo>
                    <a:pt x="2914174" y="477124"/>
                  </a:lnTo>
                  <a:lnTo>
                    <a:pt x="2970271" y="497842"/>
                  </a:lnTo>
                  <a:lnTo>
                    <a:pt x="3025670" y="518611"/>
                  </a:lnTo>
                  <a:lnTo>
                    <a:pt x="3080302" y="539437"/>
                  </a:lnTo>
                  <a:lnTo>
                    <a:pt x="3134098" y="560326"/>
                  </a:lnTo>
                  <a:lnTo>
                    <a:pt x="3186986" y="581282"/>
                  </a:lnTo>
                  <a:lnTo>
                    <a:pt x="3238899" y="602311"/>
                  </a:lnTo>
                  <a:lnTo>
                    <a:pt x="3289765" y="623418"/>
                  </a:lnTo>
                  <a:lnTo>
                    <a:pt x="3339515" y="644608"/>
                  </a:lnTo>
                  <a:lnTo>
                    <a:pt x="3388080" y="665886"/>
                  </a:lnTo>
                  <a:lnTo>
                    <a:pt x="3435390" y="687258"/>
                  </a:lnTo>
                  <a:lnTo>
                    <a:pt x="3481374" y="708729"/>
                  </a:lnTo>
                  <a:lnTo>
                    <a:pt x="3525964" y="730303"/>
                  </a:lnTo>
                  <a:lnTo>
                    <a:pt x="3569089" y="751986"/>
                  </a:lnTo>
                  <a:lnTo>
                    <a:pt x="3610680" y="773784"/>
                  </a:lnTo>
                  <a:lnTo>
                    <a:pt x="3650667" y="795701"/>
                  </a:lnTo>
                  <a:lnTo>
                    <a:pt x="3688981" y="817742"/>
                  </a:lnTo>
                  <a:lnTo>
                    <a:pt x="3725550" y="839914"/>
                  </a:lnTo>
                  <a:lnTo>
                    <a:pt x="3760307" y="862220"/>
                  </a:lnTo>
                  <a:lnTo>
                    <a:pt x="3793181" y="884667"/>
                  </a:lnTo>
                  <a:lnTo>
                    <a:pt x="3824102" y="907259"/>
                  </a:lnTo>
                  <a:lnTo>
                    <a:pt x="3879806" y="952899"/>
                  </a:lnTo>
                  <a:lnTo>
                    <a:pt x="3926864" y="999184"/>
                  </a:lnTo>
                  <a:lnTo>
                    <a:pt x="3964716" y="1046154"/>
                  </a:lnTo>
                  <a:lnTo>
                    <a:pt x="3992804" y="1093851"/>
                  </a:lnTo>
                  <a:lnTo>
                    <a:pt x="4012525" y="1157545"/>
                  </a:lnTo>
                  <a:lnTo>
                    <a:pt x="4015487" y="1190999"/>
                  </a:lnTo>
                  <a:lnTo>
                    <a:pt x="4014148" y="1225382"/>
                  </a:lnTo>
                  <a:lnTo>
                    <a:pt x="3999470" y="1296498"/>
                  </a:lnTo>
                  <a:lnTo>
                    <a:pt x="3986582" y="1333016"/>
                  </a:lnTo>
                  <a:lnTo>
                    <a:pt x="3970293" y="1370030"/>
                  </a:lnTo>
                  <a:lnTo>
                    <a:pt x="3950829" y="1407432"/>
                  </a:lnTo>
                  <a:lnTo>
                    <a:pt x="3928415" y="1445115"/>
                  </a:lnTo>
                  <a:lnTo>
                    <a:pt x="3903276" y="1482971"/>
                  </a:lnTo>
                  <a:lnTo>
                    <a:pt x="3875637" y="1520892"/>
                  </a:lnTo>
                  <a:lnTo>
                    <a:pt x="3845722" y="1558769"/>
                  </a:lnTo>
                  <a:lnTo>
                    <a:pt x="3813757" y="1596495"/>
                  </a:lnTo>
                  <a:lnTo>
                    <a:pt x="3779967" y="1633963"/>
                  </a:lnTo>
                  <a:lnTo>
                    <a:pt x="3744576" y="1671064"/>
                  </a:lnTo>
                  <a:lnTo>
                    <a:pt x="3707810" y="1707690"/>
                  </a:lnTo>
                  <a:lnTo>
                    <a:pt x="3669894" y="1743734"/>
                  </a:lnTo>
                  <a:lnTo>
                    <a:pt x="3631052" y="1779087"/>
                  </a:lnTo>
                  <a:lnTo>
                    <a:pt x="3591509" y="1813642"/>
                  </a:lnTo>
                  <a:lnTo>
                    <a:pt x="3551491" y="1847292"/>
                  </a:lnTo>
                  <a:lnTo>
                    <a:pt x="3511222" y="1879927"/>
                  </a:lnTo>
                  <a:lnTo>
                    <a:pt x="3470927" y="1911441"/>
                  </a:lnTo>
                  <a:lnTo>
                    <a:pt x="3430832" y="1941725"/>
                  </a:lnTo>
                  <a:lnTo>
                    <a:pt x="3391161" y="1970671"/>
                  </a:lnTo>
                  <a:lnTo>
                    <a:pt x="3352139" y="1998172"/>
                  </a:lnTo>
                  <a:lnTo>
                    <a:pt x="3313991" y="2024120"/>
                  </a:lnTo>
                  <a:lnTo>
                    <a:pt x="3276942" y="2048407"/>
                  </a:lnTo>
                  <a:lnTo>
                    <a:pt x="3241218" y="2070925"/>
                  </a:lnTo>
                  <a:lnTo>
                    <a:pt x="3205982" y="2092717"/>
                  </a:lnTo>
                  <a:lnTo>
                    <a:pt x="3170241" y="2114809"/>
                  </a:lnTo>
                  <a:lnTo>
                    <a:pt x="3133981" y="2137072"/>
                  </a:lnTo>
                  <a:lnTo>
                    <a:pt x="3097188" y="2159373"/>
                  </a:lnTo>
                  <a:lnTo>
                    <a:pt x="3059848" y="2181583"/>
                  </a:lnTo>
                  <a:lnTo>
                    <a:pt x="3021947" y="2203569"/>
                  </a:lnTo>
                  <a:lnTo>
                    <a:pt x="2983471" y="2225202"/>
                  </a:lnTo>
                  <a:lnTo>
                    <a:pt x="2944407" y="2246350"/>
                  </a:lnTo>
                  <a:lnTo>
                    <a:pt x="2904740" y="2266882"/>
                  </a:lnTo>
                  <a:lnTo>
                    <a:pt x="2864457" y="2286667"/>
                  </a:lnTo>
                  <a:lnTo>
                    <a:pt x="2823544" y="2305575"/>
                  </a:lnTo>
                  <a:lnTo>
                    <a:pt x="2781987" y="2323473"/>
                  </a:lnTo>
                  <a:lnTo>
                    <a:pt x="2739772" y="2340232"/>
                  </a:lnTo>
                  <a:lnTo>
                    <a:pt x="2696885" y="2355721"/>
                  </a:lnTo>
                  <a:lnTo>
                    <a:pt x="2653312" y="2369807"/>
                  </a:lnTo>
                  <a:lnTo>
                    <a:pt x="2609040" y="2382361"/>
                  </a:lnTo>
                  <a:lnTo>
                    <a:pt x="2564055" y="2393252"/>
                  </a:lnTo>
                  <a:lnTo>
                    <a:pt x="2518342" y="2402347"/>
                  </a:lnTo>
                  <a:lnTo>
                    <a:pt x="2471888" y="2409518"/>
                  </a:lnTo>
                  <a:lnTo>
                    <a:pt x="2424679" y="2414631"/>
                  </a:lnTo>
                  <a:lnTo>
                    <a:pt x="2376702" y="2417558"/>
                  </a:lnTo>
                  <a:lnTo>
                    <a:pt x="2327941" y="2418165"/>
                  </a:lnTo>
                  <a:lnTo>
                    <a:pt x="2278384" y="2416324"/>
                  </a:lnTo>
                  <a:lnTo>
                    <a:pt x="2228016" y="2411902"/>
                  </a:lnTo>
                  <a:lnTo>
                    <a:pt x="2176824" y="2404769"/>
                  </a:lnTo>
                  <a:lnTo>
                    <a:pt x="2124794" y="2394793"/>
                  </a:lnTo>
                  <a:lnTo>
                    <a:pt x="2071911" y="2381844"/>
                  </a:lnTo>
                  <a:lnTo>
                    <a:pt x="2018163" y="2365791"/>
                  </a:lnTo>
                  <a:lnTo>
                    <a:pt x="1963534" y="2346502"/>
                  </a:lnTo>
                  <a:lnTo>
                    <a:pt x="1895192" y="2318352"/>
                  </a:lnTo>
                  <a:lnTo>
                    <a:pt x="1858780" y="2301852"/>
                  </a:lnTo>
                  <a:lnTo>
                    <a:pt x="1820987" y="2283816"/>
                  </a:lnTo>
                  <a:lnTo>
                    <a:pt x="1781895" y="2264304"/>
                  </a:lnTo>
                  <a:lnTo>
                    <a:pt x="1741588" y="2243375"/>
                  </a:lnTo>
                  <a:lnTo>
                    <a:pt x="1700151" y="2221090"/>
                  </a:lnTo>
                  <a:lnTo>
                    <a:pt x="1657667" y="2197510"/>
                  </a:lnTo>
                  <a:lnTo>
                    <a:pt x="1614219" y="2172693"/>
                  </a:lnTo>
                  <a:lnTo>
                    <a:pt x="1569892" y="2146700"/>
                  </a:lnTo>
                  <a:lnTo>
                    <a:pt x="1524768" y="2119591"/>
                  </a:lnTo>
                  <a:lnTo>
                    <a:pt x="1478932" y="2091426"/>
                  </a:lnTo>
                  <a:lnTo>
                    <a:pt x="1432467" y="2062266"/>
                  </a:lnTo>
                  <a:lnTo>
                    <a:pt x="1385457" y="2032170"/>
                  </a:lnTo>
                  <a:lnTo>
                    <a:pt x="1337986" y="2001197"/>
                  </a:lnTo>
                  <a:lnTo>
                    <a:pt x="1290137" y="1969410"/>
                  </a:lnTo>
                  <a:lnTo>
                    <a:pt x="1241994" y="1936866"/>
                  </a:lnTo>
                  <a:lnTo>
                    <a:pt x="1193641" y="1903627"/>
                  </a:lnTo>
                  <a:lnTo>
                    <a:pt x="1145162" y="1869753"/>
                  </a:lnTo>
                  <a:lnTo>
                    <a:pt x="1096639" y="1835303"/>
                  </a:lnTo>
                  <a:lnTo>
                    <a:pt x="1048157" y="1800337"/>
                  </a:lnTo>
                  <a:lnTo>
                    <a:pt x="999800" y="1764916"/>
                  </a:lnTo>
                  <a:lnTo>
                    <a:pt x="951651" y="1729100"/>
                  </a:lnTo>
                  <a:lnTo>
                    <a:pt x="903794" y="1692949"/>
                  </a:lnTo>
                  <a:lnTo>
                    <a:pt x="856312" y="1656522"/>
                  </a:lnTo>
                  <a:lnTo>
                    <a:pt x="809289" y="1619880"/>
                  </a:lnTo>
                  <a:lnTo>
                    <a:pt x="762810" y="1583083"/>
                  </a:lnTo>
                  <a:lnTo>
                    <a:pt x="716957" y="1546191"/>
                  </a:lnTo>
                  <a:lnTo>
                    <a:pt x="671814" y="1509264"/>
                  </a:lnTo>
                  <a:lnTo>
                    <a:pt x="627465" y="1472361"/>
                  </a:lnTo>
                  <a:lnTo>
                    <a:pt x="583994" y="1435544"/>
                  </a:lnTo>
                  <a:lnTo>
                    <a:pt x="541485" y="1398872"/>
                  </a:lnTo>
                  <a:lnTo>
                    <a:pt x="500020" y="1362406"/>
                  </a:lnTo>
                  <a:lnTo>
                    <a:pt x="459684" y="1326204"/>
                  </a:lnTo>
                  <a:lnTo>
                    <a:pt x="420561" y="1290328"/>
                  </a:lnTo>
                  <a:lnTo>
                    <a:pt x="382733" y="1254836"/>
                  </a:lnTo>
                  <a:lnTo>
                    <a:pt x="346286" y="1219791"/>
                  </a:lnTo>
                  <a:lnTo>
                    <a:pt x="311302" y="1185251"/>
                  </a:lnTo>
                  <a:lnTo>
                    <a:pt x="277865" y="1151276"/>
                  </a:lnTo>
                  <a:lnTo>
                    <a:pt x="246059" y="1117927"/>
                  </a:lnTo>
                  <a:lnTo>
                    <a:pt x="215967" y="1085263"/>
                  </a:lnTo>
                  <a:lnTo>
                    <a:pt x="187674" y="1053345"/>
                  </a:lnTo>
                  <a:lnTo>
                    <a:pt x="161263" y="1022232"/>
                  </a:lnTo>
                  <a:lnTo>
                    <a:pt x="136817" y="991986"/>
                  </a:lnTo>
                  <a:lnTo>
                    <a:pt x="94158" y="934330"/>
                  </a:lnTo>
                  <a:lnTo>
                    <a:pt x="60365" y="880857"/>
                  </a:lnTo>
                  <a:lnTo>
                    <a:pt x="28679" y="814764"/>
                  </a:lnTo>
                  <a:lnTo>
                    <a:pt x="14983" y="774719"/>
                  </a:lnTo>
                  <a:lnTo>
                    <a:pt x="5749" y="735668"/>
                  </a:lnTo>
                  <a:lnTo>
                    <a:pt x="810" y="697574"/>
                  </a:lnTo>
                  <a:lnTo>
                    <a:pt x="0" y="660399"/>
                  </a:lnTo>
                  <a:lnTo>
                    <a:pt x="3150" y="624106"/>
                  </a:lnTo>
                  <a:lnTo>
                    <a:pt x="20669" y="554020"/>
                  </a:lnTo>
                  <a:lnTo>
                    <a:pt x="52032" y="487018"/>
                  </a:lnTo>
                  <a:lnTo>
                    <a:pt x="72488" y="454580"/>
                  </a:lnTo>
                  <a:lnTo>
                    <a:pt x="95905" y="422802"/>
                  </a:lnTo>
                  <a:lnTo>
                    <a:pt x="122116" y="391646"/>
                  </a:lnTo>
                  <a:lnTo>
                    <a:pt x="150954" y="361075"/>
                  </a:lnTo>
                  <a:lnTo>
                    <a:pt x="182253" y="331052"/>
                  </a:lnTo>
                  <a:lnTo>
                    <a:pt x="215845" y="301540"/>
                  </a:lnTo>
                  <a:lnTo>
                    <a:pt x="251565" y="272502"/>
                  </a:lnTo>
                  <a:lnTo>
                    <a:pt x="289244" y="243900"/>
                  </a:lnTo>
                  <a:lnTo>
                    <a:pt x="328717" y="215698"/>
                  </a:lnTo>
                  <a:lnTo>
                    <a:pt x="369817" y="187858"/>
                  </a:lnTo>
                  <a:lnTo>
                    <a:pt x="412376" y="160343"/>
                  </a:lnTo>
                  <a:lnTo>
                    <a:pt x="456229" y="133116"/>
                  </a:lnTo>
                  <a:lnTo>
                    <a:pt x="501208" y="106140"/>
                  </a:lnTo>
                  <a:lnTo>
                    <a:pt x="547146" y="79377"/>
                  </a:lnTo>
                  <a:lnTo>
                    <a:pt x="593878" y="52791"/>
                  </a:lnTo>
                  <a:lnTo>
                    <a:pt x="641235" y="26344"/>
                  </a:lnTo>
                  <a:lnTo>
                    <a:pt x="68905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71289" y="3682747"/>
              <a:ext cx="128270" cy="105410"/>
            </a:xfrm>
            <a:custGeom>
              <a:avLst/>
              <a:gdLst/>
              <a:ahLst/>
              <a:cxnLst/>
              <a:rect l="l" t="t" r="r" b="b"/>
              <a:pathLst>
                <a:path w="128270" h="105410">
                  <a:moveTo>
                    <a:pt x="127711" y="0"/>
                  </a:moveTo>
                  <a:lnTo>
                    <a:pt x="0" y="4546"/>
                  </a:lnTo>
                  <a:lnTo>
                    <a:pt x="54724" y="104889"/>
                  </a:lnTo>
                  <a:lnTo>
                    <a:pt x="1277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016" y="2610611"/>
              <a:ext cx="1426463" cy="926591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8548791" y="6531685"/>
            <a:ext cx="211582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HTTP://WWW.CS.CORNELL.EDU/COURSES/CS5412/2022SP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221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/>
              <a:t>ATOMIC</a:t>
            </a:r>
            <a:r>
              <a:rPr spc="220" dirty="0"/>
              <a:t> </a:t>
            </a:r>
            <a:r>
              <a:rPr spc="65" dirty="0"/>
              <a:t>REPLACE</a:t>
            </a:r>
            <a:r>
              <a:rPr spc="229" dirty="0"/>
              <a:t> </a:t>
            </a:r>
            <a:r>
              <a:rPr spc="70" dirty="0"/>
              <a:t>WITH</a:t>
            </a:r>
            <a:r>
              <a:rPr spc="229" dirty="0"/>
              <a:t> </a:t>
            </a:r>
            <a:r>
              <a:rPr dirty="0"/>
              <a:t>A</a:t>
            </a:r>
            <a:r>
              <a:rPr spc="240" dirty="0"/>
              <a:t> </a:t>
            </a:r>
            <a:r>
              <a:rPr spc="45" dirty="0"/>
              <a:t>STATELESS</a:t>
            </a:r>
            <a:r>
              <a:rPr spc="235" dirty="0"/>
              <a:t> </a:t>
            </a:r>
            <a:r>
              <a:rPr spc="80" dirty="0"/>
              <a:t>FUNCTION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4810" y="3576510"/>
            <a:ext cx="3615690" cy="2576195"/>
            <a:chOff x="1404810" y="3576510"/>
            <a:chExt cx="3615690" cy="2576195"/>
          </a:xfrm>
        </p:grpSpPr>
        <p:sp>
          <p:nvSpPr>
            <p:cNvPr id="4" name="object 4"/>
            <p:cNvSpPr/>
            <p:nvPr/>
          </p:nvSpPr>
          <p:spPr>
            <a:xfrm>
              <a:off x="1412747" y="3584447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1799844" y="0"/>
                  </a:moveTo>
                  <a:lnTo>
                    <a:pt x="1743783" y="609"/>
                  </a:lnTo>
                  <a:lnTo>
                    <a:pt x="1688149" y="2424"/>
                  </a:lnTo>
                  <a:lnTo>
                    <a:pt x="1632967" y="5429"/>
                  </a:lnTo>
                  <a:lnTo>
                    <a:pt x="1578262" y="9605"/>
                  </a:lnTo>
                  <a:lnTo>
                    <a:pt x="1524058" y="14934"/>
                  </a:lnTo>
                  <a:lnTo>
                    <a:pt x="1470381" y="21399"/>
                  </a:lnTo>
                  <a:lnTo>
                    <a:pt x="1417255" y="28981"/>
                  </a:lnTo>
                  <a:lnTo>
                    <a:pt x="1364706" y="37665"/>
                  </a:lnTo>
                  <a:lnTo>
                    <a:pt x="1312758" y="47430"/>
                  </a:lnTo>
                  <a:lnTo>
                    <a:pt x="1261435" y="58261"/>
                  </a:lnTo>
                  <a:lnTo>
                    <a:pt x="1210764" y="70139"/>
                  </a:lnTo>
                  <a:lnTo>
                    <a:pt x="1160768" y="83046"/>
                  </a:lnTo>
                  <a:lnTo>
                    <a:pt x="1111473" y="96966"/>
                  </a:lnTo>
                  <a:lnTo>
                    <a:pt x="1062904" y="111879"/>
                  </a:lnTo>
                  <a:lnTo>
                    <a:pt x="1015085" y="127768"/>
                  </a:lnTo>
                  <a:lnTo>
                    <a:pt x="968042" y="144617"/>
                  </a:lnTo>
                  <a:lnTo>
                    <a:pt x="921799" y="162406"/>
                  </a:lnTo>
                  <a:lnTo>
                    <a:pt x="876380" y="181119"/>
                  </a:lnTo>
                  <a:lnTo>
                    <a:pt x="831813" y="200737"/>
                  </a:lnTo>
                  <a:lnTo>
                    <a:pt x="788120" y="221243"/>
                  </a:lnTo>
                  <a:lnTo>
                    <a:pt x="745326" y="242619"/>
                  </a:lnTo>
                  <a:lnTo>
                    <a:pt x="703458" y="264848"/>
                  </a:lnTo>
                  <a:lnTo>
                    <a:pt x="662539" y="287911"/>
                  </a:lnTo>
                  <a:lnTo>
                    <a:pt x="622595" y="311792"/>
                  </a:lnTo>
                  <a:lnTo>
                    <a:pt x="583650" y="336471"/>
                  </a:lnTo>
                  <a:lnTo>
                    <a:pt x="545729" y="361933"/>
                  </a:lnTo>
                  <a:lnTo>
                    <a:pt x="508858" y="388158"/>
                  </a:lnTo>
                  <a:lnTo>
                    <a:pt x="473060" y="415130"/>
                  </a:lnTo>
                  <a:lnTo>
                    <a:pt x="438362" y="442830"/>
                  </a:lnTo>
                  <a:lnTo>
                    <a:pt x="404787" y="471241"/>
                  </a:lnTo>
                  <a:lnTo>
                    <a:pt x="372361" y="500345"/>
                  </a:lnTo>
                  <a:lnTo>
                    <a:pt x="341109" y="530124"/>
                  </a:lnTo>
                  <a:lnTo>
                    <a:pt x="311055" y="560562"/>
                  </a:lnTo>
                  <a:lnTo>
                    <a:pt x="282225" y="591639"/>
                  </a:lnTo>
                  <a:lnTo>
                    <a:pt x="254643" y="623338"/>
                  </a:lnTo>
                  <a:lnTo>
                    <a:pt x="228334" y="655642"/>
                  </a:lnTo>
                  <a:lnTo>
                    <a:pt x="203323" y="688533"/>
                  </a:lnTo>
                  <a:lnTo>
                    <a:pt x="179635" y="721993"/>
                  </a:lnTo>
                  <a:lnTo>
                    <a:pt x="157295" y="756005"/>
                  </a:lnTo>
                  <a:lnTo>
                    <a:pt x="136328" y="790551"/>
                  </a:lnTo>
                  <a:lnTo>
                    <a:pt x="116758" y="825612"/>
                  </a:lnTo>
                  <a:lnTo>
                    <a:pt x="98611" y="861172"/>
                  </a:lnTo>
                  <a:lnTo>
                    <a:pt x="81912" y="897212"/>
                  </a:lnTo>
                  <a:lnTo>
                    <a:pt x="66684" y="933716"/>
                  </a:lnTo>
                  <a:lnTo>
                    <a:pt x="52954" y="970665"/>
                  </a:lnTo>
                  <a:lnTo>
                    <a:pt x="40746" y="1008041"/>
                  </a:lnTo>
                  <a:lnTo>
                    <a:pt x="30085" y="1045827"/>
                  </a:lnTo>
                  <a:lnTo>
                    <a:pt x="20996" y="1084005"/>
                  </a:lnTo>
                  <a:lnTo>
                    <a:pt x="13504" y="1122558"/>
                  </a:lnTo>
                  <a:lnTo>
                    <a:pt x="7633" y="1161468"/>
                  </a:lnTo>
                  <a:lnTo>
                    <a:pt x="3409" y="1200716"/>
                  </a:lnTo>
                  <a:lnTo>
                    <a:pt x="856" y="1240286"/>
                  </a:lnTo>
                  <a:lnTo>
                    <a:pt x="0" y="1280159"/>
                  </a:lnTo>
                  <a:lnTo>
                    <a:pt x="856" y="1320033"/>
                  </a:lnTo>
                  <a:lnTo>
                    <a:pt x="3409" y="1359603"/>
                  </a:lnTo>
                  <a:lnTo>
                    <a:pt x="7633" y="1398851"/>
                  </a:lnTo>
                  <a:lnTo>
                    <a:pt x="13504" y="1437761"/>
                  </a:lnTo>
                  <a:lnTo>
                    <a:pt x="20996" y="1476314"/>
                  </a:lnTo>
                  <a:lnTo>
                    <a:pt x="30085" y="1514492"/>
                  </a:lnTo>
                  <a:lnTo>
                    <a:pt x="40746" y="1552278"/>
                  </a:lnTo>
                  <a:lnTo>
                    <a:pt x="52954" y="1589654"/>
                  </a:lnTo>
                  <a:lnTo>
                    <a:pt x="66684" y="1626603"/>
                  </a:lnTo>
                  <a:lnTo>
                    <a:pt x="81912" y="1663107"/>
                  </a:lnTo>
                  <a:lnTo>
                    <a:pt x="98611" y="1699147"/>
                  </a:lnTo>
                  <a:lnTo>
                    <a:pt x="116758" y="1734707"/>
                  </a:lnTo>
                  <a:lnTo>
                    <a:pt x="136328" y="1769768"/>
                  </a:lnTo>
                  <a:lnTo>
                    <a:pt x="157295" y="1804314"/>
                  </a:lnTo>
                  <a:lnTo>
                    <a:pt x="179635" y="1838326"/>
                  </a:lnTo>
                  <a:lnTo>
                    <a:pt x="203323" y="1871786"/>
                  </a:lnTo>
                  <a:lnTo>
                    <a:pt x="228334" y="1904677"/>
                  </a:lnTo>
                  <a:lnTo>
                    <a:pt x="254643" y="1936981"/>
                  </a:lnTo>
                  <a:lnTo>
                    <a:pt x="282225" y="1968680"/>
                  </a:lnTo>
                  <a:lnTo>
                    <a:pt x="311055" y="1999757"/>
                  </a:lnTo>
                  <a:lnTo>
                    <a:pt x="341109" y="2030195"/>
                  </a:lnTo>
                  <a:lnTo>
                    <a:pt x="372361" y="2059974"/>
                  </a:lnTo>
                  <a:lnTo>
                    <a:pt x="404787" y="2089078"/>
                  </a:lnTo>
                  <a:lnTo>
                    <a:pt x="438362" y="2117489"/>
                  </a:lnTo>
                  <a:lnTo>
                    <a:pt x="473060" y="2145189"/>
                  </a:lnTo>
                  <a:lnTo>
                    <a:pt x="508858" y="2172161"/>
                  </a:lnTo>
                  <a:lnTo>
                    <a:pt x="545729" y="2198386"/>
                  </a:lnTo>
                  <a:lnTo>
                    <a:pt x="583650" y="2223848"/>
                  </a:lnTo>
                  <a:lnTo>
                    <a:pt x="622595" y="2248527"/>
                  </a:lnTo>
                  <a:lnTo>
                    <a:pt x="662539" y="2272408"/>
                  </a:lnTo>
                  <a:lnTo>
                    <a:pt x="703458" y="2295471"/>
                  </a:lnTo>
                  <a:lnTo>
                    <a:pt x="745326" y="2317700"/>
                  </a:lnTo>
                  <a:lnTo>
                    <a:pt x="788120" y="2339076"/>
                  </a:lnTo>
                  <a:lnTo>
                    <a:pt x="831813" y="2359582"/>
                  </a:lnTo>
                  <a:lnTo>
                    <a:pt x="876380" y="2379200"/>
                  </a:lnTo>
                  <a:lnTo>
                    <a:pt x="921799" y="2397913"/>
                  </a:lnTo>
                  <a:lnTo>
                    <a:pt x="968042" y="2415702"/>
                  </a:lnTo>
                  <a:lnTo>
                    <a:pt x="1015085" y="2432551"/>
                  </a:lnTo>
                  <a:lnTo>
                    <a:pt x="1062904" y="2448440"/>
                  </a:lnTo>
                  <a:lnTo>
                    <a:pt x="1111473" y="2463353"/>
                  </a:lnTo>
                  <a:lnTo>
                    <a:pt x="1160768" y="2477273"/>
                  </a:lnTo>
                  <a:lnTo>
                    <a:pt x="1210764" y="2490180"/>
                  </a:lnTo>
                  <a:lnTo>
                    <a:pt x="1261435" y="2502058"/>
                  </a:lnTo>
                  <a:lnTo>
                    <a:pt x="1312758" y="2512889"/>
                  </a:lnTo>
                  <a:lnTo>
                    <a:pt x="1364706" y="2522654"/>
                  </a:lnTo>
                  <a:lnTo>
                    <a:pt x="1417255" y="2531338"/>
                  </a:lnTo>
                  <a:lnTo>
                    <a:pt x="1470381" y="2538920"/>
                  </a:lnTo>
                  <a:lnTo>
                    <a:pt x="1524058" y="2545385"/>
                  </a:lnTo>
                  <a:lnTo>
                    <a:pt x="1578262" y="2550714"/>
                  </a:lnTo>
                  <a:lnTo>
                    <a:pt x="1632967" y="2554890"/>
                  </a:lnTo>
                  <a:lnTo>
                    <a:pt x="1688149" y="2557895"/>
                  </a:lnTo>
                  <a:lnTo>
                    <a:pt x="1743783" y="2559710"/>
                  </a:lnTo>
                  <a:lnTo>
                    <a:pt x="1799844" y="2560319"/>
                  </a:lnTo>
                  <a:lnTo>
                    <a:pt x="1855904" y="2559710"/>
                  </a:lnTo>
                  <a:lnTo>
                    <a:pt x="1911538" y="2557895"/>
                  </a:lnTo>
                  <a:lnTo>
                    <a:pt x="1966720" y="2554890"/>
                  </a:lnTo>
                  <a:lnTo>
                    <a:pt x="2021425" y="2550714"/>
                  </a:lnTo>
                  <a:lnTo>
                    <a:pt x="2075629" y="2545385"/>
                  </a:lnTo>
                  <a:lnTo>
                    <a:pt x="2129306" y="2538920"/>
                  </a:lnTo>
                  <a:lnTo>
                    <a:pt x="2182432" y="2531338"/>
                  </a:lnTo>
                  <a:lnTo>
                    <a:pt x="2234981" y="2522654"/>
                  </a:lnTo>
                  <a:lnTo>
                    <a:pt x="2286929" y="2512889"/>
                  </a:lnTo>
                  <a:lnTo>
                    <a:pt x="2338252" y="2502058"/>
                  </a:lnTo>
                  <a:lnTo>
                    <a:pt x="2388923" y="2490180"/>
                  </a:lnTo>
                  <a:lnTo>
                    <a:pt x="2438919" y="2477273"/>
                  </a:lnTo>
                  <a:lnTo>
                    <a:pt x="2488214" y="2463353"/>
                  </a:lnTo>
                  <a:lnTo>
                    <a:pt x="2536783" y="2448440"/>
                  </a:lnTo>
                  <a:lnTo>
                    <a:pt x="2584602" y="2432551"/>
                  </a:lnTo>
                  <a:lnTo>
                    <a:pt x="2631645" y="2415702"/>
                  </a:lnTo>
                  <a:lnTo>
                    <a:pt x="2677888" y="2397913"/>
                  </a:lnTo>
                  <a:lnTo>
                    <a:pt x="2723307" y="2379200"/>
                  </a:lnTo>
                  <a:lnTo>
                    <a:pt x="2767874" y="2359582"/>
                  </a:lnTo>
                  <a:lnTo>
                    <a:pt x="2811567" y="2339076"/>
                  </a:lnTo>
                  <a:lnTo>
                    <a:pt x="2854361" y="2317700"/>
                  </a:lnTo>
                  <a:lnTo>
                    <a:pt x="2896229" y="2295471"/>
                  </a:lnTo>
                  <a:lnTo>
                    <a:pt x="2937148" y="2272408"/>
                  </a:lnTo>
                  <a:lnTo>
                    <a:pt x="2977092" y="2248527"/>
                  </a:lnTo>
                  <a:lnTo>
                    <a:pt x="3016037" y="2223848"/>
                  </a:lnTo>
                  <a:lnTo>
                    <a:pt x="3053958" y="2198386"/>
                  </a:lnTo>
                  <a:lnTo>
                    <a:pt x="3090829" y="2172161"/>
                  </a:lnTo>
                  <a:lnTo>
                    <a:pt x="3126627" y="2145189"/>
                  </a:lnTo>
                  <a:lnTo>
                    <a:pt x="3161325" y="2117489"/>
                  </a:lnTo>
                  <a:lnTo>
                    <a:pt x="3194900" y="2089078"/>
                  </a:lnTo>
                  <a:lnTo>
                    <a:pt x="3227326" y="2059974"/>
                  </a:lnTo>
                  <a:lnTo>
                    <a:pt x="3258578" y="2030195"/>
                  </a:lnTo>
                  <a:lnTo>
                    <a:pt x="3288632" y="1999757"/>
                  </a:lnTo>
                  <a:lnTo>
                    <a:pt x="3317462" y="1968680"/>
                  </a:lnTo>
                  <a:lnTo>
                    <a:pt x="3345044" y="1936981"/>
                  </a:lnTo>
                  <a:lnTo>
                    <a:pt x="3371353" y="1904677"/>
                  </a:lnTo>
                  <a:lnTo>
                    <a:pt x="3396364" y="1871786"/>
                  </a:lnTo>
                  <a:lnTo>
                    <a:pt x="3420052" y="1838326"/>
                  </a:lnTo>
                  <a:lnTo>
                    <a:pt x="3442392" y="1804314"/>
                  </a:lnTo>
                  <a:lnTo>
                    <a:pt x="3463359" y="1769768"/>
                  </a:lnTo>
                  <a:lnTo>
                    <a:pt x="3482929" y="1734707"/>
                  </a:lnTo>
                  <a:lnTo>
                    <a:pt x="3501076" y="1699147"/>
                  </a:lnTo>
                  <a:lnTo>
                    <a:pt x="3517775" y="1663107"/>
                  </a:lnTo>
                  <a:lnTo>
                    <a:pt x="3533003" y="1626603"/>
                  </a:lnTo>
                  <a:lnTo>
                    <a:pt x="3546733" y="1589654"/>
                  </a:lnTo>
                  <a:lnTo>
                    <a:pt x="3558941" y="1552278"/>
                  </a:lnTo>
                  <a:lnTo>
                    <a:pt x="3569602" y="1514492"/>
                  </a:lnTo>
                  <a:lnTo>
                    <a:pt x="3578691" y="1476314"/>
                  </a:lnTo>
                  <a:lnTo>
                    <a:pt x="3586183" y="1437761"/>
                  </a:lnTo>
                  <a:lnTo>
                    <a:pt x="3592054" y="1398851"/>
                  </a:lnTo>
                  <a:lnTo>
                    <a:pt x="3596278" y="1359603"/>
                  </a:lnTo>
                  <a:lnTo>
                    <a:pt x="3598831" y="1320033"/>
                  </a:lnTo>
                  <a:lnTo>
                    <a:pt x="3599688" y="1280159"/>
                  </a:lnTo>
                  <a:lnTo>
                    <a:pt x="3598831" y="1240286"/>
                  </a:lnTo>
                  <a:lnTo>
                    <a:pt x="3596278" y="1200716"/>
                  </a:lnTo>
                  <a:lnTo>
                    <a:pt x="3592054" y="1161468"/>
                  </a:lnTo>
                  <a:lnTo>
                    <a:pt x="3586183" y="1122558"/>
                  </a:lnTo>
                  <a:lnTo>
                    <a:pt x="3578691" y="1084005"/>
                  </a:lnTo>
                  <a:lnTo>
                    <a:pt x="3569602" y="1045827"/>
                  </a:lnTo>
                  <a:lnTo>
                    <a:pt x="3558941" y="1008041"/>
                  </a:lnTo>
                  <a:lnTo>
                    <a:pt x="3546733" y="970665"/>
                  </a:lnTo>
                  <a:lnTo>
                    <a:pt x="3533003" y="933716"/>
                  </a:lnTo>
                  <a:lnTo>
                    <a:pt x="3517775" y="897212"/>
                  </a:lnTo>
                  <a:lnTo>
                    <a:pt x="3501076" y="861172"/>
                  </a:lnTo>
                  <a:lnTo>
                    <a:pt x="3482929" y="825612"/>
                  </a:lnTo>
                  <a:lnTo>
                    <a:pt x="3463359" y="790551"/>
                  </a:lnTo>
                  <a:lnTo>
                    <a:pt x="3442392" y="756005"/>
                  </a:lnTo>
                  <a:lnTo>
                    <a:pt x="3420052" y="721993"/>
                  </a:lnTo>
                  <a:lnTo>
                    <a:pt x="3396364" y="688533"/>
                  </a:lnTo>
                  <a:lnTo>
                    <a:pt x="3371353" y="655642"/>
                  </a:lnTo>
                  <a:lnTo>
                    <a:pt x="3345044" y="623338"/>
                  </a:lnTo>
                  <a:lnTo>
                    <a:pt x="3317462" y="591639"/>
                  </a:lnTo>
                  <a:lnTo>
                    <a:pt x="3288632" y="560562"/>
                  </a:lnTo>
                  <a:lnTo>
                    <a:pt x="3258578" y="530124"/>
                  </a:lnTo>
                  <a:lnTo>
                    <a:pt x="3227326" y="500345"/>
                  </a:lnTo>
                  <a:lnTo>
                    <a:pt x="3194900" y="471241"/>
                  </a:lnTo>
                  <a:lnTo>
                    <a:pt x="3161325" y="442830"/>
                  </a:lnTo>
                  <a:lnTo>
                    <a:pt x="3126627" y="415130"/>
                  </a:lnTo>
                  <a:lnTo>
                    <a:pt x="3090829" y="388158"/>
                  </a:lnTo>
                  <a:lnTo>
                    <a:pt x="3053958" y="361933"/>
                  </a:lnTo>
                  <a:lnTo>
                    <a:pt x="3016037" y="336471"/>
                  </a:lnTo>
                  <a:lnTo>
                    <a:pt x="2977092" y="311792"/>
                  </a:lnTo>
                  <a:lnTo>
                    <a:pt x="2937148" y="287911"/>
                  </a:lnTo>
                  <a:lnTo>
                    <a:pt x="2896229" y="264848"/>
                  </a:lnTo>
                  <a:lnTo>
                    <a:pt x="2854361" y="242619"/>
                  </a:lnTo>
                  <a:lnTo>
                    <a:pt x="2811567" y="221243"/>
                  </a:lnTo>
                  <a:lnTo>
                    <a:pt x="2767874" y="200737"/>
                  </a:lnTo>
                  <a:lnTo>
                    <a:pt x="2723307" y="181119"/>
                  </a:lnTo>
                  <a:lnTo>
                    <a:pt x="2677888" y="162406"/>
                  </a:lnTo>
                  <a:lnTo>
                    <a:pt x="2631645" y="144617"/>
                  </a:lnTo>
                  <a:lnTo>
                    <a:pt x="2584602" y="127768"/>
                  </a:lnTo>
                  <a:lnTo>
                    <a:pt x="2536783" y="111879"/>
                  </a:lnTo>
                  <a:lnTo>
                    <a:pt x="2488214" y="96966"/>
                  </a:lnTo>
                  <a:lnTo>
                    <a:pt x="2438919" y="83046"/>
                  </a:lnTo>
                  <a:lnTo>
                    <a:pt x="2388923" y="70139"/>
                  </a:lnTo>
                  <a:lnTo>
                    <a:pt x="2338252" y="58261"/>
                  </a:lnTo>
                  <a:lnTo>
                    <a:pt x="2286929" y="47430"/>
                  </a:lnTo>
                  <a:lnTo>
                    <a:pt x="2234981" y="37665"/>
                  </a:lnTo>
                  <a:lnTo>
                    <a:pt x="2182432" y="28981"/>
                  </a:lnTo>
                  <a:lnTo>
                    <a:pt x="2129306" y="21399"/>
                  </a:lnTo>
                  <a:lnTo>
                    <a:pt x="2075629" y="14934"/>
                  </a:lnTo>
                  <a:lnTo>
                    <a:pt x="2021425" y="9605"/>
                  </a:lnTo>
                  <a:lnTo>
                    <a:pt x="1966720" y="5429"/>
                  </a:lnTo>
                  <a:lnTo>
                    <a:pt x="1911538" y="2424"/>
                  </a:lnTo>
                  <a:lnTo>
                    <a:pt x="1855904" y="609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1CA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2747" y="3584447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0" y="1280159"/>
                  </a:moveTo>
                  <a:lnTo>
                    <a:pt x="856" y="1240286"/>
                  </a:lnTo>
                  <a:lnTo>
                    <a:pt x="3409" y="1200716"/>
                  </a:lnTo>
                  <a:lnTo>
                    <a:pt x="7633" y="1161468"/>
                  </a:lnTo>
                  <a:lnTo>
                    <a:pt x="13504" y="1122558"/>
                  </a:lnTo>
                  <a:lnTo>
                    <a:pt x="20996" y="1084005"/>
                  </a:lnTo>
                  <a:lnTo>
                    <a:pt x="30085" y="1045827"/>
                  </a:lnTo>
                  <a:lnTo>
                    <a:pt x="40746" y="1008041"/>
                  </a:lnTo>
                  <a:lnTo>
                    <a:pt x="52954" y="970665"/>
                  </a:lnTo>
                  <a:lnTo>
                    <a:pt x="66684" y="933716"/>
                  </a:lnTo>
                  <a:lnTo>
                    <a:pt x="81912" y="897212"/>
                  </a:lnTo>
                  <a:lnTo>
                    <a:pt x="98611" y="861172"/>
                  </a:lnTo>
                  <a:lnTo>
                    <a:pt x="116758" y="825612"/>
                  </a:lnTo>
                  <a:lnTo>
                    <a:pt x="136328" y="790551"/>
                  </a:lnTo>
                  <a:lnTo>
                    <a:pt x="157295" y="756005"/>
                  </a:lnTo>
                  <a:lnTo>
                    <a:pt x="179635" y="721993"/>
                  </a:lnTo>
                  <a:lnTo>
                    <a:pt x="203323" y="688533"/>
                  </a:lnTo>
                  <a:lnTo>
                    <a:pt x="228334" y="655642"/>
                  </a:lnTo>
                  <a:lnTo>
                    <a:pt x="254643" y="623338"/>
                  </a:lnTo>
                  <a:lnTo>
                    <a:pt x="282225" y="591639"/>
                  </a:lnTo>
                  <a:lnTo>
                    <a:pt x="311055" y="560562"/>
                  </a:lnTo>
                  <a:lnTo>
                    <a:pt x="341109" y="530124"/>
                  </a:lnTo>
                  <a:lnTo>
                    <a:pt x="372361" y="500345"/>
                  </a:lnTo>
                  <a:lnTo>
                    <a:pt x="404787" y="471241"/>
                  </a:lnTo>
                  <a:lnTo>
                    <a:pt x="438362" y="442830"/>
                  </a:lnTo>
                  <a:lnTo>
                    <a:pt x="473060" y="415130"/>
                  </a:lnTo>
                  <a:lnTo>
                    <a:pt x="508858" y="388158"/>
                  </a:lnTo>
                  <a:lnTo>
                    <a:pt x="545729" y="361933"/>
                  </a:lnTo>
                  <a:lnTo>
                    <a:pt x="583650" y="336471"/>
                  </a:lnTo>
                  <a:lnTo>
                    <a:pt x="622595" y="311792"/>
                  </a:lnTo>
                  <a:lnTo>
                    <a:pt x="662539" y="287911"/>
                  </a:lnTo>
                  <a:lnTo>
                    <a:pt x="703458" y="264848"/>
                  </a:lnTo>
                  <a:lnTo>
                    <a:pt x="745326" y="242619"/>
                  </a:lnTo>
                  <a:lnTo>
                    <a:pt x="788120" y="221243"/>
                  </a:lnTo>
                  <a:lnTo>
                    <a:pt x="831813" y="200737"/>
                  </a:lnTo>
                  <a:lnTo>
                    <a:pt x="876380" y="181119"/>
                  </a:lnTo>
                  <a:lnTo>
                    <a:pt x="921799" y="162406"/>
                  </a:lnTo>
                  <a:lnTo>
                    <a:pt x="968042" y="144617"/>
                  </a:lnTo>
                  <a:lnTo>
                    <a:pt x="1015085" y="127768"/>
                  </a:lnTo>
                  <a:lnTo>
                    <a:pt x="1062904" y="111879"/>
                  </a:lnTo>
                  <a:lnTo>
                    <a:pt x="1111473" y="96966"/>
                  </a:lnTo>
                  <a:lnTo>
                    <a:pt x="1160768" y="83046"/>
                  </a:lnTo>
                  <a:lnTo>
                    <a:pt x="1210764" y="70139"/>
                  </a:lnTo>
                  <a:lnTo>
                    <a:pt x="1261435" y="58261"/>
                  </a:lnTo>
                  <a:lnTo>
                    <a:pt x="1312758" y="47430"/>
                  </a:lnTo>
                  <a:lnTo>
                    <a:pt x="1364706" y="37665"/>
                  </a:lnTo>
                  <a:lnTo>
                    <a:pt x="1417255" y="28981"/>
                  </a:lnTo>
                  <a:lnTo>
                    <a:pt x="1470381" y="21399"/>
                  </a:lnTo>
                  <a:lnTo>
                    <a:pt x="1524058" y="14934"/>
                  </a:lnTo>
                  <a:lnTo>
                    <a:pt x="1578262" y="9605"/>
                  </a:lnTo>
                  <a:lnTo>
                    <a:pt x="1632967" y="5429"/>
                  </a:lnTo>
                  <a:lnTo>
                    <a:pt x="1688149" y="2424"/>
                  </a:lnTo>
                  <a:lnTo>
                    <a:pt x="1743783" y="609"/>
                  </a:lnTo>
                  <a:lnTo>
                    <a:pt x="1799844" y="0"/>
                  </a:lnTo>
                  <a:lnTo>
                    <a:pt x="1855904" y="609"/>
                  </a:lnTo>
                  <a:lnTo>
                    <a:pt x="1911538" y="2424"/>
                  </a:lnTo>
                  <a:lnTo>
                    <a:pt x="1966720" y="5429"/>
                  </a:lnTo>
                  <a:lnTo>
                    <a:pt x="2021425" y="9605"/>
                  </a:lnTo>
                  <a:lnTo>
                    <a:pt x="2075629" y="14934"/>
                  </a:lnTo>
                  <a:lnTo>
                    <a:pt x="2129306" y="21399"/>
                  </a:lnTo>
                  <a:lnTo>
                    <a:pt x="2182432" y="28981"/>
                  </a:lnTo>
                  <a:lnTo>
                    <a:pt x="2234981" y="37665"/>
                  </a:lnTo>
                  <a:lnTo>
                    <a:pt x="2286929" y="47430"/>
                  </a:lnTo>
                  <a:lnTo>
                    <a:pt x="2338252" y="58261"/>
                  </a:lnTo>
                  <a:lnTo>
                    <a:pt x="2388923" y="70139"/>
                  </a:lnTo>
                  <a:lnTo>
                    <a:pt x="2438919" y="83046"/>
                  </a:lnTo>
                  <a:lnTo>
                    <a:pt x="2488214" y="96966"/>
                  </a:lnTo>
                  <a:lnTo>
                    <a:pt x="2536783" y="111879"/>
                  </a:lnTo>
                  <a:lnTo>
                    <a:pt x="2584602" y="127768"/>
                  </a:lnTo>
                  <a:lnTo>
                    <a:pt x="2631645" y="144617"/>
                  </a:lnTo>
                  <a:lnTo>
                    <a:pt x="2677888" y="162406"/>
                  </a:lnTo>
                  <a:lnTo>
                    <a:pt x="2723307" y="181119"/>
                  </a:lnTo>
                  <a:lnTo>
                    <a:pt x="2767874" y="200737"/>
                  </a:lnTo>
                  <a:lnTo>
                    <a:pt x="2811567" y="221243"/>
                  </a:lnTo>
                  <a:lnTo>
                    <a:pt x="2854361" y="242619"/>
                  </a:lnTo>
                  <a:lnTo>
                    <a:pt x="2896229" y="264848"/>
                  </a:lnTo>
                  <a:lnTo>
                    <a:pt x="2937148" y="287911"/>
                  </a:lnTo>
                  <a:lnTo>
                    <a:pt x="2977092" y="311792"/>
                  </a:lnTo>
                  <a:lnTo>
                    <a:pt x="3016037" y="336471"/>
                  </a:lnTo>
                  <a:lnTo>
                    <a:pt x="3053958" y="361933"/>
                  </a:lnTo>
                  <a:lnTo>
                    <a:pt x="3090829" y="388158"/>
                  </a:lnTo>
                  <a:lnTo>
                    <a:pt x="3126627" y="415130"/>
                  </a:lnTo>
                  <a:lnTo>
                    <a:pt x="3161325" y="442830"/>
                  </a:lnTo>
                  <a:lnTo>
                    <a:pt x="3194900" y="471241"/>
                  </a:lnTo>
                  <a:lnTo>
                    <a:pt x="3227326" y="500345"/>
                  </a:lnTo>
                  <a:lnTo>
                    <a:pt x="3258578" y="530124"/>
                  </a:lnTo>
                  <a:lnTo>
                    <a:pt x="3288632" y="560562"/>
                  </a:lnTo>
                  <a:lnTo>
                    <a:pt x="3317462" y="591639"/>
                  </a:lnTo>
                  <a:lnTo>
                    <a:pt x="3345044" y="623338"/>
                  </a:lnTo>
                  <a:lnTo>
                    <a:pt x="3371353" y="655642"/>
                  </a:lnTo>
                  <a:lnTo>
                    <a:pt x="3396364" y="688533"/>
                  </a:lnTo>
                  <a:lnTo>
                    <a:pt x="3420052" y="721993"/>
                  </a:lnTo>
                  <a:lnTo>
                    <a:pt x="3442392" y="756005"/>
                  </a:lnTo>
                  <a:lnTo>
                    <a:pt x="3463359" y="790551"/>
                  </a:lnTo>
                  <a:lnTo>
                    <a:pt x="3482929" y="825612"/>
                  </a:lnTo>
                  <a:lnTo>
                    <a:pt x="3501076" y="861172"/>
                  </a:lnTo>
                  <a:lnTo>
                    <a:pt x="3517775" y="897212"/>
                  </a:lnTo>
                  <a:lnTo>
                    <a:pt x="3533003" y="933716"/>
                  </a:lnTo>
                  <a:lnTo>
                    <a:pt x="3546733" y="970665"/>
                  </a:lnTo>
                  <a:lnTo>
                    <a:pt x="3558941" y="1008041"/>
                  </a:lnTo>
                  <a:lnTo>
                    <a:pt x="3569602" y="1045827"/>
                  </a:lnTo>
                  <a:lnTo>
                    <a:pt x="3578691" y="1084005"/>
                  </a:lnTo>
                  <a:lnTo>
                    <a:pt x="3586183" y="1122558"/>
                  </a:lnTo>
                  <a:lnTo>
                    <a:pt x="3592054" y="1161468"/>
                  </a:lnTo>
                  <a:lnTo>
                    <a:pt x="3596278" y="1200716"/>
                  </a:lnTo>
                  <a:lnTo>
                    <a:pt x="3598831" y="1240286"/>
                  </a:lnTo>
                  <a:lnTo>
                    <a:pt x="3599688" y="1280159"/>
                  </a:lnTo>
                  <a:lnTo>
                    <a:pt x="3598831" y="1320033"/>
                  </a:lnTo>
                  <a:lnTo>
                    <a:pt x="3596278" y="1359603"/>
                  </a:lnTo>
                  <a:lnTo>
                    <a:pt x="3592054" y="1398851"/>
                  </a:lnTo>
                  <a:lnTo>
                    <a:pt x="3586183" y="1437761"/>
                  </a:lnTo>
                  <a:lnTo>
                    <a:pt x="3578691" y="1476314"/>
                  </a:lnTo>
                  <a:lnTo>
                    <a:pt x="3569602" y="1514492"/>
                  </a:lnTo>
                  <a:lnTo>
                    <a:pt x="3558941" y="1552278"/>
                  </a:lnTo>
                  <a:lnTo>
                    <a:pt x="3546733" y="1589654"/>
                  </a:lnTo>
                  <a:lnTo>
                    <a:pt x="3533003" y="1626603"/>
                  </a:lnTo>
                  <a:lnTo>
                    <a:pt x="3517775" y="1663107"/>
                  </a:lnTo>
                  <a:lnTo>
                    <a:pt x="3501076" y="1699147"/>
                  </a:lnTo>
                  <a:lnTo>
                    <a:pt x="3482929" y="1734707"/>
                  </a:lnTo>
                  <a:lnTo>
                    <a:pt x="3463359" y="1769768"/>
                  </a:lnTo>
                  <a:lnTo>
                    <a:pt x="3442392" y="1804314"/>
                  </a:lnTo>
                  <a:lnTo>
                    <a:pt x="3420052" y="1838326"/>
                  </a:lnTo>
                  <a:lnTo>
                    <a:pt x="3396364" y="1871786"/>
                  </a:lnTo>
                  <a:lnTo>
                    <a:pt x="3371353" y="1904677"/>
                  </a:lnTo>
                  <a:lnTo>
                    <a:pt x="3345044" y="1936981"/>
                  </a:lnTo>
                  <a:lnTo>
                    <a:pt x="3317462" y="1968680"/>
                  </a:lnTo>
                  <a:lnTo>
                    <a:pt x="3288632" y="1999757"/>
                  </a:lnTo>
                  <a:lnTo>
                    <a:pt x="3258578" y="2030195"/>
                  </a:lnTo>
                  <a:lnTo>
                    <a:pt x="3227326" y="2059974"/>
                  </a:lnTo>
                  <a:lnTo>
                    <a:pt x="3194900" y="2089078"/>
                  </a:lnTo>
                  <a:lnTo>
                    <a:pt x="3161325" y="2117489"/>
                  </a:lnTo>
                  <a:lnTo>
                    <a:pt x="3126627" y="2145189"/>
                  </a:lnTo>
                  <a:lnTo>
                    <a:pt x="3090829" y="2172161"/>
                  </a:lnTo>
                  <a:lnTo>
                    <a:pt x="3053958" y="2198386"/>
                  </a:lnTo>
                  <a:lnTo>
                    <a:pt x="3016037" y="2223848"/>
                  </a:lnTo>
                  <a:lnTo>
                    <a:pt x="2977092" y="2248527"/>
                  </a:lnTo>
                  <a:lnTo>
                    <a:pt x="2937148" y="2272408"/>
                  </a:lnTo>
                  <a:lnTo>
                    <a:pt x="2896229" y="2295471"/>
                  </a:lnTo>
                  <a:lnTo>
                    <a:pt x="2854361" y="2317700"/>
                  </a:lnTo>
                  <a:lnTo>
                    <a:pt x="2811567" y="2339076"/>
                  </a:lnTo>
                  <a:lnTo>
                    <a:pt x="2767874" y="2359582"/>
                  </a:lnTo>
                  <a:lnTo>
                    <a:pt x="2723307" y="2379200"/>
                  </a:lnTo>
                  <a:lnTo>
                    <a:pt x="2677888" y="2397913"/>
                  </a:lnTo>
                  <a:lnTo>
                    <a:pt x="2631645" y="2415702"/>
                  </a:lnTo>
                  <a:lnTo>
                    <a:pt x="2584602" y="2432551"/>
                  </a:lnTo>
                  <a:lnTo>
                    <a:pt x="2536783" y="2448440"/>
                  </a:lnTo>
                  <a:lnTo>
                    <a:pt x="2488214" y="2463353"/>
                  </a:lnTo>
                  <a:lnTo>
                    <a:pt x="2438919" y="2477273"/>
                  </a:lnTo>
                  <a:lnTo>
                    <a:pt x="2388923" y="2490180"/>
                  </a:lnTo>
                  <a:lnTo>
                    <a:pt x="2338252" y="2502058"/>
                  </a:lnTo>
                  <a:lnTo>
                    <a:pt x="2286929" y="2512889"/>
                  </a:lnTo>
                  <a:lnTo>
                    <a:pt x="2234981" y="2522654"/>
                  </a:lnTo>
                  <a:lnTo>
                    <a:pt x="2182432" y="2531338"/>
                  </a:lnTo>
                  <a:lnTo>
                    <a:pt x="2129306" y="2538920"/>
                  </a:lnTo>
                  <a:lnTo>
                    <a:pt x="2075629" y="2545385"/>
                  </a:lnTo>
                  <a:lnTo>
                    <a:pt x="2021425" y="2550714"/>
                  </a:lnTo>
                  <a:lnTo>
                    <a:pt x="1966720" y="2554890"/>
                  </a:lnTo>
                  <a:lnTo>
                    <a:pt x="1911538" y="2557895"/>
                  </a:lnTo>
                  <a:lnTo>
                    <a:pt x="1855904" y="2559710"/>
                  </a:lnTo>
                  <a:lnTo>
                    <a:pt x="1799844" y="2560319"/>
                  </a:lnTo>
                  <a:lnTo>
                    <a:pt x="1743783" y="2559710"/>
                  </a:lnTo>
                  <a:lnTo>
                    <a:pt x="1688149" y="2557895"/>
                  </a:lnTo>
                  <a:lnTo>
                    <a:pt x="1632967" y="2554890"/>
                  </a:lnTo>
                  <a:lnTo>
                    <a:pt x="1578262" y="2550714"/>
                  </a:lnTo>
                  <a:lnTo>
                    <a:pt x="1524058" y="2545385"/>
                  </a:lnTo>
                  <a:lnTo>
                    <a:pt x="1470381" y="2538920"/>
                  </a:lnTo>
                  <a:lnTo>
                    <a:pt x="1417255" y="2531338"/>
                  </a:lnTo>
                  <a:lnTo>
                    <a:pt x="1364706" y="2522654"/>
                  </a:lnTo>
                  <a:lnTo>
                    <a:pt x="1312758" y="2512889"/>
                  </a:lnTo>
                  <a:lnTo>
                    <a:pt x="1261435" y="2502058"/>
                  </a:lnTo>
                  <a:lnTo>
                    <a:pt x="1210764" y="2490180"/>
                  </a:lnTo>
                  <a:lnTo>
                    <a:pt x="1160768" y="2477273"/>
                  </a:lnTo>
                  <a:lnTo>
                    <a:pt x="1111473" y="2463353"/>
                  </a:lnTo>
                  <a:lnTo>
                    <a:pt x="1062904" y="2448440"/>
                  </a:lnTo>
                  <a:lnTo>
                    <a:pt x="1015085" y="2432551"/>
                  </a:lnTo>
                  <a:lnTo>
                    <a:pt x="968042" y="2415702"/>
                  </a:lnTo>
                  <a:lnTo>
                    <a:pt x="921799" y="2397913"/>
                  </a:lnTo>
                  <a:lnTo>
                    <a:pt x="876380" y="2379200"/>
                  </a:lnTo>
                  <a:lnTo>
                    <a:pt x="831813" y="2359582"/>
                  </a:lnTo>
                  <a:lnTo>
                    <a:pt x="788120" y="2339076"/>
                  </a:lnTo>
                  <a:lnTo>
                    <a:pt x="745326" y="2317700"/>
                  </a:lnTo>
                  <a:lnTo>
                    <a:pt x="703458" y="2295471"/>
                  </a:lnTo>
                  <a:lnTo>
                    <a:pt x="662539" y="2272408"/>
                  </a:lnTo>
                  <a:lnTo>
                    <a:pt x="622595" y="2248527"/>
                  </a:lnTo>
                  <a:lnTo>
                    <a:pt x="583650" y="2223848"/>
                  </a:lnTo>
                  <a:lnTo>
                    <a:pt x="545729" y="2198386"/>
                  </a:lnTo>
                  <a:lnTo>
                    <a:pt x="508858" y="2172161"/>
                  </a:lnTo>
                  <a:lnTo>
                    <a:pt x="473060" y="2145189"/>
                  </a:lnTo>
                  <a:lnTo>
                    <a:pt x="438362" y="2117489"/>
                  </a:lnTo>
                  <a:lnTo>
                    <a:pt x="404787" y="2089078"/>
                  </a:lnTo>
                  <a:lnTo>
                    <a:pt x="372361" y="2059974"/>
                  </a:lnTo>
                  <a:lnTo>
                    <a:pt x="341109" y="2030195"/>
                  </a:lnTo>
                  <a:lnTo>
                    <a:pt x="311055" y="1999757"/>
                  </a:lnTo>
                  <a:lnTo>
                    <a:pt x="282225" y="1968680"/>
                  </a:lnTo>
                  <a:lnTo>
                    <a:pt x="254643" y="1936981"/>
                  </a:lnTo>
                  <a:lnTo>
                    <a:pt x="228334" y="1904677"/>
                  </a:lnTo>
                  <a:lnTo>
                    <a:pt x="203323" y="1871786"/>
                  </a:lnTo>
                  <a:lnTo>
                    <a:pt x="179635" y="1838326"/>
                  </a:lnTo>
                  <a:lnTo>
                    <a:pt x="157295" y="1804314"/>
                  </a:lnTo>
                  <a:lnTo>
                    <a:pt x="136328" y="1769768"/>
                  </a:lnTo>
                  <a:lnTo>
                    <a:pt x="116758" y="1734707"/>
                  </a:lnTo>
                  <a:lnTo>
                    <a:pt x="98611" y="1699147"/>
                  </a:lnTo>
                  <a:lnTo>
                    <a:pt x="81912" y="1663107"/>
                  </a:lnTo>
                  <a:lnTo>
                    <a:pt x="66684" y="1626603"/>
                  </a:lnTo>
                  <a:lnTo>
                    <a:pt x="52954" y="1589654"/>
                  </a:lnTo>
                  <a:lnTo>
                    <a:pt x="40746" y="1552278"/>
                  </a:lnTo>
                  <a:lnTo>
                    <a:pt x="30085" y="1514492"/>
                  </a:lnTo>
                  <a:lnTo>
                    <a:pt x="20996" y="1476314"/>
                  </a:lnTo>
                  <a:lnTo>
                    <a:pt x="13504" y="1437761"/>
                  </a:lnTo>
                  <a:lnTo>
                    <a:pt x="7633" y="1398851"/>
                  </a:lnTo>
                  <a:lnTo>
                    <a:pt x="3409" y="1359603"/>
                  </a:lnTo>
                  <a:lnTo>
                    <a:pt x="856" y="1320033"/>
                  </a:lnTo>
                  <a:lnTo>
                    <a:pt x="0" y="1280159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67867" y="3800347"/>
            <a:ext cx="22879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Current</a:t>
            </a:r>
            <a:r>
              <a:rPr sz="20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State:</a:t>
            </a:r>
            <a:r>
              <a:rPr sz="20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Data</a:t>
            </a:r>
            <a:r>
              <a:rPr sz="20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in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sz="20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(key,value)</a:t>
            </a:r>
            <a:r>
              <a:rPr sz="20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store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can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hold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any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information you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like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6352" y="5314057"/>
            <a:ext cx="1471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Version=</a:t>
            </a:r>
            <a:r>
              <a:rPr sz="3600" b="1" spc="-10" dirty="0">
                <a:solidFill>
                  <a:srgbClr val="FFFF00"/>
                </a:solidFill>
                <a:latin typeface="Tw Cen MT"/>
                <a:cs typeface="Tw Cen MT"/>
              </a:rPr>
              <a:t>18</a:t>
            </a:r>
            <a:endParaRPr sz="3600">
              <a:latin typeface="Tw Cen MT"/>
              <a:cs typeface="Tw Cen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8779" y="2318004"/>
            <a:ext cx="4319905" cy="2776855"/>
            <a:chOff x="1668779" y="2318004"/>
            <a:chExt cx="4319905" cy="2776855"/>
          </a:xfrm>
        </p:grpSpPr>
        <p:sp>
          <p:nvSpPr>
            <p:cNvPr id="9" name="object 9"/>
            <p:cNvSpPr/>
            <p:nvPr/>
          </p:nvSpPr>
          <p:spPr>
            <a:xfrm>
              <a:off x="1687829" y="2337054"/>
              <a:ext cx="3067050" cy="1214120"/>
            </a:xfrm>
            <a:custGeom>
              <a:avLst/>
              <a:gdLst/>
              <a:ahLst/>
              <a:cxnLst/>
              <a:rect l="l" t="t" r="r" b="b"/>
              <a:pathLst>
                <a:path w="3067050" h="1214120">
                  <a:moveTo>
                    <a:pt x="0" y="0"/>
                  </a:moveTo>
                  <a:lnTo>
                    <a:pt x="3066884" y="121352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5964" y="3490426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5" h="106679">
                  <a:moveTo>
                    <a:pt x="42062" y="0"/>
                  </a:moveTo>
                  <a:lnTo>
                    <a:pt x="0" y="106273"/>
                  </a:lnTo>
                  <a:lnTo>
                    <a:pt x="127317" y="95199"/>
                  </a:lnTo>
                  <a:lnTo>
                    <a:pt x="42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11673" y="4704757"/>
              <a:ext cx="911860" cy="370840"/>
            </a:xfrm>
            <a:custGeom>
              <a:avLst/>
              <a:gdLst/>
              <a:ahLst/>
              <a:cxnLst/>
              <a:rect l="l" t="t" r="r" b="b"/>
              <a:pathLst>
                <a:path w="911860" h="370839">
                  <a:moveTo>
                    <a:pt x="0" y="68224"/>
                  </a:moveTo>
                  <a:lnTo>
                    <a:pt x="35889" y="112195"/>
                  </a:lnTo>
                  <a:lnTo>
                    <a:pt x="71918" y="155333"/>
                  </a:lnTo>
                  <a:lnTo>
                    <a:pt x="108230" y="196806"/>
                  </a:lnTo>
                  <a:lnTo>
                    <a:pt x="144965" y="235781"/>
                  </a:lnTo>
                  <a:lnTo>
                    <a:pt x="182264" y="271427"/>
                  </a:lnTo>
                  <a:lnTo>
                    <a:pt x="220268" y="302909"/>
                  </a:lnTo>
                  <a:lnTo>
                    <a:pt x="259120" y="329397"/>
                  </a:lnTo>
                  <a:lnTo>
                    <a:pt x="298959" y="350056"/>
                  </a:lnTo>
                  <a:lnTo>
                    <a:pt x="339928" y="364056"/>
                  </a:lnTo>
                  <a:lnTo>
                    <a:pt x="382167" y="370563"/>
                  </a:lnTo>
                  <a:lnTo>
                    <a:pt x="425818" y="368744"/>
                  </a:lnTo>
                  <a:lnTo>
                    <a:pt x="500063" y="347010"/>
                  </a:lnTo>
                  <a:lnTo>
                    <a:pt x="538539" y="328164"/>
                  </a:lnTo>
                  <a:lnTo>
                    <a:pt x="577816" y="304597"/>
                  </a:lnTo>
                  <a:lnTo>
                    <a:pt x="617817" y="276759"/>
                  </a:lnTo>
                  <a:lnTo>
                    <a:pt x="658466" y="245098"/>
                  </a:lnTo>
                  <a:lnTo>
                    <a:pt x="699687" y="210064"/>
                  </a:lnTo>
                  <a:lnTo>
                    <a:pt x="741404" y="172105"/>
                  </a:lnTo>
                  <a:lnTo>
                    <a:pt x="783541" y="131670"/>
                  </a:lnTo>
                  <a:lnTo>
                    <a:pt x="826021" y="89208"/>
                  </a:lnTo>
                  <a:lnTo>
                    <a:pt x="868769" y="45168"/>
                  </a:lnTo>
                  <a:lnTo>
                    <a:pt x="911707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8682" y="4635251"/>
              <a:ext cx="120014" cy="122555"/>
            </a:xfrm>
            <a:custGeom>
              <a:avLst/>
              <a:gdLst/>
              <a:ahLst/>
              <a:cxnLst/>
              <a:rect l="l" t="t" r="r" b="b"/>
              <a:pathLst>
                <a:path w="120014" h="122554">
                  <a:moveTo>
                    <a:pt x="119875" y="0"/>
                  </a:moveTo>
                  <a:lnTo>
                    <a:pt x="0" y="44272"/>
                  </a:lnTo>
                  <a:lnTo>
                    <a:pt x="83375" y="122466"/>
                  </a:lnTo>
                  <a:lnTo>
                    <a:pt x="119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7706" y="275844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19">
                  <a:moveTo>
                    <a:pt x="161544" y="0"/>
                  </a:moveTo>
                  <a:lnTo>
                    <a:pt x="31991" y="54330"/>
                  </a:lnTo>
                  <a:lnTo>
                    <a:pt x="0" y="176415"/>
                  </a:lnTo>
                  <a:lnTo>
                    <a:pt x="89649" y="274320"/>
                  </a:lnTo>
                  <a:lnTo>
                    <a:pt x="233438" y="274320"/>
                  </a:lnTo>
                  <a:lnTo>
                    <a:pt x="323088" y="176415"/>
                  </a:lnTo>
                  <a:lnTo>
                    <a:pt x="291096" y="54330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7706" y="275844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19">
                  <a:moveTo>
                    <a:pt x="0" y="176415"/>
                  </a:moveTo>
                  <a:lnTo>
                    <a:pt x="31991" y="54330"/>
                  </a:lnTo>
                  <a:lnTo>
                    <a:pt x="161544" y="0"/>
                  </a:lnTo>
                  <a:lnTo>
                    <a:pt x="291096" y="54330"/>
                  </a:lnTo>
                  <a:lnTo>
                    <a:pt x="323088" y="176415"/>
                  </a:lnTo>
                  <a:lnTo>
                    <a:pt x="233438" y="274320"/>
                  </a:lnTo>
                  <a:lnTo>
                    <a:pt x="89649" y="274320"/>
                  </a:lnTo>
                  <a:lnTo>
                    <a:pt x="0" y="176415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7380" y="2105659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New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spc="-20" dirty="0">
                <a:latin typeface="Tw Cen MT"/>
                <a:cs typeface="Tw Cen MT"/>
              </a:rPr>
              <a:t>Event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60008" y="3674364"/>
            <a:ext cx="373380" cy="1198245"/>
          </a:xfrm>
          <a:custGeom>
            <a:avLst/>
            <a:gdLst/>
            <a:ahLst/>
            <a:cxnLst/>
            <a:rect l="l" t="t" r="r" b="b"/>
            <a:pathLst>
              <a:path w="373379" h="1198245">
                <a:moveTo>
                  <a:pt x="0" y="0"/>
                </a:moveTo>
                <a:lnTo>
                  <a:pt x="48385" y="33496"/>
                </a:lnTo>
                <a:lnTo>
                  <a:pt x="95850" y="67080"/>
                </a:lnTo>
                <a:lnTo>
                  <a:pt x="141473" y="100839"/>
                </a:lnTo>
                <a:lnTo>
                  <a:pt x="184333" y="134860"/>
                </a:lnTo>
                <a:lnTo>
                  <a:pt x="223508" y="169230"/>
                </a:lnTo>
                <a:lnTo>
                  <a:pt x="258079" y="204037"/>
                </a:lnTo>
                <a:lnTo>
                  <a:pt x="287123" y="239368"/>
                </a:lnTo>
                <a:lnTo>
                  <a:pt x="309720" y="275309"/>
                </a:lnTo>
                <a:lnTo>
                  <a:pt x="324949" y="311950"/>
                </a:lnTo>
                <a:lnTo>
                  <a:pt x="331889" y="349377"/>
                </a:lnTo>
                <a:lnTo>
                  <a:pt x="327951" y="381199"/>
                </a:lnTo>
                <a:lnTo>
                  <a:pt x="290342" y="446403"/>
                </a:lnTo>
                <a:lnTo>
                  <a:pt x="260906" y="479699"/>
                </a:lnTo>
                <a:lnTo>
                  <a:pt x="227206" y="513399"/>
                </a:lnTo>
                <a:lnTo>
                  <a:pt x="191360" y="547460"/>
                </a:lnTo>
                <a:lnTo>
                  <a:pt x="155484" y="581839"/>
                </a:lnTo>
                <a:lnTo>
                  <a:pt x="121697" y="616492"/>
                </a:lnTo>
                <a:lnTo>
                  <a:pt x="92116" y="651377"/>
                </a:lnTo>
                <a:lnTo>
                  <a:pt x="68858" y="686449"/>
                </a:lnTo>
                <a:lnTo>
                  <a:pt x="54041" y="721665"/>
                </a:lnTo>
                <a:lnTo>
                  <a:pt x="49784" y="756983"/>
                </a:lnTo>
                <a:lnTo>
                  <a:pt x="55309" y="795751"/>
                </a:lnTo>
                <a:lnTo>
                  <a:pt x="67660" y="834893"/>
                </a:lnTo>
                <a:lnTo>
                  <a:pt x="86155" y="874373"/>
                </a:lnTo>
                <a:lnTo>
                  <a:pt x="110112" y="914153"/>
                </a:lnTo>
                <a:lnTo>
                  <a:pt x="138847" y="954196"/>
                </a:lnTo>
                <a:lnTo>
                  <a:pt x="171678" y="994463"/>
                </a:lnTo>
                <a:lnTo>
                  <a:pt x="207923" y="1034918"/>
                </a:lnTo>
                <a:lnTo>
                  <a:pt x="246898" y="1075523"/>
                </a:lnTo>
                <a:lnTo>
                  <a:pt x="287920" y="1116241"/>
                </a:lnTo>
                <a:lnTo>
                  <a:pt x="330309" y="1157033"/>
                </a:lnTo>
                <a:lnTo>
                  <a:pt x="373380" y="1197864"/>
                </a:lnTo>
              </a:path>
            </a:pathLst>
          </a:custGeom>
          <a:ln w="57149">
            <a:solidFill>
              <a:srgbClr val="117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662928" y="1546542"/>
            <a:ext cx="5206365" cy="3067050"/>
            <a:chOff x="6662928" y="1546542"/>
            <a:chExt cx="5206365" cy="3067050"/>
          </a:xfrm>
        </p:grpSpPr>
        <p:sp>
          <p:nvSpPr>
            <p:cNvPr id="18" name="object 18"/>
            <p:cNvSpPr/>
            <p:nvPr/>
          </p:nvSpPr>
          <p:spPr>
            <a:xfrm>
              <a:off x="6681978" y="3987546"/>
              <a:ext cx="2912745" cy="574040"/>
            </a:xfrm>
            <a:custGeom>
              <a:avLst/>
              <a:gdLst/>
              <a:ahLst/>
              <a:cxnLst/>
              <a:rect l="l" t="t" r="r" b="b"/>
              <a:pathLst>
                <a:path w="2912745" h="574039">
                  <a:moveTo>
                    <a:pt x="0" y="0"/>
                  </a:moveTo>
                  <a:lnTo>
                    <a:pt x="2912389" y="57349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64641" y="4501282"/>
              <a:ext cx="123189" cy="112395"/>
            </a:xfrm>
            <a:custGeom>
              <a:avLst/>
              <a:gdLst/>
              <a:ahLst/>
              <a:cxnLst/>
              <a:rect l="l" t="t" r="r" b="b"/>
              <a:pathLst>
                <a:path w="123190" h="112395">
                  <a:moveTo>
                    <a:pt x="22085" y="0"/>
                  </a:moveTo>
                  <a:lnTo>
                    <a:pt x="0" y="112141"/>
                  </a:lnTo>
                  <a:lnTo>
                    <a:pt x="123190" y="78155"/>
                  </a:lnTo>
                  <a:lnTo>
                    <a:pt x="220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61604" y="1554480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1799844" y="0"/>
                  </a:moveTo>
                  <a:lnTo>
                    <a:pt x="1743783" y="609"/>
                  </a:lnTo>
                  <a:lnTo>
                    <a:pt x="1688149" y="2424"/>
                  </a:lnTo>
                  <a:lnTo>
                    <a:pt x="1632967" y="5429"/>
                  </a:lnTo>
                  <a:lnTo>
                    <a:pt x="1578262" y="9605"/>
                  </a:lnTo>
                  <a:lnTo>
                    <a:pt x="1524058" y="14934"/>
                  </a:lnTo>
                  <a:lnTo>
                    <a:pt x="1470381" y="21399"/>
                  </a:lnTo>
                  <a:lnTo>
                    <a:pt x="1417255" y="28981"/>
                  </a:lnTo>
                  <a:lnTo>
                    <a:pt x="1364706" y="37665"/>
                  </a:lnTo>
                  <a:lnTo>
                    <a:pt x="1312758" y="47430"/>
                  </a:lnTo>
                  <a:lnTo>
                    <a:pt x="1261435" y="58261"/>
                  </a:lnTo>
                  <a:lnTo>
                    <a:pt x="1210764" y="70139"/>
                  </a:lnTo>
                  <a:lnTo>
                    <a:pt x="1160768" y="83046"/>
                  </a:lnTo>
                  <a:lnTo>
                    <a:pt x="1111473" y="96966"/>
                  </a:lnTo>
                  <a:lnTo>
                    <a:pt x="1062904" y="111879"/>
                  </a:lnTo>
                  <a:lnTo>
                    <a:pt x="1015085" y="127768"/>
                  </a:lnTo>
                  <a:lnTo>
                    <a:pt x="968042" y="144617"/>
                  </a:lnTo>
                  <a:lnTo>
                    <a:pt x="921799" y="162406"/>
                  </a:lnTo>
                  <a:lnTo>
                    <a:pt x="876380" y="181119"/>
                  </a:lnTo>
                  <a:lnTo>
                    <a:pt x="831813" y="200737"/>
                  </a:lnTo>
                  <a:lnTo>
                    <a:pt x="788120" y="221243"/>
                  </a:lnTo>
                  <a:lnTo>
                    <a:pt x="745326" y="242619"/>
                  </a:lnTo>
                  <a:lnTo>
                    <a:pt x="703458" y="264848"/>
                  </a:lnTo>
                  <a:lnTo>
                    <a:pt x="662539" y="287911"/>
                  </a:lnTo>
                  <a:lnTo>
                    <a:pt x="622595" y="311792"/>
                  </a:lnTo>
                  <a:lnTo>
                    <a:pt x="583650" y="336471"/>
                  </a:lnTo>
                  <a:lnTo>
                    <a:pt x="545729" y="361933"/>
                  </a:lnTo>
                  <a:lnTo>
                    <a:pt x="508858" y="388158"/>
                  </a:lnTo>
                  <a:lnTo>
                    <a:pt x="473060" y="415130"/>
                  </a:lnTo>
                  <a:lnTo>
                    <a:pt x="438362" y="442830"/>
                  </a:lnTo>
                  <a:lnTo>
                    <a:pt x="404787" y="471241"/>
                  </a:lnTo>
                  <a:lnTo>
                    <a:pt x="372361" y="500345"/>
                  </a:lnTo>
                  <a:lnTo>
                    <a:pt x="341109" y="530124"/>
                  </a:lnTo>
                  <a:lnTo>
                    <a:pt x="311055" y="560562"/>
                  </a:lnTo>
                  <a:lnTo>
                    <a:pt x="282225" y="591639"/>
                  </a:lnTo>
                  <a:lnTo>
                    <a:pt x="254643" y="623338"/>
                  </a:lnTo>
                  <a:lnTo>
                    <a:pt x="228334" y="655642"/>
                  </a:lnTo>
                  <a:lnTo>
                    <a:pt x="203323" y="688533"/>
                  </a:lnTo>
                  <a:lnTo>
                    <a:pt x="179635" y="721993"/>
                  </a:lnTo>
                  <a:lnTo>
                    <a:pt x="157295" y="756005"/>
                  </a:lnTo>
                  <a:lnTo>
                    <a:pt x="136328" y="790551"/>
                  </a:lnTo>
                  <a:lnTo>
                    <a:pt x="116758" y="825612"/>
                  </a:lnTo>
                  <a:lnTo>
                    <a:pt x="98611" y="861172"/>
                  </a:lnTo>
                  <a:lnTo>
                    <a:pt x="81912" y="897212"/>
                  </a:lnTo>
                  <a:lnTo>
                    <a:pt x="66684" y="933716"/>
                  </a:lnTo>
                  <a:lnTo>
                    <a:pt x="52954" y="970665"/>
                  </a:lnTo>
                  <a:lnTo>
                    <a:pt x="40746" y="1008041"/>
                  </a:lnTo>
                  <a:lnTo>
                    <a:pt x="30085" y="1045827"/>
                  </a:lnTo>
                  <a:lnTo>
                    <a:pt x="20996" y="1084005"/>
                  </a:lnTo>
                  <a:lnTo>
                    <a:pt x="13504" y="1122558"/>
                  </a:lnTo>
                  <a:lnTo>
                    <a:pt x="7633" y="1161468"/>
                  </a:lnTo>
                  <a:lnTo>
                    <a:pt x="3409" y="1200716"/>
                  </a:lnTo>
                  <a:lnTo>
                    <a:pt x="856" y="1240286"/>
                  </a:lnTo>
                  <a:lnTo>
                    <a:pt x="0" y="1280160"/>
                  </a:lnTo>
                  <a:lnTo>
                    <a:pt x="856" y="1320033"/>
                  </a:lnTo>
                  <a:lnTo>
                    <a:pt x="3409" y="1359603"/>
                  </a:lnTo>
                  <a:lnTo>
                    <a:pt x="7633" y="1398851"/>
                  </a:lnTo>
                  <a:lnTo>
                    <a:pt x="13504" y="1437761"/>
                  </a:lnTo>
                  <a:lnTo>
                    <a:pt x="20996" y="1476314"/>
                  </a:lnTo>
                  <a:lnTo>
                    <a:pt x="30085" y="1514492"/>
                  </a:lnTo>
                  <a:lnTo>
                    <a:pt x="40746" y="1552278"/>
                  </a:lnTo>
                  <a:lnTo>
                    <a:pt x="52954" y="1589654"/>
                  </a:lnTo>
                  <a:lnTo>
                    <a:pt x="66684" y="1626603"/>
                  </a:lnTo>
                  <a:lnTo>
                    <a:pt x="81912" y="1663107"/>
                  </a:lnTo>
                  <a:lnTo>
                    <a:pt x="98611" y="1699147"/>
                  </a:lnTo>
                  <a:lnTo>
                    <a:pt x="116758" y="1734707"/>
                  </a:lnTo>
                  <a:lnTo>
                    <a:pt x="136328" y="1769768"/>
                  </a:lnTo>
                  <a:lnTo>
                    <a:pt x="157295" y="1804314"/>
                  </a:lnTo>
                  <a:lnTo>
                    <a:pt x="179635" y="1838326"/>
                  </a:lnTo>
                  <a:lnTo>
                    <a:pt x="203323" y="1871786"/>
                  </a:lnTo>
                  <a:lnTo>
                    <a:pt x="228334" y="1904677"/>
                  </a:lnTo>
                  <a:lnTo>
                    <a:pt x="254643" y="1936981"/>
                  </a:lnTo>
                  <a:lnTo>
                    <a:pt x="282225" y="1968680"/>
                  </a:lnTo>
                  <a:lnTo>
                    <a:pt x="311055" y="1999757"/>
                  </a:lnTo>
                  <a:lnTo>
                    <a:pt x="341109" y="2030195"/>
                  </a:lnTo>
                  <a:lnTo>
                    <a:pt x="372361" y="2059974"/>
                  </a:lnTo>
                  <a:lnTo>
                    <a:pt x="404787" y="2089078"/>
                  </a:lnTo>
                  <a:lnTo>
                    <a:pt x="438362" y="2117489"/>
                  </a:lnTo>
                  <a:lnTo>
                    <a:pt x="473060" y="2145189"/>
                  </a:lnTo>
                  <a:lnTo>
                    <a:pt x="508858" y="2172161"/>
                  </a:lnTo>
                  <a:lnTo>
                    <a:pt x="545729" y="2198386"/>
                  </a:lnTo>
                  <a:lnTo>
                    <a:pt x="583650" y="2223848"/>
                  </a:lnTo>
                  <a:lnTo>
                    <a:pt x="622595" y="2248527"/>
                  </a:lnTo>
                  <a:lnTo>
                    <a:pt x="662539" y="2272408"/>
                  </a:lnTo>
                  <a:lnTo>
                    <a:pt x="703458" y="2295471"/>
                  </a:lnTo>
                  <a:lnTo>
                    <a:pt x="745326" y="2317700"/>
                  </a:lnTo>
                  <a:lnTo>
                    <a:pt x="788120" y="2339076"/>
                  </a:lnTo>
                  <a:lnTo>
                    <a:pt x="831813" y="2359582"/>
                  </a:lnTo>
                  <a:lnTo>
                    <a:pt x="876380" y="2379200"/>
                  </a:lnTo>
                  <a:lnTo>
                    <a:pt x="921799" y="2397913"/>
                  </a:lnTo>
                  <a:lnTo>
                    <a:pt x="968042" y="2415702"/>
                  </a:lnTo>
                  <a:lnTo>
                    <a:pt x="1015085" y="2432551"/>
                  </a:lnTo>
                  <a:lnTo>
                    <a:pt x="1062904" y="2448440"/>
                  </a:lnTo>
                  <a:lnTo>
                    <a:pt x="1111473" y="2463353"/>
                  </a:lnTo>
                  <a:lnTo>
                    <a:pt x="1160768" y="2477273"/>
                  </a:lnTo>
                  <a:lnTo>
                    <a:pt x="1210764" y="2490180"/>
                  </a:lnTo>
                  <a:lnTo>
                    <a:pt x="1261435" y="2502058"/>
                  </a:lnTo>
                  <a:lnTo>
                    <a:pt x="1312758" y="2512889"/>
                  </a:lnTo>
                  <a:lnTo>
                    <a:pt x="1364706" y="2522654"/>
                  </a:lnTo>
                  <a:lnTo>
                    <a:pt x="1417255" y="2531338"/>
                  </a:lnTo>
                  <a:lnTo>
                    <a:pt x="1470381" y="2538920"/>
                  </a:lnTo>
                  <a:lnTo>
                    <a:pt x="1524058" y="2545385"/>
                  </a:lnTo>
                  <a:lnTo>
                    <a:pt x="1578262" y="2550714"/>
                  </a:lnTo>
                  <a:lnTo>
                    <a:pt x="1632967" y="2554890"/>
                  </a:lnTo>
                  <a:lnTo>
                    <a:pt x="1688149" y="2557895"/>
                  </a:lnTo>
                  <a:lnTo>
                    <a:pt x="1743783" y="2559710"/>
                  </a:lnTo>
                  <a:lnTo>
                    <a:pt x="1799844" y="2560320"/>
                  </a:lnTo>
                  <a:lnTo>
                    <a:pt x="1855904" y="2559710"/>
                  </a:lnTo>
                  <a:lnTo>
                    <a:pt x="1911538" y="2557895"/>
                  </a:lnTo>
                  <a:lnTo>
                    <a:pt x="1966720" y="2554890"/>
                  </a:lnTo>
                  <a:lnTo>
                    <a:pt x="2021425" y="2550714"/>
                  </a:lnTo>
                  <a:lnTo>
                    <a:pt x="2075629" y="2545385"/>
                  </a:lnTo>
                  <a:lnTo>
                    <a:pt x="2129306" y="2538920"/>
                  </a:lnTo>
                  <a:lnTo>
                    <a:pt x="2182432" y="2531338"/>
                  </a:lnTo>
                  <a:lnTo>
                    <a:pt x="2234981" y="2522654"/>
                  </a:lnTo>
                  <a:lnTo>
                    <a:pt x="2286929" y="2512889"/>
                  </a:lnTo>
                  <a:lnTo>
                    <a:pt x="2338252" y="2502058"/>
                  </a:lnTo>
                  <a:lnTo>
                    <a:pt x="2388923" y="2490180"/>
                  </a:lnTo>
                  <a:lnTo>
                    <a:pt x="2438919" y="2477273"/>
                  </a:lnTo>
                  <a:lnTo>
                    <a:pt x="2488214" y="2463353"/>
                  </a:lnTo>
                  <a:lnTo>
                    <a:pt x="2536783" y="2448440"/>
                  </a:lnTo>
                  <a:lnTo>
                    <a:pt x="2584602" y="2432551"/>
                  </a:lnTo>
                  <a:lnTo>
                    <a:pt x="2631645" y="2415702"/>
                  </a:lnTo>
                  <a:lnTo>
                    <a:pt x="2677888" y="2397913"/>
                  </a:lnTo>
                  <a:lnTo>
                    <a:pt x="2723307" y="2379200"/>
                  </a:lnTo>
                  <a:lnTo>
                    <a:pt x="2767874" y="2359582"/>
                  </a:lnTo>
                  <a:lnTo>
                    <a:pt x="2811567" y="2339076"/>
                  </a:lnTo>
                  <a:lnTo>
                    <a:pt x="2854361" y="2317700"/>
                  </a:lnTo>
                  <a:lnTo>
                    <a:pt x="2896229" y="2295471"/>
                  </a:lnTo>
                  <a:lnTo>
                    <a:pt x="2937148" y="2272408"/>
                  </a:lnTo>
                  <a:lnTo>
                    <a:pt x="2977092" y="2248527"/>
                  </a:lnTo>
                  <a:lnTo>
                    <a:pt x="3016037" y="2223848"/>
                  </a:lnTo>
                  <a:lnTo>
                    <a:pt x="3053958" y="2198386"/>
                  </a:lnTo>
                  <a:lnTo>
                    <a:pt x="3090829" y="2172161"/>
                  </a:lnTo>
                  <a:lnTo>
                    <a:pt x="3126627" y="2145189"/>
                  </a:lnTo>
                  <a:lnTo>
                    <a:pt x="3161325" y="2117489"/>
                  </a:lnTo>
                  <a:lnTo>
                    <a:pt x="3194900" y="2089078"/>
                  </a:lnTo>
                  <a:lnTo>
                    <a:pt x="3227326" y="2059974"/>
                  </a:lnTo>
                  <a:lnTo>
                    <a:pt x="3258578" y="2030195"/>
                  </a:lnTo>
                  <a:lnTo>
                    <a:pt x="3288632" y="1999757"/>
                  </a:lnTo>
                  <a:lnTo>
                    <a:pt x="3317462" y="1968680"/>
                  </a:lnTo>
                  <a:lnTo>
                    <a:pt x="3345044" y="1936981"/>
                  </a:lnTo>
                  <a:lnTo>
                    <a:pt x="3371353" y="1904677"/>
                  </a:lnTo>
                  <a:lnTo>
                    <a:pt x="3396364" y="1871786"/>
                  </a:lnTo>
                  <a:lnTo>
                    <a:pt x="3420052" y="1838326"/>
                  </a:lnTo>
                  <a:lnTo>
                    <a:pt x="3442392" y="1804314"/>
                  </a:lnTo>
                  <a:lnTo>
                    <a:pt x="3463359" y="1769768"/>
                  </a:lnTo>
                  <a:lnTo>
                    <a:pt x="3482929" y="1734707"/>
                  </a:lnTo>
                  <a:lnTo>
                    <a:pt x="3501076" y="1699147"/>
                  </a:lnTo>
                  <a:lnTo>
                    <a:pt x="3517775" y="1663107"/>
                  </a:lnTo>
                  <a:lnTo>
                    <a:pt x="3533003" y="1626603"/>
                  </a:lnTo>
                  <a:lnTo>
                    <a:pt x="3546733" y="1589654"/>
                  </a:lnTo>
                  <a:lnTo>
                    <a:pt x="3558941" y="1552278"/>
                  </a:lnTo>
                  <a:lnTo>
                    <a:pt x="3569602" y="1514492"/>
                  </a:lnTo>
                  <a:lnTo>
                    <a:pt x="3578691" y="1476314"/>
                  </a:lnTo>
                  <a:lnTo>
                    <a:pt x="3586183" y="1437761"/>
                  </a:lnTo>
                  <a:lnTo>
                    <a:pt x="3592054" y="1398851"/>
                  </a:lnTo>
                  <a:lnTo>
                    <a:pt x="3596278" y="1359603"/>
                  </a:lnTo>
                  <a:lnTo>
                    <a:pt x="3598831" y="1320033"/>
                  </a:lnTo>
                  <a:lnTo>
                    <a:pt x="3599688" y="1280160"/>
                  </a:lnTo>
                  <a:lnTo>
                    <a:pt x="3598831" y="1240286"/>
                  </a:lnTo>
                  <a:lnTo>
                    <a:pt x="3596278" y="1200716"/>
                  </a:lnTo>
                  <a:lnTo>
                    <a:pt x="3592054" y="1161468"/>
                  </a:lnTo>
                  <a:lnTo>
                    <a:pt x="3586183" y="1122558"/>
                  </a:lnTo>
                  <a:lnTo>
                    <a:pt x="3578691" y="1084005"/>
                  </a:lnTo>
                  <a:lnTo>
                    <a:pt x="3569602" y="1045827"/>
                  </a:lnTo>
                  <a:lnTo>
                    <a:pt x="3558941" y="1008041"/>
                  </a:lnTo>
                  <a:lnTo>
                    <a:pt x="3546733" y="970665"/>
                  </a:lnTo>
                  <a:lnTo>
                    <a:pt x="3533003" y="933716"/>
                  </a:lnTo>
                  <a:lnTo>
                    <a:pt x="3517775" y="897212"/>
                  </a:lnTo>
                  <a:lnTo>
                    <a:pt x="3501076" y="861172"/>
                  </a:lnTo>
                  <a:lnTo>
                    <a:pt x="3482929" y="825612"/>
                  </a:lnTo>
                  <a:lnTo>
                    <a:pt x="3463359" y="790551"/>
                  </a:lnTo>
                  <a:lnTo>
                    <a:pt x="3442392" y="756005"/>
                  </a:lnTo>
                  <a:lnTo>
                    <a:pt x="3420052" y="721993"/>
                  </a:lnTo>
                  <a:lnTo>
                    <a:pt x="3396364" y="688533"/>
                  </a:lnTo>
                  <a:lnTo>
                    <a:pt x="3371353" y="655642"/>
                  </a:lnTo>
                  <a:lnTo>
                    <a:pt x="3345044" y="623338"/>
                  </a:lnTo>
                  <a:lnTo>
                    <a:pt x="3317462" y="591639"/>
                  </a:lnTo>
                  <a:lnTo>
                    <a:pt x="3288632" y="560562"/>
                  </a:lnTo>
                  <a:lnTo>
                    <a:pt x="3258578" y="530124"/>
                  </a:lnTo>
                  <a:lnTo>
                    <a:pt x="3227326" y="500345"/>
                  </a:lnTo>
                  <a:lnTo>
                    <a:pt x="3194900" y="471241"/>
                  </a:lnTo>
                  <a:lnTo>
                    <a:pt x="3161325" y="442830"/>
                  </a:lnTo>
                  <a:lnTo>
                    <a:pt x="3126627" y="415130"/>
                  </a:lnTo>
                  <a:lnTo>
                    <a:pt x="3090829" y="388158"/>
                  </a:lnTo>
                  <a:lnTo>
                    <a:pt x="3053958" y="361933"/>
                  </a:lnTo>
                  <a:lnTo>
                    <a:pt x="3016037" y="336471"/>
                  </a:lnTo>
                  <a:lnTo>
                    <a:pt x="2977092" y="311792"/>
                  </a:lnTo>
                  <a:lnTo>
                    <a:pt x="2937148" y="287911"/>
                  </a:lnTo>
                  <a:lnTo>
                    <a:pt x="2896229" y="264848"/>
                  </a:lnTo>
                  <a:lnTo>
                    <a:pt x="2854361" y="242619"/>
                  </a:lnTo>
                  <a:lnTo>
                    <a:pt x="2811567" y="221243"/>
                  </a:lnTo>
                  <a:lnTo>
                    <a:pt x="2767874" y="200737"/>
                  </a:lnTo>
                  <a:lnTo>
                    <a:pt x="2723307" y="181119"/>
                  </a:lnTo>
                  <a:lnTo>
                    <a:pt x="2677888" y="162406"/>
                  </a:lnTo>
                  <a:lnTo>
                    <a:pt x="2631645" y="144617"/>
                  </a:lnTo>
                  <a:lnTo>
                    <a:pt x="2584602" y="127768"/>
                  </a:lnTo>
                  <a:lnTo>
                    <a:pt x="2536783" y="111879"/>
                  </a:lnTo>
                  <a:lnTo>
                    <a:pt x="2488214" y="96966"/>
                  </a:lnTo>
                  <a:lnTo>
                    <a:pt x="2438919" y="83046"/>
                  </a:lnTo>
                  <a:lnTo>
                    <a:pt x="2388923" y="70139"/>
                  </a:lnTo>
                  <a:lnTo>
                    <a:pt x="2338252" y="58261"/>
                  </a:lnTo>
                  <a:lnTo>
                    <a:pt x="2286929" y="47430"/>
                  </a:lnTo>
                  <a:lnTo>
                    <a:pt x="2234981" y="37665"/>
                  </a:lnTo>
                  <a:lnTo>
                    <a:pt x="2182432" y="28981"/>
                  </a:lnTo>
                  <a:lnTo>
                    <a:pt x="2129306" y="21399"/>
                  </a:lnTo>
                  <a:lnTo>
                    <a:pt x="2075629" y="14934"/>
                  </a:lnTo>
                  <a:lnTo>
                    <a:pt x="2021425" y="9605"/>
                  </a:lnTo>
                  <a:lnTo>
                    <a:pt x="1966720" y="5429"/>
                  </a:lnTo>
                  <a:lnTo>
                    <a:pt x="1911538" y="2424"/>
                  </a:lnTo>
                  <a:lnTo>
                    <a:pt x="1855904" y="609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61604" y="1554480"/>
              <a:ext cx="3599815" cy="2560320"/>
            </a:xfrm>
            <a:custGeom>
              <a:avLst/>
              <a:gdLst/>
              <a:ahLst/>
              <a:cxnLst/>
              <a:rect l="l" t="t" r="r" b="b"/>
              <a:pathLst>
                <a:path w="3599815" h="2560320">
                  <a:moveTo>
                    <a:pt x="0" y="1280160"/>
                  </a:moveTo>
                  <a:lnTo>
                    <a:pt x="856" y="1240286"/>
                  </a:lnTo>
                  <a:lnTo>
                    <a:pt x="3409" y="1200716"/>
                  </a:lnTo>
                  <a:lnTo>
                    <a:pt x="7633" y="1161468"/>
                  </a:lnTo>
                  <a:lnTo>
                    <a:pt x="13504" y="1122558"/>
                  </a:lnTo>
                  <a:lnTo>
                    <a:pt x="20996" y="1084005"/>
                  </a:lnTo>
                  <a:lnTo>
                    <a:pt x="30085" y="1045827"/>
                  </a:lnTo>
                  <a:lnTo>
                    <a:pt x="40746" y="1008041"/>
                  </a:lnTo>
                  <a:lnTo>
                    <a:pt x="52954" y="970665"/>
                  </a:lnTo>
                  <a:lnTo>
                    <a:pt x="66684" y="933716"/>
                  </a:lnTo>
                  <a:lnTo>
                    <a:pt x="81912" y="897212"/>
                  </a:lnTo>
                  <a:lnTo>
                    <a:pt x="98611" y="861172"/>
                  </a:lnTo>
                  <a:lnTo>
                    <a:pt x="116758" y="825612"/>
                  </a:lnTo>
                  <a:lnTo>
                    <a:pt x="136328" y="790551"/>
                  </a:lnTo>
                  <a:lnTo>
                    <a:pt x="157295" y="756005"/>
                  </a:lnTo>
                  <a:lnTo>
                    <a:pt x="179635" y="721993"/>
                  </a:lnTo>
                  <a:lnTo>
                    <a:pt x="203323" y="688533"/>
                  </a:lnTo>
                  <a:lnTo>
                    <a:pt x="228334" y="655642"/>
                  </a:lnTo>
                  <a:lnTo>
                    <a:pt x="254643" y="623338"/>
                  </a:lnTo>
                  <a:lnTo>
                    <a:pt x="282225" y="591639"/>
                  </a:lnTo>
                  <a:lnTo>
                    <a:pt x="311055" y="560562"/>
                  </a:lnTo>
                  <a:lnTo>
                    <a:pt x="341109" y="530124"/>
                  </a:lnTo>
                  <a:lnTo>
                    <a:pt x="372361" y="500345"/>
                  </a:lnTo>
                  <a:lnTo>
                    <a:pt x="404787" y="471241"/>
                  </a:lnTo>
                  <a:lnTo>
                    <a:pt x="438362" y="442830"/>
                  </a:lnTo>
                  <a:lnTo>
                    <a:pt x="473060" y="415130"/>
                  </a:lnTo>
                  <a:lnTo>
                    <a:pt x="508858" y="388158"/>
                  </a:lnTo>
                  <a:lnTo>
                    <a:pt x="545729" y="361933"/>
                  </a:lnTo>
                  <a:lnTo>
                    <a:pt x="583650" y="336471"/>
                  </a:lnTo>
                  <a:lnTo>
                    <a:pt x="622595" y="311792"/>
                  </a:lnTo>
                  <a:lnTo>
                    <a:pt x="662539" y="287911"/>
                  </a:lnTo>
                  <a:lnTo>
                    <a:pt x="703458" y="264848"/>
                  </a:lnTo>
                  <a:lnTo>
                    <a:pt x="745326" y="242619"/>
                  </a:lnTo>
                  <a:lnTo>
                    <a:pt x="788120" y="221243"/>
                  </a:lnTo>
                  <a:lnTo>
                    <a:pt x="831813" y="200737"/>
                  </a:lnTo>
                  <a:lnTo>
                    <a:pt x="876380" y="181119"/>
                  </a:lnTo>
                  <a:lnTo>
                    <a:pt x="921799" y="162406"/>
                  </a:lnTo>
                  <a:lnTo>
                    <a:pt x="968042" y="144617"/>
                  </a:lnTo>
                  <a:lnTo>
                    <a:pt x="1015085" y="127768"/>
                  </a:lnTo>
                  <a:lnTo>
                    <a:pt x="1062904" y="111879"/>
                  </a:lnTo>
                  <a:lnTo>
                    <a:pt x="1111473" y="96966"/>
                  </a:lnTo>
                  <a:lnTo>
                    <a:pt x="1160768" y="83046"/>
                  </a:lnTo>
                  <a:lnTo>
                    <a:pt x="1210764" y="70139"/>
                  </a:lnTo>
                  <a:lnTo>
                    <a:pt x="1261435" y="58261"/>
                  </a:lnTo>
                  <a:lnTo>
                    <a:pt x="1312758" y="47430"/>
                  </a:lnTo>
                  <a:lnTo>
                    <a:pt x="1364706" y="37665"/>
                  </a:lnTo>
                  <a:lnTo>
                    <a:pt x="1417255" y="28981"/>
                  </a:lnTo>
                  <a:lnTo>
                    <a:pt x="1470381" y="21399"/>
                  </a:lnTo>
                  <a:lnTo>
                    <a:pt x="1524058" y="14934"/>
                  </a:lnTo>
                  <a:lnTo>
                    <a:pt x="1578262" y="9605"/>
                  </a:lnTo>
                  <a:lnTo>
                    <a:pt x="1632967" y="5429"/>
                  </a:lnTo>
                  <a:lnTo>
                    <a:pt x="1688149" y="2424"/>
                  </a:lnTo>
                  <a:lnTo>
                    <a:pt x="1743783" y="609"/>
                  </a:lnTo>
                  <a:lnTo>
                    <a:pt x="1799844" y="0"/>
                  </a:lnTo>
                  <a:lnTo>
                    <a:pt x="1855904" y="609"/>
                  </a:lnTo>
                  <a:lnTo>
                    <a:pt x="1911538" y="2424"/>
                  </a:lnTo>
                  <a:lnTo>
                    <a:pt x="1966720" y="5429"/>
                  </a:lnTo>
                  <a:lnTo>
                    <a:pt x="2021425" y="9605"/>
                  </a:lnTo>
                  <a:lnTo>
                    <a:pt x="2075629" y="14934"/>
                  </a:lnTo>
                  <a:lnTo>
                    <a:pt x="2129306" y="21399"/>
                  </a:lnTo>
                  <a:lnTo>
                    <a:pt x="2182432" y="28981"/>
                  </a:lnTo>
                  <a:lnTo>
                    <a:pt x="2234981" y="37665"/>
                  </a:lnTo>
                  <a:lnTo>
                    <a:pt x="2286929" y="47430"/>
                  </a:lnTo>
                  <a:lnTo>
                    <a:pt x="2338252" y="58261"/>
                  </a:lnTo>
                  <a:lnTo>
                    <a:pt x="2388923" y="70139"/>
                  </a:lnTo>
                  <a:lnTo>
                    <a:pt x="2438919" y="83046"/>
                  </a:lnTo>
                  <a:lnTo>
                    <a:pt x="2488214" y="96966"/>
                  </a:lnTo>
                  <a:lnTo>
                    <a:pt x="2536783" y="111879"/>
                  </a:lnTo>
                  <a:lnTo>
                    <a:pt x="2584602" y="127768"/>
                  </a:lnTo>
                  <a:lnTo>
                    <a:pt x="2631645" y="144617"/>
                  </a:lnTo>
                  <a:lnTo>
                    <a:pt x="2677888" y="162406"/>
                  </a:lnTo>
                  <a:lnTo>
                    <a:pt x="2723307" y="181119"/>
                  </a:lnTo>
                  <a:lnTo>
                    <a:pt x="2767874" y="200737"/>
                  </a:lnTo>
                  <a:lnTo>
                    <a:pt x="2811567" y="221243"/>
                  </a:lnTo>
                  <a:lnTo>
                    <a:pt x="2854361" y="242619"/>
                  </a:lnTo>
                  <a:lnTo>
                    <a:pt x="2896229" y="264848"/>
                  </a:lnTo>
                  <a:lnTo>
                    <a:pt x="2937148" y="287911"/>
                  </a:lnTo>
                  <a:lnTo>
                    <a:pt x="2977092" y="311792"/>
                  </a:lnTo>
                  <a:lnTo>
                    <a:pt x="3016037" y="336471"/>
                  </a:lnTo>
                  <a:lnTo>
                    <a:pt x="3053958" y="361933"/>
                  </a:lnTo>
                  <a:lnTo>
                    <a:pt x="3090829" y="388158"/>
                  </a:lnTo>
                  <a:lnTo>
                    <a:pt x="3126627" y="415130"/>
                  </a:lnTo>
                  <a:lnTo>
                    <a:pt x="3161325" y="442830"/>
                  </a:lnTo>
                  <a:lnTo>
                    <a:pt x="3194900" y="471241"/>
                  </a:lnTo>
                  <a:lnTo>
                    <a:pt x="3227326" y="500345"/>
                  </a:lnTo>
                  <a:lnTo>
                    <a:pt x="3258578" y="530124"/>
                  </a:lnTo>
                  <a:lnTo>
                    <a:pt x="3288632" y="560562"/>
                  </a:lnTo>
                  <a:lnTo>
                    <a:pt x="3317462" y="591639"/>
                  </a:lnTo>
                  <a:lnTo>
                    <a:pt x="3345044" y="623338"/>
                  </a:lnTo>
                  <a:lnTo>
                    <a:pt x="3371353" y="655642"/>
                  </a:lnTo>
                  <a:lnTo>
                    <a:pt x="3396364" y="688533"/>
                  </a:lnTo>
                  <a:lnTo>
                    <a:pt x="3420052" y="721993"/>
                  </a:lnTo>
                  <a:lnTo>
                    <a:pt x="3442392" y="756005"/>
                  </a:lnTo>
                  <a:lnTo>
                    <a:pt x="3463359" y="790551"/>
                  </a:lnTo>
                  <a:lnTo>
                    <a:pt x="3482929" y="825612"/>
                  </a:lnTo>
                  <a:lnTo>
                    <a:pt x="3501076" y="861172"/>
                  </a:lnTo>
                  <a:lnTo>
                    <a:pt x="3517775" y="897212"/>
                  </a:lnTo>
                  <a:lnTo>
                    <a:pt x="3533003" y="933716"/>
                  </a:lnTo>
                  <a:lnTo>
                    <a:pt x="3546733" y="970665"/>
                  </a:lnTo>
                  <a:lnTo>
                    <a:pt x="3558941" y="1008041"/>
                  </a:lnTo>
                  <a:lnTo>
                    <a:pt x="3569602" y="1045827"/>
                  </a:lnTo>
                  <a:lnTo>
                    <a:pt x="3578691" y="1084005"/>
                  </a:lnTo>
                  <a:lnTo>
                    <a:pt x="3586183" y="1122558"/>
                  </a:lnTo>
                  <a:lnTo>
                    <a:pt x="3592054" y="1161468"/>
                  </a:lnTo>
                  <a:lnTo>
                    <a:pt x="3596278" y="1200716"/>
                  </a:lnTo>
                  <a:lnTo>
                    <a:pt x="3598831" y="1240286"/>
                  </a:lnTo>
                  <a:lnTo>
                    <a:pt x="3599688" y="1280160"/>
                  </a:lnTo>
                  <a:lnTo>
                    <a:pt x="3598831" y="1320033"/>
                  </a:lnTo>
                  <a:lnTo>
                    <a:pt x="3596278" y="1359603"/>
                  </a:lnTo>
                  <a:lnTo>
                    <a:pt x="3592054" y="1398851"/>
                  </a:lnTo>
                  <a:lnTo>
                    <a:pt x="3586183" y="1437761"/>
                  </a:lnTo>
                  <a:lnTo>
                    <a:pt x="3578691" y="1476314"/>
                  </a:lnTo>
                  <a:lnTo>
                    <a:pt x="3569602" y="1514492"/>
                  </a:lnTo>
                  <a:lnTo>
                    <a:pt x="3558941" y="1552278"/>
                  </a:lnTo>
                  <a:lnTo>
                    <a:pt x="3546733" y="1589654"/>
                  </a:lnTo>
                  <a:lnTo>
                    <a:pt x="3533003" y="1626603"/>
                  </a:lnTo>
                  <a:lnTo>
                    <a:pt x="3517775" y="1663107"/>
                  </a:lnTo>
                  <a:lnTo>
                    <a:pt x="3501076" y="1699147"/>
                  </a:lnTo>
                  <a:lnTo>
                    <a:pt x="3482929" y="1734707"/>
                  </a:lnTo>
                  <a:lnTo>
                    <a:pt x="3463359" y="1769768"/>
                  </a:lnTo>
                  <a:lnTo>
                    <a:pt x="3442392" y="1804314"/>
                  </a:lnTo>
                  <a:lnTo>
                    <a:pt x="3420052" y="1838326"/>
                  </a:lnTo>
                  <a:lnTo>
                    <a:pt x="3396364" y="1871786"/>
                  </a:lnTo>
                  <a:lnTo>
                    <a:pt x="3371353" y="1904677"/>
                  </a:lnTo>
                  <a:lnTo>
                    <a:pt x="3345044" y="1936981"/>
                  </a:lnTo>
                  <a:lnTo>
                    <a:pt x="3317462" y="1968680"/>
                  </a:lnTo>
                  <a:lnTo>
                    <a:pt x="3288632" y="1999757"/>
                  </a:lnTo>
                  <a:lnTo>
                    <a:pt x="3258578" y="2030195"/>
                  </a:lnTo>
                  <a:lnTo>
                    <a:pt x="3227326" y="2059974"/>
                  </a:lnTo>
                  <a:lnTo>
                    <a:pt x="3194900" y="2089078"/>
                  </a:lnTo>
                  <a:lnTo>
                    <a:pt x="3161325" y="2117489"/>
                  </a:lnTo>
                  <a:lnTo>
                    <a:pt x="3126627" y="2145189"/>
                  </a:lnTo>
                  <a:lnTo>
                    <a:pt x="3090829" y="2172161"/>
                  </a:lnTo>
                  <a:lnTo>
                    <a:pt x="3053958" y="2198386"/>
                  </a:lnTo>
                  <a:lnTo>
                    <a:pt x="3016037" y="2223848"/>
                  </a:lnTo>
                  <a:lnTo>
                    <a:pt x="2977092" y="2248527"/>
                  </a:lnTo>
                  <a:lnTo>
                    <a:pt x="2937148" y="2272408"/>
                  </a:lnTo>
                  <a:lnTo>
                    <a:pt x="2896229" y="2295471"/>
                  </a:lnTo>
                  <a:lnTo>
                    <a:pt x="2854361" y="2317700"/>
                  </a:lnTo>
                  <a:lnTo>
                    <a:pt x="2811567" y="2339076"/>
                  </a:lnTo>
                  <a:lnTo>
                    <a:pt x="2767874" y="2359582"/>
                  </a:lnTo>
                  <a:lnTo>
                    <a:pt x="2723307" y="2379200"/>
                  </a:lnTo>
                  <a:lnTo>
                    <a:pt x="2677888" y="2397913"/>
                  </a:lnTo>
                  <a:lnTo>
                    <a:pt x="2631645" y="2415702"/>
                  </a:lnTo>
                  <a:lnTo>
                    <a:pt x="2584602" y="2432551"/>
                  </a:lnTo>
                  <a:lnTo>
                    <a:pt x="2536783" y="2448440"/>
                  </a:lnTo>
                  <a:lnTo>
                    <a:pt x="2488214" y="2463353"/>
                  </a:lnTo>
                  <a:lnTo>
                    <a:pt x="2438919" y="2477273"/>
                  </a:lnTo>
                  <a:lnTo>
                    <a:pt x="2388923" y="2490180"/>
                  </a:lnTo>
                  <a:lnTo>
                    <a:pt x="2338252" y="2502058"/>
                  </a:lnTo>
                  <a:lnTo>
                    <a:pt x="2286929" y="2512889"/>
                  </a:lnTo>
                  <a:lnTo>
                    <a:pt x="2234981" y="2522654"/>
                  </a:lnTo>
                  <a:lnTo>
                    <a:pt x="2182432" y="2531338"/>
                  </a:lnTo>
                  <a:lnTo>
                    <a:pt x="2129306" y="2538920"/>
                  </a:lnTo>
                  <a:lnTo>
                    <a:pt x="2075629" y="2545385"/>
                  </a:lnTo>
                  <a:lnTo>
                    <a:pt x="2021425" y="2550714"/>
                  </a:lnTo>
                  <a:lnTo>
                    <a:pt x="1966720" y="2554890"/>
                  </a:lnTo>
                  <a:lnTo>
                    <a:pt x="1911538" y="2557895"/>
                  </a:lnTo>
                  <a:lnTo>
                    <a:pt x="1855904" y="2559710"/>
                  </a:lnTo>
                  <a:lnTo>
                    <a:pt x="1799844" y="2560320"/>
                  </a:lnTo>
                  <a:lnTo>
                    <a:pt x="1743783" y="2559710"/>
                  </a:lnTo>
                  <a:lnTo>
                    <a:pt x="1688149" y="2557895"/>
                  </a:lnTo>
                  <a:lnTo>
                    <a:pt x="1632967" y="2554890"/>
                  </a:lnTo>
                  <a:lnTo>
                    <a:pt x="1578262" y="2550714"/>
                  </a:lnTo>
                  <a:lnTo>
                    <a:pt x="1524058" y="2545385"/>
                  </a:lnTo>
                  <a:lnTo>
                    <a:pt x="1470381" y="2538920"/>
                  </a:lnTo>
                  <a:lnTo>
                    <a:pt x="1417255" y="2531338"/>
                  </a:lnTo>
                  <a:lnTo>
                    <a:pt x="1364706" y="2522654"/>
                  </a:lnTo>
                  <a:lnTo>
                    <a:pt x="1312758" y="2512889"/>
                  </a:lnTo>
                  <a:lnTo>
                    <a:pt x="1261435" y="2502058"/>
                  </a:lnTo>
                  <a:lnTo>
                    <a:pt x="1210764" y="2490180"/>
                  </a:lnTo>
                  <a:lnTo>
                    <a:pt x="1160768" y="2477273"/>
                  </a:lnTo>
                  <a:lnTo>
                    <a:pt x="1111473" y="2463353"/>
                  </a:lnTo>
                  <a:lnTo>
                    <a:pt x="1062904" y="2448440"/>
                  </a:lnTo>
                  <a:lnTo>
                    <a:pt x="1015085" y="2432551"/>
                  </a:lnTo>
                  <a:lnTo>
                    <a:pt x="968042" y="2415702"/>
                  </a:lnTo>
                  <a:lnTo>
                    <a:pt x="921799" y="2397913"/>
                  </a:lnTo>
                  <a:lnTo>
                    <a:pt x="876380" y="2379200"/>
                  </a:lnTo>
                  <a:lnTo>
                    <a:pt x="831813" y="2359582"/>
                  </a:lnTo>
                  <a:lnTo>
                    <a:pt x="788120" y="2339076"/>
                  </a:lnTo>
                  <a:lnTo>
                    <a:pt x="745326" y="2317700"/>
                  </a:lnTo>
                  <a:lnTo>
                    <a:pt x="703458" y="2295471"/>
                  </a:lnTo>
                  <a:lnTo>
                    <a:pt x="662539" y="2272408"/>
                  </a:lnTo>
                  <a:lnTo>
                    <a:pt x="622595" y="2248527"/>
                  </a:lnTo>
                  <a:lnTo>
                    <a:pt x="583650" y="2223848"/>
                  </a:lnTo>
                  <a:lnTo>
                    <a:pt x="545729" y="2198386"/>
                  </a:lnTo>
                  <a:lnTo>
                    <a:pt x="508858" y="2172161"/>
                  </a:lnTo>
                  <a:lnTo>
                    <a:pt x="473060" y="2145189"/>
                  </a:lnTo>
                  <a:lnTo>
                    <a:pt x="438362" y="2117489"/>
                  </a:lnTo>
                  <a:lnTo>
                    <a:pt x="404787" y="2089078"/>
                  </a:lnTo>
                  <a:lnTo>
                    <a:pt x="372361" y="2059974"/>
                  </a:lnTo>
                  <a:lnTo>
                    <a:pt x="341109" y="2030195"/>
                  </a:lnTo>
                  <a:lnTo>
                    <a:pt x="311055" y="1999757"/>
                  </a:lnTo>
                  <a:lnTo>
                    <a:pt x="282225" y="1968680"/>
                  </a:lnTo>
                  <a:lnTo>
                    <a:pt x="254643" y="1936981"/>
                  </a:lnTo>
                  <a:lnTo>
                    <a:pt x="228334" y="1904677"/>
                  </a:lnTo>
                  <a:lnTo>
                    <a:pt x="203323" y="1871786"/>
                  </a:lnTo>
                  <a:lnTo>
                    <a:pt x="179635" y="1838326"/>
                  </a:lnTo>
                  <a:lnTo>
                    <a:pt x="157295" y="1804314"/>
                  </a:lnTo>
                  <a:lnTo>
                    <a:pt x="136328" y="1769768"/>
                  </a:lnTo>
                  <a:lnTo>
                    <a:pt x="116758" y="1734707"/>
                  </a:lnTo>
                  <a:lnTo>
                    <a:pt x="98611" y="1699147"/>
                  </a:lnTo>
                  <a:lnTo>
                    <a:pt x="81912" y="1663107"/>
                  </a:lnTo>
                  <a:lnTo>
                    <a:pt x="66684" y="1626603"/>
                  </a:lnTo>
                  <a:lnTo>
                    <a:pt x="52954" y="1589654"/>
                  </a:lnTo>
                  <a:lnTo>
                    <a:pt x="40746" y="1552278"/>
                  </a:lnTo>
                  <a:lnTo>
                    <a:pt x="30085" y="1514492"/>
                  </a:lnTo>
                  <a:lnTo>
                    <a:pt x="20996" y="1476314"/>
                  </a:lnTo>
                  <a:lnTo>
                    <a:pt x="13504" y="1437761"/>
                  </a:lnTo>
                  <a:lnTo>
                    <a:pt x="7633" y="1398851"/>
                  </a:lnTo>
                  <a:lnTo>
                    <a:pt x="3409" y="1359603"/>
                  </a:lnTo>
                  <a:lnTo>
                    <a:pt x="856" y="1320033"/>
                  </a:lnTo>
                  <a:lnTo>
                    <a:pt x="0" y="1280160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86550" y="3076483"/>
              <a:ext cx="1307465" cy="661035"/>
            </a:xfrm>
            <a:custGeom>
              <a:avLst/>
              <a:gdLst/>
              <a:ahLst/>
              <a:cxnLst/>
              <a:rect l="l" t="t" r="r" b="b"/>
              <a:pathLst>
                <a:path w="1307465" h="661035">
                  <a:moveTo>
                    <a:pt x="0" y="660539"/>
                  </a:moveTo>
                  <a:lnTo>
                    <a:pt x="130690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50676" y="3033523"/>
              <a:ext cx="128270" cy="102870"/>
            </a:xfrm>
            <a:custGeom>
              <a:avLst/>
              <a:gdLst/>
              <a:ahLst/>
              <a:cxnLst/>
              <a:rect l="l" t="t" r="r" b="b"/>
              <a:pathLst>
                <a:path w="128270" h="102869">
                  <a:moveTo>
                    <a:pt x="127787" y="0"/>
                  </a:moveTo>
                  <a:lnTo>
                    <a:pt x="0" y="558"/>
                  </a:lnTo>
                  <a:lnTo>
                    <a:pt x="51561" y="102565"/>
                  </a:lnTo>
                  <a:lnTo>
                    <a:pt x="127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340204" y="4722620"/>
            <a:ext cx="3341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w Cen MT"/>
                <a:cs typeface="Tw Cen MT"/>
              </a:rPr>
              <a:t>Triggered</a:t>
            </a:r>
            <a:r>
              <a:rPr sz="1800" spc="-6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action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(issued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after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successful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state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update)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35728" y="2044700"/>
            <a:ext cx="22485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Updated</a:t>
            </a:r>
            <a:r>
              <a:rPr sz="2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state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replaces</a:t>
            </a:r>
            <a:r>
              <a:rPr sz="2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prior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state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(“Replace</a:t>
            </a:r>
            <a:r>
              <a:rPr sz="2000" b="1" spc="-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state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version</a:t>
            </a: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18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with</a:t>
            </a:r>
            <a:r>
              <a:rPr sz="2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state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version</a:t>
            </a:r>
            <a:r>
              <a:rPr sz="2000" b="1" spc="-20" dirty="0">
                <a:solidFill>
                  <a:srgbClr val="FFFFFF"/>
                </a:solidFill>
                <a:latin typeface="Tw Cen MT"/>
                <a:cs typeface="Tw Cen MT"/>
              </a:rPr>
              <a:t> 19”)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5730" y="2733507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1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09297" y="4175443"/>
            <a:ext cx="339090" cy="290195"/>
            <a:chOff x="5309297" y="4175443"/>
            <a:chExt cx="339090" cy="290195"/>
          </a:xfrm>
        </p:grpSpPr>
        <p:sp>
          <p:nvSpPr>
            <p:cNvPr id="28" name="object 28"/>
            <p:cNvSpPr/>
            <p:nvPr/>
          </p:nvSpPr>
          <p:spPr>
            <a:xfrm>
              <a:off x="5317234" y="418338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20">
                  <a:moveTo>
                    <a:pt x="161544" y="0"/>
                  </a:moveTo>
                  <a:lnTo>
                    <a:pt x="31991" y="54330"/>
                  </a:lnTo>
                  <a:lnTo>
                    <a:pt x="0" y="176415"/>
                  </a:lnTo>
                  <a:lnTo>
                    <a:pt x="89649" y="274319"/>
                  </a:lnTo>
                  <a:lnTo>
                    <a:pt x="233438" y="274319"/>
                  </a:lnTo>
                  <a:lnTo>
                    <a:pt x="323088" y="176415"/>
                  </a:lnTo>
                  <a:lnTo>
                    <a:pt x="291096" y="54330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17234" y="4183381"/>
              <a:ext cx="323215" cy="274320"/>
            </a:xfrm>
            <a:custGeom>
              <a:avLst/>
              <a:gdLst/>
              <a:ahLst/>
              <a:cxnLst/>
              <a:rect l="l" t="t" r="r" b="b"/>
              <a:pathLst>
                <a:path w="323214" h="274320">
                  <a:moveTo>
                    <a:pt x="0" y="176415"/>
                  </a:moveTo>
                  <a:lnTo>
                    <a:pt x="31991" y="54330"/>
                  </a:lnTo>
                  <a:lnTo>
                    <a:pt x="161544" y="0"/>
                  </a:lnTo>
                  <a:lnTo>
                    <a:pt x="291096" y="54330"/>
                  </a:lnTo>
                  <a:lnTo>
                    <a:pt x="323088" y="176415"/>
                  </a:lnTo>
                  <a:lnTo>
                    <a:pt x="233438" y="274319"/>
                  </a:lnTo>
                  <a:lnTo>
                    <a:pt x="89649" y="274319"/>
                  </a:lnTo>
                  <a:lnTo>
                    <a:pt x="0" y="176415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71342" y="3379674"/>
            <a:ext cx="107886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w Cen MT"/>
                <a:cs typeface="Tw Cen MT"/>
              </a:rPr>
              <a:t>Function </a:t>
            </a:r>
            <a:r>
              <a:rPr sz="1800" dirty="0">
                <a:latin typeface="Tw Cen MT"/>
                <a:cs typeface="Tw Cen MT"/>
              </a:rPr>
              <a:t>launched</a:t>
            </a:r>
            <a:r>
              <a:rPr sz="1800" spc="45" dirty="0">
                <a:latin typeface="Tw Cen MT"/>
                <a:cs typeface="Tw Cen MT"/>
              </a:rPr>
              <a:t> </a:t>
            </a:r>
            <a:r>
              <a:rPr sz="1800" spc="-25" dirty="0">
                <a:latin typeface="Tw Cen MT"/>
                <a:cs typeface="Tw Cen MT"/>
              </a:rPr>
              <a:t>to </a:t>
            </a:r>
            <a:r>
              <a:rPr sz="1800" dirty="0">
                <a:latin typeface="Tw Cen MT"/>
                <a:cs typeface="Tw Cen MT"/>
              </a:rPr>
              <a:t>handle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25" dirty="0">
                <a:latin typeface="Tw Cen MT"/>
                <a:cs typeface="Tw Cen MT"/>
              </a:rPr>
              <a:t>it</a:t>
            </a:r>
            <a:endParaRPr sz="1800">
              <a:latin typeface="Tw Cen MT"/>
              <a:cs typeface="Tw Cen MT"/>
            </a:endParaRPr>
          </a:p>
          <a:p>
            <a:pPr marR="55880" algn="ctr">
              <a:lnSpc>
                <a:spcPts val="1814"/>
              </a:lnSpc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6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54434" y="5105086"/>
            <a:ext cx="339090" cy="292100"/>
            <a:chOff x="5254434" y="5105086"/>
            <a:chExt cx="339090" cy="292100"/>
          </a:xfrm>
        </p:grpSpPr>
        <p:sp>
          <p:nvSpPr>
            <p:cNvPr id="32" name="object 32"/>
            <p:cNvSpPr/>
            <p:nvPr/>
          </p:nvSpPr>
          <p:spPr>
            <a:xfrm>
              <a:off x="5262370" y="5113023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4" h="276225">
                  <a:moveTo>
                    <a:pt x="161544" y="0"/>
                  </a:moveTo>
                  <a:lnTo>
                    <a:pt x="31991" y="54635"/>
                  </a:lnTo>
                  <a:lnTo>
                    <a:pt x="0" y="177393"/>
                  </a:lnTo>
                  <a:lnTo>
                    <a:pt x="89649" y="275843"/>
                  </a:lnTo>
                  <a:lnTo>
                    <a:pt x="233438" y="275843"/>
                  </a:lnTo>
                  <a:lnTo>
                    <a:pt x="323088" y="177393"/>
                  </a:lnTo>
                  <a:lnTo>
                    <a:pt x="291096" y="54635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62371" y="5113023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4" h="276225">
                  <a:moveTo>
                    <a:pt x="0" y="177393"/>
                  </a:moveTo>
                  <a:lnTo>
                    <a:pt x="31991" y="54635"/>
                  </a:lnTo>
                  <a:lnTo>
                    <a:pt x="161544" y="0"/>
                  </a:lnTo>
                  <a:lnTo>
                    <a:pt x="291096" y="54635"/>
                  </a:lnTo>
                  <a:lnTo>
                    <a:pt x="323088" y="177393"/>
                  </a:lnTo>
                  <a:lnTo>
                    <a:pt x="233438" y="275843"/>
                  </a:lnTo>
                  <a:lnTo>
                    <a:pt x="89649" y="275843"/>
                  </a:lnTo>
                  <a:lnTo>
                    <a:pt x="0" y="177393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51331" y="5089403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7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39621" y="3279334"/>
            <a:ext cx="339090" cy="292100"/>
            <a:chOff x="7139621" y="3279334"/>
            <a:chExt cx="339090" cy="292100"/>
          </a:xfrm>
        </p:grpSpPr>
        <p:sp>
          <p:nvSpPr>
            <p:cNvPr id="36" name="object 36"/>
            <p:cNvSpPr/>
            <p:nvPr/>
          </p:nvSpPr>
          <p:spPr>
            <a:xfrm>
              <a:off x="7147559" y="3287271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5" h="276225">
                  <a:moveTo>
                    <a:pt x="161544" y="0"/>
                  </a:moveTo>
                  <a:lnTo>
                    <a:pt x="31991" y="54635"/>
                  </a:lnTo>
                  <a:lnTo>
                    <a:pt x="0" y="177393"/>
                  </a:lnTo>
                  <a:lnTo>
                    <a:pt x="89649" y="275844"/>
                  </a:lnTo>
                  <a:lnTo>
                    <a:pt x="233438" y="275844"/>
                  </a:lnTo>
                  <a:lnTo>
                    <a:pt x="323088" y="177393"/>
                  </a:lnTo>
                  <a:lnTo>
                    <a:pt x="291096" y="54635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47559" y="3287271"/>
              <a:ext cx="323215" cy="276225"/>
            </a:xfrm>
            <a:custGeom>
              <a:avLst/>
              <a:gdLst/>
              <a:ahLst/>
              <a:cxnLst/>
              <a:rect l="l" t="t" r="r" b="b"/>
              <a:pathLst>
                <a:path w="323215" h="276225">
                  <a:moveTo>
                    <a:pt x="0" y="177393"/>
                  </a:moveTo>
                  <a:lnTo>
                    <a:pt x="31991" y="54635"/>
                  </a:lnTo>
                  <a:lnTo>
                    <a:pt x="161544" y="0"/>
                  </a:lnTo>
                  <a:lnTo>
                    <a:pt x="291096" y="54635"/>
                  </a:lnTo>
                  <a:lnTo>
                    <a:pt x="323088" y="177393"/>
                  </a:lnTo>
                  <a:lnTo>
                    <a:pt x="233438" y="275844"/>
                  </a:lnTo>
                  <a:lnTo>
                    <a:pt x="89649" y="275844"/>
                  </a:lnTo>
                  <a:lnTo>
                    <a:pt x="0" y="177393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236152" y="3262886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8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811705" y="4128199"/>
            <a:ext cx="340995" cy="290195"/>
            <a:chOff x="7811705" y="4128199"/>
            <a:chExt cx="340995" cy="290195"/>
          </a:xfrm>
        </p:grpSpPr>
        <p:sp>
          <p:nvSpPr>
            <p:cNvPr id="40" name="object 40"/>
            <p:cNvSpPr/>
            <p:nvPr/>
          </p:nvSpPr>
          <p:spPr>
            <a:xfrm>
              <a:off x="7819642" y="4136137"/>
              <a:ext cx="325120" cy="274320"/>
            </a:xfrm>
            <a:custGeom>
              <a:avLst/>
              <a:gdLst/>
              <a:ahLst/>
              <a:cxnLst/>
              <a:rect l="l" t="t" r="r" b="b"/>
              <a:pathLst>
                <a:path w="325120" h="274320">
                  <a:moveTo>
                    <a:pt x="162306" y="0"/>
                  </a:moveTo>
                  <a:lnTo>
                    <a:pt x="32143" y="54330"/>
                  </a:lnTo>
                  <a:lnTo>
                    <a:pt x="0" y="176415"/>
                  </a:lnTo>
                  <a:lnTo>
                    <a:pt x="90068" y="274319"/>
                  </a:lnTo>
                  <a:lnTo>
                    <a:pt x="234543" y="274319"/>
                  </a:lnTo>
                  <a:lnTo>
                    <a:pt x="324612" y="176415"/>
                  </a:lnTo>
                  <a:lnTo>
                    <a:pt x="292468" y="54330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19642" y="4136137"/>
              <a:ext cx="325120" cy="274320"/>
            </a:xfrm>
            <a:custGeom>
              <a:avLst/>
              <a:gdLst/>
              <a:ahLst/>
              <a:cxnLst/>
              <a:rect l="l" t="t" r="r" b="b"/>
              <a:pathLst>
                <a:path w="325120" h="274320">
                  <a:moveTo>
                    <a:pt x="0" y="176415"/>
                  </a:moveTo>
                  <a:lnTo>
                    <a:pt x="32143" y="54330"/>
                  </a:lnTo>
                  <a:lnTo>
                    <a:pt x="162306" y="0"/>
                  </a:lnTo>
                  <a:lnTo>
                    <a:pt x="292468" y="54330"/>
                  </a:lnTo>
                  <a:lnTo>
                    <a:pt x="324612" y="176415"/>
                  </a:lnTo>
                  <a:lnTo>
                    <a:pt x="234543" y="274319"/>
                  </a:lnTo>
                  <a:lnTo>
                    <a:pt x="90068" y="274319"/>
                  </a:lnTo>
                  <a:lnTo>
                    <a:pt x="0" y="176415"/>
                  </a:lnTo>
                  <a:close/>
                </a:path>
              </a:pathLst>
            </a:custGeom>
            <a:ln w="15875">
              <a:solidFill>
                <a:srgbClr val="117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909171" y="4111306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w Cen MT"/>
                <a:cs typeface="Tw Cen MT"/>
              </a:rPr>
              <a:t>9</a:t>
            </a:r>
            <a:endParaRPr sz="1800">
              <a:latin typeface="Tw Cen MT"/>
              <a:cs typeface="Tw Cen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6" y="2610611"/>
            <a:ext cx="1426463" cy="926591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548791" y="6531685"/>
            <a:ext cx="211582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HTTP://WWW.CS.CORNELL.EDU/COURSES/CS5412/2022SP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829405"/>
            <a:ext cx="2385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55" dirty="0"/>
              <a:t>SUMMARY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56208" y="2256536"/>
            <a:ext cx="5034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revisited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basic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cloud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model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8588" y="3379692"/>
            <a:ext cx="10630535" cy="2728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didn’t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discuss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client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platform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itself,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Internet,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loa</a:t>
            </a:r>
            <a:r>
              <a:rPr sz="2800" spc="-640" dirty="0">
                <a:latin typeface="Tw Cen MT"/>
                <a:cs typeface="Tw Cen MT"/>
              </a:rPr>
              <a:t>d</a:t>
            </a:r>
            <a:r>
              <a:rPr sz="2800" spc="-15" dirty="0">
                <a:latin typeface="Tw Cen MT"/>
                <a:cs typeface="Tw Cen MT"/>
              </a:rPr>
              <a:t>-</a:t>
            </a:r>
            <a:r>
              <a:rPr sz="2800" spc="-10" dirty="0">
                <a:latin typeface="Tw Cen MT"/>
                <a:cs typeface="Tw Cen MT"/>
              </a:rPr>
              <a:t>balancer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20320">
              <a:lnSpc>
                <a:spcPts val="3204"/>
              </a:lnSpc>
              <a:spcBef>
                <a:spcPts val="2230"/>
              </a:spcBef>
            </a:pPr>
            <a:r>
              <a:rPr sz="2800" dirty="0">
                <a:latin typeface="Tw Cen MT"/>
                <a:cs typeface="Tw Cen MT"/>
              </a:rPr>
              <a:t>But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saw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how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first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tier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receives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request,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relays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it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one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20" dirty="0">
                <a:latin typeface="Tw Cen MT"/>
                <a:cs typeface="Tw Cen MT"/>
              </a:rPr>
              <a:t> more</a:t>
            </a:r>
            <a:endParaRPr sz="2800">
              <a:latin typeface="Tw Cen MT"/>
              <a:cs typeface="Tw Cen MT"/>
            </a:endParaRPr>
          </a:p>
          <a:p>
            <a:pPr marL="12700" marR="20320">
              <a:lnSpc>
                <a:spcPct val="89700"/>
              </a:lnSpc>
              <a:spcBef>
                <a:spcPts val="190"/>
              </a:spcBef>
            </a:pPr>
            <a:r>
              <a:rPr sz="2800" dirty="0">
                <a:latin typeface="Symbol"/>
                <a:cs typeface="Symbol"/>
              </a:rPr>
              <a:t></a:t>
            </a:r>
            <a:r>
              <a:rPr sz="2800" dirty="0">
                <a:latin typeface="Tw Cen MT"/>
                <a:cs typeface="Tw Cen MT"/>
              </a:rPr>
              <a:t>Services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via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message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bus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queue,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how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these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pools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managed. </a:t>
            </a:r>
            <a:r>
              <a:rPr sz="2800" spc="-75" dirty="0">
                <a:latin typeface="Tw Cen MT"/>
                <a:cs typeface="Tw Cen MT"/>
              </a:rPr>
              <a:t>We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also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learned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programs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typically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packaged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containers, </a:t>
            </a:r>
            <a:r>
              <a:rPr sz="2800" dirty="0">
                <a:latin typeface="Tw Cen MT"/>
                <a:cs typeface="Tw Cen MT"/>
              </a:rPr>
              <a:t>like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docker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reduce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risk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2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interference/conflicts,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with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low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overheads.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1171" y="6509820"/>
            <a:ext cx="2122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2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16059" y="6509820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050505"/>
                </a:solidFill>
                <a:latin typeface="Tw Cen MT Condensed"/>
                <a:cs typeface="Tw Cen MT Condensed"/>
              </a:rPr>
              <a:t>50</a:t>
            </a:r>
            <a:endParaRPr sz="1000">
              <a:latin typeface="Tw Cen MT Condensed"/>
              <a:cs typeface="Tw Cen MT Condensed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0792" y="998220"/>
            <a:ext cx="4096511" cy="8244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39075" y="1796991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w Cen MT"/>
                <a:cs typeface="Tw Cen MT"/>
              </a:rPr>
              <a:t>client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7937" y="1658460"/>
            <a:ext cx="742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w Cen MT"/>
                <a:cs typeface="Tw Cen MT"/>
              </a:rPr>
              <a:t>first</a:t>
            </a:r>
            <a:r>
              <a:rPr sz="1800" b="1" spc="-25" dirty="0">
                <a:latin typeface="Tw Cen MT"/>
                <a:cs typeface="Tw Cen MT"/>
              </a:rPr>
              <a:t> </a:t>
            </a:r>
            <a:r>
              <a:rPr sz="1800" b="1" spc="-20" dirty="0">
                <a:latin typeface="Tw Cen MT"/>
                <a:cs typeface="Tw Cen MT"/>
              </a:rPr>
              <a:t>tier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64241" y="444593"/>
            <a:ext cx="1028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w Cen MT"/>
                <a:cs typeface="Tw Cen MT"/>
              </a:rPr>
              <a:t>Message bus/queue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88212" y="1684101"/>
            <a:ext cx="157226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05"/>
              </a:spcBef>
            </a:pPr>
            <a:r>
              <a:rPr sz="1800" b="1" spc="-10" dirty="0">
                <a:latin typeface="Symbol"/>
                <a:cs typeface="Symbol"/>
              </a:rPr>
              <a:t></a:t>
            </a:r>
            <a:r>
              <a:rPr sz="1800" b="1" spc="-10" dirty="0">
                <a:latin typeface="Tw Cen MT"/>
                <a:cs typeface="Tw Cen MT"/>
              </a:rPr>
              <a:t>Services </a:t>
            </a:r>
            <a:r>
              <a:rPr sz="1800" b="1" dirty="0">
                <a:latin typeface="Tw Cen MT"/>
                <a:cs typeface="Tw Cen MT"/>
              </a:rPr>
              <a:t>managed</a:t>
            </a:r>
            <a:r>
              <a:rPr sz="1800" b="1" spc="-30" dirty="0">
                <a:latin typeface="Tw Cen MT"/>
                <a:cs typeface="Tw Cen MT"/>
              </a:rPr>
              <a:t> </a:t>
            </a:r>
            <a:r>
              <a:rPr sz="1800" b="1" dirty="0">
                <a:latin typeface="Tw Cen MT"/>
                <a:cs typeface="Tw Cen MT"/>
              </a:rPr>
              <a:t>by</a:t>
            </a:r>
            <a:r>
              <a:rPr sz="1800" b="1" spc="-25" dirty="0">
                <a:latin typeface="Tw Cen MT"/>
                <a:cs typeface="Tw Cen MT"/>
              </a:rPr>
              <a:t> the </a:t>
            </a:r>
            <a:r>
              <a:rPr sz="1800" b="1" dirty="0">
                <a:latin typeface="Tw Cen MT"/>
                <a:cs typeface="Tw Cen MT"/>
              </a:rPr>
              <a:t>App</a:t>
            </a:r>
            <a:r>
              <a:rPr sz="1800" b="1" spc="-25" dirty="0">
                <a:latin typeface="Tw Cen MT"/>
                <a:cs typeface="Tw Cen MT"/>
              </a:rPr>
              <a:t> </a:t>
            </a:r>
            <a:r>
              <a:rPr sz="1800" b="1" spc="-10" dirty="0">
                <a:latin typeface="Tw Cen MT"/>
                <a:cs typeface="Tw Cen MT"/>
              </a:rPr>
              <a:t>Service </a:t>
            </a:r>
            <a:r>
              <a:rPr sz="1800" b="1" dirty="0">
                <a:latin typeface="Tw Cen MT"/>
                <a:cs typeface="Tw Cen MT"/>
              </a:rPr>
              <a:t>(second</a:t>
            </a:r>
            <a:r>
              <a:rPr sz="1800" b="1" spc="-45" dirty="0">
                <a:latin typeface="Tw Cen MT"/>
                <a:cs typeface="Tw Cen MT"/>
              </a:rPr>
              <a:t> </a:t>
            </a:r>
            <a:r>
              <a:rPr sz="1800" b="1" spc="-10" dirty="0">
                <a:latin typeface="Tw Cen MT"/>
                <a:cs typeface="Tw Cen MT"/>
              </a:rPr>
              <a:t>tier)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77E7-31B0-71D6-7669-1441ED8E6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511" y="2259583"/>
            <a:ext cx="10640060" cy="3447098"/>
          </a:xfrm>
        </p:spPr>
        <p:txBody>
          <a:bodyPr/>
          <a:lstStyle/>
          <a:p>
            <a:r>
              <a:rPr lang="en-US" dirty="0"/>
              <a:t>To identify the user, a cloud system often requires</a:t>
            </a:r>
            <a:br>
              <a:rPr lang="en-US" dirty="0"/>
            </a:br>
            <a:r>
              <a:rPr lang="en-US" dirty="0"/>
              <a:t>that the application include a “cookie” with each request</a:t>
            </a:r>
          </a:p>
          <a:p>
            <a:endParaRPr lang="en-US" dirty="0"/>
          </a:p>
          <a:p>
            <a:r>
              <a:rPr lang="en-US" dirty="0"/>
              <a:t>The cookie normally just holds a unique id, but could be a whole file</a:t>
            </a:r>
            <a:br>
              <a:rPr lang="en-US" dirty="0"/>
            </a:br>
            <a:r>
              <a:rPr lang="en-US" dirty="0"/>
              <a:t>with lots of data about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security, the rule used is that when an app talks to some domain, it can only access the cookies created by/for that same domain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8E9B9F0-492A-02EB-C5DC-C7C39FC3D8F8}"/>
              </a:ext>
            </a:extLst>
          </p:cNvPr>
          <p:cNvSpPr txBox="1">
            <a:spLocks/>
          </p:cNvSpPr>
          <p:nvPr/>
        </p:nvSpPr>
        <p:spPr>
          <a:xfrm>
            <a:off x="1255267" y="677005"/>
            <a:ext cx="10427335" cy="1090683"/>
          </a:xfrm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Tw Cen MT Condensed"/>
                <a:ea typeface="+mj-ea"/>
                <a:cs typeface="Tw Cen MT Condensed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5000" spc="70" dirty="0"/>
              <a:t>COOKIES</a:t>
            </a:r>
            <a:r>
              <a:rPr lang="en-US" sz="5000" spc="55" dirty="0"/>
              <a:t>!</a:t>
            </a:r>
            <a:endParaRPr lang="en-US" sz="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2D173-53B3-CB7A-F04D-5F3A4AF3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358" y="152400"/>
            <a:ext cx="218274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70" dirty="0"/>
              <a:t>NEXT</a:t>
            </a:r>
            <a:r>
              <a:rPr sz="5000" spc="204" dirty="0"/>
              <a:t> </a:t>
            </a:r>
            <a:r>
              <a:rPr sz="5000" spc="75" dirty="0"/>
              <a:t>STEP:</a:t>
            </a:r>
            <a:r>
              <a:rPr sz="5000" spc="220" dirty="0"/>
              <a:t> </a:t>
            </a:r>
            <a:r>
              <a:rPr sz="5000" spc="55" dirty="0"/>
              <a:t>MESSAGES!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588" y="2219960"/>
            <a:ext cx="10472420" cy="367177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120014" indent="7620">
              <a:lnSpc>
                <a:spcPts val="2690"/>
              </a:lnSpc>
              <a:spcBef>
                <a:spcPts val="740"/>
              </a:spcBef>
            </a:pPr>
            <a:r>
              <a:rPr lang="en-US" sz="2800" dirty="0">
                <a:latin typeface="Tw Cen MT"/>
                <a:cs typeface="Tw Cen MT"/>
              </a:rPr>
              <a:t>So,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app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send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message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holding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request,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plus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lang="en-US"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cookie</a:t>
            </a:r>
            <a:r>
              <a:rPr sz="2800" spc="-10" dirty="0">
                <a:latin typeface="Tw Cen MT"/>
                <a:cs typeface="Tw Cen MT"/>
              </a:rPr>
              <a:t>.</a:t>
            </a:r>
            <a:endParaRPr sz="28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 dirty="0">
              <a:latin typeface="Tw Cen MT"/>
              <a:cs typeface="Tw Cen MT"/>
            </a:endParaRPr>
          </a:p>
          <a:p>
            <a:pPr marL="12700" marR="5080" indent="7620">
              <a:lnSpc>
                <a:spcPct val="80000"/>
              </a:lnSpc>
              <a:spcBef>
                <a:spcPts val="2240"/>
              </a:spcBef>
              <a:tabLst>
                <a:tab pos="2494915" algn="l"/>
                <a:tab pos="10027920" algn="l"/>
              </a:tabLst>
            </a:pP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request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generally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looks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like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method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call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code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app.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25" dirty="0">
                <a:latin typeface="Tw Cen MT"/>
                <a:cs typeface="Tw Cen MT"/>
              </a:rPr>
              <a:t>But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fact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“stub”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packages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(“serializes”)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arguments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into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message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(a </a:t>
            </a:r>
            <a:r>
              <a:rPr sz="2800" dirty="0">
                <a:latin typeface="Tw Cen MT"/>
                <a:cs typeface="Tw Cen MT"/>
              </a:rPr>
              <a:t>vector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 </a:t>
            </a:r>
            <a:r>
              <a:rPr sz="2800" spc="-10" dirty="0">
                <a:latin typeface="Tw Cen MT"/>
                <a:cs typeface="Tw Cen MT"/>
              </a:rPr>
              <a:t>bytes).</a:t>
            </a:r>
            <a:r>
              <a:rPr sz="2800" dirty="0">
                <a:latin typeface="Tw Cen MT"/>
                <a:cs typeface="Tw Cen MT"/>
              </a:rPr>
              <a:t>	The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message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sent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over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TCP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first-</a:t>
            </a:r>
            <a:r>
              <a:rPr sz="2800" dirty="0">
                <a:latin typeface="Tw Cen MT"/>
                <a:cs typeface="Tw Cen MT"/>
              </a:rPr>
              <a:t>tier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server </a:t>
            </a:r>
            <a:r>
              <a:rPr sz="2800" dirty="0">
                <a:latin typeface="Tw Cen MT"/>
                <a:cs typeface="Tw Cen MT"/>
              </a:rPr>
              <a:t>derserializes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(unpacks)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request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perform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it.</a:t>
            </a:r>
            <a:endParaRPr sz="28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400" dirty="0">
              <a:latin typeface="Tw Cen MT"/>
              <a:cs typeface="Tw Cen MT"/>
            </a:endParaRPr>
          </a:p>
          <a:p>
            <a:pPr marL="20320">
              <a:lnSpc>
                <a:spcPct val="100000"/>
              </a:lnSpc>
            </a:pP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reply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message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will</a:t>
            </a:r>
            <a:r>
              <a:rPr sz="2800" spc="-1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come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back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same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TCP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connection.</a:t>
            </a:r>
            <a:endParaRPr sz="2800" dirty="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429768"/>
            <a:ext cx="5193789" cy="10469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18007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9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latin typeface="Symbol"/>
                <a:cs typeface="Symbol"/>
              </a:rPr>
              <a:t></a:t>
            </a:r>
            <a:r>
              <a:rPr sz="5000" spc="80" dirty="0"/>
              <a:t>-</a:t>
            </a:r>
            <a:r>
              <a:rPr sz="5000" spc="70" dirty="0"/>
              <a:t>SERVICES</a:t>
            </a:r>
            <a:r>
              <a:rPr sz="5000" spc="245" dirty="0"/>
              <a:t> </a:t>
            </a:r>
            <a:r>
              <a:rPr sz="5000" spc="70" dirty="0"/>
              <a:t>GALORE!</a:t>
            </a:r>
            <a:endParaRPr sz="50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335915" indent="6985">
              <a:lnSpc>
                <a:spcPct val="90400"/>
              </a:lnSpc>
              <a:spcBef>
                <a:spcPts val="415"/>
              </a:spcBef>
            </a:pPr>
            <a:r>
              <a:rPr dirty="0"/>
              <a:t>The</a:t>
            </a:r>
            <a:r>
              <a:rPr spc="-65" dirty="0"/>
              <a:t> </a:t>
            </a:r>
            <a:r>
              <a:rPr spc="-10" dirty="0"/>
              <a:t>first-</a:t>
            </a:r>
            <a:r>
              <a:rPr dirty="0"/>
              <a:t>tier</a:t>
            </a:r>
            <a:r>
              <a:rPr spc="-40" dirty="0"/>
              <a:t> </a:t>
            </a:r>
            <a:r>
              <a:rPr dirty="0"/>
              <a:t>server</a:t>
            </a:r>
            <a:r>
              <a:rPr spc="-40" dirty="0"/>
              <a:t> </a:t>
            </a:r>
            <a:r>
              <a:rPr dirty="0"/>
              <a:t>builds</a:t>
            </a:r>
            <a:r>
              <a:rPr spc="-5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web</a:t>
            </a:r>
            <a:r>
              <a:rPr spc="-40" dirty="0"/>
              <a:t> </a:t>
            </a:r>
            <a:r>
              <a:rPr dirty="0"/>
              <a:t>page</a:t>
            </a:r>
            <a:r>
              <a:rPr spc="-55" dirty="0"/>
              <a:t> </a:t>
            </a:r>
            <a:r>
              <a:rPr dirty="0"/>
              <a:t>(with</a:t>
            </a:r>
            <a:r>
              <a:rPr spc="-50" dirty="0"/>
              <a:t> </a:t>
            </a:r>
            <a:r>
              <a:rPr dirty="0"/>
              <a:t>URLs</a:t>
            </a:r>
            <a:r>
              <a:rPr spc="-75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any</a:t>
            </a:r>
            <a:r>
              <a:rPr spc="-55" dirty="0"/>
              <a:t> </a:t>
            </a:r>
            <a:r>
              <a:rPr dirty="0"/>
              <a:t>photo</a:t>
            </a:r>
            <a:r>
              <a:rPr spc="-50" dirty="0"/>
              <a:t> </a:t>
            </a:r>
            <a:r>
              <a:rPr dirty="0"/>
              <a:t>or</a:t>
            </a:r>
            <a:r>
              <a:rPr spc="-65" dirty="0"/>
              <a:t> </a:t>
            </a:r>
            <a:r>
              <a:rPr spc="-10" dirty="0"/>
              <a:t>video </a:t>
            </a:r>
            <a:r>
              <a:rPr dirty="0"/>
              <a:t>or</a:t>
            </a:r>
            <a:r>
              <a:rPr spc="-65" dirty="0"/>
              <a:t> </a:t>
            </a:r>
            <a:r>
              <a:rPr dirty="0"/>
              <a:t>advertising</a:t>
            </a:r>
            <a:r>
              <a:rPr spc="-45" dirty="0"/>
              <a:t> </a:t>
            </a:r>
            <a:r>
              <a:rPr dirty="0"/>
              <a:t>content),</a:t>
            </a:r>
            <a:r>
              <a:rPr spc="-50" dirty="0"/>
              <a:t> </a:t>
            </a:r>
            <a:r>
              <a:rPr dirty="0"/>
              <a:t>but</a:t>
            </a:r>
            <a:r>
              <a:rPr spc="-60" dirty="0"/>
              <a:t> </a:t>
            </a:r>
            <a:r>
              <a:rPr dirty="0"/>
              <a:t>spreads</a:t>
            </a:r>
            <a:r>
              <a:rPr spc="-55" dirty="0"/>
              <a:t> </a:t>
            </a:r>
            <a:r>
              <a:rPr dirty="0"/>
              <a:t>any</a:t>
            </a:r>
            <a:r>
              <a:rPr spc="-55" dirty="0"/>
              <a:t> </a:t>
            </a:r>
            <a:r>
              <a:rPr dirty="0"/>
              <a:t>real</a:t>
            </a:r>
            <a:r>
              <a:rPr spc="-70" dirty="0"/>
              <a:t> </a:t>
            </a:r>
            <a:r>
              <a:rPr dirty="0"/>
              <a:t>work</a:t>
            </a:r>
            <a:r>
              <a:rPr spc="-60" dirty="0"/>
              <a:t> </a:t>
            </a:r>
            <a:r>
              <a:rPr dirty="0"/>
              <a:t>out</a:t>
            </a:r>
            <a:r>
              <a:rPr spc="-60" dirty="0"/>
              <a:t> </a:t>
            </a:r>
            <a:r>
              <a:rPr dirty="0"/>
              <a:t>over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pools</a:t>
            </a:r>
            <a:r>
              <a:rPr spc="-60" dirty="0"/>
              <a:t> </a:t>
            </a:r>
            <a:r>
              <a:rPr spc="-25" dirty="0"/>
              <a:t>of </a:t>
            </a:r>
            <a:r>
              <a:rPr dirty="0"/>
              <a:t>service</a:t>
            </a:r>
            <a:r>
              <a:rPr spc="-55" dirty="0"/>
              <a:t> </a:t>
            </a:r>
            <a:r>
              <a:rPr dirty="0"/>
              <a:t>instances</a:t>
            </a:r>
            <a:r>
              <a:rPr spc="-40" dirty="0"/>
              <a:t> </a:t>
            </a:r>
            <a:r>
              <a:rPr dirty="0"/>
              <a:t>we</a:t>
            </a:r>
            <a:r>
              <a:rPr spc="-40" dirty="0"/>
              <a:t> </a:t>
            </a:r>
            <a:r>
              <a:rPr dirty="0"/>
              <a:t>are</a:t>
            </a:r>
            <a:r>
              <a:rPr spc="-45" dirty="0"/>
              <a:t> </a:t>
            </a:r>
            <a:r>
              <a:rPr dirty="0"/>
              <a:t>calling</a:t>
            </a:r>
            <a:r>
              <a:rPr spc="-60" dirty="0"/>
              <a:t> </a:t>
            </a:r>
            <a:r>
              <a:rPr spc="-25" dirty="0">
                <a:latin typeface="Symbol"/>
                <a:cs typeface="Symbol"/>
              </a:rPr>
              <a:t></a:t>
            </a:r>
            <a:r>
              <a:rPr spc="-25" dirty="0"/>
              <a:t>-</a:t>
            </a:r>
            <a:r>
              <a:rPr spc="-10" dirty="0"/>
              <a:t>services.</a:t>
            </a:r>
          </a:p>
          <a:p>
            <a:pPr>
              <a:lnSpc>
                <a:spcPct val="100000"/>
              </a:lnSpc>
            </a:pPr>
            <a:endParaRPr sz="3400"/>
          </a:p>
          <a:p>
            <a:pPr marL="12700" marR="5080" indent="7620">
              <a:lnSpc>
                <a:spcPts val="3020"/>
              </a:lnSpc>
              <a:spcBef>
                <a:spcPts val="2145"/>
              </a:spcBef>
              <a:tabLst>
                <a:tab pos="2738755" algn="l"/>
                <a:tab pos="6727190" algn="l"/>
              </a:tabLst>
            </a:pPr>
            <a:r>
              <a:rPr dirty="0"/>
              <a:t>This</a:t>
            </a:r>
            <a:r>
              <a:rPr spc="-30" dirty="0"/>
              <a:t> </a:t>
            </a:r>
            <a:r>
              <a:rPr dirty="0"/>
              <a:t>entails</a:t>
            </a:r>
            <a:r>
              <a:rPr spc="-30" dirty="0"/>
              <a:t> </a:t>
            </a:r>
            <a:r>
              <a:rPr dirty="0"/>
              <a:t>doing</a:t>
            </a:r>
            <a:r>
              <a:rPr spc="-25" dirty="0"/>
              <a:t> </a:t>
            </a:r>
            <a:r>
              <a:rPr dirty="0"/>
              <a:t>more</a:t>
            </a:r>
            <a:r>
              <a:rPr spc="-30" dirty="0"/>
              <a:t> </a:t>
            </a:r>
            <a:r>
              <a:rPr dirty="0"/>
              <a:t>requests,</a:t>
            </a:r>
            <a:r>
              <a:rPr spc="-25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spc="-10" dirty="0"/>
              <a:t>messages.</a:t>
            </a:r>
            <a:r>
              <a:rPr dirty="0"/>
              <a:t>	They</a:t>
            </a:r>
            <a:r>
              <a:rPr spc="-30" dirty="0"/>
              <a:t> </a:t>
            </a:r>
            <a:r>
              <a:rPr dirty="0"/>
              <a:t>might</a:t>
            </a:r>
            <a:r>
              <a:rPr spc="-30" dirty="0"/>
              <a:t> </a:t>
            </a:r>
            <a:r>
              <a:rPr dirty="0"/>
              <a:t>not</a:t>
            </a:r>
            <a:r>
              <a:rPr spc="-3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issued</a:t>
            </a:r>
            <a:r>
              <a:rPr spc="-30" dirty="0"/>
              <a:t> </a:t>
            </a:r>
            <a:r>
              <a:rPr spc="-25" dirty="0"/>
              <a:t>as </a:t>
            </a:r>
            <a:r>
              <a:rPr dirty="0"/>
              <a:t>RPC</a:t>
            </a:r>
            <a:r>
              <a:rPr spc="-75" dirty="0"/>
              <a:t> </a:t>
            </a:r>
            <a:r>
              <a:rPr dirty="0"/>
              <a:t>requests</a:t>
            </a:r>
            <a:r>
              <a:rPr spc="-45" dirty="0"/>
              <a:t> </a:t>
            </a:r>
            <a:r>
              <a:rPr dirty="0"/>
              <a:t>over</a:t>
            </a:r>
            <a:r>
              <a:rPr spc="-55" dirty="0"/>
              <a:t> </a:t>
            </a:r>
            <a:r>
              <a:rPr dirty="0"/>
              <a:t>TCP</a:t>
            </a:r>
            <a:r>
              <a:rPr spc="-55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some</a:t>
            </a:r>
            <a:r>
              <a:rPr spc="-45" dirty="0"/>
              <a:t> </a:t>
            </a:r>
            <a:r>
              <a:rPr dirty="0"/>
              <a:t>could</a:t>
            </a:r>
            <a:r>
              <a:rPr spc="-55" dirty="0"/>
              <a:t> </a:t>
            </a:r>
            <a:r>
              <a:rPr dirty="0"/>
              <a:t>be</a:t>
            </a:r>
            <a:r>
              <a:rPr spc="-60" dirty="0"/>
              <a:t> </a:t>
            </a:r>
            <a:r>
              <a:rPr dirty="0"/>
              <a:t>sent</a:t>
            </a:r>
            <a:r>
              <a:rPr spc="-5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“message</a:t>
            </a:r>
            <a:r>
              <a:rPr spc="-45" dirty="0"/>
              <a:t> </a:t>
            </a:r>
            <a:r>
              <a:rPr dirty="0"/>
              <a:t>bus”</a:t>
            </a:r>
            <a:r>
              <a:rPr spc="-60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spc="-50" dirty="0"/>
              <a:t>a </a:t>
            </a:r>
            <a:r>
              <a:rPr dirty="0"/>
              <a:t>“message</a:t>
            </a:r>
            <a:r>
              <a:rPr spc="-145" dirty="0"/>
              <a:t> </a:t>
            </a:r>
            <a:r>
              <a:rPr spc="-10" dirty="0"/>
              <a:t>queue”.</a:t>
            </a:r>
            <a:r>
              <a:rPr dirty="0"/>
              <a:t>	But</a:t>
            </a:r>
            <a:r>
              <a:rPr spc="-55" dirty="0"/>
              <a:t> </a:t>
            </a:r>
            <a:r>
              <a:rPr dirty="0"/>
              <a:t>these</a:t>
            </a:r>
            <a:r>
              <a:rPr spc="-45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dirty="0"/>
              <a:t>all</a:t>
            </a:r>
            <a:r>
              <a:rPr spc="-50" dirty="0"/>
              <a:t> </a:t>
            </a:r>
            <a:r>
              <a:rPr dirty="0"/>
              <a:t>forms</a:t>
            </a:r>
            <a:r>
              <a:rPr spc="-50" dirty="0"/>
              <a:t> </a:t>
            </a:r>
            <a:r>
              <a:rPr dirty="0"/>
              <a:t>of</a:t>
            </a:r>
            <a:r>
              <a:rPr spc="20" dirty="0"/>
              <a:t> </a:t>
            </a:r>
            <a:r>
              <a:rPr dirty="0"/>
              <a:t>communication</a:t>
            </a:r>
            <a:r>
              <a:rPr spc="-60" dirty="0"/>
              <a:t> </a:t>
            </a:r>
            <a:r>
              <a:rPr dirty="0"/>
              <a:t>tools,</a:t>
            </a:r>
            <a:r>
              <a:rPr spc="-50" dirty="0"/>
              <a:t> </a:t>
            </a:r>
            <a:r>
              <a:rPr spc="-20" dirty="0"/>
              <a:t>just </a:t>
            </a:r>
            <a:r>
              <a:rPr dirty="0"/>
              <a:t>specialized</a:t>
            </a:r>
            <a:r>
              <a:rPr spc="-70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different</a:t>
            </a:r>
            <a:r>
              <a:rPr spc="-65" dirty="0"/>
              <a:t> </a:t>
            </a:r>
            <a:r>
              <a:rPr spc="-10" dirty="0"/>
              <a:t>ways.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429768"/>
            <a:ext cx="5193789" cy="10469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51804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9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>
                <a:latin typeface="Symbol"/>
                <a:cs typeface="Symbol"/>
              </a:rPr>
              <a:t></a:t>
            </a:r>
            <a:r>
              <a:rPr sz="5000" spc="80" dirty="0"/>
              <a:t>-</a:t>
            </a:r>
            <a:r>
              <a:rPr sz="5000" spc="70" dirty="0"/>
              <a:t>SERVICES</a:t>
            </a:r>
            <a:r>
              <a:rPr sz="5000" spc="245" dirty="0"/>
              <a:t> </a:t>
            </a:r>
            <a:r>
              <a:rPr sz="5000" spc="70" dirty="0"/>
              <a:t>GALORE!</a:t>
            </a:r>
            <a:endParaRPr sz="50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805" y="2259583"/>
            <a:ext cx="10615930" cy="3848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w Cen MT"/>
                <a:cs typeface="Tw Cen MT"/>
              </a:rPr>
              <a:t>Some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server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instance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Symbol"/>
                <a:cs typeface="Symbol"/>
              </a:rPr>
              <a:t></a:t>
            </a:r>
            <a:r>
              <a:rPr sz="2800" spc="-25" dirty="0">
                <a:latin typeface="Tw Cen MT"/>
                <a:cs typeface="Tw Cen MT"/>
              </a:rPr>
              <a:t>-</a:t>
            </a:r>
            <a:r>
              <a:rPr sz="2800" dirty="0">
                <a:latin typeface="Tw Cen MT"/>
                <a:cs typeface="Tw Cen MT"/>
              </a:rPr>
              <a:t>service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becomes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responsible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for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request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400">
              <a:latin typeface="Tw Cen MT"/>
              <a:cs typeface="Tw Cen MT"/>
            </a:endParaRPr>
          </a:p>
          <a:p>
            <a:pPr marL="12700" marR="347345" indent="6985">
              <a:lnSpc>
                <a:spcPts val="3030"/>
              </a:lnSpc>
              <a:spcBef>
                <a:spcPts val="2135"/>
              </a:spcBef>
            </a:pP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original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request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was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“inline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roller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skates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for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a</a:t>
            </a:r>
            <a:r>
              <a:rPr sz="2800" spc="-38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12-</a:t>
            </a:r>
            <a:r>
              <a:rPr sz="2800" dirty="0">
                <a:latin typeface="Tw Cen MT"/>
                <a:cs typeface="Tw Cen MT"/>
              </a:rPr>
              <a:t>year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old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boy”,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but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was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version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seen</a:t>
            </a:r>
            <a:r>
              <a:rPr sz="2800" spc="-8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first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tier.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2700" marR="5080" indent="6985">
              <a:lnSpc>
                <a:spcPct val="89700"/>
              </a:lnSpc>
              <a:spcBef>
                <a:spcPts val="2545"/>
              </a:spcBef>
              <a:tabLst>
                <a:tab pos="3716020" algn="l"/>
              </a:tabLst>
            </a:pP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particular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Symbol"/>
                <a:cs typeface="Symbol"/>
              </a:rPr>
              <a:t></a:t>
            </a:r>
            <a:r>
              <a:rPr sz="2800" spc="-25" dirty="0">
                <a:latin typeface="Tw Cen MT"/>
                <a:cs typeface="Tw Cen MT"/>
              </a:rPr>
              <a:t>-</a:t>
            </a:r>
            <a:r>
              <a:rPr sz="2800" dirty="0">
                <a:latin typeface="Tw Cen MT"/>
                <a:cs typeface="Tw Cen MT"/>
              </a:rPr>
              <a:t>service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instance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might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specialist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“popular</a:t>
            </a:r>
            <a:r>
              <a:rPr sz="2800" spc="70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products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matching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search”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“special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deals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offer”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“customers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like </a:t>
            </a:r>
            <a:r>
              <a:rPr sz="2800" dirty="0">
                <a:latin typeface="Tw Cen MT"/>
                <a:cs typeface="Tw Cen MT"/>
              </a:rPr>
              <a:t>you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also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look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at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…”,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etc.</a:t>
            </a:r>
            <a:r>
              <a:rPr sz="2800" dirty="0">
                <a:latin typeface="Tw Cen MT"/>
                <a:cs typeface="Tw Cen MT"/>
              </a:rPr>
              <a:t>	It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specialized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sub-</a:t>
            </a:r>
            <a:r>
              <a:rPr sz="2800" spc="-10" dirty="0">
                <a:latin typeface="Tw Cen MT"/>
                <a:cs typeface="Tw Cen MT"/>
              </a:rPr>
              <a:t>role.</a:t>
            </a:r>
            <a:endParaRPr sz="28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429768"/>
            <a:ext cx="5193789" cy="10469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3126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55" dirty="0"/>
              <a:t>PARALLELISM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588" y="2256536"/>
            <a:ext cx="10686415" cy="34677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762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Tw Cen MT"/>
                <a:cs typeface="Tw Cen MT"/>
              </a:rPr>
              <a:t>There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was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no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real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parallelism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when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original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message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was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sent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from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the </a:t>
            </a:r>
            <a:r>
              <a:rPr sz="2800" dirty="0">
                <a:latin typeface="Tw Cen MT"/>
                <a:cs typeface="Tw Cen MT"/>
              </a:rPr>
              <a:t>app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first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tier.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2700" marR="250190" indent="6985">
              <a:lnSpc>
                <a:spcPts val="3000"/>
              </a:lnSpc>
              <a:spcBef>
                <a:spcPts val="2600"/>
              </a:spcBef>
            </a:pPr>
            <a:r>
              <a:rPr sz="2800" dirty="0">
                <a:latin typeface="Tw Cen MT"/>
                <a:cs typeface="Tw Cen MT"/>
              </a:rPr>
              <a:t>But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there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could</a:t>
            </a:r>
            <a:r>
              <a:rPr sz="2800" spc="-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90" dirty="0">
                <a:latin typeface="Tw Cen MT"/>
                <a:cs typeface="Tw Cen MT"/>
              </a:rPr>
              <a:t> </a:t>
            </a:r>
            <a:r>
              <a:rPr sz="2800" i="1" dirty="0">
                <a:latin typeface="Tw Cen MT"/>
                <a:cs typeface="Tw Cen MT"/>
              </a:rPr>
              <a:t>hundreds</a:t>
            </a:r>
            <a:r>
              <a:rPr sz="2800" i="1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5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Symbol"/>
                <a:cs typeface="Symbol"/>
              </a:rPr>
              <a:t></a:t>
            </a:r>
            <a:r>
              <a:rPr sz="2800" spc="-25" dirty="0">
                <a:latin typeface="Tw Cen MT"/>
                <a:cs typeface="Tw Cen MT"/>
              </a:rPr>
              <a:t>-</a:t>
            </a:r>
            <a:r>
              <a:rPr sz="2800" dirty="0">
                <a:latin typeface="Tw Cen MT"/>
                <a:cs typeface="Tw Cen MT"/>
              </a:rPr>
              <a:t>services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running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concurrently,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generating </a:t>
            </a:r>
            <a:r>
              <a:rPr sz="2800" dirty="0">
                <a:latin typeface="Tw Cen MT"/>
                <a:cs typeface="Tw Cen MT"/>
              </a:rPr>
              <a:t>portions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used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construct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web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page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response!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20320">
              <a:lnSpc>
                <a:spcPct val="100000"/>
              </a:lnSpc>
              <a:spcBef>
                <a:spcPts val="2190"/>
              </a:spcBef>
            </a:pPr>
            <a:r>
              <a:rPr sz="2800" dirty="0">
                <a:latin typeface="Tw Cen MT"/>
                <a:cs typeface="Tw Cen MT"/>
              </a:rPr>
              <a:t>This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gives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big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speedup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compared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doing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everything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server</a:t>
            </a:r>
            <a:endParaRPr sz="28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429768"/>
            <a:ext cx="5193789" cy="10469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85125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5" dirty="0"/>
              <a:t>PERSONALIZATION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528" y="2256536"/>
            <a:ext cx="10667365" cy="346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w Cen MT"/>
                <a:cs typeface="Tw Cen MT"/>
              </a:rPr>
              <a:t>Recall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1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all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these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instances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stateless.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000">
              <a:latin typeface="Tw Cen MT"/>
              <a:cs typeface="Tw Cen MT"/>
            </a:endParaRPr>
          </a:p>
          <a:p>
            <a:pPr marL="12700" marR="5080" indent="7620">
              <a:lnSpc>
                <a:spcPts val="3050"/>
              </a:lnSpc>
              <a:spcBef>
                <a:spcPts val="2575"/>
              </a:spcBef>
              <a:tabLst>
                <a:tab pos="2268220" algn="l"/>
              </a:tabLst>
            </a:pPr>
            <a:r>
              <a:rPr sz="2800" dirty="0">
                <a:latin typeface="Tw Cen MT"/>
                <a:cs typeface="Tw Cen MT"/>
              </a:rPr>
              <a:t>But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also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remember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that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they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do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have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original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cookie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giving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account </a:t>
            </a:r>
            <a:r>
              <a:rPr sz="2800" dirty="0">
                <a:latin typeface="Tw Cen MT"/>
                <a:cs typeface="Tw Cen MT"/>
              </a:rPr>
              <a:t>ID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information.</a:t>
            </a:r>
            <a:r>
              <a:rPr sz="2800" dirty="0">
                <a:latin typeface="Tw Cen MT"/>
                <a:cs typeface="Tw Cen MT"/>
              </a:rPr>
              <a:t>	This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allows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Symbol"/>
                <a:cs typeface="Symbol"/>
              </a:rPr>
              <a:t></a:t>
            </a:r>
            <a:r>
              <a:rPr sz="2800" spc="-25" dirty="0">
                <a:latin typeface="Tw Cen MT"/>
                <a:cs typeface="Tw Cen MT"/>
              </a:rPr>
              <a:t>-</a:t>
            </a:r>
            <a:r>
              <a:rPr sz="2800" dirty="0">
                <a:latin typeface="Tw Cen MT"/>
                <a:cs typeface="Tw Cen MT"/>
              </a:rPr>
              <a:t>service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create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personalized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reply.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400">
              <a:latin typeface="Tw Cen MT"/>
              <a:cs typeface="Tw Cen MT"/>
            </a:endParaRPr>
          </a:p>
          <a:p>
            <a:pPr marL="12700" marR="423545" indent="7620">
              <a:lnSpc>
                <a:spcPts val="3030"/>
              </a:lnSpc>
              <a:spcBef>
                <a:spcPts val="2095"/>
              </a:spcBef>
              <a:tabLst>
                <a:tab pos="2691130" algn="l"/>
              </a:tabLst>
            </a:pPr>
            <a:r>
              <a:rPr sz="2800" dirty="0">
                <a:latin typeface="Tw Cen MT"/>
                <a:cs typeface="Tw Cen MT"/>
              </a:rPr>
              <a:t>The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real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data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resides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in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75" dirty="0">
                <a:latin typeface="Tw Cen MT"/>
                <a:cs typeface="Tw Cen MT"/>
              </a:rPr>
              <a:t>key-</a:t>
            </a:r>
            <a:r>
              <a:rPr sz="2800" dirty="0">
                <a:latin typeface="Tw Cen MT"/>
                <a:cs typeface="Tw Cen MT"/>
              </a:rPr>
              <a:t>value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storage</a:t>
            </a:r>
            <a:r>
              <a:rPr sz="2800" spc="-40" dirty="0">
                <a:latin typeface="Tw Cen MT"/>
                <a:cs typeface="Tw Cen MT"/>
              </a:rPr>
              <a:t> </a:t>
            </a:r>
            <a:r>
              <a:rPr sz="2800" spc="-35" dirty="0">
                <a:latin typeface="Tw Cen MT"/>
                <a:cs typeface="Tw Cen MT"/>
              </a:rPr>
              <a:t>layer,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file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system,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50" dirty="0">
                <a:latin typeface="Tw Cen MT"/>
                <a:cs typeface="Tw Cen MT"/>
              </a:rPr>
              <a:t>a </a:t>
            </a:r>
            <a:r>
              <a:rPr sz="2800" dirty="0">
                <a:latin typeface="Tw Cen MT"/>
                <a:cs typeface="Tw Cen MT"/>
              </a:rPr>
              <a:t>database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system.</a:t>
            </a:r>
            <a:r>
              <a:rPr sz="2800" dirty="0">
                <a:latin typeface="Tw Cen MT"/>
                <a:cs typeface="Tw Cen MT"/>
              </a:rPr>
              <a:t>	The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spc="-65" dirty="0">
                <a:latin typeface="Tw Cen MT"/>
                <a:cs typeface="Tw Cen MT"/>
              </a:rPr>
              <a:t>key-</a:t>
            </a:r>
            <a:r>
              <a:rPr sz="2800" dirty="0">
                <a:latin typeface="Tw Cen MT"/>
                <a:cs typeface="Tw Cen MT"/>
              </a:rPr>
              <a:t>value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model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popular.</a:t>
            </a:r>
            <a:endParaRPr sz="28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429768"/>
            <a:ext cx="5193789" cy="10469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41171" y="6531685"/>
            <a:ext cx="212280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050505"/>
                </a:solidFill>
                <a:latin typeface="Tw Cen MT Condensed"/>
                <a:cs typeface="Tw Cen MT Condensed"/>
                <a:hlinkClick r:id="rId3"/>
              </a:rPr>
              <a:t>HTTP://WWW.CS.CORNELL.EDU/COURSES/CS5412/2022FA</a:t>
            </a:r>
            <a:endParaRPr sz="1000">
              <a:latin typeface="Tw Cen MT Condensed"/>
              <a:cs typeface="Tw Cen MT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65972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050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3615</Words>
  <Application>Microsoft Office PowerPoint</Application>
  <PresentationFormat>Widescreen</PresentationFormat>
  <Paragraphs>322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Office Theme</vt:lpstr>
      <vt:lpstr>PowerPoint Presentation</vt:lpstr>
      <vt:lpstr>LET’S REVISIT OUR “WALK THROUGH”</vt:lpstr>
      <vt:lpstr>NEXT STEP: MESSAGES!</vt:lpstr>
      <vt:lpstr>PowerPoint Presentation</vt:lpstr>
      <vt:lpstr>NEXT STEP: MESSAGES!</vt:lpstr>
      <vt:lpstr>-SERVICES GALORE!</vt:lpstr>
      <vt:lpstr>-SERVICES GALORE!</vt:lpstr>
      <vt:lpstr>PARALLELISM</vt:lpstr>
      <vt:lpstr>PERSONALIZATION</vt:lpstr>
      <vt:lpstr>TOOLS FOR RELAYING REQUESTS TO THE SERVICES</vt:lpstr>
      <vt:lpstr>MESSAGE QUEUE</vt:lpstr>
      <vt:lpstr>APP SERVICE</vt:lpstr>
      <vt:lpstr>BUILDING CODE TO RUN IN THE “POOL OF SERVERS” MODEL</vt:lpstr>
      <vt:lpstr>STATELESS VERSUS STATEFUL PROGRAMS</vt:lpstr>
      <vt:lpstr>THE STATELESS MODEL</vt:lpstr>
      <vt:lpstr>THE STATELESS MODEL</vt:lpstr>
      <vt:lpstr>STATELESS MODEL</vt:lpstr>
      <vt:lpstr>THE FIRST TIER OF A CLOUD IS “STATELESS”</vt:lpstr>
      <vt:lpstr>WHICH CAN WE DO IN A STATELESS WAY?</vt:lpstr>
      <vt:lpstr>WHICH CAN WE DO IN A STATELESS WAY?</vt:lpstr>
      <vt:lpstr>OFTEN WE PAIR A STATELESS FRONT END WITH STATEFUL -SERVICES</vt:lpstr>
      <vt:lpstr>SOME IMPORTANT STATEFUL SERVERS IN THE CLOUD</vt:lpstr>
      <vt:lpstr>HELPFUL IDEAS FOR STATELESS DESIGN</vt:lpstr>
      <vt:lpstr>KEY IDEAS FOR STATELESS DESIGN</vt:lpstr>
      <vt:lpstr>DEFINITIONS (SLIGHTLY INFORMAL!)</vt:lpstr>
      <vt:lpstr>IN THE CLOUD, NOT EVERY SUBSYSTEM NEEDS THE STRONGEST GUARANTEES At Berkeley, Eric Brewer captured this insight with a “theorem” CAP is short for “Consistency, Availability and Partition Tolerance”</vt:lpstr>
      <vt:lpstr>ERIC BREWER’S CAP THEOREM</vt:lpstr>
      <vt:lpstr>… ONE TINY NIT</vt:lpstr>
      <vt:lpstr>BASE METHODOLOGY: GOES WITH CAP</vt:lpstr>
      <vt:lpstr>TODAY’S CLOUD IS A CAP+BASE “WORLD”</vt:lpstr>
      <vt:lpstr>… AND A KEY-VALUE WORLD</vt:lpstr>
      <vt:lpstr>KEY-VALUE MODEL</vt:lpstr>
      <vt:lpstr>WHAT MAKES ALL OF THIS HARD?</vt:lpstr>
      <vt:lpstr>ATOMIC REPLACE WITH A STATELESS FUNCTION</vt:lpstr>
      <vt:lpstr>ATOMIC REPLACE WITH A STATELESS FUNCTION</vt:lpstr>
      <vt:lpstr>ATOMIC REPLACE WITH A STATELESS FUNCTION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5412:  Topics in Cloud Computing</dc:title>
  <dc:creator>ken</dc:creator>
  <cp:lastModifiedBy>Ken Birman</cp:lastModifiedBy>
  <cp:revision>2</cp:revision>
  <dcterms:created xsi:type="dcterms:W3CDTF">2022-08-27T12:06:20Z</dcterms:created>
  <dcterms:modified xsi:type="dcterms:W3CDTF">2022-08-27T16:34:22Z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2022-08-26T00:00:00Z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2022-08-27T00:00:00Z</vt:filetime>
  </property>
  <property fmtid="{D5CDD505-2E9C-101B-9397-08002B2CF9AE}" pid="5" name="Producer">
    <vt:lpwstr>Adobe PDF Library 15.0</vt:lpwstr>
  </property>
</Properties>
</file>