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57" r:id="rId3"/>
    <p:sldId id="302" r:id="rId4"/>
    <p:sldId id="258" r:id="rId5"/>
    <p:sldId id="292" r:id="rId6"/>
    <p:sldId id="293" r:id="rId7"/>
    <p:sldId id="259" r:id="rId8"/>
    <p:sldId id="294" r:id="rId9"/>
    <p:sldId id="260" r:id="rId10"/>
    <p:sldId id="295" r:id="rId11"/>
    <p:sldId id="296" r:id="rId12"/>
    <p:sldId id="261" r:id="rId13"/>
    <p:sldId id="262" r:id="rId14"/>
    <p:sldId id="263" r:id="rId15"/>
    <p:sldId id="264" r:id="rId16"/>
    <p:sldId id="265" r:id="rId17"/>
    <p:sldId id="266" r:id="rId18"/>
    <p:sldId id="297" r:id="rId19"/>
    <p:sldId id="303" r:id="rId20"/>
    <p:sldId id="299" r:id="rId21"/>
    <p:sldId id="267" r:id="rId22"/>
    <p:sldId id="268" r:id="rId23"/>
    <p:sldId id="269" r:id="rId24"/>
    <p:sldId id="270" r:id="rId25"/>
    <p:sldId id="275" r:id="rId26"/>
    <p:sldId id="276" r:id="rId27"/>
    <p:sldId id="277" r:id="rId28"/>
    <p:sldId id="271" r:id="rId29"/>
    <p:sldId id="272" r:id="rId30"/>
    <p:sldId id="304" r:id="rId31"/>
    <p:sldId id="305" r:id="rId32"/>
    <p:sldId id="290" r:id="rId33"/>
    <p:sldId id="291" r:id="rId34"/>
    <p:sldId id="273" r:id="rId35"/>
    <p:sldId id="274" r:id="rId36"/>
    <p:sldId id="278" r:id="rId37"/>
    <p:sldId id="280" r:id="rId38"/>
    <p:sldId id="281" r:id="rId39"/>
    <p:sldId id="282" r:id="rId40"/>
    <p:sldId id="283" r:id="rId41"/>
    <p:sldId id="285" r:id="rId42"/>
    <p:sldId id="306" r:id="rId43"/>
    <p:sldId id="286" r:id="rId44"/>
    <p:sldId id="287" r:id="rId45"/>
    <p:sldId id="288" r:id="rId46"/>
    <p:sldId id="289" r:id="rId47"/>
    <p:sldId id="284"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1E288A-EF0F-48CA-81F0-40136F87D534}">
          <p14:sldIdLst>
            <p14:sldId id="256"/>
            <p14:sldId id="257"/>
            <p14:sldId id="302"/>
            <p14:sldId id="258"/>
            <p14:sldId id="292"/>
            <p14:sldId id="293"/>
            <p14:sldId id="259"/>
            <p14:sldId id="294"/>
            <p14:sldId id="260"/>
            <p14:sldId id="295"/>
            <p14:sldId id="296"/>
            <p14:sldId id="261"/>
            <p14:sldId id="262"/>
            <p14:sldId id="263"/>
            <p14:sldId id="264"/>
            <p14:sldId id="265"/>
            <p14:sldId id="266"/>
            <p14:sldId id="297"/>
            <p14:sldId id="303"/>
            <p14:sldId id="299"/>
            <p14:sldId id="267"/>
            <p14:sldId id="268"/>
            <p14:sldId id="269"/>
            <p14:sldId id="270"/>
            <p14:sldId id="275"/>
            <p14:sldId id="276"/>
            <p14:sldId id="277"/>
            <p14:sldId id="271"/>
            <p14:sldId id="272"/>
            <p14:sldId id="304"/>
            <p14:sldId id="305"/>
            <p14:sldId id="290"/>
            <p14:sldId id="291"/>
            <p14:sldId id="273"/>
            <p14:sldId id="274"/>
            <p14:sldId id="278"/>
            <p14:sldId id="280"/>
            <p14:sldId id="281"/>
            <p14:sldId id="282"/>
            <p14:sldId id="283"/>
            <p14:sldId id="285"/>
            <p14:sldId id="306"/>
            <p14:sldId id="286"/>
            <p14:sldId id="287"/>
            <p14:sldId id="288"/>
            <p14:sldId id="289"/>
            <p14:sldId id="28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FFFF99"/>
    <a:srgbClr val="FFF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0"/>
  </p:normalViewPr>
  <p:slideViewPr>
    <p:cSldViewPr snapToGrid="0">
      <p:cViewPr varScale="1">
        <p:scale>
          <a:sx n="106" d="100"/>
          <a:sy n="106" d="100"/>
        </p:scale>
        <p:origin x="762" y="96"/>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857397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FBA5538A-28E9-4EF2-81EF-9EE46FA6C425}" type="datetime1">
              <a:rPr lang="en-US" smtClean="0"/>
              <a:t>12/2/2022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EE2628-D186-40AE-9B12-D5AC2E34B8FF}" type="datetime1">
              <a:rPr lang="en-US" smtClean="0"/>
              <a:t>12/2/2022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A1B54-766A-41C0-9D99-19CC87253437}" type="datetime1">
              <a:rPr lang="en-US" smtClean="0"/>
              <a:t>12/2/2022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66F34D6-5745-4774-B815-03ED060F4AD9}" type="datetime1">
              <a:rPr lang="en-US" smtClean="0"/>
              <a:t>12/2/2022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C59D62-5C2F-4C69-80E5-1946555F257B}" type="datetime1">
              <a:rPr lang="en-US" smtClean="0"/>
              <a:t>12/2/2022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8272F7-0E46-42E8-8261-46500E59A2A0}" type="datetime1">
              <a:rPr lang="en-US" smtClean="0"/>
              <a:t>12/2/2022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5337F3-54E9-4032-A264-B1C4DC92DD50}" type="datetime1">
              <a:rPr lang="en-US" smtClean="0"/>
              <a:t>12/2/2022</a:t>
            </a:fld>
            <a:endParaRPr lang="en-US"/>
          </a:p>
        </p:txBody>
      </p:sp>
      <p:sp>
        <p:nvSpPr>
          <p:cNvPr id="8" name="Footer Placeholder 7"/>
          <p:cNvSpPr>
            <a:spLocks noGrp="1"/>
          </p:cNvSpPr>
          <p:nvPr>
            <p:ph type="ftr" sz="quarter" idx="11"/>
          </p:nvPr>
        </p:nvSpPr>
        <p:spPr/>
        <p:txBody>
          <a:bodyPr/>
          <a:lstStyle/>
          <a:p>
            <a:r>
              <a:rPr lang="en-US"/>
              <a:t>http://www.cs.cornell.edu/courses/cs5412/2022fa</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B5730EB9-0570-4FB8-8C09-8115E2D6678B}" type="datetime1">
              <a:rPr lang="en-US" smtClean="0"/>
              <a:t>12/2/2022</a:t>
            </a:fld>
            <a:endParaRPr lang="en-US"/>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2745A1-ECE1-474D-98F1-FAC2CF78F298}" type="datetime1">
              <a:rPr lang="en-US" smtClean="0"/>
              <a:t>12/2/2022</a:t>
            </a:fld>
            <a:endParaRPr lang="en-US"/>
          </a:p>
        </p:txBody>
      </p:sp>
      <p:sp>
        <p:nvSpPr>
          <p:cNvPr id="3" name="Footer Placeholder 2"/>
          <p:cNvSpPr>
            <a:spLocks noGrp="1"/>
          </p:cNvSpPr>
          <p:nvPr>
            <p:ph type="ftr" sz="quarter" idx="11"/>
          </p:nvPr>
        </p:nvSpPr>
        <p:spPr/>
        <p:txBody>
          <a:bodyPr/>
          <a:lstStyle/>
          <a:p>
            <a:r>
              <a:rPr lang="en-US"/>
              <a:t>http://www.cs.cornell.edu/courses/cs5412/2022fa</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BAAFEE4-BA01-467D-91CE-CDBAE8FBA366}" type="datetime1">
              <a:rPr lang="en-US" smtClean="0"/>
              <a:t>12/2/2022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1ED73A-816B-439E-8D18-0600B2DD5ABF}" type="datetime1">
              <a:rPr lang="en-US" smtClean="0"/>
              <a:t>12/2/2022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901554B-B007-4156-A02E-883CF1A13573}" type="datetime1">
              <a:rPr lang="en-US" smtClean="0"/>
              <a:t>12/2/2022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http://www.cs.cornell.edu/courses/cs5412/2022fa</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3C5DC-CAA2-4A64-BEC0-A1813676D4DF}"/>
              </a:ext>
            </a:extLst>
          </p:cNvPr>
          <p:cNvSpPr>
            <a:spLocks noGrp="1"/>
          </p:cNvSpPr>
          <p:nvPr>
            <p:ph type="ctrTitle"/>
          </p:nvPr>
        </p:nvSpPr>
        <p:spPr/>
        <p:txBody>
          <a:bodyPr/>
          <a:lstStyle/>
          <a:p>
            <a:r>
              <a:rPr lang="en-US" dirty="0"/>
              <a:t>CS5412/Lecture 28</a:t>
            </a:r>
            <a:br>
              <a:rPr lang="en-US" dirty="0"/>
            </a:br>
            <a:r>
              <a:rPr lang="en-US" dirty="0"/>
              <a:t>The Future Cloud</a:t>
            </a:r>
          </a:p>
        </p:txBody>
      </p:sp>
      <p:sp>
        <p:nvSpPr>
          <p:cNvPr id="3" name="Subtitle 2">
            <a:extLst>
              <a:ext uri="{FF2B5EF4-FFF2-40B4-BE49-F238E27FC236}">
                <a16:creationId xmlns:a16="http://schemas.microsoft.com/office/drawing/2014/main" id="{871E8AB0-58B4-4FD5-A93C-3B965F91B82A}"/>
              </a:ext>
            </a:extLst>
          </p:cNvPr>
          <p:cNvSpPr>
            <a:spLocks noGrp="1"/>
          </p:cNvSpPr>
          <p:nvPr>
            <p:ph type="subTitle" idx="1"/>
          </p:nvPr>
        </p:nvSpPr>
        <p:spPr/>
        <p:txBody>
          <a:bodyPr/>
          <a:lstStyle/>
          <a:p>
            <a:r>
              <a:rPr lang="en-US" dirty="0"/>
              <a:t>Ken Birman</a:t>
            </a:r>
          </a:p>
          <a:p>
            <a:r>
              <a:rPr lang="en-US"/>
              <a:t>CS5412 Fall </a:t>
            </a:r>
            <a:r>
              <a:rPr lang="en-US" dirty="0"/>
              <a:t>2022</a:t>
            </a:r>
          </a:p>
        </p:txBody>
      </p:sp>
      <p:sp>
        <p:nvSpPr>
          <p:cNvPr id="4" name="Footer Placeholder 3">
            <a:extLst>
              <a:ext uri="{FF2B5EF4-FFF2-40B4-BE49-F238E27FC236}">
                <a16:creationId xmlns:a16="http://schemas.microsoft.com/office/drawing/2014/main" id="{C2252223-1E35-4912-8209-8C766AE4C3E2}"/>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9EB61803-6FAC-4E0F-AD9B-F4311543E278}"/>
              </a:ext>
            </a:extLst>
          </p:cNvPr>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2204167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Wait, what’s with the AAS thing?</a:t>
            </a:r>
          </a:p>
        </p:txBody>
      </p:sp>
      <p:sp>
        <p:nvSpPr>
          <p:cNvPr id="3" name="Content Placeholder 2"/>
          <p:cNvSpPr>
            <a:spLocks noGrp="1"/>
          </p:cNvSpPr>
          <p:nvPr>
            <p:ph idx="1"/>
          </p:nvPr>
        </p:nvSpPr>
        <p:spPr>
          <a:xfrm>
            <a:off x="1024128" y="2084832"/>
            <a:ext cx="10786872" cy="4023360"/>
          </a:xfrm>
        </p:spPr>
        <p:txBody>
          <a:bodyPr>
            <a:normAutofit fontScale="92500" lnSpcReduction="10000"/>
          </a:bodyPr>
          <a:lstStyle/>
          <a:p>
            <a:r>
              <a:rPr lang="en-US" dirty="0"/>
              <a:t>Most cloud courses talk about </a:t>
            </a:r>
            <a:r>
              <a:rPr lang="en-US" dirty="0" err="1"/>
              <a:t>XaaS</a:t>
            </a:r>
            <a:r>
              <a:rPr lang="en-US" dirty="0"/>
              <a:t> on day one.  In CS5412, we didn’t really get to it at all!  There are incredibly many “as a service” concepts tied to the cloud.</a:t>
            </a:r>
          </a:p>
          <a:p>
            <a:endParaRPr lang="en-US" dirty="0"/>
          </a:p>
          <a:p>
            <a:r>
              <a:rPr lang="en-US" dirty="0"/>
              <a:t>Examples: IaaS, SaaS, PaaS, plus some you need to write out in words (for example, SaaS means “system as a service” but “storage as a service” is a big deal too).</a:t>
            </a:r>
          </a:p>
          <a:p>
            <a:endParaRPr lang="en-US" dirty="0"/>
          </a:p>
          <a:p>
            <a:r>
              <a:rPr lang="en-US" dirty="0"/>
              <a:t>In general, “as a service” means “Available for rent on demand.  A vendor offers this technology or capability to a large (usually public) </a:t>
            </a:r>
            <a:r>
              <a:rPr lang="en-US" dirty="0" err="1"/>
              <a:t>clientel</a:t>
            </a:r>
            <a:r>
              <a:rPr lang="en-US" dirty="0"/>
              <a:t>.”</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3666541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AAS were used in other settings…</a:t>
            </a:r>
          </a:p>
        </p:txBody>
      </p:sp>
      <p:sp>
        <p:nvSpPr>
          <p:cNvPr id="3" name="Content Placeholder 2"/>
          <p:cNvSpPr>
            <a:spLocks noGrp="1"/>
          </p:cNvSpPr>
          <p:nvPr>
            <p:ph idx="1"/>
          </p:nvPr>
        </p:nvSpPr>
        <p:spPr/>
        <p:txBody>
          <a:bodyPr/>
          <a:lstStyle/>
          <a:p>
            <a:r>
              <a:rPr lang="en-US" dirty="0"/>
              <a:t>Uber/Lyft do “transportation as a service.”</a:t>
            </a:r>
          </a:p>
          <a:p>
            <a:endParaRPr lang="en-US" dirty="0"/>
          </a:p>
          <a:p>
            <a:r>
              <a:rPr lang="en-US" dirty="0" err="1"/>
              <a:t>AirBnB</a:t>
            </a:r>
            <a:r>
              <a:rPr lang="en-US" dirty="0"/>
              <a:t> does “accommodations as a service.”</a:t>
            </a:r>
          </a:p>
          <a:p>
            <a:endParaRPr lang="en-US" dirty="0"/>
          </a:p>
          <a:p>
            <a:r>
              <a:rPr lang="en-US" dirty="0"/>
              <a:t>Cornell does “knowledge as a service.”</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11</a:t>
            </a:fld>
            <a:endParaRPr lang="en-US"/>
          </a:p>
        </p:txBody>
      </p:sp>
    </p:spTree>
    <p:extLst>
      <p:ext uri="{BB962C8B-B14F-4D97-AF65-F5344CB8AC3E}">
        <p14:creationId xmlns:p14="http://schemas.microsoft.com/office/powerpoint/2010/main" val="2414486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328745" y="1843235"/>
            <a:ext cx="7784123" cy="4378569"/>
          </a:xfrm>
          <a:prstGeom prst="rect">
            <a:avLst/>
          </a:prstGeom>
        </p:spPr>
      </p:pic>
      <p:sp>
        <p:nvSpPr>
          <p:cNvPr id="2" name="Title 1"/>
          <p:cNvSpPr>
            <a:spLocks noGrp="1"/>
          </p:cNvSpPr>
          <p:nvPr>
            <p:ph type="title"/>
          </p:nvPr>
        </p:nvSpPr>
        <p:spPr/>
        <p:txBody>
          <a:bodyPr/>
          <a:lstStyle/>
          <a:p>
            <a:r>
              <a:rPr lang="en-US" dirty="0"/>
              <a:t>Back to that business analysis…</a:t>
            </a:r>
          </a:p>
        </p:txBody>
      </p:sp>
      <p:sp>
        <p:nvSpPr>
          <p:cNvPr id="8" name="Content Placeholder 7"/>
          <p:cNvSpPr>
            <a:spLocks noGrp="1"/>
          </p:cNvSpPr>
          <p:nvPr>
            <p:ph idx="1"/>
          </p:nvPr>
        </p:nvSpPr>
        <p:spPr/>
        <p:txBody>
          <a:bodyPr/>
          <a:lstStyle/>
          <a:p>
            <a:r>
              <a:rPr lang="en-US" dirty="0"/>
              <a:t>This firm sees a shift from</a:t>
            </a:r>
            <a:br>
              <a:rPr lang="en-US" dirty="0"/>
            </a:br>
            <a:r>
              <a:rPr lang="en-US" dirty="0"/>
              <a:t>PaaS to IaaS to SaaS.</a:t>
            </a:r>
          </a:p>
          <a:p>
            <a:r>
              <a:rPr lang="en-US" dirty="0">
                <a:solidFill>
                  <a:srgbClr val="00B050"/>
                </a:solidFill>
              </a:rPr>
              <a:t>PaaS: Cloud as a “platform”</a:t>
            </a:r>
          </a:p>
          <a:p>
            <a:endParaRPr lang="en-US" dirty="0"/>
          </a:p>
          <a:p>
            <a:r>
              <a:rPr lang="en-US" b="1" dirty="0"/>
              <a:t>IaaS: “Rent bare metal”, </a:t>
            </a:r>
            <a:r>
              <a:rPr lang="en-US" dirty="0"/>
              <a:t>use</a:t>
            </a:r>
            <a:br>
              <a:rPr lang="en-US" dirty="0"/>
            </a:br>
            <a:r>
              <a:rPr lang="en-US" dirty="0"/>
              <a:t>it to create hybrid solutions.</a:t>
            </a:r>
            <a:br>
              <a:rPr lang="en-US" dirty="0"/>
            </a:br>
            <a:endParaRPr lang="en-US" dirty="0"/>
          </a:p>
          <a:p>
            <a:endParaRPr lang="en-US" dirty="0"/>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12</a:t>
            </a:fld>
            <a:endParaRPr lang="en-US"/>
          </a:p>
        </p:txBody>
      </p:sp>
      <p:sp>
        <p:nvSpPr>
          <p:cNvPr id="6" name="Rectangle 5"/>
          <p:cNvSpPr/>
          <p:nvPr/>
        </p:nvSpPr>
        <p:spPr>
          <a:xfrm>
            <a:off x="181706" y="6309360"/>
            <a:ext cx="8039101" cy="523220"/>
          </a:xfrm>
          <a:prstGeom prst="rect">
            <a:avLst/>
          </a:prstGeom>
        </p:spPr>
        <p:txBody>
          <a:bodyPr wrap="square">
            <a:spAutoFit/>
          </a:bodyPr>
          <a:lstStyle/>
          <a:p>
            <a:r>
              <a:rPr lang="en-US" sz="1400" b="1" dirty="0"/>
              <a:t>https://www.appsruntheworld.com/first-look-at-2017-2022-paas-iaas-saas-markets-as-14-top-cloud-computing-billionaires-expand-across-enterprise-it/</a:t>
            </a:r>
          </a:p>
        </p:txBody>
      </p:sp>
    </p:spTree>
    <p:extLst>
      <p:ext uri="{BB962C8B-B14F-4D97-AF65-F5344CB8AC3E}">
        <p14:creationId xmlns:p14="http://schemas.microsoft.com/office/powerpoint/2010/main" val="2235066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328745" y="1843235"/>
            <a:ext cx="7784123" cy="4378569"/>
          </a:xfrm>
          <a:prstGeom prst="rect">
            <a:avLst/>
          </a:prstGeom>
        </p:spPr>
      </p:pic>
      <p:sp>
        <p:nvSpPr>
          <p:cNvPr id="2" name="Title 1"/>
          <p:cNvSpPr>
            <a:spLocks noGrp="1"/>
          </p:cNvSpPr>
          <p:nvPr>
            <p:ph type="title"/>
          </p:nvPr>
        </p:nvSpPr>
        <p:spPr/>
        <p:txBody>
          <a:bodyPr/>
          <a:lstStyle/>
          <a:p>
            <a:r>
              <a:rPr lang="en-US" dirty="0"/>
              <a:t>What do business analysts say?</a:t>
            </a:r>
          </a:p>
        </p:txBody>
      </p:sp>
      <p:sp>
        <p:nvSpPr>
          <p:cNvPr id="8" name="Content Placeholder 7"/>
          <p:cNvSpPr>
            <a:spLocks noGrp="1"/>
          </p:cNvSpPr>
          <p:nvPr>
            <p:ph idx="1"/>
          </p:nvPr>
        </p:nvSpPr>
        <p:spPr/>
        <p:txBody>
          <a:bodyPr/>
          <a:lstStyle/>
          <a:p>
            <a:r>
              <a:rPr lang="en-US" dirty="0"/>
              <a:t>This firm sees a shift from</a:t>
            </a:r>
            <a:br>
              <a:rPr lang="en-US" dirty="0"/>
            </a:br>
            <a:r>
              <a:rPr lang="en-US" dirty="0"/>
              <a:t>PaaS to IaaS to SaaS.</a:t>
            </a:r>
          </a:p>
          <a:p>
            <a:r>
              <a:rPr lang="en-US" dirty="0">
                <a:solidFill>
                  <a:srgbClr val="00B050"/>
                </a:solidFill>
              </a:rPr>
              <a:t>PaaS: Cloud as a “platform”</a:t>
            </a:r>
          </a:p>
          <a:p>
            <a:r>
              <a:rPr lang="en-US" dirty="0">
                <a:solidFill>
                  <a:srgbClr val="00B050"/>
                </a:solidFill>
              </a:rPr>
              <a:t>IaaS: “Rent bare metal”</a:t>
            </a:r>
          </a:p>
          <a:p>
            <a:endParaRPr lang="en-US" dirty="0"/>
          </a:p>
          <a:p>
            <a:r>
              <a:rPr lang="en-US" b="1" dirty="0"/>
              <a:t>SaaS: Cloud hosts “solutions”</a:t>
            </a:r>
            <a:br>
              <a:rPr lang="en-US" dirty="0"/>
            </a:br>
            <a:r>
              <a:rPr lang="en-US" dirty="0"/>
              <a:t>like Office 365, Azure </a:t>
            </a:r>
            <a:r>
              <a:rPr lang="en-US" dirty="0" err="1"/>
              <a:t>IoT</a:t>
            </a:r>
            <a:br>
              <a:rPr lang="en-US" dirty="0"/>
            </a:br>
            <a:endParaRPr lang="en-US" dirty="0"/>
          </a:p>
          <a:p>
            <a:endParaRPr lang="en-US" dirty="0"/>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13</a:t>
            </a:fld>
            <a:endParaRPr lang="en-US"/>
          </a:p>
        </p:txBody>
      </p:sp>
      <p:sp>
        <p:nvSpPr>
          <p:cNvPr id="6" name="Rectangle 5"/>
          <p:cNvSpPr/>
          <p:nvPr/>
        </p:nvSpPr>
        <p:spPr>
          <a:xfrm>
            <a:off x="181706" y="6309360"/>
            <a:ext cx="8039101" cy="523220"/>
          </a:xfrm>
          <a:prstGeom prst="rect">
            <a:avLst/>
          </a:prstGeom>
        </p:spPr>
        <p:txBody>
          <a:bodyPr wrap="square">
            <a:spAutoFit/>
          </a:bodyPr>
          <a:lstStyle/>
          <a:p>
            <a:r>
              <a:rPr lang="en-US" sz="1400" b="1" dirty="0"/>
              <a:t>https://www.appsruntheworld.com/first-look-at-2017-2022-paas-iaas-saas-markets-as-14-top-cloud-computing-billionaires-expand-across-enterprise-it/</a:t>
            </a:r>
          </a:p>
        </p:txBody>
      </p:sp>
    </p:spTree>
    <p:extLst>
      <p:ext uri="{BB962C8B-B14F-4D97-AF65-F5344CB8AC3E}">
        <p14:creationId xmlns:p14="http://schemas.microsoft.com/office/powerpoint/2010/main" val="3143886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328745" y="1843235"/>
            <a:ext cx="7784123" cy="4378569"/>
          </a:xfrm>
          <a:prstGeom prst="rect">
            <a:avLst/>
          </a:prstGeom>
        </p:spPr>
      </p:pic>
      <p:sp>
        <p:nvSpPr>
          <p:cNvPr id="2" name="Title 1"/>
          <p:cNvSpPr>
            <a:spLocks noGrp="1"/>
          </p:cNvSpPr>
          <p:nvPr>
            <p:ph type="title"/>
          </p:nvPr>
        </p:nvSpPr>
        <p:spPr/>
        <p:txBody>
          <a:bodyPr/>
          <a:lstStyle/>
          <a:p>
            <a:r>
              <a:rPr lang="en-US" dirty="0"/>
              <a:t>What do business analysts say?</a:t>
            </a:r>
          </a:p>
        </p:txBody>
      </p:sp>
      <p:sp>
        <p:nvSpPr>
          <p:cNvPr id="8" name="Content Placeholder 7"/>
          <p:cNvSpPr>
            <a:spLocks noGrp="1"/>
          </p:cNvSpPr>
          <p:nvPr>
            <p:ph idx="1"/>
          </p:nvPr>
        </p:nvSpPr>
        <p:spPr/>
        <p:txBody>
          <a:bodyPr>
            <a:normAutofit fontScale="92500" lnSpcReduction="10000"/>
          </a:bodyPr>
          <a:lstStyle/>
          <a:p>
            <a:r>
              <a:rPr lang="en-US" dirty="0"/>
              <a:t>This firm sees a shift from</a:t>
            </a:r>
            <a:br>
              <a:rPr lang="en-US" dirty="0"/>
            </a:br>
            <a:r>
              <a:rPr lang="en-US" dirty="0"/>
              <a:t>PaaS to IaaS to SaaS.</a:t>
            </a:r>
          </a:p>
          <a:p>
            <a:r>
              <a:rPr lang="en-US" dirty="0">
                <a:solidFill>
                  <a:srgbClr val="00B050"/>
                </a:solidFill>
              </a:rPr>
              <a:t>PaaS: Cloud as a “platform”</a:t>
            </a:r>
          </a:p>
          <a:p>
            <a:r>
              <a:rPr lang="en-US" dirty="0">
                <a:solidFill>
                  <a:srgbClr val="00B050"/>
                </a:solidFill>
              </a:rPr>
              <a:t>IaaS: “Rent bare metal”</a:t>
            </a:r>
          </a:p>
          <a:p>
            <a:r>
              <a:rPr lang="en-US" dirty="0">
                <a:solidFill>
                  <a:srgbClr val="00B050"/>
                </a:solidFill>
              </a:rPr>
              <a:t>SaaS: Cloud hosts “solutions” </a:t>
            </a:r>
            <a:br>
              <a:rPr lang="en-US" dirty="0">
                <a:solidFill>
                  <a:srgbClr val="00B050"/>
                </a:solidFill>
              </a:rPr>
            </a:br>
            <a:r>
              <a:rPr lang="en-US" dirty="0">
                <a:solidFill>
                  <a:srgbClr val="00B050"/>
                </a:solidFill>
              </a:rPr>
              <a:t>(also known as “systems”)</a:t>
            </a:r>
            <a:endParaRPr lang="en-US" dirty="0"/>
          </a:p>
          <a:p>
            <a:r>
              <a:rPr lang="en-US" dirty="0"/>
              <a:t>As we transition towards SaaS</a:t>
            </a:r>
            <a:br>
              <a:rPr lang="en-US" dirty="0"/>
            </a:br>
            <a:r>
              <a:rPr lang="en-US" dirty="0"/>
              <a:t>the cloud hosts Apps.</a:t>
            </a:r>
            <a:br>
              <a:rPr lang="en-US" dirty="0"/>
            </a:br>
            <a:endParaRPr lang="en-US" dirty="0"/>
          </a:p>
          <a:p>
            <a:endParaRPr lang="en-US" dirty="0"/>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14</a:t>
            </a:fld>
            <a:endParaRPr lang="en-US"/>
          </a:p>
        </p:txBody>
      </p:sp>
      <p:sp>
        <p:nvSpPr>
          <p:cNvPr id="6" name="Rectangle 5"/>
          <p:cNvSpPr/>
          <p:nvPr/>
        </p:nvSpPr>
        <p:spPr>
          <a:xfrm>
            <a:off x="181706" y="6309360"/>
            <a:ext cx="8039101" cy="523220"/>
          </a:xfrm>
          <a:prstGeom prst="rect">
            <a:avLst/>
          </a:prstGeom>
        </p:spPr>
        <p:txBody>
          <a:bodyPr wrap="square">
            <a:spAutoFit/>
          </a:bodyPr>
          <a:lstStyle/>
          <a:p>
            <a:r>
              <a:rPr lang="en-US" sz="1400" b="1" dirty="0"/>
              <a:t>https://www.appsruntheworld.com/first-look-at-2017-2022-paas-iaas-saas-markets-as-14-top-cloud-computing-billionaires-expand-across-enterprise-it/</a:t>
            </a:r>
          </a:p>
        </p:txBody>
      </p:sp>
    </p:spTree>
    <p:extLst>
      <p:ext uri="{BB962C8B-B14F-4D97-AF65-F5344CB8AC3E}">
        <p14:creationId xmlns:p14="http://schemas.microsoft.com/office/powerpoint/2010/main" val="2000630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They talk about an “APP Model”.  But What makes an “app”?</a:t>
            </a:r>
          </a:p>
        </p:txBody>
      </p:sp>
      <p:sp>
        <p:nvSpPr>
          <p:cNvPr id="3" name="Content Placeholder 2"/>
          <p:cNvSpPr>
            <a:spLocks noGrp="1"/>
          </p:cNvSpPr>
          <p:nvPr>
            <p:ph idx="1"/>
          </p:nvPr>
        </p:nvSpPr>
        <p:spPr/>
        <p:txBody>
          <a:bodyPr/>
          <a:lstStyle/>
          <a:p>
            <a:r>
              <a:rPr lang="en-US" dirty="0"/>
              <a:t>The term is a reference to our iPhones and iPads, or Androids: solutions to end-user problems that heavily reuse vendor-provided software tools and infrastructure.</a:t>
            </a:r>
          </a:p>
          <a:p>
            <a:endParaRPr lang="en-US" dirty="0"/>
          </a:p>
          <a:p>
            <a:r>
              <a:rPr lang="en-US" dirty="0"/>
              <a:t>Think about Microsoft </a:t>
            </a:r>
            <a:r>
              <a:rPr lang="en-US" dirty="0" err="1"/>
              <a:t>Farmbeats</a:t>
            </a:r>
            <a:r>
              <a:rPr lang="en-US" dirty="0"/>
              <a:t>: the 2019 version was “home built” and has an IaaS feel.  But within a year or two, </a:t>
            </a:r>
            <a:r>
              <a:rPr lang="en-US" dirty="0" err="1"/>
              <a:t>Farmbeats</a:t>
            </a:r>
            <a:r>
              <a:rPr lang="en-US" dirty="0"/>
              <a:t>++ could easily shift towards being more like a collection of Digital Agriculture Apps that share a common Azure </a:t>
            </a:r>
            <a:r>
              <a:rPr lang="en-US" dirty="0" err="1"/>
              <a:t>IoT</a:t>
            </a:r>
            <a:r>
              <a:rPr lang="en-US" dirty="0"/>
              <a:t> Infrastructure.  This author is predicting such a shift. </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15</a:t>
            </a:fld>
            <a:endParaRPr lang="en-US"/>
          </a:p>
        </p:txBody>
      </p:sp>
    </p:spTree>
    <p:extLst>
      <p:ext uri="{BB962C8B-B14F-4D97-AF65-F5344CB8AC3E}">
        <p14:creationId xmlns:p14="http://schemas.microsoft.com/office/powerpoint/2010/main" val="1985446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this impact our topic?</a:t>
            </a:r>
          </a:p>
        </p:txBody>
      </p:sp>
      <p:sp>
        <p:nvSpPr>
          <p:cNvPr id="3" name="Content Placeholder 2"/>
          <p:cNvSpPr>
            <a:spLocks noGrp="1"/>
          </p:cNvSpPr>
          <p:nvPr>
            <p:ph idx="1"/>
          </p:nvPr>
        </p:nvSpPr>
        <p:spPr/>
        <p:txBody>
          <a:bodyPr>
            <a:normAutofit fontScale="92500"/>
          </a:bodyPr>
          <a:lstStyle/>
          <a:p>
            <a:r>
              <a:rPr lang="en-US" dirty="0"/>
              <a:t>In CS5412 we mostly looked at components and how one uses them.</a:t>
            </a:r>
          </a:p>
          <a:p>
            <a:endParaRPr lang="en-US" dirty="0"/>
          </a:p>
          <a:p>
            <a:r>
              <a:rPr lang="en-US" dirty="0"/>
              <a:t>We also dug deeper to learn how they work, and how we could build versions on our own that would work differently and bring new functionality.</a:t>
            </a:r>
          </a:p>
          <a:p>
            <a:endParaRPr lang="en-US" dirty="0"/>
          </a:p>
          <a:p>
            <a:r>
              <a:rPr lang="en-US" dirty="0"/>
              <a:t>An App perspective suggests that “developers will favor standard components.”</a:t>
            </a:r>
          </a:p>
          <a:p>
            <a:endParaRPr lang="en-US" dirty="0"/>
          </a:p>
          <a:p>
            <a:r>
              <a:rPr lang="en-US" i="1" dirty="0"/>
              <a:t>What technology gap does this expose?</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16</a:t>
            </a:fld>
            <a:endParaRPr lang="en-US"/>
          </a:p>
        </p:txBody>
      </p:sp>
    </p:spTree>
    <p:extLst>
      <p:ext uri="{BB962C8B-B14F-4D97-AF65-F5344CB8AC3E}">
        <p14:creationId xmlns:p14="http://schemas.microsoft.com/office/powerpoint/2010/main" val="166511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 Cascade premise</a:t>
            </a:r>
          </a:p>
        </p:txBody>
      </p:sp>
      <p:sp>
        <p:nvSpPr>
          <p:cNvPr id="3" name="Content Placeholder 2"/>
          <p:cNvSpPr>
            <a:spLocks noGrp="1"/>
          </p:cNvSpPr>
          <p:nvPr>
            <p:ph idx="1"/>
          </p:nvPr>
        </p:nvSpPr>
        <p:spPr/>
        <p:txBody>
          <a:bodyPr>
            <a:normAutofit lnSpcReduction="10000"/>
          </a:bodyPr>
          <a:lstStyle/>
          <a:p>
            <a:r>
              <a:rPr lang="en-US" dirty="0"/>
              <a:t>As researchers, we asked ourselves this exact question</a:t>
            </a:r>
          </a:p>
          <a:p>
            <a:endParaRPr lang="en-US" dirty="0"/>
          </a:p>
          <a:p>
            <a:r>
              <a:rPr lang="en-US" dirty="0"/>
              <a:t>We concluded that the world needs a way to run ML solutions with better latency (lower delay), and high throughput, and high platform utilization.</a:t>
            </a:r>
          </a:p>
          <a:p>
            <a:endParaRPr lang="en-US" dirty="0"/>
          </a:p>
          <a:p>
            <a:r>
              <a:rPr lang="en-US" dirty="0"/>
              <a:t>… and also with strong consistency guarantees.</a:t>
            </a:r>
          </a:p>
          <a:p>
            <a:endParaRPr lang="en-US" dirty="0"/>
          </a:p>
          <a:p>
            <a:r>
              <a:rPr lang="en-US" dirty="0"/>
              <a:t>… and also back-compatible with existing ways of creating ML code.</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17</a:t>
            </a:fld>
            <a:endParaRPr lang="en-US"/>
          </a:p>
        </p:txBody>
      </p:sp>
    </p:spTree>
    <p:extLst>
      <p:ext uri="{BB962C8B-B14F-4D97-AF65-F5344CB8AC3E}">
        <p14:creationId xmlns:p14="http://schemas.microsoft.com/office/powerpoint/2010/main" val="3866529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Should the lack of prior solutions with these properties worry us?</a:t>
            </a:r>
          </a:p>
        </p:txBody>
      </p:sp>
      <p:sp>
        <p:nvSpPr>
          <p:cNvPr id="3" name="Content Placeholder 2"/>
          <p:cNvSpPr>
            <a:spLocks noGrp="1"/>
          </p:cNvSpPr>
          <p:nvPr>
            <p:ph idx="1"/>
          </p:nvPr>
        </p:nvSpPr>
        <p:spPr/>
        <p:txBody>
          <a:bodyPr/>
          <a:lstStyle/>
          <a:p>
            <a:r>
              <a:rPr lang="en-US" dirty="0"/>
              <a:t>Yes and no!</a:t>
            </a:r>
          </a:p>
          <a:p>
            <a:endParaRPr lang="en-US" dirty="0"/>
          </a:p>
          <a:p>
            <a:r>
              <a:rPr lang="en-US" dirty="0"/>
              <a:t>No, as researchers.  Cornell and other top schools exist to demonstrate the feasibility of options many people thought were inaccessible!</a:t>
            </a:r>
          </a:p>
          <a:p>
            <a:endParaRPr lang="en-US" dirty="0"/>
          </a:p>
          <a:p>
            <a:r>
              <a:rPr lang="en-US" dirty="0"/>
              <a:t>But yes, if we think about market uptake for this kind of work – about “impact”.  To impact the broad community, Cascade would need to be a product adopted by Microsoft, Amazon, Google, etc.</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18</a:t>
            </a:fld>
            <a:endParaRPr lang="en-US"/>
          </a:p>
        </p:txBody>
      </p:sp>
    </p:spTree>
    <p:extLst>
      <p:ext uri="{BB962C8B-B14F-4D97-AF65-F5344CB8AC3E}">
        <p14:creationId xmlns:p14="http://schemas.microsoft.com/office/powerpoint/2010/main" val="1010171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C31E3-5691-8F61-0300-FC0760C2B02F}"/>
              </a:ext>
            </a:extLst>
          </p:cNvPr>
          <p:cNvSpPr>
            <a:spLocks noGrp="1"/>
          </p:cNvSpPr>
          <p:nvPr>
            <p:ph type="title"/>
          </p:nvPr>
        </p:nvSpPr>
        <p:spPr/>
        <p:txBody>
          <a:bodyPr/>
          <a:lstStyle/>
          <a:p>
            <a:r>
              <a:rPr lang="en-US" dirty="0"/>
              <a:t>Revised question to ask</a:t>
            </a:r>
          </a:p>
        </p:txBody>
      </p:sp>
      <p:sp>
        <p:nvSpPr>
          <p:cNvPr id="3" name="Content Placeholder 2">
            <a:extLst>
              <a:ext uri="{FF2B5EF4-FFF2-40B4-BE49-F238E27FC236}">
                <a16:creationId xmlns:a16="http://schemas.microsoft.com/office/drawing/2014/main" id="{F1D03C43-3C9A-6762-197F-511EF884C9A5}"/>
              </a:ext>
            </a:extLst>
          </p:cNvPr>
          <p:cNvSpPr>
            <a:spLocks noGrp="1"/>
          </p:cNvSpPr>
          <p:nvPr>
            <p:ph idx="1"/>
          </p:nvPr>
        </p:nvSpPr>
        <p:spPr/>
        <p:txBody>
          <a:bodyPr/>
          <a:lstStyle/>
          <a:p>
            <a:r>
              <a:rPr lang="en-US" dirty="0"/>
              <a:t>Do those guys “need” what we researchers can offer?</a:t>
            </a:r>
          </a:p>
          <a:p>
            <a:endParaRPr lang="en-US" dirty="0"/>
          </a:p>
          <a:p>
            <a:r>
              <a:rPr lang="en-US" dirty="0"/>
              <a:t>… badly enough to adopt third-party solutions</a:t>
            </a:r>
          </a:p>
          <a:p>
            <a:endParaRPr lang="en-US" dirty="0"/>
          </a:p>
          <a:p>
            <a:r>
              <a:rPr lang="en-US" dirty="0"/>
              <a:t>… created by grad students, post-docs and a professor?</a:t>
            </a:r>
          </a:p>
        </p:txBody>
      </p:sp>
      <p:sp>
        <p:nvSpPr>
          <p:cNvPr id="4" name="Footer Placeholder 3">
            <a:extLst>
              <a:ext uri="{FF2B5EF4-FFF2-40B4-BE49-F238E27FC236}">
                <a16:creationId xmlns:a16="http://schemas.microsoft.com/office/drawing/2014/main" id="{22D94B3A-E29A-B630-58DC-A0495B96312F}"/>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EAA2E08E-6E6A-3636-4B56-EA98613C2660}"/>
              </a:ext>
            </a:extLst>
          </p:cNvPr>
          <p:cNvSpPr>
            <a:spLocks noGrp="1"/>
          </p:cNvSpPr>
          <p:nvPr>
            <p:ph type="sldNum" sz="quarter" idx="12"/>
          </p:nvPr>
        </p:nvSpPr>
        <p:spPr/>
        <p:txBody>
          <a:bodyPr/>
          <a:lstStyle/>
          <a:p>
            <a:fld id="{3C974458-8A97-4835-BF79-1FB6D7856C21}" type="slidenum">
              <a:rPr lang="en-US" smtClean="0"/>
              <a:t>19</a:t>
            </a:fld>
            <a:endParaRPr lang="en-US"/>
          </a:p>
        </p:txBody>
      </p:sp>
    </p:spTree>
    <p:extLst>
      <p:ext uri="{BB962C8B-B14F-4D97-AF65-F5344CB8AC3E}">
        <p14:creationId xmlns:p14="http://schemas.microsoft.com/office/powerpoint/2010/main" val="792002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last lecture!</a:t>
            </a:r>
          </a:p>
        </p:txBody>
      </p:sp>
      <p:sp>
        <p:nvSpPr>
          <p:cNvPr id="3" name="Content Placeholder 2"/>
          <p:cNvSpPr>
            <a:spLocks noGrp="1"/>
          </p:cNvSpPr>
          <p:nvPr>
            <p:ph idx="1"/>
          </p:nvPr>
        </p:nvSpPr>
        <p:spPr/>
        <p:txBody>
          <a:bodyPr/>
          <a:lstStyle/>
          <a:p>
            <a:r>
              <a:rPr lang="en-US" dirty="0"/>
              <a:t>Today, we’ll peer into a crystal ball (using lots of web search)</a:t>
            </a:r>
          </a:p>
          <a:p>
            <a:endParaRPr lang="en-US" dirty="0"/>
          </a:p>
          <a:p>
            <a:r>
              <a:rPr lang="en-US" dirty="0"/>
              <a:t>Look at business articles about the future of the cloud, drawing on white papers published in various sources (listed on the syllabus page and in the notes).</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2892348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the market evolving?</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20</a:t>
            </a:fld>
            <a:endParaRPr lang="en-US"/>
          </a:p>
        </p:txBody>
      </p:sp>
      <p:pic>
        <p:nvPicPr>
          <p:cNvPr id="1026"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65053" y="2286000"/>
            <a:ext cx="6504831"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814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the market evolving?</a:t>
            </a:r>
          </a:p>
        </p:txBody>
      </p:sp>
      <p:sp>
        <p:nvSpPr>
          <p:cNvPr id="3" name="Content Placeholder 2"/>
          <p:cNvSpPr>
            <a:spLocks noGrp="1"/>
          </p:cNvSpPr>
          <p:nvPr>
            <p:ph idx="1"/>
          </p:nvPr>
        </p:nvSpPr>
        <p:spPr/>
        <p:txBody>
          <a:bodyPr>
            <a:normAutofit fontScale="92500" lnSpcReduction="10000"/>
          </a:bodyPr>
          <a:lstStyle/>
          <a:p>
            <a:r>
              <a:rPr lang="en-US" dirty="0"/>
              <a:t>In this analysis, from 2017,</a:t>
            </a:r>
            <a:br>
              <a:rPr lang="en-US" dirty="0"/>
            </a:br>
            <a:r>
              <a:rPr lang="en-US" dirty="0"/>
              <a:t>Microsoft broke through</a:t>
            </a:r>
            <a:br>
              <a:rPr lang="en-US" dirty="0"/>
            </a:br>
            <a:r>
              <a:rPr lang="en-US" dirty="0"/>
              <a:t>and for the first time ever</a:t>
            </a:r>
            <a:br>
              <a:rPr lang="en-US" dirty="0"/>
            </a:br>
            <a:r>
              <a:rPr lang="en-US" dirty="0"/>
              <a:t>Amazon was less dominant</a:t>
            </a:r>
            <a:br>
              <a:rPr lang="en-US" dirty="0"/>
            </a:br>
            <a:r>
              <a:rPr lang="en-US" dirty="0"/>
              <a:t>than Microsoft.</a:t>
            </a:r>
          </a:p>
          <a:p>
            <a:endParaRPr lang="en-US" dirty="0"/>
          </a:p>
          <a:p>
            <a:r>
              <a:rPr lang="en-US" dirty="0"/>
              <a:t>The reason is that this chart</a:t>
            </a:r>
            <a:br>
              <a:rPr lang="en-US" dirty="0"/>
            </a:br>
            <a:r>
              <a:rPr lang="en-US" dirty="0"/>
              <a:t>focuses on just PaaS, IaaS, </a:t>
            </a:r>
            <a:br>
              <a:rPr lang="en-US" dirty="0"/>
            </a:br>
            <a:r>
              <a:rPr lang="en-US" dirty="0"/>
              <a:t>and SaaS, plus looks at </a:t>
            </a:r>
            <a:br>
              <a:rPr lang="en-US" dirty="0"/>
            </a:br>
            <a:r>
              <a:rPr lang="en-US" dirty="0"/>
              <a:t>the subset of cloud revenue</a:t>
            </a:r>
            <a:br>
              <a:rPr lang="en-US" dirty="0"/>
            </a:br>
            <a:r>
              <a:rPr lang="en-US" dirty="0"/>
              <a:t>expected to “recur” annually</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21</a:t>
            </a:fld>
            <a:endParaRPr lang="en-US"/>
          </a:p>
        </p:txBody>
      </p:sp>
      <p:pic>
        <p:nvPicPr>
          <p:cNvPr id="6" name="Picture 5"/>
          <p:cNvPicPr>
            <a:picLocks noChangeAspect="1"/>
          </p:cNvPicPr>
          <p:nvPr/>
        </p:nvPicPr>
        <p:blipFill>
          <a:blip r:embed="rId2"/>
          <a:stretch>
            <a:fillRect/>
          </a:stretch>
        </p:blipFill>
        <p:spPr>
          <a:xfrm>
            <a:off x="5365268" y="2191664"/>
            <a:ext cx="6697058" cy="3845457"/>
          </a:xfrm>
          <a:prstGeom prst="rect">
            <a:avLst/>
          </a:prstGeom>
        </p:spPr>
      </p:pic>
      <p:sp>
        <p:nvSpPr>
          <p:cNvPr id="7" name="Rectangle 6"/>
          <p:cNvSpPr/>
          <p:nvPr/>
        </p:nvSpPr>
        <p:spPr>
          <a:xfrm>
            <a:off x="181706" y="6309360"/>
            <a:ext cx="8039101" cy="523220"/>
          </a:xfrm>
          <a:prstGeom prst="rect">
            <a:avLst/>
          </a:prstGeom>
        </p:spPr>
        <p:txBody>
          <a:bodyPr wrap="square">
            <a:spAutoFit/>
          </a:bodyPr>
          <a:lstStyle/>
          <a:p>
            <a:r>
              <a:rPr lang="en-US" sz="1400" b="1" dirty="0"/>
              <a:t>https://www.appsruntheworld.com/first-look-at-2017-2022-paas-iaas-saas-markets-as-14-top-cloud-computing-billionaires-expand-across-enterprise-it/</a:t>
            </a:r>
          </a:p>
        </p:txBody>
      </p:sp>
    </p:spTree>
    <p:extLst>
      <p:ext uri="{BB962C8B-B14F-4D97-AF65-F5344CB8AC3E}">
        <p14:creationId xmlns:p14="http://schemas.microsoft.com/office/powerpoint/2010/main" val="3613571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Diving in…	</a:t>
            </a:r>
          </a:p>
        </p:txBody>
      </p:sp>
      <p:sp>
        <p:nvSpPr>
          <p:cNvPr id="3" name="Content Placeholder 2"/>
          <p:cNvSpPr>
            <a:spLocks noGrp="1"/>
          </p:cNvSpPr>
          <p:nvPr>
            <p:ph idx="1"/>
          </p:nvPr>
        </p:nvSpPr>
        <p:spPr/>
        <p:txBody>
          <a:bodyPr/>
          <a:lstStyle/>
          <a:p>
            <a:r>
              <a:rPr lang="en-US" dirty="0"/>
              <a:t>The article actually breaks down the revenue they used to build the chart, which is somewhat unusual for articles of this kind (many pull charts from thin air, and this is why I liked this one).</a:t>
            </a:r>
          </a:p>
          <a:p>
            <a:endParaRPr lang="en-US" dirty="0"/>
          </a:p>
          <a:p>
            <a:r>
              <a:rPr lang="en-US" dirty="0"/>
              <a:t>What it reveals is that the Microsoft acquisition of LinkedIn, combined with very strong growth for Office 365, has fueled a very strong growth in Microsoft market share, which was quite a bit smaller as recently as 2015</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22</a:t>
            </a:fld>
            <a:endParaRPr lang="en-US"/>
          </a:p>
        </p:txBody>
      </p:sp>
    </p:spTree>
    <p:extLst>
      <p:ext uri="{BB962C8B-B14F-4D97-AF65-F5344CB8AC3E}">
        <p14:creationId xmlns:p14="http://schemas.microsoft.com/office/powerpoint/2010/main" val="4160275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Share Trend analysis</a:t>
            </a:r>
          </a:p>
        </p:txBody>
      </p:sp>
      <p:sp>
        <p:nvSpPr>
          <p:cNvPr id="3" name="Content Placeholder 2"/>
          <p:cNvSpPr>
            <a:spLocks noGrp="1"/>
          </p:cNvSpPr>
          <p:nvPr>
            <p:ph idx="1"/>
          </p:nvPr>
        </p:nvSpPr>
        <p:spPr/>
        <p:txBody>
          <a:bodyPr/>
          <a:lstStyle/>
          <a:p>
            <a:r>
              <a:rPr lang="en-US" dirty="0"/>
              <a:t>This chart from IDC shows that</a:t>
            </a:r>
            <a:br>
              <a:rPr lang="en-US" dirty="0"/>
            </a:br>
            <a:r>
              <a:rPr lang="en-US" dirty="0"/>
              <a:t>there is a noticeable shift from</a:t>
            </a:r>
            <a:br>
              <a:rPr lang="en-US" dirty="0"/>
            </a:br>
            <a:r>
              <a:rPr lang="en-US" dirty="0"/>
              <a:t>traditional owned data centers </a:t>
            </a:r>
            <a:br>
              <a:rPr lang="en-US" dirty="0"/>
            </a:br>
            <a:r>
              <a:rPr lang="en-US" dirty="0"/>
              <a:t>towards public clouds (AWS, Azure)</a:t>
            </a:r>
          </a:p>
          <a:p>
            <a:endParaRPr lang="en-US" dirty="0"/>
          </a:p>
          <a:p>
            <a:r>
              <a:rPr lang="en-US" dirty="0"/>
              <a:t>With Office 365, one explanation is</a:t>
            </a:r>
            <a:br>
              <a:rPr lang="en-US" dirty="0"/>
            </a:br>
            <a:r>
              <a:rPr lang="en-US" dirty="0"/>
              <a:t>that companies are shifting their</a:t>
            </a:r>
            <a:br>
              <a:rPr lang="en-US" dirty="0"/>
            </a:br>
            <a:r>
              <a:rPr lang="en-US" dirty="0"/>
              <a:t>in-house business tasks into cloud SaaS</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23</a:t>
            </a:fld>
            <a:endParaRPr lang="en-US"/>
          </a:p>
        </p:txBody>
      </p:sp>
      <p:pic>
        <p:nvPicPr>
          <p:cNvPr id="6" name="Picture 5"/>
          <p:cNvPicPr>
            <a:picLocks noChangeAspect="1"/>
          </p:cNvPicPr>
          <p:nvPr/>
        </p:nvPicPr>
        <p:blipFill>
          <a:blip r:embed="rId2"/>
          <a:stretch>
            <a:fillRect/>
          </a:stretch>
        </p:blipFill>
        <p:spPr>
          <a:xfrm>
            <a:off x="7038975" y="2494524"/>
            <a:ext cx="4772025" cy="3219450"/>
          </a:xfrm>
          <a:prstGeom prst="rect">
            <a:avLst/>
          </a:prstGeom>
        </p:spPr>
      </p:pic>
    </p:spTree>
    <p:extLst>
      <p:ext uri="{BB962C8B-B14F-4D97-AF65-F5344CB8AC3E}">
        <p14:creationId xmlns:p14="http://schemas.microsoft.com/office/powerpoint/2010/main" val="2119717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Sliced in different ways, you can reach very different conclusions</a:t>
            </a:r>
          </a:p>
        </p:txBody>
      </p:sp>
      <p:sp>
        <p:nvSpPr>
          <p:cNvPr id="3" name="Content Placeholder 2"/>
          <p:cNvSpPr>
            <a:spLocks noGrp="1"/>
          </p:cNvSpPr>
          <p:nvPr>
            <p:ph idx="1"/>
          </p:nvPr>
        </p:nvSpPr>
        <p:spPr/>
        <p:txBody>
          <a:bodyPr/>
          <a:lstStyle/>
          <a:p>
            <a:r>
              <a:rPr lang="en-US" dirty="0"/>
              <a:t>This Q3 2018 data from awsinsider.com</a:t>
            </a:r>
            <a:br>
              <a:rPr lang="en-US" dirty="0"/>
            </a:br>
            <a:r>
              <a:rPr lang="en-US" dirty="0"/>
              <a:t>(a company with an obvious reason to</a:t>
            </a:r>
            <a:br>
              <a:rPr lang="en-US" dirty="0"/>
            </a:br>
            <a:r>
              <a:rPr lang="en-US" dirty="0"/>
              <a:t>favor AWS) shows AWS strongly ahead</a:t>
            </a:r>
            <a:br>
              <a:rPr lang="en-US" dirty="0"/>
            </a:br>
            <a:r>
              <a:rPr lang="en-US" dirty="0"/>
              <a:t>of Microsoft and every other vendor.</a:t>
            </a:r>
          </a:p>
          <a:p>
            <a:endParaRPr lang="en-US" dirty="0"/>
          </a:p>
          <a:p>
            <a:r>
              <a:rPr lang="en-US" dirty="0"/>
              <a:t>But notice that it doesn’t include SaaS,</a:t>
            </a:r>
            <a:br>
              <a:rPr lang="en-US" dirty="0"/>
            </a:br>
            <a:r>
              <a:rPr lang="en-US" dirty="0"/>
              <a:t>and instead uses a category called</a:t>
            </a:r>
            <a:br>
              <a:rPr lang="en-US" dirty="0"/>
            </a:br>
            <a:r>
              <a:rPr lang="en-US" dirty="0"/>
              <a:t>“hosted private cloud”.  What is that?</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24</a:t>
            </a:fld>
            <a:endParaRPr lang="en-US"/>
          </a:p>
        </p:txBody>
      </p:sp>
      <p:pic>
        <p:nvPicPr>
          <p:cNvPr id="6" name="Picture 5"/>
          <p:cNvPicPr>
            <a:picLocks noChangeAspect="1"/>
          </p:cNvPicPr>
          <p:nvPr/>
        </p:nvPicPr>
        <p:blipFill>
          <a:blip r:embed="rId2"/>
          <a:stretch>
            <a:fillRect/>
          </a:stretch>
        </p:blipFill>
        <p:spPr>
          <a:xfrm>
            <a:off x="7161335" y="2739170"/>
            <a:ext cx="4762500" cy="2962275"/>
          </a:xfrm>
          <a:prstGeom prst="rect">
            <a:avLst/>
          </a:prstGeom>
        </p:spPr>
      </p:pic>
    </p:spTree>
    <p:extLst>
      <p:ext uri="{BB962C8B-B14F-4D97-AF65-F5344CB8AC3E}">
        <p14:creationId xmlns:p14="http://schemas.microsoft.com/office/powerpoint/2010/main" val="1275159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“enterprises” are exploring shifts towards the cloud</a:t>
            </a:r>
          </a:p>
        </p:txBody>
      </p:sp>
      <p:sp>
        <p:nvSpPr>
          <p:cNvPr id="3" name="Content Placeholder 2"/>
          <p:cNvSpPr>
            <a:spLocks noGrp="1"/>
          </p:cNvSpPr>
          <p:nvPr>
            <p:ph idx="1"/>
          </p:nvPr>
        </p:nvSpPr>
        <p:spPr/>
        <p:txBody>
          <a:bodyPr>
            <a:normAutofit/>
          </a:bodyPr>
          <a:lstStyle/>
          <a:p>
            <a:r>
              <a:rPr lang="en-US" dirty="0"/>
              <a:t>This is a market research</a:t>
            </a:r>
            <a:br>
              <a:rPr lang="en-US" dirty="0"/>
            </a:br>
            <a:r>
              <a:rPr lang="en-US" dirty="0"/>
              <a:t>report from zdnet.com</a:t>
            </a:r>
          </a:p>
          <a:p>
            <a:endParaRPr lang="en-US" dirty="0"/>
          </a:p>
          <a:p>
            <a:r>
              <a:rPr lang="en-US" dirty="0"/>
              <a:t>It shows that Azure and</a:t>
            </a:r>
            <a:br>
              <a:rPr lang="en-US" dirty="0"/>
            </a:br>
            <a:r>
              <a:rPr lang="en-US" dirty="0"/>
              <a:t>AWS have similar use</a:t>
            </a:r>
            <a:br>
              <a:rPr lang="en-US" dirty="0"/>
            </a:br>
            <a:r>
              <a:rPr lang="en-US" dirty="0"/>
              <a:t>patterns, but with more</a:t>
            </a:r>
            <a:br>
              <a:rPr lang="en-US" dirty="0"/>
            </a:br>
            <a:r>
              <a:rPr lang="en-US" dirty="0"/>
              <a:t>experimenting or planning</a:t>
            </a:r>
            <a:br>
              <a:rPr lang="en-US" dirty="0"/>
            </a:br>
            <a:r>
              <a:rPr lang="en-US" dirty="0"/>
              <a:t>to adopt Azure than AWS.</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25</a:t>
            </a:fld>
            <a:endParaRPr lang="en-US"/>
          </a:p>
        </p:txBody>
      </p:sp>
      <p:pic>
        <p:nvPicPr>
          <p:cNvPr id="6" name="Picture 5"/>
          <p:cNvPicPr>
            <a:picLocks noChangeAspect="1"/>
          </p:cNvPicPr>
          <p:nvPr/>
        </p:nvPicPr>
        <p:blipFill>
          <a:blip r:embed="rId2"/>
          <a:stretch>
            <a:fillRect/>
          </a:stretch>
        </p:blipFill>
        <p:spPr>
          <a:xfrm>
            <a:off x="4842932" y="2286000"/>
            <a:ext cx="7334250" cy="3524250"/>
          </a:xfrm>
          <a:prstGeom prst="rect">
            <a:avLst/>
          </a:prstGeom>
        </p:spPr>
      </p:pic>
    </p:spTree>
    <p:extLst>
      <p:ext uri="{BB962C8B-B14F-4D97-AF65-F5344CB8AC3E}">
        <p14:creationId xmlns:p14="http://schemas.microsoft.com/office/powerpoint/2010/main" val="1561365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AWS use is more oriented towards IaaS</a:t>
            </a:r>
          </a:p>
        </p:txBody>
      </p:sp>
      <p:sp>
        <p:nvSpPr>
          <p:cNvPr id="3" name="Content Placeholder 2"/>
          <p:cNvSpPr>
            <a:spLocks noGrp="1"/>
          </p:cNvSpPr>
          <p:nvPr>
            <p:ph idx="1"/>
          </p:nvPr>
        </p:nvSpPr>
        <p:spPr/>
        <p:txBody>
          <a:bodyPr>
            <a:normAutofit/>
          </a:bodyPr>
          <a:lstStyle/>
          <a:p>
            <a:r>
              <a:rPr lang="en-US" dirty="0"/>
              <a:t>This is a market research</a:t>
            </a:r>
            <a:br>
              <a:rPr lang="en-US" dirty="0"/>
            </a:br>
            <a:r>
              <a:rPr lang="en-US" dirty="0"/>
              <a:t>report from zdnet.com</a:t>
            </a:r>
          </a:p>
          <a:p>
            <a:endParaRPr lang="en-US" dirty="0"/>
          </a:p>
          <a:p>
            <a:r>
              <a:rPr lang="en-US" dirty="0"/>
              <a:t>It shows that Azure and</a:t>
            </a:r>
            <a:br>
              <a:rPr lang="en-US" dirty="0"/>
            </a:br>
            <a:r>
              <a:rPr lang="en-US" dirty="0"/>
              <a:t>AWS have similar use</a:t>
            </a:r>
            <a:br>
              <a:rPr lang="en-US" dirty="0"/>
            </a:br>
            <a:r>
              <a:rPr lang="en-US" dirty="0"/>
              <a:t>patterns, but with more</a:t>
            </a:r>
            <a:br>
              <a:rPr lang="en-US" dirty="0"/>
            </a:br>
            <a:r>
              <a:rPr lang="en-US" dirty="0"/>
              <a:t>experimenting or planning</a:t>
            </a:r>
            <a:br>
              <a:rPr lang="en-US" dirty="0"/>
            </a:br>
            <a:r>
              <a:rPr lang="en-US" dirty="0"/>
              <a:t>to adopt Azure than AWS.</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26</a:t>
            </a:fld>
            <a:endParaRPr lang="en-US"/>
          </a:p>
        </p:txBody>
      </p:sp>
      <p:pic>
        <p:nvPicPr>
          <p:cNvPr id="7" name="Picture 6"/>
          <p:cNvPicPr>
            <a:picLocks noChangeAspect="1"/>
          </p:cNvPicPr>
          <p:nvPr/>
        </p:nvPicPr>
        <p:blipFill>
          <a:blip r:embed="rId2"/>
          <a:stretch>
            <a:fillRect/>
          </a:stretch>
        </p:blipFill>
        <p:spPr>
          <a:xfrm>
            <a:off x="4952268" y="2124656"/>
            <a:ext cx="7334250" cy="3524250"/>
          </a:xfrm>
          <a:prstGeom prst="rect">
            <a:avLst/>
          </a:prstGeom>
        </p:spPr>
      </p:pic>
    </p:spTree>
    <p:extLst>
      <p:ext uri="{BB962C8B-B14F-4D97-AF65-F5344CB8AC3E}">
        <p14:creationId xmlns:p14="http://schemas.microsoft.com/office/powerpoint/2010/main" val="3791308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1958"/>
          <a:stretch/>
        </p:blipFill>
        <p:spPr>
          <a:xfrm>
            <a:off x="4856726" y="2124656"/>
            <a:ext cx="7335274" cy="3502421"/>
          </a:xfrm>
          <a:prstGeom prst="rect">
            <a:avLst/>
          </a:prstGeom>
        </p:spPr>
      </p:pic>
      <p:sp>
        <p:nvSpPr>
          <p:cNvPr id="2" name="Title 1"/>
          <p:cNvSpPr>
            <a:spLocks noGrp="1"/>
          </p:cNvSpPr>
          <p:nvPr>
            <p:ph type="title"/>
          </p:nvPr>
        </p:nvSpPr>
        <p:spPr/>
        <p:txBody>
          <a:bodyPr/>
          <a:lstStyle/>
          <a:p>
            <a:r>
              <a:rPr lang="en-US" dirty="0"/>
              <a:t>Most “enterprises” are exploring shifts towards the cloud</a:t>
            </a:r>
          </a:p>
        </p:txBody>
      </p:sp>
      <p:sp>
        <p:nvSpPr>
          <p:cNvPr id="3" name="Content Placeholder 2"/>
          <p:cNvSpPr>
            <a:spLocks noGrp="1"/>
          </p:cNvSpPr>
          <p:nvPr>
            <p:ph idx="1"/>
          </p:nvPr>
        </p:nvSpPr>
        <p:spPr/>
        <p:txBody>
          <a:bodyPr>
            <a:normAutofit/>
          </a:bodyPr>
          <a:lstStyle/>
          <a:p>
            <a:r>
              <a:rPr lang="en-US" dirty="0"/>
              <a:t>If we look just at VMs</a:t>
            </a:r>
            <a:br>
              <a:rPr lang="en-US" dirty="0"/>
            </a:br>
            <a:r>
              <a:rPr lang="en-US" dirty="0"/>
              <a:t>we are focusing on</a:t>
            </a:r>
            <a:br>
              <a:rPr lang="en-US" dirty="0"/>
            </a:br>
            <a:r>
              <a:rPr lang="en-US" dirty="0"/>
              <a:t>IaaS rather than SaaS</a:t>
            </a:r>
          </a:p>
          <a:p>
            <a:endParaRPr lang="en-US" dirty="0"/>
          </a:p>
          <a:p>
            <a:r>
              <a:rPr lang="en-US" dirty="0"/>
              <a:t>Here AWS is the clear</a:t>
            </a:r>
            <a:br>
              <a:rPr lang="en-US" dirty="0"/>
            </a:br>
            <a:r>
              <a:rPr lang="en-US" dirty="0"/>
              <a:t>winner.  And more</a:t>
            </a:r>
            <a:br>
              <a:rPr lang="en-US" dirty="0"/>
            </a:br>
            <a:r>
              <a:rPr lang="en-US" dirty="0"/>
              <a:t>companies are</a:t>
            </a:r>
            <a:br>
              <a:rPr lang="en-US" dirty="0"/>
            </a:br>
            <a:r>
              <a:rPr lang="en-US" dirty="0"/>
              <a:t>experimenting with AWS too. </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27</a:t>
            </a:fld>
            <a:endParaRPr lang="en-US"/>
          </a:p>
        </p:txBody>
      </p:sp>
    </p:spTree>
    <p:extLst>
      <p:ext uri="{BB962C8B-B14F-4D97-AF65-F5344CB8AC3E}">
        <p14:creationId xmlns:p14="http://schemas.microsoft.com/office/powerpoint/2010/main" val="2999542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AWS government cloud</a:t>
            </a:r>
          </a:p>
        </p:txBody>
      </p:sp>
      <p:sp>
        <p:nvSpPr>
          <p:cNvPr id="3" name="Content Placeholder 2"/>
          <p:cNvSpPr>
            <a:spLocks noGrp="1"/>
          </p:cNvSpPr>
          <p:nvPr>
            <p:ph idx="1"/>
          </p:nvPr>
        </p:nvSpPr>
        <p:spPr/>
        <p:txBody>
          <a:bodyPr>
            <a:normAutofit/>
          </a:bodyPr>
          <a:lstStyle/>
          <a:p>
            <a:r>
              <a:rPr lang="en-US" dirty="0"/>
              <a:t>Hosted Private Cloud means “using AWS infrastructure but not a shared public cloud.”  The biggest such example is “government cloud”</a:t>
            </a:r>
          </a:p>
          <a:p>
            <a:endParaRPr lang="en-US" dirty="0"/>
          </a:p>
          <a:p>
            <a:r>
              <a:rPr lang="en-US" dirty="0"/>
              <a:t>This is a line of business in which Amazon builds and operates clouds specifically for the US government and military, securely.</a:t>
            </a:r>
          </a:p>
          <a:p>
            <a:endParaRPr lang="en-US" dirty="0"/>
          </a:p>
          <a:p>
            <a:r>
              <a:rPr lang="en-US" dirty="0"/>
              <a:t>That particular line of revenue greatly increases the AWS revenue for cloud as a whole, but in a distinct category.</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28</a:t>
            </a:fld>
            <a:endParaRPr lang="en-US"/>
          </a:p>
        </p:txBody>
      </p:sp>
    </p:spTree>
    <p:extLst>
      <p:ext uri="{BB962C8B-B14F-4D97-AF65-F5344CB8AC3E}">
        <p14:creationId xmlns:p14="http://schemas.microsoft.com/office/powerpoint/2010/main" val="1038769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a:t>
            </a:r>
            <a:r>
              <a:rPr lang="en-US" dirty="0" err="1"/>
              <a:t>I</a:t>
            </a:r>
            <a:r>
              <a:rPr lang="en-US" sz="4400" dirty="0" err="1"/>
              <a:t>o</a:t>
            </a:r>
            <a:r>
              <a:rPr lang="en-US" dirty="0" err="1"/>
              <a:t>T</a:t>
            </a:r>
            <a:r>
              <a:rPr lang="en-US" dirty="0"/>
              <a:t> as a market?</a:t>
            </a:r>
          </a:p>
        </p:txBody>
      </p:sp>
      <p:sp>
        <p:nvSpPr>
          <p:cNvPr id="3" name="Content Placeholder 2"/>
          <p:cNvSpPr>
            <a:spLocks noGrp="1"/>
          </p:cNvSpPr>
          <p:nvPr>
            <p:ph idx="1"/>
          </p:nvPr>
        </p:nvSpPr>
        <p:spPr/>
        <p:txBody>
          <a:bodyPr/>
          <a:lstStyle/>
          <a:p>
            <a:r>
              <a:rPr lang="en-US" dirty="0"/>
              <a:t>This chart from “</a:t>
            </a:r>
            <a:r>
              <a:rPr lang="en-US" dirty="0" err="1"/>
              <a:t>statistica</a:t>
            </a:r>
            <a:r>
              <a:rPr lang="en-US" dirty="0"/>
              <a:t>”</a:t>
            </a:r>
            <a:br>
              <a:rPr lang="en-US" dirty="0"/>
            </a:br>
            <a:r>
              <a:rPr lang="en-US" dirty="0"/>
              <a:t>looks at how many smart </a:t>
            </a:r>
            <a:br>
              <a:rPr lang="en-US" dirty="0"/>
            </a:br>
            <a:r>
              <a:rPr lang="en-US" dirty="0"/>
              <a:t>devices are out there world-wide</a:t>
            </a:r>
          </a:p>
          <a:p>
            <a:endParaRPr lang="en-US" dirty="0"/>
          </a:p>
          <a:p>
            <a:r>
              <a:rPr lang="en-US" dirty="0"/>
              <a:t>It includes everything from </a:t>
            </a:r>
            <a:br>
              <a:rPr lang="en-US" dirty="0"/>
            </a:br>
            <a:r>
              <a:rPr lang="en-US" dirty="0"/>
              <a:t>routers and smart TVs to home</a:t>
            </a:r>
            <a:br>
              <a:rPr lang="en-US" dirty="0"/>
            </a:br>
            <a:r>
              <a:rPr lang="en-US" dirty="0"/>
              <a:t>thermostats that do smart sector</a:t>
            </a:r>
            <a:br>
              <a:rPr lang="en-US" dirty="0"/>
            </a:br>
            <a:r>
              <a:rPr lang="en-US" dirty="0"/>
              <a:t>control and heat different rooms</a:t>
            </a:r>
            <a:br>
              <a:rPr lang="en-US" dirty="0"/>
            </a:br>
            <a:r>
              <a:rPr lang="en-US" dirty="0"/>
              <a:t>in different patterns.</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29</a:t>
            </a:fld>
            <a:endParaRPr lang="en-US"/>
          </a:p>
        </p:txBody>
      </p:sp>
      <p:pic>
        <p:nvPicPr>
          <p:cNvPr id="6" name="Picture 5"/>
          <p:cNvPicPr>
            <a:picLocks noChangeAspect="1"/>
          </p:cNvPicPr>
          <p:nvPr/>
        </p:nvPicPr>
        <p:blipFill>
          <a:blip r:embed="rId2"/>
          <a:stretch>
            <a:fillRect/>
          </a:stretch>
        </p:blipFill>
        <p:spPr>
          <a:xfrm>
            <a:off x="5838093" y="1772377"/>
            <a:ext cx="6218725" cy="4698327"/>
          </a:xfrm>
          <a:prstGeom prst="rect">
            <a:avLst/>
          </a:prstGeom>
        </p:spPr>
      </p:pic>
    </p:spTree>
    <p:extLst>
      <p:ext uri="{BB962C8B-B14F-4D97-AF65-F5344CB8AC3E}">
        <p14:creationId xmlns:p14="http://schemas.microsoft.com/office/powerpoint/2010/main" val="638988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question</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3</a:t>
            </a:fld>
            <a:endParaRPr lang="en-US"/>
          </a:p>
        </p:txBody>
      </p:sp>
      <p:sp>
        <p:nvSpPr>
          <p:cNvPr id="6" name="TextBox 5"/>
          <p:cNvSpPr txBox="1"/>
          <p:nvPr/>
        </p:nvSpPr>
        <p:spPr>
          <a:xfrm>
            <a:off x="1494263" y="4340994"/>
            <a:ext cx="5731727" cy="523220"/>
          </a:xfrm>
          <a:prstGeom prst="rect">
            <a:avLst/>
          </a:prstGeom>
          <a:noFill/>
        </p:spPr>
        <p:txBody>
          <a:bodyPr wrap="square" rtlCol="0">
            <a:spAutoFit/>
          </a:bodyPr>
          <a:lstStyle/>
          <a:p>
            <a:r>
              <a:rPr lang="en-US" sz="2800" dirty="0"/>
              <a:t>We have better technology!</a:t>
            </a:r>
          </a:p>
        </p:txBody>
      </p:sp>
      <p:sp>
        <p:nvSpPr>
          <p:cNvPr id="7" name="TextBox 6"/>
          <p:cNvSpPr txBox="1"/>
          <p:nvPr/>
        </p:nvSpPr>
        <p:spPr>
          <a:xfrm>
            <a:off x="8177147" y="5600316"/>
            <a:ext cx="5731727" cy="523220"/>
          </a:xfrm>
          <a:prstGeom prst="rect">
            <a:avLst/>
          </a:prstGeom>
          <a:noFill/>
        </p:spPr>
        <p:txBody>
          <a:bodyPr wrap="square" rtlCol="0">
            <a:spAutoFit/>
          </a:bodyPr>
          <a:lstStyle/>
          <a:p>
            <a:r>
              <a:rPr lang="en-US" sz="2800" dirty="0"/>
              <a:t>I dominate the market!</a:t>
            </a:r>
          </a:p>
        </p:txBody>
      </p:sp>
      <p:sp>
        <p:nvSpPr>
          <p:cNvPr id="8" name="TextBox 7"/>
          <p:cNvSpPr txBox="1"/>
          <p:nvPr/>
        </p:nvSpPr>
        <p:spPr>
          <a:xfrm>
            <a:off x="1312126" y="5705708"/>
            <a:ext cx="5731727" cy="584775"/>
          </a:xfrm>
          <a:prstGeom prst="rect">
            <a:avLst/>
          </a:prstGeom>
          <a:noFill/>
        </p:spPr>
        <p:txBody>
          <a:bodyPr wrap="square" rtlCol="0">
            <a:spAutoFit/>
          </a:bodyPr>
          <a:lstStyle/>
          <a:p>
            <a:r>
              <a:rPr lang="en-US" sz="3200" dirty="0"/>
              <a:t>Who wins?  And why?</a:t>
            </a:r>
          </a:p>
        </p:txBody>
      </p:sp>
      <p:pic>
        <p:nvPicPr>
          <p:cNvPr id="9" name="Picture 8"/>
          <p:cNvPicPr>
            <a:picLocks noChangeAspect="1"/>
          </p:cNvPicPr>
          <p:nvPr/>
        </p:nvPicPr>
        <p:blipFill>
          <a:blip r:embed="rId2"/>
          <a:stretch>
            <a:fillRect/>
          </a:stretch>
        </p:blipFill>
        <p:spPr>
          <a:xfrm>
            <a:off x="1584054" y="2079282"/>
            <a:ext cx="3381375" cy="2238375"/>
          </a:xfrm>
          <a:prstGeom prst="rect">
            <a:avLst/>
          </a:prstGeom>
        </p:spPr>
      </p:pic>
      <p:pic>
        <p:nvPicPr>
          <p:cNvPr id="3" name="Picture 2">
            <a:extLst>
              <a:ext uri="{FF2B5EF4-FFF2-40B4-BE49-F238E27FC236}">
                <a16:creationId xmlns:a16="http://schemas.microsoft.com/office/drawing/2014/main" id="{0F0B3B39-4B1D-1407-CFA1-9D70137D5F07}"/>
              </a:ext>
            </a:extLst>
          </p:cNvPr>
          <p:cNvPicPr>
            <a:picLocks noChangeAspect="1"/>
          </p:cNvPicPr>
          <p:nvPr/>
        </p:nvPicPr>
        <p:blipFill>
          <a:blip r:embed="rId3"/>
          <a:stretch>
            <a:fillRect/>
          </a:stretch>
        </p:blipFill>
        <p:spPr>
          <a:xfrm>
            <a:off x="8032155" y="1707750"/>
            <a:ext cx="3515968" cy="3802455"/>
          </a:xfrm>
          <a:prstGeom prst="rect">
            <a:avLst/>
          </a:prstGeom>
        </p:spPr>
      </p:pic>
    </p:spTree>
    <p:extLst>
      <p:ext uri="{BB962C8B-B14F-4D97-AF65-F5344CB8AC3E}">
        <p14:creationId xmlns:p14="http://schemas.microsoft.com/office/powerpoint/2010/main" val="1930442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D5F94-6173-C3A1-A3AF-97FD148F85D5}"/>
              </a:ext>
            </a:extLst>
          </p:cNvPr>
          <p:cNvSpPr>
            <a:spLocks noGrp="1"/>
          </p:cNvSpPr>
          <p:nvPr>
            <p:ph type="title"/>
          </p:nvPr>
        </p:nvSpPr>
        <p:spPr/>
        <p:txBody>
          <a:bodyPr/>
          <a:lstStyle/>
          <a:p>
            <a:r>
              <a:rPr lang="en-US" dirty="0"/>
              <a:t>Multi-Use Edge Cloud (MEC)</a:t>
            </a:r>
          </a:p>
        </p:txBody>
      </p:sp>
      <p:sp>
        <p:nvSpPr>
          <p:cNvPr id="3" name="Content Placeholder 2">
            <a:extLst>
              <a:ext uri="{FF2B5EF4-FFF2-40B4-BE49-F238E27FC236}">
                <a16:creationId xmlns:a16="http://schemas.microsoft.com/office/drawing/2014/main" id="{E7025BFA-6421-1342-0237-07534E5A32A0}"/>
              </a:ext>
            </a:extLst>
          </p:cNvPr>
          <p:cNvSpPr>
            <a:spLocks noGrp="1"/>
          </p:cNvSpPr>
          <p:nvPr>
            <p:ph idx="1"/>
          </p:nvPr>
        </p:nvSpPr>
        <p:spPr/>
        <p:txBody>
          <a:bodyPr>
            <a:normAutofit lnSpcReduction="10000"/>
          </a:bodyPr>
          <a:lstStyle/>
          <a:p>
            <a:r>
              <a:rPr lang="en-US" dirty="0"/>
              <a:t>(Also called multi-access edge cloud and mobile edge cloud. IBM like the term “cloudlet” but somehow it never took off)</a:t>
            </a:r>
          </a:p>
          <a:p>
            <a:endParaRPr lang="en-US" dirty="0"/>
          </a:p>
          <a:p>
            <a:r>
              <a:rPr lang="en-US" dirty="0"/>
              <a:t>An emerging term for this market area.  A MEC is a cluster of computers running on premise (“in the closet”) or in a 5G cellular control station near the antennas.  The MEC offers a mix of cloud properties and “bare iron” properties, with very low latency.</a:t>
            </a:r>
          </a:p>
          <a:p>
            <a:endParaRPr lang="en-US" dirty="0"/>
          </a:p>
          <a:p>
            <a:r>
              <a:rPr lang="en-US" dirty="0"/>
              <a:t>Many things could run on a MEC that are hard to run on the main cloud…</a:t>
            </a:r>
          </a:p>
        </p:txBody>
      </p:sp>
      <p:sp>
        <p:nvSpPr>
          <p:cNvPr id="4" name="Footer Placeholder 3">
            <a:extLst>
              <a:ext uri="{FF2B5EF4-FFF2-40B4-BE49-F238E27FC236}">
                <a16:creationId xmlns:a16="http://schemas.microsoft.com/office/drawing/2014/main" id="{B9BCBFC8-9B0E-6363-C99E-6402B1F0FEE9}"/>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DEF217B9-2544-E3FD-733C-3CBFA178259D}"/>
              </a:ext>
            </a:extLst>
          </p:cNvPr>
          <p:cNvSpPr>
            <a:spLocks noGrp="1"/>
          </p:cNvSpPr>
          <p:nvPr>
            <p:ph type="sldNum" sz="quarter" idx="12"/>
          </p:nvPr>
        </p:nvSpPr>
        <p:spPr/>
        <p:txBody>
          <a:bodyPr/>
          <a:lstStyle/>
          <a:p>
            <a:fld id="{3C974458-8A97-4835-BF79-1FB6D7856C21}" type="slidenum">
              <a:rPr lang="en-US" smtClean="0"/>
              <a:t>30</a:t>
            </a:fld>
            <a:endParaRPr lang="en-US"/>
          </a:p>
        </p:txBody>
      </p:sp>
    </p:spTree>
    <p:extLst>
      <p:ext uri="{BB962C8B-B14F-4D97-AF65-F5344CB8AC3E}">
        <p14:creationId xmlns:p14="http://schemas.microsoft.com/office/powerpoint/2010/main" val="146051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D9052-3060-C340-BF09-3B6DD425EC90}"/>
              </a:ext>
            </a:extLst>
          </p:cNvPr>
          <p:cNvSpPr>
            <a:spLocks noGrp="1"/>
          </p:cNvSpPr>
          <p:nvPr>
            <p:ph type="title"/>
          </p:nvPr>
        </p:nvSpPr>
        <p:spPr/>
        <p:txBody>
          <a:bodyPr/>
          <a:lstStyle/>
          <a:p>
            <a:r>
              <a:rPr lang="en-US" dirty="0"/>
              <a:t>MEC infrastructure market Projections</a:t>
            </a:r>
          </a:p>
        </p:txBody>
      </p:sp>
      <p:pic>
        <p:nvPicPr>
          <p:cNvPr id="13" name="Content Placeholder 12">
            <a:extLst>
              <a:ext uri="{FF2B5EF4-FFF2-40B4-BE49-F238E27FC236}">
                <a16:creationId xmlns:a16="http://schemas.microsoft.com/office/drawing/2014/main" id="{AF9500BA-E2D5-0EEF-3ACF-136705EC18DB}"/>
              </a:ext>
            </a:extLst>
          </p:cNvPr>
          <p:cNvPicPr>
            <a:picLocks noGrp="1" noChangeAspect="1"/>
          </p:cNvPicPr>
          <p:nvPr>
            <p:ph idx="1"/>
          </p:nvPr>
        </p:nvPicPr>
        <p:blipFill>
          <a:blip r:embed="rId2"/>
          <a:stretch>
            <a:fillRect/>
          </a:stretch>
        </p:blipFill>
        <p:spPr>
          <a:xfrm>
            <a:off x="1441582" y="1671781"/>
            <a:ext cx="9395751" cy="4425152"/>
          </a:xfrm>
        </p:spPr>
      </p:pic>
      <p:sp>
        <p:nvSpPr>
          <p:cNvPr id="4" name="Footer Placeholder 3">
            <a:extLst>
              <a:ext uri="{FF2B5EF4-FFF2-40B4-BE49-F238E27FC236}">
                <a16:creationId xmlns:a16="http://schemas.microsoft.com/office/drawing/2014/main" id="{AD1B0B69-31C4-B797-CCD6-1286C2183B95}"/>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BF3BB0AF-F339-3DCC-9FBD-7D08313D18B4}"/>
              </a:ext>
            </a:extLst>
          </p:cNvPr>
          <p:cNvSpPr>
            <a:spLocks noGrp="1"/>
          </p:cNvSpPr>
          <p:nvPr>
            <p:ph type="sldNum" sz="quarter" idx="12"/>
          </p:nvPr>
        </p:nvSpPr>
        <p:spPr/>
        <p:txBody>
          <a:bodyPr/>
          <a:lstStyle/>
          <a:p>
            <a:fld id="{3C974458-8A97-4835-BF79-1FB6D7856C21}" type="slidenum">
              <a:rPr lang="en-US" smtClean="0"/>
              <a:t>31</a:t>
            </a:fld>
            <a:endParaRPr lang="en-US"/>
          </a:p>
        </p:txBody>
      </p:sp>
    </p:spTree>
    <p:extLst>
      <p:ext uri="{BB962C8B-B14F-4D97-AF65-F5344CB8AC3E}">
        <p14:creationId xmlns:p14="http://schemas.microsoft.com/office/powerpoint/2010/main" val="1330635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IoT</a:t>
            </a:r>
            <a:r>
              <a:rPr lang="en-US" dirty="0"/>
              <a:t> Market: Smart Grid</a:t>
            </a:r>
          </a:p>
        </p:txBody>
      </p:sp>
      <p:sp>
        <p:nvSpPr>
          <p:cNvPr id="7" name="Content Placeholder 6"/>
          <p:cNvSpPr>
            <a:spLocks noGrp="1"/>
          </p:cNvSpPr>
          <p:nvPr>
            <p:ph idx="1"/>
          </p:nvPr>
        </p:nvSpPr>
        <p:spPr/>
        <p:txBody>
          <a:bodyPr>
            <a:normAutofit/>
          </a:bodyPr>
          <a:lstStyle/>
          <a:p>
            <a:r>
              <a:rPr lang="en-US" dirty="0"/>
              <a:t>If the power grid of the future will be</a:t>
            </a:r>
            <a:br>
              <a:rPr lang="en-US" dirty="0"/>
            </a:br>
            <a:r>
              <a:rPr lang="en-US" dirty="0"/>
              <a:t>smart, what will make it smart?</a:t>
            </a:r>
          </a:p>
          <a:p>
            <a:r>
              <a:rPr lang="en-US" dirty="0"/>
              <a:t>Part of the answer is “it will need to be, to</a:t>
            </a:r>
            <a:br>
              <a:rPr lang="en-US" dirty="0"/>
            </a:br>
            <a:r>
              <a:rPr lang="en-US" dirty="0"/>
              <a:t>handle distributed energy resources.”</a:t>
            </a:r>
          </a:p>
          <a:p>
            <a:r>
              <a:rPr lang="en-US" dirty="0"/>
              <a:t>Then they point to various specifics that</a:t>
            </a:r>
            <a:br>
              <a:rPr lang="en-US" dirty="0"/>
            </a:br>
            <a:r>
              <a:rPr lang="en-US" dirty="0"/>
              <a:t>are mostly </a:t>
            </a:r>
            <a:r>
              <a:rPr lang="en-US" dirty="0" err="1"/>
              <a:t>IoT</a:t>
            </a:r>
            <a:r>
              <a:rPr lang="en-US" dirty="0"/>
              <a:t> and cloud, like ML/AI, </a:t>
            </a:r>
            <a:br>
              <a:rPr lang="en-US" dirty="0"/>
            </a:br>
            <a:r>
              <a:rPr lang="en-US" dirty="0"/>
              <a:t>mobility, cloud computing, data analytics,</a:t>
            </a:r>
            <a:br>
              <a:rPr lang="en-US" dirty="0"/>
            </a:br>
            <a:r>
              <a:rPr lang="en-US" dirty="0" err="1"/>
              <a:t>blockchain</a:t>
            </a:r>
            <a:r>
              <a:rPr lang="en-US" dirty="0"/>
              <a:t>!</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32</a:t>
            </a:fld>
            <a:endParaRPr lang="en-US"/>
          </a:p>
        </p:txBody>
      </p:sp>
      <p:pic>
        <p:nvPicPr>
          <p:cNvPr id="6" name="Picture 5"/>
          <p:cNvPicPr>
            <a:picLocks noChangeAspect="1"/>
          </p:cNvPicPr>
          <p:nvPr/>
        </p:nvPicPr>
        <p:blipFill>
          <a:blip r:embed="rId2"/>
          <a:stretch>
            <a:fillRect/>
          </a:stretch>
        </p:blipFill>
        <p:spPr>
          <a:xfrm>
            <a:off x="7614139" y="1039443"/>
            <a:ext cx="4317024" cy="5293574"/>
          </a:xfrm>
          <a:prstGeom prst="rect">
            <a:avLst/>
          </a:prstGeom>
        </p:spPr>
      </p:pic>
    </p:spTree>
    <p:extLst>
      <p:ext uri="{BB962C8B-B14F-4D97-AF65-F5344CB8AC3E}">
        <p14:creationId xmlns:p14="http://schemas.microsoft.com/office/powerpoint/2010/main" val="3491947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Every area has similar stories!</a:t>
            </a:r>
          </a:p>
        </p:txBody>
      </p:sp>
      <p:sp>
        <p:nvSpPr>
          <p:cNvPr id="3" name="Content Placeholder 2"/>
          <p:cNvSpPr>
            <a:spLocks noGrp="1"/>
          </p:cNvSpPr>
          <p:nvPr>
            <p:ph idx="1"/>
          </p:nvPr>
        </p:nvSpPr>
        <p:spPr/>
        <p:txBody>
          <a:bodyPr/>
          <a:lstStyle/>
          <a:p>
            <a:r>
              <a:rPr lang="en-US" dirty="0"/>
              <a:t>Smart grid has become somewhat mature and the numbers are more trustworthy</a:t>
            </a:r>
          </a:p>
          <a:p>
            <a:endParaRPr lang="en-US" dirty="0"/>
          </a:p>
          <a:p>
            <a:r>
              <a:rPr lang="en-US" dirty="0"/>
              <a:t>If we focused on augmented reality or smart farming, the projections would be less solid.</a:t>
            </a:r>
          </a:p>
          <a:p>
            <a:endParaRPr lang="en-US" dirty="0"/>
          </a:p>
          <a:p>
            <a:r>
              <a:rPr lang="en-US" dirty="0"/>
              <a:t>The edge has a lot of such stories, hence we can bet on the IoT/MEC concept even if we are uncertain about which sectors will be big winners</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33</a:t>
            </a:fld>
            <a:endParaRPr lang="en-US"/>
          </a:p>
        </p:txBody>
      </p:sp>
    </p:spTree>
    <p:extLst>
      <p:ext uri="{BB962C8B-B14F-4D97-AF65-F5344CB8AC3E}">
        <p14:creationId xmlns:p14="http://schemas.microsoft.com/office/powerpoint/2010/main" val="1232540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p>
            <a:r>
              <a:rPr lang="en-US" dirty="0" err="1"/>
              <a:t>I</a:t>
            </a:r>
            <a:r>
              <a:rPr lang="en-US" sz="4400" dirty="0" err="1"/>
              <a:t>o</a:t>
            </a:r>
            <a:r>
              <a:rPr lang="en-US" dirty="0" err="1"/>
              <a:t>T</a:t>
            </a:r>
            <a:r>
              <a:rPr lang="en-US" dirty="0"/>
              <a:t> Dollar value estimates (composite)</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34</a:t>
            </a:fld>
            <a:endParaRPr lang="en-US"/>
          </a:p>
        </p:txBody>
      </p:sp>
      <p:pic>
        <p:nvPicPr>
          <p:cNvPr id="6" name="Picture 5"/>
          <p:cNvPicPr>
            <a:picLocks noChangeAspect="1"/>
          </p:cNvPicPr>
          <p:nvPr/>
        </p:nvPicPr>
        <p:blipFill>
          <a:blip r:embed="rId2"/>
          <a:stretch>
            <a:fillRect/>
          </a:stretch>
        </p:blipFill>
        <p:spPr>
          <a:xfrm>
            <a:off x="1731739" y="1941765"/>
            <a:ext cx="9759763" cy="4672006"/>
          </a:xfrm>
          <a:prstGeom prst="rect">
            <a:avLst/>
          </a:prstGeom>
        </p:spPr>
      </p:pic>
      <p:sp>
        <p:nvSpPr>
          <p:cNvPr id="7" name="TextBox 6"/>
          <p:cNvSpPr txBox="1"/>
          <p:nvPr/>
        </p:nvSpPr>
        <p:spPr>
          <a:xfrm>
            <a:off x="264844" y="6543386"/>
            <a:ext cx="2294793" cy="307777"/>
          </a:xfrm>
          <a:prstGeom prst="rect">
            <a:avLst/>
          </a:prstGeom>
          <a:noFill/>
        </p:spPr>
        <p:txBody>
          <a:bodyPr wrap="square" rtlCol="0">
            <a:spAutoFit/>
          </a:bodyPr>
          <a:lstStyle/>
          <a:p>
            <a:r>
              <a:rPr lang="en-US" sz="1400" dirty="0"/>
              <a:t>Source: IoT-Analytics.com</a:t>
            </a:r>
          </a:p>
        </p:txBody>
      </p:sp>
    </p:spTree>
    <p:extLst>
      <p:ext uri="{BB962C8B-B14F-4D97-AF65-F5344CB8AC3E}">
        <p14:creationId xmlns:p14="http://schemas.microsoft.com/office/powerpoint/2010/main" val="2165476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Share of </a:t>
            </a:r>
            <a:r>
              <a:rPr lang="en-US" dirty="0" err="1"/>
              <a:t>I</a:t>
            </a:r>
            <a:r>
              <a:rPr lang="en-US" sz="4400" dirty="0" err="1"/>
              <a:t>o</a:t>
            </a:r>
            <a:r>
              <a:rPr lang="en-US" dirty="0" err="1"/>
              <a:t>T</a:t>
            </a:r>
            <a:r>
              <a:rPr lang="en-US" dirty="0"/>
              <a:t> Market?</a:t>
            </a:r>
          </a:p>
        </p:txBody>
      </p:sp>
      <p:sp>
        <p:nvSpPr>
          <p:cNvPr id="6" name="Content Placeholder 5"/>
          <p:cNvSpPr>
            <a:spLocks noGrp="1"/>
          </p:cNvSpPr>
          <p:nvPr>
            <p:ph idx="1"/>
          </p:nvPr>
        </p:nvSpPr>
        <p:spPr/>
        <p:txBody>
          <a:bodyPr/>
          <a:lstStyle/>
          <a:p>
            <a:r>
              <a:rPr lang="en-US" dirty="0"/>
              <a:t>This estimate, by </a:t>
            </a:r>
            <a:r>
              <a:rPr lang="en-US" dirty="0" err="1"/>
              <a:t>Machina</a:t>
            </a:r>
            <a:br>
              <a:rPr lang="en-US" dirty="0"/>
            </a:br>
            <a:r>
              <a:rPr lang="en-US" dirty="0"/>
              <a:t>Research Inc, suggests that</a:t>
            </a:r>
            <a:br>
              <a:rPr lang="en-US" dirty="0"/>
            </a:br>
            <a:r>
              <a:rPr lang="en-US" dirty="0"/>
              <a:t>the device dollar value will</a:t>
            </a:r>
            <a:br>
              <a:rPr lang="en-US" dirty="0"/>
            </a:br>
            <a:r>
              <a:rPr lang="en-US" dirty="0"/>
              <a:t>soon be much smaller than the</a:t>
            </a:r>
            <a:br>
              <a:rPr lang="en-US" dirty="0"/>
            </a:br>
            <a:r>
              <a:rPr lang="en-US" dirty="0"/>
              <a:t>platform and app value</a:t>
            </a:r>
            <a:br>
              <a:rPr lang="en-US" dirty="0"/>
            </a:br>
            <a:br>
              <a:rPr lang="en-US" dirty="0"/>
            </a:br>
            <a:r>
              <a:rPr lang="en-US" dirty="0"/>
              <a:t>So this supports the view that</a:t>
            </a:r>
            <a:br>
              <a:rPr lang="en-US" dirty="0"/>
            </a:br>
            <a:r>
              <a:rPr lang="en-US" dirty="0"/>
              <a:t>Apps could become a very big</a:t>
            </a:r>
            <a:br>
              <a:rPr lang="en-US" dirty="0"/>
            </a:br>
            <a:r>
              <a:rPr lang="en-US" dirty="0"/>
              <a:t>market for the cloud fairly quickly</a:t>
            </a:r>
          </a:p>
        </p:txBody>
      </p:sp>
      <p:sp>
        <p:nvSpPr>
          <p:cNvPr id="3" name="Footer Placeholder 2"/>
          <p:cNvSpPr>
            <a:spLocks noGrp="1"/>
          </p:cNvSpPr>
          <p:nvPr>
            <p:ph type="ftr" sz="quarter" idx="11"/>
          </p:nvPr>
        </p:nvSpPr>
        <p:spPr/>
        <p:txBody>
          <a:bodyPr/>
          <a:lstStyle/>
          <a:p>
            <a:r>
              <a:rPr lang="en-US"/>
              <a:t>http://www.cs.cornell.edu/courses/cs5412/2022fa</a:t>
            </a:r>
          </a:p>
        </p:txBody>
      </p:sp>
      <p:sp>
        <p:nvSpPr>
          <p:cNvPr id="4" name="Slide Number Placeholder 3"/>
          <p:cNvSpPr>
            <a:spLocks noGrp="1"/>
          </p:cNvSpPr>
          <p:nvPr>
            <p:ph type="sldNum" sz="quarter" idx="12"/>
          </p:nvPr>
        </p:nvSpPr>
        <p:spPr/>
        <p:txBody>
          <a:bodyPr/>
          <a:lstStyle/>
          <a:p>
            <a:fld id="{3C974458-8A97-4835-BF79-1FB6D7856C21}" type="slidenum">
              <a:rPr lang="en-US" smtClean="0"/>
              <a:t>35</a:t>
            </a:fld>
            <a:endParaRPr lang="en-US"/>
          </a:p>
        </p:txBody>
      </p:sp>
      <p:pic>
        <p:nvPicPr>
          <p:cNvPr id="5" name="Picture 4"/>
          <p:cNvPicPr>
            <a:picLocks noChangeAspect="1"/>
          </p:cNvPicPr>
          <p:nvPr/>
        </p:nvPicPr>
        <p:blipFill>
          <a:blip r:embed="rId2"/>
          <a:stretch>
            <a:fillRect/>
          </a:stretch>
        </p:blipFill>
        <p:spPr>
          <a:xfrm>
            <a:off x="6105525" y="2246176"/>
            <a:ext cx="5705475" cy="3667125"/>
          </a:xfrm>
          <a:prstGeom prst="rect">
            <a:avLst/>
          </a:prstGeom>
        </p:spPr>
      </p:pic>
    </p:spTree>
    <p:extLst>
      <p:ext uri="{BB962C8B-B14F-4D97-AF65-F5344CB8AC3E}">
        <p14:creationId xmlns:p14="http://schemas.microsoft.com/office/powerpoint/2010/main" val="3059273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b="933"/>
          <a:stretch/>
        </p:blipFill>
        <p:spPr>
          <a:xfrm>
            <a:off x="5785339" y="1886895"/>
            <a:ext cx="6248400" cy="4461151"/>
          </a:xfrm>
          <a:prstGeom prst="rect">
            <a:avLst/>
          </a:prstGeom>
        </p:spPr>
      </p:pic>
      <p:sp>
        <p:nvSpPr>
          <p:cNvPr id="2" name="Title 1"/>
          <p:cNvSpPr>
            <a:spLocks noGrp="1"/>
          </p:cNvSpPr>
          <p:nvPr>
            <p:ph type="title"/>
          </p:nvPr>
        </p:nvSpPr>
        <p:spPr/>
        <p:txBody>
          <a:bodyPr/>
          <a:lstStyle/>
          <a:p>
            <a:r>
              <a:rPr lang="en-US" dirty="0"/>
              <a:t>Which industries are dominant?</a:t>
            </a:r>
          </a:p>
        </p:txBody>
      </p:sp>
      <p:sp>
        <p:nvSpPr>
          <p:cNvPr id="3" name="Content Placeholder 2"/>
          <p:cNvSpPr>
            <a:spLocks noGrp="1"/>
          </p:cNvSpPr>
          <p:nvPr>
            <p:ph idx="1"/>
          </p:nvPr>
        </p:nvSpPr>
        <p:spPr/>
        <p:txBody>
          <a:bodyPr/>
          <a:lstStyle/>
          <a:p>
            <a:r>
              <a:rPr lang="en-US" dirty="0"/>
              <a:t>Again, by </a:t>
            </a:r>
            <a:r>
              <a:rPr lang="en-US" dirty="0" err="1"/>
              <a:t>Statistica</a:t>
            </a:r>
            <a:r>
              <a:rPr lang="en-US" dirty="0"/>
              <a:t>.</a:t>
            </a:r>
          </a:p>
          <a:p>
            <a:endParaRPr lang="en-US" dirty="0"/>
          </a:p>
          <a:p>
            <a:r>
              <a:rPr lang="en-US" dirty="0"/>
              <a:t>Strong growth across the board</a:t>
            </a:r>
            <a:br>
              <a:rPr lang="en-US" dirty="0"/>
            </a:br>
            <a:r>
              <a:rPr lang="en-US" dirty="0"/>
              <a:t>but especially in “non” consumer</a:t>
            </a:r>
            <a:br>
              <a:rPr lang="en-US" dirty="0"/>
            </a:br>
            <a:r>
              <a:rPr lang="en-US" dirty="0"/>
              <a:t>electronic categories, like </a:t>
            </a:r>
            <a:br>
              <a:rPr lang="en-US" dirty="0"/>
            </a:br>
            <a:r>
              <a:rPr lang="en-US" dirty="0"/>
              <a:t>automation of retail stores and</a:t>
            </a:r>
            <a:br>
              <a:rPr lang="en-US" dirty="0"/>
            </a:br>
            <a:r>
              <a:rPr lang="en-US" dirty="0"/>
              <a:t>smart energy systems.</a:t>
            </a:r>
            <a:br>
              <a:rPr lang="en-US" dirty="0"/>
            </a:br>
            <a:br>
              <a:rPr lang="en-US" dirty="0"/>
            </a:br>
            <a:r>
              <a:rPr lang="en-US" dirty="0"/>
              <a:t>Smart agriculture isn’t included here.</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36</a:t>
            </a:fld>
            <a:endParaRPr lang="en-US"/>
          </a:p>
        </p:txBody>
      </p:sp>
    </p:spTree>
    <p:extLst>
      <p:ext uri="{BB962C8B-B14F-4D97-AF65-F5344CB8AC3E}">
        <p14:creationId xmlns:p14="http://schemas.microsoft.com/office/powerpoint/2010/main" val="3296034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we conclude?</a:t>
            </a:r>
          </a:p>
        </p:txBody>
      </p:sp>
      <p:sp>
        <p:nvSpPr>
          <p:cNvPr id="3" name="Content Placeholder 2"/>
          <p:cNvSpPr>
            <a:spLocks noGrp="1"/>
          </p:cNvSpPr>
          <p:nvPr>
            <p:ph idx="1"/>
          </p:nvPr>
        </p:nvSpPr>
        <p:spPr/>
        <p:txBody>
          <a:bodyPr>
            <a:normAutofit lnSpcReduction="10000"/>
          </a:bodyPr>
          <a:lstStyle/>
          <a:p>
            <a:r>
              <a:rPr lang="en-US" dirty="0"/>
              <a:t>This data generally backs the view that the cloud will become a major player in markets related to </a:t>
            </a:r>
            <a:r>
              <a:rPr lang="en-US" dirty="0" err="1"/>
              <a:t>IoT</a:t>
            </a:r>
            <a:r>
              <a:rPr lang="en-US" dirty="0"/>
              <a:t> during the next five to ten years.</a:t>
            </a:r>
          </a:p>
          <a:p>
            <a:endParaRPr lang="en-US" dirty="0"/>
          </a:p>
          <a:p>
            <a:r>
              <a:rPr lang="en-US" dirty="0"/>
              <a:t>It also supports the view that integrated solutions (SaaS) are growing more rapidly than cloud as a “bare metal hosting VMs” but that there is still huge growth ahead in the IaaS sector.</a:t>
            </a:r>
          </a:p>
          <a:p>
            <a:endParaRPr lang="en-US" dirty="0"/>
          </a:p>
          <a:p>
            <a:r>
              <a:rPr lang="en-US" dirty="0"/>
              <a:t>And it suggests that the main </a:t>
            </a:r>
            <a:r>
              <a:rPr lang="en-US" i="1" dirty="0"/>
              <a:t>uses </a:t>
            </a:r>
            <a:r>
              <a:rPr lang="en-US" dirty="0"/>
              <a:t>of </a:t>
            </a:r>
            <a:r>
              <a:rPr lang="en-US" dirty="0" err="1"/>
              <a:t>IoT</a:t>
            </a:r>
            <a:r>
              <a:rPr lang="en-US" dirty="0"/>
              <a:t> are in managed enterprises, not random situations where sensors are just dumped into the environment.</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37</a:t>
            </a:fld>
            <a:endParaRPr lang="en-US"/>
          </a:p>
        </p:txBody>
      </p:sp>
    </p:spTree>
    <p:extLst>
      <p:ext uri="{BB962C8B-B14F-4D97-AF65-F5344CB8AC3E}">
        <p14:creationId xmlns:p14="http://schemas.microsoft.com/office/powerpoint/2010/main" val="3494384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how can we leverage this insight?	</a:t>
            </a:r>
          </a:p>
        </p:txBody>
      </p:sp>
      <p:sp>
        <p:nvSpPr>
          <p:cNvPr id="3" name="Content Placeholder 2"/>
          <p:cNvSpPr>
            <a:spLocks noGrp="1"/>
          </p:cNvSpPr>
          <p:nvPr>
            <p:ph idx="1"/>
          </p:nvPr>
        </p:nvSpPr>
        <p:spPr/>
        <p:txBody>
          <a:bodyPr>
            <a:normAutofit/>
          </a:bodyPr>
          <a:lstStyle/>
          <a:p>
            <a:r>
              <a:rPr lang="en-US" dirty="0"/>
              <a:t>Back to our focus on actual cloud infrastructure.</a:t>
            </a:r>
          </a:p>
          <a:p>
            <a:endParaRPr lang="en-US" dirty="0"/>
          </a:p>
          <a:p>
            <a:r>
              <a:rPr lang="en-US" dirty="0"/>
              <a:t>It seems to be telling us that the big need isn’t going to center on cloud scalability for things the cloud is already doing perfectly well.</a:t>
            </a:r>
          </a:p>
          <a:p>
            <a:pPr>
              <a:buFont typeface="Wingdings" panose="05000000000000000000" pitchFamily="2" charset="2"/>
              <a:buChar char="Ø"/>
            </a:pPr>
            <a:r>
              <a:rPr lang="en-US" dirty="0"/>
              <a:t>  On the other hand the sheer scale of the use causes it to be a very high</a:t>
            </a:r>
            <a:br>
              <a:rPr lang="en-US" dirty="0"/>
            </a:br>
            <a:r>
              <a:rPr lang="en-US" dirty="0"/>
              <a:t>    value market, where products that </a:t>
            </a:r>
            <a:r>
              <a:rPr lang="en-US" u="sng" dirty="0"/>
              <a:t>improve efficiency </a:t>
            </a:r>
            <a:r>
              <a:rPr lang="en-US" dirty="0"/>
              <a:t>could find uptake.</a:t>
            </a:r>
          </a:p>
          <a:p>
            <a:pPr>
              <a:buFont typeface="Wingdings" panose="05000000000000000000" pitchFamily="2" charset="2"/>
              <a:buChar char="Ø"/>
            </a:pPr>
            <a:r>
              <a:rPr lang="en-US" dirty="0"/>
              <a:t>  So on this more mature side of the cloud, expect the emphasis to be on</a:t>
            </a:r>
            <a:br>
              <a:rPr lang="en-US" dirty="0"/>
            </a:br>
            <a:r>
              <a:rPr lang="en-US" dirty="0"/>
              <a:t>    </a:t>
            </a:r>
            <a:r>
              <a:rPr lang="en-US" dirty="0" err="1"/>
              <a:t>sqeezing</a:t>
            </a:r>
            <a:r>
              <a:rPr lang="en-US" dirty="0"/>
              <a:t> more work out of the infrastructure using less money / energy.</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38</a:t>
            </a:fld>
            <a:endParaRPr lang="en-US"/>
          </a:p>
        </p:txBody>
      </p:sp>
    </p:spTree>
    <p:extLst>
      <p:ext uri="{BB962C8B-B14F-4D97-AF65-F5344CB8AC3E}">
        <p14:creationId xmlns:p14="http://schemas.microsoft.com/office/powerpoint/2010/main" val="3988053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Meanwhile…</a:t>
            </a:r>
          </a:p>
        </p:txBody>
      </p:sp>
      <p:sp>
        <p:nvSpPr>
          <p:cNvPr id="3" name="Content Placeholder 2"/>
          <p:cNvSpPr>
            <a:spLocks noGrp="1"/>
          </p:cNvSpPr>
          <p:nvPr>
            <p:ph idx="1"/>
          </p:nvPr>
        </p:nvSpPr>
        <p:spPr/>
        <p:txBody>
          <a:bodyPr>
            <a:normAutofit/>
          </a:bodyPr>
          <a:lstStyle/>
          <a:p>
            <a:r>
              <a:rPr lang="en-US" dirty="0"/>
              <a:t>On the </a:t>
            </a:r>
            <a:r>
              <a:rPr lang="en-US" dirty="0" err="1"/>
              <a:t>IoT</a:t>
            </a:r>
            <a:r>
              <a:rPr lang="en-US" dirty="0"/>
              <a:t> side, we’ve spent a semester seeing that the technology base today is just now taking baby steps, but that the opportunity is real.</a:t>
            </a:r>
          </a:p>
          <a:p>
            <a:endParaRPr lang="en-US" dirty="0"/>
          </a:p>
          <a:p>
            <a:r>
              <a:rPr lang="en-US" dirty="0"/>
              <a:t>These predictions suggest that the market may look more like an App market (like Office 365) than like an IaaS market (VMs and hybrid cloud)</a:t>
            </a:r>
          </a:p>
          <a:p>
            <a:endParaRPr lang="en-US" dirty="0"/>
          </a:p>
          <a:p>
            <a:r>
              <a:rPr lang="en-US" dirty="0"/>
              <a:t>So companies that build Apps, or enable people to build Apps, will find strong demand for their solutions (if the solutions are good ones).</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39</a:t>
            </a:fld>
            <a:endParaRPr lang="en-US"/>
          </a:p>
        </p:txBody>
      </p:sp>
    </p:spTree>
    <p:extLst>
      <p:ext uri="{BB962C8B-B14F-4D97-AF65-F5344CB8AC3E}">
        <p14:creationId xmlns:p14="http://schemas.microsoft.com/office/powerpoint/2010/main" val="2311767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evolution of the cloud as a market  shapes the cloud as a technology base</a:t>
            </a:r>
          </a:p>
        </p:txBody>
      </p:sp>
      <p:sp>
        <p:nvSpPr>
          <p:cNvPr id="3" name="Content Placeholder 2"/>
          <p:cNvSpPr>
            <a:spLocks noGrp="1"/>
          </p:cNvSpPr>
          <p:nvPr>
            <p:ph idx="1"/>
          </p:nvPr>
        </p:nvSpPr>
        <p:spPr/>
        <p:txBody>
          <a:bodyPr>
            <a:normAutofit/>
          </a:bodyPr>
          <a:lstStyle/>
          <a:p>
            <a:r>
              <a:rPr lang="en-US" dirty="0"/>
              <a:t>To understand where the cloud will go in five or ten years, we should try to understand how cloud use and demand will change (or not change).</a:t>
            </a:r>
          </a:p>
          <a:p>
            <a:endParaRPr lang="en-US" dirty="0"/>
          </a:p>
          <a:p>
            <a:r>
              <a:rPr lang="en-US" dirty="0"/>
              <a:t>Investments in new technology concepts and development align with cloud use patterns that scale poorly, and opportunities to increase efficiency.</a:t>
            </a:r>
          </a:p>
          <a:p>
            <a:endParaRPr lang="en-US" dirty="0"/>
          </a:p>
          <a:p>
            <a:r>
              <a:rPr lang="en-US" dirty="0"/>
              <a:t>In contrast, things we do well now and will continue to do more of in the future evolve towards greater cost-effectiveness, not new technology.</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12229345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Biggest open question?</a:t>
            </a:r>
          </a:p>
        </p:txBody>
      </p:sp>
      <p:sp>
        <p:nvSpPr>
          <p:cNvPr id="3" name="Content Placeholder 2"/>
          <p:cNvSpPr>
            <a:spLocks noGrp="1"/>
          </p:cNvSpPr>
          <p:nvPr>
            <p:ph idx="1"/>
          </p:nvPr>
        </p:nvSpPr>
        <p:spPr/>
        <p:txBody>
          <a:bodyPr>
            <a:normAutofit fontScale="92500"/>
          </a:bodyPr>
          <a:lstStyle/>
          <a:p>
            <a:r>
              <a:rPr lang="en-US" dirty="0"/>
              <a:t>To me, it centers on customized hand-built </a:t>
            </a:r>
            <a:r>
              <a:rPr lang="en-US" dirty="0">
                <a:sym typeface="Symbol" panose="05050102010706020507" pitchFamily="18" charset="2"/>
              </a:rPr>
              <a:t>-services,</a:t>
            </a:r>
            <a:r>
              <a:rPr lang="en-US" i="1" dirty="0">
                <a:sym typeface="Symbol" panose="05050102010706020507" pitchFamily="18" charset="2"/>
              </a:rPr>
              <a:t> </a:t>
            </a:r>
            <a:r>
              <a:rPr lang="en-US" dirty="0">
                <a:sym typeface="Symbol" panose="05050102010706020507" pitchFamily="18" charset="2"/>
              </a:rPr>
              <a:t>for individual apps (in which case the need for IDEs and other developer tools is the biggest need)</a:t>
            </a:r>
          </a:p>
          <a:p>
            <a:endParaRPr lang="en-US" dirty="0">
              <a:sym typeface="Symbol" panose="05050102010706020507" pitchFamily="18" charset="2"/>
            </a:endParaRPr>
          </a:p>
          <a:p>
            <a:r>
              <a:rPr lang="en-US" dirty="0">
                <a:sym typeface="Symbol" panose="05050102010706020507" pitchFamily="18" charset="2"/>
              </a:rPr>
              <a:t>… versus some kind of general purpose “ML as a service” solution, where a </a:t>
            </a:r>
            <a:r>
              <a:rPr lang="en-US" dirty="0" err="1">
                <a:sym typeface="Symbol" panose="05050102010706020507" pitchFamily="18" charset="2"/>
              </a:rPr>
              <a:t>precreated</a:t>
            </a:r>
            <a:r>
              <a:rPr lang="en-US" dirty="0">
                <a:sym typeface="Symbol" panose="05050102010706020507" pitchFamily="18" charset="2"/>
              </a:rPr>
              <a:t> vendor-supplied service somehow magically covers all the needed intelligent behaviors.</a:t>
            </a:r>
          </a:p>
          <a:p>
            <a:pPr>
              <a:buFont typeface="Wingdings" panose="05000000000000000000" pitchFamily="2" charset="2"/>
              <a:buChar char="Ø"/>
            </a:pPr>
            <a:r>
              <a:rPr lang="en-US" dirty="0">
                <a:sym typeface="Symbol" panose="05050102010706020507" pitchFamily="18" charset="2"/>
              </a:rPr>
              <a:t>  Such a service could definitely leverage hardware accelerators, a big win</a:t>
            </a:r>
          </a:p>
          <a:p>
            <a:pPr>
              <a:buFont typeface="Wingdings" panose="05000000000000000000" pitchFamily="2" charset="2"/>
              <a:buChar char="Ø"/>
            </a:pPr>
            <a:r>
              <a:rPr lang="en-US" dirty="0">
                <a:sym typeface="Symbol" panose="05050102010706020507" pitchFamily="18" charset="2"/>
              </a:rPr>
              <a:t>  But that same hardware could also be made accessible to custom -services </a:t>
            </a:r>
            <a:br>
              <a:rPr lang="en-US" dirty="0">
                <a:sym typeface="Symbol" panose="05050102010706020507" pitchFamily="18" charset="2"/>
              </a:rPr>
            </a:br>
            <a:r>
              <a:rPr lang="en-US" dirty="0">
                <a:sym typeface="Symbol" panose="05050102010706020507" pitchFamily="18" charset="2"/>
              </a:rPr>
              <a:t>    through a suitable library, so this isn’t a decisive advantage</a:t>
            </a:r>
            <a:endParaRPr lang="en-US" dirty="0"/>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40</a:t>
            </a:fld>
            <a:endParaRPr lang="en-US"/>
          </a:p>
        </p:txBody>
      </p:sp>
    </p:spTree>
    <p:extLst>
      <p:ext uri="{BB962C8B-B14F-4D97-AF65-F5344CB8AC3E}">
        <p14:creationId xmlns:p14="http://schemas.microsoft.com/office/powerpoint/2010/main" val="1247000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it work today?</a:t>
            </a:r>
          </a:p>
        </p:txBody>
      </p:sp>
      <p:sp>
        <p:nvSpPr>
          <p:cNvPr id="3" name="Content Placeholder 2"/>
          <p:cNvSpPr>
            <a:spLocks noGrp="1"/>
          </p:cNvSpPr>
          <p:nvPr>
            <p:ph idx="1"/>
          </p:nvPr>
        </p:nvSpPr>
        <p:spPr/>
        <p:txBody>
          <a:bodyPr/>
          <a:lstStyle/>
          <a:p>
            <a:r>
              <a:rPr lang="en-US" dirty="0"/>
              <a:t>You need to build your </a:t>
            </a:r>
            <a:r>
              <a:rPr lang="en-US" dirty="0">
                <a:sym typeface="Symbol" panose="05050102010706020507" pitchFamily="18" charset="2"/>
              </a:rPr>
              <a:t>-service (and it probably is a group of processes, so you need to manage membership, state, handle failures…).  Derecho can help on those tasks, if you don’t mind coding in C++.</a:t>
            </a:r>
          </a:p>
          <a:p>
            <a:r>
              <a:rPr lang="en-US" dirty="0">
                <a:sym typeface="Symbol" panose="05050102010706020507" pitchFamily="18" charset="2"/>
              </a:rPr>
              <a:t>You’ll need to register it with Azure or AWS (using JSON files) and then build triggered functions that can talk to it (more JSON files).  Some steps are not very intuitive and will require “research” (hours wasted!)</a:t>
            </a:r>
          </a:p>
          <a:p>
            <a:r>
              <a:rPr lang="en-US" dirty="0">
                <a:sym typeface="Symbol" panose="05050102010706020507" pitchFamily="18" charset="2"/>
              </a:rPr>
              <a:t>You need to improvise your own debugging and performance analysis tools, and are on your own for long-term “life cycle” aspects.</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41</a:t>
            </a:fld>
            <a:endParaRPr lang="en-US"/>
          </a:p>
        </p:txBody>
      </p:sp>
    </p:spTree>
    <p:extLst>
      <p:ext uri="{BB962C8B-B14F-4D97-AF65-F5344CB8AC3E}">
        <p14:creationId xmlns:p14="http://schemas.microsoft.com/office/powerpoint/2010/main" val="16191987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D4909-CBCB-4E80-314D-3E8540962CDC}"/>
              </a:ext>
            </a:extLst>
          </p:cNvPr>
          <p:cNvSpPr>
            <a:spLocks noGrp="1"/>
          </p:cNvSpPr>
          <p:nvPr>
            <p:ph type="title"/>
          </p:nvPr>
        </p:nvSpPr>
        <p:spPr/>
        <p:txBody>
          <a:bodyPr/>
          <a:lstStyle/>
          <a:p>
            <a:r>
              <a:rPr lang="en-US" dirty="0"/>
              <a:t>My bet?</a:t>
            </a:r>
          </a:p>
        </p:txBody>
      </p:sp>
      <p:sp>
        <p:nvSpPr>
          <p:cNvPr id="3" name="Content Placeholder 2">
            <a:extLst>
              <a:ext uri="{FF2B5EF4-FFF2-40B4-BE49-F238E27FC236}">
                <a16:creationId xmlns:a16="http://schemas.microsoft.com/office/drawing/2014/main" id="{337B0BEB-DDDC-352E-CE1D-246FCB275954}"/>
              </a:ext>
            </a:extLst>
          </p:cNvPr>
          <p:cNvSpPr>
            <a:spLocks noGrp="1"/>
          </p:cNvSpPr>
          <p:nvPr>
            <p:ph idx="1"/>
          </p:nvPr>
        </p:nvSpPr>
        <p:spPr/>
        <p:txBody>
          <a:bodyPr/>
          <a:lstStyle/>
          <a:p>
            <a:r>
              <a:rPr lang="en-US" dirty="0"/>
              <a:t>People like the cloud and want to preserve and expand the use of their existing technologies and solutions</a:t>
            </a:r>
          </a:p>
          <a:p>
            <a:endParaRPr lang="en-US" dirty="0"/>
          </a:p>
          <a:p>
            <a:r>
              <a:rPr lang="en-US" dirty="0"/>
              <a:t>But they also need the low delay of MEC hosting</a:t>
            </a:r>
          </a:p>
          <a:p>
            <a:endParaRPr lang="en-US" dirty="0"/>
          </a:p>
          <a:p>
            <a:r>
              <a:rPr lang="en-US" dirty="0"/>
              <a:t>So they will want a “mini-cloud” that looks like AWS or Azure, and has PaaS service options aimed at low latency, like Cascade.  Check back in a few years to see if my bet is right!  But to make this work….</a:t>
            </a:r>
          </a:p>
        </p:txBody>
      </p:sp>
      <p:sp>
        <p:nvSpPr>
          <p:cNvPr id="4" name="Footer Placeholder 3">
            <a:extLst>
              <a:ext uri="{FF2B5EF4-FFF2-40B4-BE49-F238E27FC236}">
                <a16:creationId xmlns:a16="http://schemas.microsoft.com/office/drawing/2014/main" id="{93CD9141-037A-AA0F-6A9C-9ED7DF785628}"/>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8D8B530-93B8-BC32-3BB6-A4003BE7E059}"/>
              </a:ext>
            </a:extLst>
          </p:cNvPr>
          <p:cNvSpPr>
            <a:spLocks noGrp="1"/>
          </p:cNvSpPr>
          <p:nvPr>
            <p:ph type="sldNum" sz="quarter" idx="12"/>
          </p:nvPr>
        </p:nvSpPr>
        <p:spPr/>
        <p:txBody>
          <a:bodyPr/>
          <a:lstStyle/>
          <a:p>
            <a:fld id="{3C974458-8A97-4835-BF79-1FB6D7856C21}" type="slidenum">
              <a:rPr lang="en-US" smtClean="0"/>
              <a:t>42</a:t>
            </a:fld>
            <a:endParaRPr lang="en-US"/>
          </a:p>
        </p:txBody>
      </p:sp>
    </p:spTree>
    <p:extLst>
      <p:ext uri="{BB962C8B-B14F-4D97-AF65-F5344CB8AC3E}">
        <p14:creationId xmlns:p14="http://schemas.microsoft.com/office/powerpoint/2010/main" val="3525053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Aspects a professional solution would need</a:t>
            </a:r>
          </a:p>
        </p:txBody>
      </p:sp>
      <p:sp>
        <p:nvSpPr>
          <p:cNvPr id="3" name="Content Placeholder 2"/>
          <p:cNvSpPr>
            <a:spLocks noGrp="1"/>
          </p:cNvSpPr>
          <p:nvPr>
            <p:ph idx="1"/>
          </p:nvPr>
        </p:nvSpPr>
        <p:spPr/>
        <p:txBody>
          <a:bodyPr/>
          <a:lstStyle/>
          <a:p>
            <a:r>
              <a:rPr lang="en-US" dirty="0"/>
              <a:t>Clearly,  automated help creating those configuration and “task control” JSON files, integrated with AWS Cloud9 or Azure Visual Studio/</a:t>
            </a:r>
            <a:r>
              <a:rPr lang="en-US" dirty="0" err="1"/>
              <a:t>VSCode</a:t>
            </a:r>
            <a:r>
              <a:rPr lang="en-US" dirty="0"/>
              <a:t>.</a:t>
            </a:r>
          </a:p>
          <a:p>
            <a:r>
              <a:rPr lang="en-US" dirty="0"/>
              <a:t>For the APIs offered to the functions, automation of the API “declarations” and the logic to import them and call them from the function side.</a:t>
            </a:r>
          </a:p>
          <a:p>
            <a:r>
              <a:rPr lang="en-US" dirty="0"/>
              <a:t>Careful tuning (by the vendor) of the resulting paths.  We want our functions running within 1ms or less of an event, and won’t have time to launch the container at the last moment, or bind to the service.  So those have to be done ahead of time, anticipating the need.</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43</a:t>
            </a:fld>
            <a:endParaRPr lang="en-US"/>
          </a:p>
        </p:txBody>
      </p:sp>
    </p:spTree>
    <p:extLst>
      <p:ext uri="{BB962C8B-B14F-4D97-AF65-F5344CB8AC3E}">
        <p14:creationId xmlns:p14="http://schemas.microsoft.com/office/powerpoint/2010/main" val="2706251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p>
            <a:r>
              <a:rPr lang="en-US" b="1" dirty="0">
                <a:solidFill>
                  <a:srgbClr val="C00000"/>
                </a:solidFill>
              </a:rPr>
              <a:t>More professional tools we will want</a:t>
            </a:r>
          </a:p>
        </p:txBody>
      </p:sp>
      <p:sp>
        <p:nvSpPr>
          <p:cNvPr id="6" name="Content Placeholder 5"/>
          <p:cNvSpPr>
            <a:spLocks noGrp="1"/>
          </p:cNvSpPr>
          <p:nvPr>
            <p:ph sz="half" idx="1"/>
          </p:nvPr>
        </p:nvSpPr>
        <p:spPr/>
        <p:txBody>
          <a:bodyPr>
            <a:normAutofit/>
          </a:bodyPr>
          <a:lstStyle/>
          <a:p>
            <a:r>
              <a:rPr lang="en-US" dirty="0"/>
              <a:t>Launch service</a:t>
            </a:r>
          </a:p>
          <a:p>
            <a:r>
              <a:rPr lang="en-US" dirty="0"/>
              <a:t>Authenticate if needed</a:t>
            </a:r>
          </a:p>
          <a:p>
            <a:r>
              <a:rPr lang="en-US" dirty="0"/>
              <a:t>Register micro/service to accept RPCs</a:t>
            </a:r>
          </a:p>
          <a:p>
            <a:r>
              <a:rPr lang="en-US" dirty="0"/>
              <a:t>There should be an easy way to create functions able to call the service, using those RPC APIs</a:t>
            </a:r>
          </a:p>
          <a:p>
            <a:r>
              <a:rPr lang="en-US" dirty="0"/>
              <a:t>We need an efficient upload path for image objects</a:t>
            </a:r>
          </a:p>
        </p:txBody>
      </p:sp>
      <p:sp>
        <p:nvSpPr>
          <p:cNvPr id="7" name="Content Placeholder 6"/>
          <p:cNvSpPr>
            <a:spLocks noGrp="1"/>
          </p:cNvSpPr>
          <p:nvPr>
            <p:ph sz="half" idx="2"/>
          </p:nvPr>
        </p:nvSpPr>
        <p:spPr/>
        <p:txBody>
          <a:bodyPr>
            <a:normAutofit/>
          </a:bodyPr>
          <a:lstStyle/>
          <a:p>
            <a:r>
              <a:rPr lang="en-US" dirty="0"/>
              <a:t>There will need to be tools for garbage collection (and tools to track space use)</a:t>
            </a:r>
          </a:p>
          <a:p>
            <a:r>
              <a:rPr lang="en-US" dirty="0"/>
              <a:t>… and tools for managing the collection of configuration parameter files and settings for an entire application</a:t>
            </a:r>
          </a:p>
          <a:p>
            <a:r>
              <a:rPr lang="en-US" dirty="0"/>
              <a:t>.… and lifecycle tools, for pushing patches and configuration changes in a clean way.</a:t>
            </a:r>
          </a:p>
          <a:p>
            <a:endParaRPr lang="en-US" dirty="0"/>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44</a:t>
            </a:fld>
            <a:endParaRPr lang="en-US"/>
          </a:p>
        </p:txBody>
      </p:sp>
    </p:spTree>
    <p:extLst>
      <p:ext uri="{BB962C8B-B14F-4D97-AF65-F5344CB8AC3E}">
        <p14:creationId xmlns:p14="http://schemas.microsoft.com/office/powerpoint/2010/main" val="1269777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Plus, some larger challenges</a:t>
            </a:r>
          </a:p>
        </p:txBody>
      </p:sp>
      <p:sp>
        <p:nvSpPr>
          <p:cNvPr id="8" name="Content Placeholder 7"/>
          <p:cNvSpPr>
            <a:spLocks noGrp="1"/>
          </p:cNvSpPr>
          <p:nvPr>
            <p:ph idx="1"/>
          </p:nvPr>
        </p:nvSpPr>
        <p:spPr/>
        <p:txBody>
          <a:bodyPr>
            <a:normAutofit fontScale="92500" lnSpcReduction="10000"/>
          </a:bodyPr>
          <a:lstStyle/>
          <a:p>
            <a:r>
              <a:rPr lang="en-US" dirty="0"/>
              <a:t>Code debugging support for issues missed in development and then arising at runtime</a:t>
            </a:r>
          </a:p>
          <a:p>
            <a:r>
              <a:rPr lang="en-US" dirty="0"/>
              <a:t>Performance monitoring, hotspot visualization and performance optimization (or even, performance debugging) tools</a:t>
            </a:r>
          </a:p>
          <a:p>
            <a:r>
              <a:rPr lang="en-US" dirty="0"/>
              <a:t>Ways to enable a trusted micro-service to make use of hardware accelerators like RDMA or FGPA (even if the end user might not be trusted to safely to so)</a:t>
            </a:r>
          </a:p>
          <a:p>
            <a:pPr>
              <a:buFont typeface="Wingdings" panose="05000000000000000000" pitchFamily="2" charset="2"/>
              <a:buChar char="Ø"/>
            </a:pPr>
            <a:r>
              <a:rPr lang="en-US" dirty="0"/>
              <a:t>  Many accelerators save money and improve performance but are just not </a:t>
            </a:r>
            <a:br>
              <a:rPr lang="en-US" dirty="0"/>
            </a:br>
            <a:r>
              <a:rPr lang="en-US" dirty="0"/>
              <a:t>    suitable for direct access by hordes of developers with limited skill sets.  </a:t>
            </a:r>
          </a:p>
          <a:p>
            <a:pPr>
              <a:buFont typeface="Wingdings" panose="05000000000000000000" pitchFamily="2" charset="2"/>
              <a:buChar char="Ø"/>
            </a:pPr>
            <a:r>
              <a:rPr lang="en-US" dirty="0"/>
              <a:t>  Some could destabilize the data center or crash nodes, and some might have </a:t>
            </a:r>
            <a:br>
              <a:rPr lang="en-US" dirty="0"/>
            </a:br>
            <a:r>
              <a:rPr lang="en-US" dirty="0"/>
              <a:t>    security vulnerabilities.</a:t>
            </a:r>
          </a:p>
          <a:p>
            <a:endParaRPr lang="en-US" dirty="0"/>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45</a:t>
            </a:fld>
            <a:endParaRPr lang="en-US"/>
          </a:p>
        </p:txBody>
      </p:sp>
    </p:spTree>
    <p:extLst>
      <p:ext uri="{BB962C8B-B14F-4D97-AF65-F5344CB8AC3E}">
        <p14:creationId xmlns:p14="http://schemas.microsoft.com/office/powerpoint/2010/main" val="34055204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it be done?</a:t>
            </a:r>
            <a:endParaRPr lang="en-US" sz="5400" dirty="0"/>
          </a:p>
        </p:txBody>
      </p:sp>
      <p:sp>
        <p:nvSpPr>
          <p:cNvPr id="3" name="Content Placeholder 2"/>
          <p:cNvSpPr>
            <a:spLocks noGrp="1"/>
          </p:cNvSpPr>
          <p:nvPr>
            <p:ph idx="1"/>
          </p:nvPr>
        </p:nvSpPr>
        <p:spPr>
          <a:xfrm>
            <a:off x="1024128" y="2328291"/>
            <a:ext cx="10786872" cy="4023360"/>
          </a:xfrm>
        </p:spPr>
        <p:txBody>
          <a:bodyPr/>
          <a:lstStyle/>
          <a:p>
            <a:r>
              <a:rPr lang="en-US" dirty="0"/>
              <a:t>Actually, no problem!</a:t>
            </a:r>
            <a:br>
              <a:rPr lang="en-US" dirty="0"/>
            </a:br>
            <a:br>
              <a:rPr lang="en-US" dirty="0"/>
            </a:br>
            <a:r>
              <a:rPr lang="en-US" dirty="0"/>
              <a:t>This is not such a terribly long or frightening list.</a:t>
            </a:r>
          </a:p>
          <a:p>
            <a:endParaRPr lang="en-US" dirty="0"/>
          </a:p>
          <a:p>
            <a:r>
              <a:rPr lang="en-US" dirty="0"/>
              <a:t>The big vendors, like Microsoft and Amazon, can definitely build this sort of technology, and they will do an incredibly good job on it, too.</a:t>
            </a:r>
          </a:p>
          <a:p>
            <a:pPr>
              <a:buFont typeface="Wingdings" panose="05000000000000000000" pitchFamily="2" charset="2"/>
              <a:buChar char="Ø"/>
            </a:pPr>
            <a:r>
              <a:rPr lang="en-US" dirty="0"/>
              <a:t>  And they will, if the market is as promising as it looks.</a:t>
            </a:r>
          </a:p>
          <a:p>
            <a:pPr>
              <a:buFont typeface="Wingdings" panose="05000000000000000000" pitchFamily="2" charset="2"/>
              <a:buChar char="Ø"/>
            </a:pPr>
            <a:r>
              <a:rPr lang="en-US" dirty="0"/>
              <a:t>  Flow of revenue leads to investment in profitable businesses.</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46</a:t>
            </a:fld>
            <a:endParaRPr lang="en-US"/>
          </a:p>
        </p:txBody>
      </p:sp>
      <p:pic>
        <p:nvPicPr>
          <p:cNvPr id="6" name="Picture 5"/>
          <p:cNvPicPr>
            <a:picLocks noChangeAspect="1"/>
          </p:cNvPicPr>
          <p:nvPr/>
        </p:nvPicPr>
        <p:blipFill>
          <a:blip r:embed="rId2"/>
          <a:stretch>
            <a:fillRect/>
          </a:stretch>
        </p:blipFill>
        <p:spPr>
          <a:xfrm>
            <a:off x="8766337" y="0"/>
            <a:ext cx="2619375" cy="1743075"/>
          </a:xfrm>
          <a:prstGeom prst="rect">
            <a:avLst/>
          </a:prstGeom>
        </p:spPr>
      </p:pic>
      <p:sp>
        <p:nvSpPr>
          <p:cNvPr id="7" name="TextBox 6"/>
          <p:cNvSpPr txBox="1"/>
          <p:nvPr/>
        </p:nvSpPr>
        <p:spPr>
          <a:xfrm>
            <a:off x="8458200" y="1759577"/>
            <a:ext cx="3733800" cy="646331"/>
          </a:xfrm>
          <a:prstGeom prst="rect">
            <a:avLst/>
          </a:prstGeom>
          <a:noFill/>
        </p:spPr>
        <p:txBody>
          <a:bodyPr wrap="square" rtlCol="0">
            <a:spAutoFit/>
          </a:bodyPr>
          <a:lstStyle/>
          <a:p>
            <a:r>
              <a:rPr lang="en-US" dirty="0"/>
              <a:t>I’m doomed!  My boss wants me to lead the </a:t>
            </a:r>
            <a:r>
              <a:rPr lang="en-US" dirty="0">
                <a:sym typeface="Symbol" panose="05050102010706020507" pitchFamily="18" charset="2"/>
              </a:rPr>
              <a:t>-service development group!</a:t>
            </a:r>
            <a:endParaRPr lang="en-US" dirty="0"/>
          </a:p>
        </p:txBody>
      </p:sp>
      <p:pic>
        <p:nvPicPr>
          <p:cNvPr id="8" name="Picture 7"/>
          <p:cNvPicPr>
            <a:picLocks noChangeAspect="1"/>
          </p:cNvPicPr>
          <p:nvPr/>
        </p:nvPicPr>
        <p:blipFill>
          <a:blip r:embed="rId3"/>
          <a:stretch>
            <a:fillRect/>
          </a:stretch>
        </p:blipFill>
        <p:spPr>
          <a:xfrm>
            <a:off x="10498015" y="4923812"/>
            <a:ext cx="1521883" cy="1003561"/>
          </a:xfrm>
          <a:prstGeom prst="rect">
            <a:avLst/>
          </a:prstGeom>
        </p:spPr>
      </p:pic>
      <p:sp>
        <p:nvSpPr>
          <p:cNvPr id="9" name="TextBox 8"/>
          <p:cNvSpPr txBox="1"/>
          <p:nvPr/>
        </p:nvSpPr>
        <p:spPr>
          <a:xfrm>
            <a:off x="10452262" y="5948779"/>
            <a:ext cx="1739738" cy="646331"/>
          </a:xfrm>
          <a:prstGeom prst="rect">
            <a:avLst/>
          </a:prstGeom>
          <a:noFill/>
        </p:spPr>
        <p:txBody>
          <a:bodyPr wrap="square" rtlCol="0">
            <a:spAutoFit/>
          </a:bodyPr>
          <a:lstStyle/>
          <a:p>
            <a:r>
              <a:rPr lang="en-US" sz="1200" dirty="0"/>
              <a:t>Amazing!  My boss wants me to lead the </a:t>
            </a:r>
            <a:r>
              <a:rPr lang="en-US" sz="1200" dirty="0">
                <a:sym typeface="Symbol" panose="05050102010706020507" pitchFamily="18" charset="2"/>
              </a:rPr>
              <a:t>-service development group!</a:t>
            </a:r>
            <a:endParaRPr lang="en-US" sz="1200" dirty="0"/>
          </a:p>
        </p:txBody>
      </p:sp>
    </p:spTree>
    <p:extLst>
      <p:ext uri="{BB962C8B-B14F-4D97-AF65-F5344CB8AC3E}">
        <p14:creationId xmlns:p14="http://schemas.microsoft.com/office/powerpoint/2010/main" val="3477523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1024128" y="2286000"/>
            <a:ext cx="11047710" cy="4023360"/>
          </a:xfrm>
        </p:spPr>
        <p:txBody>
          <a:bodyPr>
            <a:normAutofit fontScale="92500" lnSpcReduction="10000"/>
          </a:bodyPr>
          <a:lstStyle/>
          <a:p>
            <a:r>
              <a:rPr lang="en-US" dirty="0"/>
              <a:t>The cloud infrastructure is an expanding opportunity area!</a:t>
            </a:r>
          </a:p>
          <a:p>
            <a:pPr>
              <a:buFont typeface="Wingdings" panose="05000000000000000000" pitchFamily="2" charset="2"/>
              <a:buChar char="Ø"/>
            </a:pPr>
            <a:r>
              <a:rPr lang="en-US" dirty="0"/>
              <a:t>  Using it to create new Apps will fuel many small and big companies</a:t>
            </a:r>
          </a:p>
          <a:p>
            <a:pPr>
              <a:buFont typeface="Wingdings" panose="05000000000000000000" pitchFamily="2" charset="2"/>
              <a:buChar char="Ø"/>
            </a:pPr>
            <a:r>
              <a:rPr lang="en-US" dirty="0"/>
              <a:t>  Leveraging the power of the cloud to learn from examples (big data) is an</a:t>
            </a:r>
            <a:br>
              <a:rPr lang="en-US" dirty="0"/>
            </a:br>
            <a:r>
              <a:rPr lang="en-US" dirty="0"/>
              <a:t>    incredible enabler to do things that were impossible with stand-alone code.</a:t>
            </a:r>
          </a:p>
          <a:p>
            <a:pPr>
              <a:buFont typeface="Wingdings" panose="05000000000000000000" pitchFamily="2" charset="2"/>
              <a:buChar char="Ø"/>
            </a:pPr>
            <a:endParaRPr lang="en-US" dirty="0"/>
          </a:p>
          <a:p>
            <a:pPr marL="0" indent="0">
              <a:buNone/>
            </a:pPr>
            <a:r>
              <a:rPr lang="en-US"/>
              <a:t>Cloud IoT</a:t>
            </a:r>
            <a:r>
              <a:rPr lang="en-US" dirty="0"/>
              <a:t> is more of a speculative bet, but looks like a good one.</a:t>
            </a:r>
          </a:p>
          <a:p>
            <a:pPr>
              <a:buFont typeface="Wingdings" panose="05000000000000000000" pitchFamily="2" charset="2"/>
              <a:buChar char="Ø"/>
            </a:pPr>
            <a:r>
              <a:rPr lang="en-US" dirty="0"/>
              <a:t>  Even if the cloud just securely manages </a:t>
            </a:r>
            <a:r>
              <a:rPr lang="en-US" dirty="0" err="1"/>
              <a:t>IoT</a:t>
            </a:r>
            <a:r>
              <a:rPr lang="en-US" dirty="0"/>
              <a:t>, this already brings value!</a:t>
            </a:r>
          </a:p>
          <a:p>
            <a:pPr>
              <a:buFont typeface="Wingdings" panose="05000000000000000000" pitchFamily="2" charset="2"/>
              <a:buChar char="Ø"/>
            </a:pPr>
            <a:r>
              <a:rPr lang="en-US" dirty="0"/>
              <a:t>  Apps for the </a:t>
            </a:r>
            <a:r>
              <a:rPr lang="en-US" dirty="0" err="1"/>
              <a:t>IoT</a:t>
            </a:r>
            <a:r>
              <a:rPr lang="en-US" dirty="0"/>
              <a:t> edge: maybe a case where 1+1 is way more than 2?</a:t>
            </a:r>
            <a:br>
              <a:rPr lang="en-US" dirty="0"/>
            </a:br>
            <a:r>
              <a:rPr lang="en-US" dirty="0"/>
              <a:t>    E.g., could secured </a:t>
            </a:r>
            <a:r>
              <a:rPr lang="en-US" dirty="0" err="1"/>
              <a:t>IoT</a:t>
            </a:r>
            <a:r>
              <a:rPr lang="en-US" dirty="0"/>
              <a:t> devices plus apps that leverage them take off?</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47</a:t>
            </a:fld>
            <a:endParaRPr lang="en-US"/>
          </a:p>
        </p:txBody>
      </p:sp>
      <p:pic>
        <p:nvPicPr>
          <p:cNvPr id="6" name="Picture 5">
            <a:extLst>
              <a:ext uri="{FF2B5EF4-FFF2-40B4-BE49-F238E27FC236}">
                <a16:creationId xmlns:a16="http://schemas.microsoft.com/office/drawing/2014/main" id="{FFCF9358-9558-422B-9C2A-42BFD59268EF}"/>
              </a:ext>
            </a:extLst>
          </p:cNvPr>
          <p:cNvPicPr>
            <a:picLocks noChangeAspect="1"/>
          </p:cNvPicPr>
          <p:nvPr/>
        </p:nvPicPr>
        <p:blipFill>
          <a:blip r:embed="rId2"/>
          <a:stretch>
            <a:fillRect/>
          </a:stretch>
        </p:blipFill>
        <p:spPr>
          <a:xfrm>
            <a:off x="8996742" y="251175"/>
            <a:ext cx="2924175" cy="1819275"/>
          </a:xfrm>
          <a:prstGeom prst="rect">
            <a:avLst/>
          </a:prstGeom>
        </p:spPr>
      </p:pic>
    </p:spTree>
    <p:extLst>
      <p:ext uri="{BB962C8B-B14F-4D97-AF65-F5344CB8AC3E}">
        <p14:creationId xmlns:p14="http://schemas.microsoft.com/office/powerpoint/2010/main" val="1859284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 Curve shapes</a:t>
            </a:r>
          </a:p>
        </p:txBody>
      </p:sp>
      <p:sp>
        <p:nvSpPr>
          <p:cNvPr id="3" name="Content Placeholder 2"/>
          <p:cNvSpPr>
            <a:spLocks noGrp="1"/>
          </p:cNvSpPr>
          <p:nvPr>
            <p:ph idx="1"/>
          </p:nvPr>
        </p:nvSpPr>
        <p:spPr/>
        <p:txBody>
          <a:bodyPr/>
          <a:lstStyle/>
          <a:p>
            <a:r>
              <a:rPr lang="en-US" dirty="0"/>
              <a:t>We’ve previously discussed how rapidly-expanding markets are often close to saturating just as they seem to be growing exponentially quickly.</a:t>
            </a:r>
          </a:p>
          <a:p>
            <a:endParaRPr lang="en-US" dirty="0"/>
          </a:p>
          <a:p>
            <a:r>
              <a:rPr lang="en-US" dirty="0"/>
              <a:t>We also discussed the “two peak” </a:t>
            </a:r>
            <a:br>
              <a:rPr lang="en-US" dirty="0"/>
            </a:br>
            <a:r>
              <a:rPr lang="en-US" dirty="0"/>
              <a:t>adoption curve from Crossing the Chasm</a:t>
            </a:r>
          </a:p>
          <a:p>
            <a:endParaRPr lang="en-US" dirty="0"/>
          </a:p>
          <a:p>
            <a:r>
              <a:rPr lang="en-US" dirty="0"/>
              <a:t>Keep these curves in mind because</a:t>
            </a:r>
            <a:br>
              <a:rPr lang="en-US" dirty="0"/>
            </a:br>
            <a:r>
              <a:rPr lang="en-US" dirty="0"/>
              <a:t> as we look to the future, both are relevant!</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5</a:t>
            </a:fld>
            <a:endParaRPr lang="en-US"/>
          </a:p>
        </p:txBody>
      </p:sp>
      <p:pic>
        <p:nvPicPr>
          <p:cNvPr id="6" name="Picture 5"/>
          <p:cNvPicPr>
            <a:picLocks noChangeAspect="1"/>
          </p:cNvPicPr>
          <p:nvPr/>
        </p:nvPicPr>
        <p:blipFill>
          <a:blip r:embed="rId2"/>
          <a:stretch>
            <a:fillRect/>
          </a:stretch>
        </p:blipFill>
        <p:spPr>
          <a:xfrm>
            <a:off x="7543392" y="3292689"/>
            <a:ext cx="4448311" cy="3178015"/>
          </a:xfrm>
          <a:prstGeom prst="rect">
            <a:avLst/>
          </a:prstGeom>
        </p:spPr>
      </p:pic>
    </p:spTree>
    <p:extLst>
      <p:ext uri="{BB962C8B-B14F-4D97-AF65-F5344CB8AC3E}">
        <p14:creationId xmlns:p14="http://schemas.microsoft.com/office/powerpoint/2010/main" val="3116890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486957" y="3149227"/>
            <a:ext cx="4607902" cy="3458637"/>
          </a:xfrm>
          <a:prstGeom prst="rect">
            <a:avLst/>
          </a:prstGeom>
        </p:spPr>
      </p:pic>
      <p:sp>
        <p:nvSpPr>
          <p:cNvPr id="2" name="Title 1"/>
          <p:cNvSpPr>
            <a:spLocks noGrp="1"/>
          </p:cNvSpPr>
          <p:nvPr>
            <p:ph type="title"/>
          </p:nvPr>
        </p:nvSpPr>
        <p:spPr/>
        <p:txBody>
          <a:bodyPr/>
          <a:lstStyle/>
          <a:p>
            <a:r>
              <a:rPr lang="en-US" dirty="0"/>
              <a:t>Reminder: Curve shapes</a:t>
            </a:r>
          </a:p>
        </p:txBody>
      </p:sp>
      <p:sp>
        <p:nvSpPr>
          <p:cNvPr id="3" name="Content Placeholder 2"/>
          <p:cNvSpPr>
            <a:spLocks noGrp="1"/>
          </p:cNvSpPr>
          <p:nvPr>
            <p:ph idx="1"/>
          </p:nvPr>
        </p:nvSpPr>
        <p:spPr/>
        <p:txBody>
          <a:bodyPr/>
          <a:lstStyle/>
          <a:p>
            <a:r>
              <a:rPr lang="en-US" dirty="0"/>
              <a:t>We’ve previously discussed how rapidly-expanding markets are often close to saturating just as they seem to be growing exponentially quickly.</a:t>
            </a:r>
          </a:p>
          <a:p>
            <a:endParaRPr lang="en-US" dirty="0"/>
          </a:p>
          <a:p>
            <a:r>
              <a:rPr lang="en-US" dirty="0"/>
              <a:t>We also discussed the “two peak” </a:t>
            </a:r>
            <a:br>
              <a:rPr lang="en-US" dirty="0"/>
            </a:br>
            <a:r>
              <a:rPr lang="en-US" dirty="0"/>
              <a:t>adoption curve from Crossing the Chasm</a:t>
            </a:r>
          </a:p>
          <a:p>
            <a:endParaRPr lang="en-US" dirty="0"/>
          </a:p>
          <a:p>
            <a:r>
              <a:rPr lang="en-US" dirty="0"/>
              <a:t>Keep these curves in mind because</a:t>
            </a:r>
            <a:br>
              <a:rPr lang="en-US" dirty="0"/>
            </a:br>
            <a:r>
              <a:rPr lang="en-US" dirty="0"/>
              <a:t> as we look to the future, both are relevant!</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6</a:t>
            </a:fld>
            <a:endParaRPr lang="en-US"/>
          </a:p>
        </p:txBody>
      </p:sp>
      <p:pic>
        <p:nvPicPr>
          <p:cNvPr id="6" name="Picture 5"/>
          <p:cNvPicPr>
            <a:picLocks noChangeAspect="1"/>
          </p:cNvPicPr>
          <p:nvPr/>
        </p:nvPicPr>
        <p:blipFill>
          <a:blip r:embed="rId3"/>
          <a:stretch>
            <a:fillRect/>
          </a:stretch>
        </p:blipFill>
        <p:spPr>
          <a:xfrm>
            <a:off x="9080398" y="296705"/>
            <a:ext cx="2558608" cy="1827951"/>
          </a:xfrm>
          <a:prstGeom prst="rect">
            <a:avLst/>
          </a:prstGeom>
        </p:spPr>
      </p:pic>
    </p:spTree>
    <p:extLst>
      <p:ext uri="{BB962C8B-B14F-4D97-AF65-F5344CB8AC3E}">
        <p14:creationId xmlns:p14="http://schemas.microsoft.com/office/powerpoint/2010/main" val="195192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we really predict future growth?</a:t>
            </a:r>
          </a:p>
        </p:txBody>
      </p:sp>
      <p:sp>
        <p:nvSpPr>
          <p:cNvPr id="3" name="Content Placeholder 2"/>
          <p:cNvSpPr>
            <a:spLocks noGrp="1"/>
          </p:cNvSpPr>
          <p:nvPr>
            <p:ph idx="1"/>
          </p:nvPr>
        </p:nvSpPr>
        <p:spPr/>
        <p:txBody>
          <a:bodyPr>
            <a:normAutofit lnSpcReduction="10000"/>
          </a:bodyPr>
          <a:lstStyle/>
          <a:p>
            <a:pPr marL="0" indent="0">
              <a:buNone/>
            </a:pPr>
            <a:r>
              <a:rPr lang="en-US" dirty="0"/>
              <a:t>One idea is to split the question into two sub-questions</a:t>
            </a:r>
          </a:p>
          <a:p>
            <a:pPr marL="0" indent="0">
              <a:buNone/>
            </a:pPr>
            <a:r>
              <a:rPr lang="en-US" dirty="0"/>
              <a:t>For things the cloud does now, what trends are revealed by market</a:t>
            </a:r>
            <a:br>
              <a:rPr lang="en-US" dirty="0"/>
            </a:br>
            <a:r>
              <a:rPr lang="en-US" dirty="0"/>
              <a:t>research focused on expenditures?  </a:t>
            </a:r>
          </a:p>
          <a:p>
            <a:pPr>
              <a:buFont typeface="Wingdings" panose="05000000000000000000" pitchFamily="2" charset="2"/>
              <a:buChar char="Ø"/>
            </a:pPr>
            <a:r>
              <a:rPr lang="en-US" dirty="0"/>
              <a:t>  Money is our metric of growth.</a:t>
            </a:r>
          </a:p>
          <a:p>
            <a:pPr>
              <a:buFont typeface="Wingdings" panose="05000000000000000000" pitchFamily="2" charset="2"/>
              <a:buChar char="Ø"/>
            </a:pPr>
            <a:r>
              <a:rPr lang="en-US" dirty="0"/>
              <a:t>  This assumes that that what is happening now would more or less</a:t>
            </a:r>
            <a:br>
              <a:rPr lang="en-US" dirty="0"/>
            </a:br>
            <a:r>
              <a:rPr lang="en-US" dirty="0"/>
              <a:t>    continue to happen for a while longer – “probably, no big shakeups”.</a:t>
            </a:r>
            <a:br>
              <a:rPr lang="en-US" dirty="0"/>
            </a:br>
            <a:br>
              <a:rPr lang="en-US" dirty="0"/>
            </a:br>
            <a:r>
              <a:rPr lang="en-US" dirty="0"/>
              <a:t>Things the cloud isn’t doing now are different: here we are speculating </a:t>
            </a:r>
            <a:br>
              <a:rPr lang="en-US" dirty="0"/>
            </a:br>
            <a:r>
              <a:rPr lang="en-US" dirty="0"/>
              <a:t>about new markets, perhaps based on unsatisfied demand.</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769018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companies do predictions?</a:t>
            </a:r>
          </a:p>
        </p:txBody>
      </p:sp>
      <p:sp>
        <p:nvSpPr>
          <p:cNvPr id="3" name="Content Placeholder 2"/>
          <p:cNvSpPr>
            <a:spLocks noGrp="1"/>
          </p:cNvSpPr>
          <p:nvPr>
            <p:ph idx="1"/>
          </p:nvPr>
        </p:nvSpPr>
        <p:spPr/>
        <p:txBody>
          <a:bodyPr/>
          <a:lstStyle/>
          <a:p>
            <a:r>
              <a:rPr lang="en-US" dirty="0"/>
              <a:t>They basically do data mining, or pay someone to do it.</a:t>
            </a:r>
          </a:p>
          <a:p>
            <a:endParaRPr lang="en-US" dirty="0"/>
          </a:p>
          <a:p>
            <a:r>
              <a:rPr lang="en-US" dirty="0"/>
              <a:t>The usual process is to pose a bunch of questions (assumptions) about the market they are excited about.  Lots of questions.</a:t>
            </a:r>
          </a:p>
          <a:p>
            <a:endParaRPr lang="en-US" dirty="0"/>
          </a:p>
          <a:p>
            <a:r>
              <a:rPr lang="en-US" dirty="0"/>
              <a:t>Then through interviews with leaders at the top potential clients, they try to learn about the broader trends without limiting themselves to only their favorite clients or their investors.  This gives some sense of the picture.</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560427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328745" y="1843235"/>
            <a:ext cx="7784123" cy="4378569"/>
          </a:xfrm>
          <a:prstGeom prst="rect">
            <a:avLst/>
          </a:prstGeom>
        </p:spPr>
      </p:pic>
      <p:sp>
        <p:nvSpPr>
          <p:cNvPr id="2" name="Title 1"/>
          <p:cNvSpPr>
            <a:spLocks noGrp="1"/>
          </p:cNvSpPr>
          <p:nvPr>
            <p:ph type="title"/>
          </p:nvPr>
        </p:nvSpPr>
        <p:spPr/>
        <p:txBody>
          <a:bodyPr/>
          <a:lstStyle/>
          <a:p>
            <a:r>
              <a:rPr lang="en-US" dirty="0"/>
              <a:t>Example: Public reporting by a </a:t>
            </a:r>
            <a:br>
              <a:rPr lang="en-US" dirty="0"/>
            </a:br>
            <a:r>
              <a:rPr lang="en-US" dirty="0"/>
              <a:t>business Analysis firm</a:t>
            </a:r>
          </a:p>
        </p:txBody>
      </p:sp>
      <p:sp>
        <p:nvSpPr>
          <p:cNvPr id="8" name="Content Placeholder 7"/>
          <p:cNvSpPr>
            <a:spLocks noGrp="1"/>
          </p:cNvSpPr>
          <p:nvPr>
            <p:ph idx="1"/>
          </p:nvPr>
        </p:nvSpPr>
        <p:spPr/>
        <p:txBody>
          <a:bodyPr>
            <a:normAutofit fontScale="92500" lnSpcReduction="10000"/>
          </a:bodyPr>
          <a:lstStyle/>
          <a:p>
            <a:r>
              <a:rPr lang="en-US" dirty="0"/>
              <a:t>The report is public because</a:t>
            </a:r>
            <a:br>
              <a:rPr lang="en-US" dirty="0"/>
            </a:br>
            <a:r>
              <a:rPr lang="en-US" dirty="0"/>
              <a:t>they are hoping to drum up</a:t>
            </a:r>
            <a:br>
              <a:rPr lang="en-US" dirty="0"/>
            </a:br>
            <a:r>
              <a:rPr lang="en-US" dirty="0"/>
              <a:t>business from readers.</a:t>
            </a:r>
          </a:p>
          <a:p>
            <a:endParaRPr lang="en-US" dirty="0"/>
          </a:p>
          <a:p>
            <a:r>
              <a:rPr lang="en-US" dirty="0"/>
              <a:t>They see a shift from</a:t>
            </a:r>
            <a:br>
              <a:rPr lang="en-US" dirty="0"/>
            </a:br>
            <a:r>
              <a:rPr lang="en-US" dirty="0"/>
              <a:t>PaaS to IaaS to SaaS.</a:t>
            </a:r>
          </a:p>
          <a:p>
            <a:pPr marL="0" indent="0">
              <a:buNone/>
            </a:pPr>
            <a:endParaRPr lang="en-US" dirty="0"/>
          </a:p>
          <a:p>
            <a:r>
              <a:rPr lang="en-US" b="1" dirty="0"/>
              <a:t>PaaS: Cloud as a “platform”</a:t>
            </a:r>
            <a:br>
              <a:rPr lang="en-US" dirty="0"/>
            </a:br>
            <a:r>
              <a:rPr lang="en-US" dirty="0"/>
              <a:t>for tasks like direct sales or</a:t>
            </a:r>
            <a:br>
              <a:rPr lang="en-US" dirty="0"/>
            </a:br>
            <a:r>
              <a:rPr lang="en-US" dirty="0"/>
              <a:t>company web sites.</a:t>
            </a:r>
          </a:p>
          <a:p>
            <a:endParaRPr lang="en-US" dirty="0"/>
          </a:p>
          <a:p>
            <a:endParaRPr lang="en-US" dirty="0"/>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9</a:t>
            </a:fld>
            <a:endParaRPr lang="en-US"/>
          </a:p>
        </p:txBody>
      </p:sp>
      <p:sp>
        <p:nvSpPr>
          <p:cNvPr id="6" name="Rectangle 5"/>
          <p:cNvSpPr/>
          <p:nvPr/>
        </p:nvSpPr>
        <p:spPr>
          <a:xfrm>
            <a:off x="181706" y="6309360"/>
            <a:ext cx="8039101" cy="523220"/>
          </a:xfrm>
          <a:prstGeom prst="rect">
            <a:avLst/>
          </a:prstGeom>
        </p:spPr>
        <p:txBody>
          <a:bodyPr wrap="square">
            <a:spAutoFit/>
          </a:bodyPr>
          <a:lstStyle/>
          <a:p>
            <a:r>
              <a:rPr lang="en-US" sz="1400" b="1" dirty="0"/>
              <a:t>https://www.appsruntheworld.com/first-look-at-2017-2022-paas-iaas-saas-markets-as-14-top-cloud-computing-billionaires-expand-across-enterprise-it/</a:t>
            </a:r>
          </a:p>
        </p:txBody>
      </p:sp>
    </p:spTree>
    <p:extLst>
      <p:ext uri="{BB962C8B-B14F-4D97-AF65-F5344CB8AC3E}">
        <p14:creationId xmlns:p14="http://schemas.microsoft.com/office/powerpoint/2010/main" val="35443723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3082</TotalTime>
  <Words>3951</Words>
  <Application>Microsoft Office PowerPoint</Application>
  <PresentationFormat>Widescreen</PresentationFormat>
  <Paragraphs>340</Paragraphs>
  <Slides>47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Calibri</vt:lpstr>
      <vt:lpstr>Tw Cen MT</vt:lpstr>
      <vt:lpstr>Tw Cen MT Condensed</vt:lpstr>
      <vt:lpstr>Wingdings</vt:lpstr>
      <vt:lpstr>Wingdings 3</vt:lpstr>
      <vt:lpstr>Integral</vt:lpstr>
      <vt:lpstr>CS5412/Lecture 28 The Future Cloud</vt:lpstr>
      <vt:lpstr>Our last lecture!</vt:lpstr>
      <vt:lpstr>Core question</vt:lpstr>
      <vt:lpstr>The evolution of the cloud as a market  shapes the cloud as a technology base</vt:lpstr>
      <vt:lpstr>Reminder: Curve shapes</vt:lpstr>
      <vt:lpstr>Reminder: Curve shapes</vt:lpstr>
      <vt:lpstr>can we really predict future growth?</vt:lpstr>
      <vt:lpstr>How do companies do predictions?</vt:lpstr>
      <vt:lpstr>Example: Public reporting by a  business Analysis firm</vt:lpstr>
      <vt:lpstr>Wait, what’s with the AAS thing?</vt:lpstr>
      <vt:lpstr>If AAS were used in other settings…</vt:lpstr>
      <vt:lpstr>Back to that business analysis…</vt:lpstr>
      <vt:lpstr>What do business analysts say?</vt:lpstr>
      <vt:lpstr>What do business analysts say?</vt:lpstr>
      <vt:lpstr>They talk about an “APP Model”.  But What makes an “app”?</vt:lpstr>
      <vt:lpstr>How does this impact our topic?</vt:lpstr>
      <vt:lpstr>… Cascade premise</vt:lpstr>
      <vt:lpstr>Should the lack of prior solutions with these properties worry us?</vt:lpstr>
      <vt:lpstr>Revised question to ask</vt:lpstr>
      <vt:lpstr>How is the market evolving?</vt:lpstr>
      <vt:lpstr>How is the market evolving?</vt:lpstr>
      <vt:lpstr>Diving in… </vt:lpstr>
      <vt:lpstr>Market Share Trend analysis</vt:lpstr>
      <vt:lpstr>Sliced in different ways, you can reach very different conclusions</vt:lpstr>
      <vt:lpstr>Most “enterprises” are exploring shifts towards the cloud</vt:lpstr>
      <vt:lpstr>AWS use is more oriented towards IaaS</vt:lpstr>
      <vt:lpstr>Most “enterprises” are exploring shifts towards the cloud</vt:lpstr>
      <vt:lpstr>AWS government cloud</vt:lpstr>
      <vt:lpstr>What about IoT as a market?</vt:lpstr>
      <vt:lpstr>Multi-Use Edge Cloud (MEC)</vt:lpstr>
      <vt:lpstr>MEC infrastructure market Projections</vt:lpstr>
      <vt:lpstr>IoT Market: Smart Grid</vt:lpstr>
      <vt:lpstr>Every area has similar stories!</vt:lpstr>
      <vt:lpstr>IoT Dollar value estimates (composite)</vt:lpstr>
      <vt:lpstr>Cloud Share of IoT Market?</vt:lpstr>
      <vt:lpstr>Which industries are dominant?</vt:lpstr>
      <vt:lpstr>What can we conclude?</vt:lpstr>
      <vt:lpstr>So how can we leverage this insight? </vt:lpstr>
      <vt:lpstr>Meanwhile…</vt:lpstr>
      <vt:lpstr>Biggest open question?</vt:lpstr>
      <vt:lpstr>How does it work today?</vt:lpstr>
      <vt:lpstr>My bet?</vt:lpstr>
      <vt:lpstr>Aspects a professional solution would need</vt:lpstr>
      <vt:lpstr>More professional tools we will want</vt:lpstr>
      <vt:lpstr>Plus, some larger challenges</vt:lpstr>
      <vt:lpstr>Can it be done?</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234</cp:revision>
  <dcterms:created xsi:type="dcterms:W3CDTF">2017-12-19T18:11:25Z</dcterms:created>
  <dcterms:modified xsi:type="dcterms:W3CDTF">2022-12-02T14:57:19Z</dcterms:modified>
</cp:coreProperties>
</file>