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6" r:id="rId2"/>
    <p:sldId id="313" r:id="rId3"/>
    <p:sldId id="328" r:id="rId4"/>
    <p:sldId id="295" r:id="rId5"/>
    <p:sldId id="336" r:id="rId6"/>
    <p:sldId id="533" r:id="rId7"/>
    <p:sldId id="534" r:id="rId8"/>
    <p:sldId id="535" r:id="rId9"/>
    <p:sldId id="536" r:id="rId10"/>
    <p:sldId id="538" r:id="rId11"/>
    <p:sldId id="537" r:id="rId12"/>
    <p:sldId id="660" r:id="rId13"/>
    <p:sldId id="664" r:id="rId14"/>
    <p:sldId id="665" r:id="rId15"/>
    <p:sldId id="527" r:id="rId16"/>
    <p:sldId id="272" r:id="rId17"/>
    <p:sldId id="300" r:id="rId18"/>
    <p:sldId id="326" r:id="rId19"/>
    <p:sldId id="319" r:id="rId20"/>
    <p:sldId id="297" r:id="rId21"/>
    <p:sldId id="325" r:id="rId22"/>
    <p:sldId id="331" r:id="rId23"/>
    <p:sldId id="332" r:id="rId24"/>
    <p:sldId id="333" r:id="rId25"/>
    <p:sldId id="318" r:id="rId26"/>
    <p:sldId id="315" r:id="rId27"/>
    <p:sldId id="274" r:id="rId28"/>
    <p:sldId id="275" r:id="rId29"/>
    <p:sldId id="276" r:id="rId30"/>
    <p:sldId id="277" r:id="rId31"/>
    <p:sldId id="281" r:id="rId32"/>
    <p:sldId id="278" r:id="rId33"/>
    <p:sldId id="304" r:id="rId34"/>
    <p:sldId id="310" r:id="rId35"/>
    <p:sldId id="327" r:id="rId36"/>
    <p:sldId id="279" r:id="rId37"/>
    <p:sldId id="282" r:id="rId38"/>
    <p:sldId id="283" r:id="rId39"/>
    <p:sldId id="284" r:id="rId40"/>
    <p:sldId id="299" r:id="rId41"/>
    <p:sldId id="335" r:id="rId42"/>
    <p:sldId id="285" r:id="rId43"/>
    <p:sldId id="311" r:id="rId44"/>
    <p:sldId id="288" r:id="rId45"/>
    <p:sldId id="329" r:id="rId46"/>
    <p:sldId id="330" r:id="rId47"/>
    <p:sldId id="260" r:id="rId48"/>
    <p:sldId id="320" r:id="rId49"/>
    <p:sldId id="293"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1C459E-8AFD-4C88-A45E-D59C9A3879A0}">
          <p14:sldIdLst>
            <p14:sldId id="256"/>
            <p14:sldId id="313"/>
            <p14:sldId id="328"/>
            <p14:sldId id="295"/>
            <p14:sldId id="336"/>
            <p14:sldId id="533"/>
            <p14:sldId id="534"/>
            <p14:sldId id="535"/>
            <p14:sldId id="536"/>
            <p14:sldId id="538"/>
            <p14:sldId id="537"/>
            <p14:sldId id="660"/>
            <p14:sldId id="664"/>
            <p14:sldId id="665"/>
            <p14:sldId id="527"/>
            <p14:sldId id="272"/>
            <p14:sldId id="300"/>
            <p14:sldId id="326"/>
            <p14:sldId id="319"/>
            <p14:sldId id="297"/>
            <p14:sldId id="325"/>
            <p14:sldId id="331"/>
            <p14:sldId id="332"/>
            <p14:sldId id="333"/>
            <p14:sldId id="318"/>
            <p14:sldId id="315"/>
            <p14:sldId id="274"/>
            <p14:sldId id="275"/>
            <p14:sldId id="276"/>
            <p14:sldId id="277"/>
            <p14:sldId id="281"/>
            <p14:sldId id="278"/>
            <p14:sldId id="304"/>
            <p14:sldId id="310"/>
            <p14:sldId id="327"/>
            <p14:sldId id="279"/>
            <p14:sldId id="282"/>
            <p14:sldId id="283"/>
            <p14:sldId id="284"/>
            <p14:sldId id="299"/>
            <p14:sldId id="335"/>
            <p14:sldId id="285"/>
            <p14:sldId id="311"/>
            <p14:sldId id="288"/>
            <p14:sldId id="329"/>
            <p14:sldId id="330"/>
            <p14:sldId id="260"/>
            <p14:sldId id="320"/>
            <p14:sldId id="2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1CADE4"/>
    <a:srgbClr val="FF0066"/>
    <a:srgbClr val="92D050"/>
    <a:srgbClr val="99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notesViewPr>
    <p:cSldViewPr snapToGrid="0">
      <p:cViewPr varScale="1">
        <p:scale>
          <a:sx n="91" d="100"/>
          <a:sy n="91" d="100"/>
        </p:scale>
        <p:origin x="375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1811064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25</a:t>
            </a:fld>
            <a:endParaRPr lang="en-US"/>
          </a:p>
        </p:txBody>
      </p:sp>
    </p:spTree>
    <p:extLst>
      <p:ext uri="{BB962C8B-B14F-4D97-AF65-F5344CB8AC3E}">
        <p14:creationId xmlns:p14="http://schemas.microsoft.com/office/powerpoint/2010/main" val="3710264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we don’t really know all about it. You can read the paper for more information.</a:t>
            </a:r>
          </a:p>
          <a:p>
            <a:endParaRPr lang="en-US" dirty="0"/>
          </a:p>
          <a:p>
            <a:r>
              <a:rPr lang="en-US" dirty="0"/>
              <a:t>The point is: to build Derecho we invented a whole new multi-TCP thing, and a whole new way of coding </a:t>
            </a:r>
            <a:r>
              <a:rPr lang="en-US" dirty="0" err="1"/>
              <a:t>Paxos</a:t>
            </a:r>
            <a:r>
              <a:rPr lang="en-US" dirty="0"/>
              <a:t>.  This is insane but to really leverage the hardware we had no choice!</a:t>
            </a:r>
          </a:p>
        </p:txBody>
      </p:sp>
      <p:sp>
        <p:nvSpPr>
          <p:cNvPr id="4" name="Slide Number Placeholder 3"/>
          <p:cNvSpPr>
            <a:spLocks noGrp="1"/>
          </p:cNvSpPr>
          <p:nvPr>
            <p:ph type="sldNum" sz="quarter" idx="10"/>
          </p:nvPr>
        </p:nvSpPr>
        <p:spPr/>
        <p:txBody>
          <a:bodyPr/>
          <a:lstStyle/>
          <a:p>
            <a:fld id="{DACDC88A-CD66-4609-884B-39722DAC333B}" type="slidenum">
              <a:rPr lang="en-US" smtClean="0"/>
              <a:t>26</a:t>
            </a:fld>
            <a:endParaRPr lang="en-US"/>
          </a:p>
        </p:txBody>
      </p:sp>
    </p:spTree>
    <p:extLst>
      <p:ext uri="{BB962C8B-B14F-4D97-AF65-F5344CB8AC3E}">
        <p14:creationId xmlns:p14="http://schemas.microsoft.com/office/powerpoint/2010/main" val="1124205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thing is… RDMA also would need to coexist with TCP.</a:t>
            </a:r>
            <a:br>
              <a:rPr lang="en-US" dirty="0"/>
            </a:br>
            <a:br>
              <a:rPr lang="en-US" dirty="0"/>
            </a:br>
            <a:r>
              <a:rPr lang="en-US" dirty="0"/>
              <a:t>That isn’t so easy either!</a:t>
            </a:r>
          </a:p>
        </p:txBody>
      </p:sp>
      <p:sp>
        <p:nvSpPr>
          <p:cNvPr id="4" name="Slide Number Placeholder 3"/>
          <p:cNvSpPr>
            <a:spLocks noGrp="1"/>
          </p:cNvSpPr>
          <p:nvPr>
            <p:ph type="sldNum" sz="quarter" idx="10"/>
          </p:nvPr>
        </p:nvSpPr>
        <p:spPr/>
        <p:txBody>
          <a:bodyPr/>
          <a:lstStyle/>
          <a:p>
            <a:fld id="{DACDC88A-CD66-4609-884B-39722DAC333B}" type="slidenum">
              <a:rPr lang="en-US" smtClean="0"/>
              <a:t>27</a:t>
            </a:fld>
            <a:endParaRPr lang="en-US"/>
          </a:p>
        </p:txBody>
      </p:sp>
    </p:spTree>
    <p:extLst>
      <p:ext uri="{BB962C8B-B14F-4D97-AF65-F5344CB8AC3E}">
        <p14:creationId xmlns:p14="http://schemas.microsoft.com/office/powerpoint/2010/main" val="3869550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run both side by side.  But that uses a lot of extra power and cables.</a:t>
            </a:r>
          </a:p>
        </p:txBody>
      </p:sp>
      <p:sp>
        <p:nvSpPr>
          <p:cNvPr id="4" name="Slide Number Placeholder 3"/>
          <p:cNvSpPr>
            <a:spLocks noGrp="1"/>
          </p:cNvSpPr>
          <p:nvPr>
            <p:ph type="sldNum" sz="quarter" idx="10"/>
          </p:nvPr>
        </p:nvSpPr>
        <p:spPr/>
        <p:txBody>
          <a:bodyPr/>
          <a:lstStyle/>
          <a:p>
            <a:fld id="{DACDC88A-CD66-4609-884B-39722DAC333B}" type="slidenum">
              <a:rPr lang="en-US" smtClean="0"/>
              <a:t>28</a:t>
            </a:fld>
            <a:endParaRPr lang="en-US"/>
          </a:p>
        </p:txBody>
      </p:sp>
    </p:spTree>
    <p:extLst>
      <p:ext uri="{BB962C8B-B14F-4D97-AF65-F5344CB8AC3E}">
        <p14:creationId xmlns:p14="http://schemas.microsoft.com/office/powerpoint/2010/main" val="3855764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29</a:t>
            </a:fld>
            <a:endParaRPr lang="en-US"/>
          </a:p>
        </p:txBody>
      </p:sp>
    </p:spTree>
    <p:extLst>
      <p:ext uri="{BB962C8B-B14F-4D97-AF65-F5344CB8AC3E}">
        <p14:creationId xmlns:p14="http://schemas.microsoft.com/office/powerpoint/2010/main" val="2652731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30</a:t>
            </a:fld>
            <a:endParaRPr lang="en-US"/>
          </a:p>
        </p:txBody>
      </p:sp>
    </p:spTree>
    <p:extLst>
      <p:ext uri="{BB962C8B-B14F-4D97-AF65-F5344CB8AC3E}">
        <p14:creationId xmlns:p14="http://schemas.microsoft.com/office/powerpoint/2010/main" val="2268357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Sadly, just running RDMA on Ethernet has not been a simple thing.  It is just starting to work now, in 2018.</a:t>
            </a:r>
          </a:p>
        </p:txBody>
      </p:sp>
      <p:sp>
        <p:nvSpPr>
          <p:cNvPr id="4" name="Slide Number Placeholder 3"/>
          <p:cNvSpPr>
            <a:spLocks noGrp="1"/>
          </p:cNvSpPr>
          <p:nvPr>
            <p:ph type="sldNum" sz="quarter" idx="10"/>
          </p:nvPr>
        </p:nvSpPr>
        <p:spPr/>
        <p:txBody>
          <a:bodyPr/>
          <a:lstStyle/>
          <a:p>
            <a:fld id="{DACDC88A-CD66-4609-884B-39722DAC333B}" type="slidenum">
              <a:rPr lang="en-US" smtClean="0"/>
              <a:t>31</a:t>
            </a:fld>
            <a:endParaRPr lang="en-US"/>
          </a:p>
        </p:txBody>
      </p:sp>
    </p:spTree>
    <p:extLst>
      <p:ext uri="{BB962C8B-B14F-4D97-AF65-F5344CB8AC3E}">
        <p14:creationId xmlns:p14="http://schemas.microsoft.com/office/powerpoint/2010/main" val="1309380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32</a:t>
            </a:fld>
            <a:endParaRPr lang="en-US"/>
          </a:p>
        </p:txBody>
      </p:sp>
    </p:spTree>
    <p:extLst>
      <p:ext uri="{BB962C8B-B14F-4D97-AF65-F5344CB8AC3E}">
        <p14:creationId xmlns:p14="http://schemas.microsoft.com/office/powerpoint/2010/main" val="1251678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hard to even imagine how horrible these events were.</a:t>
            </a:r>
          </a:p>
          <a:p>
            <a:br>
              <a:rPr lang="en-US" dirty="0"/>
            </a:br>
            <a:r>
              <a:rPr lang="en-US" dirty="0"/>
              <a:t>You had all of Google or something, and you run some app, and the whole data center collapses and nobody understands why.</a:t>
            </a:r>
          </a:p>
          <a:p>
            <a:br>
              <a:rPr lang="en-US" dirty="0"/>
            </a:br>
            <a:r>
              <a:rPr lang="en-US" dirty="0"/>
              <a:t>Basically, the hardware broke.  It didn’t work properly at scale.</a:t>
            </a:r>
          </a:p>
        </p:txBody>
      </p:sp>
      <p:sp>
        <p:nvSpPr>
          <p:cNvPr id="4" name="Slide Number Placeholder 3"/>
          <p:cNvSpPr>
            <a:spLocks noGrp="1"/>
          </p:cNvSpPr>
          <p:nvPr>
            <p:ph type="sldNum" sz="quarter" idx="10"/>
          </p:nvPr>
        </p:nvSpPr>
        <p:spPr/>
        <p:txBody>
          <a:bodyPr/>
          <a:lstStyle/>
          <a:p>
            <a:fld id="{DACDC88A-CD66-4609-884B-39722DAC333B}" type="slidenum">
              <a:rPr lang="en-US" smtClean="0"/>
              <a:t>33</a:t>
            </a:fld>
            <a:endParaRPr lang="en-US"/>
          </a:p>
        </p:txBody>
      </p:sp>
    </p:spTree>
    <p:extLst>
      <p:ext uri="{BB962C8B-B14F-4D97-AF65-F5344CB8AC3E}">
        <p14:creationId xmlns:p14="http://schemas.microsoft.com/office/powerpoint/2010/main" val="36188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on message: RDMC isn’t Ethernet broadcast.  Yet it is normal to worry: could it be harmful in this way, too?</a:t>
            </a:r>
            <a:br>
              <a:rPr lang="en-US" dirty="0"/>
            </a:br>
            <a:br>
              <a:rPr lang="en-US" dirty="0"/>
            </a:br>
            <a:r>
              <a:rPr lang="en-US" dirty="0"/>
              <a:t>Is there some issue nobody noticed?</a:t>
            </a:r>
          </a:p>
        </p:txBody>
      </p:sp>
      <p:sp>
        <p:nvSpPr>
          <p:cNvPr id="4" name="Slide Number Placeholder 3"/>
          <p:cNvSpPr>
            <a:spLocks noGrp="1"/>
          </p:cNvSpPr>
          <p:nvPr>
            <p:ph type="sldNum" sz="quarter" idx="10"/>
          </p:nvPr>
        </p:nvSpPr>
        <p:spPr/>
        <p:txBody>
          <a:bodyPr/>
          <a:lstStyle/>
          <a:p>
            <a:fld id="{DACDC88A-CD66-4609-884B-39722DAC333B}" type="slidenum">
              <a:rPr lang="en-US" smtClean="0"/>
              <a:t>34</a:t>
            </a:fld>
            <a:endParaRPr lang="en-US"/>
          </a:p>
        </p:txBody>
      </p:sp>
    </p:spTree>
    <p:extLst>
      <p:ext uri="{BB962C8B-B14F-4D97-AF65-F5344CB8AC3E}">
        <p14:creationId xmlns:p14="http://schemas.microsoft.com/office/powerpoint/2010/main" val="1205450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Derecho wins using RDMA.  But is RDMA really working in the cloud?</a:t>
            </a:r>
          </a:p>
          <a:p>
            <a:endParaRPr lang="en-US" dirty="0"/>
          </a:p>
          <a:p>
            <a:r>
              <a:rPr lang="en-US" dirty="0"/>
              <a:t>Bad news: only “sort of”.  It works at Microsoft in Azure, and at Google.  But nowhere else.</a:t>
            </a:r>
          </a:p>
        </p:txBody>
      </p:sp>
      <p:sp>
        <p:nvSpPr>
          <p:cNvPr id="4" name="Slide Number Placeholder 3"/>
          <p:cNvSpPr>
            <a:spLocks noGrp="1"/>
          </p:cNvSpPr>
          <p:nvPr>
            <p:ph type="sldNum" sz="quarter" idx="10"/>
          </p:nvPr>
        </p:nvSpPr>
        <p:spPr/>
        <p:txBody>
          <a:bodyPr/>
          <a:lstStyle/>
          <a:p>
            <a:fld id="{DACDC88A-CD66-4609-884B-39722DAC333B}" type="slidenum">
              <a:rPr lang="en-US" smtClean="0"/>
              <a:t>2</a:t>
            </a:fld>
            <a:endParaRPr lang="en-US"/>
          </a:p>
        </p:txBody>
      </p:sp>
    </p:spTree>
    <p:extLst>
      <p:ext uri="{BB962C8B-B14F-4D97-AF65-F5344CB8AC3E}">
        <p14:creationId xmlns:p14="http://schemas.microsoft.com/office/powerpoint/2010/main" val="923483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now recently, people claim to have figured out how to run RDMA on </a:t>
            </a:r>
            <a:r>
              <a:rPr lang="en-US" dirty="0" err="1"/>
              <a:t>RoCE</a:t>
            </a:r>
            <a:r>
              <a:rPr lang="en-US" dirty="0"/>
              <a:t> next to TCP/IP without PPF storms.  Cool.  But should we trust them?</a:t>
            </a:r>
          </a:p>
          <a:p>
            <a:br>
              <a:rPr lang="en-US" dirty="0"/>
            </a:br>
            <a:r>
              <a:rPr lang="en-US" dirty="0"/>
              <a:t>If so, we have an amazing breakthrough!  But… if not… we have a disaster in the making.</a:t>
            </a:r>
          </a:p>
        </p:txBody>
      </p:sp>
      <p:sp>
        <p:nvSpPr>
          <p:cNvPr id="4" name="Slide Number Placeholder 3"/>
          <p:cNvSpPr>
            <a:spLocks noGrp="1"/>
          </p:cNvSpPr>
          <p:nvPr>
            <p:ph type="sldNum" sz="quarter" idx="10"/>
          </p:nvPr>
        </p:nvSpPr>
        <p:spPr/>
        <p:txBody>
          <a:bodyPr/>
          <a:lstStyle/>
          <a:p>
            <a:fld id="{DACDC88A-CD66-4609-884B-39722DAC333B}" type="slidenum">
              <a:rPr lang="en-US" smtClean="0"/>
              <a:t>36</a:t>
            </a:fld>
            <a:endParaRPr lang="en-US"/>
          </a:p>
        </p:txBody>
      </p:sp>
    </p:spTree>
    <p:extLst>
      <p:ext uri="{BB962C8B-B14F-4D97-AF65-F5344CB8AC3E}">
        <p14:creationId xmlns:p14="http://schemas.microsoft.com/office/powerpoint/2010/main" val="1588255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37</a:t>
            </a:fld>
            <a:endParaRPr lang="en-US"/>
          </a:p>
        </p:txBody>
      </p:sp>
    </p:spTree>
    <p:extLst>
      <p:ext uri="{BB962C8B-B14F-4D97-AF65-F5344CB8AC3E}">
        <p14:creationId xmlns:p14="http://schemas.microsoft.com/office/powerpoint/2010/main" val="3663386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38</a:t>
            </a:fld>
            <a:endParaRPr lang="en-US"/>
          </a:p>
        </p:txBody>
      </p:sp>
    </p:spTree>
    <p:extLst>
      <p:ext uri="{BB962C8B-B14F-4D97-AF65-F5344CB8AC3E}">
        <p14:creationId xmlns:p14="http://schemas.microsoft.com/office/powerpoint/2010/main" val="1903064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39</a:t>
            </a:fld>
            <a:endParaRPr lang="en-US"/>
          </a:p>
        </p:txBody>
      </p:sp>
    </p:spTree>
    <p:extLst>
      <p:ext uri="{BB962C8B-B14F-4D97-AF65-F5344CB8AC3E}">
        <p14:creationId xmlns:p14="http://schemas.microsoft.com/office/powerpoint/2010/main" val="1692396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40</a:t>
            </a:fld>
            <a:endParaRPr lang="en-US"/>
          </a:p>
        </p:txBody>
      </p:sp>
    </p:spTree>
    <p:extLst>
      <p:ext uri="{BB962C8B-B14F-4D97-AF65-F5344CB8AC3E}">
        <p14:creationId xmlns:p14="http://schemas.microsoft.com/office/powerpoint/2010/main" val="214863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story short: they did get it all working, they think.</a:t>
            </a:r>
          </a:p>
          <a:p>
            <a:br>
              <a:rPr lang="en-US" dirty="0"/>
            </a:br>
            <a:r>
              <a:rPr lang="en-US" dirty="0"/>
              <a:t>The general mood is to wait a year or so more and see what happens.</a:t>
            </a:r>
          </a:p>
          <a:p>
            <a:br>
              <a:rPr lang="en-US" dirty="0"/>
            </a:br>
            <a:r>
              <a:rPr lang="en-US" dirty="0"/>
              <a:t>But apparently RDMA in the cloud on ROCE may be a reality soon.  At least at Google and Microsoft.</a:t>
            </a:r>
          </a:p>
        </p:txBody>
      </p:sp>
      <p:sp>
        <p:nvSpPr>
          <p:cNvPr id="4" name="Slide Number Placeholder 3"/>
          <p:cNvSpPr>
            <a:spLocks noGrp="1"/>
          </p:cNvSpPr>
          <p:nvPr>
            <p:ph type="sldNum" sz="quarter" idx="10"/>
          </p:nvPr>
        </p:nvSpPr>
        <p:spPr/>
        <p:txBody>
          <a:bodyPr/>
          <a:lstStyle/>
          <a:p>
            <a:fld id="{DACDC88A-CD66-4609-884B-39722DAC333B}" type="slidenum">
              <a:rPr lang="en-US" smtClean="0"/>
              <a:t>42</a:t>
            </a:fld>
            <a:endParaRPr lang="en-US"/>
          </a:p>
        </p:txBody>
      </p:sp>
    </p:spTree>
    <p:extLst>
      <p:ext uri="{BB962C8B-B14F-4D97-AF65-F5344CB8AC3E}">
        <p14:creationId xmlns:p14="http://schemas.microsoft.com/office/powerpoint/2010/main" val="2190201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43</a:t>
            </a:fld>
            <a:endParaRPr lang="en-US"/>
          </a:p>
        </p:txBody>
      </p:sp>
    </p:spTree>
    <p:extLst>
      <p:ext uri="{BB962C8B-B14F-4D97-AF65-F5344CB8AC3E}">
        <p14:creationId xmlns:p14="http://schemas.microsoft.com/office/powerpoint/2010/main" val="1411934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isn’t even just RDMA.</a:t>
            </a:r>
          </a:p>
        </p:txBody>
      </p:sp>
      <p:sp>
        <p:nvSpPr>
          <p:cNvPr id="4" name="Slide Number Placeholder 3"/>
          <p:cNvSpPr>
            <a:spLocks noGrp="1"/>
          </p:cNvSpPr>
          <p:nvPr>
            <p:ph type="sldNum" sz="quarter" idx="10"/>
          </p:nvPr>
        </p:nvSpPr>
        <p:spPr/>
        <p:txBody>
          <a:bodyPr/>
          <a:lstStyle/>
          <a:p>
            <a:fld id="{DACDC88A-CD66-4609-884B-39722DAC333B}" type="slidenum">
              <a:rPr lang="en-US" smtClean="0"/>
              <a:t>44</a:t>
            </a:fld>
            <a:endParaRPr lang="en-US"/>
          </a:p>
        </p:txBody>
      </p:sp>
    </p:spTree>
    <p:extLst>
      <p:ext uri="{BB962C8B-B14F-4D97-AF65-F5344CB8AC3E}">
        <p14:creationId xmlns:p14="http://schemas.microsoft.com/office/powerpoint/2010/main" val="2005940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Tons of hardware promises breakthroughs yet could be damaging…</a:t>
            </a:r>
          </a:p>
        </p:txBody>
      </p:sp>
      <p:sp>
        <p:nvSpPr>
          <p:cNvPr id="4" name="Slide Number Placeholder 3"/>
          <p:cNvSpPr>
            <a:spLocks noGrp="1"/>
          </p:cNvSpPr>
          <p:nvPr>
            <p:ph type="sldNum" sz="quarter" idx="10"/>
          </p:nvPr>
        </p:nvSpPr>
        <p:spPr/>
        <p:txBody>
          <a:bodyPr/>
          <a:lstStyle/>
          <a:p>
            <a:fld id="{DACDC88A-CD66-4609-884B-39722DAC333B}" type="slidenum">
              <a:rPr lang="en-US" smtClean="0"/>
              <a:t>47</a:t>
            </a:fld>
            <a:endParaRPr lang="en-US"/>
          </a:p>
        </p:txBody>
      </p:sp>
    </p:spTree>
    <p:extLst>
      <p:ext uri="{BB962C8B-B14F-4D97-AF65-F5344CB8AC3E}">
        <p14:creationId xmlns:p14="http://schemas.microsoft.com/office/powerpoint/2010/main" val="3252744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48</a:t>
            </a:fld>
            <a:endParaRPr lang="en-US"/>
          </a:p>
        </p:txBody>
      </p:sp>
    </p:spTree>
    <p:extLst>
      <p:ext uri="{BB962C8B-B14F-4D97-AF65-F5344CB8AC3E}">
        <p14:creationId xmlns:p14="http://schemas.microsoft.com/office/powerpoint/2010/main" val="1772525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Derecho wins using RDMA.  But is RDMA really working in the cloud?</a:t>
            </a:r>
          </a:p>
          <a:p>
            <a:endParaRPr lang="en-US" dirty="0"/>
          </a:p>
          <a:p>
            <a:r>
              <a:rPr lang="en-US" dirty="0"/>
              <a:t>Bad news: only “sort of”.  It works at Microsoft in Azure, and at Google.  But nowhere else.</a:t>
            </a:r>
          </a:p>
        </p:txBody>
      </p:sp>
      <p:sp>
        <p:nvSpPr>
          <p:cNvPr id="4" name="Slide Number Placeholder 3"/>
          <p:cNvSpPr>
            <a:spLocks noGrp="1"/>
          </p:cNvSpPr>
          <p:nvPr>
            <p:ph type="sldNum" sz="quarter" idx="10"/>
          </p:nvPr>
        </p:nvSpPr>
        <p:spPr/>
        <p:txBody>
          <a:bodyPr/>
          <a:lstStyle/>
          <a:p>
            <a:fld id="{DACDC88A-CD66-4609-884B-39722DAC333B}" type="slidenum">
              <a:rPr lang="en-US" smtClean="0"/>
              <a:t>3</a:t>
            </a:fld>
            <a:endParaRPr lang="en-US"/>
          </a:p>
        </p:txBody>
      </p:sp>
    </p:spTree>
    <p:extLst>
      <p:ext uri="{BB962C8B-B14F-4D97-AF65-F5344CB8AC3E}">
        <p14:creationId xmlns:p14="http://schemas.microsoft.com/office/powerpoint/2010/main" val="2099835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will be so awesome once we just get past this </a:t>
            </a:r>
            <a:r>
              <a:rPr lang="en-US"/>
              <a:t>muddy patch….</a:t>
            </a:r>
          </a:p>
        </p:txBody>
      </p:sp>
      <p:sp>
        <p:nvSpPr>
          <p:cNvPr id="4" name="Slide Number Placeholder 3"/>
          <p:cNvSpPr>
            <a:spLocks noGrp="1"/>
          </p:cNvSpPr>
          <p:nvPr>
            <p:ph type="sldNum" sz="quarter" idx="10"/>
          </p:nvPr>
        </p:nvSpPr>
        <p:spPr/>
        <p:txBody>
          <a:bodyPr/>
          <a:lstStyle/>
          <a:p>
            <a:fld id="{DACDC88A-CD66-4609-884B-39722DAC333B}" type="slidenum">
              <a:rPr lang="en-US" smtClean="0"/>
              <a:t>49</a:t>
            </a:fld>
            <a:endParaRPr lang="en-US"/>
          </a:p>
        </p:txBody>
      </p:sp>
    </p:spTree>
    <p:extLst>
      <p:ext uri="{BB962C8B-B14F-4D97-AF65-F5344CB8AC3E}">
        <p14:creationId xmlns:p14="http://schemas.microsoft.com/office/powerpoint/2010/main" val="1788689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isn’t uncommon.  Rollouts are surprisingly painful and slow.  We’ll see why today.</a:t>
            </a:r>
          </a:p>
        </p:txBody>
      </p:sp>
      <p:sp>
        <p:nvSpPr>
          <p:cNvPr id="4" name="Slide Number Placeholder 3"/>
          <p:cNvSpPr>
            <a:spLocks noGrp="1"/>
          </p:cNvSpPr>
          <p:nvPr>
            <p:ph type="sldNum" sz="quarter" idx="10"/>
          </p:nvPr>
        </p:nvSpPr>
        <p:spPr/>
        <p:txBody>
          <a:bodyPr/>
          <a:lstStyle/>
          <a:p>
            <a:fld id="{DACDC88A-CD66-4609-884B-39722DAC333B}" type="slidenum">
              <a:rPr lang="en-US" smtClean="0"/>
              <a:t>4</a:t>
            </a:fld>
            <a:endParaRPr lang="en-US"/>
          </a:p>
        </p:txBody>
      </p:sp>
    </p:spTree>
    <p:extLst>
      <p:ext uri="{BB962C8B-B14F-4D97-AF65-F5344CB8AC3E}">
        <p14:creationId xmlns:p14="http://schemas.microsoft.com/office/powerpoint/2010/main" val="2307998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9F6117-EC38-4F75-ADBE-B9955ECB77CF}" type="slidenum">
              <a:rPr lang="en-US" smtClean="0"/>
              <a:pPr/>
              <a:t>15</a:t>
            </a:fld>
            <a:endParaRPr lang="en-US"/>
          </a:p>
        </p:txBody>
      </p:sp>
    </p:spTree>
    <p:extLst>
      <p:ext uri="{BB962C8B-B14F-4D97-AF65-F5344CB8AC3E}">
        <p14:creationId xmlns:p14="http://schemas.microsoft.com/office/powerpoint/2010/main" val="3714446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 point?  The hardware is forcing us to rethink how we write code.  It isn’t terribly hard to do, but if you don’t do it you are in the old “pause during round-trip interactions” model that was so slow.  RDMA won’t turn out to help.</a:t>
            </a:r>
          </a:p>
          <a:p>
            <a:endParaRPr lang="en-US" dirty="0"/>
          </a:p>
          <a:p>
            <a:r>
              <a:rPr lang="en-US" dirty="0"/>
              <a:t>A good mental image is this: Imagine that you are driving a car with an infinite speed button.  But each time you press it, you just get as far as the next group of cars and then have to slow down (you aren’t supposed to crash into them).  The button won’t help much.  You won’t get home earlier.</a:t>
            </a:r>
          </a:p>
          <a:p>
            <a:endParaRPr lang="en-US" dirty="0"/>
          </a:p>
          <a:p>
            <a:r>
              <a:rPr lang="en-US" dirty="0"/>
              <a:t>The new programming style has given us a way to get rid of these pause events, by using the SST.  We actually could have programmed the SST to exchange real messages (Derecho has this, called the SSTMC layer), but that would use a lot of space.  So the mixture here is of direct overwriting of cells in the SST, no pauses, and batch reasoning.  It wasn’t so hard to do, but is a bit mind-twisting when you first see it.</a:t>
            </a:r>
          </a:p>
          <a:p>
            <a:br>
              <a:rPr lang="en-US" dirty="0"/>
            </a:br>
            <a:r>
              <a:rPr lang="en-US" dirty="0"/>
              <a:t>This is one reason RDMA is slow to enter the cloud.  It is a harder technology to use than you may expect.  Easy to use just like message passing, but the ideal value requires programming with it in a new way.</a:t>
            </a:r>
          </a:p>
        </p:txBody>
      </p:sp>
      <p:sp>
        <p:nvSpPr>
          <p:cNvPr id="4" name="Slide Number Placeholder 3"/>
          <p:cNvSpPr>
            <a:spLocks noGrp="1"/>
          </p:cNvSpPr>
          <p:nvPr>
            <p:ph type="sldNum" sz="quarter" idx="10"/>
          </p:nvPr>
        </p:nvSpPr>
        <p:spPr/>
        <p:txBody>
          <a:bodyPr/>
          <a:lstStyle/>
          <a:p>
            <a:fld id="{DACDC88A-CD66-4609-884B-39722DAC333B}" type="slidenum">
              <a:rPr lang="en-US" smtClean="0"/>
              <a:t>16</a:t>
            </a:fld>
            <a:endParaRPr lang="en-US"/>
          </a:p>
        </p:txBody>
      </p:sp>
    </p:spTree>
    <p:extLst>
      <p:ext uri="{BB962C8B-B14F-4D97-AF65-F5344CB8AC3E}">
        <p14:creationId xmlns:p14="http://schemas.microsoft.com/office/powerpoint/2010/main" val="2539852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story is seen again and again!</a:t>
            </a:r>
          </a:p>
        </p:txBody>
      </p:sp>
      <p:sp>
        <p:nvSpPr>
          <p:cNvPr id="4" name="Slide Number Placeholder 3"/>
          <p:cNvSpPr>
            <a:spLocks noGrp="1"/>
          </p:cNvSpPr>
          <p:nvPr>
            <p:ph type="sldNum" sz="quarter" idx="10"/>
          </p:nvPr>
        </p:nvSpPr>
        <p:spPr/>
        <p:txBody>
          <a:bodyPr/>
          <a:lstStyle/>
          <a:p>
            <a:fld id="{DACDC88A-CD66-4609-884B-39722DAC333B}" type="slidenum">
              <a:rPr lang="en-US" smtClean="0"/>
              <a:t>17</a:t>
            </a:fld>
            <a:endParaRPr lang="en-US"/>
          </a:p>
        </p:txBody>
      </p:sp>
    </p:spTree>
    <p:extLst>
      <p:ext uri="{BB962C8B-B14F-4D97-AF65-F5344CB8AC3E}">
        <p14:creationId xmlns:p14="http://schemas.microsoft.com/office/powerpoint/2010/main" val="64382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19</a:t>
            </a:fld>
            <a:endParaRPr lang="en-US"/>
          </a:p>
        </p:txBody>
      </p:sp>
    </p:spTree>
    <p:extLst>
      <p:ext uri="{BB962C8B-B14F-4D97-AF65-F5344CB8AC3E}">
        <p14:creationId xmlns:p14="http://schemas.microsoft.com/office/powerpoint/2010/main" val="1215483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20</a:t>
            </a:fld>
            <a:endParaRPr lang="en-US"/>
          </a:p>
        </p:txBody>
      </p:sp>
    </p:spTree>
    <p:extLst>
      <p:ext uri="{BB962C8B-B14F-4D97-AF65-F5344CB8AC3E}">
        <p14:creationId xmlns:p14="http://schemas.microsoft.com/office/powerpoint/2010/main" val="120892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9B0742AA-1D6D-4C76-BFC4-1009CD06EE05}" type="datetime1">
              <a:rPr lang="en-US" smtClean="0"/>
              <a:t>11/27/2022</a:t>
            </a:fld>
            <a:endParaRPr lang="en-US"/>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99F933-2EB2-424A-8C35-7A333E8B773D}" type="datetime1">
              <a:rPr lang="en-US" smtClean="0"/>
              <a:t>11/27/2022</a:t>
            </a:fld>
            <a:endParaRPr lang="en-US"/>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55300F-8E38-4B5F-8FE8-315571A90AF7}" type="datetime1">
              <a:rPr lang="en-US" smtClean="0"/>
              <a:t>11/27/2022</a:t>
            </a:fld>
            <a:endParaRPr lang="en-US"/>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80C5D37-486B-4A90-B315-49F4D2726FE1}" type="datetime1">
              <a:rPr lang="en-US" smtClean="0"/>
              <a:t>11/27/2022</a:t>
            </a:fld>
            <a:endParaRPr lang="en-US"/>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D6094C-9302-44FC-A111-C83F9BE9D8AC}" type="datetime1">
              <a:rPr lang="en-US" smtClean="0"/>
              <a:t>11/27/2022</a:t>
            </a:fld>
            <a:endParaRPr lang="en-US"/>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8F3F3C-54B0-4A61-ABA2-A7FECA360650}" type="datetime1">
              <a:rPr lang="en-US" smtClean="0"/>
              <a:t>11/27/2022</a:t>
            </a:fld>
            <a:endParaRPr lang="en-US"/>
          </a:p>
        </p:txBody>
      </p:sp>
      <p:sp>
        <p:nvSpPr>
          <p:cNvPr id="6" name="Footer Placeholder 5"/>
          <p:cNvSpPr>
            <a:spLocks noGrp="1"/>
          </p:cNvSpPr>
          <p:nvPr>
            <p:ph type="ftr" sz="quarter" idx="11"/>
          </p:nvPr>
        </p:nvSpPr>
        <p:spPr/>
        <p:txBody>
          <a:bodyPr/>
          <a:lstStyle/>
          <a:p>
            <a:r>
              <a:rPr lang="en-US"/>
              <a:t>http://www.cs.cornell.edu/courses/cs5412/2022fa</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7C1032-A93C-4148-B2B2-A12B15BEA7CC}" type="datetime1">
              <a:rPr lang="en-US" smtClean="0"/>
              <a:t>11/27/2022</a:t>
            </a:fld>
            <a:endParaRPr lang="en-US"/>
          </a:p>
        </p:txBody>
      </p:sp>
      <p:sp>
        <p:nvSpPr>
          <p:cNvPr id="8" name="Footer Placeholder 7"/>
          <p:cNvSpPr>
            <a:spLocks noGrp="1"/>
          </p:cNvSpPr>
          <p:nvPr>
            <p:ph type="ftr" sz="quarter" idx="11"/>
          </p:nvPr>
        </p:nvSpPr>
        <p:spPr/>
        <p:txBody>
          <a:bodyPr/>
          <a:lstStyle/>
          <a:p>
            <a:r>
              <a:rPr lang="en-US"/>
              <a:t>http://www.cs.cornell.edu/courses/cs5412/2022fa</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ADBEF12-AA90-48D6-B20E-A21B4D82D303}" type="datetime1">
              <a:rPr lang="en-US" smtClean="0"/>
              <a:t>11/27/2022</a:t>
            </a:fld>
            <a:endParaRPr lang="en-US"/>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873349-8EB6-49DB-AC8D-03E97E1E404F}" type="datetime1">
              <a:rPr lang="en-US" smtClean="0"/>
              <a:t>11/27/2022</a:t>
            </a:fld>
            <a:endParaRPr lang="en-US"/>
          </a:p>
        </p:txBody>
      </p:sp>
      <p:sp>
        <p:nvSpPr>
          <p:cNvPr id="3" name="Footer Placeholder 2"/>
          <p:cNvSpPr>
            <a:spLocks noGrp="1"/>
          </p:cNvSpPr>
          <p:nvPr>
            <p:ph type="ftr" sz="quarter" idx="11"/>
          </p:nvPr>
        </p:nvSpPr>
        <p:spPr/>
        <p:txBody>
          <a:bodyPr/>
          <a:lstStyle/>
          <a:p>
            <a:r>
              <a:rPr lang="en-US"/>
              <a:t>http://www.cs.cornell.edu/courses/cs5412/2022fa</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2600F9-05F8-4D09-8113-102270251711}" type="datetime1">
              <a:rPr lang="en-US" smtClean="0"/>
              <a:t>11/27/2022</a:t>
            </a:fld>
            <a:endParaRPr lang="en-US"/>
          </a:p>
        </p:txBody>
      </p:sp>
      <p:sp>
        <p:nvSpPr>
          <p:cNvPr id="6" name="Footer Placeholder 5"/>
          <p:cNvSpPr>
            <a:spLocks noGrp="1"/>
          </p:cNvSpPr>
          <p:nvPr>
            <p:ph type="ftr" sz="quarter" idx="11"/>
          </p:nvPr>
        </p:nvSpPr>
        <p:spPr/>
        <p:txBody>
          <a:bodyPr/>
          <a:lstStyle/>
          <a:p>
            <a:r>
              <a:rPr lang="en-US"/>
              <a:t>http://www.cs.cornell.edu/courses/cs5412/2022fa</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09B8A2-DDB2-4403-9DA0-FBE26CDCE533}" type="datetime1">
              <a:rPr lang="en-US" smtClean="0"/>
              <a:t>11/27/2022</a:t>
            </a:fld>
            <a:endParaRPr lang="en-US"/>
          </a:p>
        </p:txBody>
      </p:sp>
      <p:sp>
        <p:nvSpPr>
          <p:cNvPr id="6" name="Footer Placeholder 5"/>
          <p:cNvSpPr>
            <a:spLocks noGrp="1"/>
          </p:cNvSpPr>
          <p:nvPr>
            <p:ph type="ftr" sz="quarter" idx="11"/>
          </p:nvPr>
        </p:nvSpPr>
        <p:spPr/>
        <p:txBody>
          <a:bodyPr/>
          <a:lstStyle/>
          <a:p>
            <a:r>
              <a:rPr lang="en-US"/>
              <a:t>http://www.cs.cornell.edu/courses/cs5412/2022fa</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94EAFD6-1E43-4B0F-8E1C-83892E3BC33C}" type="datetime1">
              <a:rPr lang="en-US" smtClean="0"/>
              <a:t>11/27/2022</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http://www.cs.cornell.edu/courses/cs5412/2022fa</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a:xfrm>
            <a:off x="381000" y="4960137"/>
            <a:ext cx="7772400" cy="1463040"/>
          </a:xfrm>
        </p:spPr>
        <p:txBody>
          <a:bodyPr>
            <a:noAutofit/>
          </a:bodyPr>
          <a:lstStyle/>
          <a:p>
            <a:r>
              <a:rPr lang="en-US" sz="4000" dirty="0"/>
              <a:t>CS5412 / Lecture 27</a:t>
            </a:r>
            <a:br>
              <a:rPr lang="en-US" sz="4000" dirty="0"/>
            </a:br>
            <a:r>
              <a:rPr lang="en-US" sz="4000" dirty="0"/>
              <a:t>The Challenges of Introducing RDMA into cloud datacenters</a:t>
            </a:r>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a:t>Fall, </a:t>
            </a:r>
            <a:r>
              <a:rPr lang="en-US" dirty="0"/>
              <a:t>2022</a:t>
            </a:r>
          </a:p>
        </p:txBody>
      </p:sp>
      <p:sp>
        <p:nvSpPr>
          <p:cNvPr id="4" name="Footer Placeholder 3"/>
          <p:cNvSpPr>
            <a:spLocks noGrp="1"/>
          </p:cNvSpPr>
          <p:nvPr>
            <p:ph type="ftr" sz="quarter" idx="11"/>
          </p:nvPr>
        </p:nvSpPr>
        <p:spPr/>
        <p:txBody>
          <a:bodyPr/>
          <a:lstStyle/>
          <a:p>
            <a:r>
              <a:rPr lang="en-US"/>
              <a:t>http://www.cs.cornell.edu/courses/cs5412/2022fa</a:t>
            </a:r>
            <a:endParaRPr lang="en-US" dirty="0"/>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32456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24127" y="585216"/>
            <a:ext cx="10921261" cy="1499616"/>
          </a:xfrm>
        </p:spPr>
        <p:txBody>
          <a:bodyPr/>
          <a:lstStyle/>
          <a:p>
            <a:r>
              <a:rPr lang="en-US" b="1" dirty="0">
                <a:solidFill>
                  <a:srgbClr val="C00000"/>
                </a:solidFill>
              </a:rPr>
              <a:t>At Best, You get something like this…</a:t>
            </a:r>
          </a:p>
        </p:txBody>
      </p:sp>
      <p:sp>
        <p:nvSpPr>
          <p:cNvPr id="4" name="Footer Placeholder 3"/>
          <p:cNvSpPr>
            <a:spLocks noGrp="1"/>
          </p:cNvSpPr>
          <p:nvPr>
            <p:ph type="ftr" sz="quarter" idx="11"/>
          </p:nvPr>
        </p:nvSpPr>
        <p:spPr/>
        <p:txBody>
          <a:bodyPr/>
          <a:lstStyle/>
          <a:p>
            <a:r>
              <a:rPr lang="en-US"/>
              <a:t>Ken Birman (ken@cs.cornell.edu)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10</a:t>
            </a:fld>
            <a:endParaRPr lang="en-US"/>
          </a:p>
        </p:txBody>
      </p:sp>
      <p:sp>
        <p:nvSpPr>
          <p:cNvPr id="7" name="Oval 6"/>
          <p:cNvSpPr/>
          <p:nvPr/>
        </p:nvSpPr>
        <p:spPr>
          <a:xfrm>
            <a:off x="746834" y="2259242"/>
            <a:ext cx="7032568" cy="29094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8" name="Oval 7"/>
          <p:cNvSpPr/>
          <p:nvPr/>
        </p:nvSpPr>
        <p:spPr>
          <a:xfrm>
            <a:off x="2259749" y="2313690"/>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a:t>
            </a:r>
          </a:p>
        </p:txBody>
      </p:sp>
      <p:sp>
        <p:nvSpPr>
          <p:cNvPr id="9" name="Oval 8"/>
          <p:cNvSpPr/>
          <p:nvPr/>
        </p:nvSpPr>
        <p:spPr>
          <a:xfrm>
            <a:off x="6287744" y="2313689"/>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a:t>
            </a:r>
          </a:p>
        </p:txBody>
      </p:sp>
      <p:sp>
        <p:nvSpPr>
          <p:cNvPr id="10" name="Oval 9"/>
          <p:cNvSpPr/>
          <p:nvPr/>
        </p:nvSpPr>
        <p:spPr>
          <a:xfrm>
            <a:off x="4273746" y="2313688"/>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Q</a:t>
            </a:r>
          </a:p>
        </p:txBody>
      </p:sp>
      <p:cxnSp>
        <p:nvCxnSpPr>
          <p:cNvPr id="12" name="Straight Arrow Connector 11"/>
          <p:cNvCxnSpPr/>
          <p:nvPr/>
        </p:nvCxnSpPr>
        <p:spPr>
          <a:xfrm>
            <a:off x="2367815" y="2550188"/>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381812" y="2550188"/>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398581" y="2550187"/>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367815" y="2706957"/>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367815" y="2693167"/>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1" name="Freeform 20"/>
          <p:cNvSpPr/>
          <p:nvPr/>
        </p:nvSpPr>
        <p:spPr>
          <a:xfrm>
            <a:off x="2259634" y="2699816"/>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22" name="Straight Arrow Connector 21"/>
          <p:cNvCxnSpPr/>
          <p:nvPr/>
        </p:nvCxnSpPr>
        <p:spPr>
          <a:xfrm flipV="1">
            <a:off x="2389981" y="2835656"/>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4" idx="2"/>
          </p:cNvCxnSpPr>
          <p:nvPr/>
        </p:nvCxnSpPr>
        <p:spPr>
          <a:xfrm flipV="1">
            <a:off x="2378894" y="2813359"/>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2270713" y="2794028"/>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Arrow Connector 28"/>
          <p:cNvCxnSpPr/>
          <p:nvPr/>
        </p:nvCxnSpPr>
        <p:spPr>
          <a:xfrm>
            <a:off x="2362271" y="2925861"/>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362271" y="2912071"/>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2254090" y="2918720"/>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rgbClr val="C0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32" name="Straight Arrow Connector 31"/>
          <p:cNvCxnSpPr/>
          <p:nvPr/>
        </p:nvCxnSpPr>
        <p:spPr>
          <a:xfrm flipV="1">
            <a:off x="2384437" y="3054560"/>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4" idx="2"/>
          </p:cNvCxnSpPr>
          <p:nvPr/>
        </p:nvCxnSpPr>
        <p:spPr>
          <a:xfrm flipV="1">
            <a:off x="2373350" y="3032263"/>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2265169" y="3012932"/>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Arrow Connector 34"/>
          <p:cNvCxnSpPr/>
          <p:nvPr/>
        </p:nvCxnSpPr>
        <p:spPr>
          <a:xfrm>
            <a:off x="2387207" y="3117051"/>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387207" y="3103261"/>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7" name="Freeform 36"/>
          <p:cNvSpPr/>
          <p:nvPr/>
        </p:nvSpPr>
        <p:spPr>
          <a:xfrm>
            <a:off x="2279026" y="3109910"/>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rgbClr val="C0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38" name="Straight Arrow Connector 37"/>
          <p:cNvCxnSpPr/>
          <p:nvPr/>
        </p:nvCxnSpPr>
        <p:spPr>
          <a:xfrm>
            <a:off x="2371964" y="3301100"/>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9" name="Freeform 38"/>
          <p:cNvSpPr/>
          <p:nvPr/>
        </p:nvSpPr>
        <p:spPr>
          <a:xfrm>
            <a:off x="2263783" y="3293959"/>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41" name="Straight Arrow Connector 40"/>
          <p:cNvCxnSpPr/>
          <p:nvPr/>
        </p:nvCxnSpPr>
        <p:spPr>
          <a:xfrm>
            <a:off x="2353966" y="3293959"/>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362271" y="4123971"/>
            <a:ext cx="2013997" cy="142489"/>
          </a:xfrm>
          <a:prstGeom prst="straightConnector1">
            <a:avLst/>
          </a:prstGeom>
          <a:ln w="762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3" name="Freeform 42"/>
          <p:cNvSpPr/>
          <p:nvPr/>
        </p:nvSpPr>
        <p:spPr>
          <a:xfrm>
            <a:off x="2254090" y="4116830"/>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44" name="Straight Arrow Connector 43"/>
          <p:cNvCxnSpPr/>
          <p:nvPr/>
        </p:nvCxnSpPr>
        <p:spPr>
          <a:xfrm>
            <a:off x="2344273" y="4116830"/>
            <a:ext cx="4027995" cy="85034"/>
          </a:xfrm>
          <a:prstGeom prst="straightConnector1">
            <a:avLst/>
          </a:prstGeom>
          <a:ln w="762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2380269" y="4718115"/>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6" name="Freeform 45"/>
          <p:cNvSpPr/>
          <p:nvPr/>
        </p:nvSpPr>
        <p:spPr>
          <a:xfrm>
            <a:off x="2272088" y="4710974"/>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47" name="Straight Arrow Connector 46"/>
          <p:cNvCxnSpPr/>
          <p:nvPr/>
        </p:nvCxnSpPr>
        <p:spPr>
          <a:xfrm>
            <a:off x="2362271" y="4710974"/>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2398266" y="5765502"/>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9" name="Freeform 48"/>
          <p:cNvSpPr/>
          <p:nvPr/>
        </p:nvSpPr>
        <p:spPr>
          <a:xfrm>
            <a:off x="2290085" y="5758361"/>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50" name="Straight Arrow Connector 49"/>
          <p:cNvCxnSpPr/>
          <p:nvPr/>
        </p:nvCxnSpPr>
        <p:spPr>
          <a:xfrm>
            <a:off x="2380268" y="5758361"/>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2363668" y="3038145"/>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2362289" y="3056849"/>
            <a:ext cx="4027995" cy="85034"/>
          </a:xfrm>
          <a:prstGeom prst="straightConnector1">
            <a:avLst/>
          </a:prstGeom>
          <a:ln w="762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4" name="Freeform 53"/>
          <p:cNvSpPr/>
          <p:nvPr/>
        </p:nvSpPr>
        <p:spPr>
          <a:xfrm flipH="1">
            <a:off x="4358607" y="3055939"/>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55" name="Freeform 54"/>
          <p:cNvSpPr/>
          <p:nvPr/>
        </p:nvSpPr>
        <p:spPr>
          <a:xfrm flipH="1">
            <a:off x="6428464" y="3055943"/>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56" name="Straight Arrow Connector 55"/>
          <p:cNvCxnSpPr/>
          <p:nvPr/>
        </p:nvCxnSpPr>
        <p:spPr>
          <a:xfrm>
            <a:off x="4383199" y="3059138"/>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4389530" y="3066382"/>
            <a:ext cx="2020131" cy="180747"/>
          </a:xfrm>
          <a:prstGeom prst="straightConnector1">
            <a:avLst/>
          </a:prstGeom>
          <a:ln w="762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2371983" y="3386881"/>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60" idx="2"/>
          </p:cNvCxnSpPr>
          <p:nvPr/>
        </p:nvCxnSpPr>
        <p:spPr>
          <a:xfrm flipV="1">
            <a:off x="2360896" y="3364584"/>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Freeform 59"/>
          <p:cNvSpPr/>
          <p:nvPr/>
        </p:nvSpPr>
        <p:spPr>
          <a:xfrm>
            <a:off x="2252715" y="3345253"/>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1" name="Straight Arrow Connector 60"/>
          <p:cNvCxnSpPr/>
          <p:nvPr/>
        </p:nvCxnSpPr>
        <p:spPr>
          <a:xfrm>
            <a:off x="2344273" y="3477086"/>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2344273" y="3463296"/>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3" name="Freeform 62"/>
          <p:cNvSpPr/>
          <p:nvPr/>
        </p:nvSpPr>
        <p:spPr>
          <a:xfrm>
            <a:off x="2236092" y="3469945"/>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rgbClr val="C0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64" name="Straight Arrow Connector 63"/>
          <p:cNvCxnSpPr/>
          <p:nvPr/>
        </p:nvCxnSpPr>
        <p:spPr>
          <a:xfrm flipV="1">
            <a:off x="2366439" y="3605785"/>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66" idx="2"/>
          </p:cNvCxnSpPr>
          <p:nvPr/>
        </p:nvCxnSpPr>
        <p:spPr>
          <a:xfrm flipV="1">
            <a:off x="2355352" y="3583488"/>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2247171" y="3564157"/>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7" name="Straight Arrow Connector 66"/>
          <p:cNvCxnSpPr/>
          <p:nvPr/>
        </p:nvCxnSpPr>
        <p:spPr>
          <a:xfrm>
            <a:off x="2369209" y="3668276"/>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369209" y="3654486"/>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9" name="Freeform 68"/>
          <p:cNvSpPr/>
          <p:nvPr/>
        </p:nvSpPr>
        <p:spPr>
          <a:xfrm>
            <a:off x="2261028" y="3661135"/>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rgbClr val="C0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70" name="Straight Arrow Connector 69"/>
          <p:cNvCxnSpPr/>
          <p:nvPr/>
        </p:nvCxnSpPr>
        <p:spPr>
          <a:xfrm>
            <a:off x="2353966" y="3852325"/>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1" name="Freeform 70"/>
          <p:cNvSpPr/>
          <p:nvPr/>
        </p:nvSpPr>
        <p:spPr>
          <a:xfrm>
            <a:off x="2245785" y="3845184"/>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72" name="Straight Arrow Connector 71"/>
          <p:cNvCxnSpPr/>
          <p:nvPr/>
        </p:nvCxnSpPr>
        <p:spPr>
          <a:xfrm>
            <a:off x="2335968" y="3845184"/>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2345670" y="3589370"/>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a:off x="2344291" y="3608074"/>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5" name="Freeform 74"/>
          <p:cNvSpPr/>
          <p:nvPr/>
        </p:nvSpPr>
        <p:spPr>
          <a:xfrm flipH="1">
            <a:off x="4340609" y="3607164"/>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6" name="Freeform 75"/>
          <p:cNvSpPr/>
          <p:nvPr/>
        </p:nvSpPr>
        <p:spPr>
          <a:xfrm flipH="1">
            <a:off x="6410466" y="3607168"/>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77" name="Straight Arrow Connector 76"/>
          <p:cNvCxnSpPr/>
          <p:nvPr/>
        </p:nvCxnSpPr>
        <p:spPr>
          <a:xfrm>
            <a:off x="4365201" y="3610363"/>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a:off x="4371532" y="3617607"/>
            <a:ext cx="2020131" cy="180747"/>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2376719" y="3529635"/>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81" idx="2"/>
          </p:cNvCxnSpPr>
          <p:nvPr/>
        </p:nvCxnSpPr>
        <p:spPr>
          <a:xfrm flipV="1">
            <a:off x="2365632" y="3507338"/>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eform 80"/>
          <p:cNvSpPr/>
          <p:nvPr/>
        </p:nvSpPr>
        <p:spPr>
          <a:xfrm>
            <a:off x="2257451" y="3488007"/>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 name="Straight Arrow Connector 81"/>
          <p:cNvCxnSpPr/>
          <p:nvPr/>
        </p:nvCxnSpPr>
        <p:spPr>
          <a:xfrm>
            <a:off x="2349009" y="3619840"/>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2349009" y="3606050"/>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4" name="Freeform 83"/>
          <p:cNvSpPr/>
          <p:nvPr/>
        </p:nvSpPr>
        <p:spPr>
          <a:xfrm>
            <a:off x="2240828" y="3612699"/>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rgbClr val="C0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85" name="Straight Arrow Connector 84"/>
          <p:cNvCxnSpPr/>
          <p:nvPr/>
        </p:nvCxnSpPr>
        <p:spPr>
          <a:xfrm flipV="1">
            <a:off x="2371175" y="3748539"/>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87" idx="2"/>
          </p:cNvCxnSpPr>
          <p:nvPr/>
        </p:nvCxnSpPr>
        <p:spPr>
          <a:xfrm flipV="1">
            <a:off x="2360088" y="3726242"/>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7" name="Freeform 86"/>
          <p:cNvSpPr/>
          <p:nvPr/>
        </p:nvSpPr>
        <p:spPr>
          <a:xfrm>
            <a:off x="2251907" y="3706911"/>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8" name="Straight Arrow Connector 87"/>
          <p:cNvCxnSpPr/>
          <p:nvPr/>
        </p:nvCxnSpPr>
        <p:spPr>
          <a:xfrm>
            <a:off x="2373945" y="3811030"/>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2373945" y="3797240"/>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0" name="Freeform 89"/>
          <p:cNvSpPr/>
          <p:nvPr/>
        </p:nvSpPr>
        <p:spPr>
          <a:xfrm>
            <a:off x="2265764" y="3803889"/>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rgbClr val="C0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91" name="Straight Arrow Connector 90"/>
          <p:cNvCxnSpPr/>
          <p:nvPr/>
        </p:nvCxnSpPr>
        <p:spPr>
          <a:xfrm>
            <a:off x="2358702" y="3995079"/>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2" name="Freeform 91"/>
          <p:cNvSpPr/>
          <p:nvPr/>
        </p:nvSpPr>
        <p:spPr>
          <a:xfrm>
            <a:off x="2250521" y="3987938"/>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93" name="Straight Arrow Connector 92"/>
          <p:cNvCxnSpPr/>
          <p:nvPr/>
        </p:nvCxnSpPr>
        <p:spPr>
          <a:xfrm>
            <a:off x="2340704" y="3987938"/>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H="1">
            <a:off x="2350406" y="3732124"/>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H="1">
            <a:off x="2349027" y="3750828"/>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6" name="Freeform 95"/>
          <p:cNvSpPr/>
          <p:nvPr/>
        </p:nvSpPr>
        <p:spPr>
          <a:xfrm flipH="1">
            <a:off x="4345345" y="3749918"/>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97" name="Freeform 96"/>
          <p:cNvSpPr/>
          <p:nvPr/>
        </p:nvSpPr>
        <p:spPr>
          <a:xfrm flipH="1">
            <a:off x="6415202" y="3749922"/>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98" name="Straight Arrow Connector 97"/>
          <p:cNvCxnSpPr/>
          <p:nvPr/>
        </p:nvCxnSpPr>
        <p:spPr>
          <a:xfrm>
            <a:off x="4369937" y="3753117"/>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H="1">
            <a:off x="4376268" y="3760361"/>
            <a:ext cx="2020131" cy="180747"/>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2317777" y="4292387"/>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102" idx="2"/>
          </p:cNvCxnSpPr>
          <p:nvPr/>
        </p:nvCxnSpPr>
        <p:spPr>
          <a:xfrm flipV="1">
            <a:off x="2306690" y="4270090"/>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2" name="Freeform 101"/>
          <p:cNvSpPr/>
          <p:nvPr/>
        </p:nvSpPr>
        <p:spPr>
          <a:xfrm>
            <a:off x="2198509" y="4250759"/>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3" name="Straight Arrow Connector 102"/>
          <p:cNvCxnSpPr/>
          <p:nvPr/>
        </p:nvCxnSpPr>
        <p:spPr>
          <a:xfrm>
            <a:off x="2290067" y="4382592"/>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2290067" y="4368802"/>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5" name="Freeform 104"/>
          <p:cNvSpPr/>
          <p:nvPr/>
        </p:nvSpPr>
        <p:spPr>
          <a:xfrm>
            <a:off x="2181886" y="4375451"/>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rgbClr val="C0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106" name="Straight Arrow Connector 105"/>
          <p:cNvCxnSpPr/>
          <p:nvPr/>
        </p:nvCxnSpPr>
        <p:spPr>
          <a:xfrm flipV="1">
            <a:off x="2312233" y="4511291"/>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stCxn id="108" idx="2"/>
          </p:cNvCxnSpPr>
          <p:nvPr/>
        </p:nvCxnSpPr>
        <p:spPr>
          <a:xfrm flipV="1">
            <a:off x="2301146" y="4488994"/>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8" name="Freeform 107"/>
          <p:cNvSpPr/>
          <p:nvPr/>
        </p:nvSpPr>
        <p:spPr>
          <a:xfrm>
            <a:off x="2192965" y="4469663"/>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9" name="Straight Arrow Connector 108"/>
          <p:cNvCxnSpPr/>
          <p:nvPr/>
        </p:nvCxnSpPr>
        <p:spPr>
          <a:xfrm>
            <a:off x="2315003" y="4573782"/>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2315003" y="4559992"/>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1" name="Freeform 110"/>
          <p:cNvSpPr/>
          <p:nvPr/>
        </p:nvSpPr>
        <p:spPr>
          <a:xfrm>
            <a:off x="2206822" y="4566641"/>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rgbClr val="C0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112" name="Straight Arrow Connector 111"/>
          <p:cNvCxnSpPr/>
          <p:nvPr/>
        </p:nvCxnSpPr>
        <p:spPr>
          <a:xfrm>
            <a:off x="2299760" y="4757831"/>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3" name="Freeform 112"/>
          <p:cNvSpPr/>
          <p:nvPr/>
        </p:nvSpPr>
        <p:spPr>
          <a:xfrm>
            <a:off x="2191579" y="4750690"/>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114" name="Straight Arrow Connector 113"/>
          <p:cNvCxnSpPr/>
          <p:nvPr/>
        </p:nvCxnSpPr>
        <p:spPr>
          <a:xfrm>
            <a:off x="2281762" y="4750690"/>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flipH="1">
            <a:off x="2291464" y="4494876"/>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flipH="1">
            <a:off x="2290085" y="4513580"/>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7" name="Freeform 116"/>
          <p:cNvSpPr/>
          <p:nvPr/>
        </p:nvSpPr>
        <p:spPr>
          <a:xfrm flipH="1">
            <a:off x="4286403" y="4512670"/>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18" name="Freeform 117"/>
          <p:cNvSpPr/>
          <p:nvPr/>
        </p:nvSpPr>
        <p:spPr>
          <a:xfrm flipH="1">
            <a:off x="6356260" y="4512674"/>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119" name="Straight Arrow Connector 118"/>
          <p:cNvCxnSpPr/>
          <p:nvPr/>
        </p:nvCxnSpPr>
        <p:spPr>
          <a:xfrm>
            <a:off x="4310995" y="4515869"/>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flipH="1">
            <a:off x="4317326" y="4523113"/>
            <a:ext cx="2020131" cy="180747"/>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flipV="1">
            <a:off x="2363678" y="5397415"/>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stCxn id="123" idx="2"/>
          </p:cNvCxnSpPr>
          <p:nvPr/>
        </p:nvCxnSpPr>
        <p:spPr>
          <a:xfrm flipV="1">
            <a:off x="2352591" y="5375118"/>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3" name="Freeform 122"/>
          <p:cNvSpPr/>
          <p:nvPr/>
        </p:nvSpPr>
        <p:spPr>
          <a:xfrm>
            <a:off x="2244410" y="5355787"/>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4" name="Straight Arrow Connector 123"/>
          <p:cNvCxnSpPr/>
          <p:nvPr/>
        </p:nvCxnSpPr>
        <p:spPr>
          <a:xfrm>
            <a:off x="2335968" y="5487620"/>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2335968" y="5473830"/>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6" name="Freeform 125"/>
          <p:cNvSpPr/>
          <p:nvPr/>
        </p:nvSpPr>
        <p:spPr>
          <a:xfrm>
            <a:off x="2227787" y="5480479"/>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rgbClr val="C0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127" name="Straight Arrow Connector 126"/>
          <p:cNvCxnSpPr/>
          <p:nvPr/>
        </p:nvCxnSpPr>
        <p:spPr>
          <a:xfrm flipV="1">
            <a:off x="2358134" y="5616319"/>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stCxn id="129" idx="2"/>
          </p:cNvCxnSpPr>
          <p:nvPr/>
        </p:nvCxnSpPr>
        <p:spPr>
          <a:xfrm flipV="1">
            <a:off x="2347047" y="5594022"/>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9" name="Freeform 128"/>
          <p:cNvSpPr/>
          <p:nvPr/>
        </p:nvSpPr>
        <p:spPr>
          <a:xfrm>
            <a:off x="2238866" y="5574691"/>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0" name="Straight Arrow Connector 129"/>
          <p:cNvCxnSpPr/>
          <p:nvPr/>
        </p:nvCxnSpPr>
        <p:spPr>
          <a:xfrm>
            <a:off x="2360904" y="5678810"/>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a:off x="2360904" y="5665020"/>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2" name="Freeform 131"/>
          <p:cNvSpPr/>
          <p:nvPr/>
        </p:nvSpPr>
        <p:spPr>
          <a:xfrm>
            <a:off x="2252723" y="5671669"/>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rgbClr val="C0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133" name="Straight Arrow Connector 132"/>
          <p:cNvCxnSpPr/>
          <p:nvPr/>
        </p:nvCxnSpPr>
        <p:spPr>
          <a:xfrm>
            <a:off x="2345661" y="5862859"/>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4" name="Freeform 133"/>
          <p:cNvSpPr/>
          <p:nvPr/>
        </p:nvSpPr>
        <p:spPr>
          <a:xfrm>
            <a:off x="2237480" y="5855718"/>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135" name="Straight Arrow Connector 134"/>
          <p:cNvCxnSpPr/>
          <p:nvPr/>
        </p:nvCxnSpPr>
        <p:spPr>
          <a:xfrm>
            <a:off x="2327663" y="5855718"/>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H="1">
            <a:off x="2337365" y="5599904"/>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flipH="1">
            <a:off x="2335986" y="5618608"/>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8" name="Freeform 137"/>
          <p:cNvSpPr/>
          <p:nvPr/>
        </p:nvSpPr>
        <p:spPr>
          <a:xfrm flipH="1">
            <a:off x="4332304" y="5617698"/>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39" name="Freeform 138"/>
          <p:cNvSpPr/>
          <p:nvPr/>
        </p:nvSpPr>
        <p:spPr>
          <a:xfrm flipH="1">
            <a:off x="6402161" y="5617702"/>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140" name="Straight Arrow Connector 139"/>
          <p:cNvCxnSpPr/>
          <p:nvPr/>
        </p:nvCxnSpPr>
        <p:spPr>
          <a:xfrm>
            <a:off x="4356896" y="5620897"/>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flipH="1">
            <a:off x="4363227" y="5628141"/>
            <a:ext cx="2020131" cy="180747"/>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F0011C2-B069-49A5-80E8-E82C196F8CC9}"/>
              </a:ext>
            </a:extLst>
          </p:cNvPr>
          <p:cNvSpPr txBox="1"/>
          <p:nvPr/>
        </p:nvSpPr>
        <p:spPr>
          <a:xfrm>
            <a:off x="7163785" y="3231255"/>
            <a:ext cx="3944169" cy="1569660"/>
          </a:xfrm>
          <a:prstGeom prst="rect">
            <a:avLst/>
          </a:prstGeom>
          <a:noFill/>
        </p:spPr>
        <p:txBody>
          <a:bodyPr wrap="square" rtlCol="0">
            <a:spAutoFit/>
          </a:bodyPr>
          <a:lstStyle/>
          <a:p>
            <a:pPr algn="ctr"/>
            <a:r>
              <a:rPr lang="en-US" sz="2400" dirty="0"/>
              <a:t>Messy and unpredictable with sudden bursts of data movement… Unlikely to perform well </a:t>
            </a:r>
            <a:r>
              <a:rPr lang="en-US" sz="2400" dirty="0">
                <a:solidFill>
                  <a:srgbClr val="FF0000"/>
                </a:solidFill>
                <a:sym typeface="Wingdings" panose="05000000000000000000" pitchFamily="2" charset="2"/>
              </a:rPr>
              <a:t></a:t>
            </a:r>
            <a:endParaRPr lang="en-US" sz="2400" dirty="0">
              <a:solidFill>
                <a:srgbClr val="FF0000"/>
              </a:solidFill>
            </a:endParaRPr>
          </a:p>
        </p:txBody>
      </p:sp>
    </p:spTree>
    <p:extLst>
      <p:ext uri="{BB962C8B-B14F-4D97-AF65-F5344CB8AC3E}">
        <p14:creationId xmlns:p14="http://schemas.microsoft.com/office/powerpoint/2010/main" val="288690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Better: Separate Data Plane and Control Plane, make them lock-free</a:t>
            </a:r>
          </a:p>
        </p:txBody>
      </p:sp>
      <p:sp>
        <p:nvSpPr>
          <p:cNvPr id="3" name="Content Placeholder 2"/>
          <p:cNvSpPr>
            <a:spLocks noGrp="1"/>
          </p:cNvSpPr>
          <p:nvPr>
            <p:ph idx="1"/>
          </p:nvPr>
        </p:nvSpPr>
        <p:spPr>
          <a:xfrm>
            <a:off x="1024128" y="2719136"/>
            <a:ext cx="10786872" cy="3590223"/>
          </a:xfrm>
        </p:spPr>
        <p:txBody>
          <a:bodyPr/>
          <a:lstStyle/>
          <a:p>
            <a:r>
              <a:rPr lang="en-US" dirty="0"/>
              <a:t>Send continuously, as soon as new updates show up</a:t>
            </a:r>
          </a:p>
          <a:p>
            <a:endParaRPr lang="en-US" dirty="0"/>
          </a:p>
          <a:p>
            <a:r>
              <a:rPr lang="en-US" dirty="0"/>
              <a:t>Receivers continuously report their acks, in an all-to-all pattern.  This way every process can deduce delivery/garbage collection.</a:t>
            </a:r>
          </a:p>
          <a:p>
            <a:endParaRPr lang="en-US" dirty="0"/>
          </a:p>
        </p:txBody>
      </p:sp>
      <p:sp>
        <p:nvSpPr>
          <p:cNvPr id="4" name="Footer Placeholder 3"/>
          <p:cNvSpPr>
            <a:spLocks noGrp="1"/>
          </p:cNvSpPr>
          <p:nvPr>
            <p:ph type="ftr" sz="quarter" idx="11"/>
          </p:nvPr>
        </p:nvSpPr>
        <p:spPr/>
        <p:txBody>
          <a:bodyPr/>
          <a:lstStyle/>
          <a:p>
            <a:r>
              <a:rPr lang="en-US"/>
              <a:t>Ken Birman (ken@cs.cornell.edu)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11</a:t>
            </a:fld>
            <a:endParaRPr lang="en-US"/>
          </a:p>
        </p:txBody>
      </p:sp>
    </p:spTree>
    <p:extLst>
      <p:ext uri="{BB962C8B-B14F-4D97-AF65-F5344CB8AC3E}">
        <p14:creationId xmlns:p14="http://schemas.microsoft.com/office/powerpoint/2010/main" val="353181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C00000"/>
                </a:solidFill>
              </a:rPr>
              <a:t>Better: Separate Data Plane and Control Plane, make them lock-free</a:t>
            </a:r>
          </a:p>
        </p:txBody>
      </p:sp>
      <p:sp>
        <p:nvSpPr>
          <p:cNvPr id="4" name="Footer Placeholder 3"/>
          <p:cNvSpPr>
            <a:spLocks noGrp="1"/>
          </p:cNvSpPr>
          <p:nvPr>
            <p:ph type="ftr" sz="quarter" idx="11"/>
          </p:nvPr>
        </p:nvSpPr>
        <p:spPr/>
        <p:txBody>
          <a:bodyPr/>
          <a:lstStyle/>
          <a:p>
            <a:r>
              <a:rPr lang="en-US"/>
              <a:t>Ken Birman (ken@cs.cornell.edu)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12</a:t>
            </a:fld>
            <a:endParaRPr lang="en-US"/>
          </a:p>
        </p:txBody>
      </p:sp>
      <p:grpSp>
        <p:nvGrpSpPr>
          <p:cNvPr id="3" name="Group 2"/>
          <p:cNvGrpSpPr/>
          <p:nvPr/>
        </p:nvGrpSpPr>
        <p:grpSpPr>
          <a:xfrm>
            <a:off x="3474720" y="2320359"/>
            <a:ext cx="4754880" cy="4031673"/>
            <a:chOff x="3474720" y="2320359"/>
            <a:chExt cx="4754880" cy="4031673"/>
          </a:xfrm>
        </p:grpSpPr>
        <p:sp>
          <p:nvSpPr>
            <p:cNvPr id="7" name="Oval 6"/>
            <p:cNvSpPr/>
            <p:nvPr/>
          </p:nvSpPr>
          <p:spPr>
            <a:xfrm>
              <a:off x="3474720" y="2320359"/>
              <a:ext cx="4754880" cy="29094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8" name="Oval 7"/>
            <p:cNvSpPr/>
            <p:nvPr/>
          </p:nvSpPr>
          <p:spPr>
            <a:xfrm>
              <a:off x="3802799" y="2374807"/>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a:t>
              </a:r>
            </a:p>
          </p:txBody>
        </p:sp>
        <p:sp>
          <p:nvSpPr>
            <p:cNvPr id="9" name="Oval 8"/>
            <p:cNvSpPr/>
            <p:nvPr/>
          </p:nvSpPr>
          <p:spPr>
            <a:xfrm>
              <a:off x="7830794" y="2374806"/>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a:t>
              </a:r>
            </a:p>
          </p:txBody>
        </p:sp>
        <p:sp>
          <p:nvSpPr>
            <p:cNvPr id="10" name="Oval 9"/>
            <p:cNvSpPr/>
            <p:nvPr/>
          </p:nvSpPr>
          <p:spPr>
            <a:xfrm>
              <a:off x="5816796" y="2374805"/>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Q</a:t>
              </a:r>
            </a:p>
          </p:txBody>
        </p:sp>
        <p:cxnSp>
          <p:nvCxnSpPr>
            <p:cNvPr id="12" name="Straight Arrow Connector 11"/>
            <p:cNvCxnSpPr/>
            <p:nvPr/>
          </p:nvCxnSpPr>
          <p:spPr>
            <a:xfrm>
              <a:off x="3910865" y="2611305"/>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924862" y="2611305"/>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941631" y="2611304"/>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910865" y="2768074"/>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910865" y="2754284"/>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933031" y="2896773"/>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921944" y="2874476"/>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905321" y="2986978"/>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905321" y="2973188"/>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3927487" y="3115677"/>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3916400" y="3093380"/>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930257" y="3178168"/>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930257" y="3164378"/>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915014" y="3362217"/>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3897016" y="3355076"/>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3905321" y="4185088"/>
              <a:ext cx="2013997" cy="142489"/>
            </a:xfrm>
            <a:prstGeom prst="straightConnector1">
              <a:avLst/>
            </a:prstGeom>
            <a:ln w="762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887323" y="4177947"/>
              <a:ext cx="4027995" cy="85034"/>
            </a:xfrm>
            <a:prstGeom prst="straightConnector1">
              <a:avLst/>
            </a:prstGeom>
            <a:ln w="762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923319" y="4779232"/>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3905321" y="4772091"/>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3941316" y="5826619"/>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9" name="Freeform 48"/>
            <p:cNvSpPr/>
            <p:nvPr/>
          </p:nvSpPr>
          <p:spPr>
            <a:xfrm>
              <a:off x="3833135" y="5819478"/>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50" name="Straight Arrow Connector 49"/>
            <p:cNvCxnSpPr/>
            <p:nvPr/>
          </p:nvCxnSpPr>
          <p:spPr>
            <a:xfrm>
              <a:off x="3923318" y="5819478"/>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3906718" y="3099262"/>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3905339" y="3117966"/>
              <a:ext cx="4027995" cy="85034"/>
            </a:xfrm>
            <a:prstGeom prst="straightConnector1">
              <a:avLst/>
            </a:prstGeom>
            <a:ln w="762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4" name="Freeform 53"/>
            <p:cNvSpPr/>
            <p:nvPr/>
          </p:nvSpPr>
          <p:spPr>
            <a:xfrm flipH="1">
              <a:off x="5901657" y="3117056"/>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56" name="Straight Arrow Connector 55"/>
            <p:cNvCxnSpPr/>
            <p:nvPr/>
          </p:nvCxnSpPr>
          <p:spPr>
            <a:xfrm>
              <a:off x="5926249" y="3120255"/>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5932580" y="3127499"/>
              <a:ext cx="2020131" cy="180747"/>
            </a:xfrm>
            <a:prstGeom prst="straightConnector1">
              <a:avLst/>
            </a:prstGeom>
            <a:ln w="762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3915033" y="3447998"/>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3903946" y="3425701"/>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3887323" y="3538203"/>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3887323" y="3524413"/>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3909489" y="3666902"/>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3898402" y="3644605"/>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3912259" y="3729393"/>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3912259" y="3715603"/>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3897016" y="3913442"/>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3879018" y="3906301"/>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3888720" y="3650487"/>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a:off x="3887341" y="3669191"/>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5" name="Freeform 74"/>
            <p:cNvSpPr/>
            <p:nvPr/>
          </p:nvSpPr>
          <p:spPr>
            <a:xfrm flipH="1">
              <a:off x="5883659" y="3668281"/>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77" name="Straight Arrow Connector 76"/>
            <p:cNvCxnSpPr/>
            <p:nvPr/>
          </p:nvCxnSpPr>
          <p:spPr>
            <a:xfrm>
              <a:off x="5908251" y="3671480"/>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a:off x="5914582" y="3678724"/>
              <a:ext cx="2020131" cy="180747"/>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3919769" y="3590752"/>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V="1">
              <a:off x="3908682" y="3568455"/>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3892059" y="3680957"/>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3892059" y="3667167"/>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3914225" y="3809656"/>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3903138" y="3787359"/>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3916995" y="3872147"/>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3916995" y="3858357"/>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3901752" y="4056196"/>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3883754" y="4049055"/>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H="1">
              <a:off x="3893456" y="3793241"/>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H="1">
              <a:off x="3892077" y="3811945"/>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6" name="Freeform 95"/>
            <p:cNvSpPr/>
            <p:nvPr/>
          </p:nvSpPr>
          <p:spPr>
            <a:xfrm flipH="1">
              <a:off x="5888395" y="3811035"/>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98" name="Straight Arrow Connector 97"/>
            <p:cNvCxnSpPr/>
            <p:nvPr/>
          </p:nvCxnSpPr>
          <p:spPr>
            <a:xfrm>
              <a:off x="5912987" y="3814234"/>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H="1">
              <a:off x="5919318" y="3821478"/>
              <a:ext cx="2020131" cy="180747"/>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3860827" y="4353504"/>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3849740" y="4331207"/>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3833117" y="4443709"/>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3833117" y="4429919"/>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V="1">
              <a:off x="3855283" y="4572408"/>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3844196" y="4550111"/>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3858053" y="4634899"/>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3858053" y="4621109"/>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3842810" y="4818948"/>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3824812" y="4811807"/>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flipH="1">
              <a:off x="3834514" y="4555993"/>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flipH="1">
              <a:off x="3833135" y="4574697"/>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7" name="Freeform 116"/>
            <p:cNvSpPr/>
            <p:nvPr/>
          </p:nvSpPr>
          <p:spPr>
            <a:xfrm flipH="1">
              <a:off x="5829453" y="4573787"/>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119" name="Straight Arrow Connector 118"/>
            <p:cNvCxnSpPr/>
            <p:nvPr/>
          </p:nvCxnSpPr>
          <p:spPr>
            <a:xfrm>
              <a:off x="5854045" y="4576986"/>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flipH="1">
              <a:off x="5860376" y="4584230"/>
              <a:ext cx="2020131" cy="180747"/>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flipV="1">
              <a:off x="3906728" y="5458532"/>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stCxn id="123" idx="2"/>
            </p:cNvCxnSpPr>
            <p:nvPr/>
          </p:nvCxnSpPr>
          <p:spPr>
            <a:xfrm flipV="1">
              <a:off x="3895641" y="5436235"/>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3" name="Freeform 122"/>
            <p:cNvSpPr/>
            <p:nvPr/>
          </p:nvSpPr>
          <p:spPr>
            <a:xfrm>
              <a:off x="3787460" y="5416904"/>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4" name="Straight Arrow Connector 123"/>
            <p:cNvCxnSpPr/>
            <p:nvPr/>
          </p:nvCxnSpPr>
          <p:spPr>
            <a:xfrm>
              <a:off x="3879018" y="5548737"/>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3879018" y="5534947"/>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6" name="Freeform 125"/>
            <p:cNvSpPr/>
            <p:nvPr/>
          </p:nvSpPr>
          <p:spPr>
            <a:xfrm>
              <a:off x="3770837" y="5541596"/>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rgbClr val="C0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127" name="Straight Arrow Connector 126"/>
            <p:cNvCxnSpPr/>
            <p:nvPr/>
          </p:nvCxnSpPr>
          <p:spPr>
            <a:xfrm flipV="1">
              <a:off x="3901184" y="5677436"/>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stCxn id="129" idx="2"/>
            </p:cNvCxnSpPr>
            <p:nvPr/>
          </p:nvCxnSpPr>
          <p:spPr>
            <a:xfrm flipV="1">
              <a:off x="3890097" y="5655139"/>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9" name="Freeform 128"/>
            <p:cNvSpPr/>
            <p:nvPr/>
          </p:nvSpPr>
          <p:spPr>
            <a:xfrm>
              <a:off x="3781916" y="5635808"/>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0" name="Straight Arrow Connector 129"/>
            <p:cNvCxnSpPr/>
            <p:nvPr/>
          </p:nvCxnSpPr>
          <p:spPr>
            <a:xfrm>
              <a:off x="3903954" y="5739927"/>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a:off x="3903954" y="5726137"/>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2" name="Freeform 131"/>
            <p:cNvSpPr/>
            <p:nvPr/>
          </p:nvSpPr>
          <p:spPr>
            <a:xfrm>
              <a:off x="3795773" y="5732786"/>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rgbClr val="C0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133" name="Straight Arrow Connector 132"/>
            <p:cNvCxnSpPr/>
            <p:nvPr/>
          </p:nvCxnSpPr>
          <p:spPr>
            <a:xfrm>
              <a:off x="3888711" y="5923976"/>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4" name="Freeform 133"/>
            <p:cNvSpPr/>
            <p:nvPr/>
          </p:nvSpPr>
          <p:spPr>
            <a:xfrm>
              <a:off x="3780530" y="5916835"/>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135" name="Straight Arrow Connector 134"/>
            <p:cNvCxnSpPr/>
            <p:nvPr/>
          </p:nvCxnSpPr>
          <p:spPr>
            <a:xfrm>
              <a:off x="3870713" y="5916835"/>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H="1">
              <a:off x="3880415" y="5661021"/>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flipH="1">
              <a:off x="3879036" y="5679725"/>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8" name="Freeform 137"/>
            <p:cNvSpPr/>
            <p:nvPr/>
          </p:nvSpPr>
          <p:spPr>
            <a:xfrm flipH="1">
              <a:off x="5875354" y="5678815"/>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39" name="Freeform 138"/>
            <p:cNvSpPr/>
            <p:nvPr/>
          </p:nvSpPr>
          <p:spPr>
            <a:xfrm flipH="1">
              <a:off x="7945211" y="5678819"/>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140" name="Straight Arrow Connector 139"/>
            <p:cNvCxnSpPr/>
            <p:nvPr/>
          </p:nvCxnSpPr>
          <p:spPr>
            <a:xfrm>
              <a:off x="5899946" y="5682014"/>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flipH="1">
              <a:off x="5906277" y="5689258"/>
              <a:ext cx="2020131" cy="180747"/>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2028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C00000"/>
                </a:solidFill>
              </a:rPr>
              <a:t>Better: Separate Data Plane and Control Plane, make them lock-free</a:t>
            </a:r>
          </a:p>
        </p:txBody>
      </p:sp>
      <p:sp>
        <p:nvSpPr>
          <p:cNvPr id="4" name="Footer Placeholder 3"/>
          <p:cNvSpPr>
            <a:spLocks noGrp="1"/>
          </p:cNvSpPr>
          <p:nvPr>
            <p:ph type="ftr" sz="quarter" idx="11"/>
          </p:nvPr>
        </p:nvSpPr>
        <p:spPr/>
        <p:txBody>
          <a:bodyPr/>
          <a:lstStyle/>
          <a:p>
            <a:r>
              <a:rPr lang="en-US"/>
              <a:t>Ken Birman (ken@cs.cornell.edu)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13</a:t>
            </a:fld>
            <a:endParaRPr lang="en-US"/>
          </a:p>
        </p:txBody>
      </p:sp>
      <p:grpSp>
        <p:nvGrpSpPr>
          <p:cNvPr id="400" name="Group 399"/>
          <p:cNvGrpSpPr/>
          <p:nvPr/>
        </p:nvGrpSpPr>
        <p:grpSpPr>
          <a:xfrm>
            <a:off x="3474720" y="2320359"/>
            <a:ext cx="4754880" cy="4031673"/>
            <a:chOff x="3474720" y="2320359"/>
            <a:chExt cx="4754880" cy="4031673"/>
          </a:xfrm>
        </p:grpSpPr>
        <p:sp>
          <p:nvSpPr>
            <p:cNvPr id="401" name="Oval 400"/>
            <p:cNvSpPr/>
            <p:nvPr/>
          </p:nvSpPr>
          <p:spPr>
            <a:xfrm>
              <a:off x="3474720" y="2320359"/>
              <a:ext cx="4754880" cy="29094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402" name="Oval 401"/>
            <p:cNvSpPr/>
            <p:nvPr/>
          </p:nvSpPr>
          <p:spPr>
            <a:xfrm>
              <a:off x="3802799" y="2374807"/>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a:t>
              </a:r>
            </a:p>
          </p:txBody>
        </p:sp>
        <p:sp>
          <p:nvSpPr>
            <p:cNvPr id="403" name="Oval 402"/>
            <p:cNvSpPr/>
            <p:nvPr/>
          </p:nvSpPr>
          <p:spPr>
            <a:xfrm>
              <a:off x="7830794" y="2374806"/>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a:t>
              </a:r>
            </a:p>
          </p:txBody>
        </p:sp>
        <p:sp>
          <p:nvSpPr>
            <p:cNvPr id="404" name="Oval 403"/>
            <p:cNvSpPr/>
            <p:nvPr/>
          </p:nvSpPr>
          <p:spPr>
            <a:xfrm>
              <a:off x="5816796" y="2374805"/>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Q</a:t>
              </a:r>
            </a:p>
          </p:txBody>
        </p:sp>
        <p:cxnSp>
          <p:nvCxnSpPr>
            <p:cNvPr id="405" name="Straight Arrow Connector 404"/>
            <p:cNvCxnSpPr/>
            <p:nvPr/>
          </p:nvCxnSpPr>
          <p:spPr>
            <a:xfrm>
              <a:off x="3910865" y="2611305"/>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6" name="Straight Arrow Connector 405"/>
            <p:cNvCxnSpPr/>
            <p:nvPr/>
          </p:nvCxnSpPr>
          <p:spPr>
            <a:xfrm>
              <a:off x="5924862" y="2611305"/>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7" name="Straight Arrow Connector 406"/>
            <p:cNvCxnSpPr/>
            <p:nvPr/>
          </p:nvCxnSpPr>
          <p:spPr>
            <a:xfrm>
              <a:off x="7941631" y="2611304"/>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8" name="Straight Arrow Connector 407"/>
            <p:cNvCxnSpPr/>
            <p:nvPr/>
          </p:nvCxnSpPr>
          <p:spPr>
            <a:xfrm>
              <a:off x="3910865" y="2768074"/>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09" name="Straight Arrow Connector 408"/>
            <p:cNvCxnSpPr/>
            <p:nvPr/>
          </p:nvCxnSpPr>
          <p:spPr>
            <a:xfrm>
              <a:off x="3910865" y="2754284"/>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10" name="Straight Arrow Connector 409"/>
            <p:cNvCxnSpPr/>
            <p:nvPr/>
          </p:nvCxnSpPr>
          <p:spPr>
            <a:xfrm flipV="1">
              <a:off x="3933031" y="2896773"/>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1" name="Straight Arrow Connector 410"/>
            <p:cNvCxnSpPr/>
            <p:nvPr/>
          </p:nvCxnSpPr>
          <p:spPr>
            <a:xfrm flipV="1">
              <a:off x="3921944" y="2874476"/>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2" name="Straight Arrow Connector 411"/>
            <p:cNvCxnSpPr/>
            <p:nvPr/>
          </p:nvCxnSpPr>
          <p:spPr>
            <a:xfrm>
              <a:off x="3905321" y="2986978"/>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13" name="Straight Arrow Connector 412"/>
            <p:cNvCxnSpPr/>
            <p:nvPr/>
          </p:nvCxnSpPr>
          <p:spPr>
            <a:xfrm>
              <a:off x="3905321" y="2973188"/>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14" name="Straight Arrow Connector 413"/>
            <p:cNvCxnSpPr/>
            <p:nvPr/>
          </p:nvCxnSpPr>
          <p:spPr>
            <a:xfrm flipV="1">
              <a:off x="3927487" y="3115677"/>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5" name="Straight Arrow Connector 414"/>
            <p:cNvCxnSpPr/>
            <p:nvPr/>
          </p:nvCxnSpPr>
          <p:spPr>
            <a:xfrm flipV="1">
              <a:off x="3916400" y="3093380"/>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6" name="Straight Arrow Connector 415"/>
            <p:cNvCxnSpPr/>
            <p:nvPr/>
          </p:nvCxnSpPr>
          <p:spPr>
            <a:xfrm>
              <a:off x="3930257" y="3178168"/>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17" name="Straight Arrow Connector 416"/>
            <p:cNvCxnSpPr/>
            <p:nvPr/>
          </p:nvCxnSpPr>
          <p:spPr>
            <a:xfrm>
              <a:off x="3930257" y="3164378"/>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18" name="Straight Arrow Connector 417"/>
            <p:cNvCxnSpPr/>
            <p:nvPr/>
          </p:nvCxnSpPr>
          <p:spPr>
            <a:xfrm>
              <a:off x="3915014" y="3362217"/>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19" name="Straight Arrow Connector 418"/>
            <p:cNvCxnSpPr/>
            <p:nvPr/>
          </p:nvCxnSpPr>
          <p:spPr>
            <a:xfrm>
              <a:off x="3897016" y="3355076"/>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0" name="Straight Arrow Connector 419"/>
            <p:cNvCxnSpPr/>
            <p:nvPr/>
          </p:nvCxnSpPr>
          <p:spPr>
            <a:xfrm>
              <a:off x="3905321" y="4185088"/>
              <a:ext cx="2013997" cy="142489"/>
            </a:xfrm>
            <a:prstGeom prst="straightConnector1">
              <a:avLst/>
            </a:prstGeom>
            <a:ln w="762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1" name="Straight Arrow Connector 420"/>
            <p:cNvCxnSpPr/>
            <p:nvPr/>
          </p:nvCxnSpPr>
          <p:spPr>
            <a:xfrm>
              <a:off x="3887323" y="4177947"/>
              <a:ext cx="4027995" cy="85034"/>
            </a:xfrm>
            <a:prstGeom prst="straightConnector1">
              <a:avLst/>
            </a:prstGeom>
            <a:ln w="762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2" name="Straight Arrow Connector 421"/>
            <p:cNvCxnSpPr/>
            <p:nvPr/>
          </p:nvCxnSpPr>
          <p:spPr>
            <a:xfrm>
              <a:off x="3923319" y="4779232"/>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3" name="Straight Arrow Connector 422"/>
            <p:cNvCxnSpPr/>
            <p:nvPr/>
          </p:nvCxnSpPr>
          <p:spPr>
            <a:xfrm>
              <a:off x="3905321" y="4772091"/>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4" name="Straight Arrow Connector 423"/>
            <p:cNvCxnSpPr/>
            <p:nvPr/>
          </p:nvCxnSpPr>
          <p:spPr>
            <a:xfrm>
              <a:off x="3941316" y="5826619"/>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25" name="Freeform 424"/>
            <p:cNvSpPr/>
            <p:nvPr/>
          </p:nvSpPr>
          <p:spPr>
            <a:xfrm>
              <a:off x="3833135" y="5819478"/>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426" name="Straight Arrow Connector 425"/>
            <p:cNvCxnSpPr/>
            <p:nvPr/>
          </p:nvCxnSpPr>
          <p:spPr>
            <a:xfrm>
              <a:off x="3923318" y="5819478"/>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7" name="Straight Arrow Connector 426"/>
            <p:cNvCxnSpPr/>
            <p:nvPr/>
          </p:nvCxnSpPr>
          <p:spPr>
            <a:xfrm flipH="1">
              <a:off x="3906718" y="3099262"/>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8" name="Straight Arrow Connector 427"/>
            <p:cNvCxnSpPr/>
            <p:nvPr/>
          </p:nvCxnSpPr>
          <p:spPr>
            <a:xfrm flipH="1">
              <a:off x="3905339" y="3117966"/>
              <a:ext cx="4027995" cy="85034"/>
            </a:xfrm>
            <a:prstGeom prst="straightConnector1">
              <a:avLst/>
            </a:prstGeom>
            <a:ln w="762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29" name="Freeform 428"/>
            <p:cNvSpPr/>
            <p:nvPr/>
          </p:nvSpPr>
          <p:spPr>
            <a:xfrm flipH="1">
              <a:off x="5901657" y="3117056"/>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430" name="Straight Arrow Connector 429"/>
            <p:cNvCxnSpPr/>
            <p:nvPr/>
          </p:nvCxnSpPr>
          <p:spPr>
            <a:xfrm>
              <a:off x="5926249" y="3120255"/>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31" name="Straight Arrow Connector 430"/>
            <p:cNvCxnSpPr/>
            <p:nvPr/>
          </p:nvCxnSpPr>
          <p:spPr>
            <a:xfrm flipH="1">
              <a:off x="5932580" y="3127499"/>
              <a:ext cx="2020131" cy="180747"/>
            </a:xfrm>
            <a:prstGeom prst="straightConnector1">
              <a:avLst/>
            </a:prstGeom>
            <a:ln w="762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32" name="Straight Arrow Connector 431"/>
            <p:cNvCxnSpPr/>
            <p:nvPr/>
          </p:nvCxnSpPr>
          <p:spPr>
            <a:xfrm flipV="1">
              <a:off x="3915033" y="3447998"/>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3" name="Straight Arrow Connector 432"/>
            <p:cNvCxnSpPr/>
            <p:nvPr/>
          </p:nvCxnSpPr>
          <p:spPr>
            <a:xfrm flipV="1">
              <a:off x="3903946" y="3425701"/>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4" name="Straight Arrow Connector 433"/>
            <p:cNvCxnSpPr/>
            <p:nvPr/>
          </p:nvCxnSpPr>
          <p:spPr>
            <a:xfrm>
              <a:off x="3887323" y="3538203"/>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35" name="Straight Arrow Connector 434"/>
            <p:cNvCxnSpPr/>
            <p:nvPr/>
          </p:nvCxnSpPr>
          <p:spPr>
            <a:xfrm>
              <a:off x="3887323" y="3524413"/>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36" name="Straight Arrow Connector 435"/>
            <p:cNvCxnSpPr/>
            <p:nvPr/>
          </p:nvCxnSpPr>
          <p:spPr>
            <a:xfrm flipV="1">
              <a:off x="3909489" y="3666902"/>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7" name="Straight Arrow Connector 436"/>
            <p:cNvCxnSpPr/>
            <p:nvPr/>
          </p:nvCxnSpPr>
          <p:spPr>
            <a:xfrm flipV="1">
              <a:off x="3898402" y="3644605"/>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8" name="Straight Arrow Connector 437"/>
            <p:cNvCxnSpPr/>
            <p:nvPr/>
          </p:nvCxnSpPr>
          <p:spPr>
            <a:xfrm>
              <a:off x="3912259" y="3729393"/>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39" name="Straight Arrow Connector 438"/>
            <p:cNvCxnSpPr/>
            <p:nvPr/>
          </p:nvCxnSpPr>
          <p:spPr>
            <a:xfrm>
              <a:off x="3912259" y="3715603"/>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40" name="Straight Arrow Connector 439"/>
            <p:cNvCxnSpPr/>
            <p:nvPr/>
          </p:nvCxnSpPr>
          <p:spPr>
            <a:xfrm>
              <a:off x="3897016" y="3913442"/>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41" name="Straight Arrow Connector 440"/>
            <p:cNvCxnSpPr/>
            <p:nvPr/>
          </p:nvCxnSpPr>
          <p:spPr>
            <a:xfrm>
              <a:off x="3879018" y="3906301"/>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42" name="Straight Arrow Connector 441"/>
            <p:cNvCxnSpPr/>
            <p:nvPr/>
          </p:nvCxnSpPr>
          <p:spPr>
            <a:xfrm flipH="1">
              <a:off x="3888720" y="3650487"/>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43" name="Straight Arrow Connector 442"/>
            <p:cNvCxnSpPr/>
            <p:nvPr/>
          </p:nvCxnSpPr>
          <p:spPr>
            <a:xfrm flipH="1">
              <a:off x="3887341" y="3669191"/>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44" name="Freeform 443"/>
            <p:cNvSpPr/>
            <p:nvPr/>
          </p:nvSpPr>
          <p:spPr>
            <a:xfrm flipH="1">
              <a:off x="5883659" y="3668281"/>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445" name="Straight Arrow Connector 444"/>
            <p:cNvCxnSpPr/>
            <p:nvPr/>
          </p:nvCxnSpPr>
          <p:spPr>
            <a:xfrm>
              <a:off x="5908251" y="3671480"/>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46" name="Straight Arrow Connector 445"/>
            <p:cNvCxnSpPr/>
            <p:nvPr/>
          </p:nvCxnSpPr>
          <p:spPr>
            <a:xfrm flipH="1">
              <a:off x="5914582" y="3678724"/>
              <a:ext cx="2020131" cy="180747"/>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47" name="Straight Arrow Connector 446"/>
            <p:cNvCxnSpPr/>
            <p:nvPr/>
          </p:nvCxnSpPr>
          <p:spPr>
            <a:xfrm flipV="1">
              <a:off x="3919769" y="3590752"/>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8" name="Straight Arrow Connector 447"/>
            <p:cNvCxnSpPr/>
            <p:nvPr/>
          </p:nvCxnSpPr>
          <p:spPr>
            <a:xfrm flipV="1">
              <a:off x="3908682" y="3568455"/>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9" name="Straight Arrow Connector 448"/>
            <p:cNvCxnSpPr/>
            <p:nvPr/>
          </p:nvCxnSpPr>
          <p:spPr>
            <a:xfrm>
              <a:off x="3892059" y="3680957"/>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0" name="Straight Arrow Connector 449"/>
            <p:cNvCxnSpPr/>
            <p:nvPr/>
          </p:nvCxnSpPr>
          <p:spPr>
            <a:xfrm>
              <a:off x="3892059" y="3667167"/>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1" name="Straight Arrow Connector 450"/>
            <p:cNvCxnSpPr/>
            <p:nvPr/>
          </p:nvCxnSpPr>
          <p:spPr>
            <a:xfrm flipV="1">
              <a:off x="3914225" y="3809656"/>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2" name="Straight Arrow Connector 451"/>
            <p:cNvCxnSpPr/>
            <p:nvPr/>
          </p:nvCxnSpPr>
          <p:spPr>
            <a:xfrm flipV="1">
              <a:off x="3903138" y="3787359"/>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3" name="Straight Arrow Connector 452"/>
            <p:cNvCxnSpPr/>
            <p:nvPr/>
          </p:nvCxnSpPr>
          <p:spPr>
            <a:xfrm>
              <a:off x="3916995" y="3872147"/>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a:off x="3916995" y="3858357"/>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a:off x="3901752" y="4056196"/>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a:off x="3883754" y="4049055"/>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7" name="Straight Arrow Connector 456"/>
            <p:cNvCxnSpPr/>
            <p:nvPr/>
          </p:nvCxnSpPr>
          <p:spPr>
            <a:xfrm flipH="1">
              <a:off x="3893456" y="3793241"/>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8" name="Straight Arrow Connector 457"/>
            <p:cNvCxnSpPr/>
            <p:nvPr/>
          </p:nvCxnSpPr>
          <p:spPr>
            <a:xfrm flipH="1">
              <a:off x="3892077" y="3811945"/>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59" name="Freeform 458"/>
            <p:cNvSpPr/>
            <p:nvPr/>
          </p:nvSpPr>
          <p:spPr>
            <a:xfrm flipH="1">
              <a:off x="5888395" y="3811035"/>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460" name="Straight Arrow Connector 459"/>
            <p:cNvCxnSpPr/>
            <p:nvPr/>
          </p:nvCxnSpPr>
          <p:spPr>
            <a:xfrm>
              <a:off x="5912987" y="3814234"/>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61" name="Straight Arrow Connector 460"/>
            <p:cNvCxnSpPr/>
            <p:nvPr/>
          </p:nvCxnSpPr>
          <p:spPr>
            <a:xfrm flipH="1">
              <a:off x="5919318" y="3821478"/>
              <a:ext cx="2020131" cy="180747"/>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62" name="Straight Arrow Connector 461"/>
            <p:cNvCxnSpPr/>
            <p:nvPr/>
          </p:nvCxnSpPr>
          <p:spPr>
            <a:xfrm flipV="1">
              <a:off x="3860827" y="4353504"/>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3" name="Straight Arrow Connector 462"/>
            <p:cNvCxnSpPr/>
            <p:nvPr/>
          </p:nvCxnSpPr>
          <p:spPr>
            <a:xfrm flipV="1">
              <a:off x="3849740" y="4331207"/>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4" name="Straight Arrow Connector 463"/>
            <p:cNvCxnSpPr/>
            <p:nvPr/>
          </p:nvCxnSpPr>
          <p:spPr>
            <a:xfrm>
              <a:off x="3833117" y="4443709"/>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65" name="Straight Arrow Connector 464"/>
            <p:cNvCxnSpPr/>
            <p:nvPr/>
          </p:nvCxnSpPr>
          <p:spPr>
            <a:xfrm>
              <a:off x="3833117" y="4429919"/>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66" name="Straight Arrow Connector 465"/>
            <p:cNvCxnSpPr/>
            <p:nvPr/>
          </p:nvCxnSpPr>
          <p:spPr>
            <a:xfrm flipV="1">
              <a:off x="3855283" y="4572408"/>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7" name="Straight Arrow Connector 466"/>
            <p:cNvCxnSpPr/>
            <p:nvPr/>
          </p:nvCxnSpPr>
          <p:spPr>
            <a:xfrm flipV="1">
              <a:off x="3844196" y="4550111"/>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8" name="Straight Arrow Connector 467"/>
            <p:cNvCxnSpPr/>
            <p:nvPr/>
          </p:nvCxnSpPr>
          <p:spPr>
            <a:xfrm>
              <a:off x="3858053" y="4634899"/>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69" name="Straight Arrow Connector 468"/>
            <p:cNvCxnSpPr/>
            <p:nvPr/>
          </p:nvCxnSpPr>
          <p:spPr>
            <a:xfrm>
              <a:off x="3858053" y="4621109"/>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0" name="Straight Arrow Connector 469"/>
            <p:cNvCxnSpPr/>
            <p:nvPr/>
          </p:nvCxnSpPr>
          <p:spPr>
            <a:xfrm>
              <a:off x="3842810" y="4818948"/>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1" name="Straight Arrow Connector 470"/>
            <p:cNvCxnSpPr/>
            <p:nvPr/>
          </p:nvCxnSpPr>
          <p:spPr>
            <a:xfrm>
              <a:off x="3824812" y="4811807"/>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H="1">
              <a:off x="3834514" y="4555993"/>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H="1">
              <a:off x="3833135" y="4574697"/>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74" name="Freeform 473"/>
            <p:cNvSpPr/>
            <p:nvPr/>
          </p:nvSpPr>
          <p:spPr>
            <a:xfrm flipH="1">
              <a:off x="5829453" y="4573787"/>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475" name="Straight Arrow Connector 474"/>
            <p:cNvCxnSpPr/>
            <p:nvPr/>
          </p:nvCxnSpPr>
          <p:spPr>
            <a:xfrm>
              <a:off x="5854045" y="4576986"/>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a:off x="5860376" y="4584230"/>
              <a:ext cx="2020131" cy="180747"/>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V="1">
              <a:off x="3906728" y="5458532"/>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a:stCxn id="479" idx="2"/>
            </p:cNvCxnSpPr>
            <p:nvPr/>
          </p:nvCxnSpPr>
          <p:spPr>
            <a:xfrm flipV="1">
              <a:off x="3895641" y="5436235"/>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79" name="Freeform 478"/>
            <p:cNvSpPr/>
            <p:nvPr/>
          </p:nvSpPr>
          <p:spPr>
            <a:xfrm>
              <a:off x="3787460" y="5416904"/>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0" name="Straight Arrow Connector 479"/>
            <p:cNvCxnSpPr/>
            <p:nvPr/>
          </p:nvCxnSpPr>
          <p:spPr>
            <a:xfrm>
              <a:off x="3879018" y="5548737"/>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3879018" y="5534947"/>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82" name="Freeform 481"/>
            <p:cNvSpPr/>
            <p:nvPr/>
          </p:nvSpPr>
          <p:spPr>
            <a:xfrm>
              <a:off x="3770837" y="5541596"/>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rgbClr val="C0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483" name="Straight Arrow Connector 482"/>
            <p:cNvCxnSpPr/>
            <p:nvPr/>
          </p:nvCxnSpPr>
          <p:spPr>
            <a:xfrm flipV="1">
              <a:off x="3901184" y="5677436"/>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4" name="Straight Arrow Connector 483"/>
            <p:cNvCxnSpPr>
              <a:stCxn id="485" idx="2"/>
            </p:cNvCxnSpPr>
            <p:nvPr/>
          </p:nvCxnSpPr>
          <p:spPr>
            <a:xfrm flipV="1">
              <a:off x="3890097" y="5655139"/>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85" name="Freeform 484"/>
            <p:cNvSpPr/>
            <p:nvPr/>
          </p:nvSpPr>
          <p:spPr>
            <a:xfrm>
              <a:off x="3781916" y="5635808"/>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6" name="Straight Arrow Connector 485"/>
            <p:cNvCxnSpPr/>
            <p:nvPr/>
          </p:nvCxnSpPr>
          <p:spPr>
            <a:xfrm>
              <a:off x="3903954" y="5739927"/>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87" name="Straight Arrow Connector 486"/>
            <p:cNvCxnSpPr/>
            <p:nvPr/>
          </p:nvCxnSpPr>
          <p:spPr>
            <a:xfrm>
              <a:off x="3903954" y="5726137"/>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88" name="Freeform 487"/>
            <p:cNvSpPr/>
            <p:nvPr/>
          </p:nvSpPr>
          <p:spPr>
            <a:xfrm>
              <a:off x="3795773" y="5732786"/>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rgbClr val="C0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489" name="Straight Arrow Connector 488"/>
            <p:cNvCxnSpPr/>
            <p:nvPr/>
          </p:nvCxnSpPr>
          <p:spPr>
            <a:xfrm>
              <a:off x="3888711" y="5923976"/>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90" name="Freeform 489"/>
            <p:cNvSpPr/>
            <p:nvPr/>
          </p:nvSpPr>
          <p:spPr>
            <a:xfrm>
              <a:off x="3780530" y="5916835"/>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491" name="Straight Arrow Connector 490"/>
            <p:cNvCxnSpPr/>
            <p:nvPr/>
          </p:nvCxnSpPr>
          <p:spPr>
            <a:xfrm>
              <a:off x="3870713" y="5916835"/>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92" name="Straight Arrow Connector 491"/>
            <p:cNvCxnSpPr/>
            <p:nvPr/>
          </p:nvCxnSpPr>
          <p:spPr>
            <a:xfrm flipH="1">
              <a:off x="3880415" y="5661021"/>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93" name="Straight Arrow Connector 492"/>
            <p:cNvCxnSpPr/>
            <p:nvPr/>
          </p:nvCxnSpPr>
          <p:spPr>
            <a:xfrm flipH="1">
              <a:off x="3879036" y="5679725"/>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94" name="Freeform 493"/>
            <p:cNvSpPr/>
            <p:nvPr/>
          </p:nvSpPr>
          <p:spPr>
            <a:xfrm flipH="1">
              <a:off x="5875354" y="5678815"/>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562" name="Freeform 561"/>
            <p:cNvSpPr/>
            <p:nvPr/>
          </p:nvSpPr>
          <p:spPr>
            <a:xfrm flipH="1">
              <a:off x="7945211" y="5678819"/>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564" name="Straight Arrow Connector 563"/>
            <p:cNvCxnSpPr/>
            <p:nvPr/>
          </p:nvCxnSpPr>
          <p:spPr>
            <a:xfrm>
              <a:off x="5899946" y="5682014"/>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65" name="Straight Arrow Connector 564"/>
            <p:cNvCxnSpPr/>
            <p:nvPr/>
          </p:nvCxnSpPr>
          <p:spPr>
            <a:xfrm flipH="1">
              <a:off x="5906277" y="5689258"/>
              <a:ext cx="2020131" cy="180747"/>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566" name="Group 565"/>
          <p:cNvGrpSpPr/>
          <p:nvPr/>
        </p:nvGrpSpPr>
        <p:grpSpPr>
          <a:xfrm>
            <a:off x="3476109" y="2324342"/>
            <a:ext cx="4754880" cy="4031673"/>
            <a:chOff x="3474720" y="2320359"/>
            <a:chExt cx="4754880" cy="4031673"/>
          </a:xfrm>
        </p:grpSpPr>
        <p:sp>
          <p:nvSpPr>
            <p:cNvPr id="567" name="Oval 566"/>
            <p:cNvSpPr/>
            <p:nvPr/>
          </p:nvSpPr>
          <p:spPr>
            <a:xfrm>
              <a:off x="3474720" y="2320359"/>
              <a:ext cx="4754880" cy="29094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568" name="Oval 567"/>
            <p:cNvSpPr/>
            <p:nvPr/>
          </p:nvSpPr>
          <p:spPr>
            <a:xfrm>
              <a:off x="3802799" y="2374807"/>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a:t>
              </a:r>
            </a:p>
          </p:txBody>
        </p:sp>
        <p:sp>
          <p:nvSpPr>
            <p:cNvPr id="569" name="Oval 568"/>
            <p:cNvSpPr/>
            <p:nvPr/>
          </p:nvSpPr>
          <p:spPr>
            <a:xfrm>
              <a:off x="7830794" y="2374806"/>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a:t>
              </a:r>
            </a:p>
          </p:txBody>
        </p:sp>
        <p:sp>
          <p:nvSpPr>
            <p:cNvPr id="570" name="Oval 569"/>
            <p:cNvSpPr/>
            <p:nvPr/>
          </p:nvSpPr>
          <p:spPr>
            <a:xfrm>
              <a:off x="5816796" y="2374805"/>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Q</a:t>
              </a:r>
            </a:p>
          </p:txBody>
        </p:sp>
        <p:cxnSp>
          <p:nvCxnSpPr>
            <p:cNvPr id="571" name="Straight Arrow Connector 570"/>
            <p:cNvCxnSpPr/>
            <p:nvPr/>
          </p:nvCxnSpPr>
          <p:spPr>
            <a:xfrm>
              <a:off x="3910865" y="2611305"/>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2" name="Straight Arrow Connector 571"/>
            <p:cNvCxnSpPr/>
            <p:nvPr/>
          </p:nvCxnSpPr>
          <p:spPr>
            <a:xfrm>
              <a:off x="5924862" y="2611305"/>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3" name="Straight Arrow Connector 572"/>
            <p:cNvCxnSpPr/>
            <p:nvPr/>
          </p:nvCxnSpPr>
          <p:spPr>
            <a:xfrm>
              <a:off x="7941631" y="2611304"/>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4" name="Straight Arrow Connector 573"/>
            <p:cNvCxnSpPr/>
            <p:nvPr/>
          </p:nvCxnSpPr>
          <p:spPr>
            <a:xfrm>
              <a:off x="3910865" y="2768074"/>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5" name="Straight Arrow Connector 574"/>
            <p:cNvCxnSpPr/>
            <p:nvPr/>
          </p:nvCxnSpPr>
          <p:spPr>
            <a:xfrm>
              <a:off x="3910865" y="2754284"/>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6" name="Straight Arrow Connector 575"/>
            <p:cNvCxnSpPr/>
            <p:nvPr/>
          </p:nvCxnSpPr>
          <p:spPr>
            <a:xfrm flipV="1">
              <a:off x="3933031" y="2896773"/>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7" name="Straight Arrow Connector 576"/>
            <p:cNvCxnSpPr/>
            <p:nvPr/>
          </p:nvCxnSpPr>
          <p:spPr>
            <a:xfrm flipV="1">
              <a:off x="3921944" y="2874476"/>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8" name="Straight Arrow Connector 577"/>
            <p:cNvCxnSpPr/>
            <p:nvPr/>
          </p:nvCxnSpPr>
          <p:spPr>
            <a:xfrm>
              <a:off x="3905321" y="2986978"/>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9" name="Straight Arrow Connector 578"/>
            <p:cNvCxnSpPr/>
            <p:nvPr/>
          </p:nvCxnSpPr>
          <p:spPr>
            <a:xfrm>
              <a:off x="3905321" y="2973188"/>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80" name="Straight Arrow Connector 579"/>
            <p:cNvCxnSpPr/>
            <p:nvPr/>
          </p:nvCxnSpPr>
          <p:spPr>
            <a:xfrm flipV="1">
              <a:off x="3927487" y="3115677"/>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1" name="Straight Arrow Connector 580"/>
            <p:cNvCxnSpPr/>
            <p:nvPr/>
          </p:nvCxnSpPr>
          <p:spPr>
            <a:xfrm flipV="1">
              <a:off x="3916400" y="3093380"/>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2" name="Straight Arrow Connector 581"/>
            <p:cNvCxnSpPr/>
            <p:nvPr/>
          </p:nvCxnSpPr>
          <p:spPr>
            <a:xfrm>
              <a:off x="3930257" y="3178168"/>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83" name="Straight Arrow Connector 582"/>
            <p:cNvCxnSpPr/>
            <p:nvPr/>
          </p:nvCxnSpPr>
          <p:spPr>
            <a:xfrm>
              <a:off x="3930257" y="3164378"/>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84" name="Straight Arrow Connector 583"/>
            <p:cNvCxnSpPr/>
            <p:nvPr/>
          </p:nvCxnSpPr>
          <p:spPr>
            <a:xfrm>
              <a:off x="3915014" y="3362217"/>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85" name="Straight Arrow Connector 584"/>
            <p:cNvCxnSpPr/>
            <p:nvPr/>
          </p:nvCxnSpPr>
          <p:spPr>
            <a:xfrm>
              <a:off x="3897016" y="3355076"/>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86" name="Straight Arrow Connector 585"/>
            <p:cNvCxnSpPr/>
            <p:nvPr/>
          </p:nvCxnSpPr>
          <p:spPr>
            <a:xfrm>
              <a:off x="3905321" y="4185088"/>
              <a:ext cx="2013997" cy="142489"/>
            </a:xfrm>
            <a:prstGeom prst="straightConnector1">
              <a:avLst/>
            </a:prstGeom>
            <a:ln w="762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87" name="Straight Arrow Connector 586"/>
            <p:cNvCxnSpPr/>
            <p:nvPr/>
          </p:nvCxnSpPr>
          <p:spPr>
            <a:xfrm>
              <a:off x="3887323" y="4177947"/>
              <a:ext cx="4027995" cy="85034"/>
            </a:xfrm>
            <a:prstGeom prst="straightConnector1">
              <a:avLst/>
            </a:prstGeom>
            <a:ln w="762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88" name="Straight Arrow Connector 587"/>
            <p:cNvCxnSpPr/>
            <p:nvPr/>
          </p:nvCxnSpPr>
          <p:spPr>
            <a:xfrm>
              <a:off x="3923319" y="4779232"/>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89" name="Straight Arrow Connector 588"/>
            <p:cNvCxnSpPr/>
            <p:nvPr/>
          </p:nvCxnSpPr>
          <p:spPr>
            <a:xfrm>
              <a:off x="3905321" y="4772091"/>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90" name="Straight Arrow Connector 589"/>
            <p:cNvCxnSpPr/>
            <p:nvPr/>
          </p:nvCxnSpPr>
          <p:spPr>
            <a:xfrm>
              <a:off x="3941316" y="5826619"/>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91" name="Freeform 590"/>
            <p:cNvSpPr/>
            <p:nvPr/>
          </p:nvSpPr>
          <p:spPr>
            <a:xfrm>
              <a:off x="3833135" y="5819478"/>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592" name="Straight Arrow Connector 591"/>
            <p:cNvCxnSpPr/>
            <p:nvPr/>
          </p:nvCxnSpPr>
          <p:spPr>
            <a:xfrm>
              <a:off x="3923318" y="5819478"/>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93" name="Straight Arrow Connector 592"/>
            <p:cNvCxnSpPr/>
            <p:nvPr/>
          </p:nvCxnSpPr>
          <p:spPr>
            <a:xfrm flipH="1">
              <a:off x="3906718" y="3099262"/>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94" name="Straight Arrow Connector 593"/>
            <p:cNvCxnSpPr/>
            <p:nvPr/>
          </p:nvCxnSpPr>
          <p:spPr>
            <a:xfrm flipH="1">
              <a:off x="3905339" y="3117966"/>
              <a:ext cx="4027995" cy="85034"/>
            </a:xfrm>
            <a:prstGeom prst="straightConnector1">
              <a:avLst/>
            </a:prstGeom>
            <a:ln w="762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95" name="Freeform 594"/>
            <p:cNvSpPr/>
            <p:nvPr/>
          </p:nvSpPr>
          <p:spPr>
            <a:xfrm flipH="1">
              <a:off x="5901657" y="3117056"/>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596" name="Straight Arrow Connector 595"/>
            <p:cNvCxnSpPr/>
            <p:nvPr/>
          </p:nvCxnSpPr>
          <p:spPr>
            <a:xfrm>
              <a:off x="5926249" y="3120255"/>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97" name="Straight Arrow Connector 596"/>
            <p:cNvCxnSpPr/>
            <p:nvPr/>
          </p:nvCxnSpPr>
          <p:spPr>
            <a:xfrm flipH="1">
              <a:off x="5932580" y="3127499"/>
              <a:ext cx="2020131" cy="180747"/>
            </a:xfrm>
            <a:prstGeom prst="straightConnector1">
              <a:avLst/>
            </a:prstGeom>
            <a:ln w="762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98" name="Straight Arrow Connector 597"/>
            <p:cNvCxnSpPr/>
            <p:nvPr/>
          </p:nvCxnSpPr>
          <p:spPr>
            <a:xfrm flipV="1">
              <a:off x="3915033" y="3447998"/>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9" name="Straight Arrow Connector 598"/>
            <p:cNvCxnSpPr/>
            <p:nvPr/>
          </p:nvCxnSpPr>
          <p:spPr>
            <a:xfrm flipV="1">
              <a:off x="3903946" y="3425701"/>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0" name="Straight Arrow Connector 599"/>
            <p:cNvCxnSpPr/>
            <p:nvPr/>
          </p:nvCxnSpPr>
          <p:spPr>
            <a:xfrm>
              <a:off x="3887323" y="3538203"/>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1" name="Straight Arrow Connector 600"/>
            <p:cNvCxnSpPr/>
            <p:nvPr/>
          </p:nvCxnSpPr>
          <p:spPr>
            <a:xfrm>
              <a:off x="3887323" y="3524413"/>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2" name="Straight Arrow Connector 601"/>
            <p:cNvCxnSpPr/>
            <p:nvPr/>
          </p:nvCxnSpPr>
          <p:spPr>
            <a:xfrm flipV="1">
              <a:off x="3909489" y="3666902"/>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3" name="Straight Arrow Connector 602"/>
            <p:cNvCxnSpPr/>
            <p:nvPr/>
          </p:nvCxnSpPr>
          <p:spPr>
            <a:xfrm flipV="1">
              <a:off x="3898402" y="3644605"/>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4" name="Straight Arrow Connector 603"/>
            <p:cNvCxnSpPr/>
            <p:nvPr/>
          </p:nvCxnSpPr>
          <p:spPr>
            <a:xfrm>
              <a:off x="3912259" y="3729393"/>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5" name="Straight Arrow Connector 604"/>
            <p:cNvCxnSpPr/>
            <p:nvPr/>
          </p:nvCxnSpPr>
          <p:spPr>
            <a:xfrm>
              <a:off x="3912259" y="3715603"/>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6" name="Straight Arrow Connector 605"/>
            <p:cNvCxnSpPr/>
            <p:nvPr/>
          </p:nvCxnSpPr>
          <p:spPr>
            <a:xfrm>
              <a:off x="3897016" y="3913442"/>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7" name="Straight Arrow Connector 606"/>
            <p:cNvCxnSpPr/>
            <p:nvPr/>
          </p:nvCxnSpPr>
          <p:spPr>
            <a:xfrm>
              <a:off x="3879018" y="3906301"/>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8" name="Straight Arrow Connector 607"/>
            <p:cNvCxnSpPr/>
            <p:nvPr/>
          </p:nvCxnSpPr>
          <p:spPr>
            <a:xfrm flipH="1">
              <a:off x="3888720" y="3650487"/>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9" name="Straight Arrow Connector 608"/>
            <p:cNvCxnSpPr/>
            <p:nvPr/>
          </p:nvCxnSpPr>
          <p:spPr>
            <a:xfrm flipH="1">
              <a:off x="3887341" y="3669191"/>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10" name="Freeform 609"/>
            <p:cNvSpPr/>
            <p:nvPr/>
          </p:nvSpPr>
          <p:spPr>
            <a:xfrm flipH="1">
              <a:off x="5883659" y="3668281"/>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611" name="Straight Arrow Connector 610"/>
            <p:cNvCxnSpPr/>
            <p:nvPr/>
          </p:nvCxnSpPr>
          <p:spPr>
            <a:xfrm>
              <a:off x="5908251" y="3671480"/>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12" name="Straight Arrow Connector 611"/>
            <p:cNvCxnSpPr/>
            <p:nvPr/>
          </p:nvCxnSpPr>
          <p:spPr>
            <a:xfrm flipH="1">
              <a:off x="5914582" y="3678724"/>
              <a:ext cx="2020131" cy="180747"/>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13" name="Straight Arrow Connector 612"/>
            <p:cNvCxnSpPr/>
            <p:nvPr/>
          </p:nvCxnSpPr>
          <p:spPr>
            <a:xfrm flipV="1">
              <a:off x="3919769" y="3590752"/>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4" name="Straight Arrow Connector 613"/>
            <p:cNvCxnSpPr/>
            <p:nvPr/>
          </p:nvCxnSpPr>
          <p:spPr>
            <a:xfrm flipV="1">
              <a:off x="3908682" y="3568455"/>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5" name="Straight Arrow Connector 614"/>
            <p:cNvCxnSpPr/>
            <p:nvPr/>
          </p:nvCxnSpPr>
          <p:spPr>
            <a:xfrm>
              <a:off x="3892059" y="3680957"/>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16" name="Straight Arrow Connector 615"/>
            <p:cNvCxnSpPr/>
            <p:nvPr/>
          </p:nvCxnSpPr>
          <p:spPr>
            <a:xfrm>
              <a:off x="3892059" y="3667167"/>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17" name="Straight Arrow Connector 616"/>
            <p:cNvCxnSpPr/>
            <p:nvPr/>
          </p:nvCxnSpPr>
          <p:spPr>
            <a:xfrm flipV="1">
              <a:off x="3914225" y="3809656"/>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8" name="Straight Arrow Connector 617"/>
            <p:cNvCxnSpPr/>
            <p:nvPr/>
          </p:nvCxnSpPr>
          <p:spPr>
            <a:xfrm flipV="1">
              <a:off x="3903138" y="3787359"/>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9" name="Straight Arrow Connector 618"/>
            <p:cNvCxnSpPr/>
            <p:nvPr/>
          </p:nvCxnSpPr>
          <p:spPr>
            <a:xfrm>
              <a:off x="3916995" y="3872147"/>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0" name="Straight Arrow Connector 619"/>
            <p:cNvCxnSpPr/>
            <p:nvPr/>
          </p:nvCxnSpPr>
          <p:spPr>
            <a:xfrm>
              <a:off x="3916995" y="3858357"/>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1" name="Straight Arrow Connector 620"/>
            <p:cNvCxnSpPr/>
            <p:nvPr/>
          </p:nvCxnSpPr>
          <p:spPr>
            <a:xfrm>
              <a:off x="3901752" y="4056196"/>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2" name="Straight Arrow Connector 621"/>
            <p:cNvCxnSpPr/>
            <p:nvPr/>
          </p:nvCxnSpPr>
          <p:spPr>
            <a:xfrm>
              <a:off x="3883754" y="4049055"/>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3" name="Straight Arrow Connector 622"/>
            <p:cNvCxnSpPr/>
            <p:nvPr/>
          </p:nvCxnSpPr>
          <p:spPr>
            <a:xfrm flipH="1">
              <a:off x="3893456" y="3793241"/>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4" name="Straight Arrow Connector 623"/>
            <p:cNvCxnSpPr/>
            <p:nvPr/>
          </p:nvCxnSpPr>
          <p:spPr>
            <a:xfrm flipH="1">
              <a:off x="3892077" y="3811945"/>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25" name="Freeform 624"/>
            <p:cNvSpPr/>
            <p:nvPr/>
          </p:nvSpPr>
          <p:spPr>
            <a:xfrm flipH="1">
              <a:off x="5888395" y="3811035"/>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626" name="Straight Arrow Connector 625"/>
            <p:cNvCxnSpPr/>
            <p:nvPr/>
          </p:nvCxnSpPr>
          <p:spPr>
            <a:xfrm>
              <a:off x="5912987" y="3814234"/>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7" name="Straight Arrow Connector 626"/>
            <p:cNvCxnSpPr/>
            <p:nvPr/>
          </p:nvCxnSpPr>
          <p:spPr>
            <a:xfrm flipH="1">
              <a:off x="5919318" y="3821478"/>
              <a:ext cx="2020131" cy="180747"/>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8" name="Straight Arrow Connector 627"/>
            <p:cNvCxnSpPr/>
            <p:nvPr/>
          </p:nvCxnSpPr>
          <p:spPr>
            <a:xfrm flipV="1">
              <a:off x="3860827" y="4353504"/>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0" name="Straight Arrow Connector 639"/>
            <p:cNvCxnSpPr/>
            <p:nvPr/>
          </p:nvCxnSpPr>
          <p:spPr>
            <a:xfrm flipV="1">
              <a:off x="3849740" y="4331207"/>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1" name="Straight Arrow Connector 640"/>
            <p:cNvCxnSpPr/>
            <p:nvPr/>
          </p:nvCxnSpPr>
          <p:spPr>
            <a:xfrm>
              <a:off x="3833117" y="4443709"/>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42" name="Straight Arrow Connector 641"/>
            <p:cNvCxnSpPr/>
            <p:nvPr/>
          </p:nvCxnSpPr>
          <p:spPr>
            <a:xfrm>
              <a:off x="3833117" y="4429919"/>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43" name="Straight Arrow Connector 642"/>
            <p:cNvCxnSpPr/>
            <p:nvPr/>
          </p:nvCxnSpPr>
          <p:spPr>
            <a:xfrm flipV="1">
              <a:off x="3855283" y="4572408"/>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4" name="Straight Arrow Connector 643"/>
            <p:cNvCxnSpPr/>
            <p:nvPr/>
          </p:nvCxnSpPr>
          <p:spPr>
            <a:xfrm flipV="1">
              <a:off x="3844196" y="4550111"/>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5" name="Straight Arrow Connector 644"/>
            <p:cNvCxnSpPr/>
            <p:nvPr/>
          </p:nvCxnSpPr>
          <p:spPr>
            <a:xfrm>
              <a:off x="3858053" y="4634899"/>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46" name="Straight Arrow Connector 645"/>
            <p:cNvCxnSpPr/>
            <p:nvPr/>
          </p:nvCxnSpPr>
          <p:spPr>
            <a:xfrm>
              <a:off x="3858053" y="4621109"/>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47" name="Straight Arrow Connector 646"/>
            <p:cNvCxnSpPr/>
            <p:nvPr/>
          </p:nvCxnSpPr>
          <p:spPr>
            <a:xfrm>
              <a:off x="3842810" y="4818948"/>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48" name="Straight Arrow Connector 647"/>
            <p:cNvCxnSpPr/>
            <p:nvPr/>
          </p:nvCxnSpPr>
          <p:spPr>
            <a:xfrm>
              <a:off x="3824812" y="4811807"/>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49" name="Straight Arrow Connector 648"/>
            <p:cNvCxnSpPr/>
            <p:nvPr/>
          </p:nvCxnSpPr>
          <p:spPr>
            <a:xfrm flipH="1">
              <a:off x="3834514" y="4555993"/>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50" name="Straight Arrow Connector 649"/>
            <p:cNvCxnSpPr/>
            <p:nvPr/>
          </p:nvCxnSpPr>
          <p:spPr>
            <a:xfrm flipH="1">
              <a:off x="3833135" y="4574697"/>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51" name="Freeform 650"/>
            <p:cNvSpPr/>
            <p:nvPr/>
          </p:nvSpPr>
          <p:spPr>
            <a:xfrm flipH="1">
              <a:off x="5829453" y="4573787"/>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652" name="Straight Arrow Connector 651"/>
            <p:cNvCxnSpPr/>
            <p:nvPr/>
          </p:nvCxnSpPr>
          <p:spPr>
            <a:xfrm>
              <a:off x="5854045" y="4576986"/>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53" name="Straight Arrow Connector 652"/>
            <p:cNvCxnSpPr/>
            <p:nvPr/>
          </p:nvCxnSpPr>
          <p:spPr>
            <a:xfrm flipH="1">
              <a:off x="5860376" y="4584230"/>
              <a:ext cx="2020131" cy="180747"/>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54" name="Straight Arrow Connector 653"/>
            <p:cNvCxnSpPr/>
            <p:nvPr/>
          </p:nvCxnSpPr>
          <p:spPr>
            <a:xfrm flipV="1">
              <a:off x="3906728" y="5458532"/>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5" name="Straight Arrow Connector 654"/>
            <p:cNvCxnSpPr>
              <a:stCxn id="656" idx="2"/>
            </p:cNvCxnSpPr>
            <p:nvPr/>
          </p:nvCxnSpPr>
          <p:spPr>
            <a:xfrm flipV="1">
              <a:off x="3895641" y="5436235"/>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56" name="Freeform 655"/>
            <p:cNvSpPr/>
            <p:nvPr/>
          </p:nvSpPr>
          <p:spPr>
            <a:xfrm>
              <a:off x="3787460" y="5416904"/>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57" name="Straight Arrow Connector 656"/>
            <p:cNvCxnSpPr/>
            <p:nvPr/>
          </p:nvCxnSpPr>
          <p:spPr>
            <a:xfrm>
              <a:off x="3879018" y="5548737"/>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58" name="Straight Arrow Connector 657"/>
            <p:cNvCxnSpPr/>
            <p:nvPr/>
          </p:nvCxnSpPr>
          <p:spPr>
            <a:xfrm>
              <a:off x="3879018" y="5534947"/>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59" name="Freeform 658"/>
            <p:cNvSpPr/>
            <p:nvPr/>
          </p:nvSpPr>
          <p:spPr>
            <a:xfrm>
              <a:off x="3770837" y="5541596"/>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rgbClr val="C0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660" name="Straight Arrow Connector 659"/>
            <p:cNvCxnSpPr/>
            <p:nvPr/>
          </p:nvCxnSpPr>
          <p:spPr>
            <a:xfrm flipV="1">
              <a:off x="3901184" y="5677436"/>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1" name="Straight Arrow Connector 660"/>
            <p:cNvCxnSpPr>
              <a:stCxn id="662" idx="2"/>
            </p:cNvCxnSpPr>
            <p:nvPr/>
          </p:nvCxnSpPr>
          <p:spPr>
            <a:xfrm flipV="1">
              <a:off x="3890097" y="5655139"/>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62" name="Freeform 661"/>
            <p:cNvSpPr/>
            <p:nvPr/>
          </p:nvSpPr>
          <p:spPr>
            <a:xfrm>
              <a:off x="3781916" y="5635808"/>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63" name="Straight Arrow Connector 662"/>
            <p:cNvCxnSpPr/>
            <p:nvPr/>
          </p:nvCxnSpPr>
          <p:spPr>
            <a:xfrm>
              <a:off x="3903954" y="5739927"/>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64" name="Straight Arrow Connector 663"/>
            <p:cNvCxnSpPr/>
            <p:nvPr/>
          </p:nvCxnSpPr>
          <p:spPr>
            <a:xfrm>
              <a:off x="3903954" y="5726137"/>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65" name="Freeform 664"/>
            <p:cNvSpPr/>
            <p:nvPr/>
          </p:nvSpPr>
          <p:spPr>
            <a:xfrm>
              <a:off x="3795773" y="5732786"/>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rgbClr val="C0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666" name="Straight Arrow Connector 665"/>
            <p:cNvCxnSpPr/>
            <p:nvPr/>
          </p:nvCxnSpPr>
          <p:spPr>
            <a:xfrm>
              <a:off x="3888711" y="5923976"/>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67" name="Freeform 666"/>
            <p:cNvSpPr/>
            <p:nvPr/>
          </p:nvSpPr>
          <p:spPr>
            <a:xfrm>
              <a:off x="3780530" y="5916835"/>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668" name="Straight Arrow Connector 667"/>
            <p:cNvCxnSpPr/>
            <p:nvPr/>
          </p:nvCxnSpPr>
          <p:spPr>
            <a:xfrm>
              <a:off x="3870713" y="5916835"/>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69" name="Straight Arrow Connector 668"/>
            <p:cNvCxnSpPr/>
            <p:nvPr/>
          </p:nvCxnSpPr>
          <p:spPr>
            <a:xfrm flipH="1">
              <a:off x="3880415" y="5661021"/>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70" name="Straight Arrow Connector 669"/>
            <p:cNvCxnSpPr/>
            <p:nvPr/>
          </p:nvCxnSpPr>
          <p:spPr>
            <a:xfrm flipH="1">
              <a:off x="3879036" y="5679725"/>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71" name="Freeform 670"/>
            <p:cNvSpPr/>
            <p:nvPr/>
          </p:nvSpPr>
          <p:spPr>
            <a:xfrm flipH="1">
              <a:off x="5875354" y="5678815"/>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72" name="Freeform 671"/>
            <p:cNvSpPr/>
            <p:nvPr/>
          </p:nvSpPr>
          <p:spPr>
            <a:xfrm flipH="1">
              <a:off x="7945211" y="5678819"/>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673" name="Straight Arrow Connector 672"/>
            <p:cNvCxnSpPr/>
            <p:nvPr/>
          </p:nvCxnSpPr>
          <p:spPr>
            <a:xfrm>
              <a:off x="5899946" y="5682014"/>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74" name="Straight Arrow Connector 673"/>
            <p:cNvCxnSpPr/>
            <p:nvPr/>
          </p:nvCxnSpPr>
          <p:spPr>
            <a:xfrm flipH="1">
              <a:off x="5906277" y="5689258"/>
              <a:ext cx="2020131" cy="180747"/>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8550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4.07407E-6 L -0.2418 0.02129 " pathEditMode="relative" rAng="0" ptsTypes="AA">
                                      <p:cBhvr>
                                        <p:cTn id="6" dur="2000" fill="hold"/>
                                        <p:tgtEl>
                                          <p:spTgt spid="400"/>
                                        </p:tgtEl>
                                        <p:attrNameLst>
                                          <p:attrName>ppt_x</p:attrName>
                                          <p:attrName>ppt_y</p:attrName>
                                        </p:attrNameLst>
                                      </p:cBhvr>
                                      <p:rCtr x="-12096" y="1065"/>
                                    </p:animMotion>
                                  </p:childTnLst>
                                </p:cTn>
                              </p:par>
                              <p:par>
                                <p:cTn id="7" presetID="42" presetClass="path" presetSubtype="0" accel="50000" decel="50000" fill="hold" nodeType="withEffect">
                                  <p:stCondLst>
                                    <p:cond delay="0"/>
                                  </p:stCondLst>
                                  <p:childTnLst>
                                    <p:animMotion origin="layout" path="M 1.875E-6 -3.7037E-7 L 0.26588 0.02384 " pathEditMode="relative" rAng="0" ptsTypes="AA">
                                      <p:cBhvr>
                                        <p:cTn id="8" dur="2000" fill="hold"/>
                                        <p:tgtEl>
                                          <p:spTgt spid="566"/>
                                        </p:tgtEl>
                                        <p:attrNameLst>
                                          <p:attrName>ppt_x</p:attrName>
                                          <p:attrName>ppt_y</p:attrName>
                                        </p:attrNameLst>
                                      </p:cBhvr>
                                      <p:rCtr x="13294" y="1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24128" y="585216"/>
            <a:ext cx="10786872" cy="1499616"/>
          </a:xfrm>
        </p:spPr>
        <p:txBody>
          <a:bodyPr/>
          <a:lstStyle/>
          <a:p>
            <a:r>
              <a:rPr lang="en-US" b="1" dirty="0">
                <a:solidFill>
                  <a:srgbClr val="C00000"/>
                </a:solidFill>
              </a:rPr>
              <a:t>Better: Separate Data Plane and Control Plane, make them lock-free</a:t>
            </a:r>
          </a:p>
        </p:txBody>
      </p:sp>
      <p:sp>
        <p:nvSpPr>
          <p:cNvPr id="2" name="Content Placeholder 1"/>
          <p:cNvSpPr>
            <a:spLocks noGrp="1"/>
          </p:cNvSpPr>
          <p:nvPr>
            <p:ph sz="half" idx="1"/>
          </p:nvPr>
        </p:nvSpPr>
        <p:spPr>
          <a:xfrm>
            <a:off x="561975" y="5356796"/>
            <a:ext cx="4924425" cy="1333563"/>
          </a:xfrm>
        </p:spPr>
        <p:txBody>
          <a:bodyPr/>
          <a:lstStyle/>
          <a:p>
            <a:pPr algn="ctr"/>
            <a:r>
              <a:rPr lang="en-US" dirty="0"/>
              <a:t>Data plane runs steadily </a:t>
            </a:r>
            <a:br>
              <a:rPr lang="en-US" dirty="0"/>
            </a:br>
            <a:r>
              <a:rPr lang="en-US" dirty="0"/>
              <a:t>(Derecho’s RDMC or SMC multicast)</a:t>
            </a:r>
          </a:p>
        </p:txBody>
      </p:sp>
      <p:sp>
        <p:nvSpPr>
          <p:cNvPr id="11" name="Content Placeholder 10"/>
          <p:cNvSpPr>
            <a:spLocks noGrp="1"/>
          </p:cNvSpPr>
          <p:nvPr>
            <p:ph sz="half" idx="2"/>
          </p:nvPr>
        </p:nvSpPr>
        <p:spPr>
          <a:xfrm>
            <a:off x="6600168" y="5340708"/>
            <a:ext cx="5037650" cy="1349651"/>
          </a:xfrm>
        </p:spPr>
        <p:txBody>
          <a:bodyPr/>
          <a:lstStyle/>
          <a:p>
            <a:pPr algn="ctr"/>
            <a:r>
              <a:rPr lang="en-US" dirty="0"/>
              <a:t>Control information exchanged continuously</a:t>
            </a:r>
            <a:br>
              <a:rPr lang="en-US" dirty="0"/>
            </a:br>
            <a:r>
              <a:rPr lang="en-US" dirty="0"/>
              <a:t>(one-sided RDMA writes via SST)</a:t>
            </a:r>
          </a:p>
        </p:txBody>
      </p:sp>
      <p:sp>
        <p:nvSpPr>
          <p:cNvPr id="4" name="Footer Placeholder 3"/>
          <p:cNvSpPr>
            <a:spLocks noGrp="1"/>
          </p:cNvSpPr>
          <p:nvPr>
            <p:ph type="ftr" sz="quarter" idx="11"/>
          </p:nvPr>
        </p:nvSpPr>
        <p:spPr/>
        <p:txBody>
          <a:bodyPr/>
          <a:lstStyle/>
          <a:p>
            <a:r>
              <a:rPr lang="en-US"/>
              <a:t>Ken Birman (ken@cs.cornell.edu)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14</a:t>
            </a:fld>
            <a:endParaRPr lang="en-US"/>
          </a:p>
        </p:txBody>
      </p:sp>
      <p:sp>
        <p:nvSpPr>
          <p:cNvPr id="561" name="Oval 560"/>
          <p:cNvSpPr/>
          <p:nvPr/>
        </p:nvSpPr>
        <p:spPr>
          <a:xfrm>
            <a:off x="561975" y="2465832"/>
            <a:ext cx="4924425" cy="29094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562" name="Oval 561"/>
          <p:cNvSpPr/>
          <p:nvPr/>
        </p:nvSpPr>
        <p:spPr>
          <a:xfrm>
            <a:off x="859574" y="2520280"/>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a:t>
            </a:r>
          </a:p>
        </p:txBody>
      </p:sp>
      <p:sp>
        <p:nvSpPr>
          <p:cNvPr id="563" name="Oval 562"/>
          <p:cNvSpPr/>
          <p:nvPr/>
        </p:nvSpPr>
        <p:spPr>
          <a:xfrm>
            <a:off x="4887569" y="2520279"/>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a:t>
            </a:r>
          </a:p>
        </p:txBody>
      </p:sp>
      <p:sp>
        <p:nvSpPr>
          <p:cNvPr id="564" name="Oval 563"/>
          <p:cNvSpPr/>
          <p:nvPr/>
        </p:nvSpPr>
        <p:spPr>
          <a:xfrm>
            <a:off x="2873571" y="2520278"/>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Q</a:t>
            </a:r>
          </a:p>
        </p:txBody>
      </p:sp>
      <p:cxnSp>
        <p:nvCxnSpPr>
          <p:cNvPr id="565" name="Straight Arrow Connector 564"/>
          <p:cNvCxnSpPr/>
          <p:nvPr/>
        </p:nvCxnSpPr>
        <p:spPr>
          <a:xfrm>
            <a:off x="2972113" y="2856397"/>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66" name="Straight Arrow Connector 565"/>
          <p:cNvCxnSpPr/>
          <p:nvPr/>
        </p:nvCxnSpPr>
        <p:spPr>
          <a:xfrm>
            <a:off x="958115" y="2842607"/>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67" name="Straight Arrow Connector 566"/>
          <p:cNvCxnSpPr/>
          <p:nvPr/>
        </p:nvCxnSpPr>
        <p:spPr>
          <a:xfrm>
            <a:off x="2972113" y="3008797"/>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68" name="Straight Arrow Connector 567"/>
          <p:cNvCxnSpPr/>
          <p:nvPr/>
        </p:nvCxnSpPr>
        <p:spPr>
          <a:xfrm>
            <a:off x="958115" y="2995007"/>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0" name="Straight Arrow Connector 569"/>
          <p:cNvCxnSpPr/>
          <p:nvPr/>
        </p:nvCxnSpPr>
        <p:spPr>
          <a:xfrm>
            <a:off x="2972113" y="3161197"/>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1" name="Straight Arrow Connector 570"/>
          <p:cNvCxnSpPr/>
          <p:nvPr/>
        </p:nvCxnSpPr>
        <p:spPr>
          <a:xfrm>
            <a:off x="958115" y="3147407"/>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3" name="Straight Arrow Connector 572"/>
          <p:cNvCxnSpPr/>
          <p:nvPr/>
        </p:nvCxnSpPr>
        <p:spPr>
          <a:xfrm>
            <a:off x="2972113" y="3313597"/>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4" name="Straight Arrow Connector 573"/>
          <p:cNvCxnSpPr/>
          <p:nvPr/>
        </p:nvCxnSpPr>
        <p:spPr>
          <a:xfrm>
            <a:off x="958115" y="3299807"/>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6" name="Straight Arrow Connector 575"/>
          <p:cNvCxnSpPr/>
          <p:nvPr/>
        </p:nvCxnSpPr>
        <p:spPr>
          <a:xfrm>
            <a:off x="2972113" y="3465997"/>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7" name="Straight Arrow Connector 576"/>
          <p:cNvCxnSpPr/>
          <p:nvPr/>
        </p:nvCxnSpPr>
        <p:spPr>
          <a:xfrm>
            <a:off x="958115" y="3452207"/>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9" name="Straight Arrow Connector 578"/>
          <p:cNvCxnSpPr/>
          <p:nvPr/>
        </p:nvCxnSpPr>
        <p:spPr>
          <a:xfrm>
            <a:off x="2972113" y="3618397"/>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80" name="Straight Arrow Connector 579"/>
          <p:cNvCxnSpPr/>
          <p:nvPr/>
        </p:nvCxnSpPr>
        <p:spPr>
          <a:xfrm>
            <a:off x="958115" y="3604607"/>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82" name="Straight Arrow Connector 581"/>
          <p:cNvCxnSpPr/>
          <p:nvPr/>
        </p:nvCxnSpPr>
        <p:spPr>
          <a:xfrm>
            <a:off x="2972113" y="3770797"/>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83" name="Straight Arrow Connector 582"/>
          <p:cNvCxnSpPr/>
          <p:nvPr/>
        </p:nvCxnSpPr>
        <p:spPr>
          <a:xfrm>
            <a:off x="958115" y="3757007"/>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85" name="Straight Arrow Connector 584"/>
          <p:cNvCxnSpPr/>
          <p:nvPr/>
        </p:nvCxnSpPr>
        <p:spPr>
          <a:xfrm>
            <a:off x="2972113" y="3923197"/>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86" name="Straight Arrow Connector 585"/>
          <p:cNvCxnSpPr/>
          <p:nvPr/>
        </p:nvCxnSpPr>
        <p:spPr>
          <a:xfrm>
            <a:off x="958115" y="3909407"/>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88" name="Straight Arrow Connector 587"/>
          <p:cNvCxnSpPr/>
          <p:nvPr/>
        </p:nvCxnSpPr>
        <p:spPr>
          <a:xfrm>
            <a:off x="2972113" y="4075597"/>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89" name="Straight Arrow Connector 588"/>
          <p:cNvCxnSpPr/>
          <p:nvPr/>
        </p:nvCxnSpPr>
        <p:spPr>
          <a:xfrm>
            <a:off x="958115" y="4061807"/>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91" name="Straight Arrow Connector 590"/>
          <p:cNvCxnSpPr/>
          <p:nvPr/>
        </p:nvCxnSpPr>
        <p:spPr>
          <a:xfrm>
            <a:off x="2972113" y="4227997"/>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92" name="Straight Arrow Connector 591"/>
          <p:cNvCxnSpPr/>
          <p:nvPr/>
        </p:nvCxnSpPr>
        <p:spPr>
          <a:xfrm>
            <a:off x="958115" y="4214207"/>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94" name="Straight Arrow Connector 593"/>
          <p:cNvCxnSpPr/>
          <p:nvPr/>
        </p:nvCxnSpPr>
        <p:spPr>
          <a:xfrm>
            <a:off x="2972113" y="4380397"/>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95" name="Straight Arrow Connector 594"/>
          <p:cNvCxnSpPr/>
          <p:nvPr/>
        </p:nvCxnSpPr>
        <p:spPr>
          <a:xfrm>
            <a:off x="958115" y="4366607"/>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97" name="Straight Arrow Connector 596"/>
          <p:cNvCxnSpPr/>
          <p:nvPr/>
        </p:nvCxnSpPr>
        <p:spPr>
          <a:xfrm>
            <a:off x="2972113" y="4532797"/>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98" name="Straight Arrow Connector 597"/>
          <p:cNvCxnSpPr/>
          <p:nvPr/>
        </p:nvCxnSpPr>
        <p:spPr>
          <a:xfrm>
            <a:off x="958115" y="4519007"/>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0" name="Straight Arrow Connector 599"/>
          <p:cNvCxnSpPr/>
          <p:nvPr/>
        </p:nvCxnSpPr>
        <p:spPr>
          <a:xfrm>
            <a:off x="2972113" y="4685197"/>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1" name="Straight Arrow Connector 600"/>
          <p:cNvCxnSpPr/>
          <p:nvPr/>
        </p:nvCxnSpPr>
        <p:spPr>
          <a:xfrm>
            <a:off x="958115" y="4671407"/>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3" name="Straight Arrow Connector 602"/>
          <p:cNvCxnSpPr/>
          <p:nvPr/>
        </p:nvCxnSpPr>
        <p:spPr>
          <a:xfrm>
            <a:off x="923076" y="2861657"/>
            <a:ext cx="1985422" cy="86678"/>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4" name="Straight Arrow Connector 603"/>
          <p:cNvCxnSpPr/>
          <p:nvPr/>
        </p:nvCxnSpPr>
        <p:spPr>
          <a:xfrm flipV="1">
            <a:off x="923076" y="2891185"/>
            <a:ext cx="2049036" cy="27820"/>
          </a:xfrm>
          <a:prstGeom prst="straightConnector1">
            <a:avLst/>
          </a:prstGeom>
          <a:ln w="28575">
            <a:solidFill>
              <a:srgbClr val="00B05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5" name="Straight Arrow Connector 604"/>
          <p:cNvCxnSpPr/>
          <p:nvPr/>
        </p:nvCxnSpPr>
        <p:spPr>
          <a:xfrm>
            <a:off x="923076" y="3014057"/>
            <a:ext cx="1985422" cy="86678"/>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6" name="Straight Arrow Connector 605"/>
          <p:cNvCxnSpPr/>
          <p:nvPr/>
        </p:nvCxnSpPr>
        <p:spPr>
          <a:xfrm flipV="1">
            <a:off x="923076" y="3043585"/>
            <a:ext cx="2049036" cy="27820"/>
          </a:xfrm>
          <a:prstGeom prst="straightConnector1">
            <a:avLst/>
          </a:prstGeom>
          <a:ln w="28575">
            <a:solidFill>
              <a:srgbClr val="00B05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7" name="Straight Arrow Connector 606"/>
          <p:cNvCxnSpPr/>
          <p:nvPr/>
        </p:nvCxnSpPr>
        <p:spPr>
          <a:xfrm>
            <a:off x="923076" y="3166457"/>
            <a:ext cx="1985422" cy="86678"/>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8" name="Straight Arrow Connector 607"/>
          <p:cNvCxnSpPr/>
          <p:nvPr/>
        </p:nvCxnSpPr>
        <p:spPr>
          <a:xfrm flipV="1">
            <a:off x="923076" y="3195985"/>
            <a:ext cx="2049036" cy="27820"/>
          </a:xfrm>
          <a:prstGeom prst="straightConnector1">
            <a:avLst/>
          </a:prstGeom>
          <a:ln w="28575">
            <a:solidFill>
              <a:srgbClr val="00B05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9" name="Straight Arrow Connector 608"/>
          <p:cNvCxnSpPr/>
          <p:nvPr/>
        </p:nvCxnSpPr>
        <p:spPr>
          <a:xfrm>
            <a:off x="923076" y="3318857"/>
            <a:ext cx="1985422" cy="86678"/>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10" name="Straight Arrow Connector 609"/>
          <p:cNvCxnSpPr/>
          <p:nvPr/>
        </p:nvCxnSpPr>
        <p:spPr>
          <a:xfrm flipV="1">
            <a:off x="923076" y="3348385"/>
            <a:ext cx="2049036" cy="27820"/>
          </a:xfrm>
          <a:prstGeom prst="straightConnector1">
            <a:avLst/>
          </a:prstGeom>
          <a:ln w="28575">
            <a:solidFill>
              <a:srgbClr val="00B05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1" name="Straight Arrow Connector 610"/>
          <p:cNvCxnSpPr/>
          <p:nvPr/>
        </p:nvCxnSpPr>
        <p:spPr>
          <a:xfrm>
            <a:off x="923076" y="3471257"/>
            <a:ext cx="1985422" cy="86678"/>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12" name="Straight Arrow Connector 611"/>
          <p:cNvCxnSpPr/>
          <p:nvPr/>
        </p:nvCxnSpPr>
        <p:spPr>
          <a:xfrm flipV="1">
            <a:off x="923076" y="3500785"/>
            <a:ext cx="2049036" cy="27820"/>
          </a:xfrm>
          <a:prstGeom prst="straightConnector1">
            <a:avLst/>
          </a:prstGeom>
          <a:ln w="28575">
            <a:solidFill>
              <a:srgbClr val="00B05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3" name="Straight Arrow Connector 612"/>
          <p:cNvCxnSpPr/>
          <p:nvPr/>
        </p:nvCxnSpPr>
        <p:spPr>
          <a:xfrm>
            <a:off x="923076" y="3623657"/>
            <a:ext cx="1985422" cy="86678"/>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14" name="Straight Arrow Connector 613"/>
          <p:cNvCxnSpPr/>
          <p:nvPr/>
        </p:nvCxnSpPr>
        <p:spPr>
          <a:xfrm flipV="1">
            <a:off x="923076" y="3653185"/>
            <a:ext cx="2049036" cy="27820"/>
          </a:xfrm>
          <a:prstGeom prst="straightConnector1">
            <a:avLst/>
          </a:prstGeom>
          <a:ln w="28575">
            <a:solidFill>
              <a:srgbClr val="00B05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5" name="Straight Arrow Connector 614"/>
          <p:cNvCxnSpPr/>
          <p:nvPr/>
        </p:nvCxnSpPr>
        <p:spPr>
          <a:xfrm>
            <a:off x="923076" y="3776057"/>
            <a:ext cx="1985422" cy="86678"/>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16" name="Straight Arrow Connector 615"/>
          <p:cNvCxnSpPr/>
          <p:nvPr/>
        </p:nvCxnSpPr>
        <p:spPr>
          <a:xfrm flipV="1">
            <a:off x="923076" y="3805585"/>
            <a:ext cx="2049036" cy="27820"/>
          </a:xfrm>
          <a:prstGeom prst="straightConnector1">
            <a:avLst/>
          </a:prstGeom>
          <a:ln w="28575">
            <a:solidFill>
              <a:srgbClr val="00B05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7" name="Straight Arrow Connector 616"/>
          <p:cNvCxnSpPr/>
          <p:nvPr/>
        </p:nvCxnSpPr>
        <p:spPr>
          <a:xfrm>
            <a:off x="923076" y="3928457"/>
            <a:ext cx="1985422" cy="86678"/>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18" name="Straight Arrow Connector 617"/>
          <p:cNvCxnSpPr/>
          <p:nvPr/>
        </p:nvCxnSpPr>
        <p:spPr>
          <a:xfrm flipV="1">
            <a:off x="923076" y="3957985"/>
            <a:ext cx="2049036" cy="27820"/>
          </a:xfrm>
          <a:prstGeom prst="straightConnector1">
            <a:avLst/>
          </a:prstGeom>
          <a:ln w="28575">
            <a:solidFill>
              <a:srgbClr val="00B05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9" name="Straight Arrow Connector 618"/>
          <p:cNvCxnSpPr/>
          <p:nvPr/>
        </p:nvCxnSpPr>
        <p:spPr>
          <a:xfrm>
            <a:off x="923076" y="4080857"/>
            <a:ext cx="1985422" cy="86678"/>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0" name="Straight Arrow Connector 619"/>
          <p:cNvCxnSpPr/>
          <p:nvPr/>
        </p:nvCxnSpPr>
        <p:spPr>
          <a:xfrm flipV="1">
            <a:off x="923076" y="4110385"/>
            <a:ext cx="2049036" cy="27820"/>
          </a:xfrm>
          <a:prstGeom prst="straightConnector1">
            <a:avLst/>
          </a:prstGeom>
          <a:ln w="28575">
            <a:solidFill>
              <a:srgbClr val="00B05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1" name="Straight Arrow Connector 620"/>
          <p:cNvCxnSpPr/>
          <p:nvPr/>
        </p:nvCxnSpPr>
        <p:spPr>
          <a:xfrm>
            <a:off x="923076" y="4233257"/>
            <a:ext cx="1985422" cy="86678"/>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2" name="Straight Arrow Connector 621"/>
          <p:cNvCxnSpPr/>
          <p:nvPr/>
        </p:nvCxnSpPr>
        <p:spPr>
          <a:xfrm flipV="1">
            <a:off x="923076" y="4262785"/>
            <a:ext cx="2049036" cy="27820"/>
          </a:xfrm>
          <a:prstGeom prst="straightConnector1">
            <a:avLst/>
          </a:prstGeom>
          <a:ln w="28575">
            <a:solidFill>
              <a:srgbClr val="00B05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3" name="Straight Arrow Connector 622"/>
          <p:cNvCxnSpPr/>
          <p:nvPr/>
        </p:nvCxnSpPr>
        <p:spPr>
          <a:xfrm>
            <a:off x="923076" y="4385657"/>
            <a:ext cx="1985422" cy="86678"/>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4" name="Straight Arrow Connector 623"/>
          <p:cNvCxnSpPr/>
          <p:nvPr/>
        </p:nvCxnSpPr>
        <p:spPr>
          <a:xfrm flipV="1">
            <a:off x="923076" y="4415185"/>
            <a:ext cx="2049036" cy="27820"/>
          </a:xfrm>
          <a:prstGeom prst="straightConnector1">
            <a:avLst/>
          </a:prstGeom>
          <a:ln w="28575">
            <a:solidFill>
              <a:srgbClr val="00B05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5" name="Straight Arrow Connector 624"/>
          <p:cNvCxnSpPr/>
          <p:nvPr/>
        </p:nvCxnSpPr>
        <p:spPr>
          <a:xfrm>
            <a:off x="923076" y="4538057"/>
            <a:ext cx="1985422" cy="86678"/>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6" name="Straight Arrow Connector 625"/>
          <p:cNvCxnSpPr/>
          <p:nvPr/>
        </p:nvCxnSpPr>
        <p:spPr>
          <a:xfrm flipV="1">
            <a:off x="923076" y="4567585"/>
            <a:ext cx="2049036" cy="27820"/>
          </a:xfrm>
          <a:prstGeom prst="straightConnector1">
            <a:avLst/>
          </a:prstGeom>
          <a:ln w="28575">
            <a:solidFill>
              <a:srgbClr val="00B05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7" name="Straight Arrow Connector 626"/>
          <p:cNvCxnSpPr/>
          <p:nvPr/>
        </p:nvCxnSpPr>
        <p:spPr>
          <a:xfrm>
            <a:off x="923076" y="4690457"/>
            <a:ext cx="1985422" cy="86678"/>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8" name="Straight Arrow Connector 627"/>
          <p:cNvCxnSpPr/>
          <p:nvPr/>
        </p:nvCxnSpPr>
        <p:spPr>
          <a:xfrm flipV="1">
            <a:off x="923076" y="4719985"/>
            <a:ext cx="2049036" cy="27820"/>
          </a:xfrm>
          <a:prstGeom prst="straightConnector1">
            <a:avLst/>
          </a:prstGeom>
          <a:ln w="28575">
            <a:solidFill>
              <a:srgbClr val="00B05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29" name="Oval 628"/>
          <p:cNvSpPr/>
          <p:nvPr/>
        </p:nvSpPr>
        <p:spPr>
          <a:xfrm>
            <a:off x="6566959" y="2479183"/>
            <a:ext cx="4924425" cy="29094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630" name="Oval 629"/>
          <p:cNvSpPr/>
          <p:nvPr/>
        </p:nvSpPr>
        <p:spPr>
          <a:xfrm>
            <a:off x="6864558" y="2533631"/>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a:t>
            </a:r>
          </a:p>
        </p:txBody>
      </p:sp>
      <p:sp>
        <p:nvSpPr>
          <p:cNvPr id="631" name="Oval 630"/>
          <p:cNvSpPr/>
          <p:nvPr/>
        </p:nvSpPr>
        <p:spPr>
          <a:xfrm>
            <a:off x="10892553" y="2533630"/>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a:t>
            </a:r>
          </a:p>
        </p:txBody>
      </p:sp>
      <p:sp>
        <p:nvSpPr>
          <p:cNvPr id="632" name="Oval 631"/>
          <p:cNvSpPr/>
          <p:nvPr/>
        </p:nvSpPr>
        <p:spPr>
          <a:xfrm>
            <a:off x="8878555" y="2533629"/>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Q</a:t>
            </a:r>
          </a:p>
        </p:txBody>
      </p:sp>
      <p:grpSp>
        <p:nvGrpSpPr>
          <p:cNvPr id="633" name="Group 632"/>
          <p:cNvGrpSpPr/>
          <p:nvPr/>
        </p:nvGrpSpPr>
        <p:grpSpPr>
          <a:xfrm>
            <a:off x="967640" y="2756778"/>
            <a:ext cx="10035750" cy="2332262"/>
            <a:chOff x="967640" y="2375777"/>
            <a:chExt cx="10035750" cy="3754079"/>
          </a:xfrm>
        </p:grpSpPr>
        <p:cxnSp>
          <p:nvCxnSpPr>
            <p:cNvPr id="634" name="Straight Arrow Connector 633"/>
            <p:cNvCxnSpPr/>
            <p:nvPr/>
          </p:nvCxnSpPr>
          <p:spPr>
            <a:xfrm>
              <a:off x="967640" y="2375778"/>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Straight Arrow Connector 634"/>
            <p:cNvCxnSpPr/>
            <p:nvPr/>
          </p:nvCxnSpPr>
          <p:spPr>
            <a:xfrm>
              <a:off x="2981637" y="2375778"/>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Straight Arrow Connector 635"/>
            <p:cNvCxnSpPr/>
            <p:nvPr/>
          </p:nvCxnSpPr>
          <p:spPr>
            <a:xfrm>
              <a:off x="4998406" y="2375777"/>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7" name="Straight Arrow Connector 636"/>
            <p:cNvCxnSpPr/>
            <p:nvPr/>
          </p:nvCxnSpPr>
          <p:spPr>
            <a:xfrm>
              <a:off x="6972624" y="2389129"/>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8" name="Straight Arrow Connector 637"/>
            <p:cNvCxnSpPr/>
            <p:nvPr/>
          </p:nvCxnSpPr>
          <p:spPr>
            <a:xfrm>
              <a:off x="8986621" y="2389129"/>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9" name="Straight Arrow Connector 638"/>
            <p:cNvCxnSpPr/>
            <p:nvPr/>
          </p:nvCxnSpPr>
          <p:spPr>
            <a:xfrm>
              <a:off x="11003390" y="2389128"/>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40" name="Straight Arrow Connector 639"/>
          <p:cNvCxnSpPr/>
          <p:nvPr/>
        </p:nvCxnSpPr>
        <p:spPr>
          <a:xfrm>
            <a:off x="8977097" y="2869748"/>
            <a:ext cx="2013997" cy="142489"/>
          </a:xfrm>
          <a:prstGeom prst="straightConnector1">
            <a:avLst/>
          </a:prstGeom>
          <a:ln w="9525">
            <a:solidFill>
              <a:srgbClr val="FA5D0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1" name="Straight Arrow Connector 640"/>
          <p:cNvCxnSpPr/>
          <p:nvPr/>
        </p:nvCxnSpPr>
        <p:spPr>
          <a:xfrm>
            <a:off x="6963099" y="2855958"/>
            <a:ext cx="4027995" cy="85034"/>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2" name="Straight Arrow Connector 641"/>
          <p:cNvCxnSpPr/>
          <p:nvPr/>
        </p:nvCxnSpPr>
        <p:spPr>
          <a:xfrm>
            <a:off x="8977097" y="3022148"/>
            <a:ext cx="2013997" cy="142489"/>
          </a:xfrm>
          <a:prstGeom prst="straightConnector1">
            <a:avLst/>
          </a:prstGeom>
          <a:ln w="9525">
            <a:solidFill>
              <a:srgbClr val="FA5D0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3" name="Straight Arrow Connector 642"/>
          <p:cNvCxnSpPr/>
          <p:nvPr/>
        </p:nvCxnSpPr>
        <p:spPr>
          <a:xfrm>
            <a:off x="6963099" y="3008358"/>
            <a:ext cx="4027995" cy="85034"/>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44" name="Freeform 643"/>
          <p:cNvSpPr/>
          <p:nvPr/>
        </p:nvSpPr>
        <p:spPr>
          <a:xfrm>
            <a:off x="10882913" y="3015007"/>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9525">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9525">
                <a:solidFill>
                  <a:sysClr val="windowText" lastClr="000000"/>
                </a:solidFill>
                <a:prstDash val="dash"/>
              </a:ln>
              <a:solidFill>
                <a:srgbClr val="00B050"/>
              </a:solidFill>
            </a:endParaRPr>
          </a:p>
        </p:txBody>
      </p:sp>
      <p:cxnSp>
        <p:nvCxnSpPr>
          <p:cNvPr id="645" name="Straight Arrow Connector 644"/>
          <p:cNvCxnSpPr/>
          <p:nvPr/>
        </p:nvCxnSpPr>
        <p:spPr>
          <a:xfrm>
            <a:off x="8977097" y="3174548"/>
            <a:ext cx="2013997" cy="142489"/>
          </a:xfrm>
          <a:prstGeom prst="straightConnector1">
            <a:avLst/>
          </a:prstGeom>
          <a:ln w="9525">
            <a:solidFill>
              <a:srgbClr val="FA5D0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6" name="Straight Arrow Connector 645"/>
          <p:cNvCxnSpPr/>
          <p:nvPr/>
        </p:nvCxnSpPr>
        <p:spPr>
          <a:xfrm>
            <a:off x="6963099" y="3160758"/>
            <a:ext cx="4027995" cy="85034"/>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47" name="Freeform 646"/>
          <p:cNvSpPr/>
          <p:nvPr/>
        </p:nvSpPr>
        <p:spPr>
          <a:xfrm>
            <a:off x="10882913" y="3167407"/>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9525">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9525">
                <a:solidFill>
                  <a:sysClr val="windowText" lastClr="000000"/>
                </a:solidFill>
                <a:prstDash val="dash"/>
              </a:ln>
              <a:solidFill>
                <a:srgbClr val="00B050"/>
              </a:solidFill>
            </a:endParaRPr>
          </a:p>
        </p:txBody>
      </p:sp>
      <p:cxnSp>
        <p:nvCxnSpPr>
          <p:cNvPr id="648" name="Straight Arrow Connector 647"/>
          <p:cNvCxnSpPr/>
          <p:nvPr/>
        </p:nvCxnSpPr>
        <p:spPr>
          <a:xfrm>
            <a:off x="8977097" y="3326948"/>
            <a:ext cx="2013997" cy="142489"/>
          </a:xfrm>
          <a:prstGeom prst="straightConnector1">
            <a:avLst/>
          </a:prstGeom>
          <a:ln w="9525">
            <a:solidFill>
              <a:srgbClr val="FA5D0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9" name="Straight Arrow Connector 648"/>
          <p:cNvCxnSpPr/>
          <p:nvPr/>
        </p:nvCxnSpPr>
        <p:spPr>
          <a:xfrm>
            <a:off x="6963099" y="3313158"/>
            <a:ext cx="4027995" cy="85034"/>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50" name="Freeform 649"/>
          <p:cNvSpPr/>
          <p:nvPr/>
        </p:nvSpPr>
        <p:spPr>
          <a:xfrm>
            <a:off x="10882913" y="3319807"/>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9525">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9525">
                <a:solidFill>
                  <a:sysClr val="windowText" lastClr="000000"/>
                </a:solidFill>
                <a:prstDash val="dash"/>
              </a:ln>
              <a:solidFill>
                <a:srgbClr val="00B050"/>
              </a:solidFill>
            </a:endParaRPr>
          </a:p>
        </p:txBody>
      </p:sp>
      <p:cxnSp>
        <p:nvCxnSpPr>
          <p:cNvPr id="651" name="Straight Arrow Connector 650"/>
          <p:cNvCxnSpPr/>
          <p:nvPr/>
        </p:nvCxnSpPr>
        <p:spPr>
          <a:xfrm>
            <a:off x="8977097" y="3479348"/>
            <a:ext cx="2013997" cy="142489"/>
          </a:xfrm>
          <a:prstGeom prst="straightConnector1">
            <a:avLst/>
          </a:prstGeom>
          <a:ln w="9525">
            <a:solidFill>
              <a:srgbClr val="FA5D0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52" name="Straight Arrow Connector 651"/>
          <p:cNvCxnSpPr/>
          <p:nvPr/>
        </p:nvCxnSpPr>
        <p:spPr>
          <a:xfrm>
            <a:off x="6963099" y="3465558"/>
            <a:ext cx="4027995" cy="85034"/>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53" name="Freeform 652"/>
          <p:cNvSpPr/>
          <p:nvPr/>
        </p:nvSpPr>
        <p:spPr>
          <a:xfrm>
            <a:off x="10882913" y="3472207"/>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9525">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9525">
                <a:solidFill>
                  <a:sysClr val="windowText" lastClr="000000"/>
                </a:solidFill>
                <a:prstDash val="dash"/>
              </a:ln>
              <a:solidFill>
                <a:srgbClr val="00B050"/>
              </a:solidFill>
            </a:endParaRPr>
          </a:p>
        </p:txBody>
      </p:sp>
      <p:cxnSp>
        <p:nvCxnSpPr>
          <p:cNvPr id="654" name="Straight Arrow Connector 653"/>
          <p:cNvCxnSpPr/>
          <p:nvPr/>
        </p:nvCxnSpPr>
        <p:spPr>
          <a:xfrm>
            <a:off x="8977097" y="3631748"/>
            <a:ext cx="2013997" cy="142489"/>
          </a:xfrm>
          <a:prstGeom prst="straightConnector1">
            <a:avLst/>
          </a:prstGeom>
          <a:ln w="9525">
            <a:solidFill>
              <a:srgbClr val="FA5D0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55" name="Straight Arrow Connector 654"/>
          <p:cNvCxnSpPr/>
          <p:nvPr/>
        </p:nvCxnSpPr>
        <p:spPr>
          <a:xfrm>
            <a:off x="6963099" y="3617958"/>
            <a:ext cx="4027995" cy="85034"/>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56" name="Freeform 655"/>
          <p:cNvSpPr/>
          <p:nvPr/>
        </p:nvSpPr>
        <p:spPr>
          <a:xfrm>
            <a:off x="10882913" y="3624607"/>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9525">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9525">
                <a:solidFill>
                  <a:sysClr val="windowText" lastClr="000000"/>
                </a:solidFill>
                <a:prstDash val="dash"/>
              </a:ln>
              <a:solidFill>
                <a:srgbClr val="00B050"/>
              </a:solidFill>
            </a:endParaRPr>
          </a:p>
        </p:txBody>
      </p:sp>
      <p:cxnSp>
        <p:nvCxnSpPr>
          <p:cNvPr id="657" name="Straight Arrow Connector 656"/>
          <p:cNvCxnSpPr/>
          <p:nvPr/>
        </p:nvCxnSpPr>
        <p:spPr>
          <a:xfrm>
            <a:off x="8977097" y="3784148"/>
            <a:ext cx="2013997" cy="142489"/>
          </a:xfrm>
          <a:prstGeom prst="straightConnector1">
            <a:avLst/>
          </a:prstGeom>
          <a:ln w="9525">
            <a:solidFill>
              <a:srgbClr val="FA5D0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58" name="Straight Arrow Connector 657"/>
          <p:cNvCxnSpPr/>
          <p:nvPr/>
        </p:nvCxnSpPr>
        <p:spPr>
          <a:xfrm>
            <a:off x="6963099" y="3770358"/>
            <a:ext cx="4027995" cy="85034"/>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59" name="Freeform 658"/>
          <p:cNvSpPr/>
          <p:nvPr/>
        </p:nvSpPr>
        <p:spPr>
          <a:xfrm>
            <a:off x="10882913" y="3777007"/>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9525">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9525">
                <a:solidFill>
                  <a:sysClr val="windowText" lastClr="000000"/>
                </a:solidFill>
                <a:prstDash val="dash"/>
              </a:ln>
              <a:solidFill>
                <a:srgbClr val="00B050"/>
              </a:solidFill>
            </a:endParaRPr>
          </a:p>
        </p:txBody>
      </p:sp>
      <p:cxnSp>
        <p:nvCxnSpPr>
          <p:cNvPr id="660" name="Straight Arrow Connector 659"/>
          <p:cNvCxnSpPr/>
          <p:nvPr/>
        </p:nvCxnSpPr>
        <p:spPr>
          <a:xfrm>
            <a:off x="8977097" y="3936548"/>
            <a:ext cx="2013997" cy="142489"/>
          </a:xfrm>
          <a:prstGeom prst="straightConnector1">
            <a:avLst/>
          </a:prstGeom>
          <a:ln w="9525">
            <a:solidFill>
              <a:srgbClr val="FA5D0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61" name="Straight Arrow Connector 660"/>
          <p:cNvCxnSpPr/>
          <p:nvPr/>
        </p:nvCxnSpPr>
        <p:spPr>
          <a:xfrm>
            <a:off x="6963099" y="3922758"/>
            <a:ext cx="4027995" cy="85034"/>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62" name="Freeform 661"/>
          <p:cNvSpPr/>
          <p:nvPr/>
        </p:nvSpPr>
        <p:spPr>
          <a:xfrm>
            <a:off x="10882913" y="3929407"/>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9525">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9525">
                <a:solidFill>
                  <a:sysClr val="windowText" lastClr="000000"/>
                </a:solidFill>
                <a:prstDash val="dash"/>
              </a:ln>
              <a:solidFill>
                <a:srgbClr val="00B050"/>
              </a:solidFill>
            </a:endParaRPr>
          </a:p>
        </p:txBody>
      </p:sp>
      <p:cxnSp>
        <p:nvCxnSpPr>
          <p:cNvPr id="663" name="Straight Arrow Connector 662"/>
          <p:cNvCxnSpPr/>
          <p:nvPr/>
        </p:nvCxnSpPr>
        <p:spPr>
          <a:xfrm>
            <a:off x="8977097" y="4088948"/>
            <a:ext cx="2013997" cy="142489"/>
          </a:xfrm>
          <a:prstGeom prst="straightConnector1">
            <a:avLst/>
          </a:prstGeom>
          <a:ln w="9525">
            <a:solidFill>
              <a:srgbClr val="FA5D0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64" name="Straight Arrow Connector 663"/>
          <p:cNvCxnSpPr/>
          <p:nvPr/>
        </p:nvCxnSpPr>
        <p:spPr>
          <a:xfrm>
            <a:off x="6963099" y="4075158"/>
            <a:ext cx="4027995" cy="85034"/>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65" name="Freeform 664"/>
          <p:cNvSpPr/>
          <p:nvPr/>
        </p:nvSpPr>
        <p:spPr>
          <a:xfrm>
            <a:off x="10882913" y="4081807"/>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9525">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9525">
                <a:solidFill>
                  <a:sysClr val="windowText" lastClr="000000"/>
                </a:solidFill>
                <a:prstDash val="dash"/>
              </a:ln>
              <a:solidFill>
                <a:srgbClr val="00B050"/>
              </a:solidFill>
            </a:endParaRPr>
          </a:p>
        </p:txBody>
      </p:sp>
      <p:cxnSp>
        <p:nvCxnSpPr>
          <p:cNvPr id="666" name="Straight Arrow Connector 665"/>
          <p:cNvCxnSpPr/>
          <p:nvPr/>
        </p:nvCxnSpPr>
        <p:spPr>
          <a:xfrm>
            <a:off x="8977097" y="4241348"/>
            <a:ext cx="2013997" cy="142489"/>
          </a:xfrm>
          <a:prstGeom prst="straightConnector1">
            <a:avLst/>
          </a:prstGeom>
          <a:ln w="9525">
            <a:solidFill>
              <a:srgbClr val="FA5D0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67" name="Straight Arrow Connector 666"/>
          <p:cNvCxnSpPr/>
          <p:nvPr/>
        </p:nvCxnSpPr>
        <p:spPr>
          <a:xfrm>
            <a:off x="6963099" y="4227558"/>
            <a:ext cx="4027995" cy="85034"/>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68" name="Freeform 667"/>
          <p:cNvSpPr/>
          <p:nvPr/>
        </p:nvSpPr>
        <p:spPr>
          <a:xfrm>
            <a:off x="10882913" y="4234207"/>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9525">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9525">
                <a:solidFill>
                  <a:sysClr val="windowText" lastClr="000000"/>
                </a:solidFill>
                <a:prstDash val="dash"/>
              </a:ln>
              <a:solidFill>
                <a:srgbClr val="00B050"/>
              </a:solidFill>
            </a:endParaRPr>
          </a:p>
        </p:txBody>
      </p:sp>
      <p:cxnSp>
        <p:nvCxnSpPr>
          <p:cNvPr id="669" name="Straight Arrow Connector 668"/>
          <p:cNvCxnSpPr/>
          <p:nvPr/>
        </p:nvCxnSpPr>
        <p:spPr>
          <a:xfrm>
            <a:off x="8977097" y="4393748"/>
            <a:ext cx="2013997" cy="142489"/>
          </a:xfrm>
          <a:prstGeom prst="straightConnector1">
            <a:avLst/>
          </a:prstGeom>
          <a:ln w="9525">
            <a:solidFill>
              <a:srgbClr val="FA5D0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70" name="Straight Arrow Connector 669"/>
          <p:cNvCxnSpPr/>
          <p:nvPr/>
        </p:nvCxnSpPr>
        <p:spPr>
          <a:xfrm>
            <a:off x="6963099" y="4379958"/>
            <a:ext cx="4027995" cy="85034"/>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71" name="Freeform 670"/>
          <p:cNvSpPr/>
          <p:nvPr/>
        </p:nvSpPr>
        <p:spPr>
          <a:xfrm>
            <a:off x="10882913" y="4386607"/>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9525">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9525">
                <a:solidFill>
                  <a:sysClr val="windowText" lastClr="000000"/>
                </a:solidFill>
                <a:prstDash val="dash"/>
              </a:ln>
              <a:solidFill>
                <a:srgbClr val="00B050"/>
              </a:solidFill>
            </a:endParaRPr>
          </a:p>
        </p:txBody>
      </p:sp>
      <p:cxnSp>
        <p:nvCxnSpPr>
          <p:cNvPr id="672" name="Straight Arrow Connector 671"/>
          <p:cNvCxnSpPr/>
          <p:nvPr/>
        </p:nvCxnSpPr>
        <p:spPr>
          <a:xfrm>
            <a:off x="8977097" y="4546148"/>
            <a:ext cx="2013997" cy="142489"/>
          </a:xfrm>
          <a:prstGeom prst="straightConnector1">
            <a:avLst/>
          </a:prstGeom>
          <a:ln w="9525">
            <a:solidFill>
              <a:srgbClr val="FA5D0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73" name="Straight Arrow Connector 672"/>
          <p:cNvCxnSpPr/>
          <p:nvPr/>
        </p:nvCxnSpPr>
        <p:spPr>
          <a:xfrm>
            <a:off x="6963099" y="4532358"/>
            <a:ext cx="4027995" cy="85034"/>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74" name="Freeform 673"/>
          <p:cNvSpPr/>
          <p:nvPr/>
        </p:nvSpPr>
        <p:spPr>
          <a:xfrm>
            <a:off x="10882913" y="4539007"/>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9525">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9525">
                <a:solidFill>
                  <a:sysClr val="windowText" lastClr="000000"/>
                </a:solidFill>
                <a:prstDash val="dash"/>
              </a:ln>
              <a:solidFill>
                <a:srgbClr val="00B050"/>
              </a:solidFill>
            </a:endParaRPr>
          </a:p>
        </p:txBody>
      </p:sp>
      <p:cxnSp>
        <p:nvCxnSpPr>
          <p:cNvPr id="675" name="Straight Arrow Connector 674"/>
          <p:cNvCxnSpPr/>
          <p:nvPr/>
        </p:nvCxnSpPr>
        <p:spPr>
          <a:xfrm>
            <a:off x="8977097" y="4698548"/>
            <a:ext cx="2013997" cy="142489"/>
          </a:xfrm>
          <a:prstGeom prst="straightConnector1">
            <a:avLst/>
          </a:prstGeom>
          <a:ln w="9525">
            <a:solidFill>
              <a:srgbClr val="FA5D0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76" name="Straight Arrow Connector 675"/>
          <p:cNvCxnSpPr/>
          <p:nvPr/>
        </p:nvCxnSpPr>
        <p:spPr>
          <a:xfrm>
            <a:off x="6963099" y="4684758"/>
            <a:ext cx="4027995" cy="85034"/>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77" name="Freeform 676"/>
          <p:cNvSpPr/>
          <p:nvPr/>
        </p:nvSpPr>
        <p:spPr>
          <a:xfrm>
            <a:off x="10882913" y="4691407"/>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9525">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9525">
                <a:solidFill>
                  <a:sysClr val="windowText" lastClr="000000"/>
                </a:solidFill>
                <a:prstDash val="dash"/>
              </a:ln>
              <a:solidFill>
                <a:srgbClr val="00B050"/>
              </a:solidFill>
            </a:endParaRPr>
          </a:p>
        </p:txBody>
      </p:sp>
      <p:cxnSp>
        <p:nvCxnSpPr>
          <p:cNvPr id="678" name="Straight Arrow Connector 677"/>
          <p:cNvCxnSpPr/>
          <p:nvPr/>
        </p:nvCxnSpPr>
        <p:spPr>
          <a:xfrm>
            <a:off x="6928060" y="2875008"/>
            <a:ext cx="1985422" cy="86678"/>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79" name="Straight Arrow Connector 678"/>
          <p:cNvCxnSpPr/>
          <p:nvPr/>
        </p:nvCxnSpPr>
        <p:spPr>
          <a:xfrm flipV="1">
            <a:off x="6928060" y="2904536"/>
            <a:ext cx="2049036" cy="27820"/>
          </a:xfrm>
          <a:prstGeom prst="straightConnector1">
            <a:avLst/>
          </a:prstGeom>
          <a:ln w="9525">
            <a:solidFill>
              <a:srgbClr val="FA5D06"/>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0" name="Straight Arrow Connector 679"/>
          <p:cNvCxnSpPr/>
          <p:nvPr/>
        </p:nvCxnSpPr>
        <p:spPr>
          <a:xfrm>
            <a:off x="6928060" y="3027408"/>
            <a:ext cx="1985422" cy="86678"/>
          </a:xfrm>
          <a:prstGeom prst="straightConnector1">
            <a:avLst/>
          </a:prstGeom>
          <a:ln w="9525">
            <a:solidFill>
              <a:srgbClr val="FA5D0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81" name="Straight Arrow Connector 680"/>
          <p:cNvCxnSpPr/>
          <p:nvPr/>
        </p:nvCxnSpPr>
        <p:spPr>
          <a:xfrm flipV="1">
            <a:off x="6928060" y="3056936"/>
            <a:ext cx="2049036" cy="27820"/>
          </a:xfrm>
          <a:prstGeom prst="straightConnector1">
            <a:avLst/>
          </a:prstGeom>
          <a:ln w="9525">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2" name="Straight Arrow Connector 681"/>
          <p:cNvCxnSpPr/>
          <p:nvPr/>
        </p:nvCxnSpPr>
        <p:spPr>
          <a:xfrm>
            <a:off x="6928060" y="3179808"/>
            <a:ext cx="1985422" cy="86678"/>
          </a:xfrm>
          <a:prstGeom prst="straightConnector1">
            <a:avLst/>
          </a:prstGeom>
          <a:ln w="9525">
            <a:solidFill>
              <a:srgbClr val="FA5D0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83" name="Straight Arrow Connector 682"/>
          <p:cNvCxnSpPr/>
          <p:nvPr/>
        </p:nvCxnSpPr>
        <p:spPr>
          <a:xfrm flipV="1">
            <a:off x="6928060" y="3209336"/>
            <a:ext cx="2049036" cy="27820"/>
          </a:xfrm>
          <a:prstGeom prst="straightConnector1">
            <a:avLst/>
          </a:prstGeom>
          <a:ln w="9525">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4" name="Straight Arrow Connector 683"/>
          <p:cNvCxnSpPr/>
          <p:nvPr/>
        </p:nvCxnSpPr>
        <p:spPr>
          <a:xfrm>
            <a:off x="6928060" y="3332208"/>
            <a:ext cx="1985422" cy="86678"/>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85" name="Straight Arrow Connector 684"/>
          <p:cNvCxnSpPr/>
          <p:nvPr/>
        </p:nvCxnSpPr>
        <p:spPr>
          <a:xfrm flipV="1">
            <a:off x="6928060" y="3361736"/>
            <a:ext cx="2049036" cy="27820"/>
          </a:xfrm>
          <a:prstGeom prst="straightConnector1">
            <a:avLst/>
          </a:prstGeom>
          <a:ln w="9525">
            <a:solidFill>
              <a:srgbClr val="FA5D06"/>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6" name="Straight Arrow Connector 685"/>
          <p:cNvCxnSpPr/>
          <p:nvPr/>
        </p:nvCxnSpPr>
        <p:spPr>
          <a:xfrm>
            <a:off x="6928060" y="3484608"/>
            <a:ext cx="1985422" cy="86678"/>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87" name="Straight Arrow Connector 686"/>
          <p:cNvCxnSpPr/>
          <p:nvPr/>
        </p:nvCxnSpPr>
        <p:spPr>
          <a:xfrm flipV="1">
            <a:off x="6928060" y="3514136"/>
            <a:ext cx="2049036" cy="27820"/>
          </a:xfrm>
          <a:prstGeom prst="straightConnector1">
            <a:avLst/>
          </a:prstGeom>
          <a:ln w="9525">
            <a:solidFill>
              <a:srgbClr val="FA5D06"/>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8" name="Straight Arrow Connector 687"/>
          <p:cNvCxnSpPr/>
          <p:nvPr/>
        </p:nvCxnSpPr>
        <p:spPr>
          <a:xfrm>
            <a:off x="6928060" y="3637008"/>
            <a:ext cx="1985422" cy="86678"/>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89" name="Straight Arrow Connector 688"/>
          <p:cNvCxnSpPr/>
          <p:nvPr/>
        </p:nvCxnSpPr>
        <p:spPr>
          <a:xfrm flipV="1">
            <a:off x="6928060" y="3666536"/>
            <a:ext cx="2049036" cy="27820"/>
          </a:xfrm>
          <a:prstGeom prst="straightConnector1">
            <a:avLst/>
          </a:prstGeom>
          <a:ln w="9525">
            <a:solidFill>
              <a:srgbClr val="FA5D06"/>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0" name="Straight Arrow Connector 689"/>
          <p:cNvCxnSpPr/>
          <p:nvPr/>
        </p:nvCxnSpPr>
        <p:spPr>
          <a:xfrm>
            <a:off x="6928060" y="3789408"/>
            <a:ext cx="1985422" cy="86678"/>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91" name="Straight Arrow Connector 690"/>
          <p:cNvCxnSpPr/>
          <p:nvPr/>
        </p:nvCxnSpPr>
        <p:spPr>
          <a:xfrm flipV="1">
            <a:off x="6928060" y="3818936"/>
            <a:ext cx="2049036" cy="27820"/>
          </a:xfrm>
          <a:prstGeom prst="straightConnector1">
            <a:avLst/>
          </a:prstGeom>
          <a:ln w="9525">
            <a:solidFill>
              <a:srgbClr val="FA5D06"/>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2" name="Straight Arrow Connector 691"/>
          <p:cNvCxnSpPr/>
          <p:nvPr/>
        </p:nvCxnSpPr>
        <p:spPr>
          <a:xfrm>
            <a:off x="6928060" y="3941808"/>
            <a:ext cx="1985422" cy="86678"/>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93" name="Straight Arrow Connector 692"/>
          <p:cNvCxnSpPr/>
          <p:nvPr/>
        </p:nvCxnSpPr>
        <p:spPr>
          <a:xfrm flipV="1">
            <a:off x="6928060" y="3971336"/>
            <a:ext cx="2049036" cy="27820"/>
          </a:xfrm>
          <a:prstGeom prst="straightConnector1">
            <a:avLst/>
          </a:prstGeom>
          <a:ln w="9525">
            <a:solidFill>
              <a:srgbClr val="FA5D06"/>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4" name="Straight Arrow Connector 693"/>
          <p:cNvCxnSpPr/>
          <p:nvPr/>
        </p:nvCxnSpPr>
        <p:spPr>
          <a:xfrm>
            <a:off x="6928060" y="4094208"/>
            <a:ext cx="1985422" cy="86678"/>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95" name="Straight Arrow Connector 694"/>
          <p:cNvCxnSpPr/>
          <p:nvPr/>
        </p:nvCxnSpPr>
        <p:spPr>
          <a:xfrm flipV="1">
            <a:off x="6928060" y="4123736"/>
            <a:ext cx="2049036" cy="27820"/>
          </a:xfrm>
          <a:prstGeom prst="straightConnector1">
            <a:avLst/>
          </a:prstGeom>
          <a:ln w="9525">
            <a:solidFill>
              <a:srgbClr val="FA5D06"/>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6" name="Straight Arrow Connector 695"/>
          <p:cNvCxnSpPr/>
          <p:nvPr/>
        </p:nvCxnSpPr>
        <p:spPr>
          <a:xfrm>
            <a:off x="6928060" y="4246608"/>
            <a:ext cx="1985422" cy="86678"/>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97" name="Straight Arrow Connector 696"/>
          <p:cNvCxnSpPr/>
          <p:nvPr/>
        </p:nvCxnSpPr>
        <p:spPr>
          <a:xfrm flipV="1">
            <a:off x="6928060" y="4276136"/>
            <a:ext cx="2049036" cy="27820"/>
          </a:xfrm>
          <a:prstGeom prst="straightConnector1">
            <a:avLst/>
          </a:prstGeom>
          <a:ln w="9525">
            <a:solidFill>
              <a:srgbClr val="FA5D06"/>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8" name="Straight Arrow Connector 697"/>
          <p:cNvCxnSpPr/>
          <p:nvPr/>
        </p:nvCxnSpPr>
        <p:spPr>
          <a:xfrm>
            <a:off x="6928060" y="4399008"/>
            <a:ext cx="1985422" cy="86678"/>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99" name="Straight Arrow Connector 698"/>
          <p:cNvCxnSpPr/>
          <p:nvPr/>
        </p:nvCxnSpPr>
        <p:spPr>
          <a:xfrm flipV="1">
            <a:off x="6928060" y="4428536"/>
            <a:ext cx="2049036" cy="27820"/>
          </a:xfrm>
          <a:prstGeom prst="straightConnector1">
            <a:avLst/>
          </a:prstGeom>
          <a:ln w="9525">
            <a:solidFill>
              <a:srgbClr val="FA5D06"/>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0" name="Straight Arrow Connector 699"/>
          <p:cNvCxnSpPr/>
          <p:nvPr/>
        </p:nvCxnSpPr>
        <p:spPr>
          <a:xfrm>
            <a:off x="6928060" y="4551408"/>
            <a:ext cx="1985422" cy="86678"/>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01" name="Straight Arrow Connector 700"/>
          <p:cNvCxnSpPr/>
          <p:nvPr/>
        </p:nvCxnSpPr>
        <p:spPr>
          <a:xfrm flipV="1">
            <a:off x="6928060" y="4580936"/>
            <a:ext cx="2049036" cy="27820"/>
          </a:xfrm>
          <a:prstGeom prst="straightConnector1">
            <a:avLst/>
          </a:prstGeom>
          <a:ln w="9525">
            <a:solidFill>
              <a:srgbClr val="FA5D06"/>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2" name="Straight Arrow Connector 701"/>
          <p:cNvCxnSpPr/>
          <p:nvPr/>
        </p:nvCxnSpPr>
        <p:spPr>
          <a:xfrm>
            <a:off x="6928060" y="4703808"/>
            <a:ext cx="1985422" cy="86678"/>
          </a:xfrm>
          <a:prstGeom prst="straightConnector1">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03" name="Straight Arrow Connector 702"/>
          <p:cNvCxnSpPr/>
          <p:nvPr/>
        </p:nvCxnSpPr>
        <p:spPr>
          <a:xfrm flipV="1">
            <a:off x="6928060" y="4733336"/>
            <a:ext cx="2049036" cy="27820"/>
          </a:xfrm>
          <a:prstGeom prst="straightConnector1">
            <a:avLst/>
          </a:prstGeom>
          <a:ln w="9525">
            <a:solidFill>
              <a:srgbClr val="FA5D06"/>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4" name="Straight Arrow Connector 703"/>
          <p:cNvCxnSpPr/>
          <p:nvPr/>
        </p:nvCxnSpPr>
        <p:spPr>
          <a:xfrm flipH="1">
            <a:off x="8927794" y="2942637"/>
            <a:ext cx="2016769" cy="43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5" name="Straight Arrow Connector 704"/>
          <p:cNvCxnSpPr/>
          <p:nvPr/>
        </p:nvCxnSpPr>
        <p:spPr>
          <a:xfrm flipH="1" flipV="1">
            <a:off x="7017190" y="2933600"/>
            <a:ext cx="3927373" cy="9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6" name="Straight Arrow Connector 705"/>
          <p:cNvCxnSpPr/>
          <p:nvPr/>
        </p:nvCxnSpPr>
        <p:spPr>
          <a:xfrm flipH="1">
            <a:off x="8927794" y="3095037"/>
            <a:ext cx="2016769" cy="43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7" name="Straight Arrow Connector 706"/>
          <p:cNvCxnSpPr/>
          <p:nvPr/>
        </p:nvCxnSpPr>
        <p:spPr>
          <a:xfrm flipH="1" flipV="1">
            <a:off x="7017190" y="3086000"/>
            <a:ext cx="3927373" cy="9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8" name="Straight Arrow Connector 707"/>
          <p:cNvCxnSpPr/>
          <p:nvPr/>
        </p:nvCxnSpPr>
        <p:spPr>
          <a:xfrm flipH="1">
            <a:off x="8927794" y="3247437"/>
            <a:ext cx="2016769" cy="43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9" name="Straight Arrow Connector 708"/>
          <p:cNvCxnSpPr/>
          <p:nvPr/>
        </p:nvCxnSpPr>
        <p:spPr>
          <a:xfrm flipH="1" flipV="1">
            <a:off x="7017190" y="3238400"/>
            <a:ext cx="3927373" cy="9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0" name="Straight Arrow Connector 709"/>
          <p:cNvCxnSpPr/>
          <p:nvPr/>
        </p:nvCxnSpPr>
        <p:spPr>
          <a:xfrm flipH="1">
            <a:off x="8927794" y="3399837"/>
            <a:ext cx="2016769" cy="43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1" name="Straight Arrow Connector 710"/>
          <p:cNvCxnSpPr/>
          <p:nvPr/>
        </p:nvCxnSpPr>
        <p:spPr>
          <a:xfrm flipH="1" flipV="1">
            <a:off x="7017190" y="3390800"/>
            <a:ext cx="3927373" cy="9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2" name="Straight Arrow Connector 711"/>
          <p:cNvCxnSpPr/>
          <p:nvPr/>
        </p:nvCxnSpPr>
        <p:spPr>
          <a:xfrm flipH="1">
            <a:off x="8927794" y="3552237"/>
            <a:ext cx="2016769" cy="43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3" name="Straight Arrow Connector 712"/>
          <p:cNvCxnSpPr/>
          <p:nvPr/>
        </p:nvCxnSpPr>
        <p:spPr>
          <a:xfrm flipH="1" flipV="1">
            <a:off x="7017190" y="3543200"/>
            <a:ext cx="3927373" cy="9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4" name="Straight Arrow Connector 713"/>
          <p:cNvCxnSpPr/>
          <p:nvPr/>
        </p:nvCxnSpPr>
        <p:spPr>
          <a:xfrm flipH="1">
            <a:off x="8927794" y="3704637"/>
            <a:ext cx="2016769" cy="43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5" name="Straight Arrow Connector 714"/>
          <p:cNvCxnSpPr/>
          <p:nvPr/>
        </p:nvCxnSpPr>
        <p:spPr>
          <a:xfrm flipH="1" flipV="1">
            <a:off x="7017190" y="3695600"/>
            <a:ext cx="3927373" cy="9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6" name="Straight Arrow Connector 715"/>
          <p:cNvCxnSpPr/>
          <p:nvPr/>
        </p:nvCxnSpPr>
        <p:spPr>
          <a:xfrm flipH="1">
            <a:off x="8927794" y="3857037"/>
            <a:ext cx="2016769" cy="43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7" name="Straight Arrow Connector 716"/>
          <p:cNvCxnSpPr/>
          <p:nvPr/>
        </p:nvCxnSpPr>
        <p:spPr>
          <a:xfrm flipH="1" flipV="1">
            <a:off x="7017190" y="3848000"/>
            <a:ext cx="3927373" cy="9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8" name="Straight Arrow Connector 717"/>
          <p:cNvCxnSpPr/>
          <p:nvPr/>
        </p:nvCxnSpPr>
        <p:spPr>
          <a:xfrm flipH="1">
            <a:off x="8927794" y="4009437"/>
            <a:ext cx="2016769" cy="43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9" name="Straight Arrow Connector 718"/>
          <p:cNvCxnSpPr/>
          <p:nvPr/>
        </p:nvCxnSpPr>
        <p:spPr>
          <a:xfrm flipH="1" flipV="1">
            <a:off x="7017190" y="4000400"/>
            <a:ext cx="3927373" cy="9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0" name="Straight Arrow Connector 719"/>
          <p:cNvCxnSpPr/>
          <p:nvPr/>
        </p:nvCxnSpPr>
        <p:spPr>
          <a:xfrm flipH="1">
            <a:off x="8927794" y="4161837"/>
            <a:ext cx="2016769" cy="43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1" name="Straight Arrow Connector 720"/>
          <p:cNvCxnSpPr/>
          <p:nvPr/>
        </p:nvCxnSpPr>
        <p:spPr>
          <a:xfrm flipH="1" flipV="1">
            <a:off x="7017190" y="4152800"/>
            <a:ext cx="3927373" cy="9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2" name="Straight Arrow Connector 721"/>
          <p:cNvCxnSpPr/>
          <p:nvPr/>
        </p:nvCxnSpPr>
        <p:spPr>
          <a:xfrm flipH="1">
            <a:off x="8927794" y="4314237"/>
            <a:ext cx="2016769" cy="43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3" name="Straight Arrow Connector 722"/>
          <p:cNvCxnSpPr/>
          <p:nvPr/>
        </p:nvCxnSpPr>
        <p:spPr>
          <a:xfrm flipH="1" flipV="1">
            <a:off x="7017190" y="4305200"/>
            <a:ext cx="3927373" cy="9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4" name="Straight Arrow Connector 723"/>
          <p:cNvCxnSpPr/>
          <p:nvPr/>
        </p:nvCxnSpPr>
        <p:spPr>
          <a:xfrm flipH="1">
            <a:off x="8927794" y="4466637"/>
            <a:ext cx="2016769" cy="43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5" name="Straight Arrow Connector 724"/>
          <p:cNvCxnSpPr/>
          <p:nvPr/>
        </p:nvCxnSpPr>
        <p:spPr>
          <a:xfrm flipH="1" flipV="1">
            <a:off x="7017190" y="4457600"/>
            <a:ext cx="3927373" cy="9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6" name="Straight Arrow Connector 725"/>
          <p:cNvCxnSpPr/>
          <p:nvPr/>
        </p:nvCxnSpPr>
        <p:spPr>
          <a:xfrm flipH="1">
            <a:off x="8927794" y="4619037"/>
            <a:ext cx="2016769" cy="43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7" name="Straight Arrow Connector 726"/>
          <p:cNvCxnSpPr/>
          <p:nvPr/>
        </p:nvCxnSpPr>
        <p:spPr>
          <a:xfrm flipH="1" flipV="1">
            <a:off x="7017190" y="4610000"/>
            <a:ext cx="3927373" cy="9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8" name="Straight Arrow Connector 727"/>
          <p:cNvCxnSpPr/>
          <p:nvPr/>
        </p:nvCxnSpPr>
        <p:spPr>
          <a:xfrm flipH="1">
            <a:off x="8927794" y="4771437"/>
            <a:ext cx="2016769" cy="43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9" name="Straight Arrow Connector 728"/>
          <p:cNvCxnSpPr/>
          <p:nvPr/>
        </p:nvCxnSpPr>
        <p:spPr>
          <a:xfrm flipH="1" flipV="1">
            <a:off x="7017190" y="4762400"/>
            <a:ext cx="3927373" cy="9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24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Explosion 1 68"/>
          <p:cNvSpPr>
            <a:spLocks noChangeAspect="1"/>
          </p:cNvSpPr>
          <p:nvPr/>
        </p:nvSpPr>
        <p:spPr>
          <a:xfrm>
            <a:off x="1598273" y="5492107"/>
            <a:ext cx="132029" cy="93785"/>
          </a:xfrm>
          <a:prstGeom prst="irregularSeal1">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92"/>
          </a:p>
        </p:txBody>
      </p:sp>
      <p:sp>
        <p:nvSpPr>
          <p:cNvPr id="4" name="Oval 3"/>
          <p:cNvSpPr/>
          <p:nvPr/>
        </p:nvSpPr>
        <p:spPr>
          <a:xfrm>
            <a:off x="542408" y="4028945"/>
            <a:ext cx="2251971" cy="3859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1" b="1" dirty="0">
              <a:solidFill>
                <a:srgbClr val="C00000"/>
              </a:solidFill>
              <a:latin typeface="Times New Roman" panose="02020603050405020304" pitchFamily="18" charset="0"/>
              <a:cs typeface="Times New Roman" panose="02020603050405020304" pitchFamily="18" charset="0"/>
            </a:endParaRPr>
          </a:p>
        </p:txBody>
      </p:sp>
      <p:sp>
        <p:nvSpPr>
          <p:cNvPr id="5" name="Oval 4"/>
          <p:cNvSpPr/>
          <p:nvPr/>
        </p:nvSpPr>
        <p:spPr>
          <a:xfrm>
            <a:off x="3059286" y="4028945"/>
            <a:ext cx="2251971" cy="3859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1" dirty="0">
              <a:latin typeface="Times New Roman" panose="02020603050405020304" pitchFamily="18" charset="0"/>
              <a:cs typeface="Times New Roman" panose="02020603050405020304" pitchFamily="18" charset="0"/>
            </a:endParaRPr>
          </a:p>
        </p:txBody>
      </p:sp>
      <p:sp>
        <p:nvSpPr>
          <p:cNvPr id="6" name="Oval 5"/>
          <p:cNvSpPr/>
          <p:nvPr/>
        </p:nvSpPr>
        <p:spPr>
          <a:xfrm>
            <a:off x="1251792" y="3030137"/>
            <a:ext cx="3796018" cy="38590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1" b="1" dirty="0">
              <a:solidFill>
                <a:srgbClr val="C00000"/>
              </a:solidFill>
              <a:latin typeface="Times New Roman" panose="02020603050405020304" pitchFamily="18" charset="0"/>
              <a:cs typeface="Times New Roman" panose="02020603050405020304" pitchFamily="18" charset="0"/>
            </a:endParaRPr>
          </a:p>
        </p:txBody>
      </p:sp>
      <p:sp>
        <p:nvSpPr>
          <p:cNvPr id="7" name="Oval 6"/>
          <p:cNvSpPr/>
          <p:nvPr/>
        </p:nvSpPr>
        <p:spPr>
          <a:xfrm>
            <a:off x="2142774" y="3098235"/>
            <a:ext cx="245266" cy="249701"/>
          </a:xfrm>
          <a:prstGeom prst="ellipse">
            <a:avLst/>
          </a:prstGeom>
          <a:solidFill>
            <a:schemeClr val="bg1"/>
          </a:solidFill>
          <a:ln w="25400"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A</a:t>
            </a:r>
          </a:p>
        </p:txBody>
      </p:sp>
      <p:sp>
        <p:nvSpPr>
          <p:cNvPr id="8" name="Oval 7"/>
          <p:cNvSpPr/>
          <p:nvPr/>
        </p:nvSpPr>
        <p:spPr>
          <a:xfrm>
            <a:off x="3913383" y="3098235"/>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C</a:t>
            </a:r>
          </a:p>
        </p:txBody>
      </p:sp>
      <p:sp>
        <p:nvSpPr>
          <p:cNvPr id="9" name="Oval 8"/>
          <p:cNvSpPr/>
          <p:nvPr/>
        </p:nvSpPr>
        <p:spPr>
          <a:xfrm>
            <a:off x="3036590" y="3098235"/>
            <a:ext cx="245266" cy="249701"/>
          </a:xfrm>
          <a:prstGeom prst="ellipse">
            <a:avLst/>
          </a:prstGeom>
          <a:solidFill>
            <a:schemeClr val="bg1"/>
          </a:solidFill>
          <a:ln w="25400"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B</a:t>
            </a:r>
          </a:p>
        </p:txBody>
      </p:sp>
      <p:sp>
        <p:nvSpPr>
          <p:cNvPr id="10" name="Oval 9"/>
          <p:cNvSpPr/>
          <p:nvPr/>
        </p:nvSpPr>
        <p:spPr>
          <a:xfrm>
            <a:off x="1563919" y="4097043"/>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B</a:t>
            </a:r>
          </a:p>
        </p:txBody>
      </p:sp>
      <p:sp>
        <p:nvSpPr>
          <p:cNvPr id="11" name="Oval 10"/>
          <p:cNvSpPr/>
          <p:nvPr/>
        </p:nvSpPr>
        <p:spPr>
          <a:xfrm>
            <a:off x="1122682" y="4097043"/>
            <a:ext cx="245266" cy="249701"/>
          </a:xfrm>
          <a:prstGeom prst="ellipse">
            <a:avLst/>
          </a:prstGeom>
          <a:solidFill>
            <a:schemeClr val="bg1"/>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A</a:t>
            </a:r>
          </a:p>
        </p:txBody>
      </p:sp>
      <p:sp>
        <p:nvSpPr>
          <p:cNvPr id="12" name="Oval 11"/>
          <p:cNvSpPr/>
          <p:nvPr/>
        </p:nvSpPr>
        <p:spPr>
          <a:xfrm>
            <a:off x="1983878" y="4097043"/>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C</a:t>
            </a:r>
          </a:p>
        </p:txBody>
      </p:sp>
      <p:sp>
        <p:nvSpPr>
          <p:cNvPr id="13" name="Oval 12"/>
          <p:cNvSpPr/>
          <p:nvPr/>
        </p:nvSpPr>
        <p:spPr>
          <a:xfrm>
            <a:off x="4089314" y="4097043"/>
            <a:ext cx="245266" cy="249701"/>
          </a:xfrm>
          <a:prstGeom prst="ellipse">
            <a:avLst/>
          </a:prstGeom>
          <a:solidFill>
            <a:schemeClr val="bg1"/>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B</a:t>
            </a:r>
          </a:p>
        </p:txBody>
      </p:sp>
      <p:sp>
        <p:nvSpPr>
          <p:cNvPr id="14" name="Oval 13"/>
          <p:cNvSpPr/>
          <p:nvPr/>
        </p:nvSpPr>
        <p:spPr>
          <a:xfrm>
            <a:off x="3648079" y="4097043"/>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A</a:t>
            </a:r>
          </a:p>
        </p:txBody>
      </p:sp>
      <p:sp>
        <p:nvSpPr>
          <p:cNvPr id="15" name="Oval 14"/>
          <p:cNvSpPr/>
          <p:nvPr/>
        </p:nvSpPr>
        <p:spPr>
          <a:xfrm>
            <a:off x="4509273" y="4097043"/>
            <a:ext cx="245266" cy="2497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1" b="1" dirty="0">
                <a:solidFill>
                  <a:srgbClr val="C00000"/>
                </a:solidFill>
                <a:latin typeface="Times New Roman" panose="02020603050405020304" pitchFamily="18" charset="0"/>
                <a:cs typeface="Times New Roman" panose="02020603050405020304" pitchFamily="18" charset="0"/>
              </a:rPr>
              <a:t>C</a:t>
            </a:r>
          </a:p>
        </p:txBody>
      </p:sp>
      <p:cxnSp>
        <p:nvCxnSpPr>
          <p:cNvPr id="17" name="Straight Connector 16"/>
          <p:cNvCxnSpPr>
            <a:stCxn id="7" idx="3"/>
            <a:endCxn id="11" idx="7"/>
          </p:cNvCxnSpPr>
          <p:nvPr/>
        </p:nvCxnSpPr>
        <p:spPr>
          <a:xfrm flipH="1">
            <a:off x="1332026" y="3311362"/>
            <a:ext cx="846663" cy="82224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4" idx="1"/>
          </p:cNvCxnSpPr>
          <p:nvPr/>
        </p:nvCxnSpPr>
        <p:spPr>
          <a:xfrm>
            <a:off x="2275108" y="3347934"/>
            <a:ext cx="1408886" cy="78567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0" idx="7"/>
          </p:cNvCxnSpPr>
          <p:nvPr/>
        </p:nvCxnSpPr>
        <p:spPr>
          <a:xfrm flipH="1">
            <a:off x="1773271" y="3317041"/>
            <a:ext cx="1333627" cy="81656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3" idx="0"/>
          </p:cNvCxnSpPr>
          <p:nvPr/>
        </p:nvCxnSpPr>
        <p:spPr>
          <a:xfrm>
            <a:off x="3202659" y="3353609"/>
            <a:ext cx="1009288" cy="74343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12" idx="0"/>
          </p:cNvCxnSpPr>
          <p:nvPr/>
        </p:nvCxnSpPr>
        <p:spPr>
          <a:xfrm flipH="1">
            <a:off x="2106514" y="3387978"/>
            <a:ext cx="1951904" cy="70906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15" idx="0"/>
          </p:cNvCxnSpPr>
          <p:nvPr/>
        </p:nvCxnSpPr>
        <p:spPr>
          <a:xfrm>
            <a:off x="4154188" y="3424549"/>
            <a:ext cx="477721" cy="67249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1251792" y="4329712"/>
            <a:ext cx="3322222" cy="1407415"/>
            <a:chOff x="1127759" y="1889756"/>
            <a:chExt cx="2595162" cy="1306290"/>
          </a:xfrm>
        </p:grpSpPr>
        <p:cxnSp>
          <p:nvCxnSpPr>
            <p:cNvPr id="31" name="Straight Connector 30"/>
            <p:cNvCxnSpPr/>
            <p:nvPr/>
          </p:nvCxnSpPr>
          <p:spPr>
            <a:xfrm>
              <a:off x="1127759" y="1955074"/>
              <a:ext cx="0" cy="1240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454330" y="1955075"/>
              <a:ext cx="5906" cy="1059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776551" y="1955074"/>
              <a:ext cx="0" cy="1240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074129" y="1889756"/>
              <a:ext cx="0" cy="1240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394973" y="1889756"/>
              <a:ext cx="5727" cy="904841"/>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22921" y="1889756"/>
              <a:ext cx="0" cy="124097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8" name="Straight Arrow Connector 37"/>
          <p:cNvCxnSpPr/>
          <p:nvPr/>
        </p:nvCxnSpPr>
        <p:spPr>
          <a:xfrm>
            <a:off x="1251793" y="4545372"/>
            <a:ext cx="425625" cy="18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1248955" y="4568066"/>
            <a:ext cx="893819" cy="79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212061" y="4743997"/>
            <a:ext cx="425625" cy="18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1209226" y="4766694"/>
            <a:ext cx="893819" cy="79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1257458" y="4970996"/>
            <a:ext cx="425625" cy="18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1254621" y="4993691"/>
            <a:ext cx="893819" cy="79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1257464" y="5175302"/>
            <a:ext cx="425625" cy="18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1254627" y="5197998"/>
            <a:ext cx="893819" cy="79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1266689" y="5388955"/>
            <a:ext cx="858347" cy="150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1265975" y="5413643"/>
            <a:ext cx="342053" cy="229957"/>
          </a:xfrm>
          <a:prstGeom prst="straightConnector1">
            <a:avLst/>
          </a:prstGeom>
          <a:ln>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3752507" y="4560643"/>
            <a:ext cx="405024" cy="80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4154137" y="4536330"/>
            <a:ext cx="419873" cy="173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3752505" y="4836036"/>
            <a:ext cx="405024" cy="80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4154136" y="4811722"/>
            <a:ext cx="419875" cy="170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3743455" y="5079021"/>
            <a:ext cx="405024" cy="80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4145083" y="5054707"/>
            <a:ext cx="415889" cy="173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3828934" y="5370613"/>
            <a:ext cx="328597" cy="107906"/>
          </a:xfrm>
          <a:prstGeom prst="straightConnector1">
            <a:avLst/>
          </a:prstGeom>
          <a:ln>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154133" y="5346301"/>
            <a:ext cx="419877" cy="104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Freeform 60"/>
          <p:cNvSpPr/>
          <p:nvPr/>
        </p:nvSpPr>
        <p:spPr>
          <a:xfrm>
            <a:off x="837517" y="5282881"/>
            <a:ext cx="4124896" cy="329590"/>
          </a:xfrm>
          <a:custGeom>
            <a:avLst/>
            <a:gdLst>
              <a:gd name="connsiteX0" fmla="*/ 0 w 3222172"/>
              <a:gd name="connsiteY0" fmla="*/ 35021 h 252885"/>
              <a:gd name="connsiteX1" fmla="*/ 435429 w 3222172"/>
              <a:gd name="connsiteY1" fmla="*/ 17604 h 252885"/>
              <a:gd name="connsiteX2" fmla="*/ 844732 w 3222172"/>
              <a:gd name="connsiteY2" fmla="*/ 252736 h 252885"/>
              <a:gd name="connsiteX3" fmla="*/ 1463040 w 3222172"/>
              <a:gd name="connsiteY3" fmla="*/ 52438 h 252885"/>
              <a:gd name="connsiteX4" fmla="*/ 2403566 w 3222172"/>
              <a:gd name="connsiteY4" fmla="*/ 8896 h 252885"/>
              <a:gd name="connsiteX5" fmla="*/ 2812869 w 3222172"/>
              <a:gd name="connsiteY5" fmla="*/ 165650 h 252885"/>
              <a:gd name="connsiteX6" fmla="*/ 3222172 w 3222172"/>
              <a:gd name="connsiteY6" fmla="*/ 113398 h 2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2172" h="252885">
                <a:moveTo>
                  <a:pt x="0" y="35021"/>
                </a:moveTo>
                <a:cubicBezTo>
                  <a:pt x="147320" y="8169"/>
                  <a:pt x="294640" y="-18682"/>
                  <a:pt x="435429" y="17604"/>
                </a:cubicBezTo>
                <a:cubicBezTo>
                  <a:pt x="576218" y="53890"/>
                  <a:pt x="673464" y="246930"/>
                  <a:pt x="844732" y="252736"/>
                </a:cubicBezTo>
                <a:cubicBezTo>
                  <a:pt x="1016000" y="258542"/>
                  <a:pt x="1203234" y="93078"/>
                  <a:pt x="1463040" y="52438"/>
                </a:cubicBezTo>
                <a:cubicBezTo>
                  <a:pt x="1722846" y="11798"/>
                  <a:pt x="2178595" y="-9973"/>
                  <a:pt x="2403566" y="8896"/>
                </a:cubicBezTo>
                <a:cubicBezTo>
                  <a:pt x="2628538" y="27765"/>
                  <a:pt x="2676435" y="148233"/>
                  <a:pt x="2812869" y="165650"/>
                </a:cubicBezTo>
                <a:cubicBezTo>
                  <a:pt x="2949303" y="183067"/>
                  <a:pt x="3085737" y="148232"/>
                  <a:pt x="3222172" y="11339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7">
              <a:latin typeface="Times New Roman" panose="02020603050405020304" pitchFamily="18" charset="0"/>
              <a:cs typeface="Times New Roman" panose="02020603050405020304" pitchFamily="18" charset="0"/>
            </a:endParaRPr>
          </a:p>
        </p:txBody>
      </p:sp>
      <p:sp>
        <p:nvSpPr>
          <p:cNvPr id="71" name="TextBox 70"/>
          <p:cNvSpPr txBox="1"/>
          <p:nvPr/>
        </p:nvSpPr>
        <p:spPr>
          <a:xfrm>
            <a:off x="755869" y="4338995"/>
            <a:ext cx="911385" cy="1228798"/>
          </a:xfrm>
          <a:prstGeom prst="rect">
            <a:avLst/>
          </a:prstGeom>
          <a:noFill/>
        </p:spPr>
        <p:txBody>
          <a:bodyPr wrap="square" rtlCol="0">
            <a:spAutoFit/>
          </a:bodyPr>
          <a:lstStyle/>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A:1</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A:2</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A:3</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A:4</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A:5</a:t>
            </a:r>
            <a:endParaRPr lang="en-US" sz="1231" b="1" dirty="0">
              <a:latin typeface="Times New Roman" panose="02020603050405020304" pitchFamily="18" charset="0"/>
              <a:cs typeface="Times New Roman" panose="02020603050405020304" pitchFamily="18" charset="0"/>
            </a:endParaRPr>
          </a:p>
          <a:p>
            <a:endParaRPr lang="en-US" sz="1231" b="1" dirty="0">
              <a:latin typeface="Times New Roman" panose="02020603050405020304" pitchFamily="18" charset="0"/>
              <a:cs typeface="Times New Roman" panose="02020603050405020304" pitchFamily="18" charset="0"/>
            </a:endParaRPr>
          </a:p>
        </p:txBody>
      </p:sp>
      <p:sp>
        <p:nvSpPr>
          <p:cNvPr id="73" name="TextBox 72"/>
          <p:cNvSpPr txBox="1"/>
          <p:nvPr/>
        </p:nvSpPr>
        <p:spPr>
          <a:xfrm>
            <a:off x="3919276" y="4323298"/>
            <a:ext cx="913370" cy="944618"/>
          </a:xfrm>
          <a:prstGeom prst="rect">
            <a:avLst/>
          </a:prstGeom>
          <a:noFill/>
        </p:spPr>
        <p:txBody>
          <a:bodyPr wrap="square" rtlCol="0">
            <a:spAutoFit/>
          </a:bodyPr>
          <a:lstStyle/>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B:1</a:t>
            </a:r>
            <a:endParaRPr lang="en-US" sz="1231" b="1" dirty="0">
              <a:latin typeface="Times New Roman" panose="02020603050405020304" pitchFamily="18" charset="0"/>
              <a:cs typeface="Times New Roman" panose="02020603050405020304" pitchFamily="18" charset="0"/>
            </a:endParaRPr>
          </a:p>
          <a:p>
            <a:endParaRPr lang="en-US" sz="410"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B:2</a:t>
            </a:r>
            <a:endParaRPr lang="en-US" sz="1231" b="1" dirty="0">
              <a:latin typeface="Times New Roman" panose="02020603050405020304" pitchFamily="18" charset="0"/>
              <a:cs typeface="Times New Roman" panose="02020603050405020304" pitchFamily="18" charset="0"/>
            </a:endParaRPr>
          </a:p>
          <a:p>
            <a:endParaRPr lang="en-US" sz="205"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B:3</a:t>
            </a:r>
            <a:endParaRPr lang="en-US" sz="1231" b="1" dirty="0">
              <a:latin typeface="Times New Roman" panose="02020603050405020304" pitchFamily="18" charset="0"/>
              <a:cs typeface="Times New Roman" panose="02020603050405020304" pitchFamily="18" charset="0"/>
            </a:endParaRPr>
          </a:p>
          <a:p>
            <a:r>
              <a:rPr lang="en-US" sz="1231" b="1" dirty="0">
                <a:latin typeface="Times New Roman" panose="02020603050405020304" pitchFamily="18" charset="0"/>
                <a:cs typeface="Times New Roman" panose="02020603050405020304" pitchFamily="18" charset="0"/>
              </a:rPr>
              <a:t>m</a:t>
            </a:r>
            <a:r>
              <a:rPr lang="en-US" sz="1231" b="1" baseline="-25000" dirty="0">
                <a:latin typeface="Times New Roman" panose="02020603050405020304" pitchFamily="18" charset="0"/>
                <a:cs typeface="Times New Roman" panose="02020603050405020304" pitchFamily="18" charset="0"/>
              </a:rPr>
              <a:t>B:4</a:t>
            </a:r>
            <a:endParaRPr lang="en-US" sz="1231" b="1" dirty="0">
              <a:latin typeface="Times New Roman" panose="02020603050405020304" pitchFamily="18" charset="0"/>
              <a:cs typeface="Times New Roman" panose="02020603050405020304" pitchFamily="18" charset="0"/>
            </a:endParaRPr>
          </a:p>
        </p:txBody>
      </p:sp>
      <p:sp>
        <p:nvSpPr>
          <p:cNvPr id="83" name="TextBox 82"/>
          <p:cNvSpPr txBox="1"/>
          <p:nvPr/>
        </p:nvSpPr>
        <p:spPr>
          <a:xfrm>
            <a:off x="585220" y="2207614"/>
            <a:ext cx="4815608"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Derecho group with members {A, B, C}</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in which C is receive-only</a:t>
            </a:r>
          </a:p>
        </p:txBody>
      </p:sp>
      <p:sp>
        <p:nvSpPr>
          <p:cNvPr id="50" name="Explosion 1 49"/>
          <p:cNvSpPr>
            <a:spLocks noChangeAspect="1"/>
          </p:cNvSpPr>
          <p:nvPr/>
        </p:nvSpPr>
        <p:spPr>
          <a:xfrm>
            <a:off x="4107799" y="5263904"/>
            <a:ext cx="132029" cy="93785"/>
          </a:xfrm>
          <a:prstGeom prst="irregularSeal1">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92"/>
          </a:p>
        </p:txBody>
      </p:sp>
      <p:sp>
        <p:nvSpPr>
          <p:cNvPr id="2" name="TextBox 1"/>
          <p:cNvSpPr txBox="1"/>
          <p:nvPr/>
        </p:nvSpPr>
        <p:spPr>
          <a:xfrm>
            <a:off x="1738708" y="5024364"/>
            <a:ext cx="2053629" cy="471155"/>
          </a:xfrm>
          <a:prstGeom prst="rect">
            <a:avLst/>
          </a:prstGeom>
          <a:noFill/>
        </p:spPr>
        <p:txBody>
          <a:bodyPr wrap="square" rtlCol="0">
            <a:spAutoFit/>
          </a:bodyPr>
          <a:lstStyle/>
          <a:p>
            <a:pPr algn="r"/>
            <a:r>
              <a:rPr lang="en-US" sz="1231" i="1" dirty="0"/>
              <a:t>B fails, resulting in an</a:t>
            </a:r>
            <a:br>
              <a:rPr lang="en-US" sz="1231" i="1" dirty="0"/>
            </a:br>
            <a:r>
              <a:rPr lang="en-US" sz="1231" i="1" dirty="0"/>
              <a:t>uncertain state</a:t>
            </a:r>
          </a:p>
        </p:txBody>
      </p:sp>
      <p:sp>
        <p:nvSpPr>
          <p:cNvPr id="3" name="Title 2"/>
          <p:cNvSpPr>
            <a:spLocks noGrp="1"/>
          </p:cNvSpPr>
          <p:nvPr>
            <p:ph type="title"/>
          </p:nvPr>
        </p:nvSpPr>
        <p:spPr>
          <a:xfrm>
            <a:off x="861518" y="479437"/>
            <a:ext cx="11224365" cy="1131123"/>
          </a:xfrm>
        </p:spPr>
        <p:txBody>
          <a:bodyPr>
            <a:normAutofit fontScale="90000"/>
          </a:bodyPr>
          <a:lstStyle/>
          <a:p>
            <a:r>
              <a:rPr lang="en-US" sz="4400" b="1" dirty="0">
                <a:solidFill>
                  <a:srgbClr val="C00000"/>
                </a:solidFill>
              </a:rPr>
              <a:t>Derecho’s Data Plane = RDMC/SMC.  </a:t>
            </a:r>
            <a:br>
              <a:rPr lang="en-US" sz="4400" b="1" dirty="0">
                <a:solidFill>
                  <a:srgbClr val="C00000"/>
                </a:solidFill>
              </a:rPr>
            </a:br>
            <a:r>
              <a:rPr lang="en-US" sz="4400" b="1" dirty="0">
                <a:solidFill>
                  <a:srgbClr val="C00000"/>
                </a:solidFill>
              </a:rPr>
              <a:t>Derecho’s Control plane = SST</a:t>
            </a:r>
          </a:p>
        </p:txBody>
      </p:sp>
      <p:sp>
        <p:nvSpPr>
          <p:cNvPr id="16" name="Slide Number Placeholder 15"/>
          <p:cNvSpPr>
            <a:spLocks noGrp="1"/>
          </p:cNvSpPr>
          <p:nvPr>
            <p:ph type="sldNum" sz="quarter" idx="12"/>
          </p:nvPr>
        </p:nvSpPr>
        <p:spPr/>
        <p:txBody>
          <a:bodyPr/>
          <a:lstStyle/>
          <a:p>
            <a:fld id="{26165642-2DC6-4995-8FB3-76453B93C11F}" type="slidenum">
              <a:rPr lang="en-US" smtClean="0"/>
              <a:pPr/>
              <a:t>15</a:t>
            </a:fld>
            <a:endParaRPr lang="en-US"/>
          </a:p>
        </p:txBody>
      </p:sp>
      <p:sp>
        <p:nvSpPr>
          <p:cNvPr id="19" name="TextBox 18"/>
          <p:cNvSpPr txBox="1"/>
          <p:nvPr/>
        </p:nvSpPr>
        <p:spPr>
          <a:xfrm>
            <a:off x="542408" y="6004819"/>
            <a:ext cx="4456211" cy="369332"/>
          </a:xfrm>
          <a:prstGeom prst="rect">
            <a:avLst/>
          </a:prstGeom>
          <a:noFill/>
        </p:spPr>
        <p:txBody>
          <a:bodyPr wrap="square" rtlCol="0">
            <a:spAutoFit/>
          </a:bodyPr>
          <a:lstStyle/>
          <a:p>
            <a:r>
              <a:rPr lang="en-US" b="1" i="1" dirty="0">
                <a:solidFill>
                  <a:srgbClr val="00B050"/>
                </a:solidFill>
              </a:rPr>
              <a:t>Data moved on RDMA multicast</a:t>
            </a:r>
          </a:p>
        </p:txBody>
      </p:sp>
      <p:sp>
        <p:nvSpPr>
          <p:cNvPr id="62" name="TextBox 61"/>
          <p:cNvSpPr txBox="1"/>
          <p:nvPr/>
        </p:nvSpPr>
        <p:spPr>
          <a:xfrm>
            <a:off x="5432118" y="5885616"/>
            <a:ext cx="6378882" cy="369332"/>
          </a:xfrm>
          <a:prstGeom prst="rect">
            <a:avLst/>
          </a:prstGeom>
          <a:noFill/>
        </p:spPr>
        <p:txBody>
          <a:bodyPr wrap="square" rtlCol="0">
            <a:spAutoFit/>
          </a:bodyPr>
          <a:lstStyle/>
          <a:p>
            <a:pPr algn="ctr"/>
            <a:r>
              <a:rPr lang="en-US" b="1" i="1" dirty="0">
                <a:solidFill>
                  <a:srgbClr val="00B050"/>
                </a:solidFill>
              </a:rPr>
              <a:t>Control is done using knowledge programming on the SST</a:t>
            </a:r>
          </a:p>
        </p:txBody>
      </p:sp>
      <p:graphicFrame>
        <p:nvGraphicFramePr>
          <p:cNvPr id="65" name="Table 64"/>
          <p:cNvGraphicFramePr>
            <a:graphicFrameLocks noGrp="1"/>
          </p:cNvGraphicFramePr>
          <p:nvPr/>
        </p:nvGraphicFramePr>
        <p:xfrm>
          <a:off x="5171676" y="4419347"/>
          <a:ext cx="6249322" cy="1375508"/>
        </p:xfrm>
        <a:graphic>
          <a:graphicData uri="http://schemas.openxmlformats.org/drawingml/2006/table">
            <a:tbl>
              <a:tblPr firstRow="1" bandRow="1">
                <a:tableStyleId>{5940675A-B579-460E-94D1-54222C63F5DA}</a:tableStyleId>
              </a:tblPr>
              <a:tblGrid>
                <a:gridCol w="447902">
                  <a:extLst>
                    <a:ext uri="{9D8B030D-6E8A-4147-A177-3AD203B41FA5}">
                      <a16:colId xmlns:a16="http://schemas.microsoft.com/office/drawing/2014/main" val="20000"/>
                    </a:ext>
                  </a:extLst>
                </a:gridCol>
                <a:gridCol w="427241">
                  <a:extLst>
                    <a:ext uri="{9D8B030D-6E8A-4147-A177-3AD203B41FA5}">
                      <a16:colId xmlns:a16="http://schemas.microsoft.com/office/drawing/2014/main" val="20001"/>
                    </a:ext>
                  </a:extLst>
                </a:gridCol>
                <a:gridCol w="427241">
                  <a:extLst>
                    <a:ext uri="{9D8B030D-6E8A-4147-A177-3AD203B41FA5}">
                      <a16:colId xmlns:a16="http://schemas.microsoft.com/office/drawing/2014/main" val="20002"/>
                    </a:ext>
                  </a:extLst>
                </a:gridCol>
                <a:gridCol w="427241">
                  <a:extLst>
                    <a:ext uri="{9D8B030D-6E8A-4147-A177-3AD203B41FA5}">
                      <a16:colId xmlns:a16="http://schemas.microsoft.com/office/drawing/2014/main" val="20003"/>
                    </a:ext>
                  </a:extLst>
                </a:gridCol>
                <a:gridCol w="942336">
                  <a:extLst>
                    <a:ext uri="{9D8B030D-6E8A-4147-A177-3AD203B41FA5}">
                      <a16:colId xmlns:a16="http://schemas.microsoft.com/office/drawing/2014/main" val="20004"/>
                    </a:ext>
                  </a:extLst>
                </a:gridCol>
                <a:gridCol w="937846">
                  <a:extLst>
                    <a:ext uri="{9D8B030D-6E8A-4147-A177-3AD203B41FA5}">
                      <a16:colId xmlns:a16="http://schemas.microsoft.com/office/drawing/2014/main" val="20005"/>
                    </a:ext>
                  </a:extLst>
                </a:gridCol>
                <a:gridCol w="724871">
                  <a:extLst>
                    <a:ext uri="{9D8B030D-6E8A-4147-A177-3AD203B41FA5}">
                      <a16:colId xmlns:a16="http://schemas.microsoft.com/office/drawing/2014/main" val="20006"/>
                    </a:ext>
                  </a:extLst>
                </a:gridCol>
                <a:gridCol w="565188">
                  <a:extLst>
                    <a:ext uri="{9D8B030D-6E8A-4147-A177-3AD203B41FA5}">
                      <a16:colId xmlns:a16="http://schemas.microsoft.com/office/drawing/2014/main" val="20007"/>
                    </a:ext>
                  </a:extLst>
                </a:gridCol>
                <a:gridCol w="427241">
                  <a:extLst>
                    <a:ext uri="{9D8B030D-6E8A-4147-A177-3AD203B41FA5}">
                      <a16:colId xmlns:a16="http://schemas.microsoft.com/office/drawing/2014/main" val="20008"/>
                    </a:ext>
                  </a:extLst>
                </a:gridCol>
                <a:gridCol w="922215">
                  <a:extLst>
                    <a:ext uri="{9D8B030D-6E8A-4147-A177-3AD203B41FA5}">
                      <a16:colId xmlns:a16="http://schemas.microsoft.com/office/drawing/2014/main" val="20010"/>
                    </a:ext>
                  </a:extLst>
                </a:gridCol>
              </a:tblGrid>
              <a:tr h="343877">
                <a:tc>
                  <a:txBody>
                    <a:bodyPr/>
                    <a:lstStyle/>
                    <a:p>
                      <a:pPr algn="ctr"/>
                      <a:endParaRPr lang="en-US" sz="1000" b="1" dirty="0">
                        <a:latin typeface="Times New Roman" panose="02020603050405020304" pitchFamily="18" charset="0"/>
                        <a:cs typeface="Times New Roman" panose="02020603050405020304" pitchFamily="18" charset="0"/>
                      </a:endParaRPr>
                    </a:p>
                  </a:txBody>
                  <a:tcPr marL="187569" marR="187569" marT="93785" marB="93785">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US" sz="1000" b="1" dirty="0">
                          <a:latin typeface="Times New Roman" panose="02020603050405020304" pitchFamily="18" charset="0"/>
                          <a:cs typeface="Times New Roman" panose="02020603050405020304" pitchFamily="18" charset="0"/>
                        </a:rPr>
                        <a:t>Suspected</a:t>
                      </a:r>
                    </a:p>
                  </a:txBody>
                  <a:tcPr marL="187569" marR="187569" marT="93785" marB="93785">
                    <a:lnL w="12700" cap="flat" cmpd="sng" algn="ctr">
                      <a:solidFill>
                        <a:schemeClr val="tx1"/>
                      </a:solidFill>
                      <a:prstDash val="solid"/>
                      <a:round/>
                      <a:headEnd type="none" w="med" len="med"/>
                      <a:tailEnd type="none" w="med" len="med"/>
                    </a:lnL>
                    <a:solidFill>
                      <a:schemeClr val="bg1"/>
                    </a:solidFill>
                  </a:tcPr>
                </a:tc>
                <a:tc hMerge="1">
                  <a:txBody>
                    <a:bodyPr/>
                    <a:lstStyle/>
                    <a:p>
                      <a:endParaRPr lang="en-US" dirty="0"/>
                    </a:p>
                  </a:txBody>
                  <a:tcPr/>
                </a:tc>
                <a:tc hMerge="1">
                  <a:txBody>
                    <a:bodyPr/>
                    <a:lstStyle/>
                    <a:p>
                      <a:endParaRPr lang="en-US" dirty="0"/>
                    </a:p>
                  </a:txBody>
                  <a:tcPr/>
                </a:tc>
                <a:tc>
                  <a:txBody>
                    <a:bodyPr/>
                    <a:lstStyle/>
                    <a:p>
                      <a:pPr algn="ctr"/>
                      <a:r>
                        <a:rPr lang="en-US" sz="1000" b="1" dirty="0">
                          <a:latin typeface="Times New Roman" panose="02020603050405020304" pitchFamily="18" charset="0"/>
                          <a:cs typeface="Times New Roman" panose="02020603050405020304" pitchFamily="18" charset="0"/>
                        </a:rPr>
                        <a:t>Proposal</a:t>
                      </a:r>
                    </a:p>
                  </a:txBody>
                  <a:tcPr marL="187569" marR="187569" marT="93785" marB="93785">
                    <a:solidFill>
                      <a:schemeClr val="bg1"/>
                    </a:solidFill>
                  </a:tcPr>
                </a:tc>
                <a:tc>
                  <a:txBody>
                    <a:bodyPr/>
                    <a:lstStyle/>
                    <a:p>
                      <a:pPr algn="ctr"/>
                      <a:r>
                        <a:rPr lang="en-US" sz="1000" b="1" dirty="0" err="1">
                          <a:latin typeface="Times New Roman" panose="02020603050405020304" pitchFamily="18" charset="0"/>
                          <a:cs typeface="Times New Roman" panose="02020603050405020304" pitchFamily="18" charset="0"/>
                        </a:rPr>
                        <a:t>nCommit</a:t>
                      </a:r>
                      <a:endParaRPr lang="en-US" sz="1000" b="1" dirty="0">
                        <a:latin typeface="Times New Roman" panose="02020603050405020304" pitchFamily="18" charset="0"/>
                        <a:cs typeface="Times New Roman" panose="02020603050405020304" pitchFamily="18" charset="0"/>
                      </a:endParaRPr>
                    </a:p>
                  </a:txBody>
                  <a:tcPr marL="187569" marR="187569" marT="93785" marB="93785">
                    <a:solidFill>
                      <a:schemeClr val="bg1"/>
                    </a:solidFill>
                  </a:tcPr>
                </a:tc>
                <a:tc>
                  <a:txBody>
                    <a:bodyPr/>
                    <a:lstStyle/>
                    <a:p>
                      <a:pPr algn="ctr"/>
                      <a:r>
                        <a:rPr lang="en-US" sz="1000" b="1" dirty="0" err="1">
                          <a:latin typeface="Times New Roman" panose="02020603050405020304" pitchFamily="18" charset="0"/>
                          <a:cs typeface="Times New Roman" panose="02020603050405020304" pitchFamily="18" charset="0"/>
                        </a:rPr>
                        <a:t>Acked</a:t>
                      </a:r>
                      <a:endParaRPr lang="en-US" sz="1000" b="1" dirty="0">
                        <a:latin typeface="Times New Roman" panose="02020603050405020304" pitchFamily="18" charset="0"/>
                        <a:cs typeface="Times New Roman" panose="02020603050405020304" pitchFamily="18" charset="0"/>
                      </a:endParaRPr>
                    </a:p>
                  </a:txBody>
                  <a:tcPr marL="187569" marR="187569" marT="93785" marB="93785">
                    <a:solidFill>
                      <a:schemeClr val="bg1"/>
                    </a:solidFill>
                  </a:tcPr>
                </a:tc>
                <a:tc gridSpan="2">
                  <a:txBody>
                    <a:bodyPr/>
                    <a:lstStyle/>
                    <a:p>
                      <a:pPr algn="ctr"/>
                      <a:r>
                        <a:rPr lang="en-US" sz="1000" b="1" dirty="0" err="1">
                          <a:latin typeface="Times New Roman" panose="02020603050405020304" pitchFamily="18" charset="0"/>
                          <a:cs typeface="Times New Roman" panose="02020603050405020304" pitchFamily="18" charset="0"/>
                        </a:rPr>
                        <a:t>nReceived</a:t>
                      </a:r>
                      <a:endParaRPr lang="en-US" sz="1000" b="1" dirty="0">
                        <a:latin typeface="Times New Roman" panose="02020603050405020304" pitchFamily="18" charset="0"/>
                        <a:cs typeface="Times New Roman" panose="02020603050405020304" pitchFamily="18" charset="0"/>
                      </a:endParaRPr>
                    </a:p>
                  </a:txBody>
                  <a:tcPr marL="187569" marR="187569" marT="93785" marB="93785">
                    <a:solidFill>
                      <a:schemeClr val="bg1"/>
                    </a:solidFill>
                  </a:tcPr>
                </a:tc>
                <a:tc hMerge="1">
                  <a:txBody>
                    <a:bodyPr/>
                    <a:lstStyle/>
                    <a:p>
                      <a:endParaRPr lang="en-US"/>
                    </a:p>
                  </a:txBody>
                  <a:tcPr/>
                </a:tc>
                <a:tc>
                  <a:txBody>
                    <a:bodyPr/>
                    <a:lstStyle/>
                    <a:p>
                      <a:pPr algn="ctr"/>
                      <a:r>
                        <a:rPr lang="en-US" sz="1000" b="1" dirty="0">
                          <a:latin typeface="Times New Roman" panose="02020603050405020304" pitchFamily="18" charset="0"/>
                          <a:cs typeface="Times New Roman" panose="02020603050405020304" pitchFamily="18" charset="0"/>
                        </a:rPr>
                        <a:t>Wedged</a:t>
                      </a:r>
                    </a:p>
                  </a:txBody>
                  <a:tcPr marL="187569" marR="187569" marT="93785" marB="93785">
                    <a:solidFill>
                      <a:schemeClr val="bg1"/>
                    </a:solidFill>
                  </a:tcPr>
                </a:tc>
                <a:extLst>
                  <a:ext uri="{0D108BD9-81ED-4DB2-BD59-A6C34878D82A}">
                    <a16:rowId xmlns:a16="http://schemas.microsoft.com/office/drawing/2014/main" val="10000"/>
                  </a:ext>
                </a:extLst>
              </a:tr>
              <a:tr h="343877">
                <a:tc>
                  <a:txBody>
                    <a:bodyPr/>
                    <a:lstStyle/>
                    <a:p>
                      <a:pPr algn="ctr"/>
                      <a:r>
                        <a:rPr lang="en-US" sz="1000" b="1" dirty="0">
                          <a:latin typeface="Times New Roman" panose="02020603050405020304" pitchFamily="18" charset="0"/>
                          <a:cs typeface="Times New Roman" panose="02020603050405020304" pitchFamily="18" charset="0"/>
                        </a:rPr>
                        <a:t>A</a:t>
                      </a:r>
                    </a:p>
                  </a:txBody>
                  <a:tcPr marL="187569" marR="187569" marT="93785" marB="93785">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1000" b="1" dirty="0">
                          <a:solidFill>
                            <a:srgbClr val="C00000"/>
                          </a:solidFill>
                          <a:latin typeface="Times New Roman" panose="02020603050405020304" pitchFamily="18" charset="0"/>
                          <a:cs typeface="Times New Roman" panose="02020603050405020304" pitchFamily="18" charset="0"/>
                        </a:rPr>
                        <a:t>T</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l"/>
                      <a:r>
                        <a:rPr lang="en-US" sz="1000" b="1" dirty="0">
                          <a:solidFill>
                            <a:srgbClr val="C00000"/>
                          </a:solidFill>
                          <a:latin typeface="Times New Roman" panose="02020603050405020304" pitchFamily="18" charset="0"/>
                          <a:cs typeface="Times New Roman" panose="02020603050405020304" pitchFamily="18" charset="0"/>
                        </a:rPr>
                        <a:t>4:   -B</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4</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5</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T</a:t>
                      </a:r>
                    </a:p>
                  </a:txBody>
                  <a:tcPr marL="187569" marR="187569" marT="93785" marB="93785">
                    <a:solidFill>
                      <a:schemeClr val="bg1"/>
                    </a:solidFill>
                  </a:tcPr>
                </a:tc>
                <a:extLst>
                  <a:ext uri="{0D108BD9-81ED-4DB2-BD59-A6C34878D82A}">
                    <a16:rowId xmlns:a16="http://schemas.microsoft.com/office/drawing/2014/main" val="10001"/>
                  </a:ext>
                </a:extLst>
              </a:tr>
              <a:tr h="343877">
                <a:tc>
                  <a:txBody>
                    <a:bodyPr/>
                    <a:lstStyle/>
                    <a:p>
                      <a:pPr algn="ctr"/>
                      <a:r>
                        <a:rPr lang="en-US" sz="1000" b="1" dirty="0">
                          <a:latin typeface="Times New Roman" panose="02020603050405020304" pitchFamily="18" charset="0"/>
                          <a:cs typeface="Times New Roman" panose="02020603050405020304" pitchFamily="18" charset="0"/>
                        </a:rPr>
                        <a:t>B</a:t>
                      </a:r>
                    </a:p>
                  </a:txBody>
                  <a:tcPr marL="187569" marR="187569" marT="93785" marB="93785">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l"/>
                      <a:r>
                        <a:rPr lang="en-US" sz="1000" b="1" dirty="0">
                          <a:latin typeface="Times New Roman" panose="02020603050405020304" pitchFamily="18" charset="0"/>
                          <a:cs typeface="Times New Roman" panose="02020603050405020304" pitchFamily="18" charset="0"/>
                        </a:rPr>
                        <a:t>3      </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4</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4</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extLst>
                  <a:ext uri="{0D108BD9-81ED-4DB2-BD59-A6C34878D82A}">
                    <a16:rowId xmlns:a16="http://schemas.microsoft.com/office/drawing/2014/main" val="10002"/>
                  </a:ext>
                </a:extLst>
              </a:tr>
              <a:tr h="343877">
                <a:tc>
                  <a:txBody>
                    <a:bodyPr/>
                    <a:lstStyle/>
                    <a:p>
                      <a:pPr algn="ctr"/>
                      <a:r>
                        <a:rPr lang="en-US" sz="1000" b="1" dirty="0">
                          <a:latin typeface="Times New Roman" panose="02020603050405020304" pitchFamily="18" charset="0"/>
                          <a:cs typeface="Times New Roman" panose="02020603050405020304" pitchFamily="18" charset="0"/>
                        </a:rPr>
                        <a:t>C</a:t>
                      </a:r>
                    </a:p>
                  </a:txBody>
                  <a:tcPr marL="187569" marR="187569" marT="93785" marB="93785">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tc>
                  <a:txBody>
                    <a:bodyPr/>
                    <a:lstStyle/>
                    <a:p>
                      <a:pPr algn="l"/>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3</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5</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4</a:t>
                      </a:r>
                    </a:p>
                  </a:txBody>
                  <a:tcPr marL="187569" marR="187569" marT="93785" marB="93785">
                    <a:solidFill>
                      <a:schemeClr val="bg1"/>
                    </a:solidFill>
                  </a:tcPr>
                </a:tc>
                <a:tc>
                  <a:txBody>
                    <a:bodyPr/>
                    <a:lstStyle/>
                    <a:p>
                      <a:pPr algn="ctr"/>
                      <a:r>
                        <a:rPr lang="en-US" sz="1000" b="1" dirty="0">
                          <a:latin typeface="Times New Roman" panose="02020603050405020304" pitchFamily="18" charset="0"/>
                          <a:cs typeface="Times New Roman" panose="02020603050405020304" pitchFamily="18" charset="0"/>
                        </a:rPr>
                        <a:t>F</a:t>
                      </a:r>
                    </a:p>
                  </a:txBody>
                  <a:tcPr marL="187569" marR="187569" marT="93785" marB="93785">
                    <a:solidFill>
                      <a:schemeClr val="bg1"/>
                    </a:solidFill>
                  </a:tcPr>
                </a:tc>
                <a:extLst>
                  <a:ext uri="{0D108BD9-81ED-4DB2-BD59-A6C34878D82A}">
                    <a16:rowId xmlns:a16="http://schemas.microsoft.com/office/drawing/2014/main" val="10003"/>
                  </a:ext>
                </a:extLst>
              </a:tr>
            </a:tbl>
          </a:graphicData>
        </a:graphic>
      </p:graphicFrame>
      <p:grpSp>
        <p:nvGrpSpPr>
          <p:cNvPr id="66" name="Group 65"/>
          <p:cNvGrpSpPr/>
          <p:nvPr/>
        </p:nvGrpSpPr>
        <p:grpSpPr>
          <a:xfrm>
            <a:off x="5330452" y="3910249"/>
            <a:ext cx="497470" cy="490028"/>
            <a:chOff x="5199007" y="4305937"/>
            <a:chExt cx="497470" cy="490028"/>
          </a:xfrm>
        </p:grpSpPr>
        <p:sp>
          <p:nvSpPr>
            <p:cNvPr id="67" name="Rectangle 66"/>
            <p:cNvSpPr/>
            <p:nvPr/>
          </p:nvSpPr>
          <p:spPr>
            <a:xfrm>
              <a:off x="5277875" y="4305937"/>
              <a:ext cx="418602" cy="230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5199007" y="4565572"/>
              <a:ext cx="449594" cy="230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5222816" y="4450375"/>
              <a:ext cx="418602" cy="230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Rectangle 73"/>
          <p:cNvSpPr/>
          <p:nvPr/>
        </p:nvSpPr>
        <p:spPr>
          <a:xfrm>
            <a:off x="5237965" y="4329712"/>
            <a:ext cx="350651" cy="171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1730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3016B-2F39-4190-B298-96D12DBD48C9}"/>
              </a:ext>
            </a:extLst>
          </p:cNvPr>
          <p:cNvSpPr>
            <a:spLocks noGrp="1"/>
          </p:cNvSpPr>
          <p:nvPr>
            <p:ph type="title"/>
          </p:nvPr>
        </p:nvSpPr>
        <p:spPr/>
        <p:txBody>
          <a:bodyPr/>
          <a:lstStyle/>
          <a:p>
            <a:r>
              <a:rPr lang="en-US" dirty="0"/>
              <a:t>This is not an obvious way to program!</a:t>
            </a:r>
          </a:p>
        </p:txBody>
      </p:sp>
      <p:sp>
        <p:nvSpPr>
          <p:cNvPr id="3" name="Content Placeholder 2">
            <a:extLst>
              <a:ext uri="{FF2B5EF4-FFF2-40B4-BE49-F238E27FC236}">
                <a16:creationId xmlns:a16="http://schemas.microsoft.com/office/drawing/2014/main" id="{3E59E35C-FEC7-4954-8768-FE299A1F6683}"/>
              </a:ext>
            </a:extLst>
          </p:cNvPr>
          <p:cNvSpPr>
            <a:spLocks noGrp="1"/>
          </p:cNvSpPr>
          <p:nvPr>
            <p:ph idx="1"/>
          </p:nvPr>
        </p:nvSpPr>
        <p:spPr>
          <a:xfrm>
            <a:off x="1024128" y="2084832"/>
            <a:ext cx="10786872" cy="4224528"/>
          </a:xfrm>
        </p:spPr>
        <p:txBody>
          <a:bodyPr>
            <a:normAutofit/>
          </a:bodyPr>
          <a:lstStyle/>
          <a:p>
            <a:r>
              <a:rPr lang="en-US" dirty="0"/>
              <a:t>Notice how </a:t>
            </a:r>
            <a:r>
              <a:rPr lang="en-US" b="1" i="1" dirty="0">
                <a:solidFill>
                  <a:schemeClr val="accent5"/>
                </a:solidFill>
              </a:rPr>
              <a:t>the hardware forced us to program differently:</a:t>
            </a:r>
          </a:p>
          <a:p>
            <a:pPr>
              <a:buFont typeface="Wingdings" panose="05000000000000000000" pitchFamily="2" charset="2"/>
              <a:buChar char="Ø"/>
            </a:pPr>
            <a:r>
              <a:rPr lang="en-US" dirty="0"/>
              <a:t>  The hardware is very fast, but only if used in a certain way</a:t>
            </a:r>
          </a:p>
          <a:p>
            <a:pPr>
              <a:buFont typeface="Wingdings" panose="05000000000000000000" pitchFamily="2" charset="2"/>
              <a:buChar char="Ø"/>
            </a:pPr>
            <a:r>
              <a:rPr lang="en-US" dirty="0"/>
              <a:t>  To use it in that way, at that speed, we couldn’t do “normal” things,</a:t>
            </a:r>
            <a:br>
              <a:rPr lang="en-US" dirty="0"/>
            </a:br>
            <a:r>
              <a:rPr lang="en-US" dirty="0"/>
              <a:t>    like sending messages and waiting for acknowledgements, or votes</a:t>
            </a:r>
          </a:p>
          <a:p>
            <a:pPr>
              <a:buFont typeface="Wingdings" panose="05000000000000000000" pitchFamily="2" charset="2"/>
              <a:buChar char="Ø"/>
            </a:pPr>
            <a:r>
              <a:rPr lang="en-US" dirty="0"/>
              <a:t>  So we had to invent this new shared table abstraction, and had to</a:t>
            </a:r>
            <a:br>
              <a:rPr lang="en-US" dirty="0"/>
            </a:br>
            <a:r>
              <a:rPr lang="en-US" dirty="0"/>
              <a:t>    rewrite the standard </a:t>
            </a:r>
            <a:r>
              <a:rPr lang="en-US" dirty="0" err="1"/>
              <a:t>Paxos</a:t>
            </a:r>
            <a:r>
              <a:rPr lang="en-US" dirty="0"/>
              <a:t> protocols in a totally new way</a:t>
            </a:r>
          </a:p>
        </p:txBody>
      </p:sp>
      <p:sp>
        <p:nvSpPr>
          <p:cNvPr id="4" name="Footer Placeholder 3">
            <a:extLst>
              <a:ext uri="{FF2B5EF4-FFF2-40B4-BE49-F238E27FC236}">
                <a16:creationId xmlns:a16="http://schemas.microsoft.com/office/drawing/2014/main" id="{55A6258F-BF9F-4F16-8091-DFC8344313DB}"/>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7C257566-D1E3-4BFC-ACBF-27D22ECCB032}"/>
              </a:ext>
            </a:extLst>
          </p:cNvPr>
          <p:cNvSpPr>
            <a:spLocks noGrp="1"/>
          </p:cNvSpPr>
          <p:nvPr>
            <p:ph type="sldNum" sz="quarter" idx="12"/>
          </p:nvPr>
        </p:nvSpPr>
        <p:spPr/>
        <p:txBody>
          <a:bodyPr/>
          <a:lstStyle/>
          <a:p>
            <a:fld id="{3C974458-8A97-4835-BF79-1FB6D7856C21}" type="slidenum">
              <a:rPr lang="en-US" smtClean="0"/>
              <a:t>16</a:t>
            </a:fld>
            <a:endParaRPr lang="en-US"/>
          </a:p>
        </p:txBody>
      </p:sp>
    </p:spTree>
    <p:extLst>
      <p:ext uri="{BB962C8B-B14F-4D97-AF65-F5344CB8AC3E}">
        <p14:creationId xmlns:p14="http://schemas.microsoft.com/office/powerpoint/2010/main" val="1011767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29FA8-D749-4139-883E-DB228BEA89C6}"/>
              </a:ext>
            </a:extLst>
          </p:cNvPr>
          <p:cNvSpPr>
            <a:spLocks noGrp="1"/>
          </p:cNvSpPr>
          <p:nvPr>
            <p:ph type="title"/>
          </p:nvPr>
        </p:nvSpPr>
        <p:spPr/>
        <p:txBody>
          <a:bodyPr/>
          <a:lstStyle/>
          <a:p>
            <a:r>
              <a:rPr lang="en-US" dirty="0"/>
              <a:t>… Not unusual with new hardware!</a:t>
            </a:r>
          </a:p>
        </p:txBody>
      </p:sp>
      <p:sp>
        <p:nvSpPr>
          <p:cNvPr id="3" name="Content Placeholder 2">
            <a:extLst>
              <a:ext uri="{FF2B5EF4-FFF2-40B4-BE49-F238E27FC236}">
                <a16:creationId xmlns:a16="http://schemas.microsoft.com/office/drawing/2014/main" id="{A103325F-DCE4-4F37-A21F-49E13078ECE9}"/>
              </a:ext>
            </a:extLst>
          </p:cNvPr>
          <p:cNvSpPr>
            <a:spLocks noGrp="1"/>
          </p:cNvSpPr>
          <p:nvPr>
            <p:ph idx="1"/>
          </p:nvPr>
        </p:nvSpPr>
        <p:spPr/>
        <p:txBody>
          <a:bodyPr>
            <a:normAutofit/>
          </a:bodyPr>
          <a:lstStyle/>
          <a:p>
            <a:r>
              <a:rPr lang="en-US" dirty="0"/>
              <a:t>New hardware often results in ideas like Derecho</a:t>
            </a:r>
          </a:p>
          <a:p>
            <a:pPr marL="0" indent="0">
              <a:buNone/>
            </a:pPr>
            <a:endParaRPr lang="en-US" dirty="0"/>
          </a:p>
          <a:p>
            <a:pPr marL="0" indent="0">
              <a:buNone/>
            </a:pPr>
            <a:r>
              <a:rPr lang="en-US" dirty="0"/>
              <a:t>Specialty hardware can be extremely fast, but often requires that you</a:t>
            </a:r>
            <a:br>
              <a:rPr lang="en-US" dirty="0"/>
            </a:br>
            <a:r>
              <a:rPr lang="en-US" dirty="0"/>
              <a:t>    use it in some very unfamiliar way.</a:t>
            </a:r>
          </a:p>
          <a:p>
            <a:pPr marL="0" indent="0">
              <a:buNone/>
            </a:pPr>
            <a:endParaRPr lang="en-US" dirty="0"/>
          </a:p>
          <a:p>
            <a:r>
              <a:rPr lang="en-US" dirty="0"/>
              <a:t>If we just run the old style of algorithm on the new hardware, but in the </a:t>
            </a:r>
            <a:br>
              <a:rPr lang="en-US" dirty="0"/>
            </a:br>
            <a:r>
              <a:rPr lang="en-US" dirty="0"/>
              <a:t>old way, we wouldn’t benefit</a:t>
            </a:r>
          </a:p>
        </p:txBody>
      </p:sp>
      <p:sp>
        <p:nvSpPr>
          <p:cNvPr id="4" name="Footer Placeholder 3">
            <a:extLst>
              <a:ext uri="{FF2B5EF4-FFF2-40B4-BE49-F238E27FC236}">
                <a16:creationId xmlns:a16="http://schemas.microsoft.com/office/drawing/2014/main" id="{05967BA4-CE52-4F44-B4F8-E7BDC313E24F}"/>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3A1021C5-4A7E-4FF9-906B-3FBB569EC6DA}"/>
              </a:ext>
            </a:extLst>
          </p:cNvPr>
          <p:cNvSpPr>
            <a:spLocks noGrp="1"/>
          </p:cNvSpPr>
          <p:nvPr>
            <p:ph type="sldNum" sz="quarter" idx="12"/>
          </p:nvPr>
        </p:nvSpPr>
        <p:spPr/>
        <p:txBody>
          <a:bodyPr/>
          <a:lstStyle/>
          <a:p>
            <a:fld id="{3C974458-8A97-4835-BF79-1FB6D7856C21}" type="slidenum">
              <a:rPr lang="en-US" smtClean="0"/>
              <a:t>17</a:t>
            </a:fld>
            <a:endParaRPr lang="en-US"/>
          </a:p>
        </p:txBody>
      </p:sp>
    </p:spTree>
    <p:extLst>
      <p:ext uri="{BB962C8B-B14F-4D97-AF65-F5344CB8AC3E}">
        <p14:creationId xmlns:p14="http://schemas.microsoft.com/office/powerpoint/2010/main" val="2280464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9F388-0ECC-496B-8F43-1D46FCE3ED87}"/>
              </a:ext>
            </a:extLst>
          </p:cNvPr>
          <p:cNvSpPr>
            <a:spLocks noGrp="1"/>
          </p:cNvSpPr>
          <p:nvPr>
            <p:ph type="title"/>
          </p:nvPr>
        </p:nvSpPr>
        <p:spPr/>
        <p:txBody>
          <a:bodyPr/>
          <a:lstStyle/>
          <a:p>
            <a:r>
              <a:rPr lang="en-US" dirty="0"/>
              <a:t>… or even some </a:t>
            </a:r>
            <a:r>
              <a:rPr lang="en-US" u="sng" dirty="0"/>
              <a:t>old</a:t>
            </a:r>
            <a:r>
              <a:rPr lang="en-US" dirty="0"/>
              <a:t> hardware</a:t>
            </a:r>
          </a:p>
        </p:txBody>
      </p:sp>
      <p:sp>
        <p:nvSpPr>
          <p:cNvPr id="3" name="Content Placeholder 2">
            <a:extLst>
              <a:ext uri="{FF2B5EF4-FFF2-40B4-BE49-F238E27FC236}">
                <a16:creationId xmlns:a16="http://schemas.microsoft.com/office/drawing/2014/main" id="{7399F636-BE36-4F64-ABA6-F065F1ABAD47}"/>
              </a:ext>
            </a:extLst>
          </p:cNvPr>
          <p:cNvSpPr>
            <a:spLocks noGrp="1"/>
          </p:cNvSpPr>
          <p:nvPr>
            <p:ph idx="1"/>
          </p:nvPr>
        </p:nvSpPr>
        <p:spPr/>
        <p:txBody>
          <a:bodyPr/>
          <a:lstStyle/>
          <a:p>
            <a:r>
              <a:rPr lang="en-US" dirty="0"/>
              <a:t>After building it, we realized that Derecho is actually faster on TCP too, although not quite as fast as with RDMA.</a:t>
            </a:r>
          </a:p>
          <a:p>
            <a:endParaRPr lang="en-US" dirty="0"/>
          </a:p>
          <a:p>
            <a:r>
              <a:rPr lang="en-US" dirty="0"/>
              <a:t>This is because modern TCP in a datacenter is incredibly fast, only about 4x slower than RDMA if you use it “just right” (TCP won’t hit this rate out of the box, it takes a lot of tweaking the application to get those speeds)</a:t>
            </a:r>
          </a:p>
          <a:p>
            <a:endParaRPr lang="en-US" dirty="0"/>
          </a:p>
          <a:p>
            <a:r>
              <a:rPr lang="en-US" dirty="0"/>
              <a:t>Also, TCP has pretty high “lowest delay” numbers </a:t>
            </a:r>
            <a:r>
              <a:rPr lang="en-US"/>
              <a:t>(latency)</a:t>
            </a:r>
          </a:p>
        </p:txBody>
      </p:sp>
      <p:sp>
        <p:nvSpPr>
          <p:cNvPr id="4" name="Footer Placeholder 3">
            <a:extLst>
              <a:ext uri="{FF2B5EF4-FFF2-40B4-BE49-F238E27FC236}">
                <a16:creationId xmlns:a16="http://schemas.microsoft.com/office/drawing/2014/main" id="{7BD962B6-C3D1-4898-956C-9639F322BDC3}"/>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A537BAFF-BFE8-4171-95E1-124ED2E39E05}"/>
              </a:ext>
            </a:extLst>
          </p:cNvPr>
          <p:cNvSpPr>
            <a:spLocks noGrp="1"/>
          </p:cNvSpPr>
          <p:nvPr>
            <p:ph type="sldNum" sz="quarter" idx="12"/>
          </p:nvPr>
        </p:nvSpPr>
        <p:spPr/>
        <p:txBody>
          <a:bodyPr/>
          <a:lstStyle/>
          <a:p>
            <a:fld id="{3C974458-8A97-4835-BF79-1FB6D7856C21}" type="slidenum">
              <a:rPr lang="en-US" smtClean="0"/>
              <a:t>18</a:t>
            </a:fld>
            <a:endParaRPr lang="en-US"/>
          </a:p>
        </p:txBody>
      </p:sp>
    </p:spTree>
    <p:extLst>
      <p:ext uri="{BB962C8B-B14F-4D97-AF65-F5344CB8AC3E}">
        <p14:creationId xmlns:p14="http://schemas.microsoft.com/office/powerpoint/2010/main" val="3603821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conclusion</a:t>
            </a:r>
          </a:p>
        </p:txBody>
      </p:sp>
      <p:sp>
        <p:nvSpPr>
          <p:cNvPr id="3" name="Content Placeholder 2"/>
          <p:cNvSpPr>
            <a:spLocks noGrp="1"/>
          </p:cNvSpPr>
          <p:nvPr>
            <p:ph idx="1"/>
          </p:nvPr>
        </p:nvSpPr>
        <p:spPr/>
        <p:txBody>
          <a:bodyPr/>
          <a:lstStyle/>
          <a:p>
            <a:r>
              <a:rPr lang="en-US" dirty="0"/>
              <a:t>We managed to make Derecho very fast, but to do so:</a:t>
            </a:r>
          </a:p>
          <a:p>
            <a:pPr>
              <a:buFont typeface="Wingdings" panose="05000000000000000000" pitchFamily="2" charset="2"/>
              <a:buChar char="Ø"/>
            </a:pPr>
            <a:r>
              <a:rPr lang="en-US" dirty="0"/>
              <a:t>  Had to come up with a way to move bytes at crazy speed.</a:t>
            </a:r>
          </a:p>
          <a:p>
            <a:pPr>
              <a:buFont typeface="Wingdings" panose="05000000000000000000" pitchFamily="2" charset="2"/>
              <a:buChar char="Ø"/>
            </a:pPr>
            <a:r>
              <a:rPr lang="en-US" dirty="0"/>
              <a:t>  Then had to come up with a “control plane” that can run separate from</a:t>
            </a:r>
            <a:br>
              <a:rPr lang="en-US" dirty="0"/>
            </a:br>
            <a:r>
              <a:rPr lang="en-US" dirty="0"/>
              <a:t>    the data plane.</a:t>
            </a:r>
          </a:p>
          <a:p>
            <a:pPr>
              <a:buFont typeface="Wingdings" panose="05000000000000000000" pitchFamily="2" charset="2"/>
              <a:buChar char="Ø"/>
            </a:pPr>
            <a:r>
              <a:rPr lang="en-US" dirty="0"/>
              <a:t>  Turned out it needed a lot of 2PC kinds of mechanism.  To get those to</a:t>
            </a:r>
            <a:br>
              <a:rPr lang="en-US" dirty="0"/>
            </a:br>
            <a:r>
              <a:rPr lang="en-US" dirty="0"/>
              <a:t>    be fast we invented this whole way to program the SST.</a:t>
            </a:r>
          </a:p>
          <a:p>
            <a:pPr>
              <a:buFont typeface="Wingdings" panose="05000000000000000000" pitchFamily="2" charset="2"/>
              <a:buChar char="Ø"/>
            </a:pPr>
            <a:r>
              <a:rPr lang="en-US" dirty="0"/>
              <a:t>  A lot of work, but the payoff was extreme speed.</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19</a:t>
            </a:fld>
            <a:endParaRPr lang="en-US"/>
          </a:p>
        </p:txBody>
      </p:sp>
    </p:spTree>
    <p:extLst>
      <p:ext uri="{BB962C8B-B14F-4D97-AF65-F5344CB8AC3E}">
        <p14:creationId xmlns:p14="http://schemas.microsoft.com/office/powerpoint/2010/main" val="2606741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70737-2993-4F65-9AF7-B2964901E1D6}"/>
              </a:ext>
            </a:extLst>
          </p:cNvPr>
          <p:cNvSpPr>
            <a:spLocks noGrp="1"/>
          </p:cNvSpPr>
          <p:nvPr>
            <p:ph type="title"/>
          </p:nvPr>
        </p:nvSpPr>
        <p:spPr/>
        <p:txBody>
          <a:bodyPr/>
          <a:lstStyle/>
          <a:p>
            <a:r>
              <a:rPr lang="en-US" dirty="0"/>
              <a:t>Context for this lecture</a:t>
            </a:r>
          </a:p>
        </p:txBody>
      </p:sp>
      <p:sp>
        <p:nvSpPr>
          <p:cNvPr id="3" name="Content Placeholder 2">
            <a:extLst>
              <a:ext uri="{FF2B5EF4-FFF2-40B4-BE49-F238E27FC236}">
                <a16:creationId xmlns:a16="http://schemas.microsoft.com/office/drawing/2014/main" id="{6849E7CA-28E1-458A-A52F-3ECE73A5BA70}"/>
              </a:ext>
            </a:extLst>
          </p:cNvPr>
          <p:cNvSpPr>
            <a:spLocks noGrp="1"/>
          </p:cNvSpPr>
          <p:nvPr>
            <p:ph idx="1"/>
          </p:nvPr>
        </p:nvSpPr>
        <p:spPr/>
        <p:txBody>
          <a:bodyPr>
            <a:normAutofit/>
          </a:bodyPr>
          <a:lstStyle/>
          <a:p>
            <a:r>
              <a:rPr lang="en-US" dirty="0"/>
              <a:t>We saw how the need for performance has pushed some very fancy machine learning components closer to the edge, like Facebook TAO.  Hardware accelerators improve performance and reduce costs for these components.</a:t>
            </a:r>
          </a:p>
          <a:p>
            <a:endParaRPr lang="en-US" dirty="0"/>
          </a:p>
          <a:p>
            <a:r>
              <a:rPr lang="en-US" dirty="0"/>
              <a:t>As we connect the cloud to sensors, we’ll get an even greater demand for real-time updates (hence replication), consistency and coordination at the edge.   Cascade and Derecho are examples of a response to that need.</a:t>
            </a:r>
          </a:p>
          <a:p>
            <a:endParaRPr lang="en-US" u="sng" dirty="0"/>
          </a:p>
        </p:txBody>
      </p:sp>
      <p:sp>
        <p:nvSpPr>
          <p:cNvPr id="4" name="Footer Placeholder 3">
            <a:extLst>
              <a:ext uri="{FF2B5EF4-FFF2-40B4-BE49-F238E27FC236}">
                <a16:creationId xmlns:a16="http://schemas.microsoft.com/office/drawing/2014/main" id="{F41C6C2C-769B-4611-9DA4-B805B4186F53}"/>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80D1D450-40B6-4882-9FAC-640AAF52A594}"/>
              </a:ext>
            </a:extLst>
          </p:cNvPr>
          <p:cNvSpPr>
            <a:spLocks noGrp="1"/>
          </p:cNvSpPr>
          <p:nvPr>
            <p:ph type="sldNum" sz="quarter" idx="12"/>
          </p:nvPr>
        </p:nvSpPr>
        <p:spPr/>
        <p:txBody>
          <a:bodyPr/>
          <a:lstStyle/>
          <a:p>
            <a:fld id="{3C974458-8A97-4835-BF79-1FB6D7856C21}" type="slidenum">
              <a:rPr lang="en-US" smtClean="0"/>
              <a:t>2</a:t>
            </a:fld>
            <a:endParaRPr lang="en-US"/>
          </a:p>
        </p:txBody>
      </p:sp>
    </p:spTree>
    <p:extLst>
      <p:ext uri="{BB962C8B-B14F-4D97-AF65-F5344CB8AC3E}">
        <p14:creationId xmlns:p14="http://schemas.microsoft.com/office/powerpoint/2010/main" val="3333211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CAF9A-A034-4EA4-A04A-446CB4417573}"/>
              </a:ext>
            </a:extLst>
          </p:cNvPr>
          <p:cNvSpPr>
            <a:spLocks noGrp="1"/>
          </p:cNvSpPr>
          <p:nvPr>
            <p:ph type="title"/>
          </p:nvPr>
        </p:nvSpPr>
        <p:spPr/>
        <p:txBody>
          <a:bodyPr/>
          <a:lstStyle/>
          <a:p>
            <a:r>
              <a:rPr lang="en-US" dirty="0"/>
              <a:t>Derecho: The remaining puzzles</a:t>
            </a:r>
          </a:p>
        </p:txBody>
      </p:sp>
      <p:sp>
        <p:nvSpPr>
          <p:cNvPr id="3" name="Content Placeholder 2">
            <a:extLst>
              <a:ext uri="{FF2B5EF4-FFF2-40B4-BE49-F238E27FC236}">
                <a16:creationId xmlns:a16="http://schemas.microsoft.com/office/drawing/2014/main" id="{E0AEB9ED-4EE0-4212-9D32-4C41BA58FCE3}"/>
              </a:ext>
            </a:extLst>
          </p:cNvPr>
          <p:cNvSpPr>
            <a:spLocks noGrp="1"/>
          </p:cNvSpPr>
          <p:nvPr>
            <p:ph idx="1"/>
          </p:nvPr>
        </p:nvSpPr>
        <p:spPr/>
        <p:txBody>
          <a:bodyPr/>
          <a:lstStyle/>
          <a:p>
            <a:r>
              <a:rPr lang="en-US" dirty="0"/>
              <a:t>To get the full speed of the technology</a:t>
            </a:r>
          </a:p>
          <a:p>
            <a:pPr>
              <a:buFont typeface="Wingdings" panose="05000000000000000000" pitchFamily="2" charset="2"/>
              <a:buChar char="Ø"/>
            </a:pPr>
            <a:r>
              <a:rPr lang="en-US" dirty="0"/>
              <a:t>  You need to work in C++.  But many people prefer Python, Java…</a:t>
            </a:r>
          </a:p>
          <a:p>
            <a:pPr>
              <a:buFont typeface="Wingdings" panose="05000000000000000000" pitchFamily="2" charset="2"/>
              <a:buChar char="Ø"/>
            </a:pPr>
            <a:r>
              <a:rPr lang="en-US" dirty="0"/>
              <a:t>  Programs need to be “zero copy”. But most people have no idea</a:t>
            </a:r>
            <a:br>
              <a:rPr lang="en-US" dirty="0"/>
            </a:br>
            <a:r>
              <a:rPr lang="en-US" dirty="0"/>
              <a:t>    if the packages they use do copying</a:t>
            </a:r>
          </a:p>
          <a:p>
            <a:pPr>
              <a:buFont typeface="Wingdings" panose="05000000000000000000" pitchFamily="2" charset="2"/>
              <a:buChar char="Ø"/>
            </a:pPr>
            <a:r>
              <a:rPr lang="en-US" dirty="0"/>
              <a:t>  Your code needs to be nearly lock free and rather pipelined.</a:t>
            </a:r>
            <a:br>
              <a:rPr lang="en-US" dirty="0"/>
            </a:br>
            <a:r>
              <a:rPr lang="en-US" dirty="0"/>
              <a:t>    Few people are used to coding this way</a:t>
            </a:r>
          </a:p>
          <a:p>
            <a:pPr marL="0" indent="0">
              <a:buNone/>
            </a:pPr>
            <a:r>
              <a:rPr lang="en-US" dirty="0"/>
              <a:t>Is it worth it?  Derecho is as much as 15,000x faster than other options…</a:t>
            </a:r>
            <a:br>
              <a:rPr lang="en-US" dirty="0"/>
            </a:br>
            <a:r>
              <a:rPr lang="en-US" dirty="0"/>
              <a:t>but only if you use it properly!</a:t>
            </a:r>
          </a:p>
        </p:txBody>
      </p:sp>
      <p:sp>
        <p:nvSpPr>
          <p:cNvPr id="4" name="Footer Placeholder 3">
            <a:extLst>
              <a:ext uri="{FF2B5EF4-FFF2-40B4-BE49-F238E27FC236}">
                <a16:creationId xmlns:a16="http://schemas.microsoft.com/office/drawing/2014/main" id="{035D572C-7EB3-410E-9D42-07CD6FC17657}"/>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1BC27D88-261F-4711-BF89-7B7252768CF6}"/>
              </a:ext>
            </a:extLst>
          </p:cNvPr>
          <p:cNvSpPr>
            <a:spLocks noGrp="1"/>
          </p:cNvSpPr>
          <p:nvPr>
            <p:ph type="sldNum" sz="quarter" idx="12"/>
          </p:nvPr>
        </p:nvSpPr>
        <p:spPr/>
        <p:txBody>
          <a:bodyPr/>
          <a:lstStyle/>
          <a:p>
            <a:fld id="{3C974458-8A97-4835-BF79-1FB6D7856C21}" type="slidenum">
              <a:rPr lang="en-US" smtClean="0"/>
              <a:t>20</a:t>
            </a:fld>
            <a:endParaRPr lang="en-US"/>
          </a:p>
        </p:txBody>
      </p:sp>
    </p:spTree>
    <p:extLst>
      <p:ext uri="{BB962C8B-B14F-4D97-AF65-F5344CB8AC3E}">
        <p14:creationId xmlns:p14="http://schemas.microsoft.com/office/powerpoint/2010/main" val="3077896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D2EDF-96CC-452C-ACF3-E5EE3508B569}"/>
              </a:ext>
            </a:extLst>
          </p:cNvPr>
          <p:cNvSpPr>
            <a:spLocks noGrp="1"/>
          </p:cNvSpPr>
          <p:nvPr>
            <p:ph type="title"/>
          </p:nvPr>
        </p:nvSpPr>
        <p:spPr/>
        <p:txBody>
          <a:bodyPr/>
          <a:lstStyle/>
          <a:p>
            <a:r>
              <a:rPr lang="en-US" dirty="0"/>
              <a:t>Zero Copy requirement</a:t>
            </a:r>
          </a:p>
        </p:txBody>
      </p:sp>
      <p:sp>
        <p:nvSpPr>
          <p:cNvPr id="3" name="Content Placeholder 2">
            <a:extLst>
              <a:ext uri="{FF2B5EF4-FFF2-40B4-BE49-F238E27FC236}">
                <a16:creationId xmlns:a16="http://schemas.microsoft.com/office/drawing/2014/main" id="{B706397D-69D2-48F0-9597-5E4366B31D1B}"/>
              </a:ext>
            </a:extLst>
          </p:cNvPr>
          <p:cNvSpPr>
            <a:spLocks noGrp="1"/>
          </p:cNvSpPr>
          <p:nvPr>
            <p:ph idx="1"/>
          </p:nvPr>
        </p:nvSpPr>
        <p:spPr/>
        <p:txBody>
          <a:bodyPr/>
          <a:lstStyle/>
          <a:p>
            <a:r>
              <a:rPr lang="en-US" dirty="0"/>
              <a:t>Moreover, to get the full possible speed of Derecho, you need to write code that won’t involve any copying (even using </a:t>
            </a:r>
            <a:r>
              <a:rPr lang="en-US" dirty="0" err="1"/>
              <a:t>memcpy</a:t>
            </a:r>
            <a:r>
              <a:rPr lang="en-US" dirty="0"/>
              <a:t>, or even automated copying done in the programming language runtime).</a:t>
            </a:r>
          </a:p>
          <a:p>
            <a:endParaRPr lang="en-US" dirty="0"/>
          </a:p>
          <a:p>
            <a:r>
              <a:rPr lang="en-US" dirty="0"/>
              <a:t>Copying is slower than RDMA!  </a:t>
            </a:r>
          </a:p>
          <a:p>
            <a:endParaRPr lang="en-US" dirty="0"/>
          </a:p>
          <a:p>
            <a:r>
              <a:rPr lang="en-US" dirty="0"/>
              <a:t>This is quite tricky: Your application needs to use RDMA “everywhere” for large objects where performance will be critical.</a:t>
            </a:r>
          </a:p>
        </p:txBody>
      </p:sp>
      <p:sp>
        <p:nvSpPr>
          <p:cNvPr id="4" name="Footer Placeholder 3">
            <a:extLst>
              <a:ext uri="{FF2B5EF4-FFF2-40B4-BE49-F238E27FC236}">
                <a16:creationId xmlns:a16="http://schemas.microsoft.com/office/drawing/2014/main" id="{B75AA7BC-35A6-4E8F-8053-2DF243986750}"/>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397995EC-BB10-4F8E-ADDC-05397DE2C6C6}"/>
              </a:ext>
            </a:extLst>
          </p:cNvPr>
          <p:cNvSpPr>
            <a:spLocks noGrp="1"/>
          </p:cNvSpPr>
          <p:nvPr>
            <p:ph type="sldNum" sz="quarter" idx="12"/>
          </p:nvPr>
        </p:nvSpPr>
        <p:spPr/>
        <p:txBody>
          <a:bodyPr/>
          <a:lstStyle/>
          <a:p>
            <a:fld id="{3C974458-8A97-4835-BF79-1FB6D7856C21}" type="slidenum">
              <a:rPr lang="en-US" smtClean="0"/>
              <a:t>21</a:t>
            </a:fld>
            <a:endParaRPr lang="en-US"/>
          </a:p>
        </p:txBody>
      </p:sp>
    </p:spTree>
    <p:extLst>
      <p:ext uri="{BB962C8B-B14F-4D97-AF65-F5344CB8AC3E}">
        <p14:creationId xmlns:p14="http://schemas.microsoft.com/office/powerpoint/2010/main" val="2295582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Zero copy opportunity</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23938" y="2514402"/>
            <a:ext cx="4754562" cy="3565921"/>
          </a:xfrm>
        </p:spPr>
      </p:pic>
      <p:sp>
        <p:nvSpPr>
          <p:cNvPr id="7" name="Content Placeholder 6"/>
          <p:cNvSpPr>
            <a:spLocks noGrp="1"/>
          </p:cNvSpPr>
          <p:nvPr>
            <p:ph sz="half" idx="2"/>
          </p:nvPr>
        </p:nvSpPr>
        <p:spPr>
          <a:xfrm>
            <a:off x="5989320" y="2286000"/>
            <a:ext cx="5821680" cy="4023360"/>
          </a:xfrm>
        </p:spPr>
        <p:txBody>
          <a:bodyPr>
            <a:normAutofit/>
          </a:bodyPr>
          <a:lstStyle/>
          <a:p>
            <a:r>
              <a:rPr lang="en-US" dirty="0"/>
              <a:t>This shows two runs of the Cascade DDS (message bus) with various numbers of servers (shard size) and various messages sizes.</a:t>
            </a:r>
          </a:p>
          <a:p>
            <a:endParaRPr lang="en-US" dirty="0"/>
          </a:p>
          <a:p>
            <a:r>
              <a:rPr lang="en-US" dirty="0"/>
              <a:t>In each case we just measured delay from when a message is published to when it is received.</a:t>
            </a:r>
          </a:p>
          <a:p>
            <a:endParaRPr lang="en-US" dirty="0"/>
          </a:p>
          <a:p>
            <a:r>
              <a:rPr lang="en-US" dirty="0"/>
              <a:t>Yellow and red used a zero-copy approach.  This one change dropped 1MB delay from 3.1ms to just 230us: a 13.5x speedup!</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22</a:t>
            </a:fld>
            <a:endParaRPr lang="en-US"/>
          </a:p>
        </p:txBody>
      </p:sp>
    </p:spTree>
    <p:extLst>
      <p:ext uri="{BB962C8B-B14F-4D97-AF65-F5344CB8AC3E}">
        <p14:creationId xmlns:p14="http://schemas.microsoft.com/office/powerpoint/2010/main" val="1146448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 there are more puzzles, too</a:t>
            </a:r>
          </a:p>
        </p:txBody>
      </p:sp>
      <p:sp>
        <p:nvSpPr>
          <p:cNvPr id="8" name="Content Placeholder 7"/>
          <p:cNvSpPr>
            <a:spLocks noGrp="1"/>
          </p:cNvSpPr>
          <p:nvPr>
            <p:ph idx="1"/>
          </p:nvPr>
        </p:nvSpPr>
        <p:spPr>
          <a:xfrm>
            <a:off x="1024128" y="2286000"/>
            <a:ext cx="11008038" cy="4023360"/>
          </a:xfrm>
        </p:spPr>
        <p:txBody>
          <a:bodyPr>
            <a:normAutofit/>
          </a:bodyPr>
          <a:lstStyle/>
          <a:p>
            <a:r>
              <a:rPr lang="en-US" dirty="0"/>
              <a:t>Modern DRAM is internally concurrent: each cache line is independent.</a:t>
            </a:r>
          </a:p>
          <a:p>
            <a:endParaRPr lang="en-US" dirty="0"/>
          </a:p>
          <a:p>
            <a:r>
              <a:rPr lang="en-US" dirty="0"/>
              <a:t>If we write, say, 1MB we are writing into 156,000 cache lines.   Intel guarantees “total store order” (TSO) but ARM and AMD are different. </a:t>
            </a:r>
          </a:p>
          <a:p>
            <a:endParaRPr lang="en-US" dirty="0"/>
          </a:p>
          <a:p>
            <a:r>
              <a:rPr lang="en-US" dirty="0"/>
              <a:t>When the RDMA sender is told “send complete”, have these writes really finalized?  And will the remote system’s cache coherency hardware ensure that if an application looks at that message, it will see the new bytes?</a:t>
            </a:r>
          </a:p>
        </p:txBody>
      </p:sp>
      <p:sp>
        <p:nvSpPr>
          <p:cNvPr id="5" name="Footer Placeholder 4"/>
          <p:cNvSpPr>
            <a:spLocks noGrp="1"/>
          </p:cNvSpPr>
          <p:nvPr>
            <p:ph type="ftr" sz="quarter" idx="11"/>
          </p:nvPr>
        </p:nvSpPr>
        <p:spPr/>
        <p:txBody>
          <a:bodyPr/>
          <a:lstStyle/>
          <a:p>
            <a:r>
              <a:rPr lang="en-US"/>
              <a:t>http://www.cs.cornell.edu/courses/cs5412/2022fa</a:t>
            </a:r>
          </a:p>
        </p:txBody>
      </p:sp>
      <p:sp>
        <p:nvSpPr>
          <p:cNvPr id="6" name="Slide Number Placeholder 5"/>
          <p:cNvSpPr>
            <a:spLocks noGrp="1"/>
          </p:cNvSpPr>
          <p:nvPr>
            <p:ph type="sldNum" sz="quarter" idx="12"/>
          </p:nvPr>
        </p:nvSpPr>
        <p:spPr/>
        <p:txBody>
          <a:bodyPr/>
          <a:lstStyle/>
          <a:p>
            <a:fld id="{3C974458-8A97-4835-BF79-1FB6D7856C21}" type="slidenum">
              <a:rPr lang="en-US" smtClean="0"/>
              <a:t>23</a:t>
            </a:fld>
            <a:endParaRPr lang="en-US"/>
          </a:p>
        </p:txBody>
      </p:sp>
    </p:spTree>
    <p:extLst>
      <p:ext uri="{BB962C8B-B14F-4D97-AF65-F5344CB8AC3E}">
        <p14:creationId xmlns:p14="http://schemas.microsoft.com/office/powerpoint/2010/main" val="2126200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fencing</a:t>
            </a:r>
          </a:p>
        </p:txBody>
      </p:sp>
      <p:sp>
        <p:nvSpPr>
          <p:cNvPr id="3" name="Content Placeholder 2"/>
          <p:cNvSpPr>
            <a:spLocks noGrp="1"/>
          </p:cNvSpPr>
          <p:nvPr>
            <p:ph idx="1"/>
          </p:nvPr>
        </p:nvSpPr>
        <p:spPr/>
        <p:txBody>
          <a:bodyPr>
            <a:normAutofit/>
          </a:bodyPr>
          <a:lstStyle/>
          <a:p>
            <a:r>
              <a:rPr lang="en-US" dirty="0"/>
              <a:t>A memory fence tells the CPU that memory may have been updated and cached data must be refreshed.</a:t>
            </a:r>
          </a:p>
          <a:p>
            <a:endParaRPr lang="en-US" dirty="0"/>
          </a:p>
          <a:p>
            <a:r>
              <a:rPr lang="en-US" dirty="0"/>
              <a:t>An example: lock acquire and release are memory fenced.   Suppose Y is data in the Derecho SST, and X guards Y.  We update Y, then flip X to true</a:t>
            </a:r>
          </a:p>
          <a:p>
            <a:endParaRPr lang="en-US" dirty="0"/>
          </a:p>
          <a:p>
            <a:r>
              <a:rPr lang="en-US" dirty="0"/>
              <a:t>The reader sees X become true.  Will it see the new Y?  Without a fence, the reader might see a corrupted version of Y due to old cached data.</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24</a:t>
            </a:fld>
            <a:endParaRPr lang="en-US"/>
          </a:p>
        </p:txBody>
      </p:sp>
      <p:pic>
        <p:nvPicPr>
          <p:cNvPr id="6" name="Picture 5"/>
          <p:cNvPicPr>
            <a:picLocks noChangeAspect="1"/>
          </p:cNvPicPr>
          <p:nvPr/>
        </p:nvPicPr>
        <p:blipFill>
          <a:blip r:embed="rId2"/>
          <a:stretch>
            <a:fillRect/>
          </a:stretch>
        </p:blipFill>
        <p:spPr>
          <a:xfrm>
            <a:off x="9657291" y="384048"/>
            <a:ext cx="1666875" cy="1666875"/>
          </a:xfrm>
          <a:prstGeom prst="rect">
            <a:avLst/>
          </a:prstGeom>
        </p:spPr>
      </p:pic>
    </p:spTree>
    <p:extLst>
      <p:ext uri="{BB962C8B-B14F-4D97-AF65-F5344CB8AC3E}">
        <p14:creationId xmlns:p14="http://schemas.microsoft.com/office/powerpoint/2010/main" val="217246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accelerators: Similar stories</a:t>
            </a:r>
          </a:p>
        </p:txBody>
      </p:sp>
      <p:sp>
        <p:nvSpPr>
          <p:cNvPr id="3" name="Content Placeholder 2"/>
          <p:cNvSpPr>
            <a:spLocks noGrp="1"/>
          </p:cNvSpPr>
          <p:nvPr>
            <p:ph idx="1"/>
          </p:nvPr>
        </p:nvSpPr>
        <p:spPr/>
        <p:txBody>
          <a:bodyPr>
            <a:normAutofit lnSpcReduction="10000"/>
          </a:bodyPr>
          <a:lstStyle/>
          <a:p>
            <a:r>
              <a:rPr lang="en-US" dirty="0"/>
              <a:t>GPU units require entire special programming languages (CUDA) and a really peculiar programming style (move object into GPU, load program, press “run”, move results back into CPU memory)</a:t>
            </a:r>
          </a:p>
          <a:p>
            <a:endParaRPr lang="en-US" dirty="0"/>
          </a:p>
          <a:p>
            <a:r>
              <a:rPr lang="en-US" dirty="0"/>
              <a:t>FPGA accelerators have to be coded in a gate-level language, like the ones used for VLSI chip design.</a:t>
            </a:r>
          </a:p>
          <a:p>
            <a:endParaRPr lang="en-US" dirty="0"/>
          </a:p>
          <a:p>
            <a:r>
              <a:rPr lang="en-US" dirty="0"/>
              <a:t>Network interfaces can be programmed, but the run a very strange kind of code focused on moving messages (P4, but it isn’t yet a standard).</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25</a:t>
            </a:fld>
            <a:endParaRPr lang="en-US"/>
          </a:p>
        </p:txBody>
      </p:sp>
    </p:spTree>
    <p:extLst>
      <p:ext uri="{BB962C8B-B14F-4D97-AF65-F5344CB8AC3E}">
        <p14:creationId xmlns:p14="http://schemas.microsoft.com/office/powerpoint/2010/main" val="563368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Now we know all </a:t>
            </a:r>
            <a:br>
              <a:rPr lang="en-US" b="1" dirty="0">
                <a:solidFill>
                  <a:srgbClr val="C00000"/>
                </a:solidFill>
              </a:rPr>
            </a:br>
            <a:r>
              <a:rPr lang="en-US" b="1" dirty="0">
                <a:solidFill>
                  <a:srgbClr val="C00000"/>
                </a:solidFill>
              </a:rPr>
              <a:t>about Derecho. </a:t>
            </a:r>
          </a:p>
        </p:txBody>
      </p:sp>
      <p:sp>
        <p:nvSpPr>
          <p:cNvPr id="6" name="Text Placeholder 5"/>
          <p:cNvSpPr>
            <a:spLocks noGrp="1"/>
          </p:cNvSpPr>
          <p:nvPr>
            <p:ph type="body" idx="1"/>
          </p:nvPr>
        </p:nvSpPr>
        <p:spPr/>
        <p:txBody>
          <a:bodyPr>
            <a:noAutofit/>
          </a:bodyPr>
          <a:lstStyle/>
          <a:p>
            <a:r>
              <a:rPr lang="en-US" sz="2400" b="1" dirty="0">
                <a:solidFill>
                  <a:srgbClr val="C00000"/>
                </a:solidFill>
              </a:rPr>
              <a:t>Should everyone switch to it in all their edge systems?</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26</a:t>
            </a:fld>
            <a:endParaRPr lang="en-US"/>
          </a:p>
        </p:txBody>
      </p:sp>
    </p:spTree>
    <p:extLst>
      <p:ext uri="{BB962C8B-B14F-4D97-AF65-F5344CB8AC3E}">
        <p14:creationId xmlns:p14="http://schemas.microsoft.com/office/powerpoint/2010/main" val="1224050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2352E-C051-4E89-AD80-0AB05B725D12}"/>
              </a:ext>
            </a:extLst>
          </p:cNvPr>
          <p:cNvSpPr>
            <a:spLocks noGrp="1"/>
          </p:cNvSpPr>
          <p:nvPr>
            <p:ph type="title"/>
          </p:nvPr>
        </p:nvSpPr>
        <p:spPr/>
        <p:txBody>
          <a:bodyPr/>
          <a:lstStyle/>
          <a:p>
            <a:r>
              <a:rPr lang="en-US" dirty="0"/>
              <a:t>There is a small issue…</a:t>
            </a:r>
          </a:p>
        </p:txBody>
      </p:sp>
      <p:sp>
        <p:nvSpPr>
          <p:cNvPr id="3" name="Content Placeholder 2">
            <a:extLst>
              <a:ext uri="{FF2B5EF4-FFF2-40B4-BE49-F238E27FC236}">
                <a16:creationId xmlns:a16="http://schemas.microsoft.com/office/drawing/2014/main" id="{B3125FF4-1960-4166-A38A-990CF92D6A7D}"/>
              </a:ext>
            </a:extLst>
          </p:cNvPr>
          <p:cNvSpPr>
            <a:spLocks noGrp="1"/>
          </p:cNvSpPr>
          <p:nvPr>
            <p:ph idx="1"/>
          </p:nvPr>
        </p:nvSpPr>
        <p:spPr/>
        <p:txBody>
          <a:bodyPr>
            <a:normAutofit lnSpcReduction="10000"/>
          </a:bodyPr>
          <a:lstStyle/>
          <a:p>
            <a:r>
              <a:rPr lang="en-US" dirty="0"/>
              <a:t>Not so fast… RDMA doesn’t really work in datacenters! A long history…</a:t>
            </a:r>
          </a:p>
          <a:p>
            <a:pPr>
              <a:buFont typeface="Wingdings" panose="05000000000000000000" pitchFamily="2" charset="2"/>
              <a:buChar char="Ø"/>
            </a:pPr>
            <a:r>
              <a:rPr lang="en-US" dirty="0"/>
              <a:t>  RDMA was invented in connection with a novel networking approach</a:t>
            </a:r>
            <a:br>
              <a:rPr lang="en-US" dirty="0"/>
            </a:br>
            <a:r>
              <a:rPr lang="en-US" dirty="0"/>
              <a:t>    called </a:t>
            </a:r>
            <a:r>
              <a:rPr lang="en-US" dirty="0" err="1"/>
              <a:t>Infiniband</a:t>
            </a:r>
            <a:r>
              <a:rPr lang="en-US" dirty="0"/>
              <a:t>.  It competes with optical ethernet</a:t>
            </a:r>
          </a:p>
          <a:p>
            <a:pPr>
              <a:buFont typeface="Wingdings" panose="05000000000000000000" pitchFamily="2" charset="2"/>
              <a:buChar char="Ø"/>
            </a:pPr>
            <a:r>
              <a:rPr lang="en-US" dirty="0"/>
              <a:t>  In ethernet, senders send packets, and packets are dropped if </a:t>
            </a:r>
            <a:br>
              <a:rPr lang="en-US" dirty="0"/>
            </a:br>
            <a:r>
              <a:rPr lang="en-US" dirty="0"/>
              <a:t>    congestion (overload) occurs.</a:t>
            </a:r>
          </a:p>
          <a:p>
            <a:pPr>
              <a:buFont typeface="Wingdings" panose="05000000000000000000" pitchFamily="2" charset="2"/>
              <a:buChar char="Ø"/>
            </a:pPr>
            <a:r>
              <a:rPr lang="en-US" dirty="0"/>
              <a:t>  This causes loss if the packets are part of UDP messages, but TCP </a:t>
            </a:r>
            <a:br>
              <a:rPr lang="en-US" dirty="0"/>
            </a:br>
            <a:r>
              <a:rPr lang="en-US" dirty="0"/>
              <a:t>    retransmits missing chunks.  </a:t>
            </a:r>
          </a:p>
          <a:p>
            <a:pPr lvl="1">
              <a:buFont typeface="Wingdings" panose="05000000000000000000" pitchFamily="2" charset="2"/>
              <a:buChar char="Ø"/>
            </a:pPr>
            <a:r>
              <a:rPr lang="en-US" dirty="0"/>
              <a:t>    It “backs off” (slows down) if loss occurs</a:t>
            </a:r>
          </a:p>
          <a:p>
            <a:pPr lvl="1">
              <a:buFont typeface="Wingdings" panose="05000000000000000000" pitchFamily="2" charset="2"/>
              <a:buChar char="Ø"/>
            </a:pPr>
            <a:r>
              <a:rPr lang="en-US" dirty="0"/>
              <a:t>    Additive increase, multiplicative </a:t>
            </a:r>
            <a:r>
              <a:rPr lang="en-US" dirty="0" err="1"/>
              <a:t>backoff</a:t>
            </a:r>
            <a:endParaRPr lang="en-US" dirty="0"/>
          </a:p>
        </p:txBody>
      </p:sp>
      <p:sp>
        <p:nvSpPr>
          <p:cNvPr id="4" name="Footer Placeholder 3">
            <a:extLst>
              <a:ext uri="{FF2B5EF4-FFF2-40B4-BE49-F238E27FC236}">
                <a16:creationId xmlns:a16="http://schemas.microsoft.com/office/drawing/2014/main" id="{147A5D5E-E6B1-4FCC-AE41-24664AF3B3D8}"/>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E33427CC-CAD0-47E8-9864-FDFED10614F6}"/>
              </a:ext>
            </a:extLst>
          </p:cNvPr>
          <p:cNvSpPr>
            <a:spLocks noGrp="1"/>
          </p:cNvSpPr>
          <p:nvPr>
            <p:ph type="sldNum" sz="quarter" idx="12"/>
          </p:nvPr>
        </p:nvSpPr>
        <p:spPr/>
        <p:txBody>
          <a:bodyPr/>
          <a:lstStyle/>
          <a:p>
            <a:fld id="{3C974458-8A97-4835-BF79-1FB6D7856C21}" type="slidenum">
              <a:rPr lang="en-US" smtClean="0"/>
              <a:t>27</a:t>
            </a:fld>
            <a:endParaRPr lang="en-US"/>
          </a:p>
        </p:txBody>
      </p:sp>
      <p:pic>
        <p:nvPicPr>
          <p:cNvPr id="6" name="Picture 5">
            <a:extLst>
              <a:ext uri="{FF2B5EF4-FFF2-40B4-BE49-F238E27FC236}">
                <a16:creationId xmlns:a16="http://schemas.microsoft.com/office/drawing/2014/main" id="{D9C7662E-2830-4F28-94E5-69A5DB059C42}"/>
              </a:ext>
            </a:extLst>
          </p:cNvPr>
          <p:cNvPicPr>
            <a:picLocks noChangeAspect="1"/>
          </p:cNvPicPr>
          <p:nvPr/>
        </p:nvPicPr>
        <p:blipFill rotWithShape="1">
          <a:blip r:embed="rId3"/>
          <a:srcRect b="11331"/>
          <a:stretch/>
        </p:blipFill>
        <p:spPr>
          <a:xfrm>
            <a:off x="8044873" y="318943"/>
            <a:ext cx="3944816" cy="1805713"/>
          </a:xfrm>
          <a:prstGeom prst="rect">
            <a:avLst/>
          </a:prstGeom>
        </p:spPr>
      </p:pic>
    </p:spTree>
    <p:extLst>
      <p:ext uri="{BB962C8B-B14F-4D97-AF65-F5344CB8AC3E}">
        <p14:creationId xmlns:p14="http://schemas.microsoft.com/office/powerpoint/2010/main" val="2229087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BB52D-B92D-47A3-962A-AB4F5FB40317}"/>
              </a:ext>
            </a:extLst>
          </p:cNvPr>
          <p:cNvSpPr>
            <a:spLocks noGrp="1"/>
          </p:cNvSpPr>
          <p:nvPr>
            <p:ph type="title"/>
          </p:nvPr>
        </p:nvSpPr>
        <p:spPr/>
        <p:txBody>
          <a:bodyPr/>
          <a:lstStyle/>
          <a:p>
            <a:r>
              <a:rPr lang="en-US" dirty="0" err="1"/>
              <a:t>Infiniband</a:t>
            </a:r>
            <a:r>
              <a:rPr lang="en-US" dirty="0"/>
              <a:t> isn’t Ethernet</a:t>
            </a:r>
          </a:p>
        </p:txBody>
      </p:sp>
      <p:sp>
        <p:nvSpPr>
          <p:cNvPr id="3" name="Content Placeholder 2">
            <a:extLst>
              <a:ext uri="{FF2B5EF4-FFF2-40B4-BE49-F238E27FC236}">
                <a16:creationId xmlns:a16="http://schemas.microsoft.com/office/drawing/2014/main" id="{6CBDFF7E-0DFE-4F5A-8527-4872FFF74B5B}"/>
              </a:ext>
            </a:extLst>
          </p:cNvPr>
          <p:cNvSpPr>
            <a:spLocks noGrp="1"/>
          </p:cNvSpPr>
          <p:nvPr>
            <p:ph idx="1"/>
          </p:nvPr>
        </p:nvSpPr>
        <p:spPr/>
        <p:txBody>
          <a:bodyPr>
            <a:normAutofit/>
          </a:bodyPr>
          <a:lstStyle/>
          <a:p>
            <a:r>
              <a:rPr lang="en-US" dirty="0"/>
              <a:t>In </a:t>
            </a:r>
            <a:r>
              <a:rPr lang="en-US" dirty="0" err="1"/>
              <a:t>Infiniband</a:t>
            </a:r>
            <a:r>
              <a:rPr lang="en-US" dirty="0"/>
              <a:t>, no device sends unless it has permission to send from the receiving device first</a:t>
            </a:r>
          </a:p>
          <a:p>
            <a:r>
              <a:rPr lang="en-US" dirty="0"/>
              <a:t>So when a router transmits a packet to another router, for example, the receiver has granted “credit” for the sender to send B bytes.</a:t>
            </a:r>
          </a:p>
          <a:p>
            <a:r>
              <a:rPr lang="en-US" dirty="0"/>
              <a:t>This is true for every step along the route!</a:t>
            </a:r>
          </a:p>
          <a:p>
            <a:pPr>
              <a:buFont typeface="Wingdings" panose="05000000000000000000" pitchFamily="2" charset="2"/>
              <a:buChar char="Ø"/>
            </a:pPr>
            <a:r>
              <a:rPr lang="en-US" dirty="0"/>
              <a:t>  Hop by hop, no data is moved without assurance of a place to put it</a:t>
            </a:r>
          </a:p>
          <a:p>
            <a:pPr>
              <a:buFont typeface="Wingdings" panose="05000000000000000000" pitchFamily="2" charset="2"/>
              <a:buChar char="Ø"/>
            </a:pPr>
            <a:r>
              <a:rPr lang="en-US" dirty="0"/>
              <a:t>  The optical network layer is so reliable that </a:t>
            </a:r>
            <a:r>
              <a:rPr lang="en-US" dirty="0" err="1"/>
              <a:t>Infiniband</a:t>
            </a:r>
            <a:r>
              <a:rPr lang="en-US" dirty="0"/>
              <a:t> is </a:t>
            </a:r>
            <a:r>
              <a:rPr lang="en-US" b="1" dirty="0"/>
              <a:t>lossless!</a:t>
            </a:r>
            <a:endParaRPr lang="en-US" dirty="0"/>
          </a:p>
          <a:p>
            <a:pPr lvl="1">
              <a:buFont typeface="Wingdings" panose="05000000000000000000" pitchFamily="2" charset="2"/>
              <a:buChar char="Ø"/>
            </a:pPr>
            <a:r>
              <a:rPr lang="en-US" b="1" dirty="0"/>
              <a:t>   </a:t>
            </a:r>
            <a:r>
              <a:rPr lang="en-US" dirty="0"/>
              <a:t>More precisely: Loss is incredibly rare and usually caused by some form of crash</a:t>
            </a:r>
            <a:endParaRPr lang="en-US" b="1" dirty="0"/>
          </a:p>
        </p:txBody>
      </p:sp>
      <p:sp>
        <p:nvSpPr>
          <p:cNvPr id="4" name="Footer Placeholder 3">
            <a:extLst>
              <a:ext uri="{FF2B5EF4-FFF2-40B4-BE49-F238E27FC236}">
                <a16:creationId xmlns:a16="http://schemas.microsoft.com/office/drawing/2014/main" id="{32EDE172-9AB0-4DF0-8811-5A360344DECC}"/>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FB11E9C4-C93A-4D9A-8D7D-3A70802B882B}"/>
              </a:ext>
            </a:extLst>
          </p:cNvPr>
          <p:cNvSpPr>
            <a:spLocks noGrp="1"/>
          </p:cNvSpPr>
          <p:nvPr>
            <p:ph type="sldNum" sz="quarter" idx="12"/>
          </p:nvPr>
        </p:nvSpPr>
        <p:spPr/>
        <p:txBody>
          <a:bodyPr/>
          <a:lstStyle/>
          <a:p>
            <a:fld id="{3C974458-8A97-4835-BF79-1FB6D7856C21}" type="slidenum">
              <a:rPr lang="en-US" smtClean="0"/>
              <a:t>28</a:t>
            </a:fld>
            <a:endParaRPr lang="en-US"/>
          </a:p>
        </p:txBody>
      </p:sp>
      <p:pic>
        <p:nvPicPr>
          <p:cNvPr id="6" name="Picture 5">
            <a:extLst>
              <a:ext uri="{FF2B5EF4-FFF2-40B4-BE49-F238E27FC236}">
                <a16:creationId xmlns:a16="http://schemas.microsoft.com/office/drawing/2014/main" id="{156AB3F3-A7C8-47C6-B17D-B949FD2792ED}"/>
              </a:ext>
            </a:extLst>
          </p:cNvPr>
          <p:cNvPicPr>
            <a:picLocks noChangeAspect="1"/>
          </p:cNvPicPr>
          <p:nvPr/>
        </p:nvPicPr>
        <p:blipFill>
          <a:blip r:embed="rId3"/>
          <a:stretch>
            <a:fillRect/>
          </a:stretch>
        </p:blipFill>
        <p:spPr>
          <a:xfrm>
            <a:off x="9162473" y="190550"/>
            <a:ext cx="2811318" cy="2014778"/>
          </a:xfrm>
          <a:prstGeom prst="rect">
            <a:avLst/>
          </a:prstGeom>
        </p:spPr>
      </p:pic>
    </p:spTree>
    <p:extLst>
      <p:ext uri="{BB962C8B-B14F-4D97-AF65-F5344CB8AC3E}">
        <p14:creationId xmlns:p14="http://schemas.microsoft.com/office/powerpoint/2010/main" val="1513011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771DE-1645-4B37-9BE8-8FF8A4CF2120}"/>
              </a:ext>
            </a:extLst>
          </p:cNvPr>
          <p:cNvSpPr>
            <a:spLocks noGrp="1"/>
          </p:cNvSpPr>
          <p:nvPr>
            <p:ph type="title"/>
          </p:nvPr>
        </p:nvSpPr>
        <p:spPr/>
        <p:txBody>
          <a:bodyPr/>
          <a:lstStyle/>
          <a:p>
            <a:r>
              <a:rPr lang="en-US" dirty="0"/>
              <a:t>Supercomputers love </a:t>
            </a:r>
            <a:r>
              <a:rPr lang="en-US" dirty="0" err="1"/>
              <a:t>Infiniband</a:t>
            </a:r>
            <a:endParaRPr lang="en-US" dirty="0"/>
          </a:p>
        </p:txBody>
      </p:sp>
      <p:sp>
        <p:nvSpPr>
          <p:cNvPr id="3" name="Content Placeholder 2">
            <a:extLst>
              <a:ext uri="{FF2B5EF4-FFF2-40B4-BE49-F238E27FC236}">
                <a16:creationId xmlns:a16="http://schemas.microsoft.com/office/drawing/2014/main" id="{2A05599C-19F3-4D43-89F1-C835FA5FA62E}"/>
              </a:ext>
            </a:extLst>
          </p:cNvPr>
          <p:cNvSpPr>
            <a:spLocks noGrp="1"/>
          </p:cNvSpPr>
          <p:nvPr>
            <p:ph idx="1"/>
          </p:nvPr>
        </p:nvSpPr>
        <p:spPr/>
        <p:txBody>
          <a:bodyPr>
            <a:normAutofit fontScale="92500" lnSpcReduction="10000"/>
          </a:bodyPr>
          <a:lstStyle/>
          <a:p>
            <a:r>
              <a:rPr lang="en-US" dirty="0"/>
              <a:t>The “market share” for </a:t>
            </a:r>
            <a:r>
              <a:rPr lang="en-US" dirty="0" err="1"/>
              <a:t>Infiniband</a:t>
            </a:r>
            <a:r>
              <a:rPr lang="en-US" dirty="0"/>
              <a:t> in HPC systems is extremely high</a:t>
            </a:r>
          </a:p>
          <a:p>
            <a:r>
              <a:rPr lang="en-US" dirty="0"/>
              <a:t>Ethernet is unpopular because those packet drops aren’t rare, and this</a:t>
            </a:r>
            <a:br>
              <a:rPr lang="en-US" dirty="0"/>
            </a:br>
            <a:r>
              <a:rPr lang="en-US" dirty="0"/>
              <a:t>causes erratic performance.</a:t>
            </a:r>
          </a:p>
          <a:p>
            <a:r>
              <a:rPr lang="en-US" dirty="0"/>
              <a:t>So we now have 15 years of experience with </a:t>
            </a:r>
            <a:r>
              <a:rPr lang="en-US" dirty="0" err="1"/>
              <a:t>Infiniband</a:t>
            </a:r>
            <a:r>
              <a:rPr lang="en-US" dirty="0"/>
              <a:t> with as many as</a:t>
            </a:r>
            <a:br>
              <a:rPr lang="en-US" dirty="0"/>
            </a:br>
            <a:r>
              <a:rPr lang="en-US" dirty="0"/>
              <a:t>hundreds of thousands of datacenter computers!</a:t>
            </a:r>
          </a:p>
          <a:p>
            <a:r>
              <a:rPr lang="en-US" dirty="0"/>
              <a:t>RDMA was born in this world: DMA transfer over </a:t>
            </a:r>
            <a:r>
              <a:rPr lang="en-US" dirty="0" err="1"/>
              <a:t>Infiniband</a:t>
            </a:r>
            <a:r>
              <a:rPr lang="en-US" dirty="0"/>
              <a:t> works because</a:t>
            </a:r>
            <a:br>
              <a:rPr lang="en-US" dirty="0"/>
            </a:br>
            <a:r>
              <a:rPr lang="en-US" dirty="0"/>
              <a:t>hop by hop, no loss ever occurs.  Every piece of data is moved reliably</a:t>
            </a:r>
            <a:br>
              <a:rPr lang="en-US" dirty="0"/>
            </a:br>
            <a:r>
              <a:rPr lang="en-US" dirty="0"/>
              <a:t>at “optical network” speed.   Today: 200Gbps (bi-directional) is available</a:t>
            </a:r>
          </a:p>
          <a:p>
            <a:pPr>
              <a:buFont typeface="Wingdings" panose="05000000000000000000" pitchFamily="2" charset="2"/>
              <a:buChar char="Ø"/>
            </a:pPr>
            <a:r>
              <a:rPr lang="en-US" dirty="0"/>
              <a:t>  In contrast, </a:t>
            </a:r>
            <a:r>
              <a:rPr lang="en-US" dirty="0" err="1"/>
              <a:t>memcpy</a:t>
            </a:r>
            <a:r>
              <a:rPr lang="en-US" dirty="0"/>
              <a:t> with a single core is more like 36 </a:t>
            </a:r>
            <a:r>
              <a:rPr lang="en-US" dirty="0" err="1"/>
              <a:t>Gbps</a:t>
            </a:r>
            <a:r>
              <a:rPr lang="en-US" dirty="0"/>
              <a:t> for large</a:t>
            </a:r>
            <a:br>
              <a:rPr lang="en-US" dirty="0"/>
            </a:br>
            <a:r>
              <a:rPr lang="en-US" dirty="0"/>
              <a:t>    transfers that can’t leverage the L2 cache.</a:t>
            </a:r>
          </a:p>
        </p:txBody>
      </p:sp>
      <p:sp>
        <p:nvSpPr>
          <p:cNvPr id="4" name="Footer Placeholder 3">
            <a:extLst>
              <a:ext uri="{FF2B5EF4-FFF2-40B4-BE49-F238E27FC236}">
                <a16:creationId xmlns:a16="http://schemas.microsoft.com/office/drawing/2014/main" id="{AC2204F2-4324-4C57-84FC-B2F3B1615762}"/>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CCBB665F-A454-404D-8128-04F1794B7496}"/>
              </a:ext>
            </a:extLst>
          </p:cNvPr>
          <p:cNvSpPr>
            <a:spLocks noGrp="1"/>
          </p:cNvSpPr>
          <p:nvPr>
            <p:ph type="sldNum" sz="quarter" idx="12"/>
          </p:nvPr>
        </p:nvSpPr>
        <p:spPr/>
        <p:txBody>
          <a:bodyPr/>
          <a:lstStyle/>
          <a:p>
            <a:fld id="{3C974458-8A97-4835-BF79-1FB6D7856C21}" type="slidenum">
              <a:rPr lang="en-US" smtClean="0"/>
              <a:t>29</a:t>
            </a:fld>
            <a:endParaRPr lang="en-US"/>
          </a:p>
        </p:txBody>
      </p:sp>
    </p:spTree>
    <p:extLst>
      <p:ext uri="{BB962C8B-B14F-4D97-AF65-F5344CB8AC3E}">
        <p14:creationId xmlns:p14="http://schemas.microsoft.com/office/powerpoint/2010/main" val="2365403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70737-2993-4F65-9AF7-B2964901E1D6}"/>
              </a:ext>
            </a:extLst>
          </p:cNvPr>
          <p:cNvSpPr>
            <a:spLocks noGrp="1"/>
          </p:cNvSpPr>
          <p:nvPr>
            <p:ph type="title"/>
          </p:nvPr>
        </p:nvSpPr>
        <p:spPr/>
        <p:txBody>
          <a:bodyPr/>
          <a:lstStyle/>
          <a:p>
            <a:r>
              <a:rPr lang="en-US" dirty="0"/>
              <a:t>Context for this lecture</a:t>
            </a:r>
          </a:p>
        </p:txBody>
      </p:sp>
      <p:sp>
        <p:nvSpPr>
          <p:cNvPr id="3" name="Content Placeholder 2">
            <a:extLst>
              <a:ext uri="{FF2B5EF4-FFF2-40B4-BE49-F238E27FC236}">
                <a16:creationId xmlns:a16="http://schemas.microsoft.com/office/drawing/2014/main" id="{6849E7CA-28E1-458A-A52F-3ECE73A5BA70}"/>
              </a:ext>
            </a:extLst>
          </p:cNvPr>
          <p:cNvSpPr>
            <a:spLocks noGrp="1"/>
          </p:cNvSpPr>
          <p:nvPr>
            <p:ph idx="1"/>
          </p:nvPr>
        </p:nvSpPr>
        <p:spPr/>
        <p:txBody>
          <a:bodyPr>
            <a:normAutofit/>
          </a:bodyPr>
          <a:lstStyle/>
          <a:p>
            <a:r>
              <a:rPr lang="en-US" dirty="0"/>
              <a:t>Then we learned about how accelerators of all forms are central to performance and also eco-cost-effectiveness in the cloud.</a:t>
            </a:r>
          </a:p>
          <a:p>
            <a:endParaRPr lang="en-US" dirty="0"/>
          </a:p>
          <a:p>
            <a:r>
              <a:rPr lang="en-US" dirty="0"/>
              <a:t>In the case of Derecho this speed centered on RDMA.</a:t>
            </a:r>
          </a:p>
          <a:p>
            <a:endParaRPr lang="en-US" dirty="0"/>
          </a:p>
          <a:p>
            <a:r>
              <a:rPr lang="en-US" dirty="0"/>
              <a:t>But the real edge with the actual sensors will be 5G.  And even inside the cloud itself, Derecho would often live on an edge-cloud, like Azure IoT.  Can we just deploy RDMA everywhere?</a:t>
            </a:r>
          </a:p>
        </p:txBody>
      </p:sp>
      <p:sp>
        <p:nvSpPr>
          <p:cNvPr id="4" name="Footer Placeholder 3">
            <a:extLst>
              <a:ext uri="{FF2B5EF4-FFF2-40B4-BE49-F238E27FC236}">
                <a16:creationId xmlns:a16="http://schemas.microsoft.com/office/drawing/2014/main" id="{F41C6C2C-769B-4611-9DA4-B805B4186F53}"/>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80D1D450-40B6-4882-9FAC-640AAF52A594}"/>
              </a:ext>
            </a:extLst>
          </p:cNvPr>
          <p:cNvSpPr>
            <a:spLocks noGrp="1"/>
          </p:cNvSpPr>
          <p:nvPr>
            <p:ph type="sldNum" sz="quarter" idx="12"/>
          </p:nvPr>
        </p:nvSpPr>
        <p:spPr/>
        <p:txBody>
          <a:bodyPr/>
          <a:lstStyle/>
          <a:p>
            <a:fld id="{3C974458-8A97-4835-BF79-1FB6D7856C21}" type="slidenum">
              <a:rPr lang="en-US" smtClean="0"/>
              <a:t>3</a:t>
            </a:fld>
            <a:endParaRPr lang="en-US"/>
          </a:p>
        </p:txBody>
      </p:sp>
    </p:spTree>
    <p:extLst>
      <p:ext uri="{BB962C8B-B14F-4D97-AF65-F5344CB8AC3E}">
        <p14:creationId xmlns:p14="http://schemas.microsoft.com/office/powerpoint/2010/main" val="698886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C3C37-F4B3-4F63-8F81-01CA7D03A2DB}"/>
              </a:ext>
            </a:extLst>
          </p:cNvPr>
          <p:cNvSpPr>
            <a:spLocks noGrp="1"/>
          </p:cNvSpPr>
          <p:nvPr>
            <p:ph type="title"/>
          </p:nvPr>
        </p:nvSpPr>
        <p:spPr/>
        <p:txBody>
          <a:bodyPr/>
          <a:lstStyle/>
          <a:p>
            <a:r>
              <a:rPr lang="en-US" dirty="0"/>
              <a:t>RDMA on Converged Ethernet: </a:t>
            </a:r>
            <a:r>
              <a:rPr lang="en-US" dirty="0" err="1"/>
              <a:t>R</a:t>
            </a:r>
            <a:r>
              <a:rPr lang="en-US" sz="3600" dirty="0" err="1"/>
              <a:t>o</a:t>
            </a:r>
            <a:r>
              <a:rPr lang="en-US" dirty="0" err="1"/>
              <a:t>CE</a:t>
            </a:r>
            <a:endParaRPr lang="en-US" dirty="0"/>
          </a:p>
        </p:txBody>
      </p:sp>
      <p:sp>
        <p:nvSpPr>
          <p:cNvPr id="3" name="Content Placeholder 2">
            <a:extLst>
              <a:ext uri="{FF2B5EF4-FFF2-40B4-BE49-F238E27FC236}">
                <a16:creationId xmlns:a16="http://schemas.microsoft.com/office/drawing/2014/main" id="{0F4BFF0B-9524-415D-A845-DF22C21A1606}"/>
              </a:ext>
            </a:extLst>
          </p:cNvPr>
          <p:cNvSpPr>
            <a:spLocks noGrp="1"/>
          </p:cNvSpPr>
          <p:nvPr>
            <p:ph idx="1"/>
          </p:nvPr>
        </p:nvSpPr>
        <p:spPr/>
        <p:txBody>
          <a:bodyPr>
            <a:normAutofit/>
          </a:bodyPr>
          <a:lstStyle/>
          <a:p>
            <a:r>
              <a:rPr lang="en-US" dirty="0"/>
              <a:t>The idea emerged of running RDMA over optical ethernet, around 2010</a:t>
            </a:r>
          </a:p>
          <a:p>
            <a:r>
              <a:rPr lang="en-US" dirty="0"/>
              <a:t>Puzzle: RDMA doesn’t do retransmits over </a:t>
            </a:r>
            <a:r>
              <a:rPr lang="en-US" dirty="0" err="1"/>
              <a:t>Infiniband</a:t>
            </a:r>
            <a:r>
              <a:rPr lang="en-US" dirty="0"/>
              <a:t>, and a full TCP-style</a:t>
            </a:r>
            <a:br>
              <a:rPr lang="en-US" dirty="0"/>
            </a:br>
            <a:r>
              <a:rPr lang="en-US" dirty="0"/>
              <a:t>solution wouldn’t be nearly as fast</a:t>
            </a:r>
          </a:p>
          <a:p>
            <a:r>
              <a:rPr lang="en-US" dirty="0"/>
              <a:t>So, how to get RDMA to run in a setting without sender credits?</a:t>
            </a:r>
          </a:p>
          <a:p>
            <a:endParaRPr lang="en-US" dirty="0"/>
          </a:p>
          <a:p>
            <a:r>
              <a:rPr lang="en-US" dirty="0"/>
              <a:t>They introduced a concept of “Priority Pause Frames”</a:t>
            </a:r>
          </a:p>
        </p:txBody>
      </p:sp>
      <p:sp>
        <p:nvSpPr>
          <p:cNvPr id="4" name="Footer Placeholder 3">
            <a:extLst>
              <a:ext uri="{FF2B5EF4-FFF2-40B4-BE49-F238E27FC236}">
                <a16:creationId xmlns:a16="http://schemas.microsoft.com/office/drawing/2014/main" id="{9B28EF77-B1F5-43B1-B4E3-371D4BC9BDC0}"/>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42F7836D-25FB-4151-8738-78F289A4E95A}"/>
              </a:ext>
            </a:extLst>
          </p:cNvPr>
          <p:cNvSpPr>
            <a:spLocks noGrp="1"/>
          </p:cNvSpPr>
          <p:nvPr>
            <p:ph type="sldNum" sz="quarter" idx="12"/>
          </p:nvPr>
        </p:nvSpPr>
        <p:spPr/>
        <p:txBody>
          <a:bodyPr/>
          <a:lstStyle/>
          <a:p>
            <a:fld id="{3C974458-8A97-4835-BF79-1FB6D7856C21}" type="slidenum">
              <a:rPr lang="en-US" smtClean="0"/>
              <a:t>30</a:t>
            </a:fld>
            <a:endParaRPr lang="en-US"/>
          </a:p>
        </p:txBody>
      </p:sp>
    </p:spTree>
    <p:extLst>
      <p:ext uri="{BB962C8B-B14F-4D97-AF65-F5344CB8AC3E}">
        <p14:creationId xmlns:p14="http://schemas.microsoft.com/office/powerpoint/2010/main" val="1234431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C3C37-F4B3-4F63-8F81-01CA7D03A2DB}"/>
              </a:ext>
            </a:extLst>
          </p:cNvPr>
          <p:cNvSpPr>
            <a:spLocks noGrp="1"/>
          </p:cNvSpPr>
          <p:nvPr>
            <p:ph type="title"/>
          </p:nvPr>
        </p:nvSpPr>
        <p:spPr/>
        <p:txBody>
          <a:bodyPr/>
          <a:lstStyle/>
          <a:p>
            <a:r>
              <a:rPr lang="en-US" dirty="0"/>
              <a:t>RDMA on Converged Ethernet: </a:t>
            </a:r>
            <a:r>
              <a:rPr lang="en-US" dirty="0" err="1"/>
              <a:t>R</a:t>
            </a:r>
            <a:r>
              <a:rPr lang="en-US" sz="3600" dirty="0" err="1"/>
              <a:t>o</a:t>
            </a:r>
            <a:r>
              <a:rPr lang="en-US" dirty="0" err="1"/>
              <a:t>CE</a:t>
            </a:r>
            <a:endParaRPr lang="en-US" dirty="0"/>
          </a:p>
        </p:txBody>
      </p:sp>
      <p:sp>
        <p:nvSpPr>
          <p:cNvPr id="3" name="Content Placeholder 2">
            <a:extLst>
              <a:ext uri="{FF2B5EF4-FFF2-40B4-BE49-F238E27FC236}">
                <a16:creationId xmlns:a16="http://schemas.microsoft.com/office/drawing/2014/main" id="{0F4BFF0B-9524-415D-A845-DF22C21A1606}"/>
              </a:ext>
            </a:extLst>
          </p:cNvPr>
          <p:cNvSpPr>
            <a:spLocks noGrp="1"/>
          </p:cNvSpPr>
          <p:nvPr>
            <p:ph idx="1"/>
          </p:nvPr>
        </p:nvSpPr>
        <p:spPr/>
        <p:txBody>
          <a:bodyPr>
            <a:normAutofit lnSpcReduction="10000"/>
          </a:bodyPr>
          <a:lstStyle/>
          <a:p>
            <a:r>
              <a:rPr lang="en-US" dirty="0"/>
              <a:t>The idea emerged of running RDMA over optical ethernet, around 2010</a:t>
            </a:r>
          </a:p>
          <a:p>
            <a:r>
              <a:rPr lang="en-US" dirty="0"/>
              <a:t>They introduced a concept of “Priority Pause Frames”</a:t>
            </a:r>
          </a:p>
          <a:p>
            <a:pPr>
              <a:buFont typeface="Wingdings" panose="05000000000000000000" pitchFamily="2" charset="2"/>
              <a:buChar char="Ø"/>
            </a:pPr>
            <a:r>
              <a:rPr lang="en-US" dirty="0"/>
              <a:t>  An overloaded router or switch or NIC sends PPFs to the sender of a</a:t>
            </a:r>
            <a:br>
              <a:rPr lang="en-US" dirty="0"/>
            </a:br>
            <a:r>
              <a:rPr lang="en-US" dirty="0"/>
              <a:t>    flow if it becomes overloaded by incoming data</a:t>
            </a:r>
          </a:p>
          <a:p>
            <a:pPr>
              <a:buFont typeface="Wingdings" panose="05000000000000000000" pitchFamily="2" charset="2"/>
              <a:buChar char="Ø"/>
            </a:pPr>
            <a:r>
              <a:rPr lang="en-US" dirty="0"/>
              <a:t>  The RDMA NIC pauses, then restarts the transfer (the entire transfer)</a:t>
            </a:r>
            <a:br>
              <a:rPr lang="en-US" dirty="0"/>
            </a:br>
            <a:r>
              <a:rPr lang="en-US" dirty="0"/>
              <a:t>    if it receives even a single PPF</a:t>
            </a:r>
          </a:p>
          <a:p>
            <a:pPr marL="0" indent="0">
              <a:buNone/>
            </a:pPr>
            <a:r>
              <a:rPr lang="en-US" dirty="0"/>
              <a:t>… but unfortunately, PPF didn’t work very well</a:t>
            </a:r>
          </a:p>
          <a:p>
            <a:pPr>
              <a:buFont typeface="Wingdings" panose="05000000000000000000" pitchFamily="2" charset="2"/>
              <a:buChar char="Ø"/>
            </a:pPr>
            <a:r>
              <a:rPr lang="en-US" dirty="0"/>
              <a:t>  It can generate PPF “storms” and RDMA performance collapse</a:t>
            </a:r>
          </a:p>
        </p:txBody>
      </p:sp>
      <p:sp>
        <p:nvSpPr>
          <p:cNvPr id="4" name="Footer Placeholder 3">
            <a:extLst>
              <a:ext uri="{FF2B5EF4-FFF2-40B4-BE49-F238E27FC236}">
                <a16:creationId xmlns:a16="http://schemas.microsoft.com/office/drawing/2014/main" id="{9B28EF77-B1F5-43B1-B4E3-371D4BC9BDC0}"/>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42F7836D-25FB-4151-8738-78F289A4E95A}"/>
              </a:ext>
            </a:extLst>
          </p:cNvPr>
          <p:cNvSpPr>
            <a:spLocks noGrp="1"/>
          </p:cNvSpPr>
          <p:nvPr>
            <p:ph type="sldNum" sz="quarter" idx="12"/>
          </p:nvPr>
        </p:nvSpPr>
        <p:spPr/>
        <p:txBody>
          <a:bodyPr/>
          <a:lstStyle/>
          <a:p>
            <a:fld id="{3C974458-8A97-4835-BF79-1FB6D7856C21}" type="slidenum">
              <a:rPr lang="en-US" smtClean="0"/>
              <a:t>31</a:t>
            </a:fld>
            <a:endParaRPr lang="en-US"/>
          </a:p>
        </p:txBody>
      </p:sp>
    </p:spTree>
    <p:extLst>
      <p:ext uri="{BB962C8B-B14F-4D97-AF65-F5344CB8AC3E}">
        <p14:creationId xmlns:p14="http://schemas.microsoft.com/office/powerpoint/2010/main" val="217987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219ED-E98D-424A-997B-60864B609CA9}"/>
              </a:ext>
            </a:extLst>
          </p:cNvPr>
          <p:cNvSpPr>
            <a:spLocks noGrp="1"/>
          </p:cNvSpPr>
          <p:nvPr>
            <p:ph type="title"/>
          </p:nvPr>
        </p:nvSpPr>
        <p:spPr/>
        <p:txBody>
          <a:bodyPr/>
          <a:lstStyle/>
          <a:p>
            <a:r>
              <a:rPr lang="en-US" dirty="0"/>
              <a:t>“But Does ROCE work??”</a:t>
            </a:r>
          </a:p>
        </p:txBody>
      </p:sp>
      <p:sp>
        <p:nvSpPr>
          <p:cNvPr id="3" name="Content Placeholder 2">
            <a:extLst>
              <a:ext uri="{FF2B5EF4-FFF2-40B4-BE49-F238E27FC236}">
                <a16:creationId xmlns:a16="http://schemas.microsoft.com/office/drawing/2014/main" id="{5D47DA94-E529-436D-9A9D-8CA258528E6E}"/>
              </a:ext>
            </a:extLst>
          </p:cNvPr>
          <p:cNvSpPr>
            <a:spLocks noGrp="1"/>
          </p:cNvSpPr>
          <p:nvPr>
            <p:ph idx="1"/>
          </p:nvPr>
        </p:nvSpPr>
        <p:spPr/>
        <p:txBody>
          <a:bodyPr/>
          <a:lstStyle/>
          <a:p>
            <a:r>
              <a:rPr lang="en-US" dirty="0"/>
              <a:t>There are many stories of datacenter technologies that didn’t work well</a:t>
            </a:r>
          </a:p>
          <a:p>
            <a:r>
              <a:rPr lang="en-US" dirty="0"/>
              <a:t>They include optical Ethernet multicast (broadcast), early web server technologies, early packet routing solutions, early ways of connecting browsers to web servers, early DDoS attack filters</a:t>
            </a:r>
          </a:p>
          <a:p>
            <a:r>
              <a:rPr lang="en-US" dirty="0"/>
              <a:t>Often, they disabled entire datacenters when they malfunctioned!</a:t>
            </a:r>
          </a:p>
          <a:p>
            <a:r>
              <a:rPr lang="en-US" dirty="0"/>
              <a:t>                          … so datacenter operators are not eager to embrace</a:t>
            </a:r>
            <a:br>
              <a:rPr lang="en-US" dirty="0"/>
            </a:br>
            <a:r>
              <a:rPr lang="en-US" dirty="0"/>
              <a:t>                          </a:t>
            </a:r>
            <a:r>
              <a:rPr lang="en-US" dirty="0" err="1"/>
              <a:t>RoCE</a:t>
            </a:r>
            <a:r>
              <a:rPr lang="en-US" dirty="0"/>
              <a:t> yet, because “a little unstable” can mean “my</a:t>
            </a:r>
            <a:br>
              <a:rPr lang="en-US" dirty="0"/>
            </a:br>
            <a:r>
              <a:rPr lang="en-US" dirty="0"/>
              <a:t>                          datacenter could be toast”</a:t>
            </a:r>
          </a:p>
        </p:txBody>
      </p:sp>
      <p:sp>
        <p:nvSpPr>
          <p:cNvPr id="4" name="Footer Placeholder 3">
            <a:extLst>
              <a:ext uri="{FF2B5EF4-FFF2-40B4-BE49-F238E27FC236}">
                <a16:creationId xmlns:a16="http://schemas.microsoft.com/office/drawing/2014/main" id="{A9AEE913-8D5C-43BC-B3B9-AF881A9AA54B}"/>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4DC2DCEA-E9C5-4319-874A-66AF8B9D688F}"/>
              </a:ext>
            </a:extLst>
          </p:cNvPr>
          <p:cNvSpPr>
            <a:spLocks noGrp="1"/>
          </p:cNvSpPr>
          <p:nvPr>
            <p:ph type="sldNum" sz="quarter" idx="12"/>
          </p:nvPr>
        </p:nvSpPr>
        <p:spPr/>
        <p:txBody>
          <a:bodyPr/>
          <a:lstStyle/>
          <a:p>
            <a:fld id="{3C974458-8A97-4835-BF79-1FB6D7856C21}" type="slidenum">
              <a:rPr lang="en-US" smtClean="0"/>
              <a:t>32</a:t>
            </a:fld>
            <a:endParaRPr lang="en-US"/>
          </a:p>
        </p:txBody>
      </p:sp>
      <p:pic>
        <p:nvPicPr>
          <p:cNvPr id="10" name="Picture 9">
            <a:extLst>
              <a:ext uri="{FF2B5EF4-FFF2-40B4-BE49-F238E27FC236}">
                <a16:creationId xmlns:a16="http://schemas.microsoft.com/office/drawing/2014/main" id="{12700615-3F6A-4730-AD5D-7126D4CCADF9}"/>
              </a:ext>
            </a:extLst>
          </p:cNvPr>
          <p:cNvPicPr>
            <a:picLocks noChangeAspect="1"/>
          </p:cNvPicPr>
          <p:nvPr/>
        </p:nvPicPr>
        <p:blipFill>
          <a:blip r:embed="rId3"/>
          <a:stretch>
            <a:fillRect/>
          </a:stretch>
        </p:blipFill>
        <p:spPr>
          <a:xfrm>
            <a:off x="383308" y="4840190"/>
            <a:ext cx="2969491" cy="1670338"/>
          </a:xfrm>
          <a:prstGeom prst="rect">
            <a:avLst/>
          </a:prstGeom>
        </p:spPr>
      </p:pic>
      <p:pic>
        <p:nvPicPr>
          <p:cNvPr id="11" name="Picture 10">
            <a:extLst>
              <a:ext uri="{FF2B5EF4-FFF2-40B4-BE49-F238E27FC236}">
                <a16:creationId xmlns:a16="http://schemas.microsoft.com/office/drawing/2014/main" id="{EBD9AEF3-82D4-4B99-8123-FE00D238271C}"/>
              </a:ext>
            </a:extLst>
          </p:cNvPr>
          <p:cNvPicPr>
            <a:picLocks noChangeAspect="1"/>
          </p:cNvPicPr>
          <p:nvPr/>
        </p:nvPicPr>
        <p:blipFill>
          <a:blip r:embed="rId4"/>
          <a:stretch>
            <a:fillRect/>
          </a:stretch>
        </p:blipFill>
        <p:spPr>
          <a:xfrm>
            <a:off x="8951417" y="136317"/>
            <a:ext cx="3093792" cy="1868329"/>
          </a:xfrm>
          <a:prstGeom prst="rect">
            <a:avLst/>
          </a:prstGeom>
        </p:spPr>
      </p:pic>
    </p:spTree>
    <p:extLst>
      <p:ext uri="{BB962C8B-B14F-4D97-AF65-F5344CB8AC3E}">
        <p14:creationId xmlns:p14="http://schemas.microsoft.com/office/powerpoint/2010/main" val="2537013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8E87D-3B85-4E42-B042-4A60E6D7AF40}"/>
              </a:ext>
            </a:extLst>
          </p:cNvPr>
          <p:cNvSpPr>
            <a:spLocks noGrp="1"/>
          </p:cNvSpPr>
          <p:nvPr>
            <p:ph type="title"/>
          </p:nvPr>
        </p:nvSpPr>
        <p:spPr>
          <a:xfrm>
            <a:off x="1024128" y="625040"/>
            <a:ext cx="10786872" cy="1499616"/>
          </a:xfrm>
        </p:spPr>
        <p:txBody>
          <a:bodyPr/>
          <a:lstStyle/>
          <a:p>
            <a:r>
              <a:rPr lang="en-US" dirty="0"/>
              <a:t>Reminder: Broadcast storms</a:t>
            </a:r>
          </a:p>
        </p:txBody>
      </p:sp>
      <p:sp>
        <p:nvSpPr>
          <p:cNvPr id="3" name="Content Placeholder 2">
            <a:extLst>
              <a:ext uri="{FF2B5EF4-FFF2-40B4-BE49-F238E27FC236}">
                <a16:creationId xmlns:a16="http://schemas.microsoft.com/office/drawing/2014/main" id="{CE7F8578-5766-45AE-8E3E-281E8009A06E}"/>
              </a:ext>
            </a:extLst>
          </p:cNvPr>
          <p:cNvSpPr>
            <a:spLocks noGrp="1"/>
          </p:cNvSpPr>
          <p:nvPr>
            <p:ph idx="1"/>
          </p:nvPr>
        </p:nvSpPr>
        <p:spPr/>
        <p:txBody>
          <a:bodyPr>
            <a:normAutofit/>
          </a:bodyPr>
          <a:lstStyle/>
          <a:p>
            <a:r>
              <a:rPr lang="en-US" dirty="0"/>
              <a:t>This is another slide related to an old topic</a:t>
            </a:r>
          </a:p>
          <a:p>
            <a:endParaRPr lang="en-US" dirty="0"/>
          </a:p>
          <a:p>
            <a:r>
              <a:rPr lang="en-US" dirty="0"/>
              <a:t>When we talked about Bimodal Multicast, we asked whether UDP multicast could accelerate gossip.  But a hardware “bug” blocks can trigger meltdowns that wipe out the whole data center</a:t>
            </a:r>
          </a:p>
          <a:p>
            <a:endParaRPr lang="en-US" dirty="0"/>
          </a:p>
          <a:p>
            <a:r>
              <a:rPr lang="en-US" dirty="0"/>
              <a:t>Kind of like this storm over Austin Texas…</a:t>
            </a:r>
          </a:p>
        </p:txBody>
      </p:sp>
      <p:sp>
        <p:nvSpPr>
          <p:cNvPr id="4" name="Footer Placeholder 3">
            <a:extLst>
              <a:ext uri="{FF2B5EF4-FFF2-40B4-BE49-F238E27FC236}">
                <a16:creationId xmlns:a16="http://schemas.microsoft.com/office/drawing/2014/main" id="{03520B5E-F211-4B88-B25C-9F5F96489578}"/>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305160C9-AC8A-414E-8486-03579B0D3578}"/>
              </a:ext>
            </a:extLst>
          </p:cNvPr>
          <p:cNvSpPr>
            <a:spLocks noGrp="1"/>
          </p:cNvSpPr>
          <p:nvPr>
            <p:ph type="sldNum" sz="quarter" idx="12"/>
          </p:nvPr>
        </p:nvSpPr>
        <p:spPr/>
        <p:txBody>
          <a:bodyPr/>
          <a:lstStyle/>
          <a:p>
            <a:fld id="{3C974458-8A97-4835-BF79-1FB6D7856C21}" type="slidenum">
              <a:rPr lang="en-US" smtClean="0"/>
              <a:t>33</a:t>
            </a:fld>
            <a:endParaRPr lang="en-US"/>
          </a:p>
        </p:txBody>
      </p:sp>
      <p:pic>
        <p:nvPicPr>
          <p:cNvPr id="6" name="Picture 5">
            <a:extLst>
              <a:ext uri="{FF2B5EF4-FFF2-40B4-BE49-F238E27FC236}">
                <a16:creationId xmlns:a16="http://schemas.microsoft.com/office/drawing/2014/main" id="{694BF130-39E0-4E7F-A88C-6E65EE963028}"/>
              </a:ext>
            </a:extLst>
          </p:cNvPr>
          <p:cNvPicPr>
            <a:picLocks noChangeAspect="1"/>
          </p:cNvPicPr>
          <p:nvPr/>
        </p:nvPicPr>
        <p:blipFill>
          <a:blip r:embed="rId3"/>
          <a:stretch>
            <a:fillRect/>
          </a:stretch>
        </p:blipFill>
        <p:spPr>
          <a:xfrm>
            <a:off x="8956583" y="175783"/>
            <a:ext cx="3004508" cy="2253381"/>
          </a:xfrm>
          <a:prstGeom prst="rect">
            <a:avLst/>
          </a:prstGeom>
        </p:spPr>
      </p:pic>
      <p:sp>
        <p:nvSpPr>
          <p:cNvPr id="7" name="TextBox 6">
            <a:extLst>
              <a:ext uri="{FF2B5EF4-FFF2-40B4-BE49-F238E27FC236}">
                <a16:creationId xmlns:a16="http://schemas.microsoft.com/office/drawing/2014/main" id="{A63A5647-F654-4184-8001-CDB664C6AD19}"/>
              </a:ext>
            </a:extLst>
          </p:cNvPr>
          <p:cNvSpPr txBox="1"/>
          <p:nvPr/>
        </p:nvSpPr>
        <p:spPr>
          <a:xfrm>
            <a:off x="8912901" y="2429164"/>
            <a:ext cx="3004508" cy="646331"/>
          </a:xfrm>
          <a:prstGeom prst="rect">
            <a:avLst/>
          </a:prstGeom>
          <a:noFill/>
        </p:spPr>
        <p:txBody>
          <a:bodyPr wrap="square" rtlCol="0">
            <a:spAutoFit/>
          </a:bodyPr>
          <a:lstStyle/>
          <a:p>
            <a:pPr algn="ctr"/>
            <a:r>
              <a:rPr lang="en-US" b="1" dirty="0">
                <a:solidFill>
                  <a:srgbClr val="C00000"/>
                </a:solidFill>
              </a:rPr>
              <a:t>Every machine suddenly receives 50,000 </a:t>
            </a:r>
            <a:r>
              <a:rPr lang="en-US" b="1" dirty="0" err="1">
                <a:solidFill>
                  <a:srgbClr val="C00000"/>
                </a:solidFill>
              </a:rPr>
              <a:t>msgs</a:t>
            </a:r>
            <a:r>
              <a:rPr lang="en-US" b="1" dirty="0">
                <a:solidFill>
                  <a:srgbClr val="C00000"/>
                </a:solidFill>
              </a:rPr>
              <a:t>/</a:t>
            </a:r>
            <a:r>
              <a:rPr lang="en-US" dirty="0"/>
              <a:t>s</a:t>
            </a:r>
          </a:p>
        </p:txBody>
      </p:sp>
    </p:spTree>
    <p:extLst>
      <p:ext uri="{BB962C8B-B14F-4D97-AF65-F5344CB8AC3E}">
        <p14:creationId xmlns:p14="http://schemas.microsoft.com/office/powerpoint/2010/main" val="284922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0917-4632-46A0-A468-482D6084A996}"/>
              </a:ext>
            </a:extLst>
          </p:cNvPr>
          <p:cNvSpPr>
            <a:spLocks noGrp="1"/>
          </p:cNvSpPr>
          <p:nvPr>
            <p:ph type="title"/>
          </p:nvPr>
        </p:nvSpPr>
        <p:spPr/>
        <p:txBody>
          <a:bodyPr/>
          <a:lstStyle/>
          <a:p>
            <a:r>
              <a:rPr lang="en-US" dirty="0"/>
              <a:t>Could RDMA trigger such a storm?</a:t>
            </a:r>
          </a:p>
        </p:txBody>
      </p:sp>
      <p:sp>
        <p:nvSpPr>
          <p:cNvPr id="3" name="Content Placeholder 2">
            <a:extLst>
              <a:ext uri="{FF2B5EF4-FFF2-40B4-BE49-F238E27FC236}">
                <a16:creationId xmlns:a16="http://schemas.microsoft.com/office/drawing/2014/main" id="{D73B01E6-0D3A-402D-B73C-31754B17920A}"/>
              </a:ext>
            </a:extLst>
          </p:cNvPr>
          <p:cNvSpPr>
            <a:spLocks noGrp="1"/>
          </p:cNvSpPr>
          <p:nvPr>
            <p:ph idx="1"/>
          </p:nvPr>
        </p:nvSpPr>
        <p:spPr/>
        <p:txBody>
          <a:bodyPr>
            <a:normAutofit lnSpcReduction="10000"/>
          </a:bodyPr>
          <a:lstStyle/>
          <a:p>
            <a:r>
              <a:rPr lang="en-US" dirty="0"/>
              <a:t>No, not in a literal sense</a:t>
            </a:r>
          </a:p>
          <a:p>
            <a:pPr>
              <a:buFont typeface="Wingdings" panose="05000000000000000000" pitchFamily="2" charset="2"/>
              <a:buChar char="Ø"/>
            </a:pPr>
            <a:r>
              <a:rPr lang="en-US" dirty="0"/>
              <a:t>  The multicast storm was caused by a feature of routing and NICS</a:t>
            </a:r>
            <a:br>
              <a:rPr lang="en-US" dirty="0"/>
            </a:br>
            <a:r>
              <a:rPr lang="en-US" dirty="0"/>
              <a:t>    specific to the way that Ethernet class-D multicast forwarding is done</a:t>
            </a:r>
          </a:p>
          <a:p>
            <a:pPr>
              <a:buFont typeface="Wingdings" panose="05000000000000000000" pitchFamily="2" charset="2"/>
              <a:buChar char="Ø"/>
            </a:pPr>
            <a:r>
              <a:rPr lang="en-US" dirty="0"/>
              <a:t>  In fact the “cause” is that a hardware hash-table fills up and overflows</a:t>
            </a:r>
            <a:br>
              <a:rPr lang="en-US" dirty="0"/>
            </a:br>
            <a:r>
              <a:rPr lang="en-US" dirty="0"/>
              <a:t>    (underlying limitation: “Bloom filter” hash tables are too small)</a:t>
            </a:r>
            <a:br>
              <a:rPr lang="en-US" dirty="0"/>
            </a:br>
            <a:endParaRPr lang="en-US" dirty="0"/>
          </a:p>
          <a:p>
            <a:pPr marL="0" indent="0">
              <a:buNone/>
            </a:pPr>
            <a:r>
              <a:rPr lang="en-US" dirty="0"/>
              <a:t>But in the larger sense, the story is about how a technology used by one subsystem can overwhelm the whole datacenter and disrupt other systems</a:t>
            </a:r>
          </a:p>
          <a:p>
            <a:pPr>
              <a:buFont typeface="Wingdings" panose="05000000000000000000" pitchFamily="2" charset="2"/>
              <a:buChar char="Ø"/>
            </a:pPr>
            <a:r>
              <a:rPr lang="en-US" dirty="0"/>
              <a:t>  So you need to ask: </a:t>
            </a:r>
            <a:r>
              <a:rPr lang="en-US" b="1" i="1" dirty="0">
                <a:solidFill>
                  <a:srgbClr val="C00000"/>
                </a:solidFill>
              </a:rPr>
              <a:t>“Could enabling use of RDMA disrupt the cloud?”</a:t>
            </a:r>
          </a:p>
        </p:txBody>
      </p:sp>
      <p:sp>
        <p:nvSpPr>
          <p:cNvPr id="4" name="Footer Placeholder 3">
            <a:extLst>
              <a:ext uri="{FF2B5EF4-FFF2-40B4-BE49-F238E27FC236}">
                <a16:creationId xmlns:a16="http://schemas.microsoft.com/office/drawing/2014/main" id="{0698DB70-AFE6-4710-B2A6-18A267C13349}"/>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0135B0B7-76F6-474D-A337-657FE70BE785}"/>
              </a:ext>
            </a:extLst>
          </p:cNvPr>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3176005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7FED1-E7A6-4487-93A4-15D4BE494257}"/>
              </a:ext>
            </a:extLst>
          </p:cNvPr>
          <p:cNvSpPr>
            <a:spLocks noGrp="1"/>
          </p:cNvSpPr>
          <p:nvPr>
            <p:ph type="title"/>
          </p:nvPr>
        </p:nvSpPr>
        <p:spPr/>
        <p:txBody>
          <a:bodyPr/>
          <a:lstStyle/>
          <a:p>
            <a:r>
              <a:rPr lang="en-US" dirty="0"/>
              <a:t>Turning this into a technical question</a:t>
            </a:r>
          </a:p>
        </p:txBody>
      </p:sp>
      <p:sp>
        <p:nvSpPr>
          <p:cNvPr id="3" name="Content Placeholder 2">
            <a:extLst>
              <a:ext uri="{FF2B5EF4-FFF2-40B4-BE49-F238E27FC236}">
                <a16:creationId xmlns:a16="http://schemas.microsoft.com/office/drawing/2014/main" id="{71A65083-8597-4015-80B5-FAFDC3D96360}"/>
              </a:ext>
            </a:extLst>
          </p:cNvPr>
          <p:cNvSpPr>
            <a:spLocks noGrp="1"/>
          </p:cNvSpPr>
          <p:nvPr>
            <p:ph idx="1"/>
          </p:nvPr>
        </p:nvSpPr>
        <p:spPr/>
        <p:txBody>
          <a:bodyPr>
            <a:normAutofit lnSpcReduction="10000"/>
          </a:bodyPr>
          <a:lstStyle/>
          <a:p>
            <a:r>
              <a:rPr lang="en-US" dirty="0"/>
              <a:t>The cloud is stable because TCP congestion control is stable.</a:t>
            </a:r>
          </a:p>
          <a:p>
            <a:endParaRPr lang="en-US" dirty="0"/>
          </a:p>
          <a:p>
            <a:r>
              <a:rPr lang="en-US" dirty="0"/>
              <a:t>RDMA doesn’t use TCP congestion control.</a:t>
            </a:r>
          </a:p>
          <a:p>
            <a:br>
              <a:rPr lang="en-US" dirty="0"/>
            </a:br>
            <a:r>
              <a:rPr lang="en-US" dirty="0"/>
              <a:t>Does this imply that if we use RDMA heavily, our TCP traffic will be starved and our data center will become unstable?</a:t>
            </a:r>
          </a:p>
          <a:p>
            <a:endParaRPr lang="en-US" dirty="0"/>
          </a:p>
          <a:p>
            <a:r>
              <a:rPr lang="en-US" dirty="0"/>
              <a:t>In fact… yes.  RDMA can be destabilizing in this way!  Enter… DCQCN</a:t>
            </a:r>
          </a:p>
        </p:txBody>
      </p:sp>
      <p:sp>
        <p:nvSpPr>
          <p:cNvPr id="4" name="Footer Placeholder 3">
            <a:extLst>
              <a:ext uri="{FF2B5EF4-FFF2-40B4-BE49-F238E27FC236}">
                <a16:creationId xmlns:a16="http://schemas.microsoft.com/office/drawing/2014/main" id="{5BDE02C0-5F36-4B75-A295-0C88DE0FE802}"/>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978F0341-A069-4E3B-94A1-9E41C660C29C}"/>
              </a:ext>
            </a:extLst>
          </p:cNvPr>
          <p:cNvSpPr>
            <a:spLocks noGrp="1"/>
          </p:cNvSpPr>
          <p:nvPr>
            <p:ph type="sldNum" sz="quarter" idx="12"/>
          </p:nvPr>
        </p:nvSpPr>
        <p:spPr/>
        <p:txBody>
          <a:bodyPr/>
          <a:lstStyle/>
          <a:p>
            <a:fld id="{3C974458-8A97-4835-BF79-1FB6D7856C21}" type="slidenum">
              <a:rPr lang="en-US" smtClean="0"/>
              <a:t>35</a:t>
            </a:fld>
            <a:endParaRPr lang="en-US"/>
          </a:p>
        </p:txBody>
      </p:sp>
    </p:spTree>
    <p:extLst>
      <p:ext uri="{BB962C8B-B14F-4D97-AF65-F5344CB8AC3E}">
        <p14:creationId xmlns:p14="http://schemas.microsoft.com/office/powerpoint/2010/main" val="974759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54B9D-2079-484A-B40E-6E2D4E1222A5}"/>
              </a:ext>
            </a:extLst>
          </p:cNvPr>
          <p:cNvSpPr>
            <a:spLocks noGrp="1"/>
          </p:cNvSpPr>
          <p:nvPr>
            <p:ph type="title"/>
          </p:nvPr>
        </p:nvSpPr>
        <p:spPr/>
        <p:txBody>
          <a:bodyPr/>
          <a:lstStyle/>
          <a:p>
            <a:r>
              <a:rPr lang="en-US" dirty="0"/>
              <a:t>DCQCN</a:t>
            </a:r>
          </a:p>
        </p:txBody>
      </p:sp>
      <p:sp>
        <p:nvSpPr>
          <p:cNvPr id="3" name="Content Placeholder 2">
            <a:extLst>
              <a:ext uri="{FF2B5EF4-FFF2-40B4-BE49-F238E27FC236}">
                <a16:creationId xmlns:a16="http://schemas.microsoft.com/office/drawing/2014/main" id="{FBE3395E-F9B8-4008-9F21-B5D7E32F1349}"/>
              </a:ext>
            </a:extLst>
          </p:cNvPr>
          <p:cNvSpPr>
            <a:spLocks noGrp="1"/>
          </p:cNvSpPr>
          <p:nvPr>
            <p:ph idx="1"/>
          </p:nvPr>
        </p:nvSpPr>
        <p:spPr/>
        <p:txBody>
          <a:bodyPr>
            <a:normAutofit lnSpcReduction="10000"/>
          </a:bodyPr>
          <a:lstStyle/>
          <a:p>
            <a:r>
              <a:rPr lang="en-US" dirty="0"/>
              <a:t>Data Center Quantum Congestion Notification is a new idea from Microsoft and Mellanox that uses end-to-end congestion notification </a:t>
            </a:r>
          </a:p>
          <a:p>
            <a:r>
              <a:rPr lang="en-US" dirty="0"/>
              <a:t>Basically, these are the same as credits in </a:t>
            </a:r>
            <a:r>
              <a:rPr lang="en-US" dirty="0" err="1"/>
              <a:t>Infiniband</a:t>
            </a:r>
            <a:endParaRPr lang="en-US" dirty="0"/>
          </a:p>
          <a:p>
            <a:r>
              <a:rPr lang="en-US" dirty="0"/>
              <a:t>Experiments on modest datacenter clusters worked well!</a:t>
            </a:r>
          </a:p>
          <a:p>
            <a:pPr>
              <a:buFont typeface="Wingdings" panose="05000000000000000000" pitchFamily="2" charset="2"/>
              <a:buChar char="Ø"/>
            </a:pPr>
            <a:r>
              <a:rPr lang="en-US" dirty="0"/>
              <a:t>  RDMA + DCQCN enabled RDMA to work in normal datacenters!</a:t>
            </a:r>
          </a:p>
          <a:p>
            <a:pPr>
              <a:buFont typeface="Wingdings" panose="05000000000000000000" pitchFamily="2" charset="2"/>
              <a:buChar char="Ø"/>
            </a:pPr>
            <a:r>
              <a:rPr lang="en-US" dirty="0"/>
              <a:t>  A disruptive and transformational development!</a:t>
            </a:r>
          </a:p>
          <a:p>
            <a:pPr marL="0" indent="0">
              <a:buNone/>
            </a:pPr>
            <a:endParaRPr lang="en-US" dirty="0"/>
          </a:p>
          <a:p>
            <a:pPr marL="0" indent="0">
              <a:buNone/>
            </a:pPr>
            <a:r>
              <a:rPr lang="en-US" dirty="0"/>
              <a:t>Not so fast…  does it</a:t>
            </a:r>
            <a:r>
              <a:rPr lang="en-US" i="1" dirty="0"/>
              <a:t> </a:t>
            </a:r>
            <a:r>
              <a:rPr lang="en-US" i="1" u="sng" dirty="0"/>
              <a:t>really</a:t>
            </a:r>
            <a:r>
              <a:rPr lang="en-US" dirty="0"/>
              <a:t> work?  At full scale?</a:t>
            </a:r>
          </a:p>
        </p:txBody>
      </p:sp>
      <p:sp>
        <p:nvSpPr>
          <p:cNvPr id="4" name="Footer Placeholder 3">
            <a:extLst>
              <a:ext uri="{FF2B5EF4-FFF2-40B4-BE49-F238E27FC236}">
                <a16:creationId xmlns:a16="http://schemas.microsoft.com/office/drawing/2014/main" id="{A595342E-C341-4F4D-B282-597E41D36A2A}"/>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EFE13D89-87E3-484A-B479-FCB902BE590F}"/>
              </a:ext>
            </a:extLst>
          </p:cNvPr>
          <p:cNvSpPr>
            <a:spLocks noGrp="1"/>
          </p:cNvSpPr>
          <p:nvPr>
            <p:ph type="sldNum" sz="quarter" idx="12"/>
          </p:nvPr>
        </p:nvSpPr>
        <p:spPr/>
        <p:txBody>
          <a:bodyPr/>
          <a:lstStyle/>
          <a:p>
            <a:fld id="{3C974458-8A97-4835-BF79-1FB6D7856C21}" type="slidenum">
              <a:rPr lang="en-US" smtClean="0"/>
              <a:t>36</a:t>
            </a:fld>
            <a:endParaRPr lang="en-US"/>
          </a:p>
        </p:txBody>
      </p:sp>
      <p:pic>
        <p:nvPicPr>
          <p:cNvPr id="6" name="Picture 5">
            <a:extLst>
              <a:ext uri="{FF2B5EF4-FFF2-40B4-BE49-F238E27FC236}">
                <a16:creationId xmlns:a16="http://schemas.microsoft.com/office/drawing/2014/main" id="{2DD413C6-2B30-4FC1-9DA2-34F088D4E8B2}"/>
              </a:ext>
            </a:extLst>
          </p:cNvPr>
          <p:cNvPicPr>
            <a:picLocks noChangeAspect="1"/>
          </p:cNvPicPr>
          <p:nvPr/>
        </p:nvPicPr>
        <p:blipFill>
          <a:blip r:embed="rId3"/>
          <a:stretch>
            <a:fillRect/>
          </a:stretch>
        </p:blipFill>
        <p:spPr>
          <a:xfrm>
            <a:off x="9120374" y="4902996"/>
            <a:ext cx="1716959" cy="1287719"/>
          </a:xfrm>
          <a:prstGeom prst="rect">
            <a:avLst/>
          </a:prstGeom>
        </p:spPr>
      </p:pic>
      <p:pic>
        <p:nvPicPr>
          <p:cNvPr id="7" name="Picture 6">
            <a:extLst>
              <a:ext uri="{FF2B5EF4-FFF2-40B4-BE49-F238E27FC236}">
                <a16:creationId xmlns:a16="http://schemas.microsoft.com/office/drawing/2014/main" id="{7D934C7D-7BBB-4371-8D78-1F12599C0342}"/>
              </a:ext>
            </a:extLst>
          </p:cNvPr>
          <p:cNvPicPr>
            <a:picLocks noChangeAspect="1"/>
          </p:cNvPicPr>
          <p:nvPr/>
        </p:nvPicPr>
        <p:blipFill>
          <a:blip r:embed="rId4"/>
          <a:stretch>
            <a:fillRect/>
          </a:stretch>
        </p:blipFill>
        <p:spPr>
          <a:xfrm>
            <a:off x="8011680" y="76200"/>
            <a:ext cx="4019550" cy="2209800"/>
          </a:xfrm>
          <a:prstGeom prst="rect">
            <a:avLst/>
          </a:prstGeom>
        </p:spPr>
      </p:pic>
    </p:spTree>
    <p:extLst>
      <p:ext uri="{BB962C8B-B14F-4D97-AF65-F5344CB8AC3E}">
        <p14:creationId xmlns:p14="http://schemas.microsoft.com/office/powerpoint/2010/main" val="1496156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B1D08-C39F-400B-B958-54C89570D4C1}"/>
              </a:ext>
            </a:extLst>
          </p:cNvPr>
          <p:cNvSpPr>
            <a:spLocks noGrp="1"/>
          </p:cNvSpPr>
          <p:nvPr>
            <p:ph type="title"/>
          </p:nvPr>
        </p:nvSpPr>
        <p:spPr/>
        <p:txBody>
          <a:bodyPr/>
          <a:lstStyle/>
          <a:p>
            <a:r>
              <a:rPr lang="en-US" dirty="0"/>
              <a:t>Microsoft Azure Set up a red team</a:t>
            </a:r>
          </a:p>
        </p:txBody>
      </p:sp>
      <p:sp>
        <p:nvSpPr>
          <p:cNvPr id="3" name="Content Placeholder 2">
            <a:extLst>
              <a:ext uri="{FF2B5EF4-FFF2-40B4-BE49-F238E27FC236}">
                <a16:creationId xmlns:a16="http://schemas.microsoft.com/office/drawing/2014/main" id="{539C79A5-64F0-4A1F-9CE9-0BEAD15B3FD8}"/>
              </a:ext>
            </a:extLst>
          </p:cNvPr>
          <p:cNvSpPr>
            <a:spLocks noGrp="1"/>
          </p:cNvSpPr>
          <p:nvPr>
            <p:ph idx="1"/>
          </p:nvPr>
        </p:nvSpPr>
        <p:spPr/>
        <p:txBody>
          <a:bodyPr/>
          <a:lstStyle/>
          <a:p>
            <a:r>
              <a:rPr lang="en-US" dirty="0"/>
              <a:t>Goal: Deploy DCQCN </a:t>
            </a:r>
            <a:r>
              <a:rPr lang="en-US" i="1" dirty="0"/>
              <a:t>side by side </a:t>
            </a:r>
            <a:r>
              <a:rPr lang="en-US" dirty="0"/>
              <a:t>with normal </a:t>
            </a:r>
            <a:br>
              <a:rPr lang="en-US" dirty="0"/>
            </a:br>
            <a:r>
              <a:rPr lang="en-US" dirty="0"/>
              <a:t>TCP/IP in a new Microsoft datacenter, during the</a:t>
            </a:r>
            <a:br>
              <a:rPr lang="en-US" dirty="0"/>
            </a:br>
            <a:r>
              <a:rPr lang="en-US" dirty="0"/>
              <a:t>burn-in testing period (about six weeks long)</a:t>
            </a:r>
          </a:p>
          <a:p>
            <a:r>
              <a:rPr lang="en-US" dirty="0"/>
              <a:t>Test aggressively – try and see if they can trigger problems.</a:t>
            </a:r>
          </a:p>
          <a:p>
            <a:pPr>
              <a:buFont typeface="Wingdings" panose="05000000000000000000" pitchFamily="2" charset="2"/>
              <a:buChar char="Ø"/>
            </a:pPr>
            <a:r>
              <a:rPr lang="en-US" dirty="0"/>
              <a:t>  Includes misconfiguration, but not “breaking the logic”</a:t>
            </a:r>
          </a:p>
          <a:p>
            <a:pPr>
              <a:buFont typeface="Wingdings" panose="05000000000000000000" pitchFamily="2" charset="2"/>
              <a:buChar char="Ø"/>
            </a:pPr>
            <a:r>
              <a:rPr lang="en-US" dirty="0"/>
              <a:t>  They want to know: are we getting into trouble here?</a:t>
            </a:r>
          </a:p>
          <a:p>
            <a:pPr marL="0" indent="0">
              <a:buNone/>
            </a:pPr>
            <a:r>
              <a:rPr lang="en-US" dirty="0"/>
              <a:t>Guess what?  It didn’t work!</a:t>
            </a:r>
          </a:p>
        </p:txBody>
      </p:sp>
      <p:sp>
        <p:nvSpPr>
          <p:cNvPr id="4" name="Footer Placeholder 3">
            <a:extLst>
              <a:ext uri="{FF2B5EF4-FFF2-40B4-BE49-F238E27FC236}">
                <a16:creationId xmlns:a16="http://schemas.microsoft.com/office/drawing/2014/main" id="{C779CC07-C2BE-4EE9-9D55-E976FEE554C3}"/>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CAC5945A-4D7B-45A0-8CFF-3661AB4CAC35}"/>
              </a:ext>
            </a:extLst>
          </p:cNvPr>
          <p:cNvSpPr>
            <a:spLocks noGrp="1"/>
          </p:cNvSpPr>
          <p:nvPr>
            <p:ph type="sldNum" sz="quarter" idx="12"/>
          </p:nvPr>
        </p:nvSpPr>
        <p:spPr/>
        <p:txBody>
          <a:bodyPr/>
          <a:lstStyle/>
          <a:p>
            <a:fld id="{3C974458-8A97-4835-BF79-1FB6D7856C21}" type="slidenum">
              <a:rPr lang="en-US" smtClean="0"/>
              <a:t>37</a:t>
            </a:fld>
            <a:endParaRPr lang="en-US"/>
          </a:p>
        </p:txBody>
      </p:sp>
      <p:pic>
        <p:nvPicPr>
          <p:cNvPr id="6" name="Picture 5">
            <a:extLst>
              <a:ext uri="{FF2B5EF4-FFF2-40B4-BE49-F238E27FC236}">
                <a16:creationId xmlns:a16="http://schemas.microsoft.com/office/drawing/2014/main" id="{C7AFCB0C-431B-420C-B107-3F5D75AB1401}"/>
              </a:ext>
            </a:extLst>
          </p:cNvPr>
          <p:cNvPicPr>
            <a:picLocks noChangeAspect="1"/>
          </p:cNvPicPr>
          <p:nvPr/>
        </p:nvPicPr>
        <p:blipFill>
          <a:blip r:embed="rId3"/>
          <a:stretch>
            <a:fillRect/>
          </a:stretch>
        </p:blipFill>
        <p:spPr>
          <a:xfrm>
            <a:off x="9105900" y="1782474"/>
            <a:ext cx="2705100" cy="1685925"/>
          </a:xfrm>
          <a:prstGeom prst="rect">
            <a:avLst/>
          </a:prstGeom>
        </p:spPr>
      </p:pic>
    </p:spTree>
    <p:extLst>
      <p:ext uri="{BB962C8B-B14F-4D97-AF65-F5344CB8AC3E}">
        <p14:creationId xmlns:p14="http://schemas.microsoft.com/office/powerpoint/2010/main" val="3849192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BE09-963F-41AD-BEF7-86ABDB37F3F2}"/>
              </a:ext>
            </a:extLst>
          </p:cNvPr>
          <p:cNvSpPr>
            <a:spLocks noGrp="1"/>
          </p:cNvSpPr>
          <p:nvPr>
            <p:ph type="title"/>
          </p:nvPr>
        </p:nvSpPr>
        <p:spPr/>
        <p:txBody>
          <a:bodyPr/>
          <a:lstStyle/>
          <a:p>
            <a:r>
              <a:rPr lang="en-US" dirty="0"/>
              <a:t>Issues that were identified</a:t>
            </a:r>
          </a:p>
        </p:txBody>
      </p:sp>
      <p:sp>
        <p:nvSpPr>
          <p:cNvPr id="3" name="Content Placeholder 2">
            <a:extLst>
              <a:ext uri="{FF2B5EF4-FFF2-40B4-BE49-F238E27FC236}">
                <a16:creationId xmlns:a16="http://schemas.microsoft.com/office/drawing/2014/main" id="{E979CEB5-3912-42D3-93B2-4DA05F16AA29}"/>
              </a:ext>
            </a:extLst>
          </p:cNvPr>
          <p:cNvSpPr>
            <a:spLocks noGrp="1"/>
          </p:cNvSpPr>
          <p:nvPr>
            <p:ph idx="1"/>
          </p:nvPr>
        </p:nvSpPr>
        <p:spPr/>
        <p:txBody>
          <a:bodyPr>
            <a:normAutofit lnSpcReduction="10000"/>
          </a:bodyPr>
          <a:lstStyle/>
          <a:p>
            <a:r>
              <a:rPr lang="en-US" dirty="0"/>
              <a:t>RDMA and normal TCP/IP interfered with each other.</a:t>
            </a:r>
          </a:p>
          <a:p>
            <a:r>
              <a:rPr lang="en-US" dirty="0"/>
              <a:t>PPF standard requires “Enterprise VLAN” feature on switches.  Azure doesn’t use this technology.</a:t>
            </a:r>
          </a:p>
          <a:p>
            <a:endParaRPr lang="en-US" dirty="0"/>
          </a:p>
          <a:p>
            <a:r>
              <a:rPr lang="en-US" dirty="0"/>
              <a:t>But they solved these</a:t>
            </a:r>
          </a:p>
          <a:p>
            <a:pPr>
              <a:buFont typeface="Wingdings" panose="05000000000000000000" pitchFamily="2" charset="2"/>
              <a:buChar char="Ø"/>
            </a:pPr>
            <a:r>
              <a:rPr lang="en-US" dirty="0"/>
              <a:t>  They repurposed another (also unused) feature called “</a:t>
            </a:r>
            <a:r>
              <a:rPr lang="en-US" dirty="0" err="1"/>
              <a:t>DiffSrv</a:t>
            </a:r>
            <a:r>
              <a:rPr lang="en-US" dirty="0"/>
              <a:t>”</a:t>
            </a:r>
          </a:p>
          <a:p>
            <a:pPr>
              <a:buFont typeface="Wingdings" panose="05000000000000000000" pitchFamily="2" charset="2"/>
              <a:buChar char="Ø"/>
            </a:pPr>
            <a:r>
              <a:rPr lang="en-US" dirty="0"/>
              <a:t>  There was a </a:t>
            </a:r>
            <a:r>
              <a:rPr lang="en-US" dirty="0" err="1"/>
              <a:t>DiffSrv</a:t>
            </a:r>
            <a:r>
              <a:rPr lang="en-US" dirty="0"/>
              <a:t> packet format that could be reused for PPFs</a:t>
            </a:r>
          </a:p>
          <a:p>
            <a:pPr>
              <a:buFont typeface="Wingdings" panose="05000000000000000000" pitchFamily="2" charset="2"/>
              <a:buChar char="Ø"/>
            </a:pPr>
            <a:r>
              <a:rPr lang="en-US" dirty="0"/>
              <a:t>  </a:t>
            </a:r>
            <a:r>
              <a:rPr lang="en-US" dirty="0" err="1"/>
              <a:t>DiffSrv</a:t>
            </a:r>
            <a:r>
              <a:rPr lang="en-US" dirty="0"/>
              <a:t> also allowed TCP/IP to run side-by-side with RDMA, isolated</a:t>
            </a:r>
          </a:p>
        </p:txBody>
      </p:sp>
      <p:sp>
        <p:nvSpPr>
          <p:cNvPr id="4" name="Footer Placeholder 3">
            <a:extLst>
              <a:ext uri="{FF2B5EF4-FFF2-40B4-BE49-F238E27FC236}">
                <a16:creationId xmlns:a16="http://schemas.microsoft.com/office/drawing/2014/main" id="{D82B53D9-6761-4332-8F86-F005B8ADFD2B}"/>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78916717-1D09-4652-A8FD-0F5DFCA3CA42}"/>
              </a:ext>
            </a:extLst>
          </p:cNvPr>
          <p:cNvSpPr>
            <a:spLocks noGrp="1"/>
          </p:cNvSpPr>
          <p:nvPr>
            <p:ph type="sldNum" sz="quarter" idx="12"/>
          </p:nvPr>
        </p:nvSpPr>
        <p:spPr/>
        <p:txBody>
          <a:bodyPr/>
          <a:lstStyle/>
          <a:p>
            <a:fld id="{3C974458-8A97-4835-BF79-1FB6D7856C21}" type="slidenum">
              <a:rPr lang="en-US" smtClean="0"/>
              <a:t>38</a:t>
            </a:fld>
            <a:endParaRPr lang="en-US"/>
          </a:p>
        </p:txBody>
      </p:sp>
    </p:spTree>
    <p:extLst>
      <p:ext uri="{BB962C8B-B14F-4D97-AF65-F5344CB8AC3E}">
        <p14:creationId xmlns:p14="http://schemas.microsoft.com/office/powerpoint/2010/main" val="3832903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3A58A-0926-4F3A-82E7-03487E02C818}"/>
              </a:ext>
            </a:extLst>
          </p:cNvPr>
          <p:cNvSpPr>
            <a:spLocks noGrp="1"/>
          </p:cNvSpPr>
          <p:nvPr>
            <p:ph type="title"/>
          </p:nvPr>
        </p:nvSpPr>
        <p:spPr/>
        <p:txBody>
          <a:bodyPr/>
          <a:lstStyle/>
          <a:p>
            <a:r>
              <a:rPr lang="en-US" dirty="0"/>
              <a:t>… it still didn’t work</a:t>
            </a:r>
          </a:p>
        </p:txBody>
      </p:sp>
      <p:sp>
        <p:nvSpPr>
          <p:cNvPr id="3" name="Content Placeholder 2">
            <a:extLst>
              <a:ext uri="{FF2B5EF4-FFF2-40B4-BE49-F238E27FC236}">
                <a16:creationId xmlns:a16="http://schemas.microsoft.com/office/drawing/2014/main" id="{4CD59145-878F-4BED-BA10-2898A3ED2AF9}"/>
              </a:ext>
            </a:extLst>
          </p:cNvPr>
          <p:cNvSpPr>
            <a:spLocks noGrp="1"/>
          </p:cNvSpPr>
          <p:nvPr>
            <p:ph idx="1"/>
          </p:nvPr>
        </p:nvSpPr>
        <p:spPr/>
        <p:txBody>
          <a:bodyPr>
            <a:normAutofit lnSpcReduction="10000"/>
          </a:bodyPr>
          <a:lstStyle/>
          <a:p>
            <a:r>
              <a:rPr lang="en-US" dirty="0"/>
              <a:t>They discovered that RDMA + DCQCN + </a:t>
            </a:r>
            <a:r>
              <a:rPr lang="en-US" dirty="0" err="1"/>
              <a:t>DiffSrv</a:t>
            </a:r>
            <a:r>
              <a:rPr lang="en-US" dirty="0"/>
              <a:t> + PPF could cause a new kind of routing / congestion loop</a:t>
            </a:r>
          </a:p>
          <a:p>
            <a:r>
              <a:rPr lang="en-US" dirty="0"/>
              <a:t>It was triggered by a form of resource exhaustion because the TCP/IP layer and the RDMA layer were sharing buffers inside NICs, switches and routers.</a:t>
            </a:r>
          </a:p>
          <a:p>
            <a:r>
              <a:rPr lang="en-US" dirty="0"/>
              <a:t>By dividing the resources into pools, this could be solved.  But their hardware lacked a way to do that.  They solved it by “overprovisioning”</a:t>
            </a:r>
          </a:p>
          <a:p>
            <a:pPr>
              <a:buFont typeface="Wingdings" panose="05000000000000000000" pitchFamily="2" charset="2"/>
              <a:buChar char="Ø"/>
            </a:pPr>
            <a:r>
              <a:rPr lang="en-US" dirty="0"/>
              <a:t>  They bought more memory for the routers and switches than needed</a:t>
            </a:r>
          </a:p>
          <a:p>
            <a:pPr>
              <a:buFont typeface="Wingdings" panose="05000000000000000000" pitchFamily="2" charset="2"/>
              <a:buChar char="Ø"/>
            </a:pPr>
            <a:r>
              <a:rPr lang="en-US" dirty="0"/>
              <a:t>  Then configured to make sure that the memory never gets used up</a:t>
            </a:r>
          </a:p>
        </p:txBody>
      </p:sp>
      <p:sp>
        <p:nvSpPr>
          <p:cNvPr id="4" name="Footer Placeholder 3">
            <a:extLst>
              <a:ext uri="{FF2B5EF4-FFF2-40B4-BE49-F238E27FC236}">
                <a16:creationId xmlns:a16="http://schemas.microsoft.com/office/drawing/2014/main" id="{421F3E15-EFC9-4C86-83FF-C9F76A0822C7}"/>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B11FF662-1A52-4147-9F01-5D5A4C1E5BC2}"/>
              </a:ext>
            </a:extLst>
          </p:cNvPr>
          <p:cNvSpPr>
            <a:spLocks noGrp="1"/>
          </p:cNvSpPr>
          <p:nvPr>
            <p:ph type="sldNum" sz="quarter" idx="12"/>
          </p:nvPr>
        </p:nvSpPr>
        <p:spPr/>
        <p:txBody>
          <a:bodyPr/>
          <a:lstStyle/>
          <a:p>
            <a:fld id="{3C974458-8A97-4835-BF79-1FB6D7856C21}" type="slidenum">
              <a:rPr lang="en-US" smtClean="0"/>
              <a:t>39</a:t>
            </a:fld>
            <a:endParaRPr lang="en-US"/>
          </a:p>
        </p:txBody>
      </p:sp>
      <p:pic>
        <p:nvPicPr>
          <p:cNvPr id="6" name="Picture 5">
            <a:extLst>
              <a:ext uri="{FF2B5EF4-FFF2-40B4-BE49-F238E27FC236}">
                <a16:creationId xmlns:a16="http://schemas.microsoft.com/office/drawing/2014/main" id="{D5B22F87-097F-4C05-BBA9-E9CC80F0E09F}"/>
              </a:ext>
            </a:extLst>
          </p:cNvPr>
          <p:cNvPicPr>
            <a:picLocks noChangeAspect="1"/>
          </p:cNvPicPr>
          <p:nvPr/>
        </p:nvPicPr>
        <p:blipFill>
          <a:blip r:embed="rId3"/>
          <a:stretch>
            <a:fillRect/>
          </a:stretch>
        </p:blipFill>
        <p:spPr>
          <a:xfrm>
            <a:off x="9698210" y="183331"/>
            <a:ext cx="2278245" cy="1708684"/>
          </a:xfrm>
          <a:prstGeom prst="rect">
            <a:avLst/>
          </a:prstGeom>
        </p:spPr>
      </p:pic>
      <p:sp>
        <p:nvSpPr>
          <p:cNvPr id="7" name="TextBox 6">
            <a:extLst>
              <a:ext uri="{FF2B5EF4-FFF2-40B4-BE49-F238E27FC236}">
                <a16:creationId xmlns:a16="http://schemas.microsoft.com/office/drawing/2014/main" id="{9686A14B-8D37-4E74-9BDD-A7CE6E441FCE}"/>
              </a:ext>
            </a:extLst>
          </p:cNvPr>
          <p:cNvSpPr txBox="1"/>
          <p:nvPr/>
        </p:nvSpPr>
        <p:spPr>
          <a:xfrm>
            <a:off x="7416737" y="183331"/>
            <a:ext cx="2281473" cy="923330"/>
          </a:xfrm>
          <a:prstGeom prst="rect">
            <a:avLst/>
          </a:prstGeom>
          <a:noFill/>
        </p:spPr>
        <p:txBody>
          <a:bodyPr wrap="square" rtlCol="0">
            <a:spAutoFit/>
          </a:bodyPr>
          <a:lstStyle/>
          <a:p>
            <a:pPr algn="r"/>
            <a:r>
              <a:rPr lang="en-US" b="1" i="1" dirty="0"/>
              <a:t>“Jim, it </a:t>
            </a:r>
            <a:r>
              <a:rPr lang="en-US" b="1" i="1" dirty="0" err="1"/>
              <a:t>dinna</a:t>
            </a:r>
            <a:r>
              <a:rPr lang="en-US" b="1" i="1" dirty="0"/>
              <a:t> work.  </a:t>
            </a:r>
            <a:br>
              <a:rPr lang="en-US" b="1" i="1" dirty="0"/>
            </a:br>
            <a:r>
              <a:rPr lang="en-US" b="1" i="1" dirty="0"/>
              <a:t>Antimatter containment will fail in 3 minutes!”</a:t>
            </a:r>
          </a:p>
        </p:txBody>
      </p:sp>
    </p:spTree>
    <p:extLst>
      <p:ext uri="{BB962C8B-B14F-4D97-AF65-F5344CB8AC3E}">
        <p14:creationId xmlns:p14="http://schemas.microsoft.com/office/powerpoint/2010/main" val="3182030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BA0C6D-977A-422A-B736-34CA0B51ABEC}"/>
              </a:ext>
            </a:extLst>
          </p:cNvPr>
          <p:cNvPicPr>
            <a:picLocks noChangeAspect="1"/>
          </p:cNvPicPr>
          <p:nvPr/>
        </p:nvPicPr>
        <p:blipFill rotWithShape="1">
          <a:blip r:embed="rId3"/>
          <a:srcRect r="12110" b="16519"/>
          <a:stretch/>
        </p:blipFill>
        <p:spPr>
          <a:xfrm>
            <a:off x="7693809" y="258287"/>
            <a:ext cx="1244054" cy="1181655"/>
          </a:xfrm>
          <a:prstGeom prst="rect">
            <a:avLst/>
          </a:prstGeom>
        </p:spPr>
      </p:pic>
      <p:sp>
        <p:nvSpPr>
          <p:cNvPr id="2" name="Title 1">
            <a:extLst>
              <a:ext uri="{FF2B5EF4-FFF2-40B4-BE49-F238E27FC236}">
                <a16:creationId xmlns:a16="http://schemas.microsoft.com/office/drawing/2014/main" id="{9632AD37-B4CF-477C-B6C4-2A54003A65AD}"/>
              </a:ext>
            </a:extLst>
          </p:cNvPr>
          <p:cNvSpPr>
            <a:spLocks noGrp="1"/>
          </p:cNvSpPr>
          <p:nvPr>
            <p:ph type="title"/>
          </p:nvPr>
        </p:nvSpPr>
        <p:spPr/>
        <p:txBody>
          <a:bodyPr/>
          <a:lstStyle/>
          <a:p>
            <a:r>
              <a:rPr lang="en-US" dirty="0"/>
              <a:t>Life on the edge</a:t>
            </a:r>
          </a:p>
        </p:txBody>
      </p:sp>
      <p:sp>
        <p:nvSpPr>
          <p:cNvPr id="3" name="Content Placeholder 2">
            <a:extLst>
              <a:ext uri="{FF2B5EF4-FFF2-40B4-BE49-F238E27FC236}">
                <a16:creationId xmlns:a16="http://schemas.microsoft.com/office/drawing/2014/main" id="{EA292915-9997-4485-BD9C-E4A09DFAF211}"/>
              </a:ext>
            </a:extLst>
          </p:cNvPr>
          <p:cNvSpPr>
            <a:spLocks noGrp="1"/>
          </p:cNvSpPr>
          <p:nvPr>
            <p:ph idx="1"/>
          </p:nvPr>
        </p:nvSpPr>
        <p:spPr>
          <a:xfrm>
            <a:off x="808892" y="2286000"/>
            <a:ext cx="11148646" cy="4023360"/>
          </a:xfrm>
        </p:spPr>
        <p:txBody>
          <a:bodyPr>
            <a:normAutofit/>
          </a:bodyPr>
          <a:lstStyle/>
          <a:p>
            <a:r>
              <a:rPr lang="en-US" dirty="0"/>
              <a:t>The edge demands disruptive changes.</a:t>
            </a:r>
          </a:p>
          <a:p>
            <a:r>
              <a:rPr lang="en-US" dirty="0"/>
              <a:t>… early adopters tend to experience a lot of pain.</a:t>
            </a:r>
          </a:p>
          <a:p>
            <a:br>
              <a:rPr lang="en-US" dirty="0"/>
            </a:br>
            <a:r>
              <a:rPr lang="en-US" dirty="0"/>
              <a:t>Nothing works… the hardware may lack programming tools… is</a:t>
            </a:r>
            <a:br>
              <a:rPr lang="en-US" dirty="0"/>
            </a:br>
            <a:r>
              <a:rPr lang="en-US" dirty="0"/>
              <a:t>undocumented… may even have </a:t>
            </a:r>
            <a:r>
              <a:rPr lang="en-US" i="1" dirty="0"/>
              <a:t>hardware bugs</a:t>
            </a:r>
            <a:r>
              <a:rPr lang="en-US" dirty="0"/>
              <a:t>.  And “cutting through the stack” may have unexpected consequences elsewhere.</a:t>
            </a:r>
          </a:p>
          <a:p>
            <a:pPr>
              <a:buFont typeface="Wingdings" panose="05000000000000000000" pitchFamily="2" charset="2"/>
              <a:buChar char="Ø"/>
            </a:pPr>
            <a:r>
              <a:rPr lang="en-US" dirty="0"/>
              <a:t>  None of the rosy predictions are as easy to leverage as you might expect.</a:t>
            </a:r>
          </a:p>
          <a:p>
            <a:pPr>
              <a:buFont typeface="Wingdings" panose="05000000000000000000" pitchFamily="2" charset="2"/>
              <a:buChar char="Ø"/>
            </a:pPr>
            <a:r>
              <a:rPr lang="en-US" dirty="0"/>
              <a:t>  Hint: Start by duplicating some reported result for the same setup!</a:t>
            </a:r>
          </a:p>
        </p:txBody>
      </p:sp>
      <p:sp>
        <p:nvSpPr>
          <p:cNvPr id="4" name="Footer Placeholder 3">
            <a:extLst>
              <a:ext uri="{FF2B5EF4-FFF2-40B4-BE49-F238E27FC236}">
                <a16:creationId xmlns:a16="http://schemas.microsoft.com/office/drawing/2014/main" id="{CC80F4B2-5C3A-4DF7-87FE-64A2F4577EAC}"/>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53F2DBA2-5992-4580-AEC6-337700FE656B}"/>
              </a:ext>
            </a:extLst>
          </p:cNvPr>
          <p:cNvSpPr>
            <a:spLocks noGrp="1"/>
          </p:cNvSpPr>
          <p:nvPr>
            <p:ph type="sldNum" sz="quarter" idx="12"/>
          </p:nvPr>
        </p:nvSpPr>
        <p:spPr/>
        <p:txBody>
          <a:bodyPr/>
          <a:lstStyle/>
          <a:p>
            <a:fld id="{3C974458-8A97-4835-BF79-1FB6D7856C21}" type="slidenum">
              <a:rPr lang="en-US" smtClean="0"/>
              <a:t>4</a:t>
            </a:fld>
            <a:endParaRPr lang="en-US"/>
          </a:p>
        </p:txBody>
      </p:sp>
      <p:pic>
        <p:nvPicPr>
          <p:cNvPr id="9" name="Picture 8">
            <a:extLst>
              <a:ext uri="{FF2B5EF4-FFF2-40B4-BE49-F238E27FC236}">
                <a16:creationId xmlns:a16="http://schemas.microsoft.com/office/drawing/2014/main" id="{6B76F6E2-C62E-454D-B8B6-5AEAA3EA4365}"/>
              </a:ext>
            </a:extLst>
          </p:cNvPr>
          <p:cNvPicPr>
            <a:picLocks noChangeAspect="1"/>
          </p:cNvPicPr>
          <p:nvPr/>
        </p:nvPicPr>
        <p:blipFill>
          <a:blip r:embed="rId4"/>
          <a:stretch>
            <a:fillRect/>
          </a:stretch>
        </p:blipFill>
        <p:spPr>
          <a:xfrm>
            <a:off x="9466907" y="241184"/>
            <a:ext cx="1598344" cy="1198758"/>
          </a:xfrm>
          <a:prstGeom prst="rect">
            <a:avLst/>
          </a:prstGeom>
        </p:spPr>
      </p:pic>
      <p:pic>
        <p:nvPicPr>
          <p:cNvPr id="8" name="Picture 7">
            <a:extLst>
              <a:ext uri="{FF2B5EF4-FFF2-40B4-BE49-F238E27FC236}">
                <a16:creationId xmlns:a16="http://schemas.microsoft.com/office/drawing/2014/main" id="{33504CB7-D889-4CD2-BC1F-3F2CF4890DDF}"/>
              </a:ext>
            </a:extLst>
          </p:cNvPr>
          <p:cNvPicPr>
            <a:picLocks noChangeAspect="1"/>
          </p:cNvPicPr>
          <p:nvPr/>
        </p:nvPicPr>
        <p:blipFill>
          <a:blip r:embed="rId5"/>
          <a:stretch>
            <a:fillRect/>
          </a:stretch>
        </p:blipFill>
        <p:spPr>
          <a:xfrm rot="10800000" flipV="1">
            <a:off x="9002996" y="2540853"/>
            <a:ext cx="1371600" cy="1028700"/>
          </a:xfrm>
          <a:prstGeom prst="rect">
            <a:avLst/>
          </a:prstGeom>
        </p:spPr>
      </p:pic>
      <p:pic>
        <p:nvPicPr>
          <p:cNvPr id="10" name="Picture 9">
            <a:extLst>
              <a:ext uri="{FF2B5EF4-FFF2-40B4-BE49-F238E27FC236}">
                <a16:creationId xmlns:a16="http://schemas.microsoft.com/office/drawing/2014/main" id="{5A067A4B-0C2F-4F6F-BA84-C123DB99FC8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266079" y="725107"/>
            <a:ext cx="1521069" cy="1521069"/>
          </a:xfrm>
          <a:prstGeom prst="rect">
            <a:avLst/>
          </a:prstGeom>
        </p:spPr>
      </p:pic>
      <p:sp>
        <p:nvSpPr>
          <p:cNvPr id="11" name="TextBox 10">
            <a:extLst>
              <a:ext uri="{FF2B5EF4-FFF2-40B4-BE49-F238E27FC236}">
                <a16:creationId xmlns:a16="http://schemas.microsoft.com/office/drawing/2014/main" id="{936681D5-2246-4333-AA3E-CF63132F7BDE}"/>
              </a:ext>
            </a:extLst>
          </p:cNvPr>
          <p:cNvSpPr txBox="1"/>
          <p:nvPr/>
        </p:nvSpPr>
        <p:spPr>
          <a:xfrm>
            <a:off x="9337449" y="1410398"/>
            <a:ext cx="1857259" cy="646331"/>
          </a:xfrm>
          <a:prstGeom prst="rect">
            <a:avLst/>
          </a:prstGeom>
          <a:noFill/>
        </p:spPr>
        <p:txBody>
          <a:bodyPr wrap="square" rtlCol="0">
            <a:spAutoFit/>
          </a:bodyPr>
          <a:lstStyle/>
          <a:p>
            <a:pPr algn="ctr"/>
            <a:r>
              <a:rPr lang="en-US" b="1" dirty="0"/>
              <a:t>“Cut through the stack for speed!”</a:t>
            </a:r>
          </a:p>
        </p:txBody>
      </p:sp>
    </p:spTree>
    <p:extLst>
      <p:ext uri="{BB962C8B-B14F-4D97-AF65-F5344CB8AC3E}">
        <p14:creationId xmlns:p14="http://schemas.microsoft.com/office/powerpoint/2010/main" val="68240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380C0-A391-4CD1-AF53-D92BE98D6351}"/>
              </a:ext>
            </a:extLst>
          </p:cNvPr>
          <p:cNvSpPr>
            <a:spLocks noGrp="1"/>
          </p:cNvSpPr>
          <p:nvPr>
            <p:ph type="title"/>
          </p:nvPr>
        </p:nvSpPr>
        <p:spPr>
          <a:xfrm>
            <a:off x="1024128" y="585216"/>
            <a:ext cx="10786872" cy="1499616"/>
          </a:xfrm>
        </p:spPr>
        <p:txBody>
          <a:bodyPr/>
          <a:lstStyle/>
          <a:p>
            <a:r>
              <a:rPr lang="en-US" dirty="0"/>
              <a:t>More limitations</a:t>
            </a:r>
          </a:p>
        </p:txBody>
      </p:sp>
      <p:sp>
        <p:nvSpPr>
          <p:cNvPr id="3" name="Content Placeholder 2">
            <a:extLst>
              <a:ext uri="{FF2B5EF4-FFF2-40B4-BE49-F238E27FC236}">
                <a16:creationId xmlns:a16="http://schemas.microsoft.com/office/drawing/2014/main" id="{AD5AB9C1-590B-4CD1-8B7F-8F132B4566C8}"/>
              </a:ext>
            </a:extLst>
          </p:cNvPr>
          <p:cNvSpPr>
            <a:spLocks noGrp="1"/>
          </p:cNvSpPr>
          <p:nvPr>
            <p:ph idx="1"/>
          </p:nvPr>
        </p:nvSpPr>
        <p:spPr/>
        <p:txBody>
          <a:bodyPr>
            <a:normAutofit lnSpcReduction="10000"/>
          </a:bodyPr>
          <a:lstStyle/>
          <a:p>
            <a:r>
              <a:rPr lang="en-US" dirty="0"/>
              <a:t>RDMA only works if the application is working from “pinned” memory pages, and works best if the memory pages are huge.</a:t>
            </a:r>
          </a:p>
          <a:p>
            <a:pPr>
              <a:buFont typeface="Wingdings" panose="05000000000000000000" pitchFamily="2" charset="2"/>
              <a:buChar char="Ø"/>
            </a:pPr>
            <a:r>
              <a:rPr lang="en-US" dirty="0"/>
              <a:t>  Seems to be at odds with virtualization</a:t>
            </a:r>
          </a:p>
          <a:p>
            <a:pPr>
              <a:buFont typeface="Wingdings" panose="05000000000000000000" pitchFamily="2" charset="2"/>
              <a:buChar char="Ø"/>
            </a:pPr>
            <a:r>
              <a:rPr lang="en-US" dirty="0"/>
              <a:t>  Advances in RDMA hardware may help reduce these issues</a:t>
            </a:r>
            <a:br>
              <a:rPr lang="en-US" dirty="0"/>
            </a:br>
            <a:endParaRPr lang="en-US" dirty="0"/>
          </a:p>
          <a:p>
            <a:r>
              <a:rPr lang="en-US" dirty="0"/>
              <a:t>When an RDMA transfer finishes, the program can definitely access the data.  But if you instantly do a DMA transfer to disk, or try to display it on a graphics device, caches and pipelines may need to be flushed first.</a:t>
            </a:r>
          </a:p>
          <a:p>
            <a:pPr>
              <a:buFont typeface="Wingdings" panose="05000000000000000000" pitchFamily="2" charset="2"/>
              <a:buChar char="Ø"/>
            </a:pPr>
            <a:r>
              <a:rPr lang="en-US" dirty="0"/>
              <a:t>  There is no standard way to actually do this.</a:t>
            </a:r>
          </a:p>
        </p:txBody>
      </p:sp>
      <p:sp>
        <p:nvSpPr>
          <p:cNvPr id="4" name="Footer Placeholder 3">
            <a:extLst>
              <a:ext uri="{FF2B5EF4-FFF2-40B4-BE49-F238E27FC236}">
                <a16:creationId xmlns:a16="http://schemas.microsoft.com/office/drawing/2014/main" id="{F26F9992-C73E-46CA-8CCC-E8C918BF2F61}"/>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C3CB3DAF-749F-46D4-B506-4C13D09856EF}"/>
              </a:ext>
            </a:extLst>
          </p:cNvPr>
          <p:cNvSpPr>
            <a:spLocks noGrp="1"/>
          </p:cNvSpPr>
          <p:nvPr>
            <p:ph type="sldNum" sz="quarter" idx="12"/>
          </p:nvPr>
        </p:nvSpPr>
        <p:spPr/>
        <p:txBody>
          <a:bodyPr/>
          <a:lstStyle/>
          <a:p>
            <a:fld id="{3C974458-8A97-4835-BF79-1FB6D7856C21}" type="slidenum">
              <a:rPr lang="en-US" smtClean="0"/>
              <a:t>40</a:t>
            </a:fld>
            <a:endParaRPr lang="en-US"/>
          </a:p>
        </p:txBody>
      </p:sp>
    </p:spTree>
    <p:extLst>
      <p:ext uri="{BB962C8B-B14F-4D97-AF65-F5344CB8AC3E}">
        <p14:creationId xmlns:p14="http://schemas.microsoft.com/office/powerpoint/2010/main" val="2752446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9AF4C-CAAD-FDC9-2E6D-C9F6B4A62C13}"/>
              </a:ext>
            </a:extLst>
          </p:cNvPr>
          <p:cNvSpPr>
            <a:spLocks noGrp="1"/>
          </p:cNvSpPr>
          <p:nvPr>
            <p:ph type="title"/>
          </p:nvPr>
        </p:nvSpPr>
        <p:spPr/>
        <p:txBody>
          <a:bodyPr/>
          <a:lstStyle/>
          <a:p>
            <a:r>
              <a:rPr lang="en-US" dirty="0"/>
              <a:t>More limitations</a:t>
            </a:r>
          </a:p>
        </p:txBody>
      </p:sp>
      <p:sp>
        <p:nvSpPr>
          <p:cNvPr id="3" name="Content Placeholder 2">
            <a:extLst>
              <a:ext uri="{FF2B5EF4-FFF2-40B4-BE49-F238E27FC236}">
                <a16:creationId xmlns:a16="http://schemas.microsoft.com/office/drawing/2014/main" id="{68E92B9B-F8F4-1AB8-6B37-2F6D9FE2662B}"/>
              </a:ext>
            </a:extLst>
          </p:cNvPr>
          <p:cNvSpPr>
            <a:spLocks noGrp="1"/>
          </p:cNvSpPr>
          <p:nvPr>
            <p:ph idx="1"/>
          </p:nvPr>
        </p:nvSpPr>
        <p:spPr/>
        <p:txBody>
          <a:bodyPr>
            <a:normAutofit lnSpcReduction="10000"/>
          </a:bodyPr>
          <a:lstStyle/>
          <a:p>
            <a:r>
              <a:rPr lang="en-US" dirty="0"/>
              <a:t>RDMA NIC is directly accessed from user-space code, and has direct visibility into the datacenter network.</a:t>
            </a:r>
          </a:p>
          <a:p>
            <a:endParaRPr lang="en-US" dirty="0"/>
          </a:p>
          <a:p>
            <a:r>
              <a:rPr lang="en-US" dirty="0"/>
              <a:t>But very little user-space code can be trusted!  Cloud vendors are in a continuous state of attack by hackers and even naïve users just after speed</a:t>
            </a:r>
          </a:p>
          <a:p>
            <a:endParaRPr lang="en-US" dirty="0"/>
          </a:p>
          <a:p>
            <a:r>
              <a:rPr lang="en-US" dirty="0"/>
              <a:t>So the very idea of trusting RDMA applications is a </a:t>
            </a:r>
            <a:r>
              <a:rPr lang="en-US" i="1" dirty="0"/>
              <a:t>big</a:t>
            </a:r>
            <a:r>
              <a:rPr lang="en-US" dirty="0"/>
              <a:t> source of stress!  Vendors are hoping to do encryption/decryption at line rate and to virtualize RDMA within a few years – but this is hard for them to do!</a:t>
            </a:r>
          </a:p>
        </p:txBody>
      </p:sp>
      <p:sp>
        <p:nvSpPr>
          <p:cNvPr id="4" name="Footer Placeholder 3">
            <a:extLst>
              <a:ext uri="{FF2B5EF4-FFF2-40B4-BE49-F238E27FC236}">
                <a16:creationId xmlns:a16="http://schemas.microsoft.com/office/drawing/2014/main" id="{0762AE5C-BF89-F563-0B15-91A24CD587A8}"/>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BB03FF5B-637F-739B-59D4-C4014E5FDC53}"/>
              </a:ext>
            </a:extLst>
          </p:cNvPr>
          <p:cNvSpPr>
            <a:spLocks noGrp="1"/>
          </p:cNvSpPr>
          <p:nvPr>
            <p:ph type="sldNum" sz="quarter" idx="12"/>
          </p:nvPr>
        </p:nvSpPr>
        <p:spPr/>
        <p:txBody>
          <a:bodyPr/>
          <a:lstStyle/>
          <a:p>
            <a:fld id="{3C974458-8A97-4835-BF79-1FB6D7856C21}" type="slidenum">
              <a:rPr lang="en-US" smtClean="0"/>
              <a:t>41</a:t>
            </a:fld>
            <a:endParaRPr lang="en-US"/>
          </a:p>
        </p:txBody>
      </p:sp>
    </p:spTree>
    <p:extLst>
      <p:ext uri="{BB962C8B-B14F-4D97-AF65-F5344CB8AC3E}">
        <p14:creationId xmlns:p14="http://schemas.microsoft.com/office/powerpoint/2010/main" val="21129081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C606B-E5E9-4EE3-ACBD-BEE5B2BD5C8F}"/>
              </a:ext>
            </a:extLst>
          </p:cNvPr>
          <p:cNvSpPr>
            <a:spLocks noGrp="1"/>
          </p:cNvSpPr>
          <p:nvPr>
            <p:ph type="title"/>
          </p:nvPr>
        </p:nvSpPr>
        <p:spPr/>
        <p:txBody>
          <a:bodyPr/>
          <a:lstStyle/>
          <a:p>
            <a:r>
              <a:rPr lang="en-US" dirty="0"/>
              <a:t>In the end, they got it running!    </a:t>
            </a:r>
            <a:r>
              <a:rPr lang="en-US" sz="6600" dirty="0">
                <a:solidFill>
                  <a:schemeClr val="accent5"/>
                </a:solidFill>
                <a:sym typeface="Wingdings" panose="05000000000000000000" pitchFamily="2" charset="2"/>
              </a:rPr>
              <a:t></a:t>
            </a:r>
            <a:endParaRPr lang="en-US" dirty="0">
              <a:solidFill>
                <a:schemeClr val="accent5"/>
              </a:solidFill>
            </a:endParaRPr>
          </a:p>
        </p:txBody>
      </p:sp>
      <p:sp>
        <p:nvSpPr>
          <p:cNvPr id="3" name="Content Placeholder 2">
            <a:extLst>
              <a:ext uri="{FF2B5EF4-FFF2-40B4-BE49-F238E27FC236}">
                <a16:creationId xmlns:a16="http://schemas.microsoft.com/office/drawing/2014/main" id="{1CFD30A5-B071-43B0-8F7F-34DAA956E23C}"/>
              </a:ext>
            </a:extLst>
          </p:cNvPr>
          <p:cNvSpPr>
            <a:spLocks noGrp="1"/>
          </p:cNvSpPr>
          <p:nvPr>
            <p:ph idx="1"/>
          </p:nvPr>
        </p:nvSpPr>
        <p:spPr/>
        <p:txBody>
          <a:bodyPr>
            <a:normAutofit lnSpcReduction="10000"/>
          </a:bodyPr>
          <a:lstStyle/>
          <a:p>
            <a:r>
              <a:rPr lang="en-US" dirty="0"/>
              <a:t>Today, Azure uses RDMA, but only for system services (for now)</a:t>
            </a:r>
          </a:p>
          <a:p>
            <a:r>
              <a:rPr lang="en-US" dirty="0"/>
              <a:t>Azure HPC actually does have application-layer RDMA, but only for people who use a package called MPI.  </a:t>
            </a:r>
          </a:p>
          <a:p>
            <a:pPr>
              <a:buFont typeface="Wingdings" panose="05000000000000000000" pitchFamily="2" charset="2"/>
              <a:buChar char="Ø"/>
            </a:pPr>
            <a:r>
              <a:rPr lang="en-US" dirty="0"/>
              <a:t>  In fact, MPI doesn’t share the devices with normal TCP/IP</a:t>
            </a:r>
          </a:p>
          <a:p>
            <a:pPr>
              <a:buFont typeface="Wingdings" panose="05000000000000000000" pitchFamily="2" charset="2"/>
              <a:buChar char="Ø"/>
            </a:pPr>
            <a:r>
              <a:rPr lang="en-US" dirty="0"/>
              <a:t>  Instead, Azure HPC computers have an entire extra </a:t>
            </a:r>
            <a:r>
              <a:rPr lang="en-US" dirty="0" err="1"/>
              <a:t>Infiniband</a:t>
            </a:r>
            <a:r>
              <a:rPr lang="en-US" dirty="0"/>
              <a:t> network </a:t>
            </a:r>
          </a:p>
          <a:p>
            <a:pPr marL="0" indent="0">
              <a:buNone/>
            </a:pPr>
            <a:endParaRPr lang="en-US" dirty="0"/>
          </a:p>
          <a:p>
            <a:pPr marL="0" indent="0">
              <a:buNone/>
            </a:pPr>
            <a:r>
              <a:rPr lang="en-US" dirty="0"/>
              <a:t>In the future, Microsoft may expand use of RDMA to allow some trusted subsystems to also use it.  Probably it will never be free for general use.</a:t>
            </a:r>
          </a:p>
          <a:p>
            <a:endParaRPr lang="en-US" dirty="0"/>
          </a:p>
        </p:txBody>
      </p:sp>
      <p:sp>
        <p:nvSpPr>
          <p:cNvPr id="4" name="Footer Placeholder 3">
            <a:extLst>
              <a:ext uri="{FF2B5EF4-FFF2-40B4-BE49-F238E27FC236}">
                <a16:creationId xmlns:a16="http://schemas.microsoft.com/office/drawing/2014/main" id="{E1513C73-164D-4D61-A978-8BE37C08DEDB}"/>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5F0EB84D-DD7E-423E-8A71-892501317581}"/>
              </a:ext>
            </a:extLst>
          </p:cNvPr>
          <p:cNvSpPr>
            <a:spLocks noGrp="1"/>
          </p:cNvSpPr>
          <p:nvPr>
            <p:ph type="sldNum" sz="quarter" idx="12"/>
          </p:nvPr>
        </p:nvSpPr>
        <p:spPr/>
        <p:txBody>
          <a:bodyPr/>
          <a:lstStyle/>
          <a:p>
            <a:fld id="{3C974458-8A97-4835-BF79-1FB6D7856C21}" type="slidenum">
              <a:rPr lang="en-US" smtClean="0"/>
              <a:t>42</a:t>
            </a:fld>
            <a:endParaRPr lang="en-US"/>
          </a:p>
        </p:txBody>
      </p:sp>
    </p:spTree>
    <p:extLst>
      <p:ext uri="{BB962C8B-B14F-4D97-AF65-F5344CB8AC3E}">
        <p14:creationId xmlns:p14="http://schemas.microsoft.com/office/powerpoint/2010/main" val="6257043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4A4B6-C5BA-4BDD-8FA9-D3595A9DAEBE}"/>
              </a:ext>
            </a:extLst>
          </p:cNvPr>
          <p:cNvSpPr>
            <a:spLocks noGrp="1"/>
          </p:cNvSpPr>
          <p:nvPr>
            <p:ph type="title"/>
          </p:nvPr>
        </p:nvSpPr>
        <p:spPr/>
        <p:txBody>
          <a:bodyPr/>
          <a:lstStyle/>
          <a:p>
            <a:r>
              <a:rPr lang="en-US" dirty="0"/>
              <a:t>… So, can you use Derecho on Azure?</a:t>
            </a:r>
          </a:p>
        </p:txBody>
      </p:sp>
      <p:sp>
        <p:nvSpPr>
          <p:cNvPr id="3" name="Content Placeholder 2">
            <a:extLst>
              <a:ext uri="{FF2B5EF4-FFF2-40B4-BE49-F238E27FC236}">
                <a16:creationId xmlns:a16="http://schemas.microsoft.com/office/drawing/2014/main" id="{9040362E-7635-45EB-A529-FD9EC07897A1}"/>
              </a:ext>
            </a:extLst>
          </p:cNvPr>
          <p:cNvSpPr>
            <a:spLocks noGrp="1"/>
          </p:cNvSpPr>
          <p:nvPr>
            <p:ph idx="1"/>
          </p:nvPr>
        </p:nvSpPr>
        <p:spPr/>
        <p:txBody>
          <a:bodyPr>
            <a:normAutofit/>
          </a:bodyPr>
          <a:lstStyle/>
          <a:p>
            <a:r>
              <a:rPr lang="en-US" dirty="0"/>
              <a:t>Yes, over TCP or DPDK, but not with RDMA except on Azure HPC. </a:t>
            </a:r>
          </a:p>
          <a:p>
            <a:endParaRPr lang="en-US" dirty="0"/>
          </a:p>
          <a:p>
            <a:r>
              <a:rPr lang="en-US" dirty="0"/>
              <a:t>Today, virtualization seems to be incompatible with RDMA</a:t>
            </a:r>
          </a:p>
          <a:p>
            <a:endParaRPr lang="en-US" dirty="0"/>
          </a:p>
          <a:p>
            <a:r>
              <a:rPr lang="en-US" dirty="0"/>
              <a:t>And even where Microsoft has RDMA, they don’t allow you to access it yet.  AWS does offer an accelerated data path, similar to RDMA, but we haven’t experimented with it.  So this is coming, but not there yet!</a:t>
            </a:r>
          </a:p>
        </p:txBody>
      </p:sp>
      <p:sp>
        <p:nvSpPr>
          <p:cNvPr id="4" name="Footer Placeholder 3">
            <a:extLst>
              <a:ext uri="{FF2B5EF4-FFF2-40B4-BE49-F238E27FC236}">
                <a16:creationId xmlns:a16="http://schemas.microsoft.com/office/drawing/2014/main" id="{3F70CAAF-ACFD-4F63-ADDC-2DEFCEFA7930}"/>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AB32FDB8-905A-4083-A80E-187E2DA9B349}"/>
              </a:ext>
            </a:extLst>
          </p:cNvPr>
          <p:cNvSpPr>
            <a:spLocks noGrp="1"/>
          </p:cNvSpPr>
          <p:nvPr>
            <p:ph type="sldNum" sz="quarter" idx="12"/>
          </p:nvPr>
        </p:nvSpPr>
        <p:spPr/>
        <p:txBody>
          <a:bodyPr/>
          <a:lstStyle/>
          <a:p>
            <a:fld id="{3C974458-8A97-4835-BF79-1FB6D7856C21}" type="slidenum">
              <a:rPr lang="en-US" smtClean="0"/>
              <a:t>43</a:t>
            </a:fld>
            <a:endParaRPr lang="en-US"/>
          </a:p>
        </p:txBody>
      </p:sp>
      <p:pic>
        <p:nvPicPr>
          <p:cNvPr id="6" name="Picture 5">
            <a:extLst>
              <a:ext uri="{FF2B5EF4-FFF2-40B4-BE49-F238E27FC236}">
                <a16:creationId xmlns:a16="http://schemas.microsoft.com/office/drawing/2014/main" id="{E892694D-ABA6-407D-B79F-4BE75A8598A9}"/>
              </a:ext>
            </a:extLst>
          </p:cNvPr>
          <p:cNvPicPr>
            <a:picLocks noChangeAspect="1"/>
          </p:cNvPicPr>
          <p:nvPr/>
        </p:nvPicPr>
        <p:blipFill>
          <a:blip r:embed="rId3"/>
          <a:stretch>
            <a:fillRect/>
          </a:stretch>
        </p:blipFill>
        <p:spPr>
          <a:xfrm>
            <a:off x="9373967" y="2765093"/>
            <a:ext cx="2437033" cy="1636211"/>
          </a:xfrm>
          <a:prstGeom prst="rect">
            <a:avLst/>
          </a:prstGeom>
        </p:spPr>
      </p:pic>
    </p:spTree>
    <p:extLst>
      <p:ext uri="{BB962C8B-B14F-4D97-AF65-F5344CB8AC3E}">
        <p14:creationId xmlns:p14="http://schemas.microsoft.com/office/powerpoint/2010/main" val="646062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18EF6-416C-4298-A916-89554C22736B}"/>
              </a:ext>
            </a:extLst>
          </p:cNvPr>
          <p:cNvSpPr>
            <a:spLocks noGrp="1"/>
          </p:cNvSpPr>
          <p:nvPr>
            <p:ph type="title"/>
          </p:nvPr>
        </p:nvSpPr>
        <p:spPr/>
        <p:txBody>
          <a:bodyPr/>
          <a:lstStyle/>
          <a:p>
            <a:r>
              <a:rPr lang="en-US" dirty="0"/>
              <a:t>RDMA is just one of many “players”</a:t>
            </a:r>
          </a:p>
        </p:txBody>
      </p:sp>
      <p:sp>
        <p:nvSpPr>
          <p:cNvPr id="3" name="Content Placeholder 2">
            <a:extLst>
              <a:ext uri="{FF2B5EF4-FFF2-40B4-BE49-F238E27FC236}">
                <a16:creationId xmlns:a16="http://schemas.microsoft.com/office/drawing/2014/main" id="{79DC22CF-2A63-4939-BF06-67607C0D228C}"/>
              </a:ext>
            </a:extLst>
          </p:cNvPr>
          <p:cNvSpPr>
            <a:spLocks noGrp="1"/>
          </p:cNvSpPr>
          <p:nvPr>
            <p:ph idx="1"/>
          </p:nvPr>
        </p:nvSpPr>
        <p:spPr/>
        <p:txBody>
          <a:bodyPr/>
          <a:lstStyle/>
          <a:p>
            <a:r>
              <a:rPr lang="en-US" dirty="0"/>
              <a:t>This story of RDMA as an accelerator in the cloud is just one of a few</a:t>
            </a:r>
          </a:p>
          <a:p>
            <a:r>
              <a:rPr lang="en-US" dirty="0"/>
              <a:t>Each technology has many hurdles to overcome!</a:t>
            </a:r>
          </a:p>
          <a:p>
            <a:pPr>
              <a:buFont typeface="Wingdings" panose="05000000000000000000" pitchFamily="2" charset="2"/>
              <a:buChar char="Ø"/>
            </a:pPr>
            <a:r>
              <a:rPr lang="en-US" dirty="0"/>
              <a:t>  Is it </a:t>
            </a:r>
            <a:r>
              <a:rPr lang="en-US" i="1" dirty="0"/>
              <a:t>way </a:t>
            </a:r>
            <a:r>
              <a:rPr lang="en-US" dirty="0"/>
              <a:t>faster than not using it?</a:t>
            </a:r>
          </a:p>
          <a:p>
            <a:pPr>
              <a:buFont typeface="Wingdings" panose="05000000000000000000" pitchFamily="2" charset="2"/>
              <a:buChar char="Ø"/>
            </a:pPr>
            <a:r>
              <a:rPr lang="en-US" dirty="0"/>
              <a:t>  Will it save the cloud owner money?</a:t>
            </a:r>
          </a:p>
          <a:p>
            <a:pPr>
              <a:buFont typeface="Wingdings" panose="05000000000000000000" pitchFamily="2" charset="2"/>
              <a:buChar char="Ø"/>
            </a:pPr>
            <a:r>
              <a:rPr lang="en-US" dirty="0"/>
              <a:t>  Is it stable?  Really stable?</a:t>
            </a:r>
          </a:p>
          <a:p>
            <a:pPr>
              <a:buFont typeface="Wingdings" panose="05000000000000000000" pitchFamily="2" charset="2"/>
              <a:buChar char="Ø"/>
            </a:pPr>
            <a:r>
              <a:rPr lang="en-US" dirty="0"/>
              <a:t>  How hard will it be to “manage”?</a:t>
            </a:r>
          </a:p>
          <a:p>
            <a:pPr>
              <a:buFont typeface="Wingdings" panose="05000000000000000000" pitchFamily="2" charset="2"/>
              <a:buChar char="Ø"/>
            </a:pPr>
            <a:r>
              <a:rPr lang="en-US" dirty="0"/>
              <a:t>  How hard is it to program?</a:t>
            </a:r>
          </a:p>
        </p:txBody>
      </p:sp>
      <p:sp>
        <p:nvSpPr>
          <p:cNvPr id="4" name="Footer Placeholder 3">
            <a:extLst>
              <a:ext uri="{FF2B5EF4-FFF2-40B4-BE49-F238E27FC236}">
                <a16:creationId xmlns:a16="http://schemas.microsoft.com/office/drawing/2014/main" id="{6A814ADD-DB94-49BB-9342-04232A1C4A95}"/>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7D11589B-7612-4C74-B950-F0573F3A97CE}"/>
              </a:ext>
            </a:extLst>
          </p:cNvPr>
          <p:cNvSpPr>
            <a:spLocks noGrp="1"/>
          </p:cNvSpPr>
          <p:nvPr>
            <p:ph type="sldNum" sz="quarter" idx="12"/>
          </p:nvPr>
        </p:nvSpPr>
        <p:spPr/>
        <p:txBody>
          <a:bodyPr/>
          <a:lstStyle/>
          <a:p>
            <a:fld id="{3C974458-8A97-4835-BF79-1FB6D7856C21}" type="slidenum">
              <a:rPr lang="en-US" smtClean="0"/>
              <a:t>44</a:t>
            </a:fld>
            <a:endParaRPr lang="en-US"/>
          </a:p>
        </p:txBody>
      </p:sp>
      <p:pic>
        <p:nvPicPr>
          <p:cNvPr id="6" name="Picture 5">
            <a:extLst>
              <a:ext uri="{FF2B5EF4-FFF2-40B4-BE49-F238E27FC236}">
                <a16:creationId xmlns:a16="http://schemas.microsoft.com/office/drawing/2014/main" id="{EFB06098-59DB-4FEC-8C18-14E7BCA23CF6}"/>
              </a:ext>
            </a:extLst>
          </p:cNvPr>
          <p:cNvPicPr>
            <a:picLocks noChangeAspect="1"/>
          </p:cNvPicPr>
          <p:nvPr/>
        </p:nvPicPr>
        <p:blipFill>
          <a:blip r:embed="rId3"/>
          <a:stretch>
            <a:fillRect/>
          </a:stretch>
        </p:blipFill>
        <p:spPr>
          <a:xfrm>
            <a:off x="8761844" y="3565237"/>
            <a:ext cx="2750127" cy="1833418"/>
          </a:xfrm>
          <a:prstGeom prst="rect">
            <a:avLst/>
          </a:prstGeom>
        </p:spPr>
      </p:pic>
    </p:spTree>
    <p:extLst>
      <p:ext uri="{BB962C8B-B14F-4D97-AF65-F5344CB8AC3E}">
        <p14:creationId xmlns:p14="http://schemas.microsoft.com/office/powerpoint/2010/main" val="129027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59175-6CAD-46BB-8CFB-51626A9DC0B3}"/>
              </a:ext>
            </a:extLst>
          </p:cNvPr>
          <p:cNvSpPr>
            <a:spLocks noGrp="1"/>
          </p:cNvSpPr>
          <p:nvPr>
            <p:ph type="title"/>
          </p:nvPr>
        </p:nvSpPr>
        <p:spPr/>
        <p:txBody>
          <a:bodyPr/>
          <a:lstStyle/>
          <a:p>
            <a:r>
              <a:rPr lang="en-US" dirty="0"/>
              <a:t>Edge version of this</a:t>
            </a:r>
          </a:p>
        </p:txBody>
      </p:sp>
      <p:sp>
        <p:nvSpPr>
          <p:cNvPr id="3" name="Content Placeholder 2">
            <a:extLst>
              <a:ext uri="{FF2B5EF4-FFF2-40B4-BE49-F238E27FC236}">
                <a16:creationId xmlns:a16="http://schemas.microsoft.com/office/drawing/2014/main" id="{2BFCA905-685F-417C-A9F6-026908BD2BDC}"/>
              </a:ext>
            </a:extLst>
          </p:cNvPr>
          <p:cNvSpPr>
            <a:spLocks noGrp="1"/>
          </p:cNvSpPr>
          <p:nvPr>
            <p:ph idx="1"/>
          </p:nvPr>
        </p:nvSpPr>
        <p:spPr/>
        <p:txBody>
          <a:bodyPr/>
          <a:lstStyle/>
          <a:p>
            <a:r>
              <a:rPr lang="en-US" dirty="0"/>
              <a:t>The actual sensors are on 5G platforms.  We can use a layer called the data plane developer’s toolkit, DPDK, to uniformly talk to the network whether it is 5G or other technology.</a:t>
            </a:r>
          </a:p>
          <a:p>
            <a:endParaRPr lang="en-US" dirty="0"/>
          </a:p>
          <a:p>
            <a:r>
              <a:rPr lang="en-US" dirty="0"/>
              <a:t>And there are ways to simulate RDMA on DPDK such as “</a:t>
            </a:r>
            <a:r>
              <a:rPr lang="en-US" dirty="0" err="1"/>
              <a:t>urdma</a:t>
            </a:r>
            <a:r>
              <a:rPr lang="en-US" dirty="0"/>
              <a:t>”, which is a library some graduate student built in Switzerland a few years ago.</a:t>
            </a:r>
          </a:p>
          <a:p>
            <a:endParaRPr lang="en-US" dirty="0"/>
          </a:p>
          <a:p>
            <a:r>
              <a:rPr lang="en-US" dirty="0"/>
              <a:t>But would Derecho run on such a layer?  And would it make sense?</a:t>
            </a:r>
          </a:p>
        </p:txBody>
      </p:sp>
      <p:sp>
        <p:nvSpPr>
          <p:cNvPr id="4" name="Footer Placeholder 3">
            <a:extLst>
              <a:ext uri="{FF2B5EF4-FFF2-40B4-BE49-F238E27FC236}">
                <a16:creationId xmlns:a16="http://schemas.microsoft.com/office/drawing/2014/main" id="{7B3DAF64-7001-45C3-8196-BAAFEE217871}"/>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02852FDD-6795-4A41-9EFB-4F7CE2BDA968}"/>
              </a:ext>
            </a:extLst>
          </p:cNvPr>
          <p:cNvSpPr>
            <a:spLocks noGrp="1"/>
          </p:cNvSpPr>
          <p:nvPr>
            <p:ph type="sldNum" sz="quarter" idx="12"/>
          </p:nvPr>
        </p:nvSpPr>
        <p:spPr/>
        <p:txBody>
          <a:bodyPr/>
          <a:lstStyle/>
          <a:p>
            <a:fld id="{3C974458-8A97-4835-BF79-1FB6D7856C21}" type="slidenum">
              <a:rPr lang="en-US" smtClean="0"/>
              <a:t>45</a:t>
            </a:fld>
            <a:endParaRPr lang="en-US"/>
          </a:p>
        </p:txBody>
      </p:sp>
    </p:spTree>
    <p:extLst>
      <p:ext uri="{BB962C8B-B14F-4D97-AF65-F5344CB8AC3E}">
        <p14:creationId xmlns:p14="http://schemas.microsoft.com/office/powerpoint/2010/main" val="244054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2CA4A-A504-4A72-87BE-C518FE3E6274}"/>
              </a:ext>
            </a:extLst>
          </p:cNvPr>
          <p:cNvSpPr>
            <a:spLocks noGrp="1"/>
          </p:cNvSpPr>
          <p:nvPr>
            <p:ph type="title"/>
          </p:nvPr>
        </p:nvSpPr>
        <p:spPr/>
        <p:txBody>
          <a:bodyPr/>
          <a:lstStyle/>
          <a:p>
            <a:r>
              <a:rPr lang="en-US" dirty="0"/>
              <a:t>Moral of our story?</a:t>
            </a:r>
          </a:p>
        </p:txBody>
      </p:sp>
      <p:sp>
        <p:nvSpPr>
          <p:cNvPr id="3" name="Content Placeholder 2">
            <a:extLst>
              <a:ext uri="{FF2B5EF4-FFF2-40B4-BE49-F238E27FC236}">
                <a16:creationId xmlns:a16="http://schemas.microsoft.com/office/drawing/2014/main" id="{BC1427D6-FB70-4EB7-804F-60B1AE8B7519}"/>
              </a:ext>
            </a:extLst>
          </p:cNvPr>
          <p:cNvSpPr>
            <a:spLocks noGrp="1"/>
          </p:cNvSpPr>
          <p:nvPr>
            <p:ph idx="1"/>
          </p:nvPr>
        </p:nvSpPr>
        <p:spPr/>
        <p:txBody>
          <a:bodyPr/>
          <a:lstStyle/>
          <a:p>
            <a:r>
              <a:rPr lang="en-US" dirty="0"/>
              <a:t>Modern hardware enables big steps</a:t>
            </a:r>
          </a:p>
          <a:p>
            <a:endParaRPr lang="en-US" dirty="0"/>
          </a:p>
          <a:p>
            <a:r>
              <a:rPr lang="en-US" dirty="0"/>
              <a:t>… but when you take them you potentially stumble.</a:t>
            </a:r>
          </a:p>
          <a:p>
            <a:endParaRPr lang="en-US" dirty="0"/>
          </a:p>
          <a:p>
            <a:r>
              <a:rPr lang="en-US" dirty="0"/>
              <a:t>… and even after the big step many questions still remain open!</a:t>
            </a:r>
          </a:p>
        </p:txBody>
      </p:sp>
      <p:sp>
        <p:nvSpPr>
          <p:cNvPr id="4" name="Footer Placeholder 3">
            <a:extLst>
              <a:ext uri="{FF2B5EF4-FFF2-40B4-BE49-F238E27FC236}">
                <a16:creationId xmlns:a16="http://schemas.microsoft.com/office/drawing/2014/main" id="{E4AA1EF1-48AA-442A-9197-73F32FE1A4E9}"/>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A02DEAAF-B237-4512-B4CA-641D6B828F4C}"/>
              </a:ext>
            </a:extLst>
          </p:cNvPr>
          <p:cNvSpPr>
            <a:spLocks noGrp="1"/>
          </p:cNvSpPr>
          <p:nvPr>
            <p:ph type="sldNum" sz="quarter" idx="12"/>
          </p:nvPr>
        </p:nvSpPr>
        <p:spPr/>
        <p:txBody>
          <a:bodyPr/>
          <a:lstStyle/>
          <a:p>
            <a:fld id="{3C974458-8A97-4835-BF79-1FB6D7856C21}" type="slidenum">
              <a:rPr lang="en-US" smtClean="0"/>
              <a:t>46</a:t>
            </a:fld>
            <a:endParaRPr lang="en-US"/>
          </a:p>
        </p:txBody>
      </p:sp>
    </p:spTree>
    <p:extLst>
      <p:ext uri="{BB962C8B-B14F-4D97-AF65-F5344CB8AC3E}">
        <p14:creationId xmlns:p14="http://schemas.microsoft.com/office/powerpoint/2010/main" val="12461556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3CA66-FCB2-4EE1-A7B2-F9D4B8EF4148}"/>
              </a:ext>
            </a:extLst>
          </p:cNvPr>
          <p:cNvSpPr>
            <a:spLocks noGrp="1"/>
          </p:cNvSpPr>
          <p:nvPr>
            <p:ph type="title"/>
          </p:nvPr>
        </p:nvSpPr>
        <p:spPr/>
        <p:txBody>
          <a:bodyPr/>
          <a:lstStyle/>
          <a:p>
            <a:r>
              <a:rPr lang="en-US" dirty="0"/>
              <a:t>Programmable components</a:t>
            </a:r>
          </a:p>
        </p:txBody>
      </p:sp>
      <p:sp>
        <p:nvSpPr>
          <p:cNvPr id="3" name="Content Placeholder 2">
            <a:extLst>
              <a:ext uri="{FF2B5EF4-FFF2-40B4-BE49-F238E27FC236}">
                <a16:creationId xmlns:a16="http://schemas.microsoft.com/office/drawing/2014/main" id="{F90ED051-D870-4649-870D-F3EA6FA4718D}"/>
              </a:ext>
            </a:extLst>
          </p:cNvPr>
          <p:cNvSpPr>
            <a:spLocks noGrp="1"/>
          </p:cNvSpPr>
          <p:nvPr>
            <p:ph idx="1"/>
          </p:nvPr>
        </p:nvSpPr>
        <p:spPr/>
        <p:txBody>
          <a:bodyPr>
            <a:normAutofit fontScale="92500" lnSpcReduction="20000"/>
          </a:bodyPr>
          <a:lstStyle/>
          <a:p>
            <a:r>
              <a:rPr lang="en-US" dirty="0"/>
              <a:t>General purpose cores on NUMA machines</a:t>
            </a:r>
          </a:p>
          <a:p>
            <a:r>
              <a:rPr lang="en-US" dirty="0"/>
              <a:t>Network Interface Card (NIC) for modern </a:t>
            </a:r>
            <a:r>
              <a:rPr lang="en-US" dirty="0" err="1"/>
              <a:t>RoCE</a:t>
            </a:r>
            <a:r>
              <a:rPr lang="en-US" dirty="0"/>
              <a:t> (RDMA-capable Converged Optical Ethernet).  Optical network itself.</a:t>
            </a:r>
          </a:p>
          <a:p>
            <a:r>
              <a:rPr lang="en-US" dirty="0"/>
              <a:t>Storage components (SSD)</a:t>
            </a:r>
          </a:p>
          <a:p>
            <a:r>
              <a:rPr lang="en-US" dirty="0"/>
              <a:t>Network Switches and Routers</a:t>
            </a:r>
          </a:p>
          <a:p>
            <a:r>
              <a:rPr lang="en-US" dirty="0"/>
              <a:t>Field Programmable Gate Array (FPGA), FPGA clusters, ASICs. </a:t>
            </a:r>
          </a:p>
          <a:p>
            <a:r>
              <a:rPr lang="en-US" dirty="0"/>
              <a:t>    GPU (graphics accelerator) and GPU clusters.</a:t>
            </a:r>
          </a:p>
          <a:p>
            <a:r>
              <a:rPr lang="en-US" dirty="0"/>
              <a:t>    TPU (tensor processor unit) and TPU clusters.</a:t>
            </a:r>
          </a:p>
          <a:p>
            <a:r>
              <a:rPr lang="en-US" dirty="0"/>
              <a:t>Quantum computing hardware</a:t>
            </a:r>
          </a:p>
        </p:txBody>
      </p:sp>
      <p:sp>
        <p:nvSpPr>
          <p:cNvPr id="4" name="Footer Placeholder 3">
            <a:extLst>
              <a:ext uri="{FF2B5EF4-FFF2-40B4-BE49-F238E27FC236}">
                <a16:creationId xmlns:a16="http://schemas.microsoft.com/office/drawing/2014/main" id="{5877EC7B-685D-4167-8F4E-08B2E7F83802}"/>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194E02E7-B6C3-4FF9-8E12-386964C59477}"/>
              </a:ext>
            </a:extLst>
          </p:cNvPr>
          <p:cNvSpPr>
            <a:spLocks noGrp="1"/>
          </p:cNvSpPr>
          <p:nvPr>
            <p:ph type="sldNum" sz="quarter" idx="12"/>
          </p:nvPr>
        </p:nvSpPr>
        <p:spPr/>
        <p:txBody>
          <a:bodyPr/>
          <a:lstStyle/>
          <a:p>
            <a:fld id="{3C974458-8A97-4835-BF79-1FB6D7856C21}" type="slidenum">
              <a:rPr lang="en-US" smtClean="0"/>
              <a:t>47</a:t>
            </a:fld>
            <a:endParaRPr lang="en-US"/>
          </a:p>
        </p:txBody>
      </p:sp>
      <p:pic>
        <p:nvPicPr>
          <p:cNvPr id="9" name="Picture 8">
            <a:extLst>
              <a:ext uri="{FF2B5EF4-FFF2-40B4-BE49-F238E27FC236}">
                <a16:creationId xmlns:a16="http://schemas.microsoft.com/office/drawing/2014/main" id="{3F113F98-2AAC-46E9-873E-DE4A33C4A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977" y="3964494"/>
            <a:ext cx="1680297" cy="1921885"/>
          </a:xfrm>
          <a:prstGeom prst="rect">
            <a:avLst/>
          </a:prstGeom>
        </p:spPr>
      </p:pic>
      <p:pic>
        <p:nvPicPr>
          <p:cNvPr id="10" name="Picture 9">
            <a:extLst>
              <a:ext uri="{FF2B5EF4-FFF2-40B4-BE49-F238E27FC236}">
                <a16:creationId xmlns:a16="http://schemas.microsoft.com/office/drawing/2014/main" id="{62C99B78-5BEE-48EE-9C1F-DA26E9DF9876}"/>
              </a:ext>
            </a:extLst>
          </p:cNvPr>
          <p:cNvPicPr>
            <a:picLocks noChangeAspect="1"/>
          </p:cNvPicPr>
          <p:nvPr/>
        </p:nvPicPr>
        <p:blipFill>
          <a:blip r:embed="rId4"/>
          <a:stretch>
            <a:fillRect/>
          </a:stretch>
        </p:blipFill>
        <p:spPr>
          <a:xfrm>
            <a:off x="8801232" y="203199"/>
            <a:ext cx="3258141" cy="2170545"/>
          </a:xfrm>
          <a:prstGeom prst="rect">
            <a:avLst/>
          </a:prstGeom>
        </p:spPr>
      </p:pic>
      <p:pic>
        <p:nvPicPr>
          <p:cNvPr id="11" name="Picture 10">
            <a:extLst>
              <a:ext uri="{FF2B5EF4-FFF2-40B4-BE49-F238E27FC236}">
                <a16:creationId xmlns:a16="http://schemas.microsoft.com/office/drawing/2014/main" id="{937CB72F-080D-4B80-A084-E73AD09C6200}"/>
              </a:ext>
            </a:extLst>
          </p:cNvPr>
          <p:cNvPicPr>
            <a:picLocks noChangeAspect="1"/>
          </p:cNvPicPr>
          <p:nvPr/>
        </p:nvPicPr>
        <p:blipFill>
          <a:blip r:embed="rId5"/>
          <a:stretch>
            <a:fillRect/>
          </a:stretch>
        </p:blipFill>
        <p:spPr>
          <a:xfrm>
            <a:off x="8184272" y="4925437"/>
            <a:ext cx="2079666" cy="1383923"/>
          </a:xfrm>
          <a:prstGeom prst="rect">
            <a:avLst/>
          </a:prstGeom>
        </p:spPr>
      </p:pic>
      <p:pic>
        <p:nvPicPr>
          <p:cNvPr id="12" name="Picture 11">
            <a:extLst>
              <a:ext uri="{FF2B5EF4-FFF2-40B4-BE49-F238E27FC236}">
                <a16:creationId xmlns:a16="http://schemas.microsoft.com/office/drawing/2014/main" id="{CDDAC73F-381F-4D4C-BF10-9C7EA75DFDB9}"/>
              </a:ext>
            </a:extLst>
          </p:cNvPr>
          <p:cNvPicPr>
            <a:picLocks noChangeAspect="1"/>
          </p:cNvPicPr>
          <p:nvPr/>
        </p:nvPicPr>
        <p:blipFill>
          <a:blip r:embed="rId6"/>
          <a:stretch>
            <a:fillRect/>
          </a:stretch>
        </p:blipFill>
        <p:spPr>
          <a:xfrm>
            <a:off x="6594074" y="5632123"/>
            <a:ext cx="1475060" cy="1112901"/>
          </a:xfrm>
          <a:prstGeom prst="rect">
            <a:avLst/>
          </a:prstGeom>
        </p:spPr>
      </p:pic>
      <p:pic>
        <p:nvPicPr>
          <p:cNvPr id="13" name="Picture 12">
            <a:extLst>
              <a:ext uri="{FF2B5EF4-FFF2-40B4-BE49-F238E27FC236}">
                <a16:creationId xmlns:a16="http://schemas.microsoft.com/office/drawing/2014/main" id="{16666471-D1D9-4393-834B-3BE03FF8B3CD}"/>
              </a:ext>
            </a:extLst>
          </p:cNvPr>
          <p:cNvPicPr>
            <a:picLocks noChangeAspect="1"/>
          </p:cNvPicPr>
          <p:nvPr/>
        </p:nvPicPr>
        <p:blipFill>
          <a:blip r:embed="rId7"/>
          <a:stretch>
            <a:fillRect/>
          </a:stretch>
        </p:blipFill>
        <p:spPr>
          <a:xfrm>
            <a:off x="11136174" y="5908502"/>
            <a:ext cx="1052647" cy="963060"/>
          </a:xfrm>
          <a:prstGeom prst="rect">
            <a:avLst/>
          </a:prstGeom>
        </p:spPr>
      </p:pic>
    </p:spTree>
    <p:extLst>
      <p:ext uri="{BB962C8B-B14F-4D97-AF65-F5344CB8AC3E}">
        <p14:creationId xmlns:p14="http://schemas.microsoft.com/office/powerpoint/2010/main" val="1336181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Each would have a similar story</a:t>
            </a:r>
          </a:p>
        </p:txBody>
      </p:sp>
      <p:sp>
        <p:nvSpPr>
          <p:cNvPr id="3" name="Content Placeholder 2"/>
          <p:cNvSpPr>
            <a:spLocks noGrp="1"/>
          </p:cNvSpPr>
          <p:nvPr>
            <p:ph idx="1"/>
          </p:nvPr>
        </p:nvSpPr>
        <p:spPr/>
        <p:txBody>
          <a:bodyPr/>
          <a:lstStyle/>
          <a:p>
            <a:r>
              <a:rPr lang="en-US" dirty="0"/>
              <a:t>Every one of these has amazing potential, but to leverage it can require changing all sorts of things that used to be standard in Linux</a:t>
            </a:r>
          </a:p>
          <a:p>
            <a:endParaRPr lang="en-US" dirty="0"/>
          </a:p>
          <a:p>
            <a:r>
              <a:rPr lang="en-US" dirty="0"/>
              <a:t>As the modern data center evolves, we will run into that issue often.</a:t>
            </a:r>
          </a:p>
          <a:p>
            <a:endParaRPr lang="en-US" dirty="0"/>
          </a:p>
          <a:p>
            <a:r>
              <a:rPr lang="en-US" dirty="0"/>
              <a:t>Yes, we want accelerators.  But the pain level is substantial!</a:t>
            </a:r>
          </a:p>
        </p:txBody>
      </p:sp>
      <p:sp>
        <p:nvSpPr>
          <p:cNvPr id="4" name="Footer Placeholder 3"/>
          <p:cNvSpPr>
            <a:spLocks noGrp="1"/>
          </p:cNvSpPr>
          <p:nvPr>
            <p:ph type="ftr" sz="quarter" idx="11"/>
          </p:nvPr>
        </p:nvSpPr>
        <p:spPr/>
        <p:txBody>
          <a:bodyPr/>
          <a:lstStyle/>
          <a:p>
            <a:r>
              <a:rPr lang="en-US"/>
              <a:t>http://www.cs.cornell.edu/courses/cs5412/2022fa</a:t>
            </a:r>
          </a:p>
        </p:txBody>
      </p:sp>
      <p:sp>
        <p:nvSpPr>
          <p:cNvPr id="5" name="Slide Number Placeholder 4"/>
          <p:cNvSpPr>
            <a:spLocks noGrp="1"/>
          </p:cNvSpPr>
          <p:nvPr>
            <p:ph type="sldNum" sz="quarter" idx="12"/>
          </p:nvPr>
        </p:nvSpPr>
        <p:spPr/>
        <p:txBody>
          <a:bodyPr/>
          <a:lstStyle/>
          <a:p>
            <a:fld id="{3C974458-8A97-4835-BF79-1FB6D7856C21}" type="slidenum">
              <a:rPr lang="en-US" smtClean="0"/>
              <a:t>48</a:t>
            </a:fld>
            <a:endParaRPr lang="en-US"/>
          </a:p>
        </p:txBody>
      </p:sp>
    </p:spTree>
    <p:extLst>
      <p:ext uri="{BB962C8B-B14F-4D97-AF65-F5344CB8AC3E}">
        <p14:creationId xmlns:p14="http://schemas.microsoft.com/office/powerpoint/2010/main" val="6796585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3F154-7C68-465C-BA22-0C5F6A69915E}"/>
              </a:ext>
            </a:extLst>
          </p:cNvPr>
          <p:cNvSpPr>
            <a:spLocks noGrp="1"/>
          </p:cNvSpPr>
          <p:nvPr>
            <p:ph type="title"/>
          </p:nvPr>
        </p:nvSpPr>
        <p:spPr/>
        <p:txBody>
          <a:bodyPr/>
          <a:lstStyle/>
          <a:p>
            <a:r>
              <a:rPr lang="en-US" dirty="0"/>
              <a:t>Rough Road Ahead!</a:t>
            </a:r>
          </a:p>
        </p:txBody>
      </p:sp>
      <p:sp>
        <p:nvSpPr>
          <p:cNvPr id="3" name="Content Placeholder 2">
            <a:extLst>
              <a:ext uri="{FF2B5EF4-FFF2-40B4-BE49-F238E27FC236}">
                <a16:creationId xmlns:a16="http://schemas.microsoft.com/office/drawing/2014/main" id="{FAAE277B-5FE9-4D7A-A201-03E565690C08}"/>
              </a:ext>
            </a:extLst>
          </p:cNvPr>
          <p:cNvSpPr>
            <a:spLocks noGrp="1"/>
          </p:cNvSpPr>
          <p:nvPr>
            <p:ph idx="1"/>
          </p:nvPr>
        </p:nvSpPr>
        <p:spPr>
          <a:xfrm>
            <a:off x="1024128" y="1930400"/>
            <a:ext cx="10872308" cy="4927600"/>
          </a:xfrm>
        </p:spPr>
        <p:txBody>
          <a:bodyPr>
            <a:normAutofit/>
          </a:bodyPr>
          <a:lstStyle/>
          <a:p>
            <a:r>
              <a:rPr lang="en-US" dirty="0"/>
              <a:t>The latest new thing always sounds amazing…</a:t>
            </a:r>
          </a:p>
          <a:p>
            <a:endParaRPr lang="en-US" dirty="0"/>
          </a:p>
          <a:p>
            <a:endParaRPr lang="en-US" dirty="0"/>
          </a:p>
          <a:p>
            <a:endParaRPr lang="en-US" dirty="0"/>
          </a:p>
          <a:p>
            <a:endParaRPr lang="en-US" dirty="0"/>
          </a:p>
          <a:p>
            <a:endParaRPr lang="en-US" dirty="0"/>
          </a:p>
          <a:p>
            <a:endParaRPr lang="en-US" dirty="0"/>
          </a:p>
          <a:p>
            <a:r>
              <a:rPr lang="en-US" dirty="0"/>
              <a:t>100x Speedups have a chance of adoption, if your pain tolerance is high! </a:t>
            </a:r>
            <a:br>
              <a:rPr lang="en-US" dirty="0"/>
            </a:br>
            <a:endParaRPr lang="en-US" dirty="0"/>
          </a:p>
        </p:txBody>
      </p:sp>
      <p:sp>
        <p:nvSpPr>
          <p:cNvPr id="4" name="Footer Placeholder 3">
            <a:extLst>
              <a:ext uri="{FF2B5EF4-FFF2-40B4-BE49-F238E27FC236}">
                <a16:creationId xmlns:a16="http://schemas.microsoft.com/office/drawing/2014/main" id="{FD52F509-DD0E-4C98-819C-5549700D8B5B}"/>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77DB51D4-4DF0-4FE7-BFAD-6B430C50EB6B}"/>
              </a:ext>
            </a:extLst>
          </p:cNvPr>
          <p:cNvSpPr>
            <a:spLocks noGrp="1"/>
          </p:cNvSpPr>
          <p:nvPr>
            <p:ph type="sldNum" sz="quarter" idx="12"/>
          </p:nvPr>
        </p:nvSpPr>
        <p:spPr/>
        <p:txBody>
          <a:bodyPr/>
          <a:lstStyle/>
          <a:p>
            <a:fld id="{3C974458-8A97-4835-BF79-1FB6D7856C21}" type="slidenum">
              <a:rPr lang="en-US" smtClean="0"/>
              <a:t>49</a:t>
            </a:fld>
            <a:endParaRPr lang="en-US"/>
          </a:p>
        </p:txBody>
      </p:sp>
      <p:pic>
        <p:nvPicPr>
          <p:cNvPr id="8" name="Picture 7">
            <a:extLst>
              <a:ext uri="{FF2B5EF4-FFF2-40B4-BE49-F238E27FC236}">
                <a16:creationId xmlns:a16="http://schemas.microsoft.com/office/drawing/2014/main" id="{DD35521D-6282-4561-81B8-A3B478AEC477}"/>
              </a:ext>
            </a:extLst>
          </p:cNvPr>
          <p:cNvPicPr>
            <a:picLocks noChangeAspect="1"/>
          </p:cNvPicPr>
          <p:nvPr/>
        </p:nvPicPr>
        <p:blipFill>
          <a:blip r:embed="rId3"/>
          <a:stretch>
            <a:fillRect/>
          </a:stretch>
        </p:blipFill>
        <p:spPr>
          <a:xfrm>
            <a:off x="9603988" y="2895727"/>
            <a:ext cx="1399555" cy="1529051"/>
          </a:xfrm>
          <a:prstGeom prst="rect">
            <a:avLst/>
          </a:prstGeom>
        </p:spPr>
      </p:pic>
      <p:sp>
        <p:nvSpPr>
          <p:cNvPr id="9" name="TextBox 8">
            <a:extLst>
              <a:ext uri="{FF2B5EF4-FFF2-40B4-BE49-F238E27FC236}">
                <a16:creationId xmlns:a16="http://schemas.microsoft.com/office/drawing/2014/main" id="{D77BE91D-284C-4394-A74B-25E0CD5BD10F}"/>
              </a:ext>
            </a:extLst>
          </p:cNvPr>
          <p:cNvSpPr txBox="1"/>
          <p:nvPr/>
        </p:nvSpPr>
        <p:spPr>
          <a:xfrm>
            <a:off x="8142428" y="4443539"/>
            <a:ext cx="2923119" cy="369332"/>
          </a:xfrm>
          <a:prstGeom prst="rect">
            <a:avLst/>
          </a:prstGeom>
          <a:noFill/>
        </p:spPr>
        <p:txBody>
          <a:bodyPr wrap="square" rtlCol="0">
            <a:spAutoFit/>
          </a:bodyPr>
          <a:lstStyle/>
          <a:p>
            <a:pPr algn="ctr"/>
            <a:r>
              <a:rPr lang="en-US" b="1" i="1" dirty="0"/>
              <a:t>The boss:  Paid to say “no”!</a:t>
            </a:r>
          </a:p>
        </p:txBody>
      </p:sp>
      <p:pic>
        <p:nvPicPr>
          <p:cNvPr id="10" name="Picture 9">
            <a:extLst>
              <a:ext uri="{FF2B5EF4-FFF2-40B4-BE49-F238E27FC236}">
                <a16:creationId xmlns:a16="http://schemas.microsoft.com/office/drawing/2014/main" id="{E2543A07-36CC-45B1-AA2E-8479D22DCEFD}"/>
              </a:ext>
            </a:extLst>
          </p:cNvPr>
          <p:cNvPicPr>
            <a:picLocks noChangeAspect="1"/>
          </p:cNvPicPr>
          <p:nvPr/>
        </p:nvPicPr>
        <p:blipFill>
          <a:blip r:embed="rId4"/>
          <a:stretch>
            <a:fillRect/>
          </a:stretch>
        </p:blipFill>
        <p:spPr>
          <a:xfrm>
            <a:off x="1703957" y="2743199"/>
            <a:ext cx="3449934" cy="2587451"/>
          </a:xfrm>
          <a:prstGeom prst="rect">
            <a:avLst/>
          </a:prstGeom>
        </p:spPr>
      </p:pic>
      <p:pic>
        <p:nvPicPr>
          <p:cNvPr id="12" name="Picture 11">
            <a:extLst>
              <a:ext uri="{FF2B5EF4-FFF2-40B4-BE49-F238E27FC236}">
                <a16:creationId xmlns:a16="http://schemas.microsoft.com/office/drawing/2014/main" id="{8A69556E-EB00-4027-9ADC-B82C02BC7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7237" y="217932"/>
            <a:ext cx="2980944" cy="2234184"/>
          </a:xfrm>
          <a:prstGeom prst="rect">
            <a:avLst/>
          </a:prstGeom>
        </p:spPr>
      </p:pic>
      <p:pic>
        <p:nvPicPr>
          <p:cNvPr id="13" name="Picture 12">
            <a:extLst>
              <a:ext uri="{FF2B5EF4-FFF2-40B4-BE49-F238E27FC236}">
                <a16:creationId xmlns:a16="http://schemas.microsoft.com/office/drawing/2014/main" id="{EDD15E34-33E7-4EE3-8DFF-E05A28D0DAA9}"/>
              </a:ext>
            </a:extLst>
          </p:cNvPr>
          <p:cNvPicPr>
            <a:picLocks noChangeAspect="1"/>
          </p:cNvPicPr>
          <p:nvPr/>
        </p:nvPicPr>
        <p:blipFill rotWithShape="1">
          <a:blip r:embed="rId6"/>
          <a:srcRect l="31406"/>
          <a:stretch/>
        </p:blipFill>
        <p:spPr>
          <a:xfrm>
            <a:off x="8137236" y="2895727"/>
            <a:ext cx="1415602" cy="1547812"/>
          </a:xfrm>
          <a:prstGeom prst="rect">
            <a:avLst/>
          </a:prstGeom>
        </p:spPr>
      </p:pic>
      <p:pic>
        <p:nvPicPr>
          <p:cNvPr id="14" name="Picture 13">
            <a:extLst>
              <a:ext uri="{FF2B5EF4-FFF2-40B4-BE49-F238E27FC236}">
                <a16:creationId xmlns:a16="http://schemas.microsoft.com/office/drawing/2014/main" id="{C3E38150-F6C3-456B-9FF5-5DF613D50684}"/>
              </a:ext>
            </a:extLst>
          </p:cNvPr>
          <p:cNvPicPr>
            <a:picLocks noChangeAspect="1"/>
          </p:cNvPicPr>
          <p:nvPr/>
        </p:nvPicPr>
        <p:blipFill>
          <a:blip r:embed="rId7"/>
          <a:stretch>
            <a:fillRect/>
          </a:stretch>
        </p:blipFill>
        <p:spPr>
          <a:xfrm>
            <a:off x="5688194" y="3703682"/>
            <a:ext cx="2246953" cy="1369143"/>
          </a:xfrm>
          <a:prstGeom prst="rect">
            <a:avLst/>
          </a:prstGeom>
        </p:spPr>
      </p:pic>
      <p:sp>
        <p:nvSpPr>
          <p:cNvPr id="15" name="TextBox 14">
            <a:extLst>
              <a:ext uri="{FF2B5EF4-FFF2-40B4-BE49-F238E27FC236}">
                <a16:creationId xmlns:a16="http://schemas.microsoft.com/office/drawing/2014/main" id="{CFFBCC2A-3C21-4B95-A0CA-F5D9A75322B2}"/>
              </a:ext>
            </a:extLst>
          </p:cNvPr>
          <p:cNvSpPr txBox="1"/>
          <p:nvPr/>
        </p:nvSpPr>
        <p:spPr>
          <a:xfrm>
            <a:off x="5246833" y="4986633"/>
            <a:ext cx="3250622" cy="369332"/>
          </a:xfrm>
          <a:prstGeom prst="rect">
            <a:avLst/>
          </a:prstGeom>
          <a:noFill/>
        </p:spPr>
        <p:txBody>
          <a:bodyPr wrap="square" rtlCol="0">
            <a:spAutoFit/>
          </a:bodyPr>
          <a:lstStyle/>
          <a:p>
            <a:pPr algn="ctr"/>
            <a:r>
              <a:rPr lang="en-US" b="1" i="1" dirty="0"/>
              <a:t>The pitch.  What could go wrong?</a:t>
            </a:r>
          </a:p>
        </p:txBody>
      </p:sp>
      <p:sp>
        <p:nvSpPr>
          <p:cNvPr id="16" name="TextBox 15">
            <a:extLst>
              <a:ext uri="{FF2B5EF4-FFF2-40B4-BE49-F238E27FC236}">
                <a16:creationId xmlns:a16="http://schemas.microsoft.com/office/drawing/2014/main" id="{7A56094E-6851-4C65-A4FC-2BA5264B3E15}"/>
              </a:ext>
            </a:extLst>
          </p:cNvPr>
          <p:cNvSpPr txBox="1"/>
          <p:nvPr/>
        </p:nvSpPr>
        <p:spPr>
          <a:xfrm>
            <a:off x="8691079" y="2452116"/>
            <a:ext cx="2923119" cy="369332"/>
          </a:xfrm>
          <a:prstGeom prst="rect">
            <a:avLst/>
          </a:prstGeom>
          <a:noFill/>
        </p:spPr>
        <p:txBody>
          <a:bodyPr wrap="square" rtlCol="0">
            <a:spAutoFit/>
          </a:bodyPr>
          <a:lstStyle/>
          <a:p>
            <a:pPr algn="ctr"/>
            <a:r>
              <a:rPr lang="en-US" b="1" i="1" dirty="0"/>
              <a:t>Paradise awaits!</a:t>
            </a:r>
          </a:p>
        </p:txBody>
      </p:sp>
      <p:sp>
        <p:nvSpPr>
          <p:cNvPr id="17" name="TextBox 16">
            <a:extLst>
              <a:ext uri="{FF2B5EF4-FFF2-40B4-BE49-F238E27FC236}">
                <a16:creationId xmlns:a16="http://schemas.microsoft.com/office/drawing/2014/main" id="{94018BAA-B23D-461A-9E9A-9B50DA3B0471}"/>
              </a:ext>
            </a:extLst>
          </p:cNvPr>
          <p:cNvSpPr txBox="1"/>
          <p:nvPr/>
        </p:nvSpPr>
        <p:spPr>
          <a:xfrm>
            <a:off x="1847852" y="5307164"/>
            <a:ext cx="2923119" cy="369332"/>
          </a:xfrm>
          <a:prstGeom prst="rect">
            <a:avLst/>
          </a:prstGeom>
          <a:noFill/>
        </p:spPr>
        <p:txBody>
          <a:bodyPr wrap="square" rtlCol="0">
            <a:spAutoFit/>
          </a:bodyPr>
          <a:lstStyle/>
          <a:p>
            <a:pPr algn="ctr"/>
            <a:r>
              <a:rPr lang="en-US" b="1" i="1" dirty="0"/>
              <a:t>Road to Paradise</a:t>
            </a:r>
          </a:p>
        </p:txBody>
      </p:sp>
    </p:spTree>
    <p:extLst>
      <p:ext uri="{BB962C8B-B14F-4D97-AF65-F5344CB8AC3E}">
        <p14:creationId xmlns:p14="http://schemas.microsoft.com/office/powerpoint/2010/main" val="404749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D469E-58B6-C59D-9CB9-5E5134F6584C}"/>
              </a:ext>
            </a:extLst>
          </p:cNvPr>
          <p:cNvSpPr>
            <a:spLocks noGrp="1"/>
          </p:cNvSpPr>
          <p:nvPr>
            <p:ph type="title"/>
          </p:nvPr>
        </p:nvSpPr>
        <p:spPr/>
        <p:txBody>
          <a:bodyPr/>
          <a:lstStyle/>
          <a:p>
            <a:r>
              <a:rPr lang="en-US" dirty="0"/>
              <a:t>Recap of some (old) lectures</a:t>
            </a:r>
          </a:p>
        </p:txBody>
      </p:sp>
      <p:sp>
        <p:nvSpPr>
          <p:cNvPr id="3" name="Content Placeholder 2">
            <a:extLst>
              <a:ext uri="{FF2B5EF4-FFF2-40B4-BE49-F238E27FC236}">
                <a16:creationId xmlns:a16="http://schemas.microsoft.com/office/drawing/2014/main" id="{8C10495E-F61E-B357-2727-84B9169091A0}"/>
              </a:ext>
            </a:extLst>
          </p:cNvPr>
          <p:cNvSpPr>
            <a:spLocks noGrp="1"/>
          </p:cNvSpPr>
          <p:nvPr>
            <p:ph idx="1"/>
          </p:nvPr>
        </p:nvSpPr>
        <p:spPr/>
        <p:txBody>
          <a:bodyPr/>
          <a:lstStyle/>
          <a:p>
            <a:r>
              <a:rPr lang="en-US" dirty="0"/>
              <a:t>By now we’ve seen accelerators a few times, such as Derecho on RDMA</a:t>
            </a:r>
          </a:p>
          <a:p>
            <a:endParaRPr lang="en-US" dirty="0"/>
          </a:p>
          <a:p>
            <a:r>
              <a:rPr lang="en-US" dirty="0"/>
              <a:t>We’ll do a quick refresh just to remind ourselves how hard it was to move </a:t>
            </a:r>
            <a:r>
              <a:rPr lang="en-US" dirty="0" err="1"/>
              <a:t>Paxos</a:t>
            </a:r>
            <a:r>
              <a:rPr lang="en-US" dirty="0"/>
              <a:t> to an RDMA framework.</a:t>
            </a:r>
          </a:p>
          <a:p>
            <a:endParaRPr lang="en-US" dirty="0"/>
          </a:p>
          <a:p>
            <a:r>
              <a:rPr lang="en-US" dirty="0"/>
              <a:t>Not a new lecture on Derecho, just a quick peek at some slides from early in the semester</a:t>
            </a:r>
          </a:p>
        </p:txBody>
      </p:sp>
      <p:sp>
        <p:nvSpPr>
          <p:cNvPr id="4" name="Footer Placeholder 3">
            <a:extLst>
              <a:ext uri="{FF2B5EF4-FFF2-40B4-BE49-F238E27FC236}">
                <a16:creationId xmlns:a16="http://schemas.microsoft.com/office/drawing/2014/main" id="{5CCD8D4C-3DE6-8613-E808-C2302A1FA546}"/>
              </a:ext>
            </a:extLst>
          </p:cNvPr>
          <p:cNvSpPr>
            <a:spLocks noGrp="1"/>
          </p:cNvSpPr>
          <p:nvPr>
            <p:ph type="ftr" sz="quarter" idx="11"/>
          </p:nvPr>
        </p:nvSpPr>
        <p:spPr/>
        <p:txBody>
          <a:bodyPr/>
          <a:lstStyle/>
          <a:p>
            <a:r>
              <a:rPr lang="en-US"/>
              <a:t>http://www.cs.cornell.edu/courses/cs5412/2022fa</a:t>
            </a:r>
          </a:p>
        </p:txBody>
      </p:sp>
      <p:sp>
        <p:nvSpPr>
          <p:cNvPr id="5" name="Slide Number Placeholder 4">
            <a:extLst>
              <a:ext uri="{FF2B5EF4-FFF2-40B4-BE49-F238E27FC236}">
                <a16:creationId xmlns:a16="http://schemas.microsoft.com/office/drawing/2014/main" id="{C656B6B1-6455-7AC5-A947-297CDB58116A}"/>
              </a:ext>
            </a:extLst>
          </p:cNvPr>
          <p:cNvSpPr>
            <a:spLocks noGrp="1"/>
          </p:cNvSpPr>
          <p:nvPr>
            <p:ph type="sldNum" sz="quarter" idx="12"/>
          </p:nvPr>
        </p:nvSpPr>
        <p:spPr/>
        <p:txBody>
          <a:bodyPr/>
          <a:lstStyle/>
          <a:p>
            <a:fld id="{3C974458-8A97-4835-BF79-1FB6D7856C21}" type="slidenum">
              <a:rPr lang="en-US" smtClean="0"/>
              <a:t>5</a:t>
            </a:fld>
            <a:endParaRPr lang="en-US"/>
          </a:p>
        </p:txBody>
      </p:sp>
    </p:spTree>
    <p:extLst>
      <p:ext uri="{BB962C8B-B14F-4D97-AF65-F5344CB8AC3E}">
        <p14:creationId xmlns:p14="http://schemas.microsoft.com/office/powerpoint/2010/main" val="3691021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24127" y="585216"/>
            <a:ext cx="10921261" cy="1499616"/>
          </a:xfrm>
        </p:spPr>
        <p:txBody>
          <a:bodyPr>
            <a:normAutofit/>
          </a:bodyPr>
          <a:lstStyle/>
          <a:p>
            <a:r>
              <a:rPr lang="en-US" b="1" dirty="0">
                <a:solidFill>
                  <a:srgbClr val="C00000"/>
                </a:solidFill>
              </a:rPr>
              <a:t>intuition: Consider A Simple Reliable </a:t>
            </a:r>
            <a:br>
              <a:rPr lang="en-US" b="1" dirty="0">
                <a:solidFill>
                  <a:srgbClr val="C00000"/>
                </a:solidFill>
              </a:rPr>
            </a:br>
            <a:r>
              <a:rPr lang="en-US" b="1" dirty="0">
                <a:solidFill>
                  <a:srgbClr val="C00000"/>
                </a:solidFill>
              </a:rPr>
              <a:t>Barrier Protocol on RDMA</a:t>
            </a:r>
          </a:p>
        </p:txBody>
      </p:sp>
      <p:sp>
        <p:nvSpPr>
          <p:cNvPr id="4" name="Footer Placeholder 3"/>
          <p:cNvSpPr>
            <a:spLocks noGrp="1"/>
          </p:cNvSpPr>
          <p:nvPr>
            <p:ph type="ftr" sz="quarter" idx="11"/>
          </p:nvPr>
        </p:nvSpPr>
        <p:spPr/>
        <p:txBody>
          <a:bodyPr/>
          <a:lstStyle/>
          <a:p>
            <a:r>
              <a:rPr lang="en-US"/>
              <a:t>Ken Birman (ken@cs.cornell.edu)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6</a:t>
            </a:fld>
            <a:endParaRPr lang="en-US"/>
          </a:p>
        </p:txBody>
      </p:sp>
      <p:sp>
        <p:nvSpPr>
          <p:cNvPr id="7" name="Oval 6"/>
          <p:cNvSpPr/>
          <p:nvPr/>
        </p:nvSpPr>
        <p:spPr>
          <a:xfrm>
            <a:off x="2036619" y="2227811"/>
            <a:ext cx="7032568" cy="29094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8" name="Oval 7"/>
          <p:cNvSpPr/>
          <p:nvPr/>
        </p:nvSpPr>
        <p:spPr>
          <a:xfrm>
            <a:off x="3549534" y="2282259"/>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a:t>
            </a:r>
          </a:p>
        </p:txBody>
      </p:sp>
      <p:sp>
        <p:nvSpPr>
          <p:cNvPr id="9" name="Oval 8"/>
          <p:cNvSpPr/>
          <p:nvPr/>
        </p:nvSpPr>
        <p:spPr>
          <a:xfrm>
            <a:off x="7577529" y="2282258"/>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a:t>
            </a:r>
          </a:p>
        </p:txBody>
      </p:sp>
      <p:sp>
        <p:nvSpPr>
          <p:cNvPr id="10" name="Oval 9"/>
          <p:cNvSpPr/>
          <p:nvPr/>
        </p:nvSpPr>
        <p:spPr>
          <a:xfrm>
            <a:off x="5563531" y="2282257"/>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Q</a:t>
            </a:r>
          </a:p>
        </p:txBody>
      </p:sp>
      <p:cxnSp>
        <p:nvCxnSpPr>
          <p:cNvPr id="12" name="Straight Arrow Connector 11"/>
          <p:cNvCxnSpPr/>
          <p:nvPr/>
        </p:nvCxnSpPr>
        <p:spPr>
          <a:xfrm>
            <a:off x="3657600" y="2518757"/>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671597" y="2518757"/>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688366" y="2518756"/>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657600" y="2675526"/>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657600" y="2661736"/>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793661" y="2573204"/>
            <a:ext cx="2863255" cy="738664"/>
          </a:xfrm>
          <a:prstGeom prst="rect">
            <a:avLst/>
          </a:prstGeom>
          <a:noFill/>
        </p:spPr>
        <p:txBody>
          <a:bodyPr wrap="square" rtlCol="0">
            <a:spAutoFit/>
          </a:bodyPr>
          <a:lstStyle/>
          <a:p>
            <a:r>
              <a:rPr lang="en-US" sz="1400" dirty="0"/>
              <a:t>“Here is 100B message </a:t>
            </a:r>
            <a:r>
              <a:rPr lang="en-US" sz="1400" i="1" u="sng" dirty="0"/>
              <a:t>m</a:t>
            </a:r>
            <a:r>
              <a:rPr lang="en-US" sz="1400" dirty="0"/>
              <a:t>”</a:t>
            </a:r>
            <a:br>
              <a:rPr lang="en-US" sz="1400" dirty="0"/>
            </a:br>
            <a:r>
              <a:rPr lang="en-US" sz="1400" dirty="0"/>
              <a:t>“Deliver </a:t>
            </a:r>
            <a:r>
              <a:rPr lang="en-US" sz="1400" i="1" u="sng" dirty="0"/>
              <a:t>m</a:t>
            </a:r>
            <a:r>
              <a:rPr lang="en-US" sz="1400" dirty="0"/>
              <a:t>”</a:t>
            </a:r>
            <a:br>
              <a:rPr lang="en-US" sz="1400" dirty="0"/>
            </a:br>
            <a:r>
              <a:rPr lang="en-US" sz="1400" dirty="0"/>
              <a:t>“Garbage collect </a:t>
            </a:r>
            <a:r>
              <a:rPr lang="en-US" sz="1400" i="1" u="sng" dirty="0"/>
              <a:t>m”</a:t>
            </a:r>
            <a:endParaRPr lang="en-US" sz="1400" u="sng" dirty="0"/>
          </a:p>
        </p:txBody>
      </p:sp>
      <p:sp>
        <p:nvSpPr>
          <p:cNvPr id="21" name="Freeform 20"/>
          <p:cNvSpPr/>
          <p:nvPr/>
        </p:nvSpPr>
        <p:spPr>
          <a:xfrm>
            <a:off x="3549419" y="2668385"/>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22" name="Straight Arrow Connector 21"/>
          <p:cNvCxnSpPr/>
          <p:nvPr/>
        </p:nvCxnSpPr>
        <p:spPr>
          <a:xfrm flipV="1">
            <a:off x="3679766" y="2804225"/>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4" idx="2"/>
          </p:cNvCxnSpPr>
          <p:nvPr/>
        </p:nvCxnSpPr>
        <p:spPr>
          <a:xfrm flipV="1">
            <a:off x="3668679" y="2781928"/>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3560498" y="2762597"/>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2744583" y="2662045"/>
            <a:ext cx="808985" cy="646331"/>
          </a:xfrm>
          <a:prstGeom prst="rect">
            <a:avLst/>
          </a:prstGeom>
          <a:noFill/>
        </p:spPr>
        <p:txBody>
          <a:bodyPr wrap="square" rtlCol="0">
            <a:spAutoFit/>
          </a:bodyPr>
          <a:lstStyle/>
          <a:p>
            <a:r>
              <a:rPr lang="en-US" dirty="0"/>
              <a:t>“</a:t>
            </a:r>
            <a:r>
              <a:rPr lang="en-US" dirty="0" err="1"/>
              <a:t>Ack</a:t>
            </a:r>
            <a:r>
              <a:rPr lang="en-US" dirty="0"/>
              <a:t>”</a:t>
            </a:r>
            <a:br>
              <a:rPr lang="en-US" dirty="0"/>
            </a:br>
            <a:r>
              <a:rPr lang="en-US" dirty="0"/>
              <a:t>“</a:t>
            </a:r>
            <a:r>
              <a:rPr lang="en-US" dirty="0" err="1"/>
              <a:t>Ack</a:t>
            </a:r>
            <a:r>
              <a:rPr lang="en-US" dirty="0"/>
              <a:t>”</a:t>
            </a:r>
          </a:p>
        </p:txBody>
      </p:sp>
      <p:cxnSp>
        <p:nvCxnSpPr>
          <p:cNvPr id="29" name="Straight Arrow Connector 28"/>
          <p:cNvCxnSpPr/>
          <p:nvPr/>
        </p:nvCxnSpPr>
        <p:spPr>
          <a:xfrm>
            <a:off x="3652056" y="2894430"/>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652056" y="2880640"/>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3543875" y="2887289"/>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rgbClr val="C0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32" name="Straight Arrow Connector 31"/>
          <p:cNvCxnSpPr/>
          <p:nvPr/>
        </p:nvCxnSpPr>
        <p:spPr>
          <a:xfrm flipV="1">
            <a:off x="3674222" y="3023129"/>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4" idx="2"/>
          </p:cNvCxnSpPr>
          <p:nvPr/>
        </p:nvCxnSpPr>
        <p:spPr>
          <a:xfrm flipV="1">
            <a:off x="3663135" y="3000832"/>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3554954" y="2981501"/>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Arrow Connector 34"/>
          <p:cNvCxnSpPr/>
          <p:nvPr/>
        </p:nvCxnSpPr>
        <p:spPr>
          <a:xfrm>
            <a:off x="3676992" y="3085620"/>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676992" y="3071830"/>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7" name="Freeform 36"/>
          <p:cNvSpPr/>
          <p:nvPr/>
        </p:nvSpPr>
        <p:spPr>
          <a:xfrm>
            <a:off x="3568811" y="3078479"/>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rgbClr val="C0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954707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24127" y="585216"/>
            <a:ext cx="11079204" cy="1499616"/>
          </a:xfrm>
        </p:spPr>
        <p:txBody>
          <a:bodyPr/>
          <a:lstStyle/>
          <a:p>
            <a:r>
              <a:rPr lang="en-US" b="1" dirty="0">
                <a:solidFill>
                  <a:srgbClr val="C00000"/>
                </a:solidFill>
              </a:rPr>
              <a:t>A Simple Reliable Protocol on 100G RDMA</a:t>
            </a:r>
          </a:p>
        </p:txBody>
      </p:sp>
      <p:sp>
        <p:nvSpPr>
          <p:cNvPr id="4" name="Footer Placeholder 3"/>
          <p:cNvSpPr>
            <a:spLocks noGrp="1"/>
          </p:cNvSpPr>
          <p:nvPr>
            <p:ph type="ftr" sz="quarter" idx="11"/>
          </p:nvPr>
        </p:nvSpPr>
        <p:spPr/>
        <p:txBody>
          <a:bodyPr/>
          <a:lstStyle/>
          <a:p>
            <a:r>
              <a:rPr lang="en-US"/>
              <a:t>Ken Birman (ken@cs.cornell.edu)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7</a:t>
            </a:fld>
            <a:endParaRPr lang="en-US"/>
          </a:p>
        </p:txBody>
      </p:sp>
      <p:sp>
        <p:nvSpPr>
          <p:cNvPr id="7" name="Oval 6"/>
          <p:cNvSpPr/>
          <p:nvPr/>
        </p:nvSpPr>
        <p:spPr>
          <a:xfrm>
            <a:off x="2036619" y="2227811"/>
            <a:ext cx="7032568" cy="29094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8" name="Oval 7"/>
          <p:cNvSpPr/>
          <p:nvPr/>
        </p:nvSpPr>
        <p:spPr>
          <a:xfrm>
            <a:off x="3549534" y="2282259"/>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a:t>
            </a:r>
          </a:p>
        </p:txBody>
      </p:sp>
      <p:sp>
        <p:nvSpPr>
          <p:cNvPr id="9" name="Oval 8"/>
          <p:cNvSpPr/>
          <p:nvPr/>
        </p:nvSpPr>
        <p:spPr>
          <a:xfrm>
            <a:off x="7577529" y="2282258"/>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a:t>
            </a:r>
          </a:p>
        </p:txBody>
      </p:sp>
      <p:sp>
        <p:nvSpPr>
          <p:cNvPr id="10" name="Oval 9"/>
          <p:cNvSpPr/>
          <p:nvPr/>
        </p:nvSpPr>
        <p:spPr>
          <a:xfrm>
            <a:off x="5563531" y="2282257"/>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Q</a:t>
            </a:r>
          </a:p>
        </p:txBody>
      </p:sp>
      <p:cxnSp>
        <p:nvCxnSpPr>
          <p:cNvPr id="12" name="Straight Arrow Connector 11"/>
          <p:cNvCxnSpPr/>
          <p:nvPr/>
        </p:nvCxnSpPr>
        <p:spPr>
          <a:xfrm>
            <a:off x="3657600" y="2518757"/>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671597" y="2518757"/>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688366" y="2518756"/>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657600" y="2675526"/>
            <a:ext cx="2013997" cy="142489"/>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657600" y="2661736"/>
            <a:ext cx="4027995" cy="85034"/>
          </a:xfrm>
          <a:prstGeom prst="straightConnector1">
            <a:avLst/>
          </a:prstGeom>
          <a:ln w="28575">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793661" y="2573204"/>
            <a:ext cx="2863255" cy="738664"/>
          </a:xfrm>
          <a:prstGeom prst="rect">
            <a:avLst/>
          </a:prstGeom>
          <a:noFill/>
        </p:spPr>
        <p:txBody>
          <a:bodyPr wrap="square" rtlCol="0">
            <a:spAutoFit/>
          </a:bodyPr>
          <a:lstStyle/>
          <a:p>
            <a:r>
              <a:rPr lang="en-US" sz="1400" dirty="0"/>
              <a:t>“Here is 100B message </a:t>
            </a:r>
            <a:r>
              <a:rPr lang="en-US" sz="1400" i="1" u="sng" dirty="0"/>
              <a:t>m</a:t>
            </a:r>
            <a:r>
              <a:rPr lang="en-US" sz="1400" dirty="0"/>
              <a:t>”</a:t>
            </a:r>
            <a:br>
              <a:rPr lang="en-US" sz="1400" dirty="0"/>
            </a:br>
            <a:r>
              <a:rPr lang="en-US" sz="1400" dirty="0"/>
              <a:t>“Deliver </a:t>
            </a:r>
            <a:r>
              <a:rPr lang="en-US" sz="1400" i="1" u="sng" dirty="0"/>
              <a:t>m</a:t>
            </a:r>
            <a:r>
              <a:rPr lang="en-US" sz="1400" dirty="0"/>
              <a:t>”</a:t>
            </a:r>
            <a:br>
              <a:rPr lang="en-US" sz="1400" dirty="0"/>
            </a:br>
            <a:r>
              <a:rPr lang="en-US" sz="1400" dirty="0"/>
              <a:t>“Garbage collect </a:t>
            </a:r>
            <a:r>
              <a:rPr lang="en-US" sz="1400" i="1" u="sng" dirty="0"/>
              <a:t>m”</a:t>
            </a:r>
            <a:endParaRPr lang="en-US" sz="1400" u="sng" dirty="0"/>
          </a:p>
        </p:txBody>
      </p:sp>
      <p:sp>
        <p:nvSpPr>
          <p:cNvPr id="21" name="Freeform 20"/>
          <p:cNvSpPr/>
          <p:nvPr/>
        </p:nvSpPr>
        <p:spPr>
          <a:xfrm>
            <a:off x="3549419" y="2668385"/>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w="28575">
            <a:solidFill>
              <a:srgbClr val="00B05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22" name="Straight Arrow Connector 21"/>
          <p:cNvCxnSpPr/>
          <p:nvPr/>
        </p:nvCxnSpPr>
        <p:spPr>
          <a:xfrm flipV="1">
            <a:off x="3679766" y="2804225"/>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4" idx="2"/>
          </p:cNvCxnSpPr>
          <p:nvPr/>
        </p:nvCxnSpPr>
        <p:spPr>
          <a:xfrm flipV="1">
            <a:off x="3668679" y="2781928"/>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3560498" y="2762597"/>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2744583" y="2662045"/>
            <a:ext cx="808985" cy="646331"/>
          </a:xfrm>
          <a:prstGeom prst="rect">
            <a:avLst/>
          </a:prstGeom>
          <a:noFill/>
        </p:spPr>
        <p:txBody>
          <a:bodyPr wrap="square" rtlCol="0">
            <a:spAutoFit/>
          </a:bodyPr>
          <a:lstStyle/>
          <a:p>
            <a:r>
              <a:rPr lang="en-US" dirty="0"/>
              <a:t>“</a:t>
            </a:r>
            <a:r>
              <a:rPr lang="en-US" dirty="0" err="1"/>
              <a:t>Ack</a:t>
            </a:r>
            <a:r>
              <a:rPr lang="en-US" dirty="0"/>
              <a:t>”</a:t>
            </a:r>
            <a:br>
              <a:rPr lang="en-US" dirty="0"/>
            </a:br>
            <a:r>
              <a:rPr lang="en-US" dirty="0"/>
              <a:t>“</a:t>
            </a:r>
            <a:r>
              <a:rPr lang="en-US" dirty="0" err="1"/>
              <a:t>Ack</a:t>
            </a:r>
            <a:r>
              <a:rPr lang="en-US" dirty="0"/>
              <a:t>”</a:t>
            </a:r>
          </a:p>
        </p:txBody>
      </p:sp>
      <p:cxnSp>
        <p:nvCxnSpPr>
          <p:cNvPr id="29" name="Straight Arrow Connector 28"/>
          <p:cNvCxnSpPr/>
          <p:nvPr/>
        </p:nvCxnSpPr>
        <p:spPr>
          <a:xfrm>
            <a:off x="3652056" y="2894430"/>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652056" y="2880640"/>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3543875" y="2887289"/>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rgbClr val="C0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32" name="Straight Arrow Connector 31"/>
          <p:cNvCxnSpPr/>
          <p:nvPr/>
        </p:nvCxnSpPr>
        <p:spPr>
          <a:xfrm flipV="1">
            <a:off x="3674222" y="3023129"/>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4" idx="2"/>
          </p:cNvCxnSpPr>
          <p:nvPr/>
        </p:nvCxnSpPr>
        <p:spPr>
          <a:xfrm flipV="1">
            <a:off x="3663135" y="3000832"/>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3554954" y="2981501"/>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Arrow Connector 34"/>
          <p:cNvCxnSpPr/>
          <p:nvPr/>
        </p:nvCxnSpPr>
        <p:spPr>
          <a:xfrm>
            <a:off x="3676992" y="3085620"/>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676992" y="3071830"/>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7" name="Freeform 36"/>
          <p:cNvSpPr/>
          <p:nvPr/>
        </p:nvSpPr>
        <p:spPr>
          <a:xfrm>
            <a:off x="3568811" y="3078479"/>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rgbClr val="C0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3" name="Straight Connector 2"/>
          <p:cNvCxnSpPr/>
          <p:nvPr/>
        </p:nvCxnSpPr>
        <p:spPr>
          <a:xfrm flipV="1">
            <a:off x="3674222" y="2377440"/>
            <a:ext cx="883470" cy="2980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37" idx="2"/>
          </p:cNvCxnSpPr>
          <p:nvPr/>
        </p:nvCxnSpPr>
        <p:spPr>
          <a:xfrm>
            <a:off x="3676992" y="3178232"/>
            <a:ext cx="850115" cy="2547359"/>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538185" y="2373281"/>
            <a:ext cx="7256319" cy="3886202"/>
          </a:xfrm>
          <a:prstGeom prst="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TIMELINE, PROCESS P</a:t>
            </a: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p:txBody>
      </p:sp>
      <p:cxnSp>
        <p:nvCxnSpPr>
          <p:cNvPr id="26" name="Straight Arrow Connector 25"/>
          <p:cNvCxnSpPr/>
          <p:nvPr/>
        </p:nvCxnSpPr>
        <p:spPr>
          <a:xfrm>
            <a:off x="5697920" y="3441469"/>
            <a:ext cx="0" cy="21862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5596322" y="3257280"/>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a:t>
            </a:r>
          </a:p>
        </p:txBody>
      </p:sp>
      <p:cxnSp>
        <p:nvCxnSpPr>
          <p:cNvPr id="40" name="Straight Arrow Connector 39"/>
          <p:cNvCxnSpPr/>
          <p:nvPr/>
        </p:nvCxnSpPr>
        <p:spPr>
          <a:xfrm>
            <a:off x="5704388" y="3516284"/>
            <a:ext cx="2383896" cy="191192"/>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5704388" y="3808662"/>
            <a:ext cx="2383896" cy="24902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710855" y="3822916"/>
            <a:ext cx="2627503" cy="282413"/>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710855" y="3560094"/>
            <a:ext cx="2660063" cy="224337"/>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370918" y="3558185"/>
            <a:ext cx="3624347" cy="307777"/>
          </a:xfrm>
          <a:prstGeom prst="rect">
            <a:avLst/>
          </a:prstGeom>
          <a:noFill/>
        </p:spPr>
        <p:txBody>
          <a:bodyPr wrap="square" rtlCol="0">
            <a:spAutoFit/>
          </a:bodyPr>
          <a:lstStyle/>
          <a:p>
            <a:r>
              <a:rPr lang="en-US" sz="1400" b="1" dirty="0"/>
              <a:t>0.75us + 100B/12.5GB/s = 0.750000008us</a:t>
            </a:r>
          </a:p>
        </p:txBody>
      </p:sp>
      <p:sp>
        <p:nvSpPr>
          <p:cNvPr id="50" name="Left Brace 49"/>
          <p:cNvSpPr/>
          <p:nvPr/>
        </p:nvSpPr>
        <p:spPr>
          <a:xfrm>
            <a:off x="5563531" y="3558185"/>
            <a:ext cx="121455" cy="51291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p:cNvSpPr txBox="1"/>
          <p:nvPr/>
        </p:nvSpPr>
        <p:spPr>
          <a:xfrm>
            <a:off x="5028304" y="3681196"/>
            <a:ext cx="516290" cy="261610"/>
          </a:xfrm>
          <a:prstGeom prst="rect">
            <a:avLst/>
          </a:prstGeom>
          <a:noFill/>
        </p:spPr>
        <p:txBody>
          <a:bodyPr wrap="square" rtlCol="0">
            <a:spAutoFit/>
          </a:bodyPr>
          <a:lstStyle/>
          <a:p>
            <a:r>
              <a:rPr lang="en-US" sz="1100" b="1" dirty="0"/>
              <a:t>1.5us</a:t>
            </a:r>
          </a:p>
        </p:txBody>
      </p:sp>
      <p:cxnSp>
        <p:nvCxnSpPr>
          <p:cNvPr id="52" name="Straight Arrow Connector 51"/>
          <p:cNvCxnSpPr/>
          <p:nvPr/>
        </p:nvCxnSpPr>
        <p:spPr>
          <a:xfrm>
            <a:off x="5723318" y="4126558"/>
            <a:ext cx="2383896" cy="19119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5723318" y="4418936"/>
            <a:ext cx="2383896" cy="24902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5729785" y="4433190"/>
            <a:ext cx="2627503" cy="282413"/>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5729785" y="4170368"/>
            <a:ext cx="2660063" cy="22433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6" name="Left Brace 55"/>
          <p:cNvSpPr/>
          <p:nvPr/>
        </p:nvSpPr>
        <p:spPr>
          <a:xfrm>
            <a:off x="5582461" y="4168459"/>
            <a:ext cx="121455" cy="51291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TextBox 56"/>
          <p:cNvSpPr txBox="1"/>
          <p:nvPr/>
        </p:nvSpPr>
        <p:spPr>
          <a:xfrm>
            <a:off x="5047234" y="4291470"/>
            <a:ext cx="516290" cy="261610"/>
          </a:xfrm>
          <a:prstGeom prst="rect">
            <a:avLst/>
          </a:prstGeom>
          <a:noFill/>
        </p:spPr>
        <p:txBody>
          <a:bodyPr wrap="square" rtlCol="0">
            <a:spAutoFit/>
          </a:bodyPr>
          <a:lstStyle/>
          <a:p>
            <a:r>
              <a:rPr lang="en-US" sz="1100" b="1" dirty="0"/>
              <a:t>1.5us</a:t>
            </a:r>
          </a:p>
        </p:txBody>
      </p:sp>
      <p:cxnSp>
        <p:nvCxnSpPr>
          <p:cNvPr id="58" name="Straight Arrow Connector 57"/>
          <p:cNvCxnSpPr/>
          <p:nvPr/>
        </p:nvCxnSpPr>
        <p:spPr>
          <a:xfrm>
            <a:off x="5723318" y="4699559"/>
            <a:ext cx="2383896" cy="19119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5723318" y="4991937"/>
            <a:ext cx="2383896" cy="24902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5729785" y="5006191"/>
            <a:ext cx="2627503" cy="282413"/>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729785" y="4743369"/>
            <a:ext cx="2660063" cy="22433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2" name="Left Brace 61"/>
          <p:cNvSpPr/>
          <p:nvPr/>
        </p:nvSpPr>
        <p:spPr>
          <a:xfrm>
            <a:off x="5582461" y="4741460"/>
            <a:ext cx="121455" cy="51291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TextBox 62"/>
          <p:cNvSpPr txBox="1"/>
          <p:nvPr/>
        </p:nvSpPr>
        <p:spPr>
          <a:xfrm>
            <a:off x="5047234" y="4864471"/>
            <a:ext cx="516290" cy="261610"/>
          </a:xfrm>
          <a:prstGeom prst="rect">
            <a:avLst/>
          </a:prstGeom>
          <a:noFill/>
        </p:spPr>
        <p:txBody>
          <a:bodyPr wrap="square" rtlCol="0">
            <a:spAutoFit/>
          </a:bodyPr>
          <a:lstStyle/>
          <a:p>
            <a:r>
              <a:rPr lang="en-US" sz="1100" b="1" dirty="0"/>
              <a:t>1.5us</a:t>
            </a:r>
          </a:p>
        </p:txBody>
      </p:sp>
      <p:sp>
        <p:nvSpPr>
          <p:cNvPr id="64" name="TextBox 63"/>
          <p:cNvSpPr txBox="1"/>
          <p:nvPr/>
        </p:nvSpPr>
        <p:spPr>
          <a:xfrm>
            <a:off x="6410012" y="5340269"/>
            <a:ext cx="5400987" cy="369332"/>
          </a:xfrm>
          <a:prstGeom prst="rect">
            <a:avLst/>
          </a:prstGeom>
          <a:solidFill>
            <a:srgbClr val="FFFF00"/>
          </a:solidFill>
          <a:ln>
            <a:solidFill>
              <a:schemeClr val="tx1"/>
            </a:solidFill>
          </a:ln>
        </p:spPr>
        <p:txBody>
          <a:bodyPr wrap="square" rtlCol="0">
            <a:spAutoFit/>
          </a:bodyPr>
          <a:lstStyle/>
          <a:p>
            <a:r>
              <a:rPr lang="en-US" dirty="0"/>
              <a:t>4.5us + 12 RDMA messages (limit: 75M/s)</a:t>
            </a:r>
          </a:p>
        </p:txBody>
      </p:sp>
    </p:spTree>
    <p:extLst>
      <p:ext uri="{BB962C8B-B14F-4D97-AF65-F5344CB8AC3E}">
        <p14:creationId xmlns:p14="http://schemas.microsoft.com/office/powerpoint/2010/main" val="1902309344"/>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24127" y="585216"/>
            <a:ext cx="11079204" cy="1499616"/>
          </a:xfrm>
        </p:spPr>
        <p:txBody>
          <a:bodyPr/>
          <a:lstStyle/>
          <a:p>
            <a:r>
              <a:rPr lang="en-US" b="1" dirty="0">
                <a:solidFill>
                  <a:srgbClr val="C00000"/>
                </a:solidFill>
              </a:rPr>
              <a:t>A Simple Reliable Protocol on 100G RDMA</a:t>
            </a:r>
          </a:p>
        </p:txBody>
      </p:sp>
      <p:sp>
        <p:nvSpPr>
          <p:cNvPr id="4" name="Footer Placeholder 3"/>
          <p:cNvSpPr>
            <a:spLocks noGrp="1"/>
          </p:cNvSpPr>
          <p:nvPr>
            <p:ph type="ftr" sz="quarter" idx="11"/>
          </p:nvPr>
        </p:nvSpPr>
        <p:spPr/>
        <p:txBody>
          <a:bodyPr/>
          <a:lstStyle/>
          <a:p>
            <a:r>
              <a:rPr lang="en-US"/>
              <a:t>Ken Birman (ken@cs.cornell.edu)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8</a:t>
            </a:fld>
            <a:endParaRPr lang="en-US"/>
          </a:p>
        </p:txBody>
      </p:sp>
      <p:sp>
        <p:nvSpPr>
          <p:cNvPr id="7" name="Oval 6"/>
          <p:cNvSpPr/>
          <p:nvPr/>
        </p:nvSpPr>
        <p:spPr>
          <a:xfrm>
            <a:off x="2036619" y="2227811"/>
            <a:ext cx="7032568" cy="29094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8" name="Oval 7"/>
          <p:cNvSpPr/>
          <p:nvPr/>
        </p:nvSpPr>
        <p:spPr>
          <a:xfrm>
            <a:off x="3549534" y="2282259"/>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a:t>
            </a:r>
          </a:p>
        </p:txBody>
      </p:sp>
      <p:sp>
        <p:nvSpPr>
          <p:cNvPr id="9" name="Oval 8"/>
          <p:cNvSpPr/>
          <p:nvPr/>
        </p:nvSpPr>
        <p:spPr>
          <a:xfrm>
            <a:off x="7577529" y="2282258"/>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a:t>
            </a:r>
          </a:p>
        </p:txBody>
      </p:sp>
      <p:sp>
        <p:nvSpPr>
          <p:cNvPr id="10" name="Oval 9"/>
          <p:cNvSpPr/>
          <p:nvPr/>
        </p:nvSpPr>
        <p:spPr>
          <a:xfrm>
            <a:off x="5563531" y="2282257"/>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Q</a:t>
            </a:r>
          </a:p>
        </p:txBody>
      </p:sp>
      <p:cxnSp>
        <p:nvCxnSpPr>
          <p:cNvPr id="12" name="Straight Arrow Connector 11"/>
          <p:cNvCxnSpPr/>
          <p:nvPr/>
        </p:nvCxnSpPr>
        <p:spPr>
          <a:xfrm>
            <a:off x="3657600" y="2518757"/>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671597" y="2518757"/>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688366" y="2518756"/>
            <a:ext cx="0" cy="37407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657600" y="2675526"/>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657600" y="2661736"/>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793661" y="2573204"/>
            <a:ext cx="2863255" cy="738664"/>
          </a:xfrm>
          <a:prstGeom prst="rect">
            <a:avLst/>
          </a:prstGeom>
          <a:noFill/>
        </p:spPr>
        <p:txBody>
          <a:bodyPr wrap="square" rtlCol="0">
            <a:spAutoFit/>
          </a:bodyPr>
          <a:lstStyle/>
          <a:p>
            <a:r>
              <a:rPr lang="en-US" sz="1400" dirty="0"/>
              <a:t>“Here is 100B message </a:t>
            </a:r>
            <a:r>
              <a:rPr lang="en-US" sz="1400" i="1" u="sng" dirty="0"/>
              <a:t>m</a:t>
            </a:r>
            <a:r>
              <a:rPr lang="en-US" sz="1400" dirty="0"/>
              <a:t>”</a:t>
            </a:r>
            <a:br>
              <a:rPr lang="en-US" sz="1400" dirty="0"/>
            </a:br>
            <a:r>
              <a:rPr lang="en-US" sz="1400" dirty="0"/>
              <a:t>“Deliver </a:t>
            </a:r>
            <a:r>
              <a:rPr lang="en-US" sz="1400" i="1" u="sng" dirty="0"/>
              <a:t>m</a:t>
            </a:r>
            <a:r>
              <a:rPr lang="en-US" sz="1400" dirty="0"/>
              <a:t>”</a:t>
            </a:r>
            <a:br>
              <a:rPr lang="en-US" sz="1400" dirty="0"/>
            </a:br>
            <a:r>
              <a:rPr lang="en-US" sz="1400" dirty="0"/>
              <a:t>“Garbage collect </a:t>
            </a:r>
            <a:r>
              <a:rPr lang="en-US" sz="1400" i="1" u="sng" dirty="0"/>
              <a:t>m”</a:t>
            </a:r>
            <a:endParaRPr lang="en-US" sz="1400" u="sng" dirty="0"/>
          </a:p>
        </p:txBody>
      </p:sp>
      <p:sp>
        <p:nvSpPr>
          <p:cNvPr id="21" name="Freeform 20"/>
          <p:cNvSpPr/>
          <p:nvPr/>
        </p:nvSpPr>
        <p:spPr>
          <a:xfrm>
            <a:off x="3549419" y="2668385"/>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rgbClr val="C0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22" name="Straight Arrow Connector 21"/>
          <p:cNvCxnSpPr/>
          <p:nvPr/>
        </p:nvCxnSpPr>
        <p:spPr>
          <a:xfrm flipV="1">
            <a:off x="3679766" y="2804225"/>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4" idx="2"/>
          </p:cNvCxnSpPr>
          <p:nvPr/>
        </p:nvCxnSpPr>
        <p:spPr>
          <a:xfrm flipV="1">
            <a:off x="3668679" y="2781928"/>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3560498" y="2762597"/>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2744583" y="2662045"/>
            <a:ext cx="808985" cy="646331"/>
          </a:xfrm>
          <a:prstGeom prst="rect">
            <a:avLst/>
          </a:prstGeom>
          <a:noFill/>
        </p:spPr>
        <p:txBody>
          <a:bodyPr wrap="square" rtlCol="0">
            <a:spAutoFit/>
          </a:bodyPr>
          <a:lstStyle/>
          <a:p>
            <a:r>
              <a:rPr lang="en-US" dirty="0"/>
              <a:t>“</a:t>
            </a:r>
            <a:r>
              <a:rPr lang="en-US" dirty="0" err="1"/>
              <a:t>Ack</a:t>
            </a:r>
            <a:r>
              <a:rPr lang="en-US" dirty="0"/>
              <a:t>”</a:t>
            </a:r>
            <a:br>
              <a:rPr lang="en-US" dirty="0"/>
            </a:br>
            <a:r>
              <a:rPr lang="en-US" dirty="0"/>
              <a:t>“</a:t>
            </a:r>
            <a:r>
              <a:rPr lang="en-US" dirty="0" err="1"/>
              <a:t>Ack</a:t>
            </a:r>
            <a:r>
              <a:rPr lang="en-US" dirty="0"/>
              <a:t>”</a:t>
            </a:r>
          </a:p>
        </p:txBody>
      </p:sp>
      <p:cxnSp>
        <p:nvCxnSpPr>
          <p:cNvPr id="29" name="Straight Arrow Connector 28"/>
          <p:cNvCxnSpPr/>
          <p:nvPr/>
        </p:nvCxnSpPr>
        <p:spPr>
          <a:xfrm>
            <a:off x="3652056" y="2894430"/>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652056" y="2880640"/>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3543875" y="2887289"/>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rgbClr val="C0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32" name="Straight Arrow Connector 31"/>
          <p:cNvCxnSpPr/>
          <p:nvPr/>
        </p:nvCxnSpPr>
        <p:spPr>
          <a:xfrm flipV="1">
            <a:off x="3674222" y="3023129"/>
            <a:ext cx="2018154" cy="9249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4" idx="2"/>
          </p:cNvCxnSpPr>
          <p:nvPr/>
        </p:nvCxnSpPr>
        <p:spPr>
          <a:xfrm flipV="1">
            <a:off x="3663135" y="3000832"/>
            <a:ext cx="3933788" cy="80422"/>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3554954" y="2981501"/>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Arrow Connector 34"/>
          <p:cNvCxnSpPr/>
          <p:nvPr/>
        </p:nvCxnSpPr>
        <p:spPr>
          <a:xfrm>
            <a:off x="3676992" y="3085620"/>
            <a:ext cx="2013997" cy="142489"/>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676992" y="3071830"/>
            <a:ext cx="4027995" cy="85034"/>
          </a:xfrm>
          <a:prstGeom prst="straightConnector1">
            <a:avLst/>
          </a:prstGeom>
          <a:ln>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7" name="Freeform 36"/>
          <p:cNvSpPr/>
          <p:nvPr/>
        </p:nvSpPr>
        <p:spPr>
          <a:xfrm>
            <a:off x="3568811" y="3078479"/>
            <a:ext cx="108181" cy="99753"/>
          </a:xfrm>
          <a:custGeom>
            <a:avLst/>
            <a:gdLst>
              <a:gd name="connsiteX0" fmla="*/ 91556 w 108181"/>
              <a:gd name="connsiteY0" fmla="*/ 0 h 99753"/>
              <a:gd name="connsiteX1" fmla="*/ 116 w 108181"/>
              <a:gd name="connsiteY1" fmla="*/ 41564 h 99753"/>
              <a:gd name="connsiteX2" fmla="*/ 108181 w 108181"/>
              <a:gd name="connsiteY2" fmla="*/ 99753 h 99753"/>
            </a:gdLst>
            <a:ahLst/>
            <a:cxnLst>
              <a:cxn ang="0">
                <a:pos x="connsiteX0" y="connsiteY0"/>
              </a:cxn>
              <a:cxn ang="0">
                <a:pos x="connsiteX1" y="connsiteY1"/>
              </a:cxn>
              <a:cxn ang="0">
                <a:pos x="connsiteX2" y="connsiteY2"/>
              </a:cxn>
            </a:cxnLst>
            <a:rect l="l" t="t" r="r" b="b"/>
            <a:pathLst>
              <a:path w="108181" h="99753">
                <a:moveTo>
                  <a:pt x="91556" y="0"/>
                </a:moveTo>
                <a:cubicBezTo>
                  <a:pt x="44450" y="12469"/>
                  <a:pt x="-2655" y="24939"/>
                  <a:pt x="116" y="41564"/>
                </a:cubicBezTo>
                <a:cubicBezTo>
                  <a:pt x="2887" y="58189"/>
                  <a:pt x="55534" y="78971"/>
                  <a:pt x="108181" y="99753"/>
                </a:cubicBezTo>
              </a:path>
            </a:pathLst>
          </a:custGeom>
          <a:noFill/>
          <a:ln>
            <a:solidFill>
              <a:srgbClr val="C0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3" name="Straight Connector 2"/>
          <p:cNvCxnSpPr/>
          <p:nvPr/>
        </p:nvCxnSpPr>
        <p:spPr>
          <a:xfrm flipV="1">
            <a:off x="3674222" y="2377440"/>
            <a:ext cx="883470" cy="2980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37" idx="2"/>
          </p:cNvCxnSpPr>
          <p:nvPr/>
        </p:nvCxnSpPr>
        <p:spPr>
          <a:xfrm>
            <a:off x="3676992" y="3178232"/>
            <a:ext cx="850115" cy="2547359"/>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538185" y="2373281"/>
            <a:ext cx="7256319" cy="3886202"/>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TIMELINE, PROCESS P</a:t>
            </a: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p:txBody>
      </p:sp>
      <p:cxnSp>
        <p:nvCxnSpPr>
          <p:cNvPr id="26" name="Straight Arrow Connector 25"/>
          <p:cNvCxnSpPr/>
          <p:nvPr/>
        </p:nvCxnSpPr>
        <p:spPr>
          <a:xfrm>
            <a:off x="5697920" y="3441469"/>
            <a:ext cx="0" cy="21862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5596322" y="3257280"/>
            <a:ext cx="216132" cy="1820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a:t>
            </a:r>
          </a:p>
        </p:txBody>
      </p:sp>
      <p:cxnSp>
        <p:nvCxnSpPr>
          <p:cNvPr id="40" name="Straight Arrow Connector 39"/>
          <p:cNvCxnSpPr/>
          <p:nvPr/>
        </p:nvCxnSpPr>
        <p:spPr>
          <a:xfrm>
            <a:off x="5704388" y="3516284"/>
            <a:ext cx="2383896" cy="19119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5704388" y="3808662"/>
            <a:ext cx="2383896" cy="24902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710855" y="3822916"/>
            <a:ext cx="2627503" cy="282413"/>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710855" y="3560094"/>
            <a:ext cx="2660063" cy="22433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370918" y="3558185"/>
            <a:ext cx="3624347" cy="307777"/>
          </a:xfrm>
          <a:prstGeom prst="rect">
            <a:avLst/>
          </a:prstGeom>
          <a:noFill/>
        </p:spPr>
        <p:txBody>
          <a:bodyPr wrap="square" rtlCol="0">
            <a:spAutoFit/>
          </a:bodyPr>
          <a:lstStyle/>
          <a:p>
            <a:r>
              <a:rPr lang="en-US" sz="1400" b="1" dirty="0"/>
              <a:t>0.75us + 100B/12.5GB/s = 0.750000008us</a:t>
            </a:r>
          </a:p>
        </p:txBody>
      </p:sp>
      <p:sp>
        <p:nvSpPr>
          <p:cNvPr id="50" name="Left Brace 49"/>
          <p:cNvSpPr/>
          <p:nvPr/>
        </p:nvSpPr>
        <p:spPr>
          <a:xfrm>
            <a:off x="5563531" y="3558185"/>
            <a:ext cx="121455" cy="51291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p:cNvSpPr txBox="1"/>
          <p:nvPr/>
        </p:nvSpPr>
        <p:spPr>
          <a:xfrm>
            <a:off x="5028304" y="3681196"/>
            <a:ext cx="516290" cy="261610"/>
          </a:xfrm>
          <a:prstGeom prst="rect">
            <a:avLst/>
          </a:prstGeom>
          <a:noFill/>
        </p:spPr>
        <p:txBody>
          <a:bodyPr wrap="square" rtlCol="0">
            <a:spAutoFit/>
          </a:bodyPr>
          <a:lstStyle/>
          <a:p>
            <a:r>
              <a:rPr lang="en-US" sz="1100" b="1" dirty="0"/>
              <a:t>1.5us</a:t>
            </a:r>
          </a:p>
        </p:txBody>
      </p:sp>
      <p:cxnSp>
        <p:nvCxnSpPr>
          <p:cNvPr id="52" name="Straight Arrow Connector 51"/>
          <p:cNvCxnSpPr/>
          <p:nvPr/>
        </p:nvCxnSpPr>
        <p:spPr>
          <a:xfrm>
            <a:off x="5723318" y="4126558"/>
            <a:ext cx="2383896" cy="19119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5723318" y="4418936"/>
            <a:ext cx="2383896" cy="24902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5729785" y="4433190"/>
            <a:ext cx="2627503" cy="282413"/>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5729785" y="4170368"/>
            <a:ext cx="2660063" cy="22433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6" name="Left Brace 55"/>
          <p:cNvSpPr/>
          <p:nvPr/>
        </p:nvSpPr>
        <p:spPr>
          <a:xfrm>
            <a:off x="5582461" y="4168459"/>
            <a:ext cx="121455" cy="51291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TextBox 56"/>
          <p:cNvSpPr txBox="1"/>
          <p:nvPr/>
        </p:nvSpPr>
        <p:spPr>
          <a:xfrm>
            <a:off x="5047234" y="4291470"/>
            <a:ext cx="516290" cy="261610"/>
          </a:xfrm>
          <a:prstGeom prst="rect">
            <a:avLst/>
          </a:prstGeom>
          <a:noFill/>
        </p:spPr>
        <p:txBody>
          <a:bodyPr wrap="square" rtlCol="0">
            <a:spAutoFit/>
          </a:bodyPr>
          <a:lstStyle/>
          <a:p>
            <a:r>
              <a:rPr lang="en-US" sz="1100" b="1" dirty="0"/>
              <a:t>1.5us</a:t>
            </a:r>
          </a:p>
        </p:txBody>
      </p:sp>
      <p:cxnSp>
        <p:nvCxnSpPr>
          <p:cNvPr id="58" name="Straight Arrow Connector 57"/>
          <p:cNvCxnSpPr/>
          <p:nvPr/>
        </p:nvCxnSpPr>
        <p:spPr>
          <a:xfrm>
            <a:off x="5723318" y="4699559"/>
            <a:ext cx="2383896" cy="19119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5723318" y="4991937"/>
            <a:ext cx="2383896" cy="24902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5729785" y="5006191"/>
            <a:ext cx="2627503" cy="282413"/>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729785" y="4743369"/>
            <a:ext cx="2660063" cy="22433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2" name="Left Brace 61"/>
          <p:cNvSpPr/>
          <p:nvPr/>
        </p:nvSpPr>
        <p:spPr>
          <a:xfrm>
            <a:off x="5582461" y="4741460"/>
            <a:ext cx="121455" cy="51291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TextBox 62"/>
          <p:cNvSpPr txBox="1"/>
          <p:nvPr/>
        </p:nvSpPr>
        <p:spPr>
          <a:xfrm>
            <a:off x="5047234" y="4864471"/>
            <a:ext cx="516290" cy="261610"/>
          </a:xfrm>
          <a:prstGeom prst="rect">
            <a:avLst/>
          </a:prstGeom>
          <a:noFill/>
        </p:spPr>
        <p:txBody>
          <a:bodyPr wrap="square" rtlCol="0">
            <a:spAutoFit/>
          </a:bodyPr>
          <a:lstStyle/>
          <a:p>
            <a:r>
              <a:rPr lang="en-US" sz="1100" b="1" dirty="0"/>
              <a:t>1.5us</a:t>
            </a:r>
          </a:p>
        </p:txBody>
      </p:sp>
      <p:sp>
        <p:nvSpPr>
          <p:cNvPr id="64" name="TextBox 63"/>
          <p:cNvSpPr txBox="1"/>
          <p:nvPr/>
        </p:nvSpPr>
        <p:spPr>
          <a:xfrm>
            <a:off x="6410012" y="5340269"/>
            <a:ext cx="5400987" cy="369332"/>
          </a:xfrm>
          <a:prstGeom prst="rect">
            <a:avLst/>
          </a:prstGeom>
          <a:solidFill>
            <a:srgbClr val="FFFF00"/>
          </a:solidFill>
          <a:ln>
            <a:solidFill>
              <a:schemeClr val="tx1"/>
            </a:solidFill>
          </a:ln>
        </p:spPr>
        <p:txBody>
          <a:bodyPr wrap="square" rtlCol="0">
            <a:spAutoFit/>
          </a:bodyPr>
          <a:lstStyle/>
          <a:p>
            <a:r>
              <a:rPr lang="en-US" dirty="0"/>
              <a:t>4.5us + 12 RDMA messages (limit: 75M/s)</a:t>
            </a:r>
          </a:p>
        </p:txBody>
      </p:sp>
      <p:sp>
        <p:nvSpPr>
          <p:cNvPr id="65" name="Rectangle 64"/>
          <p:cNvSpPr/>
          <p:nvPr/>
        </p:nvSpPr>
        <p:spPr>
          <a:xfrm>
            <a:off x="1812868" y="2682932"/>
            <a:ext cx="7256319" cy="3886202"/>
          </a:xfrm>
          <a:prstGeom prst="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Peak possible performance?</a:t>
            </a: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a:p>
            <a:pPr algn="ctr"/>
            <a:endParaRPr lang="en-US" b="1" dirty="0">
              <a:solidFill>
                <a:srgbClr val="C00000"/>
              </a:solidFill>
            </a:endParaRPr>
          </a:p>
        </p:txBody>
      </p:sp>
      <p:sp>
        <p:nvSpPr>
          <p:cNvPr id="2" name="TextBox 1"/>
          <p:cNvSpPr txBox="1"/>
          <p:nvPr/>
        </p:nvSpPr>
        <p:spPr>
          <a:xfrm>
            <a:off x="2294313" y="3611880"/>
            <a:ext cx="6400800" cy="2031325"/>
          </a:xfrm>
          <a:prstGeom prst="rect">
            <a:avLst/>
          </a:prstGeom>
          <a:noFill/>
        </p:spPr>
        <p:txBody>
          <a:bodyPr wrap="square" rtlCol="0">
            <a:spAutoFit/>
          </a:bodyPr>
          <a:lstStyle/>
          <a:p>
            <a:pPr marL="285750" indent="-285750">
              <a:buFont typeface="Symbol" panose="05050102010706020507" pitchFamily="18" charset="2"/>
              <a:buChar char="¨"/>
            </a:pPr>
            <a:r>
              <a:rPr lang="en-US" dirty="0">
                <a:sym typeface="Symbol" panose="05050102010706020507" pitchFamily="18" charset="2"/>
              </a:rPr>
              <a:t>Time to perform one 100B reliable multicast?  4.5us + “noise”</a:t>
            </a:r>
          </a:p>
          <a:p>
            <a:r>
              <a:rPr lang="en-US" dirty="0">
                <a:sym typeface="Symbol" panose="05050102010706020507" pitchFamily="18" charset="2"/>
              </a:rPr>
              <a:t>     … based on time expended, limited to 222,222/s</a:t>
            </a:r>
          </a:p>
          <a:p>
            <a:r>
              <a:rPr lang="en-US" dirty="0">
                <a:sym typeface="Symbol" panose="05050102010706020507" pitchFamily="18" charset="2"/>
              </a:rPr>
              <a:t>     </a:t>
            </a:r>
          </a:p>
          <a:p>
            <a:pPr marL="285750" indent="-285750">
              <a:buFont typeface="Symbol" panose="05050102010706020507" pitchFamily="18" charset="2"/>
              <a:buChar char="¨"/>
            </a:pPr>
            <a:r>
              <a:rPr lang="en-US" dirty="0">
                <a:sym typeface="Symbol" panose="05050102010706020507" pitchFamily="18" charset="2"/>
              </a:rPr>
              <a:t>12 RDMA verb operations out of 75M: limited to 6.25M/s</a:t>
            </a:r>
          </a:p>
          <a:p>
            <a:pPr marL="285750" indent="-285750">
              <a:buFont typeface="Symbol" panose="05050102010706020507" pitchFamily="18" charset="2"/>
              <a:buChar char="¨"/>
            </a:pPr>
            <a:endParaRPr lang="en-US" dirty="0">
              <a:sym typeface="Symbol" panose="05050102010706020507" pitchFamily="18" charset="2"/>
            </a:endParaRPr>
          </a:p>
          <a:p>
            <a:pPr marL="285750" indent="-285750">
              <a:buFont typeface="Symbol" panose="05050102010706020507" pitchFamily="18" charset="2"/>
              <a:buChar char="¨"/>
            </a:pPr>
            <a:r>
              <a:rPr lang="en-US" dirty="0"/>
              <a:t>RDMA could have transferred 56KB of data in 4.5u</a:t>
            </a:r>
            <a:br>
              <a:rPr lang="en-US" dirty="0"/>
            </a:br>
            <a:r>
              <a:rPr lang="en-US" dirty="0"/>
              <a:t>    … we left 99.8% capacity “unused”!</a:t>
            </a:r>
          </a:p>
        </p:txBody>
      </p:sp>
      <p:sp>
        <p:nvSpPr>
          <p:cNvPr id="11" name="Oval 10"/>
          <p:cNvSpPr/>
          <p:nvPr/>
        </p:nvSpPr>
        <p:spPr>
          <a:xfrm>
            <a:off x="2383224" y="5089581"/>
            <a:ext cx="4322618" cy="8036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71812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ideas</a:t>
            </a:r>
          </a:p>
        </p:txBody>
      </p:sp>
      <p:sp>
        <p:nvSpPr>
          <p:cNvPr id="3" name="Content Placeholder 2"/>
          <p:cNvSpPr>
            <a:spLocks noGrp="1"/>
          </p:cNvSpPr>
          <p:nvPr>
            <p:ph idx="1"/>
          </p:nvPr>
        </p:nvSpPr>
        <p:spPr/>
        <p:txBody>
          <a:bodyPr>
            <a:normAutofit/>
          </a:bodyPr>
          <a:lstStyle/>
          <a:p>
            <a:r>
              <a:rPr lang="en-US" dirty="0"/>
              <a:t>Have all the 3 members perform concurrent updates… now we might get some overlap and push our efficiency… to 0.6%  </a:t>
            </a:r>
            <a:r>
              <a:rPr lang="en-US" dirty="0">
                <a:solidFill>
                  <a:srgbClr val="C00000"/>
                </a:solidFill>
                <a:sym typeface="Wingdings" panose="05000000000000000000" pitchFamily="2" charset="2"/>
              </a:rPr>
              <a:t></a:t>
            </a:r>
          </a:p>
          <a:p>
            <a:endParaRPr lang="en-US" dirty="0">
              <a:sym typeface="Wingdings" panose="05000000000000000000" pitchFamily="2" charset="2"/>
            </a:endParaRPr>
          </a:p>
          <a:p>
            <a:r>
              <a:rPr lang="en-US" dirty="0">
                <a:sym typeface="Wingdings" panose="05000000000000000000" pitchFamily="2" charset="2"/>
              </a:rPr>
              <a:t>Run lots of threads… maybe 10 per process.  We aim for 6% efficiency (but locking and scheduling delays will cut this sharply)  </a:t>
            </a:r>
            <a:r>
              <a:rPr lang="en-US" dirty="0">
                <a:solidFill>
                  <a:srgbClr val="C00000"/>
                </a:solidFill>
                <a:sym typeface="Wingdings" panose="05000000000000000000" pitchFamily="2" charset="2"/>
              </a:rPr>
              <a:t></a:t>
            </a:r>
          </a:p>
          <a:p>
            <a:endParaRPr lang="en-US" dirty="0">
              <a:sym typeface="Wingdings" panose="05000000000000000000" pitchFamily="2" charset="2"/>
            </a:endParaRPr>
          </a:p>
          <a:p>
            <a:r>
              <a:rPr lang="en-US" dirty="0">
                <a:sym typeface="Wingdings" panose="05000000000000000000" pitchFamily="2" charset="2"/>
              </a:rPr>
              <a:t>Batch 1000 messages at a time.  </a:t>
            </a:r>
            <a:r>
              <a:rPr lang="en-US" b="1" dirty="0">
                <a:solidFill>
                  <a:schemeClr val="accent5">
                    <a:lumMod val="75000"/>
                  </a:schemeClr>
                </a:solidFill>
                <a:sym typeface="Wingdings" panose="05000000000000000000" pitchFamily="2" charset="2"/>
              </a:rPr>
              <a:t></a:t>
            </a:r>
            <a:r>
              <a:rPr lang="en-US" dirty="0">
                <a:sym typeface="Wingdings" panose="05000000000000000000" pitchFamily="2" charset="2"/>
              </a:rPr>
              <a:t>  But now the average message waits until 500 more have turned up.  Latency soars to 2.25ms </a:t>
            </a:r>
            <a:r>
              <a:rPr lang="en-US" dirty="0">
                <a:solidFill>
                  <a:srgbClr val="C00000"/>
                </a:solidFill>
                <a:sym typeface="Wingdings" panose="05000000000000000000" pitchFamily="2" charset="2"/>
              </a:rPr>
              <a:t></a:t>
            </a:r>
          </a:p>
        </p:txBody>
      </p:sp>
      <p:sp>
        <p:nvSpPr>
          <p:cNvPr id="4" name="Footer Placeholder 3"/>
          <p:cNvSpPr>
            <a:spLocks noGrp="1"/>
          </p:cNvSpPr>
          <p:nvPr>
            <p:ph type="ftr" sz="quarter" idx="11"/>
          </p:nvPr>
        </p:nvSpPr>
        <p:spPr/>
        <p:txBody>
          <a:bodyPr/>
          <a:lstStyle/>
          <a:p>
            <a:r>
              <a:rPr lang="en-US"/>
              <a:t>Ken Birman (ken@cs.cornell.edu)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9</a:t>
            </a:fld>
            <a:endParaRPr lang="en-US"/>
          </a:p>
        </p:txBody>
      </p:sp>
    </p:spTree>
    <p:extLst>
      <p:ext uri="{BB962C8B-B14F-4D97-AF65-F5344CB8AC3E}">
        <p14:creationId xmlns:p14="http://schemas.microsoft.com/office/powerpoint/2010/main" val="34576759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4037</TotalTime>
  <Words>5108</Words>
  <Application>Microsoft Office PowerPoint</Application>
  <PresentationFormat>Widescreen</PresentationFormat>
  <Paragraphs>565</Paragraphs>
  <Slides>49</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Calibri</vt:lpstr>
      <vt:lpstr>Symbol</vt:lpstr>
      <vt:lpstr>Times New Roman</vt:lpstr>
      <vt:lpstr>Tw Cen MT</vt:lpstr>
      <vt:lpstr>Tw Cen MT Condensed</vt:lpstr>
      <vt:lpstr>Wingdings</vt:lpstr>
      <vt:lpstr>Wingdings 3</vt:lpstr>
      <vt:lpstr>Integral</vt:lpstr>
      <vt:lpstr>CS5412 / Lecture 27 The Challenges of Introducing RDMA into cloud datacenters</vt:lpstr>
      <vt:lpstr>Context for this lecture</vt:lpstr>
      <vt:lpstr>Context for this lecture</vt:lpstr>
      <vt:lpstr>Life on the edge</vt:lpstr>
      <vt:lpstr>Recap of some (old) lectures</vt:lpstr>
      <vt:lpstr>intuition: Consider A Simple Reliable  Barrier Protocol on RDMA</vt:lpstr>
      <vt:lpstr>A Simple Reliable Protocol on 100G RDMA</vt:lpstr>
      <vt:lpstr>A Simple Reliable Protocol on 100G RDMA</vt:lpstr>
      <vt:lpstr>A few ideas</vt:lpstr>
      <vt:lpstr>At Best, You get something like this…</vt:lpstr>
      <vt:lpstr>Better: Separate Data Plane and Control Plane, make them lock-free</vt:lpstr>
      <vt:lpstr>Better: Separate Data Plane and Control Plane, make them lock-free</vt:lpstr>
      <vt:lpstr>Better: Separate Data Plane and Control Plane, make them lock-free</vt:lpstr>
      <vt:lpstr>Better: Separate Data Plane and Control Plane, make them lock-free</vt:lpstr>
      <vt:lpstr>Derecho’s Data Plane = RDMC/SMC.   Derecho’s Control plane = SST</vt:lpstr>
      <vt:lpstr>This is not an obvious way to program!</vt:lpstr>
      <vt:lpstr>… Not unusual with new hardware!</vt:lpstr>
      <vt:lpstr>… or even some old hardware</vt:lpstr>
      <vt:lpstr>Initial conclusion</vt:lpstr>
      <vt:lpstr>Derecho: The remaining puzzles</vt:lpstr>
      <vt:lpstr>Zero Copy requirement</vt:lpstr>
      <vt:lpstr>Zero copy opportunity</vt:lpstr>
      <vt:lpstr>… there are more puzzles, too</vt:lpstr>
      <vt:lpstr>Memory fencing</vt:lpstr>
      <vt:lpstr>Other accelerators: Similar stories</vt:lpstr>
      <vt:lpstr>Now we know all  about Derecho. </vt:lpstr>
      <vt:lpstr>There is a small issue…</vt:lpstr>
      <vt:lpstr>Infiniband isn’t Ethernet</vt:lpstr>
      <vt:lpstr>Supercomputers love Infiniband</vt:lpstr>
      <vt:lpstr>RDMA on Converged Ethernet: RoCE</vt:lpstr>
      <vt:lpstr>RDMA on Converged Ethernet: RoCE</vt:lpstr>
      <vt:lpstr>“But Does ROCE work??”</vt:lpstr>
      <vt:lpstr>Reminder: Broadcast storms</vt:lpstr>
      <vt:lpstr>Could RDMA trigger such a storm?</vt:lpstr>
      <vt:lpstr>Turning this into a technical question</vt:lpstr>
      <vt:lpstr>DCQCN</vt:lpstr>
      <vt:lpstr>Microsoft Azure Set up a red team</vt:lpstr>
      <vt:lpstr>Issues that were identified</vt:lpstr>
      <vt:lpstr>… it still didn’t work</vt:lpstr>
      <vt:lpstr>More limitations</vt:lpstr>
      <vt:lpstr>More limitations</vt:lpstr>
      <vt:lpstr>In the end, they got it running!    </vt:lpstr>
      <vt:lpstr>… So, can you use Derecho on Azure?</vt:lpstr>
      <vt:lpstr>RDMA is just one of many “players”</vt:lpstr>
      <vt:lpstr>Edge version of this</vt:lpstr>
      <vt:lpstr>Moral of our story?</vt:lpstr>
      <vt:lpstr>Programmable components</vt:lpstr>
      <vt:lpstr>Each would have a similar story</vt:lpstr>
      <vt:lpstr>Rough Road Ahead!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211</cp:revision>
  <dcterms:created xsi:type="dcterms:W3CDTF">2017-12-19T18:11:25Z</dcterms:created>
  <dcterms:modified xsi:type="dcterms:W3CDTF">2022-11-27T15:35:38Z</dcterms:modified>
</cp:coreProperties>
</file>