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359" r:id="rId4"/>
    <p:sldId id="324" r:id="rId5"/>
    <p:sldId id="367" r:id="rId6"/>
    <p:sldId id="261" r:id="rId7"/>
    <p:sldId id="345" r:id="rId8"/>
    <p:sldId id="277" r:id="rId9"/>
    <p:sldId id="329" r:id="rId10"/>
    <p:sldId id="368" r:id="rId11"/>
    <p:sldId id="369" r:id="rId12"/>
    <p:sldId id="370" r:id="rId13"/>
    <p:sldId id="330" r:id="rId14"/>
    <p:sldId id="346" r:id="rId15"/>
    <p:sldId id="331" r:id="rId16"/>
    <p:sldId id="333" r:id="rId17"/>
    <p:sldId id="334" r:id="rId18"/>
    <p:sldId id="335" r:id="rId19"/>
    <p:sldId id="325" r:id="rId20"/>
    <p:sldId id="320" r:id="rId21"/>
    <p:sldId id="360" r:id="rId22"/>
    <p:sldId id="341" r:id="rId23"/>
    <p:sldId id="342" r:id="rId24"/>
    <p:sldId id="343" r:id="rId25"/>
    <p:sldId id="361" r:id="rId26"/>
    <p:sldId id="362" r:id="rId27"/>
    <p:sldId id="344" r:id="rId28"/>
    <p:sldId id="375" r:id="rId29"/>
    <p:sldId id="376" r:id="rId30"/>
    <p:sldId id="371" r:id="rId31"/>
    <p:sldId id="372" r:id="rId32"/>
    <p:sldId id="377" r:id="rId33"/>
    <p:sldId id="354" r:id="rId34"/>
    <p:sldId id="353" r:id="rId35"/>
    <p:sldId id="355" r:id="rId36"/>
    <p:sldId id="363" r:id="rId37"/>
    <p:sldId id="356" r:id="rId38"/>
    <p:sldId id="357" r:id="rId39"/>
    <p:sldId id="364" r:id="rId40"/>
    <p:sldId id="312" r:id="rId41"/>
    <p:sldId id="269" r:id="rId42"/>
    <p:sldId id="338" r:id="rId43"/>
    <p:sldId id="275" r:id="rId44"/>
    <p:sldId id="365" r:id="rId45"/>
    <p:sldId id="339" r:id="rId46"/>
    <p:sldId id="373" r:id="rId47"/>
    <p:sldId id="374" r:id="rId48"/>
    <p:sldId id="326" r:id="rId49"/>
    <p:sldId id="340" r:id="rId50"/>
    <p:sldId id="366" r:id="rId51"/>
    <p:sldId id="351" r:id="rId52"/>
    <p:sldId id="310" r:id="rId53"/>
    <p:sldId id="31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ABF4E-FDD7-46A2-986D-9B9A422C6A44}">
          <p14:sldIdLst>
            <p14:sldId id="256"/>
            <p14:sldId id="257"/>
            <p14:sldId id="359"/>
            <p14:sldId id="324"/>
            <p14:sldId id="367"/>
            <p14:sldId id="261"/>
            <p14:sldId id="345"/>
            <p14:sldId id="277"/>
            <p14:sldId id="329"/>
            <p14:sldId id="368"/>
            <p14:sldId id="369"/>
            <p14:sldId id="370"/>
            <p14:sldId id="330"/>
            <p14:sldId id="346"/>
            <p14:sldId id="331"/>
            <p14:sldId id="333"/>
            <p14:sldId id="334"/>
            <p14:sldId id="335"/>
            <p14:sldId id="325"/>
            <p14:sldId id="320"/>
            <p14:sldId id="360"/>
            <p14:sldId id="341"/>
            <p14:sldId id="342"/>
            <p14:sldId id="343"/>
            <p14:sldId id="361"/>
            <p14:sldId id="362"/>
            <p14:sldId id="344"/>
            <p14:sldId id="375"/>
            <p14:sldId id="376"/>
            <p14:sldId id="371"/>
            <p14:sldId id="372"/>
            <p14:sldId id="377"/>
            <p14:sldId id="354"/>
            <p14:sldId id="353"/>
            <p14:sldId id="355"/>
            <p14:sldId id="363"/>
            <p14:sldId id="356"/>
            <p14:sldId id="357"/>
            <p14:sldId id="364"/>
            <p14:sldId id="312"/>
            <p14:sldId id="269"/>
            <p14:sldId id="338"/>
            <p14:sldId id="275"/>
            <p14:sldId id="365"/>
            <p14:sldId id="339"/>
            <p14:sldId id="373"/>
            <p14:sldId id="374"/>
            <p14:sldId id="326"/>
            <p14:sldId id="340"/>
            <p14:sldId id="366"/>
            <p14:sldId id="351"/>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953BDC31-6015-4CD4-89FA-7F649B8FBE1B}"/>
    <pc:docChg chg="modSld">
      <pc:chgData name="Ken Birman" userId="d63afa40-f901-45d1-beb5-fa688e844a7e" providerId="ADAL" clId="{953BDC31-6015-4CD4-89FA-7F649B8FBE1B}" dt="2022-11-03T18:15:33.524" v="7" actId="20577"/>
      <pc:docMkLst>
        <pc:docMk/>
      </pc:docMkLst>
      <pc:sldChg chg="modSp mod">
        <pc:chgData name="Ken Birman" userId="d63afa40-f901-45d1-beb5-fa688e844a7e" providerId="ADAL" clId="{953BDC31-6015-4CD4-89FA-7F649B8FBE1B}" dt="2022-11-03T18:15:33.524" v="7" actId="20577"/>
        <pc:sldMkLst>
          <pc:docMk/>
          <pc:sldMk cId="324567965" sldId="256"/>
        </pc:sldMkLst>
        <pc:spChg chg="mod">
          <ac:chgData name="Ken Birman" userId="d63afa40-f901-45d1-beb5-fa688e844a7e" providerId="ADAL" clId="{953BDC31-6015-4CD4-89FA-7F649B8FBE1B}" dt="2022-11-03T18:15:33.524" v="7" actId="20577"/>
          <ac:spMkLst>
            <pc:docMk/>
            <pc:sldMk cId="324567965" sldId="256"/>
            <ac:spMk id="2" creationId="{E8F7B2A5-D888-4A68-9EB8-E190FABBD2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the apache tools we’ve discussed</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89370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Failures can show up in many ways.  Some are more trustworthy than others (is that critter really dead, or just stunned?)</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37418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synchronization is a famous source of weird failure behaviors!</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68280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synchronization is a famous source of weird failure behaviors!</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6138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95115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213253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670AF06-0721-4768-993F-4EBDB9F68B33}" type="datetime1">
              <a:rPr lang="en-US" smtClean="0"/>
              <a:t>11/16/2022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87C10-5B94-4AA9-96B3-51C18087BE38}" type="datetime1">
              <a:rPr lang="en-US" smtClean="0"/>
              <a:t>11/16/2022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4783-B2C3-4B4A-A134-CBA6B67172F5}" type="datetime1">
              <a:rPr lang="en-US" smtClean="0"/>
              <a:t>11/16/2022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729C60-61AC-41CA-9721-719B0BA648AF}" type="datetime1">
              <a:rPr lang="en-US" smtClean="0"/>
              <a:t>11/16/2022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7E72F3-A074-4DBD-BBB6-1251C5F2447C}" type="datetime1">
              <a:rPr lang="en-US" smtClean="0"/>
              <a:t>11/16/2022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5B123A-630E-4695-800B-6C9452ABA7E0}" type="datetime1">
              <a:rPr lang="en-US" smtClean="0"/>
              <a:t>11/16/2022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39C1C-FC96-4161-A0FC-C3BC0E0601BB}" type="datetime1">
              <a:rPr lang="en-US" smtClean="0"/>
              <a:t>11/16/2022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C2B33EC-6923-43D2-99F7-65508C570C27}" type="datetime1">
              <a:rPr lang="en-US" smtClean="0"/>
              <a:t>11/16/2022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AED3A-ED39-4DCA-959B-9E92216EF040}" type="datetime1">
              <a:rPr lang="en-US" smtClean="0"/>
              <a:t>11/16/2022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494544-ADD2-498E-8812-889E6CC5C9FC}" type="datetime1">
              <a:rPr lang="en-US" smtClean="0"/>
              <a:t>11/16/2022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2CE631-323C-41DD-93D1-398C32353BF2}" type="datetime1">
              <a:rPr lang="en-US" smtClean="0"/>
              <a:t>11/16/2022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D39CC6-6EF5-48C5-82D8-662ED694A02C}" type="datetime1">
              <a:rPr lang="en-US" smtClean="0"/>
              <a:t>11/16/2022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igops.org/s/conferences/sosp/2009/slides/song-slides-sosp09wip.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blog.cloudera.com/understanding-hdfs-recovery-processes-part-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  CS 5412/Lecture 24 </a:t>
            </a:r>
            <a:br>
              <a:rPr lang="en-US" dirty="0"/>
            </a:br>
            <a:r>
              <a:rPr lang="en-US" dirty="0"/>
              <a:t>Fault Tolerance </a:t>
            </a:r>
            <a:r>
              <a:rPr lang="en-US"/>
              <a:t>in Practice</a:t>
            </a:r>
            <a:endParaRPr lang="en-US" dirty="0"/>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912960-5A24-F61D-FB9C-7D71933C0B3D}"/>
              </a:ext>
            </a:extLst>
          </p:cNvPr>
          <p:cNvSpPr/>
          <p:nvPr/>
        </p:nvSpPr>
        <p:spPr>
          <a:xfrm>
            <a:off x="5211139" y="4072190"/>
            <a:ext cx="2483806" cy="16566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5112F1-ED09-131C-F91A-A8ECC1CD2FC7}"/>
              </a:ext>
            </a:extLst>
          </p:cNvPr>
          <p:cNvSpPr>
            <a:spLocks noGrp="1"/>
          </p:cNvSpPr>
          <p:nvPr>
            <p:ph type="title"/>
          </p:nvPr>
        </p:nvSpPr>
        <p:spPr/>
        <p:txBody>
          <a:bodyPr/>
          <a:lstStyle/>
          <a:p>
            <a:r>
              <a:rPr lang="en-US" dirty="0"/>
              <a:t>Bohrbugs and Heisenbugs</a:t>
            </a:r>
          </a:p>
        </p:txBody>
      </p:sp>
      <p:sp>
        <p:nvSpPr>
          <p:cNvPr id="4" name="Footer Placeholder 3">
            <a:extLst>
              <a:ext uri="{FF2B5EF4-FFF2-40B4-BE49-F238E27FC236}">
                <a16:creationId xmlns:a16="http://schemas.microsoft.com/office/drawing/2014/main" id="{56E43AF6-921D-35A9-FC96-125E0979023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B7FA958-87E2-D618-4214-162631DF6EBA}"/>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1026" name="Picture 2" descr="See the source image">
            <a:extLst>
              <a:ext uri="{FF2B5EF4-FFF2-40B4-BE49-F238E27FC236}">
                <a16:creationId xmlns:a16="http://schemas.microsoft.com/office/drawing/2014/main" id="{F9EB9B50-F1D2-6A45-2E15-2F2525E78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81" y="2261257"/>
            <a:ext cx="4753087" cy="3564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076BBB8-350F-2110-860C-963A857F5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379" y="2193733"/>
            <a:ext cx="2483806" cy="1656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006136DE-5DAE-46A7-B1AD-E004101DB79E}"/>
              </a:ext>
            </a:extLst>
          </p:cNvPr>
          <p:cNvPicPr>
            <a:picLocks noChangeAspect="1" noChangeArrowheads="1"/>
          </p:cNvPicPr>
          <p:nvPr/>
        </p:nvPicPr>
        <p:blipFill>
          <a:blip r:embed="rId4">
            <a:clrChange>
              <a:clrFrom>
                <a:srgbClr val="252525"/>
              </a:clrFrom>
              <a:clrTo>
                <a:srgbClr val="252525">
                  <a:alpha val="0"/>
                </a:srgbClr>
              </a:clrTo>
            </a:clrChang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378827" y="4169393"/>
            <a:ext cx="1699707" cy="1656679"/>
          </a:xfrm>
          <a:prstGeom prst="rect">
            <a:avLst/>
          </a:prstGeom>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FB70D69-5E4C-7F3F-4133-2F0332D0EC87}"/>
              </a:ext>
            </a:extLst>
          </p:cNvPr>
          <p:cNvSpPr/>
          <p:nvPr/>
        </p:nvSpPr>
        <p:spPr>
          <a:xfrm>
            <a:off x="5995238" y="5264954"/>
            <a:ext cx="1699707"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CF8BB2-814F-BC16-76DB-C702C42A85C0}"/>
              </a:ext>
            </a:extLst>
          </p:cNvPr>
          <p:cNvSpPr txBox="1"/>
          <p:nvPr/>
        </p:nvSpPr>
        <p:spPr>
          <a:xfrm>
            <a:off x="6096000" y="5262704"/>
            <a:ext cx="1420009" cy="461665"/>
          </a:xfrm>
          <a:prstGeom prst="rect">
            <a:avLst/>
          </a:prstGeom>
          <a:solidFill>
            <a:schemeClr val="tx1"/>
          </a:solidFill>
        </p:spPr>
        <p:txBody>
          <a:bodyPr wrap="square" rtlCol="0">
            <a:spAutoFit/>
          </a:bodyPr>
          <a:lstStyle/>
          <a:p>
            <a:r>
              <a:rPr lang="en-US" sz="1200" dirty="0">
                <a:solidFill>
                  <a:srgbClr val="FFFF99"/>
                </a:solidFill>
                <a:latin typeface="Arial Black" panose="020B0A04020102020204" pitchFamily="34" charset="0"/>
              </a:rPr>
              <a:t>Heisenberg’s</a:t>
            </a:r>
            <a:br>
              <a:rPr lang="en-US" sz="1200" dirty="0">
                <a:solidFill>
                  <a:srgbClr val="FFFF99"/>
                </a:solidFill>
                <a:latin typeface="Arial Black" panose="020B0A04020102020204" pitchFamily="34" charset="0"/>
              </a:rPr>
            </a:br>
            <a:r>
              <a:rPr lang="en-US" sz="1200" dirty="0">
                <a:solidFill>
                  <a:srgbClr val="FFFF99"/>
                </a:solidFill>
                <a:latin typeface="Arial Black" panose="020B0A04020102020204" pitchFamily="34" charset="0"/>
              </a:rPr>
              <a:t>Atomic model</a:t>
            </a:r>
          </a:p>
        </p:txBody>
      </p:sp>
      <p:sp>
        <p:nvSpPr>
          <p:cNvPr id="11" name="TextBox 10">
            <a:extLst>
              <a:ext uri="{FF2B5EF4-FFF2-40B4-BE49-F238E27FC236}">
                <a16:creationId xmlns:a16="http://schemas.microsoft.com/office/drawing/2014/main" id="{F3359C56-F911-76AF-0167-88221DF0E227}"/>
              </a:ext>
            </a:extLst>
          </p:cNvPr>
          <p:cNvSpPr txBox="1"/>
          <p:nvPr/>
        </p:nvSpPr>
        <p:spPr>
          <a:xfrm>
            <a:off x="6544309" y="4072190"/>
            <a:ext cx="1150636" cy="784830"/>
          </a:xfrm>
          <a:prstGeom prst="rect">
            <a:avLst/>
          </a:prstGeom>
          <a:solidFill>
            <a:schemeClr val="tx1"/>
          </a:solidFill>
          <a:ln>
            <a:solidFill>
              <a:schemeClr val="tx1"/>
            </a:solid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Cloud of protons,</a:t>
            </a:r>
            <a:br>
              <a:rPr lang="en-US" sz="900" b="1" dirty="0">
                <a:solidFill>
                  <a:schemeClr val="bg1"/>
                </a:solidFill>
                <a:latin typeface="Arial" panose="020B0604020202020204" pitchFamily="34" charset="0"/>
                <a:cs typeface="Arial" panose="020B0604020202020204" pitchFamily="34" charset="0"/>
              </a:rPr>
            </a:br>
            <a:r>
              <a:rPr lang="en-US" sz="900" b="1" dirty="0">
                <a:solidFill>
                  <a:schemeClr val="bg1"/>
                </a:solidFill>
                <a:latin typeface="Arial" panose="020B0604020202020204" pitchFamily="34" charset="0"/>
                <a:cs typeface="Arial" panose="020B0604020202020204" pitchFamily="34" charset="0"/>
              </a:rPr>
              <a:t>neutrons surrounded by cloud of electrons</a:t>
            </a:r>
          </a:p>
        </p:txBody>
      </p:sp>
      <p:cxnSp>
        <p:nvCxnSpPr>
          <p:cNvPr id="13" name="Straight Arrow Connector 12">
            <a:extLst>
              <a:ext uri="{FF2B5EF4-FFF2-40B4-BE49-F238E27FC236}">
                <a16:creationId xmlns:a16="http://schemas.microsoft.com/office/drawing/2014/main" id="{729A2201-8A3C-D0C7-B945-98BC082678F0}"/>
              </a:ext>
            </a:extLst>
          </p:cNvPr>
          <p:cNvCxnSpPr>
            <a:cxnSpLocks/>
          </p:cNvCxnSpPr>
          <p:nvPr/>
        </p:nvCxnSpPr>
        <p:spPr>
          <a:xfrm flipH="1">
            <a:off x="6156925" y="4274034"/>
            <a:ext cx="523574" cy="25265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3F5FB4-1F40-B000-8C6E-783ACE4BAFD2}"/>
              </a:ext>
            </a:extLst>
          </p:cNvPr>
          <p:cNvSpPr txBox="1"/>
          <p:nvPr/>
        </p:nvSpPr>
        <p:spPr>
          <a:xfrm>
            <a:off x="7793661" y="2503501"/>
            <a:ext cx="3403047" cy="646331"/>
          </a:xfrm>
          <a:prstGeom prst="rect">
            <a:avLst/>
          </a:prstGeom>
          <a:noFill/>
        </p:spPr>
        <p:txBody>
          <a:bodyPr wrap="none" rtlCol="0">
            <a:spAutoFit/>
          </a:bodyPr>
          <a:lstStyle/>
          <a:p>
            <a:r>
              <a:rPr lang="en-US" dirty="0"/>
              <a:t>Bohrbug is a solid mistake.  Easy to</a:t>
            </a:r>
            <a:br>
              <a:rPr lang="en-US" dirty="0"/>
            </a:br>
            <a:r>
              <a:rPr lang="en-US" dirty="0"/>
              <a:t>reproduce and hence to fix</a:t>
            </a:r>
          </a:p>
        </p:txBody>
      </p:sp>
      <p:sp>
        <p:nvSpPr>
          <p:cNvPr id="18" name="TextBox 17">
            <a:extLst>
              <a:ext uri="{FF2B5EF4-FFF2-40B4-BE49-F238E27FC236}">
                <a16:creationId xmlns:a16="http://schemas.microsoft.com/office/drawing/2014/main" id="{FD42BFBE-D02E-7B58-D153-060553093F1C}"/>
              </a:ext>
            </a:extLst>
          </p:cNvPr>
          <p:cNvSpPr txBox="1"/>
          <p:nvPr/>
        </p:nvSpPr>
        <p:spPr>
          <a:xfrm>
            <a:off x="7792616" y="4256855"/>
            <a:ext cx="3771855" cy="1200329"/>
          </a:xfrm>
          <a:prstGeom prst="rect">
            <a:avLst/>
          </a:prstGeom>
          <a:noFill/>
        </p:spPr>
        <p:txBody>
          <a:bodyPr wrap="square" rtlCol="0">
            <a:spAutoFit/>
          </a:bodyPr>
          <a:lstStyle/>
          <a:p>
            <a:r>
              <a:rPr lang="en-US" dirty="0"/>
              <a:t>Heisenbug is often a side-effect of some error earlier in the execution.  Shifts due to concurrency.</a:t>
            </a:r>
            <a:br>
              <a:rPr lang="en-US" dirty="0"/>
            </a:br>
            <a:r>
              <a:rPr lang="en-US" dirty="0"/>
              <a:t>Hard to pin it down and fix it. </a:t>
            </a:r>
          </a:p>
        </p:txBody>
      </p:sp>
      <p:pic>
        <p:nvPicPr>
          <p:cNvPr id="1032" name="Picture 8" descr="See the source image">
            <a:extLst>
              <a:ext uri="{FF2B5EF4-FFF2-40B4-BE49-F238E27FC236}">
                <a16:creationId xmlns:a16="http://schemas.microsoft.com/office/drawing/2014/main" id="{550570E0-D63C-72AF-46D8-600CCD0166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0464" y="112976"/>
            <a:ext cx="1438275" cy="20097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5B91ECB-158E-97B8-4A0D-3BB776CB0E8E}"/>
              </a:ext>
            </a:extLst>
          </p:cNvPr>
          <p:cNvSpPr txBox="1"/>
          <p:nvPr/>
        </p:nvSpPr>
        <p:spPr>
          <a:xfrm>
            <a:off x="10220464" y="2088422"/>
            <a:ext cx="1507144" cy="369332"/>
          </a:xfrm>
          <a:prstGeom prst="rect">
            <a:avLst/>
          </a:prstGeom>
          <a:noFill/>
        </p:spPr>
        <p:txBody>
          <a:bodyPr wrap="none" rtlCol="0">
            <a:spAutoFit/>
          </a:bodyPr>
          <a:lstStyle/>
          <a:p>
            <a:r>
              <a:rPr lang="en-US" b="1" dirty="0"/>
              <a:t>Bruce Lindsay</a:t>
            </a:r>
          </a:p>
        </p:txBody>
      </p:sp>
    </p:spTree>
    <p:extLst>
      <p:ext uri="{BB962C8B-B14F-4D97-AF65-F5344CB8AC3E}">
        <p14:creationId xmlns:p14="http://schemas.microsoft.com/office/powerpoint/2010/main" val="353394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D0BDF1-ED9E-6168-092E-E92EECE3AAD1}"/>
              </a:ext>
            </a:extLst>
          </p:cNvPr>
          <p:cNvSpPr>
            <a:spLocks noGrp="1"/>
          </p:cNvSpPr>
          <p:nvPr>
            <p:ph type="title"/>
          </p:nvPr>
        </p:nvSpPr>
        <p:spPr/>
        <p:txBody>
          <a:bodyPr/>
          <a:lstStyle/>
          <a:p>
            <a:r>
              <a:rPr lang="en-US" dirty="0"/>
              <a:t>Saved by software engineering!</a:t>
            </a:r>
          </a:p>
        </p:txBody>
      </p:sp>
      <p:sp>
        <p:nvSpPr>
          <p:cNvPr id="6" name="Content Placeholder 5">
            <a:extLst>
              <a:ext uri="{FF2B5EF4-FFF2-40B4-BE49-F238E27FC236}">
                <a16:creationId xmlns:a16="http://schemas.microsoft.com/office/drawing/2014/main" id="{5E14D412-169D-41D7-DB23-19FAA5796483}"/>
              </a:ext>
            </a:extLst>
          </p:cNvPr>
          <p:cNvSpPr>
            <a:spLocks noGrp="1"/>
          </p:cNvSpPr>
          <p:nvPr>
            <p:ph idx="1"/>
          </p:nvPr>
        </p:nvSpPr>
        <p:spPr/>
        <p:txBody>
          <a:bodyPr/>
          <a:lstStyle/>
          <a:p>
            <a:r>
              <a:rPr lang="en-US" dirty="0"/>
              <a:t>The “clean room” development and testing process helps a lot</a:t>
            </a:r>
          </a:p>
          <a:p>
            <a:endParaRPr lang="en-US" dirty="0"/>
          </a:p>
          <a:p>
            <a:r>
              <a:rPr lang="en-US" dirty="0"/>
              <a:t>Design patterns for correct concurrent programming also make a huge difference, such as the “monitor” coordination model in Java and C++</a:t>
            </a:r>
          </a:p>
          <a:p>
            <a:endParaRPr lang="en-US" dirty="0"/>
          </a:p>
          <a:p>
            <a:r>
              <a:rPr lang="en-US" dirty="0"/>
              <a:t>With these methods, software (and even hardware) bug rates have dramatically improved</a:t>
            </a:r>
          </a:p>
        </p:txBody>
      </p:sp>
      <p:sp>
        <p:nvSpPr>
          <p:cNvPr id="3" name="Footer Placeholder 2">
            <a:extLst>
              <a:ext uri="{FF2B5EF4-FFF2-40B4-BE49-F238E27FC236}">
                <a16:creationId xmlns:a16="http://schemas.microsoft.com/office/drawing/2014/main" id="{420990AA-7FA9-2F4C-0B67-A8B44D5DCB7F}"/>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DE3B9E5C-228A-E9CA-E73B-86DE773DE0F9}"/>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145096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B1ED-FE7D-5527-5E48-3B348C258CDA}"/>
              </a:ext>
            </a:extLst>
          </p:cNvPr>
          <p:cNvSpPr>
            <a:spLocks noGrp="1"/>
          </p:cNvSpPr>
          <p:nvPr>
            <p:ph type="title"/>
          </p:nvPr>
        </p:nvSpPr>
        <p:spPr/>
        <p:txBody>
          <a:bodyPr/>
          <a:lstStyle/>
          <a:p>
            <a:r>
              <a:rPr lang="en-US" dirty="0"/>
              <a:t>More insight from Jim Gray’s study</a:t>
            </a:r>
          </a:p>
        </p:txBody>
      </p:sp>
      <p:sp>
        <p:nvSpPr>
          <p:cNvPr id="3" name="Content Placeholder 2">
            <a:extLst>
              <a:ext uri="{FF2B5EF4-FFF2-40B4-BE49-F238E27FC236}">
                <a16:creationId xmlns:a16="http://schemas.microsoft.com/office/drawing/2014/main" id="{C8C08657-7C5B-45F1-716D-81B7428CAD65}"/>
              </a:ext>
            </a:extLst>
          </p:cNvPr>
          <p:cNvSpPr>
            <a:spLocks noGrp="1"/>
          </p:cNvSpPr>
          <p:nvPr>
            <p:ph idx="1"/>
          </p:nvPr>
        </p:nvSpPr>
        <p:spPr/>
        <p:txBody>
          <a:bodyPr/>
          <a:lstStyle/>
          <a:p>
            <a:r>
              <a:rPr lang="en-US" dirty="0"/>
              <a:t>He also found that operators often make errors.  Leads to a lot of modern attention on automated self-configuration and cleaner GUIs</a:t>
            </a:r>
          </a:p>
          <a:p>
            <a:endParaRPr lang="en-US" dirty="0"/>
          </a:p>
          <a:p>
            <a:r>
              <a:rPr lang="en-US" dirty="0"/>
              <a:t>And he found that the people who patch software often introduce new bugs!  Leads to a modern focus on </a:t>
            </a:r>
            <a:r>
              <a:rPr lang="en-US" i="1" dirty="0"/>
              <a:t>regression testing</a:t>
            </a:r>
            <a:r>
              <a:rPr lang="en-US" dirty="0"/>
              <a:t> to make sure patches don’t create issues, or just “shift” issues.</a:t>
            </a:r>
          </a:p>
        </p:txBody>
      </p:sp>
      <p:sp>
        <p:nvSpPr>
          <p:cNvPr id="4" name="Footer Placeholder 3">
            <a:extLst>
              <a:ext uri="{FF2B5EF4-FFF2-40B4-BE49-F238E27FC236}">
                <a16:creationId xmlns:a16="http://schemas.microsoft.com/office/drawing/2014/main" id="{F9FF38D2-CA0F-A4FD-8DE6-32BAADBAE0B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12F237A-6268-5E4A-F27B-9E47E845E94B}"/>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28008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57E7-BC46-17E4-8DD0-2194B7D9D2BC}"/>
              </a:ext>
            </a:extLst>
          </p:cNvPr>
          <p:cNvSpPr>
            <a:spLocks noGrp="1"/>
          </p:cNvSpPr>
          <p:nvPr>
            <p:ph type="title"/>
          </p:nvPr>
        </p:nvSpPr>
        <p:spPr/>
        <p:txBody>
          <a:bodyPr/>
          <a:lstStyle/>
          <a:p>
            <a:r>
              <a:rPr lang="en-US" dirty="0"/>
              <a:t>More recent paper</a:t>
            </a:r>
          </a:p>
        </p:txBody>
      </p:sp>
      <p:sp>
        <p:nvSpPr>
          <p:cNvPr id="3" name="Content Placeholder 2">
            <a:extLst>
              <a:ext uri="{FF2B5EF4-FFF2-40B4-BE49-F238E27FC236}">
                <a16:creationId xmlns:a16="http://schemas.microsoft.com/office/drawing/2014/main" id="{77F8C164-C47C-5ECC-1B7A-289E6AB71CA9}"/>
              </a:ext>
            </a:extLst>
          </p:cNvPr>
          <p:cNvSpPr>
            <a:spLocks noGrp="1"/>
          </p:cNvSpPr>
          <p:nvPr>
            <p:ph idx="1"/>
          </p:nvPr>
        </p:nvSpPr>
        <p:spPr/>
        <p:txBody>
          <a:bodyPr>
            <a:normAutofit/>
          </a:bodyPr>
          <a:lstStyle/>
          <a:p>
            <a:r>
              <a:rPr lang="en-US" dirty="0"/>
              <a:t>Study of datacenter failures by Yahoo: </a:t>
            </a:r>
            <a:r>
              <a:rPr lang="en-US" b="1" dirty="0">
                <a:hlinkClick r:id="rId2"/>
              </a:rPr>
              <a:t>BFT for the Skeptics</a:t>
            </a:r>
            <a:r>
              <a:rPr lang="en-US" b="1" dirty="0"/>
              <a:t>.  </a:t>
            </a:r>
            <a:r>
              <a:rPr lang="en-US" dirty="0"/>
              <a:t>2009 SOSP, </a:t>
            </a:r>
            <a:r>
              <a:rPr lang="en-US" b="0" i="0" dirty="0">
                <a:solidFill>
                  <a:srgbClr val="000000"/>
                </a:solidFill>
                <a:effectLst/>
                <a:latin typeface="Trebuchet MS" panose="020B0603020202020204" pitchFamily="34" charset="0"/>
              </a:rPr>
              <a:t>Flavio </a:t>
            </a:r>
            <a:r>
              <a:rPr lang="en-US" b="0" i="0" dirty="0" err="1">
                <a:solidFill>
                  <a:srgbClr val="000000"/>
                </a:solidFill>
                <a:effectLst/>
                <a:latin typeface="Trebuchet MS" panose="020B0603020202020204" pitchFamily="34" charset="0"/>
              </a:rPr>
              <a:t>Junqueira</a:t>
            </a:r>
            <a:r>
              <a:rPr lang="en-US" b="0" i="0" dirty="0">
                <a:solidFill>
                  <a:srgbClr val="000000"/>
                </a:solidFill>
                <a:effectLst/>
                <a:latin typeface="Trebuchet MS" panose="020B0603020202020204" pitchFamily="34" charset="0"/>
              </a:rPr>
              <a:t>, Yee Jiun Song, Benjamin Reed</a:t>
            </a:r>
            <a:endParaRPr lang="en-US" dirty="0"/>
          </a:p>
          <a:p>
            <a:endParaRPr lang="en-US" dirty="0"/>
          </a:p>
          <a:p>
            <a:r>
              <a:rPr lang="en-US" dirty="0"/>
              <a:t>The authors discovered that Byzantine faults basically never occur in datacenters.  Similarly, FLP-style problems never occur</a:t>
            </a:r>
          </a:p>
          <a:p>
            <a:endParaRPr lang="en-US" dirty="0"/>
          </a:p>
          <a:p>
            <a:r>
              <a:rPr lang="en-US" dirty="0"/>
              <a:t>But they often saw network outages that caused transient partitioning</a:t>
            </a:r>
          </a:p>
        </p:txBody>
      </p:sp>
      <p:sp>
        <p:nvSpPr>
          <p:cNvPr id="4" name="Footer Placeholder 3">
            <a:extLst>
              <a:ext uri="{FF2B5EF4-FFF2-40B4-BE49-F238E27FC236}">
                <a16:creationId xmlns:a16="http://schemas.microsoft.com/office/drawing/2014/main" id="{16A7CCF4-DD89-272D-4FE2-B48FA1B924E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19EE1B7-23FB-78EF-9516-BAE931F00EE1}"/>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127493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FAD8-18D1-58E1-B5B1-255C73CFF84E}"/>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D56B1CF4-9C3C-107B-1B54-08C47478D4F9}"/>
              </a:ext>
            </a:extLst>
          </p:cNvPr>
          <p:cNvSpPr>
            <a:spLocks noGrp="1"/>
          </p:cNvSpPr>
          <p:nvPr>
            <p:ph idx="1"/>
          </p:nvPr>
        </p:nvSpPr>
        <p:spPr/>
        <p:txBody>
          <a:bodyPr>
            <a:normAutofit/>
          </a:bodyPr>
          <a:lstStyle/>
          <a:p>
            <a:r>
              <a:rPr lang="en-US" dirty="0"/>
              <a:t>Software bugs used to cause most crashes, but </a:t>
            </a:r>
            <a:br>
              <a:rPr lang="en-US" dirty="0"/>
            </a:br>
            <a:r>
              <a:rPr lang="en-US" dirty="0"/>
              <a:t>are less and less of an issue.  </a:t>
            </a:r>
          </a:p>
          <a:p>
            <a:endParaRPr lang="en-US" dirty="0"/>
          </a:p>
          <a:p>
            <a:r>
              <a:rPr lang="en-US" dirty="0"/>
              <a:t>Improvement due to a “cleanroom” coding style, unit testing, release testing, quality assurance team, acceptance testing, integration testing.</a:t>
            </a:r>
          </a:p>
          <a:p>
            <a:endParaRPr lang="en-US" dirty="0"/>
          </a:p>
          <a:p>
            <a:r>
              <a:rPr lang="en-US" dirty="0"/>
              <a:t>Hardware reliability is better too.  </a:t>
            </a:r>
            <a:r>
              <a:rPr lang="en-US" b="1" dirty="0"/>
              <a:t>Operator error and physical events such as roof leaks remain common causes of major outages</a:t>
            </a:r>
          </a:p>
        </p:txBody>
      </p:sp>
      <p:sp>
        <p:nvSpPr>
          <p:cNvPr id="4" name="Footer Placeholder 3">
            <a:extLst>
              <a:ext uri="{FF2B5EF4-FFF2-40B4-BE49-F238E27FC236}">
                <a16:creationId xmlns:a16="http://schemas.microsoft.com/office/drawing/2014/main" id="{46B7641F-2795-A2F4-6D84-E96631F5EDE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7543F7C-BA9A-3C49-58F9-91F7F295E32E}"/>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5">
            <a:extLst>
              <a:ext uri="{FF2B5EF4-FFF2-40B4-BE49-F238E27FC236}">
                <a16:creationId xmlns:a16="http://schemas.microsoft.com/office/drawing/2014/main" id="{99AFC8C9-C711-2171-6517-10A0C22604BA}"/>
              </a:ext>
            </a:extLst>
          </p:cNvPr>
          <p:cNvPicPr>
            <a:picLocks noChangeAspect="1"/>
          </p:cNvPicPr>
          <p:nvPr/>
        </p:nvPicPr>
        <p:blipFill>
          <a:blip r:embed="rId2"/>
          <a:stretch>
            <a:fillRect/>
          </a:stretch>
        </p:blipFill>
        <p:spPr>
          <a:xfrm>
            <a:off x="9088015" y="168153"/>
            <a:ext cx="2568425" cy="1713506"/>
          </a:xfrm>
          <a:prstGeom prst="rect">
            <a:avLst/>
          </a:prstGeom>
        </p:spPr>
      </p:pic>
      <p:sp>
        <p:nvSpPr>
          <p:cNvPr id="7" name="TextBox 6">
            <a:extLst>
              <a:ext uri="{FF2B5EF4-FFF2-40B4-BE49-F238E27FC236}">
                <a16:creationId xmlns:a16="http://schemas.microsoft.com/office/drawing/2014/main" id="{755DE8F9-7838-24C6-3388-E6D206D1FC50}"/>
              </a:ext>
            </a:extLst>
          </p:cNvPr>
          <p:cNvSpPr txBox="1"/>
          <p:nvPr/>
        </p:nvSpPr>
        <p:spPr>
          <a:xfrm>
            <a:off x="8593495" y="1862251"/>
            <a:ext cx="3701414" cy="646331"/>
          </a:xfrm>
          <a:prstGeom prst="rect">
            <a:avLst/>
          </a:prstGeom>
          <a:noFill/>
        </p:spPr>
        <p:txBody>
          <a:bodyPr wrap="square" rtlCol="0">
            <a:spAutoFit/>
          </a:bodyPr>
          <a:lstStyle/>
          <a:p>
            <a:pPr algn="ctr"/>
            <a:r>
              <a:rPr lang="en-US" b="1" dirty="0"/>
              <a:t>For better reliability, don’t route your internet through a goat pen</a:t>
            </a:r>
          </a:p>
        </p:txBody>
      </p:sp>
    </p:spTree>
    <p:extLst>
      <p:ext uri="{BB962C8B-B14F-4D97-AF65-F5344CB8AC3E}">
        <p14:creationId xmlns:p14="http://schemas.microsoft.com/office/powerpoint/2010/main" val="242134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9C09-5F3E-9A11-05DC-626E41975FFC}"/>
              </a:ext>
            </a:extLst>
          </p:cNvPr>
          <p:cNvSpPr>
            <a:spLocks noGrp="1"/>
          </p:cNvSpPr>
          <p:nvPr>
            <p:ph type="title"/>
          </p:nvPr>
        </p:nvSpPr>
        <p:spPr/>
        <p:txBody>
          <a:bodyPr/>
          <a:lstStyle/>
          <a:p>
            <a:r>
              <a:rPr lang="en-US" dirty="0"/>
              <a:t>Keep-Alive messages</a:t>
            </a:r>
          </a:p>
        </p:txBody>
      </p:sp>
      <p:sp>
        <p:nvSpPr>
          <p:cNvPr id="3" name="Content Placeholder 2">
            <a:extLst>
              <a:ext uri="{FF2B5EF4-FFF2-40B4-BE49-F238E27FC236}">
                <a16:creationId xmlns:a16="http://schemas.microsoft.com/office/drawing/2014/main" id="{14F6DF4C-09C5-2EE0-F726-FBD37EF8C944}"/>
              </a:ext>
            </a:extLst>
          </p:cNvPr>
          <p:cNvSpPr>
            <a:spLocks noGrp="1"/>
          </p:cNvSpPr>
          <p:nvPr>
            <p:ph idx="1"/>
          </p:nvPr>
        </p:nvSpPr>
        <p:spPr/>
        <p:txBody>
          <a:bodyPr/>
          <a:lstStyle/>
          <a:p>
            <a:r>
              <a:rPr lang="en-US" dirty="0"/>
              <a:t>The idea here is to have healthy systems do something actively to report “still ok”.  They could even run an internal self-check first, periodically.</a:t>
            </a:r>
          </a:p>
          <a:p>
            <a:endParaRPr lang="en-US" dirty="0"/>
          </a:p>
          <a:p>
            <a:r>
              <a:rPr lang="en-US" dirty="0"/>
              <a:t>We call these “keep-</a:t>
            </a:r>
            <a:r>
              <a:rPr lang="en-US" dirty="0" err="1"/>
              <a:t>alives</a:t>
            </a:r>
            <a:r>
              <a:rPr lang="en-US" dirty="0"/>
              <a:t>”, meaning “I am still alive, keep me in your list of healthy members.</a:t>
            </a:r>
          </a:p>
          <a:p>
            <a:endParaRPr lang="en-US" dirty="0"/>
          </a:p>
          <a:p>
            <a:r>
              <a:rPr lang="en-US" dirty="0"/>
              <a:t>Each server could send a keep-alive to every other server, or to just a few neighbors.  When we talked about gossip, we saw this in </a:t>
            </a:r>
            <a:r>
              <a:rPr lang="en-US" dirty="0" err="1"/>
              <a:t>Kelips</a:t>
            </a:r>
            <a:r>
              <a:rPr lang="en-US" dirty="0"/>
              <a:t>.</a:t>
            </a:r>
          </a:p>
        </p:txBody>
      </p:sp>
      <p:sp>
        <p:nvSpPr>
          <p:cNvPr id="4" name="Footer Placeholder 3">
            <a:extLst>
              <a:ext uri="{FF2B5EF4-FFF2-40B4-BE49-F238E27FC236}">
                <a16:creationId xmlns:a16="http://schemas.microsoft.com/office/drawing/2014/main" id="{539A2F5F-9E46-0751-D677-56C93A002B4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B2B8E9F-CC23-E9D2-F9DD-D7E1F0D27E50}"/>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40314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2447-24FC-511F-ED6E-23C01CABFBAD}"/>
              </a:ext>
            </a:extLst>
          </p:cNvPr>
          <p:cNvSpPr>
            <a:spLocks noGrp="1"/>
          </p:cNvSpPr>
          <p:nvPr>
            <p:ph type="title"/>
          </p:nvPr>
        </p:nvSpPr>
        <p:spPr/>
        <p:txBody>
          <a:bodyPr>
            <a:normAutofit/>
          </a:bodyPr>
          <a:lstStyle/>
          <a:p>
            <a:r>
              <a:rPr lang="en-US" sz="4400" dirty="0"/>
              <a:t>what if a timeout goes off “incorrectly?”</a:t>
            </a:r>
          </a:p>
        </p:txBody>
      </p:sp>
      <p:sp>
        <p:nvSpPr>
          <p:cNvPr id="3" name="Content Placeholder 2">
            <a:extLst>
              <a:ext uri="{FF2B5EF4-FFF2-40B4-BE49-F238E27FC236}">
                <a16:creationId xmlns:a16="http://schemas.microsoft.com/office/drawing/2014/main" id="{316CFA67-55AF-D695-6541-88F4CE40F574}"/>
              </a:ext>
            </a:extLst>
          </p:cNvPr>
          <p:cNvSpPr>
            <a:spLocks noGrp="1"/>
          </p:cNvSpPr>
          <p:nvPr>
            <p:ph idx="1"/>
          </p:nvPr>
        </p:nvSpPr>
        <p:spPr/>
        <p:txBody>
          <a:bodyPr/>
          <a:lstStyle/>
          <a:p>
            <a:r>
              <a:rPr lang="en-US" dirty="0"/>
              <a:t>Recall James Hamilton’s 3 R’s</a:t>
            </a:r>
          </a:p>
          <a:p>
            <a:pPr>
              <a:buFont typeface="Wingdings" panose="05000000000000000000" pitchFamily="2" charset="2"/>
              <a:buChar char="Ø"/>
            </a:pPr>
            <a:r>
              <a:rPr lang="en-US" dirty="0"/>
              <a:t>  Reboot, then</a:t>
            </a:r>
          </a:p>
          <a:p>
            <a:pPr>
              <a:buFont typeface="Wingdings" panose="05000000000000000000" pitchFamily="2" charset="2"/>
              <a:buChar char="Ø"/>
            </a:pPr>
            <a:r>
              <a:rPr lang="en-US" dirty="0"/>
              <a:t>  Reimage, then</a:t>
            </a:r>
          </a:p>
          <a:p>
            <a:pPr>
              <a:buFont typeface="Wingdings" panose="05000000000000000000" pitchFamily="2" charset="2"/>
              <a:buChar char="Ø"/>
            </a:pPr>
            <a:r>
              <a:rPr lang="en-US" dirty="0"/>
              <a:t>  Replace</a:t>
            </a:r>
          </a:p>
          <a:p>
            <a:pPr>
              <a:buFont typeface="Wingdings" panose="05000000000000000000" pitchFamily="2" charset="2"/>
              <a:buChar char="Ø"/>
            </a:pPr>
            <a:endParaRPr lang="en-US" dirty="0"/>
          </a:p>
          <a:p>
            <a:pPr marL="0" indent="0">
              <a:buNone/>
            </a:pPr>
            <a:r>
              <a:rPr lang="en-US" dirty="0"/>
              <a:t>Most data centers today offer a way that one machine can toggle the power switch for some other machine!  This guarantees a reboot</a:t>
            </a:r>
          </a:p>
        </p:txBody>
      </p:sp>
      <p:sp>
        <p:nvSpPr>
          <p:cNvPr id="4" name="Footer Placeholder 3">
            <a:extLst>
              <a:ext uri="{FF2B5EF4-FFF2-40B4-BE49-F238E27FC236}">
                <a16:creationId xmlns:a16="http://schemas.microsoft.com/office/drawing/2014/main" id="{8D399185-5DAF-44E1-C74D-F8D179B156B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2A21896-B061-940A-FD8F-0BF8A6985166}"/>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1026" name="Picture 2" descr="James Hamilton">
            <a:extLst>
              <a:ext uri="{FF2B5EF4-FFF2-40B4-BE49-F238E27FC236}">
                <a16:creationId xmlns:a16="http://schemas.microsoft.com/office/drawing/2014/main" id="{8B3B1521-8538-B23C-F7F6-DC9F0304F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582" y="2084832"/>
            <a:ext cx="2005663" cy="24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6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A1E5-46A0-B7C9-8783-09FDEF3771AF}"/>
              </a:ext>
            </a:extLst>
          </p:cNvPr>
          <p:cNvSpPr>
            <a:spLocks noGrp="1"/>
          </p:cNvSpPr>
          <p:nvPr>
            <p:ph type="title"/>
          </p:nvPr>
        </p:nvSpPr>
        <p:spPr/>
        <p:txBody>
          <a:bodyPr/>
          <a:lstStyle/>
          <a:p>
            <a:r>
              <a:rPr lang="en-US" dirty="0"/>
              <a:t>Dueling Reboots</a:t>
            </a:r>
          </a:p>
        </p:txBody>
      </p:sp>
      <p:sp>
        <p:nvSpPr>
          <p:cNvPr id="3" name="Content Placeholder 2">
            <a:extLst>
              <a:ext uri="{FF2B5EF4-FFF2-40B4-BE49-F238E27FC236}">
                <a16:creationId xmlns:a16="http://schemas.microsoft.com/office/drawing/2014/main" id="{A73FC8F7-A4C4-BA1F-9F7D-443C5D74878C}"/>
              </a:ext>
            </a:extLst>
          </p:cNvPr>
          <p:cNvSpPr>
            <a:spLocks noGrp="1"/>
          </p:cNvSpPr>
          <p:nvPr>
            <p:ph idx="1"/>
          </p:nvPr>
        </p:nvSpPr>
        <p:spPr/>
        <p:txBody>
          <a:bodyPr/>
          <a:lstStyle/>
          <a:p>
            <a:r>
              <a:rPr lang="en-US" dirty="0"/>
              <a:t>Obviously, we could have a shoot-out</a:t>
            </a:r>
          </a:p>
          <a:p>
            <a:endParaRPr lang="en-US" dirty="0"/>
          </a:p>
          <a:p>
            <a:r>
              <a:rPr lang="en-US" dirty="0"/>
              <a:t>But this won’t happen often</a:t>
            </a:r>
          </a:p>
          <a:p>
            <a:endParaRPr lang="en-US" dirty="0"/>
          </a:p>
          <a:p>
            <a:r>
              <a:rPr lang="en-US" dirty="0"/>
              <a:t>James Hamilton would say that if something like this occurs, there is probably a root cause like a broken network connection, and very likely we actually should exclude those machines in any case!</a:t>
            </a:r>
          </a:p>
        </p:txBody>
      </p:sp>
      <p:sp>
        <p:nvSpPr>
          <p:cNvPr id="4" name="Footer Placeholder 3">
            <a:extLst>
              <a:ext uri="{FF2B5EF4-FFF2-40B4-BE49-F238E27FC236}">
                <a16:creationId xmlns:a16="http://schemas.microsoft.com/office/drawing/2014/main" id="{B36721AD-F1FB-37AB-7BFD-723F76CB028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9258B5D-16A6-3BD9-E13E-695451C4D4BD}"/>
              </a:ext>
            </a:extLst>
          </p:cNvPr>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a:extLst>
              <a:ext uri="{FF2B5EF4-FFF2-40B4-BE49-F238E27FC236}">
                <a16:creationId xmlns:a16="http://schemas.microsoft.com/office/drawing/2014/main" id="{14279F58-183D-2964-21A0-2FC26F940DC2}"/>
              </a:ext>
            </a:extLst>
          </p:cNvPr>
          <p:cNvPicPr>
            <a:picLocks noChangeAspect="1"/>
          </p:cNvPicPr>
          <p:nvPr/>
        </p:nvPicPr>
        <p:blipFill>
          <a:blip r:embed="rId2"/>
          <a:stretch>
            <a:fillRect/>
          </a:stretch>
        </p:blipFill>
        <p:spPr>
          <a:xfrm>
            <a:off x="7408507" y="1203649"/>
            <a:ext cx="2881604" cy="2881604"/>
          </a:xfrm>
          <a:prstGeom prst="rect">
            <a:avLst/>
          </a:prstGeom>
        </p:spPr>
      </p:pic>
    </p:spTree>
    <p:extLst>
      <p:ext uri="{BB962C8B-B14F-4D97-AF65-F5344CB8AC3E}">
        <p14:creationId xmlns:p14="http://schemas.microsoft.com/office/powerpoint/2010/main" val="184516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AC1-205B-3810-B6B4-1D8A4FCC4CC0}"/>
              </a:ext>
            </a:extLst>
          </p:cNvPr>
          <p:cNvSpPr>
            <a:spLocks noGrp="1"/>
          </p:cNvSpPr>
          <p:nvPr>
            <p:ph type="title"/>
          </p:nvPr>
        </p:nvSpPr>
        <p:spPr/>
        <p:txBody>
          <a:bodyPr>
            <a:normAutofit/>
          </a:bodyPr>
          <a:lstStyle/>
          <a:p>
            <a:r>
              <a:rPr lang="en-US" sz="4400" dirty="0"/>
              <a:t>Broader philosophy: The cloud must stay on</a:t>
            </a:r>
          </a:p>
        </p:txBody>
      </p:sp>
      <p:sp>
        <p:nvSpPr>
          <p:cNvPr id="3" name="Content Placeholder 2">
            <a:extLst>
              <a:ext uri="{FF2B5EF4-FFF2-40B4-BE49-F238E27FC236}">
                <a16:creationId xmlns:a16="http://schemas.microsoft.com/office/drawing/2014/main" id="{188EC82F-7C1F-E2D9-1B9F-C8CE7F35C8B5}"/>
              </a:ext>
            </a:extLst>
          </p:cNvPr>
          <p:cNvSpPr>
            <a:spLocks noGrp="1"/>
          </p:cNvSpPr>
          <p:nvPr>
            <p:ph idx="1"/>
          </p:nvPr>
        </p:nvSpPr>
        <p:spPr/>
        <p:txBody>
          <a:bodyPr/>
          <a:lstStyle/>
          <a:p>
            <a:r>
              <a:rPr lang="en-US" dirty="0"/>
              <a:t>Never let the fate of one or two machines somehow control the cloud!</a:t>
            </a:r>
          </a:p>
          <a:p>
            <a:endParaRPr lang="en-US" dirty="0"/>
          </a:p>
          <a:p>
            <a:r>
              <a:rPr lang="en-US" dirty="0"/>
              <a:t>A cloud system is replicated and elastic and large</a:t>
            </a:r>
          </a:p>
          <a:p>
            <a:endParaRPr lang="en-US" dirty="0"/>
          </a:p>
          <a:p>
            <a:r>
              <a:rPr lang="en-US" dirty="0"/>
              <a:t>We should always keep the majority up and running, even if this trims away a bunch of machines because they seem to be broken.  Their “opinion” that they are healthy is not relevant!</a:t>
            </a:r>
          </a:p>
        </p:txBody>
      </p:sp>
      <p:sp>
        <p:nvSpPr>
          <p:cNvPr id="4" name="Footer Placeholder 3">
            <a:extLst>
              <a:ext uri="{FF2B5EF4-FFF2-40B4-BE49-F238E27FC236}">
                <a16:creationId xmlns:a16="http://schemas.microsoft.com/office/drawing/2014/main" id="{081E6B53-D84A-C70F-35FB-DF2F4E7E02B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1592D1C-DBD5-13F5-2E52-6D95C4D807C8}"/>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33748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0808-448E-4AB3-A916-2E241A116A4B}"/>
              </a:ext>
            </a:extLst>
          </p:cNvPr>
          <p:cNvSpPr>
            <a:spLocks noGrp="1"/>
          </p:cNvSpPr>
          <p:nvPr>
            <p:ph type="title"/>
          </p:nvPr>
        </p:nvSpPr>
        <p:spPr/>
        <p:txBody>
          <a:bodyPr/>
          <a:lstStyle/>
          <a:p>
            <a:r>
              <a:rPr lang="en-US" dirty="0"/>
              <a:t>As a time-line</a:t>
            </a:r>
          </a:p>
        </p:txBody>
      </p:sp>
      <p:sp>
        <p:nvSpPr>
          <p:cNvPr id="3" name="Content Placeholder 2">
            <a:extLst>
              <a:ext uri="{FF2B5EF4-FFF2-40B4-BE49-F238E27FC236}">
                <a16:creationId xmlns:a16="http://schemas.microsoft.com/office/drawing/2014/main" id="{40CA8172-8873-4CE1-B28F-E3016E85D753}"/>
              </a:ext>
            </a:extLst>
          </p:cNvPr>
          <p:cNvSpPr>
            <a:spLocks noGrp="1"/>
          </p:cNvSpPr>
          <p:nvPr>
            <p:ph idx="1"/>
          </p:nvPr>
        </p:nvSpPr>
        <p:spPr>
          <a:xfrm>
            <a:off x="1024128" y="3941684"/>
            <a:ext cx="10786872" cy="2367675"/>
          </a:xfrm>
        </p:spPr>
        <p:txBody>
          <a:bodyPr/>
          <a:lstStyle/>
          <a:p>
            <a:r>
              <a:rPr lang="en-US" dirty="0"/>
              <a:t>Any system needs to go through a series of stages to deal with </a:t>
            </a:r>
            <a:r>
              <a:rPr lang="en-US" dirty="0" err="1"/>
              <a:t>failues</a:t>
            </a:r>
            <a:endParaRPr lang="en-US" dirty="0"/>
          </a:p>
          <a:p>
            <a:endParaRPr lang="en-US" dirty="0"/>
          </a:p>
          <a:p>
            <a:r>
              <a:rPr lang="en-US" dirty="0"/>
              <a:t>If the failure could have damaged data or left an execution in a disrupted state, cleaning up will be important.</a:t>
            </a:r>
          </a:p>
        </p:txBody>
      </p:sp>
      <p:sp>
        <p:nvSpPr>
          <p:cNvPr id="4" name="Footer Placeholder 3">
            <a:extLst>
              <a:ext uri="{FF2B5EF4-FFF2-40B4-BE49-F238E27FC236}">
                <a16:creationId xmlns:a16="http://schemas.microsoft.com/office/drawing/2014/main" id="{6F626B0F-2EA3-4695-8C4A-CAECF318C89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A80B55B-8DB9-4995-838A-FEFF63A88209}"/>
              </a:ext>
            </a:extLst>
          </p:cNvPr>
          <p:cNvSpPr>
            <a:spLocks noGrp="1"/>
          </p:cNvSpPr>
          <p:nvPr>
            <p:ph type="sldNum" sz="quarter" idx="12"/>
          </p:nvPr>
        </p:nvSpPr>
        <p:spPr/>
        <p:txBody>
          <a:bodyPr/>
          <a:lstStyle/>
          <a:p>
            <a:fld id="{3C974458-8A97-4835-BF79-1FB6D7856C21}" type="slidenum">
              <a:rPr lang="en-US" smtClean="0"/>
              <a:t>19</a:t>
            </a:fld>
            <a:endParaRPr lang="en-US"/>
          </a:p>
        </p:txBody>
      </p:sp>
      <p:cxnSp>
        <p:nvCxnSpPr>
          <p:cNvPr id="7" name="Straight Arrow Connector 6">
            <a:extLst>
              <a:ext uri="{FF2B5EF4-FFF2-40B4-BE49-F238E27FC236}">
                <a16:creationId xmlns:a16="http://schemas.microsoft.com/office/drawing/2014/main" id="{D0DDCBAA-EE52-42BA-A601-B48E04BCF1A6}"/>
              </a:ext>
            </a:extLst>
          </p:cNvPr>
          <p:cNvCxnSpPr/>
          <p:nvPr/>
        </p:nvCxnSpPr>
        <p:spPr>
          <a:xfrm>
            <a:off x="1177771" y="2219418"/>
            <a:ext cx="98364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3D5AD2-882E-4B23-8E5E-D20EE3323188}"/>
              </a:ext>
            </a:extLst>
          </p:cNvPr>
          <p:cNvSpPr txBox="1"/>
          <p:nvPr/>
        </p:nvSpPr>
        <p:spPr>
          <a:xfrm>
            <a:off x="952850" y="2403951"/>
            <a:ext cx="1837677" cy="646331"/>
          </a:xfrm>
          <a:prstGeom prst="rect">
            <a:avLst/>
          </a:prstGeom>
          <a:noFill/>
        </p:spPr>
        <p:txBody>
          <a:bodyPr wrap="square" rtlCol="0">
            <a:spAutoFit/>
          </a:bodyPr>
          <a:lstStyle/>
          <a:p>
            <a:r>
              <a:rPr lang="en-US" i="1" dirty="0"/>
              <a:t>Healthy system</a:t>
            </a:r>
            <a:br>
              <a:rPr lang="en-US" i="1" dirty="0"/>
            </a:br>
            <a:r>
              <a:rPr lang="en-US" i="1" dirty="0"/>
              <a:t>  doing work</a:t>
            </a:r>
          </a:p>
        </p:txBody>
      </p:sp>
      <p:sp>
        <p:nvSpPr>
          <p:cNvPr id="9" name="Explosion: 8 Points 8">
            <a:extLst>
              <a:ext uri="{FF2B5EF4-FFF2-40B4-BE49-F238E27FC236}">
                <a16:creationId xmlns:a16="http://schemas.microsoft.com/office/drawing/2014/main" id="{6FFBDEF8-28A1-4FE5-A0B0-19B481298FF1}"/>
              </a:ext>
            </a:extLst>
          </p:cNvPr>
          <p:cNvSpPr/>
          <p:nvPr/>
        </p:nvSpPr>
        <p:spPr>
          <a:xfrm>
            <a:off x="2464058" y="1969939"/>
            <a:ext cx="524230" cy="54533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DB99E2-FAA9-4220-8FC8-B22FCDA34494}"/>
              </a:ext>
            </a:extLst>
          </p:cNvPr>
          <p:cNvSpPr txBox="1"/>
          <p:nvPr/>
        </p:nvSpPr>
        <p:spPr>
          <a:xfrm>
            <a:off x="2201662" y="2676618"/>
            <a:ext cx="1837677" cy="646331"/>
          </a:xfrm>
          <a:prstGeom prst="rect">
            <a:avLst/>
          </a:prstGeom>
          <a:noFill/>
        </p:spPr>
        <p:txBody>
          <a:bodyPr wrap="square" rtlCol="0">
            <a:spAutoFit/>
          </a:bodyPr>
          <a:lstStyle/>
          <a:p>
            <a:pPr algn="ctr"/>
            <a:r>
              <a:rPr lang="en-US" b="1" i="1" dirty="0">
                <a:solidFill>
                  <a:srgbClr val="FF0000"/>
                </a:solidFill>
              </a:rPr>
              <a:t>Failure occurs</a:t>
            </a:r>
            <a:br>
              <a:rPr lang="en-US" b="1" i="1" dirty="0">
                <a:solidFill>
                  <a:srgbClr val="FF0000"/>
                </a:solidFill>
              </a:rPr>
            </a:br>
            <a:r>
              <a:rPr lang="en-US" b="1" i="1" dirty="0">
                <a:solidFill>
                  <a:srgbClr val="FF0000"/>
                </a:solidFill>
              </a:rPr>
              <a:t>and is detected</a:t>
            </a:r>
          </a:p>
        </p:txBody>
      </p:sp>
      <p:cxnSp>
        <p:nvCxnSpPr>
          <p:cNvPr id="12" name="Straight Connector 11">
            <a:extLst>
              <a:ext uri="{FF2B5EF4-FFF2-40B4-BE49-F238E27FC236}">
                <a16:creationId xmlns:a16="http://schemas.microsoft.com/office/drawing/2014/main" id="{C44D5BD9-1E6D-4039-8F88-F6E6C4FE89BD}"/>
              </a:ext>
            </a:extLst>
          </p:cNvPr>
          <p:cNvCxnSpPr>
            <a:cxnSpLocks/>
          </p:cNvCxnSpPr>
          <p:nvPr/>
        </p:nvCxnSpPr>
        <p:spPr>
          <a:xfrm>
            <a:off x="2894120" y="2219418"/>
            <a:ext cx="3201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551F3-BE87-4CA9-B540-FD0F4D16B524}"/>
              </a:ext>
            </a:extLst>
          </p:cNvPr>
          <p:cNvSpPr txBox="1"/>
          <p:nvPr/>
        </p:nvSpPr>
        <p:spPr>
          <a:xfrm>
            <a:off x="3762725" y="2207524"/>
            <a:ext cx="1837677" cy="923330"/>
          </a:xfrm>
          <a:prstGeom prst="rect">
            <a:avLst/>
          </a:prstGeom>
          <a:noFill/>
        </p:spPr>
        <p:txBody>
          <a:bodyPr wrap="square" rtlCol="0">
            <a:spAutoFit/>
          </a:bodyPr>
          <a:lstStyle/>
          <a:p>
            <a:pPr algn="ctr"/>
            <a:r>
              <a:rPr lang="en-US" b="1" i="1" dirty="0">
                <a:solidFill>
                  <a:srgbClr val="FF0000"/>
                </a:solidFill>
              </a:rPr>
              <a:t>New work will have to wait!</a:t>
            </a:r>
            <a:br>
              <a:rPr lang="en-US" b="1" i="1" dirty="0">
                <a:solidFill>
                  <a:srgbClr val="FF0000"/>
                </a:solidFill>
              </a:rPr>
            </a:br>
            <a:endParaRPr lang="en-US" b="1" i="1" dirty="0">
              <a:solidFill>
                <a:srgbClr val="FF0000"/>
              </a:solidFill>
            </a:endParaRPr>
          </a:p>
        </p:txBody>
      </p:sp>
      <p:sp>
        <p:nvSpPr>
          <p:cNvPr id="17" name="Smiley Face 16">
            <a:extLst>
              <a:ext uri="{FF2B5EF4-FFF2-40B4-BE49-F238E27FC236}">
                <a16:creationId xmlns:a16="http://schemas.microsoft.com/office/drawing/2014/main" id="{FFA0A3C4-0181-4B22-9524-212F23A05B52}"/>
              </a:ext>
            </a:extLst>
          </p:cNvPr>
          <p:cNvSpPr/>
          <p:nvPr/>
        </p:nvSpPr>
        <p:spPr>
          <a:xfrm>
            <a:off x="5752730" y="2006352"/>
            <a:ext cx="506027" cy="508899"/>
          </a:xfrm>
          <a:prstGeom prst="smileyFace">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503DF4-1291-47CD-A64B-0F7499624359}"/>
              </a:ext>
            </a:extLst>
          </p:cNvPr>
          <p:cNvSpPr txBox="1"/>
          <p:nvPr/>
        </p:nvSpPr>
        <p:spPr>
          <a:xfrm>
            <a:off x="5561412" y="2515251"/>
            <a:ext cx="1837677" cy="646331"/>
          </a:xfrm>
          <a:prstGeom prst="rect">
            <a:avLst/>
          </a:prstGeom>
          <a:noFill/>
        </p:spPr>
        <p:txBody>
          <a:bodyPr wrap="square" rtlCol="0">
            <a:spAutoFit/>
          </a:bodyPr>
          <a:lstStyle/>
          <a:p>
            <a:r>
              <a:rPr lang="en-US" i="1" dirty="0"/>
              <a:t>Healthy</a:t>
            </a:r>
          </a:p>
          <a:p>
            <a:r>
              <a:rPr lang="en-US" i="1" dirty="0"/>
              <a:t> again!</a:t>
            </a:r>
          </a:p>
        </p:txBody>
      </p:sp>
      <p:sp>
        <p:nvSpPr>
          <p:cNvPr id="19" name="Sun 18">
            <a:extLst>
              <a:ext uri="{FF2B5EF4-FFF2-40B4-BE49-F238E27FC236}">
                <a16:creationId xmlns:a16="http://schemas.microsoft.com/office/drawing/2014/main" id="{107D048F-28FF-4261-A5EE-823A0BED419C}"/>
              </a:ext>
            </a:extLst>
          </p:cNvPr>
          <p:cNvSpPr/>
          <p:nvPr/>
        </p:nvSpPr>
        <p:spPr>
          <a:xfrm>
            <a:off x="1154097" y="2015230"/>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n 19">
            <a:extLst>
              <a:ext uri="{FF2B5EF4-FFF2-40B4-BE49-F238E27FC236}">
                <a16:creationId xmlns:a16="http://schemas.microsoft.com/office/drawing/2014/main" id="{2342D7F3-9511-4D78-8C45-0EB35A8A357A}"/>
              </a:ext>
            </a:extLst>
          </p:cNvPr>
          <p:cNvSpPr/>
          <p:nvPr/>
        </p:nvSpPr>
        <p:spPr>
          <a:xfrm>
            <a:off x="1737131" y="2035832"/>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n 20">
            <a:extLst>
              <a:ext uri="{FF2B5EF4-FFF2-40B4-BE49-F238E27FC236}">
                <a16:creationId xmlns:a16="http://schemas.microsoft.com/office/drawing/2014/main" id="{2B8ACD19-3CD3-4743-B8D0-11A07A6DDCE1}"/>
              </a:ext>
            </a:extLst>
          </p:cNvPr>
          <p:cNvSpPr/>
          <p:nvPr/>
        </p:nvSpPr>
        <p:spPr>
          <a:xfrm>
            <a:off x="7141042" y="2027124"/>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n 21">
            <a:extLst>
              <a:ext uri="{FF2B5EF4-FFF2-40B4-BE49-F238E27FC236}">
                <a16:creationId xmlns:a16="http://schemas.microsoft.com/office/drawing/2014/main" id="{18EFCD3A-B81B-4F5A-AD46-D21C9E66CD72}"/>
              </a:ext>
            </a:extLst>
          </p:cNvPr>
          <p:cNvSpPr/>
          <p:nvPr/>
        </p:nvSpPr>
        <p:spPr>
          <a:xfrm>
            <a:off x="7533588" y="2027124"/>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a:extLst>
              <a:ext uri="{FF2B5EF4-FFF2-40B4-BE49-F238E27FC236}">
                <a16:creationId xmlns:a16="http://schemas.microsoft.com/office/drawing/2014/main" id="{D93FF23B-67BB-4056-A8A6-9C5939D89B4A}"/>
              </a:ext>
            </a:extLst>
          </p:cNvPr>
          <p:cNvSpPr/>
          <p:nvPr/>
        </p:nvSpPr>
        <p:spPr>
          <a:xfrm>
            <a:off x="9273908" y="2035832"/>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463B4FF-5861-4FBE-8896-4E53177E65C5}"/>
              </a:ext>
            </a:extLst>
          </p:cNvPr>
          <p:cNvSpPr txBox="1"/>
          <p:nvPr/>
        </p:nvSpPr>
        <p:spPr>
          <a:xfrm>
            <a:off x="6983621" y="2567197"/>
            <a:ext cx="3642950" cy="369332"/>
          </a:xfrm>
          <a:prstGeom prst="rect">
            <a:avLst/>
          </a:prstGeom>
          <a:noFill/>
        </p:spPr>
        <p:txBody>
          <a:bodyPr wrap="square" rtlCol="0">
            <a:spAutoFit/>
          </a:bodyPr>
          <a:lstStyle/>
          <a:p>
            <a:r>
              <a:rPr lang="en-US" i="1" dirty="0"/>
              <a:t>Healthy system resumes normal work</a:t>
            </a:r>
          </a:p>
        </p:txBody>
      </p:sp>
      <p:pic>
        <p:nvPicPr>
          <p:cNvPr id="28" name="Picture 27">
            <a:extLst>
              <a:ext uri="{FF2B5EF4-FFF2-40B4-BE49-F238E27FC236}">
                <a16:creationId xmlns:a16="http://schemas.microsoft.com/office/drawing/2014/main" id="{669034BB-B35C-44B9-910B-069D9C46208C}"/>
              </a:ext>
            </a:extLst>
          </p:cNvPr>
          <p:cNvPicPr>
            <a:picLocks noChangeAspect="1"/>
          </p:cNvPicPr>
          <p:nvPr/>
        </p:nvPicPr>
        <p:blipFill>
          <a:blip r:embed="rId2"/>
          <a:stretch>
            <a:fillRect/>
          </a:stretch>
        </p:blipFill>
        <p:spPr>
          <a:xfrm>
            <a:off x="3062892" y="1955459"/>
            <a:ext cx="581690" cy="545334"/>
          </a:xfrm>
          <a:prstGeom prst="rect">
            <a:avLst/>
          </a:prstGeom>
        </p:spPr>
      </p:pic>
      <p:pic>
        <p:nvPicPr>
          <p:cNvPr id="29" name="Picture 28">
            <a:extLst>
              <a:ext uri="{FF2B5EF4-FFF2-40B4-BE49-F238E27FC236}">
                <a16:creationId xmlns:a16="http://schemas.microsoft.com/office/drawing/2014/main" id="{6E691E8D-57AF-44AA-BDF6-3FEFF4D3FC9A}"/>
              </a:ext>
            </a:extLst>
          </p:cNvPr>
          <p:cNvPicPr>
            <a:picLocks noChangeAspect="1"/>
          </p:cNvPicPr>
          <p:nvPr/>
        </p:nvPicPr>
        <p:blipFill>
          <a:blip r:embed="rId3"/>
          <a:stretch>
            <a:fillRect/>
          </a:stretch>
        </p:blipFill>
        <p:spPr>
          <a:xfrm>
            <a:off x="3869997" y="1633942"/>
            <a:ext cx="738387" cy="488678"/>
          </a:xfrm>
          <a:prstGeom prst="rect">
            <a:avLst/>
          </a:prstGeom>
        </p:spPr>
      </p:pic>
    </p:spTree>
    <p:extLst>
      <p:ext uri="{BB962C8B-B14F-4D97-AF65-F5344CB8AC3E}">
        <p14:creationId xmlns:p14="http://schemas.microsoft.com/office/powerpoint/2010/main" val="21562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3" grpId="0"/>
      <p:bldP spid="17" grpId="0" animBg="1"/>
      <p:bldP spid="18" grpId="0"/>
      <p:bldP spid="19" grpId="0" animBg="1"/>
      <p:bldP spid="20" grpId="0" animBg="1"/>
      <p:bldP spid="21" grpId="0" animBg="1"/>
      <p:bldP spid="22" grpId="0" animBg="1"/>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122-9ED0-4B61-80F2-E0F4F0A447EE}"/>
              </a:ext>
            </a:extLst>
          </p:cNvPr>
          <p:cNvSpPr>
            <a:spLocks noGrp="1"/>
          </p:cNvSpPr>
          <p:nvPr>
            <p:ph type="title"/>
          </p:nvPr>
        </p:nvSpPr>
        <p:spPr/>
        <p:txBody>
          <a:bodyPr/>
          <a:lstStyle/>
          <a:p>
            <a:r>
              <a:rPr lang="en-US" dirty="0"/>
              <a:t>How do Apache Services handle failure?</a:t>
            </a:r>
          </a:p>
        </p:txBody>
      </p:sp>
      <p:sp>
        <p:nvSpPr>
          <p:cNvPr id="3" name="Content Placeholder 2">
            <a:extLst>
              <a:ext uri="{FF2B5EF4-FFF2-40B4-BE49-F238E27FC236}">
                <a16:creationId xmlns:a16="http://schemas.microsoft.com/office/drawing/2014/main" id="{45B7D91A-4FC4-4CDB-B1CD-9020048DAA08}"/>
              </a:ext>
            </a:extLst>
          </p:cNvPr>
          <p:cNvSpPr>
            <a:spLocks noGrp="1"/>
          </p:cNvSpPr>
          <p:nvPr>
            <p:ph idx="1"/>
          </p:nvPr>
        </p:nvSpPr>
        <p:spPr/>
        <p:txBody>
          <a:bodyPr/>
          <a:lstStyle/>
          <a:p>
            <a:r>
              <a:rPr lang="en-US" dirty="0"/>
              <a:t>We’ve heard about some of the main “tools”</a:t>
            </a:r>
          </a:p>
          <a:p>
            <a:pPr>
              <a:buFont typeface="Wingdings" panose="05000000000000000000" pitchFamily="2" charset="2"/>
              <a:buChar char="Ø"/>
            </a:pPr>
            <a:r>
              <a:rPr lang="en-US" dirty="0"/>
              <a:t>  Zookeeper, to manage configuration</a:t>
            </a:r>
          </a:p>
          <a:p>
            <a:pPr>
              <a:buFont typeface="Wingdings" panose="05000000000000000000" pitchFamily="2" charset="2"/>
              <a:buChar char="Ø"/>
            </a:pPr>
            <a:r>
              <a:rPr lang="en-US" dirty="0"/>
              <a:t>  HDFS file system, to hold files and unstructured data</a:t>
            </a:r>
          </a:p>
          <a:p>
            <a:pPr>
              <a:buFont typeface="Wingdings" panose="05000000000000000000" pitchFamily="2" charset="2"/>
              <a:buChar char="Ø"/>
            </a:pPr>
            <a:r>
              <a:rPr lang="en-US" dirty="0"/>
              <a:t>  HBASE to manage “structured” data</a:t>
            </a:r>
          </a:p>
          <a:p>
            <a:pPr>
              <a:buFont typeface="Wingdings" panose="05000000000000000000" pitchFamily="2" charset="2"/>
              <a:buChar char="Ø"/>
            </a:pPr>
            <a:r>
              <a:rPr lang="en-US" dirty="0"/>
              <a:t>  Hadoop to run massively parallel computing tasks</a:t>
            </a:r>
          </a:p>
          <a:p>
            <a:pPr>
              <a:buFont typeface="Wingdings" panose="05000000000000000000" pitchFamily="2" charset="2"/>
              <a:buChar char="Ø"/>
            </a:pPr>
            <a:r>
              <a:rPr lang="en-US" dirty="0"/>
              <a:t>  Hive and Pig to do NoSQL database tasks over HBASE, and then to</a:t>
            </a:r>
            <a:br>
              <a:rPr lang="en-US" dirty="0"/>
            </a:br>
            <a:r>
              <a:rPr lang="en-US" dirty="0"/>
              <a:t>    create a nicely formatted (set of) output files</a:t>
            </a:r>
          </a:p>
        </p:txBody>
      </p:sp>
      <p:sp>
        <p:nvSpPr>
          <p:cNvPr id="4" name="Footer Placeholder 3">
            <a:extLst>
              <a:ext uri="{FF2B5EF4-FFF2-40B4-BE49-F238E27FC236}">
                <a16:creationId xmlns:a16="http://schemas.microsoft.com/office/drawing/2014/main" id="{6E4E670C-DB4B-401B-B121-51F4CB5B037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6494AD3-5E76-4436-827B-BF943581454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54671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BA83-98C7-40E5-BC1F-A38E8026A7CA}"/>
              </a:ext>
            </a:extLst>
          </p:cNvPr>
          <p:cNvSpPr>
            <a:spLocks noGrp="1"/>
          </p:cNvSpPr>
          <p:nvPr>
            <p:ph type="title"/>
          </p:nvPr>
        </p:nvSpPr>
        <p:spPr/>
        <p:txBody>
          <a:bodyPr/>
          <a:lstStyle/>
          <a:p>
            <a:r>
              <a:rPr lang="en-US" dirty="0"/>
              <a:t>Three kinds of issues to think about</a:t>
            </a:r>
          </a:p>
        </p:txBody>
      </p:sp>
      <p:sp>
        <p:nvSpPr>
          <p:cNvPr id="3" name="Content Placeholder 2">
            <a:extLst>
              <a:ext uri="{FF2B5EF4-FFF2-40B4-BE49-F238E27FC236}">
                <a16:creationId xmlns:a16="http://schemas.microsoft.com/office/drawing/2014/main" id="{F1FDF3BF-26B6-4651-94A9-AE8E794785FB}"/>
              </a:ext>
            </a:extLst>
          </p:cNvPr>
          <p:cNvSpPr>
            <a:spLocks noGrp="1"/>
          </p:cNvSpPr>
          <p:nvPr>
            <p:ph idx="1"/>
          </p:nvPr>
        </p:nvSpPr>
        <p:spPr/>
        <p:txBody>
          <a:bodyPr/>
          <a:lstStyle/>
          <a:p>
            <a:r>
              <a:rPr lang="en-US" dirty="0"/>
              <a:t>How does each element work when things are healthy?</a:t>
            </a:r>
          </a:p>
          <a:p>
            <a:endParaRPr lang="en-US" dirty="0"/>
          </a:p>
          <a:p>
            <a:r>
              <a:rPr lang="en-US" dirty="0"/>
              <a:t>How does each element detect failures, and if needed, repair itself to recover from damage the fault might have caused (such as a file that wasn’t fully written, and should be deleted and regenerated)?</a:t>
            </a:r>
          </a:p>
          <a:p>
            <a:endParaRPr lang="en-US" dirty="0"/>
          </a:p>
          <a:p>
            <a:r>
              <a:rPr lang="en-US" b="1" dirty="0"/>
              <a:t>How do the layers synchronize?  </a:t>
            </a:r>
            <a:r>
              <a:rPr lang="en-US" dirty="0"/>
              <a:t>If layer A lives on layer B, when layer A is ready to restart after a crash, can it be sure that B is already repaired?</a:t>
            </a:r>
          </a:p>
        </p:txBody>
      </p:sp>
      <p:sp>
        <p:nvSpPr>
          <p:cNvPr id="4" name="Footer Placeholder 3">
            <a:extLst>
              <a:ext uri="{FF2B5EF4-FFF2-40B4-BE49-F238E27FC236}">
                <a16:creationId xmlns:a16="http://schemas.microsoft.com/office/drawing/2014/main" id="{2E9F967A-0C06-4815-BBCD-B379C512F14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73CFEC1-1EDD-45B6-9BC2-88956EA4EC53}"/>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47299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817D80-FC38-C276-7ABC-7FDE418EF6D0}"/>
              </a:ext>
            </a:extLst>
          </p:cNvPr>
          <p:cNvSpPr>
            <a:spLocks noGrp="1"/>
          </p:cNvSpPr>
          <p:nvPr>
            <p:ph type="title"/>
          </p:nvPr>
        </p:nvSpPr>
        <p:spPr/>
        <p:txBody>
          <a:bodyPr/>
          <a:lstStyle/>
          <a:p>
            <a:r>
              <a:rPr lang="en-US" b="1" dirty="0">
                <a:solidFill>
                  <a:srgbClr val="C00000"/>
                </a:solidFill>
              </a:rPr>
              <a:t>Zookeeper Role</a:t>
            </a:r>
          </a:p>
        </p:txBody>
      </p:sp>
      <p:sp>
        <p:nvSpPr>
          <p:cNvPr id="7" name="Text Placeholder 6">
            <a:extLst>
              <a:ext uri="{FF2B5EF4-FFF2-40B4-BE49-F238E27FC236}">
                <a16:creationId xmlns:a16="http://schemas.microsoft.com/office/drawing/2014/main" id="{038C0419-22A6-D7BC-AD8D-949B0641F5C2}"/>
              </a:ext>
            </a:extLst>
          </p:cNvPr>
          <p:cNvSpPr>
            <a:spLocks noGrp="1"/>
          </p:cNvSpPr>
          <p:nvPr>
            <p:ph type="body" idx="1"/>
          </p:nvPr>
        </p:nvSpPr>
        <p:spPr/>
        <p:txBody>
          <a:bodyPr/>
          <a:lstStyle/>
          <a:p>
            <a:r>
              <a:rPr lang="en-US" dirty="0"/>
              <a:t>One ring to rule</a:t>
            </a:r>
            <a:br>
              <a:rPr lang="en-US" dirty="0"/>
            </a:br>
            <a:r>
              <a:rPr lang="en-US" dirty="0"/>
              <a:t>them all</a:t>
            </a:r>
          </a:p>
        </p:txBody>
      </p:sp>
      <p:sp>
        <p:nvSpPr>
          <p:cNvPr id="4" name="Footer Placeholder 3">
            <a:extLst>
              <a:ext uri="{FF2B5EF4-FFF2-40B4-BE49-F238E27FC236}">
                <a16:creationId xmlns:a16="http://schemas.microsoft.com/office/drawing/2014/main" id="{B93B3D29-3867-F6EC-E636-E604991EC05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2B7298F-1DA8-2236-C98C-FC30EE87ABB3}"/>
              </a:ext>
            </a:extLst>
          </p:cNvPr>
          <p:cNvSpPr>
            <a:spLocks noGrp="1"/>
          </p:cNvSpPr>
          <p:nvPr>
            <p:ph type="sldNum" sz="quarter" idx="12"/>
          </p:nvPr>
        </p:nvSpPr>
        <p:spPr/>
        <p:txBody>
          <a:bodyPr/>
          <a:lstStyle/>
          <a:p>
            <a:fld id="{3C974458-8A97-4835-BF79-1FB6D7856C21}" type="slidenum">
              <a:rPr lang="en-US" smtClean="0"/>
              <a:t>21</a:t>
            </a:fld>
            <a:endParaRPr lang="en-US"/>
          </a:p>
        </p:txBody>
      </p:sp>
      <p:pic>
        <p:nvPicPr>
          <p:cNvPr id="1026" name="Picture 2">
            <a:extLst>
              <a:ext uri="{FF2B5EF4-FFF2-40B4-BE49-F238E27FC236}">
                <a16:creationId xmlns:a16="http://schemas.microsoft.com/office/drawing/2014/main" id="{7BA3F287-3206-668B-66F6-7AB23B37BA3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3614723">
            <a:off x="10255840" y="5085636"/>
            <a:ext cx="1579750" cy="11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5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BDB5-F4AC-B8F1-B305-0F76FB5E818F}"/>
              </a:ext>
            </a:extLst>
          </p:cNvPr>
          <p:cNvSpPr>
            <a:spLocks noGrp="1"/>
          </p:cNvSpPr>
          <p:nvPr>
            <p:ph type="title"/>
          </p:nvPr>
        </p:nvSpPr>
        <p:spPr/>
        <p:txBody>
          <a:bodyPr/>
          <a:lstStyle/>
          <a:p>
            <a:r>
              <a:rPr lang="en-US" dirty="0"/>
              <a:t>Zookeeper “reminder”</a:t>
            </a:r>
          </a:p>
        </p:txBody>
      </p:sp>
      <p:sp>
        <p:nvSpPr>
          <p:cNvPr id="3" name="Content Placeholder 2">
            <a:extLst>
              <a:ext uri="{FF2B5EF4-FFF2-40B4-BE49-F238E27FC236}">
                <a16:creationId xmlns:a16="http://schemas.microsoft.com/office/drawing/2014/main" id="{C53E689B-52B3-C099-A79B-BAE4C84D86B9}"/>
              </a:ext>
            </a:extLst>
          </p:cNvPr>
          <p:cNvSpPr>
            <a:spLocks noGrp="1"/>
          </p:cNvSpPr>
          <p:nvPr>
            <p:ph idx="1"/>
          </p:nvPr>
        </p:nvSpPr>
        <p:spPr/>
        <p:txBody>
          <a:bodyPr>
            <a:normAutofit/>
          </a:bodyPr>
          <a:lstStyle/>
          <a:p>
            <a:endParaRPr lang="en-US" dirty="0"/>
          </a:p>
          <a:p>
            <a:r>
              <a:rPr lang="en-US" dirty="0"/>
              <a:t>Zookeeper is an implementation of a virtual-synchrony service (they don’t use these words, but they do use this model!) to track system state and configuration data.</a:t>
            </a:r>
          </a:p>
          <a:p>
            <a:endParaRPr lang="en-US" dirty="0"/>
          </a:p>
          <a:p>
            <a:r>
              <a:rPr lang="en-US" dirty="0"/>
              <a:t>The basic idea is that your application processes connect to Zookeeper via TCP.  It monitors their health.  And it reports membership via a small file.</a:t>
            </a:r>
          </a:p>
        </p:txBody>
      </p:sp>
      <p:sp>
        <p:nvSpPr>
          <p:cNvPr id="4" name="Footer Placeholder 3">
            <a:extLst>
              <a:ext uri="{FF2B5EF4-FFF2-40B4-BE49-F238E27FC236}">
                <a16:creationId xmlns:a16="http://schemas.microsoft.com/office/drawing/2014/main" id="{E44C47E1-AB8B-4872-BC1D-3209C106818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6F5BBE9-B3D2-1F41-B79C-9A28854F7975}"/>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a:extLst>
              <a:ext uri="{FF2B5EF4-FFF2-40B4-BE49-F238E27FC236}">
                <a16:creationId xmlns:a16="http://schemas.microsoft.com/office/drawing/2014/main" id="{C4B837A3-4E05-45E2-1339-526F7F5FA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932" y="64922"/>
            <a:ext cx="1512468" cy="839420"/>
          </a:xfrm>
          <a:prstGeom prst="rect">
            <a:avLst/>
          </a:prstGeom>
        </p:spPr>
      </p:pic>
      <p:pic>
        <p:nvPicPr>
          <p:cNvPr id="7" name="Picture 6">
            <a:extLst>
              <a:ext uri="{FF2B5EF4-FFF2-40B4-BE49-F238E27FC236}">
                <a16:creationId xmlns:a16="http://schemas.microsoft.com/office/drawing/2014/main" id="{1CEF5B17-BD71-B20D-5BE6-FD5DB847A473}"/>
              </a:ext>
            </a:extLst>
          </p:cNvPr>
          <p:cNvPicPr>
            <a:picLocks noChangeAspect="1"/>
          </p:cNvPicPr>
          <p:nvPr/>
        </p:nvPicPr>
        <p:blipFill>
          <a:blip r:embed="rId3"/>
          <a:stretch>
            <a:fillRect/>
          </a:stretch>
        </p:blipFill>
        <p:spPr>
          <a:xfrm>
            <a:off x="8014996" y="926607"/>
            <a:ext cx="3701142" cy="1158225"/>
          </a:xfrm>
          <a:prstGeom prst="rect">
            <a:avLst/>
          </a:prstGeom>
        </p:spPr>
      </p:pic>
    </p:spTree>
    <p:extLst>
      <p:ext uri="{BB962C8B-B14F-4D97-AF65-F5344CB8AC3E}">
        <p14:creationId xmlns:p14="http://schemas.microsoft.com/office/powerpoint/2010/main" val="1203707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3281-D291-CE3F-3619-967A48F66635}"/>
              </a:ext>
            </a:extLst>
          </p:cNvPr>
          <p:cNvSpPr>
            <a:spLocks noGrp="1"/>
          </p:cNvSpPr>
          <p:nvPr>
            <p:ph type="title"/>
          </p:nvPr>
        </p:nvSpPr>
        <p:spPr/>
        <p:txBody>
          <a:bodyPr/>
          <a:lstStyle/>
          <a:p>
            <a:r>
              <a:rPr lang="en-US" dirty="0"/>
              <a:t>Zookeeper files</a:t>
            </a:r>
          </a:p>
        </p:txBody>
      </p:sp>
      <p:sp>
        <p:nvSpPr>
          <p:cNvPr id="3" name="Content Placeholder 2">
            <a:extLst>
              <a:ext uri="{FF2B5EF4-FFF2-40B4-BE49-F238E27FC236}">
                <a16:creationId xmlns:a16="http://schemas.microsoft.com/office/drawing/2014/main" id="{6DFD26C2-8C63-1E1E-B89D-0ECCC9E676B2}"/>
              </a:ext>
            </a:extLst>
          </p:cNvPr>
          <p:cNvSpPr>
            <a:spLocks noGrp="1"/>
          </p:cNvSpPr>
          <p:nvPr>
            <p:ph idx="1"/>
          </p:nvPr>
        </p:nvSpPr>
        <p:spPr/>
        <p:txBody>
          <a:bodyPr/>
          <a:lstStyle/>
          <a:p>
            <a:r>
              <a:rPr lang="en-US" dirty="0"/>
              <a:t>Limited size (currently 1MB). Version replacement feature eliminates the need for costly locking.   </a:t>
            </a:r>
          </a:p>
          <a:p>
            <a:pPr>
              <a:buFont typeface="Wingdings" panose="05000000000000000000" pitchFamily="2" charset="2"/>
              <a:buChar char="Ø"/>
            </a:pPr>
            <a:r>
              <a:rPr lang="en-US" dirty="0"/>
              <a:t> Notification when a file you are watching is updated.</a:t>
            </a:r>
          </a:p>
          <a:p>
            <a:pPr>
              <a:buFont typeface="Wingdings" panose="05000000000000000000" pitchFamily="2" charset="2"/>
              <a:buChar char="Ø"/>
            </a:pPr>
            <a:r>
              <a:rPr lang="en-US" dirty="0"/>
              <a:t> Zookeeper itself has a file holding membership data (process IP </a:t>
            </a:r>
            <a:br>
              <a:rPr lang="en-US" dirty="0"/>
            </a:br>
            <a:r>
              <a:rPr lang="en-US" dirty="0"/>
              <a:t>   addresses).  Detects failures if a TCP connection breaks, auto-updates.</a:t>
            </a:r>
          </a:p>
          <a:p>
            <a:pPr>
              <a:buFont typeface="Wingdings" panose="05000000000000000000" pitchFamily="2" charset="2"/>
              <a:buChar char="Ø"/>
            </a:pPr>
            <a:r>
              <a:rPr lang="en-US" dirty="0"/>
              <a:t> Applications can also create files.  They store configuration data in them.</a:t>
            </a:r>
          </a:p>
          <a:p>
            <a:pPr>
              <a:buFont typeface="Wingdings" panose="05000000000000000000" pitchFamily="2" charset="2"/>
              <a:buChar char="Ø"/>
            </a:pPr>
            <a:r>
              <a:rPr lang="en-US" dirty="0"/>
              <a:t> Files are held in memory.</a:t>
            </a:r>
          </a:p>
        </p:txBody>
      </p:sp>
      <p:sp>
        <p:nvSpPr>
          <p:cNvPr id="4" name="Footer Placeholder 3">
            <a:extLst>
              <a:ext uri="{FF2B5EF4-FFF2-40B4-BE49-F238E27FC236}">
                <a16:creationId xmlns:a16="http://schemas.microsoft.com/office/drawing/2014/main" id="{CC1708F2-6617-081A-6FB3-628C6133676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5341198-2A05-BB8C-D9BE-90B90CE360DA}"/>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46912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11D6-2C21-8910-615C-8A0BDA3200D8}"/>
              </a:ext>
            </a:extLst>
          </p:cNvPr>
          <p:cNvSpPr>
            <a:spLocks noGrp="1"/>
          </p:cNvSpPr>
          <p:nvPr>
            <p:ph type="title"/>
          </p:nvPr>
        </p:nvSpPr>
        <p:spPr/>
        <p:txBody>
          <a:bodyPr/>
          <a:lstStyle/>
          <a:p>
            <a:r>
              <a:rPr lang="en-US" dirty="0"/>
              <a:t>Guarantees?</a:t>
            </a:r>
          </a:p>
        </p:txBody>
      </p:sp>
      <p:sp>
        <p:nvSpPr>
          <p:cNvPr id="3" name="Content Placeholder 2">
            <a:extLst>
              <a:ext uri="{FF2B5EF4-FFF2-40B4-BE49-F238E27FC236}">
                <a16:creationId xmlns:a16="http://schemas.microsoft.com/office/drawing/2014/main" id="{35D3DC38-1490-4C95-A70B-F2563622100C}"/>
              </a:ext>
            </a:extLst>
          </p:cNvPr>
          <p:cNvSpPr>
            <a:spLocks noGrp="1"/>
          </p:cNvSpPr>
          <p:nvPr>
            <p:ph idx="1"/>
          </p:nvPr>
        </p:nvSpPr>
        <p:spPr/>
        <p:txBody>
          <a:bodyPr/>
          <a:lstStyle/>
          <a:p>
            <a:r>
              <a:rPr lang="en-US" dirty="0"/>
              <a:t>Zookeeper is a lot like any virtual synchrony system</a:t>
            </a:r>
          </a:p>
          <a:p>
            <a:pPr>
              <a:buFont typeface="Wingdings" panose="05000000000000000000" pitchFamily="2" charset="2"/>
              <a:buChar char="Ø"/>
            </a:pPr>
            <a:r>
              <a:rPr lang="en-US" dirty="0"/>
              <a:t>  The service itself is replicated over 3-5 nodes for availability</a:t>
            </a:r>
          </a:p>
          <a:p>
            <a:pPr>
              <a:buFont typeface="Wingdings" panose="05000000000000000000" pitchFamily="2" charset="2"/>
              <a:buChar char="Ø"/>
            </a:pPr>
            <a:r>
              <a:rPr lang="en-US" dirty="0"/>
              <a:t>  It will never suffer split-brain problems</a:t>
            </a:r>
          </a:p>
          <a:p>
            <a:pPr>
              <a:buFont typeface="Wingdings" panose="05000000000000000000" pitchFamily="2" charset="2"/>
              <a:buChar char="Ø"/>
            </a:pPr>
            <a:r>
              <a:rPr lang="en-US" dirty="0"/>
              <a:t>  State machine replication for the files it manages.</a:t>
            </a:r>
          </a:p>
          <a:p>
            <a:pPr>
              <a:buFont typeface="Wingdings" panose="05000000000000000000" pitchFamily="2" charset="2"/>
              <a:buChar char="Ø"/>
            </a:pPr>
            <a:endParaRPr lang="en-US" dirty="0"/>
          </a:p>
          <a:p>
            <a:pPr marL="0" indent="0">
              <a:buNone/>
            </a:pPr>
            <a:r>
              <a:rPr lang="en-US" dirty="0"/>
              <a:t>In effect, a POSIX file system but just used for configuration data</a:t>
            </a:r>
          </a:p>
        </p:txBody>
      </p:sp>
      <p:sp>
        <p:nvSpPr>
          <p:cNvPr id="4" name="Footer Placeholder 3">
            <a:extLst>
              <a:ext uri="{FF2B5EF4-FFF2-40B4-BE49-F238E27FC236}">
                <a16:creationId xmlns:a16="http://schemas.microsoft.com/office/drawing/2014/main" id="{320DE270-753A-7A57-9114-7D09639E4FB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0D23E8E-9E01-9D51-2916-3FDA48AC4BBA}"/>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819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CD8A-B6F3-8821-482D-7AA98F525DEB}"/>
              </a:ext>
            </a:extLst>
          </p:cNvPr>
          <p:cNvSpPr>
            <a:spLocks noGrp="1"/>
          </p:cNvSpPr>
          <p:nvPr>
            <p:ph type="title"/>
          </p:nvPr>
        </p:nvSpPr>
        <p:spPr/>
        <p:txBody>
          <a:bodyPr/>
          <a:lstStyle/>
          <a:p>
            <a:r>
              <a:rPr lang="en-US" u="sng" dirty="0"/>
              <a:t>Two</a:t>
            </a:r>
            <a:r>
              <a:rPr lang="en-US" dirty="0"/>
              <a:t> forms of membership!</a:t>
            </a:r>
            <a:endParaRPr lang="en-US" u="sng" dirty="0"/>
          </a:p>
        </p:txBody>
      </p:sp>
      <p:sp>
        <p:nvSpPr>
          <p:cNvPr id="3" name="Content Placeholder 2">
            <a:extLst>
              <a:ext uri="{FF2B5EF4-FFF2-40B4-BE49-F238E27FC236}">
                <a16:creationId xmlns:a16="http://schemas.microsoft.com/office/drawing/2014/main" id="{EE689084-DE10-CF7F-B78F-03273DC56EA9}"/>
              </a:ext>
            </a:extLst>
          </p:cNvPr>
          <p:cNvSpPr>
            <a:spLocks noGrp="1"/>
          </p:cNvSpPr>
          <p:nvPr>
            <p:ph idx="1"/>
          </p:nvPr>
        </p:nvSpPr>
        <p:spPr>
          <a:xfrm>
            <a:off x="1024128" y="2286000"/>
            <a:ext cx="10970648" cy="4023360"/>
          </a:xfrm>
        </p:spPr>
        <p:txBody>
          <a:bodyPr>
            <a:normAutofit/>
          </a:bodyPr>
          <a:lstStyle/>
          <a:p>
            <a:r>
              <a:rPr lang="en-US" dirty="0"/>
              <a:t>Zookeeper tracks its own membership… in this example, the five servers</a:t>
            </a:r>
          </a:p>
          <a:p>
            <a:endParaRPr lang="en-US" dirty="0"/>
          </a:p>
          <a:p>
            <a:r>
              <a:rPr lang="en-US" dirty="0"/>
              <a:t>When the Zookeeper service itself is not reconfiguring from failure, Zookeeper is tracking the status of clients (</a:t>
            </a:r>
            <a:r>
              <a:rPr lang="en-US" dirty="0">
                <a:sym typeface="Symbol" panose="05050102010706020507" pitchFamily="18" charset="2"/>
              </a:rPr>
              <a:t> </a:t>
            </a:r>
            <a:r>
              <a:rPr lang="en-US" dirty="0"/>
              <a:t>members of the application)</a:t>
            </a:r>
          </a:p>
          <a:p>
            <a:pPr>
              <a:buFont typeface="Wingdings" panose="05000000000000000000" pitchFamily="2" charset="2"/>
              <a:buChar char="Ø"/>
            </a:pPr>
            <a:r>
              <a:rPr lang="en-US" dirty="0"/>
              <a:t>  Client joins?  Zookeeper uses atomic multicast to update the list of active</a:t>
            </a:r>
            <a:br>
              <a:rPr lang="en-US" dirty="0"/>
            </a:br>
            <a:r>
              <a:rPr lang="en-US" dirty="0"/>
              <a:t>    client processes and to track any metadata the client supplies</a:t>
            </a:r>
          </a:p>
          <a:p>
            <a:pPr>
              <a:buFont typeface="Wingdings" panose="05000000000000000000" pitchFamily="2" charset="2"/>
              <a:buChar char="Ø"/>
            </a:pPr>
            <a:r>
              <a:rPr lang="en-US" dirty="0"/>
              <a:t>  Client fails?  Zookeeper learns this (as we discussed) and then notifies</a:t>
            </a:r>
            <a:br>
              <a:rPr lang="en-US" dirty="0"/>
            </a:br>
            <a:r>
              <a:rPr lang="en-US" dirty="0"/>
              <a:t>    all healthy clients that the membership file has been updated</a:t>
            </a:r>
          </a:p>
        </p:txBody>
      </p:sp>
      <p:sp>
        <p:nvSpPr>
          <p:cNvPr id="4" name="Footer Placeholder 3">
            <a:extLst>
              <a:ext uri="{FF2B5EF4-FFF2-40B4-BE49-F238E27FC236}">
                <a16:creationId xmlns:a16="http://schemas.microsoft.com/office/drawing/2014/main" id="{F7BB1404-9EC1-FE47-A0E8-C9210DE0ADF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3D5D1D1-273E-6BFD-94EE-3453C5C7D2B6}"/>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91727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FEC5-22F2-FD5F-1F6F-945ECDC5CE99}"/>
              </a:ext>
            </a:extLst>
          </p:cNvPr>
          <p:cNvSpPr>
            <a:spLocks noGrp="1"/>
          </p:cNvSpPr>
          <p:nvPr>
            <p:ph type="title"/>
          </p:nvPr>
        </p:nvSpPr>
        <p:spPr/>
        <p:txBody>
          <a:bodyPr/>
          <a:lstStyle/>
          <a:p>
            <a:r>
              <a:rPr lang="en-US" dirty="0"/>
              <a:t>Clients will see these updates</a:t>
            </a:r>
          </a:p>
        </p:txBody>
      </p:sp>
      <p:sp>
        <p:nvSpPr>
          <p:cNvPr id="3" name="Content Placeholder 2">
            <a:extLst>
              <a:ext uri="{FF2B5EF4-FFF2-40B4-BE49-F238E27FC236}">
                <a16:creationId xmlns:a16="http://schemas.microsoft.com/office/drawing/2014/main" id="{89175C45-2049-6FC2-F371-CA1ACC2B78D6}"/>
              </a:ext>
            </a:extLst>
          </p:cNvPr>
          <p:cNvSpPr>
            <a:spLocks noGrp="1"/>
          </p:cNvSpPr>
          <p:nvPr>
            <p:ph idx="1"/>
          </p:nvPr>
        </p:nvSpPr>
        <p:spPr/>
        <p:txBody>
          <a:bodyPr/>
          <a:lstStyle/>
          <a:p>
            <a:r>
              <a:rPr lang="en-US" dirty="0"/>
              <a:t>They reread the file and adjust their internal data structures</a:t>
            </a:r>
          </a:p>
          <a:p>
            <a:endParaRPr lang="en-US" dirty="0"/>
          </a:p>
          <a:p>
            <a:r>
              <a:rPr lang="en-US" dirty="0"/>
              <a:t>For example, any client with a TCP connection to a failed client closes that connection.</a:t>
            </a:r>
          </a:p>
          <a:p>
            <a:endParaRPr lang="en-US" dirty="0"/>
          </a:p>
          <a:p>
            <a:r>
              <a:rPr lang="en-US" dirty="0"/>
              <a:t>During this transitioning period, some clients might have switched to the new membership and others could be lagging.  Developers must plan for this and tolerate this period of asynchronous switchover!</a:t>
            </a:r>
          </a:p>
        </p:txBody>
      </p:sp>
      <p:sp>
        <p:nvSpPr>
          <p:cNvPr id="4" name="Footer Placeholder 3">
            <a:extLst>
              <a:ext uri="{FF2B5EF4-FFF2-40B4-BE49-F238E27FC236}">
                <a16:creationId xmlns:a16="http://schemas.microsoft.com/office/drawing/2014/main" id="{EE848608-C229-4DC8-F731-B87CD3FB8F3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AC30250-A88A-0F6B-AD04-0BC33AB8BAF1}"/>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64736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58B1-5AFB-8EB9-25B2-216AEE0AA59E}"/>
              </a:ext>
            </a:extLst>
          </p:cNvPr>
          <p:cNvSpPr>
            <a:spLocks noGrp="1"/>
          </p:cNvSpPr>
          <p:nvPr>
            <p:ph type="title"/>
          </p:nvPr>
        </p:nvSpPr>
        <p:spPr/>
        <p:txBody>
          <a:bodyPr/>
          <a:lstStyle/>
          <a:p>
            <a:r>
              <a:rPr lang="en-US" dirty="0"/>
              <a:t>Atomic </a:t>
            </a:r>
            <a:r>
              <a:rPr lang="en-US" dirty="0" err="1"/>
              <a:t>MulticaSt</a:t>
            </a:r>
            <a:r>
              <a:rPr lang="en-US" dirty="0"/>
              <a:t>: Weaker than </a:t>
            </a:r>
            <a:r>
              <a:rPr lang="en-US" dirty="0" err="1"/>
              <a:t>Paxos</a:t>
            </a:r>
            <a:r>
              <a:rPr lang="en-US" dirty="0"/>
              <a:t>!</a:t>
            </a:r>
          </a:p>
        </p:txBody>
      </p:sp>
      <p:sp>
        <p:nvSpPr>
          <p:cNvPr id="3" name="Content Placeholder 2">
            <a:extLst>
              <a:ext uri="{FF2B5EF4-FFF2-40B4-BE49-F238E27FC236}">
                <a16:creationId xmlns:a16="http://schemas.microsoft.com/office/drawing/2014/main" id="{69B3D67E-0E16-C814-9C6D-691DC360D854}"/>
              </a:ext>
            </a:extLst>
          </p:cNvPr>
          <p:cNvSpPr>
            <a:spLocks noGrp="1"/>
          </p:cNvSpPr>
          <p:nvPr>
            <p:ph idx="1"/>
          </p:nvPr>
        </p:nvSpPr>
        <p:spPr/>
        <p:txBody>
          <a:bodyPr/>
          <a:lstStyle/>
          <a:p>
            <a:r>
              <a:rPr lang="en-US" dirty="0" err="1"/>
              <a:t>Paxos</a:t>
            </a:r>
            <a:r>
              <a:rPr lang="en-US" dirty="0"/>
              <a:t> also has a </a:t>
            </a:r>
            <a:r>
              <a:rPr lang="en-US" u="sng" dirty="0"/>
              <a:t>durability</a:t>
            </a:r>
            <a:r>
              <a:rPr lang="en-US" dirty="0"/>
              <a:t> guarantee… and it applies to every update.  </a:t>
            </a:r>
          </a:p>
          <a:p>
            <a:endParaRPr lang="en-US" dirty="0"/>
          </a:p>
          <a:p>
            <a:r>
              <a:rPr lang="en-US" dirty="0"/>
              <a:t>Zookeeper </a:t>
            </a:r>
            <a:r>
              <a:rPr lang="en-US" u="sng" dirty="0"/>
              <a:t>doesn’t</a:t>
            </a:r>
            <a:r>
              <a:rPr lang="en-US" dirty="0"/>
              <a:t> have true durability.  It does periodic checkpoints once every K seconds, where K must be ≥ 5s.</a:t>
            </a:r>
          </a:p>
          <a:p>
            <a:pPr>
              <a:buFont typeface="Wingdings" panose="05000000000000000000" pitchFamily="2" charset="2"/>
              <a:buChar char="Ø"/>
            </a:pPr>
            <a:r>
              <a:rPr lang="en-US" dirty="0"/>
              <a:t>  For their protocols, making each update durable immediately is slow</a:t>
            </a:r>
          </a:p>
          <a:p>
            <a:pPr>
              <a:buFont typeface="Wingdings" panose="05000000000000000000" pitchFamily="2" charset="2"/>
              <a:buChar char="Ø"/>
            </a:pPr>
            <a:r>
              <a:rPr lang="en-US" dirty="0"/>
              <a:t>  Derecho doesn’t have this issue, but our protocol is more efficient.</a:t>
            </a:r>
          </a:p>
        </p:txBody>
      </p:sp>
      <p:sp>
        <p:nvSpPr>
          <p:cNvPr id="4" name="Footer Placeholder 3">
            <a:extLst>
              <a:ext uri="{FF2B5EF4-FFF2-40B4-BE49-F238E27FC236}">
                <a16:creationId xmlns:a16="http://schemas.microsoft.com/office/drawing/2014/main" id="{08A2A7BD-CAA6-09E9-1F30-D3FC064C995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5C5F7E3-57D9-4FCE-91A0-0B1EEA54AC9E}"/>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55443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0EC7-5AC4-5EDE-EBF3-EB4832E411A1}"/>
              </a:ext>
            </a:extLst>
          </p:cNvPr>
          <p:cNvSpPr>
            <a:spLocks noGrp="1"/>
          </p:cNvSpPr>
          <p:nvPr>
            <p:ph type="title"/>
          </p:nvPr>
        </p:nvSpPr>
        <p:spPr/>
        <p:txBody>
          <a:bodyPr/>
          <a:lstStyle/>
          <a:p>
            <a:r>
              <a:rPr lang="en-US" dirty="0"/>
              <a:t>Key insight</a:t>
            </a:r>
          </a:p>
        </p:txBody>
      </p:sp>
      <p:sp>
        <p:nvSpPr>
          <p:cNvPr id="3" name="Content Placeholder 2">
            <a:extLst>
              <a:ext uri="{FF2B5EF4-FFF2-40B4-BE49-F238E27FC236}">
                <a16:creationId xmlns:a16="http://schemas.microsoft.com/office/drawing/2014/main" id="{EA297073-9300-5352-78E5-773486852BB9}"/>
              </a:ext>
            </a:extLst>
          </p:cNvPr>
          <p:cNvSpPr>
            <a:spLocks noGrp="1"/>
          </p:cNvSpPr>
          <p:nvPr>
            <p:ph idx="1"/>
          </p:nvPr>
        </p:nvSpPr>
        <p:spPr>
          <a:xfrm>
            <a:off x="1187090" y="2084832"/>
            <a:ext cx="10926446" cy="4023360"/>
          </a:xfrm>
        </p:spPr>
        <p:txBody>
          <a:bodyPr>
            <a:normAutofit fontScale="92500" lnSpcReduction="10000"/>
          </a:bodyPr>
          <a:lstStyle/>
          <a:p>
            <a:r>
              <a:rPr lang="en-US" dirty="0"/>
              <a:t>Atomic multicast protocols are designed to:</a:t>
            </a:r>
          </a:p>
          <a:p>
            <a:pPr marL="514350" indent="-514350">
              <a:buFont typeface="+mj-lt"/>
              <a:buAutoNum type="arabicPeriod"/>
            </a:pPr>
            <a:r>
              <a:rPr lang="en-US" dirty="0"/>
              <a:t>  Send copies of messages to all participants… </a:t>
            </a:r>
            <a:r>
              <a:rPr lang="en-US" i="1" dirty="0"/>
              <a:t>but they won’t yet be</a:t>
            </a:r>
            <a:br>
              <a:rPr lang="en-US" i="1" dirty="0"/>
            </a:br>
            <a:r>
              <a:rPr lang="en-US" i="1" dirty="0"/>
              <a:t>    delivered to anyone.</a:t>
            </a:r>
            <a:r>
              <a:rPr lang="en-US" dirty="0"/>
              <a:t>  Called </a:t>
            </a:r>
            <a:r>
              <a:rPr lang="en-US" b="1" dirty="0"/>
              <a:t>pending</a:t>
            </a:r>
            <a:r>
              <a:rPr lang="en-US" dirty="0"/>
              <a:t> messages</a:t>
            </a:r>
          </a:p>
          <a:p>
            <a:pPr marL="514350" indent="-514350">
              <a:buFont typeface="+mj-lt"/>
              <a:buAutoNum type="arabicPeriod"/>
            </a:pPr>
            <a:endParaRPr lang="en-US" dirty="0"/>
          </a:p>
          <a:p>
            <a:pPr marL="514350" indent="-514350">
              <a:buFont typeface="+mj-lt"/>
              <a:buAutoNum type="arabicPeriod"/>
            </a:pPr>
            <a:r>
              <a:rPr lang="en-US" dirty="0"/>
              <a:t>Wait until every healthy receiver has a copy</a:t>
            </a:r>
          </a:p>
          <a:p>
            <a:pPr marL="585216" lvl="1" indent="-457200">
              <a:buFont typeface="+mj-lt"/>
              <a:buAutoNum type="alphaLcParenR"/>
            </a:pPr>
            <a:r>
              <a:rPr lang="en-US" dirty="0"/>
              <a:t>  This status might be detected by a leader: the 2-phase commit pattern</a:t>
            </a:r>
          </a:p>
          <a:p>
            <a:pPr marL="585216" lvl="1" indent="-457200">
              <a:buFont typeface="+mj-lt"/>
              <a:buAutoNum type="alphaLcParenR"/>
            </a:pPr>
            <a:r>
              <a:rPr lang="en-US" dirty="0"/>
              <a:t>  Or it might be independently/directly sensed by members: Derecho SST approach</a:t>
            </a:r>
          </a:p>
          <a:p>
            <a:pPr marL="514350" indent="-514350">
              <a:buFont typeface="+mj-lt"/>
              <a:buAutoNum type="arabicPeriod"/>
            </a:pPr>
            <a:endParaRPr lang="en-US" dirty="0"/>
          </a:p>
          <a:p>
            <a:pPr marL="514350" indent="-514350">
              <a:buFont typeface="+mj-lt"/>
              <a:buAutoNum type="arabicPeriod"/>
            </a:pPr>
            <a:r>
              <a:rPr lang="en-US" dirty="0"/>
              <a:t>Only at when all have a copy do deliveries occur.  </a:t>
            </a:r>
          </a:p>
        </p:txBody>
      </p:sp>
      <p:sp>
        <p:nvSpPr>
          <p:cNvPr id="4" name="Footer Placeholder 3">
            <a:extLst>
              <a:ext uri="{FF2B5EF4-FFF2-40B4-BE49-F238E27FC236}">
                <a16:creationId xmlns:a16="http://schemas.microsoft.com/office/drawing/2014/main" id="{4C0309C8-C732-47A0-6186-0B1ECBF35D1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E0A32EF-A813-62F4-9F21-FAD9463474C4}"/>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98292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0EC7-5AC4-5EDE-EBF3-EB4832E411A1}"/>
              </a:ext>
            </a:extLst>
          </p:cNvPr>
          <p:cNvSpPr>
            <a:spLocks noGrp="1"/>
          </p:cNvSpPr>
          <p:nvPr>
            <p:ph type="title"/>
          </p:nvPr>
        </p:nvSpPr>
        <p:spPr/>
        <p:txBody>
          <a:bodyPr/>
          <a:lstStyle/>
          <a:p>
            <a:r>
              <a:rPr lang="en-US" dirty="0"/>
              <a:t>Contrast with </a:t>
            </a:r>
            <a:r>
              <a:rPr lang="en-US" dirty="0" err="1"/>
              <a:t>Paxos</a:t>
            </a:r>
            <a:endParaRPr lang="en-US" dirty="0"/>
          </a:p>
        </p:txBody>
      </p:sp>
      <p:sp>
        <p:nvSpPr>
          <p:cNvPr id="3" name="Content Placeholder 2">
            <a:extLst>
              <a:ext uri="{FF2B5EF4-FFF2-40B4-BE49-F238E27FC236}">
                <a16:creationId xmlns:a16="http://schemas.microsoft.com/office/drawing/2014/main" id="{EA297073-9300-5352-78E5-773486852BB9}"/>
              </a:ext>
            </a:extLst>
          </p:cNvPr>
          <p:cNvSpPr>
            <a:spLocks noGrp="1"/>
          </p:cNvSpPr>
          <p:nvPr>
            <p:ph idx="1"/>
          </p:nvPr>
        </p:nvSpPr>
        <p:spPr>
          <a:xfrm>
            <a:off x="1187090" y="2084832"/>
            <a:ext cx="10926446" cy="4023360"/>
          </a:xfrm>
        </p:spPr>
        <p:txBody>
          <a:bodyPr>
            <a:normAutofit/>
          </a:bodyPr>
          <a:lstStyle/>
          <a:p>
            <a:r>
              <a:rPr lang="en-US" dirty="0" err="1"/>
              <a:t>Paxos</a:t>
            </a:r>
            <a:r>
              <a:rPr lang="en-US" dirty="0"/>
              <a:t> does durable log updates, but has also been proposed as the basis of multicast protocols.  In </a:t>
            </a:r>
            <a:r>
              <a:rPr lang="en-US" dirty="0" err="1"/>
              <a:t>Paxos</a:t>
            </a:r>
            <a:r>
              <a:rPr lang="en-US" dirty="0"/>
              <a:t>, pending messages arise in phase 1</a:t>
            </a:r>
          </a:p>
          <a:p>
            <a:endParaRPr lang="en-US" dirty="0"/>
          </a:p>
          <a:p>
            <a:r>
              <a:rPr lang="en-US" dirty="0"/>
              <a:t>Recall that in this phase leader(s) contend to get their proposed message into a quorum Q</a:t>
            </a:r>
            <a:r>
              <a:rPr lang="en-US" baseline="-25000" dirty="0"/>
              <a:t>W</a:t>
            </a:r>
            <a:r>
              <a:rPr lang="en-US" dirty="0"/>
              <a:t> of slots using a series of ballots</a:t>
            </a:r>
          </a:p>
          <a:p>
            <a:endParaRPr lang="en-US" dirty="0"/>
          </a:p>
          <a:p>
            <a:r>
              <a:rPr lang="en-US" dirty="0"/>
              <a:t>Phase 2 commits the successful message, but at this point it is already certain to be in Q</a:t>
            </a:r>
            <a:r>
              <a:rPr lang="en-US" baseline="-25000" dirty="0"/>
              <a:t>W</a:t>
            </a:r>
            <a:r>
              <a:rPr lang="en-US" dirty="0"/>
              <a:t> logs, saved to disk.</a:t>
            </a:r>
          </a:p>
        </p:txBody>
      </p:sp>
      <p:sp>
        <p:nvSpPr>
          <p:cNvPr id="4" name="Footer Placeholder 3">
            <a:extLst>
              <a:ext uri="{FF2B5EF4-FFF2-40B4-BE49-F238E27FC236}">
                <a16:creationId xmlns:a16="http://schemas.microsoft.com/office/drawing/2014/main" id="{4C0309C8-C732-47A0-6186-0B1ECBF35D1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E0A32EF-A813-62F4-9F21-FAD9463474C4}"/>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698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0F0F-F364-5EA4-E9EC-FC29B7D6A75F}"/>
              </a:ext>
            </a:extLst>
          </p:cNvPr>
          <p:cNvSpPr>
            <a:spLocks noGrp="1"/>
          </p:cNvSpPr>
          <p:nvPr>
            <p:ph type="title"/>
          </p:nvPr>
        </p:nvSpPr>
        <p:spPr/>
        <p:txBody>
          <a:bodyPr/>
          <a:lstStyle/>
          <a:p>
            <a:r>
              <a:rPr lang="en-US" dirty="0"/>
              <a:t>Basic steps</a:t>
            </a:r>
          </a:p>
        </p:txBody>
      </p:sp>
      <p:sp>
        <p:nvSpPr>
          <p:cNvPr id="3" name="Content Placeholder 2">
            <a:extLst>
              <a:ext uri="{FF2B5EF4-FFF2-40B4-BE49-F238E27FC236}">
                <a16:creationId xmlns:a16="http://schemas.microsoft.com/office/drawing/2014/main" id="{2090B5FF-F376-E19C-D712-295EEEEB5048}"/>
              </a:ext>
            </a:extLst>
          </p:cNvPr>
          <p:cNvSpPr>
            <a:spLocks noGrp="1"/>
          </p:cNvSpPr>
          <p:nvPr>
            <p:ph idx="1"/>
          </p:nvPr>
        </p:nvSpPr>
        <p:spPr/>
        <p:txBody>
          <a:bodyPr/>
          <a:lstStyle/>
          <a:p>
            <a:r>
              <a:rPr lang="en-US" dirty="0"/>
              <a:t>Detecting the failure</a:t>
            </a:r>
          </a:p>
          <a:p>
            <a:endParaRPr lang="en-US" dirty="0"/>
          </a:p>
          <a:p>
            <a:r>
              <a:rPr lang="en-US" dirty="0"/>
              <a:t>Reporting the failure to the elements of the application software</a:t>
            </a:r>
          </a:p>
          <a:p>
            <a:endParaRPr lang="en-US" dirty="0"/>
          </a:p>
          <a:p>
            <a:r>
              <a:rPr lang="en-US" dirty="0"/>
              <a:t>Synchronizing so that each layer is fully self-repaired before any other layer manages to “see” it or tries to update it</a:t>
            </a:r>
          </a:p>
        </p:txBody>
      </p:sp>
      <p:sp>
        <p:nvSpPr>
          <p:cNvPr id="4" name="Footer Placeholder 3">
            <a:extLst>
              <a:ext uri="{FF2B5EF4-FFF2-40B4-BE49-F238E27FC236}">
                <a16:creationId xmlns:a16="http://schemas.microsoft.com/office/drawing/2014/main" id="{459C079D-3800-B5D6-0BE7-348C0A9C07A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563574A-4A68-B18A-9E59-E650070EEAD7}"/>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924067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D65D-4F02-4CAD-80B2-C28D546919B3}"/>
              </a:ext>
            </a:extLst>
          </p:cNvPr>
          <p:cNvSpPr>
            <a:spLocks noGrp="1"/>
          </p:cNvSpPr>
          <p:nvPr>
            <p:ph type="title"/>
          </p:nvPr>
        </p:nvSpPr>
        <p:spPr/>
        <p:txBody>
          <a:bodyPr/>
          <a:lstStyle/>
          <a:p>
            <a:r>
              <a:rPr lang="en-US" dirty="0"/>
              <a:t>Failure disrupts a multicast?</a:t>
            </a:r>
          </a:p>
        </p:txBody>
      </p:sp>
      <p:sp>
        <p:nvSpPr>
          <p:cNvPr id="3" name="Content Placeholder 2">
            <a:extLst>
              <a:ext uri="{FF2B5EF4-FFF2-40B4-BE49-F238E27FC236}">
                <a16:creationId xmlns:a16="http://schemas.microsoft.com/office/drawing/2014/main" id="{5F615749-722B-FB5B-96CC-D112E50112BA}"/>
              </a:ext>
            </a:extLst>
          </p:cNvPr>
          <p:cNvSpPr>
            <a:spLocks noGrp="1"/>
          </p:cNvSpPr>
          <p:nvPr>
            <p:ph idx="1"/>
          </p:nvPr>
        </p:nvSpPr>
        <p:spPr>
          <a:xfrm>
            <a:off x="1024127" y="2286000"/>
            <a:ext cx="10980767" cy="4023360"/>
          </a:xfrm>
        </p:spPr>
        <p:txBody>
          <a:bodyPr>
            <a:normAutofit fontScale="92500"/>
          </a:bodyPr>
          <a:lstStyle/>
          <a:p>
            <a:r>
              <a:rPr lang="en-US" dirty="0"/>
              <a:t>Virtually synchronous systems like Zookeeper and Derecho “self-repair, then advance” with no real rollback (no </a:t>
            </a:r>
            <a:r>
              <a:rPr lang="en-US" u="sng" dirty="0"/>
              <a:t>delivered</a:t>
            </a:r>
            <a:r>
              <a:rPr lang="en-US" dirty="0"/>
              <a:t> message is ever withdrawn)</a:t>
            </a:r>
          </a:p>
          <a:p>
            <a:endParaRPr lang="en-US" dirty="0"/>
          </a:p>
          <a:p>
            <a:r>
              <a:rPr lang="en-US" dirty="0"/>
              <a:t>Pattern seen in these:</a:t>
            </a:r>
          </a:p>
          <a:p>
            <a:pPr>
              <a:buFont typeface="Wingdings" panose="05000000000000000000" pitchFamily="2" charset="2"/>
              <a:buChar char="Ø"/>
            </a:pPr>
            <a:r>
              <a:rPr lang="en-US" dirty="0"/>
              <a:t>  Freeze everything.  Leader collects current status from healthy members</a:t>
            </a:r>
          </a:p>
          <a:p>
            <a:pPr>
              <a:buFont typeface="Wingdings" panose="05000000000000000000" pitchFamily="2" charset="2"/>
              <a:buChar char="Ø"/>
            </a:pPr>
            <a:r>
              <a:rPr lang="en-US" dirty="0"/>
              <a:t>  For each pending multicast, decide if it should be delivered or not.</a:t>
            </a:r>
            <a:br>
              <a:rPr lang="en-US" dirty="0"/>
            </a:br>
            <a:r>
              <a:rPr lang="en-US" dirty="0"/>
              <a:t>    Leader commits this outcome via 2-phase protocol involving healthy members.</a:t>
            </a:r>
          </a:p>
          <a:p>
            <a:pPr>
              <a:buFont typeface="Wingdings" panose="05000000000000000000" pitchFamily="2" charset="2"/>
              <a:buChar char="Ø"/>
            </a:pPr>
            <a:r>
              <a:rPr lang="en-US" dirty="0"/>
              <a:t>  Pending multicasts that were not delivered are resent in the next epoch (view)</a:t>
            </a:r>
          </a:p>
        </p:txBody>
      </p:sp>
      <p:sp>
        <p:nvSpPr>
          <p:cNvPr id="4" name="Footer Placeholder 3">
            <a:extLst>
              <a:ext uri="{FF2B5EF4-FFF2-40B4-BE49-F238E27FC236}">
                <a16:creationId xmlns:a16="http://schemas.microsoft.com/office/drawing/2014/main" id="{8D1A3E29-5D8D-DDAE-79BC-AE9A270D2C6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CF77B9E-BAA2-42D6-D32D-E105A8AE1AD3}"/>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49908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D65D-4F02-4CAD-80B2-C28D546919B3}"/>
              </a:ext>
            </a:extLst>
          </p:cNvPr>
          <p:cNvSpPr>
            <a:spLocks noGrp="1"/>
          </p:cNvSpPr>
          <p:nvPr>
            <p:ph type="title"/>
          </p:nvPr>
        </p:nvSpPr>
        <p:spPr/>
        <p:txBody>
          <a:bodyPr/>
          <a:lstStyle/>
          <a:p>
            <a:r>
              <a:rPr lang="en-US" dirty="0"/>
              <a:t>Failure disrupts a multicast?</a:t>
            </a:r>
          </a:p>
        </p:txBody>
      </p:sp>
      <p:sp>
        <p:nvSpPr>
          <p:cNvPr id="3" name="Content Placeholder 2">
            <a:extLst>
              <a:ext uri="{FF2B5EF4-FFF2-40B4-BE49-F238E27FC236}">
                <a16:creationId xmlns:a16="http://schemas.microsoft.com/office/drawing/2014/main" id="{5F615749-722B-FB5B-96CC-D112E50112BA}"/>
              </a:ext>
            </a:extLst>
          </p:cNvPr>
          <p:cNvSpPr>
            <a:spLocks noGrp="1"/>
          </p:cNvSpPr>
          <p:nvPr>
            <p:ph idx="1"/>
          </p:nvPr>
        </p:nvSpPr>
        <p:spPr>
          <a:xfrm>
            <a:off x="1024127" y="2286000"/>
            <a:ext cx="10980767" cy="4023360"/>
          </a:xfrm>
        </p:spPr>
        <p:txBody>
          <a:bodyPr>
            <a:normAutofit/>
          </a:bodyPr>
          <a:lstStyle/>
          <a:p>
            <a:r>
              <a:rPr lang="en-US" dirty="0"/>
              <a:t>In Cascade, layered over Derecho, the effect is that failures are “erased” and completely hidden from higher-level application logic.</a:t>
            </a:r>
          </a:p>
          <a:p>
            <a:endParaRPr lang="en-US" dirty="0"/>
          </a:p>
          <a:p>
            <a:r>
              <a:rPr lang="en-US" dirty="0"/>
              <a:t>But more complex outcomes can still arise because the failure may also have disrupted applications running on other nodes.</a:t>
            </a:r>
          </a:p>
          <a:p>
            <a:endParaRPr lang="en-US" dirty="0"/>
          </a:p>
          <a:p>
            <a:r>
              <a:rPr lang="en-US" dirty="0"/>
              <a:t>Apache examples illustrate this and how it is resolved.</a:t>
            </a:r>
          </a:p>
        </p:txBody>
      </p:sp>
      <p:sp>
        <p:nvSpPr>
          <p:cNvPr id="4" name="Footer Placeholder 3">
            <a:extLst>
              <a:ext uri="{FF2B5EF4-FFF2-40B4-BE49-F238E27FC236}">
                <a16:creationId xmlns:a16="http://schemas.microsoft.com/office/drawing/2014/main" id="{8D1A3E29-5D8D-DDAE-79BC-AE9A270D2C6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CF77B9E-BAA2-42D6-D32D-E105A8AE1AD3}"/>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66035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97EF-E994-9FF9-820E-CB6093386525}"/>
              </a:ext>
            </a:extLst>
          </p:cNvPr>
          <p:cNvSpPr>
            <a:spLocks noGrp="1"/>
          </p:cNvSpPr>
          <p:nvPr>
            <p:ph type="title"/>
          </p:nvPr>
        </p:nvSpPr>
        <p:spPr/>
        <p:txBody>
          <a:bodyPr/>
          <a:lstStyle/>
          <a:p>
            <a:r>
              <a:rPr lang="en-US" dirty="0"/>
              <a:t>What if a failure disrupts </a:t>
            </a:r>
            <a:r>
              <a:rPr lang="en-US" dirty="0" err="1"/>
              <a:t>Paxos</a:t>
            </a:r>
            <a:r>
              <a:rPr lang="en-US" dirty="0"/>
              <a:t>?</a:t>
            </a:r>
          </a:p>
        </p:txBody>
      </p:sp>
      <p:sp>
        <p:nvSpPr>
          <p:cNvPr id="3" name="Content Placeholder 2">
            <a:extLst>
              <a:ext uri="{FF2B5EF4-FFF2-40B4-BE49-F238E27FC236}">
                <a16:creationId xmlns:a16="http://schemas.microsoft.com/office/drawing/2014/main" id="{7875B736-15D1-1874-18CC-7A4E7A8E5639}"/>
              </a:ext>
            </a:extLst>
          </p:cNvPr>
          <p:cNvSpPr>
            <a:spLocks noGrp="1"/>
          </p:cNvSpPr>
          <p:nvPr>
            <p:ph idx="1"/>
          </p:nvPr>
        </p:nvSpPr>
        <p:spPr>
          <a:xfrm>
            <a:off x="860079" y="2286000"/>
            <a:ext cx="11162923" cy="4023360"/>
          </a:xfrm>
        </p:spPr>
        <p:txBody>
          <a:bodyPr>
            <a:normAutofit/>
          </a:bodyPr>
          <a:lstStyle/>
          <a:p>
            <a:r>
              <a:rPr lang="en-US" dirty="0"/>
              <a:t>This can become extremely complex!  Not a topic for CS 5412</a:t>
            </a:r>
          </a:p>
          <a:p>
            <a:endParaRPr lang="en-US" dirty="0"/>
          </a:p>
          <a:p>
            <a:r>
              <a:rPr lang="en-US" dirty="0"/>
              <a:t>But there are quite a few cases one must consider.  In the worse case, </a:t>
            </a:r>
            <a:r>
              <a:rPr lang="en-US" dirty="0" err="1"/>
              <a:t>Paxos</a:t>
            </a:r>
            <a:r>
              <a:rPr lang="en-US" dirty="0"/>
              <a:t> can “commit” to leave a log entry empty – it commits </a:t>
            </a:r>
            <a:r>
              <a:rPr lang="en-US" dirty="0">
                <a:sym typeface="Symbol" panose="05050102010706020507" pitchFamily="18" charset="2"/>
              </a:rPr>
              <a:t> in that slot</a:t>
            </a:r>
          </a:p>
          <a:p>
            <a:endParaRPr lang="en-US" dirty="0">
              <a:sym typeface="Symbol" panose="05050102010706020507" pitchFamily="18" charset="2"/>
            </a:endParaRPr>
          </a:p>
          <a:p>
            <a:r>
              <a:rPr lang="en-US" dirty="0">
                <a:sym typeface="Symbol" panose="05050102010706020507" pitchFamily="18" charset="2"/>
              </a:rPr>
              <a:t>Requires a case-by-case analysis and proofs.  </a:t>
            </a:r>
            <a:r>
              <a:rPr lang="en-US" dirty="0" err="1">
                <a:sym typeface="Symbol" panose="05050102010706020507" pitchFamily="18" charset="2"/>
              </a:rPr>
              <a:t>Paxos</a:t>
            </a:r>
            <a:r>
              <a:rPr lang="en-US" dirty="0">
                <a:sym typeface="Symbol" panose="05050102010706020507" pitchFamily="18" charset="2"/>
              </a:rPr>
              <a:t> was so hard to reason about that it led </a:t>
            </a:r>
            <a:r>
              <a:rPr lang="en-US" dirty="0" err="1">
                <a:sym typeface="Symbol" panose="05050102010706020507" pitchFamily="18" charset="2"/>
              </a:rPr>
              <a:t>Lamport</a:t>
            </a:r>
            <a:r>
              <a:rPr lang="en-US" dirty="0">
                <a:sym typeface="Symbol" panose="05050102010706020507" pitchFamily="18" charset="2"/>
              </a:rPr>
              <a:t> to create the TLA+ theorem prover!  At Cornell, we favor Coq/VST, </a:t>
            </a:r>
            <a:r>
              <a:rPr lang="en-US" dirty="0" err="1">
                <a:sym typeface="Symbol" panose="05050102010706020507" pitchFamily="18" charset="2"/>
              </a:rPr>
              <a:t>Dafny</a:t>
            </a:r>
            <a:r>
              <a:rPr lang="en-US" dirty="0">
                <a:sym typeface="Symbol" panose="05050102010706020507" pitchFamily="18" charset="2"/>
              </a:rPr>
              <a:t>/Z3 or Ivy/Z3 for this kind of protocol verification.</a:t>
            </a:r>
            <a:endParaRPr lang="en-US" dirty="0"/>
          </a:p>
        </p:txBody>
      </p:sp>
      <p:sp>
        <p:nvSpPr>
          <p:cNvPr id="4" name="Footer Placeholder 3">
            <a:extLst>
              <a:ext uri="{FF2B5EF4-FFF2-40B4-BE49-F238E27FC236}">
                <a16:creationId xmlns:a16="http://schemas.microsoft.com/office/drawing/2014/main" id="{C4DBD81D-B907-A95F-B400-2FF6C3AF543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0EF5916-D12A-2DCB-659B-32253DCC23F8}"/>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4275314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A8DEC-D471-6305-91CC-7AE67FF06A8F}"/>
              </a:ext>
            </a:extLst>
          </p:cNvPr>
          <p:cNvSpPr>
            <a:spLocks noGrp="1"/>
          </p:cNvSpPr>
          <p:nvPr>
            <p:ph type="title"/>
          </p:nvPr>
        </p:nvSpPr>
        <p:spPr/>
        <p:txBody>
          <a:bodyPr/>
          <a:lstStyle/>
          <a:p>
            <a:r>
              <a:rPr lang="en-US" b="1" dirty="0">
                <a:solidFill>
                  <a:srgbClr val="C00000"/>
                </a:solidFill>
              </a:rPr>
              <a:t>Layered Recovery</a:t>
            </a:r>
          </a:p>
        </p:txBody>
      </p:sp>
      <p:sp>
        <p:nvSpPr>
          <p:cNvPr id="7" name="Text Placeholder 6">
            <a:extLst>
              <a:ext uri="{FF2B5EF4-FFF2-40B4-BE49-F238E27FC236}">
                <a16:creationId xmlns:a16="http://schemas.microsoft.com/office/drawing/2014/main" id="{F3285262-5340-BE51-9C7D-5634E25728E9}"/>
              </a:ext>
            </a:extLst>
          </p:cNvPr>
          <p:cNvSpPr>
            <a:spLocks noGrp="1"/>
          </p:cNvSpPr>
          <p:nvPr>
            <p:ph type="body" idx="1"/>
          </p:nvPr>
        </p:nvSpPr>
        <p:spPr/>
        <p:txBody>
          <a:bodyPr/>
          <a:lstStyle/>
          <a:p>
            <a:r>
              <a:rPr lang="en-US" b="1" dirty="0">
                <a:solidFill>
                  <a:schemeClr val="tx1"/>
                </a:solidFill>
              </a:rPr>
              <a:t>Unfortunately, this is very complex</a:t>
            </a:r>
          </a:p>
        </p:txBody>
      </p:sp>
      <p:sp>
        <p:nvSpPr>
          <p:cNvPr id="4" name="Footer Placeholder 3">
            <a:extLst>
              <a:ext uri="{FF2B5EF4-FFF2-40B4-BE49-F238E27FC236}">
                <a16:creationId xmlns:a16="http://schemas.microsoft.com/office/drawing/2014/main" id="{543F9A38-6AB2-E23C-0A75-24123ED33D5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4F3D0A-73EA-3782-205B-748DA35EB0F0}"/>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3374319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FE1D-018A-E512-00C6-4F881A4F4AF9}"/>
              </a:ext>
            </a:extLst>
          </p:cNvPr>
          <p:cNvSpPr>
            <a:spLocks noGrp="1"/>
          </p:cNvSpPr>
          <p:nvPr>
            <p:ph type="title"/>
          </p:nvPr>
        </p:nvSpPr>
        <p:spPr/>
        <p:txBody>
          <a:bodyPr/>
          <a:lstStyle/>
          <a:p>
            <a:r>
              <a:rPr lang="en-US" dirty="0"/>
              <a:t>The puzzle</a:t>
            </a:r>
          </a:p>
        </p:txBody>
      </p:sp>
      <p:sp>
        <p:nvSpPr>
          <p:cNvPr id="3" name="Content Placeholder 2">
            <a:extLst>
              <a:ext uri="{FF2B5EF4-FFF2-40B4-BE49-F238E27FC236}">
                <a16:creationId xmlns:a16="http://schemas.microsoft.com/office/drawing/2014/main" id="{41EBC7AC-62F7-0858-C10D-D13714AB8E76}"/>
              </a:ext>
            </a:extLst>
          </p:cNvPr>
          <p:cNvSpPr>
            <a:spLocks noGrp="1"/>
          </p:cNvSpPr>
          <p:nvPr>
            <p:ph idx="1"/>
          </p:nvPr>
        </p:nvSpPr>
        <p:spPr/>
        <p:txBody>
          <a:bodyPr/>
          <a:lstStyle/>
          <a:p>
            <a:r>
              <a:rPr lang="en-US" dirty="0"/>
              <a:t>Suppose that Zookeeper notifies HDFS, HBASE, Hadoop and Apache SQL that some nodes have failed.  They might </a:t>
            </a:r>
            <a:r>
              <a:rPr lang="en-US" i="1" dirty="0"/>
              <a:t>all </a:t>
            </a:r>
            <a:r>
              <a:rPr lang="en-US" dirty="0"/>
              <a:t>need to self-repair.</a:t>
            </a:r>
          </a:p>
          <a:p>
            <a:endParaRPr lang="en-US" dirty="0"/>
          </a:p>
          <a:p>
            <a:r>
              <a:rPr lang="en-US" dirty="0"/>
              <a:t>But HBASE can’t self-repair until HDFS has finished!  And Hadoop can’t restart jobs until HBASE is self-repaired, etc.</a:t>
            </a:r>
          </a:p>
          <a:p>
            <a:endParaRPr lang="en-US" dirty="0"/>
          </a:p>
          <a:p>
            <a:r>
              <a:rPr lang="en-US" dirty="0"/>
              <a:t>In effect, we need a layer-by-layer recovery</a:t>
            </a:r>
          </a:p>
        </p:txBody>
      </p:sp>
      <p:sp>
        <p:nvSpPr>
          <p:cNvPr id="4" name="Footer Placeholder 3">
            <a:extLst>
              <a:ext uri="{FF2B5EF4-FFF2-40B4-BE49-F238E27FC236}">
                <a16:creationId xmlns:a16="http://schemas.microsoft.com/office/drawing/2014/main" id="{FA13036F-6090-664E-3960-BD5F9970D90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B6C20FA-DA3F-30FE-CBCB-07C62D5A9DC8}"/>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279334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E9119-E3B3-919D-F65D-4346D3541DFE}"/>
              </a:ext>
            </a:extLst>
          </p:cNvPr>
          <p:cNvSpPr>
            <a:spLocks noGrp="1"/>
          </p:cNvSpPr>
          <p:nvPr>
            <p:ph type="title"/>
          </p:nvPr>
        </p:nvSpPr>
        <p:spPr/>
        <p:txBody>
          <a:bodyPr/>
          <a:lstStyle/>
          <a:p>
            <a:r>
              <a:rPr lang="en-US" dirty="0"/>
              <a:t>The </a:t>
            </a:r>
            <a:r>
              <a:rPr lang="en-US" dirty="0" err="1"/>
              <a:t>apache</a:t>
            </a:r>
            <a:r>
              <a:rPr lang="en-US" dirty="0"/>
              <a:t> self-repair logic is tricky</a:t>
            </a:r>
          </a:p>
        </p:txBody>
      </p:sp>
      <p:sp>
        <p:nvSpPr>
          <p:cNvPr id="7" name="Content Placeholder 6">
            <a:extLst>
              <a:ext uri="{FF2B5EF4-FFF2-40B4-BE49-F238E27FC236}">
                <a16:creationId xmlns:a16="http://schemas.microsoft.com/office/drawing/2014/main" id="{416B0490-9454-D331-3817-49FAA13AA7C8}"/>
              </a:ext>
            </a:extLst>
          </p:cNvPr>
          <p:cNvSpPr>
            <a:spLocks noGrp="1"/>
          </p:cNvSpPr>
          <p:nvPr>
            <p:ph idx="1"/>
          </p:nvPr>
        </p:nvSpPr>
        <p:spPr/>
        <p:txBody>
          <a:bodyPr>
            <a:normAutofit/>
          </a:bodyPr>
          <a:lstStyle/>
          <a:p>
            <a:r>
              <a:rPr lang="en-US" dirty="0"/>
              <a:t>A good explanation of HDFS self-repair can be found </a:t>
            </a:r>
            <a:r>
              <a:rPr lang="en-US" dirty="0">
                <a:hlinkClick r:id="rId2"/>
              </a:rPr>
              <a:t>here</a:t>
            </a:r>
            <a:r>
              <a:rPr lang="en-US" dirty="0"/>
              <a:t>.</a:t>
            </a:r>
          </a:p>
          <a:p>
            <a:endParaRPr lang="en-US" dirty="0"/>
          </a:p>
          <a:p>
            <a:r>
              <a:rPr lang="en-US" dirty="0"/>
              <a:t>It is many pages long, and very detailed, requires a lot of internal knowledge about how HDFS is implemented.</a:t>
            </a:r>
          </a:p>
          <a:p>
            <a:endParaRPr lang="en-US" dirty="0"/>
          </a:p>
          <a:p>
            <a:r>
              <a:rPr lang="en-US" dirty="0"/>
              <a:t>We won’t do a deep dive….  Layer by layer synchronization isn’t standardized in Apache.  The HDFS version involves “refreshing” something called a “block lease” and is integrated with the HDFS replication logic</a:t>
            </a:r>
          </a:p>
        </p:txBody>
      </p:sp>
      <p:sp>
        <p:nvSpPr>
          <p:cNvPr id="4" name="Footer Placeholder 3">
            <a:extLst>
              <a:ext uri="{FF2B5EF4-FFF2-40B4-BE49-F238E27FC236}">
                <a16:creationId xmlns:a16="http://schemas.microsoft.com/office/drawing/2014/main" id="{6CF4BDAC-D3CA-18DC-71B3-1192321EB10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4B57768-1DD3-38CD-F48F-0620050CDB3E}"/>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428432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D4F1-641A-16FB-C0BC-9357256FC12A}"/>
              </a:ext>
            </a:extLst>
          </p:cNvPr>
          <p:cNvSpPr>
            <a:spLocks noGrp="1"/>
          </p:cNvSpPr>
          <p:nvPr>
            <p:ph type="title"/>
          </p:nvPr>
        </p:nvSpPr>
        <p:spPr/>
        <p:txBody>
          <a:bodyPr>
            <a:normAutofit/>
          </a:bodyPr>
          <a:lstStyle/>
          <a:p>
            <a:r>
              <a:rPr lang="en-US" sz="4800" dirty="0"/>
              <a:t>It centers on a concept called a “lease”</a:t>
            </a:r>
          </a:p>
        </p:txBody>
      </p:sp>
      <p:sp>
        <p:nvSpPr>
          <p:cNvPr id="3" name="Content Placeholder 2">
            <a:extLst>
              <a:ext uri="{FF2B5EF4-FFF2-40B4-BE49-F238E27FC236}">
                <a16:creationId xmlns:a16="http://schemas.microsoft.com/office/drawing/2014/main" id="{9D115F83-2A02-3972-F40A-E013739571AD}"/>
              </a:ext>
            </a:extLst>
          </p:cNvPr>
          <p:cNvSpPr>
            <a:spLocks noGrp="1"/>
          </p:cNvSpPr>
          <p:nvPr>
            <p:ph idx="1"/>
          </p:nvPr>
        </p:nvSpPr>
        <p:spPr/>
        <p:txBody>
          <a:bodyPr/>
          <a:lstStyle/>
          <a:p>
            <a:r>
              <a:rPr lang="en-US" dirty="0"/>
              <a:t>The term means “time-bounded lock”</a:t>
            </a:r>
          </a:p>
          <a:p>
            <a:endParaRPr lang="en-US" dirty="0"/>
          </a:p>
          <a:p>
            <a:r>
              <a:rPr lang="en-US" dirty="0"/>
              <a:t>HDFS has an internal design in which data actually is stored into replicated blocks.  While doing a write, the application must have a block write lease.  To read the block, the application must have a read lease.</a:t>
            </a:r>
          </a:p>
          <a:p>
            <a:endParaRPr lang="en-US" dirty="0"/>
          </a:p>
          <a:p>
            <a:r>
              <a:rPr lang="en-US" dirty="0"/>
              <a:t>HDFS uses leases as its main tool to buy time for self-repair when a crash disrupts it.</a:t>
            </a:r>
          </a:p>
        </p:txBody>
      </p:sp>
      <p:sp>
        <p:nvSpPr>
          <p:cNvPr id="4" name="Footer Placeholder 3">
            <a:extLst>
              <a:ext uri="{FF2B5EF4-FFF2-40B4-BE49-F238E27FC236}">
                <a16:creationId xmlns:a16="http://schemas.microsoft.com/office/drawing/2014/main" id="{35072E5C-3712-60AE-A337-69D232AF82D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CBC53C2-4C3A-7B89-DD23-A41B0AFD5799}"/>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76469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753F-80B6-B28F-2F1E-CF82791F7055}"/>
              </a:ext>
            </a:extLst>
          </p:cNvPr>
          <p:cNvSpPr>
            <a:spLocks noGrp="1"/>
          </p:cNvSpPr>
          <p:nvPr>
            <p:ph type="title"/>
          </p:nvPr>
        </p:nvSpPr>
        <p:spPr/>
        <p:txBody>
          <a:bodyPr/>
          <a:lstStyle/>
          <a:p>
            <a:r>
              <a:rPr lang="en-US" dirty="0"/>
              <a:t>How would HDFS self-repair?  HBASE?</a:t>
            </a:r>
          </a:p>
        </p:txBody>
      </p:sp>
      <p:sp>
        <p:nvSpPr>
          <p:cNvPr id="3" name="Content Placeholder 2">
            <a:extLst>
              <a:ext uri="{FF2B5EF4-FFF2-40B4-BE49-F238E27FC236}">
                <a16:creationId xmlns:a16="http://schemas.microsoft.com/office/drawing/2014/main" id="{5A6C26A5-E9B4-41F4-E0BC-3365572BA55B}"/>
              </a:ext>
            </a:extLst>
          </p:cNvPr>
          <p:cNvSpPr>
            <a:spLocks noGrp="1"/>
          </p:cNvSpPr>
          <p:nvPr>
            <p:ph idx="1"/>
          </p:nvPr>
        </p:nvSpPr>
        <p:spPr>
          <a:xfrm>
            <a:off x="1024127" y="2286000"/>
            <a:ext cx="11088983" cy="4023360"/>
          </a:xfrm>
        </p:spPr>
        <p:txBody>
          <a:bodyPr>
            <a:normAutofit fontScale="92500"/>
          </a:bodyPr>
          <a:lstStyle/>
          <a:p>
            <a:r>
              <a:rPr lang="en-US" dirty="0"/>
              <a:t>HDFS learns that a failure has occurred when Zookeeper updates the map of system components and roles.  HDFS then invalids active leases while it repairs any damaged blocks.</a:t>
            </a:r>
          </a:p>
          <a:p>
            <a:endParaRPr lang="en-US" dirty="0"/>
          </a:p>
          <a:p>
            <a:r>
              <a:rPr lang="en-US" dirty="0"/>
              <a:t>Now, think about HBASE.  All HBASE state is stored in HDFS, so if HBASE is running and HDFS has a crash, HBASE must refresh its block leases.</a:t>
            </a:r>
          </a:p>
          <a:p>
            <a:endParaRPr lang="en-US" dirty="0"/>
          </a:p>
          <a:p>
            <a:r>
              <a:rPr lang="en-US" dirty="0"/>
              <a:t>This refresh waits until HDFS self-repair completes.  HBASE itself is stateless (HBASE state lives in HDFS files), so at this point HBASE has been self-repaired too.</a:t>
            </a:r>
          </a:p>
        </p:txBody>
      </p:sp>
      <p:sp>
        <p:nvSpPr>
          <p:cNvPr id="4" name="Footer Placeholder 3">
            <a:extLst>
              <a:ext uri="{FF2B5EF4-FFF2-40B4-BE49-F238E27FC236}">
                <a16:creationId xmlns:a16="http://schemas.microsoft.com/office/drawing/2014/main" id="{0CC06086-858B-F0EA-C646-CD39576BD3C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338EDD2-3483-4B52-6207-0DF6DB6E8B93}"/>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79643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41AC-296C-76E1-6A07-7DA3ACF8FE9D}"/>
              </a:ext>
            </a:extLst>
          </p:cNvPr>
          <p:cNvSpPr>
            <a:spLocks noGrp="1"/>
          </p:cNvSpPr>
          <p:nvPr>
            <p:ph type="title"/>
          </p:nvPr>
        </p:nvSpPr>
        <p:spPr/>
        <p:txBody>
          <a:bodyPr/>
          <a:lstStyle/>
          <a:p>
            <a:r>
              <a:rPr lang="en-US" dirty="0"/>
              <a:t>What about Hadoop?</a:t>
            </a:r>
          </a:p>
        </p:txBody>
      </p:sp>
      <p:sp>
        <p:nvSpPr>
          <p:cNvPr id="3" name="Content Placeholder 2">
            <a:extLst>
              <a:ext uri="{FF2B5EF4-FFF2-40B4-BE49-F238E27FC236}">
                <a16:creationId xmlns:a16="http://schemas.microsoft.com/office/drawing/2014/main" id="{7A8552D7-8F1A-E1F7-8F48-28AE77314C36}"/>
              </a:ext>
            </a:extLst>
          </p:cNvPr>
          <p:cNvSpPr>
            <a:spLocks noGrp="1"/>
          </p:cNvSpPr>
          <p:nvPr>
            <p:ph idx="1"/>
          </p:nvPr>
        </p:nvSpPr>
        <p:spPr/>
        <p:txBody>
          <a:bodyPr/>
          <a:lstStyle/>
          <a:p>
            <a:r>
              <a:rPr lang="en-US" dirty="0"/>
              <a:t>Hadoop itself is stateless too, like HBASE.  So in some sense the same policy works for Hadoop.</a:t>
            </a:r>
          </a:p>
          <a:p>
            <a:endParaRPr lang="en-US" dirty="0"/>
          </a:p>
          <a:p>
            <a:r>
              <a:rPr lang="en-US" dirty="0"/>
              <a:t>But now we have layers of higher level applications!  Each needs services from layers below it.  This stack “terminates” in HDFS leases.</a:t>
            </a:r>
          </a:p>
          <a:p>
            <a:endParaRPr lang="en-US" dirty="0"/>
          </a:p>
          <a:p>
            <a:r>
              <a:rPr lang="en-US" dirty="0"/>
              <a:t>In more complex systems, we might have more than one stateful service.  That makes recovery trickier!</a:t>
            </a:r>
          </a:p>
        </p:txBody>
      </p:sp>
      <p:sp>
        <p:nvSpPr>
          <p:cNvPr id="4" name="Footer Placeholder 3">
            <a:extLst>
              <a:ext uri="{FF2B5EF4-FFF2-40B4-BE49-F238E27FC236}">
                <a16:creationId xmlns:a16="http://schemas.microsoft.com/office/drawing/2014/main" id="{9CDF0EB8-4381-F6A6-DAFD-E7DE4C74760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181DD8F-3B67-3514-03B1-B87F83F2FDB4}"/>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473774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20F-8C68-442F-1CE8-DDA5EF299239}"/>
              </a:ext>
            </a:extLst>
          </p:cNvPr>
          <p:cNvSpPr>
            <a:spLocks noGrp="1"/>
          </p:cNvSpPr>
          <p:nvPr>
            <p:ph type="title"/>
          </p:nvPr>
        </p:nvSpPr>
        <p:spPr/>
        <p:txBody>
          <a:bodyPr/>
          <a:lstStyle/>
          <a:p>
            <a:r>
              <a:rPr lang="en-US" b="1" dirty="0">
                <a:solidFill>
                  <a:srgbClr val="C00000"/>
                </a:solidFill>
              </a:rPr>
              <a:t>Example of a complex recovery</a:t>
            </a:r>
          </a:p>
        </p:txBody>
      </p:sp>
      <p:sp>
        <p:nvSpPr>
          <p:cNvPr id="6" name="Text Placeholder 5">
            <a:extLst>
              <a:ext uri="{FF2B5EF4-FFF2-40B4-BE49-F238E27FC236}">
                <a16:creationId xmlns:a16="http://schemas.microsoft.com/office/drawing/2014/main" id="{485937D4-038D-2CDF-2859-DF52A7A9F8F4}"/>
              </a:ext>
            </a:extLst>
          </p:cNvPr>
          <p:cNvSpPr>
            <a:spLocks noGrp="1"/>
          </p:cNvSpPr>
          <p:nvPr>
            <p:ph type="body" idx="1"/>
          </p:nvPr>
        </p:nvSpPr>
        <p:spPr/>
        <p:txBody>
          <a:bodyPr/>
          <a:lstStyle/>
          <a:p>
            <a:r>
              <a:rPr lang="en-US" b="1" dirty="0"/>
              <a:t>Hadoop job disrupted by a crash when HDFS itself was also disrupted by the crash</a:t>
            </a:r>
          </a:p>
        </p:txBody>
      </p:sp>
      <p:sp>
        <p:nvSpPr>
          <p:cNvPr id="4" name="Footer Placeholder 3">
            <a:extLst>
              <a:ext uri="{FF2B5EF4-FFF2-40B4-BE49-F238E27FC236}">
                <a16:creationId xmlns:a16="http://schemas.microsoft.com/office/drawing/2014/main" id="{35D63899-1CC3-A81C-C272-30113A33AA5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7B6F564-CE93-43BE-CD7A-2C80A04DC813}"/>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409508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30AE31-40C1-496F-AA06-372B97FBE00F}"/>
              </a:ext>
            </a:extLst>
          </p:cNvPr>
          <p:cNvSpPr>
            <a:spLocks noGrp="1"/>
          </p:cNvSpPr>
          <p:nvPr>
            <p:ph type="title"/>
          </p:nvPr>
        </p:nvSpPr>
        <p:spPr/>
        <p:txBody>
          <a:bodyPr/>
          <a:lstStyle/>
          <a:p>
            <a:r>
              <a:rPr lang="en-US" b="1" dirty="0">
                <a:solidFill>
                  <a:srgbClr val="C00000"/>
                </a:solidFill>
              </a:rPr>
              <a:t>How to detect a failure</a:t>
            </a:r>
          </a:p>
        </p:txBody>
      </p:sp>
      <p:sp>
        <p:nvSpPr>
          <p:cNvPr id="7" name="Text Placeholder 6">
            <a:extLst>
              <a:ext uri="{FF2B5EF4-FFF2-40B4-BE49-F238E27FC236}">
                <a16:creationId xmlns:a16="http://schemas.microsoft.com/office/drawing/2014/main" id="{2D4558CD-370F-4A2C-8A05-BDFE1C5982F6}"/>
              </a:ext>
            </a:extLst>
          </p:cNvPr>
          <p:cNvSpPr>
            <a:spLocks noGrp="1"/>
          </p:cNvSpPr>
          <p:nvPr>
            <p:ph type="body" idx="1"/>
          </p:nvPr>
        </p:nvSpPr>
        <p:spPr/>
        <p:txBody>
          <a:bodyPr/>
          <a:lstStyle/>
          <a:p>
            <a:r>
              <a:rPr lang="en-US" b="1" dirty="0">
                <a:solidFill>
                  <a:schemeClr val="tx1"/>
                </a:solidFill>
              </a:rPr>
              <a:t>It isn’t as easy as you might expect</a:t>
            </a:r>
          </a:p>
        </p:txBody>
      </p:sp>
      <p:sp>
        <p:nvSpPr>
          <p:cNvPr id="4" name="Footer Placeholder 3">
            <a:extLst>
              <a:ext uri="{FF2B5EF4-FFF2-40B4-BE49-F238E27FC236}">
                <a16:creationId xmlns:a16="http://schemas.microsoft.com/office/drawing/2014/main" id="{1A9C2493-36E3-4639-B2A9-1DADCA168A4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036DA1D-D7B2-407C-8EEC-57D7AD9917D0}"/>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6389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410E-44E3-41FD-8908-8E1604EAA109}"/>
              </a:ext>
            </a:extLst>
          </p:cNvPr>
          <p:cNvSpPr>
            <a:spLocks noGrp="1"/>
          </p:cNvSpPr>
          <p:nvPr>
            <p:ph type="title"/>
          </p:nvPr>
        </p:nvSpPr>
        <p:spPr/>
        <p:txBody>
          <a:bodyPr/>
          <a:lstStyle/>
          <a:p>
            <a:r>
              <a:rPr lang="en-US" dirty="0" err="1"/>
              <a:t>Rememinder</a:t>
            </a:r>
            <a:r>
              <a:rPr lang="en-US" dirty="0"/>
              <a:t>: HDFS Checkpoints</a:t>
            </a:r>
          </a:p>
        </p:txBody>
      </p:sp>
      <p:sp>
        <p:nvSpPr>
          <p:cNvPr id="3" name="Content Placeholder 2">
            <a:extLst>
              <a:ext uri="{FF2B5EF4-FFF2-40B4-BE49-F238E27FC236}">
                <a16:creationId xmlns:a16="http://schemas.microsoft.com/office/drawing/2014/main" id="{71213EE8-A158-4ACC-B1BB-9BCAD9717821}"/>
              </a:ext>
            </a:extLst>
          </p:cNvPr>
          <p:cNvSpPr>
            <a:spLocks noGrp="1"/>
          </p:cNvSpPr>
          <p:nvPr>
            <p:ph idx="1"/>
          </p:nvPr>
        </p:nvSpPr>
        <p:spPr/>
        <p:txBody>
          <a:bodyPr/>
          <a:lstStyle/>
          <a:p>
            <a:r>
              <a:rPr lang="en-US" dirty="0"/>
              <a:t>HDFS adds a “checkpoint” feature to what POSIX normally can support.</a:t>
            </a:r>
          </a:p>
          <a:p>
            <a:endParaRPr lang="en-US" dirty="0"/>
          </a:p>
          <a:p>
            <a:r>
              <a:rPr lang="en-US" dirty="0"/>
              <a:t>The checkpoint is just a file that contains the names, version numbers and lengths of the files your Hadoop application is using.  To “roll back” it just truncates files back to the size they had and restores any deleted files.</a:t>
            </a:r>
          </a:p>
          <a:p>
            <a:endParaRPr lang="en-US" dirty="0"/>
          </a:p>
          <a:p>
            <a:r>
              <a:rPr lang="en-US" dirty="0"/>
              <a:t>This doesn’t work for files you deleted or replaced.  So Hadoop jobs need to delay deleting or replacing files until the very end – the last action.</a:t>
            </a:r>
          </a:p>
        </p:txBody>
      </p:sp>
      <p:sp>
        <p:nvSpPr>
          <p:cNvPr id="4" name="Footer Placeholder 3">
            <a:extLst>
              <a:ext uri="{FF2B5EF4-FFF2-40B4-BE49-F238E27FC236}">
                <a16:creationId xmlns:a16="http://schemas.microsoft.com/office/drawing/2014/main" id="{A046B7E2-5936-4BD6-B09E-3BCD5FB4F35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5D37D7C-C643-4925-8985-65FE3B13A68C}"/>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47007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EFC-5A5A-42B5-9802-E68284284B6C}"/>
              </a:ext>
            </a:extLst>
          </p:cNvPr>
          <p:cNvSpPr>
            <a:spLocks noGrp="1"/>
          </p:cNvSpPr>
          <p:nvPr>
            <p:ph type="title"/>
          </p:nvPr>
        </p:nvSpPr>
        <p:spPr/>
        <p:txBody>
          <a:bodyPr/>
          <a:lstStyle/>
          <a:p>
            <a:r>
              <a:rPr lang="en-US" dirty="0"/>
              <a:t>Visualizing Hadoop failures in images</a:t>
            </a:r>
          </a:p>
        </p:txBody>
      </p:sp>
      <p:sp>
        <p:nvSpPr>
          <p:cNvPr id="23" name="Content Placeholder 22">
            <a:extLst>
              <a:ext uri="{FF2B5EF4-FFF2-40B4-BE49-F238E27FC236}">
                <a16:creationId xmlns:a16="http://schemas.microsoft.com/office/drawing/2014/main" id="{670D8B20-89D0-44BD-9451-B3FB1C716AD3}"/>
              </a:ext>
            </a:extLst>
          </p:cNvPr>
          <p:cNvSpPr>
            <a:spLocks noGrp="1"/>
          </p:cNvSpPr>
          <p:nvPr>
            <p:ph idx="1"/>
          </p:nvPr>
        </p:nvSpPr>
        <p:spPr>
          <a:xfrm>
            <a:off x="7284694" y="2286000"/>
            <a:ext cx="4526306" cy="4023360"/>
          </a:xfrm>
        </p:spPr>
        <p:txBody>
          <a:bodyPr/>
          <a:lstStyle/>
          <a:p>
            <a:r>
              <a:rPr lang="en-US" dirty="0"/>
              <a:t>Normal case: A, B… E just run, create output (</a:t>
            </a:r>
            <a:r>
              <a:rPr lang="en-US" dirty="0" err="1"/>
              <a:t>key,value</a:t>
            </a:r>
            <a:r>
              <a:rPr lang="en-US" dirty="0"/>
              <a:t> collections in HDFS files), then the reduce step can run.</a:t>
            </a:r>
          </a:p>
          <a:p>
            <a:endParaRPr lang="en-US" dirty="0"/>
          </a:p>
          <a:p>
            <a:r>
              <a:rPr lang="en-US" dirty="0"/>
              <a:t>Failure case (B crashes).  Now Hadoop just rolls back any files B was appending to and runs B’, to repeat the task.</a:t>
            </a:r>
          </a:p>
        </p:txBody>
      </p:sp>
      <p:sp>
        <p:nvSpPr>
          <p:cNvPr id="4" name="Footer Placeholder 3">
            <a:extLst>
              <a:ext uri="{FF2B5EF4-FFF2-40B4-BE49-F238E27FC236}">
                <a16:creationId xmlns:a16="http://schemas.microsoft.com/office/drawing/2014/main" id="{E3026871-BB56-4CAF-AC4E-F6926B73518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C4935A5-82F8-4F5D-9CC6-A0D18E91CF48}"/>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6" name="TextBox 5">
            <a:extLst>
              <a:ext uri="{FF2B5EF4-FFF2-40B4-BE49-F238E27FC236}">
                <a16:creationId xmlns:a16="http://schemas.microsoft.com/office/drawing/2014/main" id="{5DAE164C-7622-49A5-BF7F-F6B6C45C7F91}"/>
              </a:ext>
            </a:extLst>
          </p:cNvPr>
          <p:cNvSpPr txBox="1"/>
          <p:nvPr/>
        </p:nvSpPr>
        <p:spPr>
          <a:xfrm>
            <a:off x="581891" y="2232561"/>
            <a:ext cx="534390" cy="369332"/>
          </a:xfrm>
          <a:prstGeom prst="rect">
            <a:avLst/>
          </a:prstGeom>
          <a:noFill/>
        </p:spPr>
        <p:txBody>
          <a:bodyPr wrap="square" rtlCol="0">
            <a:spAutoFit/>
          </a:bodyPr>
          <a:lstStyle/>
          <a:p>
            <a:r>
              <a:rPr lang="en-US" b="1" dirty="0"/>
              <a:t>job</a:t>
            </a:r>
          </a:p>
        </p:txBody>
      </p:sp>
      <p:sp>
        <p:nvSpPr>
          <p:cNvPr id="7" name="TextBox 6">
            <a:extLst>
              <a:ext uri="{FF2B5EF4-FFF2-40B4-BE49-F238E27FC236}">
                <a16:creationId xmlns:a16="http://schemas.microsoft.com/office/drawing/2014/main" id="{1A9E7B7E-E341-4DDD-9502-A38D3BE6FDB5}"/>
              </a:ext>
            </a:extLst>
          </p:cNvPr>
          <p:cNvSpPr txBox="1"/>
          <p:nvPr/>
        </p:nvSpPr>
        <p:spPr>
          <a:xfrm>
            <a:off x="1844633" y="2286000"/>
            <a:ext cx="8502733" cy="369332"/>
          </a:xfrm>
          <a:prstGeom prst="rect">
            <a:avLst/>
          </a:prstGeom>
          <a:noFill/>
        </p:spPr>
        <p:txBody>
          <a:bodyPr wrap="square" rtlCol="0">
            <a:spAutoFit/>
          </a:bodyPr>
          <a:lstStyle/>
          <a:p>
            <a:r>
              <a:rPr lang="en-US" b="1" dirty="0"/>
              <a:t>Mapped tasks:    A      B      C      D     E   …</a:t>
            </a:r>
          </a:p>
        </p:txBody>
      </p:sp>
      <p:sp>
        <p:nvSpPr>
          <p:cNvPr id="8" name="Freeform: Shape 7">
            <a:extLst>
              <a:ext uri="{FF2B5EF4-FFF2-40B4-BE49-F238E27FC236}">
                <a16:creationId xmlns:a16="http://schemas.microsoft.com/office/drawing/2014/main" id="{FECD3F80-755A-4BBD-B729-0554A66FF78C}"/>
              </a:ext>
            </a:extLst>
          </p:cNvPr>
          <p:cNvSpPr/>
          <p:nvPr/>
        </p:nvSpPr>
        <p:spPr>
          <a:xfrm>
            <a:off x="3503199"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CACF42-8EF3-4122-AAC8-7007EF6EB9D4}"/>
              </a:ext>
            </a:extLst>
          </p:cNvPr>
          <p:cNvSpPr txBox="1"/>
          <p:nvPr/>
        </p:nvSpPr>
        <p:spPr>
          <a:xfrm>
            <a:off x="3430657" y="3828634"/>
            <a:ext cx="767536" cy="369332"/>
          </a:xfrm>
          <a:prstGeom prst="rect">
            <a:avLst/>
          </a:prstGeom>
          <a:noFill/>
        </p:spPr>
        <p:txBody>
          <a:bodyPr wrap="square" rtlCol="0">
            <a:spAutoFit/>
          </a:bodyPr>
          <a:lstStyle/>
          <a:p>
            <a:r>
              <a:rPr lang="en-US" dirty="0" err="1"/>
              <a:t>A.out</a:t>
            </a:r>
            <a:endParaRPr lang="en-US" dirty="0"/>
          </a:p>
        </p:txBody>
      </p:sp>
      <p:sp>
        <p:nvSpPr>
          <p:cNvPr id="10" name="Freeform: Shape 9">
            <a:extLst>
              <a:ext uri="{FF2B5EF4-FFF2-40B4-BE49-F238E27FC236}">
                <a16:creationId xmlns:a16="http://schemas.microsoft.com/office/drawing/2014/main" id="{AF363D35-4945-4823-AF92-F36B17054918}"/>
              </a:ext>
            </a:extLst>
          </p:cNvPr>
          <p:cNvSpPr/>
          <p:nvPr/>
        </p:nvSpPr>
        <p:spPr>
          <a:xfrm>
            <a:off x="4060981" y="2658315"/>
            <a:ext cx="274423" cy="2450067"/>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919750-9491-4210-9A06-543B9DF3E50B}"/>
              </a:ext>
            </a:extLst>
          </p:cNvPr>
          <p:cNvSpPr txBox="1"/>
          <p:nvPr/>
        </p:nvSpPr>
        <p:spPr>
          <a:xfrm>
            <a:off x="4060981" y="5017326"/>
            <a:ext cx="767536" cy="369332"/>
          </a:xfrm>
          <a:prstGeom prst="rect">
            <a:avLst/>
          </a:prstGeom>
          <a:noFill/>
        </p:spPr>
        <p:txBody>
          <a:bodyPr wrap="square" rtlCol="0">
            <a:spAutoFit/>
          </a:bodyPr>
          <a:lstStyle/>
          <a:p>
            <a:r>
              <a:rPr lang="en-US" dirty="0" err="1"/>
              <a:t>B.out</a:t>
            </a:r>
            <a:endParaRPr lang="en-US" dirty="0"/>
          </a:p>
        </p:txBody>
      </p:sp>
      <p:sp>
        <p:nvSpPr>
          <p:cNvPr id="14" name="Freeform: Shape 13">
            <a:extLst>
              <a:ext uri="{FF2B5EF4-FFF2-40B4-BE49-F238E27FC236}">
                <a16:creationId xmlns:a16="http://schemas.microsoft.com/office/drawing/2014/main" id="{9C58C548-D47E-4ACB-8355-EBB42F0EF23E}"/>
              </a:ext>
            </a:extLst>
          </p:cNvPr>
          <p:cNvSpPr/>
          <p:nvPr/>
        </p:nvSpPr>
        <p:spPr>
          <a:xfrm>
            <a:off x="5607727" y="2654916"/>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C8B77-13A1-4C82-B3F3-023124F36309}"/>
              </a:ext>
            </a:extLst>
          </p:cNvPr>
          <p:cNvSpPr txBox="1"/>
          <p:nvPr/>
        </p:nvSpPr>
        <p:spPr>
          <a:xfrm>
            <a:off x="5535185" y="3787851"/>
            <a:ext cx="767536" cy="369332"/>
          </a:xfrm>
          <a:prstGeom prst="rect">
            <a:avLst/>
          </a:prstGeom>
          <a:noFill/>
        </p:spPr>
        <p:txBody>
          <a:bodyPr wrap="square" rtlCol="0">
            <a:spAutoFit/>
          </a:bodyPr>
          <a:lstStyle/>
          <a:p>
            <a:r>
              <a:rPr lang="en-US" dirty="0" err="1"/>
              <a:t>E.out</a:t>
            </a:r>
            <a:endParaRPr lang="en-US" dirty="0"/>
          </a:p>
        </p:txBody>
      </p:sp>
      <p:sp>
        <p:nvSpPr>
          <p:cNvPr id="16" name="Freeform: Shape 15">
            <a:extLst>
              <a:ext uri="{FF2B5EF4-FFF2-40B4-BE49-F238E27FC236}">
                <a16:creationId xmlns:a16="http://schemas.microsoft.com/office/drawing/2014/main" id="{71C18766-85C1-4935-BCA4-753AC8DCF60F}"/>
              </a:ext>
            </a:extLst>
          </p:cNvPr>
          <p:cNvSpPr/>
          <p:nvPr/>
        </p:nvSpPr>
        <p:spPr>
          <a:xfrm flipV="1">
            <a:off x="4486657" y="2535393"/>
            <a:ext cx="274423" cy="119523"/>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CE6650-68E5-4CEC-855A-BD253E9E7193}"/>
              </a:ext>
            </a:extLst>
          </p:cNvPr>
          <p:cNvSpPr txBox="1"/>
          <p:nvPr/>
        </p:nvSpPr>
        <p:spPr>
          <a:xfrm>
            <a:off x="4334300" y="2620886"/>
            <a:ext cx="767536" cy="369332"/>
          </a:xfrm>
          <a:prstGeom prst="rect">
            <a:avLst/>
          </a:prstGeom>
          <a:noFill/>
        </p:spPr>
        <p:txBody>
          <a:bodyPr wrap="square" rtlCol="0">
            <a:spAutoFit/>
          </a:bodyPr>
          <a:lstStyle/>
          <a:p>
            <a:r>
              <a:rPr lang="en-US" dirty="0" err="1"/>
              <a:t>C.out</a:t>
            </a:r>
            <a:endParaRPr lang="en-US" dirty="0"/>
          </a:p>
        </p:txBody>
      </p:sp>
      <p:sp>
        <p:nvSpPr>
          <p:cNvPr id="18" name="Rectangle 17">
            <a:extLst>
              <a:ext uri="{FF2B5EF4-FFF2-40B4-BE49-F238E27FC236}">
                <a16:creationId xmlns:a16="http://schemas.microsoft.com/office/drawing/2014/main" id="{6684F4A7-3A02-473C-B1FF-B1DADC5F28D9}"/>
              </a:ext>
            </a:extLst>
          </p:cNvPr>
          <p:cNvSpPr/>
          <p:nvPr/>
        </p:nvSpPr>
        <p:spPr>
          <a:xfrm>
            <a:off x="4060981" y="3429000"/>
            <a:ext cx="1040855" cy="2136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xplosion: 8 Points 18">
            <a:extLst>
              <a:ext uri="{FF2B5EF4-FFF2-40B4-BE49-F238E27FC236}">
                <a16:creationId xmlns:a16="http://schemas.microsoft.com/office/drawing/2014/main" id="{128BC60A-B1DC-4584-831C-95E529E13CBA}"/>
              </a:ext>
            </a:extLst>
          </p:cNvPr>
          <p:cNvSpPr/>
          <p:nvPr/>
        </p:nvSpPr>
        <p:spPr>
          <a:xfrm>
            <a:off x="4111148" y="3429000"/>
            <a:ext cx="531522" cy="50441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BFD3B8-FF3F-4E08-8EFF-6737B09D7654}"/>
              </a:ext>
            </a:extLst>
          </p:cNvPr>
          <p:cNvSpPr/>
          <p:nvPr/>
        </p:nvSpPr>
        <p:spPr>
          <a:xfrm>
            <a:off x="5049945"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6FDCC3-F94C-46C4-827A-B34FD432B91B}"/>
              </a:ext>
            </a:extLst>
          </p:cNvPr>
          <p:cNvSpPr txBox="1"/>
          <p:nvPr/>
        </p:nvSpPr>
        <p:spPr>
          <a:xfrm>
            <a:off x="4977403" y="3828634"/>
            <a:ext cx="767536" cy="369332"/>
          </a:xfrm>
          <a:prstGeom prst="rect">
            <a:avLst/>
          </a:prstGeom>
          <a:noFill/>
        </p:spPr>
        <p:txBody>
          <a:bodyPr wrap="square" rtlCol="0">
            <a:spAutoFit/>
          </a:bodyPr>
          <a:lstStyle/>
          <a:p>
            <a:r>
              <a:rPr lang="en-US" dirty="0" err="1"/>
              <a:t>D.out</a:t>
            </a:r>
            <a:endParaRPr lang="en-US" dirty="0"/>
          </a:p>
        </p:txBody>
      </p:sp>
      <p:sp>
        <p:nvSpPr>
          <p:cNvPr id="20" name="TextBox 19">
            <a:extLst>
              <a:ext uri="{FF2B5EF4-FFF2-40B4-BE49-F238E27FC236}">
                <a16:creationId xmlns:a16="http://schemas.microsoft.com/office/drawing/2014/main" id="{9FA618EB-7672-447A-86A9-3C2B460079E4}"/>
              </a:ext>
            </a:extLst>
          </p:cNvPr>
          <p:cNvSpPr txBox="1"/>
          <p:nvPr/>
        </p:nvSpPr>
        <p:spPr>
          <a:xfrm>
            <a:off x="4158611" y="3940065"/>
            <a:ext cx="351378" cy="369332"/>
          </a:xfrm>
          <a:prstGeom prst="rect">
            <a:avLst/>
          </a:prstGeom>
          <a:noFill/>
        </p:spPr>
        <p:txBody>
          <a:bodyPr wrap="none" rtlCol="0">
            <a:spAutoFit/>
          </a:bodyPr>
          <a:lstStyle/>
          <a:p>
            <a:r>
              <a:rPr lang="en-US" dirty="0"/>
              <a:t>B’</a:t>
            </a:r>
          </a:p>
        </p:txBody>
      </p:sp>
      <p:sp>
        <p:nvSpPr>
          <p:cNvPr id="21" name="Freeform: Shape 20">
            <a:extLst>
              <a:ext uri="{FF2B5EF4-FFF2-40B4-BE49-F238E27FC236}">
                <a16:creationId xmlns:a16="http://schemas.microsoft.com/office/drawing/2014/main" id="{CA6D3991-6D2A-47A1-B5C3-64BAD1DDBEFC}"/>
              </a:ext>
            </a:extLst>
          </p:cNvPr>
          <p:cNvSpPr/>
          <p:nvPr/>
        </p:nvSpPr>
        <p:spPr>
          <a:xfrm>
            <a:off x="4202989" y="4238371"/>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114076-C69E-4AB5-AD73-88556EA16FEF}"/>
              </a:ext>
            </a:extLst>
          </p:cNvPr>
          <p:cNvSpPr txBox="1"/>
          <p:nvPr/>
        </p:nvSpPr>
        <p:spPr>
          <a:xfrm>
            <a:off x="4126221" y="5274433"/>
            <a:ext cx="767536" cy="369332"/>
          </a:xfrm>
          <a:prstGeom prst="rect">
            <a:avLst/>
          </a:prstGeom>
          <a:noFill/>
        </p:spPr>
        <p:txBody>
          <a:bodyPr wrap="square" rtlCol="0">
            <a:spAutoFit/>
          </a:bodyPr>
          <a:lstStyle/>
          <a:p>
            <a:r>
              <a:rPr lang="en-US" dirty="0" err="1"/>
              <a:t>B.out</a:t>
            </a:r>
            <a:endParaRPr lang="en-US" dirty="0"/>
          </a:p>
        </p:txBody>
      </p:sp>
    </p:spTree>
    <p:extLst>
      <p:ext uri="{BB962C8B-B14F-4D97-AF65-F5344CB8AC3E}">
        <p14:creationId xmlns:p14="http://schemas.microsoft.com/office/powerpoint/2010/main" val="19869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0CBC-AF5F-45BB-90BC-77DD075FCD69}"/>
              </a:ext>
            </a:extLst>
          </p:cNvPr>
          <p:cNvSpPr>
            <a:spLocks noGrp="1"/>
          </p:cNvSpPr>
          <p:nvPr>
            <p:ph type="title"/>
          </p:nvPr>
        </p:nvSpPr>
        <p:spPr/>
        <p:txBody>
          <a:bodyPr/>
          <a:lstStyle/>
          <a:p>
            <a:r>
              <a:rPr lang="en-US" dirty="0"/>
              <a:t>Other aspects of rollback</a:t>
            </a:r>
          </a:p>
        </p:txBody>
      </p:sp>
      <p:sp>
        <p:nvSpPr>
          <p:cNvPr id="3" name="Content Placeholder 2">
            <a:extLst>
              <a:ext uri="{FF2B5EF4-FFF2-40B4-BE49-F238E27FC236}">
                <a16:creationId xmlns:a16="http://schemas.microsoft.com/office/drawing/2014/main" id="{A90DA461-B14A-4514-9424-691E3114215D}"/>
              </a:ext>
            </a:extLst>
          </p:cNvPr>
          <p:cNvSpPr>
            <a:spLocks noGrp="1"/>
          </p:cNvSpPr>
          <p:nvPr>
            <p:ph idx="1"/>
          </p:nvPr>
        </p:nvSpPr>
        <p:spPr/>
        <p:txBody>
          <a:bodyPr>
            <a:normAutofit/>
          </a:bodyPr>
          <a:lstStyle/>
          <a:p>
            <a:r>
              <a:rPr lang="en-US" dirty="0"/>
              <a:t>Hadoop also has to worry about jobs that might be running exactly when the failure occurred.</a:t>
            </a:r>
          </a:p>
          <a:p>
            <a:endParaRPr lang="en-US" dirty="0"/>
          </a:p>
          <a:p>
            <a:r>
              <a:rPr lang="en-US" dirty="0"/>
              <a:t>Very often such a job could be disrupted in some way, hence active tasks shouldn’t be allowed to continue running “as is”.</a:t>
            </a:r>
          </a:p>
          <a:p>
            <a:endParaRPr lang="en-US" dirty="0"/>
          </a:p>
          <a:p>
            <a:r>
              <a:rPr lang="en-US" dirty="0"/>
              <a:t>Hadoop kills all the user-generated tasks, removes any files they may have created and restores any then deleted, then reruns the failed tasks.  </a:t>
            </a:r>
          </a:p>
        </p:txBody>
      </p:sp>
      <p:sp>
        <p:nvSpPr>
          <p:cNvPr id="4" name="Footer Placeholder 3">
            <a:extLst>
              <a:ext uri="{FF2B5EF4-FFF2-40B4-BE49-F238E27FC236}">
                <a16:creationId xmlns:a16="http://schemas.microsoft.com/office/drawing/2014/main" id="{A80795B1-09A1-44F9-9EB2-C87277996C5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8DA3F2D-A55C-4B63-B080-5722E6D764AB}"/>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165387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D477-25B9-47E2-8C2E-52634E0CEE3B}"/>
              </a:ext>
            </a:extLst>
          </p:cNvPr>
          <p:cNvSpPr>
            <a:spLocks noGrp="1"/>
          </p:cNvSpPr>
          <p:nvPr>
            <p:ph type="title"/>
          </p:nvPr>
        </p:nvSpPr>
        <p:spPr/>
        <p:txBody>
          <a:bodyPr/>
          <a:lstStyle/>
          <a:p>
            <a:r>
              <a:rPr lang="en-US" dirty="0"/>
              <a:t>This concept works in all of Apache</a:t>
            </a:r>
          </a:p>
        </p:txBody>
      </p:sp>
      <p:sp>
        <p:nvSpPr>
          <p:cNvPr id="3" name="Content Placeholder 2">
            <a:extLst>
              <a:ext uri="{FF2B5EF4-FFF2-40B4-BE49-F238E27FC236}">
                <a16:creationId xmlns:a16="http://schemas.microsoft.com/office/drawing/2014/main" id="{6C802341-C403-47D3-86BA-02C88D8F9DA6}"/>
              </a:ext>
            </a:extLst>
          </p:cNvPr>
          <p:cNvSpPr>
            <a:spLocks noGrp="1"/>
          </p:cNvSpPr>
          <p:nvPr>
            <p:ph idx="1"/>
          </p:nvPr>
        </p:nvSpPr>
        <p:spPr/>
        <p:txBody>
          <a:bodyPr/>
          <a:lstStyle/>
          <a:p>
            <a:r>
              <a:rPr lang="en-US" dirty="0"/>
              <a:t>The whole Apache infrastructure centers on mapping all forms of failure handling to Zookeeper, HDFS files with this form of “rollback”, and task restart!</a:t>
            </a:r>
          </a:p>
          <a:p>
            <a:endParaRPr lang="en-US" dirty="0"/>
          </a:p>
          <a:p>
            <a:r>
              <a:rPr lang="en-US" dirty="0"/>
              <a:t>It has similar effect to an abort/restart in a database system, but doesn’t involve contention for locks and transactions, so Jim Gray’s observations wouldn’t apply.  Apache tools scale well (except for Zookeeper itself, but it is </a:t>
            </a:r>
            <a:r>
              <a:rPr lang="en-US"/>
              <a:t>fast enough for the ways it gets used).</a:t>
            </a:r>
          </a:p>
        </p:txBody>
      </p:sp>
      <p:sp>
        <p:nvSpPr>
          <p:cNvPr id="4" name="Footer Placeholder 3">
            <a:extLst>
              <a:ext uri="{FF2B5EF4-FFF2-40B4-BE49-F238E27FC236}">
                <a16:creationId xmlns:a16="http://schemas.microsoft.com/office/drawing/2014/main" id="{9172598D-D819-4355-ACD6-83E5C196A45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662D9DD-9430-4C52-B006-12495B76D90A}"/>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24230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9ADF8F-2A14-3B6F-1536-0EC8D4B598C6}"/>
              </a:ext>
            </a:extLst>
          </p:cNvPr>
          <p:cNvSpPr>
            <a:spLocks noGrp="1"/>
          </p:cNvSpPr>
          <p:nvPr>
            <p:ph type="title"/>
          </p:nvPr>
        </p:nvSpPr>
        <p:spPr/>
        <p:txBody>
          <a:bodyPr/>
          <a:lstStyle/>
          <a:p>
            <a:r>
              <a:rPr lang="en-US" b="1" dirty="0">
                <a:solidFill>
                  <a:srgbClr val="C00000"/>
                </a:solidFill>
              </a:rPr>
              <a:t>Air Traffic Control Fault Tolerance</a:t>
            </a:r>
          </a:p>
        </p:txBody>
      </p:sp>
      <p:sp>
        <p:nvSpPr>
          <p:cNvPr id="7" name="Text Placeholder 6">
            <a:extLst>
              <a:ext uri="{FF2B5EF4-FFF2-40B4-BE49-F238E27FC236}">
                <a16:creationId xmlns:a16="http://schemas.microsoft.com/office/drawing/2014/main" id="{D1034E94-6BED-95B8-6CD5-53DCFD71AB9E}"/>
              </a:ext>
            </a:extLst>
          </p:cNvPr>
          <p:cNvSpPr>
            <a:spLocks noGrp="1"/>
          </p:cNvSpPr>
          <p:nvPr>
            <p:ph type="body" idx="1"/>
          </p:nvPr>
        </p:nvSpPr>
        <p:spPr/>
        <p:txBody>
          <a:bodyPr/>
          <a:lstStyle/>
          <a:p>
            <a:r>
              <a:rPr lang="en-US" dirty="0"/>
              <a:t>A non-Apache example</a:t>
            </a:r>
          </a:p>
        </p:txBody>
      </p:sp>
      <p:sp>
        <p:nvSpPr>
          <p:cNvPr id="4" name="Footer Placeholder 3">
            <a:extLst>
              <a:ext uri="{FF2B5EF4-FFF2-40B4-BE49-F238E27FC236}">
                <a16:creationId xmlns:a16="http://schemas.microsoft.com/office/drawing/2014/main" id="{248A68E2-97BB-011B-6180-908D624CF97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5B6593B-A743-0BAC-3D5F-146164CEA01E}"/>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367511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36C7-8921-4BB4-8B64-F28D38F54D4A}"/>
              </a:ext>
            </a:extLst>
          </p:cNvPr>
          <p:cNvSpPr>
            <a:spLocks noGrp="1"/>
          </p:cNvSpPr>
          <p:nvPr>
            <p:ph type="title"/>
          </p:nvPr>
        </p:nvSpPr>
        <p:spPr/>
        <p:txBody>
          <a:bodyPr/>
          <a:lstStyle/>
          <a:p>
            <a:r>
              <a:rPr lang="en-US" dirty="0"/>
              <a:t>What about air traffic control?</a:t>
            </a:r>
          </a:p>
        </p:txBody>
      </p:sp>
      <p:sp>
        <p:nvSpPr>
          <p:cNvPr id="3" name="Content Placeholder 2">
            <a:extLst>
              <a:ext uri="{FF2B5EF4-FFF2-40B4-BE49-F238E27FC236}">
                <a16:creationId xmlns:a16="http://schemas.microsoft.com/office/drawing/2014/main" id="{F6D06093-AFFE-4FFB-B594-C64FF8E42DD8}"/>
              </a:ext>
            </a:extLst>
          </p:cNvPr>
          <p:cNvSpPr>
            <a:spLocks noGrp="1"/>
          </p:cNvSpPr>
          <p:nvPr>
            <p:ph idx="1"/>
          </p:nvPr>
        </p:nvSpPr>
        <p:spPr/>
        <p:txBody>
          <a:bodyPr/>
          <a:lstStyle/>
          <a:p>
            <a:r>
              <a:rPr lang="en-US" dirty="0"/>
              <a:t>These systems have a system-wide virtual synchrony view manager.</a:t>
            </a:r>
          </a:p>
          <a:p>
            <a:endParaRPr lang="en-US" dirty="0"/>
          </a:p>
          <a:p>
            <a:r>
              <a:rPr lang="en-US" dirty="0"/>
              <a:t>The role of the view manager is to atomically report to all components when any failure disrupts any component.  When a view changes, all components instantly “wedge” and adjust to the new view</a:t>
            </a:r>
          </a:p>
          <a:p>
            <a:endParaRPr lang="en-US" dirty="0"/>
          </a:p>
          <a:p>
            <a:r>
              <a:rPr lang="en-US" dirty="0"/>
              <a:t>The system briefly (seconds… not minutes) freezes up and repairs itself, and when it resumes, every component is back to a healthy state.</a:t>
            </a:r>
          </a:p>
        </p:txBody>
      </p:sp>
      <p:sp>
        <p:nvSpPr>
          <p:cNvPr id="4" name="Footer Placeholder 3">
            <a:extLst>
              <a:ext uri="{FF2B5EF4-FFF2-40B4-BE49-F238E27FC236}">
                <a16:creationId xmlns:a16="http://schemas.microsoft.com/office/drawing/2014/main" id="{3E2387AB-4BC4-4A29-B09D-E769B121EF5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D85299D-20C0-4227-8BB8-AA83D351FA6F}"/>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736771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36C7-8921-4BB4-8B64-F28D38F54D4A}"/>
              </a:ext>
            </a:extLst>
          </p:cNvPr>
          <p:cNvSpPr>
            <a:spLocks noGrp="1"/>
          </p:cNvSpPr>
          <p:nvPr>
            <p:ph type="title"/>
          </p:nvPr>
        </p:nvSpPr>
        <p:spPr/>
        <p:txBody>
          <a:bodyPr/>
          <a:lstStyle/>
          <a:p>
            <a:r>
              <a:rPr lang="en-US" dirty="0"/>
              <a:t>What about air traffic control?</a:t>
            </a:r>
          </a:p>
        </p:txBody>
      </p:sp>
      <p:sp>
        <p:nvSpPr>
          <p:cNvPr id="3" name="Content Placeholder 2">
            <a:extLst>
              <a:ext uri="{FF2B5EF4-FFF2-40B4-BE49-F238E27FC236}">
                <a16:creationId xmlns:a16="http://schemas.microsoft.com/office/drawing/2014/main" id="{F6D06093-AFFE-4FFB-B594-C64FF8E42DD8}"/>
              </a:ext>
            </a:extLst>
          </p:cNvPr>
          <p:cNvSpPr>
            <a:spLocks noGrp="1"/>
          </p:cNvSpPr>
          <p:nvPr>
            <p:ph idx="1"/>
          </p:nvPr>
        </p:nvSpPr>
        <p:spPr/>
        <p:txBody>
          <a:bodyPr/>
          <a:lstStyle/>
          <a:p>
            <a:r>
              <a:rPr lang="en-US" dirty="0"/>
              <a:t>These systems have a system-wide virtual synchrony view manager.</a:t>
            </a:r>
          </a:p>
          <a:p>
            <a:endParaRPr lang="en-US" dirty="0"/>
          </a:p>
          <a:p>
            <a:r>
              <a:rPr lang="en-US" dirty="0"/>
              <a:t>The role of the view manager is to atomically report to all components when any failure disrupts any component.  When a view changes, all components instantly “wedge” and adjust to the new view</a:t>
            </a:r>
          </a:p>
          <a:p>
            <a:endParaRPr lang="en-US" dirty="0"/>
          </a:p>
          <a:p>
            <a:pPr algn="ctr"/>
            <a:r>
              <a:rPr lang="en-US" b="1" i="1" dirty="0"/>
              <a:t>Rollback is not an option!  </a:t>
            </a:r>
          </a:p>
        </p:txBody>
      </p:sp>
      <p:sp>
        <p:nvSpPr>
          <p:cNvPr id="4" name="Footer Placeholder 3">
            <a:extLst>
              <a:ext uri="{FF2B5EF4-FFF2-40B4-BE49-F238E27FC236}">
                <a16:creationId xmlns:a16="http://schemas.microsoft.com/office/drawing/2014/main" id="{3E2387AB-4BC4-4A29-B09D-E769B121EF5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D85299D-20C0-4227-8BB8-AA83D351FA6F}"/>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876721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36C7-8921-4BB4-8B64-F28D38F54D4A}"/>
              </a:ext>
            </a:extLst>
          </p:cNvPr>
          <p:cNvSpPr>
            <a:spLocks noGrp="1"/>
          </p:cNvSpPr>
          <p:nvPr>
            <p:ph type="title"/>
          </p:nvPr>
        </p:nvSpPr>
        <p:spPr/>
        <p:txBody>
          <a:bodyPr/>
          <a:lstStyle/>
          <a:p>
            <a:r>
              <a:rPr lang="en-US" dirty="0"/>
              <a:t>What about air traffic control?</a:t>
            </a:r>
          </a:p>
        </p:txBody>
      </p:sp>
      <p:sp>
        <p:nvSpPr>
          <p:cNvPr id="3" name="Content Placeholder 2">
            <a:extLst>
              <a:ext uri="{FF2B5EF4-FFF2-40B4-BE49-F238E27FC236}">
                <a16:creationId xmlns:a16="http://schemas.microsoft.com/office/drawing/2014/main" id="{F6D06093-AFFE-4FFB-B594-C64FF8E42DD8}"/>
              </a:ext>
            </a:extLst>
          </p:cNvPr>
          <p:cNvSpPr>
            <a:spLocks noGrp="1"/>
          </p:cNvSpPr>
          <p:nvPr>
            <p:ph idx="1"/>
          </p:nvPr>
        </p:nvSpPr>
        <p:spPr/>
        <p:txBody>
          <a:bodyPr/>
          <a:lstStyle/>
          <a:p>
            <a:r>
              <a:rPr lang="en-US" dirty="0"/>
              <a:t>These systems have a system-wide virtual synchrony view manager.</a:t>
            </a:r>
          </a:p>
          <a:p>
            <a:endParaRPr lang="en-US" dirty="0"/>
          </a:p>
          <a:p>
            <a:r>
              <a:rPr lang="en-US" dirty="0"/>
              <a:t>The role of the view manager is to atomically report to all components when any failure disrupts any component.  When a view changes, all components instantly “wedge” and adjust to the new view</a:t>
            </a:r>
          </a:p>
          <a:p>
            <a:endParaRPr lang="en-US" dirty="0"/>
          </a:p>
          <a:p>
            <a:r>
              <a:rPr lang="en-US" dirty="0"/>
              <a:t>The system briefly (seconds… not minutes) freezes up and repairs itself, and when it resumes, every component is back to a healthy state.</a:t>
            </a:r>
          </a:p>
        </p:txBody>
      </p:sp>
      <p:sp>
        <p:nvSpPr>
          <p:cNvPr id="4" name="Footer Placeholder 3">
            <a:extLst>
              <a:ext uri="{FF2B5EF4-FFF2-40B4-BE49-F238E27FC236}">
                <a16:creationId xmlns:a16="http://schemas.microsoft.com/office/drawing/2014/main" id="{3E2387AB-4BC4-4A29-B09D-E769B121EF5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D85299D-20C0-4227-8BB8-AA83D351FA6F}"/>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1574523816"/>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Failure in an ATC System</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FC10-6B91-48FC-B3F1-5BEC69418FC1}"/>
              </a:ext>
            </a:extLst>
          </p:cNvPr>
          <p:cNvSpPr>
            <a:spLocks noGrp="1"/>
          </p:cNvSpPr>
          <p:nvPr>
            <p:ph type="title"/>
          </p:nvPr>
        </p:nvSpPr>
        <p:spPr/>
        <p:txBody>
          <a:bodyPr/>
          <a:lstStyle/>
          <a:p>
            <a:r>
              <a:rPr lang="en-US" dirty="0"/>
              <a:t>Compare with Apache?</a:t>
            </a:r>
          </a:p>
        </p:txBody>
      </p:sp>
      <p:sp>
        <p:nvSpPr>
          <p:cNvPr id="3" name="Content Placeholder 2">
            <a:extLst>
              <a:ext uri="{FF2B5EF4-FFF2-40B4-BE49-F238E27FC236}">
                <a16:creationId xmlns:a16="http://schemas.microsoft.com/office/drawing/2014/main" id="{796C4412-2A80-4D6C-A32E-2F6BCEA994A5}"/>
              </a:ext>
            </a:extLst>
          </p:cNvPr>
          <p:cNvSpPr>
            <a:spLocks noGrp="1"/>
          </p:cNvSpPr>
          <p:nvPr>
            <p:ph idx="1"/>
          </p:nvPr>
        </p:nvSpPr>
        <p:spPr/>
        <p:txBody>
          <a:bodyPr/>
          <a:lstStyle/>
          <a:p>
            <a:r>
              <a:rPr lang="en-US" dirty="0"/>
              <a:t>Air traffic control might have state in a few places, but it helps that the flight plan records reside in a single database that every other process simply mirrors, read-only.</a:t>
            </a:r>
          </a:p>
          <a:p>
            <a:endParaRPr lang="en-US" dirty="0"/>
          </a:p>
          <a:p>
            <a:r>
              <a:rPr lang="en-US" dirty="0"/>
              <a:t>The key thing is to ensure that we never have parts of the system using one set of flight plans, or one set of configuration files, while the remainder is using a different set.  And this property is very carefully verified.</a:t>
            </a:r>
          </a:p>
        </p:txBody>
      </p:sp>
      <p:sp>
        <p:nvSpPr>
          <p:cNvPr id="4" name="Footer Placeholder 3">
            <a:extLst>
              <a:ext uri="{FF2B5EF4-FFF2-40B4-BE49-F238E27FC236}">
                <a16:creationId xmlns:a16="http://schemas.microsoft.com/office/drawing/2014/main" id="{3B319688-D3E4-48B6-B818-9F5D0F0D3E5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B7FFAFA-8D5F-4E9C-ADF7-93C524383475}"/>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361719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B0F50C-73F1-3957-44D0-957DCA52DAE6}"/>
              </a:ext>
            </a:extLst>
          </p:cNvPr>
          <p:cNvSpPr>
            <a:spLocks noGrp="1"/>
          </p:cNvSpPr>
          <p:nvPr>
            <p:ph type="title"/>
          </p:nvPr>
        </p:nvSpPr>
        <p:spPr/>
        <p:txBody>
          <a:bodyPr/>
          <a:lstStyle/>
          <a:p>
            <a:r>
              <a:rPr lang="en-US" dirty="0"/>
              <a:t>Reminder: Failures and “transients” look the same</a:t>
            </a:r>
          </a:p>
        </p:txBody>
      </p:sp>
      <p:sp>
        <p:nvSpPr>
          <p:cNvPr id="7" name="Content Placeholder 6">
            <a:extLst>
              <a:ext uri="{FF2B5EF4-FFF2-40B4-BE49-F238E27FC236}">
                <a16:creationId xmlns:a16="http://schemas.microsoft.com/office/drawing/2014/main" id="{474D9DE4-71B1-CC5B-8C8D-3CFC5ADF144B}"/>
              </a:ext>
            </a:extLst>
          </p:cNvPr>
          <p:cNvSpPr>
            <a:spLocks noGrp="1"/>
          </p:cNvSpPr>
          <p:nvPr>
            <p:ph idx="1"/>
          </p:nvPr>
        </p:nvSpPr>
        <p:spPr/>
        <p:txBody>
          <a:bodyPr/>
          <a:lstStyle/>
          <a:p>
            <a:r>
              <a:rPr lang="en-US" dirty="0"/>
              <a:t>A network or scheduling delay can mimic a crash</a:t>
            </a:r>
          </a:p>
          <a:p>
            <a:endParaRPr lang="en-US" dirty="0"/>
          </a:p>
          <a:p>
            <a:r>
              <a:rPr lang="en-US" dirty="0"/>
              <a:t>FLP was built around the idea of always needing to be certain.  If a process was healthy, FLP insists that its vote must be considered.</a:t>
            </a:r>
          </a:p>
          <a:p>
            <a:endParaRPr lang="en-US" dirty="0"/>
          </a:p>
          <a:p>
            <a:r>
              <a:rPr lang="en-US" dirty="0"/>
              <a:t>In “real” systems like Apache, we don’t want the </a:t>
            </a:r>
            <a:br>
              <a:rPr lang="en-US" dirty="0"/>
            </a:br>
            <a:r>
              <a:rPr lang="en-US" dirty="0"/>
              <a:t>to wait while one machine deals with a broken link.  </a:t>
            </a:r>
            <a:br>
              <a:rPr lang="en-US" dirty="0"/>
            </a:br>
            <a:r>
              <a:rPr lang="en-US" dirty="0"/>
              <a:t>We need to move on!</a:t>
            </a:r>
          </a:p>
        </p:txBody>
      </p:sp>
      <p:sp>
        <p:nvSpPr>
          <p:cNvPr id="4" name="Footer Placeholder 3">
            <a:extLst>
              <a:ext uri="{FF2B5EF4-FFF2-40B4-BE49-F238E27FC236}">
                <a16:creationId xmlns:a16="http://schemas.microsoft.com/office/drawing/2014/main" id="{D3018DD8-51D0-69E4-50D3-8035B6D042B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DAE9FC9-0C46-57DE-19B2-7D2A4F707A0D}"/>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8" name="Picture 7">
            <a:extLst>
              <a:ext uri="{FF2B5EF4-FFF2-40B4-BE49-F238E27FC236}">
                <a16:creationId xmlns:a16="http://schemas.microsoft.com/office/drawing/2014/main" id="{E07D143E-9DBE-DBAC-F315-2BC50FD7C7E0}"/>
              </a:ext>
            </a:extLst>
          </p:cNvPr>
          <p:cNvPicPr>
            <a:picLocks noChangeAspect="1"/>
          </p:cNvPicPr>
          <p:nvPr/>
        </p:nvPicPr>
        <p:blipFill>
          <a:blip r:embed="rId2"/>
          <a:stretch>
            <a:fillRect/>
          </a:stretch>
        </p:blipFill>
        <p:spPr>
          <a:xfrm>
            <a:off x="9619467" y="4297680"/>
            <a:ext cx="1841292" cy="1795451"/>
          </a:xfrm>
          <a:prstGeom prst="rect">
            <a:avLst/>
          </a:prstGeom>
        </p:spPr>
      </p:pic>
    </p:spTree>
    <p:extLst>
      <p:ext uri="{BB962C8B-B14F-4D97-AF65-F5344CB8AC3E}">
        <p14:creationId xmlns:p14="http://schemas.microsoft.com/office/powerpoint/2010/main" val="1083197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F5DE-A4B0-3EBB-9DE8-D11024797365}"/>
              </a:ext>
            </a:extLst>
          </p:cNvPr>
          <p:cNvSpPr>
            <a:spLocks noGrp="1"/>
          </p:cNvSpPr>
          <p:nvPr>
            <p:ph type="title"/>
          </p:nvPr>
        </p:nvSpPr>
        <p:spPr/>
        <p:txBody>
          <a:bodyPr/>
          <a:lstStyle/>
          <a:p>
            <a:r>
              <a:rPr lang="en-US" dirty="0"/>
              <a:t>Connection with Derecho/Cascade</a:t>
            </a:r>
          </a:p>
        </p:txBody>
      </p:sp>
      <p:sp>
        <p:nvSpPr>
          <p:cNvPr id="3" name="Content Placeholder 2">
            <a:extLst>
              <a:ext uri="{FF2B5EF4-FFF2-40B4-BE49-F238E27FC236}">
                <a16:creationId xmlns:a16="http://schemas.microsoft.com/office/drawing/2014/main" id="{44D7CA53-42A5-941E-6AD4-D40511C4C3CD}"/>
              </a:ext>
            </a:extLst>
          </p:cNvPr>
          <p:cNvSpPr>
            <a:spLocks noGrp="1"/>
          </p:cNvSpPr>
          <p:nvPr>
            <p:ph idx="1"/>
          </p:nvPr>
        </p:nvSpPr>
        <p:spPr/>
        <p:txBody>
          <a:bodyPr>
            <a:normAutofit lnSpcReduction="10000"/>
          </a:bodyPr>
          <a:lstStyle/>
          <a:p>
            <a:r>
              <a:rPr lang="en-US" dirty="0"/>
              <a:t>The ATC architecture we are looking at was literally built using the Isis Toolkit, an older version of Derecho</a:t>
            </a:r>
          </a:p>
          <a:p>
            <a:endParaRPr lang="en-US" dirty="0"/>
          </a:p>
          <a:p>
            <a:r>
              <a:rPr lang="en-US" dirty="0"/>
              <a:t>So Derecho can be viewed as using this exact same approach!</a:t>
            </a:r>
          </a:p>
          <a:p>
            <a:pPr>
              <a:buFont typeface="Wingdings" panose="05000000000000000000" pitchFamily="2" charset="2"/>
              <a:buChar char="Ø"/>
            </a:pPr>
            <a:r>
              <a:rPr lang="en-US" dirty="0"/>
              <a:t>  Failure sensing via timeouts or “application detected issues”</a:t>
            </a:r>
          </a:p>
          <a:p>
            <a:pPr>
              <a:buFont typeface="Wingdings" panose="05000000000000000000" pitchFamily="2" charset="2"/>
              <a:buChar char="Ø"/>
            </a:pPr>
            <a:r>
              <a:rPr lang="en-US" dirty="0"/>
              <a:t>  Spread-the-word: Uses a gossip approach, “shun” the failed process</a:t>
            </a:r>
          </a:p>
          <a:p>
            <a:pPr>
              <a:buFont typeface="Wingdings" panose="05000000000000000000" pitchFamily="2" charset="2"/>
              <a:buChar char="Ø"/>
            </a:pPr>
            <a:r>
              <a:rPr lang="en-US" dirty="0"/>
              <a:t>  Freeze and self-repair, then restart and reissue any requests that</a:t>
            </a:r>
            <a:br>
              <a:rPr lang="en-US" dirty="0"/>
            </a:br>
            <a:r>
              <a:rPr lang="en-US" dirty="0"/>
              <a:t>    got wiped out by the rollback</a:t>
            </a:r>
          </a:p>
        </p:txBody>
      </p:sp>
      <p:sp>
        <p:nvSpPr>
          <p:cNvPr id="4" name="Footer Placeholder 3">
            <a:extLst>
              <a:ext uri="{FF2B5EF4-FFF2-40B4-BE49-F238E27FC236}">
                <a16:creationId xmlns:a16="http://schemas.microsoft.com/office/drawing/2014/main" id="{3CE9F7A0-2149-AA31-BEA6-4752D12D537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1F27834-2C01-3F85-95B3-7C1656AC9182}"/>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6444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675391-6DDC-DC9E-8C9D-6F9F06DA9F78}"/>
              </a:ext>
            </a:extLst>
          </p:cNvPr>
          <p:cNvSpPr>
            <a:spLocks noGrp="1"/>
          </p:cNvSpPr>
          <p:nvPr>
            <p:ph type="title"/>
          </p:nvPr>
        </p:nvSpPr>
        <p:spPr/>
        <p:txBody>
          <a:bodyPr/>
          <a:lstStyle/>
          <a:p>
            <a:r>
              <a:rPr lang="en-US" b="1" dirty="0" err="1">
                <a:solidFill>
                  <a:srgbClr val="C00000"/>
                </a:solidFill>
              </a:rPr>
              <a:t>Wrapup</a:t>
            </a:r>
            <a:endParaRPr lang="en-US" b="1" dirty="0">
              <a:solidFill>
                <a:srgbClr val="C00000"/>
              </a:solidFill>
            </a:endParaRPr>
          </a:p>
        </p:txBody>
      </p:sp>
      <p:sp>
        <p:nvSpPr>
          <p:cNvPr id="7" name="Text Placeholder 6">
            <a:extLst>
              <a:ext uri="{FF2B5EF4-FFF2-40B4-BE49-F238E27FC236}">
                <a16:creationId xmlns:a16="http://schemas.microsoft.com/office/drawing/2014/main" id="{7BD25FE0-BB20-D4C8-3A98-B997DBEF06F9}"/>
              </a:ext>
            </a:extLst>
          </p:cNvPr>
          <p:cNvSpPr>
            <a:spLocks noGrp="1"/>
          </p:cNvSpPr>
          <p:nvPr>
            <p:ph type="body" idx="1"/>
          </p:nvPr>
        </p:nvSpPr>
        <p:spPr/>
        <p:txBody>
          <a:bodyPr/>
          <a:lstStyle/>
          <a:p>
            <a:r>
              <a:rPr lang="en-US" b="1" dirty="0"/>
              <a:t>Sense failures, force reboots if needed.  Do a clean rollback, resume from checkpoint</a:t>
            </a:r>
          </a:p>
        </p:txBody>
      </p:sp>
      <p:sp>
        <p:nvSpPr>
          <p:cNvPr id="4" name="Footer Placeholder 3">
            <a:extLst>
              <a:ext uri="{FF2B5EF4-FFF2-40B4-BE49-F238E27FC236}">
                <a16:creationId xmlns:a16="http://schemas.microsoft.com/office/drawing/2014/main" id="{A2FA802D-75FF-6D5F-98D2-30D0E7566B4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A8C3B88-A6B5-5285-893E-913A33BE9459}"/>
              </a:ext>
            </a:extLst>
          </p:cNvPr>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3687590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6933-DE7B-49E1-8B9F-A9850EEFF4F1}"/>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38F11904-A722-4228-890F-BF09BA6E6A0F}"/>
              </a:ext>
            </a:extLst>
          </p:cNvPr>
          <p:cNvSpPr>
            <a:spLocks noGrp="1"/>
          </p:cNvSpPr>
          <p:nvPr>
            <p:ph idx="1"/>
          </p:nvPr>
        </p:nvSpPr>
        <p:spPr/>
        <p:txBody>
          <a:bodyPr>
            <a:normAutofit lnSpcReduction="10000"/>
          </a:bodyPr>
          <a:lstStyle/>
          <a:p>
            <a:r>
              <a:rPr lang="en-US" dirty="0"/>
              <a:t>The cloud is highly available, because it has layers of backups – even backup datacenters and backups at geographic scale.</a:t>
            </a:r>
          </a:p>
          <a:p>
            <a:endParaRPr lang="en-US" dirty="0"/>
          </a:p>
          <a:p>
            <a:r>
              <a:rPr lang="en-US" dirty="0"/>
              <a:t>IoT data managed by the cloud </a:t>
            </a:r>
            <a:r>
              <a:rPr lang="en-US" i="1" dirty="0"/>
              <a:t>can </a:t>
            </a:r>
            <a:r>
              <a:rPr lang="en-US" dirty="0"/>
              <a:t>be strongly consistent.  This doesn’t really reduce availability and in fact doesn’t even reduce performance.</a:t>
            </a:r>
          </a:p>
          <a:p>
            <a:endParaRPr lang="en-US" dirty="0"/>
          </a:p>
          <a:p>
            <a:r>
              <a:rPr lang="en-US" dirty="0"/>
              <a:t>It leads to a style of coding in which membership is managed for you.  But many parts of the existing cloud are using weaker consistency today, and you need to be aware of the risks when you use those tools.</a:t>
            </a:r>
          </a:p>
        </p:txBody>
      </p:sp>
      <p:sp>
        <p:nvSpPr>
          <p:cNvPr id="4" name="Footer Placeholder 3">
            <a:extLst>
              <a:ext uri="{FF2B5EF4-FFF2-40B4-BE49-F238E27FC236}">
                <a16:creationId xmlns:a16="http://schemas.microsoft.com/office/drawing/2014/main" id="{0DB5B602-F664-49AC-8257-31E4F287180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D7F146A-2033-47C3-86FC-A11077FA151F}"/>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1667729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F1EF-B654-4502-8474-AFB7C016CD60}"/>
              </a:ext>
            </a:extLst>
          </p:cNvPr>
          <p:cNvSpPr>
            <a:spLocks noGrp="1"/>
          </p:cNvSpPr>
          <p:nvPr>
            <p:ph type="title"/>
          </p:nvPr>
        </p:nvSpPr>
        <p:spPr/>
        <p:txBody>
          <a:bodyPr/>
          <a:lstStyle/>
          <a:p>
            <a:r>
              <a:rPr lang="en-US" dirty="0"/>
              <a:t>Effects of bottom line?</a:t>
            </a:r>
          </a:p>
        </p:txBody>
      </p:sp>
      <p:sp>
        <p:nvSpPr>
          <p:cNvPr id="3" name="Content Placeholder 2">
            <a:extLst>
              <a:ext uri="{FF2B5EF4-FFF2-40B4-BE49-F238E27FC236}">
                <a16:creationId xmlns:a16="http://schemas.microsoft.com/office/drawing/2014/main" id="{B108036D-502B-47D1-B8DB-3FF3AE927745}"/>
              </a:ext>
            </a:extLst>
          </p:cNvPr>
          <p:cNvSpPr>
            <a:spLocks noGrp="1"/>
          </p:cNvSpPr>
          <p:nvPr>
            <p:ph idx="1"/>
          </p:nvPr>
        </p:nvSpPr>
        <p:spPr>
          <a:xfrm>
            <a:off x="834500" y="2286000"/>
            <a:ext cx="10976499" cy="4023360"/>
          </a:xfrm>
        </p:spPr>
        <p:txBody>
          <a:bodyPr>
            <a:normAutofit lnSpcReduction="10000"/>
          </a:bodyPr>
          <a:lstStyle/>
          <a:p>
            <a:r>
              <a:rPr lang="en-US" dirty="0"/>
              <a:t>Today’s cloud is remarkably robust.</a:t>
            </a:r>
          </a:p>
          <a:p>
            <a:endParaRPr lang="en-US" dirty="0"/>
          </a:p>
          <a:p>
            <a:r>
              <a:rPr lang="en-US" dirty="0"/>
              <a:t>We use CAP and weaken consistency in outer layers, but this is partly because doing so actually simplifies the solutions we create.   Fault tolerance is easy when you don’t worry about consistency. </a:t>
            </a:r>
          </a:p>
          <a:p>
            <a:endParaRPr lang="en-US" dirty="0"/>
          </a:p>
          <a:p>
            <a:r>
              <a:rPr lang="en-US" dirty="0"/>
              <a:t>Systems that do need consistency use the “timeline”: they have a standard way to detect failure.  Every component learns of any fault relevant to it.  Disrupted components pause their work queues while they self-repair.</a:t>
            </a:r>
          </a:p>
        </p:txBody>
      </p:sp>
      <p:sp>
        <p:nvSpPr>
          <p:cNvPr id="4" name="Footer Placeholder 3">
            <a:extLst>
              <a:ext uri="{FF2B5EF4-FFF2-40B4-BE49-F238E27FC236}">
                <a16:creationId xmlns:a16="http://schemas.microsoft.com/office/drawing/2014/main" id="{8E79B180-DD61-4293-BCF3-078B8C66736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5DA493D-356F-499A-A298-5D7CF4BDF378}"/>
              </a:ext>
            </a:extLst>
          </p:cNvPr>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39549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E97A31EE-7368-4239-AE90-B92BE2801B95}"/>
              </a:ext>
            </a:extLst>
          </p:cNvPr>
          <p:cNvSpPr/>
          <p:nvPr/>
        </p:nvSpPr>
        <p:spPr>
          <a:xfrm>
            <a:off x="9126645" y="218132"/>
            <a:ext cx="1462616" cy="5728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CBDB7-833D-4F2C-B29B-BDE8989B6852}"/>
              </a:ext>
            </a:extLst>
          </p:cNvPr>
          <p:cNvSpPr>
            <a:spLocks noGrp="1"/>
          </p:cNvSpPr>
          <p:nvPr>
            <p:ph type="title"/>
          </p:nvPr>
        </p:nvSpPr>
        <p:spPr/>
        <p:txBody>
          <a:bodyPr/>
          <a:lstStyle/>
          <a:p>
            <a:r>
              <a:rPr lang="en-US" dirty="0"/>
              <a:t>Ways to detect failures</a:t>
            </a:r>
          </a:p>
        </p:txBody>
      </p:sp>
      <p:sp>
        <p:nvSpPr>
          <p:cNvPr id="3" name="Content Placeholder 2">
            <a:extLst>
              <a:ext uri="{FF2B5EF4-FFF2-40B4-BE49-F238E27FC236}">
                <a16:creationId xmlns:a16="http://schemas.microsoft.com/office/drawing/2014/main" id="{699ADB77-733D-44CA-AEA4-190641D89F2E}"/>
              </a:ext>
            </a:extLst>
          </p:cNvPr>
          <p:cNvSpPr>
            <a:spLocks noGrp="1"/>
          </p:cNvSpPr>
          <p:nvPr>
            <p:ph idx="1"/>
          </p:nvPr>
        </p:nvSpPr>
        <p:spPr/>
        <p:txBody>
          <a:bodyPr/>
          <a:lstStyle/>
          <a:p>
            <a:r>
              <a:rPr lang="en-US" dirty="0"/>
              <a:t>Something segment faults or throws an exception, then exits</a:t>
            </a:r>
          </a:p>
          <a:p>
            <a:endParaRPr lang="en-US" dirty="0"/>
          </a:p>
          <a:p>
            <a:r>
              <a:rPr lang="en-US" dirty="0"/>
              <a:t>A process freezes up (like waiting on a lock) and never resumes</a:t>
            </a:r>
          </a:p>
          <a:p>
            <a:endParaRPr lang="en-US" dirty="0"/>
          </a:p>
          <a:p>
            <a:r>
              <a:rPr lang="en-US" dirty="0"/>
              <a:t>A machine crashes and reboots</a:t>
            </a:r>
          </a:p>
        </p:txBody>
      </p:sp>
      <p:sp>
        <p:nvSpPr>
          <p:cNvPr id="4" name="Footer Placeholder 3">
            <a:extLst>
              <a:ext uri="{FF2B5EF4-FFF2-40B4-BE49-F238E27FC236}">
                <a16:creationId xmlns:a16="http://schemas.microsoft.com/office/drawing/2014/main" id="{FE149CB4-4F6C-4AA1-8872-9C703338168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DBD2381-F3B4-488F-94E5-88FEB8C859A2}"/>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8" name="Picture 7">
            <a:extLst>
              <a:ext uri="{FF2B5EF4-FFF2-40B4-BE49-F238E27FC236}">
                <a16:creationId xmlns:a16="http://schemas.microsoft.com/office/drawing/2014/main" id="{1864A6CD-04E6-4A2D-A0A9-1126D62C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755" y="692912"/>
            <a:ext cx="2107653" cy="1169748"/>
          </a:xfrm>
          <a:prstGeom prst="rect">
            <a:avLst/>
          </a:prstGeom>
        </p:spPr>
      </p:pic>
      <p:pic>
        <p:nvPicPr>
          <p:cNvPr id="9" name="Picture 8">
            <a:extLst>
              <a:ext uri="{FF2B5EF4-FFF2-40B4-BE49-F238E27FC236}">
                <a16:creationId xmlns:a16="http://schemas.microsoft.com/office/drawing/2014/main" id="{33B2EC6B-DE32-4DB8-9D08-4177A2D70499}"/>
              </a:ext>
            </a:extLst>
          </p:cNvPr>
          <p:cNvPicPr>
            <a:picLocks noChangeAspect="1"/>
          </p:cNvPicPr>
          <p:nvPr/>
        </p:nvPicPr>
        <p:blipFill>
          <a:blip r:embed="rId4"/>
          <a:stretch>
            <a:fillRect/>
          </a:stretch>
        </p:blipFill>
        <p:spPr>
          <a:xfrm>
            <a:off x="10178050" y="1059996"/>
            <a:ext cx="1713538" cy="1391920"/>
          </a:xfrm>
          <a:prstGeom prst="rect">
            <a:avLst/>
          </a:prstGeom>
        </p:spPr>
      </p:pic>
      <p:sp>
        <p:nvSpPr>
          <p:cNvPr id="10" name="TextBox 9">
            <a:extLst>
              <a:ext uri="{FF2B5EF4-FFF2-40B4-BE49-F238E27FC236}">
                <a16:creationId xmlns:a16="http://schemas.microsoft.com/office/drawing/2014/main" id="{1EB4849C-70A3-4B97-BC4E-1C05D727852F}"/>
              </a:ext>
            </a:extLst>
          </p:cNvPr>
          <p:cNvSpPr txBox="1"/>
          <p:nvPr/>
        </p:nvSpPr>
        <p:spPr>
          <a:xfrm>
            <a:off x="9584422" y="31302"/>
            <a:ext cx="547062" cy="923330"/>
          </a:xfrm>
          <a:prstGeom prst="rect">
            <a:avLst/>
          </a:prstGeom>
          <a:noFill/>
        </p:spPr>
        <p:txBody>
          <a:bodyPr wrap="square" rtlCol="0">
            <a:spAutoFit/>
          </a:bodyPr>
          <a:lstStyle/>
          <a:p>
            <a:r>
              <a:rPr lang="en-US" sz="5400" b="1" dirty="0"/>
              <a:t>?</a:t>
            </a:r>
          </a:p>
        </p:txBody>
      </p:sp>
    </p:spTree>
    <p:extLst>
      <p:ext uri="{BB962C8B-B14F-4D97-AF65-F5344CB8AC3E}">
        <p14:creationId xmlns:p14="http://schemas.microsoft.com/office/powerpoint/2010/main" val="176765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DA8-37D9-4134-9DE5-E209E9020941}"/>
              </a:ext>
            </a:extLst>
          </p:cNvPr>
          <p:cNvSpPr>
            <a:spLocks noGrp="1"/>
          </p:cNvSpPr>
          <p:nvPr>
            <p:ph type="title"/>
          </p:nvPr>
        </p:nvSpPr>
        <p:spPr/>
        <p:txBody>
          <a:bodyPr/>
          <a:lstStyle/>
          <a:p>
            <a:r>
              <a:rPr lang="en-US" dirty="0"/>
              <a:t>Some really weird “failure” cases</a:t>
            </a:r>
          </a:p>
        </p:txBody>
      </p:sp>
      <p:sp>
        <p:nvSpPr>
          <p:cNvPr id="3" name="Content Placeholder 2">
            <a:extLst>
              <a:ext uri="{FF2B5EF4-FFF2-40B4-BE49-F238E27FC236}">
                <a16:creationId xmlns:a16="http://schemas.microsoft.com/office/drawing/2014/main" id="{8B518D8B-5396-40EA-8868-CB7D646A94DC}"/>
              </a:ext>
            </a:extLst>
          </p:cNvPr>
          <p:cNvSpPr>
            <a:spLocks noGrp="1"/>
          </p:cNvSpPr>
          <p:nvPr>
            <p:ph idx="1"/>
          </p:nvPr>
        </p:nvSpPr>
        <p:spPr/>
        <p:txBody>
          <a:bodyPr>
            <a:normAutofit/>
          </a:bodyPr>
          <a:lstStyle/>
          <a:p>
            <a:pPr marL="0" indent="0">
              <a:buNone/>
            </a:pPr>
            <a:endParaRPr lang="en-US" dirty="0"/>
          </a:p>
          <a:p>
            <a:pPr marL="0" indent="0">
              <a:buNone/>
            </a:pPr>
            <a:r>
              <a:rPr lang="en-US" dirty="0"/>
              <a:t>When clocks “resynchronize” they can jump ahead or </a:t>
            </a:r>
            <a:br>
              <a:rPr lang="en-US" dirty="0"/>
            </a:br>
            <a:r>
              <a:rPr lang="en-US" dirty="0"/>
              <a:t>backwards by many seconds or even several minutes.  </a:t>
            </a:r>
          </a:p>
          <a:p>
            <a:pPr>
              <a:buFont typeface="Wingdings" panose="05000000000000000000" pitchFamily="2" charset="2"/>
              <a:buChar char="Ø"/>
            </a:pPr>
            <a:r>
              <a:rPr lang="en-US" dirty="0"/>
              <a:t>  What would that do to timeouts?</a:t>
            </a:r>
          </a:p>
          <a:p>
            <a:pPr>
              <a:buFont typeface="Wingdings" panose="05000000000000000000" pitchFamily="2" charset="2"/>
              <a:buChar char="Ø"/>
            </a:pPr>
            <a:r>
              <a:rPr lang="en-US" dirty="0"/>
              <a:t>  Could TCP connections “instantly” break?</a:t>
            </a:r>
          </a:p>
          <a:p>
            <a:pPr>
              <a:buFont typeface="Wingdings" panose="05000000000000000000" pitchFamily="2" charset="2"/>
              <a:buChar char="Ø"/>
            </a:pPr>
            <a:endParaRPr lang="en-US" dirty="0"/>
          </a:p>
          <a:p>
            <a:pPr marL="0" indent="0">
              <a:buNone/>
            </a:pPr>
            <a:r>
              <a:rPr lang="en-US" dirty="0"/>
              <a:t>Clocks can also freeze up and not move at all during resynchronization.</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DD48A3B8-8651-4FAB-BFBC-B513519C1B4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1FC6A08-F687-4F98-80C5-C3758953EC03}"/>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B92704FE-C835-4C81-AF0D-8D4D0D1B7686}"/>
              </a:ext>
            </a:extLst>
          </p:cNvPr>
          <p:cNvPicPr>
            <a:picLocks noChangeAspect="1"/>
          </p:cNvPicPr>
          <p:nvPr/>
        </p:nvPicPr>
        <p:blipFill>
          <a:blip r:embed="rId3"/>
          <a:stretch>
            <a:fillRect/>
          </a:stretch>
        </p:blipFill>
        <p:spPr>
          <a:xfrm>
            <a:off x="9155090" y="3078797"/>
            <a:ext cx="2552700" cy="1790700"/>
          </a:xfrm>
          <a:prstGeom prst="rect">
            <a:avLst/>
          </a:prstGeom>
        </p:spPr>
      </p:pic>
    </p:spTree>
    <p:extLst>
      <p:ext uri="{BB962C8B-B14F-4D97-AF65-F5344CB8AC3E}">
        <p14:creationId xmlns:p14="http://schemas.microsoft.com/office/powerpoint/2010/main" val="329701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DA8-37D9-4134-9DE5-E209E9020941}"/>
              </a:ext>
            </a:extLst>
          </p:cNvPr>
          <p:cNvSpPr>
            <a:spLocks noGrp="1"/>
          </p:cNvSpPr>
          <p:nvPr>
            <p:ph type="title"/>
          </p:nvPr>
        </p:nvSpPr>
        <p:spPr/>
        <p:txBody>
          <a:bodyPr/>
          <a:lstStyle/>
          <a:p>
            <a:r>
              <a:rPr lang="en-US" dirty="0"/>
              <a:t>Some really weird “failure” cases</a:t>
            </a:r>
          </a:p>
        </p:txBody>
      </p:sp>
      <p:sp>
        <p:nvSpPr>
          <p:cNvPr id="3" name="Content Placeholder 2">
            <a:extLst>
              <a:ext uri="{FF2B5EF4-FFF2-40B4-BE49-F238E27FC236}">
                <a16:creationId xmlns:a16="http://schemas.microsoft.com/office/drawing/2014/main" id="{8B518D8B-5396-40EA-8868-CB7D646A94DC}"/>
              </a:ext>
            </a:extLst>
          </p:cNvPr>
          <p:cNvSpPr>
            <a:spLocks noGrp="1"/>
          </p:cNvSpPr>
          <p:nvPr>
            <p:ph idx="1"/>
          </p:nvPr>
        </p:nvSpPr>
        <p:spPr/>
        <p:txBody>
          <a:bodyPr>
            <a:normAutofit/>
          </a:bodyPr>
          <a:lstStyle/>
          <a:p>
            <a:r>
              <a:rPr lang="en-US" dirty="0"/>
              <a:t>Suppose we just trust TCP timeouts, but have 2 connections to a process.</a:t>
            </a:r>
          </a:p>
          <a:p>
            <a:pPr>
              <a:buFont typeface="Wingdings" panose="05000000000000000000" pitchFamily="2" charset="2"/>
              <a:buChar char="Ø"/>
            </a:pPr>
            <a:r>
              <a:rPr lang="en-US" dirty="0"/>
              <a:t>  What if one connection breaks but the other doesn’t?  </a:t>
            </a:r>
          </a:p>
          <a:p>
            <a:pPr marL="0" indent="0">
              <a:buNone/>
            </a:pPr>
            <a:r>
              <a:rPr lang="en-US" dirty="0"/>
              <a:t>     </a:t>
            </a:r>
            <a:r>
              <a:rPr lang="en-US" i="1" dirty="0"/>
              <a:t>… can you think of a way to easily cause this?</a:t>
            </a:r>
          </a:p>
          <a:p>
            <a:pPr marL="0" indent="0">
              <a:buNone/>
            </a:pPr>
            <a:endParaRPr lang="en-US" dirty="0"/>
          </a:p>
          <a:p>
            <a:pPr marL="0" indent="0">
              <a:buNone/>
            </a:pPr>
            <a:r>
              <a:rPr lang="en-US" dirty="0"/>
              <a:t>This actually can happen!</a:t>
            </a:r>
          </a:p>
          <a:p>
            <a:pPr>
              <a:buFont typeface="Wingdings" panose="05000000000000000000" pitchFamily="2" charset="2"/>
              <a:buChar char="Ø"/>
            </a:pPr>
            <a:r>
              <a:rPr lang="en-US" dirty="0"/>
              <a:t>  FTP uses two connections, one for control and one for data movement</a:t>
            </a:r>
          </a:p>
          <a:p>
            <a:pPr>
              <a:buFont typeface="Wingdings" panose="05000000000000000000" pitchFamily="2" charset="2"/>
              <a:buChar char="Ø"/>
            </a:pPr>
            <a:r>
              <a:rPr lang="en-US" dirty="0"/>
              <a:t>  It will crash if either of them goes down</a:t>
            </a:r>
          </a:p>
          <a:p>
            <a:pPr marL="0" indent="0">
              <a:buNone/>
            </a:pPr>
            <a:endParaRPr lang="en-US" dirty="0"/>
          </a:p>
          <a:p>
            <a:pPr marL="0" indent="0">
              <a:buNone/>
            </a:pPr>
            <a:endParaRPr lang="en-US" dirty="0"/>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DD48A3B8-8651-4FAB-BFBC-B513519C1B4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1FC6A08-F687-4F98-80C5-C3758953EC03}"/>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76215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E285-DDDC-B8B4-C23B-E7C8496E8367}"/>
              </a:ext>
            </a:extLst>
          </p:cNvPr>
          <p:cNvSpPr>
            <a:spLocks noGrp="1"/>
          </p:cNvSpPr>
          <p:nvPr>
            <p:ph type="title"/>
          </p:nvPr>
        </p:nvSpPr>
        <p:spPr/>
        <p:txBody>
          <a:bodyPr/>
          <a:lstStyle/>
          <a:p>
            <a:r>
              <a:rPr lang="en-US" dirty="0"/>
              <a:t>Useful perspective from studies</a:t>
            </a:r>
          </a:p>
        </p:txBody>
      </p:sp>
      <p:sp>
        <p:nvSpPr>
          <p:cNvPr id="3" name="Content Placeholder 2">
            <a:extLst>
              <a:ext uri="{FF2B5EF4-FFF2-40B4-BE49-F238E27FC236}">
                <a16:creationId xmlns:a16="http://schemas.microsoft.com/office/drawing/2014/main" id="{E04DC221-ACCC-88DC-26D0-823D10A15FBA}"/>
              </a:ext>
            </a:extLst>
          </p:cNvPr>
          <p:cNvSpPr>
            <a:spLocks noGrp="1"/>
          </p:cNvSpPr>
          <p:nvPr>
            <p:ph idx="1"/>
          </p:nvPr>
        </p:nvSpPr>
        <p:spPr/>
        <p:txBody>
          <a:bodyPr>
            <a:normAutofit/>
          </a:bodyPr>
          <a:lstStyle/>
          <a:p>
            <a:r>
              <a:rPr lang="en-US" b="1" i="1" dirty="0"/>
              <a:t>Why Do Computers Stop and What Can Be Done About It?  </a:t>
            </a:r>
            <a:r>
              <a:rPr lang="en-US" dirty="0"/>
              <a:t>Written around 1980 by Jim Gray.</a:t>
            </a:r>
          </a:p>
          <a:p>
            <a:endParaRPr lang="en-US" dirty="0"/>
          </a:p>
          <a:p>
            <a:r>
              <a:rPr lang="en-US" dirty="0"/>
              <a:t>He blamed operator errors and software bugs.  Hardware crashes were rare!  This triggered a lot of work on software engineering for reliability in complex distributed systems</a:t>
            </a:r>
          </a:p>
          <a:p>
            <a:endParaRPr lang="en-US" dirty="0"/>
          </a:p>
        </p:txBody>
      </p:sp>
      <p:sp>
        <p:nvSpPr>
          <p:cNvPr id="4" name="Footer Placeholder 3">
            <a:extLst>
              <a:ext uri="{FF2B5EF4-FFF2-40B4-BE49-F238E27FC236}">
                <a16:creationId xmlns:a16="http://schemas.microsoft.com/office/drawing/2014/main" id="{B97C1D6B-E0CE-CB71-4757-F9A2418FBBF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1947D9-5D14-AD90-7AFD-EEA216A2D458}"/>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574267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1779</TotalTime>
  <Words>4223</Words>
  <Application>Microsoft Office PowerPoint</Application>
  <PresentationFormat>Widescreen</PresentationFormat>
  <Paragraphs>427</Paragraphs>
  <Slides>53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Calibri</vt:lpstr>
      <vt:lpstr>Trebuchet MS</vt:lpstr>
      <vt:lpstr>Tw Cen MT</vt:lpstr>
      <vt:lpstr>Tw Cen MT Condensed</vt:lpstr>
      <vt:lpstr>Wingdings</vt:lpstr>
      <vt:lpstr>Wingdings 3</vt:lpstr>
      <vt:lpstr>Integral</vt:lpstr>
      <vt:lpstr>  CS 5412/Lecture 24  Fault Tolerance in Practice</vt:lpstr>
      <vt:lpstr>How do Apache Services handle failure?</vt:lpstr>
      <vt:lpstr>Basic steps</vt:lpstr>
      <vt:lpstr>How to detect a failure</vt:lpstr>
      <vt:lpstr>Reminder: Failures and “transients” look the same</vt:lpstr>
      <vt:lpstr>Ways to detect failures</vt:lpstr>
      <vt:lpstr>Some really weird “failure” cases</vt:lpstr>
      <vt:lpstr>Some really weird “failure” cases</vt:lpstr>
      <vt:lpstr>Useful perspective from studies</vt:lpstr>
      <vt:lpstr>Bohrbugs and Heisenbugs</vt:lpstr>
      <vt:lpstr>Saved by software engineering!</vt:lpstr>
      <vt:lpstr>More insight from Jim Gray’s study</vt:lpstr>
      <vt:lpstr>More recent paper</vt:lpstr>
      <vt:lpstr>Bottom line?</vt:lpstr>
      <vt:lpstr>Keep-Alive messages</vt:lpstr>
      <vt:lpstr>what if a timeout goes off “incorrectly?”</vt:lpstr>
      <vt:lpstr>Dueling Reboots</vt:lpstr>
      <vt:lpstr>Broader philosophy: The cloud must stay on</vt:lpstr>
      <vt:lpstr>As a time-line</vt:lpstr>
      <vt:lpstr>Three kinds of issues to think about</vt:lpstr>
      <vt:lpstr>Zookeeper Role</vt:lpstr>
      <vt:lpstr>Zookeeper “reminder”</vt:lpstr>
      <vt:lpstr>Zookeeper files</vt:lpstr>
      <vt:lpstr>Guarantees?</vt:lpstr>
      <vt:lpstr>Two forms of membership!</vt:lpstr>
      <vt:lpstr>Clients will see these updates</vt:lpstr>
      <vt:lpstr>Atomic MulticaSt: Weaker than Paxos!</vt:lpstr>
      <vt:lpstr>Key insight</vt:lpstr>
      <vt:lpstr>Contrast with Paxos</vt:lpstr>
      <vt:lpstr>Failure disrupts a multicast?</vt:lpstr>
      <vt:lpstr>Failure disrupts a multicast?</vt:lpstr>
      <vt:lpstr>What if a failure disrupts Paxos?</vt:lpstr>
      <vt:lpstr>Layered Recovery</vt:lpstr>
      <vt:lpstr>The puzzle</vt:lpstr>
      <vt:lpstr>The apache self-repair logic is tricky</vt:lpstr>
      <vt:lpstr>It centers on a concept called a “lease”</vt:lpstr>
      <vt:lpstr>How would HDFS self-repair?  HBASE?</vt:lpstr>
      <vt:lpstr>What about Hadoop?</vt:lpstr>
      <vt:lpstr>Example of a complex recovery</vt:lpstr>
      <vt:lpstr>Rememinder: HDFS Checkpoints</vt:lpstr>
      <vt:lpstr>Visualizing Hadoop failures in images</vt:lpstr>
      <vt:lpstr>Other aspects of rollback</vt:lpstr>
      <vt:lpstr>This concept works in all of Apache</vt:lpstr>
      <vt:lpstr>Air Traffic Control Fault Tolerance</vt:lpstr>
      <vt:lpstr>What about air traffic control?</vt:lpstr>
      <vt:lpstr>What about air traffic control?</vt:lpstr>
      <vt:lpstr>What about air traffic control?</vt:lpstr>
      <vt:lpstr>Failure in an ATC System</vt:lpstr>
      <vt:lpstr>Compare with Apache?</vt:lpstr>
      <vt:lpstr>Connection with Derecho/Cascade</vt:lpstr>
      <vt:lpstr>Wrapup</vt:lpstr>
      <vt:lpstr>Bottom line?</vt:lpstr>
      <vt:lpstr>Effects of bottom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180</cp:revision>
  <dcterms:created xsi:type="dcterms:W3CDTF">2017-12-19T18:11:25Z</dcterms:created>
  <dcterms:modified xsi:type="dcterms:W3CDTF">2022-11-16T12:50:05Z</dcterms:modified>
</cp:coreProperties>
</file>