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18" r:id="rId3"/>
    <p:sldId id="262" r:id="rId4"/>
    <p:sldId id="342" r:id="rId5"/>
    <p:sldId id="271" r:id="rId6"/>
    <p:sldId id="343" r:id="rId7"/>
    <p:sldId id="344" r:id="rId8"/>
    <p:sldId id="345" r:id="rId9"/>
    <p:sldId id="346" r:id="rId10"/>
    <p:sldId id="347" r:id="rId11"/>
    <p:sldId id="348" r:id="rId12"/>
    <p:sldId id="349" r:id="rId13"/>
    <p:sldId id="350" r:id="rId14"/>
    <p:sldId id="351" r:id="rId15"/>
    <p:sldId id="340" r:id="rId16"/>
    <p:sldId id="352" r:id="rId17"/>
    <p:sldId id="294" r:id="rId18"/>
    <p:sldId id="353" r:id="rId19"/>
    <p:sldId id="295" r:id="rId20"/>
    <p:sldId id="296" r:id="rId21"/>
    <p:sldId id="297" r:id="rId22"/>
    <p:sldId id="298" r:id="rId23"/>
    <p:sldId id="354" r:id="rId24"/>
    <p:sldId id="299" r:id="rId25"/>
    <p:sldId id="300" r:id="rId26"/>
    <p:sldId id="301" r:id="rId27"/>
    <p:sldId id="309" r:id="rId28"/>
    <p:sldId id="304" r:id="rId29"/>
    <p:sldId id="305" r:id="rId30"/>
    <p:sldId id="307" r:id="rId31"/>
    <p:sldId id="272" r:id="rId32"/>
    <p:sldId id="279" r:id="rId33"/>
    <p:sldId id="280" r:id="rId34"/>
    <p:sldId id="327" r:id="rId35"/>
    <p:sldId id="263" r:id="rId36"/>
    <p:sldId id="281" r:id="rId37"/>
    <p:sldId id="274" r:id="rId38"/>
    <p:sldId id="264" r:id="rId39"/>
    <p:sldId id="317" r:id="rId40"/>
    <p:sldId id="333" r:id="rId41"/>
    <p:sldId id="334" r:id="rId42"/>
    <p:sldId id="336" r:id="rId43"/>
    <p:sldId id="335" r:id="rId44"/>
    <p:sldId id="337" r:id="rId45"/>
    <p:sldId id="338" r:id="rId46"/>
    <p:sldId id="33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ABF4E-FDD7-46A2-986D-9B9A422C6A44}">
          <p14:sldIdLst>
            <p14:sldId id="256"/>
            <p14:sldId id="318"/>
            <p14:sldId id="262"/>
            <p14:sldId id="342"/>
            <p14:sldId id="271"/>
            <p14:sldId id="343"/>
            <p14:sldId id="344"/>
            <p14:sldId id="345"/>
            <p14:sldId id="346"/>
            <p14:sldId id="347"/>
            <p14:sldId id="348"/>
            <p14:sldId id="349"/>
            <p14:sldId id="350"/>
            <p14:sldId id="351"/>
            <p14:sldId id="340"/>
            <p14:sldId id="352"/>
            <p14:sldId id="294"/>
            <p14:sldId id="353"/>
            <p14:sldId id="295"/>
            <p14:sldId id="296"/>
            <p14:sldId id="297"/>
            <p14:sldId id="298"/>
            <p14:sldId id="354"/>
            <p14:sldId id="299"/>
            <p14:sldId id="300"/>
            <p14:sldId id="301"/>
            <p14:sldId id="309"/>
            <p14:sldId id="304"/>
            <p14:sldId id="305"/>
            <p14:sldId id="307"/>
            <p14:sldId id="272"/>
            <p14:sldId id="279"/>
            <p14:sldId id="280"/>
            <p14:sldId id="327"/>
            <p14:sldId id="263"/>
            <p14:sldId id="281"/>
            <p14:sldId id="274"/>
            <p14:sldId id="264"/>
            <p14:sldId id="317"/>
            <p14:sldId id="333"/>
            <p14:sldId id="334"/>
            <p14:sldId id="336"/>
            <p14:sldId id="335"/>
            <p14:sldId id="337"/>
            <p14:sldId id="338"/>
            <p14:sldId id="3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2CE"/>
    <a:srgbClr val="3904FC"/>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talking about the Zookeeper service itself, not your application.  Both are structured as a group or pool of processes.  But for this slide we are focused on the one running the Zookeeper code.</a:t>
            </a:r>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93549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27387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Zookeeper itself could “</a:t>
            </a:r>
            <a:r>
              <a:rPr lang="en-US" dirty="0" err="1"/>
              <a:t>livelock</a:t>
            </a:r>
            <a:r>
              <a:rPr lang="en-US" dirty="0"/>
              <a:t>” but this is not actually seen in real systems.</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49879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links are another big source of issues.</a:t>
            </a:r>
          </a:p>
          <a:p>
            <a:endParaRPr lang="en-US" dirty="0"/>
          </a:p>
          <a:p>
            <a:r>
              <a:rPr lang="en-US" dirty="0"/>
              <a:t>In fact this leads to a famous theory result.  We’ll spend a few slides on it.  It proves that it is impossible to build a system that is consistent, fault-tolerant, and guaranteed to make progress under all possible conditions.</a:t>
            </a:r>
          </a:p>
          <a:p>
            <a:endParaRPr lang="en-US" dirty="0"/>
          </a:p>
          <a:p>
            <a:r>
              <a:rPr lang="en-US" dirty="0"/>
              <a:t>In fact the FLP scenario is ultra-unlikely.  But it is still enough to prevent a proof of what people call “total” correctness, meaning guaranteed progress with consistency and fault-tolerance.  At best we can have highly likely progress.</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17617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slides are hard to write mini-notes about, so please refer to the recommended books or the FLP paper itself for deeper details:</a:t>
            </a:r>
          </a:p>
          <a:p>
            <a:endParaRPr lang="en-US" dirty="0"/>
          </a:p>
          <a:p>
            <a:r>
              <a:rPr lang="en-US" dirty="0"/>
              <a:t>Michael J. Fischer, Nancy A. Lynch, and Michael S. Paterson. 1985. Impossibility of distributed consensus with one faulty process. J. ACM 32, 2 (April 1985), 374-382. DOI=http://dx.doi.org/10.1145/3149.214121 </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dirty="0"/>
          </a:p>
        </p:txBody>
      </p:sp>
    </p:spTree>
    <p:extLst>
      <p:ext uri="{BB962C8B-B14F-4D97-AF65-F5344CB8AC3E}">
        <p14:creationId xmlns:p14="http://schemas.microsoft.com/office/powerpoint/2010/main" val="303324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slides are hard to write mini-notes about, so please refer to the recommended books or the FLP paper itself for deeper details:</a:t>
            </a:r>
          </a:p>
          <a:p>
            <a:endParaRPr lang="en-US" dirty="0"/>
          </a:p>
          <a:p>
            <a:r>
              <a:rPr lang="en-US" dirty="0"/>
              <a:t>Michael J. Fischer, Nancy A. Lynch, and Michael S. Paterson. 1985. Impossibility of distributed consensus with one faulty process. J. ACM 32, 2 (April 1985), 374-382. DOI=http://dx.doi.org/10.1145/3149.214121 </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dirty="0"/>
          </a:p>
        </p:txBody>
      </p:sp>
    </p:spTree>
    <p:extLst>
      <p:ext uri="{BB962C8B-B14F-4D97-AF65-F5344CB8AC3E}">
        <p14:creationId xmlns:p14="http://schemas.microsoft.com/office/powerpoint/2010/main" val="45812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slides are hard to write mini-notes about, so please refer to the recommended books or the FLP paper itself for deeper details:</a:t>
            </a:r>
          </a:p>
          <a:p>
            <a:endParaRPr lang="en-US" dirty="0"/>
          </a:p>
          <a:p>
            <a:r>
              <a:rPr lang="en-US" dirty="0"/>
              <a:t>Michael J. Fischer, Nancy A. Lynch, and Michael S. Paterson. 1985. Impossibility of distributed consensus with one faulty process. J. ACM 32, 2 (April 1985), 374-382. DOI=http://dx.doi.org/10.1145/3149.214121 </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dirty="0"/>
          </a:p>
        </p:txBody>
      </p:sp>
    </p:spTree>
    <p:extLst>
      <p:ext uri="{BB962C8B-B14F-4D97-AF65-F5344CB8AC3E}">
        <p14:creationId xmlns:p14="http://schemas.microsoft.com/office/powerpoint/2010/main" val="267829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Proves that bivalent states can take some steps yet end up still bivalent.</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88893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415999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is subtle.  In the FLP proof, the idea of failure was external: a process was healthy or failed and this is just given to us as a ground truth.</a:t>
            </a:r>
          </a:p>
          <a:p>
            <a:endParaRPr lang="en-US" dirty="0"/>
          </a:p>
          <a:p>
            <a:r>
              <a:rPr lang="en-US" dirty="0"/>
              <a:t>With Zookeeper or Derecho or similar </a:t>
            </a:r>
            <a:r>
              <a:rPr lang="en-US" dirty="0" err="1"/>
              <a:t>Paxos</a:t>
            </a:r>
            <a:r>
              <a:rPr lang="en-US" dirty="0"/>
              <a:t>-based systems, we don’t really care if the process is </a:t>
            </a:r>
            <a:r>
              <a:rPr lang="en-US" i="1" dirty="0"/>
              <a:t>actually</a:t>
            </a:r>
            <a:r>
              <a:rPr lang="en-US" dirty="0"/>
              <a:t> healthy or failed.  We care about whether the </a:t>
            </a:r>
            <a:r>
              <a:rPr lang="en-US" i="1" dirty="0"/>
              <a:t>majority of the system is happy with including that process as a member.  </a:t>
            </a:r>
            <a:r>
              <a:rPr lang="en-US" dirty="0"/>
              <a:t>This removes failed processes from the membership set, but also might mean that some healthy ones are removed because the majority somehow has difficulty reaching them.</a:t>
            </a:r>
          </a:p>
          <a:p>
            <a:endParaRPr lang="en-US" dirty="0"/>
          </a:p>
          <a:p>
            <a:r>
              <a:rPr lang="en-US" dirty="0"/>
              <a:t>Reasons might include slow responses on a network request, or unreachability, or in fact a genuine failure.  In some sense this replaces “truth” with “application-specific decisions about the health of processes.”</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26284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Zookeeper can keep a list of which processes are in a system.  They have a form of automatically managed file in which the file will auto-update if a process seems to be sick, then everyone gets a notification and can reread the file to update their internal state appropriately.</a:t>
            </a:r>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22719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21D89BE0-4A47-4ACF-9537-142F0A1F7EC1}" type="datetime1">
              <a:rPr lang="en-US" smtClean="0"/>
              <a:t>11/11/2022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EE251-A420-4E76-BACA-662B90741C77}" type="datetime1">
              <a:rPr lang="en-US" smtClean="0"/>
              <a:t>11/11/2022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26F1B-58C3-4221-B5EF-F2EC2C47D7FC}" type="datetime1">
              <a:rPr lang="en-US" smtClean="0"/>
              <a:t>11/11/2022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6F3305-930E-45C7-866A-2FDAE1157227}" type="datetime1">
              <a:rPr lang="en-US" smtClean="0"/>
              <a:t>11/11/2022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9340C7-6531-4D35-B055-9BABF783B381}" type="datetime1">
              <a:rPr lang="en-US" smtClean="0"/>
              <a:t>11/11/2022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71D1CD-B10E-4833-A96A-D7255A5D62E1}" type="datetime1">
              <a:rPr lang="en-US" smtClean="0"/>
              <a:t>11/11/2022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2B92C-EDB6-47D0-AA43-70209E578BE3}" type="datetime1">
              <a:rPr lang="en-US" smtClean="0"/>
              <a:t>11/11/2022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B511935-65EE-4402-9BFF-3442353F11AC}" type="datetime1">
              <a:rPr lang="en-US" smtClean="0"/>
              <a:t>11/11/2022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EF45-FB4C-4ED5-A59C-929CEE8C8F16}" type="datetime1">
              <a:rPr lang="en-US" smtClean="0"/>
              <a:t>11/11/2022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90AB47-1322-4B1C-831C-5C75CADD4DDF}" type="datetime1">
              <a:rPr lang="en-US" smtClean="0"/>
              <a:t>11/11/2022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83285-73B6-49D3-A5DD-F85109CFFC6A}" type="datetime1">
              <a:rPr lang="en-US" smtClean="0"/>
              <a:t>11/11/2022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A1D347-6A7B-46EC-8514-EF966BDD3C52}" type="datetime1">
              <a:rPr lang="en-US" smtClean="0"/>
              <a:t>11/11/2022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  CS 5412/</a:t>
            </a:r>
            <a:r>
              <a:rPr lang="en-US"/>
              <a:t>Lecture 23 </a:t>
            </a:r>
            <a:br>
              <a:rPr lang="en-US" dirty="0"/>
            </a:br>
            <a:r>
              <a:rPr lang="en-US" dirty="0"/>
              <a:t>Fault Tolerance Theory</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a:t>Fall, </a:t>
            </a:r>
            <a:r>
              <a:rPr lang="en-US" dirty="0"/>
              <a:t>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D413-C8BA-A963-1ADD-53A187610238}"/>
              </a:ext>
            </a:extLst>
          </p:cNvPr>
          <p:cNvSpPr>
            <a:spLocks noGrp="1"/>
          </p:cNvSpPr>
          <p:nvPr>
            <p:ph type="title"/>
          </p:nvPr>
        </p:nvSpPr>
        <p:spPr/>
        <p:txBody>
          <a:bodyPr/>
          <a:lstStyle/>
          <a:p>
            <a:r>
              <a:rPr lang="en-US" dirty="0"/>
              <a:t>Next step… concept of a system state</a:t>
            </a:r>
          </a:p>
        </p:txBody>
      </p:sp>
      <p:sp>
        <p:nvSpPr>
          <p:cNvPr id="3" name="Content Placeholder 2">
            <a:extLst>
              <a:ext uri="{FF2B5EF4-FFF2-40B4-BE49-F238E27FC236}">
                <a16:creationId xmlns:a16="http://schemas.microsoft.com/office/drawing/2014/main" id="{8E537F1F-3A7D-82DC-E959-E0B3E3B98D58}"/>
              </a:ext>
            </a:extLst>
          </p:cNvPr>
          <p:cNvSpPr>
            <a:spLocks noGrp="1"/>
          </p:cNvSpPr>
          <p:nvPr>
            <p:ph idx="1"/>
          </p:nvPr>
        </p:nvSpPr>
        <p:spPr>
          <a:xfrm>
            <a:off x="1024128" y="2286000"/>
            <a:ext cx="10971714" cy="4023360"/>
          </a:xfrm>
        </p:spPr>
        <p:txBody>
          <a:bodyPr/>
          <a:lstStyle/>
          <a:p>
            <a:r>
              <a:rPr lang="en-US" dirty="0"/>
              <a:t>A system is just a set of processes and pending messages.</a:t>
            </a:r>
          </a:p>
          <a:p>
            <a:endParaRPr lang="en-US" dirty="0"/>
          </a:p>
          <a:p>
            <a:r>
              <a:rPr lang="en-US" dirty="0"/>
              <a:t>Its state is the list of process states and the list of messages.</a:t>
            </a:r>
          </a:p>
          <a:p>
            <a:endParaRPr lang="en-US" dirty="0"/>
          </a:p>
          <a:p>
            <a:r>
              <a:rPr lang="en-US" dirty="0"/>
              <a:t>Often denoted by capital-S in FLP paper.</a:t>
            </a:r>
          </a:p>
        </p:txBody>
      </p:sp>
      <p:sp>
        <p:nvSpPr>
          <p:cNvPr id="4" name="Footer Placeholder 3">
            <a:extLst>
              <a:ext uri="{FF2B5EF4-FFF2-40B4-BE49-F238E27FC236}">
                <a16:creationId xmlns:a16="http://schemas.microsoft.com/office/drawing/2014/main" id="{1FBA09CC-7FE6-746F-4C0C-0B8EABB7A8E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C20C6C2-C20C-3FB8-1795-D8DA42F3FDF3}"/>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82511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A502-F813-2B28-EC38-0195267A4E84}"/>
              </a:ext>
            </a:extLst>
          </p:cNvPr>
          <p:cNvSpPr>
            <a:spLocks noGrp="1"/>
          </p:cNvSpPr>
          <p:nvPr>
            <p:ph type="title"/>
          </p:nvPr>
        </p:nvSpPr>
        <p:spPr/>
        <p:txBody>
          <a:bodyPr/>
          <a:lstStyle/>
          <a:p>
            <a:r>
              <a:rPr lang="en-US" dirty="0"/>
              <a:t>A run of a system</a:t>
            </a:r>
          </a:p>
        </p:txBody>
      </p:sp>
      <p:sp>
        <p:nvSpPr>
          <p:cNvPr id="3" name="Content Placeholder 2">
            <a:extLst>
              <a:ext uri="{FF2B5EF4-FFF2-40B4-BE49-F238E27FC236}">
                <a16:creationId xmlns:a16="http://schemas.microsoft.com/office/drawing/2014/main" id="{389FB529-B14F-5677-7012-3D1CE700F1E6}"/>
              </a:ext>
            </a:extLst>
          </p:cNvPr>
          <p:cNvSpPr>
            <a:spLocks noGrp="1"/>
          </p:cNvSpPr>
          <p:nvPr>
            <p:ph idx="1"/>
          </p:nvPr>
        </p:nvSpPr>
        <p:spPr/>
        <p:txBody>
          <a:bodyPr>
            <a:normAutofit/>
          </a:bodyPr>
          <a:lstStyle/>
          <a:p>
            <a:r>
              <a:rPr lang="en-US" dirty="0"/>
              <a:t>In FLP we think about sequences of states the system might pass through.</a:t>
            </a:r>
          </a:p>
          <a:p>
            <a:endParaRPr lang="en-US" dirty="0"/>
          </a:p>
          <a:p>
            <a:r>
              <a:rPr lang="en-US" dirty="0"/>
              <a:t>For this we need to know a starting state, call it S.</a:t>
            </a:r>
          </a:p>
          <a:p>
            <a:endParaRPr lang="en-US" dirty="0"/>
          </a:p>
          <a:p>
            <a:r>
              <a:rPr lang="en-US" dirty="0"/>
              <a:t>Then we are given the sequence of events.  </a:t>
            </a:r>
          </a:p>
          <a:p>
            <a:pPr>
              <a:buFont typeface="Wingdings" panose="05000000000000000000" pitchFamily="2" charset="2"/>
              <a:buChar char="Ø"/>
            </a:pPr>
            <a:r>
              <a:rPr lang="en-US" dirty="0"/>
              <a:t>  Call these e</a:t>
            </a:r>
            <a:r>
              <a:rPr lang="en-US" baseline="-25000" dirty="0"/>
              <a:t>0</a:t>
            </a:r>
            <a:r>
              <a:rPr lang="en-US" dirty="0"/>
              <a:t>, …. e</a:t>
            </a:r>
            <a:r>
              <a:rPr lang="en-US" baseline="-25000" dirty="0"/>
              <a:t>k</a:t>
            </a:r>
            <a:r>
              <a:rPr lang="en-US" dirty="0"/>
              <a:t> </a:t>
            </a:r>
          </a:p>
          <a:p>
            <a:pPr>
              <a:buFont typeface="Wingdings" panose="05000000000000000000" pitchFamily="2" charset="2"/>
              <a:buChar char="Ø"/>
            </a:pPr>
            <a:r>
              <a:rPr lang="en-US" dirty="0"/>
              <a:t>  Each is a tuple: (p, m) or (p, </a:t>
            </a:r>
            <a:r>
              <a:rPr lang="en-US" dirty="0">
                <a:sym typeface="Symbol" panose="05050102010706020507" pitchFamily="18" charset="2"/>
              </a:rPr>
              <a:t>)</a:t>
            </a:r>
            <a:endParaRPr lang="en-US" dirty="0"/>
          </a:p>
        </p:txBody>
      </p:sp>
      <p:sp>
        <p:nvSpPr>
          <p:cNvPr id="4" name="Footer Placeholder 3">
            <a:extLst>
              <a:ext uri="{FF2B5EF4-FFF2-40B4-BE49-F238E27FC236}">
                <a16:creationId xmlns:a16="http://schemas.microsoft.com/office/drawing/2014/main" id="{B19F787A-28E5-9FCC-EE6A-0EDA14F19D4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867172C-FB7D-022E-F891-68CB2E6993E2}"/>
              </a:ext>
            </a:extLst>
          </p:cNvPr>
          <p:cNvSpPr>
            <a:spLocks noGrp="1"/>
          </p:cNvSpPr>
          <p:nvPr>
            <p:ph type="sldNum" sz="quarter" idx="12"/>
          </p:nvPr>
        </p:nvSpPr>
        <p:spPr/>
        <p:txBody>
          <a:bodyPr/>
          <a:lstStyle/>
          <a:p>
            <a:fld id="{3C974458-8A97-4835-BF79-1FB6D7856C21}" type="slidenum">
              <a:rPr lang="en-US" smtClean="0"/>
              <a:t>11</a:t>
            </a:fld>
            <a:endParaRPr lang="en-US"/>
          </a:p>
        </p:txBody>
      </p:sp>
      <p:sp>
        <p:nvSpPr>
          <p:cNvPr id="6" name="Freeform 6">
            <a:extLst>
              <a:ext uri="{FF2B5EF4-FFF2-40B4-BE49-F238E27FC236}">
                <a16:creationId xmlns:a16="http://schemas.microsoft.com/office/drawing/2014/main" id="{DA4F100F-3EC6-C123-D6B4-915D8F895834}"/>
              </a:ext>
            </a:extLst>
          </p:cNvPr>
          <p:cNvSpPr>
            <a:spLocks/>
          </p:cNvSpPr>
          <p:nvPr/>
        </p:nvSpPr>
        <p:spPr bwMode="auto">
          <a:xfrm>
            <a:off x="9423591" y="725424"/>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TextBox 6">
            <a:extLst>
              <a:ext uri="{FF2B5EF4-FFF2-40B4-BE49-F238E27FC236}">
                <a16:creationId xmlns:a16="http://schemas.microsoft.com/office/drawing/2014/main" id="{15471BF2-D64A-17EE-3393-D97B0612656F}"/>
              </a:ext>
            </a:extLst>
          </p:cNvPr>
          <p:cNvSpPr txBox="1"/>
          <p:nvPr/>
        </p:nvSpPr>
        <p:spPr>
          <a:xfrm>
            <a:off x="9062518" y="511581"/>
            <a:ext cx="488887" cy="369332"/>
          </a:xfrm>
          <a:prstGeom prst="rect">
            <a:avLst/>
          </a:prstGeom>
          <a:noFill/>
        </p:spPr>
        <p:txBody>
          <a:bodyPr wrap="square" rtlCol="0">
            <a:spAutoFit/>
          </a:bodyPr>
          <a:lstStyle/>
          <a:p>
            <a:r>
              <a:rPr lang="en-US" b="1" dirty="0"/>
              <a:t>S</a:t>
            </a:r>
          </a:p>
        </p:txBody>
      </p:sp>
      <p:sp>
        <p:nvSpPr>
          <p:cNvPr id="8" name="TextBox 7">
            <a:extLst>
              <a:ext uri="{FF2B5EF4-FFF2-40B4-BE49-F238E27FC236}">
                <a16:creationId xmlns:a16="http://schemas.microsoft.com/office/drawing/2014/main" id="{FBABB414-A31A-62FF-2E10-CCE4792375FC}"/>
              </a:ext>
            </a:extLst>
          </p:cNvPr>
          <p:cNvSpPr txBox="1"/>
          <p:nvPr/>
        </p:nvSpPr>
        <p:spPr>
          <a:xfrm>
            <a:off x="10708176" y="1868899"/>
            <a:ext cx="488887" cy="369332"/>
          </a:xfrm>
          <a:prstGeom prst="rect">
            <a:avLst/>
          </a:prstGeom>
          <a:noFill/>
        </p:spPr>
        <p:txBody>
          <a:bodyPr wrap="square" rtlCol="0">
            <a:spAutoFit/>
          </a:bodyPr>
          <a:lstStyle/>
          <a:p>
            <a:r>
              <a:rPr lang="en-US" b="1" dirty="0"/>
              <a:t>S’</a:t>
            </a:r>
          </a:p>
        </p:txBody>
      </p:sp>
      <p:sp>
        <p:nvSpPr>
          <p:cNvPr id="9" name="TextBox 8">
            <a:extLst>
              <a:ext uri="{FF2B5EF4-FFF2-40B4-BE49-F238E27FC236}">
                <a16:creationId xmlns:a16="http://schemas.microsoft.com/office/drawing/2014/main" id="{482A7940-0716-92EC-9504-210352C086FF}"/>
              </a:ext>
            </a:extLst>
          </p:cNvPr>
          <p:cNvSpPr txBox="1"/>
          <p:nvPr/>
        </p:nvSpPr>
        <p:spPr>
          <a:xfrm>
            <a:off x="9551405" y="923152"/>
            <a:ext cx="385042" cy="369332"/>
          </a:xfrm>
          <a:prstGeom prst="rect">
            <a:avLst/>
          </a:prstGeom>
          <a:noFill/>
        </p:spPr>
        <p:txBody>
          <a:bodyPr wrap="none" rtlCol="0">
            <a:spAutoFit/>
          </a:bodyPr>
          <a:lstStyle/>
          <a:p>
            <a:r>
              <a:rPr lang="en-US" dirty="0"/>
              <a:t>e</a:t>
            </a:r>
            <a:r>
              <a:rPr lang="en-US" baseline="-25000" dirty="0"/>
              <a:t>0</a:t>
            </a:r>
            <a:endParaRPr lang="en-US" dirty="0"/>
          </a:p>
        </p:txBody>
      </p:sp>
      <p:sp>
        <p:nvSpPr>
          <p:cNvPr id="10" name="TextBox 9">
            <a:extLst>
              <a:ext uri="{FF2B5EF4-FFF2-40B4-BE49-F238E27FC236}">
                <a16:creationId xmlns:a16="http://schemas.microsoft.com/office/drawing/2014/main" id="{FBFB61F4-33A2-0772-D623-D7D6B29127D0}"/>
              </a:ext>
            </a:extLst>
          </p:cNvPr>
          <p:cNvSpPr txBox="1"/>
          <p:nvPr/>
        </p:nvSpPr>
        <p:spPr>
          <a:xfrm>
            <a:off x="10401424" y="1230449"/>
            <a:ext cx="385042" cy="369332"/>
          </a:xfrm>
          <a:prstGeom prst="rect">
            <a:avLst/>
          </a:prstGeom>
          <a:noFill/>
        </p:spPr>
        <p:txBody>
          <a:bodyPr wrap="none" rtlCol="0">
            <a:spAutoFit/>
          </a:bodyPr>
          <a:lstStyle/>
          <a:p>
            <a:r>
              <a:rPr lang="en-US" dirty="0"/>
              <a:t>e</a:t>
            </a:r>
            <a:r>
              <a:rPr lang="en-US" baseline="-25000" dirty="0"/>
              <a:t>1</a:t>
            </a:r>
            <a:endParaRPr lang="en-US" dirty="0"/>
          </a:p>
        </p:txBody>
      </p:sp>
      <p:sp>
        <p:nvSpPr>
          <p:cNvPr id="11" name="Star: 5 Points 10">
            <a:extLst>
              <a:ext uri="{FF2B5EF4-FFF2-40B4-BE49-F238E27FC236}">
                <a16:creationId xmlns:a16="http://schemas.microsoft.com/office/drawing/2014/main" id="{CB7229F0-4430-1B3A-6F00-A82F8B2BA86C}"/>
              </a:ext>
            </a:extLst>
          </p:cNvPr>
          <p:cNvSpPr/>
          <p:nvPr/>
        </p:nvSpPr>
        <p:spPr>
          <a:xfrm>
            <a:off x="9810015" y="886335"/>
            <a:ext cx="252864" cy="2214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B8995824-9B75-0AC4-2542-09375151E384}"/>
              </a:ext>
            </a:extLst>
          </p:cNvPr>
          <p:cNvSpPr/>
          <p:nvPr/>
        </p:nvSpPr>
        <p:spPr>
          <a:xfrm>
            <a:off x="10274992" y="1439978"/>
            <a:ext cx="252864" cy="2214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45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10D8-8F13-80A7-6D00-132D9F903CA0}"/>
              </a:ext>
            </a:extLst>
          </p:cNvPr>
          <p:cNvSpPr>
            <a:spLocks noGrp="1"/>
          </p:cNvSpPr>
          <p:nvPr>
            <p:ph type="title"/>
          </p:nvPr>
        </p:nvSpPr>
        <p:spPr/>
        <p:txBody>
          <a:bodyPr/>
          <a:lstStyle/>
          <a:p>
            <a:r>
              <a:rPr lang="en-US" dirty="0"/>
              <a:t>Notice that a run is deterministic</a:t>
            </a:r>
          </a:p>
        </p:txBody>
      </p:sp>
      <p:sp>
        <p:nvSpPr>
          <p:cNvPr id="3" name="Content Placeholder 2">
            <a:extLst>
              <a:ext uri="{FF2B5EF4-FFF2-40B4-BE49-F238E27FC236}">
                <a16:creationId xmlns:a16="http://schemas.microsoft.com/office/drawing/2014/main" id="{F75E3844-93C4-2360-9F52-80491A217087}"/>
              </a:ext>
            </a:extLst>
          </p:cNvPr>
          <p:cNvSpPr>
            <a:spLocks noGrp="1"/>
          </p:cNvSpPr>
          <p:nvPr>
            <p:ph idx="1"/>
          </p:nvPr>
        </p:nvSpPr>
        <p:spPr/>
        <p:txBody>
          <a:bodyPr>
            <a:normAutofit/>
          </a:bodyPr>
          <a:lstStyle/>
          <a:p>
            <a:r>
              <a:rPr lang="en-US" dirty="0"/>
              <a:t>The processes really have no freedom at all</a:t>
            </a:r>
          </a:p>
          <a:p>
            <a:endParaRPr lang="en-US" dirty="0"/>
          </a:p>
          <a:p>
            <a:r>
              <a:rPr lang="en-US" dirty="0"/>
              <a:t>The network decides the events (think of it as an active scheduler).  </a:t>
            </a:r>
          </a:p>
          <a:p>
            <a:pPr>
              <a:buFont typeface="Wingdings" panose="05000000000000000000" pitchFamily="2" charset="2"/>
              <a:buChar char="Ø"/>
            </a:pPr>
            <a:r>
              <a:rPr lang="en-US" dirty="0"/>
              <a:t>  Of course, it can’t deliver a message that has never been sent.</a:t>
            </a:r>
          </a:p>
          <a:p>
            <a:pPr>
              <a:buFont typeface="Wingdings" panose="05000000000000000000" pitchFamily="2" charset="2"/>
              <a:buChar char="Ø"/>
            </a:pPr>
            <a:r>
              <a:rPr lang="en-US" dirty="0"/>
              <a:t>  But can decide whether to deliver a pending message or a null.</a:t>
            </a:r>
          </a:p>
          <a:p>
            <a:endParaRPr lang="en-US" dirty="0"/>
          </a:p>
          <a:p>
            <a:r>
              <a:rPr lang="en-US" dirty="0"/>
              <a:t>Replaying the same event sequence gives the same final state.</a:t>
            </a:r>
          </a:p>
        </p:txBody>
      </p:sp>
      <p:sp>
        <p:nvSpPr>
          <p:cNvPr id="4" name="Footer Placeholder 3">
            <a:extLst>
              <a:ext uri="{FF2B5EF4-FFF2-40B4-BE49-F238E27FC236}">
                <a16:creationId xmlns:a16="http://schemas.microsoft.com/office/drawing/2014/main" id="{948D523E-E82C-90AE-13C3-0EC2D38A030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3475965-EC82-276C-D368-6975ED3EFCFE}"/>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46228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404E-BE86-9AE6-F8E4-857C9267579C}"/>
              </a:ext>
            </a:extLst>
          </p:cNvPr>
          <p:cNvSpPr>
            <a:spLocks noGrp="1"/>
          </p:cNvSpPr>
          <p:nvPr>
            <p:ph type="title"/>
          </p:nvPr>
        </p:nvSpPr>
        <p:spPr/>
        <p:txBody>
          <a:bodyPr/>
          <a:lstStyle/>
          <a:p>
            <a:r>
              <a:rPr lang="en-US" dirty="0"/>
              <a:t>Stopping failures</a:t>
            </a:r>
          </a:p>
        </p:txBody>
      </p:sp>
      <p:sp>
        <p:nvSpPr>
          <p:cNvPr id="3" name="Content Placeholder 2">
            <a:extLst>
              <a:ext uri="{FF2B5EF4-FFF2-40B4-BE49-F238E27FC236}">
                <a16:creationId xmlns:a16="http://schemas.microsoft.com/office/drawing/2014/main" id="{8361F224-8208-479D-B2F3-8DF96900A1EA}"/>
              </a:ext>
            </a:extLst>
          </p:cNvPr>
          <p:cNvSpPr>
            <a:spLocks noGrp="1"/>
          </p:cNvSpPr>
          <p:nvPr>
            <p:ph idx="1"/>
          </p:nvPr>
        </p:nvSpPr>
        <p:spPr/>
        <p:txBody>
          <a:bodyPr>
            <a:normAutofit/>
          </a:bodyPr>
          <a:lstStyle/>
          <a:p>
            <a:r>
              <a:rPr lang="en-US" dirty="0"/>
              <a:t>Processes fail by crashing: Some process suddenly ceases to do anything.</a:t>
            </a:r>
          </a:p>
          <a:p>
            <a:endParaRPr lang="en-US" dirty="0"/>
          </a:p>
          <a:p>
            <a:r>
              <a:rPr lang="en-US" dirty="0"/>
              <a:t>This is called a stopping failure.  Messages to this process go into a black hole.  Messages it sent before stopping do get delivered (eventually).</a:t>
            </a:r>
          </a:p>
          <a:p>
            <a:endParaRPr lang="en-US" dirty="0"/>
          </a:p>
          <a:p>
            <a:r>
              <a:rPr lang="en-US" dirty="0"/>
              <a:t>We lack a reliable means of detecting failures, yet because the consensus protocol is fault-tolerant, it still needs to reach a final decision state!</a:t>
            </a:r>
          </a:p>
        </p:txBody>
      </p:sp>
      <p:sp>
        <p:nvSpPr>
          <p:cNvPr id="4" name="Footer Placeholder 3">
            <a:extLst>
              <a:ext uri="{FF2B5EF4-FFF2-40B4-BE49-F238E27FC236}">
                <a16:creationId xmlns:a16="http://schemas.microsoft.com/office/drawing/2014/main" id="{416345A9-7669-EE73-E322-D3397EC8776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6CFA685-517D-5D80-52A0-D98F69EACE1E}"/>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13202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15C-9DF6-4A56-B57A-FB7238444882}"/>
              </a:ext>
            </a:extLst>
          </p:cNvPr>
          <p:cNvSpPr>
            <a:spLocks noGrp="1"/>
          </p:cNvSpPr>
          <p:nvPr>
            <p:ph type="title"/>
          </p:nvPr>
        </p:nvSpPr>
        <p:spPr/>
        <p:txBody>
          <a:bodyPr/>
          <a:lstStyle/>
          <a:p>
            <a:r>
              <a:rPr lang="en-US" dirty="0"/>
              <a:t>How does the proof work?</a:t>
            </a:r>
          </a:p>
        </p:txBody>
      </p:sp>
      <p:sp>
        <p:nvSpPr>
          <p:cNvPr id="3" name="Content Placeholder 2">
            <a:extLst>
              <a:ext uri="{FF2B5EF4-FFF2-40B4-BE49-F238E27FC236}">
                <a16:creationId xmlns:a16="http://schemas.microsoft.com/office/drawing/2014/main" id="{F8E9B316-032F-47B5-808B-2DDADD1E8596}"/>
              </a:ext>
            </a:extLst>
          </p:cNvPr>
          <p:cNvSpPr>
            <a:spLocks noGrp="1"/>
          </p:cNvSpPr>
          <p:nvPr>
            <p:ph idx="1"/>
          </p:nvPr>
        </p:nvSpPr>
        <p:spPr/>
        <p:txBody>
          <a:bodyPr>
            <a:normAutofit/>
          </a:bodyPr>
          <a:lstStyle/>
          <a:p>
            <a:r>
              <a:rPr lang="en-US" dirty="0"/>
              <a:t>The authors first show that there must be some input states in which the processes votes include a mix of 0 and 1’s, and where both are possible outcomes (either could be selected).</a:t>
            </a:r>
          </a:p>
          <a:p>
            <a:endParaRPr lang="en-US" dirty="0"/>
          </a:p>
          <a:p>
            <a:r>
              <a:rPr lang="en-US" dirty="0"/>
              <a:t>They call this a “bivalent” state, meaning “two possible outcomes”</a:t>
            </a:r>
          </a:p>
          <a:p>
            <a:endParaRPr lang="en-US" dirty="0"/>
          </a:p>
          <a:p>
            <a:r>
              <a:rPr lang="en-US" dirty="0"/>
              <a:t>They show that we can force the protocol to do some work, but still end up back in a bivalent state.  And then they repeat this… forever!</a:t>
            </a:r>
          </a:p>
        </p:txBody>
      </p:sp>
      <p:sp>
        <p:nvSpPr>
          <p:cNvPr id="4" name="Footer Placeholder 3">
            <a:extLst>
              <a:ext uri="{FF2B5EF4-FFF2-40B4-BE49-F238E27FC236}">
                <a16:creationId xmlns:a16="http://schemas.microsoft.com/office/drawing/2014/main" id="{B6243AFF-4A8B-4DD7-AF32-182EEB72255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C335973-C0EA-4D1A-817E-15CF7EB5AF30}"/>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2" descr="See the source image">
            <a:extLst>
              <a:ext uri="{FF2B5EF4-FFF2-40B4-BE49-F238E27FC236}">
                <a16:creationId xmlns:a16="http://schemas.microsoft.com/office/drawing/2014/main" id="{C2CBD461-A7EF-EF5F-704E-858785E6B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932" y="195121"/>
            <a:ext cx="1124702" cy="1190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EC3B8F15-8C1A-4A8B-0E4F-979924590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631" y="740023"/>
            <a:ext cx="1124702" cy="1384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ee the source image">
            <a:extLst>
              <a:ext uri="{FF2B5EF4-FFF2-40B4-BE49-F238E27FC236}">
                <a16:creationId xmlns:a16="http://schemas.microsoft.com/office/drawing/2014/main" id="{44C60607-4487-76D8-1917-C24DA00AC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5330" y="227925"/>
            <a:ext cx="1124702" cy="11247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9AF460-453C-96D8-57C6-C3EA1603AE9E}"/>
              </a:ext>
            </a:extLst>
          </p:cNvPr>
          <p:cNvSpPr txBox="1"/>
          <p:nvPr/>
        </p:nvSpPr>
        <p:spPr>
          <a:xfrm>
            <a:off x="8469932" y="1432339"/>
            <a:ext cx="1124702" cy="261610"/>
          </a:xfrm>
          <a:prstGeom prst="rect">
            <a:avLst/>
          </a:prstGeom>
          <a:noFill/>
        </p:spPr>
        <p:txBody>
          <a:bodyPr wrap="square" rtlCol="0">
            <a:spAutoFit/>
          </a:bodyPr>
          <a:lstStyle/>
          <a:p>
            <a:r>
              <a:rPr lang="en-US" sz="1100" b="1" dirty="0" err="1"/>
              <a:t>Micheal</a:t>
            </a:r>
            <a:r>
              <a:rPr lang="en-US" sz="1100" b="1" dirty="0"/>
              <a:t> Fischer</a:t>
            </a:r>
          </a:p>
        </p:txBody>
      </p:sp>
      <p:sp>
        <p:nvSpPr>
          <p:cNvPr id="10" name="TextBox 9">
            <a:extLst>
              <a:ext uri="{FF2B5EF4-FFF2-40B4-BE49-F238E27FC236}">
                <a16:creationId xmlns:a16="http://schemas.microsoft.com/office/drawing/2014/main" id="{FAF09CA3-A572-95A1-27EA-5290313FE806}"/>
              </a:ext>
            </a:extLst>
          </p:cNvPr>
          <p:cNvSpPr txBox="1"/>
          <p:nvPr/>
        </p:nvSpPr>
        <p:spPr>
          <a:xfrm>
            <a:off x="10955330" y="1352627"/>
            <a:ext cx="1236670" cy="261610"/>
          </a:xfrm>
          <a:prstGeom prst="rect">
            <a:avLst/>
          </a:prstGeom>
          <a:noFill/>
        </p:spPr>
        <p:txBody>
          <a:bodyPr wrap="square" rtlCol="0">
            <a:spAutoFit/>
          </a:bodyPr>
          <a:lstStyle/>
          <a:p>
            <a:r>
              <a:rPr lang="en-US" sz="1100" b="1" dirty="0" err="1"/>
              <a:t>Micheal</a:t>
            </a:r>
            <a:r>
              <a:rPr lang="en-US" sz="1100" b="1" dirty="0"/>
              <a:t> Patterson</a:t>
            </a:r>
          </a:p>
        </p:txBody>
      </p:sp>
      <p:sp>
        <p:nvSpPr>
          <p:cNvPr id="11" name="TextBox 10">
            <a:extLst>
              <a:ext uri="{FF2B5EF4-FFF2-40B4-BE49-F238E27FC236}">
                <a16:creationId xmlns:a16="http://schemas.microsoft.com/office/drawing/2014/main" id="{004860C0-4A65-3A3B-30EB-4C2FE813A892}"/>
              </a:ext>
            </a:extLst>
          </p:cNvPr>
          <p:cNvSpPr txBox="1"/>
          <p:nvPr/>
        </p:nvSpPr>
        <p:spPr>
          <a:xfrm>
            <a:off x="9847147" y="485178"/>
            <a:ext cx="1124702" cy="261610"/>
          </a:xfrm>
          <a:prstGeom prst="rect">
            <a:avLst/>
          </a:prstGeom>
          <a:noFill/>
        </p:spPr>
        <p:txBody>
          <a:bodyPr wrap="square" rtlCol="0">
            <a:spAutoFit/>
          </a:bodyPr>
          <a:lstStyle/>
          <a:p>
            <a:r>
              <a:rPr lang="en-US" sz="1100" b="1" dirty="0"/>
              <a:t>Nancy Lynch</a:t>
            </a:r>
          </a:p>
        </p:txBody>
      </p:sp>
    </p:spTree>
    <p:extLst>
      <p:ext uri="{BB962C8B-B14F-4D97-AF65-F5344CB8AC3E}">
        <p14:creationId xmlns:p14="http://schemas.microsoft.com/office/powerpoint/2010/main" val="364001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688E-E0B0-1ED6-3757-8969F3662060}"/>
              </a:ext>
            </a:extLst>
          </p:cNvPr>
          <p:cNvSpPr>
            <a:spLocks noGrp="1"/>
          </p:cNvSpPr>
          <p:nvPr>
            <p:ph type="title"/>
          </p:nvPr>
        </p:nvSpPr>
        <p:spPr/>
        <p:txBody>
          <a:bodyPr/>
          <a:lstStyle/>
          <a:p>
            <a:r>
              <a:rPr lang="en-US" dirty="0"/>
              <a:t>Non-Triviality</a:t>
            </a:r>
          </a:p>
        </p:txBody>
      </p:sp>
      <p:sp>
        <p:nvSpPr>
          <p:cNvPr id="3" name="Content Placeholder 2">
            <a:extLst>
              <a:ext uri="{FF2B5EF4-FFF2-40B4-BE49-F238E27FC236}">
                <a16:creationId xmlns:a16="http://schemas.microsoft.com/office/drawing/2014/main" id="{132C70CD-C7C8-90B5-55FA-98557E5C1985}"/>
              </a:ext>
            </a:extLst>
          </p:cNvPr>
          <p:cNvSpPr>
            <a:spLocks noGrp="1"/>
          </p:cNvSpPr>
          <p:nvPr>
            <p:ph idx="1"/>
          </p:nvPr>
        </p:nvSpPr>
        <p:spPr/>
        <p:txBody>
          <a:bodyPr>
            <a:normAutofit/>
          </a:bodyPr>
          <a:lstStyle/>
          <a:p>
            <a:r>
              <a:rPr lang="en-US" dirty="0"/>
              <a:t>The FLP authors needed to rule out an algorithm like “no matter how people want to vote, the winner will always be 1”</a:t>
            </a:r>
          </a:p>
          <a:p>
            <a:endParaRPr lang="en-US" dirty="0"/>
          </a:p>
          <a:p>
            <a:r>
              <a:rPr lang="en-US" dirty="0"/>
              <a:t>So they require a </a:t>
            </a:r>
            <a:r>
              <a:rPr lang="en-US" i="1" dirty="0"/>
              <a:t>non-trivial</a:t>
            </a:r>
            <a:r>
              <a:rPr lang="en-US" dirty="0"/>
              <a:t> algorithm.  Every process has its own vote. </a:t>
            </a:r>
          </a:p>
          <a:p>
            <a:pPr>
              <a:buFont typeface="Wingdings" panose="05000000000000000000" pitchFamily="2" charset="2"/>
              <a:buChar char="Ø"/>
            </a:pPr>
            <a:r>
              <a:rPr lang="en-US" dirty="0"/>
              <a:t>  If all vote 1, the outcome must be 1.  If all vote 0, it must pick 0.</a:t>
            </a:r>
          </a:p>
          <a:p>
            <a:pPr>
              <a:buFont typeface="Wingdings" panose="05000000000000000000" pitchFamily="2" charset="2"/>
              <a:buChar char="Ø"/>
            </a:pPr>
            <a:r>
              <a:rPr lang="en-US" dirty="0"/>
              <a:t>  With a mixture of 0 and 1 votes,  the algorithm can decide how to</a:t>
            </a:r>
            <a:br>
              <a:rPr lang="en-US" dirty="0"/>
            </a:br>
            <a:r>
              <a:rPr lang="en-US" dirty="0"/>
              <a:t>    tabulate.  It isn’t required to go for a majority.</a:t>
            </a:r>
          </a:p>
        </p:txBody>
      </p:sp>
      <p:sp>
        <p:nvSpPr>
          <p:cNvPr id="4" name="Footer Placeholder 3">
            <a:extLst>
              <a:ext uri="{FF2B5EF4-FFF2-40B4-BE49-F238E27FC236}">
                <a16:creationId xmlns:a16="http://schemas.microsoft.com/office/drawing/2014/main" id="{1D3632FE-68DD-5599-3A68-7B4E60AF9F8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746549D-EE1F-3A95-FBF5-BF5E911AF922}"/>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09239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B037-4479-D1D1-CCDE-223F40292146}"/>
              </a:ext>
            </a:extLst>
          </p:cNvPr>
          <p:cNvSpPr>
            <a:spLocks noGrp="1"/>
          </p:cNvSpPr>
          <p:nvPr>
            <p:ph type="title"/>
          </p:nvPr>
        </p:nvSpPr>
        <p:spPr/>
        <p:txBody>
          <a:bodyPr/>
          <a:lstStyle/>
          <a:p>
            <a:r>
              <a:rPr lang="en-US" dirty="0"/>
              <a:t>Finding a bivalent initial state</a:t>
            </a:r>
          </a:p>
        </p:txBody>
      </p:sp>
      <p:sp>
        <p:nvSpPr>
          <p:cNvPr id="3" name="Content Placeholder 2">
            <a:extLst>
              <a:ext uri="{FF2B5EF4-FFF2-40B4-BE49-F238E27FC236}">
                <a16:creationId xmlns:a16="http://schemas.microsoft.com/office/drawing/2014/main" id="{68748314-70FB-966F-B5ED-08A467DF263A}"/>
              </a:ext>
            </a:extLst>
          </p:cNvPr>
          <p:cNvSpPr>
            <a:spLocks noGrp="1"/>
          </p:cNvSpPr>
          <p:nvPr>
            <p:ph idx="1"/>
          </p:nvPr>
        </p:nvSpPr>
        <p:spPr/>
        <p:txBody>
          <a:bodyPr>
            <a:normAutofit/>
          </a:bodyPr>
          <a:lstStyle/>
          <a:p>
            <a:r>
              <a:rPr lang="en-US" dirty="0"/>
              <a:t>Consider a state that is all 0 but just one vote of 1.  </a:t>
            </a:r>
          </a:p>
          <a:p>
            <a:endParaRPr lang="en-US" dirty="0"/>
          </a:p>
          <a:p>
            <a:r>
              <a:rPr lang="en-US" dirty="0"/>
              <a:t>The process voting 1 could fail before voting, and if so, the situation is identical to all 0’s.    So, the outcome must be 0.  </a:t>
            </a:r>
          </a:p>
          <a:p>
            <a:endParaRPr lang="en-US" dirty="0"/>
          </a:p>
          <a:p>
            <a:r>
              <a:rPr lang="en-US" dirty="0"/>
              <a:t>Next, consider a state with two 1’s, then with three 1’s. Eventually they reach an initial state that can lead to both possible outcomes: 0 or 1, depending on whether a process fails.</a:t>
            </a:r>
          </a:p>
        </p:txBody>
      </p:sp>
      <p:sp>
        <p:nvSpPr>
          <p:cNvPr id="4" name="Footer Placeholder 3">
            <a:extLst>
              <a:ext uri="{FF2B5EF4-FFF2-40B4-BE49-F238E27FC236}">
                <a16:creationId xmlns:a16="http://schemas.microsoft.com/office/drawing/2014/main" id="{D995150E-EDF5-0326-DB6C-CFB840CE8E8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99243A0-3BBE-F086-81FE-D22331811379}"/>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00209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a:t>Core of FLP result</a:t>
            </a:r>
          </a:p>
        </p:txBody>
      </p:sp>
      <p:sp>
        <p:nvSpPr>
          <p:cNvPr id="5" name="Content Placeholder 4"/>
          <p:cNvSpPr>
            <a:spLocks noGrp="1"/>
          </p:cNvSpPr>
          <p:nvPr>
            <p:ph idx="1"/>
          </p:nvPr>
        </p:nvSpPr>
        <p:spPr>
          <a:xfrm>
            <a:off x="1024128" y="2286000"/>
            <a:ext cx="10786872" cy="4023360"/>
          </a:xfrm>
        </p:spPr>
        <p:txBody>
          <a:bodyPr/>
          <a:lstStyle/>
          <a:p>
            <a:r>
              <a:rPr lang="en-US" dirty="0"/>
              <a:t>Now they will show that from this bivalent state we can force the system to do some work and yet still end up in an equivalent bivalent state.  Then they repeat this procedure</a:t>
            </a:r>
          </a:p>
          <a:p>
            <a:endParaRPr lang="en-US" dirty="0"/>
          </a:p>
          <a:p>
            <a:r>
              <a:rPr lang="en-US" dirty="0"/>
              <a:t>Effect is to force the system into an infinite loop!</a:t>
            </a:r>
          </a:p>
          <a:p>
            <a:pPr lvl="1">
              <a:buFont typeface="Wingdings" panose="05000000000000000000" pitchFamily="2" charset="2"/>
              <a:buChar char="Ø"/>
            </a:pPr>
            <a:r>
              <a:rPr lang="en-US" sz="2800" dirty="0"/>
              <a:t> And it works no matter what correct consensus protocol you used.  </a:t>
            </a:r>
          </a:p>
          <a:p>
            <a:pPr lvl="1">
              <a:buFont typeface="Wingdings" panose="05000000000000000000" pitchFamily="2" charset="2"/>
              <a:buChar char="Ø"/>
            </a:pPr>
            <a:r>
              <a:rPr lang="en-US" sz="2800" dirty="0"/>
              <a:t> This makes the result very general</a:t>
            </a:r>
          </a:p>
        </p:txBody>
      </p:sp>
      <p:sp>
        <p:nvSpPr>
          <p:cNvPr id="3" name="Footer Placeholder 2"/>
          <p:cNvSpPr>
            <a:spLocks noGrp="1"/>
          </p:cNvSpPr>
          <p:nvPr>
            <p:ph type="ftr" sz="quarter" idx="11"/>
          </p:nvPr>
        </p:nvSpPr>
        <p:spPr>
          <a:xfrm>
            <a:off x="4842932" y="6470704"/>
            <a:ext cx="5901459" cy="274320"/>
          </a:xfrm>
        </p:spPr>
        <p:txBody>
          <a:bodyPr/>
          <a:lstStyle/>
          <a:p>
            <a:r>
              <a:rPr lang="en-US"/>
              <a:t>http://www.cs.cornell.edu/courses/cs5412/2022fa</a:t>
            </a:r>
          </a:p>
        </p:txBody>
      </p:sp>
      <p:sp>
        <p:nvSpPr>
          <p:cNvPr id="4" name="Slide Number Placeholder 3"/>
          <p:cNvSpPr>
            <a:spLocks noGrp="1"/>
          </p:cNvSpPr>
          <p:nvPr>
            <p:ph type="sldNum" sz="quarter" idx="12"/>
          </p:nvPr>
        </p:nvSpPr>
        <p:spPr>
          <a:xfrm>
            <a:off x="10837333" y="6470704"/>
            <a:ext cx="973667" cy="274320"/>
          </a:xfrm>
        </p:spPr>
        <p:txBody>
          <a:bodyPr>
            <a:normAutofit/>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6269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36E5-F9F5-333E-47DD-543823B17B6F}"/>
              </a:ext>
            </a:extLst>
          </p:cNvPr>
          <p:cNvSpPr>
            <a:spLocks noGrp="1"/>
          </p:cNvSpPr>
          <p:nvPr>
            <p:ph type="title"/>
          </p:nvPr>
        </p:nvSpPr>
        <p:spPr/>
        <p:txBody>
          <a:bodyPr/>
          <a:lstStyle/>
          <a:p>
            <a:r>
              <a:rPr lang="en-US" dirty="0"/>
              <a:t>Intuition?</a:t>
            </a:r>
          </a:p>
        </p:txBody>
      </p:sp>
      <p:sp>
        <p:nvSpPr>
          <p:cNvPr id="3" name="Content Placeholder 2">
            <a:extLst>
              <a:ext uri="{FF2B5EF4-FFF2-40B4-BE49-F238E27FC236}">
                <a16:creationId xmlns:a16="http://schemas.microsoft.com/office/drawing/2014/main" id="{DE7D8EE9-6318-29FD-E7EF-A2FB0C190CCC}"/>
              </a:ext>
            </a:extLst>
          </p:cNvPr>
          <p:cNvSpPr>
            <a:spLocks noGrp="1"/>
          </p:cNvSpPr>
          <p:nvPr>
            <p:ph idx="1"/>
          </p:nvPr>
        </p:nvSpPr>
        <p:spPr/>
        <p:txBody>
          <a:bodyPr>
            <a:normAutofit fontScale="92500" lnSpcReduction="10000"/>
          </a:bodyPr>
          <a:lstStyle/>
          <a:p>
            <a:r>
              <a:rPr lang="en-US" dirty="0"/>
              <a:t>Think of N being odd, like 51.  Imagine a vote of 26 0’s and 25 1’s.  </a:t>
            </a:r>
          </a:p>
          <a:p>
            <a:endParaRPr lang="en-US" dirty="0"/>
          </a:p>
          <a:p>
            <a:r>
              <a:rPr lang="en-US" dirty="0"/>
              <a:t>Suppose the protocol picks the majority if possible.  With no failures, it picks 0.  But what if one of the 0 voters fails before voting?  </a:t>
            </a:r>
          </a:p>
          <a:p>
            <a:endParaRPr lang="en-US" dirty="0"/>
          </a:p>
          <a:p>
            <a:r>
              <a:rPr lang="en-US" dirty="0"/>
              <a:t>We get a tie!  And in a tie, perhaps the tie-breaking rule is to pick 1.  </a:t>
            </a:r>
          </a:p>
          <a:p>
            <a:endParaRPr lang="en-US" dirty="0"/>
          </a:p>
          <a:p>
            <a:r>
              <a:rPr lang="en-US" dirty="0"/>
              <a:t>So this is a bivalent initial state.  If no failure occurs, it will decide 0.  With a failure, it decides 1.</a:t>
            </a:r>
          </a:p>
        </p:txBody>
      </p:sp>
      <p:sp>
        <p:nvSpPr>
          <p:cNvPr id="4" name="Footer Placeholder 3">
            <a:extLst>
              <a:ext uri="{FF2B5EF4-FFF2-40B4-BE49-F238E27FC236}">
                <a16:creationId xmlns:a16="http://schemas.microsoft.com/office/drawing/2014/main" id="{EB119867-E15B-F1FF-0F8C-3D19A5D2F58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8895B40-0838-CC97-7C1F-577A0E62D0A7}"/>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341509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Bivalent state</a:t>
            </a:r>
          </a:p>
        </p:txBody>
      </p:sp>
      <p:sp>
        <p:nvSpPr>
          <p:cNvPr id="25603" name="Text Box 5"/>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5604" name="Freeform 6"/>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5" name="Text Box 7"/>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5606" name="Freeform 8"/>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7" name="Text Box 9"/>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5608" name="AutoShape 10"/>
          <p:cNvSpPr>
            <a:spLocks noChangeArrowheads="1"/>
          </p:cNvSpPr>
          <p:nvPr/>
        </p:nvSpPr>
        <p:spPr bwMode="auto">
          <a:xfrm>
            <a:off x="6629400" y="1066800"/>
            <a:ext cx="3429000" cy="1066800"/>
          </a:xfrm>
          <a:prstGeom prst="wedgeRectCallout">
            <a:avLst>
              <a:gd name="adj1" fmla="val -45694"/>
              <a:gd name="adj2" fmla="val 91963"/>
            </a:avLst>
          </a:prstGeom>
          <a:solidFill>
            <a:schemeClr val="accent1"/>
          </a:solidFill>
          <a:ln w="9525">
            <a:solidFill>
              <a:schemeClr val="tx1"/>
            </a:solidFill>
            <a:miter lim="800000"/>
            <a:headEnd/>
            <a:tailEnd/>
          </a:ln>
        </p:spPr>
        <p:txBody>
          <a:bodyPr/>
          <a:lstStyle/>
          <a:p>
            <a:r>
              <a:rPr lang="en-US"/>
              <a:t>S</a:t>
            </a:r>
            <a:r>
              <a:rPr lang="en-US" baseline="-25000"/>
              <a:t>*</a:t>
            </a:r>
            <a:r>
              <a:rPr lang="en-US"/>
              <a:t> denotes bivalent state</a:t>
            </a:r>
          </a:p>
          <a:p>
            <a:r>
              <a:rPr lang="en-US"/>
              <a:t>S</a:t>
            </a:r>
            <a:r>
              <a:rPr lang="en-US" baseline="-25000"/>
              <a:t>0</a:t>
            </a:r>
            <a:r>
              <a:rPr lang="en-US"/>
              <a:t> denotes a decision 0 state</a:t>
            </a:r>
          </a:p>
          <a:p>
            <a:r>
              <a:rPr lang="en-US"/>
              <a:t>S</a:t>
            </a:r>
            <a:r>
              <a:rPr lang="en-US" baseline="-25000"/>
              <a:t>1</a:t>
            </a:r>
            <a:r>
              <a:rPr lang="en-US"/>
              <a:t> denotes a decision 1 state</a:t>
            </a:r>
          </a:p>
        </p:txBody>
      </p:sp>
      <p:sp>
        <p:nvSpPr>
          <p:cNvPr id="25609" name="Line 11"/>
          <p:cNvSpPr>
            <a:spLocks noChangeShapeType="1"/>
          </p:cNvSpPr>
          <p:nvPr/>
        </p:nvSpPr>
        <p:spPr bwMode="auto">
          <a:xfrm flipH="1">
            <a:off x="3124200" y="50292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2"/>
          <p:cNvSpPr>
            <a:spLocks noChangeShapeType="1"/>
          </p:cNvSpPr>
          <p:nvPr/>
        </p:nvSpPr>
        <p:spPr bwMode="auto">
          <a:xfrm flipH="1">
            <a:off x="3581400" y="5029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3810000" y="5029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5"/>
          <p:cNvSpPr>
            <a:spLocks noChangeShapeType="1"/>
          </p:cNvSpPr>
          <p:nvPr/>
        </p:nvSpPr>
        <p:spPr bwMode="auto">
          <a:xfrm>
            <a:off x="3810000" y="50292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Text Box 16"/>
          <p:cNvSpPr txBox="1">
            <a:spLocks noChangeArrowheads="1"/>
          </p:cNvSpPr>
          <p:nvPr/>
        </p:nvSpPr>
        <p:spPr bwMode="auto">
          <a:xfrm>
            <a:off x="21336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Sooner or later all executions decide 0</a:t>
            </a:r>
          </a:p>
        </p:txBody>
      </p:sp>
      <p:sp>
        <p:nvSpPr>
          <p:cNvPr id="25614" name="Line 17"/>
          <p:cNvSpPr>
            <a:spLocks noChangeShapeType="1"/>
          </p:cNvSpPr>
          <p:nvPr/>
        </p:nvSpPr>
        <p:spPr bwMode="auto">
          <a:xfrm flipH="1">
            <a:off x="7543800" y="50292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8"/>
          <p:cNvSpPr>
            <a:spLocks noChangeShapeType="1"/>
          </p:cNvSpPr>
          <p:nvPr/>
        </p:nvSpPr>
        <p:spPr bwMode="auto">
          <a:xfrm flipH="1">
            <a:off x="8001000" y="5029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9"/>
          <p:cNvSpPr>
            <a:spLocks noChangeShapeType="1"/>
          </p:cNvSpPr>
          <p:nvPr/>
        </p:nvSpPr>
        <p:spPr bwMode="auto">
          <a:xfrm>
            <a:off x="8229600" y="5029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0"/>
          <p:cNvSpPr>
            <a:spLocks noChangeShapeType="1"/>
          </p:cNvSpPr>
          <p:nvPr/>
        </p:nvSpPr>
        <p:spPr bwMode="auto">
          <a:xfrm>
            <a:off x="8229600" y="50292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21"/>
          <p:cNvSpPr txBox="1">
            <a:spLocks noChangeArrowheads="1"/>
          </p:cNvSpPr>
          <p:nvPr/>
        </p:nvSpPr>
        <p:spPr bwMode="auto">
          <a:xfrm>
            <a:off x="65532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Sooner or later all executions decide 1</a:t>
            </a:r>
          </a:p>
        </p:txBody>
      </p:sp>
      <p:sp>
        <p:nvSpPr>
          <p:cNvPr id="2" name="Footer Placeholder 1"/>
          <p:cNvSpPr>
            <a:spLocks noGrp="1"/>
          </p:cNvSpPr>
          <p:nvPr>
            <p:ph type="ftr" sz="quarter" idx="11"/>
          </p:nvPr>
        </p:nvSpPr>
        <p:spPr>
          <a:xfrm>
            <a:off x="2133601" y="6188076"/>
            <a:ext cx="5421083" cy="365125"/>
          </a:xfrm>
        </p:spPr>
        <p:txBody>
          <a:bodyPr/>
          <a:lstStyle/>
          <a:p>
            <a:r>
              <a:rPr lang="en-US"/>
              <a:t>http://www.cs.cornell.edu/courses/cs5412/2022fa</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67508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27DE-FD6E-4EF1-86A5-471EBE9B88AE}"/>
              </a:ext>
            </a:extLst>
          </p:cNvPr>
          <p:cNvSpPr>
            <a:spLocks noGrp="1"/>
          </p:cNvSpPr>
          <p:nvPr>
            <p:ph type="title"/>
          </p:nvPr>
        </p:nvSpPr>
        <p:spPr/>
        <p:txBody>
          <a:bodyPr/>
          <a:lstStyle/>
          <a:p>
            <a:r>
              <a:rPr lang="en-US" dirty="0"/>
              <a:t>Breakdown of our topic</a:t>
            </a:r>
          </a:p>
        </p:txBody>
      </p:sp>
      <p:sp>
        <p:nvSpPr>
          <p:cNvPr id="3" name="Content Placeholder 2">
            <a:extLst>
              <a:ext uri="{FF2B5EF4-FFF2-40B4-BE49-F238E27FC236}">
                <a16:creationId xmlns:a16="http://schemas.microsoft.com/office/drawing/2014/main" id="{4621843F-98D1-4986-A05B-905E0E1C7824}"/>
              </a:ext>
            </a:extLst>
          </p:cNvPr>
          <p:cNvSpPr>
            <a:spLocks noGrp="1"/>
          </p:cNvSpPr>
          <p:nvPr>
            <p:ph idx="1"/>
          </p:nvPr>
        </p:nvSpPr>
        <p:spPr/>
        <p:txBody>
          <a:bodyPr>
            <a:normAutofit/>
          </a:bodyPr>
          <a:lstStyle/>
          <a:p>
            <a:r>
              <a:rPr lang="en-US" b="1" dirty="0"/>
              <a:t>[Today] </a:t>
            </a:r>
            <a:r>
              <a:rPr lang="en-US" dirty="0"/>
              <a:t>What does the theory tell us?</a:t>
            </a:r>
          </a:p>
          <a:p>
            <a:endParaRPr lang="en-US" dirty="0"/>
          </a:p>
          <a:p>
            <a:r>
              <a:rPr lang="en-US" b="1" dirty="0"/>
              <a:t>[Wednesday] </a:t>
            </a:r>
            <a:r>
              <a:rPr lang="en-US" dirty="0"/>
              <a:t>How do systems like HDFS self-repair after failure?</a:t>
            </a:r>
          </a:p>
          <a:p>
            <a:pPr>
              <a:buFont typeface="Wingdings" panose="05000000000000000000" pitchFamily="2" charset="2"/>
              <a:buChar char="Ø"/>
            </a:pPr>
            <a:r>
              <a:rPr lang="en-US" dirty="0"/>
              <a:t>  What happens when systems are built in layers?  </a:t>
            </a:r>
          </a:p>
          <a:p>
            <a:pPr>
              <a:buFont typeface="Wingdings" panose="05000000000000000000" pitchFamily="2" charset="2"/>
              <a:buChar char="Ø"/>
            </a:pPr>
            <a:r>
              <a:rPr lang="en-US" dirty="0"/>
              <a:t>  How can a “restarted” layer be sure that the storage layers it depends </a:t>
            </a:r>
            <a:br>
              <a:rPr lang="en-US" dirty="0"/>
            </a:br>
            <a:r>
              <a:rPr lang="en-US" dirty="0"/>
              <a:t>    on are already fully repaired and correct?</a:t>
            </a:r>
          </a:p>
        </p:txBody>
      </p:sp>
      <p:sp>
        <p:nvSpPr>
          <p:cNvPr id="4" name="Footer Placeholder 3">
            <a:extLst>
              <a:ext uri="{FF2B5EF4-FFF2-40B4-BE49-F238E27FC236}">
                <a16:creationId xmlns:a16="http://schemas.microsoft.com/office/drawing/2014/main" id="{526DB784-FA01-4811-8A41-3C5952687D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4058AE3-1CB6-403E-9CDD-4E6339251BBE}"/>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27953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Bivalent state</a:t>
            </a:r>
          </a:p>
        </p:txBody>
      </p:sp>
      <p:sp>
        <p:nvSpPr>
          <p:cNvPr id="26627"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6628"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Events that take it to state S</a:t>
            </a:r>
            <a:r>
              <a:rPr lang="en-US" baseline="-25000" dirty="0"/>
              <a:t>1</a:t>
            </a:r>
            <a:endParaRPr lang="en-US" dirty="0"/>
          </a:p>
        </p:txBody>
      </p:sp>
      <p:sp>
        <p:nvSpPr>
          <p:cNvPr id="26630"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2" name="Text Box 8"/>
          <p:cNvSpPr txBox="1">
            <a:spLocks noChangeArrowheads="1"/>
          </p:cNvSpPr>
          <p:nvPr/>
        </p:nvSpPr>
        <p:spPr bwMode="auto">
          <a:xfrm>
            <a:off x="4952999" y="3352801"/>
            <a:ext cx="41570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a:t>
            </a:r>
            <a:r>
              <a:rPr lang="en-US" baseline="-25000" dirty="0"/>
              <a:t>0</a:t>
            </a:r>
            <a:endParaRPr lang="en-US" dirty="0"/>
          </a:p>
        </p:txBody>
      </p:sp>
      <p:sp>
        <p:nvSpPr>
          <p:cNvPr id="26633" name="AutoShape 10"/>
          <p:cNvSpPr>
            <a:spLocks noChangeArrowheads="1"/>
          </p:cNvSpPr>
          <p:nvPr/>
        </p:nvSpPr>
        <p:spPr bwMode="auto">
          <a:xfrm>
            <a:off x="525101" y="1873264"/>
            <a:ext cx="3389014" cy="1066800"/>
          </a:xfrm>
          <a:prstGeom prst="wedgeRectCallout">
            <a:avLst>
              <a:gd name="adj1" fmla="val 80486"/>
              <a:gd name="adj2" fmla="val 91222"/>
            </a:avLst>
          </a:prstGeom>
          <a:solidFill>
            <a:srgbClr val="FFA1A1"/>
          </a:solidFill>
          <a:ln w="9525">
            <a:solidFill>
              <a:schemeClr val="tx1"/>
            </a:solidFill>
            <a:miter lim="800000"/>
            <a:headEnd/>
            <a:tailEnd/>
          </a:ln>
        </p:spPr>
        <p:txBody>
          <a:bodyPr/>
          <a:lstStyle/>
          <a:p>
            <a:pPr algn="ctr"/>
            <a:r>
              <a:rPr lang="en-US" i="1" dirty="0"/>
              <a:t>e</a:t>
            </a:r>
            <a:r>
              <a:rPr lang="en-US" i="1" baseline="-25000" dirty="0"/>
              <a:t>0</a:t>
            </a:r>
            <a:r>
              <a:rPr lang="en-US" i="1" dirty="0"/>
              <a:t> is a critical event that takes us from a bivalent to a univalent state: eventually we’ll “decide” 0</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20</a:t>
            </a:fld>
            <a:endParaRPr lang="en-US"/>
          </a:p>
        </p:txBody>
      </p:sp>
      <p:sp>
        <p:nvSpPr>
          <p:cNvPr id="9" name="Rectangle 8">
            <a:extLst>
              <a:ext uri="{FF2B5EF4-FFF2-40B4-BE49-F238E27FC236}">
                <a16:creationId xmlns:a16="http://schemas.microsoft.com/office/drawing/2014/main" id="{81CA15FD-E699-B8F9-80DC-2B3AF2BB5F8E}"/>
              </a:ext>
            </a:extLst>
          </p:cNvPr>
          <p:cNvSpPr/>
          <p:nvPr/>
        </p:nvSpPr>
        <p:spPr>
          <a:xfrm>
            <a:off x="3797300" y="3481859"/>
            <a:ext cx="1236427" cy="613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11">
            <a:extLst>
              <a:ext uri="{FF2B5EF4-FFF2-40B4-BE49-F238E27FC236}">
                <a16:creationId xmlns:a16="http://schemas.microsoft.com/office/drawing/2014/main" id="{AEB40DFF-22BA-C067-F78D-E6656FA3FF02}"/>
              </a:ext>
            </a:extLst>
          </p:cNvPr>
          <p:cNvSpPr>
            <a:spLocks noChangeShapeType="1"/>
          </p:cNvSpPr>
          <p:nvPr/>
        </p:nvSpPr>
        <p:spPr bwMode="auto">
          <a:xfrm flipH="1">
            <a:off x="4419600" y="3714777"/>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2">
            <a:extLst>
              <a:ext uri="{FF2B5EF4-FFF2-40B4-BE49-F238E27FC236}">
                <a16:creationId xmlns:a16="http://schemas.microsoft.com/office/drawing/2014/main" id="{C2757B0F-E03B-785D-72D7-529CC2676B0A}"/>
              </a:ext>
            </a:extLst>
          </p:cNvPr>
          <p:cNvSpPr>
            <a:spLocks noChangeShapeType="1"/>
          </p:cNvSpPr>
          <p:nvPr/>
        </p:nvSpPr>
        <p:spPr bwMode="auto">
          <a:xfrm flipH="1">
            <a:off x="4876800" y="3714777"/>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4">
            <a:extLst>
              <a:ext uri="{FF2B5EF4-FFF2-40B4-BE49-F238E27FC236}">
                <a16:creationId xmlns:a16="http://schemas.microsoft.com/office/drawing/2014/main" id="{7ABBD05C-6A71-E3C5-F714-2790BBADDB12}"/>
              </a:ext>
            </a:extLst>
          </p:cNvPr>
          <p:cNvSpPr>
            <a:spLocks noChangeShapeType="1"/>
          </p:cNvSpPr>
          <p:nvPr/>
        </p:nvSpPr>
        <p:spPr bwMode="auto">
          <a:xfrm>
            <a:off x="5105400" y="3714777"/>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a:extLst>
              <a:ext uri="{FF2B5EF4-FFF2-40B4-BE49-F238E27FC236}">
                <a16:creationId xmlns:a16="http://schemas.microsoft.com/office/drawing/2014/main" id="{4A4E16F0-461D-86A5-59D3-28CEC72E0EF6}"/>
              </a:ext>
            </a:extLst>
          </p:cNvPr>
          <p:cNvSpPr>
            <a:spLocks noChangeShapeType="1"/>
          </p:cNvSpPr>
          <p:nvPr/>
        </p:nvSpPr>
        <p:spPr bwMode="auto">
          <a:xfrm>
            <a:off x="5105400" y="3714777"/>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6">
            <a:extLst>
              <a:ext uri="{FF2B5EF4-FFF2-40B4-BE49-F238E27FC236}">
                <a16:creationId xmlns:a16="http://schemas.microsoft.com/office/drawing/2014/main" id="{01FE4B99-8683-3475-C6D7-55550141202C}"/>
              </a:ext>
            </a:extLst>
          </p:cNvPr>
          <p:cNvSpPr txBox="1">
            <a:spLocks noChangeArrowheads="1"/>
          </p:cNvSpPr>
          <p:nvPr/>
        </p:nvSpPr>
        <p:spPr bwMode="auto">
          <a:xfrm>
            <a:off x="3429000" y="4171977"/>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dirty="0"/>
              <a:t>Sooner or later all executions decide 0</a:t>
            </a:r>
          </a:p>
        </p:txBody>
      </p:sp>
    </p:spTree>
    <p:extLst>
      <p:ext uri="{BB962C8B-B14F-4D97-AF65-F5344CB8AC3E}">
        <p14:creationId xmlns:p14="http://schemas.microsoft.com/office/powerpoint/2010/main" val="183846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Bivalent state</a:t>
            </a:r>
          </a:p>
        </p:txBody>
      </p:sp>
      <p:sp>
        <p:nvSpPr>
          <p:cNvPr id="27651"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7652"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4"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5"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7657" name="Rectangle 10"/>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8" name="Freeform 11"/>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Text Box 12"/>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 name="Footer Placeholder 1"/>
          <p:cNvSpPr>
            <a:spLocks noGrp="1"/>
          </p:cNvSpPr>
          <p:nvPr>
            <p:ph type="ftr" sz="quarter" idx="11"/>
          </p:nvPr>
        </p:nvSpPr>
        <p:spPr/>
        <p:txBody>
          <a:bodyPr/>
          <a:lstStyle/>
          <a:p>
            <a:r>
              <a:rPr lang="en-US" dirty="0"/>
              <a:t>http://www.cs.cornell.edu/courses/cs5412/2022fa</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21</a:t>
            </a:fld>
            <a:endParaRPr lang="en-US"/>
          </a:p>
        </p:txBody>
      </p:sp>
      <p:sp>
        <p:nvSpPr>
          <p:cNvPr id="4" name="AutoShape 9">
            <a:extLst>
              <a:ext uri="{FF2B5EF4-FFF2-40B4-BE49-F238E27FC236}">
                <a16:creationId xmlns:a16="http://schemas.microsoft.com/office/drawing/2014/main" id="{C4BE7FA5-43C3-B0C6-128A-21CEA505245E}"/>
              </a:ext>
            </a:extLst>
          </p:cNvPr>
          <p:cNvSpPr>
            <a:spLocks noChangeArrowheads="1"/>
          </p:cNvSpPr>
          <p:nvPr/>
        </p:nvSpPr>
        <p:spPr bwMode="auto">
          <a:xfrm>
            <a:off x="7063590" y="1302755"/>
            <a:ext cx="3483321" cy="1050406"/>
          </a:xfrm>
          <a:prstGeom prst="wedgeRectCallout">
            <a:avLst>
              <a:gd name="adj1" fmla="val -57340"/>
              <a:gd name="adj2" fmla="val 141271"/>
            </a:avLst>
          </a:prstGeom>
          <a:solidFill>
            <a:srgbClr val="FFA1A1"/>
          </a:solidFill>
          <a:ln w="9525">
            <a:solidFill>
              <a:schemeClr val="tx1"/>
            </a:solidFill>
            <a:miter lim="800000"/>
            <a:headEnd/>
            <a:tailEnd/>
          </a:ln>
        </p:spPr>
        <p:txBody>
          <a:bodyPr/>
          <a:lstStyle/>
          <a:p>
            <a:pPr algn="ctr"/>
            <a:r>
              <a:rPr lang="en-US" i="1" dirty="0"/>
              <a:t>Specifically, they deliver events from the run leading towards S</a:t>
            </a:r>
            <a:r>
              <a:rPr lang="en-US" i="1" baseline="-25000" dirty="0"/>
              <a:t>1</a:t>
            </a:r>
            <a:r>
              <a:rPr lang="en-US" i="1" dirty="0"/>
              <a:t>, but not including the critical event e</a:t>
            </a:r>
            <a:r>
              <a:rPr lang="en-US" i="1" baseline="-25000" dirty="0"/>
              <a:t>1</a:t>
            </a:r>
            <a:endParaRPr lang="en-US" b="1" i="1" dirty="0"/>
          </a:p>
        </p:txBody>
      </p:sp>
      <p:sp>
        <p:nvSpPr>
          <p:cNvPr id="5" name="Arrow: Right 4">
            <a:extLst>
              <a:ext uri="{FF2B5EF4-FFF2-40B4-BE49-F238E27FC236}">
                <a16:creationId xmlns:a16="http://schemas.microsoft.com/office/drawing/2014/main" id="{3C2F383F-7602-1088-17CF-A4AB167037B1}"/>
              </a:ext>
            </a:extLst>
          </p:cNvPr>
          <p:cNvSpPr/>
          <p:nvPr/>
        </p:nvSpPr>
        <p:spPr>
          <a:xfrm rot="8590335">
            <a:off x="5809996" y="34437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9">
            <a:extLst>
              <a:ext uri="{FF2B5EF4-FFF2-40B4-BE49-F238E27FC236}">
                <a16:creationId xmlns:a16="http://schemas.microsoft.com/office/drawing/2014/main" id="{8EE3E2AE-175C-9527-8F5A-16C8F883673E}"/>
              </a:ext>
            </a:extLst>
          </p:cNvPr>
          <p:cNvSpPr>
            <a:spLocks noChangeArrowheads="1"/>
          </p:cNvSpPr>
          <p:nvPr/>
        </p:nvSpPr>
        <p:spPr bwMode="auto">
          <a:xfrm>
            <a:off x="363397" y="3500930"/>
            <a:ext cx="3872619" cy="1503227"/>
          </a:xfrm>
          <a:prstGeom prst="wedgeRectCallout">
            <a:avLst>
              <a:gd name="adj1" fmla="val 84830"/>
              <a:gd name="adj2" fmla="val -81"/>
            </a:avLst>
          </a:prstGeom>
          <a:solidFill>
            <a:srgbClr val="FFA1A1"/>
          </a:solidFill>
          <a:ln w="9525">
            <a:solidFill>
              <a:schemeClr val="tx1"/>
            </a:solidFill>
            <a:miter lim="800000"/>
            <a:headEnd/>
            <a:tailEnd/>
          </a:ln>
        </p:spPr>
        <p:txBody>
          <a:bodyPr/>
          <a:lstStyle/>
          <a:p>
            <a:pPr algn="ctr"/>
            <a:r>
              <a:rPr lang="en-US" i="1" dirty="0"/>
              <a:t>And some work occurs!  Basically, we start to switch from tabulating votes including event e</a:t>
            </a:r>
            <a:r>
              <a:rPr lang="en-US" i="1" baseline="-25000" dirty="0"/>
              <a:t>0</a:t>
            </a:r>
            <a:r>
              <a:rPr lang="en-US" i="1" dirty="0"/>
              <a:t> delivered to process p, to tabulating under the assumption that p has failed.</a:t>
            </a:r>
            <a:endParaRPr lang="en-US" b="1" i="1" dirty="0"/>
          </a:p>
        </p:txBody>
      </p:sp>
      <p:sp>
        <p:nvSpPr>
          <p:cNvPr id="27656" name="AutoShape 9"/>
          <p:cNvSpPr>
            <a:spLocks noChangeArrowheads="1"/>
          </p:cNvSpPr>
          <p:nvPr/>
        </p:nvSpPr>
        <p:spPr bwMode="auto">
          <a:xfrm>
            <a:off x="796579" y="2051582"/>
            <a:ext cx="3251388" cy="1063036"/>
          </a:xfrm>
          <a:prstGeom prst="wedgeRectCallout">
            <a:avLst>
              <a:gd name="adj1" fmla="val 80486"/>
              <a:gd name="adj2" fmla="val 91222"/>
            </a:avLst>
          </a:prstGeom>
          <a:solidFill>
            <a:srgbClr val="FFA1A1"/>
          </a:solidFill>
          <a:ln w="9525">
            <a:solidFill>
              <a:schemeClr val="tx1"/>
            </a:solidFill>
            <a:miter lim="800000"/>
            <a:headEnd/>
            <a:tailEnd/>
          </a:ln>
        </p:spPr>
        <p:txBody>
          <a:bodyPr/>
          <a:lstStyle/>
          <a:p>
            <a:pPr algn="ctr"/>
            <a:r>
              <a:rPr lang="en-US" i="1" dirty="0"/>
              <a:t>They </a:t>
            </a:r>
            <a:r>
              <a:rPr lang="en-US" b="1" i="1" dirty="0"/>
              <a:t>delay</a:t>
            </a:r>
            <a:r>
              <a:rPr lang="en-US" i="1" dirty="0"/>
              <a:t> e</a:t>
            </a:r>
            <a:r>
              <a:rPr lang="en-US" i="1" baseline="-25000" dirty="0"/>
              <a:t>0</a:t>
            </a:r>
            <a:r>
              <a:rPr lang="en-US" i="1" dirty="0"/>
              <a:t> and show that there is a situation in which the system will return to a bivalent state</a:t>
            </a:r>
          </a:p>
        </p:txBody>
      </p:sp>
      <p:sp>
        <p:nvSpPr>
          <p:cNvPr id="8" name="Rectangle 7">
            <a:extLst>
              <a:ext uri="{FF2B5EF4-FFF2-40B4-BE49-F238E27FC236}">
                <a16:creationId xmlns:a16="http://schemas.microsoft.com/office/drawing/2014/main" id="{FFFA9940-2792-7B1D-0C1E-03A8DF629697}"/>
              </a:ext>
            </a:extLst>
          </p:cNvPr>
          <p:cNvSpPr/>
          <p:nvPr/>
        </p:nvSpPr>
        <p:spPr>
          <a:xfrm>
            <a:off x="6518621" y="4130857"/>
            <a:ext cx="1236427" cy="613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11">
            <a:extLst>
              <a:ext uri="{FF2B5EF4-FFF2-40B4-BE49-F238E27FC236}">
                <a16:creationId xmlns:a16="http://schemas.microsoft.com/office/drawing/2014/main" id="{59F15EC4-9F01-0674-1FBE-5C488108EB51}"/>
              </a:ext>
            </a:extLst>
          </p:cNvPr>
          <p:cNvSpPr>
            <a:spLocks noChangeShapeType="1"/>
          </p:cNvSpPr>
          <p:nvPr/>
        </p:nvSpPr>
        <p:spPr bwMode="auto">
          <a:xfrm flipH="1">
            <a:off x="7140921" y="4363775"/>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a:extLst>
              <a:ext uri="{FF2B5EF4-FFF2-40B4-BE49-F238E27FC236}">
                <a16:creationId xmlns:a16="http://schemas.microsoft.com/office/drawing/2014/main" id="{D4DE3FED-F211-49AF-E748-8D46DF7C8D23}"/>
              </a:ext>
            </a:extLst>
          </p:cNvPr>
          <p:cNvSpPr>
            <a:spLocks noChangeShapeType="1"/>
          </p:cNvSpPr>
          <p:nvPr/>
        </p:nvSpPr>
        <p:spPr bwMode="auto">
          <a:xfrm flipH="1">
            <a:off x="7598121" y="4363775"/>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
            <a:extLst>
              <a:ext uri="{FF2B5EF4-FFF2-40B4-BE49-F238E27FC236}">
                <a16:creationId xmlns:a16="http://schemas.microsoft.com/office/drawing/2014/main" id="{C067B525-D0AB-AA99-4CBC-CB469D7766AC}"/>
              </a:ext>
            </a:extLst>
          </p:cNvPr>
          <p:cNvSpPr>
            <a:spLocks noChangeShapeType="1"/>
          </p:cNvSpPr>
          <p:nvPr/>
        </p:nvSpPr>
        <p:spPr bwMode="auto">
          <a:xfrm>
            <a:off x="7826721" y="4363775"/>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5">
            <a:extLst>
              <a:ext uri="{FF2B5EF4-FFF2-40B4-BE49-F238E27FC236}">
                <a16:creationId xmlns:a16="http://schemas.microsoft.com/office/drawing/2014/main" id="{098BA21A-E234-B77B-77ED-6BAA584432B0}"/>
              </a:ext>
            </a:extLst>
          </p:cNvPr>
          <p:cNvSpPr>
            <a:spLocks noChangeShapeType="1"/>
          </p:cNvSpPr>
          <p:nvPr/>
        </p:nvSpPr>
        <p:spPr bwMode="auto">
          <a:xfrm>
            <a:off x="7826721" y="4363775"/>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6">
            <a:extLst>
              <a:ext uri="{FF2B5EF4-FFF2-40B4-BE49-F238E27FC236}">
                <a16:creationId xmlns:a16="http://schemas.microsoft.com/office/drawing/2014/main" id="{D59F4E9A-CC8B-305D-E793-303A70608A43}"/>
              </a:ext>
            </a:extLst>
          </p:cNvPr>
          <p:cNvSpPr txBox="1">
            <a:spLocks noChangeArrowheads="1"/>
          </p:cNvSpPr>
          <p:nvPr/>
        </p:nvSpPr>
        <p:spPr bwMode="auto">
          <a:xfrm>
            <a:off x="6248400" y="4820975"/>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dirty="0"/>
              <a:t>After event e</a:t>
            </a:r>
            <a:r>
              <a:rPr lang="en-US" baseline="-25000" dirty="0"/>
              <a:t>1</a:t>
            </a:r>
            <a:r>
              <a:rPr lang="en-US" dirty="0"/>
              <a:t>, all these executions decide 1</a:t>
            </a:r>
          </a:p>
        </p:txBody>
      </p:sp>
      <p:sp>
        <p:nvSpPr>
          <p:cNvPr id="14" name="Text Box 8">
            <a:extLst>
              <a:ext uri="{FF2B5EF4-FFF2-40B4-BE49-F238E27FC236}">
                <a16:creationId xmlns:a16="http://schemas.microsoft.com/office/drawing/2014/main" id="{B0B5A6A4-B8CB-3590-B2E1-E1B1990C0F3B}"/>
              </a:ext>
            </a:extLst>
          </p:cNvPr>
          <p:cNvSpPr txBox="1">
            <a:spLocks noChangeArrowheads="1"/>
          </p:cNvSpPr>
          <p:nvPr/>
        </p:nvSpPr>
        <p:spPr bwMode="auto">
          <a:xfrm>
            <a:off x="7712421" y="3971008"/>
            <a:ext cx="41570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a:t>
            </a:r>
            <a:r>
              <a:rPr lang="en-US" baseline="-25000" dirty="0"/>
              <a:t>1</a:t>
            </a:r>
            <a:endParaRPr lang="en-US" dirty="0"/>
          </a:p>
        </p:txBody>
      </p:sp>
    </p:spTree>
    <p:extLst>
      <p:ext uri="{BB962C8B-B14F-4D97-AF65-F5344CB8AC3E}">
        <p14:creationId xmlns:p14="http://schemas.microsoft.com/office/powerpoint/2010/main" val="24649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658"/>
                                        </p:tgtEl>
                                        <p:attrNameLst>
                                          <p:attrName>style.visibility</p:attrName>
                                        </p:attrNameLst>
                                      </p:cBhvr>
                                      <p:to>
                                        <p:strVal val="visible"/>
                                      </p:to>
                                    </p:set>
                                    <p:animEffect transition="in" filter="randombar(horizontal)">
                                      <p:cBhvr>
                                        <p:cTn id="18" dur="500"/>
                                        <p:tgtEl>
                                          <p:spTgt spid="2765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659"/>
                                        </p:tgtEl>
                                        <p:attrNameLst>
                                          <p:attrName>style.visibility</p:attrName>
                                        </p:attrNameLst>
                                      </p:cBhvr>
                                      <p:to>
                                        <p:strVal val="visible"/>
                                      </p:to>
                                    </p:set>
                                    <p:animEffect transition="in" filter="randombar(horizontal)">
                                      <p:cBhvr>
                                        <p:cTn id="21"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59" grpId="0"/>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6" name="Text Box 12"/>
          <p:cNvSpPr txBox="1">
            <a:spLocks noChangeArrowheads="1"/>
          </p:cNvSpPr>
          <p:nvPr/>
        </p:nvSpPr>
        <p:spPr bwMode="auto">
          <a:xfrm>
            <a:off x="6210300" y="5102775"/>
            <a:ext cx="533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a:t>
            </a:r>
            <a:r>
              <a:rPr lang="en-US" baseline="-25000" dirty="0"/>
              <a:t>0</a:t>
            </a:r>
            <a:r>
              <a:rPr lang="en-US" dirty="0"/>
              <a:t> e</a:t>
            </a:r>
            <a:r>
              <a:rPr lang="en-US" baseline="-25000" dirty="0"/>
              <a:t>1</a:t>
            </a:r>
            <a:endParaRPr lang="en-US" dirty="0"/>
          </a:p>
        </p:txBody>
      </p:sp>
      <p:sp>
        <p:nvSpPr>
          <p:cNvPr id="28674" name="Rectangle 2"/>
          <p:cNvSpPr>
            <a:spLocks noGrp="1" noChangeArrowheads="1"/>
          </p:cNvSpPr>
          <p:nvPr>
            <p:ph type="title"/>
          </p:nvPr>
        </p:nvSpPr>
        <p:spPr/>
        <p:txBody>
          <a:bodyPr/>
          <a:lstStyle/>
          <a:p>
            <a:pPr eaLnBrk="1" hangingPunct="1"/>
            <a:r>
              <a:rPr lang="en-US"/>
              <a:t>Bivalent state</a:t>
            </a:r>
          </a:p>
        </p:txBody>
      </p:sp>
      <p:sp>
        <p:nvSpPr>
          <p:cNvPr id="28675"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8676"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Events that lead to state S</a:t>
            </a:r>
            <a:r>
              <a:rPr lang="en-US" baseline="-25000" dirty="0"/>
              <a:t>1</a:t>
            </a:r>
            <a:endParaRPr lang="en-US" dirty="0"/>
          </a:p>
        </p:txBody>
      </p:sp>
      <p:sp>
        <p:nvSpPr>
          <p:cNvPr id="28678"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8680" name="Rectangle 9"/>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681" name="Freeform 10"/>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Text Box 11"/>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8683" name="AutoShape 8"/>
          <p:cNvSpPr>
            <a:spLocks noChangeArrowheads="1"/>
          </p:cNvSpPr>
          <p:nvPr/>
        </p:nvSpPr>
        <p:spPr bwMode="auto">
          <a:xfrm>
            <a:off x="1377887" y="2540104"/>
            <a:ext cx="2781300" cy="1362222"/>
          </a:xfrm>
          <a:prstGeom prst="wedgeRectCallout">
            <a:avLst>
              <a:gd name="adj1" fmla="val 116042"/>
              <a:gd name="adj2" fmla="val 126190"/>
            </a:avLst>
          </a:prstGeom>
          <a:solidFill>
            <a:srgbClr val="FFA1A1"/>
          </a:solidFill>
          <a:ln w="9525">
            <a:solidFill>
              <a:schemeClr val="tx1"/>
            </a:solidFill>
            <a:miter lim="800000"/>
            <a:headEnd/>
            <a:tailEnd/>
          </a:ln>
        </p:spPr>
        <p:txBody>
          <a:bodyPr/>
          <a:lstStyle/>
          <a:p>
            <a:pPr algn="ctr"/>
            <a:r>
              <a:rPr lang="en-US" i="1" dirty="0"/>
              <a:t>In this new state they show that we can deliver e</a:t>
            </a:r>
            <a:r>
              <a:rPr lang="en-US" i="1" baseline="-25000" dirty="0"/>
              <a:t>0</a:t>
            </a:r>
            <a:r>
              <a:rPr lang="en-US" i="1" dirty="0"/>
              <a:t> and e</a:t>
            </a:r>
            <a:r>
              <a:rPr lang="en-US" i="1" baseline="-25000" dirty="0"/>
              <a:t>1</a:t>
            </a:r>
            <a:r>
              <a:rPr lang="en-US" i="1" dirty="0"/>
              <a:t>, and that the new state will still be bivalent!</a:t>
            </a:r>
          </a:p>
        </p:txBody>
      </p:sp>
      <p:sp>
        <p:nvSpPr>
          <p:cNvPr id="28684" name="Text Box 13"/>
          <p:cNvSpPr txBox="1">
            <a:spLocks noChangeArrowheads="1"/>
          </p:cNvSpPr>
          <p:nvPr/>
        </p:nvSpPr>
        <p:spPr bwMode="auto">
          <a:xfrm>
            <a:off x="6019800" y="5867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8685" name="Line 14"/>
          <p:cNvSpPr>
            <a:spLocks noChangeShapeType="1"/>
          </p:cNvSpPr>
          <p:nvPr/>
        </p:nvSpPr>
        <p:spPr bwMode="auto">
          <a:xfrm>
            <a:off x="6248400" y="5105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22</a:t>
            </a:fld>
            <a:endParaRPr lang="en-US"/>
          </a:p>
        </p:txBody>
      </p:sp>
      <p:sp>
        <p:nvSpPr>
          <p:cNvPr id="4" name="AutoShape 9">
            <a:extLst>
              <a:ext uri="{FF2B5EF4-FFF2-40B4-BE49-F238E27FC236}">
                <a16:creationId xmlns:a16="http://schemas.microsoft.com/office/drawing/2014/main" id="{6088AC95-9D9C-D475-7EB6-A6580842BD29}"/>
              </a:ext>
            </a:extLst>
          </p:cNvPr>
          <p:cNvSpPr>
            <a:spLocks noChangeArrowheads="1"/>
          </p:cNvSpPr>
          <p:nvPr/>
        </p:nvSpPr>
        <p:spPr bwMode="auto">
          <a:xfrm>
            <a:off x="1343024" y="4688535"/>
            <a:ext cx="2762251" cy="1362222"/>
          </a:xfrm>
          <a:prstGeom prst="wedgeRectCallout">
            <a:avLst>
              <a:gd name="adj1" fmla="val 120957"/>
              <a:gd name="adj2" fmla="val 12566"/>
            </a:avLst>
          </a:prstGeom>
          <a:solidFill>
            <a:srgbClr val="FFA1A1"/>
          </a:solidFill>
          <a:ln w="9525">
            <a:solidFill>
              <a:schemeClr val="tx1"/>
            </a:solidFill>
            <a:miter lim="800000"/>
            <a:headEnd/>
            <a:tailEnd/>
          </a:ln>
        </p:spPr>
        <p:txBody>
          <a:bodyPr/>
          <a:lstStyle/>
          <a:p>
            <a:pPr algn="ctr"/>
            <a:r>
              <a:rPr lang="en-US" sz="2000" b="1" i="1" dirty="0"/>
              <a:t>“Oops, my bad!  Process p is fine after all.  We had better include p’s vote.”</a:t>
            </a:r>
          </a:p>
        </p:txBody>
      </p:sp>
    </p:spTree>
    <p:extLst>
      <p:ext uri="{BB962C8B-B14F-4D97-AF65-F5344CB8AC3E}">
        <p14:creationId xmlns:p14="http://schemas.microsoft.com/office/powerpoint/2010/main" val="17638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5FD360-3AF2-61D6-547D-D01DD75A77F0}"/>
              </a:ext>
            </a:extLst>
          </p:cNvPr>
          <p:cNvSpPr>
            <a:spLocks noGrp="1"/>
          </p:cNvSpPr>
          <p:nvPr>
            <p:ph type="title"/>
          </p:nvPr>
        </p:nvSpPr>
        <p:spPr/>
        <p:txBody>
          <a:bodyPr>
            <a:normAutofit/>
          </a:bodyPr>
          <a:lstStyle/>
          <a:p>
            <a:r>
              <a:rPr lang="en-US" sz="4400" dirty="0"/>
              <a:t>Why include p if we started to exclude it?</a:t>
            </a:r>
          </a:p>
        </p:txBody>
      </p:sp>
      <p:sp>
        <p:nvSpPr>
          <p:cNvPr id="6" name="Content Placeholder 5">
            <a:extLst>
              <a:ext uri="{FF2B5EF4-FFF2-40B4-BE49-F238E27FC236}">
                <a16:creationId xmlns:a16="http://schemas.microsoft.com/office/drawing/2014/main" id="{A31A893E-BB90-6413-09E3-66D4B7DB2C86}"/>
              </a:ext>
            </a:extLst>
          </p:cNvPr>
          <p:cNvSpPr>
            <a:spLocks noGrp="1"/>
          </p:cNvSpPr>
          <p:nvPr>
            <p:ph idx="1"/>
          </p:nvPr>
        </p:nvSpPr>
        <p:spPr>
          <a:xfrm>
            <a:off x="1024128" y="2809874"/>
            <a:ext cx="10786872" cy="3499485"/>
          </a:xfrm>
        </p:spPr>
        <p:txBody>
          <a:bodyPr>
            <a:normAutofit/>
          </a:bodyPr>
          <a:lstStyle/>
          <a:p>
            <a:r>
              <a:rPr lang="en-US" dirty="0"/>
              <a:t>In some settings, if anything goes wrong involving p, we just shut p off.  James Hamilton said it best: “When suspicious, </a:t>
            </a:r>
            <a:r>
              <a:rPr lang="en-US" b="1" u="sng" dirty="0"/>
              <a:t>r</a:t>
            </a:r>
            <a:r>
              <a:rPr lang="en-US" dirty="0"/>
              <a:t>eboot, </a:t>
            </a:r>
            <a:r>
              <a:rPr lang="en-US" b="1" u="sng" dirty="0"/>
              <a:t>r</a:t>
            </a:r>
            <a:r>
              <a:rPr lang="en-US" dirty="0"/>
              <a:t>eimage, </a:t>
            </a:r>
            <a:r>
              <a:rPr lang="en-US" b="1" u="sng" dirty="0"/>
              <a:t>r</a:t>
            </a:r>
            <a:r>
              <a:rPr lang="en-US" dirty="0"/>
              <a:t>eplace.”</a:t>
            </a:r>
          </a:p>
          <a:p>
            <a:endParaRPr lang="en-US" dirty="0"/>
          </a:p>
          <a:p>
            <a:r>
              <a:rPr lang="en-US" dirty="0"/>
              <a:t>FLP only requires that protocols be able to tolerate one failure.  It needs to reinclude p, in case some other process q might genuinely have failed!</a:t>
            </a:r>
          </a:p>
        </p:txBody>
      </p:sp>
      <p:sp>
        <p:nvSpPr>
          <p:cNvPr id="3" name="Footer Placeholder 2">
            <a:extLst>
              <a:ext uri="{FF2B5EF4-FFF2-40B4-BE49-F238E27FC236}">
                <a16:creationId xmlns:a16="http://schemas.microsoft.com/office/drawing/2014/main" id="{734CF981-EDB1-9E92-A181-C604CB401355}"/>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0C9375AC-7754-05FF-35F3-B3A3DE24AEB2}"/>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37983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Bivalent state</a:t>
            </a:r>
          </a:p>
        </p:txBody>
      </p:sp>
      <p:sp>
        <p:nvSpPr>
          <p:cNvPr id="29699"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9700"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 name="Text Box 5"/>
          <p:cNvSpPr txBox="1">
            <a:spLocks noChangeArrowheads="1"/>
          </p:cNvSpPr>
          <p:nvPr/>
        </p:nvSpPr>
        <p:spPr bwMode="auto">
          <a:xfrm>
            <a:off x="7391400" y="4038600"/>
            <a:ext cx="129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Events that lead to state S</a:t>
            </a:r>
            <a:r>
              <a:rPr lang="en-US" baseline="-25000" dirty="0"/>
              <a:t>1</a:t>
            </a:r>
            <a:endParaRPr lang="en-US" dirty="0"/>
          </a:p>
        </p:txBody>
      </p:sp>
      <p:sp>
        <p:nvSpPr>
          <p:cNvPr id="29702"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9704" name="Rectangle 8"/>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5" name="Freeform 9"/>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AutoShape 11"/>
          <p:cNvSpPr>
            <a:spLocks noChangeArrowheads="1"/>
          </p:cNvSpPr>
          <p:nvPr/>
        </p:nvSpPr>
        <p:spPr bwMode="auto">
          <a:xfrm>
            <a:off x="896293" y="2618232"/>
            <a:ext cx="3828107" cy="1953768"/>
          </a:xfrm>
          <a:prstGeom prst="wedgeRectCallout">
            <a:avLst>
              <a:gd name="adj1" fmla="val 84614"/>
              <a:gd name="adj2" fmla="val 115277"/>
            </a:avLst>
          </a:prstGeom>
          <a:solidFill>
            <a:srgbClr val="FFA1A1"/>
          </a:solidFill>
          <a:ln w="9525">
            <a:solidFill>
              <a:schemeClr val="tx1"/>
            </a:solidFill>
            <a:miter lim="800000"/>
            <a:headEnd/>
            <a:tailEnd/>
          </a:ln>
        </p:spPr>
        <p:txBody>
          <a:bodyPr/>
          <a:lstStyle/>
          <a:p>
            <a:pPr algn="ctr"/>
            <a:r>
              <a:rPr lang="en-US" sz="2400" i="1" dirty="0"/>
              <a:t>Notice that we made the system do some work and yet it ended up back in an “uncertain” state.  We can do this again and again</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24</a:t>
            </a:fld>
            <a:endParaRPr lang="en-US"/>
          </a:p>
        </p:txBody>
      </p:sp>
      <p:sp>
        <p:nvSpPr>
          <p:cNvPr id="4" name="Text Box 12">
            <a:extLst>
              <a:ext uri="{FF2B5EF4-FFF2-40B4-BE49-F238E27FC236}">
                <a16:creationId xmlns:a16="http://schemas.microsoft.com/office/drawing/2014/main" id="{0EE90AF7-9E38-BA00-BBA6-BE452A0810BF}"/>
              </a:ext>
            </a:extLst>
          </p:cNvPr>
          <p:cNvSpPr txBox="1">
            <a:spLocks noChangeArrowheads="1"/>
          </p:cNvSpPr>
          <p:nvPr/>
        </p:nvSpPr>
        <p:spPr bwMode="auto">
          <a:xfrm>
            <a:off x="6210300" y="5102775"/>
            <a:ext cx="533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e</a:t>
            </a:r>
            <a:r>
              <a:rPr lang="en-US" baseline="-25000" dirty="0"/>
              <a:t>0</a:t>
            </a:r>
            <a:r>
              <a:rPr lang="en-US" dirty="0"/>
              <a:t> e</a:t>
            </a:r>
            <a:r>
              <a:rPr lang="en-US" baseline="-25000" dirty="0"/>
              <a:t>1</a:t>
            </a:r>
            <a:endParaRPr lang="en-US" dirty="0"/>
          </a:p>
        </p:txBody>
      </p:sp>
      <p:sp>
        <p:nvSpPr>
          <p:cNvPr id="5" name="Text Box 11">
            <a:extLst>
              <a:ext uri="{FF2B5EF4-FFF2-40B4-BE49-F238E27FC236}">
                <a16:creationId xmlns:a16="http://schemas.microsoft.com/office/drawing/2014/main" id="{C41827BD-2BA9-8CB1-46B8-B8DFFA66A1D1}"/>
              </a:ext>
            </a:extLst>
          </p:cNvPr>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6" name="Text Box 13">
            <a:extLst>
              <a:ext uri="{FF2B5EF4-FFF2-40B4-BE49-F238E27FC236}">
                <a16:creationId xmlns:a16="http://schemas.microsoft.com/office/drawing/2014/main" id="{281728FB-6315-AD4E-C705-CF123EF85D10}"/>
              </a:ext>
            </a:extLst>
          </p:cNvPr>
          <p:cNvSpPr txBox="1">
            <a:spLocks noChangeArrowheads="1"/>
          </p:cNvSpPr>
          <p:nvPr/>
        </p:nvSpPr>
        <p:spPr bwMode="auto">
          <a:xfrm>
            <a:off x="6019800" y="5867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7" name="Line 14">
            <a:extLst>
              <a:ext uri="{FF2B5EF4-FFF2-40B4-BE49-F238E27FC236}">
                <a16:creationId xmlns:a16="http://schemas.microsoft.com/office/drawing/2014/main" id="{4BB53CA5-B01B-3696-225F-B08600432240}"/>
              </a:ext>
            </a:extLst>
          </p:cNvPr>
          <p:cNvSpPr>
            <a:spLocks noChangeShapeType="1"/>
          </p:cNvSpPr>
          <p:nvPr/>
        </p:nvSpPr>
        <p:spPr bwMode="auto">
          <a:xfrm>
            <a:off x="6248400" y="5105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546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Core of FLP result in words</a:t>
            </a:r>
          </a:p>
        </p:txBody>
      </p:sp>
      <p:sp>
        <p:nvSpPr>
          <p:cNvPr id="30723" name="Rectangle 3"/>
          <p:cNvSpPr>
            <a:spLocks noGrp="1" noChangeArrowheads="1"/>
          </p:cNvSpPr>
          <p:nvPr>
            <p:ph type="body" idx="1"/>
          </p:nvPr>
        </p:nvSpPr>
        <p:spPr/>
        <p:txBody>
          <a:bodyPr/>
          <a:lstStyle/>
          <a:p>
            <a:r>
              <a:rPr lang="en-US" dirty="0"/>
              <a:t>Thinking of an election, they focus on a near-tie situation.</a:t>
            </a:r>
          </a:p>
          <a:p>
            <a:endParaRPr lang="en-US" sz="2800" dirty="0"/>
          </a:p>
          <a:p>
            <a:r>
              <a:rPr lang="en-US" sz="2800" dirty="0"/>
              <a:t>By delaying one vote as if that voter didn’t show up for the election, they push the system towards the tie-breaker.  Nobody knows the outcome yet.</a:t>
            </a:r>
          </a:p>
          <a:p>
            <a:endParaRPr lang="en-US" dirty="0"/>
          </a:p>
          <a:p>
            <a:r>
              <a:rPr lang="en-US" sz="2800" dirty="0"/>
              <a:t>But before flipping the tie-breaking coin, the delayed vote turns up, which pushes the system back towards a full recount.</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00378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Core of FLP result</a:t>
            </a:r>
          </a:p>
        </p:txBody>
      </p:sp>
      <p:sp>
        <p:nvSpPr>
          <p:cNvPr id="31747" name="Rectangle 3"/>
          <p:cNvSpPr>
            <a:spLocks noGrp="1" noChangeArrowheads="1"/>
          </p:cNvSpPr>
          <p:nvPr>
            <p:ph type="body" idx="1"/>
          </p:nvPr>
        </p:nvSpPr>
        <p:spPr>
          <a:xfrm>
            <a:off x="1024128" y="2249424"/>
            <a:ext cx="10786872" cy="4023360"/>
          </a:xfrm>
        </p:spPr>
        <p:txBody>
          <a:bodyPr>
            <a:normAutofit/>
          </a:bodyPr>
          <a:lstStyle/>
          <a:p>
            <a:endParaRPr lang="en-US" dirty="0"/>
          </a:p>
          <a:p>
            <a:r>
              <a:rPr lang="en-US" dirty="0"/>
              <a:t>This form of delayed delivery</a:t>
            </a:r>
          </a:p>
          <a:p>
            <a:pPr>
              <a:buFont typeface="Wingdings" panose="05000000000000000000" pitchFamily="2" charset="2"/>
              <a:buChar char="Ø"/>
            </a:pPr>
            <a:r>
              <a:rPr lang="en-US" dirty="0"/>
              <a:t>  Forced the system to do some work</a:t>
            </a:r>
          </a:p>
          <a:p>
            <a:pPr>
              <a:buFont typeface="Wingdings" panose="05000000000000000000" pitchFamily="2" charset="2"/>
              <a:buChar char="Ø"/>
            </a:pPr>
            <a:r>
              <a:rPr lang="en-US" dirty="0"/>
              <a:t>  Left it in a bivalent state, just like it started.</a:t>
            </a:r>
          </a:p>
          <a:p>
            <a:pPr marL="0" indent="0">
              <a:buNone/>
            </a:pPr>
            <a:endParaRPr lang="en-US" dirty="0"/>
          </a:p>
          <a:p>
            <a:pPr marL="0" indent="0">
              <a:buNone/>
            </a:pPr>
            <a:r>
              <a:rPr lang="en-US" dirty="0"/>
              <a:t>They just loop and do this again and again.  </a:t>
            </a:r>
            <a:r>
              <a:rPr lang="en-US" b="1" dirty="0">
                <a:solidFill>
                  <a:srgbClr val="C00000"/>
                </a:solidFill>
              </a:rPr>
              <a:t>No decision is ever reached!</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89190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B69-17F4-46B7-A969-6C67E4BFD5C9}"/>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52BE7272-A7F8-46D1-BCD0-567EB8AC8B5C}"/>
              </a:ext>
            </a:extLst>
          </p:cNvPr>
          <p:cNvSpPr>
            <a:spLocks noGrp="1"/>
          </p:cNvSpPr>
          <p:nvPr>
            <p:ph idx="1"/>
          </p:nvPr>
        </p:nvSpPr>
        <p:spPr/>
        <p:txBody>
          <a:bodyPr/>
          <a:lstStyle/>
          <a:p>
            <a:r>
              <a:rPr lang="en-US" dirty="0"/>
              <a:t>If you have a fault-tolerant protocol able to solve consensus, like Derecho or </a:t>
            </a:r>
            <a:r>
              <a:rPr lang="en-US" dirty="0" err="1"/>
              <a:t>Paxos</a:t>
            </a:r>
            <a:r>
              <a:rPr lang="en-US" dirty="0"/>
              <a:t> or Chain Replication…</a:t>
            </a:r>
          </a:p>
          <a:p>
            <a:endParaRPr lang="en-US" dirty="0"/>
          </a:p>
          <a:p>
            <a:r>
              <a:rPr lang="en-US" dirty="0"/>
              <a:t>… and you have an all-powerful adversary who attacks the system</a:t>
            </a:r>
          </a:p>
          <a:p>
            <a:endParaRPr lang="en-US" dirty="0"/>
          </a:p>
          <a:p>
            <a:r>
              <a:rPr lang="en-US" dirty="0"/>
              <a:t>… it can be prevented from ever reaching a decision!  It will be </a:t>
            </a:r>
            <a:r>
              <a:rPr lang="en-US" b="1" dirty="0"/>
              <a:t>safe</a:t>
            </a:r>
            <a:r>
              <a:rPr lang="en-US" dirty="0"/>
              <a:t> yet will not be </a:t>
            </a:r>
            <a:r>
              <a:rPr lang="en-US" b="1" dirty="0"/>
              <a:t>live</a:t>
            </a:r>
            <a:r>
              <a:rPr lang="en-US" dirty="0"/>
              <a:t>.</a:t>
            </a:r>
          </a:p>
        </p:txBody>
      </p:sp>
      <p:sp>
        <p:nvSpPr>
          <p:cNvPr id="4" name="Footer Placeholder 3">
            <a:extLst>
              <a:ext uri="{FF2B5EF4-FFF2-40B4-BE49-F238E27FC236}">
                <a16:creationId xmlns:a16="http://schemas.microsoft.com/office/drawing/2014/main" id="{FAFBB2BF-DF93-4D4B-BD00-53997BFCDB0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2DE9727-C0EF-490D-BA06-3851C432E681}"/>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41522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But what did “impossibility” mean?</a:t>
            </a:r>
          </a:p>
        </p:txBody>
      </p:sp>
      <p:sp>
        <p:nvSpPr>
          <p:cNvPr id="34819" name="Rectangle 3"/>
          <p:cNvSpPr>
            <a:spLocks noGrp="1" noChangeArrowheads="1"/>
          </p:cNvSpPr>
          <p:nvPr>
            <p:ph type="body" idx="1"/>
          </p:nvPr>
        </p:nvSpPr>
        <p:spPr/>
        <p:txBody>
          <a:bodyPr>
            <a:normAutofit/>
          </a:bodyPr>
          <a:lstStyle/>
          <a:p>
            <a:r>
              <a:rPr lang="en-US" dirty="0"/>
              <a:t>In effect, “</a:t>
            </a:r>
            <a:r>
              <a:rPr lang="en-US" i="1" dirty="0"/>
              <a:t>fault tolerant consensus is impossible</a:t>
            </a:r>
            <a:r>
              <a:rPr lang="en-US" dirty="0"/>
              <a:t>.”</a:t>
            </a:r>
          </a:p>
          <a:p>
            <a:endParaRPr lang="en-US" dirty="0"/>
          </a:p>
          <a:p>
            <a:r>
              <a:rPr lang="en-US" dirty="0"/>
              <a:t>… and this was the title of their paper.  But as you hear these words, do you believe this statement?</a:t>
            </a:r>
          </a:p>
          <a:p>
            <a:endParaRPr lang="en-US" dirty="0"/>
          </a:p>
          <a:p>
            <a:r>
              <a:rPr lang="en-US" dirty="0"/>
              <a:t>Or do you feel as if it is using a tortured concept of “possible” and “impossible” to come up with a cute claim?</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14040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center of it: The adversary</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29</a:t>
            </a:fld>
            <a:endParaRPr lang="en-US"/>
          </a:p>
        </p:txBody>
      </p:sp>
      <p:sp>
        <p:nvSpPr>
          <p:cNvPr id="5" name="Content Placeholder 4"/>
          <p:cNvSpPr>
            <a:spLocks noGrp="1"/>
          </p:cNvSpPr>
          <p:nvPr>
            <p:ph sz="quarter" idx="1"/>
          </p:nvPr>
        </p:nvSpPr>
        <p:spPr/>
        <p:txBody>
          <a:bodyPr>
            <a:normAutofit/>
          </a:bodyPr>
          <a:lstStyle/>
          <a:p>
            <a:r>
              <a:rPr lang="en-US" dirty="0"/>
              <a:t>A very clever adversarial attack.</a:t>
            </a:r>
          </a:p>
          <a:p>
            <a:endParaRPr lang="en-US" dirty="0"/>
          </a:p>
          <a:p>
            <a:r>
              <a:rPr lang="en-US" dirty="0"/>
              <a:t>This is like one of those horror movies where the evil spirit can do the worst possible thing at the worst possible moment.</a:t>
            </a:r>
          </a:p>
          <a:p>
            <a:endParaRPr lang="en-US" dirty="0"/>
          </a:p>
          <a:p>
            <a:r>
              <a:rPr lang="en-US" dirty="0"/>
              <a:t>In a real cloud setting, with a real system running something like </a:t>
            </a:r>
            <a:r>
              <a:rPr lang="en-US" dirty="0" err="1"/>
              <a:t>Paxos</a:t>
            </a:r>
            <a:r>
              <a:rPr lang="en-US" dirty="0"/>
              <a:t> or Derecho, how would the “network” ever know which message to delay, and when?  In practice the FLP attack is infeasible!  </a:t>
            </a:r>
          </a:p>
        </p:txBody>
      </p:sp>
    </p:spTree>
    <p:extLst>
      <p:ext uri="{BB962C8B-B14F-4D97-AF65-F5344CB8AC3E}">
        <p14:creationId xmlns:p14="http://schemas.microsoft.com/office/powerpoint/2010/main" val="1169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E206-9805-4288-9E10-6310D5C4F127}"/>
              </a:ext>
            </a:extLst>
          </p:cNvPr>
          <p:cNvSpPr>
            <a:spLocks noGrp="1"/>
          </p:cNvSpPr>
          <p:nvPr>
            <p:ph type="title"/>
          </p:nvPr>
        </p:nvSpPr>
        <p:spPr/>
        <p:txBody>
          <a:bodyPr/>
          <a:lstStyle/>
          <a:p>
            <a:r>
              <a:rPr lang="en-US" dirty="0"/>
              <a:t>slow network links</a:t>
            </a:r>
            <a:br>
              <a:rPr lang="en-US" dirty="0"/>
            </a:br>
            <a:r>
              <a:rPr lang="en-US" dirty="0"/>
              <a:t>can mimic crashes</a:t>
            </a:r>
          </a:p>
        </p:txBody>
      </p:sp>
      <p:sp>
        <p:nvSpPr>
          <p:cNvPr id="3" name="Content Placeholder 2">
            <a:extLst>
              <a:ext uri="{FF2B5EF4-FFF2-40B4-BE49-F238E27FC236}">
                <a16:creationId xmlns:a16="http://schemas.microsoft.com/office/drawing/2014/main" id="{34820858-332D-4102-99AA-6C784BBB0D20}"/>
              </a:ext>
            </a:extLst>
          </p:cNvPr>
          <p:cNvSpPr>
            <a:spLocks noGrp="1"/>
          </p:cNvSpPr>
          <p:nvPr>
            <p:ph idx="1"/>
          </p:nvPr>
        </p:nvSpPr>
        <p:spPr/>
        <p:txBody>
          <a:bodyPr>
            <a:normAutofit lnSpcReduction="10000"/>
          </a:bodyPr>
          <a:lstStyle/>
          <a:p>
            <a:r>
              <a:rPr lang="en-US" dirty="0"/>
              <a:t>MIT Theoreticians Fischer, Lynch and Patterson modelled fault-tolerant agreement protocols (consensus on a single bit, 0/1).  </a:t>
            </a:r>
          </a:p>
          <a:p>
            <a:endParaRPr lang="en-US" dirty="0"/>
          </a:p>
          <a:p>
            <a:r>
              <a:rPr lang="en-US" dirty="0"/>
              <a:t>This is easy with perfect failure detection, but if we aren’t allowed to unplug and reboot machines, how can we implement perfect detection?</a:t>
            </a:r>
          </a:p>
          <a:p>
            <a:endParaRPr lang="en-US" dirty="0"/>
          </a:p>
          <a:p>
            <a:r>
              <a:rPr lang="en-US" dirty="0"/>
              <a:t>They proved that in an </a:t>
            </a:r>
            <a:r>
              <a:rPr lang="en-US" b="1" u="sng" dirty="0"/>
              <a:t>asynchronous</a:t>
            </a:r>
            <a:r>
              <a:rPr lang="en-US" dirty="0"/>
              <a:t> network (like an ethernet), any consensus algorithm that is guaranteed to be correct (consistent) will run some tiny risk of indefinitely stalling and never picking an output value.</a:t>
            </a:r>
          </a:p>
        </p:txBody>
      </p:sp>
      <p:sp>
        <p:nvSpPr>
          <p:cNvPr id="4" name="Footer Placeholder 3">
            <a:extLst>
              <a:ext uri="{FF2B5EF4-FFF2-40B4-BE49-F238E27FC236}">
                <a16:creationId xmlns:a16="http://schemas.microsoft.com/office/drawing/2014/main" id="{49A18882-5672-4C4F-A405-BC1EBD081AC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9FF8279-1AB2-4F95-9DCD-2C5FBC9A3E72}"/>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1026" name="Picture 2" descr="See the source image">
            <a:extLst>
              <a:ext uri="{FF2B5EF4-FFF2-40B4-BE49-F238E27FC236}">
                <a16:creationId xmlns:a16="http://schemas.microsoft.com/office/drawing/2014/main" id="{73B60DEE-7055-92DB-7D7E-6921FC2EC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6240" y="384048"/>
            <a:ext cx="3170853" cy="15854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029B025-FA41-DD72-BB46-12ACF4AA3D0A}"/>
              </a:ext>
            </a:extLst>
          </p:cNvPr>
          <p:cNvSpPr/>
          <p:nvPr/>
        </p:nvSpPr>
        <p:spPr>
          <a:xfrm>
            <a:off x="10319657" y="1082351"/>
            <a:ext cx="1314061" cy="625151"/>
          </a:xfrm>
          <a:prstGeom prst="rect">
            <a:avLst/>
          </a:prstGeom>
          <a:solidFill>
            <a:srgbClr val="2E0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Maybe the site is down!</a:t>
            </a:r>
          </a:p>
        </p:txBody>
      </p:sp>
    </p:spTree>
    <p:extLst>
      <p:ext uri="{BB962C8B-B14F-4D97-AF65-F5344CB8AC3E}">
        <p14:creationId xmlns:p14="http://schemas.microsoft.com/office/powerpoint/2010/main" val="696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30</a:t>
            </a:fld>
            <a:endParaRPr lang="en-US"/>
          </a:p>
        </p:txBody>
      </p:sp>
      <p:sp>
        <p:nvSpPr>
          <p:cNvPr id="5" name="Content Placeholder 4"/>
          <p:cNvSpPr>
            <a:spLocks noGrp="1"/>
          </p:cNvSpPr>
          <p:nvPr>
            <p:ph sz="quarter" idx="1"/>
          </p:nvPr>
        </p:nvSpPr>
        <p:spPr>
          <a:xfrm>
            <a:off x="1024127" y="2286000"/>
            <a:ext cx="10884587" cy="4023360"/>
          </a:xfrm>
        </p:spPr>
        <p:txBody>
          <a:bodyPr>
            <a:normAutofit fontScale="92500" lnSpcReduction="10000"/>
          </a:bodyPr>
          <a:lstStyle/>
          <a:p>
            <a:r>
              <a:rPr lang="en-US" dirty="0"/>
              <a:t>…the FLP model gives too much power to the attacker.  A system running </a:t>
            </a:r>
            <a:r>
              <a:rPr lang="en-US" dirty="0" err="1"/>
              <a:t>Paxos</a:t>
            </a:r>
            <a:r>
              <a:rPr lang="en-US" dirty="0"/>
              <a:t> or Derecho wouldn’t ever experience an FLP attack.</a:t>
            </a:r>
          </a:p>
          <a:p>
            <a:endParaRPr lang="en-US" dirty="0"/>
          </a:p>
          <a:p>
            <a:r>
              <a:rPr lang="en-US" dirty="0"/>
              <a:t>Conversely, these systems can get stuck if they lose majority (partition).  Yet FLP doesn’t even consider this sort of networking problem.</a:t>
            </a:r>
          </a:p>
          <a:p>
            <a:endParaRPr lang="en-US" dirty="0"/>
          </a:p>
          <a:p>
            <a:r>
              <a:rPr lang="en-US" dirty="0"/>
              <a:t>In effect, real systems freeze up because of something FLP doesn’t model, but never encounter the scenario FLP considers.  Yet the conclusion is the same: real systems can’t always guarantee progress (liveness), or at least to do that they need to make additional assumptions.</a:t>
            </a:r>
          </a:p>
        </p:txBody>
      </p:sp>
    </p:spTree>
    <p:extLst>
      <p:ext uri="{BB962C8B-B14F-4D97-AF65-F5344CB8AC3E}">
        <p14:creationId xmlns:p14="http://schemas.microsoft.com/office/powerpoint/2010/main" val="3057390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FBAA-5176-4932-A0FA-BAECD23971E2}"/>
              </a:ext>
            </a:extLst>
          </p:cNvPr>
          <p:cNvSpPr>
            <a:spLocks noGrp="1"/>
          </p:cNvSpPr>
          <p:nvPr>
            <p:ph type="title"/>
          </p:nvPr>
        </p:nvSpPr>
        <p:spPr/>
        <p:txBody>
          <a:bodyPr/>
          <a:lstStyle/>
          <a:p>
            <a:r>
              <a:rPr lang="en-US" dirty="0"/>
              <a:t>Intuition from elections?</a:t>
            </a:r>
          </a:p>
        </p:txBody>
      </p:sp>
      <p:sp>
        <p:nvSpPr>
          <p:cNvPr id="3" name="Content Placeholder 2">
            <a:extLst>
              <a:ext uri="{FF2B5EF4-FFF2-40B4-BE49-F238E27FC236}">
                <a16:creationId xmlns:a16="http://schemas.microsoft.com/office/drawing/2014/main" id="{9381B4DF-E474-4346-98BE-07D0E8E0F5A7}"/>
              </a:ext>
            </a:extLst>
          </p:cNvPr>
          <p:cNvSpPr>
            <a:spLocks noGrp="1"/>
          </p:cNvSpPr>
          <p:nvPr>
            <p:ph idx="1"/>
          </p:nvPr>
        </p:nvSpPr>
        <p:spPr/>
        <p:txBody>
          <a:bodyPr>
            <a:normAutofit/>
          </a:bodyPr>
          <a:lstStyle/>
          <a:p>
            <a:endParaRPr lang="en-US" dirty="0">
              <a:sym typeface="Wingdings" panose="05000000000000000000" pitchFamily="2" charset="2"/>
            </a:endParaRPr>
          </a:p>
          <a:p>
            <a:r>
              <a:rPr lang="en-US" dirty="0">
                <a:sym typeface="Wingdings" panose="05000000000000000000" pitchFamily="2" charset="2"/>
              </a:rPr>
              <a:t>Real elections </a:t>
            </a:r>
            <a:r>
              <a:rPr lang="en-US" u="sng" dirty="0">
                <a:sym typeface="Wingdings" panose="05000000000000000000" pitchFamily="2" charset="2"/>
              </a:rPr>
              <a:t>are</a:t>
            </a:r>
            <a:r>
              <a:rPr lang="en-US" dirty="0">
                <a:sym typeface="Wingdings" panose="05000000000000000000" pitchFamily="2" charset="2"/>
              </a:rPr>
              <a:t> consensus algorithms, and they </a:t>
            </a:r>
            <a:r>
              <a:rPr lang="en-US" u="sng" dirty="0">
                <a:sym typeface="Wingdings" panose="05000000000000000000" pitchFamily="2" charset="2"/>
              </a:rPr>
              <a:t>do</a:t>
            </a:r>
            <a:r>
              <a:rPr lang="en-US" dirty="0">
                <a:sym typeface="Wingdings" panose="05000000000000000000" pitchFamily="2" charset="2"/>
              </a:rPr>
              <a:t> need to tolerate crash failures (not every registered voter shows up to vote).  </a:t>
            </a:r>
          </a:p>
          <a:p>
            <a:endParaRPr lang="en-US" dirty="0">
              <a:sym typeface="Wingdings" panose="05000000000000000000" pitchFamily="2" charset="2"/>
            </a:endParaRPr>
          </a:p>
          <a:p>
            <a:r>
              <a:rPr lang="en-US" dirty="0">
                <a:sym typeface="Wingdings" panose="05000000000000000000" pitchFamily="2" charset="2"/>
              </a:rPr>
              <a:t>But they aren’t asynchronous.   A real election has a time window after which late votes aren’t accepted.   </a:t>
            </a:r>
            <a:endParaRPr lang="en-US" dirty="0"/>
          </a:p>
        </p:txBody>
      </p:sp>
      <p:sp>
        <p:nvSpPr>
          <p:cNvPr id="4" name="Footer Placeholder 3">
            <a:extLst>
              <a:ext uri="{FF2B5EF4-FFF2-40B4-BE49-F238E27FC236}">
                <a16:creationId xmlns:a16="http://schemas.microsoft.com/office/drawing/2014/main" id="{6E08969E-74F5-495A-9038-92C335B8415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5705FF9-938A-48BD-8F92-AB5CB486962F}"/>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777353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0563-D219-4DBA-BEA1-5D79CD0313E9}"/>
              </a:ext>
            </a:extLst>
          </p:cNvPr>
          <p:cNvSpPr>
            <a:spLocks noGrp="1"/>
          </p:cNvSpPr>
          <p:nvPr>
            <p:ph type="title"/>
          </p:nvPr>
        </p:nvSpPr>
        <p:spPr/>
        <p:txBody>
          <a:bodyPr/>
          <a:lstStyle/>
          <a:p>
            <a:r>
              <a:rPr lang="en-US" dirty="0"/>
              <a:t>Does FLP matter?</a:t>
            </a:r>
          </a:p>
        </p:txBody>
      </p:sp>
      <p:sp>
        <p:nvSpPr>
          <p:cNvPr id="3" name="Content Placeholder 2">
            <a:extLst>
              <a:ext uri="{FF2B5EF4-FFF2-40B4-BE49-F238E27FC236}">
                <a16:creationId xmlns:a16="http://schemas.microsoft.com/office/drawing/2014/main" id="{FD8C0833-A3C4-4B82-8947-5F1BEAFAEFB1}"/>
              </a:ext>
            </a:extLst>
          </p:cNvPr>
          <p:cNvSpPr>
            <a:spLocks noGrp="1"/>
          </p:cNvSpPr>
          <p:nvPr>
            <p:ph idx="1"/>
          </p:nvPr>
        </p:nvSpPr>
        <p:spPr/>
        <p:txBody>
          <a:bodyPr>
            <a:normAutofit/>
          </a:bodyPr>
          <a:lstStyle/>
          <a:p>
            <a:r>
              <a:rPr lang="en-US" dirty="0"/>
              <a:t>FLP is often cited as a proof that “consistency is impossible” but in fact it only tells us that any digital system could run into conditions where it jams.  We already knew that, due to partitioning.</a:t>
            </a:r>
          </a:p>
          <a:p>
            <a:endParaRPr lang="en-US" dirty="0"/>
          </a:p>
          <a:p>
            <a:r>
              <a:rPr lang="en-US" dirty="0"/>
              <a:t>On the other hand, it also has a problematic “implication”.  It makes it very hard to prove the correctness of real systems using a pure logic formulation.  We need probabilistic assumptions and goals, and only can show some high likelihood of progress.</a:t>
            </a:r>
          </a:p>
        </p:txBody>
      </p:sp>
      <p:sp>
        <p:nvSpPr>
          <p:cNvPr id="4" name="Footer Placeholder 3">
            <a:extLst>
              <a:ext uri="{FF2B5EF4-FFF2-40B4-BE49-F238E27FC236}">
                <a16:creationId xmlns:a16="http://schemas.microsoft.com/office/drawing/2014/main" id="{7225E2F4-92D3-4F4D-B28B-88ED4C10C17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6E084AC-D214-4E1D-AA1C-F6E904BB9F20}"/>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2383069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BA34-E380-439B-BFC1-C0BF1F5157F5}"/>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75732B47-AEF1-4F17-AD0B-26F66B703A2B}"/>
              </a:ext>
            </a:extLst>
          </p:cNvPr>
          <p:cNvSpPr>
            <a:spLocks noGrp="1"/>
          </p:cNvSpPr>
          <p:nvPr>
            <p:ph idx="1"/>
          </p:nvPr>
        </p:nvSpPr>
        <p:spPr/>
        <p:txBody>
          <a:bodyPr>
            <a:normAutofit/>
          </a:bodyPr>
          <a:lstStyle/>
          <a:p>
            <a:r>
              <a:rPr lang="en-US" dirty="0"/>
              <a:t>If we can’t do perfect failure sensing, we need to make do with something imperfect.  But what if we can sense failures in a perfect way?</a:t>
            </a:r>
          </a:p>
          <a:p>
            <a:endParaRPr lang="en-US" dirty="0"/>
          </a:p>
          <a:p>
            <a:r>
              <a:rPr lang="en-US" dirty="0"/>
              <a:t>This ties back to the idea of a system that manages its own membership.</a:t>
            </a:r>
          </a:p>
          <a:p>
            <a:endParaRPr lang="en-US" dirty="0"/>
          </a:p>
          <a:p>
            <a:r>
              <a:rPr lang="en-US" dirty="0"/>
              <a:t>If the manager layer can’t be sure that some process is healthy, it is allowed to just declare that the process has failed!  Then, like James said, we would force that process to restart.</a:t>
            </a:r>
          </a:p>
        </p:txBody>
      </p:sp>
      <p:sp>
        <p:nvSpPr>
          <p:cNvPr id="4" name="Footer Placeholder 3">
            <a:extLst>
              <a:ext uri="{FF2B5EF4-FFF2-40B4-BE49-F238E27FC236}">
                <a16:creationId xmlns:a16="http://schemas.microsoft.com/office/drawing/2014/main" id="{7899BBD7-5217-4267-9D6D-BCD57E84CE6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CD5EF3D-78E0-49F3-9DCA-B2658AC967CE}"/>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943649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23BA2C-40AB-49FD-B75A-22E5B3BA2159}"/>
              </a:ext>
            </a:extLst>
          </p:cNvPr>
          <p:cNvSpPr>
            <a:spLocks noGrp="1"/>
          </p:cNvSpPr>
          <p:nvPr>
            <p:ph type="title"/>
          </p:nvPr>
        </p:nvSpPr>
        <p:spPr/>
        <p:txBody>
          <a:bodyPr/>
          <a:lstStyle/>
          <a:p>
            <a:r>
              <a:rPr lang="en-US" b="1" dirty="0">
                <a:solidFill>
                  <a:srgbClr val="C00000"/>
                </a:solidFill>
              </a:rPr>
              <a:t>How to “work around” FLP</a:t>
            </a:r>
          </a:p>
        </p:txBody>
      </p:sp>
      <p:sp>
        <p:nvSpPr>
          <p:cNvPr id="7" name="Text Placeholder 6">
            <a:extLst>
              <a:ext uri="{FF2B5EF4-FFF2-40B4-BE49-F238E27FC236}">
                <a16:creationId xmlns:a16="http://schemas.microsoft.com/office/drawing/2014/main" id="{A685762F-0691-42EB-AF75-2FC6216C69E3}"/>
              </a:ext>
            </a:extLst>
          </p:cNvPr>
          <p:cNvSpPr>
            <a:spLocks noGrp="1"/>
          </p:cNvSpPr>
          <p:nvPr>
            <p:ph type="body" idx="1"/>
          </p:nvPr>
        </p:nvSpPr>
        <p:spPr/>
        <p:txBody>
          <a:bodyPr/>
          <a:lstStyle/>
          <a:p>
            <a:r>
              <a:rPr lang="en-US" b="1"/>
              <a:t>You propose </a:t>
            </a:r>
            <a:r>
              <a:rPr lang="en-US" b="1" dirty="0"/>
              <a:t>to solve </a:t>
            </a:r>
            <a:br>
              <a:rPr lang="en-US" b="1" dirty="0"/>
            </a:br>
            <a:r>
              <a:rPr lang="en-US" b="1" dirty="0"/>
              <a:t>consensus?</a:t>
            </a:r>
            <a:br>
              <a:rPr lang="en-US" b="1" dirty="0"/>
            </a:br>
            <a:br>
              <a:rPr lang="en-US" b="1" dirty="0"/>
            </a:br>
            <a:r>
              <a:rPr lang="en-US" b="1" dirty="0"/>
              <a:t>Inconceivable!</a:t>
            </a:r>
          </a:p>
        </p:txBody>
      </p:sp>
      <p:sp>
        <p:nvSpPr>
          <p:cNvPr id="4" name="Footer Placeholder 3">
            <a:extLst>
              <a:ext uri="{FF2B5EF4-FFF2-40B4-BE49-F238E27FC236}">
                <a16:creationId xmlns:a16="http://schemas.microsoft.com/office/drawing/2014/main" id="{44AB90DA-644C-445D-BEF8-C2324A85A36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168DF11-A2F5-435F-9638-FBF06FC2522F}"/>
              </a:ext>
            </a:extLst>
          </p:cNvPr>
          <p:cNvSpPr>
            <a:spLocks noGrp="1"/>
          </p:cNvSpPr>
          <p:nvPr>
            <p:ph type="sldNum" sz="quarter" idx="12"/>
          </p:nvPr>
        </p:nvSpPr>
        <p:spPr/>
        <p:txBody>
          <a:bodyPr/>
          <a:lstStyle/>
          <a:p>
            <a:fld id="{3C974458-8A97-4835-BF79-1FB6D7856C21}" type="slidenum">
              <a:rPr lang="en-US" smtClean="0"/>
              <a:t>34</a:t>
            </a:fld>
            <a:endParaRPr lang="en-US"/>
          </a:p>
        </p:txBody>
      </p:sp>
      <p:pic>
        <p:nvPicPr>
          <p:cNvPr id="1026" name="Picture 2" descr="Image result for inconceivable princess bride actor. Size: 288 x 160. Source: themidult.com">
            <a:extLst>
              <a:ext uri="{FF2B5EF4-FFF2-40B4-BE49-F238E27FC236}">
                <a16:creationId xmlns:a16="http://schemas.microsoft.com/office/drawing/2014/main" id="{53CBBDBF-BDE3-282C-F240-60A4D2CC6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868" y="5473835"/>
            <a:ext cx="1706990" cy="94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77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How does Derecho do it?</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a:bodyPr>
          <a:lstStyle/>
          <a:p>
            <a:r>
              <a:rPr lang="en-US" dirty="0"/>
              <a:t>It has a virtually synchronous self-managed membership service, sort of like Zookeeper.   We learned about this back </a:t>
            </a:r>
            <a:r>
              <a:rPr lang="en-US"/>
              <a:t>in lecture 7</a:t>
            </a:r>
          </a:p>
          <a:p>
            <a:endParaRPr lang="en-US" dirty="0"/>
          </a:p>
          <a:p>
            <a:r>
              <a:rPr lang="en-US" dirty="0"/>
              <a:t>Recall that we discussed the term virtual synchrony at the time: it centers on ordering of membership views (epochs), state transfers and multicast.</a:t>
            </a:r>
          </a:p>
          <a:p>
            <a:endParaRPr lang="en-US" dirty="0"/>
          </a:p>
          <a:p>
            <a:r>
              <a:rPr lang="en-US" dirty="0"/>
              <a:t>Originally used in Isis Distributed Toolkit in 1980’s, but then explored in many papers and books.</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291918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How does Derecho do it?</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a:bodyPr>
          <a:lstStyle/>
          <a:p>
            <a:r>
              <a:rPr lang="en-US" dirty="0"/>
              <a:t>Periodic </a:t>
            </a:r>
            <a:r>
              <a:rPr lang="en-US" dirty="0">
                <a:sym typeface="Symbol" panose="05050102010706020507" pitchFamily="18" charset="2"/>
              </a:rPr>
              <a:t>“heartbeat” messages are sent by healthy processes.  </a:t>
            </a:r>
          </a:p>
          <a:p>
            <a:endParaRPr lang="en-US" dirty="0">
              <a:sym typeface="Symbol" panose="05050102010706020507" pitchFamily="18" charset="2"/>
            </a:endParaRPr>
          </a:p>
          <a:p>
            <a:r>
              <a:rPr lang="en-US" dirty="0">
                <a:sym typeface="Symbol" panose="05050102010706020507" pitchFamily="18" charset="2"/>
              </a:rPr>
              <a:t>Each process watches for these heartbeats.  A timeout triggers “failure suspicion”.  </a:t>
            </a:r>
            <a:r>
              <a:rPr lang="en-US" dirty="0"/>
              <a:t>Also, if a TCP connection </a:t>
            </a:r>
            <a:r>
              <a:rPr lang="en-US" u="sng" dirty="0"/>
              <a:t>breaks</a:t>
            </a:r>
            <a:r>
              <a:rPr lang="en-US" dirty="0"/>
              <a:t>, the live process will immediately deem the other endpoint as having crashed.  </a:t>
            </a:r>
          </a:p>
          <a:p>
            <a:endParaRPr lang="en-US" dirty="0"/>
          </a:p>
          <a:p>
            <a:r>
              <a:rPr lang="en-US" dirty="0"/>
              <a:t>At the core is a form of </a:t>
            </a:r>
            <a:r>
              <a:rPr lang="en-US" dirty="0" err="1"/>
              <a:t>Paxos</a:t>
            </a:r>
            <a:r>
              <a:rPr lang="en-US" dirty="0"/>
              <a:t>.  It prevents split-brain behavior if leader failure is suspected.  Zookeeper is very similar.</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48681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7E91-0B62-47E1-A945-44123A25E8A7}"/>
              </a:ext>
            </a:extLst>
          </p:cNvPr>
          <p:cNvSpPr>
            <a:spLocks noGrp="1"/>
          </p:cNvSpPr>
          <p:nvPr>
            <p:ph type="title"/>
          </p:nvPr>
        </p:nvSpPr>
        <p:spPr/>
        <p:txBody>
          <a:bodyPr/>
          <a:lstStyle/>
          <a:p>
            <a:r>
              <a:rPr lang="en-US" dirty="0"/>
              <a:t>But can virtual synchrony avoid the FLP problem?</a:t>
            </a:r>
          </a:p>
        </p:txBody>
      </p:sp>
      <p:sp>
        <p:nvSpPr>
          <p:cNvPr id="3" name="Content Placeholder 2">
            <a:extLst>
              <a:ext uri="{FF2B5EF4-FFF2-40B4-BE49-F238E27FC236}">
                <a16:creationId xmlns:a16="http://schemas.microsoft.com/office/drawing/2014/main" id="{840C90C9-F72A-465C-9025-B24435DB299E}"/>
              </a:ext>
            </a:extLst>
          </p:cNvPr>
          <p:cNvSpPr>
            <a:spLocks noGrp="1"/>
          </p:cNvSpPr>
          <p:nvPr>
            <p:ph idx="1"/>
          </p:nvPr>
        </p:nvSpPr>
        <p:spPr/>
        <p:txBody>
          <a:bodyPr>
            <a:normAutofit/>
          </a:bodyPr>
          <a:lstStyle/>
          <a:p>
            <a:r>
              <a:rPr lang="en-US" dirty="0"/>
              <a:t>FLP is not directly applicable: in FLP, a healthy process </a:t>
            </a:r>
            <a:r>
              <a:rPr lang="en-US" i="1" dirty="0"/>
              <a:t>must be allowed to vote.</a:t>
            </a:r>
            <a:r>
              <a:rPr lang="en-US" dirty="0"/>
              <a:t>  But Derecho might “kill” a non-failed process!</a:t>
            </a:r>
          </a:p>
          <a:p>
            <a:endParaRPr lang="en-US" dirty="0"/>
          </a:p>
          <a:p>
            <a:r>
              <a:rPr lang="en-US" dirty="0"/>
              <a:t>Derecho trusts its failure suspicion algorithm, even though it could be wrong</a:t>
            </a:r>
            <a:endParaRPr lang="en-US" i="1" dirty="0"/>
          </a:p>
          <a:p>
            <a:endParaRPr lang="en-US" i="1" dirty="0"/>
          </a:p>
          <a:p>
            <a:r>
              <a:rPr lang="en-US" dirty="0"/>
              <a:t>This leaves partitioning as a risk… and the “no split brain” logic could prevent progress.  We traded FLP for a different problem!</a:t>
            </a:r>
          </a:p>
        </p:txBody>
      </p:sp>
      <p:sp>
        <p:nvSpPr>
          <p:cNvPr id="4" name="Footer Placeholder 3">
            <a:extLst>
              <a:ext uri="{FF2B5EF4-FFF2-40B4-BE49-F238E27FC236}">
                <a16:creationId xmlns:a16="http://schemas.microsoft.com/office/drawing/2014/main" id="{9305228B-76A3-40BE-BF6F-37A8FFF3BDF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81AB009-2EF7-48B5-8B1B-F17A5E02853F}"/>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457880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9FB1-6C39-4802-B3FA-CBD765B37397}"/>
              </a:ext>
            </a:extLst>
          </p:cNvPr>
          <p:cNvSpPr>
            <a:spLocks noGrp="1"/>
          </p:cNvSpPr>
          <p:nvPr>
            <p:ph type="title"/>
          </p:nvPr>
        </p:nvSpPr>
        <p:spPr>
          <a:xfrm>
            <a:off x="1024128" y="585216"/>
            <a:ext cx="11167872" cy="1499616"/>
          </a:xfrm>
        </p:spPr>
        <p:txBody>
          <a:bodyPr>
            <a:normAutofit/>
          </a:bodyPr>
          <a:lstStyle/>
          <a:p>
            <a:r>
              <a:rPr lang="en-US" dirty="0"/>
              <a:t>no solution can evade the FLP Theorem</a:t>
            </a:r>
          </a:p>
        </p:txBody>
      </p:sp>
      <p:sp>
        <p:nvSpPr>
          <p:cNvPr id="3" name="Content Placeholder 2">
            <a:extLst>
              <a:ext uri="{FF2B5EF4-FFF2-40B4-BE49-F238E27FC236}">
                <a16:creationId xmlns:a16="http://schemas.microsoft.com/office/drawing/2014/main" id="{ED331204-C93F-41CC-8A07-E1EBF705C62D}"/>
              </a:ext>
            </a:extLst>
          </p:cNvPr>
          <p:cNvSpPr>
            <a:spLocks noGrp="1"/>
          </p:cNvSpPr>
          <p:nvPr>
            <p:ph idx="1"/>
          </p:nvPr>
        </p:nvSpPr>
        <p:spPr/>
        <p:txBody>
          <a:bodyPr>
            <a:normAutofit/>
          </a:bodyPr>
          <a:lstStyle/>
          <a:p>
            <a:r>
              <a:rPr lang="en-US" dirty="0"/>
              <a:t>The distributed systems theory community considers the FLP theorem to be the bottom line.</a:t>
            </a:r>
          </a:p>
          <a:p>
            <a:endParaRPr lang="en-US" dirty="0"/>
          </a:p>
          <a:p>
            <a:r>
              <a:rPr lang="en-US" dirty="0"/>
              <a:t>No system that can solve consensus is able to guarantee progress.</a:t>
            </a:r>
          </a:p>
          <a:p>
            <a:endParaRPr lang="en-US" dirty="0"/>
          </a:p>
          <a:p>
            <a:r>
              <a:rPr lang="en-US" dirty="0"/>
              <a:t>They also understand that in practical cloud settings, we may not be worried about the FLP scenario, or even the partitioning scenario (we can design a redundant network to minimize that risk…)</a:t>
            </a:r>
          </a:p>
        </p:txBody>
      </p:sp>
      <p:sp>
        <p:nvSpPr>
          <p:cNvPr id="4" name="Footer Placeholder 3">
            <a:extLst>
              <a:ext uri="{FF2B5EF4-FFF2-40B4-BE49-F238E27FC236}">
                <a16:creationId xmlns:a16="http://schemas.microsoft.com/office/drawing/2014/main" id="{7138620D-4A6E-4079-A15F-08C0C44168C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0B04786-9186-4AFA-900F-6DA1ED80FEB3}"/>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1471169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systems </a:t>
            </a:r>
            <a:r>
              <a:rPr lang="en-US" u="sng" dirty="0"/>
              <a:t>don’t</a:t>
            </a:r>
            <a:r>
              <a:rPr lang="en-US" dirty="0"/>
              <a:t> avoid FLP</a:t>
            </a:r>
          </a:p>
        </p:txBody>
      </p:sp>
      <p:sp>
        <p:nvSpPr>
          <p:cNvPr id="3" name="Content Placeholder 2"/>
          <p:cNvSpPr>
            <a:spLocks noGrp="1"/>
          </p:cNvSpPr>
          <p:nvPr>
            <p:ph idx="1"/>
          </p:nvPr>
        </p:nvSpPr>
        <p:spPr/>
        <p:txBody>
          <a:bodyPr/>
          <a:lstStyle/>
          <a:p>
            <a:r>
              <a:rPr lang="en-US" dirty="0"/>
              <a:t>The bottom line is that “fault tolerance is impossible” and yet “we solve it!”</a:t>
            </a:r>
          </a:p>
          <a:p>
            <a:endParaRPr lang="en-US" dirty="0"/>
          </a:p>
          <a:p>
            <a:r>
              <a:rPr lang="en-US" dirty="0"/>
              <a:t>It is almost as if FLP simply means “usually possible, but not always.”</a:t>
            </a:r>
          </a:p>
          <a:p>
            <a:endParaRPr lang="en-US" dirty="0"/>
          </a:p>
          <a:p>
            <a:r>
              <a:rPr lang="en-US" dirty="0"/>
              <a:t>This is good enough because after all, the whole data center could have a leaky roof and shut down.  Guaranteed progress isn’t always meaningful.</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67738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15C-9DF6-4A56-B57A-FB7238444882}"/>
              </a:ext>
            </a:extLst>
          </p:cNvPr>
          <p:cNvSpPr>
            <a:spLocks noGrp="1"/>
          </p:cNvSpPr>
          <p:nvPr>
            <p:ph type="title"/>
          </p:nvPr>
        </p:nvSpPr>
        <p:spPr/>
        <p:txBody>
          <a:bodyPr/>
          <a:lstStyle/>
          <a:p>
            <a:r>
              <a:rPr lang="en-US" dirty="0"/>
              <a:t>The FLP result</a:t>
            </a:r>
          </a:p>
        </p:txBody>
      </p:sp>
      <p:sp>
        <p:nvSpPr>
          <p:cNvPr id="3" name="Content Placeholder 2">
            <a:extLst>
              <a:ext uri="{FF2B5EF4-FFF2-40B4-BE49-F238E27FC236}">
                <a16:creationId xmlns:a16="http://schemas.microsoft.com/office/drawing/2014/main" id="{F8E9B316-032F-47B5-808B-2DDADD1E8596}"/>
              </a:ext>
            </a:extLst>
          </p:cNvPr>
          <p:cNvSpPr>
            <a:spLocks noGrp="1"/>
          </p:cNvSpPr>
          <p:nvPr>
            <p:ph idx="1"/>
          </p:nvPr>
        </p:nvSpPr>
        <p:spPr>
          <a:xfrm>
            <a:off x="1024127" y="2510132"/>
            <a:ext cx="10881179" cy="3799227"/>
          </a:xfrm>
        </p:spPr>
        <p:txBody>
          <a:bodyPr>
            <a:normAutofit lnSpcReduction="10000"/>
          </a:bodyPr>
          <a:lstStyle/>
          <a:p>
            <a:r>
              <a:rPr lang="en-US" b="1" dirty="0"/>
              <a:t>The impossibility of asynchronous consensus with one faulty process. </a:t>
            </a:r>
            <a:r>
              <a:rPr lang="en-US" dirty="0"/>
              <a:t>M. Fischer, N. Lynch, M. Patterson.  JACM 32:2, April 1985, pp. 374-382. </a:t>
            </a:r>
          </a:p>
          <a:p>
            <a:endParaRPr lang="en-US" dirty="0"/>
          </a:p>
          <a:p>
            <a:r>
              <a:rPr lang="en-US" dirty="0"/>
              <a:t>This is one of the most famous theory results in modern </a:t>
            </a:r>
            <a:r>
              <a:rPr lang="en-US" sz="2400" dirty="0"/>
              <a:t>distributed</a:t>
            </a:r>
            <a:r>
              <a:rPr lang="en-US" dirty="0"/>
              <a:t> computing, and yet has some very peculiar aspects!</a:t>
            </a:r>
          </a:p>
          <a:p>
            <a:endParaRPr lang="en-US" dirty="0"/>
          </a:p>
          <a:p>
            <a:r>
              <a:rPr lang="en-US" dirty="0"/>
              <a:t>In particular their proof never considers any actual crashes!  And “impossible” turns out to have a specific, somewhat unexpected definition… </a:t>
            </a:r>
          </a:p>
        </p:txBody>
      </p:sp>
      <p:sp>
        <p:nvSpPr>
          <p:cNvPr id="4" name="Footer Placeholder 3">
            <a:extLst>
              <a:ext uri="{FF2B5EF4-FFF2-40B4-BE49-F238E27FC236}">
                <a16:creationId xmlns:a16="http://schemas.microsoft.com/office/drawing/2014/main" id="{B6243AFF-4A8B-4DD7-AF32-182EEB72255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C335973-C0EA-4D1A-817E-15CF7EB5AF30}"/>
              </a:ext>
            </a:extLst>
          </p:cNvPr>
          <p:cNvSpPr>
            <a:spLocks noGrp="1"/>
          </p:cNvSpPr>
          <p:nvPr>
            <p:ph type="sldNum" sz="quarter" idx="12"/>
          </p:nvPr>
        </p:nvSpPr>
        <p:spPr/>
        <p:txBody>
          <a:bodyPr/>
          <a:lstStyle/>
          <a:p>
            <a:fld id="{3C974458-8A97-4835-BF79-1FB6D7856C21}" type="slidenum">
              <a:rPr lang="en-US" smtClean="0"/>
              <a:t>4</a:t>
            </a:fld>
            <a:endParaRPr lang="en-US"/>
          </a:p>
        </p:txBody>
      </p:sp>
      <p:pic>
        <p:nvPicPr>
          <p:cNvPr id="6" name="Picture 2" descr="See the source image">
            <a:extLst>
              <a:ext uri="{FF2B5EF4-FFF2-40B4-BE49-F238E27FC236}">
                <a16:creationId xmlns:a16="http://schemas.microsoft.com/office/drawing/2014/main" id="{C2CBD461-A7EF-EF5F-704E-858785E6B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932" y="195121"/>
            <a:ext cx="1124702" cy="1190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EC3B8F15-8C1A-4A8B-0E4F-979924590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631" y="740023"/>
            <a:ext cx="1124702" cy="1384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ee the source image">
            <a:extLst>
              <a:ext uri="{FF2B5EF4-FFF2-40B4-BE49-F238E27FC236}">
                <a16:creationId xmlns:a16="http://schemas.microsoft.com/office/drawing/2014/main" id="{44C60607-4487-76D8-1917-C24DA00AC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5330" y="227925"/>
            <a:ext cx="1124702" cy="11247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9AF460-453C-96D8-57C6-C3EA1603AE9E}"/>
              </a:ext>
            </a:extLst>
          </p:cNvPr>
          <p:cNvSpPr txBox="1"/>
          <p:nvPr/>
        </p:nvSpPr>
        <p:spPr>
          <a:xfrm>
            <a:off x="8469932" y="1432339"/>
            <a:ext cx="1124702" cy="261610"/>
          </a:xfrm>
          <a:prstGeom prst="rect">
            <a:avLst/>
          </a:prstGeom>
          <a:noFill/>
        </p:spPr>
        <p:txBody>
          <a:bodyPr wrap="square" rtlCol="0">
            <a:spAutoFit/>
          </a:bodyPr>
          <a:lstStyle/>
          <a:p>
            <a:r>
              <a:rPr lang="en-US" sz="1100" b="1" dirty="0" err="1"/>
              <a:t>Micheal</a:t>
            </a:r>
            <a:r>
              <a:rPr lang="en-US" sz="1100" b="1" dirty="0"/>
              <a:t> Fischer</a:t>
            </a:r>
          </a:p>
        </p:txBody>
      </p:sp>
      <p:sp>
        <p:nvSpPr>
          <p:cNvPr id="10" name="TextBox 9">
            <a:extLst>
              <a:ext uri="{FF2B5EF4-FFF2-40B4-BE49-F238E27FC236}">
                <a16:creationId xmlns:a16="http://schemas.microsoft.com/office/drawing/2014/main" id="{FAF09CA3-A572-95A1-27EA-5290313FE806}"/>
              </a:ext>
            </a:extLst>
          </p:cNvPr>
          <p:cNvSpPr txBox="1"/>
          <p:nvPr/>
        </p:nvSpPr>
        <p:spPr>
          <a:xfrm>
            <a:off x="10955330" y="1352627"/>
            <a:ext cx="1236670" cy="261610"/>
          </a:xfrm>
          <a:prstGeom prst="rect">
            <a:avLst/>
          </a:prstGeom>
          <a:noFill/>
        </p:spPr>
        <p:txBody>
          <a:bodyPr wrap="square" rtlCol="0">
            <a:spAutoFit/>
          </a:bodyPr>
          <a:lstStyle/>
          <a:p>
            <a:r>
              <a:rPr lang="en-US" sz="1100" b="1" dirty="0" err="1"/>
              <a:t>Micheal</a:t>
            </a:r>
            <a:r>
              <a:rPr lang="en-US" sz="1100" b="1" dirty="0"/>
              <a:t> Patterson</a:t>
            </a:r>
          </a:p>
        </p:txBody>
      </p:sp>
      <p:sp>
        <p:nvSpPr>
          <p:cNvPr id="11" name="TextBox 10">
            <a:extLst>
              <a:ext uri="{FF2B5EF4-FFF2-40B4-BE49-F238E27FC236}">
                <a16:creationId xmlns:a16="http://schemas.microsoft.com/office/drawing/2014/main" id="{004860C0-4A65-3A3B-30EB-4C2FE813A892}"/>
              </a:ext>
            </a:extLst>
          </p:cNvPr>
          <p:cNvSpPr txBox="1"/>
          <p:nvPr/>
        </p:nvSpPr>
        <p:spPr>
          <a:xfrm>
            <a:off x="9847147" y="485178"/>
            <a:ext cx="1124702" cy="261610"/>
          </a:xfrm>
          <a:prstGeom prst="rect">
            <a:avLst/>
          </a:prstGeom>
          <a:noFill/>
        </p:spPr>
        <p:txBody>
          <a:bodyPr wrap="square" rtlCol="0">
            <a:spAutoFit/>
          </a:bodyPr>
          <a:lstStyle/>
          <a:p>
            <a:r>
              <a:rPr lang="en-US" sz="1100" b="1" dirty="0"/>
              <a:t>Nancy Lynch</a:t>
            </a:r>
          </a:p>
        </p:txBody>
      </p:sp>
    </p:spTree>
    <p:extLst>
      <p:ext uri="{BB962C8B-B14F-4D97-AF65-F5344CB8AC3E}">
        <p14:creationId xmlns:p14="http://schemas.microsoft.com/office/powerpoint/2010/main" val="3264920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8DD0-56DB-B7AE-D87C-F24CC2765A9F}"/>
              </a:ext>
            </a:extLst>
          </p:cNvPr>
          <p:cNvSpPr>
            <a:spLocks noGrp="1"/>
          </p:cNvSpPr>
          <p:nvPr>
            <p:ph type="title"/>
          </p:nvPr>
        </p:nvSpPr>
        <p:spPr/>
        <p:txBody>
          <a:bodyPr/>
          <a:lstStyle/>
          <a:p>
            <a:r>
              <a:rPr lang="en-US" dirty="0"/>
              <a:t>Additional work, beyond FLP</a:t>
            </a:r>
          </a:p>
        </p:txBody>
      </p:sp>
      <p:sp>
        <p:nvSpPr>
          <p:cNvPr id="3" name="Content Placeholder 2">
            <a:extLst>
              <a:ext uri="{FF2B5EF4-FFF2-40B4-BE49-F238E27FC236}">
                <a16:creationId xmlns:a16="http://schemas.microsoft.com/office/drawing/2014/main" id="{AFEE9910-31BB-CB52-B6B4-07B45D869B8B}"/>
              </a:ext>
            </a:extLst>
          </p:cNvPr>
          <p:cNvSpPr>
            <a:spLocks noGrp="1"/>
          </p:cNvSpPr>
          <p:nvPr>
            <p:ph idx="1"/>
          </p:nvPr>
        </p:nvSpPr>
        <p:spPr/>
        <p:txBody>
          <a:bodyPr/>
          <a:lstStyle/>
          <a:p>
            <a:r>
              <a:rPr lang="en-US" dirty="0"/>
              <a:t>Over decades, the FLP result was shown to apply in many other settings</a:t>
            </a:r>
          </a:p>
          <a:p>
            <a:endParaRPr lang="en-US" dirty="0"/>
          </a:p>
          <a:p>
            <a:r>
              <a:rPr lang="en-US" dirty="0"/>
              <a:t>Problems like electing a leader, agreeing to switch from the primary server to a backup – all of these turn out to be “as strong as consensus” and any solution is subject to FLP</a:t>
            </a:r>
          </a:p>
          <a:p>
            <a:endParaRPr lang="en-US" dirty="0"/>
          </a:p>
          <a:p>
            <a:r>
              <a:rPr lang="en-US" dirty="0"/>
              <a:t>On the other hand, there has also been growing recognition that FLP doesn’t matter very much!</a:t>
            </a:r>
          </a:p>
        </p:txBody>
      </p:sp>
      <p:sp>
        <p:nvSpPr>
          <p:cNvPr id="4" name="Footer Placeholder 3">
            <a:extLst>
              <a:ext uri="{FF2B5EF4-FFF2-40B4-BE49-F238E27FC236}">
                <a16:creationId xmlns:a16="http://schemas.microsoft.com/office/drawing/2014/main" id="{FC15C941-2E08-AEF2-F063-EFF769332B9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AB90ABD-8D03-04E4-1A7C-7642553D72BC}"/>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2016265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23BE-0904-E39E-6814-8B75CA3BCA10}"/>
              </a:ext>
            </a:extLst>
          </p:cNvPr>
          <p:cNvSpPr>
            <a:spLocks noGrp="1"/>
          </p:cNvSpPr>
          <p:nvPr>
            <p:ph type="title"/>
          </p:nvPr>
        </p:nvSpPr>
        <p:spPr/>
        <p:txBody>
          <a:bodyPr/>
          <a:lstStyle/>
          <a:p>
            <a:r>
              <a:rPr lang="en-US" dirty="0"/>
              <a:t>Think about the two big theory results</a:t>
            </a:r>
          </a:p>
        </p:txBody>
      </p:sp>
      <p:sp>
        <p:nvSpPr>
          <p:cNvPr id="3" name="Content Placeholder 2">
            <a:extLst>
              <a:ext uri="{FF2B5EF4-FFF2-40B4-BE49-F238E27FC236}">
                <a16:creationId xmlns:a16="http://schemas.microsoft.com/office/drawing/2014/main" id="{46E555F3-118F-8BF5-4117-59F6E983105A}"/>
              </a:ext>
            </a:extLst>
          </p:cNvPr>
          <p:cNvSpPr>
            <a:spLocks noGrp="1"/>
          </p:cNvSpPr>
          <p:nvPr>
            <p:ph idx="1"/>
          </p:nvPr>
        </p:nvSpPr>
        <p:spPr/>
        <p:txBody>
          <a:bodyPr>
            <a:normAutofit fontScale="92500" lnSpcReduction="20000"/>
          </a:bodyPr>
          <a:lstStyle/>
          <a:p>
            <a:r>
              <a:rPr lang="en-US" dirty="0"/>
              <a:t>For asynchronous networks, we have FLP.  It says for a very broad class of problems, those problems can solve consensus, and are provably not live.</a:t>
            </a:r>
          </a:p>
          <a:p>
            <a:pPr>
              <a:buFont typeface="Wingdings" panose="05000000000000000000" pitchFamily="2" charset="2"/>
              <a:buChar char="Ø"/>
            </a:pPr>
            <a:r>
              <a:rPr lang="en-US" dirty="0"/>
              <a:t>  Wouldn’t we prefer to know </a:t>
            </a:r>
            <a:r>
              <a:rPr lang="en-US" b="1" dirty="0"/>
              <a:t>when we </a:t>
            </a:r>
            <a:r>
              <a:rPr lang="en-US" b="1" u="sng" dirty="0"/>
              <a:t>can</a:t>
            </a:r>
            <a:r>
              <a:rPr lang="en-US" b="1" dirty="0"/>
              <a:t> definitely solve consensus</a:t>
            </a:r>
            <a:r>
              <a:rPr lang="en-US" dirty="0"/>
              <a:t>?</a:t>
            </a:r>
          </a:p>
          <a:p>
            <a:pPr>
              <a:buFont typeface="Wingdings" panose="05000000000000000000" pitchFamily="2" charset="2"/>
              <a:buChar char="Ø"/>
            </a:pPr>
            <a:r>
              <a:rPr lang="en-US" b="1" dirty="0">
                <a:solidFill>
                  <a:srgbClr val="FF0000"/>
                </a:solidFill>
              </a:rPr>
              <a:t>  </a:t>
            </a:r>
            <a:r>
              <a:rPr lang="en-US" dirty="0"/>
              <a:t>We really want the weakest conditions for guaranteeing progress.</a:t>
            </a:r>
            <a:endParaRPr lang="en-US" dirty="0">
              <a:solidFill>
                <a:srgbClr val="FF0000"/>
              </a:solidFill>
            </a:endParaRPr>
          </a:p>
          <a:p>
            <a:endParaRPr lang="en-US" dirty="0"/>
          </a:p>
          <a:p>
            <a:r>
              <a:rPr lang="en-US" dirty="0"/>
              <a:t>For Byzantine Agreement, we have the exact opposite situation!  </a:t>
            </a:r>
          </a:p>
          <a:p>
            <a:pPr>
              <a:buFont typeface="Wingdings" panose="05000000000000000000" pitchFamily="2" charset="2"/>
              <a:buChar char="Ø"/>
            </a:pPr>
            <a:r>
              <a:rPr lang="en-US" dirty="0"/>
              <a:t>  Byzantine Agreement systems assume an </a:t>
            </a:r>
            <a:r>
              <a:rPr lang="en-US" i="1" dirty="0"/>
              <a:t>unrealistic network model.  </a:t>
            </a:r>
          </a:p>
          <a:p>
            <a:pPr>
              <a:buFont typeface="Wingdings" panose="05000000000000000000" pitchFamily="2" charset="2"/>
              <a:buChar char="Ø"/>
            </a:pPr>
            <a:r>
              <a:rPr lang="en-US" dirty="0"/>
              <a:t>  Then in this unimplementable network, the protocol solves the problem.</a:t>
            </a:r>
          </a:p>
          <a:p>
            <a:pPr>
              <a:buFont typeface="Wingdings" panose="05000000000000000000" pitchFamily="2" charset="2"/>
              <a:buChar char="Ø"/>
            </a:pPr>
            <a:r>
              <a:rPr lang="en-US" dirty="0"/>
              <a:t>  Isn’t this the situation where we would want impossibility results?</a:t>
            </a:r>
            <a:endParaRPr lang="en-US" b="1" dirty="0">
              <a:solidFill>
                <a:srgbClr val="00B050"/>
              </a:solidFill>
            </a:endParaRPr>
          </a:p>
        </p:txBody>
      </p:sp>
      <p:sp>
        <p:nvSpPr>
          <p:cNvPr id="4" name="Footer Placeholder 3">
            <a:extLst>
              <a:ext uri="{FF2B5EF4-FFF2-40B4-BE49-F238E27FC236}">
                <a16:creationId xmlns:a16="http://schemas.microsoft.com/office/drawing/2014/main" id="{B6651F2E-48C2-C2CD-CE71-9163738674A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9D6764D-8519-EFC5-03CC-834C3E2C68D1}"/>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59595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62D2-AE6B-B2E2-1EB5-FFD34B903467}"/>
              </a:ext>
            </a:extLst>
          </p:cNvPr>
          <p:cNvSpPr>
            <a:spLocks noGrp="1"/>
          </p:cNvSpPr>
          <p:nvPr>
            <p:ph type="title"/>
          </p:nvPr>
        </p:nvSpPr>
        <p:spPr/>
        <p:txBody>
          <a:bodyPr/>
          <a:lstStyle/>
          <a:p>
            <a:r>
              <a:rPr lang="en-US" dirty="0"/>
              <a:t>… follow-on work has pursued this</a:t>
            </a:r>
          </a:p>
        </p:txBody>
      </p:sp>
      <p:sp>
        <p:nvSpPr>
          <p:cNvPr id="3" name="Content Placeholder 2">
            <a:extLst>
              <a:ext uri="{FF2B5EF4-FFF2-40B4-BE49-F238E27FC236}">
                <a16:creationId xmlns:a16="http://schemas.microsoft.com/office/drawing/2014/main" id="{15F51DDC-1FE2-765C-5B4A-B4813250DD00}"/>
              </a:ext>
            </a:extLst>
          </p:cNvPr>
          <p:cNvSpPr>
            <a:spLocks noGrp="1"/>
          </p:cNvSpPr>
          <p:nvPr>
            <p:ph idx="1"/>
          </p:nvPr>
        </p:nvSpPr>
        <p:spPr>
          <a:xfrm>
            <a:off x="1024127" y="2286000"/>
            <a:ext cx="11167873" cy="4023360"/>
          </a:xfrm>
        </p:spPr>
        <p:txBody>
          <a:bodyPr/>
          <a:lstStyle/>
          <a:p>
            <a:r>
              <a:rPr lang="en-US" dirty="0"/>
              <a:t>Today there is a theory for the best possible consensus solutions on realistic networks (asynchronous, could lose messages, </a:t>
            </a:r>
            <a:r>
              <a:rPr lang="en-US" dirty="0" err="1"/>
              <a:t>etc</a:t>
            </a:r>
            <a:r>
              <a:rPr lang="en-US" dirty="0"/>
              <a:t>).</a:t>
            </a:r>
          </a:p>
          <a:p>
            <a:endParaRPr lang="en-US" dirty="0"/>
          </a:p>
          <a:p>
            <a:r>
              <a:rPr lang="en-US" dirty="0"/>
              <a:t>The theory was created by Alex Shraer and Idit Keidar</a:t>
            </a:r>
          </a:p>
          <a:p>
            <a:endParaRPr lang="en-US" dirty="0"/>
          </a:p>
          <a:p>
            <a:r>
              <a:rPr lang="en-US" dirty="0"/>
              <a:t>                    The Derecho protocol is the first </a:t>
            </a:r>
            <a:r>
              <a:rPr lang="en-US" dirty="0" err="1"/>
              <a:t>Paxos</a:t>
            </a:r>
            <a:r>
              <a:rPr lang="en-US" dirty="0"/>
              <a:t> protocol to be optimal!</a:t>
            </a:r>
            <a:br>
              <a:rPr lang="en-US" dirty="0"/>
            </a:br>
            <a:r>
              <a:rPr lang="en-US" dirty="0"/>
              <a:t>                    This also tells us that Cascade is optimal for consensus-like tasks</a:t>
            </a:r>
          </a:p>
        </p:txBody>
      </p:sp>
      <p:sp>
        <p:nvSpPr>
          <p:cNvPr id="4" name="Footer Placeholder 3">
            <a:extLst>
              <a:ext uri="{FF2B5EF4-FFF2-40B4-BE49-F238E27FC236}">
                <a16:creationId xmlns:a16="http://schemas.microsoft.com/office/drawing/2014/main" id="{E6870DB8-BEF8-5B89-C364-44996F02DC0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948B04D-CF45-0C37-881B-E40B0E840FF3}"/>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E97767B4-493C-4000-984B-E17045E1B623}"/>
              </a:ext>
            </a:extLst>
          </p:cNvPr>
          <p:cNvPicPr>
            <a:picLocks noChangeAspect="1"/>
          </p:cNvPicPr>
          <p:nvPr/>
        </p:nvPicPr>
        <p:blipFill>
          <a:blip r:embed="rId2"/>
          <a:stretch>
            <a:fillRect/>
          </a:stretch>
        </p:blipFill>
        <p:spPr>
          <a:xfrm>
            <a:off x="9084583" y="3181117"/>
            <a:ext cx="1118748" cy="1116563"/>
          </a:xfrm>
          <a:prstGeom prst="rect">
            <a:avLst/>
          </a:prstGeom>
        </p:spPr>
      </p:pic>
      <p:pic>
        <p:nvPicPr>
          <p:cNvPr id="7" name="Picture 6">
            <a:extLst>
              <a:ext uri="{FF2B5EF4-FFF2-40B4-BE49-F238E27FC236}">
                <a16:creationId xmlns:a16="http://schemas.microsoft.com/office/drawing/2014/main" id="{166A8805-CCF4-138A-0A6C-6B25B1C78221}"/>
              </a:ext>
            </a:extLst>
          </p:cNvPr>
          <p:cNvPicPr>
            <a:picLocks noChangeAspect="1"/>
          </p:cNvPicPr>
          <p:nvPr/>
        </p:nvPicPr>
        <p:blipFill>
          <a:blip r:embed="rId3"/>
          <a:stretch>
            <a:fillRect/>
          </a:stretch>
        </p:blipFill>
        <p:spPr>
          <a:xfrm>
            <a:off x="10279051" y="3500534"/>
            <a:ext cx="1116563" cy="1116563"/>
          </a:xfrm>
          <a:prstGeom prst="rect">
            <a:avLst/>
          </a:prstGeom>
        </p:spPr>
      </p:pic>
      <p:pic>
        <p:nvPicPr>
          <p:cNvPr id="2050" name="Picture 2" descr="Image result for ken birman cornell">
            <a:extLst>
              <a:ext uri="{FF2B5EF4-FFF2-40B4-BE49-F238E27FC236}">
                <a16:creationId xmlns:a16="http://schemas.microsoft.com/office/drawing/2014/main" id="{A743B579-8E47-4ABE-BD2D-33F5FE790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41" y="4744804"/>
            <a:ext cx="1287171" cy="1030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agar Jha cornell">
            <a:extLst>
              <a:ext uri="{FF2B5EF4-FFF2-40B4-BE49-F238E27FC236}">
                <a16:creationId xmlns:a16="http://schemas.microsoft.com/office/drawing/2014/main" id="{59106414-9B9B-8FB3-5F1F-FFEE1671A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63" y="5138443"/>
            <a:ext cx="1100350" cy="120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26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FC36-FEDD-5047-A2C0-E48CB66FB98E}"/>
              </a:ext>
            </a:extLst>
          </p:cNvPr>
          <p:cNvSpPr>
            <a:spLocks noGrp="1"/>
          </p:cNvSpPr>
          <p:nvPr>
            <p:ph type="title"/>
          </p:nvPr>
        </p:nvSpPr>
        <p:spPr/>
        <p:txBody>
          <a:bodyPr/>
          <a:lstStyle/>
          <a:p>
            <a:r>
              <a:rPr lang="en-US" dirty="0"/>
              <a:t>… Follow-on Work has Pursued This</a:t>
            </a:r>
          </a:p>
        </p:txBody>
      </p:sp>
      <p:sp>
        <p:nvSpPr>
          <p:cNvPr id="3" name="Content Placeholder 2">
            <a:extLst>
              <a:ext uri="{FF2B5EF4-FFF2-40B4-BE49-F238E27FC236}">
                <a16:creationId xmlns:a16="http://schemas.microsoft.com/office/drawing/2014/main" id="{22EE98D0-79A3-667D-B0A4-37F11D5547AF}"/>
              </a:ext>
            </a:extLst>
          </p:cNvPr>
          <p:cNvSpPr>
            <a:spLocks noGrp="1"/>
          </p:cNvSpPr>
          <p:nvPr>
            <p:ph idx="1"/>
          </p:nvPr>
        </p:nvSpPr>
        <p:spPr/>
        <p:txBody>
          <a:bodyPr/>
          <a:lstStyle/>
          <a:p>
            <a:r>
              <a:rPr lang="en-US" dirty="0"/>
              <a:t>Meanwhile, at MIT, Miguel Castro and Barbara Liskov explored practical algorithms for Byzantine Agreement in asynchronous networks</a:t>
            </a:r>
          </a:p>
          <a:p>
            <a:endParaRPr lang="en-US" dirty="0"/>
          </a:p>
          <a:p>
            <a:r>
              <a:rPr lang="en-US" dirty="0"/>
              <a:t>Their PRACTI solutions worked really well!</a:t>
            </a:r>
          </a:p>
          <a:p>
            <a:endParaRPr lang="en-US" dirty="0"/>
          </a:p>
          <a:p>
            <a:r>
              <a:rPr lang="en-US" dirty="0"/>
              <a:t>And over time, as blockchain rolled out, there has been growing excitement around other practical, Byzantine fault-tolerant solutions, too.</a:t>
            </a:r>
          </a:p>
        </p:txBody>
      </p:sp>
      <p:sp>
        <p:nvSpPr>
          <p:cNvPr id="4" name="Footer Placeholder 3">
            <a:extLst>
              <a:ext uri="{FF2B5EF4-FFF2-40B4-BE49-F238E27FC236}">
                <a16:creationId xmlns:a16="http://schemas.microsoft.com/office/drawing/2014/main" id="{1E38E682-F387-65CF-2542-C4686DF5016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8C48889-4B7E-47D8-EC8F-C01B3E7C1294}"/>
              </a:ext>
            </a:extLst>
          </p:cNvPr>
          <p:cNvSpPr>
            <a:spLocks noGrp="1"/>
          </p:cNvSpPr>
          <p:nvPr>
            <p:ph type="sldNum" sz="quarter" idx="12"/>
          </p:nvPr>
        </p:nvSpPr>
        <p:spPr/>
        <p:txBody>
          <a:bodyPr/>
          <a:lstStyle/>
          <a:p>
            <a:fld id="{3C974458-8A97-4835-BF79-1FB6D7856C21}" type="slidenum">
              <a:rPr lang="en-US" smtClean="0"/>
              <a:t>43</a:t>
            </a:fld>
            <a:endParaRPr lang="en-US"/>
          </a:p>
        </p:txBody>
      </p:sp>
      <p:pic>
        <p:nvPicPr>
          <p:cNvPr id="1026" name="Picture 2" descr="See the source image">
            <a:extLst>
              <a:ext uri="{FF2B5EF4-FFF2-40B4-BE49-F238E27FC236}">
                <a16:creationId xmlns:a16="http://schemas.microsoft.com/office/drawing/2014/main" id="{80C011DB-7B32-9FBB-E51D-C8DA32A4A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549" y="3372132"/>
            <a:ext cx="1226405" cy="1226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BFF9B8A5-4697-14A2-5BFC-192EA755C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952" y="3215560"/>
            <a:ext cx="1539551" cy="153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45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5495-AA36-495F-324D-924C9DC44241}"/>
              </a:ext>
            </a:extLst>
          </p:cNvPr>
          <p:cNvSpPr>
            <a:spLocks noGrp="1"/>
          </p:cNvSpPr>
          <p:nvPr>
            <p:ph type="title"/>
          </p:nvPr>
        </p:nvSpPr>
        <p:spPr/>
        <p:txBody>
          <a:bodyPr/>
          <a:lstStyle/>
          <a:p>
            <a:r>
              <a:rPr lang="en-US" dirty="0"/>
              <a:t>What happened to FLP???</a:t>
            </a:r>
          </a:p>
        </p:txBody>
      </p:sp>
      <p:sp>
        <p:nvSpPr>
          <p:cNvPr id="3" name="Content Placeholder 2">
            <a:extLst>
              <a:ext uri="{FF2B5EF4-FFF2-40B4-BE49-F238E27FC236}">
                <a16:creationId xmlns:a16="http://schemas.microsoft.com/office/drawing/2014/main" id="{9EBFDC55-A1B5-A6AD-DA91-73342AF1AD9A}"/>
              </a:ext>
            </a:extLst>
          </p:cNvPr>
          <p:cNvSpPr>
            <a:spLocks noGrp="1"/>
          </p:cNvSpPr>
          <p:nvPr>
            <p:ph idx="1"/>
          </p:nvPr>
        </p:nvSpPr>
        <p:spPr/>
        <p:txBody>
          <a:bodyPr/>
          <a:lstStyle/>
          <a:p>
            <a:r>
              <a:rPr lang="en-US" dirty="0"/>
              <a:t>Didn’t we start by proving that fault tolerance is impossible?</a:t>
            </a:r>
          </a:p>
          <a:p>
            <a:endParaRPr lang="en-US" dirty="0"/>
          </a:p>
          <a:p>
            <a:r>
              <a:rPr lang="en-US" dirty="0"/>
              <a:t>… we did, and perfect solutions are not possible.  </a:t>
            </a:r>
          </a:p>
          <a:p>
            <a:endParaRPr lang="en-US" dirty="0"/>
          </a:p>
          <a:p>
            <a:r>
              <a:rPr lang="en-US" dirty="0"/>
              <a:t>We should understand these results as telling us that under “suitable conditions” these kinds of solutions will be certain to work, but not under “all possible conditions”</a:t>
            </a:r>
          </a:p>
        </p:txBody>
      </p:sp>
      <p:sp>
        <p:nvSpPr>
          <p:cNvPr id="4" name="Footer Placeholder 3">
            <a:extLst>
              <a:ext uri="{FF2B5EF4-FFF2-40B4-BE49-F238E27FC236}">
                <a16:creationId xmlns:a16="http://schemas.microsoft.com/office/drawing/2014/main" id="{6ED8306F-4F1E-454F-66D2-9912E892836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7130408-9A27-F33C-5035-4C47166EA24A}"/>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376849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E78F-16BE-1523-D949-901B150BA38B}"/>
              </a:ext>
            </a:extLst>
          </p:cNvPr>
          <p:cNvSpPr>
            <a:spLocks noGrp="1"/>
          </p:cNvSpPr>
          <p:nvPr>
            <p:ph type="title"/>
          </p:nvPr>
        </p:nvSpPr>
        <p:spPr/>
        <p:txBody>
          <a:bodyPr/>
          <a:lstStyle/>
          <a:p>
            <a:r>
              <a:rPr lang="en-US" dirty="0"/>
              <a:t>Example: Conditions for Derecho to make progress</a:t>
            </a:r>
          </a:p>
        </p:txBody>
      </p:sp>
      <p:sp>
        <p:nvSpPr>
          <p:cNvPr id="3" name="Content Placeholder 2">
            <a:extLst>
              <a:ext uri="{FF2B5EF4-FFF2-40B4-BE49-F238E27FC236}">
                <a16:creationId xmlns:a16="http://schemas.microsoft.com/office/drawing/2014/main" id="{557F81BA-4C23-D520-C467-742A011E4AB9}"/>
              </a:ext>
            </a:extLst>
          </p:cNvPr>
          <p:cNvSpPr>
            <a:spLocks noGrp="1"/>
          </p:cNvSpPr>
          <p:nvPr>
            <p:ph idx="1"/>
          </p:nvPr>
        </p:nvSpPr>
        <p:spPr/>
        <p:txBody>
          <a:bodyPr>
            <a:normAutofit/>
          </a:bodyPr>
          <a:lstStyle/>
          <a:p>
            <a:r>
              <a:rPr lang="en-US" dirty="0"/>
              <a:t>A majority of the prior view must “vote” to accept the new view.</a:t>
            </a:r>
          </a:p>
          <a:p>
            <a:r>
              <a:rPr lang="en-US" dirty="0"/>
              <a:t>Derecho treats a timeout as a failure: a slow process will be dropped.  </a:t>
            </a:r>
          </a:p>
          <a:p>
            <a:endParaRPr lang="en-US" dirty="0"/>
          </a:p>
          <a:p>
            <a:r>
              <a:rPr lang="en-US" dirty="0"/>
              <a:t>Two implications:</a:t>
            </a:r>
          </a:p>
          <a:p>
            <a:pPr>
              <a:buFont typeface="Wingdings" panose="05000000000000000000" pitchFamily="2" charset="2"/>
              <a:buChar char="Ø"/>
            </a:pPr>
            <a:r>
              <a:rPr lang="en-US" dirty="0"/>
              <a:t>  Derecho can only tolerate simultaneous failure of a minority of the view.</a:t>
            </a:r>
          </a:p>
          <a:p>
            <a:pPr>
              <a:buFont typeface="Wingdings" panose="05000000000000000000" pitchFamily="2" charset="2"/>
              <a:buChar char="Ø"/>
            </a:pPr>
            <a:r>
              <a:rPr lang="en-US" dirty="0"/>
              <a:t>  The system must remain stable long enough to allow a leader</a:t>
            </a:r>
            <a:br>
              <a:rPr lang="en-US" dirty="0"/>
            </a:br>
            <a:r>
              <a:rPr lang="en-US" dirty="0"/>
              <a:t>    to reconfigure into a new view, without any healthy process suspecting it</a:t>
            </a:r>
          </a:p>
        </p:txBody>
      </p:sp>
      <p:sp>
        <p:nvSpPr>
          <p:cNvPr id="4" name="Footer Placeholder 3">
            <a:extLst>
              <a:ext uri="{FF2B5EF4-FFF2-40B4-BE49-F238E27FC236}">
                <a16:creationId xmlns:a16="http://schemas.microsoft.com/office/drawing/2014/main" id="{47FE9CB4-3D78-4FC9-769D-7E0A4577F99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7CF1FBF-098F-612C-6C9E-B0BF352952E8}"/>
              </a:ext>
            </a:extLst>
          </p:cNvPr>
          <p:cNvSpPr>
            <a:spLocks noGrp="1"/>
          </p:cNvSpPr>
          <p:nvPr>
            <p:ph type="sldNum" sz="quarter" idx="12"/>
          </p:nvPr>
        </p:nvSpPr>
        <p:spPr/>
        <p:txBody>
          <a:bodyPr/>
          <a:lstStyle/>
          <a:p>
            <a:fld id="{3C974458-8A97-4835-BF79-1FB6D7856C21}" type="slidenum">
              <a:rPr lang="en-US" smtClean="0"/>
              <a:t>45</a:t>
            </a:fld>
            <a:endParaRPr lang="en-US"/>
          </a:p>
        </p:txBody>
      </p:sp>
      <p:sp>
        <p:nvSpPr>
          <p:cNvPr id="6" name="Speech Bubble: Rectangle with Corners Rounded 5">
            <a:extLst>
              <a:ext uri="{FF2B5EF4-FFF2-40B4-BE49-F238E27FC236}">
                <a16:creationId xmlns:a16="http://schemas.microsoft.com/office/drawing/2014/main" id="{E5573F6C-33FE-8D47-7FAA-8D27DB4CE1A1}"/>
              </a:ext>
            </a:extLst>
          </p:cNvPr>
          <p:cNvSpPr/>
          <p:nvPr/>
        </p:nvSpPr>
        <p:spPr>
          <a:xfrm>
            <a:off x="656948" y="2394662"/>
            <a:ext cx="4468457" cy="2068676"/>
          </a:xfrm>
          <a:prstGeom prst="wedgeRoundRectCallout">
            <a:avLst>
              <a:gd name="adj1" fmla="val 88715"/>
              <a:gd name="adj2" fmla="val 84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Theory people would call this a </a:t>
            </a:r>
            <a:r>
              <a:rPr lang="en-US" b="1" dirty="0">
                <a:sym typeface="Symbol" panose="05050102010706020507" pitchFamily="18" charset="2"/>
              </a:rPr>
              <a:t>S </a:t>
            </a:r>
            <a:r>
              <a:rPr lang="en-US" dirty="0">
                <a:sym typeface="Symbol" panose="05050102010706020507" pitchFamily="18" charset="2"/>
              </a:rPr>
              <a:t>requirement.  Keidar proved that any practical consensus protocol needs </a:t>
            </a:r>
            <a:r>
              <a:rPr lang="en-US" b="1" dirty="0">
                <a:sym typeface="Symbol" panose="05050102010706020507" pitchFamily="18" charset="2"/>
              </a:rPr>
              <a:t>S </a:t>
            </a:r>
            <a:r>
              <a:rPr lang="en-US" dirty="0">
                <a:sym typeface="Symbol" panose="05050102010706020507" pitchFamily="18" charset="2"/>
              </a:rPr>
              <a:t>, so this is another optimality result</a:t>
            </a:r>
            <a:endParaRPr lang="en-US" dirty="0"/>
          </a:p>
        </p:txBody>
      </p:sp>
      <p:sp>
        <p:nvSpPr>
          <p:cNvPr id="7" name="Speech Bubble: Rectangle with Corners Rounded 6">
            <a:extLst>
              <a:ext uri="{FF2B5EF4-FFF2-40B4-BE49-F238E27FC236}">
                <a16:creationId xmlns:a16="http://schemas.microsoft.com/office/drawing/2014/main" id="{36A003EA-858D-A4EC-A7A0-D2A13BAB755D}"/>
              </a:ext>
            </a:extLst>
          </p:cNvPr>
          <p:cNvSpPr/>
          <p:nvPr/>
        </p:nvSpPr>
        <p:spPr>
          <a:xfrm>
            <a:off x="6275934" y="3552606"/>
            <a:ext cx="4468457" cy="745074"/>
          </a:xfrm>
          <a:prstGeom prst="wedgeRoundRectCallout">
            <a:avLst>
              <a:gd name="adj1" fmla="val -40423"/>
              <a:gd name="adj2" fmla="val 89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practical system needs this, to avoid split-brain partitioning failures</a:t>
            </a:r>
          </a:p>
        </p:txBody>
      </p:sp>
    </p:spTree>
    <p:extLst>
      <p:ext uri="{BB962C8B-B14F-4D97-AF65-F5344CB8AC3E}">
        <p14:creationId xmlns:p14="http://schemas.microsoft.com/office/powerpoint/2010/main" val="16586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91F6-ADCC-9639-AA0E-98D2E95FADF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842A3FE-044C-2708-C0D8-F448F2272AA3}"/>
              </a:ext>
            </a:extLst>
          </p:cNvPr>
          <p:cNvSpPr>
            <a:spLocks noGrp="1"/>
          </p:cNvSpPr>
          <p:nvPr>
            <p:ph idx="1"/>
          </p:nvPr>
        </p:nvSpPr>
        <p:spPr/>
        <p:txBody>
          <a:bodyPr>
            <a:normAutofit fontScale="92500" lnSpcReduction="10000"/>
          </a:bodyPr>
          <a:lstStyle/>
          <a:p>
            <a:r>
              <a:rPr lang="en-US" dirty="0"/>
              <a:t>The FLP theorem is very broad and applies to any system that can solve consensus.  </a:t>
            </a:r>
            <a:r>
              <a:rPr lang="en-US" dirty="0" err="1"/>
              <a:t>Paxos</a:t>
            </a:r>
            <a:r>
              <a:rPr lang="en-US" dirty="0"/>
              <a:t>, Zookeeper, Derecho… all are subject to FLP</a:t>
            </a:r>
          </a:p>
          <a:p>
            <a:endParaRPr lang="en-US" dirty="0"/>
          </a:p>
          <a:p>
            <a:r>
              <a:rPr lang="en-US" dirty="0"/>
              <a:t>But we can guarantee progress if we are willing to make stronger assumptions.  Derecho, for example, assumes </a:t>
            </a:r>
            <a:r>
              <a:rPr lang="en-US" b="1" dirty="0">
                <a:sym typeface="Symbol" panose="05050102010706020507" pitchFamily="18" charset="2"/>
              </a:rPr>
              <a:t>S </a:t>
            </a:r>
            <a:r>
              <a:rPr lang="en-US" dirty="0">
                <a:sym typeface="Symbol" panose="05050102010706020507" pitchFamily="18" charset="2"/>
              </a:rPr>
              <a:t>and also that a majority of the most recent members of the system remain available until we switch to the next epoch.  Any practical system makes similar assumptions.</a:t>
            </a:r>
          </a:p>
          <a:p>
            <a:endParaRPr lang="en-US" dirty="0">
              <a:sym typeface="Symbol" panose="05050102010706020507" pitchFamily="18" charset="2"/>
            </a:endParaRPr>
          </a:p>
          <a:p>
            <a:r>
              <a:rPr lang="en-US" dirty="0">
                <a:sym typeface="Symbol" panose="05050102010706020507" pitchFamily="18" charset="2"/>
              </a:rPr>
              <a:t>Derecho is optimal in this sense.  No system can deliver messages sooner or make </a:t>
            </a:r>
            <a:r>
              <a:rPr lang="en-US">
                <a:sym typeface="Symbol" panose="05050102010706020507" pitchFamily="18" charset="2"/>
              </a:rPr>
              <a:t>progress using weaker </a:t>
            </a:r>
            <a:r>
              <a:rPr lang="en-US" dirty="0">
                <a:sym typeface="Symbol" panose="05050102010706020507" pitchFamily="18" charset="2"/>
              </a:rPr>
              <a:t>assumptions.</a:t>
            </a:r>
            <a:endParaRPr lang="en-US" dirty="0"/>
          </a:p>
        </p:txBody>
      </p:sp>
      <p:sp>
        <p:nvSpPr>
          <p:cNvPr id="4" name="Footer Placeholder 3">
            <a:extLst>
              <a:ext uri="{FF2B5EF4-FFF2-40B4-BE49-F238E27FC236}">
                <a16:creationId xmlns:a16="http://schemas.microsoft.com/office/drawing/2014/main" id="{556CDB65-2E3E-3ED0-EA60-91FBCC31849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46263E9-EE71-B628-C71E-5331C51554AB}"/>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353977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15C-9DF6-4A56-B57A-FB7238444882}"/>
              </a:ext>
            </a:extLst>
          </p:cNvPr>
          <p:cNvSpPr>
            <a:spLocks noGrp="1"/>
          </p:cNvSpPr>
          <p:nvPr>
            <p:ph type="title"/>
          </p:nvPr>
        </p:nvSpPr>
        <p:spPr/>
        <p:txBody>
          <a:bodyPr/>
          <a:lstStyle/>
          <a:p>
            <a:r>
              <a:rPr lang="en-US" dirty="0"/>
              <a:t>How does the “FLP” proof work?</a:t>
            </a:r>
          </a:p>
        </p:txBody>
      </p:sp>
      <p:sp>
        <p:nvSpPr>
          <p:cNvPr id="3" name="Content Placeholder 2">
            <a:extLst>
              <a:ext uri="{FF2B5EF4-FFF2-40B4-BE49-F238E27FC236}">
                <a16:creationId xmlns:a16="http://schemas.microsoft.com/office/drawing/2014/main" id="{F8E9B316-032F-47B5-808B-2DDADD1E8596}"/>
              </a:ext>
            </a:extLst>
          </p:cNvPr>
          <p:cNvSpPr>
            <a:spLocks noGrp="1"/>
          </p:cNvSpPr>
          <p:nvPr>
            <p:ph idx="1"/>
          </p:nvPr>
        </p:nvSpPr>
        <p:spPr>
          <a:xfrm>
            <a:off x="1024128" y="2084832"/>
            <a:ext cx="10786872" cy="4023360"/>
          </a:xfrm>
        </p:spPr>
        <p:txBody>
          <a:bodyPr>
            <a:normAutofit fontScale="92500" lnSpcReduction="10000"/>
          </a:bodyPr>
          <a:lstStyle/>
          <a:p>
            <a:r>
              <a:rPr lang="en-US" dirty="0"/>
              <a:t>They look at an agreement (“consensus” on </a:t>
            </a:r>
            <a:r>
              <a:rPr lang="en-US" b="1" dirty="0"/>
              <a:t>0</a:t>
            </a:r>
            <a:r>
              <a:rPr lang="en-US" dirty="0"/>
              <a:t> or </a:t>
            </a:r>
            <a:r>
              <a:rPr lang="en-US" b="1" dirty="0"/>
              <a:t>1</a:t>
            </a:r>
            <a:r>
              <a:rPr lang="en-US" dirty="0"/>
              <a:t>) in an asynchronous setting, with N initial processes of which at most one may crash.</a:t>
            </a:r>
          </a:p>
          <a:p>
            <a:endParaRPr lang="en-US" dirty="0"/>
          </a:p>
          <a:p>
            <a:r>
              <a:rPr lang="en-US" dirty="0"/>
              <a:t>They assume that the developer of the consensus algorithm claims:</a:t>
            </a:r>
          </a:p>
          <a:p>
            <a:pPr>
              <a:buFont typeface="Wingdings" panose="05000000000000000000" pitchFamily="2" charset="2"/>
              <a:buChar char="Ø"/>
            </a:pPr>
            <a:r>
              <a:rPr lang="en-US" dirty="0"/>
              <a:t>  </a:t>
            </a:r>
            <a:r>
              <a:rPr lang="en-US" b="1" dirty="0"/>
              <a:t>Safety.</a:t>
            </a:r>
            <a:r>
              <a:rPr lang="en-US" dirty="0"/>
              <a:t>  The outcome is said to be a “decision” value, and there can only be</a:t>
            </a:r>
            <a:br>
              <a:rPr lang="en-US" dirty="0"/>
            </a:br>
            <a:r>
              <a:rPr lang="en-US" dirty="0"/>
              <a:t>    one outcome.  The algorithm must decide a value that some process voted for.</a:t>
            </a:r>
          </a:p>
          <a:p>
            <a:pPr>
              <a:buFont typeface="Wingdings" panose="05000000000000000000" pitchFamily="2" charset="2"/>
              <a:buChar char="Ø"/>
            </a:pPr>
            <a:r>
              <a:rPr lang="en-US" dirty="0"/>
              <a:t>  </a:t>
            </a:r>
            <a:r>
              <a:rPr lang="en-US" b="1" dirty="0"/>
              <a:t>Liveness.</a:t>
            </a:r>
            <a:r>
              <a:rPr lang="en-US" dirty="0"/>
              <a:t>   Every non-crashed process eventually decides 0 or 1.</a:t>
            </a:r>
          </a:p>
          <a:p>
            <a:pPr marL="0" indent="0">
              <a:buNone/>
            </a:pPr>
            <a:endParaRPr lang="en-US" dirty="0"/>
          </a:p>
          <a:p>
            <a:pPr marL="0" indent="0">
              <a:buNone/>
            </a:pPr>
            <a:r>
              <a:rPr lang="en-US" dirty="0"/>
              <a:t>Goal: Show that if the protocol is safe, it cannot be live.</a:t>
            </a:r>
          </a:p>
        </p:txBody>
      </p:sp>
      <p:sp>
        <p:nvSpPr>
          <p:cNvPr id="4" name="Footer Placeholder 3">
            <a:extLst>
              <a:ext uri="{FF2B5EF4-FFF2-40B4-BE49-F238E27FC236}">
                <a16:creationId xmlns:a16="http://schemas.microsoft.com/office/drawing/2014/main" id="{B6243AFF-4A8B-4DD7-AF32-182EEB72255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C335973-C0EA-4D1A-817E-15CF7EB5AF30}"/>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406802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CCFA-DA0C-D31A-6CF8-7F00711FD99E}"/>
              </a:ext>
            </a:extLst>
          </p:cNvPr>
          <p:cNvSpPr>
            <a:spLocks noGrp="1"/>
          </p:cNvSpPr>
          <p:nvPr>
            <p:ph type="title"/>
          </p:nvPr>
        </p:nvSpPr>
        <p:spPr/>
        <p:txBody>
          <a:bodyPr/>
          <a:lstStyle/>
          <a:p>
            <a:r>
              <a:rPr lang="en-US" dirty="0"/>
              <a:t>Some important definitions</a:t>
            </a:r>
          </a:p>
        </p:txBody>
      </p:sp>
      <p:sp>
        <p:nvSpPr>
          <p:cNvPr id="3" name="Content Placeholder 2">
            <a:extLst>
              <a:ext uri="{FF2B5EF4-FFF2-40B4-BE49-F238E27FC236}">
                <a16:creationId xmlns:a16="http://schemas.microsoft.com/office/drawing/2014/main" id="{0C3FA8EF-5AFD-B978-1BC1-23BB8195901E}"/>
              </a:ext>
            </a:extLst>
          </p:cNvPr>
          <p:cNvSpPr>
            <a:spLocks noGrp="1"/>
          </p:cNvSpPr>
          <p:nvPr>
            <p:ph idx="1"/>
          </p:nvPr>
        </p:nvSpPr>
        <p:spPr/>
        <p:txBody>
          <a:bodyPr>
            <a:normAutofit/>
          </a:bodyPr>
          <a:lstStyle/>
          <a:p>
            <a:r>
              <a:rPr lang="en-US" dirty="0"/>
              <a:t>The network is </a:t>
            </a:r>
            <a:r>
              <a:rPr lang="en-US" i="1" dirty="0"/>
              <a:t>reliable </a:t>
            </a:r>
            <a:r>
              <a:rPr lang="en-US" dirty="0"/>
              <a:t>but has no concept of time.  No synchronized clocks or time bounds on message delays or process actions.</a:t>
            </a:r>
          </a:p>
          <a:p>
            <a:endParaRPr lang="en-US" dirty="0"/>
          </a:p>
          <a:p>
            <a:r>
              <a:rPr lang="en-US" dirty="0"/>
              <a:t>Messages always get there, but without clocks, timing is “arbitrary”</a:t>
            </a:r>
          </a:p>
          <a:p>
            <a:endParaRPr lang="en-US" dirty="0"/>
          </a:p>
          <a:p>
            <a:r>
              <a:rPr lang="en-US" dirty="0"/>
              <a:t>This is a standard way to define an asynchronous network and covers everything from RDMA and TCP all the way to communicating with satellites leaving the solar system on their way to other stars</a:t>
            </a:r>
          </a:p>
        </p:txBody>
      </p:sp>
      <p:sp>
        <p:nvSpPr>
          <p:cNvPr id="4" name="Footer Placeholder 3">
            <a:extLst>
              <a:ext uri="{FF2B5EF4-FFF2-40B4-BE49-F238E27FC236}">
                <a16:creationId xmlns:a16="http://schemas.microsoft.com/office/drawing/2014/main" id="{F836FF83-ABDB-3FA7-3C67-13382EF85DC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13B384A-F48B-93CB-BB0E-B7F5B01AC5BB}"/>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34120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A9DA-FD84-FB8D-D522-5F33D0D6C3D2}"/>
              </a:ext>
            </a:extLst>
          </p:cNvPr>
          <p:cNvSpPr>
            <a:spLocks noGrp="1"/>
          </p:cNvSpPr>
          <p:nvPr>
            <p:ph type="title"/>
          </p:nvPr>
        </p:nvSpPr>
        <p:spPr/>
        <p:txBody>
          <a:bodyPr/>
          <a:lstStyle/>
          <a:p>
            <a:r>
              <a:rPr lang="en-US" dirty="0"/>
              <a:t>Some important definitions</a:t>
            </a:r>
          </a:p>
        </p:txBody>
      </p:sp>
      <p:sp>
        <p:nvSpPr>
          <p:cNvPr id="3" name="Content Placeholder 2">
            <a:extLst>
              <a:ext uri="{FF2B5EF4-FFF2-40B4-BE49-F238E27FC236}">
                <a16:creationId xmlns:a16="http://schemas.microsoft.com/office/drawing/2014/main" id="{C8184198-C26E-4097-EDCF-96140BF3019A}"/>
              </a:ext>
            </a:extLst>
          </p:cNvPr>
          <p:cNvSpPr>
            <a:spLocks noGrp="1"/>
          </p:cNvSpPr>
          <p:nvPr>
            <p:ph idx="1"/>
          </p:nvPr>
        </p:nvSpPr>
        <p:spPr/>
        <p:txBody>
          <a:bodyPr>
            <a:normAutofit/>
          </a:bodyPr>
          <a:lstStyle/>
          <a:p>
            <a:r>
              <a:rPr lang="en-US" dirty="0"/>
              <a:t>They assume that </a:t>
            </a:r>
            <a:r>
              <a:rPr lang="en-US" b="1" dirty="0"/>
              <a:t>membership is fixed </a:t>
            </a:r>
            <a:r>
              <a:rPr lang="en-US" dirty="0"/>
              <a:t>and that the consensus protocol runs as a </a:t>
            </a:r>
            <a:r>
              <a:rPr lang="en-US" b="1" dirty="0"/>
              <a:t>deterministic</a:t>
            </a:r>
            <a:r>
              <a:rPr lang="en-US" dirty="0"/>
              <a:t> state machine.  </a:t>
            </a:r>
          </a:p>
          <a:p>
            <a:endParaRPr lang="en-US" dirty="0"/>
          </a:p>
          <a:p>
            <a:r>
              <a:rPr lang="en-US" dirty="0"/>
              <a:t>The code is organized as a graph.  Nodes represent states, and edges are actions triggered by “events”.  An action can include sending a message.</a:t>
            </a:r>
          </a:p>
          <a:p>
            <a:endParaRPr lang="en-US" dirty="0"/>
          </a:p>
          <a:p>
            <a:r>
              <a:rPr lang="en-US" dirty="0"/>
              <a:t>An event is the delivery of a message or of a </a:t>
            </a:r>
            <a:r>
              <a:rPr lang="en-US" i="1" dirty="0"/>
              <a:t>null</a:t>
            </a:r>
            <a:r>
              <a:rPr lang="en-US" dirty="0"/>
              <a:t> message.  The network might deliver a null even if there are messages in transit.</a:t>
            </a:r>
          </a:p>
        </p:txBody>
      </p:sp>
      <p:sp>
        <p:nvSpPr>
          <p:cNvPr id="4" name="Footer Placeholder 3">
            <a:extLst>
              <a:ext uri="{FF2B5EF4-FFF2-40B4-BE49-F238E27FC236}">
                <a16:creationId xmlns:a16="http://schemas.microsoft.com/office/drawing/2014/main" id="{A90CEBB9-63AA-F505-2BF0-74A878A8349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5134865-F068-8F50-CED5-D7F44759BC75}"/>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7D6978B5-2868-CFB6-6E30-1988A495478A}"/>
              </a:ext>
            </a:extLst>
          </p:cNvPr>
          <p:cNvPicPr>
            <a:picLocks noChangeAspect="1"/>
          </p:cNvPicPr>
          <p:nvPr/>
        </p:nvPicPr>
        <p:blipFill>
          <a:blip r:embed="rId2"/>
          <a:stretch>
            <a:fillRect/>
          </a:stretch>
        </p:blipFill>
        <p:spPr>
          <a:xfrm>
            <a:off x="9694333" y="0"/>
            <a:ext cx="2286000" cy="2286000"/>
          </a:xfrm>
          <a:prstGeom prst="rect">
            <a:avLst/>
          </a:prstGeom>
        </p:spPr>
      </p:pic>
    </p:spTree>
    <p:extLst>
      <p:ext uri="{BB962C8B-B14F-4D97-AF65-F5344CB8AC3E}">
        <p14:creationId xmlns:p14="http://schemas.microsoft.com/office/powerpoint/2010/main" val="395043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9C71-13AA-F809-BE67-1A0E5FEF39EF}"/>
              </a:ext>
            </a:extLst>
          </p:cNvPr>
          <p:cNvSpPr>
            <a:spLocks noGrp="1"/>
          </p:cNvSpPr>
          <p:nvPr>
            <p:ph type="title"/>
          </p:nvPr>
        </p:nvSpPr>
        <p:spPr/>
        <p:txBody>
          <a:bodyPr>
            <a:normAutofit/>
          </a:bodyPr>
          <a:lstStyle/>
          <a:p>
            <a:r>
              <a:rPr lang="en-US" sz="4400" dirty="0"/>
              <a:t>What about non-deterministic protocols?</a:t>
            </a:r>
          </a:p>
        </p:txBody>
      </p:sp>
      <p:sp>
        <p:nvSpPr>
          <p:cNvPr id="3" name="Content Placeholder 2">
            <a:extLst>
              <a:ext uri="{FF2B5EF4-FFF2-40B4-BE49-F238E27FC236}">
                <a16:creationId xmlns:a16="http://schemas.microsoft.com/office/drawing/2014/main" id="{BC0335B1-FC20-6717-6BBB-3F8E0A41C310}"/>
              </a:ext>
            </a:extLst>
          </p:cNvPr>
          <p:cNvSpPr>
            <a:spLocks noGrp="1"/>
          </p:cNvSpPr>
          <p:nvPr>
            <p:ph idx="1"/>
          </p:nvPr>
        </p:nvSpPr>
        <p:spPr/>
        <p:txBody>
          <a:bodyPr>
            <a:normAutofit/>
          </a:bodyPr>
          <a:lstStyle/>
          <a:p>
            <a:r>
              <a:rPr lang="en-US" dirty="0"/>
              <a:t>Imagine that Don and Joe are running for President.</a:t>
            </a:r>
          </a:p>
          <a:p>
            <a:endParaRPr lang="en-US" dirty="0"/>
          </a:p>
          <a:p>
            <a:r>
              <a:rPr lang="en-US" dirty="0"/>
              <a:t>But now suppose the outcome is a perfect tie.  How would you resolve this?  </a:t>
            </a:r>
          </a:p>
          <a:p>
            <a:endParaRPr lang="en-US" dirty="0"/>
          </a:p>
          <a:p>
            <a:r>
              <a:rPr lang="en-US" dirty="0"/>
              <a:t>One option is to define a tie-resolution in advance.</a:t>
            </a:r>
            <a:br>
              <a:rPr lang="en-US" dirty="0"/>
            </a:br>
            <a:r>
              <a:rPr lang="en-US" dirty="0" err="1"/>
              <a:t>Eg</a:t>
            </a:r>
            <a:r>
              <a:rPr lang="en-US" dirty="0"/>
              <a:t>: When the votes are all counted, if the outcome is </a:t>
            </a:r>
            <a:br>
              <a:rPr lang="en-US" dirty="0"/>
            </a:br>
            <a:r>
              <a:rPr lang="en-US" dirty="0"/>
              <a:t>a two-way tie, a coin toss decides the winner!</a:t>
            </a:r>
          </a:p>
        </p:txBody>
      </p:sp>
      <p:sp>
        <p:nvSpPr>
          <p:cNvPr id="4" name="Footer Placeholder 3">
            <a:extLst>
              <a:ext uri="{FF2B5EF4-FFF2-40B4-BE49-F238E27FC236}">
                <a16:creationId xmlns:a16="http://schemas.microsoft.com/office/drawing/2014/main" id="{B4686492-B337-3CC4-BCE9-DEE5D561479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D445805-AE1B-A408-71FC-513D65438E5C}"/>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83B9F230-5127-0B03-7CBF-BFC69F3E1F89}"/>
              </a:ext>
            </a:extLst>
          </p:cNvPr>
          <p:cNvPicPr>
            <a:picLocks noChangeAspect="1"/>
          </p:cNvPicPr>
          <p:nvPr/>
        </p:nvPicPr>
        <p:blipFill>
          <a:blip r:embed="rId2"/>
          <a:stretch>
            <a:fillRect/>
          </a:stretch>
        </p:blipFill>
        <p:spPr>
          <a:xfrm>
            <a:off x="9017245" y="4435627"/>
            <a:ext cx="2598686" cy="1710408"/>
          </a:xfrm>
          <a:prstGeom prst="rect">
            <a:avLst/>
          </a:prstGeom>
        </p:spPr>
      </p:pic>
    </p:spTree>
    <p:extLst>
      <p:ext uri="{BB962C8B-B14F-4D97-AF65-F5344CB8AC3E}">
        <p14:creationId xmlns:p14="http://schemas.microsoft.com/office/powerpoint/2010/main" val="411108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F69F-77A0-8568-1936-A1F7D29CC2E8}"/>
              </a:ext>
            </a:extLst>
          </p:cNvPr>
          <p:cNvSpPr>
            <a:spLocks noGrp="1"/>
          </p:cNvSpPr>
          <p:nvPr>
            <p:ph type="title"/>
          </p:nvPr>
        </p:nvSpPr>
        <p:spPr/>
        <p:txBody>
          <a:bodyPr>
            <a:normAutofit/>
          </a:bodyPr>
          <a:lstStyle/>
          <a:p>
            <a:r>
              <a:rPr lang="en-US" sz="4400" dirty="0"/>
              <a:t>What about non-deterministic consensus?</a:t>
            </a:r>
          </a:p>
        </p:txBody>
      </p:sp>
      <p:sp>
        <p:nvSpPr>
          <p:cNvPr id="3" name="Content Placeholder 2">
            <a:extLst>
              <a:ext uri="{FF2B5EF4-FFF2-40B4-BE49-F238E27FC236}">
                <a16:creationId xmlns:a16="http://schemas.microsoft.com/office/drawing/2014/main" id="{9027FA0B-73BD-67C2-6000-079B716E6AEB}"/>
              </a:ext>
            </a:extLst>
          </p:cNvPr>
          <p:cNvSpPr>
            <a:spLocks noGrp="1"/>
          </p:cNvSpPr>
          <p:nvPr>
            <p:ph idx="1"/>
          </p:nvPr>
        </p:nvSpPr>
        <p:spPr>
          <a:xfrm>
            <a:off x="1024127" y="2286000"/>
            <a:ext cx="10989821" cy="4023360"/>
          </a:xfrm>
        </p:spPr>
        <p:txBody>
          <a:bodyPr>
            <a:normAutofit/>
          </a:bodyPr>
          <a:lstStyle/>
          <a:p>
            <a:r>
              <a:rPr lang="en-US" dirty="0"/>
              <a:t>…. But a coin flip is non-deterministic.  My challenge to you:</a:t>
            </a:r>
            <a:br>
              <a:rPr lang="en-US" dirty="0"/>
            </a:br>
            <a:br>
              <a:rPr lang="en-US" dirty="0"/>
            </a:br>
            <a:r>
              <a:rPr lang="en-US" b="1" dirty="0">
                <a:solidFill>
                  <a:srgbClr val="0070C0"/>
                </a:solidFill>
              </a:rPr>
              <a:t>How would you “encode” non-determinism using the formalism that the FLP researchers adopted?   </a:t>
            </a:r>
          </a:p>
          <a:p>
            <a:br>
              <a:rPr lang="en-US" dirty="0"/>
            </a:br>
            <a:r>
              <a:rPr lang="en-US" i="1" u="sng" dirty="0"/>
              <a:t>You don’t get to change the rules.</a:t>
            </a:r>
          </a:p>
          <a:p>
            <a:pPr>
              <a:buFont typeface="Wingdings" panose="05000000000000000000" pitchFamily="2" charset="2"/>
              <a:buChar char="Ø"/>
            </a:pPr>
            <a:r>
              <a:rPr lang="en-US" dirty="0"/>
              <a:t>  The code will still consist of </a:t>
            </a:r>
            <a:r>
              <a:rPr lang="en-US" u="sng" dirty="0"/>
              <a:t>deterministic</a:t>
            </a:r>
            <a:r>
              <a:rPr lang="en-US" dirty="0"/>
              <a:t> state machines</a:t>
            </a:r>
          </a:p>
          <a:p>
            <a:pPr>
              <a:buFont typeface="Wingdings" panose="05000000000000000000" pitchFamily="2" charset="2"/>
              <a:buChar char="Ø"/>
            </a:pPr>
            <a:r>
              <a:rPr lang="en-US" dirty="0"/>
              <a:t>  An event is still a message delivery or a null-message delivery.  </a:t>
            </a:r>
          </a:p>
        </p:txBody>
      </p:sp>
      <p:sp>
        <p:nvSpPr>
          <p:cNvPr id="4" name="Footer Placeholder 3">
            <a:extLst>
              <a:ext uri="{FF2B5EF4-FFF2-40B4-BE49-F238E27FC236}">
                <a16:creationId xmlns:a16="http://schemas.microsoft.com/office/drawing/2014/main" id="{23314B9A-A7F0-8F9A-477F-9B90E40BD93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01D6A77-1CC8-998D-96BB-F49D748641CB}"/>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741284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1877</TotalTime>
  <Words>4598</Words>
  <Application>Microsoft Office PowerPoint</Application>
  <PresentationFormat>Widescreen</PresentationFormat>
  <Paragraphs>427</Paragraphs>
  <Slides>46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Tahoma</vt:lpstr>
      <vt:lpstr>Tw Cen MT</vt:lpstr>
      <vt:lpstr>Tw Cen MT Condensed</vt:lpstr>
      <vt:lpstr>Wingdings</vt:lpstr>
      <vt:lpstr>Wingdings 3</vt:lpstr>
      <vt:lpstr>Integral</vt:lpstr>
      <vt:lpstr>  CS 5412/Lecture 23  Fault Tolerance Theory</vt:lpstr>
      <vt:lpstr>Breakdown of our topic</vt:lpstr>
      <vt:lpstr>slow network links can mimic crashes</vt:lpstr>
      <vt:lpstr>The FLP result</vt:lpstr>
      <vt:lpstr>How does the “FLP” proof work?</vt:lpstr>
      <vt:lpstr>Some important definitions</vt:lpstr>
      <vt:lpstr>Some important definitions</vt:lpstr>
      <vt:lpstr>What about non-deterministic protocols?</vt:lpstr>
      <vt:lpstr>What about non-deterministic consensus?</vt:lpstr>
      <vt:lpstr>Next step… concept of a system state</vt:lpstr>
      <vt:lpstr>A run of a system</vt:lpstr>
      <vt:lpstr>Notice that a run is deterministic</vt:lpstr>
      <vt:lpstr>Stopping failures</vt:lpstr>
      <vt:lpstr>How does the proof work?</vt:lpstr>
      <vt:lpstr>Non-Triviality</vt:lpstr>
      <vt:lpstr>Finding a bivalent initial state</vt:lpstr>
      <vt:lpstr>Core of FLP result</vt:lpstr>
      <vt:lpstr>Intuition?</vt:lpstr>
      <vt:lpstr>Bivalent state</vt:lpstr>
      <vt:lpstr>Bivalent state</vt:lpstr>
      <vt:lpstr>Bivalent state</vt:lpstr>
      <vt:lpstr>Bivalent state</vt:lpstr>
      <vt:lpstr>Why include p if we started to exclude it?</vt:lpstr>
      <vt:lpstr>Bivalent state</vt:lpstr>
      <vt:lpstr>Core of FLP result in words</vt:lpstr>
      <vt:lpstr>Core of FLP result</vt:lpstr>
      <vt:lpstr>Implication?</vt:lpstr>
      <vt:lpstr>But what did “impossibility” mean?</vt:lpstr>
      <vt:lpstr>At the center of it: The adversary</vt:lpstr>
      <vt:lpstr>So...</vt:lpstr>
      <vt:lpstr>Intuition from elections?</vt:lpstr>
      <vt:lpstr>Does FLP matter?</vt:lpstr>
      <vt:lpstr>Implication?</vt:lpstr>
      <vt:lpstr>How to “work around” FLP</vt:lpstr>
      <vt:lpstr>How does Derecho do it?</vt:lpstr>
      <vt:lpstr>How does Derecho do it?</vt:lpstr>
      <vt:lpstr>But can virtual synchrony avoid the FLP problem?</vt:lpstr>
      <vt:lpstr>no solution can evade the FLP Theorem</vt:lpstr>
      <vt:lpstr>Real systems don’t avoid FLP</vt:lpstr>
      <vt:lpstr>Additional work, beyond FLP</vt:lpstr>
      <vt:lpstr>Think about the two big theory results</vt:lpstr>
      <vt:lpstr>… follow-on work has pursued this</vt:lpstr>
      <vt:lpstr>… Follow-on Work has Pursued This</vt:lpstr>
      <vt:lpstr>What happened to FLP???</vt:lpstr>
      <vt:lpstr>Example: Conditions for Derecho to make progress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177</cp:revision>
  <dcterms:created xsi:type="dcterms:W3CDTF">2017-12-19T18:11:25Z</dcterms:created>
  <dcterms:modified xsi:type="dcterms:W3CDTF">2022-11-11T18:55:30Z</dcterms:modified>
</cp:coreProperties>
</file>